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4"/>
  </p:sldMasterIdLst>
  <p:notesMasterIdLst>
    <p:notesMasterId r:id="rId23"/>
  </p:notesMasterIdLst>
  <p:handoutMasterIdLst>
    <p:handoutMasterId r:id="rId24"/>
  </p:handoutMasterIdLst>
  <p:sldIdLst>
    <p:sldId id="257" r:id="rId5"/>
    <p:sldId id="274" r:id="rId6"/>
    <p:sldId id="275" r:id="rId7"/>
    <p:sldId id="276" r:id="rId8"/>
    <p:sldId id="277" r:id="rId9"/>
    <p:sldId id="278" r:id="rId10"/>
    <p:sldId id="287" r:id="rId11"/>
    <p:sldId id="288" r:id="rId12"/>
    <p:sldId id="279" r:id="rId13"/>
    <p:sldId id="289" r:id="rId14"/>
    <p:sldId id="280" r:id="rId15"/>
    <p:sldId id="282" r:id="rId16"/>
    <p:sldId id="281" r:id="rId17"/>
    <p:sldId id="285" r:id="rId18"/>
    <p:sldId id="286" r:id="rId19"/>
    <p:sldId id="283" r:id="rId20"/>
    <p:sldId id="273" r:id="rId21"/>
    <p:sldId id="284"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28"/>
  </p:normalViewPr>
  <p:slideViewPr>
    <p:cSldViewPr snapToGrid="0" snapToObjects="1">
      <p:cViewPr varScale="1">
        <p:scale>
          <a:sx n="99" d="100"/>
          <a:sy n="99" d="100"/>
        </p:scale>
        <p:origin x="504" y="60"/>
      </p:cViewPr>
      <p:guideLst/>
    </p:cSldViewPr>
  </p:slideViewPr>
  <p:notesTextViewPr>
    <p:cViewPr>
      <p:scale>
        <a:sx n="1" d="1"/>
        <a:sy n="1" d="1"/>
      </p:scale>
      <p:origin x="0" y="0"/>
    </p:cViewPr>
  </p:notesTextViewPr>
  <p:notesViewPr>
    <p:cSldViewPr snapToGrid="0" snapToObjects="1">
      <p:cViewPr varScale="1">
        <p:scale>
          <a:sx n="68" d="100"/>
          <a:sy n="68" d="100"/>
        </p:scale>
        <p:origin x="3288"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939FE9-0B2E-4997-BA24-44FF9669BA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0AE1028-7A43-40A3-A2EC-124FFB073D7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8B3D3C9-ED3E-4430-A8CA-03711A676035}" type="datetimeFigureOut">
              <a:rPr lang="en-US" smtClean="0"/>
              <a:t>06-02-2024</a:t>
            </a:fld>
            <a:endParaRPr lang="en-US" dirty="0"/>
          </a:p>
        </p:txBody>
      </p:sp>
      <p:sp>
        <p:nvSpPr>
          <p:cNvPr id="4" name="Footer Placeholder 3">
            <a:extLst>
              <a:ext uri="{FF2B5EF4-FFF2-40B4-BE49-F238E27FC236}">
                <a16:creationId xmlns:a16="http://schemas.microsoft.com/office/drawing/2014/main" id="{8ACACB66-3B0A-415A-9449-9278044DA54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F9B7EC22-6F70-469D-B720-84BF796C51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94CC5C-2831-4FAC-8076-6410B257E0B7}" type="slidenum">
              <a:rPr lang="en-US" smtClean="0"/>
              <a:t>‹#›</a:t>
            </a:fld>
            <a:endParaRPr lang="en-US" dirty="0"/>
          </a:p>
        </p:txBody>
      </p:sp>
    </p:spTree>
    <p:extLst>
      <p:ext uri="{BB962C8B-B14F-4D97-AF65-F5344CB8AC3E}">
        <p14:creationId xmlns:p14="http://schemas.microsoft.com/office/powerpoint/2010/main" val="9509838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E67E2B-6215-4DB6-B113-75ACD1123374}" type="datetimeFigureOut">
              <a:rPr lang="en-US" smtClean="0"/>
              <a:t>06-02-2024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BC8106-034A-47C1-ADA6-0A1F9E0E7474}" type="slidenum">
              <a:rPr lang="en-US" smtClean="0"/>
              <a:t>‹#›</a:t>
            </a:fld>
            <a:endParaRPr lang="en-US" dirty="0"/>
          </a:p>
        </p:txBody>
      </p:sp>
    </p:spTree>
    <p:extLst>
      <p:ext uri="{BB962C8B-B14F-4D97-AF65-F5344CB8AC3E}">
        <p14:creationId xmlns:p14="http://schemas.microsoft.com/office/powerpoint/2010/main" val="2880787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6BC8106-034A-47C1-ADA6-0A1F9E0E7474}" type="slidenum">
              <a:rPr lang="en-US" smtClean="0"/>
              <a:t>1</a:t>
            </a:fld>
            <a:endParaRPr lang="en-US" dirty="0"/>
          </a:p>
        </p:txBody>
      </p:sp>
    </p:spTree>
    <p:extLst>
      <p:ext uri="{BB962C8B-B14F-4D97-AF65-F5344CB8AC3E}">
        <p14:creationId xmlns:p14="http://schemas.microsoft.com/office/powerpoint/2010/main" val="3095859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6BC8106-034A-47C1-ADA6-0A1F9E0E7474}" type="slidenum">
              <a:rPr lang="en-US" smtClean="0"/>
              <a:t>17</a:t>
            </a:fld>
            <a:endParaRPr lang="en-US" dirty="0"/>
          </a:p>
        </p:txBody>
      </p:sp>
    </p:spTree>
    <p:extLst>
      <p:ext uri="{BB962C8B-B14F-4D97-AF65-F5344CB8AC3E}">
        <p14:creationId xmlns:p14="http://schemas.microsoft.com/office/powerpoint/2010/main" val="497408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smtClean="0"/>
              <a:pPr/>
              <a:t>06-02-2024</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smtClean="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7796242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06-02-2024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4051425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06-02-2024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845499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06-02-2024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150405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smtClean="0"/>
              <a:pPr/>
              <a:t>06-02-2024</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66594190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06-02-2024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332195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06-02-2024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269596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06-02-2024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592791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06-02-2024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809832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06-02-2024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84512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06-02-2024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63938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smtClean="0"/>
              <a:pPr/>
              <a:t>06-02-2024</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015156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5" name="Picture 24" descr="person with bookbag staring out over the mountains">
            <a:extLst>
              <a:ext uri="{FF2B5EF4-FFF2-40B4-BE49-F238E27FC236}">
                <a16:creationId xmlns:a16="http://schemas.microsoft.com/office/drawing/2014/main" id="{0461DC49-1338-C24E-A3BB-5919AD12F59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 y="10"/>
            <a:ext cx="12191999" cy="6859300"/>
          </a:xfrm>
          <a:prstGeom prst="rect">
            <a:avLst/>
          </a:prstGeom>
        </p:spPr>
      </p:pic>
      <p:sp>
        <p:nvSpPr>
          <p:cNvPr id="30" name="Rectangle 29">
            <a:extLst>
              <a:ext uri="{FF2B5EF4-FFF2-40B4-BE49-F238E27FC236}">
                <a16:creationId xmlns:a16="http://schemas.microsoft.com/office/drawing/2014/main" id="{310B1DD0-264A-47E3-A16A-C87AFA51E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6">
            <a:extLst>
              <a:ext uri="{FF2B5EF4-FFF2-40B4-BE49-F238E27FC236}">
                <a16:creationId xmlns:a16="http://schemas.microsoft.com/office/drawing/2014/main" id="{69C1BB7B-F21E-41A2-B30C-D8507B960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bg2"/>
          </a:solidFill>
          <a:ln w="0">
            <a:noFill/>
            <a:prstDash val="solid"/>
            <a:round/>
            <a:headEnd/>
            <a:tailEnd/>
          </a:ln>
        </p:spPr>
        <p:txBody>
          <a:bodyPr/>
          <a:lstStyle/>
          <a:p>
            <a:endParaRPr lang="en-US"/>
          </a:p>
        </p:txBody>
      </p:sp>
      <p:sp>
        <p:nvSpPr>
          <p:cNvPr id="34" name="Freeform 6">
            <a:extLst>
              <a:ext uri="{FF2B5EF4-FFF2-40B4-BE49-F238E27FC236}">
                <a16:creationId xmlns:a16="http://schemas.microsoft.com/office/drawing/2014/main" id="{DF6D7DDE-F8A1-4105-9729-F9EB5F81A3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bg2"/>
          </a:solidFill>
          <a:ln w="0">
            <a:noFill/>
            <a:prstDash val="solid"/>
            <a:round/>
            <a:headEnd/>
            <a:tailEnd/>
          </a:ln>
        </p:spPr>
        <p:txBody>
          <a:bodyPr/>
          <a:lstStyle/>
          <a:p>
            <a:endParaRPr lang="en-US"/>
          </a:p>
        </p:txBody>
      </p:sp>
      <p:sp>
        <p:nvSpPr>
          <p:cNvPr id="2" name="Title 1">
            <a:extLst>
              <a:ext uri="{FF2B5EF4-FFF2-40B4-BE49-F238E27FC236}">
                <a16:creationId xmlns:a16="http://schemas.microsoft.com/office/drawing/2014/main" id="{A5C93519-6B29-1346-9FCB-0835B80531A4}"/>
              </a:ext>
            </a:extLst>
          </p:cNvPr>
          <p:cNvSpPr>
            <a:spLocks noGrp="1"/>
          </p:cNvSpPr>
          <p:nvPr>
            <p:ph type="ctrTitle"/>
          </p:nvPr>
        </p:nvSpPr>
        <p:spPr>
          <a:xfrm>
            <a:off x="1909630" y="722740"/>
            <a:ext cx="8361229" cy="2098226"/>
          </a:xfrm>
        </p:spPr>
        <p:txBody>
          <a:bodyPr>
            <a:normAutofit/>
          </a:bodyPr>
          <a:lstStyle/>
          <a:p>
            <a:r>
              <a:rPr lang="en-US" dirty="0">
                <a:solidFill>
                  <a:schemeClr val="bg2"/>
                </a:solidFill>
                <a:latin typeface="Bahnschrift Condensed" panose="020B0502040204020203" pitchFamily="34" charset="0"/>
                <a:cs typeface="Aharoni" panose="02010803020104030203" pitchFamily="2" charset="-79"/>
              </a:rPr>
              <a:t>masaar</a:t>
            </a:r>
          </a:p>
        </p:txBody>
      </p:sp>
      <p:sp>
        <p:nvSpPr>
          <p:cNvPr id="4" name="Subtitle 3">
            <a:extLst>
              <a:ext uri="{FF2B5EF4-FFF2-40B4-BE49-F238E27FC236}">
                <a16:creationId xmlns:a16="http://schemas.microsoft.com/office/drawing/2014/main" id="{6E661E49-0788-40C2-A5B6-638ADED71159}"/>
              </a:ext>
            </a:extLst>
          </p:cNvPr>
          <p:cNvSpPr>
            <a:spLocks noGrp="1"/>
          </p:cNvSpPr>
          <p:nvPr>
            <p:ph type="subTitle" idx="1"/>
          </p:nvPr>
        </p:nvSpPr>
        <p:spPr>
          <a:xfrm>
            <a:off x="2679906" y="3956279"/>
            <a:ext cx="6831673" cy="1086237"/>
          </a:xfrm>
        </p:spPr>
        <p:txBody>
          <a:bodyPr>
            <a:normAutofit/>
          </a:bodyPr>
          <a:lstStyle/>
          <a:p>
            <a:r>
              <a:rPr lang="en-US" b="0" i="0" dirty="0">
                <a:solidFill>
                  <a:srgbClr val="D1D5DB"/>
                </a:solidFill>
                <a:effectLst/>
                <a:latin typeface="Bahnschrift Condensed" panose="020B0502040204020203" pitchFamily="34" charset="0"/>
              </a:rPr>
              <a:t>Enhancing Internal Tourism in the West Bank</a:t>
            </a:r>
            <a:endParaRPr lang="en-US" dirty="0">
              <a:solidFill>
                <a:schemeClr val="bg2"/>
              </a:solidFill>
              <a:latin typeface="Bahnschrift Condensed" panose="020B0502040204020203" pitchFamily="34" charset="0"/>
            </a:endParaRPr>
          </a:p>
        </p:txBody>
      </p:sp>
    </p:spTree>
    <p:extLst>
      <p:ext uri="{BB962C8B-B14F-4D97-AF65-F5344CB8AC3E}">
        <p14:creationId xmlns:p14="http://schemas.microsoft.com/office/powerpoint/2010/main" val="1546580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117EAB5-C499-A776-7CC4-AB32C819A16C}"/>
              </a:ext>
            </a:extLst>
          </p:cNvPr>
          <p:cNvPicPr>
            <a:picLocks noChangeAspect="1"/>
          </p:cNvPicPr>
          <p:nvPr/>
        </p:nvPicPr>
        <p:blipFill>
          <a:blip r:embed="rId2"/>
          <a:stretch>
            <a:fillRect/>
          </a:stretch>
        </p:blipFill>
        <p:spPr>
          <a:xfrm>
            <a:off x="1853993" y="1596980"/>
            <a:ext cx="2557841" cy="5156190"/>
          </a:xfrm>
          <a:prstGeom prst="rect">
            <a:avLst/>
          </a:prstGeom>
        </p:spPr>
      </p:pic>
      <p:pic>
        <p:nvPicPr>
          <p:cNvPr id="7" name="Picture 6">
            <a:extLst>
              <a:ext uri="{FF2B5EF4-FFF2-40B4-BE49-F238E27FC236}">
                <a16:creationId xmlns:a16="http://schemas.microsoft.com/office/drawing/2014/main" id="{CC312CF4-2960-FD59-289B-DDC085D483B3}"/>
              </a:ext>
            </a:extLst>
          </p:cNvPr>
          <p:cNvPicPr>
            <a:picLocks noChangeAspect="1"/>
          </p:cNvPicPr>
          <p:nvPr/>
        </p:nvPicPr>
        <p:blipFill>
          <a:blip r:embed="rId3"/>
          <a:stretch>
            <a:fillRect/>
          </a:stretch>
        </p:blipFill>
        <p:spPr>
          <a:xfrm>
            <a:off x="4786575" y="1596980"/>
            <a:ext cx="2618850" cy="5156190"/>
          </a:xfrm>
          <a:prstGeom prst="rect">
            <a:avLst/>
          </a:prstGeom>
        </p:spPr>
      </p:pic>
      <p:pic>
        <p:nvPicPr>
          <p:cNvPr id="9" name="Picture 8">
            <a:extLst>
              <a:ext uri="{FF2B5EF4-FFF2-40B4-BE49-F238E27FC236}">
                <a16:creationId xmlns:a16="http://schemas.microsoft.com/office/drawing/2014/main" id="{C1FE072B-81DC-3CCD-3DBF-7ABA99E97804}"/>
              </a:ext>
            </a:extLst>
          </p:cNvPr>
          <p:cNvPicPr>
            <a:picLocks noChangeAspect="1"/>
          </p:cNvPicPr>
          <p:nvPr/>
        </p:nvPicPr>
        <p:blipFill>
          <a:blip r:embed="rId4"/>
          <a:stretch>
            <a:fillRect/>
          </a:stretch>
        </p:blipFill>
        <p:spPr>
          <a:xfrm>
            <a:off x="7921061" y="1596980"/>
            <a:ext cx="2540310" cy="5156190"/>
          </a:xfrm>
          <a:prstGeom prst="rect">
            <a:avLst/>
          </a:prstGeom>
        </p:spPr>
      </p:pic>
      <p:sp>
        <p:nvSpPr>
          <p:cNvPr id="10" name="TextBox 9">
            <a:extLst>
              <a:ext uri="{FF2B5EF4-FFF2-40B4-BE49-F238E27FC236}">
                <a16:creationId xmlns:a16="http://schemas.microsoft.com/office/drawing/2014/main" id="{605F9E4B-0C4B-B773-894E-69081E32531E}"/>
              </a:ext>
            </a:extLst>
          </p:cNvPr>
          <p:cNvSpPr txBox="1"/>
          <p:nvPr/>
        </p:nvSpPr>
        <p:spPr>
          <a:xfrm>
            <a:off x="3821470" y="447005"/>
            <a:ext cx="4549060" cy="584775"/>
          </a:xfrm>
          <a:prstGeom prst="rect">
            <a:avLst/>
          </a:prstGeom>
          <a:noFill/>
        </p:spPr>
        <p:txBody>
          <a:bodyPr wrap="square">
            <a:spAutoFit/>
          </a:bodyPr>
          <a:lstStyle/>
          <a:p>
            <a:r>
              <a:rPr lang="en-US" sz="3200" b="1" dirty="0">
                <a:latin typeface="Bahnschrift Condensed" panose="020B0502040204020203" pitchFamily="34" charset="0"/>
              </a:rPr>
              <a:t>Company info &amp; Solo Adventure</a:t>
            </a:r>
            <a:endParaRPr lang="en-US" sz="3200" dirty="0"/>
          </a:p>
        </p:txBody>
      </p:sp>
    </p:spTree>
    <p:extLst>
      <p:ext uri="{BB962C8B-B14F-4D97-AF65-F5344CB8AC3E}">
        <p14:creationId xmlns:p14="http://schemas.microsoft.com/office/powerpoint/2010/main" val="540385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52B2BEA-8B1A-1208-618F-A05766A382BF}"/>
              </a:ext>
            </a:extLst>
          </p:cNvPr>
          <p:cNvSpPr txBox="1"/>
          <p:nvPr/>
        </p:nvSpPr>
        <p:spPr>
          <a:xfrm>
            <a:off x="1237130" y="420452"/>
            <a:ext cx="6096000" cy="984885"/>
          </a:xfrm>
          <a:prstGeom prst="rect">
            <a:avLst/>
          </a:prstGeom>
          <a:noFill/>
        </p:spPr>
        <p:txBody>
          <a:bodyPr wrap="square">
            <a:spAutoFit/>
          </a:bodyPr>
          <a:lstStyle/>
          <a:p>
            <a:r>
              <a:rPr lang="en-US" sz="4000" b="1" i="0" dirty="0">
                <a:effectLst/>
                <a:latin typeface="Bahnschrift Condensed" panose="020B0502040204020203" pitchFamily="34" charset="0"/>
              </a:rPr>
              <a:t>Features </a:t>
            </a:r>
            <a:br>
              <a:rPr lang="en-US" sz="4000" b="1" i="0" dirty="0">
                <a:effectLst/>
                <a:latin typeface="Bahnschrift Condensed" panose="020B0502040204020203" pitchFamily="34" charset="0"/>
              </a:rPr>
            </a:br>
            <a:r>
              <a:rPr lang="en-US" b="1" dirty="0">
                <a:latin typeface="Bahnschrift Condensed" panose="020B0502040204020203" pitchFamily="34" charset="0"/>
              </a:rPr>
              <a:t>3</a:t>
            </a:r>
            <a:r>
              <a:rPr lang="en-US" b="1" i="0" dirty="0">
                <a:effectLst/>
                <a:latin typeface="Bahnschrift Condensed" panose="020B0502040204020203" pitchFamily="34" charset="0"/>
              </a:rPr>
              <a:t>. </a:t>
            </a:r>
            <a:r>
              <a:rPr lang="en-US" b="1" dirty="0">
                <a:latin typeface="Bahnschrift Condensed" panose="020B0502040204020203" pitchFamily="34" charset="0"/>
              </a:rPr>
              <a:t>MAP &amp; GUIDE</a:t>
            </a:r>
            <a:endParaRPr lang="en-US" dirty="0">
              <a:latin typeface="Bahnschrift Condensed" panose="020B0502040204020203" pitchFamily="34" charset="0"/>
            </a:endParaRPr>
          </a:p>
        </p:txBody>
      </p:sp>
      <p:sp>
        <p:nvSpPr>
          <p:cNvPr id="6" name="TextBox 5">
            <a:extLst>
              <a:ext uri="{FF2B5EF4-FFF2-40B4-BE49-F238E27FC236}">
                <a16:creationId xmlns:a16="http://schemas.microsoft.com/office/drawing/2014/main" id="{D1E58D4E-3EE4-20C0-1539-AAEEE9551242}"/>
              </a:ext>
            </a:extLst>
          </p:cNvPr>
          <p:cNvSpPr txBox="1"/>
          <p:nvPr/>
        </p:nvSpPr>
        <p:spPr>
          <a:xfrm>
            <a:off x="1237130" y="1905506"/>
            <a:ext cx="6831105" cy="923330"/>
          </a:xfrm>
          <a:prstGeom prst="rect">
            <a:avLst/>
          </a:prstGeom>
          <a:noFill/>
        </p:spPr>
        <p:txBody>
          <a:bodyPr wrap="square">
            <a:spAutoFit/>
          </a:bodyPr>
          <a:lstStyle/>
          <a:p>
            <a:r>
              <a:rPr lang="en-US" dirty="0">
                <a:latin typeface="Bahnschrift Condensed" panose="020B0502040204020203" pitchFamily="34" charset="0"/>
              </a:rPr>
              <a:t>When you choose to go on a private tour</a:t>
            </a:r>
            <a:r>
              <a:rPr lang="ar-SA" dirty="0">
                <a:latin typeface="Bahnschrift Condensed" panose="020B0502040204020203" pitchFamily="34" charset="0"/>
              </a:rPr>
              <a:t>, </a:t>
            </a:r>
            <a:r>
              <a:rPr lang="en-US" dirty="0">
                <a:latin typeface="Bahnschrift Condensed" panose="020B0502040204020203" pitchFamily="34" charset="0"/>
              </a:rPr>
              <a:t>and select one of the tours provided by the application, a map will be displayed showing your current location and the start location of the tour.</a:t>
            </a:r>
          </a:p>
        </p:txBody>
      </p:sp>
      <p:sp>
        <p:nvSpPr>
          <p:cNvPr id="8" name="TextBox 7">
            <a:extLst>
              <a:ext uri="{FF2B5EF4-FFF2-40B4-BE49-F238E27FC236}">
                <a16:creationId xmlns:a16="http://schemas.microsoft.com/office/drawing/2014/main" id="{24D4E14C-5EEF-635C-0FB7-445F1ACE0059}"/>
              </a:ext>
            </a:extLst>
          </p:cNvPr>
          <p:cNvSpPr txBox="1"/>
          <p:nvPr/>
        </p:nvSpPr>
        <p:spPr>
          <a:xfrm>
            <a:off x="1237130" y="4062003"/>
            <a:ext cx="7091083" cy="646331"/>
          </a:xfrm>
          <a:prstGeom prst="rect">
            <a:avLst/>
          </a:prstGeom>
          <a:noFill/>
        </p:spPr>
        <p:txBody>
          <a:bodyPr wrap="square">
            <a:spAutoFit/>
          </a:bodyPr>
          <a:lstStyle/>
          <a:p>
            <a:r>
              <a:rPr lang="en-US" dirty="0">
                <a:latin typeface="Bahnschrift Condensed" panose="020B0502040204020203" pitchFamily="34" charset="0"/>
              </a:rPr>
              <a:t>When you arrive at the beginning of the tour, the tour guide will provide you with information about the area and help you with directions until you complete your tour</a:t>
            </a:r>
          </a:p>
        </p:txBody>
      </p:sp>
      <p:pic>
        <p:nvPicPr>
          <p:cNvPr id="10" name="Picture 9" descr="A map with location marks&#10;&#10;Description automatically generated">
            <a:extLst>
              <a:ext uri="{FF2B5EF4-FFF2-40B4-BE49-F238E27FC236}">
                <a16:creationId xmlns:a16="http://schemas.microsoft.com/office/drawing/2014/main" id="{7A49FA6A-039B-47E5-5AE1-87AB6F677E21}"/>
              </a:ext>
            </a:extLst>
          </p:cNvPr>
          <p:cNvPicPr>
            <a:picLocks noChangeAspect="1"/>
          </p:cNvPicPr>
          <p:nvPr/>
        </p:nvPicPr>
        <p:blipFill>
          <a:blip r:embed="rId2"/>
          <a:stretch>
            <a:fillRect/>
          </a:stretch>
        </p:blipFill>
        <p:spPr>
          <a:xfrm>
            <a:off x="10077801" y="0"/>
            <a:ext cx="2114199" cy="3536424"/>
          </a:xfrm>
          <a:prstGeom prst="rect">
            <a:avLst/>
          </a:prstGeom>
        </p:spPr>
      </p:pic>
      <p:pic>
        <p:nvPicPr>
          <p:cNvPr id="12" name="Picture 11" descr="A screenshot of a phone&#10;&#10;Description automatically generated">
            <a:extLst>
              <a:ext uri="{FF2B5EF4-FFF2-40B4-BE49-F238E27FC236}">
                <a16:creationId xmlns:a16="http://schemas.microsoft.com/office/drawing/2014/main" id="{E2A4D6C2-E346-34BF-AEA3-49D2445A546B}"/>
              </a:ext>
            </a:extLst>
          </p:cNvPr>
          <p:cNvPicPr>
            <a:picLocks noChangeAspect="1"/>
          </p:cNvPicPr>
          <p:nvPr/>
        </p:nvPicPr>
        <p:blipFill>
          <a:blip r:embed="rId3"/>
          <a:stretch>
            <a:fillRect/>
          </a:stretch>
        </p:blipFill>
        <p:spPr>
          <a:xfrm>
            <a:off x="10077800" y="3536424"/>
            <a:ext cx="2114200" cy="3321576"/>
          </a:xfrm>
          <a:prstGeom prst="rect">
            <a:avLst/>
          </a:prstGeom>
        </p:spPr>
      </p:pic>
    </p:spTree>
    <p:extLst>
      <p:ext uri="{BB962C8B-B14F-4D97-AF65-F5344CB8AC3E}">
        <p14:creationId xmlns:p14="http://schemas.microsoft.com/office/powerpoint/2010/main" val="3310284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4558F92-4310-4D1A-CA5C-2E38926AB6AE}"/>
              </a:ext>
            </a:extLst>
          </p:cNvPr>
          <p:cNvSpPr txBox="1"/>
          <p:nvPr/>
        </p:nvSpPr>
        <p:spPr>
          <a:xfrm>
            <a:off x="1237130" y="410598"/>
            <a:ext cx="6096000" cy="984885"/>
          </a:xfrm>
          <a:prstGeom prst="rect">
            <a:avLst/>
          </a:prstGeom>
          <a:noFill/>
        </p:spPr>
        <p:txBody>
          <a:bodyPr wrap="square">
            <a:spAutoFit/>
          </a:bodyPr>
          <a:lstStyle/>
          <a:p>
            <a:r>
              <a:rPr lang="en-US" sz="4000" b="1" i="0" dirty="0">
                <a:effectLst/>
                <a:latin typeface="Bahnschrift Condensed" panose="020B0502040204020203" pitchFamily="34" charset="0"/>
              </a:rPr>
              <a:t>Features </a:t>
            </a:r>
            <a:br>
              <a:rPr lang="en-US" sz="4000" b="1" i="0" dirty="0">
                <a:effectLst/>
                <a:latin typeface="Bahnschrift Condensed" panose="020B0502040204020203" pitchFamily="34" charset="0"/>
              </a:rPr>
            </a:br>
            <a:r>
              <a:rPr lang="en-US" b="1" dirty="0">
                <a:latin typeface="Bahnschrift Condensed" panose="020B0502040204020203" pitchFamily="34" charset="0"/>
              </a:rPr>
              <a:t>4</a:t>
            </a:r>
            <a:r>
              <a:rPr lang="en-US" b="1" i="0" dirty="0">
                <a:effectLst/>
                <a:latin typeface="Bahnschrift Condensed" panose="020B0502040204020203" pitchFamily="34" charset="0"/>
              </a:rPr>
              <a:t>. CHAT &amp; NOTIFICATOINS </a:t>
            </a:r>
            <a:endParaRPr lang="en-US" dirty="0">
              <a:latin typeface="Bahnschrift Condensed" panose="020B0502040204020203" pitchFamily="34" charset="0"/>
            </a:endParaRPr>
          </a:p>
        </p:txBody>
      </p:sp>
      <p:sp>
        <p:nvSpPr>
          <p:cNvPr id="6" name="TextBox 5">
            <a:extLst>
              <a:ext uri="{FF2B5EF4-FFF2-40B4-BE49-F238E27FC236}">
                <a16:creationId xmlns:a16="http://schemas.microsoft.com/office/drawing/2014/main" id="{402CA90D-7E6E-176D-0E5E-3774B27DB38B}"/>
              </a:ext>
            </a:extLst>
          </p:cNvPr>
          <p:cNvSpPr txBox="1"/>
          <p:nvPr/>
        </p:nvSpPr>
        <p:spPr>
          <a:xfrm>
            <a:off x="1344704" y="1864677"/>
            <a:ext cx="6687671" cy="646331"/>
          </a:xfrm>
          <a:prstGeom prst="rect">
            <a:avLst/>
          </a:prstGeom>
          <a:noFill/>
        </p:spPr>
        <p:txBody>
          <a:bodyPr wrap="square">
            <a:spAutoFit/>
          </a:bodyPr>
          <a:lstStyle/>
          <a:p>
            <a:r>
              <a:rPr lang="en-US" dirty="0">
                <a:latin typeface="Bahnschrift Condensed" panose="020B0502040204020203" pitchFamily="34" charset="0"/>
              </a:rPr>
              <a:t>The application provides the ability to chat between a company and a user if one of them needs to provide the other with more details.</a:t>
            </a:r>
          </a:p>
        </p:txBody>
      </p:sp>
      <p:sp>
        <p:nvSpPr>
          <p:cNvPr id="8" name="TextBox 7">
            <a:extLst>
              <a:ext uri="{FF2B5EF4-FFF2-40B4-BE49-F238E27FC236}">
                <a16:creationId xmlns:a16="http://schemas.microsoft.com/office/drawing/2014/main" id="{56477923-B848-12E7-21EA-FED182C63B69}"/>
              </a:ext>
            </a:extLst>
          </p:cNvPr>
          <p:cNvSpPr txBox="1"/>
          <p:nvPr/>
        </p:nvSpPr>
        <p:spPr>
          <a:xfrm>
            <a:off x="1344704" y="3885328"/>
            <a:ext cx="6248402" cy="923330"/>
          </a:xfrm>
          <a:prstGeom prst="rect">
            <a:avLst/>
          </a:prstGeom>
          <a:noFill/>
        </p:spPr>
        <p:txBody>
          <a:bodyPr wrap="square">
            <a:spAutoFit/>
          </a:bodyPr>
          <a:lstStyle/>
          <a:p>
            <a:r>
              <a:rPr lang="en-US" dirty="0">
                <a:latin typeface="Bahnschrift Condensed" panose="020B0502040204020203" pitchFamily="34" charset="0"/>
              </a:rPr>
              <a:t>The application also provides a notification system, and works to alert the user and the company if anything new occurs, such as modifying a tour date or if a company deletes one of the registered users, etc.</a:t>
            </a:r>
          </a:p>
        </p:txBody>
      </p:sp>
      <p:pic>
        <p:nvPicPr>
          <p:cNvPr id="10" name="Picture 9" descr="A screenshot of a phone&#10;&#10;Description automatically generated">
            <a:extLst>
              <a:ext uri="{FF2B5EF4-FFF2-40B4-BE49-F238E27FC236}">
                <a16:creationId xmlns:a16="http://schemas.microsoft.com/office/drawing/2014/main" id="{8DF9DD31-5693-4470-5E08-B6978EDEED82}"/>
              </a:ext>
            </a:extLst>
          </p:cNvPr>
          <p:cNvPicPr>
            <a:picLocks noChangeAspect="1"/>
          </p:cNvPicPr>
          <p:nvPr/>
        </p:nvPicPr>
        <p:blipFill>
          <a:blip r:embed="rId2"/>
          <a:stretch>
            <a:fillRect/>
          </a:stretch>
        </p:blipFill>
        <p:spPr>
          <a:xfrm>
            <a:off x="10322860" y="0"/>
            <a:ext cx="1869140" cy="3747246"/>
          </a:xfrm>
          <a:prstGeom prst="rect">
            <a:avLst/>
          </a:prstGeom>
        </p:spPr>
      </p:pic>
      <p:pic>
        <p:nvPicPr>
          <p:cNvPr id="12" name="Picture 11" descr="A screenshot of a phone&#10;&#10;Description automatically generated">
            <a:extLst>
              <a:ext uri="{FF2B5EF4-FFF2-40B4-BE49-F238E27FC236}">
                <a16:creationId xmlns:a16="http://schemas.microsoft.com/office/drawing/2014/main" id="{3CFA564B-D6AC-8A28-FBFF-9DA4E4AB0272}"/>
              </a:ext>
            </a:extLst>
          </p:cNvPr>
          <p:cNvPicPr>
            <a:picLocks noChangeAspect="1"/>
          </p:cNvPicPr>
          <p:nvPr/>
        </p:nvPicPr>
        <p:blipFill>
          <a:blip r:embed="rId3"/>
          <a:stretch>
            <a:fillRect/>
          </a:stretch>
        </p:blipFill>
        <p:spPr>
          <a:xfrm>
            <a:off x="10322860" y="3747246"/>
            <a:ext cx="1869140" cy="3138387"/>
          </a:xfrm>
          <a:prstGeom prst="rect">
            <a:avLst/>
          </a:prstGeom>
        </p:spPr>
      </p:pic>
    </p:spTree>
    <p:extLst>
      <p:ext uri="{BB962C8B-B14F-4D97-AF65-F5344CB8AC3E}">
        <p14:creationId xmlns:p14="http://schemas.microsoft.com/office/powerpoint/2010/main" val="3037290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591F23D-FFA7-5148-EE99-4D3A7CFEE03F}"/>
              </a:ext>
            </a:extLst>
          </p:cNvPr>
          <p:cNvSpPr txBox="1"/>
          <p:nvPr/>
        </p:nvSpPr>
        <p:spPr>
          <a:xfrm>
            <a:off x="1201271" y="407168"/>
            <a:ext cx="4454094" cy="707886"/>
          </a:xfrm>
          <a:prstGeom prst="rect">
            <a:avLst/>
          </a:prstGeom>
          <a:noFill/>
        </p:spPr>
        <p:txBody>
          <a:bodyPr wrap="square">
            <a:spAutoFit/>
          </a:bodyPr>
          <a:lstStyle/>
          <a:p>
            <a:r>
              <a:rPr lang="en-US" sz="4000" b="1" i="0" dirty="0">
                <a:effectLst/>
                <a:latin typeface="Bahnschrift Condensed" panose="020B0502040204020203" pitchFamily="34" charset="0"/>
              </a:rPr>
              <a:t>Technology Used</a:t>
            </a:r>
            <a:endParaRPr lang="en-US" sz="4000" dirty="0">
              <a:latin typeface="Bahnschrift Condensed" panose="020B0502040204020203" pitchFamily="34" charset="0"/>
            </a:endParaRPr>
          </a:p>
        </p:txBody>
      </p:sp>
      <p:sp>
        <p:nvSpPr>
          <p:cNvPr id="7" name="TextBox 6">
            <a:extLst>
              <a:ext uri="{FF2B5EF4-FFF2-40B4-BE49-F238E27FC236}">
                <a16:creationId xmlns:a16="http://schemas.microsoft.com/office/drawing/2014/main" id="{DE330004-2C2F-014F-5153-A3C5155B064C}"/>
              </a:ext>
            </a:extLst>
          </p:cNvPr>
          <p:cNvSpPr txBox="1"/>
          <p:nvPr/>
        </p:nvSpPr>
        <p:spPr>
          <a:xfrm>
            <a:off x="1909483" y="1869175"/>
            <a:ext cx="3200400" cy="2862322"/>
          </a:xfrm>
          <a:prstGeom prst="rect">
            <a:avLst/>
          </a:prstGeom>
          <a:noFill/>
        </p:spPr>
        <p:txBody>
          <a:bodyPr wrap="square">
            <a:spAutoFit/>
          </a:bodyPr>
          <a:lstStyle/>
          <a:p>
            <a:r>
              <a:rPr lang="en-US" b="1" dirty="0">
                <a:latin typeface="Bahnschrift Condensed" panose="020B0502040204020203" pitchFamily="34" charset="0"/>
              </a:rPr>
              <a:t>Front-End : </a:t>
            </a:r>
            <a:r>
              <a:rPr lang="en-US" dirty="0">
                <a:latin typeface="Bahnschrift Condensed" panose="020B0502040204020203" pitchFamily="34" charset="0"/>
              </a:rPr>
              <a:t>Flutter (.dart)</a:t>
            </a:r>
            <a:br>
              <a:rPr lang="en-US" dirty="0">
                <a:latin typeface="Bahnschrift Condensed" panose="020B0502040204020203" pitchFamily="34" charset="0"/>
              </a:rPr>
            </a:br>
            <a:br>
              <a:rPr lang="en-US" dirty="0">
                <a:latin typeface="Bahnschrift Condensed" panose="020B0502040204020203" pitchFamily="34" charset="0"/>
              </a:rPr>
            </a:br>
            <a:br>
              <a:rPr lang="en-US" dirty="0">
                <a:latin typeface="Bahnschrift Condensed" panose="020B0502040204020203" pitchFamily="34" charset="0"/>
              </a:rPr>
            </a:br>
            <a:endParaRPr lang="en-US" dirty="0">
              <a:latin typeface="Bahnschrift Condensed" panose="020B0502040204020203" pitchFamily="34" charset="0"/>
            </a:endParaRPr>
          </a:p>
          <a:p>
            <a:r>
              <a:rPr lang="en-US" b="1" dirty="0">
                <a:latin typeface="Bahnschrift Condensed" panose="020B0502040204020203" pitchFamily="34" charset="0"/>
              </a:rPr>
              <a:t>Back-End : </a:t>
            </a:r>
            <a:r>
              <a:rPr lang="en-US" dirty="0">
                <a:latin typeface="Bahnschrift Condensed" panose="020B0502040204020203" pitchFamily="34" charset="0"/>
              </a:rPr>
              <a:t>NodeJS (js)</a:t>
            </a:r>
            <a:br>
              <a:rPr lang="en-US" dirty="0">
                <a:latin typeface="Bahnschrift Condensed" panose="020B0502040204020203" pitchFamily="34" charset="0"/>
              </a:rPr>
            </a:br>
            <a:br>
              <a:rPr lang="en-US" dirty="0">
                <a:latin typeface="Bahnschrift Condensed" panose="020B0502040204020203" pitchFamily="34" charset="0"/>
              </a:rPr>
            </a:br>
            <a:br>
              <a:rPr lang="en-US" dirty="0">
                <a:latin typeface="Bahnschrift Condensed" panose="020B0502040204020203" pitchFamily="34" charset="0"/>
              </a:rPr>
            </a:br>
            <a:br>
              <a:rPr lang="en-US" dirty="0">
                <a:latin typeface="Bahnschrift Condensed" panose="020B0502040204020203" pitchFamily="34" charset="0"/>
              </a:rPr>
            </a:br>
            <a:endParaRPr lang="en-US" dirty="0">
              <a:latin typeface="Bahnschrift Condensed" panose="020B0502040204020203" pitchFamily="34" charset="0"/>
            </a:endParaRPr>
          </a:p>
          <a:p>
            <a:r>
              <a:rPr lang="en-US" b="1" dirty="0">
                <a:latin typeface="Bahnschrift Condensed" panose="020B0502040204020203" pitchFamily="34" charset="0"/>
              </a:rPr>
              <a:t>Database : </a:t>
            </a:r>
            <a:r>
              <a:rPr lang="en-US" dirty="0">
                <a:latin typeface="Bahnschrift Condensed" panose="020B0502040204020203" pitchFamily="34" charset="0"/>
              </a:rPr>
              <a:t>MongoDB</a:t>
            </a:r>
          </a:p>
        </p:txBody>
      </p:sp>
      <p:pic>
        <p:nvPicPr>
          <p:cNvPr id="6" name="Picture 5" descr="A logo with blue and grey letters&#10;&#10;Description automatically generated with medium confidence">
            <a:extLst>
              <a:ext uri="{FF2B5EF4-FFF2-40B4-BE49-F238E27FC236}">
                <a16:creationId xmlns:a16="http://schemas.microsoft.com/office/drawing/2014/main" id="{B23C7C2C-3759-CC50-781E-FF4DC98DB409}"/>
              </a:ext>
            </a:extLst>
          </p:cNvPr>
          <p:cNvPicPr>
            <a:picLocks noChangeAspect="1"/>
          </p:cNvPicPr>
          <p:nvPr/>
        </p:nvPicPr>
        <p:blipFill>
          <a:blip r:embed="rId2"/>
          <a:stretch>
            <a:fillRect/>
          </a:stretch>
        </p:blipFill>
        <p:spPr>
          <a:xfrm>
            <a:off x="8235377" y="1348033"/>
            <a:ext cx="1118062" cy="1424984"/>
          </a:xfrm>
          <a:prstGeom prst="rect">
            <a:avLst/>
          </a:prstGeom>
        </p:spPr>
      </p:pic>
      <p:pic>
        <p:nvPicPr>
          <p:cNvPr id="9" name="Picture 8" descr="A green hexagon with black and white letters&#10;&#10;Description automatically generated">
            <a:extLst>
              <a:ext uri="{FF2B5EF4-FFF2-40B4-BE49-F238E27FC236}">
                <a16:creationId xmlns:a16="http://schemas.microsoft.com/office/drawing/2014/main" id="{0809C11A-B83F-FF63-18B6-3AA30C7E6610}"/>
              </a:ext>
            </a:extLst>
          </p:cNvPr>
          <p:cNvPicPr>
            <a:picLocks noChangeAspect="1"/>
          </p:cNvPicPr>
          <p:nvPr/>
        </p:nvPicPr>
        <p:blipFill>
          <a:blip r:embed="rId3"/>
          <a:stretch>
            <a:fillRect/>
          </a:stretch>
        </p:blipFill>
        <p:spPr>
          <a:xfrm>
            <a:off x="7979399" y="5013394"/>
            <a:ext cx="1630017" cy="1630017"/>
          </a:xfrm>
          <a:prstGeom prst="rect">
            <a:avLst/>
          </a:prstGeom>
        </p:spPr>
      </p:pic>
      <p:pic>
        <p:nvPicPr>
          <p:cNvPr id="11" name="Picture 10" descr="A logo of a plant&#10;&#10;Description automatically generated">
            <a:extLst>
              <a:ext uri="{FF2B5EF4-FFF2-40B4-BE49-F238E27FC236}">
                <a16:creationId xmlns:a16="http://schemas.microsoft.com/office/drawing/2014/main" id="{BAEEEE2F-6389-4F2D-CF1B-5DBB0C7FB244}"/>
              </a:ext>
            </a:extLst>
          </p:cNvPr>
          <p:cNvPicPr>
            <a:picLocks noChangeAspect="1"/>
          </p:cNvPicPr>
          <p:nvPr/>
        </p:nvPicPr>
        <p:blipFill>
          <a:blip r:embed="rId4"/>
          <a:stretch>
            <a:fillRect/>
          </a:stretch>
        </p:blipFill>
        <p:spPr>
          <a:xfrm>
            <a:off x="8067168" y="3064181"/>
            <a:ext cx="1375964" cy="1714608"/>
          </a:xfrm>
          <a:prstGeom prst="rect">
            <a:avLst/>
          </a:prstGeom>
        </p:spPr>
      </p:pic>
      <p:pic>
        <p:nvPicPr>
          <p:cNvPr id="13" name="Picture 12" descr="A logo of a company&#10;&#10;Description automatically generated">
            <a:extLst>
              <a:ext uri="{FF2B5EF4-FFF2-40B4-BE49-F238E27FC236}">
                <a16:creationId xmlns:a16="http://schemas.microsoft.com/office/drawing/2014/main" id="{98C8B97A-C4DE-1F3C-5E9C-94E5FD6767A0}"/>
              </a:ext>
            </a:extLst>
          </p:cNvPr>
          <p:cNvPicPr>
            <a:picLocks noChangeAspect="1"/>
          </p:cNvPicPr>
          <p:nvPr/>
        </p:nvPicPr>
        <p:blipFill>
          <a:blip r:embed="rId5"/>
          <a:stretch>
            <a:fillRect/>
          </a:stretch>
        </p:blipFill>
        <p:spPr>
          <a:xfrm>
            <a:off x="10023166" y="3012235"/>
            <a:ext cx="1719262" cy="1719262"/>
          </a:xfrm>
          <a:prstGeom prst="rect">
            <a:avLst/>
          </a:prstGeom>
        </p:spPr>
      </p:pic>
      <p:pic>
        <p:nvPicPr>
          <p:cNvPr id="17" name="Picture 16" descr="A black background with white text&#10;&#10;Description automatically generated">
            <a:extLst>
              <a:ext uri="{FF2B5EF4-FFF2-40B4-BE49-F238E27FC236}">
                <a16:creationId xmlns:a16="http://schemas.microsoft.com/office/drawing/2014/main" id="{4CC42B4A-CA2E-A5D4-2B98-5D023A4B57C4}"/>
              </a:ext>
            </a:extLst>
          </p:cNvPr>
          <p:cNvPicPr>
            <a:picLocks noChangeAspect="1"/>
          </p:cNvPicPr>
          <p:nvPr/>
        </p:nvPicPr>
        <p:blipFill>
          <a:blip r:embed="rId6"/>
          <a:stretch>
            <a:fillRect/>
          </a:stretch>
        </p:blipFill>
        <p:spPr>
          <a:xfrm>
            <a:off x="9762598" y="5404375"/>
            <a:ext cx="2109017" cy="909907"/>
          </a:xfrm>
          <a:prstGeom prst="rect">
            <a:avLst/>
          </a:prstGeom>
        </p:spPr>
      </p:pic>
      <p:pic>
        <p:nvPicPr>
          <p:cNvPr id="19" name="Picture 18" descr="A black background with a black square&#10;&#10;Description automatically generated with medium confidence">
            <a:extLst>
              <a:ext uri="{FF2B5EF4-FFF2-40B4-BE49-F238E27FC236}">
                <a16:creationId xmlns:a16="http://schemas.microsoft.com/office/drawing/2014/main" id="{42407B04-FBB6-0985-1C8E-BE55E92D320D}"/>
              </a:ext>
            </a:extLst>
          </p:cNvPr>
          <p:cNvPicPr>
            <a:picLocks noChangeAspect="1"/>
          </p:cNvPicPr>
          <p:nvPr/>
        </p:nvPicPr>
        <p:blipFill>
          <a:blip r:embed="rId7"/>
          <a:stretch>
            <a:fillRect/>
          </a:stretch>
        </p:blipFill>
        <p:spPr>
          <a:xfrm>
            <a:off x="9891786" y="1801607"/>
            <a:ext cx="1661229" cy="517836"/>
          </a:xfrm>
          <a:prstGeom prst="rect">
            <a:avLst/>
          </a:prstGeom>
        </p:spPr>
      </p:pic>
    </p:spTree>
    <p:extLst>
      <p:ext uri="{BB962C8B-B14F-4D97-AF65-F5344CB8AC3E}">
        <p14:creationId xmlns:p14="http://schemas.microsoft.com/office/powerpoint/2010/main" val="28692050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319132B-6C3C-D0D9-A5AB-E8C0CB66B2CF}"/>
              </a:ext>
            </a:extLst>
          </p:cNvPr>
          <p:cNvSpPr txBox="1"/>
          <p:nvPr/>
        </p:nvSpPr>
        <p:spPr>
          <a:xfrm>
            <a:off x="726140" y="438381"/>
            <a:ext cx="6884894" cy="707886"/>
          </a:xfrm>
          <a:prstGeom prst="rect">
            <a:avLst/>
          </a:prstGeom>
          <a:noFill/>
        </p:spPr>
        <p:txBody>
          <a:bodyPr wrap="square">
            <a:spAutoFit/>
          </a:bodyPr>
          <a:lstStyle/>
          <a:p>
            <a:pPr marR="0" lvl="1" rtl="0">
              <a:spcBef>
                <a:spcPts val="5"/>
              </a:spcBef>
              <a:spcAft>
                <a:spcPts val="0"/>
              </a:spcAft>
              <a:buSzPts val="1200"/>
              <a:tabLst>
                <a:tab pos="995045" algn="l"/>
              </a:tabLst>
            </a:pPr>
            <a:r>
              <a:rPr lang="en-US" sz="4000" b="1" spc="0" dirty="0">
                <a:effectLst/>
                <a:latin typeface="Bahnschrift Condensed" panose="020B0502040204020203" pitchFamily="34" charset="0"/>
                <a:ea typeface="LM Roman 12"/>
                <a:cs typeface="LM Roman 12"/>
              </a:rPr>
              <a:t>Constraints</a:t>
            </a:r>
            <a:r>
              <a:rPr lang="en-US" sz="4000" b="1" spc="-100" dirty="0">
                <a:effectLst/>
                <a:latin typeface="Bahnschrift Condensed" panose="020B0502040204020203" pitchFamily="34" charset="0"/>
                <a:ea typeface="LM Roman 12"/>
                <a:cs typeface="LM Roman 12"/>
              </a:rPr>
              <a:t> </a:t>
            </a:r>
            <a:r>
              <a:rPr lang="en-US" sz="4000" b="1" spc="0" dirty="0">
                <a:effectLst/>
                <a:latin typeface="Bahnschrift Condensed" panose="020B0502040204020203" pitchFamily="34" charset="0"/>
                <a:ea typeface="LM Roman 12"/>
                <a:cs typeface="LM Roman 12"/>
              </a:rPr>
              <a:t>and</a:t>
            </a:r>
            <a:r>
              <a:rPr lang="en-US" sz="4000" b="1" spc="-100" dirty="0">
                <a:effectLst/>
                <a:latin typeface="Bahnschrift Condensed" panose="020B0502040204020203" pitchFamily="34" charset="0"/>
                <a:ea typeface="LM Roman 12"/>
                <a:cs typeface="LM Roman 12"/>
              </a:rPr>
              <a:t> </a:t>
            </a:r>
            <a:r>
              <a:rPr lang="en-US" sz="4000" b="1" spc="-10" dirty="0">
                <a:effectLst/>
                <a:latin typeface="Bahnschrift Condensed" panose="020B0502040204020203" pitchFamily="34" charset="0"/>
                <a:ea typeface="LM Roman 12"/>
                <a:cs typeface="LM Roman 12"/>
              </a:rPr>
              <a:t>Limitations</a:t>
            </a:r>
            <a:endParaRPr lang="en-US" sz="4000" b="1" spc="0" dirty="0">
              <a:effectLst/>
              <a:latin typeface="Bahnschrift Condensed" panose="020B0502040204020203" pitchFamily="34" charset="0"/>
              <a:ea typeface="LM Roman 12"/>
              <a:cs typeface="LM Roman 12"/>
            </a:endParaRPr>
          </a:p>
        </p:txBody>
      </p:sp>
      <p:sp>
        <p:nvSpPr>
          <p:cNvPr id="3" name="TextBox 2">
            <a:extLst>
              <a:ext uri="{FF2B5EF4-FFF2-40B4-BE49-F238E27FC236}">
                <a16:creationId xmlns:a16="http://schemas.microsoft.com/office/drawing/2014/main" id="{D56BC4E1-F701-0395-77CB-EBEE58E194DD}"/>
              </a:ext>
            </a:extLst>
          </p:cNvPr>
          <p:cNvSpPr txBox="1"/>
          <p:nvPr/>
        </p:nvSpPr>
        <p:spPr>
          <a:xfrm>
            <a:off x="2236510" y="2049485"/>
            <a:ext cx="6094428" cy="369332"/>
          </a:xfrm>
          <a:prstGeom prst="rect">
            <a:avLst/>
          </a:prstGeom>
          <a:noFill/>
        </p:spPr>
        <p:txBody>
          <a:bodyPr wrap="square">
            <a:spAutoFit/>
          </a:bodyPr>
          <a:lstStyle/>
          <a:p>
            <a:r>
              <a:rPr lang="en-US" sz="1800" dirty="0">
                <a:effectLst/>
                <a:latin typeface="Bahnschrift Condensed" panose="020B0502040204020203" pitchFamily="34" charset="0"/>
                <a:ea typeface="LM Roman 10"/>
                <a:cs typeface="LM Roman 10"/>
              </a:rPr>
              <a:t>1- fixed</a:t>
            </a:r>
            <a:r>
              <a:rPr lang="en-US" sz="1800" spc="-1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budget</a:t>
            </a:r>
            <a:r>
              <a:rPr lang="en-US" sz="1800" spc="-1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for</a:t>
            </a:r>
            <a:r>
              <a:rPr lang="en-US" sz="1800" spc="-1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development</a:t>
            </a:r>
            <a:r>
              <a:rPr lang="en-US" sz="1800" spc="-1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and</a:t>
            </a:r>
            <a:r>
              <a:rPr lang="en-US" sz="1800" spc="-1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implementation.</a:t>
            </a:r>
            <a:endParaRPr lang="en-US" dirty="0">
              <a:latin typeface="Bahnschrift Condensed" panose="020B0502040204020203" pitchFamily="34" charset="0"/>
            </a:endParaRPr>
          </a:p>
        </p:txBody>
      </p:sp>
      <p:sp>
        <p:nvSpPr>
          <p:cNvPr id="6" name="TextBox 5">
            <a:extLst>
              <a:ext uri="{FF2B5EF4-FFF2-40B4-BE49-F238E27FC236}">
                <a16:creationId xmlns:a16="http://schemas.microsoft.com/office/drawing/2014/main" id="{507763BF-0CAF-8A79-7734-9CBC1B4BB00C}"/>
              </a:ext>
            </a:extLst>
          </p:cNvPr>
          <p:cNvSpPr txBox="1"/>
          <p:nvPr/>
        </p:nvSpPr>
        <p:spPr>
          <a:xfrm>
            <a:off x="2236510" y="3322035"/>
            <a:ext cx="6094428" cy="552202"/>
          </a:xfrm>
          <a:prstGeom prst="rect">
            <a:avLst/>
          </a:prstGeom>
          <a:noFill/>
        </p:spPr>
        <p:txBody>
          <a:bodyPr wrap="square">
            <a:spAutoFit/>
          </a:bodyPr>
          <a:lstStyle/>
          <a:p>
            <a:pPr marR="614045" lvl="0" rtl="0">
              <a:lnSpc>
                <a:spcPct val="83000"/>
              </a:lnSpc>
              <a:spcBef>
                <a:spcPts val="655"/>
              </a:spcBef>
              <a:spcAft>
                <a:spcPts val="0"/>
              </a:spcAft>
              <a:buSzPts val="1000"/>
              <a:tabLst>
                <a:tab pos="920750" algn="l"/>
                <a:tab pos="922655" algn="l"/>
              </a:tabLst>
            </a:pPr>
            <a:r>
              <a:rPr lang="en-US" sz="1800" spc="-5" dirty="0">
                <a:effectLst/>
                <a:latin typeface="Bahnschrift Condensed" panose="020B0502040204020203" pitchFamily="34" charset="0"/>
                <a:ea typeface="LM Roman 10"/>
                <a:cs typeface="LM Roman 10"/>
              </a:rPr>
              <a:t>2- platform constraints :</a:t>
            </a:r>
            <a:r>
              <a:rPr lang="en-US" sz="1800" spc="200" dirty="0">
                <a:effectLst/>
                <a:latin typeface="Bahnschrift Condensed" panose="020B0502040204020203" pitchFamily="34" charset="0"/>
                <a:ea typeface="LM Roman 10"/>
                <a:cs typeface="LM Roman 10"/>
              </a:rPr>
              <a:t> </a:t>
            </a:r>
            <a:r>
              <a:rPr lang="en-US" sz="1800" spc="-5" dirty="0">
                <a:effectLst/>
                <a:latin typeface="Bahnschrift Condensed" panose="020B0502040204020203" pitchFamily="34" charset="0"/>
                <a:ea typeface="LM Roman 10"/>
                <a:cs typeface="LM Roman 10"/>
              </a:rPr>
              <a:t>we test and build our project on Android devices due to the lack of resources for IOS Devices.</a:t>
            </a:r>
            <a:endParaRPr lang="en-US" sz="2400" spc="-5" dirty="0">
              <a:effectLst/>
              <a:latin typeface="Bahnschrift Condensed" panose="020B0502040204020203" pitchFamily="34" charset="0"/>
              <a:ea typeface="LM Roman 10"/>
              <a:cs typeface="LM Roman 10"/>
            </a:endParaRPr>
          </a:p>
        </p:txBody>
      </p:sp>
      <p:sp>
        <p:nvSpPr>
          <p:cNvPr id="8" name="TextBox 7">
            <a:extLst>
              <a:ext uri="{FF2B5EF4-FFF2-40B4-BE49-F238E27FC236}">
                <a16:creationId xmlns:a16="http://schemas.microsoft.com/office/drawing/2014/main" id="{DE7D889F-CB74-9A38-048F-BC59BE1B96E0}"/>
              </a:ext>
            </a:extLst>
          </p:cNvPr>
          <p:cNvSpPr txBox="1"/>
          <p:nvPr/>
        </p:nvSpPr>
        <p:spPr>
          <a:xfrm>
            <a:off x="2236510" y="4501354"/>
            <a:ext cx="6094428" cy="552202"/>
          </a:xfrm>
          <a:prstGeom prst="rect">
            <a:avLst/>
          </a:prstGeom>
          <a:noFill/>
        </p:spPr>
        <p:txBody>
          <a:bodyPr wrap="square">
            <a:spAutoFit/>
          </a:bodyPr>
          <a:lstStyle/>
          <a:p>
            <a:pPr marR="614045" lvl="0" rtl="0">
              <a:lnSpc>
                <a:spcPct val="83000"/>
              </a:lnSpc>
              <a:spcBef>
                <a:spcPts val="655"/>
              </a:spcBef>
              <a:spcAft>
                <a:spcPts val="0"/>
              </a:spcAft>
              <a:buSzPts val="1000"/>
              <a:tabLst>
                <a:tab pos="920750" algn="l"/>
                <a:tab pos="922655" algn="l"/>
              </a:tabLst>
            </a:pPr>
            <a:r>
              <a:rPr lang="en-US" spc="-5" dirty="0">
                <a:effectLst/>
                <a:latin typeface="Bahnschrift Condensed" panose="020B0502040204020203" pitchFamily="34" charset="0"/>
                <a:ea typeface="LM Roman 10"/>
                <a:cs typeface="LM Roman 10"/>
              </a:rPr>
              <a:t>3- </a:t>
            </a:r>
            <a:r>
              <a:rPr lang="en-US" spc="-5" dirty="0">
                <a:latin typeface="Bahnschrift Condensed" panose="020B0502040204020203" pitchFamily="34" charset="0"/>
                <a:ea typeface="LM Roman 10"/>
                <a:cs typeface="LM Roman 10"/>
              </a:rPr>
              <a:t>using the Arabic language in the GUI of our app which caused some display issues.</a:t>
            </a:r>
          </a:p>
        </p:txBody>
      </p:sp>
    </p:spTree>
    <p:extLst>
      <p:ext uri="{BB962C8B-B14F-4D97-AF65-F5344CB8AC3E}">
        <p14:creationId xmlns:p14="http://schemas.microsoft.com/office/powerpoint/2010/main" val="350995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B03B119-D02A-70C2-C9F9-968EB7A4A35D}"/>
              </a:ext>
            </a:extLst>
          </p:cNvPr>
          <p:cNvSpPr txBox="1"/>
          <p:nvPr/>
        </p:nvSpPr>
        <p:spPr>
          <a:xfrm>
            <a:off x="1210235" y="380273"/>
            <a:ext cx="6096000" cy="707886"/>
          </a:xfrm>
          <a:prstGeom prst="rect">
            <a:avLst/>
          </a:prstGeom>
          <a:noFill/>
        </p:spPr>
        <p:txBody>
          <a:bodyPr wrap="square">
            <a:spAutoFit/>
          </a:bodyPr>
          <a:lstStyle/>
          <a:p>
            <a:r>
              <a:rPr lang="en-US" sz="4000" b="1" i="0" dirty="0">
                <a:effectLst/>
                <a:latin typeface="Bahnschrift Condensed" panose="020B0502040204020203" pitchFamily="34" charset="0"/>
              </a:rPr>
              <a:t>Conclusion</a:t>
            </a:r>
            <a:endParaRPr lang="en-US" sz="4000" dirty="0">
              <a:latin typeface="Bahnschrift Condensed" panose="020B0502040204020203" pitchFamily="34" charset="0"/>
            </a:endParaRPr>
          </a:p>
        </p:txBody>
      </p:sp>
      <p:sp>
        <p:nvSpPr>
          <p:cNvPr id="3" name="TextBox 2">
            <a:extLst>
              <a:ext uri="{FF2B5EF4-FFF2-40B4-BE49-F238E27FC236}">
                <a16:creationId xmlns:a16="http://schemas.microsoft.com/office/drawing/2014/main" id="{7E3E7E98-AD94-ADBA-650C-49907DA75B99}"/>
              </a:ext>
            </a:extLst>
          </p:cNvPr>
          <p:cNvSpPr txBox="1"/>
          <p:nvPr/>
        </p:nvSpPr>
        <p:spPr>
          <a:xfrm>
            <a:off x="1789129" y="2136338"/>
            <a:ext cx="8613742" cy="2862322"/>
          </a:xfrm>
          <a:prstGeom prst="rect">
            <a:avLst/>
          </a:prstGeom>
          <a:noFill/>
        </p:spPr>
        <p:txBody>
          <a:bodyPr wrap="square">
            <a:spAutoFit/>
          </a:bodyPr>
          <a:lstStyle/>
          <a:p>
            <a:pPr marL="606425" marR="0">
              <a:spcBef>
                <a:spcPts val="0"/>
              </a:spcBef>
              <a:spcAft>
                <a:spcPts val="0"/>
              </a:spcAft>
            </a:pPr>
            <a:r>
              <a:rPr lang="en-US" sz="1800" dirty="0">
                <a:effectLst/>
                <a:latin typeface="Bahnschrift Condensed" panose="020B0502040204020203" pitchFamily="34" charset="0"/>
                <a:ea typeface="LM Roman 10"/>
                <a:cs typeface="Times New Roman" panose="02020603050405020304" pitchFamily="18" charset="0"/>
              </a:rPr>
              <a:t>The anticipated impact of "Masaar" on the West Bank’s tourism landscape is significant. By facilitating easier access to tourism information and providing a platform for users to share experiences</a:t>
            </a:r>
            <a:r>
              <a:rPr lang="en-US" dirty="0">
                <a:latin typeface="Bahnschrift Condensed" panose="020B0502040204020203" pitchFamily="34" charset="0"/>
                <a:ea typeface="LM Roman 10"/>
                <a:cs typeface="Times New Roman" panose="02020603050405020304" pitchFamily="18" charset="0"/>
              </a:rPr>
              <a:t>.</a:t>
            </a:r>
          </a:p>
          <a:p>
            <a:pPr marL="606425" marR="0">
              <a:spcBef>
                <a:spcPts val="0"/>
              </a:spcBef>
              <a:spcAft>
                <a:spcPts val="0"/>
              </a:spcAft>
            </a:pPr>
            <a:endParaRPr lang="en-US" dirty="0">
              <a:latin typeface="Bahnschrift Condensed" panose="020B0502040204020203" pitchFamily="34" charset="0"/>
              <a:ea typeface="LM Roman 10"/>
              <a:cs typeface="Times New Roman" panose="02020603050405020304" pitchFamily="18" charset="0"/>
            </a:endParaRPr>
          </a:p>
          <a:p>
            <a:pPr marL="606425" marR="0">
              <a:spcBef>
                <a:spcPts val="0"/>
              </a:spcBef>
              <a:spcAft>
                <a:spcPts val="0"/>
              </a:spcAft>
            </a:pPr>
            <a:endParaRPr lang="en-US" dirty="0">
              <a:latin typeface="Bahnschrift Condensed" panose="020B0502040204020203" pitchFamily="34" charset="0"/>
              <a:ea typeface="LM Roman 10"/>
              <a:cs typeface="Times New Roman" panose="02020603050405020304" pitchFamily="18" charset="0"/>
            </a:endParaRPr>
          </a:p>
          <a:p>
            <a:pPr marL="606425" marR="0">
              <a:spcBef>
                <a:spcPts val="0"/>
              </a:spcBef>
              <a:spcAft>
                <a:spcPts val="0"/>
              </a:spcAft>
            </a:pPr>
            <a:endParaRPr lang="en-US" dirty="0">
              <a:latin typeface="Bahnschrift Condensed" panose="020B0502040204020203" pitchFamily="34" charset="0"/>
              <a:ea typeface="LM Roman 10"/>
              <a:cs typeface="Times New Roman" panose="02020603050405020304" pitchFamily="18" charset="0"/>
            </a:endParaRPr>
          </a:p>
          <a:p>
            <a:pPr marL="606425" marR="0">
              <a:spcBef>
                <a:spcPts val="0"/>
              </a:spcBef>
              <a:spcAft>
                <a:spcPts val="0"/>
              </a:spcAft>
            </a:pPr>
            <a:br>
              <a:rPr lang="en-US" dirty="0">
                <a:latin typeface="Bahnschrift Condensed" panose="020B0502040204020203" pitchFamily="34" charset="0"/>
                <a:ea typeface="LM Roman 10"/>
                <a:cs typeface="Times New Roman" panose="02020603050405020304" pitchFamily="18" charset="0"/>
              </a:rPr>
            </a:br>
            <a:br>
              <a:rPr lang="en-US" dirty="0">
                <a:latin typeface="Bahnschrift Condensed" panose="020B0502040204020203" pitchFamily="34" charset="0"/>
                <a:ea typeface="LM Roman 10"/>
                <a:cs typeface="Times New Roman" panose="02020603050405020304" pitchFamily="18" charset="0"/>
              </a:rPr>
            </a:br>
            <a:r>
              <a:rPr lang="en-US" dirty="0">
                <a:latin typeface="Bahnschrift Condensed" panose="020B0502040204020203" pitchFamily="34" charset="0"/>
                <a:ea typeface="LM Roman 10"/>
                <a:cs typeface="Times New Roman" panose="02020603050405020304" pitchFamily="18" charset="0"/>
              </a:rPr>
              <a:t>T</a:t>
            </a:r>
            <a:r>
              <a:rPr lang="en-US" sz="1800" dirty="0">
                <a:effectLst/>
                <a:latin typeface="Bahnschrift Condensed" panose="020B0502040204020203" pitchFamily="34" charset="0"/>
                <a:ea typeface="LM Roman 10"/>
                <a:cs typeface="Times New Roman" panose="02020603050405020304" pitchFamily="18" charset="0"/>
              </a:rPr>
              <a:t>he app is expected to boost local tourism, support the economy, and promote the region's rich cultural heritage. This project has not only been about developing an application but also about contributing to the community and the local tourism industry.</a:t>
            </a:r>
            <a:endParaRPr lang="en-US" sz="1800" dirty="0">
              <a:effectLst/>
              <a:latin typeface="Bahnschrift Condensed" panose="020B0502040204020203" pitchFamily="34" charset="0"/>
              <a:ea typeface="LM Roman 10"/>
              <a:cs typeface="LM Roman 10"/>
            </a:endParaRPr>
          </a:p>
        </p:txBody>
      </p:sp>
    </p:spTree>
    <p:extLst>
      <p:ext uri="{BB962C8B-B14F-4D97-AF65-F5344CB8AC3E}">
        <p14:creationId xmlns:p14="http://schemas.microsoft.com/office/powerpoint/2010/main" val="2204686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1789B07-E42B-91E1-C215-74438253C6E1}"/>
              </a:ext>
            </a:extLst>
          </p:cNvPr>
          <p:cNvSpPr txBox="1"/>
          <p:nvPr/>
        </p:nvSpPr>
        <p:spPr>
          <a:xfrm>
            <a:off x="952292" y="183857"/>
            <a:ext cx="6096000" cy="707886"/>
          </a:xfrm>
          <a:prstGeom prst="rect">
            <a:avLst/>
          </a:prstGeom>
          <a:noFill/>
        </p:spPr>
        <p:txBody>
          <a:bodyPr wrap="square">
            <a:spAutoFit/>
          </a:bodyPr>
          <a:lstStyle/>
          <a:p>
            <a:r>
              <a:rPr lang="en-US" sz="4000" b="1" i="0" dirty="0">
                <a:effectLst/>
                <a:latin typeface="Bahnschrift Condensed" panose="020B0502040204020203" pitchFamily="34" charset="0"/>
              </a:rPr>
              <a:t>Future Work</a:t>
            </a:r>
            <a:endParaRPr lang="en-US" sz="4000" dirty="0">
              <a:latin typeface="Bahnschrift Condensed" panose="020B0502040204020203" pitchFamily="34" charset="0"/>
            </a:endParaRPr>
          </a:p>
        </p:txBody>
      </p:sp>
      <p:sp>
        <p:nvSpPr>
          <p:cNvPr id="3" name="TextBox 2">
            <a:extLst>
              <a:ext uri="{FF2B5EF4-FFF2-40B4-BE49-F238E27FC236}">
                <a16:creationId xmlns:a16="http://schemas.microsoft.com/office/drawing/2014/main" id="{E6C6E14C-DAE5-A9CB-43F2-72EDBDFFEB9E}"/>
              </a:ext>
            </a:extLst>
          </p:cNvPr>
          <p:cNvSpPr txBox="1"/>
          <p:nvPr/>
        </p:nvSpPr>
        <p:spPr>
          <a:xfrm>
            <a:off x="813061" y="1443841"/>
            <a:ext cx="10348276" cy="3416320"/>
          </a:xfrm>
          <a:prstGeom prst="rect">
            <a:avLst/>
          </a:prstGeom>
          <a:noFill/>
        </p:spPr>
        <p:txBody>
          <a:bodyPr wrap="square">
            <a:spAutoFit/>
          </a:bodyPr>
          <a:lstStyle/>
          <a:p>
            <a:pPr marL="606425" marR="0">
              <a:spcBef>
                <a:spcPts val="0"/>
              </a:spcBef>
              <a:spcAft>
                <a:spcPts val="0"/>
              </a:spcAft>
            </a:pPr>
            <a:r>
              <a:rPr lang="en-US" sz="1800" dirty="0">
                <a:effectLst/>
                <a:latin typeface="Bahnschrift Condensed" panose="020B0502040204020203" pitchFamily="34" charset="0"/>
                <a:ea typeface="LM Roman 10"/>
                <a:cs typeface="Times New Roman" panose="02020603050405020304" pitchFamily="18" charset="0"/>
              </a:rPr>
              <a:t>In envisioning the future trajectory of the "Masaar" app, our team is dedicated to exploring a range of enhancements and expansions that promise to elevate the platform's capabilities and user experience. A significant focus will be on the development of advanced personalization features, utilizing sophisticated </a:t>
            </a:r>
            <a:r>
              <a:rPr lang="en-US" sz="1800" b="1" dirty="0">
                <a:effectLst/>
                <a:latin typeface="Bahnschrift Condensed" panose="020B0502040204020203" pitchFamily="34" charset="0"/>
                <a:ea typeface="LM Roman 10"/>
                <a:cs typeface="Times New Roman" panose="02020603050405020304" pitchFamily="18" charset="0"/>
              </a:rPr>
              <a:t>algorithms to tailor tour and activity recommendations </a:t>
            </a:r>
            <a:r>
              <a:rPr lang="en-US" sz="1800" dirty="0">
                <a:effectLst/>
                <a:latin typeface="Bahnschrift Condensed" panose="020B0502040204020203" pitchFamily="34" charset="0"/>
                <a:ea typeface="LM Roman 10"/>
                <a:cs typeface="Times New Roman" panose="02020603050405020304" pitchFamily="18" charset="0"/>
              </a:rPr>
              <a:t>to individual user preferences and past behavior. </a:t>
            </a:r>
            <a:br>
              <a:rPr lang="en-US" sz="1800" dirty="0">
                <a:effectLst/>
                <a:latin typeface="Bahnschrift Condensed" panose="020B0502040204020203" pitchFamily="34" charset="0"/>
                <a:ea typeface="LM Roman 10"/>
                <a:cs typeface="Times New Roman" panose="02020603050405020304" pitchFamily="18" charset="0"/>
              </a:rPr>
            </a:br>
            <a:endParaRPr lang="en-US" sz="1800" dirty="0">
              <a:effectLst/>
              <a:latin typeface="Bahnschrift Condensed" panose="020B0502040204020203" pitchFamily="34" charset="0"/>
              <a:ea typeface="LM Roman 10"/>
              <a:cs typeface="Times New Roman" panose="02020603050405020304" pitchFamily="18" charset="0"/>
            </a:endParaRPr>
          </a:p>
          <a:p>
            <a:pPr marL="606425" marR="0">
              <a:spcBef>
                <a:spcPts val="0"/>
              </a:spcBef>
              <a:spcAft>
                <a:spcPts val="0"/>
              </a:spcAft>
            </a:pPr>
            <a:br>
              <a:rPr lang="en-US" sz="1800" dirty="0">
                <a:effectLst/>
                <a:latin typeface="Bahnschrift Condensed" panose="020B0502040204020203" pitchFamily="34" charset="0"/>
                <a:ea typeface="LM Roman 10"/>
                <a:cs typeface="Times New Roman" panose="02020603050405020304" pitchFamily="18" charset="0"/>
              </a:rPr>
            </a:br>
            <a:br>
              <a:rPr lang="en-US" sz="1800" dirty="0">
                <a:effectLst/>
                <a:latin typeface="Bahnschrift Condensed" panose="020B0502040204020203" pitchFamily="34" charset="0"/>
                <a:ea typeface="LM Roman 10"/>
                <a:cs typeface="Times New Roman" panose="02020603050405020304" pitchFamily="18" charset="0"/>
              </a:rPr>
            </a:br>
            <a:endParaRPr lang="en-US" sz="1800" dirty="0">
              <a:effectLst/>
              <a:latin typeface="Bahnschrift Condensed" panose="020B0502040204020203" pitchFamily="34" charset="0"/>
              <a:ea typeface="LM Roman 10"/>
              <a:cs typeface="Times New Roman" panose="02020603050405020304" pitchFamily="18" charset="0"/>
            </a:endParaRPr>
          </a:p>
          <a:p>
            <a:pPr marL="606425" marR="0">
              <a:spcBef>
                <a:spcPts val="0"/>
              </a:spcBef>
              <a:spcAft>
                <a:spcPts val="0"/>
              </a:spcAft>
            </a:pPr>
            <a:br>
              <a:rPr lang="en-US" sz="1800" dirty="0">
                <a:effectLst/>
                <a:latin typeface="Bahnschrift Condensed" panose="020B0502040204020203" pitchFamily="34" charset="0"/>
                <a:ea typeface="LM Roman 10"/>
                <a:cs typeface="Times New Roman" panose="02020603050405020304" pitchFamily="18" charset="0"/>
              </a:rPr>
            </a:br>
            <a:r>
              <a:rPr lang="en-US" sz="1800" b="1" dirty="0">
                <a:effectLst/>
                <a:latin typeface="Bahnschrift Condensed" panose="020B0502040204020203" pitchFamily="34" charset="0"/>
                <a:ea typeface="LM Roman 10"/>
                <a:cs typeface="Times New Roman" panose="02020603050405020304" pitchFamily="18" charset="0"/>
              </a:rPr>
              <a:t>Augmented Reality (AR) </a:t>
            </a:r>
            <a:r>
              <a:rPr lang="en-US" sz="1800" dirty="0">
                <a:effectLst/>
                <a:latin typeface="Bahnschrift Condensed" panose="020B0502040204020203" pitchFamily="34" charset="0"/>
                <a:ea typeface="LM Roman 10"/>
                <a:cs typeface="Times New Roman" panose="02020603050405020304" pitchFamily="18" charset="0"/>
              </a:rPr>
              <a:t>integration is another exciting prospect, offering an immersive layer of digital interactivity to the exploration of historical sites and landscapes. Recognizing the diversity of our user base, </a:t>
            </a:r>
            <a:r>
              <a:rPr lang="en-US" sz="1800" b="1" dirty="0">
                <a:effectLst/>
                <a:latin typeface="Bahnschrift Condensed" panose="020B0502040204020203" pitchFamily="34" charset="0"/>
                <a:ea typeface="LM Roman 10"/>
                <a:cs typeface="Times New Roman" panose="02020603050405020304" pitchFamily="18" charset="0"/>
              </a:rPr>
              <a:t>expanding the language options </a:t>
            </a:r>
            <a:r>
              <a:rPr lang="en-US" sz="1800" dirty="0">
                <a:effectLst/>
                <a:latin typeface="Bahnschrift Condensed" panose="020B0502040204020203" pitchFamily="34" charset="0"/>
                <a:ea typeface="LM Roman 10"/>
                <a:cs typeface="Times New Roman" panose="02020603050405020304" pitchFamily="18" charset="0"/>
              </a:rPr>
              <a:t>within the app is a key objective, aimed at broadening accessibility and inclusivity.</a:t>
            </a:r>
            <a:endParaRPr lang="en-US" sz="1800" dirty="0">
              <a:effectLst/>
              <a:latin typeface="Bahnschrift Condensed" panose="020B0502040204020203" pitchFamily="34" charset="0"/>
              <a:ea typeface="LM Roman 10"/>
              <a:cs typeface="LM Roman 10"/>
            </a:endParaRPr>
          </a:p>
        </p:txBody>
      </p:sp>
    </p:spTree>
    <p:extLst>
      <p:ext uri="{BB962C8B-B14F-4D97-AF65-F5344CB8AC3E}">
        <p14:creationId xmlns:p14="http://schemas.microsoft.com/office/powerpoint/2010/main" val="2764839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descr="Woman carrying briefcase heading down road">
            <a:extLst>
              <a:ext uri="{FF2B5EF4-FFF2-40B4-BE49-F238E27FC236}">
                <a16:creationId xmlns:a16="http://schemas.microsoft.com/office/drawing/2014/main" id="{6BE62510-A175-9D47-9EDF-D9FB6C162CE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0" y="10"/>
            <a:ext cx="12191980" cy="6859300"/>
          </a:xfrm>
          <a:prstGeom prst="rect">
            <a:avLst/>
          </a:prstGeom>
        </p:spPr>
      </p:pic>
      <p:sp>
        <p:nvSpPr>
          <p:cNvPr id="11" name="Rectangle 10">
            <a:extLst>
              <a:ext uri="{FF2B5EF4-FFF2-40B4-BE49-F238E27FC236}">
                <a16:creationId xmlns:a16="http://schemas.microsoft.com/office/drawing/2014/main" id="{310B1DD0-264A-47E3-A16A-C87AFA51E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6">
            <a:extLst>
              <a:ext uri="{FF2B5EF4-FFF2-40B4-BE49-F238E27FC236}">
                <a16:creationId xmlns:a16="http://schemas.microsoft.com/office/drawing/2014/main" id="{69C1BB7B-F21E-41A2-B30C-D8507B960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bg2"/>
          </a:solidFill>
          <a:ln w="0">
            <a:noFill/>
            <a:prstDash val="solid"/>
            <a:round/>
            <a:headEnd/>
            <a:tailEnd/>
          </a:ln>
        </p:spPr>
        <p:txBody>
          <a:bodyPr/>
          <a:lstStyle/>
          <a:p>
            <a:endParaRPr lang="en-US"/>
          </a:p>
        </p:txBody>
      </p:sp>
      <p:sp>
        <p:nvSpPr>
          <p:cNvPr id="15" name="Freeform 6">
            <a:extLst>
              <a:ext uri="{FF2B5EF4-FFF2-40B4-BE49-F238E27FC236}">
                <a16:creationId xmlns:a16="http://schemas.microsoft.com/office/drawing/2014/main" id="{DF6D7DDE-F8A1-4105-9729-F9EB5F81A3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bg2"/>
          </a:solidFill>
          <a:ln w="0">
            <a:noFill/>
            <a:prstDash val="solid"/>
            <a:round/>
            <a:headEnd/>
            <a:tailEnd/>
          </a:ln>
        </p:spPr>
        <p:txBody>
          <a:bodyPr/>
          <a:lstStyle/>
          <a:p>
            <a:endParaRPr lang="en-US"/>
          </a:p>
        </p:txBody>
      </p:sp>
      <p:sp>
        <p:nvSpPr>
          <p:cNvPr id="2" name="Title 1">
            <a:extLst>
              <a:ext uri="{FF2B5EF4-FFF2-40B4-BE49-F238E27FC236}">
                <a16:creationId xmlns:a16="http://schemas.microsoft.com/office/drawing/2014/main" id="{A5C93519-6B29-1346-9FCB-0835B80531A4}"/>
              </a:ext>
            </a:extLst>
          </p:cNvPr>
          <p:cNvSpPr>
            <a:spLocks noGrp="1"/>
          </p:cNvSpPr>
          <p:nvPr>
            <p:ph type="ctrTitle"/>
          </p:nvPr>
        </p:nvSpPr>
        <p:spPr>
          <a:xfrm>
            <a:off x="1909630" y="2103787"/>
            <a:ext cx="8361229" cy="2098226"/>
          </a:xfrm>
        </p:spPr>
        <p:txBody>
          <a:bodyPr>
            <a:normAutofit/>
          </a:bodyPr>
          <a:lstStyle/>
          <a:p>
            <a:r>
              <a:rPr lang="en-US" sz="9600" dirty="0">
                <a:solidFill>
                  <a:schemeClr val="bg2"/>
                </a:solidFill>
                <a:latin typeface="Bahnschrift Condensed" panose="020B0502040204020203" pitchFamily="34" charset="0"/>
              </a:rPr>
              <a:t>Thanks</a:t>
            </a:r>
            <a:endParaRPr lang="en-US" dirty="0">
              <a:solidFill>
                <a:schemeClr val="bg2"/>
              </a:solidFill>
              <a:latin typeface="Bahnschrift Condensed" panose="020B0502040204020203" pitchFamily="34" charset="0"/>
            </a:endParaRPr>
          </a:p>
        </p:txBody>
      </p:sp>
    </p:spTree>
    <p:extLst>
      <p:ext uri="{BB962C8B-B14F-4D97-AF65-F5344CB8AC3E}">
        <p14:creationId xmlns:p14="http://schemas.microsoft.com/office/powerpoint/2010/main" val="1799120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9BDBA1E-A9FB-85CF-52F0-C747B7036AB2}"/>
              </a:ext>
            </a:extLst>
          </p:cNvPr>
          <p:cNvSpPr txBox="1"/>
          <p:nvPr/>
        </p:nvSpPr>
        <p:spPr>
          <a:xfrm>
            <a:off x="5135475" y="2644170"/>
            <a:ext cx="1921050" cy="1569660"/>
          </a:xfrm>
          <a:prstGeom prst="rect">
            <a:avLst/>
          </a:prstGeom>
          <a:noFill/>
        </p:spPr>
        <p:txBody>
          <a:bodyPr wrap="square">
            <a:spAutoFit/>
          </a:bodyPr>
          <a:lstStyle/>
          <a:p>
            <a:r>
              <a:rPr lang="en-US" sz="9600" b="1" i="0" dirty="0">
                <a:effectLst/>
                <a:latin typeface="Bahnschrift Condensed" panose="020B0502040204020203" pitchFamily="34" charset="0"/>
              </a:rPr>
              <a:t>Q&amp;A</a:t>
            </a:r>
            <a:endParaRPr lang="en-US" sz="9600" dirty="0">
              <a:latin typeface="Bahnschrift Condensed" panose="020B0502040204020203" pitchFamily="34" charset="0"/>
            </a:endParaRPr>
          </a:p>
        </p:txBody>
      </p:sp>
    </p:spTree>
    <p:extLst>
      <p:ext uri="{BB962C8B-B14F-4D97-AF65-F5344CB8AC3E}">
        <p14:creationId xmlns:p14="http://schemas.microsoft.com/office/powerpoint/2010/main" val="2633783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A204626-2220-4678-A939-FD94EA7B53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B97D8A6-1C5A-42B6-AE78-F3D0F9BDF0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3661"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4" name="Image 1">
            <a:extLst>
              <a:ext uri="{FF2B5EF4-FFF2-40B4-BE49-F238E27FC236}">
                <a16:creationId xmlns:a16="http://schemas.microsoft.com/office/drawing/2014/main" id="{B8E029EB-A5E9-7CB4-CE32-CBA469088679}"/>
              </a:ext>
            </a:extLst>
          </p:cNvPr>
          <p:cNvPicPr>
            <a:picLocks/>
          </p:cNvPicPr>
          <p:nvPr/>
        </p:nvPicPr>
        <p:blipFill>
          <a:blip r:embed="rId2" cstate="print"/>
          <a:stretch>
            <a:fillRect/>
          </a:stretch>
        </p:blipFill>
        <p:spPr>
          <a:xfrm>
            <a:off x="8252341" y="244034"/>
            <a:ext cx="3299579" cy="3283080"/>
          </a:xfrm>
          <a:prstGeom prst="rect">
            <a:avLst/>
          </a:prstGeom>
        </p:spPr>
      </p:pic>
      <p:sp>
        <p:nvSpPr>
          <p:cNvPr id="6" name="TextBox 5">
            <a:extLst>
              <a:ext uri="{FF2B5EF4-FFF2-40B4-BE49-F238E27FC236}">
                <a16:creationId xmlns:a16="http://schemas.microsoft.com/office/drawing/2014/main" id="{FB6BBFE5-FBA8-9DCE-EC77-09104670C1AF}"/>
              </a:ext>
            </a:extLst>
          </p:cNvPr>
          <p:cNvSpPr txBox="1"/>
          <p:nvPr/>
        </p:nvSpPr>
        <p:spPr>
          <a:xfrm>
            <a:off x="6880743" y="3427971"/>
            <a:ext cx="6096000" cy="2654573"/>
          </a:xfrm>
          <a:prstGeom prst="rect">
            <a:avLst/>
          </a:prstGeom>
          <a:noFill/>
        </p:spPr>
        <p:txBody>
          <a:bodyPr wrap="square">
            <a:spAutoFit/>
          </a:bodyPr>
          <a:lstStyle/>
          <a:p>
            <a:pPr lvl="4">
              <a:spcBef>
                <a:spcPts val="1260"/>
              </a:spcBef>
            </a:pPr>
            <a:r>
              <a:rPr lang="en-US" sz="2400" dirty="0">
                <a:effectLst/>
                <a:latin typeface="Bahnschrift Condensed" panose="020B0502040204020203" pitchFamily="34" charset="0"/>
                <a:ea typeface="LM Roman 10"/>
                <a:cs typeface="LM Roman 10"/>
              </a:rPr>
              <a:t>Faculty of Engineering </a:t>
            </a:r>
            <a:endParaRPr lang="en-US" sz="2400" dirty="0">
              <a:latin typeface="Bahnschrift Condensed" panose="020B0502040204020203" pitchFamily="34" charset="0"/>
              <a:ea typeface="LM Roman 10"/>
              <a:cs typeface="LM Roman 10"/>
            </a:endParaRPr>
          </a:p>
          <a:p>
            <a:pPr lvl="4">
              <a:spcBef>
                <a:spcPts val="1260"/>
              </a:spcBef>
            </a:pPr>
            <a:endParaRPr lang="en-US" sz="2400" dirty="0">
              <a:effectLst/>
              <a:latin typeface="Bahnschrift Condensed" panose="020B0502040204020203" pitchFamily="34" charset="0"/>
              <a:ea typeface="LM Roman 10"/>
              <a:cs typeface="LM Roman 10"/>
            </a:endParaRPr>
          </a:p>
          <a:p>
            <a:pPr marL="934720" marR="942340" algn="ctr">
              <a:spcBef>
                <a:spcPts val="0"/>
              </a:spcBef>
              <a:spcAft>
                <a:spcPts val="0"/>
              </a:spcAft>
            </a:pPr>
            <a:r>
              <a:rPr lang="en-US" sz="2400" dirty="0">
                <a:effectLst/>
                <a:latin typeface="Bahnschrift Condensed" panose="020B0502040204020203" pitchFamily="34" charset="0"/>
                <a:ea typeface="LM Roman 10"/>
                <a:cs typeface="LM Roman 10"/>
              </a:rPr>
              <a:t>Computer Engineering Department</a:t>
            </a:r>
          </a:p>
          <a:p>
            <a:pPr marL="0" marR="0">
              <a:spcBef>
                <a:spcPts val="735"/>
              </a:spcBef>
              <a:spcAft>
                <a:spcPts val="0"/>
              </a:spcAft>
            </a:pPr>
            <a:r>
              <a:rPr lang="en-US" sz="2400" dirty="0">
                <a:effectLst/>
                <a:latin typeface="Bahnschrift Condensed" panose="020B0502040204020203" pitchFamily="34" charset="0"/>
                <a:ea typeface="LM Roman 10"/>
                <a:cs typeface="LM Roman 10"/>
              </a:rPr>
              <a:t> </a:t>
            </a:r>
            <a:endParaRPr lang="en-US" sz="2400" dirty="0">
              <a:latin typeface="Bahnschrift Condensed" panose="020B0502040204020203" pitchFamily="34" charset="0"/>
              <a:ea typeface="LM Roman 10"/>
              <a:cs typeface="LM Roman 10"/>
            </a:endParaRPr>
          </a:p>
          <a:p>
            <a:pPr marL="0" marR="0">
              <a:spcBef>
                <a:spcPts val="735"/>
              </a:spcBef>
              <a:spcAft>
                <a:spcPts val="0"/>
              </a:spcAft>
            </a:pPr>
            <a:endParaRPr lang="en-US" sz="2400" dirty="0">
              <a:effectLst/>
              <a:latin typeface="Bahnschrift Condensed" panose="020B0502040204020203" pitchFamily="34" charset="0"/>
              <a:ea typeface="LM Roman 10"/>
              <a:cs typeface="LM Roman 10"/>
            </a:endParaRPr>
          </a:p>
          <a:p>
            <a:pPr marL="934720" marR="942975" algn="ctr">
              <a:spcBef>
                <a:spcPts val="0"/>
              </a:spcBef>
              <a:spcAft>
                <a:spcPts val="0"/>
              </a:spcAft>
            </a:pPr>
            <a:r>
              <a:rPr lang="en-US" sz="2400" dirty="0">
                <a:effectLst/>
                <a:latin typeface="Bahnschrift Condensed" panose="020B0502040204020203" pitchFamily="34" charset="0"/>
                <a:ea typeface="LM Roman 10"/>
                <a:cs typeface="LM Roman 10"/>
              </a:rPr>
              <a:t>Graduation Project</a:t>
            </a:r>
          </a:p>
        </p:txBody>
      </p:sp>
      <p:sp>
        <p:nvSpPr>
          <p:cNvPr id="8" name="TextBox 7">
            <a:extLst>
              <a:ext uri="{FF2B5EF4-FFF2-40B4-BE49-F238E27FC236}">
                <a16:creationId xmlns:a16="http://schemas.microsoft.com/office/drawing/2014/main" id="{B9A14160-5615-9384-6C01-462AC599879B}"/>
              </a:ext>
            </a:extLst>
          </p:cNvPr>
          <p:cNvSpPr txBox="1"/>
          <p:nvPr/>
        </p:nvSpPr>
        <p:spPr>
          <a:xfrm>
            <a:off x="390297" y="1793910"/>
            <a:ext cx="6490446" cy="3046603"/>
          </a:xfrm>
          <a:prstGeom prst="rect">
            <a:avLst/>
          </a:prstGeom>
          <a:noFill/>
        </p:spPr>
        <p:txBody>
          <a:bodyPr wrap="square">
            <a:spAutoFit/>
          </a:bodyPr>
          <a:lstStyle/>
          <a:p>
            <a:pPr marL="934720" marR="951865" algn="ctr">
              <a:lnSpc>
                <a:spcPts val="1255"/>
              </a:lnSpc>
              <a:spcBef>
                <a:spcPts val="420"/>
              </a:spcBef>
              <a:spcAft>
                <a:spcPts val="0"/>
              </a:spcAft>
            </a:pPr>
            <a:r>
              <a:rPr lang="en-US" sz="3600" b="1" spc="-10" dirty="0">
                <a:effectLst/>
                <a:latin typeface="Bahnschrift Condensed" panose="020B0502040204020203" pitchFamily="34" charset="0"/>
                <a:ea typeface="LM Roman 10"/>
                <a:cs typeface="LM Roman 10"/>
              </a:rPr>
              <a:t>Author:</a:t>
            </a:r>
            <a:br>
              <a:rPr lang="ar-SA" sz="3600" b="1" spc="-10" dirty="0">
                <a:effectLst/>
                <a:latin typeface="Bahnschrift Condensed" panose="020B0502040204020203" pitchFamily="34" charset="0"/>
                <a:ea typeface="LM Roman 10"/>
                <a:cs typeface="LM Roman 10"/>
              </a:rPr>
            </a:br>
            <a:br>
              <a:rPr lang="ar-SA" sz="2800" b="1" spc="-10" dirty="0">
                <a:effectLst/>
                <a:latin typeface="Bahnschrift Condensed" panose="020B0502040204020203" pitchFamily="34" charset="0"/>
                <a:ea typeface="LM Roman 10"/>
                <a:cs typeface="LM Roman 10"/>
              </a:rPr>
            </a:br>
            <a:endParaRPr lang="en-US" sz="2800" dirty="0">
              <a:effectLst/>
              <a:latin typeface="Bahnschrift Condensed" panose="020B0502040204020203" pitchFamily="34" charset="0"/>
              <a:ea typeface="LM Roman 10"/>
              <a:cs typeface="LM Roman 10"/>
            </a:endParaRPr>
          </a:p>
          <a:p>
            <a:pPr marR="7620" lvl="0" algn="ctr">
              <a:lnSpc>
                <a:spcPts val="1430"/>
              </a:lnSpc>
              <a:spcBef>
                <a:spcPts val="0"/>
              </a:spcBef>
              <a:spcAft>
                <a:spcPts val="0"/>
              </a:spcAft>
              <a:buSzPts val="1200"/>
              <a:tabLst>
                <a:tab pos="98425" algn="l"/>
              </a:tabLst>
            </a:pPr>
            <a:r>
              <a:rPr lang="en-US" sz="2800" spc="0" dirty="0">
                <a:effectLst/>
                <a:latin typeface="Bahnschrift Condensed" panose="020B0502040204020203" pitchFamily="34" charset="0"/>
                <a:ea typeface="LM Roman 12"/>
                <a:cs typeface="LM Roman 12"/>
              </a:rPr>
              <a:t>- Jehad Abu Raed</a:t>
            </a:r>
            <a:br>
              <a:rPr lang="ar-SA" sz="2800" spc="0" dirty="0">
                <a:effectLst/>
                <a:latin typeface="Bahnschrift Condensed" panose="020B0502040204020203" pitchFamily="34" charset="0"/>
                <a:ea typeface="LM Roman 12"/>
                <a:cs typeface="LM Roman 12"/>
              </a:rPr>
            </a:br>
            <a:br>
              <a:rPr lang="ar-SA" sz="2800" spc="0" dirty="0">
                <a:effectLst/>
                <a:latin typeface="Bahnschrift Condensed" panose="020B0502040204020203" pitchFamily="34" charset="0"/>
                <a:ea typeface="LM Roman 12"/>
                <a:cs typeface="LM Roman 12"/>
              </a:rPr>
            </a:br>
            <a:endParaRPr lang="en-US" sz="2800" dirty="0">
              <a:latin typeface="Bahnschrift Condensed" panose="020B0502040204020203" pitchFamily="34" charset="0"/>
              <a:ea typeface="LM Roman 12"/>
              <a:cs typeface="LM Roman 12"/>
            </a:endParaRPr>
          </a:p>
          <a:p>
            <a:pPr marR="7620" lvl="0" algn="ctr">
              <a:lnSpc>
                <a:spcPts val="1430"/>
              </a:lnSpc>
              <a:spcBef>
                <a:spcPts val="0"/>
              </a:spcBef>
              <a:spcAft>
                <a:spcPts val="0"/>
              </a:spcAft>
              <a:buSzPts val="1200"/>
              <a:tabLst>
                <a:tab pos="98425" algn="l"/>
              </a:tabLst>
            </a:pPr>
            <a:r>
              <a:rPr lang="en-US" sz="2800" spc="0" dirty="0">
                <a:effectLst/>
                <a:latin typeface="Bahnschrift Condensed" panose="020B0502040204020203" pitchFamily="34" charset="0"/>
                <a:ea typeface="LM Roman 12"/>
                <a:cs typeface="LM Roman 12"/>
              </a:rPr>
              <a:t>	- Osaid Jabaji</a:t>
            </a:r>
            <a:br>
              <a:rPr lang="ar-SA" spc="0" dirty="0">
                <a:effectLst/>
                <a:latin typeface="Bahnschrift Condensed" panose="020B0502040204020203" pitchFamily="34" charset="0"/>
                <a:ea typeface="LM Roman 12"/>
                <a:cs typeface="LM Roman 12"/>
              </a:rPr>
            </a:br>
            <a:br>
              <a:rPr lang="ar-SA" spc="0" dirty="0">
                <a:effectLst/>
                <a:latin typeface="Bahnschrift Condensed" panose="020B0502040204020203" pitchFamily="34" charset="0"/>
                <a:ea typeface="LM Roman 12"/>
                <a:cs typeface="LM Roman 12"/>
              </a:rPr>
            </a:br>
            <a:br>
              <a:rPr lang="ar-SA" spc="0" dirty="0">
                <a:effectLst/>
                <a:latin typeface="Bahnschrift Condensed" panose="020B0502040204020203" pitchFamily="34" charset="0"/>
                <a:ea typeface="LM Roman 12"/>
                <a:cs typeface="LM Roman 12"/>
              </a:rPr>
            </a:br>
            <a:br>
              <a:rPr lang="ar-SA" spc="0" dirty="0">
                <a:effectLst/>
                <a:latin typeface="Bahnschrift Condensed" panose="020B0502040204020203" pitchFamily="34" charset="0"/>
                <a:ea typeface="LM Roman 12"/>
                <a:cs typeface="LM Roman 12"/>
              </a:rPr>
            </a:br>
            <a:endParaRPr lang="en-US" sz="1600" spc="0" dirty="0">
              <a:effectLst/>
              <a:latin typeface="Bahnschrift Condensed" panose="020B0502040204020203" pitchFamily="34" charset="0"/>
              <a:ea typeface="LM Roman 12"/>
              <a:cs typeface="LM Roman 12"/>
            </a:endParaRPr>
          </a:p>
          <a:p>
            <a:pPr marL="0" marR="0" algn="ctr">
              <a:spcBef>
                <a:spcPts val="55"/>
              </a:spcBef>
              <a:spcAft>
                <a:spcPts val="0"/>
              </a:spcAft>
            </a:pPr>
            <a:r>
              <a:rPr lang="en-US" sz="1800" dirty="0">
                <a:effectLst/>
                <a:latin typeface="Bahnschrift Condensed" panose="020B0502040204020203" pitchFamily="34" charset="0"/>
                <a:ea typeface="LM Roman 10"/>
                <a:cs typeface="LM Roman 10"/>
              </a:rPr>
              <a:t> </a:t>
            </a:r>
            <a:endParaRPr lang="en-US" sz="1200" dirty="0">
              <a:effectLst/>
              <a:latin typeface="Bahnschrift Condensed" panose="020B0502040204020203" pitchFamily="34" charset="0"/>
              <a:ea typeface="LM Roman 10"/>
              <a:cs typeface="LM Roman 10"/>
            </a:endParaRPr>
          </a:p>
          <a:p>
            <a:pPr marL="934720" marR="952500" algn="ctr">
              <a:lnSpc>
                <a:spcPts val="1255"/>
              </a:lnSpc>
              <a:spcBef>
                <a:spcPts val="5"/>
              </a:spcBef>
              <a:spcAft>
                <a:spcPts val="0"/>
              </a:spcAft>
            </a:pPr>
            <a:r>
              <a:rPr lang="en-US" sz="3600" b="1" spc="-10" dirty="0">
                <a:effectLst/>
                <a:latin typeface="Bahnschrift Condensed" panose="020B0502040204020203" pitchFamily="34" charset="0"/>
                <a:ea typeface="LM Roman 10"/>
                <a:cs typeface="LM Roman 10"/>
              </a:rPr>
              <a:t>Supervisor:</a:t>
            </a:r>
            <a:br>
              <a:rPr lang="ar-SA" sz="3600" b="1" spc="-10" dirty="0">
                <a:effectLst/>
                <a:latin typeface="Bahnschrift Condensed" panose="020B0502040204020203" pitchFamily="34" charset="0"/>
                <a:ea typeface="LM Roman 10"/>
                <a:cs typeface="LM Roman 10"/>
              </a:rPr>
            </a:br>
            <a:br>
              <a:rPr lang="ar-SA" sz="1800" b="1" spc="-10" dirty="0">
                <a:effectLst/>
                <a:latin typeface="Bahnschrift Condensed" panose="020B0502040204020203" pitchFamily="34" charset="0"/>
                <a:ea typeface="LM Roman 10"/>
                <a:cs typeface="LM Roman 10"/>
              </a:rPr>
            </a:br>
            <a:endParaRPr lang="en-US" sz="1600" dirty="0">
              <a:effectLst/>
              <a:latin typeface="Bahnschrift Condensed" panose="020B0502040204020203" pitchFamily="34" charset="0"/>
              <a:ea typeface="LM Roman 10"/>
              <a:cs typeface="LM Roman 10"/>
            </a:endParaRPr>
          </a:p>
          <a:p>
            <a:pPr marL="934720" marR="942975" algn="ctr">
              <a:lnSpc>
                <a:spcPts val="1580"/>
              </a:lnSpc>
              <a:spcBef>
                <a:spcPts val="0"/>
              </a:spcBef>
              <a:spcAft>
                <a:spcPts val="0"/>
              </a:spcAft>
            </a:pPr>
            <a:r>
              <a:rPr lang="en-US" sz="2800" dirty="0">
                <a:effectLst/>
                <a:latin typeface="Bahnschrift Condensed" panose="020B0502040204020203" pitchFamily="34" charset="0"/>
                <a:ea typeface="LM Roman 10"/>
                <a:cs typeface="LM Roman 10"/>
              </a:rPr>
              <a:t>Dr.</a:t>
            </a:r>
            <a:r>
              <a:rPr lang="en-US" sz="2800" spc="90" dirty="0">
                <a:effectLst/>
                <a:latin typeface="Bahnschrift Condensed" panose="020B0502040204020203" pitchFamily="34" charset="0"/>
                <a:ea typeface="LM Roman 10"/>
                <a:cs typeface="LM Roman 10"/>
              </a:rPr>
              <a:t> </a:t>
            </a:r>
            <a:r>
              <a:rPr lang="en-US" sz="2800" dirty="0">
                <a:effectLst/>
                <a:latin typeface="Bahnschrift Condensed" panose="020B0502040204020203" pitchFamily="34" charset="0"/>
                <a:ea typeface="LM Roman 10"/>
                <a:cs typeface="LM Roman 10"/>
              </a:rPr>
              <a:t>Anas Toma</a:t>
            </a:r>
          </a:p>
        </p:txBody>
      </p:sp>
    </p:spTree>
    <p:extLst>
      <p:ext uri="{BB962C8B-B14F-4D97-AF65-F5344CB8AC3E}">
        <p14:creationId xmlns:p14="http://schemas.microsoft.com/office/powerpoint/2010/main" val="3000222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27FB4BC-F2D0-2971-60B6-3B7E8B9FCF70}"/>
              </a:ext>
            </a:extLst>
          </p:cNvPr>
          <p:cNvSpPr txBox="1"/>
          <p:nvPr/>
        </p:nvSpPr>
        <p:spPr>
          <a:xfrm>
            <a:off x="1111624" y="446945"/>
            <a:ext cx="6096000" cy="707886"/>
          </a:xfrm>
          <a:prstGeom prst="rect">
            <a:avLst/>
          </a:prstGeom>
          <a:noFill/>
        </p:spPr>
        <p:txBody>
          <a:bodyPr wrap="square">
            <a:spAutoFit/>
          </a:bodyPr>
          <a:lstStyle/>
          <a:p>
            <a:r>
              <a:rPr lang="en-US" sz="4000" b="1" i="0" dirty="0">
                <a:effectLst/>
                <a:latin typeface="Bahnschrift Condensed" panose="020B0502040204020203" pitchFamily="34" charset="0"/>
              </a:rPr>
              <a:t>Introduction</a:t>
            </a:r>
            <a:endParaRPr lang="en-US" sz="4000" dirty="0">
              <a:latin typeface="Bahnschrift Condensed" panose="020B0502040204020203" pitchFamily="34" charset="0"/>
            </a:endParaRPr>
          </a:p>
        </p:txBody>
      </p:sp>
      <p:sp>
        <p:nvSpPr>
          <p:cNvPr id="7" name="TextBox 6">
            <a:extLst>
              <a:ext uri="{FF2B5EF4-FFF2-40B4-BE49-F238E27FC236}">
                <a16:creationId xmlns:a16="http://schemas.microsoft.com/office/drawing/2014/main" id="{2BCC6F4A-EA62-376D-B1BF-14710B8C9DE1}"/>
              </a:ext>
            </a:extLst>
          </p:cNvPr>
          <p:cNvSpPr txBox="1"/>
          <p:nvPr/>
        </p:nvSpPr>
        <p:spPr>
          <a:xfrm>
            <a:off x="1506072" y="2119392"/>
            <a:ext cx="7368989" cy="707886"/>
          </a:xfrm>
          <a:prstGeom prst="rect">
            <a:avLst/>
          </a:prstGeom>
          <a:noFill/>
        </p:spPr>
        <p:txBody>
          <a:bodyPr wrap="square">
            <a:spAutoFit/>
          </a:bodyPr>
          <a:lstStyle/>
          <a:p>
            <a:r>
              <a:rPr lang="en-US" sz="2000" dirty="0">
                <a:latin typeface="Bahnschrift Condensed" panose="020B0502040204020203" pitchFamily="34" charset="0"/>
              </a:rPr>
              <a:t>“Masaar” is an application for booking tourist trips, camping, and climbing trips designated for Palestinians.</a:t>
            </a:r>
          </a:p>
        </p:txBody>
      </p:sp>
      <p:sp>
        <p:nvSpPr>
          <p:cNvPr id="9" name="TextBox 8">
            <a:extLst>
              <a:ext uri="{FF2B5EF4-FFF2-40B4-BE49-F238E27FC236}">
                <a16:creationId xmlns:a16="http://schemas.microsoft.com/office/drawing/2014/main" id="{B1B4FF07-A195-33D4-2524-14D09EDF58D1}"/>
              </a:ext>
            </a:extLst>
          </p:cNvPr>
          <p:cNvSpPr txBox="1"/>
          <p:nvPr/>
        </p:nvSpPr>
        <p:spPr>
          <a:xfrm>
            <a:off x="1506071" y="3330388"/>
            <a:ext cx="6884895" cy="400110"/>
          </a:xfrm>
          <a:prstGeom prst="rect">
            <a:avLst/>
          </a:prstGeom>
          <a:noFill/>
        </p:spPr>
        <p:txBody>
          <a:bodyPr wrap="square">
            <a:spAutoFit/>
          </a:bodyPr>
          <a:lstStyle/>
          <a:p>
            <a:r>
              <a:rPr lang="en-US" sz="2000" dirty="0">
                <a:latin typeface="Bahnschrift Condensed" panose="020B0502040204020203" pitchFamily="34" charset="0"/>
              </a:rPr>
              <a:t>It can also be used as a tour guide to go on your own</a:t>
            </a:r>
            <a:r>
              <a:rPr lang="ar-SA" sz="2000" dirty="0">
                <a:latin typeface="Bahnschrift Condensed" panose="020B0502040204020203" pitchFamily="34" charset="0"/>
              </a:rPr>
              <a:t> </a:t>
            </a:r>
            <a:r>
              <a:rPr lang="en-US" sz="2000" dirty="0">
                <a:latin typeface="Bahnschrift Condensed" panose="020B0502040204020203" pitchFamily="34" charset="0"/>
              </a:rPr>
              <a:t>trip</a:t>
            </a:r>
            <a:r>
              <a:rPr lang="ar-SA" sz="2000" dirty="0">
                <a:latin typeface="Bahnschrift Condensed" panose="020B0502040204020203" pitchFamily="34" charset="0"/>
              </a:rPr>
              <a:t>.</a:t>
            </a:r>
            <a:endParaRPr lang="en-US" sz="2000" dirty="0">
              <a:latin typeface="Bahnschrift Condensed" panose="020B0502040204020203" pitchFamily="34" charset="0"/>
            </a:endParaRPr>
          </a:p>
        </p:txBody>
      </p:sp>
      <p:sp>
        <p:nvSpPr>
          <p:cNvPr id="11" name="TextBox 10">
            <a:extLst>
              <a:ext uri="{FF2B5EF4-FFF2-40B4-BE49-F238E27FC236}">
                <a16:creationId xmlns:a16="http://schemas.microsoft.com/office/drawing/2014/main" id="{5CCB08D9-B0E8-1D6E-1078-ECE3B0DB9C1B}"/>
              </a:ext>
            </a:extLst>
          </p:cNvPr>
          <p:cNvSpPr txBox="1"/>
          <p:nvPr/>
        </p:nvSpPr>
        <p:spPr>
          <a:xfrm>
            <a:off x="1506072" y="4379730"/>
            <a:ext cx="7153836" cy="1015663"/>
          </a:xfrm>
          <a:prstGeom prst="rect">
            <a:avLst/>
          </a:prstGeom>
          <a:noFill/>
        </p:spPr>
        <p:txBody>
          <a:bodyPr wrap="square">
            <a:spAutoFit/>
          </a:bodyPr>
          <a:lstStyle/>
          <a:p>
            <a:r>
              <a:rPr lang="en-US" sz="2000" dirty="0">
                <a:latin typeface="Bahnschrift Condensed" panose="020B0502040204020203" pitchFamily="34" charset="0"/>
              </a:rPr>
              <a:t>For the younger generation and visitors, exploring the West Bank through tourism can be highly educational. It offers an immersive way to learn about the area's history, culture, and current socio-political context.</a:t>
            </a:r>
          </a:p>
        </p:txBody>
      </p:sp>
      <p:pic>
        <p:nvPicPr>
          <p:cNvPr id="13" name="Picture 12" descr="A screenshot of a phone&#10;&#10;Description automatically generated">
            <a:extLst>
              <a:ext uri="{FF2B5EF4-FFF2-40B4-BE49-F238E27FC236}">
                <a16:creationId xmlns:a16="http://schemas.microsoft.com/office/drawing/2014/main" id="{0A87A338-CD42-35AB-6532-BC0F50C2404F}"/>
              </a:ext>
            </a:extLst>
          </p:cNvPr>
          <p:cNvPicPr>
            <a:picLocks noChangeAspect="1"/>
          </p:cNvPicPr>
          <p:nvPr/>
        </p:nvPicPr>
        <p:blipFill>
          <a:blip r:embed="rId2"/>
          <a:stretch>
            <a:fillRect/>
          </a:stretch>
        </p:blipFill>
        <p:spPr>
          <a:xfrm>
            <a:off x="9180010" y="306491"/>
            <a:ext cx="3011990" cy="6245017"/>
          </a:xfrm>
          <a:prstGeom prst="rect">
            <a:avLst/>
          </a:prstGeom>
        </p:spPr>
      </p:pic>
    </p:spTree>
    <p:extLst>
      <p:ext uri="{BB962C8B-B14F-4D97-AF65-F5344CB8AC3E}">
        <p14:creationId xmlns:p14="http://schemas.microsoft.com/office/powerpoint/2010/main" val="1102044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6A19258-B064-FE0E-7264-DD8D397FF94F}"/>
              </a:ext>
            </a:extLst>
          </p:cNvPr>
          <p:cNvSpPr txBox="1"/>
          <p:nvPr/>
        </p:nvSpPr>
        <p:spPr>
          <a:xfrm>
            <a:off x="1183341" y="438381"/>
            <a:ext cx="6096000" cy="707886"/>
          </a:xfrm>
          <a:prstGeom prst="rect">
            <a:avLst/>
          </a:prstGeom>
          <a:noFill/>
        </p:spPr>
        <p:txBody>
          <a:bodyPr wrap="square">
            <a:spAutoFit/>
          </a:bodyPr>
          <a:lstStyle/>
          <a:p>
            <a:r>
              <a:rPr lang="en-US" sz="4000" b="1" i="0" dirty="0">
                <a:effectLst/>
                <a:latin typeface="Bahnschrift Condensed" panose="020B0502040204020203" pitchFamily="34" charset="0"/>
              </a:rPr>
              <a:t>Problem</a:t>
            </a:r>
            <a:endParaRPr lang="en-US" sz="4000" dirty="0">
              <a:latin typeface="Bahnschrift Condensed" panose="020B0502040204020203" pitchFamily="34" charset="0"/>
            </a:endParaRPr>
          </a:p>
        </p:txBody>
      </p:sp>
      <p:sp>
        <p:nvSpPr>
          <p:cNvPr id="7" name="TextBox 6">
            <a:extLst>
              <a:ext uri="{FF2B5EF4-FFF2-40B4-BE49-F238E27FC236}">
                <a16:creationId xmlns:a16="http://schemas.microsoft.com/office/drawing/2014/main" id="{CC9FF304-EF36-2A81-0D3E-3C41E66B3D7D}"/>
              </a:ext>
            </a:extLst>
          </p:cNvPr>
          <p:cNvSpPr txBox="1"/>
          <p:nvPr/>
        </p:nvSpPr>
        <p:spPr>
          <a:xfrm>
            <a:off x="2142564" y="1676417"/>
            <a:ext cx="7530353" cy="646331"/>
          </a:xfrm>
          <a:prstGeom prst="rect">
            <a:avLst/>
          </a:prstGeom>
          <a:noFill/>
        </p:spPr>
        <p:txBody>
          <a:bodyPr wrap="square">
            <a:spAutoFit/>
          </a:bodyPr>
          <a:lstStyle/>
          <a:p>
            <a:r>
              <a:rPr lang="en-US" dirty="0">
                <a:latin typeface="Bahnschrift Condensed" panose="020B0502040204020203" pitchFamily="34" charset="0"/>
              </a:rPr>
              <a:t>Domestic tourism in Palestine in general and in the West Bank in particular suffers from a lack of resources and organization</a:t>
            </a:r>
            <a:r>
              <a:rPr lang="ar-SA" dirty="0">
                <a:latin typeface="Bahnschrift Condensed" panose="020B0502040204020203" pitchFamily="34" charset="0"/>
              </a:rPr>
              <a:t>.</a:t>
            </a:r>
            <a:endParaRPr lang="en-US" dirty="0">
              <a:latin typeface="Bahnschrift Condensed" panose="020B0502040204020203" pitchFamily="34" charset="0"/>
            </a:endParaRPr>
          </a:p>
        </p:txBody>
      </p:sp>
      <p:sp>
        <p:nvSpPr>
          <p:cNvPr id="9" name="TextBox 8">
            <a:extLst>
              <a:ext uri="{FF2B5EF4-FFF2-40B4-BE49-F238E27FC236}">
                <a16:creationId xmlns:a16="http://schemas.microsoft.com/office/drawing/2014/main" id="{DF99F723-90AB-487A-9937-84249FFA7C24}"/>
              </a:ext>
            </a:extLst>
          </p:cNvPr>
          <p:cNvSpPr txBox="1"/>
          <p:nvPr/>
        </p:nvSpPr>
        <p:spPr>
          <a:xfrm>
            <a:off x="2142565" y="3231341"/>
            <a:ext cx="7530352" cy="646331"/>
          </a:xfrm>
          <a:prstGeom prst="rect">
            <a:avLst/>
          </a:prstGeom>
          <a:noFill/>
        </p:spPr>
        <p:txBody>
          <a:bodyPr wrap="square">
            <a:spAutoFit/>
          </a:bodyPr>
          <a:lstStyle/>
          <a:p>
            <a:r>
              <a:rPr lang="en-US" dirty="0">
                <a:latin typeface="Bahnschrift Condensed" panose="020B0502040204020203" pitchFamily="34" charset="0"/>
              </a:rPr>
              <a:t>There is no similar application in Palestine, although it has existed for years in some Western countries</a:t>
            </a:r>
            <a:r>
              <a:rPr lang="ar-SA" dirty="0">
                <a:latin typeface="Bahnschrift Condensed" panose="020B0502040204020203" pitchFamily="34" charset="0"/>
              </a:rPr>
              <a:t>.</a:t>
            </a:r>
            <a:endParaRPr lang="en-US" dirty="0">
              <a:latin typeface="Bahnschrift Condensed" panose="020B0502040204020203" pitchFamily="34" charset="0"/>
            </a:endParaRPr>
          </a:p>
        </p:txBody>
      </p:sp>
      <p:sp>
        <p:nvSpPr>
          <p:cNvPr id="11" name="TextBox 10">
            <a:extLst>
              <a:ext uri="{FF2B5EF4-FFF2-40B4-BE49-F238E27FC236}">
                <a16:creationId xmlns:a16="http://schemas.microsoft.com/office/drawing/2014/main" id="{CA5FB03B-D7B8-87DB-630E-679A6D2A7040}"/>
              </a:ext>
            </a:extLst>
          </p:cNvPr>
          <p:cNvSpPr txBox="1"/>
          <p:nvPr/>
        </p:nvSpPr>
        <p:spPr>
          <a:xfrm>
            <a:off x="2142565" y="4719482"/>
            <a:ext cx="7368988" cy="646331"/>
          </a:xfrm>
          <a:prstGeom prst="rect">
            <a:avLst/>
          </a:prstGeom>
          <a:noFill/>
        </p:spPr>
        <p:txBody>
          <a:bodyPr wrap="square">
            <a:spAutoFit/>
          </a:bodyPr>
          <a:lstStyle/>
          <a:p>
            <a:r>
              <a:rPr lang="en-US" dirty="0">
                <a:latin typeface="Bahnschrift Condensed" panose="020B0502040204020203" pitchFamily="34" charset="0"/>
              </a:rPr>
              <a:t>The occupation's continuous efforts to falsify heritage and archaeological monuments and erase history</a:t>
            </a:r>
            <a:r>
              <a:rPr lang="ar-SA" dirty="0">
                <a:latin typeface="Bahnschrift Condensed" panose="020B0502040204020203" pitchFamily="34" charset="0"/>
              </a:rPr>
              <a:t>.</a:t>
            </a:r>
            <a:endParaRPr lang="en-US" dirty="0">
              <a:latin typeface="Bahnschrift Condensed" panose="020B0502040204020203" pitchFamily="34" charset="0"/>
            </a:endParaRPr>
          </a:p>
        </p:txBody>
      </p:sp>
    </p:spTree>
    <p:extLst>
      <p:ext uri="{BB962C8B-B14F-4D97-AF65-F5344CB8AC3E}">
        <p14:creationId xmlns:p14="http://schemas.microsoft.com/office/powerpoint/2010/main" val="1005087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EF96CB7-CE8D-9A62-B16B-BA28C112E066}"/>
              </a:ext>
            </a:extLst>
          </p:cNvPr>
          <p:cNvSpPr txBox="1"/>
          <p:nvPr/>
        </p:nvSpPr>
        <p:spPr>
          <a:xfrm>
            <a:off x="986117" y="375629"/>
            <a:ext cx="6096000" cy="707886"/>
          </a:xfrm>
          <a:prstGeom prst="rect">
            <a:avLst/>
          </a:prstGeom>
          <a:noFill/>
        </p:spPr>
        <p:txBody>
          <a:bodyPr wrap="square">
            <a:spAutoFit/>
          </a:bodyPr>
          <a:lstStyle/>
          <a:p>
            <a:r>
              <a:rPr lang="en-US" sz="4000" b="1" i="0" dirty="0">
                <a:effectLst/>
                <a:latin typeface="Bahnschrift Condensed" panose="020B0502040204020203" pitchFamily="34" charset="0"/>
              </a:rPr>
              <a:t>Solution - Masaar </a:t>
            </a:r>
            <a:endParaRPr lang="en-US" sz="4000" dirty="0">
              <a:latin typeface="Bahnschrift Condensed" panose="020B0502040204020203" pitchFamily="34" charset="0"/>
            </a:endParaRPr>
          </a:p>
        </p:txBody>
      </p:sp>
      <p:sp>
        <p:nvSpPr>
          <p:cNvPr id="7" name="TextBox 6">
            <a:extLst>
              <a:ext uri="{FF2B5EF4-FFF2-40B4-BE49-F238E27FC236}">
                <a16:creationId xmlns:a16="http://schemas.microsoft.com/office/drawing/2014/main" id="{9E195164-E53D-DAAD-7C17-BD072F10BFB4}"/>
              </a:ext>
            </a:extLst>
          </p:cNvPr>
          <p:cNvSpPr txBox="1"/>
          <p:nvPr/>
        </p:nvSpPr>
        <p:spPr>
          <a:xfrm>
            <a:off x="1367115" y="1866543"/>
            <a:ext cx="7763435" cy="923330"/>
          </a:xfrm>
          <a:prstGeom prst="rect">
            <a:avLst/>
          </a:prstGeom>
          <a:noFill/>
        </p:spPr>
        <p:txBody>
          <a:bodyPr wrap="square">
            <a:spAutoFit/>
          </a:bodyPr>
          <a:lstStyle/>
          <a:p>
            <a:r>
              <a:rPr lang="en-US" dirty="0">
                <a:latin typeface="Bahnschrift Condensed" panose="020B0502040204020203" pitchFamily="34" charset="0"/>
              </a:rPr>
              <a:t>From here came the idea to design an application that enables the user to search through several suggestions for going on a trip that suits his free time, his place of residence, and his physical and financial ability.</a:t>
            </a:r>
          </a:p>
        </p:txBody>
      </p:sp>
      <p:sp>
        <p:nvSpPr>
          <p:cNvPr id="10" name="TextBox 9">
            <a:extLst>
              <a:ext uri="{FF2B5EF4-FFF2-40B4-BE49-F238E27FC236}">
                <a16:creationId xmlns:a16="http://schemas.microsoft.com/office/drawing/2014/main" id="{0B3F6ED1-A113-6213-5CCC-3C57E7172A7B}"/>
              </a:ext>
            </a:extLst>
          </p:cNvPr>
          <p:cNvSpPr txBox="1"/>
          <p:nvPr/>
        </p:nvSpPr>
        <p:spPr>
          <a:xfrm>
            <a:off x="1367115" y="3859742"/>
            <a:ext cx="8077201" cy="646331"/>
          </a:xfrm>
          <a:prstGeom prst="rect">
            <a:avLst/>
          </a:prstGeom>
          <a:noFill/>
        </p:spPr>
        <p:txBody>
          <a:bodyPr wrap="square">
            <a:spAutoFit/>
          </a:bodyPr>
          <a:lstStyle/>
          <a:p>
            <a:r>
              <a:rPr lang="en-US" dirty="0">
                <a:latin typeface="Bahnschrift Condensed" panose="020B0502040204020203" pitchFamily="34" charset="0"/>
              </a:rPr>
              <a:t>If the trip to the place he wants is not available at the time that suits him, he can go alone or with his friends with the help of our application as a tourist guide.</a:t>
            </a:r>
          </a:p>
        </p:txBody>
      </p:sp>
    </p:spTree>
    <p:extLst>
      <p:ext uri="{BB962C8B-B14F-4D97-AF65-F5344CB8AC3E}">
        <p14:creationId xmlns:p14="http://schemas.microsoft.com/office/powerpoint/2010/main" val="522889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4601BCD-8F45-E01E-7489-C906D4E83D57}"/>
              </a:ext>
            </a:extLst>
          </p:cNvPr>
          <p:cNvSpPr txBox="1"/>
          <p:nvPr/>
        </p:nvSpPr>
        <p:spPr>
          <a:xfrm>
            <a:off x="1237130" y="420452"/>
            <a:ext cx="6096000" cy="984885"/>
          </a:xfrm>
          <a:prstGeom prst="rect">
            <a:avLst/>
          </a:prstGeom>
          <a:noFill/>
        </p:spPr>
        <p:txBody>
          <a:bodyPr wrap="square">
            <a:spAutoFit/>
          </a:bodyPr>
          <a:lstStyle/>
          <a:p>
            <a:r>
              <a:rPr lang="en-US" sz="4000" b="1" i="0" dirty="0">
                <a:effectLst/>
                <a:latin typeface="Bahnschrift Condensed" panose="020B0502040204020203" pitchFamily="34" charset="0"/>
              </a:rPr>
              <a:t>Features </a:t>
            </a:r>
            <a:br>
              <a:rPr lang="en-US" sz="4000" b="1" i="0" dirty="0">
                <a:effectLst/>
                <a:latin typeface="Bahnschrift Condensed" panose="020B0502040204020203" pitchFamily="34" charset="0"/>
              </a:rPr>
            </a:br>
            <a:r>
              <a:rPr lang="en-US" b="1" i="0" dirty="0">
                <a:effectLst/>
                <a:latin typeface="Bahnschrift Condensed" panose="020B0502040204020203" pitchFamily="34" charset="0"/>
              </a:rPr>
              <a:t>1.(CRUD)</a:t>
            </a:r>
            <a:endParaRPr lang="en-US" dirty="0">
              <a:latin typeface="Bahnschrift Condensed" panose="020B0502040204020203" pitchFamily="34" charset="0"/>
            </a:endParaRPr>
          </a:p>
        </p:txBody>
      </p:sp>
      <p:sp>
        <p:nvSpPr>
          <p:cNvPr id="7" name="TextBox 6">
            <a:extLst>
              <a:ext uri="{FF2B5EF4-FFF2-40B4-BE49-F238E27FC236}">
                <a16:creationId xmlns:a16="http://schemas.microsoft.com/office/drawing/2014/main" id="{A87F121D-59B3-0D2B-95E7-FD8402086392}"/>
              </a:ext>
            </a:extLst>
          </p:cNvPr>
          <p:cNvSpPr txBox="1"/>
          <p:nvPr/>
        </p:nvSpPr>
        <p:spPr>
          <a:xfrm>
            <a:off x="1757082" y="1897842"/>
            <a:ext cx="6096000" cy="646331"/>
          </a:xfrm>
          <a:prstGeom prst="rect">
            <a:avLst/>
          </a:prstGeom>
          <a:noFill/>
        </p:spPr>
        <p:txBody>
          <a:bodyPr wrap="square">
            <a:spAutoFit/>
          </a:bodyPr>
          <a:lstStyle/>
          <a:p>
            <a:r>
              <a:rPr lang="en-US" b="1" i="0" dirty="0">
                <a:effectLst/>
                <a:latin typeface="Bahnschrift Condensed" panose="020B0502040204020203" pitchFamily="34" charset="0"/>
              </a:rPr>
              <a:t>Adding a Trip</a:t>
            </a:r>
            <a:r>
              <a:rPr lang="ar-SA" b="1" i="0" dirty="0">
                <a:effectLst/>
                <a:latin typeface="Bahnschrift Condensed" panose="020B0502040204020203" pitchFamily="34" charset="0"/>
              </a:rPr>
              <a:t> </a:t>
            </a:r>
            <a:r>
              <a:rPr lang="en-US" b="1" i="0" dirty="0">
                <a:effectLst/>
                <a:latin typeface="Bahnschrift Condensed" panose="020B0502040204020203" pitchFamily="34" charset="0"/>
              </a:rPr>
              <a:t>:</a:t>
            </a:r>
            <a:r>
              <a:rPr lang="en-US" dirty="0">
                <a:latin typeface="Bahnschrift Condensed" panose="020B0502040204020203" pitchFamily="34" charset="0"/>
              </a:rPr>
              <a:t>done by tourism companies or a tourist guide (company account) .</a:t>
            </a:r>
          </a:p>
        </p:txBody>
      </p:sp>
      <p:sp>
        <p:nvSpPr>
          <p:cNvPr id="9" name="TextBox 8">
            <a:extLst>
              <a:ext uri="{FF2B5EF4-FFF2-40B4-BE49-F238E27FC236}">
                <a16:creationId xmlns:a16="http://schemas.microsoft.com/office/drawing/2014/main" id="{7FDF8E6B-B762-8429-F640-894918338F9A}"/>
              </a:ext>
            </a:extLst>
          </p:cNvPr>
          <p:cNvSpPr txBox="1"/>
          <p:nvPr/>
        </p:nvSpPr>
        <p:spPr>
          <a:xfrm>
            <a:off x="1757082" y="3036678"/>
            <a:ext cx="6096000" cy="369332"/>
          </a:xfrm>
          <a:prstGeom prst="rect">
            <a:avLst/>
          </a:prstGeom>
          <a:noFill/>
        </p:spPr>
        <p:txBody>
          <a:bodyPr wrap="square">
            <a:spAutoFit/>
          </a:bodyPr>
          <a:lstStyle/>
          <a:p>
            <a:r>
              <a:rPr lang="en-US" b="1" i="0" dirty="0">
                <a:effectLst/>
                <a:latin typeface="Bahnschrift Condensed" panose="020B0502040204020203" pitchFamily="34" charset="0"/>
              </a:rPr>
              <a:t>Registering for a Trip:</a:t>
            </a:r>
            <a:r>
              <a:rPr lang="ar-SA" b="1" i="0" dirty="0">
                <a:effectLst/>
                <a:latin typeface="Bahnschrift Condensed" panose="020B0502040204020203" pitchFamily="34" charset="0"/>
              </a:rPr>
              <a:t> </a:t>
            </a:r>
            <a:r>
              <a:rPr lang="en-US" dirty="0">
                <a:latin typeface="Bahnschrift Condensed" panose="020B0502040204020203" pitchFamily="34" charset="0"/>
              </a:rPr>
              <a:t>n</a:t>
            </a:r>
            <a:r>
              <a:rPr lang="en-US" i="0" dirty="0">
                <a:effectLst/>
                <a:latin typeface="Bahnschrift Condensed" panose="020B0502040204020203" pitchFamily="34" charset="0"/>
              </a:rPr>
              <a:t>ormal users can register for trips.</a:t>
            </a:r>
            <a:endParaRPr lang="en-US" dirty="0">
              <a:latin typeface="Bahnschrift Condensed" panose="020B0502040204020203" pitchFamily="34" charset="0"/>
            </a:endParaRPr>
          </a:p>
        </p:txBody>
      </p:sp>
      <p:sp>
        <p:nvSpPr>
          <p:cNvPr id="11" name="TextBox 10">
            <a:extLst>
              <a:ext uri="{FF2B5EF4-FFF2-40B4-BE49-F238E27FC236}">
                <a16:creationId xmlns:a16="http://schemas.microsoft.com/office/drawing/2014/main" id="{7F7A9702-B37A-505A-C7B6-02EA10A8D8CE}"/>
              </a:ext>
            </a:extLst>
          </p:cNvPr>
          <p:cNvSpPr txBox="1"/>
          <p:nvPr/>
        </p:nvSpPr>
        <p:spPr>
          <a:xfrm>
            <a:off x="1755528" y="4052341"/>
            <a:ext cx="6096000" cy="923330"/>
          </a:xfrm>
          <a:prstGeom prst="rect">
            <a:avLst/>
          </a:prstGeom>
          <a:noFill/>
        </p:spPr>
        <p:txBody>
          <a:bodyPr wrap="square">
            <a:spAutoFit/>
          </a:bodyPr>
          <a:lstStyle/>
          <a:p>
            <a:r>
              <a:rPr lang="en-US" b="1" i="0" dirty="0">
                <a:effectLst/>
                <a:latin typeface="Bahnschrift Condensed" panose="020B0502040204020203" pitchFamily="34" charset="0"/>
              </a:rPr>
              <a:t>Trip Management:</a:t>
            </a:r>
            <a:r>
              <a:rPr lang="en-US" b="1" dirty="0">
                <a:latin typeface="Bahnschrift Condensed" panose="020B0502040204020203" pitchFamily="34" charset="0"/>
              </a:rPr>
              <a:t> </a:t>
            </a:r>
            <a:r>
              <a:rPr lang="en-US" dirty="0">
                <a:latin typeface="Bahnschrift Condensed" panose="020B0502040204020203" pitchFamily="34" charset="0"/>
              </a:rPr>
              <a:t>pages dedicated to showing all trips, trips that the user has already registered for, or those created by a specific company and another.</a:t>
            </a:r>
          </a:p>
        </p:txBody>
      </p:sp>
      <p:sp>
        <p:nvSpPr>
          <p:cNvPr id="16" name="TextBox 15">
            <a:extLst>
              <a:ext uri="{FF2B5EF4-FFF2-40B4-BE49-F238E27FC236}">
                <a16:creationId xmlns:a16="http://schemas.microsoft.com/office/drawing/2014/main" id="{5E4AFE2A-46CF-F5E4-39CE-512A648A10D8}"/>
              </a:ext>
            </a:extLst>
          </p:cNvPr>
          <p:cNvSpPr txBox="1"/>
          <p:nvPr/>
        </p:nvSpPr>
        <p:spPr>
          <a:xfrm>
            <a:off x="1755528" y="5622002"/>
            <a:ext cx="6097554" cy="369332"/>
          </a:xfrm>
          <a:prstGeom prst="rect">
            <a:avLst/>
          </a:prstGeom>
          <a:noFill/>
        </p:spPr>
        <p:txBody>
          <a:bodyPr wrap="square">
            <a:spAutoFit/>
          </a:bodyPr>
          <a:lstStyle/>
          <a:p>
            <a:r>
              <a:rPr lang="en-US" b="1" dirty="0">
                <a:latin typeface="Bahnschrift Condensed" panose="020B0502040204020203" pitchFamily="34" charset="0"/>
              </a:rPr>
              <a:t>Search ability</a:t>
            </a:r>
            <a:r>
              <a:rPr lang="ar-SA" dirty="0">
                <a:latin typeface="Bahnschrift Condensed" panose="020B0502040204020203" pitchFamily="34" charset="0"/>
              </a:rPr>
              <a:t> </a:t>
            </a:r>
            <a:r>
              <a:rPr lang="en-US" dirty="0">
                <a:latin typeface="Bahnschrift Condensed" panose="020B0502040204020203" pitchFamily="34" charset="0"/>
              </a:rPr>
              <a:t>: if the user wants to search for a specific trip or company.</a:t>
            </a:r>
          </a:p>
        </p:txBody>
      </p:sp>
      <p:pic>
        <p:nvPicPr>
          <p:cNvPr id="3" name="Picture 2">
            <a:extLst>
              <a:ext uri="{FF2B5EF4-FFF2-40B4-BE49-F238E27FC236}">
                <a16:creationId xmlns:a16="http://schemas.microsoft.com/office/drawing/2014/main" id="{28595A9B-152E-6618-4FBF-3269004B8EAD}"/>
              </a:ext>
            </a:extLst>
          </p:cNvPr>
          <p:cNvPicPr>
            <a:picLocks noChangeAspect="1"/>
          </p:cNvPicPr>
          <p:nvPr/>
        </p:nvPicPr>
        <p:blipFill>
          <a:blip r:embed="rId2"/>
          <a:stretch>
            <a:fillRect/>
          </a:stretch>
        </p:blipFill>
        <p:spPr>
          <a:xfrm>
            <a:off x="8346596" y="0"/>
            <a:ext cx="3406435" cy="6767146"/>
          </a:xfrm>
          <a:prstGeom prst="rect">
            <a:avLst/>
          </a:prstGeom>
        </p:spPr>
      </p:pic>
    </p:spTree>
    <p:extLst>
      <p:ext uri="{BB962C8B-B14F-4D97-AF65-F5344CB8AC3E}">
        <p14:creationId xmlns:p14="http://schemas.microsoft.com/office/powerpoint/2010/main" val="4122019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phone&#10;&#10;Description automatically generated">
            <a:extLst>
              <a:ext uri="{FF2B5EF4-FFF2-40B4-BE49-F238E27FC236}">
                <a16:creationId xmlns:a16="http://schemas.microsoft.com/office/drawing/2014/main" id="{5D59DB5D-ED7A-BFA2-9246-72804D7037B3}"/>
              </a:ext>
            </a:extLst>
          </p:cNvPr>
          <p:cNvPicPr>
            <a:picLocks noChangeAspect="1"/>
          </p:cNvPicPr>
          <p:nvPr/>
        </p:nvPicPr>
        <p:blipFill>
          <a:blip r:embed="rId2"/>
          <a:stretch>
            <a:fillRect/>
          </a:stretch>
        </p:blipFill>
        <p:spPr>
          <a:xfrm>
            <a:off x="9195515" y="1290161"/>
            <a:ext cx="2665927" cy="5393974"/>
          </a:xfrm>
          <a:prstGeom prst="rect">
            <a:avLst/>
          </a:prstGeom>
        </p:spPr>
      </p:pic>
      <p:pic>
        <p:nvPicPr>
          <p:cNvPr id="5" name="Picture 4" descr="A screenshot of a phone&#10;&#10;Description automatically generated">
            <a:extLst>
              <a:ext uri="{FF2B5EF4-FFF2-40B4-BE49-F238E27FC236}">
                <a16:creationId xmlns:a16="http://schemas.microsoft.com/office/drawing/2014/main" id="{A59FB491-1AB0-772E-5CBB-5EC9A7903D94}"/>
              </a:ext>
            </a:extLst>
          </p:cNvPr>
          <p:cNvPicPr>
            <a:picLocks noChangeAspect="1"/>
          </p:cNvPicPr>
          <p:nvPr/>
        </p:nvPicPr>
        <p:blipFill>
          <a:blip r:embed="rId3"/>
          <a:stretch>
            <a:fillRect/>
          </a:stretch>
        </p:blipFill>
        <p:spPr>
          <a:xfrm>
            <a:off x="3664043" y="1290162"/>
            <a:ext cx="2575772" cy="5393974"/>
          </a:xfrm>
          <a:prstGeom prst="rect">
            <a:avLst/>
          </a:prstGeom>
        </p:spPr>
      </p:pic>
      <p:pic>
        <p:nvPicPr>
          <p:cNvPr id="7" name="Picture 6">
            <a:extLst>
              <a:ext uri="{FF2B5EF4-FFF2-40B4-BE49-F238E27FC236}">
                <a16:creationId xmlns:a16="http://schemas.microsoft.com/office/drawing/2014/main" id="{69F60002-EF3A-624C-A008-7009FF4034C0}"/>
              </a:ext>
            </a:extLst>
          </p:cNvPr>
          <p:cNvPicPr>
            <a:picLocks noChangeAspect="1"/>
          </p:cNvPicPr>
          <p:nvPr/>
        </p:nvPicPr>
        <p:blipFill>
          <a:blip r:embed="rId4"/>
          <a:stretch>
            <a:fillRect/>
          </a:stretch>
        </p:blipFill>
        <p:spPr>
          <a:xfrm>
            <a:off x="766291" y="1290161"/>
            <a:ext cx="2733696" cy="5393974"/>
          </a:xfrm>
          <a:prstGeom prst="rect">
            <a:avLst/>
          </a:prstGeom>
        </p:spPr>
      </p:pic>
      <p:pic>
        <p:nvPicPr>
          <p:cNvPr id="9" name="Picture 8">
            <a:extLst>
              <a:ext uri="{FF2B5EF4-FFF2-40B4-BE49-F238E27FC236}">
                <a16:creationId xmlns:a16="http://schemas.microsoft.com/office/drawing/2014/main" id="{11AFB186-8159-33E7-7DBD-4B6EE1D78274}"/>
              </a:ext>
            </a:extLst>
          </p:cNvPr>
          <p:cNvPicPr>
            <a:picLocks noChangeAspect="1"/>
          </p:cNvPicPr>
          <p:nvPr/>
        </p:nvPicPr>
        <p:blipFill>
          <a:blip r:embed="rId5"/>
          <a:stretch>
            <a:fillRect/>
          </a:stretch>
        </p:blipFill>
        <p:spPr>
          <a:xfrm>
            <a:off x="6350817" y="1290162"/>
            <a:ext cx="2733695" cy="5393974"/>
          </a:xfrm>
          <a:prstGeom prst="rect">
            <a:avLst/>
          </a:prstGeom>
        </p:spPr>
      </p:pic>
      <p:sp>
        <p:nvSpPr>
          <p:cNvPr id="11" name="TextBox 10">
            <a:extLst>
              <a:ext uri="{FF2B5EF4-FFF2-40B4-BE49-F238E27FC236}">
                <a16:creationId xmlns:a16="http://schemas.microsoft.com/office/drawing/2014/main" id="{BDEBE9A8-EC7E-3DFE-CE56-30A2627C1207}"/>
              </a:ext>
            </a:extLst>
          </p:cNvPr>
          <p:cNvSpPr txBox="1"/>
          <p:nvPr/>
        </p:nvSpPr>
        <p:spPr>
          <a:xfrm>
            <a:off x="5214253" y="398103"/>
            <a:ext cx="2733695" cy="523220"/>
          </a:xfrm>
          <a:prstGeom prst="rect">
            <a:avLst/>
          </a:prstGeom>
          <a:noFill/>
        </p:spPr>
        <p:txBody>
          <a:bodyPr wrap="square">
            <a:spAutoFit/>
          </a:bodyPr>
          <a:lstStyle/>
          <a:p>
            <a:r>
              <a:rPr lang="en-US" sz="2800" b="1" i="0" dirty="0">
                <a:effectLst/>
                <a:latin typeface="Bahnschrift Condensed" panose="020B0502040204020203" pitchFamily="34" charset="0"/>
              </a:rPr>
              <a:t>Trip Management</a:t>
            </a:r>
            <a:endParaRPr lang="en-US" sz="2800" dirty="0"/>
          </a:p>
        </p:txBody>
      </p:sp>
    </p:spTree>
    <p:extLst>
      <p:ext uri="{BB962C8B-B14F-4D97-AF65-F5344CB8AC3E}">
        <p14:creationId xmlns:p14="http://schemas.microsoft.com/office/powerpoint/2010/main" val="76294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F6E28B6-5195-D44A-C0C6-CA33E544F354}"/>
              </a:ext>
            </a:extLst>
          </p:cNvPr>
          <p:cNvSpPr txBox="1"/>
          <p:nvPr/>
        </p:nvSpPr>
        <p:spPr>
          <a:xfrm>
            <a:off x="3677944" y="273140"/>
            <a:ext cx="5101375" cy="584775"/>
          </a:xfrm>
          <a:prstGeom prst="rect">
            <a:avLst/>
          </a:prstGeom>
          <a:noFill/>
        </p:spPr>
        <p:txBody>
          <a:bodyPr wrap="square">
            <a:spAutoFit/>
          </a:bodyPr>
          <a:lstStyle/>
          <a:p>
            <a:r>
              <a:rPr lang="en-US" sz="3200" b="1" i="0" dirty="0">
                <a:effectLst/>
                <a:latin typeface="Bahnschrift Condensed" panose="020B0502040204020203" pitchFamily="34" charset="0"/>
              </a:rPr>
              <a:t>Participant info &amp; Search Bar</a:t>
            </a:r>
            <a:endParaRPr lang="en-US" sz="3200" dirty="0"/>
          </a:p>
        </p:txBody>
      </p:sp>
      <p:pic>
        <p:nvPicPr>
          <p:cNvPr id="7" name="Picture 6">
            <a:extLst>
              <a:ext uri="{FF2B5EF4-FFF2-40B4-BE49-F238E27FC236}">
                <a16:creationId xmlns:a16="http://schemas.microsoft.com/office/drawing/2014/main" id="{7B79958B-C003-81EF-194D-E2A54E32579E}"/>
              </a:ext>
            </a:extLst>
          </p:cNvPr>
          <p:cNvPicPr>
            <a:picLocks noChangeAspect="1"/>
          </p:cNvPicPr>
          <p:nvPr/>
        </p:nvPicPr>
        <p:blipFill>
          <a:blip r:embed="rId2"/>
          <a:stretch>
            <a:fillRect/>
          </a:stretch>
        </p:blipFill>
        <p:spPr>
          <a:xfrm>
            <a:off x="4851003" y="1104067"/>
            <a:ext cx="2755259" cy="5480793"/>
          </a:xfrm>
          <a:prstGeom prst="rect">
            <a:avLst/>
          </a:prstGeom>
        </p:spPr>
      </p:pic>
      <p:pic>
        <p:nvPicPr>
          <p:cNvPr id="9" name="Picture 8">
            <a:extLst>
              <a:ext uri="{FF2B5EF4-FFF2-40B4-BE49-F238E27FC236}">
                <a16:creationId xmlns:a16="http://schemas.microsoft.com/office/drawing/2014/main" id="{FD5F2203-BB5A-CEE3-ABE4-ABDD9876652C}"/>
              </a:ext>
            </a:extLst>
          </p:cNvPr>
          <p:cNvPicPr>
            <a:picLocks noChangeAspect="1"/>
          </p:cNvPicPr>
          <p:nvPr/>
        </p:nvPicPr>
        <p:blipFill>
          <a:blip r:embed="rId3"/>
          <a:stretch>
            <a:fillRect/>
          </a:stretch>
        </p:blipFill>
        <p:spPr>
          <a:xfrm>
            <a:off x="8636145" y="1150301"/>
            <a:ext cx="2715763" cy="5480793"/>
          </a:xfrm>
          <a:prstGeom prst="rect">
            <a:avLst/>
          </a:prstGeom>
        </p:spPr>
      </p:pic>
      <p:pic>
        <p:nvPicPr>
          <p:cNvPr id="11" name="Picture 10">
            <a:extLst>
              <a:ext uri="{FF2B5EF4-FFF2-40B4-BE49-F238E27FC236}">
                <a16:creationId xmlns:a16="http://schemas.microsoft.com/office/drawing/2014/main" id="{964C2AA3-9E31-F3DD-D9CC-35EF01230D25}"/>
              </a:ext>
            </a:extLst>
          </p:cNvPr>
          <p:cNvPicPr>
            <a:picLocks noChangeAspect="1"/>
          </p:cNvPicPr>
          <p:nvPr/>
        </p:nvPicPr>
        <p:blipFill>
          <a:blip r:embed="rId4"/>
          <a:stretch>
            <a:fillRect/>
          </a:stretch>
        </p:blipFill>
        <p:spPr>
          <a:xfrm>
            <a:off x="1179541" y="1139188"/>
            <a:ext cx="2755258" cy="5461424"/>
          </a:xfrm>
          <a:prstGeom prst="rect">
            <a:avLst/>
          </a:prstGeom>
        </p:spPr>
      </p:pic>
    </p:spTree>
    <p:extLst>
      <p:ext uri="{BB962C8B-B14F-4D97-AF65-F5344CB8AC3E}">
        <p14:creationId xmlns:p14="http://schemas.microsoft.com/office/powerpoint/2010/main" val="174747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D1271D-8BC6-C215-52FD-D9F883400543}"/>
              </a:ext>
            </a:extLst>
          </p:cNvPr>
          <p:cNvSpPr txBox="1"/>
          <p:nvPr/>
        </p:nvSpPr>
        <p:spPr>
          <a:xfrm>
            <a:off x="1237130" y="420452"/>
            <a:ext cx="6096000" cy="984885"/>
          </a:xfrm>
          <a:prstGeom prst="rect">
            <a:avLst/>
          </a:prstGeom>
          <a:noFill/>
        </p:spPr>
        <p:txBody>
          <a:bodyPr wrap="square">
            <a:spAutoFit/>
          </a:bodyPr>
          <a:lstStyle/>
          <a:p>
            <a:r>
              <a:rPr lang="en-US" sz="4000" b="1" i="0" dirty="0">
                <a:effectLst/>
                <a:latin typeface="Bahnschrift Condensed" panose="020B0502040204020203" pitchFamily="34" charset="0"/>
              </a:rPr>
              <a:t>Features </a:t>
            </a:r>
            <a:br>
              <a:rPr lang="en-US" sz="4000" b="1" i="0" dirty="0">
                <a:effectLst/>
                <a:latin typeface="Bahnschrift Condensed" panose="020B0502040204020203" pitchFamily="34" charset="0"/>
              </a:rPr>
            </a:br>
            <a:r>
              <a:rPr lang="en-US" b="1" dirty="0">
                <a:latin typeface="Bahnschrift Condensed" panose="020B0502040204020203" pitchFamily="34" charset="0"/>
              </a:rPr>
              <a:t>2</a:t>
            </a:r>
            <a:r>
              <a:rPr lang="en-US" b="1" i="0" dirty="0">
                <a:effectLst/>
                <a:latin typeface="Bahnschrift Condensed" panose="020B0502040204020203" pitchFamily="34" charset="0"/>
              </a:rPr>
              <a:t>.(CRUD)</a:t>
            </a:r>
            <a:endParaRPr lang="en-US" dirty="0">
              <a:latin typeface="Bahnschrift Condensed" panose="020B0502040204020203" pitchFamily="34" charset="0"/>
            </a:endParaRPr>
          </a:p>
        </p:txBody>
      </p:sp>
      <p:sp>
        <p:nvSpPr>
          <p:cNvPr id="6" name="TextBox 5">
            <a:extLst>
              <a:ext uri="{FF2B5EF4-FFF2-40B4-BE49-F238E27FC236}">
                <a16:creationId xmlns:a16="http://schemas.microsoft.com/office/drawing/2014/main" id="{756DE280-BD07-F4A2-004F-E569DE40EA53}"/>
              </a:ext>
            </a:extLst>
          </p:cNvPr>
          <p:cNvSpPr txBox="1"/>
          <p:nvPr/>
        </p:nvSpPr>
        <p:spPr>
          <a:xfrm>
            <a:off x="1418299" y="2558077"/>
            <a:ext cx="6617736" cy="369332"/>
          </a:xfrm>
          <a:prstGeom prst="rect">
            <a:avLst/>
          </a:prstGeom>
          <a:noFill/>
        </p:spPr>
        <p:txBody>
          <a:bodyPr wrap="square">
            <a:spAutoFit/>
          </a:bodyPr>
          <a:lstStyle/>
          <a:p>
            <a:r>
              <a:rPr lang="en-US" b="1" dirty="0">
                <a:latin typeface="Bahnschrift Condensed" panose="020B0502040204020203" pitchFamily="34" charset="0"/>
              </a:rPr>
              <a:t>Company review : </a:t>
            </a:r>
            <a:r>
              <a:rPr lang="en-US" dirty="0">
                <a:latin typeface="Bahnschrift Condensed" panose="020B0502040204020203" pitchFamily="34" charset="0"/>
              </a:rPr>
              <a:t>Users can rate companies (out of five stars).</a:t>
            </a:r>
          </a:p>
        </p:txBody>
      </p:sp>
      <p:sp>
        <p:nvSpPr>
          <p:cNvPr id="8" name="TextBox 7">
            <a:extLst>
              <a:ext uri="{FF2B5EF4-FFF2-40B4-BE49-F238E27FC236}">
                <a16:creationId xmlns:a16="http://schemas.microsoft.com/office/drawing/2014/main" id="{806E7B3F-97EE-6047-234C-CBE3C25124E8}"/>
              </a:ext>
            </a:extLst>
          </p:cNvPr>
          <p:cNvSpPr txBox="1"/>
          <p:nvPr/>
        </p:nvSpPr>
        <p:spPr>
          <a:xfrm>
            <a:off x="1418299" y="3675031"/>
            <a:ext cx="6347148" cy="646331"/>
          </a:xfrm>
          <a:prstGeom prst="rect">
            <a:avLst/>
          </a:prstGeom>
          <a:noFill/>
        </p:spPr>
        <p:txBody>
          <a:bodyPr wrap="square">
            <a:spAutoFit/>
          </a:bodyPr>
          <a:lstStyle/>
          <a:p>
            <a:r>
              <a:rPr lang="en-US" b="1" dirty="0">
                <a:latin typeface="Bahnschrift Condensed" panose="020B0502040204020203" pitchFamily="34" charset="0"/>
              </a:rPr>
              <a:t>The company has complete control over its tours : </a:t>
            </a:r>
            <a:r>
              <a:rPr lang="en-US" dirty="0">
                <a:latin typeface="Bahnschrift Condensed" panose="020B0502040204020203" pitchFamily="34" charset="0"/>
              </a:rPr>
              <a:t>The company can view the participants in its trip and can delete any of them</a:t>
            </a:r>
            <a:r>
              <a:rPr lang="ar-SA" dirty="0">
                <a:latin typeface="Bahnschrift Condensed" panose="020B0502040204020203" pitchFamily="34" charset="0"/>
              </a:rPr>
              <a:t>.</a:t>
            </a:r>
            <a:r>
              <a:rPr lang="en-US" b="1" dirty="0">
                <a:latin typeface="Bahnschrift Condensed" panose="020B0502040204020203" pitchFamily="34" charset="0"/>
              </a:rPr>
              <a:t> </a:t>
            </a:r>
          </a:p>
        </p:txBody>
      </p:sp>
      <p:sp>
        <p:nvSpPr>
          <p:cNvPr id="11" name="TextBox 10">
            <a:extLst>
              <a:ext uri="{FF2B5EF4-FFF2-40B4-BE49-F238E27FC236}">
                <a16:creationId xmlns:a16="http://schemas.microsoft.com/office/drawing/2014/main" id="{1CDCBC4C-14EE-4AB0-086A-402E3A52740C}"/>
              </a:ext>
            </a:extLst>
          </p:cNvPr>
          <p:cNvSpPr txBox="1"/>
          <p:nvPr/>
        </p:nvSpPr>
        <p:spPr>
          <a:xfrm>
            <a:off x="1418299" y="4882859"/>
            <a:ext cx="6617736" cy="646331"/>
          </a:xfrm>
          <a:prstGeom prst="rect">
            <a:avLst/>
          </a:prstGeom>
          <a:noFill/>
        </p:spPr>
        <p:txBody>
          <a:bodyPr wrap="square">
            <a:spAutoFit/>
          </a:bodyPr>
          <a:lstStyle/>
          <a:p>
            <a:r>
              <a:rPr lang="en-US" b="1" dirty="0">
                <a:latin typeface="Bahnschrift Condensed" panose="020B0502040204020203" pitchFamily="34" charset="0"/>
              </a:rPr>
              <a:t>Suggestions for the most popular tours: </a:t>
            </a:r>
            <a:r>
              <a:rPr lang="en-US" dirty="0">
                <a:latin typeface="Bahnschrift Condensed" panose="020B0502040204020203" pitchFamily="34" charset="0"/>
              </a:rPr>
              <a:t>which the user can review to choose the tour that suits him.</a:t>
            </a:r>
          </a:p>
        </p:txBody>
      </p:sp>
      <p:pic>
        <p:nvPicPr>
          <p:cNvPr id="3" name="Picture 2">
            <a:extLst>
              <a:ext uri="{FF2B5EF4-FFF2-40B4-BE49-F238E27FC236}">
                <a16:creationId xmlns:a16="http://schemas.microsoft.com/office/drawing/2014/main" id="{7FF010E8-2FD3-CDE1-990C-4B0E1C4D9BD8}"/>
              </a:ext>
            </a:extLst>
          </p:cNvPr>
          <p:cNvPicPr>
            <a:picLocks noChangeAspect="1"/>
          </p:cNvPicPr>
          <p:nvPr/>
        </p:nvPicPr>
        <p:blipFill>
          <a:blip r:embed="rId2"/>
          <a:stretch>
            <a:fillRect/>
          </a:stretch>
        </p:blipFill>
        <p:spPr>
          <a:xfrm>
            <a:off x="8857674" y="366392"/>
            <a:ext cx="3048843" cy="6125215"/>
          </a:xfrm>
          <a:prstGeom prst="rect">
            <a:avLst/>
          </a:prstGeom>
        </p:spPr>
      </p:pic>
    </p:spTree>
    <p:extLst>
      <p:ext uri="{BB962C8B-B14F-4D97-AF65-F5344CB8AC3E}">
        <p14:creationId xmlns:p14="http://schemas.microsoft.com/office/powerpoint/2010/main" val="2074725495"/>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93813dd7ca6ad654711aa0ab317e03a3">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f11dc0ce689dd3925e84e4e35398c6e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755A93C-578E-47D2-96A6-AF17136F6BCE}">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7F32B251-29F3-43CE-BD66-A3B48CC7BC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9E48938-CE0A-4976-83E6-A8FD4583CC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Travel design</Template>
  <TotalTime>350</TotalTime>
  <Words>847</Words>
  <Application>Microsoft Office PowerPoint</Application>
  <PresentationFormat>Widescreen</PresentationFormat>
  <Paragraphs>65</Paragraphs>
  <Slides>18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Bahnschrift Condensed</vt:lpstr>
      <vt:lpstr>Calibri</vt:lpstr>
      <vt:lpstr>Franklin Gothic Book</vt:lpstr>
      <vt:lpstr>Crop</vt:lpstr>
      <vt:lpstr>masaar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masaar</dc:title>
  <dc:creator>Jehad Abu Raed</dc:creator>
  <cp:lastModifiedBy>Hp</cp:lastModifiedBy>
  <cp:revision>26</cp:revision>
  <dcterms:created xsi:type="dcterms:W3CDTF">2024-01-28T20:06:06Z</dcterms:created>
  <dcterms:modified xsi:type="dcterms:W3CDTF">2024-02-06T09:02:55Z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