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charts/chart3.xml" ContentType="application/vnd.openxmlformats-officedocument.drawingml.chart+xml"/>
  <Override PartName="/ppt/charts/chart4.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23"/>
  </p:notesMasterIdLst>
  <p:sldIdLst>
    <p:sldId id="256" r:id="rId2"/>
    <p:sldId id="257" r:id="rId3"/>
    <p:sldId id="259" r:id="rId4"/>
    <p:sldId id="258" r:id="rId5"/>
    <p:sldId id="261" r:id="rId6"/>
    <p:sldId id="262" r:id="rId7"/>
    <p:sldId id="264" r:id="rId8"/>
    <p:sldId id="263" r:id="rId9"/>
    <p:sldId id="267" r:id="rId10"/>
    <p:sldId id="281" r:id="rId11"/>
    <p:sldId id="270" r:id="rId12"/>
    <p:sldId id="273" r:id="rId13"/>
    <p:sldId id="278" r:id="rId14"/>
    <p:sldId id="283" r:id="rId15"/>
    <p:sldId id="284" r:id="rId16"/>
    <p:sldId id="285" r:id="rId17"/>
    <p:sldId id="286" r:id="rId18"/>
    <p:sldId id="282" r:id="rId19"/>
    <p:sldId id="279" r:id="rId20"/>
    <p:sldId id="287" r:id="rId21"/>
    <p:sldId id="280" r:id="rId22"/>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3635"/>
    <a:srgbClr val="9EFF29"/>
    <a:srgbClr val="00D9F0"/>
    <a:srgbClr val="5DD5FF"/>
    <a:srgbClr val="00217E"/>
    <a:srgbClr val="600000"/>
    <a:srgbClr val="FF8225"/>
    <a:srgbClr val="FF2549"/>
    <a:srgbClr val="FF0D97"/>
    <a:srgbClr val="0000C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napToGrid="0">
      <p:cViewPr varScale="1">
        <p:scale>
          <a:sx n="110" d="100"/>
          <a:sy n="110" d="100"/>
        </p:scale>
        <p:origin x="-658" y="-72"/>
      </p:cViewPr>
      <p:guideLst>
        <p:guide orient="horz" pos="162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GoldenTech\Desktop\&#1602;&#1585;&#1575;&#1569;&#1575;&#1578;%20&#1578;&#1593;&#1583;&#1610;&#1604;2%20(&#1578;&#1605;%20&#1575;&#1604;&#1581;&#1601;&#1592;%20&#1578;&#1604;&#1602;&#1575;&#1574;&#1610;&#1575;&#1611;).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GoldenTech\Desktop\&#1602;&#1585;&#1575;&#1569;&#1575;&#1578;%20&#1578;&#1593;&#1583;&#1610;&#1604;2%20(&#1578;&#1605;%20&#1575;&#1604;&#1581;&#1601;&#1592;%20&#1578;&#1604;&#1602;&#1575;&#1574;&#1610;&#1575;&#1611;).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GoldenTech\Desktop\&#1602;&#1585;&#1575;&#1569;&#1575;&#1578;%20&#1578;&#1593;&#1583;&#1610;&#1604;2%20(&#1578;&#1605;%20&#1575;&#1604;&#1581;&#1601;&#1592;%20&#1578;&#1604;&#1602;&#1575;&#1574;&#1610;&#1575;&#1611;).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GoldenTech\Downloads\&#1602;&#1585;&#1575;&#1569;&#1575;&#1578;%20&#1578;&#1593;&#1583;&#1610;&#1604;2%20(&#1578;&#1605;%20&#1575;&#1604;&#1581;&#1601;&#1592;%20&#1578;&#1604;&#1602;&#1575;&#1574;&#1610;&#1575;&#161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ar-SA"/>
  <c:chart>
    <c:title>
      <c:tx>
        <c:rich>
          <a:bodyPr rot="0" spcFirstLastPara="1" vertOverflow="ellipsis" vert="horz" wrap="square" anchor="ctr" anchorCtr="1"/>
          <a:lstStyle/>
          <a:p>
            <a:pPr>
              <a:defRPr lang="en-US" sz="1400" b="0" i="0" u="none" strike="noStrike" kern="1200" spc="0" baseline="0">
                <a:solidFill>
                  <a:schemeClr val="tx1">
                    <a:lumMod val="65000"/>
                    <a:lumOff val="35000"/>
                  </a:schemeClr>
                </a:solidFill>
                <a:latin typeface="+mn-lt"/>
                <a:ea typeface="+mn-ea"/>
                <a:cs typeface="+mn-cs"/>
              </a:defRPr>
            </a:pPr>
            <a:r>
              <a:rPr lang="en-US" sz="1400" b="0" i="0" u="none" strike="noStrike" baseline="0"/>
              <a:t>Average daily temperature </a:t>
            </a:r>
            <a:endParaRPr lang="en-US"/>
          </a:p>
        </c:rich>
      </c:tx>
      <c:layout/>
      <c:spPr>
        <a:noFill/>
        <a:ln>
          <a:noFill/>
        </a:ln>
        <a:effectLst/>
      </c:spPr>
    </c:title>
    <c:plotArea>
      <c:layout>
        <c:manualLayout>
          <c:layoutTarget val="inner"/>
          <c:xMode val="edge"/>
          <c:yMode val="edge"/>
          <c:x val="9.3076207043887041E-2"/>
          <c:y val="0.16747622608645132"/>
          <c:w val="0.84404181136775325"/>
          <c:h val="0.68712023357478857"/>
        </c:manualLayout>
      </c:layout>
      <c:barChart>
        <c:barDir val="col"/>
        <c:grouping val="clustered"/>
        <c:ser>
          <c:idx val="0"/>
          <c:order val="0"/>
          <c:tx>
            <c:v>poly</c:v>
          </c:tx>
          <c:spPr>
            <a:solidFill>
              <a:schemeClr val="accent1"/>
            </a:solidFill>
            <a:ln>
              <a:noFill/>
            </a:ln>
            <a:effectLst/>
          </c:spPr>
          <c:cat>
            <c:numRef>
              <c:f>'[قراءات تعديل2 (تم الحفظ تلقائياً).xlsx]ورقة1'!$U$5:$U$18</c:f>
              <c:numCache>
                <c:formatCode>B1d\-mmm</c:formatCode>
                <c:ptCount val="14"/>
                <c:pt idx="0">
                  <c:v>44829</c:v>
                </c:pt>
                <c:pt idx="1">
                  <c:v>44830</c:v>
                </c:pt>
                <c:pt idx="2">
                  <c:v>44831</c:v>
                </c:pt>
                <c:pt idx="3">
                  <c:v>44832</c:v>
                </c:pt>
                <c:pt idx="4">
                  <c:v>44833</c:v>
                </c:pt>
                <c:pt idx="5">
                  <c:v>44836</c:v>
                </c:pt>
                <c:pt idx="6">
                  <c:v>44837</c:v>
                </c:pt>
                <c:pt idx="7">
                  <c:v>44838</c:v>
                </c:pt>
                <c:pt idx="8">
                  <c:v>44839</c:v>
                </c:pt>
                <c:pt idx="9">
                  <c:v>44840</c:v>
                </c:pt>
                <c:pt idx="10">
                  <c:v>44843</c:v>
                </c:pt>
                <c:pt idx="11">
                  <c:v>44857</c:v>
                </c:pt>
                <c:pt idx="12">
                  <c:v>44858</c:v>
                </c:pt>
                <c:pt idx="13">
                  <c:v>44864</c:v>
                </c:pt>
              </c:numCache>
            </c:numRef>
          </c:cat>
          <c:val>
            <c:numRef>
              <c:f>'[قراءات تعديل2 (تم الحفظ تلقائياً).xlsx]ورقة1'!$T$5:$T$18</c:f>
              <c:numCache>
                <c:formatCode>General</c:formatCode>
                <c:ptCount val="14"/>
                <c:pt idx="0">
                  <c:v>45.879999999999995</c:v>
                </c:pt>
                <c:pt idx="1">
                  <c:v>50.65</c:v>
                </c:pt>
                <c:pt idx="2">
                  <c:v>44.70000000000001</c:v>
                </c:pt>
                <c:pt idx="3">
                  <c:v>52.25</c:v>
                </c:pt>
                <c:pt idx="4">
                  <c:v>42.666666666666536</c:v>
                </c:pt>
                <c:pt idx="5">
                  <c:v>46.6</c:v>
                </c:pt>
                <c:pt idx="6">
                  <c:v>49.9</c:v>
                </c:pt>
                <c:pt idx="7">
                  <c:v>50.175000000000011</c:v>
                </c:pt>
                <c:pt idx="8">
                  <c:v>45.050000000000004</c:v>
                </c:pt>
                <c:pt idx="9">
                  <c:v>44.7</c:v>
                </c:pt>
                <c:pt idx="10">
                  <c:v>36.9</c:v>
                </c:pt>
                <c:pt idx="11">
                  <c:v>34.9</c:v>
                </c:pt>
                <c:pt idx="12">
                  <c:v>45.86666666666649</c:v>
                </c:pt>
                <c:pt idx="13">
                  <c:v>38.449999999999996</c:v>
                </c:pt>
              </c:numCache>
            </c:numRef>
          </c:val>
          <c:extLst xmlns:c16r2="http://schemas.microsoft.com/office/drawing/2015/06/chart">
            <c:ext xmlns:c16="http://schemas.microsoft.com/office/drawing/2014/chart" uri="{C3380CC4-5D6E-409C-BE32-E72D297353CC}">
              <c16:uniqueId val="{00000000-B416-4C4C-B66D-E61F7A9BD2D3}"/>
            </c:ext>
          </c:extLst>
        </c:ser>
        <c:ser>
          <c:idx val="1"/>
          <c:order val="1"/>
          <c:tx>
            <c:v>perc</c:v>
          </c:tx>
          <c:spPr>
            <a:solidFill>
              <a:schemeClr val="accent2"/>
            </a:solidFill>
            <a:ln>
              <a:noFill/>
            </a:ln>
            <a:effectLst/>
          </c:spPr>
          <c:val>
            <c:numRef>
              <c:f>'[قراءات تعديل2 (تم الحفظ تلقائياً).xlsx]ورقة1'!$S$5:$S$18</c:f>
              <c:numCache>
                <c:formatCode>General</c:formatCode>
                <c:ptCount val="14"/>
                <c:pt idx="0">
                  <c:v>44.32</c:v>
                </c:pt>
                <c:pt idx="1">
                  <c:v>48.975000000000001</c:v>
                </c:pt>
                <c:pt idx="2">
                  <c:v>42.966666666666512</c:v>
                </c:pt>
                <c:pt idx="3">
                  <c:v>48.449999999999996</c:v>
                </c:pt>
                <c:pt idx="4">
                  <c:v>41.166666666666536</c:v>
                </c:pt>
                <c:pt idx="5">
                  <c:v>45.660000000000011</c:v>
                </c:pt>
                <c:pt idx="6">
                  <c:v>48.6</c:v>
                </c:pt>
                <c:pt idx="7">
                  <c:v>48.675000000000011</c:v>
                </c:pt>
                <c:pt idx="8">
                  <c:v>43.625000000000064</c:v>
                </c:pt>
                <c:pt idx="9">
                  <c:v>43.975000000000001</c:v>
                </c:pt>
                <c:pt idx="10">
                  <c:v>34.025000000000013</c:v>
                </c:pt>
                <c:pt idx="11">
                  <c:v>32.950000000000003</c:v>
                </c:pt>
                <c:pt idx="12">
                  <c:v>44.86666666666649</c:v>
                </c:pt>
                <c:pt idx="13">
                  <c:v>36.300000000000004</c:v>
                </c:pt>
              </c:numCache>
            </c:numRef>
          </c:val>
          <c:extLst xmlns:c16r2="http://schemas.microsoft.com/office/drawing/2015/06/chart">
            <c:ext xmlns:c16="http://schemas.microsoft.com/office/drawing/2014/chart" uri="{C3380CC4-5D6E-409C-BE32-E72D297353CC}">
              <c16:uniqueId val="{00000001-B416-4C4C-B66D-E61F7A9BD2D3}"/>
            </c:ext>
          </c:extLst>
        </c:ser>
        <c:dLbls/>
        <c:gapWidth val="219"/>
        <c:overlap val="-27"/>
        <c:axId val="157852032"/>
        <c:axId val="157853952"/>
      </c:barChart>
      <c:catAx>
        <c:axId val="157852032"/>
        <c:scaling>
          <c:orientation val="minMax"/>
        </c:scaling>
        <c:axPos val="b"/>
        <c:title>
          <c:tx>
            <c:rich>
              <a:bodyPr rot="0" spcFirstLastPara="1" vertOverflow="ellipsis" vert="horz" wrap="square" anchor="ctr" anchorCtr="1"/>
              <a:lstStyle/>
              <a:p>
                <a:pPr>
                  <a:defRPr lang="en-US" sz="1000" b="0" i="0" u="none" strike="noStrike" kern="1200" baseline="0">
                    <a:solidFill>
                      <a:schemeClr val="tx1">
                        <a:lumMod val="65000"/>
                        <a:lumOff val="35000"/>
                      </a:schemeClr>
                    </a:solidFill>
                    <a:latin typeface="+mn-lt"/>
                    <a:ea typeface="+mn-ea"/>
                    <a:cs typeface="+mn-cs"/>
                  </a:defRPr>
                </a:pPr>
                <a:r>
                  <a:rPr lang="en-US"/>
                  <a:t>date</a:t>
                </a:r>
              </a:p>
            </c:rich>
          </c:tx>
          <c:layout/>
          <c:spPr>
            <a:noFill/>
            <a:ln>
              <a:noFill/>
            </a:ln>
            <a:effectLst/>
          </c:spPr>
        </c:title>
        <c:numFmt formatCode="B1d\-mmm"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ar-SA"/>
          </a:p>
        </c:txPr>
        <c:crossAx val="157853952"/>
        <c:crosses val="autoZero"/>
        <c:lblAlgn val="ctr"/>
        <c:lblOffset val="100"/>
      </c:catAx>
      <c:valAx>
        <c:axId val="157853952"/>
        <c:scaling>
          <c:orientation val="minMax"/>
        </c:scaling>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lang="en-US" sz="1000" b="0" i="0" u="none" strike="noStrike" kern="1200" baseline="0">
                    <a:solidFill>
                      <a:schemeClr val="tx1">
                        <a:lumMod val="65000"/>
                        <a:lumOff val="35000"/>
                      </a:schemeClr>
                    </a:solidFill>
                    <a:latin typeface="+mn-lt"/>
                    <a:ea typeface="+mn-ea"/>
                    <a:cs typeface="+mn-cs"/>
                  </a:defRPr>
                </a:pPr>
                <a:r>
                  <a:rPr lang="en-US" sz="1000" b="0" i="0" u="none" strike="noStrike" baseline="0"/>
                  <a:t>temperature</a:t>
                </a:r>
                <a:endParaRPr lang="en-US"/>
              </a:p>
            </c:rich>
          </c:tx>
          <c:layout/>
          <c:spPr>
            <a:noFill/>
            <a:ln>
              <a:noFill/>
            </a:ln>
            <a:effectLst/>
          </c:spPr>
        </c:title>
        <c:numFmt formatCode="General" sourceLinked="1"/>
        <c:majorTickMark val="none"/>
        <c:tickLblPos val="nextTo"/>
        <c:spPr>
          <a:noFill/>
          <a:ln>
            <a:noFill/>
          </a:ln>
          <a:effectLst/>
        </c:spPr>
        <c:txPr>
          <a:bodyPr rot="-6000000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ar-SA"/>
          </a:p>
        </c:txPr>
        <c:crossAx val="157852032"/>
        <c:crosses val="autoZero"/>
        <c:crossBetween val="between"/>
      </c:valAx>
      <c:spPr>
        <a:noFill/>
        <a:ln>
          <a:noFill/>
        </a:ln>
        <a:effectLst/>
      </c:spPr>
    </c:plotArea>
    <c:legend>
      <c:legendPos val="r"/>
      <c:layout>
        <c:manualLayout>
          <c:xMode val="edge"/>
          <c:yMode val="edge"/>
          <c:x val="0.90046701771434134"/>
          <c:y val="4.150840101956868E-2"/>
          <c:w val="8.8633630878614561E-2"/>
          <c:h val="0.1078006974697909"/>
        </c:manualLayout>
      </c:layout>
      <c:txPr>
        <a:bodyPr/>
        <a:lstStyle/>
        <a:p>
          <a:pPr>
            <a:defRPr lang="en-US"/>
          </a:pPr>
          <a:endParaRPr lang="ar-SA"/>
        </a:p>
      </c:txPr>
    </c:legend>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solidFill>
      <a:schemeClr val="bg1"/>
    </a:solidFill>
    <a:ln w="9525" cap="flat" cmpd="sng" algn="ctr">
      <a:solidFill>
        <a:schemeClr val="tx1">
          <a:lumMod val="15000"/>
          <a:lumOff val="85000"/>
        </a:schemeClr>
      </a:solidFill>
      <a:round/>
    </a:ln>
    <a:effectLst/>
  </c:spPr>
  <c:txPr>
    <a:bodyPr/>
    <a:lstStyle/>
    <a:p>
      <a:pPr>
        <a:defRPr/>
      </a:pPr>
      <a:endParaRPr lang="ar-SA"/>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ar-SA"/>
  <c:chart>
    <c:title>
      <c:tx>
        <c:rich>
          <a:bodyPr/>
          <a:lstStyle/>
          <a:p>
            <a:pPr>
              <a:defRPr lang="en-US"/>
            </a:pPr>
            <a:r>
              <a:rPr lang="en-US" sz="1800" b="1" i="0" u="none" strike="noStrike" baseline="0">
                <a:effectLst/>
              </a:rPr>
              <a:t> </a:t>
            </a:r>
            <a:r>
              <a:rPr lang="en-US" sz="1800" b="0" i="0" u="none" strike="noStrike" baseline="0">
                <a:effectLst/>
              </a:rPr>
              <a:t>Average daily irradiance </a:t>
            </a:r>
            <a:endParaRPr lang="ar-JO" b="0"/>
          </a:p>
        </c:rich>
      </c:tx>
      <c:layout>
        <c:manualLayout>
          <c:xMode val="edge"/>
          <c:yMode val="edge"/>
          <c:x val="0.31338857193935249"/>
          <c:y val="4.062128171338647E-2"/>
        </c:manualLayout>
      </c:layout>
      <c:overlay val="1"/>
    </c:title>
    <c:plotArea>
      <c:layout>
        <c:manualLayout>
          <c:layoutTarget val="inner"/>
          <c:xMode val="edge"/>
          <c:yMode val="edge"/>
          <c:x val="0.15905796150481191"/>
          <c:y val="0.17763509120451837"/>
          <c:w val="0.6885820209973742"/>
          <c:h val="0.59156711496433156"/>
        </c:manualLayout>
      </c:layout>
      <c:barChart>
        <c:barDir val="col"/>
        <c:grouping val="clustered"/>
        <c:ser>
          <c:idx val="0"/>
          <c:order val="0"/>
          <c:tx>
            <c:v>POLY</c:v>
          </c:tx>
          <c:cat>
            <c:numRef>
              <c:f>'[قراءات تعديل2 (تم الحفظ تلقائياً).xlsx]ورقة1'!$U$5:$U$18</c:f>
              <c:numCache>
                <c:formatCode>B1d\-mmm</c:formatCode>
                <c:ptCount val="14"/>
                <c:pt idx="0">
                  <c:v>44829</c:v>
                </c:pt>
                <c:pt idx="1">
                  <c:v>44830</c:v>
                </c:pt>
                <c:pt idx="2">
                  <c:v>44831</c:v>
                </c:pt>
                <c:pt idx="3">
                  <c:v>44832</c:v>
                </c:pt>
                <c:pt idx="4">
                  <c:v>44833</c:v>
                </c:pt>
                <c:pt idx="5">
                  <c:v>44836</c:v>
                </c:pt>
                <c:pt idx="6">
                  <c:v>44837</c:v>
                </c:pt>
                <c:pt idx="7">
                  <c:v>44838</c:v>
                </c:pt>
                <c:pt idx="8">
                  <c:v>44839</c:v>
                </c:pt>
                <c:pt idx="9">
                  <c:v>44840</c:v>
                </c:pt>
                <c:pt idx="10">
                  <c:v>44843</c:v>
                </c:pt>
                <c:pt idx="11">
                  <c:v>44857</c:v>
                </c:pt>
                <c:pt idx="12">
                  <c:v>44858</c:v>
                </c:pt>
                <c:pt idx="13">
                  <c:v>44864</c:v>
                </c:pt>
              </c:numCache>
            </c:numRef>
          </c:cat>
          <c:val>
            <c:numRef>
              <c:f>'[قراءات تعديل2 (تم الحفظ تلقائياً).xlsx]ورقة1'!$AB$5:$AB$18</c:f>
              <c:numCache>
                <c:formatCode>General</c:formatCode>
                <c:ptCount val="14"/>
                <c:pt idx="0">
                  <c:v>674.4</c:v>
                </c:pt>
                <c:pt idx="1">
                  <c:v>774.25</c:v>
                </c:pt>
                <c:pt idx="2">
                  <c:v>694.3333333333336</c:v>
                </c:pt>
                <c:pt idx="3">
                  <c:v>810.5</c:v>
                </c:pt>
                <c:pt idx="4">
                  <c:v>607.66666666666663</c:v>
                </c:pt>
                <c:pt idx="5">
                  <c:v>662.4</c:v>
                </c:pt>
                <c:pt idx="6">
                  <c:v>728</c:v>
                </c:pt>
                <c:pt idx="7">
                  <c:v>718</c:v>
                </c:pt>
                <c:pt idx="8">
                  <c:v>653.75</c:v>
                </c:pt>
                <c:pt idx="9">
                  <c:v>643.75</c:v>
                </c:pt>
                <c:pt idx="10">
                  <c:v>709.25</c:v>
                </c:pt>
                <c:pt idx="11">
                  <c:v>549</c:v>
                </c:pt>
                <c:pt idx="12">
                  <c:v>706</c:v>
                </c:pt>
                <c:pt idx="13">
                  <c:v>400</c:v>
                </c:pt>
              </c:numCache>
            </c:numRef>
          </c:val>
          <c:extLst xmlns:c16r2="http://schemas.microsoft.com/office/drawing/2015/06/chart">
            <c:ext xmlns:c16="http://schemas.microsoft.com/office/drawing/2014/chart" uri="{C3380CC4-5D6E-409C-BE32-E72D297353CC}">
              <c16:uniqueId val="{00000000-DC00-4342-B590-B3E1A224EFAE}"/>
            </c:ext>
          </c:extLst>
        </c:ser>
        <c:ser>
          <c:idx val="1"/>
          <c:order val="1"/>
          <c:tx>
            <c:v>PERC</c:v>
          </c:tx>
          <c:cat>
            <c:numRef>
              <c:f>'[قراءات تعديل2 (تم الحفظ تلقائياً).xlsx]ورقة1'!$U$5:$U$18</c:f>
              <c:numCache>
                <c:formatCode>B1d\-mmm</c:formatCode>
                <c:ptCount val="14"/>
                <c:pt idx="0">
                  <c:v>44829</c:v>
                </c:pt>
                <c:pt idx="1">
                  <c:v>44830</c:v>
                </c:pt>
                <c:pt idx="2">
                  <c:v>44831</c:v>
                </c:pt>
                <c:pt idx="3">
                  <c:v>44832</c:v>
                </c:pt>
                <c:pt idx="4">
                  <c:v>44833</c:v>
                </c:pt>
                <c:pt idx="5">
                  <c:v>44836</c:v>
                </c:pt>
                <c:pt idx="6">
                  <c:v>44837</c:v>
                </c:pt>
                <c:pt idx="7">
                  <c:v>44838</c:v>
                </c:pt>
                <c:pt idx="8">
                  <c:v>44839</c:v>
                </c:pt>
                <c:pt idx="9">
                  <c:v>44840</c:v>
                </c:pt>
                <c:pt idx="10">
                  <c:v>44843</c:v>
                </c:pt>
                <c:pt idx="11">
                  <c:v>44857</c:v>
                </c:pt>
                <c:pt idx="12">
                  <c:v>44858</c:v>
                </c:pt>
                <c:pt idx="13">
                  <c:v>44864</c:v>
                </c:pt>
              </c:numCache>
            </c:numRef>
          </c:cat>
          <c:val>
            <c:numRef>
              <c:f>'[قراءات تعديل2 (تم الحفظ تلقائياً).xlsx]ورقة1'!$AC$5:$AC$18</c:f>
              <c:numCache>
                <c:formatCode>General</c:formatCode>
                <c:ptCount val="14"/>
                <c:pt idx="0">
                  <c:v>715.8</c:v>
                </c:pt>
                <c:pt idx="1">
                  <c:v>788.5</c:v>
                </c:pt>
                <c:pt idx="2">
                  <c:v>712.66666666666663</c:v>
                </c:pt>
                <c:pt idx="3">
                  <c:v>877</c:v>
                </c:pt>
                <c:pt idx="4">
                  <c:v>644.3333333333336</c:v>
                </c:pt>
                <c:pt idx="5">
                  <c:v>699.4</c:v>
                </c:pt>
                <c:pt idx="6">
                  <c:v>758</c:v>
                </c:pt>
                <c:pt idx="7">
                  <c:v>775.25</c:v>
                </c:pt>
                <c:pt idx="8">
                  <c:v>707.75</c:v>
                </c:pt>
                <c:pt idx="9">
                  <c:v>696.5</c:v>
                </c:pt>
                <c:pt idx="10">
                  <c:v>740.75</c:v>
                </c:pt>
                <c:pt idx="11">
                  <c:v>582.75</c:v>
                </c:pt>
                <c:pt idx="12">
                  <c:v>769.3333333333336</c:v>
                </c:pt>
                <c:pt idx="13">
                  <c:v>434</c:v>
                </c:pt>
              </c:numCache>
            </c:numRef>
          </c:val>
          <c:extLst xmlns:c16r2="http://schemas.microsoft.com/office/drawing/2015/06/chart">
            <c:ext xmlns:c16="http://schemas.microsoft.com/office/drawing/2014/chart" uri="{C3380CC4-5D6E-409C-BE32-E72D297353CC}">
              <c16:uniqueId val="{00000001-DC00-4342-B590-B3E1A224EFAE}"/>
            </c:ext>
          </c:extLst>
        </c:ser>
        <c:axId val="234461824"/>
        <c:axId val="234587264"/>
      </c:barChart>
      <c:catAx>
        <c:axId val="234461824"/>
        <c:scaling>
          <c:orientation val="minMax"/>
        </c:scaling>
        <c:axPos val="b"/>
        <c:title>
          <c:tx>
            <c:rich>
              <a:bodyPr/>
              <a:lstStyle/>
              <a:p>
                <a:pPr>
                  <a:defRPr lang="en-US"/>
                </a:pPr>
                <a:r>
                  <a:rPr lang="en-US"/>
                  <a:t>DATE</a:t>
                </a:r>
                <a:endParaRPr lang="ar-JO"/>
              </a:p>
            </c:rich>
          </c:tx>
          <c:layout/>
        </c:title>
        <c:numFmt formatCode="B1d\-mmm" sourceLinked="1"/>
        <c:tickLblPos val="nextTo"/>
        <c:txPr>
          <a:bodyPr/>
          <a:lstStyle/>
          <a:p>
            <a:pPr>
              <a:defRPr lang="en-US"/>
            </a:pPr>
            <a:endParaRPr lang="ar-SA"/>
          </a:p>
        </c:txPr>
        <c:crossAx val="234587264"/>
        <c:crosses val="autoZero"/>
        <c:lblAlgn val="ctr"/>
        <c:lblOffset val="100"/>
      </c:catAx>
      <c:valAx>
        <c:axId val="234587264"/>
        <c:scaling>
          <c:orientation val="minMax"/>
        </c:scaling>
        <c:axPos val="l"/>
        <c:majorGridlines/>
        <c:title>
          <c:tx>
            <c:rich>
              <a:bodyPr rot="-5400000" vert="horz"/>
              <a:lstStyle/>
              <a:p>
                <a:pPr>
                  <a:defRPr lang="en-US"/>
                </a:pPr>
                <a:r>
                  <a:rPr lang="en-US"/>
                  <a:t>IRR</a:t>
                </a:r>
                <a:endParaRPr lang="ar-JO"/>
              </a:p>
            </c:rich>
          </c:tx>
          <c:layout/>
        </c:title>
        <c:numFmt formatCode="General" sourceLinked="1"/>
        <c:tickLblPos val="nextTo"/>
        <c:txPr>
          <a:bodyPr/>
          <a:lstStyle/>
          <a:p>
            <a:pPr>
              <a:defRPr lang="en-US"/>
            </a:pPr>
            <a:endParaRPr lang="ar-SA"/>
          </a:p>
        </c:txPr>
        <c:crossAx val="234461824"/>
        <c:crosses val="autoZero"/>
        <c:crossBetween val="between"/>
      </c:valAx>
    </c:plotArea>
    <c:legend>
      <c:legendPos val="r"/>
      <c:layout/>
      <c:txPr>
        <a:bodyPr/>
        <a:lstStyle/>
        <a:p>
          <a:pPr>
            <a:defRPr lang="en-US"/>
          </a:pPr>
          <a:endParaRPr lang="ar-SA"/>
        </a:p>
      </c:txPr>
    </c:legend>
    <c:plotVisOnly val="1"/>
    <c:dispBlanksAs val="gap"/>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ar-SA"/>
  <c:chart>
    <c:title>
      <c:tx>
        <c:rich>
          <a:bodyPr/>
          <a:lstStyle/>
          <a:p>
            <a:pPr>
              <a:defRPr lang="en-US"/>
            </a:pPr>
            <a:r>
              <a:rPr lang="en-US"/>
              <a:t>average</a:t>
            </a:r>
            <a:r>
              <a:rPr lang="en-US" baseline="0"/>
              <a:t> daily power</a:t>
            </a:r>
            <a:endParaRPr lang="ar-JO"/>
          </a:p>
        </c:rich>
      </c:tx>
      <c:layout/>
      <c:overlay val="1"/>
    </c:title>
    <c:plotArea>
      <c:layout>
        <c:manualLayout>
          <c:layoutTarget val="inner"/>
          <c:xMode val="edge"/>
          <c:yMode val="edge"/>
          <c:x val="0.13196383124368316"/>
          <c:y val="0.13473388743073791"/>
          <c:w val="0.70989848923972765"/>
          <c:h val="0.67409193642461607"/>
        </c:manualLayout>
      </c:layout>
      <c:barChart>
        <c:barDir val="col"/>
        <c:grouping val="clustered"/>
        <c:ser>
          <c:idx val="0"/>
          <c:order val="0"/>
          <c:tx>
            <c:v>poly</c:v>
          </c:tx>
          <c:cat>
            <c:numRef>
              <c:f>'[قراءات تعديل2 (تم الحفظ تلقائياً).xlsx]ورقة1'!$U$5:$U$18</c:f>
              <c:numCache>
                <c:formatCode>B1d\-mmm</c:formatCode>
                <c:ptCount val="14"/>
                <c:pt idx="0">
                  <c:v>44829</c:v>
                </c:pt>
                <c:pt idx="1">
                  <c:v>44830</c:v>
                </c:pt>
                <c:pt idx="2">
                  <c:v>44831</c:v>
                </c:pt>
                <c:pt idx="3">
                  <c:v>44832</c:v>
                </c:pt>
                <c:pt idx="4">
                  <c:v>44833</c:v>
                </c:pt>
                <c:pt idx="5">
                  <c:v>44836</c:v>
                </c:pt>
                <c:pt idx="6">
                  <c:v>44837</c:v>
                </c:pt>
                <c:pt idx="7">
                  <c:v>44838</c:v>
                </c:pt>
                <c:pt idx="8">
                  <c:v>44839</c:v>
                </c:pt>
                <c:pt idx="9">
                  <c:v>44840</c:v>
                </c:pt>
                <c:pt idx="10">
                  <c:v>44843</c:v>
                </c:pt>
                <c:pt idx="11">
                  <c:v>44857</c:v>
                </c:pt>
                <c:pt idx="12">
                  <c:v>44858</c:v>
                </c:pt>
                <c:pt idx="13">
                  <c:v>44864</c:v>
                </c:pt>
              </c:numCache>
            </c:numRef>
          </c:cat>
          <c:val>
            <c:numRef>
              <c:f>'[قراءات تعديل2 (تم الحفظ تلقائياً).xlsx]ورقة1'!$V$5:$V$18</c:f>
              <c:numCache>
                <c:formatCode>General</c:formatCode>
                <c:ptCount val="14"/>
                <c:pt idx="0">
                  <c:v>118.43211953295071</c:v>
                </c:pt>
                <c:pt idx="1">
                  <c:v>128.45607394946896</c:v>
                </c:pt>
                <c:pt idx="2">
                  <c:v>115.95834157925968</c:v>
                </c:pt>
                <c:pt idx="3">
                  <c:v>142.75760274424408</c:v>
                </c:pt>
                <c:pt idx="4">
                  <c:v>104.27661235349723</c:v>
                </c:pt>
                <c:pt idx="5">
                  <c:v>114.30915627679911</c:v>
                </c:pt>
                <c:pt idx="6">
                  <c:v>127.64007080502228</c:v>
                </c:pt>
                <c:pt idx="7">
                  <c:v>124.59079589682673</c:v>
                </c:pt>
                <c:pt idx="8">
                  <c:v>109.77389669503263</c:v>
                </c:pt>
                <c:pt idx="9">
                  <c:v>114.28338775644809</c:v>
                </c:pt>
                <c:pt idx="10">
                  <c:v>117.89098060558084</c:v>
                </c:pt>
                <c:pt idx="11">
                  <c:v>101.7856553862392</c:v>
                </c:pt>
                <c:pt idx="12">
                  <c:v>125.7503793126193</c:v>
                </c:pt>
                <c:pt idx="13">
                  <c:v>74.471023814235792</c:v>
                </c:pt>
              </c:numCache>
            </c:numRef>
          </c:val>
          <c:extLst xmlns:c16r2="http://schemas.microsoft.com/office/drawing/2015/06/chart">
            <c:ext xmlns:c16="http://schemas.microsoft.com/office/drawing/2014/chart" uri="{C3380CC4-5D6E-409C-BE32-E72D297353CC}">
              <c16:uniqueId val="{00000000-4DAB-409C-8379-6DD6806AE3AA}"/>
            </c:ext>
          </c:extLst>
        </c:ser>
        <c:ser>
          <c:idx val="1"/>
          <c:order val="1"/>
          <c:tx>
            <c:v>perc</c:v>
          </c:tx>
          <c:cat>
            <c:numRef>
              <c:f>'[قراءات تعديل2 (تم الحفظ تلقائياً).xlsx]ورقة1'!$U$5:$U$18</c:f>
              <c:numCache>
                <c:formatCode>B1d\-mmm</c:formatCode>
                <c:ptCount val="14"/>
                <c:pt idx="0">
                  <c:v>44829</c:v>
                </c:pt>
                <c:pt idx="1">
                  <c:v>44830</c:v>
                </c:pt>
                <c:pt idx="2">
                  <c:v>44831</c:v>
                </c:pt>
                <c:pt idx="3">
                  <c:v>44832</c:v>
                </c:pt>
                <c:pt idx="4">
                  <c:v>44833</c:v>
                </c:pt>
                <c:pt idx="5">
                  <c:v>44836</c:v>
                </c:pt>
                <c:pt idx="6">
                  <c:v>44837</c:v>
                </c:pt>
                <c:pt idx="7">
                  <c:v>44838</c:v>
                </c:pt>
                <c:pt idx="8">
                  <c:v>44839</c:v>
                </c:pt>
                <c:pt idx="9">
                  <c:v>44840</c:v>
                </c:pt>
                <c:pt idx="10">
                  <c:v>44843</c:v>
                </c:pt>
                <c:pt idx="11">
                  <c:v>44857</c:v>
                </c:pt>
                <c:pt idx="12">
                  <c:v>44858</c:v>
                </c:pt>
                <c:pt idx="13">
                  <c:v>44864</c:v>
                </c:pt>
              </c:numCache>
            </c:numRef>
          </c:cat>
          <c:val>
            <c:numRef>
              <c:f>'[قراءات تعديل2 (تم الحفظ تلقائياً).xlsx]ورقة1'!$W$5:$W$18</c:f>
              <c:numCache>
                <c:formatCode>General</c:formatCode>
                <c:ptCount val="14"/>
                <c:pt idx="0">
                  <c:v>132.94232649071395</c:v>
                </c:pt>
                <c:pt idx="1">
                  <c:v>148.91862170087975</c:v>
                </c:pt>
                <c:pt idx="2">
                  <c:v>133.59400456174603</c:v>
                </c:pt>
                <c:pt idx="3">
                  <c:v>157.01368523949117</c:v>
                </c:pt>
                <c:pt idx="4">
                  <c:v>119.74584555229717</c:v>
                </c:pt>
                <c:pt idx="5">
                  <c:v>126.09970674486803</c:v>
                </c:pt>
                <c:pt idx="6">
                  <c:v>135.83414793092237</c:v>
                </c:pt>
                <c:pt idx="7">
                  <c:v>137.00513196480938</c:v>
                </c:pt>
                <c:pt idx="8">
                  <c:v>129.52101661779133</c:v>
                </c:pt>
                <c:pt idx="9">
                  <c:v>124.32795698924757</c:v>
                </c:pt>
                <c:pt idx="10">
                  <c:v>137.31060606060603</c:v>
                </c:pt>
                <c:pt idx="11">
                  <c:v>114.70552297165186</c:v>
                </c:pt>
                <c:pt idx="12">
                  <c:v>139.09253828608666</c:v>
                </c:pt>
                <c:pt idx="13">
                  <c:v>80.645161290322577</c:v>
                </c:pt>
              </c:numCache>
            </c:numRef>
          </c:val>
          <c:extLst xmlns:c16r2="http://schemas.microsoft.com/office/drawing/2015/06/chart">
            <c:ext xmlns:c16="http://schemas.microsoft.com/office/drawing/2014/chart" uri="{C3380CC4-5D6E-409C-BE32-E72D297353CC}">
              <c16:uniqueId val="{00000001-4DAB-409C-8379-6DD6806AE3AA}"/>
            </c:ext>
          </c:extLst>
        </c:ser>
        <c:axId val="280650880"/>
        <c:axId val="280653184"/>
      </c:barChart>
      <c:catAx>
        <c:axId val="280650880"/>
        <c:scaling>
          <c:orientation val="minMax"/>
        </c:scaling>
        <c:axPos val="b"/>
        <c:title>
          <c:tx>
            <c:rich>
              <a:bodyPr/>
              <a:lstStyle/>
              <a:p>
                <a:pPr>
                  <a:defRPr lang="en-US"/>
                </a:pPr>
                <a:r>
                  <a:rPr lang="en-US" sz="1400"/>
                  <a:t>date</a:t>
                </a:r>
                <a:endParaRPr lang="ar-JO" sz="1400"/>
              </a:p>
            </c:rich>
          </c:tx>
          <c:layout/>
        </c:title>
        <c:numFmt formatCode="B1d\-mmm" sourceLinked="1"/>
        <c:tickLblPos val="nextTo"/>
        <c:txPr>
          <a:bodyPr/>
          <a:lstStyle/>
          <a:p>
            <a:pPr>
              <a:defRPr lang="en-US"/>
            </a:pPr>
            <a:endParaRPr lang="ar-SA"/>
          </a:p>
        </c:txPr>
        <c:crossAx val="280653184"/>
        <c:crosses val="autoZero"/>
        <c:lblAlgn val="ctr"/>
        <c:lblOffset val="100"/>
      </c:catAx>
      <c:valAx>
        <c:axId val="280653184"/>
        <c:scaling>
          <c:orientation val="minMax"/>
        </c:scaling>
        <c:axPos val="l"/>
        <c:majorGridlines/>
        <c:title>
          <c:tx>
            <c:rich>
              <a:bodyPr rot="-5400000" vert="horz"/>
              <a:lstStyle/>
              <a:p>
                <a:pPr>
                  <a:defRPr lang="en-US"/>
                </a:pPr>
                <a:r>
                  <a:rPr lang="en-US" sz="1400" b="1"/>
                  <a:t>watt/m^2</a:t>
                </a:r>
                <a:endParaRPr lang="ar-JO" sz="1400" b="1"/>
              </a:p>
            </c:rich>
          </c:tx>
          <c:layout/>
        </c:title>
        <c:numFmt formatCode="General" sourceLinked="1"/>
        <c:tickLblPos val="nextTo"/>
        <c:txPr>
          <a:bodyPr/>
          <a:lstStyle/>
          <a:p>
            <a:pPr>
              <a:defRPr lang="en-US"/>
            </a:pPr>
            <a:endParaRPr lang="ar-SA"/>
          </a:p>
        </c:txPr>
        <c:crossAx val="280650880"/>
        <c:crosses val="autoZero"/>
        <c:crossBetween val="between"/>
      </c:valAx>
    </c:plotArea>
    <c:legend>
      <c:legendPos val="r"/>
      <c:layout/>
      <c:txPr>
        <a:bodyPr/>
        <a:lstStyle/>
        <a:p>
          <a:pPr>
            <a:defRPr lang="en-US"/>
          </a:pPr>
          <a:endParaRPr lang="ar-SA"/>
        </a:p>
      </c:txPr>
    </c:legend>
    <c:plotVisOnly val="1"/>
    <c:dispBlanksAs val="gap"/>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ar-SA"/>
  <c:chart>
    <c:title>
      <c:tx>
        <c:rich>
          <a:bodyPr/>
          <a:lstStyle/>
          <a:p>
            <a:pPr>
              <a:defRPr lang="en-US"/>
            </a:pPr>
            <a:r>
              <a:rPr lang="en-US"/>
              <a:t>average</a:t>
            </a:r>
            <a:r>
              <a:rPr lang="en-US" baseline="0"/>
              <a:t> monthly effeciency</a:t>
            </a:r>
            <a:endParaRPr lang="ar-JO"/>
          </a:p>
        </c:rich>
      </c:tx>
      <c:layout>
        <c:manualLayout>
          <c:xMode val="edge"/>
          <c:yMode val="edge"/>
          <c:x val="0.25356485745246232"/>
          <c:y val="1.935172397299996E-2"/>
        </c:manualLayout>
      </c:layout>
      <c:overlay val="1"/>
    </c:title>
    <c:plotArea>
      <c:layout>
        <c:manualLayout>
          <c:layoutTarget val="inner"/>
          <c:xMode val="edge"/>
          <c:yMode val="edge"/>
          <c:x val="0.12053378406913108"/>
          <c:y val="0.12797229824633091"/>
          <c:w val="0.7854001721429994"/>
          <c:h val="0.73620950603357727"/>
        </c:manualLayout>
      </c:layout>
      <c:barChart>
        <c:barDir val="col"/>
        <c:grouping val="clustered"/>
        <c:ser>
          <c:idx val="0"/>
          <c:order val="0"/>
          <c:tx>
            <c:v>poly</c:v>
          </c:tx>
          <c:cat>
            <c:strRef>
              <c:f>ورقة1!$V$30:$V$31</c:f>
              <c:strCache>
                <c:ptCount val="2"/>
                <c:pt idx="0">
                  <c:v>sep</c:v>
                </c:pt>
                <c:pt idx="1">
                  <c:v>oct</c:v>
                </c:pt>
              </c:strCache>
            </c:strRef>
          </c:cat>
          <c:val>
            <c:numRef>
              <c:f>ورقة1!$U$30:$U$31</c:f>
              <c:numCache>
                <c:formatCode>General</c:formatCode>
                <c:ptCount val="2"/>
                <c:pt idx="0">
                  <c:v>17.245327156265173</c:v>
                </c:pt>
                <c:pt idx="1">
                  <c:v>17.879278204185283</c:v>
                </c:pt>
              </c:numCache>
            </c:numRef>
          </c:val>
          <c:extLst xmlns:c16r2="http://schemas.microsoft.com/office/drawing/2015/06/chart">
            <c:ext xmlns:c16="http://schemas.microsoft.com/office/drawing/2014/chart" uri="{C3380CC4-5D6E-409C-BE32-E72D297353CC}">
              <c16:uniqueId val="{00000000-BF34-4096-9BCB-D2859AF9A7F2}"/>
            </c:ext>
          </c:extLst>
        </c:ser>
        <c:ser>
          <c:idx val="1"/>
          <c:order val="1"/>
          <c:tx>
            <c:v>perc</c:v>
          </c:tx>
          <c:cat>
            <c:strRef>
              <c:f>ورقة1!$V$30:$V$31</c:f>
              <c:strCache>
                <c:ptCount val="2"/>
                <c:pt idx="0">
                  <c:v>sep</c:v>
                </c:pt>
                <c:pt idx="1">
                  <c:v>oct</c:v>
                </c:pt>
              </c:strCache>
            </c:strRef>
          </c:cat>
          <c:val>
            <c:numRef>
              <c:f>ورقة1!$T$30:$T$31</c:f>
              <c:numCache>
                <c:formatCode>General</c:formatCode>
                <c:ptCount val="2"/>
                <c:pt idx="0">
                  <c:v>18.576257864120187</c:v>
                </c:pt>
                <c:pt idx="1">
                  <c:v>18.756835422727431</c:v>
                </c:pt>
              </c:numCache>
            </c:numRef>
          </c:val>
          <c:extLst xmlns:c16r2="http://schemas.microsoft.com/office/drawing/2015/06/chart">
            <c:ext xmlns:c16="http://schemas.microsoft.com/office/drawing/2014/chart" uri="{C3380CC4-5D6E-409C-BE32-E72D297353CC}">
              <c16:uniqueId val="{00000001-BF34-4096-9BCB-D2859AF9A7F2}"/>
            </c:ext>
          </c:extLst>
        </c:ser>
        <c:axId val="280663936"/>
        <c:axId val="282052096"/>
      </c:barChart>
      <c:catAx>
        <c:axId val="280663936"/>
        <c:scaling>
          <c:orientation val="minMax"/>
        </c:scaling>
        <c:axPos val="b"/>
        <c:title>
          <c:tx>
            <c:rich>
              <a:bodyPr/>
              <a:lstStyle/>
              <a:p>
                <a:pPr>
                  <a:defRPr lang="en-US"/>
                </a:pPr>
                <a:r>
                  <a:rPr lang="en-US" sz="1400"/>
                  <a:t>date</a:t>
                </a:r>
                <a:endParaRPr lang="ar-JO" sz="1400"/>
              </a:p>
            </c:rich>
          </c:tx>
          <c:layout>
            <c:manualLayout>
              <c:xMode val="edge"/>
              <c:yMode val="edge"/>
              <c:x val="0.43682957742513584"/>
              <c:y val="0.92816900080754849"/>
            </c:manualLayout>
          </c:layout>
        </c:title>
        <c:numFmt formatCode="General" sourceLinked="0"/>
        <c:tickLblPos val="nextTo"/>
        <c:txPr>
          <a:bodyPr/>
          <a:lstStyle/>
          <a:p>
            <a:pPr>
              <a:defRPr lang="en-US"/>
            </a:pPr>
            <a:endParaRPr lang="ar-SA"/>
          </a:p>
        </c:txPr>
        <c:crossAx val="282052096"/>
        <c:crosses val="autoZero"/>
        <c:auto val="1"/>
        <c:lblAlgn val="ctr"/>
        <c:lblOffset val="100"/>
      </c:catAx>
      <c:valAx>
        <c:axId val="282052096"/>
        <c:scaling>
          <c:orientation val="minMax"/>
        </c:scaling>
        <c:axPos val="l"/>
        <c:majorGridlines/>
        <c:title>
          <c:tx>
            <c:rich>
              <a:bodyPr rot="-5400000" vert="horz"/>
              <a:lstStyle/>
              <a:p>
                <a:pPr marL="0" marR="0" indent="0" algn="ctr" defTabSz="914400" rtl="1" eaLnBrk="1" fontAlgn="auto" latinLnBrk="0" hangingPunct="1">
                  <a:lnSpc>
                    <a:spcPct val="100000"/>
                  </a:lnSpc>
                  <a:spcBef>
                    <a:spcPts val="0"/>
                  </a:spcBef>
                  <a:spcAft>
                    <a:spcPts val="0"/>
                  </a:spcAft>
                  <a:buClrTx/>
                  <a:buSzTx/>
                  <a:buFontTx/>
                  <a:buNone/>
                  <a:tabLst/>
                  <a:defRPr lang="en-US" sz="1000" b="1" i="0" u="none" strike="noStrike" kern="1200" baseline="0">
                    <a:solidFill>
                      <a:sysClr val="windowText" lastClr="000000"/>
                    </a:solidFill>
                    <a:latin typeface="+mn-lt"/>
                    <a:ea typeface="+mn-ea"/>
                    <a:cs typeface="+mn-cs"/>
                  </a:defRPr>
                </a:pPr>
                <a:r>
                  <a:rPr lang="en-US" sz="1800" b="1" i="0" baseline="0">
                    <a:effectLst/>
                  </a:rPr>
                  <a:t>effeciency</a:t>
                </a:r>
                <a:endParaRPr lang="en-US">
                  <a:effectLst/>
                </a:endParaRPr>
              </a:p>
              <a:p>
                <a:pPr marL="0" marR="0" indent="0" algn="ctr" defTabSz="914400" rtl="1" eaLnBrk="1" fontAlgn="auto" latinLnBrk="0" hangingPunct="1">
                  <a:lnSpc>
                    <a:spcPct val="100000"/>
                  </a:lnSpc>
                  <a:spcBef>
                    <a:spcPts val="0"/>
                  </a:spcBef>
                  <a:spcAft>
                    <a:spcPts val="0"/>
                  </a:spcAft>
                  <a:buClrTx/>
                  <a:buSzTx/>
                  <a:buFontTx/>
                  <a:buNone/>
                  <a:tabLst/>
                  <a:defRPr lang="en-US" sz="1000" b="1" i="0" u="none" strike="noStrike" kern="1200" baseline="0">
                    <a:solidFill>
                      <a:sysClr val="windowText" lastClr="000000"/>
                    </a:solidFill>
                    <a:latin typeface="+mn-lt"/>
                    <a:ea typeface="+mn-ea"/>
                    <a:cs typeface="+mn-cs"/>
                  </a:defRPr>
                </a:pPr>
                <a:endParaRPr lang="ar-JO"/>
              </a:p>
            </c:rich>
          </c:tx>
          <c:layout/>
        </c:title>
        <c:numFmt formatCode="General" sourceLinked="1"/>
        <c:tickLblPos val="nextTo"/>
        <c:txPr>
          <a:bodyPr/>
          <a:lstStyle/>
          <a:p>
            <a:pPr>
              <a:defRPr lang="en-US"/>
            </a:pPr>
            <a:endParaRPr lang="ar-SA"/>
          </a:p>
        </c:txPr>
        <c:crossAx val="280663936"/>
        <c:crosses val="autoZero"/>
        <c:crossBetween val="between"/>
      </c:valAx>
    </c:plotArea>
    <c:legend>
      <c:legendPos val="r"/>
      <c:layout/>
      <c:txPr>
        <a:bodyPr/>
        <a:lstStyle/>
        <a:p>
          <a:pPr>
            <a:defRPr lang="en-US"/>
          </a:pPr>
          <a:endParaRPr lang="ar-SA"/>
        </a:p>
      </c:txPr>
    </c:legend>
    <c:plotVisOnly val="1"/>
    <c:dispBlanksAs val="gap"/>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D18E60-4300-4729-A0D7-6AB984C3922D}" type="datetimeFigureOut">
              <a:rPr lang="en-US" smtClean="0"/>
              <a:pPr/>
              <a:t>12/22/2022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533E96-F078-4B3D-A8F4-F1AF21EBC357}" type="slidenum">
              <a:rPr lang="en-US" smtClean="0"/>
              <a:pPr/>
              <a:t>‹#›</a:t>
            </a:fld>
            <a:endParaRPr lang="en-US"/>
          </a:p>
        </p:txBody>
      </p:sp>
    </p:spTree>
    <p:extLst>
      <p:ext uri="{BB962C8B-B14F-4D97-AF65-F5344CB8AC3E}">
        <p14:creationId xmlns:p14="http://schemas.microsoft.com/office/powerpoint/2010/main" xmlns="" val="28443001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PS" dirty="0"/>
          </a:p>
        </p:txBody>
      </p:sp>
      <p:sp>
        <p:nvSpPr>
          <p:cNvPr id="4" name="عنصر نائب لرقم الشريحة 3"/>
          <p:cNvSpPr>
            <a:spLocks noGrp="1"/>
          </p:cNvSpPr>
          <p:nvPr>
            <p:ph type="sldNum" sz="quarter" idx="5"/>
          </p:nvPr>
        </p:nvSpPr>
        <p:spPr/>
        <p:txBody>
          <a:bodyPr/>
          <a:lstStyle/>
          <a:p>
            <a:fld id="{AF533E96-F078-4B3D-A8F4-F1AF21EBC357}" type="slidenum">
              <a:rPr lang="en-US" smtClean="0"/>
              <a:pPr/>
              <a:t>10</a:t>
            </a:fld>
            <a:endParaRPr lang="en-US"/>
          </a:p>
        </p:txBody>
      </p:sp>
    </p:spTree>
    <p:extLst>
      <p:ext uri="{BB962C8B-B14F-4D97-AF65-F5344CB8AC3E}">
        <p14:creationId xmlns:p14="http://schemas.microsoft.com/office/powerpoint/2010/main" xmlns="" val="312589184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78426" y="1548582"/>
            <a:ext cx="7816645" cy="1895168"/>
          </a:xfrm>
          <a:noFill/>
          <a:effectLst>
            <a:outerShdw blurRad="50800" dist="38100" dir="2700000" algn="tl" rotWithShape="0">
              <a:prstClr val="black">
                <a:alpha val="40000"/>
              </a:prstClr>
            </a:outerShdw>
          </a:effectLst>
        </p:spPr>
        <p:txBody>
          <a:bodyPr>
            <a:normAutofit/>
          </a:bodyPr>
          <a:lstStyle>
            <a:lvl1pPr algn="l">
              <a:defRPr sz="3600">
                <a:solidFill>
                  <a:srgbClr val="002060"/>
                </a:solidFill>
              </a:defRPr>
            </a:lvl1pPr>
          </a:lstStyle>
          <a:p>
            <a:r>
              <a:rPr lang="en-US" dirty="0"/>
              <a:t>Click to edit </a:t>
            </a:r>
            <a:br>
              <a:rPr lang="en-US" dirty="0"/>
            </a:br>
            <a:r>
              <a:rPr lang="en-US" dirty="0"/>
              <a:t>Master title style</a:t>
            </a:r>
          </a:p>
        </p:txBody>
      </p:sp>
      <p:sp>
        <p:nvSpPr>
          <p:cNvPr id="3" name="Subtitle 2"/>
          <p:cNvSpPr>
            <a:spLocks noGrp="1"/>
          </p:cNvSpPr>
          <p:nvPr>
            <p:ph type="subTitle" idx="1"/>
          </p:nvPr>
        </p:nvSpPr>
        <p:spPr>
          <a:xfrm>
            <a:off x="678426" y="3491685"/>
            <a:ext cx="7809271" cy="678426"/>
          </a:xfrm>
        </p:spPr>
        <p:txBody>
          <a:bodyPr>
            <a:normAutofit/>
          </a:bodyPr>
          <a:lstStyle>
            <a:lvl1pPr marL="0" indent="0" algn="l">
              <a:buNone/>
              <a:defRPr sz="2800" b="0" i="0">
                <a:solidFill>
                  <a:schemeClr val="accent5">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53074F12-AA26-4AC8-9962-C36BB8F32554}" type="datetimeFigureOut">
              <a:rPr lang="en-US" smtClean="0"/>
              <a:pPr/>
              <a:t>12/22/2022</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3253875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12/22/2022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477607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12/22/2022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34286657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12/22/2022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pic>
        <p:nvPicPr>
          <p:cNvPr id="7" name="Picture 6" descr="E:\websites\free-power-point-templates\2012\logos.png">
            <a:extLst>
              <a:ext uri="{FF2B5EF4-FFF2-40B4-BE49-F238E27FC236}">
                <a16:creationId xmlns:a16="http://schemas.microsoft.com/office/drawing/2014/main" xmlns="" id="{08B89D22-1D6E-450B-881F-4D2A4C527F72}"/>
              </a:ext>
            </a:extLst>
          </p:cNvPr>
          <p:cNvPicPr>
            <a:picLocks noChangeAspect="1" noChangeArrowheads="1"/>
          </p:cNvPicPr>
          <p:nvPr userDrawn="1"/>
        </p:nvPicPr>
        <p:blipFill>
          <a:blip r:embed="rId2">
            <a:extLst>
              <a:ext uri="{28A0092B-C50C-407E-A947-70E740481C1C}">
                <a14:useLocalDpi xmlns:a14="http://schemas.microsoft.com/office/drawing/2010/main" xmlns="" val="0"/>
              </a:ext>
            </a:extLst>
          </a:blip>
          <a:stretch>
            <a:fillRect/>
          </a:stretch>
        </p:blipFill>
        <p:spPr bwMode="auto">
          <a:xfrm>
            <a:off x="3808475" y="2326213"/>
            <a:ext cx="1463784" cy="526961"/>
          </a:xfrm>
          <a:prstGeom prst="rect">
            <a:avLst/>
          </a:prstGeom>
          <a:noFill/>
          <a:ln>
            <a:no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893609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5581" y="113724"/>
            <a:ext cx="8340210" cy="763526"/>
          </a:xfrm>
        </p:spPr>
        <p:txBody>
          <a:bodyPr>
            <a:normAutofit/>
          </a:bodyPr>
          <a:lstStyle>
            <a:lvl1pPr algn="l">
              <a:defRPr sz="3600" baseline="0">
                <a:solidFill>
                  <a:srgbClr val="002060"/>
                </a:solidFill>
                <a:effectLst>
                  <a:outerShdw blurRad="50800" dist="38100" dir="2700000" algn="tl" rotWithShape="0">
                    <a:prstClr val="black">
                      <a:alpha val="40000"/>
                    </a:prstClr>
                  </a:outerShdw>
                </a:effectLst>
              </a:defRPr>
            </a:lvl1pPr>
          </a:lstStyle>
          <a:p>
            <a:r>
              <a:rPr lang="en-US" dirty="0"/>
              <a:t>Click to edit Master title style</a:t>
            </a:r>
          </a:p>
        </p:txBody>
      </p:sp>
      <p:sp>
        <p:nvSpPr>
          <p:cNvPr id="3" name="Content Placeholder 2"/>
          <p:cNvSpPr>
            <a:spLocks noGrp="1"/>
          </p:cNvSpPr>
          <p:nvPr>
            <p:ph idx="1"/>
          </p:nvPr>
        </p:nvSpPr>
        <p:spPr>
          <a:xfrm>
            <a:off x="501445" y="1371600"/>
            <a:ext cx="8244349" cy="3377381"/>
          </a:xfrm>
        </p:spPr>
        <p:txBody>
          <a:bodyPr/>
          <a:lstStyle>
            <a:lvl1pPr algn="l">
              <a:defRPr sz="2800">
                <a:solidFill>
                  <a:schemeClr val="accent5">
                    <a:lumMod val="75000"/>
                  </a:schemeClr>
                </a:solidFill>
              </a:defRPr>
            </a:lvl1pPr>
            <a:lvl2pPr algn="l">
              <a:defRPr>
                <a:solidFill>
                  <a:schemeClr val="accent5">
                    <a:lumMod val="75000"/>
                  </a:schemeClr>
                </a:solidFill>
              </a:defRPr>
            </a:lvl2pPr>
            <a:lvl3pPr algn="l">
              <a:defRPr>
                <a:solidFill>
                  <a:schemeClr val="accent5">
                    <a:lumMod val="75000"/>
                  </a:schemeClr>
                </a:solidFill>
              </a:defRPr>
            </a:lvl3pPr>
            <a:lvl4pPr algn="l">
              <a:defRPr>
                <a:solidFill>
                  <a:schemeClr val="accent5">
                    <a:lumMod val="75000"/>
                  </a:schemeClr>
                </a:solidFill>
              </a:defRPr>
            </a:lvl4pPr>
            <a:lvl5pPr algn="l">
              <a:defRPr>
                <a:solidFill>
                  <a:schemeClr val="accent5">
                    <a:lumMod val="7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12/22/2022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1664471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48366" y="406537"/>
            <a:ext cx="6498123" cy="725349"/>
          </a:xfrm>
        </p:spPr>
        <p:txBody>
          <a:bodyPr>
            <a:normAutofit/>
          </a:bodyPr>
          <a:lstStyle>
            <a:lvl1pPr algn="l">
              <a:defRPr sz="3600">
                <a:solidFill>
                  <a:srgbClr val="002060"/>
                </a:solidFill>
                <a:effectLst>
                  <a:outerShdw blurRad="50800" dist="38100" dir="2700000" algn="tl" rotWithShape="0">
                    <a:prstClr val="black">
                      <a:alpha val="40000"/>
                    </a:prstClr>
                  </a:outerShdw>
                </a:effectLst>
              </a:defRPr>
            </a:lvl1pPr>
          </a:lstStyle>
          <a:p>
            <a:r>
              <a:rPr lang="en-US" dirty="0"/>
              <a:t>Click to edit Master title style</a:t>
            </a:r>
          </a:p>
        </p:txBody>
      </p:sp>
      <p:sp>
        <p:nvSpPr>
          <p:cNvPr id="3" name="Content Placeholder 2"/>
          <p:cNvSpPr>
            <a:spLocks noGrp="1"/>
          </p:cNvSpPr>
          <p:nvPr>
            <p:ph idx="1"/>
          </p:nvPr>
        </p:nvSpPr>
        <p:spPr>
          <a:xfrm>
            <a:off x="457200" y="1179870"/>
            <a:ext cx="6474543" cy="3508626"/>
          </a:xfrm>
        </p:spPr>
        <p:txBody>
          <a:bodyPr/>
          <a:lstStyle>
            <a:lvl1pPr algn="l">
              <a:defRPr sz="2800">
                <a:solidFill>
                  <a:srgbClr val="002060"/>
                </a:solidFill>
              </a:defRPr>
            </a:lvl1pPr>
            <a:lvl2pPr algn="l">
              <a:defRPr>
                <a:solidFill>
                  <a:srgbClr val="002060"/>
                </a:solidFill>
              </a:defRPr>
            </a:lvl2pPr>
            <a:lvl3pPr algn="l">
              <a:defRPr>
                <a:solidFill>
                  <a:srgbClr val="002060"/>
                </a:solidFill>
              </a:defRPr>
            </a:lvl3pPr>
            <a:lvl4pPr algn="l">
              <a:defRPr>
                <a:solidFill>
                  <a:srgbClr val="002060"/>
                </a:solidFill>
              </a:defRPr>
            </a:lvl4pPr>
            <a:lvl5pPr algn="l">
              <a:defRPr>
                <a:solidFill>
                  <a:srgbClr val="002060"/>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12/22/2022</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1629391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pPr/>
              <a:t>12/22/2022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3863441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3074F12-AA26-4AC8-9962-C36BB8F32554}" type="datetimeFigureOut">
              <a:rPr lang="en-US" smtClean="0"/>
              <a:pPr/>
              <a:t>12/22/2022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3556791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40067" y="146280"/>
            <a:ext cx="8093365" cy="763525"/>
          </a:xfrm>
        </p:spPr>
        <p:txBody>
          <a:bodyPr>
            <a:normAutofit/>
          </a:bodyPr>
          <a:lstStyle>
            <a:lvl1pPr algn="l">
              <a:defRPr sz="3600" baseline="0">
                <a:solidFill>
                  <a:srgbClr val="002060"/>
                </a:solidFill>
                <a:effectLst>
                  <a:outerShdw blurRad="50800" dist="38100" dir="2700000" algn="tl" rotWithShape="0">
                    <a:prstClr val="black">
                      <a:alpha val="40000"/>
                    </a:prstClr>
                  </a:outerShdw>
                </a:effectLst>
              </a:defRPr>
            </a:lvl1pPr>
          </a:lstStyle>
          <a:p>
            <a:r>
              <a:rPr lang="en-US" dirty="0"/>
              <a:t>Click to edit Master title style</a:t>
            </a:r>
          </a:p>
        </p:txBody>
      </p:sp>
      <p:sp>
        <p:nvSpPr>
          <p:cNvPr id="3" name="Text Placeholder 2"/>
          <p:cNvSpPr>
            <a:spLocks noGrp="1"/>
          </p:cNvSpPr>
          <p:nvPr>
            <p:ph type="body" idx="1"/>
          </p:nvPr>
        </p:nvSpPr>
        <p:spPr>
          <a:xfrm>
            <a:off x="536879" y="1530145"/>
            <a:ext cx="4040188" cy="479822"/>
          </a:xfrm>
        </p:spPr>
        <p:txBody>
          <a:bodyPr anchor="b"/>
          <a:lstStyle>
            <a:lvl1pPr marL="0" indent="0" algn="ctr">
              <a:buNone/>
              <a:defRPr sz="2400" b="1">
                <a:solidFill>
                  <a:schemeClr val="accent5">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536879" y="2002542"/>
            <a:ext cx="4040188" cy="2276294"/>
          </a:xfrm>
        </p:spPr>
        <p:txBody>
          <a:bodyPr/>
          <a:lstStyle>
            <a:lvl1pPr algn="ctr">
              <a:defRPr sz="2400">
                <a:solidFill>
                  <a:schemeClr val="accent5">
                    <a:lumMod val="75000"/>
                  </a:schemeClr>
                </a:solidFill>
              </a:defRPr>
            </a:lvl1pPr>
            <a:lvl2pPr algn="ctr">
              <a:defRPr sz="2000">
                <a:solidFill>
                  <a:schemeClr val="accent5">
                    <a:lumMod val="75000"/>
                  </a:schemeClr>
                </a:solidFill>
              </a:defRPr>
            </a:lvl2pPr>
            <a:lvl3pPr algn="ctr">
              <a:defRPr sz="1800">
                <a:solidFill>
                  <a:schemeClr val="accent5">
                    <a:lumMod val="75000"/>
                  </a:schemeClr>
                </a:solidFill>
              </a:defRPr>
            </a:lvl3pPr>
            <a:lvl4pPr algn="ctr">
              <a:defRPr sz="1600">
                <a:solidFill>
                  <a:schemeClr val="accent5">
                    <a:lumMod val="75000"/>
                  </a:schemeClr>
                </a:solidFill>
              </a:defRPr>
            </a:lvl4pPr>
            <a:lvl5pPr algn="ctr">
              <a:defRPr sz="1600">
                <a:solidFill>
                  <a:schemeClr val="accent5">
                    <a:lumMod val="75000"/>
                  </a:schemeClr>
                </a:solidFill>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572000" y="1530145"/>
            <a:ext cx="4041775" cy="479822"/>
          </a:xfrm>
        </p:spPr>
        <p:txBody>
          <a:bodyPr anchor="b"/>
          <a:lstStyle>
            <a:lvl1pPr marL="0" indent="0" algn="ctr">
              <a:buNone/>
              <a:defRPr sz="2400" b="1">
                <a:solidFill>
                  <a:schemeClr val="accent5">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572000" y="2002542"/>
            <a:ext cx="4041775" cy="2276294"/>
          </a:xfrm>
        </p:spPr>
        <p:txBody>
          <a:bodyPr/>
          <a:lstStyle>
            <a:lvl1pPr algn="ctr">
              <a:defRPr sz="2400">
                <a:solidFill>
                  <a:schemeClr val="accent5">
                    <a:lumMod val="75000"/>
                  </a:schemeClr>
                </a:solidFill>
              </a:defRPr>
            </a:lvl1pPr>
            <a:lvl2pPr algn="ctr">
              <a:defRPr sz="2000">
                <a:solidFill>
                  <a:schemeClr val="accent5">
                    <a:lumMod val="75000"/>
                  </a:schemeClr>
                </a:solidFill>
              </a:defRPr>
            </a:lvl2pPr>
            <a:lvl3pPr algn="ctr">
              <a:defRPr sz="1800">
                <a:solidFill>
                  <a:schemeClr val="accent5">
                    <a:lumMod val="75000"/>
                  </a:schemeClr>
                </a:solidFill>
              </a:defRPr>
            </a:lvl3pPr>
            <a:lvl4pPr algn="ctr">
              <a:defRPr sz="1600">
                <a:solidFill>
                  <a:schemeClr val="accent5">
                    <a:lumMod val="75000"/>
                  </a:schemeClr>
                </a:solidFill>
              </a:defRPr>
            </a:lvl4pPr>
            <a:lvl5pPr algn="ctr">
              <a:defRPr sz="1600">
                <a:solidFill>
                  <a:schemeClr val="accent5">
                    <a:lumMod val="75000"/>
                  </a:schemeClr>
                </a:solidFill>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53074F12-AA26-4AC8-9962-C36BB8F32554}" type="datetimeFigureOut">
              <a:rPr lang="en-US" smtClean="0"/>
              <a:pPr/>
              <a:t>12/22/2022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4122911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3074F12-AA26-4AC8-9962-C36BB8F32554}" type="datetimeFigureOut">
              <a:rPr lang="en-US" smtClean="0"/>
              <a:pPr/>
              <a:t>12/22/2022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3029773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12/22/2022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4251864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12/22/2022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3174452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pPr/>
              <a:t>12/22/2022</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a:p>
        </p:txBody>
      </p:sp>
      <p:sp>
        <p:nvSpPr>
          <p:cNvPr id="7" name="TextBox 6">
            <a:extLst>
              <a:ext uri="{FF2B5EF4-FFF2-40B4-BE49-F238E27FC236}">
                <a16:creationId xmlns:a16="http://schemas.microsoft.com/office/drawing/2014/main" xmlns="" id="{11E867DF-3DCA-4725-94F0-F2B6BD747A82}"/>
              </a:ext>
            </a:extLst>
          </p:cNvPr>
          <p:cNvSpPr txBox="1"/>
          <p:nvPr userDrawn="1"/>
        </p:nvSpPr>
        <p:spPr>
          <a:xfrm>
            <a:off x="-9150" y="5213747"/>
            <a:ext cx="8389625" cy="523220"/>
          </a:xfrm>
          <a:prstGeom prst="rect">
            <a:avLst/>
          </a:prstGeom>
          <a:noFill/>
        </p:spPr>
        <p:txBody>
          <a:bodyPr wrap="square" rtlCol="0">
            <a:spAutoFit/>
          </a:bodyPr>
          <a:lstStyle/>
          <a:p>
            <a:r>
              <a:rPr lang="en-US" sz="1400" dirty="0">
                <a:solidFill>
                  <a:schemeClr val="bg1">
                    <a:lumMod val="65000"/>
                  </a:schemeClr>
                </a:solidFill>
              </a:rPr>
              <a:t>This presentation uses a free template provided by FPPT.com</a:t>
            </a:r>
          </a:p>
          <a:p>
            <a:r>
              <a:rPr lang="en-US" sz="1400" dirty="0">
                <a:solidFill>
                  <a:schemeClr val="bg1">
                    <a:lumMod val="65000"/>
                  </a:schemeClr>
                </a:solidFill>
              </a:rPr>
              <a:t>www.free-power-point-templates.com</a:t>
            </a:r>
          </a:p>
        </p:txBody>
      </p:sp>
    </p:spTree>
    <p:extLst>
      <p:ext uri="{BB962C8B-B14F-4D97-AF65-F5344CB8AC3E}">
        <p14:creationId xmlns:p14="http://schemas.microsoft.com/office/powerpoint/2010/main" xmlns="" val="19440393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4182" y="1040780"/>
            <a:ext cx="7949380" cy="2218615"/>
          </a:xfrm>
        </p:spPr>
        <p:txBody>
          <a:bodyPr>
            <a:normAutofit/>
          </a:bodyPr>
          <a:lstStyle/>
          <a:p>
            <a:r>
              <a:rPr lang="en-US" sz="1800" b="1" dirty="0">
                <a:effectLst/>
                <a:latin typeface="+mn-lt"/>
                <a:ea typeface="Calibri"/>
                <a:cs typeface="Calibri" panose="020F0502020204030204" pitchFamily="34" charset="0"/>
              </a:rPr>
              <a:t>Graduation Project 2</a:t>
            </a:r>
            <a:r>
              <a:rPr lang="en-US" sz="1800" b="1" dirty="0">
                <a:effectLst/>
                <a:latin typeface="+mn-lt"/>
                <a:ea typeface="Calibri" panose="020F0502020204030204" pitchFamily="34" charset="0"/>
                <a:cs typeface="Calibri" panose="020F0502020204030204" pitchFamily="34" charset="0"/>
              </a:rPr>
              <a:t/>
            </a:r>
            <a:br>
              <a:rPr lang="en-US" sz="1800" b="1" dirty="0">
                <a:effectLst/>
                <a:latin typeface="+mn-lt"/>
                <a:ea typeface="Calibri" panose="020F0502020204030204" pitchFamily="34" charset="0"/>
                <a:cs typeface="Calibri" panose="020F0502020204030204" pitchFamily="34" charset="0"/>
              </a:rPr>
            </a:br>
            <a:r>
              <a:rPr lang="en-US" sz="1800" dirty="0">
                <a:effectLst/>
                <a:latin typeface="+mn-lt"/>
                <a:ea typeface="Calibri" panose="020F0502020204030204" pitchFamily="34" charset="0"/>
                <a:cs typeface="Calibri" panose="020F0502020204030204" pitchFamily="34" charset="0"/>
              </a:rPr>
              <a:t>Assessment and Potential of using </a:t>
            </a:r>
            <a:br>
              <a:rPr lang="en-US" sz="1800" dirty="0">
                <a:effectLst/>
                <a:latin typeface="+mn-lt"/>
                <a:ea typeface="Calibri" panose="020F0502020204030204" pitchFamily="34" charset="0"/>
                <a:cs typeface="Calibri" panose="020F0502020204030204" pitchFamily="34" charset="0"/>
              </a:rPr>
            </a:br>
            <a:r>
              <a:rPr lang="en-US" sz="1800" dirty="0">
                <a:effectLst/>
                <a:latin typeface="+mn-lt"/>
                <a:ea typeface="Calibri" panose="020F0502020204030204" pitchFamily="34" charset="0"/>
                <a:cs typeface="Calibri" panose="020F0502020204030204" pitchFamily="34" charset="0"/>
              </a:rPr>
              <a:t>Passivated Emitter and rear cell (PERC) </a:t>
            </a:r>
            <a:br>
              <a:rPr lang="en-US" sz="1800" dirty="0">
                <a:effectLst/>
                <a:latin typeface="+mn-lt"/>
                <a:ea typeface="Calibri" panose="020F0502020204030204" pitchFamily="34" charset="0"/>
                <a:cs typeface="Calibri" panose="020F0502020204030204" pitchFamily="34" charset="0"/>
              </a:rPr>
            </a:br>
            <a:r>
              <a:rPr lang="en-US" sz="1800" dirty="0">
                <a:effectLst/>
                <a:latin typeface="+mn-lt"/>
                <a:ea typeface="Calibri" panose="020F0502020204030204" pitchFamily="34" charset="0"/>
                <a:cs typeface="Calibri" panose="020F0502020204030204" pitchFamily="34" charset="0"/>
              </a:rPr>
              <a:t>in Palestine</a:t>
            </a:r>
            <a:endParaRPr lang="en-US" dirty="0">
              <a:latin typeface="+mn-lt"/>
              <a:cs typeface="Calibri" panose="020F0502020204030204" pitchFamily="34" charset="0"/>
            </a:endParaRPr>
          </a:p>
        </p:txBody>
      </p:sp>
      <p:sp>
        <p:nvSpPr>
          <p:cNvPr id="3" name="Subtitle 2"/>
          <p:cNvSpPr>
            <a:spLocks noGrp="1"/>
          </p:cNvSpPr>
          <p:nvPr>
            <p:ph type="subTitle" idx="1"/>
          </p:nvPr>
        </p:nvSpPr>
        <p:spPr>
          <a:xfrm>
            <a:off x="335027" y="3163049"/>
            <a:ext cx="8022080" cy="1651820"/>
          </a:xfrm>
        </p:spPr>
        <p:txBody>
          <a:bodyPr>
            <a:normAutofit/>
          </a:bodyPr>
          <a:lstStyle/>
          <a:p>
            <a:r>
              <a:rPr lang="en-GB" sz="1400" b="1" dirty="0">
                <a:cs typeface="+mj-cs"/>
              </a:rPr>
              <a:t>Supervisor: Eng. </a:t>
            </a:r>
            <a:r>
              <a:rPr lang="en-GB" sz="1400" b="1" dirty="0" err="1">
                <a:cs typeface="+mj-cs"/>
              </a:rPr>
              <a:t>Ramez</a:t>
            </a:r>
            <a:r>
              <a:rPr lang="en-GB" sz="1400" b="1" dirty="0">
                <a:cs typeface="+mj-cs"/>
              </a:rPr>
              <a:t> </a:t>
            </a:r>
            <a:r>
              <a:rPr lang="en-GB" sz="1400" b="1" dirty="0" err="1">
                <a:cs typeface="+mj-cs"/>
              </a:rPr>
              <a:t>Khaldi</a:t>
            </a:r>
            <a:r>
              <a:rPr lang="en-GB" sz="1400" b="1" dirty="0">
                <a:cs typeface="+mj-cs"/>
              </a:rPr>
              <a:t> </a:t>
            </a:r>
          </a:p>
          <a:p>
            <a:endParaRPr lang="en-GB" sz="1400" b="1" dirty="0">
              <a:cs typeface="+mj-cs"/>
            </a:endParaRPr>
          </a:p>
          <a:p>
            <a:r>
              <a:rPr lang="en-GB" sz="1400" b="1" dirty="0">
                <a:cs typeface="+mj-cs"/>
              </a:rPr>
              <a:t>Students:</a:t>
            </a:r>
          </a:p>
          <a:p>
            <a:r>
              <a:rPr lang="en-GB" sz="1400" b="1" dirty="0">
                <a:cs typeface="+mj-cs"/>
              </a:rPr>
              <a:t>  * Belal Bazzari                   * </a:t>
            </a:r>
            <a:r>
              <a:rPr lang="en-GB" sz="1400" b="1" dirty="0" err="1">
                <a:cs typeface="+mj-cs"/>
              </a:rPr>
              <a:t>Abdallh</a:t>
            </a:r>
            <a:r>
              <a:rPr lang="en-GB" sz="1400" b="1" dirty="0">
                <a:cs typeface="+mj-cs"/>
              </a:rPr>
              <a:t> </a:t>
            </a:r>
            <a:r>
              <a:rPr lang="en-GB" sz="1400" b="1" dirty="0" err="1">
                <a:cs typeface="+mj-cs"/>
              </a:rPr>
              <a:t>Shawhnee</a:t>
            </a:r>
            <a:r>
              <a:rPr lang="en-GB" sz="1400" b="1" dirty="0">
                <a:cs typeface="+mj-cs"/>
              </a:rPr>
              <a:t> </a:t>
            </a:r>
          </a:p>
        </p:txBody>
      </p:sp>
    </p:spTree>
    <p:extLst>
      <p:ext uri="{BB962C8B-B14F-4D97-AF65-F5344CB8AC3E}">
        <p14:creationId xmlns:p14="http://schemas.microsoft.com/office/powerpoint/2010/main" xmlns="" val="3639203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3A155D0C-11A4-9447-29E3-286F167BB788}"/>
              </a:ext>
            </a:extLst>
          </p:cNvPr>
          <p:cNvSpPr>
            <a:spLocks noGrp="1"/>
          </p:cNvSpPr>
          <p:nvPr>
            <p:ph type="title"/>
          </p:nvPr>
        </p:nvSpPr>
        <p:spPr/>
        <p:txBody>
          <a:bodyPr/>
          <a:lstStyle/>
          <a:p>
            <a:pPr algn="ctr"/>
            <a:r>
              <a:rPr lang="" b="1" dirty="0">
                <a:latin typeface="Times New Roman" panose="02020603050405020304" pitchFamily="18" charset="0"/>
                <a:cs typeface="Times New Roman" panose="02020603050405020304" pitchFamily="18" charset="0"/>
              </a:rPr>
              <a:t>Data Sheet</a:t>
            </a:r>
            <a:endParaRPr lang="ar-PS" dirty="0"/>
          </a:p>
        </p:txBody>
      </p:sp>
      <p:graphicFrame>
        <p:nvGraphicFramePr>
          <p:cNvPr id="4" name="عنصر نائب للمحتوى 3">
            <a:extLst>
              <a:ext uri="{FF2B5EF4-FFF2-40B4-BE49-F238E27FC236}">
                <a16:creationId xmlns:a16="http://schemas.microsoft.com/office/drawing/2014/main" xmlns="" id="{16A880EA-48E6-5E0E-ABE5-CB9FB5211EB5}"/>
              </a:ext>
            </a:extLst>
          </p:cNvPr>
          <p:cNvGraphicFramePr>
            <a:graphicFrameLocks noGrp="1"/>
          </p:cNvGraphicFramePr>
          <p:nvPr>
            <p:ph idx="1"/>
            <p:extLst>
              <p:ext uri="{D42A27DB-BD31-4B8C-83A1-F6EECF244321}">
                <p14:modId xmlns:p14="http://schemas.microsoft.com/office/powerpoint/2010/main" xmlns="" val="4246982607"/>
              </p:ext>
            </p:extLst>
          </p:nvPr>
        </p:nvGraphicFramePr>
        <p:xfrm>
          <a:off x="846943" y="1866275"/>
          <a:ext cx="7764906" cy="2188564"/>
        </p:xfrm>
        <a:graphic>
          <a:graphicData uri="http://schemas.openxmlformats.org/drawingml/2006/table">
            <a:tbl>
              <a:tblPr firstRow="1" firstCol="1" bandRow="1">
                <a:tableStyleId>{5C22544A-7EE6-4342-B048-85BDC9FD1C3A}</a:tableStyleId>
              </a:tblPr>
              <a:tblGrid>
                <a:gridCol w="1294151">
                  <a:extLst>
                    <a:ext uri="{9D8B030D-6E8A-4147-A177-3AD203B41FA5}">
                      <a16:colId xmlns:a16="http://schemas.microsoft.com/office/drawing/2014/main" xmlns="" val="3940660276"/>
                    </a:ext>
                  </a:extLst>
                </a:gridCol>
                <a:gridCol w="1294151">
                  <a:extLst>
                    <a:ext uri="{9D8B030D-6E8A-4147-A177-3AD203B41FA5}">
                      <a16:colId xmlns:a16="http://schemas.microsoft.com/office/drawing/2014/main" xmlns="" val="2430313332"/>
                    </a:ext>
                  </a:extLst>
                </a:gridCol>
                <a:gridCol w="1294151">
                  <a:extLst>
                    <a:ext uri="{9D8B030D-6E8A-4147-A177-3AD203B41FA5}">
                      <a16:colId xmlns:a16="http://schemas.microsoft.com/office/drawing/2014/main" xmlns="" val="226072081"/>
                    </a:ext>
                  </a:extLst>
                </a:gridCol>
                <a:gridCol w="1294151">
                  <a:extLst>
                    <a:ext uri="{9D8B030D-6E8A-4147-A177-3AD203B41FA5}">
                      <a16:colId xmlns:a16="http://schemas.microsoft.com/office/drawing/2014/main" xmlns="" val="1389777354"/>
                    </a:ext>
                  </a:extLst>
                </a:gridCol>
                <a:gridCol w="1294151">
                  <a:extLst>
                    <a:ext uri="{9D8B030D-6E8A-4147-A177-3AD203B41FA5}">
                      <a16:colId xmlns:a16="http://schemas.microsoft.com/office/drawing/2014/main" xmlns="" val="3930897331"/>
                    </a:ext>
                  </a:extLst>
                </a:gridCol>
                <a:gridCol w="1294151">
                  <a:extLst>
                    <a:ext uri="{9D8B030D-6E8A-4147-A177-3AD203B41FA5}">
                      <a16:colId xmlns:a16="http://schemas.microsoft.com/office/drawing/2014/main" xmlns="" val="2439402378"/>
                    </a:ext>
                  </a:extLst>
                </a:gridCol>
              </a:tblGrid>
              <a:tr h="772494">
                <a:tc>
                  <a:txBody>
                    <a:bodyPr/>
                    <a:lstStyle/>
                    <a:p>
                      <a:pPr indent="274320">
                        <a:lnSpc>
                          <a:spcPct val="107000"/>
                        </a:lnSpc>
                        <a:spcAft>
                          <a:spcPts val="0"/>
                        </a:spcAft>
                      </a:pPr>
                      <a:r>
                        <a:rPr lang="en-US" sz="1200">
                          <a:effectLst/>
                        </a:rPr>
                        <a:t>Technology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indent="274320">
                        <a:lnSpc>
                          <a:spcPct val="107000"/>
                        </a:lnSpc>
                        <a:spcAft>
                          <a:spcPts val="0"/>
                        </a:spcAft>
                      </a:pPr>
                      <a:r>
                        <a:rPr lang="en-US" sz="1200">
                          <a:effectLst/>
                        </a:rPr>
                        <a:t>Model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indent="274320">
                        <a:lnSpc>
                          <a:spcPct val="107000"/>
                        </a:lnSpc>
                        <a:spcAft>
                          <a:spcPts val="0"/>
                        </a:spcAft>
                      </a:pPr>
                      <a:r>
                        <a:rPr lang="en-US" sz="1200">
                          <a:effectLst/>
                        </a:rPr>
                        <a:t>V</a:t>
                      </a:r>
                      <a:r>
                        <a:rPr lang="en-US" sz="1200" baseline="-25000">
                          <a:effectLst/>
                        </a:rPr>
                        <a:t>OC</a:t>
                      </a:r>
                      <a:r>
                        <a:rPr lang="en-US" sz="1200">
                          <a:effectLst/>
                        </a:rPr>
                        <a:t> (V)</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indent="274320">
                        <a:lnSpc>
                          <a:spcPct val="107000"/>
                        </a:lnSpc>
                        <a:spcAft>
                          <a:spcPts val="0"/>
                        </a:spcAft>
                      </a:pPr>
                      <a:r>
                        <a:rPr lang="en-US" sz="1200">
                          <a:effectLst/>
                        </a:rPr>
                        <a:t>I</a:t>
                      </a:r>
                      <a:r>
                        <a:rPr lang="en-US" sz="1200" baseline="-25000">
                          <a:effectLst/>
                        </a:rPr>
                        <a:t>SC</a:t>
                      </a:r>
                      <a:r>
                        <a:rPr lang="en-US" sz="1200">
                          <a:effectLst/>
                        </a:rPr>
                        <a:t> (A)</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indent="274320">
                        <a:lnSpc>
                          <a:spcPct val="107000"/>
                        </a:lnSpc>
                        <a:spcAft>
                          <a:spcPts val="0"/>
                        </a:spcAft>
                      </a:pPr>
                      <a:r>
                        <a:rPr lang="en-US" sz="1200">
                          <a:effectLst/>
                        </a:rPr>
                        <a:t>P</a:t>
                      </a:r>
                      <a:r>
                        <a:rPr lang="en-US" sz="1200" baseline="-25000">
                          <a:effectLst/>
                        </a:rPr>
                        <a:t>mp</a:t>
                      </a:r>
                      <a:r>
                        <a:rPr lang="en-US" sz="1200">
                          <a:effectLst/>
                        </a:rPr>
                        <a:t> (W)</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indent="274320">
                        <a:lnSpc>
                          <a:spcPct val="107000"/>
                        </a:lnSpc>
                        <a:spcAft>
                          <a:spcPts val="0"/>
                        </a:spcAft>
                      </a:pPr>
                      <a:r>
                        <a:rPr lang="en-US" sz="1200">
                          <a:effectLst/>
                        </a:rPr>
                        <a:t>η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2604940709"/>
                  </a:ext>
                </a:extLst>
              </a:tr>
              <a:tr h="708035">
                <a:tc>
                  <a:txBody>
                    <a:bodyPr/>
                    <a:lstStyle/>
                    <a:p>
                      <a:pPr indent="274320">
                        <a:lnSpc>
                          <a:spcPct val="107000"/>
                        </a:lnSpc>
                        <a:spcAft>
                          <a:spcPts val="0"/>
                        </a:spcAft>
                      </a:pPr>
                      <a:r>
                        <a:rPr lang="en-US" sz="1100">
                          <a:effectLst/>
                        </a:rPr>
                        <a:t>PERC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indent="274320">
                        <a:lnSpc>
                          <a:spcPct val="107000"/>
                        </a:lnSpc>
                        <a:spcAft>
                          <a:spcPts val="0"/>
                        </a:spcAft>
                      </a:pPr>
                      <a:r>
                        <a:rPr lang="en-US" sz="1100">
                          <a:effectLst/>
                        </a:rPr>
                        <a:t>TP660M-310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indent="274320">
                        <a:lnSpc>
                          <a:spcPct val="107000"/>
                        </a:lnSpc>
                        <a:spcAft>
                          <a:spcPts val="0"/>
                        </a:spcAft>
                      </a:pPr>
                      <a:r>
                        <a:rPr lang="en-US" sz="1100">
                          <a:effectLst/>
                        </a:rPr>
                        <a:t>40.1V</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indent="274320">
                        <a:lnSpc>
                          <a:spcPct val="107000"/>
                        </a:lnSpc>
                        <a:spcAft>
                          <a:spcPts val="0"/>
                        </a:spcAft>
                      </a:pPr>
                      <a:r>
                        <a:rPr lang="en-US" sz="1100">
                          <a:effectLst/>
                        </a:rPr>
                        <a:t>9.69 A</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indent="274320">
                        <a:lnSpc>
                          <a:spcPct val="107000"/>
                        </a:lnSpc>
                        <a:spcAft>
                          <a:spcPts val="0"/>
                        </a:spcAft>
                      </a:pPr>
                      <a:r>
                        <a:rPr lang="en-US" sz="1100">
                          <a:effectLst/>
                        </a:rPr>
                        <a:t>310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indent="274320">
                        <a:lnSpc>
                          <a:spcPct val="107000"/>
                        </a:lnSpc>
                        <a:spcAft>
                          <a:spcPts val="0"/>
                        </a:spcAft>
                      </a:pPr>
                      <a:r>
                        <a:rPr lang="en-US" sz="1100">
                          <a:effectLst/>
                        </a:rPr>
                        <a:t>18..9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2901874935"/>
                  </a:ext>
                </a:extLst>
              </a:tr>
              <a:tr h="708035">
                <a:tc>
                  <a:txBody>
                    <a:bodyPr/>
                    <a:lstStyle/>
                    <a:p>
                      <a:pPr indent="274320">
                        <a:lnSpc>
                          <a:spcPct val="107000"/>
                        </a:lnSpc>
                        <a:spcAft>
                          <a:spcPts val="0"/>
                        </a:spcAft>
                      </a:pPr>
                      <a:r>
                        <a:rPr lang="en-US" sz="1100">
                          <a:effectLst/>
                        </a:rPr>
                        <a:t>AL-BSF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indent="274320">
                        <a:lnSpc>
                          <a:spcPct val="107000"/>
                        </a:lnSpc>
                        <a:spcAft>
                          <a:spcPts val="0"/>
                        </a:spcAft>
                      </a:pPr>
                      <a:r>
                        <a:rPr lang="en-US" sz="1100">
                          <a:effectLst/>
                        </a:rPr>
                        <a:t>SR 350-72M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indent="274320">
                        <a:lnSpc>
                          <a:spcPct val="107000"/>
                        </a:lnSpc>
                        <a:spcAft>
                          <a:spcPts val="0"/>
                        </a:spcAft>
                      </a:pPr>
                      <a:r>
                        <a:rPr lang="en-US" sz="1100">
                          <a:effectLst/>
                        </a:rPr>
                        <a:t>47.24V</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indent="274320">
                        <a:lnSpc>
                          <a:spcPct val="107000"/>
                        </a:lnSpc>
                        <a:spcAft>
                          <a:spcPts val="0"/>
                        </a:spcAft>
                      </a:pPr>
                      <a:r>
                        <a:rPr lang="en-US" sz="1100">
                          <a:effectLst/>
                        </a:rPr>
                        <a:t>9.56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indent="274320">
                        <a:lnSpc>
                          <a:spcPct val="107000"/>
                        </a:lnSpc>
                        <a:spcAft>
                          <a:spcPts val="0"/>
                        </a:spcAft>
                      </a:pPr>
                      <a:r>
                        <a:rPr lang="en-US" sz="1100">
                          <a:effectLst/>
                        </a:rPr>
                        <a:t>350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indent="274320">
                        <a:lnSpc>
                          <a:spcPct val="107000"/>
                        </a:lnSpc>
                        <a:spcAft>
                          <a:spcPts val="0"/>
                        </a:spcAft>
                      </a:pPr>
                      <a:r>
                        <a:rPr lang="en-US" sz="1100" dirty="0">
                          <a:effectLst/>
                        </a:rPr>
                        <a:t>18.03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xmlns="" val="4150893835"/>
                  </a:ext>
                </a:extLst>
              </a:tr>
            </a:tbl>
          </a:graphicData>
        </a:graphic>
      </p:graphicFrame>
    </p:spTree>
    <p:extLst>
      <p:ext uri="{BB962C8B-B14F-4D97-AF65-F5344CB8AC3E}">
        <p14:creationId xmlns:p14="http://schemas.microsoft.com/office/powerpoint/2010/main" xmlns="" val="33926037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A44C8CB0-567D-C5F5-2971-EFAE6E2D2803}"/>
              </a:ext>
            </a:extLst>
          </p:cNvPr>
          <p:cNvSpPr>
            <a:spLocks noGrp="1"/>
          </p:cNvSpPr>
          <p:nvPr>
            <p:ph type="title"/>
          </p:nvPr>
        </p:nvSpPr>
        <p:spPr/>
        <p:txBody>
          <a:bodyPr/>
          <a:lstStyle/>
          <a:p>
            <a:pPr algn="ctr"/>
            <a:r>
              <a:rPr lang="en-US" sz="4400" b="1" dirty="0">
                <a:latin typeface="Times New Roman" panose="02020603050405020304" pitchFamily="18" charset="0"/>
                <a:cs typeface="Times New Roman" panose="02020603050405020304" pitchFamily="18" charset="0"/>
              </a:rPr>
              <a:t>Devices</a:t>
            </a:r>
            <a:endParaRPr lang="ar-PS" dirty="0"/>
          </a:p>
        </p:txBody>
      </p:sp>
      <p:sp>
        <p:nvSpPr>
          <p:cNvPr id="3" name="عنصر نائب للمحتوى 2">
            <a:extLst>
              <a:ext uri="{FF2B5EF4-FFF2-40B4-BE49-F238E27FC236}">
                <a16:creationId xmlns:a16="http://schemas.microsoft.com/office/drawing/2014/main" xmlns="" id="{8B706998-0786-E664-2F9A-DB9F1332CC6F}"/>
              </a:ext>
            </a:extLst>
          </p:cNvPr>
          <p:cNvSpPr>
            <a:spLocks noGrp="1"/>
          </p:cNvSpPr>
          <p:nvPr>
            <p:ph sz="half" idx="1"/>
          </p:nvPr>
        </p:nvSpPr>
        <p:spPr/>
        <p:txBody>
          <a:bodyPr/>
          <a:lstStyle/>
          <a:p>
            <a:pPr marL="0" indent="0">
              <a:buNone/>
            </a:pPr>
            <a:endParaRPr lang="en-US" sz="2800" dirty="0">
              <a:latin typeface="Times New Roman" panose="02020603050405020304" pitchFamily="18" charset="0"/>
              <a:cs typeface="Times New Roman" panose="02020603050405020304" pitchFamily="18" charset="0"/>
            </a:endParaRPr>
          </a:p>
          <a:p>
            <a:endParaRPr lang="ar-PS" dirty="0"/>
          </a:p>
        </p:txBody>
      </p:sp>
      <p:pic>
        <p:nvPicPr>
          <p:cNvPr id="7" name="صورة 6">
            <a:extLst>
              <a:ext uri="{FF2B5EF4-FFF2-40B4-BE49-F238E27FC236}">
                <a16:creationId xmlns:a16="http://schemas.microsoft.com/office/drawing/2014/main" xmlns="" id="{6240412D-C045-D560-A7AF-4DF210D9E1F8}"/>
              </a:ext>
            </a:extLst>
          </p:cNvPr>
          <p:cNvPicPr>
            <a:picLocks noChangeAspect="1"/>
          </p:cNvPicPr>
          <p:nvPr/>
        </p:nvPicPr>
        <p:blipFill>
          <a:blip r:embed="rId2"/>
          <a:stretch>
            <a:fillRect/>
          </a:stretch>
        </p:blipFill>
        <p:spPr>
          <a:xfrm>
            <a:off x="6303747" y="1656743"/>
            <a:ext cx="1910862" cy="2481287"/>
          </a:xfrm>
          <a:prstGeom prst="rect">
            <a:avLst/>
          </a:prstGeom>
        </p:spPr>
      </p:pic>
      <p:sp>
        <p:nvSpPr>
          <p:cNvPr id="9" name="Cloud 3">
            <a:extLst>
              <a:ext uri="{FF2B5EF4-FFF2-40B4-BE49-F238E27FC236}">
                <a16:creationId xmlns:a16="http://schemas.microsoft.com/office/drawing/2014/main" xmlns="" id="{6C607910-4E94-C6A9-A33B-F8AD5A5DD89B}"/>
              </a:ext>
            </a:extLst>
          </p:cNvPr>
          <p:cNvSpPr>
            <a:spLocks noGrp="1"/>
          </p:cNvSpPr>
          <p:nvPr>
            <p:ph sz="half" idx="2"/>
          </p:nvPr>
        </p:nvSpPr>
        <p:spPr>
          <a:xfrm>
            <a:off x="314325" y="1200150"/>
            <a:ext cx="3290809" cy="3394075"/>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indent="0" algn="ctr">
              <a:buNone/>
            </a:pPr>
            <a:endParaRPr lang="en-US" dirty="0"/>
          </a:p>
          <a:p>
            <a:pPr algn="ctr"/>
            <a:endParaRPr lang="en-US" dirty="0"/>
          </a:p>
        </p:txBody>
      </p:sp>
      <p:sp>
        <p:nvSpPr>
          <p:cNvPr id="10" name="Cloud 3">
            <a:extLst>
              <a:ext uri="{FF2B5EF4-FFF2-40B4-BE49-F238E27FC236}">
                <a16:creationId xmlns:a16="http://schemas.microsoft.com/office/drawing/2014/main" xmlns="" id="{74AB377B-F133-22DB-B92A-2917B1A97143}"/>
              </a:ext>
            </a:extLst>
          </p:cNvPr>
          <p:cNvSpPr/>
          <p:nvPr/>
        </p:nvSpPr>
        <p:spPr>
          <a:xfrm>
            <a:off x="107504" y="1199212"/>
            <a:ext cx="3707493" cy="3365293"/>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dirty="0"/>
              <a:t>•Temperature Measurement by Using a thermometer</a:t>
            </a:r>
          </a:p>
        </p:txBody>
      </p:sp>
    </p:spTree>
    <p:extLst>
      <p:ext uri="{BB962C8B-B14F-4D97-AF65-F5344CB8AC3E}">
        <p14:creationId xmlns:p14="http://schemas.microsoft.com/office/powerpoint/2010/main" xmlns="" val="8390390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6FDD011E-BD66-CB22-5E15-BBB9C1E3A312}"/>
              </a:ext>
            </a:extLst>
          </p:cNvPr>
          <p:cNvSpPr>
            <a:spLocks noGrp="1"/>
          </p:cNvSpPr>
          <p:nvPr>
            <p:ph type="title"/>
          </p:nvPr>
        </p:nvSpPr>
        <p:spPr/>
        <p:txBody>
          <a:bodyPr/>
          <a:lstStyle/>
          <a:p>
            <a:pPr algn="ctr"/>
            <a:r>
              <a:rPr lang="en-US" sz="3600" b="1" dirty="0">
                <a:latin typeface="Times New Roman" panose="02020603050405020304" pitchFamily="18" charset="0"/>
                <a:cs typeface="Times New Roman" panose="02020603050405020304" pitchFamily="18" charset="0"/>
              </a:rPr>
              <a:t>Devices</a:t>
            </a:r>
            <a:endParaRPr lang="ar-PS" dirty="0"/>
          </a:p>
        </p:txBody>
      </p:sp>
      <p:pic>
        <p:nvPicPr>
          <p:cNvPr id="5" name="Picture 2" descr="فتح الصورة">
            <a:extLst>
              <a:ext uri="{FF2B5EF4-FFF2-40B4-BE49-F238E27FC236}">
                <a16:creationId xmlns:a16="http://schemas.microsoft.com/office/drawing/2014/main" xmlns="" id="{E2710096-2914-DF3B-9E8A-A81702AE7A08}"/>
              </a:ext>
            </a:extLst>
          </p:cNvPr>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6655632" y="1199212"/>
            <a:ext cx="2263515" cy="354293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sp>
        <p:nvSpPr>
          <p:cNvPr id="6" name="Cloud 3">
            <a:extLst>
              <a:ext uri="{FF2B5EF4-FFF2-40B4-BE49-F238E27FC236}">
                <a16:creationId xmlns:a16="http://schemas.microsoft.com/office/drawing/2014/main" xmlns="" id="{3B4E3545-7F94-0DC3-4283-30DA7CFB37D7}"/>
              </a:ext>
            </a:extLst>
          </p:cNvPr>
          <p:cNvSpPr/>
          <p:nvPr/>
        </p:nvSpPr>
        <p:spPr>
          <a:xfrm>
            <a:off x="107504" y="1199212"/>
            <a:ext cx="3707493" cy="3365293"/>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dirty="0"/>
              <a:t>Irradiance &amp; Power Measurements by Using IV-400.</a:t>
            </a:r>
          </a:p>
          <a:p>
            <a:pPr algn="ctr"/>
            <a:endParaRPr lang="en-US" dirty="0"/>
          </a:p>
        </p:txBody>
      </p:sp>
      <p:pic>
        <p:nvPicPr>
          <p:cNvPr id="7" name="صورة 6">
            <a:extLst>
              <a:ext uri="{FF2B5EF4-FFF2-40B4-BE49-F238E27FC236}">
                <a16:creationId xmlns:a16="http://schemas.microsoft.com/office/drawing/2014/main" xmlns="" id="{1068D45D-F63C-79D8-3741-AD098268E980}"/>
              </a:ext>
            </a:extLst>
          </p:cNvPr>
          <p:cNvPicPr>
            <a:picLocks noChangeAspect="1"/>
          </p:cNvPicPr>
          <p:nvPr/>
        </p:nvPicPr>
        <p:blipFill>
          <a:blip r:embed="rId3"/>
          <a:stretch>
            <a:fillRect/>
          </a:stretch>
        </p:blipFill>
        <p:spPr>
          <a:xfrm>
            <a:off x="3934266" y="2296803"/>
            <a:ext cx="2677051" cy="1570659"/>
          </a:xfrm>
          <a:prstGeom prst="rect">
            <a:avLst/>
          </a:prstGeom>
        </p:spPr>
      </p:pic>
    </p:spTree>
    <p:extLst>
      <p:ext uri="{BB962C8B-B14F-4D97-AF65-F5344CB8AC3E}">
        <p14:creationId xmlns:p14="http://schemas.microsoft.com/office/powerpoint/2010/main" xmlns="" val="33659589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D4E9AB74-6FD2-73CC-2AA3-AF3E91F2F9B3}"/>
              </a:ext>
            </a:extLst>
          </p:cNvPr>
          <p:cNvSpPr>
            <a:spLocks noGrp="1"/>
          </p:cNvSpPr>
          <p:nvPr>
            <p:ph type="title"/>
          </p:nvPr>
        </p:nvSpPr>
        <p:spPr>
          <a:xfrm>
            <a:off x="0" y="113724"/>
            <a:ext cx="8597108" cy="763526"/>
          </a:xfrm>
        </p:spPr>
        <p:txBody>
          <a:bodyPr/>
          <a:lstStyle/>
          <a:p>
            <a:r>
              <a:rPr lang="en-US" dirty="0"/>
              <a:t>Experimental Data</a:t>
            </a:r>
            <a:endParaRPr lang="ar-PS" dirty="0"/>
          </a:p>
        </p:txBody>
      </p:sp>
      <p:graphicFrame>
        <p:nvGraphicFramePr>
          <p:cNvPr id="4" name="عنصر نائب للمحتوى 3">
            <a:extLst>
              <a:ext uri="{FF2B5EF4-FFF2-40B4-BE49-F238E27FC236}">
                <a16:creationId xmlns:a16="http://schemas.microsoft.com/office/drawing/2014/main" xmlns="" id="{F85597CC-60DA-16A3-7395-B3468B6C390A}"/>
              </a:ext>
            </a:extLst>
          </p:cNvPr>
          <p:cNvGraphicFramePr>
            <a:graphicFrameLocks noGrp="1"/>
          </p:cNvGraphicFramePr>
          <p:nvPr>
            <p:ph idx="1"/>
            <p:extLst>
              <p:ext uri="{D42A27DB-BD31-4B8C-83A1-F6EECF244321}">
                <p14:modId xmlns:p14="http://schemas.microsoft.com/office/powerpoint/2010/main" xmlns="" val="1297541368"/>
              </p:ext>
            </p:extLst>
          </p:nvPr>
        </p:nvGraphicFramePr>
        <p:xfrm>
          <a:off x="520038" y="1543988"/>
          <a:ext cx="7759720" cy="2375942"/>
        </p:xfrm>
        <a:graphic>
          <a:graphicData uri="http://schemas.openxmlformats.org/drawingml/2006/table">
            <a:tbl>
              <a:tblPr rtl="1" firstRow="1" lastCol="1" bandRow="1">
                <a:tableStyleId>{5C22544A-7EE6-4342-B048-85BDC9FD1C3A}</a:tableStyleId>
              </a:tblPr>
              <a:tblGrid>
                <a:gridCol w="972525">
                  <a:extLst>
                    <a:ext uri="{9D8B030D-6E8A-4147-A177-3AD203B41FA5}">
                      <a16:colId xmlns:a16="http://schemas.microsoft.com/office/drawing/2014/main" xmlns="" val="223736487"/>
                    </a:ext>
                  </a:extLst>
                </a:gridCol>
                <a:gridCol w="972525">
                  <a:extLst>
                    <a:ext uri="{9D8B030D-6E8A-4147-A177-3AD203B41FA5}">
                      <a16:colId xmlns:a16="http://schemas.microsoft.com/office/drawing/2014/main" xmlns="" val="2982454196"/>
                    </a:ext>
                  </a:extLst>
                </a:gridCol>
                <a:gridCol w="1098781">
                  <a:extLst>
                    <a:ext uri="{9D8B030D-6E8A-4147-A177-3AD203B41FA5}">
                      <a16:colId xmlns:a16="http://schemas.microsoft.com/office/drawing/2014/main" xmlns="" val="1751258922"/>
                    </a:ext>
                  </a:extLst>
                </a:gridCol>
                <a:gridCol w="1098781">
                  <a:extLst>
                    <a:ext uri="{9D8B030D-6E8A-4147-A177-3AD203B41FA5}">
                      <a16:colId xmlns:a16="http://schemas.microsoft.com/office/drawing/2014/main" xmlns="" val="967296531"/>
                    </a:ext>
                  </a:extLst>
                </a:gridCol>
                <a:gridCol w="904277">
                  <a:extLst>
                    <a:ext uri="{9D8B030D-6E8A-4147-A177-3AD203B41FA5}">
                      <a16:colId xmlns:a16="http://schemas.microsoft.com/office/drawing/2014/main" xmlns="" val="1607215147"/>
                    </a:ext>
                  </a:extLst>
                </a:gridCol>
                <a:gridCol w="904277">
                  <a:extLst>
                    <a:ext uri="{9D8B030D-6E8A-4147-A177-3AD203B41FA5}">
                      <a16:colId xmlns:a16="http://schemas.microsoft.com/office/drawing/2014/main" xmlns="" val="3488155201"/>
                    </a:ext>
                  </a:extLst>
                </a:gridCol>
                <a:gridCol w="904277">
                  <a:extLst>
                    <a:ext uri="{9D8B030D-6E8A-4147-A177-3AD203B41FA5}">
                      <a16:colId xmlns:a16="http://schemas.microsoft.com/office/drawing/2014/main" xmlns="" val="1509240969"/>
                    </a:ext>
                  </a:extLst>
                </a:gridCol>
                <a:gridCol w="904277">
                  <a:extLst>
                    <a:ext uri="{9D8B030D-6E8A-4147-A177-3AD203B41FA5}">
                      <a16:colId xmlns:a16="http://schemas.microsoft.com/office/drawing/2014/main" xmlns="" val="2661239215"/>
                    </a:ext>
                  </a:extLst>
                </a:gridCol>
              </a:tblGrid>
              <a:tr h="552866">
                <a:tc>
                  <a:txBody>
                    <a:bodyPr/>
                    <a:lstStyle/>
                    <a:p>
                      <a:pPr indent="274320" algn="ctr" rtl="0">
                        <a:lnSpc>
                          <a:spcPct val="107000"/>
                        </a:lnSpc>
                        <a:spcAft>
                          <a:spcPts val="0"/>
                        </a:spcAft>
                      </a:pPr>
                      <a:r>
                        <a:rPr lang="en-US" sz="1000" dirty="0">
                          <a:effectLst/>
                        </a:rPr>
                        <a:t>Power </a:t>
                      </a:r>
                      <a:r>
                        <a:rPr lang="en-US" sz="1000" dirty="0" err="1">
                          <a:effectLst/>
                        </a:rPr>
                        <a:t>perc</a:t>
                      </a:r>
                      <a:r>
                        <a:rPr lang="en-US" sz="1000" dirty="0">
                          <a:effectLst/>
                        </a:rPr>
                        <a:t>(w/m^2)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indent="274320" algn="ctr" rtl="0">
                        <a:lnSpc>
                          <a:spcPct val="107000"/>
                        </a:lnSpc>
                        <a:spcAft>
                          <a:spcPts val="0"/>
                        </a:spcAft>
                      </a:pPr>
                      <a:r>
                        <a:rPr lang="en-US" sz="1000">
                          <a:effectLst/>
                        </a:rPr>
                        <a:t>Power poly(w/m^2)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indent="274320" algn="ctr" rtl="0">
                        <a:lnSpc>
                          <a:spcPct val="107000"/>
                        </a:lnSpc>
                        <a:spcAft>
                          <a:spcPts val="0"/>
                        </a:spcAft>
                      </a:pPr>
                      <a:r>
                        <a:rPr lang="en-US" sz="1000">
                          <a:effectLst/>
                        </a:rPr>
                        <a:t>Irr perc poly(w/m^2)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indent="274320" algn="ctr" rtl="0">
                        <a:lnSpc>
                          <a:spcPct val="107000"/>
                        </a:lnSpc>
                        <a:spcAft>
                          <a:spcPts val="0"/>
                        </a:spcAft>
                      </a:pPr>
                      <a:r>
                        <a:rPr lang="en-US" sz="1000">
                          <a:effectLst/>
                        </a:rPr>
                        <a:t>Irr poly(w/m^2)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indent="274320" algn="ctr" rtl="0">
                        <a:lnSpc>
                          <a:spcPct val="107000"/>
                        </a:lnSpc>
                        <a:spcAft>
                          <a:spcPts val="0"/>
                        </a:spcAft>
                      </a:pPr>
                      <a:r>
                        <a:rPr lang="en-US" sz="1000">
                          <a:effectLst/>
                        </a:rPr>
                        <a:t>Temp perc(c°)</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indent="274320" algn="ctr" rtl="0">
                        <a:lnSpc>
                          <a:spcPct val="107000"/>
                        </a:lnSpc>
                        <a:spcAft>
                          <a:spcPts val="0"/>
                        </a:spcAft>
                      </a:pPr>
                      <a:r>
                        <a:rPr lang="en-US" sz="1000">
                          <a:effectLst/>
                        </a:rPr>
                        <a:t>Temp poly(c°)</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indent="274320" algn="ctr" rtl="0">
                        <a:lnSpc>
                          <a:spcPct val="107000"/>
                        </a:lnSpc>
                        <a:spcAft>
                          <a:spcPts val="0"/>
                        </a:spcAft>
                      </a:pPr>
                      <a:r>
                        <a:rPr lang="en-US" sz="1000" dirty="0">
                          <a:effectLst/>
                        </a:rPr>
                        <a:t>Hour</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indent="274320" algn="ctr" rtl="0">
                        <a:lnSpc>
                          <a:spcPct val="107000"/>
                        </a:lnSpc>
                        <a:spcAft>
                          <a:spcPts val="0"/>
                        </a:spcAft>
                      </a:pPr>
                      <a:r>
                        <a:rPr lang="en-US" sz="1100">
                          <a:effectLst/>
                        </a:rPr>
                        <a:t>Date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xmlns="" val="2873726030"/>
                  </a:ext>
                </a:extLst>
              </a:tr>
              <a:tr h="303846">
                <a:tc>
                  <a:txBody>
                    <a:bodyPr/>
                    <a:lstStyle/>
                    <a:p>
                      <a:pPr indent="274320" algn="ctr" rtl="0">
                        <a:lnSpc>
                          <a:spcPct val="107000"/>
                        </a:lnSpc>
                        <a:spcAft>
                          <a:spcPts val="0"/>
                        </a:spcAft>
                      </a:pPr>
                      <a:r>
                        <a:rPr lang="en-US" sz="1100" dirty="0">
                          <a:effectLst/>
                        </a:rPr>
                        <a:t>72.70283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indent="274320" algn="ctr" rtl="0">
                        <a:lnSpc>
                          <a:spcPct val="107000"/>
                        </a:lnSpc>
                        <a:spcAft>
                          <a:spcPts val="0"/>
                        </a:spcAft>
                      </a:pPr>
                      <a:r>
                        <a:rPr lang="en-US" sz="1100">
                          <a:effectLst/>
                        </a:rPr>
                        <a:t>68.54426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indent="274320" algn="ctr" rtl="0">
                        <a:lnSpc>
                          <a:spcPct val="107000"/>
                        </a:lnSpc>
                        <a:spcAft>
                          <a:spcPts val="0"/>
                        </a:spcAft>
                      </a:pPr>
                      <a:r>
                        <a:rPr lang="en-US" sz="1100">
                          <a:effectLst/>
                        </a:rPr>
                        <a:t>360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indent="274320" algn="ctr" rtl="0">
                        <a:lnSpc>
                          <a:spcPct val="107000"/>
                        </a:lnSpc>
                        <a:spcAft>
                          <a:spcPts val="0"/>
                        </a:spcAft>
                      </a:pPr>
                      <a:r>
                        <a:rPr lang="en-US" sz="1100">
                          <a:effectLst/>
                        </a:rPr>
                        <a:t>390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indent="274320" algn="ctr" rtl="0">
                        <a:lnSpc>
                          <a:spcPct val="107000"/>
                        </a:lnSpc>
                        <a:spcAft>
                          <a:spcPts val="0"/>
                        </a:spcAft>
                      </a:pPr>
                      <a:r>
                        <a:rPr lang="en-US" sz="1100">
                          <a:effectLst/>
                        </a:rPr>
                        <a:t>33.1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indent="274320" algn="ctr" rtl="0">
                        <a:lnSpc>
                          <a:spcPct val="107000"/>
                        </a:lnSpc>
                        <a:spcAft>
                          <a:spcPts val="0"/>
                        </a:spcAft>
                      </a:pPr>
                      <a:r>
                        <a:rPr lang="en-US" sz="1100">
                          <a:effectLst/>
                        </a:rPr>
                        <a:t>34.1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indent="274320" algn="ctr" rtl="0">
                        <a:lnSpc>
                          <a:spcPct val="107000"/>
                        </a:lnSpc>
                        <a:spcAft>
                          <a:spcPts val="0"/>
                        </a:spcAft>
                      </a:pPr>
                      <a:r>
                        <a:rPr lang="en-US" sz="1100">
                          <a:effectLst/>
                        </a:rPr>
                        <a:t>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rowSpan="6">
                  <a:txBody>
                    <a:bodyPr/>
                    <a:lstStyle/>
                    <a:p>
                      <a:pPr indent="274320" algn="ctr" rtl="0">
                        <a:lnSpc>
                          <a:spcPct val="107000"/>
                        </a:lnSpc>
                        <a:spcAft>
                          <a:spcPts val="0"/>
                        </a:spcAft>
                      </a:pPr>
                      <a:r>
                        <a:rPr lang="en-US" sz="1100" dirty="0">
                          <a:effectLst/>
                        </a:rPr>
                        <a:t>2-Oct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xmlns="" val="3319691995"/>
                  </a:ext>
                </a:extLst>
              </a:tr>
              <a:tr h="303846">
                <a:tc>
                  <a:txBody>
                    <a:bodyPr/>
                    <a:lstStyle/>
                    <a:p>
                      <a:pPr indent="274320" algn="ctr" rtl="0">
                        <a:lnSpc>
                          <a:spcPct val="107000"/>
                        </a:lnSpc>
                        <a:spcAft>
                          <a:spcPts val="0"/>
                        </a:spcAft>
                      </a:pPr>
                      <a:r>
                        <a:rPr lang="en-US" sz="1100" dirty="0">
                          <a:effectLst/>
                        </a:rPr>
                        <a:t>114.2473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indent="274320" algn="ctr" rtl="0">
                        <a:lnSpc>
                          <a:spcPct val="107000"/>
                        </a:lnSpc>
                        <a:spcAft>
                          <a:spcPts val="0"/>
                        </a:spcAft>
                      </a:pPr>
                      <a:r>
                        <a:rPr lang="en-US" sz="1100">
                          <a:effectLst/>
                        </a:rPr>
                        <a:t>106.6817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indent="274320" algn="ctr" rtl="0">
                        <a:lnSpc>
                          <a:spcPct val="107000"/>
                        </a:lnSpc>
                        <a:spcAft>
                          <a:spcPts val="0"/>
                        </a:spcAft>
                      </a:pPr>
                      <a:r>
                        <a:rPr lang="en-US" sz="1100">
                          <a:effectLst/>
                        </a:rPr>
                        <a:t>605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indent="274320" algn="ctr" rtl="0">
                        <a:lnSpc>
                          <a:spcPct val="107000"/>
                        </a:lnSpc>
                        <a:spcAft>
                          <a:spcPts val="0"/>
                        </a:spcAft>
                      </a:pPr>
                      <a:r>
                        <a:rPr lang="en-US" sz="1100">
                          <a:effectLst/>
                        </a:rPr>
                        <a:t>587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indent="274320" algn="ctr" rtl="0">
                        <a:lnSpc>
                          <a:spcPct val="107000"/>
                        </a:lnSpc>
                        <a:spcAft>
                          <a:spcPts val="0"/>
                        </a:spcAft>
                      </a:pPr>
                      <a:r>
                        <a:rPr lang="en-US" sz="1100">
                          <a:effectLst/>
                        </a:rPr>
                        <a:t>39.9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indent="274320" algn="ctr" rtl="0">
                        <a:lnSpc>
                          <a:spcPct val="107000"/>
                        </a:lnSpc>
                        <a:spcAft>
                          <a:spcPts val="0"/>
                        </a:spcAft>
                      </a:pPr>
                      <a:r>
                        <a:rPr lang="en-US" sz="1100">
                          <a:effectLst/>
                        </a:rPr>
                        <a:t>41.1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indent="274320" algn="ctr" rtl="0">
                        <a:lnSpc>
                          <a:spcPct val="107000"/>
                        </a:lnSpc>
                        <a:spcAft>
                          <a:spcPts val="0"/>
                        </a:spcAft>
                      </a:pPr>
                      <a:r>
                        <a:rPr lang="en-US" sz="1100">
                          <a:effectLst/>
                        </a:rPr>
                        <a:t>10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vMerge="1">
                  <a:txBody>
                    <a:bodyPr/>
                    <a:lstStyle/>
                    <a:p>
                      <a:pPr rtl="1"/>
                      <a:endParaRPr lang="ar-PS"/>
                    </a:p>
                  </a:txBody>
                  <a:tcPr/>
                </a:tc>
                <a:extLst>
                  <a:ext uri="{0D108BD9-81ED-4DB2-BD59-A6C34878D82A}">
                    <a16:rowId xmlns:a16="http://schemas.microsoft.com/office/drawing/2014/main" xmlns="" val="1693899810"/>
                  </a:ext>
                </a:extLst>
              </a:tr>
              <a:tr h="303846">
                <a:tc>
                  <a:txBody>
                    <a:bodyPr/>
                    <a:lstStyle/>
                    <a:p>
                      <a:pPr indent="274320" algn="ctr" rtl="0">
                        <a:lnSpc>
                          <a:spcPct val="107000"/>
                        </a:lnSpc>
                        <a:spcAft>
                          <a:spcPts val="0"/>
                        </a:spcAft>
                      </a:pPr>
                      <a:r>
                        <a:rPr lang="en-US" sz="1100" dirty="0">
                          <a:effectLst/>
                        </a:rPr>
                        <a:t>141.129</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indent="274320" algn="ctr" rtl="0">
                        <a:lnSpc>
                          <a:spcPct val="107000"/>
                        </a:lnSpc>
                        <a:spcAft>
                          <a:spcPts val="0"/>
                        </a:spcAft>
                      </a:pPr>
                      <a:r>
                        <a:rPr lang="en-US" sz="1100">
                          <a:effectLst/>
                        </a:rPr>
                        <a:t>130.3887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indent="274320" algn="ctr" rtl="0">
                        <a:lnSpc>
                          <a:spcPct val="107000"/>
                        </a:lnSpc>
                        <a:spcAft>
                          <a:spcPts val="0"/>
                        </a:spcAft>
                      </a:pPr>
                      <a:r>
                        <a:rPr lang="en-US" sz="1100">
                          <a:effectLst/>
                        </a:rPr>
                        <a:t>792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indent="274320" algn="ctr" rtl="0">
                        <a:lnSpc>
                          <a:spcPct val="107000"/>
                        </a:lnSpc>
                        <a:spcAft>
                          <a:spcPts val="0"/>
                        </a:spcAft>
                      </a:pPr>
                      <a:r>
                        <a:rPr lang="en-US" sz="1100">
                          <a:effectLst/>
                        </a:rPr>
                        <a:t>751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indent="274320" algn="ctr" rtl="0">
                        <a:lnSpc>
                          <a:spcPct val="107000"/>
                        </a:lnSpc>
                        <a:spcAft>
                          <a:spcPts val="0"/>
                        </a:spcAft>
                      </a:pPr>
                      <a:r>
                        <a:rPr lang="en-US" sz="1100">
                          <a:effectLst/>
                        </a:rPr>
                        <a:t>56.6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indent="274320" algn="ctr" rtl="0">
                        <a:lnSpc>
                          <a:spcPct val="107000"/>
                        </a:lnSpc>
                        <a:spcAft>
                          <a:spcPts val="0"/>
                        </a:spcAft>
                      </a:pPr>
                      <a:r>
                        <a:rPr lang="en-US" sz="1100">
                          <a:effectLst/>
                        </a:rPr>
                        <a:t>57.7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indent="274320" algn="ctr" rtl="0">
                        <a:lnSpc>
                          <a:spcPct val="107000"/>
                        </a:lnSpc>
                        <a:spcAft>
                          <a:spcPts val="0"/>
                        </a:spcAft>
                      </a:pPr>
                      <a:r>
                        <a:rPr lang="en-US" sz="1100">
                          <a:effectLst/>
                        </a:rPr>
                        <a:t>11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vMerge="1">
                  <a:txBody>
                    <a:bodyPr/>
                    <a:lstStyle/>
                    <a:p>
                      <a:pPr rtl="1"/>
                      <a:endParaRPr lang="ar-PS"/>
                    </a:p>
                  </a:txBody>
                  <a:tcPr/>
                </a:tc>
                <a:extLst>
                  <a:ext uri="{0D108BD9-81ED-4DB2-BD59-A6C34878D82A}">
                    <a16:rowId xmlns:a16="http://schemas.microsoft.com/office/drawing/2014/main" xmlns="" val="1959038847"/>
                  </a:ext>
                </a:extLst>
              </a:tr>
              <a:tr h="303846">
                <a:tc>
                  <a:txBody>
                    <a:bodyPr/>
                    <a:lstStyle/>
                    <a:p>
                      <a:pPr indent="274320" algn="ctr" rtl="0">
                        <a:lnSpc>
                          <a:spcPct val="107000"/>
                        </a:lnSpc>
                        <a:spcAft>
                          <a:spcPts val="0"/>
                        </a:spcAft>
                      </a:pPr>
                      <a:r>
                        <a:rPr lang="en-US" sz="1100" dirty="0">
                          <a:effectLst/>
                        </a:rPr>
                        <a:t>153.9589</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indent="274320" algn="ctr" rtl="0">
                        <a:lnSpc>
                          <a:spcPct val="107000"/>
                        </a:lnSpc>
                        <a:spcAft>
                          <a:spcPts val="0"/>
                        </a:spcAft>
                      </a:pPr>
                      <a:r>
                        <a:rPr lang="en-US" sz="1100">
                          <a:effectLst/>
                        </a:rPr>
                        <a:t>140.6961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indent="274320" algn="ctr" rtl="0">
                        <a:lnSpc>
                          <a:spcPct val="107000"/>
                        </a:lnSpc>
                        <a:spcAft>
                          <a:spcPts val="0"/>
                        </a:spcAft>
                      </a:pPr>
                      <a:r>
                        <a:rPr lang="en-US" sz="1100">
                          <a:effectLst/>
                        </a:rPr>
                        <a:t>882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indent="274320" algn="ctr" rtl="0">
                        <a:lnSpc>
                          <a:spcPct val="107000"/>
                        </a:lnSpc>
                        <a:spcAft>
                          <a:spcPts val="0"/>
                        </a:spcAft>
                      </a:pPr>
                      <a:r>
                        <a:rPr lang="en-US" sz="1100">
                          <a:effectLst/>
                        </a:rPr>
                        <a:t>826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indent="274320" algn="ctr" rtl="0">
                        <a:lnSpc>
                          <a:spcPct val="107000"/>
                        </a:lnSpc>
                        <a:spcAft>
                          <a:spcPts val="0"/>
                        </a:spcAft>
                      </a:pPr>
                      <a:r>
                        <a:rPr lang="en-US" sz="1100">
                          <a:effectLst/>
                        </a:rPr>
                        <a:t>50.2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indent="274320" algn="ctr" rtl="0">
                        <a:lnSpc>
                          <a:spcPct val="107000"/>
                        </a:lnSpc>
                        <a:spcAft>
                          <a:spcPts val="0"/>
                        </a:spcAft>
                      </a:pPr>
                      <a:r>
                        <a:rPr lang="en-US" sz="1100">
                          <a:effectLst/>
                        </a:rPr>
                        <a:t>51.1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indent="274320" algn="ctr" rtl="0">
                        <a:lnSpc>
                          <a:spcPct val="107000"/>
                        </a:lnSpc>
                        <a:spcAft>
                          <a:spcPts val="0"/>
                        </a:spcAft>
                      </a:pPr>
                      <a:r>
                        <a:rPr lang="en-US" sz="1100">
                          <a:effectLst/>
                        </a:rPr>
                        <a:t>12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vMerge="1">
                  <a:txBody>
                    <a:bodyPr/>
                    <a:lstStyle/>
                    <a:p>
                      <a:pPr rtl="1"/>
                      <a:endParaRPr lang="ar-PS"/>
                    </a:p>
                  </a:txBody>
                  <a:tcPr/>
                </a:tc>
                <a:extLst>
                  <a:ext uri="{0D108BD9-81ED-4DB2-BD59-A6C34878D82A}">
                    <a16:rowId xmlns:a16="http://schemas.microsoft.com/office/drawing/2014/main" xmlns="" val="1394517763"/>
                  </a:ext>
                </a:extLst>
              </a:tr>
              <a:tr h="303846">
                <a:tc>
                  <a:txBody>
                    <a:bodyPr/>
                    <a:lstStyle/>
                    <a:p>
                      <a:pPr indent="274320" algn="ctr" rtl="0">
                        <a:lnSpc>
                          <a:spcPct val="107000"/>
                        </a:lnSpc>
                        <a:spcAft>
                          <a:spcPts val="0"/>
                        </a:spcAft>
                      </a:pPr>
                      <a:r>
                        <a:rPr lang="en-US" sz="1100" dirty="0">
                          <a:effectLst/>
                        </a:rPr>
                        <a:t>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indent="274320" algn="ctr" rtl="0">
                        <a:lnSpc>
                          <a:spcPct val="107000"/>
                        </a:lnSpc>
                        <a:spcAft>
                          <a:spcPts val="0"/>
                        </a:spcAft>
                      </a:pPr>
                      <a:r>
                        <a:rPr lang="en-US" sz="1100">
                          <a:effectLst/>
                        </a:rPr>
                        <a:t>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indent="274320" algn="ctr" rtl="0">
                        <a:lnSpc>
                          <a:spcPct val="107000"/>
                        </a:lnSpc>
                        <a:spcAft>
                          <a:spcPts val="0"/>
                        </a:spcAft>
                      </a:pPr>
                      <a:r>
                        <a:rPr lang="en-US" sz="1100">
                          <a:effectLst/>
                        </a:rPr>
                        <a:t>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indent="274320" algn="ctr" rtl="0">
                        <a:lnSpc>
                          <a:spcPct val="107000"/>
                        </a:lnSpc>
                        <a:spcAft>
                          <a:spcPts val="0"/>
                        </a:spcAft>
                      </a:pPr>
                      <a:r>
                        <a:rPr lang="en-US" sz="1100">
                          <a:effectLst/>
                        </a:rPr>
                        <a:t>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indent="274320" algn="ctr" rtl="0">
                        <a:lnSpc>
                          <a:spcPct val="107000"/>
                        </a:lnSpc>
                        <a:spcAft>
                          <a:spcPts val="0"/>
                        </a:spcAft>
                      </a:pPr>
                      <a:r>
                        <a:rPr lang="en-US" sz="1100">
                          <a:effectLst/>
                        </a:rPr>
                        <a:t>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indent="274320" algn="ctr" rtl="0">
                        <a:lnSpc>
                          <a:spcPct val="107000"/>
                        </a:lnSpc>
                        <a:spcAft>
                          <a:spcPts val="0"/>
                        </a:spcAft>
                      </a:pPr>
                      <a:r>
                        <a:rPr lang="en-US" sz="1100">
                          <a:effectLst/>
                        </a:rPr>
                        <a:t>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indent="274320" algn="ctr" rtl="0">
                        <a:lnSpc>
                          <a:spcPct val="107000"/>
                        </a:lnSpc>
                        <a:spcAft>
                          <a:spcPts val="0"/>
                        </a:spcAft>
                      </a:pPr>
                      <a:r>
                        <a:rPr lang="en-US" sz="11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vMerge="1">
                  <a:txBody>
                    <a:bodyPr/>
                    <a:lstStyle/>
                    <a:p>
                      <a:pPr rtl="1"/>
                      <a:endParaRPr lang="ar-PS"/>
                    </a:p>
                  </a:txBody>
                  <a:tcPr/>
                </a:tc>
                <a:extLst>
                  <a:ext uri="{0D108BD9-81ED-4DB2-BD59-A6C34878D82A}">
                    <a16:rowId xmlns:a16="http://schemas.microsoft.com/office/drawing/2014/main" xmlns="" val="809988743"/>
                  </a:ext>
                </a:extLst>
              </a:tr>
              <a:tr h="303846">
                <a:tc>
                  <a:txBody>
                    <a:bodyPr/>
                    <a:lstStyle/>
                    <a:p>
                      <a:pPr indent="274320" algn="ctr" rtl="0">
                        <a:lnSpc>
                          <a:spcPct val="107000"/>
                        </a:lnSpc>
                        <a:spcAft>
                          <a:spcPts val="0"/>
                        </a:spcAft>
                      </a:pPr>
                      <a:r>
                        <a:rPr lang="en-US" sz="1100" dirty="0">
                          <a:effectLst/>
                        </a:rPr>
                        <a:t>148.4604</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indent="274320" algn="ctr" rtl="0">
                        <a:lnSpc>
                          <a:spcPct val="107000"/>
                        </a:lnSpc>
                        <a:spcAft>
                          <a:spcPts val="0"/>
                        </a:spcAft>
                      </a:pPr>
                      <a:r>
                        <a:rPr lang="en-US" sz="1100">
                          <a:effectLst/>
                        </a:rPr>
                        <a:t>125.235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indent="274320" algn="ctr" rtl="0">
                        <a:lnSpc>
                          <a:spcPct val="107000"/>
                        </a:lnSpc>
                        <a:spcAft>
                          <a:spcPts val="0"/>
                        </a:spcAft>
                      </a:pPr>
                      <a:r>
                        <a:rPr lang="en-US" sz="1100">
                          <a:effectLst/>
                        </a:rPr>
                        <a:t>858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indent="274320" algn="ctr" rtl="0">
                        <a:lnSpc>
                          <a:spcPct val="107000"/>
                        </a:lnSpc>
                        <a:spcAft>
                          <a:spcPts val="0"/>
                        </a:spcAft>
                      </a:pPr>
                      <a:r>
                        <a:rPr lang="en-US" sz="1100">
                          <a:effectLst/>
                        </a:rPr>
                        <a:t>758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indent="274320" algn="ctr" rtl="0">
                        <a:lnSpc>
                          <a:spcPct val="107000"/>
                        </a:lnSpc>
                        <a:spcAft>
                          <a:spcPts val="0"/>
                        </a:spcAft>
                      </a:pPr>
                      <a:r>
                        <a:rPr lang="en-US" sz="1100">
                          <a:effectLst/>
                        </a:rPr>
                        <a:t>48.5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indent="274320" algn="ctr" rtl="0">
                        <a:lnSpc>
                          <a:spcPct val="107000"/>
                        </a:lnSpc>
                        <a:spcAft>
                          <a:spcPts val="0"/>
                        </a:spcAft>
                      </a:pPr>
                      <a:r>
                        <a:rPr lang="en-US" sz="1100">
                          <a:effectLst/>
                        </a:rPr>
                        <a:t>49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a:txBody>
                    <a:bodyPr/>
                    <a:lstStyle/>
                    <a:p>
                      <a:pPr indent="274320" algn="ctr" rtl="0">
                        <a:lnSpc>
                          <a:spcPct val="107000"/>
                        </a:lnSpc>
                        <a:spcAft>
                          <a:spcPts val="0"/>
                        </a:spcAft>
                      </a:pPr>
                      <a:r>
                        <a:rPr lang="en-US" sz="1100" dirty="0">
                          <a:effectLst/>
                        </a:rPr>
                        <a:t>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b"/>
                </a:tc>
                <a:tc vMerge="1">
                  <a:txBody>
                    <a:bodyPr/>
                    <a:lstStyle/>
                    <a:p>
                      <a:pPr rtl="1"/>
                      <a:endParaRPr lang="ar-PS"/>
                    </a:p>
                  </a:txBody>
                  <a:tcPr/>
                </a:tc>
                <a:extLst>
                  <a:ext uri="{0D108BD9-81ED-4DB2-BD59-A6C34878D82A}">
                    <a16:rowId xmlns:a16="http://schemas.microsoft.com/office/drawing/2014/main" xmlns="" val="3939576867"/>
                  </a:ext>
                </a:extLst>
              </a:tr>
            </a:tbl>
          </a:graphicData>
        </a:graphic>
      </p:graphicFrame>
    </p:spTree>
    <p:extLst>
      <p:ext uri="{BB962C8B-B14F-4D97-AF65-F5344CB8AC3E}">
        <p14:creationId xmlns:p14="http://schemas.microsoft.com/office/powerpoint/2010/main" xmlns="" val="16890025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AFC8017C-B4CD-70BC-53A6-62F745E32732}"/>
              </a:ext>
            </a:extLst>
          </p:cNvPr>
          <p:cNvSpPr>
            <a:spLocks noGrp="1"/>
          </p:cNvSpPr>
          <p:nvPr>
            <p:ph type="title"/>
          </p:nvPr>
        </p:nvSpPr>
        <p:spPr/>
        <p:txBody>
          <a:bodyPr/>
          <a:lstStyle/>
          <a:p>
            <a:r>
              <a:rPr lang="en-US" dirty="0"/>
              <a:t>Temperature Measurement Result</a:t>
            </a:r>
            <a:endParaRPr lang="ar-PS" dirty="0"/>
          </a:p>
        </p:txBody>
      </p:sp>
      <p:graphicFrame>
        <p:nvGraphicFramePr>
          <p:cNvPr id="4" name="عنصر نائب للمحتوى 3">
            <a:extLst>
              <a:ext uri="{FF2B5EF4-FFF2-40B4-BE49-F238E27FC236}">
                <a16:creationId xmlns:a16="http://schemas.microsoft.com/office/drawing/2014/main" xmlns="" id="{EE61BBF1-76F4-D456-0F75-550428E44CA3}"/>
              </a:ext>
            </a:extLst>
          </p:cNvPr>
          <p:cNvGraphicFramePr>
            <a:graphicFrameLocks noGrp="1"/>
          </p:cNvGraphicFramePr>
          <p:nvPr>
            <p:ph idx="1"/>
            <p:extLst>
              <p:ext uri="{D42A27DB-BD31-4B8C-83A1-F6EECF244321}">
                <p14:modId xmlns:p14="http://schemas.microsoft.com/office/powerpoint/2010/main" xmlns="" val="1207764462"/>
              </p:ext>
            </p:extLst>
          </p:nvPr>
        </p:nvGraphicFramePr>
        <p:xfrm>
          <a:off x="996846" y="1143000"/>
          <a:ext cx="6693108" cy="333905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35016197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 Irradiance Measurement Results</a:t>
            </a:r>
            <a:endParaRPr lang="ar-SA" dirty="0"/>
          </a:p>
        </p:txBody>
      </p:sp>
      <p:graphicFrame>
        <p:nvGraphicFramePr>
          <p:cNvPr id="6" name="عنصر نائب للمحتوى 5"/>
          <p:cNvGraphicFramePr>
            <a:graphicFrameLocks noGrp="1"/>
          </p:cNvGraphicFramePr>
          <p:nvPr>
            <p:ph idx="1"/>
          </p:nvPr>
        </p:nvGraphicFramePr>
        <p:xfrm>
          <a:off x="501650" y="1371600"/>
          <a:ext cx="7513205" cy="337661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Power Measurement Results</a:t>
            </a:r>
            <a:endParaRPr lang="ar-SA" dirty="0"/>
          </a:p>
        </p:txBody>
      </p:sp>
      <p:graphicFrame>
        <p:nvGraphicFramePr>
          <p:cNvPr id="4" name="عنصر نائب للمحتوى 3"/>
          <p:cNvGraphicFramePr>
            <a:graphicFrameLocks noGrp="1"/>
          </p:cNvGraphicFramePr>
          <p:nvPr>
            <p:ph idx="1"/>
          </p:nvPr>
        </p:nvGraphicFramePr>
        <p:xfrm>
          <a:off x="501650" y="1371600"/>
          <a:ext cx="8243888" cy="337661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4691" y="113724"/>
            <a:ext cx="8181109" cy="763526"/>
          </a:xfrm>
        </p:spPr>
        <p:txBody>
          <a:bodyPr>
            <a:normAutofit fontScale="90000"/>
          </a:bodyPr>
          <a:lstStyle/>
          <a:p>
            <a:pPr marL="742950" lvl="1" indent="-285750" algn="l">
              <a:lnSpc>
                <a:spcPct val="107000"/>
              </a:lnSpc>
              <a:spcBef>
                <a:spcPts val="200"/>
              </a:spcBef>
              <a:spcAft>
                <a:spcPts val="0"/>
              </a:spcAft>
            </a:pPr>
            <a:r>
              <a:rPr lang="en-US" sz="3600" b="1" dirty="0" smtClean="0">
                <a:solidFill>
                  <a:srgbClr val="2F5496"/>
                </a:solidFill>
                <a:latin typeface="Times New Roman"/>
                <a:ea typeface="Times New Roman"/>
                <a:cs typeface="Times New Roman"/>
              </a:rPr>
              <a:t>Efficiency Measurement Results :</a:t>
            </a:r>
            <a:r>
              <a:rPr lang="en-US" sz="2000" b="1" dirty="0" smtClean="0">
                <a:solidFill>
                  <a:srgbClr val="2F5496"/>
                </a:solidFill>
                <a:latin typeface="Calibri Light"/>
                <a:ea typeface="Times New Roman"/>
                <a:cs typeface="Times New Roman"/>
              </a:rPr>
              <a:t/>
            </a:r>
            <a:br>
              <a:rPr lang="en-US" sz="2000" b="1" dirty="0" smtClean="0">
                <a:solidFill>
                  <a:srgbClr val="2F5496"/>
                </a:solidFill>
                <a:latin typeface="Calibri Light"/>
                <a:ea typeface="Times New Roman"/>
                <a:cs typeface="Times New Roman"/>
              </a:rPr>
            </a:br>
            <a:endParaRPr lang="ar-SA" dirty="0"/>
          </a:p>
        </p:txBody>
      </p:sp>
      <p:graphicFrame>
        <p:nvGraphicFramePr>
          <p:cNvPr id="4" name="عنصر نائب للمحتوى 3"/>
          <p:cNvGraphicFramePr>
            <a:graphicFrameLocks noGrp="1"/>
          </p:cNvGraphicFramePr>
          <p:nvPr>
            <p:ph idx="1"/>
          </p:nvPr>
        </p:nvGraphicFramePr>
        <p:xfrm>
          <a:off x="501650" y="1371600"/>
          <a:ext cx="8243888" cy="337661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1E140235-76B6-CCEB-E424-E7D86CA39045}"/>
              </a:ext>
            </a:extLst>
          </p:cNvPr>
          <p:cNvSpPr>
            <a:spLocks noGrp="1"/>
          </p:cNvSpPr>
          <p:nvPr>
            <p:ph type="title"/>
          </p:nvPr>
        </p:nvSpPr>
        <p:spPr/>
        <p:txBody>
          <a:bodyPr>
            <a:normAutofit fontScale="90000"/>
          </a:bodyPr>
          <a:lstStyle/>
          <a:p>
            <a:pPr marL="742950" lvl="1" indent="-285750" algn="ctr">
              <a:lnSpc>
                <a:spcPct val="107000"/>
              </a:lnSpc>
              <a:spcAft>
                <a:spcPts val="800"/>
              </a:spcAft>
            </a:pPr>
            <a:r>
              <a:rPr lang="en-US" sz="3600" b="1" dirty="0">
                <a:effectLst/>
                <a:latin typeface="Times New Roman" panose="02020603050405020304" pitchFamily="18" charset="0"/>
                <a:ea typeface="Calibri" panose="020F0502020204030204" pitchFamily="34" charset="0"/>
                <a:cs typeface="Arial" panose="020B0604020202020204" pitchFamily="34" charset="0"/>
              </a:rPr>
              <a:t>Challenges</a:t>
            </a:r>
            <a:r>
              <a:rPr lang="en-US" sz="2800" dirty="0">
                <a:effectLst/>
                <a:latin typeface="Calibri" panose="020F0502020204030204" pitchFamily="34" charset="0"/>
                <a:ea typeface="Calibri" panose="020F0502020204030204" pitchFamily="34" charset="0"/>
                <a:cs typeface="Arial" panose="020B0604020202020204" pitchFamily="34" charset="0"/>
              </a:rPr>
              <a:t/>
            </a:r>
            <a:br>
              <a:rPr lang="en-US" sz="2800" dirty="0">
                <a:effectLst/>
                <a:latin typeface="Calibri" panose="020F0502020204030204" pitchFamily="34" charset="0"/>
                <a:ea typeface="Calibri" panose="020F0502020204030204" pitchFamily="34" charset="0"/>
                <a:cs typeface="Arial" panose="020B0604020202020204" pitchFamily="34" charset="0"/>
              </a:rPr>
            </a:br>
            <a:endParaRPr lang="ar-PS" dirty="0"/>
          </a:p>
        </p:txBody>
      </p:sp>
      <p:sp>
        <p:nvSpPr>
          <p:cNvPr id="3" name="عنصر نائب للمحتوى 2">
            <a:extLst>
              <a:ext uri="{FF2B5EF4-FFF2-40B4-BE49-F238E27FC236}">
                <a16:creationId xmlns:a16="http://schemas.microsoft.com/office/drawing/2014/main" xmlns="" id="{FAD3904B-FFF6-A16A-5BE7-3711BCA4A890}"/>
              </a:ext>
            </a:extLst>
          </p:cNvPr>
          <p:cNvSpPr>
            <a:spLocks noGrp="1"/>
          </p:cNvSpPr>
          <p:nvPr>
            <p:ph idx="1"/>
          </p:nvPr>
        </p:nvSpPr>
        <p:spPr/>
        <p:txBody>
          <a:bodyPr>
            <a:normAutofit fontScale="92500" lnSpcReduction="20000"/>
          </a:bodyPr>
          <a:lstStyle/>
          <a:p>
            <a:endParaRPr lang="en-US" dirty="0"/>
          </a:p>
          <a:p>
            <a:r>
              <a:rPr lang="en-US" dirty="0"/>
              <a:t>The IV-400 is not able to give readings for panels with a short-circuit current (</a:t>
            </a:r>
            <a:r>
              <a:rPr lang="en-US" dirty="0" err="1"/>
              <a:t>Isc</a:t>
            </a:r>
            <a:r>
              <a:rPr lang="en-US" dirty="0"/>
              <a:t>) higher than 9.99A, so we had to search for panels with an </a:t>
            </a:r>
            <a:r>
              <a:rPr lang="en-US" dirty="0" err="1"/>
              <a:t>Isc</a:t>
            </a:r>
            <a:r>
              <a:rPr lang="en-US" dirty="0"/>
              <a:t> (short-circuit current), and it was also difficult to find two panels with the same capacity and area, and after a lot of searches we got two plates and we couldn't get the same capacity and area, because of that we compared the power per unit area (w/m^2)</a:t>
            </a:r>
          </a:p>
          <a:p>
            <a:endParaRPr lang="ar-PS" dirty="0"/>
          </a:p>
        </p:txBody>
      </p:sp>
    </p:spTree>
    <p:extLst>
      <p:ext uri="{BB962C8B-B14F-4D97-AF65-F5344CB8AC3E}">
        <p14:creationId xmlns:p14="http://schemas.microsoft.com/office/powerpoint/2010/main" xmlns="" val="17862463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3CA2D0E0-FF50-B11C-38DB-E813424C0F28}"/>
              </a:ext>
            </a:extLst>
          </p:cNvPr>
          <p:cNvSpPr>
            <a:spLocks noGrp="1"/>
          </p:cNvSpPr>
          <p:nvPr>
            <p:ph type="title"/>
          </p:nvPr>
        </p:nvSpPr>
        <p:spPr>
          <a:xfrm>
            <a:off x="453514" y="98856"/>
            <a:ext cx="8340210" cy="763526"/>
          </a:xfrm>
        </p:spPr>
        <p:txBody>
          <a:bodyPr>
            <a:normAutofit/>
          </a:bodyPr>
          <a:lstStyle/>
          <a:p>
            <a:r>
              <a:rPr lang="en-US" b="1" dirty="0">
                <a:effectLst/>
                <a:latin typeface="Times New Roman" panose="02020603050405020304" pitchFamily="18" charset="0"/>
                <a:ea typeface="Calibri" panose="020F0502020204030204" pitchFamily="34" charset="0"/>
                <a:cs typeface="Arial" panose="020B0604020202020204" pitchFamily="34" charset="0"/>
              </a:rPr>
              <a:t>Conclusion:</a:t>
            </a:r>
            <a:endParaRPr lang="ar-PS" dirty="0"/>
          </a:p>
        </p:txBody>
      </p:sp>
      <p:sp>
        <p:nvSpPr>
          <p:cNvPr id="3" name="عنصر نائب للمحتوى 2">
            <a:extLst>
              <a:ext uri="{FF2B5EF4-FFF2-40B4-BE49-F238E27FC236}">
                <a16:creationId xmlns:a16="http://schemas.microsoft.com/office/drawing/2014/main" xmlns="" id="{82FC2288-0B57-3B60-104D-3E393ADD7C89}"/>
              </a:ext>
            </a:extLst>
          </p:cNvPr>
          <p:cNvSpPr>
            <a:spLocks noGrp="1"/>
          </p:cNvSpPr>
          <p:nvPr>
            <p:ph idx="1"/>
          </p:nvPr>
        </p:nvSpPr>
        <p:spPr/>
        <p:txBody>
          <a:bodyPr>
            <a:normAutofit fontScale="92500" lnSpcReduction="10000"/>
          </a:bodyPr>
          <a:lstStyle/>
          <a:p>
            <a:pPr algn="just"/>
            <a:r>
              <a:rPr lang="en-US" dirty="0" smtClean="0"/>
              <a:t>Economic analysis proves that this technology has dominated the photovoltaic market for the past four years, and PERC technology has reached its theoretical limit of 24.5% cell efficiency. The results of the experimental study in Palestine (the hot Middle East and North Africa region) proved that this technology adds more energy and efficiency. By studying the factors affecting the efficiency of the photovoltaic cell and analyzing the results that we studied in this project.</a:t>
            </a:r>
            <a:endParaRPr lang="ar-PS" dirty="0"/>
          </a:p>
        </p:txBody>
      </p:sp>
    </p:spTree>
    <p:extLst>
      <p:ext uri="{BB962C8B-B14F-4D97-AF65-F5344CB8AC3E}">
        <p14:creationId xmlns:p14="http://schemas.microsoft.com/office/powerpoint/2010/main" xmlns="" val="40674461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a:t>Content:</a:t>
            </a:r>
            <a:endParaRPr lang="en-US" dirty="0"/>
          </a:p>
        </p:txBody>
      </p:sp>
      <p:sp>
        <p:nvSpPr>
          <p:cNvPr id="3" name="Content Placeholder 2"/>
          <p:cNvSpPr>
            <a:spLocks noGrp="1"/>
          </p:cNvSpPr>
          <p:nvPr>
            <p:ph idx="1"/>
          </p:nvPr>
        </p:nvSpPr>
        <p:spPr>
          <a:xfrm>
            <a:off x="337894" y="1148575"/>
            <a:ext cx="8244349" cy="3765396"/>
          </a:xfrm>
        </p:spPr>
        <p:txBody>
          <a:bodyPr>
            <a:normAutofit fontScale="92500" lnSpcReduction="20000"/>
          </a:bodyPr>
          <a:lstStyle/>
          <a:p>
            <a:r>
              <a:rPr lang="en-US" sz="2400" dirty="0"/>
              <a:t>Introduction</a:t>
            </a:r>
          </a:p>
          <a:p>
            <a:r>
              <a:rPr lang="en-GB" sz="2400" dirty="0"/>
              <a:t>Energy types</a:t>
            </a:r>
            <a:endParaRPr lang="en-US" sz="2400" dirty="0"/>
          </a:p>
          <a:p>
            <a:r>
              <a:rPr lang="en-US" sz="2400" dirty="0"/>
              <a:t>PERC Cell and Advantages </a:t>
            </a:r>
            <a:r>
              <a:rPr lang="ar-SA" sz="2400" dirty="0"/>
              <a:t> </a:t>
            </a:r>
            <a:endParaRPr lang="en-US" sz="2400" dirty="0"/>
          </a:p>
          <a:p>
            <a:r>
              <a:rPr lang="en-US" sz="2400" dirty="0" smtClean="0"/>
              <a:t>Efficiency </a:t>
            </a:r>
            <a:r>
              <a:rPr lang="en-US" sz="2400" dirty="0"/>
              <a:t>and Market Share</a:t>
            </a:r>
          </a:p>
          <a:p>
            <a:r>
              <a:rPr lang="en-US" sz="2400" dirty="0" smtClean="0"/>
              <a:t>Methodology</a:t>
            </a:r>
          </a:p>
          <a:p>
            <a:r>
              <a:rPr lang="en-US" sz="2400" dirty="0" smtClean="0"/>
              <a:t>Data </a:t>
            </a:r>
            <a:r>
              <a:rPr lang="en-US" sz="2400" dirty="0" smtClean="0"/>
              <a:t>Sheet</a:t>
            </a:r>
          </a:p>
          <a:p>
            <a:r>
              <a:rPr lang="en-US" sz="2400" dirty="0" smtClean="0"/>
              <a:t>Devices</a:t>
            </a:r>
          </a:p>
          <a:p>
            <a:r>
              <a:rPr lang="en-US" sz="2400" dirty="0" smtClean="0"/>
              <a:t>Experimental </a:t>
            </a:r>
            <a:r>
              <a:rPr lang="en-US" sz="2400" dirty="0" smtClean="0"/>
              <a:t>Data</a:t>
            </a:r>
          </a:p>
          <a:p>
            <a:pPr lvl="0"/>
            <a:r>
              <a:rPr lang="en-US" sz="2400" dirty="0" smtClean="0">
                <a:solidFill>
                  <a:srgbClr val="4BACC6">
                    <a:lumMod val="75000"/>
                  </a:srgbClr>
                </a:solidFill>
              </a:rPr>
              <a:t>Challenges</a:t>
            </a:r>
          </a:p>
          <a:p>
            <a:r>
              <a:rPr lang="en-US" sz="2400" dirty="0" smtClean="0"/>
              <a:t>Recommendations</a:t>
            </a:r>
          </a:p>
          <a:p>
            <a:r>
              <a:rPr lang="en-US" sz="2400" dirty="0" smtClean="0"/>
              <a:t>Conclusion</a:t>
            </a:r>
            <a:endParaRPr lang="en-US" sz="2400" dirty="0"/>
          </a:p>
          <a:p>
            <a:endParaRPr lang="en-US" sz="2600" dirty="0"/>
          </a:p>
          <a:p>
            <a:endParaRPr lang="en-US" dirty="0"/>
          </a:p>
          <a:p>
            <a:endParaRPr lang="en-US" dirty="0"/>
          </a:p>
          <a:p>
            <a:endParaRPr lang="en-US" dirty="0"/>
          </a:p>
        </p:txBody>
      </p:sp>
    </p:spTree>
    <p:extLst>
      <p:ext uri="{BB962C8B-B14F-4D97-AF65-F5344CB8AC3E}">
        <p14:creationId xmlns:p14="http://schemas.microsoft.com/office/powerpoint/2010/main" xmlns="" val="41033094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latin typeface="Times New Roman"/>
                <a:ea typeface="Calibri"/>
                <a:cs typeface="Arial"/>
              </a:rPr>
              <a:t>Recommendations</a:t>
            </a:r>
            <a:endParaRPr lang="ar-SA" dirty="0"/>
          </a:p>
        </p:txBody>
      </p:sp>
      <p:sp>
        <p:nvSpPr>
          <p:cNvPr id="3" name="عنصر نائب للمحتوى 2"/>
          <p:cNvSpPr>
            <a:spLocks noGrp="1"/>
          </p:cNvSpPr>
          <p:nvPr>
            <p:ph idx="1"/>
          </p:nvPr>
        </p:nvSpPr>
        <p:spPr/>
        <p:txBody>
          <a:bodyPr/>
          <a:lstStyle/>
          <a:p>
            <a:r>
              <a:rPr lang="en-US" dirty="0" smtClean="0"/>
              <a:t>Through the results that appeared in our experience, we recommend the use of PERC panels, due to their efficiency and high energy productivity in the climate of Palestine, and we recommend those who are about to install solar energy panels to make sure that the panels that will be installed are of high efficiency.</a:t>
            </a:r>
            <a:endParaRPr lang="ar-SA"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a:extLst>
              <a:ext uri="{FF2B5EF4-FFF2-40B4-BE49-F238E27FC236}">
                <a16:creationId xmlns:a16="http://schemas.microsoft.com/office/drawing/2014/main" xmlns="" id="{F7DDB299-4FCB-CF3E-607B-3AB0CB79D18B}"/>
              </a:ext>
            </a:extLst>
          </p:cNvPr>
          <p:cNvSpPr>
            <a:spLocks noGrp="1"/>
          </p:cNvSpPr>
          <p:nvPr>
            <p:ph type="ctrTitle"/>
          </p:nvPr>
        </p:nvSpPr>
        <p:spPr/>
        <p:txBody>
          <a:bodyPr/>
          <a:lstStyle/>
          <a:p>
            <a:r>
              <a:rPr lang="en-US" b="1" dirty="0"/>
              <a:t>Thanks </a:t>
            </a:r>
            <a:endParaRPr lang="ar-PS" b="1" dirty="0"/>
          </a:p>
        </p:txBody>
      </p:sp>
      <p:sp>
        <p:nvSpPr>
          <p:cNvPr id="5" name="عنوان فرعي 4">
            <a:extLst>
              <a:ext uri="{FF2B5EF4-FFF2-40B4-BE49-F238E27FC236}">
                <a16:creationId xmlns:a16="http://schemas.microsoft.com/office/drawing/2014/main" xmlns="" id="{D740FB51-CA2C-1E3A-0527-70154D0FF91E}"/>
              </a:ext>
            </a:extLst>
          </p:cNvPr>
          <p:cNvSpPr>
            <a:spLocks noGrp="1"/>
          </p:cNvSpPr>
          <p:nvPr>
            <p:ph type="subTitle" idx="1"/>
          </p:nvPr>
        </p:nvSpPr>
        <p:spPr/>
        <p:txBody>
          <a:bodyPr/>
          <a:lstStyle/>
          <a:p>
            <a:endParaRPr lang="ar-PS"/>
          </a:p>
        </p:txBody>
      </p:sp>
    </p:spTree>
    <p:extLst>
      <p:ext uri="{BB962C8B-B14F-4D97-AF65-F5344CB8AC3E}">
        <p14:creationId xmlns:p14="http://schemas.microsoft.com/office/powerpoint/2010/main" xmlns="" val="41483080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Introduction</a:t>
            </a:r>
          </a:p>
        </p:txBody>
      </p:sp>
      <p:sp>
        <p:nvSpPr>
          <p:cNvPr id="5" name="Content Placeholder 4"/>
          <p:cNvSpPr>
            <a:spLocks noGrp="1"/>
          </p:cNvSpPr>
          <p:nvPr>
            <p:ph idx="1"/>
          </p:nvPr>
        </p:nvSpPr>
        <p:spPr/>
        <p:txBody>
          <a:bodyPr>
            <a:normAutofit fontScale="92500"/>
          </a:bodyPr>
          <a:lstStyle/>
          <a:p>
            <a:r>
              <a:rPr lang="en-US" dirty="0"/>
              <a:t>The importance of energy.</a:t>
            </a:r>
          </a:p>
          <a:p>
            <a:r>
              <a:rPr lang="en-US" dirty="0"/>
              <a:t>Palestine is 100% dependent on neighboring countries for fuel, and 90% for electricity.</a:t>
            </a:r>
          </a:p>
          <a:p>
            <a:r>
              <a:rPr lang="en-US" dirty="0"/>
              <a:t>The percentage of renewable energy from the energy consumed in Palestine is 11.7% .</a:t>
            </a:r>
          </a:p>
          <a:p>
            <a:r>
              <a:rPr lang="en-US" dirty="0"/>
              <a:t>The percentage of families using solar heaters reached 56% in Palestine.</a:t>
            </a:r>
          </a:p>
          <a:p>
            <a:endParaRPr lang="en-US" dirty="0"/>
          </a:p>
        </p:txBody>
      </p:sp>
    </p:spTree>
    <p:extLst>
      <p:ext uri="{BB962C8B-B14F-4D97-AF65-F5344CB8AC3E}">
        <p14:creationId xmlns:p14="http://schemas.microsoft.com/office/powerpoint/2010/main" xmlns="" val="11016338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dirty="0"/>
              <a:t>Energy types:</a:t>
            </a:r>
            <a:endParaRPr lang="en-US" dirty="0"/>
          </a:p>
        </p:txBody>
      </p:sp>
      <p:sp>
        <p:nvSpPr>
          <p:cNvPr id="5" name="Text Placeholder 4"/>
          <p:cNvSpPr>
            <a:spLocks noGrp="1"/>
          </p:cNvSpPr>
          <p:nvPr>
            <p:ph type="body" idx="1"/>
          </p:nvPr>
        </p:nvSpPr>
        <p:spPr/>
        <p:txBody>
          <a:bodyPr/>
          <a:lstStyle/>
          <a:p>
            <a:r>
              <a:rPr lang="en-GB" dirty="0"/>
              <a:t>Non-renewable sources </a:t>
            </a:r>
            <a:endParaRPr lang="en-US" dirty="0"/>
          </a:p>
        </p:txBody>
      </p:sp>
      <p:sp>
        <p:nvSpPr>
          <p:cNvPr id="6" name="Content Placeholder 5"/>
          <p:cNvSpPr>
            <a:spLocks noGrp="1"/>
          </p:cNvSpPr>
          <p:nvPr>
            <p:ph sz="half" idx="2"/>
          </p:nvPr>
        </p:nvSpPr>
        <p:spPr/>
        <p:txBody>
          <a:bodyPr/>
          <a:lstStyle/>
          <a:p>
            <a:r>
              <a:rPr lang="en-GB" dirty="0"/>
              <a:t>Fossil fuels </a:t>
            </a:r>
            <a:endParaRPr lang="en-US" dirty="0"/>
          </a:p>
          <a:p>
            <a:r>
              <a:rPr lang="en-GB" dirty="0"/>
              <a:t>Natural Gas</a:t>
            </a:r>
            <a:endParaRPr lang="en-US" dirty="0"/>
          </a:p>
          <a:p>
            <a:r>
              <a:rPr lang="en-GB" dirty="0"/>
              <a:t>Coal</a:t>
            </a:r>
          </a:p>
          <a:p>
            <a:r>
              <a:rPr lang="en-GB" dirty="0"/>
              <a:t>Nuclear energy </a:t>
            </a:r>
            <a:endParaRPr lang="en-US" dirty="0"/>
          </a:p>
        </p:txBody>
      </p:sp>
      <p:sp>
        <p:nvSpPr>
          <p:cNvPr id="7" name="Text Placeholder 6"/>
          <p:cNvSpPr>
            <a:spLocks noGrp="1"/>
          </p:cNvSpPr>
          <p:nvPr>
            <p:ph type="body" sz="quarter" idx="3"/>
          </p:nvPr>
        </p:nvSpPr>
        <p:spPr/>
        <p:txBody>
          <a:bodyPr/>
          <a:lstStyle/>
          <a:p>
            <a:r>
              <a:rPr lang="en-GB" dirty="0"/>
              <a:t>Renewable resources </a:t>
            </a:r>
            <a:endParaRPr lang="en-US" dirty="0"/>
          </a:p>
        </p:txBody>
      </p:sp>
      <p:sp>
        <p:nvSpPr>
          <p:cNvPr id="8" name="Content Placeholder 7"/>
          <p:cNvSpPr>
            <a:spLocks noGrp="1"/>
          </p:cNvSpPr>
          <p:nvPr>
            <p:ph sz="quarter" idx="4"/>
          </p:nvPr>
        </p:nvSpPr>
        <p:spPr/>
        <p:txBody>
          <a:bodyPr/>
          <a:lstStyle/>
          <a:p>
            <a:r>
              <a:rPr lang="en-GB" dirty="0"/>
              <a:t>Solar energy </a:t>
            </a:r>
            <a:endParaRPr lang="en-US" dirty="0"/>
          </a:p>
          <a:p>
            <a:r>
              <a:rPr lang="en-GB" dirty="0"/>
              <a:t>Wind energy </a:t>
            </a:r>
            <a:endParaRPr lang="en-US" dirty="0"/>
          </a:p>
          <a:p>
            <a:r>
              <a:rPr lang="en-GB" dirty="0"/>
              <a:t>Water energy </a:t>
            </a:r>
          </a:p>
          <a:p>
            <a:r>
              <a:rPr lang="en-GB" dirty="0"/>
              <a:t>Geothermal </a:t>
            </a:r>
            <a:endParaRPr lang="en-US" dirty="0"/>
          </a:p>
        </p:txBody>
      </p:sp>
    </p:spTree>
    <p:extLst>
      <p:ext uri="{BB962C8B-B14F-4D97-AF65-F5344CB8AC3E}">
        <p14:creationId xmlns:p14="http://schemas.microsoft.com/office/powerpoint/2010/main" xmlns="" val="41707837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EBEF881-990B-7D3F-A85D-C360F9D8BC9C}"/>
              </a:ext>
            </a:extLst>
          </p:cNvPr>
          <p:cNvSpPr>
            <a:spLocks noGrp="1"/>
          </p:cNvSpPr>
          <p:nvPr>
            <p:ph type="title"/>
          </p:nvPr>
        </p:nvSpPr>
        <p:spPr/>
        <p:txBody>
          <a:bodyPr/>
          <a:lstStyle/>
          <a:p>
            <a:r>
              <a:rPr lang="en-US" dirty="0"/>
              <a:t>PERC Cell and </a:t>
            </a:r>
            <a:r>
              <a:rPr lang="en-US" sz="3600" dirty="0"/>
              <a:t> Advantages </a:t>
            </a:r>
            <a:r>
              <a:rPr lang="en-US" dirty="0"/>
              <a:t> </a:t>
            </a:r>
          </a:p>
        </p:txBody>
      </p:sp>
      <p:sp>
        <p:nvSpPr>
          <p:cNvPr id="3" name="Content Placeholder 2">
            <a:extLst>
              <a:ext uri="{FF2B5EF4-FFF2-40B4-BE49-F238E27FC236}">
                <a16:creationId xmlns:a16="http://schemas.microsoft.com/office/drawing/2014/main" xmlns="" id="{49BE1016-6F7B-E67C-BCD0-F74DB6FB01B4}"/>
              </a:ext>
            </a:extLst>
          </p:cNvPr>
          <p:cNvSpPr>
            <a:spLocks noGrp="1"/>
          </p:cNvSpPr>
          <p:nvPr>
            <p:ph idx="1"/>
          </p:nvPr>
        </p:nvSpPr>
        <p:spPr/>
        <p:txBody>
          <a:bodyPr>
            <a:normAutofit fontScale="77500" lnSpcReduction="20000"/>
          </a:bodyPr>
          <a:lstStyle/>
          <a:p>
            <a:pPr marL="0" indent="0" algn="just">
              <a:buNone/>
            </a:pPr>
            <a:r>
              <a:rPr lang="en-US" dirty="0"/>
              <a:t>PERC stands for (Passive Emitter and Back Cell) and it is basically a process that adds an extra layer on the back of the solar cell to reflect some of the light photons that manage to pass through the cell back into the cell, thus increasing the overall efficiency. This method takes a standard solar cell and adds an extra layer to the backside. The passivation layer acts as a mirror that reflects the light that has already passed through the plate. This gives the light a second chance to be absorbed by the solar cell, resulting in increased absorption of solar radiation.</a:t>
            </a:r>
            <a:endParaRPr lang="en-GB" dirty="0"/>
          </a:p>
        </p:txBody>
      </p:sp>
    </p:spTree>
    <p:extLst>
      <p:ext uri="{BB962C8B-B14F-4D97-AF65-F5344CB8AC3E}">
        <p14:creationId xmlns:p14="http://schemas.microsoft.com/office/powerpoint/2010/main" xmlns="" val="41991867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a:extLst>
              <a:ext uri="{FF2B5EF4-FFF2-40B4-BE49-F238E27FC236}">
                <a16:creationId xmlns:a16="http://schemas.microsoft.com/office/drawing/2014/main" xmlns="" id="{75815822-B003-37EF-B905-874A29523449}"/>
              </a:ext>
            </a:extLst>
          </p:cNvPr>
          <p:cNvSpPr>
            <a:spLocks noGrp="1"/>
          </p:cNvSpPr>
          <p:nvPr>
            <p:ph type="title"/>
          </p:nvPr>
        </p:nvSpPr>
        <p:spPr/>
        <p:txBody>
          <a:bodyPr/>
          <a:lstStyle/>
          <a:p>
            <a:endParaRPr lang="ar-PS" dirty="0"/>
          </a:p>
        </p:txBody>
      </p:sp>
      <p:pic>
        <p:nvPicPr>
          <p:cNvPr id="8" name="عنصر نائب للمحتوى 7">
            <a:extLst>
              <a:ext uri="{FF2B5EF4-FFF2-40B4-BE49-F238E27FC236}">
                <a16:creationId xmlns:a16="http://schemas.microsoft.com/office/drawing/2014/main" xmlns="" id="{84030359-39B1-2DB2-A8D1-AB18D2EC1ADE}"/>
              </a:ext>
            </a:extLst>
          </p:cNvPr>
          <p:cNvPicPr>
            <a:picLocks noGrp="1" noChangeAspect="1"/>
          </p:cNvPicPr>
          <p:nvPr>
            <p:ph sz="half" idx="1"/>
          </p:nvPr>
        </p:nvPicPr>
        <p:blipFill>
          <a:blip r:embed="rId2" cstate="print">
            <a:extLst>
              <a:ext uri="{28A0092B-C50C-407E-A947-70E740481C1C}">
                <a14:useLocalDpi xmlns:a14="http://schemas.microsoft.com/office/drawing/2010/main" xmlns="" val="0"/>
              </a:ext>
            </a:extLst>
          </a:blip>
          <a:stretch>
            <a:fillRect/>
          </a:stretch>
        </p:blipFill>
        <p:spPr>
          <a:xfrm>
            <a:off x="457200" y="1519765"/>
            <a:ext cx="4038600" cy="2754845"/>
          </a:xfrm>
        </p:spPr>
      </p:pic>
      <p:pic>
        <p:nvPicPr>
          <p:cNvPr id="10" name="عنصر نائب للمحتوى 9">
            <a:extLst>
              <a:ext uri="{FF2B5EF4-FFF2-40B4-BE49-F238E27FC236}">
                <a16:creationId xmlns:a16="http://schemas.microsoft.com/office/drawing/2014/main" xmlns="" id="{77B81197-9A4D-8A34-ADD6-51B95E9072E1}"/>
              </a:ext>
            </a:extLst>
          </p:cNvPr>
          <p:cNvPicPr>
            <a:picLocks noGrp="1" noChangeAspect="1"/>
          </p:cNvPicPr>
          <p:nvPr>
            <p:ph sz="half" idx="2"/>
          </p:nvPr>
        </p:nvPicPr>
        <p:blipFill>
          <a:blip r:embed="rId3" cstate="print">
            <a:extLst>
              <a:ext uri="{28A0092B-C50C-407E-A947-70E740481C1C}">
                <a14:useLocalDpi xmlns:a14="http://schemas.microsoft.com/office/drawing/2010/main" xmlns="" val="0"/>
              </a:ext>
            </a:extLst>
          </a:blip>
          <a:stretch>
            <a:fillRect/>
          </a:stretch>
        </p:blipFill>
        <p:spPr>
          <a:xfrm>
            <a:off x="4648200" y="1662733"/>
            <a:ext cx="4038600" cy="2468909"/>
          </a:xfrm>
        </p:spPr>
      </p:pic>
    </p:spTree>
    <p:extLst>
      <p:ext uri="{BB962C8B-B14F-4D97-AF65-F5344CB8AC3E}">
        <p14:creationId xmlns:p14="http://schemas.microsoft.com/office/powerpoint/2010/main" xmlns="" val="34453110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8E5723D-7B32-9311-CBC1-AA3690E31248}"/>
              </a:ext>
            </a:extLst>
          </p:cNvPr>
          <p:cNvSpPr>
            <a:spLocks noGrp="1"/>
          </p:cNvSpPr>
          <p:nvPr>
            <p:ph type="title"/>
          </p:nvPr>
        </p:nvSpPr>
        <p:spPr/>
        <p:txBody>
          <a:bodyPr/>
          <a:lstStyle/>
          <a:p>
            <a:pPr algn="l"/>
            <a:r>
              <a:rPr lang="ar-SA" dirty="0"/>
              <a:t> </a:t>
            </a:r>
            <a:r>
              <a:rPr lang="en-US" dirty="0"/>
              <a:t> </a:t>
            </a:r>
          </a:p>
        </p:txBody>
      </p:sp>
      <p:pic>
        <p:nvPicPr>
          <p:cNvPr id="18" name="عنصر نائب للمحتوى 17">
            <a:extLst>
              <a:ext uri="{FF2B5EF4-FFF2-40B4-BE49-F238E27FC236}">
                <a16:creationId xmlns:a16="http://schemas.microsoft.com/office/drawing/2014/main" xmlns="" id="{67BC0E1A-8783-CC59-5279-EC3E92D44608}"/>
              </a:ext>
            </a:extLst>
          </p:cNvPr>
          <p:cNvPicPr>
            <a:picLocks noGrp="1" noChangeAspect="1"/>
          </p:cNvPicPr>
          <p:nvPr>
            <p:ph sz="half" idx="2"/>
          </p:nvPr>
        </p:nvPicPr>
        <p:blipFill>
          <a:blip r:embed="rId2">
            <a:extLst>
              <a:ext uri="{28A0092B-C50C-407E-A947-70E740481C1C}">
                <a14:useLocalDpi xmlns:a14="http://schemas.microsoft.com/office/drawing/2010/main" xmlns="" val="0"/>
              </a:ext>
            </a:extLst>
          </a:blip>
          <a:stretch>
            <a:fillRect/>
          </a:stretch>
        </p:blipFill>
        <p:spPr>
          <a:xfrm>
            <a:off x="773151" y="1101502"/>
            <a:ext cx="7396976" cy="3836019"/>
          </a:xfrm>
        </p:spPr>
      </p:pic>
    </p:spTree>
    <p:extLst>
      <p:ext uri="{BB962C8B-B14F-4D97-AF65-F5344CB8AC3E}">
        <p14:creationId xmlns:p14="http://schemas.microsoft.com/office/powerpoint/2010/main" xmlns="" val="27566453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a:extLst>
              <a:ext uri="{FF2B5EF4-FFF2-40B4-BE49-F238E27FC236}">
                <a16:creationId xmlns:a16="http://schemas.microsoft.com/office/drawing/2014/main" xmlns="" id="{115960A2-9F70-6F41-8D49-0C5CBEBA9FD5}"/>
              </a:ext>
            </a:extLst>
          </p:cNvPr>
          <p:cNvSpPr>
            <a:spLocks noGrp="1"/>
          </p:cNvSpPr>
          <p:nvPr>
            <p:ph type="title"/>
          </p:nvPr>
        </p:nvSpPr>
        <p:spPr/>
        <p:txBody>
          <a:bodyPr>
            <a:normAutofit/>
          </a:bodyPr>
          <a:lstStyle/>
          <a:p>
            <a:pPr algn="l"/>
            <a:r>
              <a:rPr lang="en-US" sz="3400" b="1" dirty="0">
                <a:solidFill>
                  <a:schemeClr val="tx2"/>
                </a:solidFill>
              </a:rPr>
              <a:t>Efficiency and Market Share</a:t>
            </a:r>
            <a:endParaRPr lang="ar-PS" sz="3400" b="1" dirty="0">
              <a:solidFill>
                <a:schemeClr val="tx2"/>
              </a:solidFill>
            </a:endParaRPr>
          </a:p>
        </p:txBody>
      </p:sp>
      <p:pic>
        <p:nvPicPr>
          <p:cNvPr id="10" name="عنصر نائب للمحتوى 9">
            <a:extLst>
              <a:ext uri="{FF2B5EF4-FFF2-40B4-BE49-F238E27FC236}">
                <a16:creationId xmlns:a16="http://schemas.microsoft.com/office/drawing/2014/main" xmlns="" id="{9DD4C57D-5FE0-FFF6-13DF-AF0021824F0B}"/>
              </a:ext>
            </a:extLst>
          </p:cNvPr>
          <p:cNvPicPr>
            <a:picLocks noGrp="1" noChangeAspect="1"/>
          </p:cNvPicPr>
          <p:nvPr>
            <p:ph sz="half" idx="1"/>
          </p:nvPr>
        </p:nvPicPr>
        <p:blipFill>
          <a:blip r:embed="rId2" cstate="print">
            <a:extLst>
              <a:ext uri="{28A0092B-C50C-407E-A947-70E740481C1C}">
                <a14:useLocalDpi xmlns:a14="http://schemas.microsoft.com/office/drawing/2010/main" xmlns="" val="0"/>
              </a:ext>
            </a:extLst>
          </a:blip>
          <a:stretch>
            <a:fillRect/>
          </a:stretch>
        </p:blipFill>
        <p:spPr>
          <a:xfrm>
            <a:off x="457200" y="1491755"/>
            <a:ext cx="4038600" cy="2810865"/>
          </a:xfrm>
        </p:spPr>
      </p:pic>
      <p:pic>
        <p:nvPicPr>
          <p:cNvPr id="12" name="عنصر نائب للمحتوى 11">
            <a:extLst>
              <a:ext uri="{FF2B5EF4-FFF2-40B4-BE49-F238E27FC236}">
                <a16:creationId xmlns:a16="http://schemas.microsoft.com/office/drawing/2014/main" xmlns="" id="{7430EED3-50CA-8A30-EE16-2776EAC857A5}"/>
              </a:ext>
            </a:extLst>
          </p:cNvPr>
          <p:cNvPicPr>
            <a:picLocks noGrp="1" noChangeAspect="1"/>
          </p:cNvPicPr>
          <p:nvPr>
            <p:ph sz="half" idx="2"/>
          </p:nvPr>
        </p:nvPicPr>
        <p:blipFill>
          <a:blip r:embed="rId3">
            <a:extLst>
              <a:ext uri="{28A0092B-C50C-407E-A947-70E740481C1C}">
                <a14:useLocalDpi xmlns:a14="http://schemas.microsoft.com/office/drawing/2010/main" xmlns="" val="0"/>
              </a:ext>
            </a:extLst>
          </a:blip>
          <a:stretch>
            <a:fillRect/>
          </a:stretch>
        </p:blipFill>
        <p:spPr>
          <a:xfrm>
            <a:off x="4495800" y="1568604"/>
            <a:ext cx="4191000" cy="2734015"/>
          </a:xfrm>
        </p:spPr>
      </p:pic>
    </p:spTree>
    <p:extLst>
      <p:ext uri="{BB962C8B-B14F-4D97-AF65-F5344CB8AC3E}">
        <p14:creationId xmlns:p14="http://schemas.microsoft.com/office/powerpoint/2010/main" xmlns="" val="9983181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a:extLst>
              <a:ext uri="{FF2B5EF4-FFF2-40B4-BE49-F238E27FC236}">
                <a16:creationId xmlns:a16="http://schemas.microsoft.com/office/drawing/2014/main" xmlns="" id="{05924824-587D-C5B5-EC01-5E655DB94F62}"/>
              </a:ext>
            </a:extLst>
          </p:cNvPr>
          <p:cNvSpPr>
            <a:spLocks noGrp="1"/>
          </p:cNvSpPr>
          <p:nvPr>
            <p:ph type="title"/>
          </p:nvPr>
        </p:nvSpPr>
        <p:spPr/>
        <p:txBody>
          <a:bodyPr/>
          <a:lstStyle/>
          <a:p>
            <a:r>
              <a:rPr lang="en-US" b="1" dirty="0"/>
              <a:t>Methodology</a:t>
            </a:r>
            <a:endParaRPr lang="ar-PS" dirty="0"/>
          </a:p>
        </p:txBody>
      </p:sp>
      <p:sp>
        <p:nvSpPr>
          <p:cNvPr id="9" name="شكل بيضاوي 8">
            <a:extLst>
              <a:ext uri="{FF2B5EF4-FFF2-40B4-BE49-F238E27FC236}">
                <a16:creationId xmlns:a16="http://schemas.microsoft.com/office/drawing/2014/main" xmlns="" id="{DAD39749-5004-548C-F441-B0871209E00D}"/>
              </a:ext>
            </a:extLst>
          </p:cNvPr>
          <p:cNvSpPr/>
          <p:nvPr/>
        </p:nvSpPr>
        <p:spPr>
          <a:xfrm>
            <a:off x="68605" y="2311043"/>
            <a:ext cx="2614878" cy="95900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20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The work plan</a:t>
            </a:r>
          </a:p>
          <a:p>
            <a:pPr algn="ctr"/>
            <a:endParaRPr lang="ar-PS" dirty="0"/>
          </a:p>
        </p:txBody>
      </p:sp>
      <p:pic>
        <p:nvPicPr>
          <p:cNvPr id="6" name="عنصر نائب للمحتوى 5">
            <a:extLst>
              <a:ext uri="{FF2B5EF4-FFF2-40B4-BE49-F238E27FC236}">
                <a16:creationId xmlns:a16="http://schemas.microsoft.com/office/drawing/2014/main" xmlns="" id="{FD9067D1-58E3-E49D-6CF3-73C970A941AB}"/>
              </a:ext>
            </a:extLst>
          </p:cNvPr>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5883206" y="1281659"/>
            <a:ext cx="2532459" cy="3376613"/>
          </a:xfrm>
        </p:spPr>
      </p:pic>
      <p:pic>
        <p:nvPicPr>
          <p:cNvPr id="7" name="صورة 6">
            <a:extLst>
              <a:ext uri="{FF2B5EF4-FFF2-40B4-BE49-F238E27FC236}">
                <a16:creationId xmlns:a16="http://schemas.microsoft.com/office/drawing/2014/main" xmlns="" id="{BDA49980-9A6B-B070-BB9A-3B283B212EAB}"/>
              </a:ext>
            </a:extLst>
          </p:cNvPr>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2810656" y="1405873"/>
            <a:ext cx="2772784" cy="3128183"/>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xmlns="" val="62964858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617</Words>
  <Application>Microsoft Office PowerPoint</Application>
  <PresentationFormat>عرض على الشاشة (9:16)‏</PresentationFormat>
  <Paragraphs>141</Paragraphs>
  <Slides>21</Slides>
  <Notes>1</Notes>
  <HiddenSlides>0</HiddenSlides>
  <MMClips>0</MMClips>
  <ScaleCrop>false</ScaleCrop>
  <HeadingPairs>
    <vt:vector size="4" baseType="variant">
      <vt:variant>
        <vt:lpstr>سمة</vt:lpstr>
      </vt:variant>
      <vt:variant>
        <vt:i4>1</vt:i4>
      </vt:variant>
      <vt:variant>
        <vt:lpstr>عناوين الشرائح</vt:lpstr>
      </vt:variant>
      <vt:variant>
        <vt:i4>21</vt:i4>
      </vt:variant>
    </vt:vector>
  </HeadingPairs>
  <TitlesOfParts>
    <vt:vector size="22" baseType="lpstr">
      <vt:lpstr>Office Theme</vt:lpstr>
      <vt:lpstr>Graduation Project 2 Assessment and Potential of using  Passivated Emitter and rear cell (PERC)  in Palestine</vt:lpstr>
      <vt:lpstr>Content:</vt:lpstr>
      <vt:lpstr>Introduction</vt:lpstr>
      <vt:lpstr>Energy types:</vt:lpstr>
      <vt:lpstr>PERC Cell and  Advantages  </vt:lpstr>
      <vt:lpstr>الشريحة 6</vt:lpstr>
      <vt:lpstr>  </vt:lpstr>
      <vt:lpstr>Efficiency and Market Share</vt:lpstr>
      <vt:lpstr>Methodology</vt:lpstr>
      <vt:lpstr>Data Sheet</vt:lpstr>
      <vt:lpstr>Devices</vt:lpstr>
      <vt:lpstr>Devices</vt:lpstr>
      <vt:lpstr>Experimental Data</vt:lpstr>
      <vt:lpstr>Temperature Measurement Result</vt:lpstr>
      <vt:lpstr> Irradiance Measurement Results</vt:lpstr>
      <vt:lpstr>Power Measurement Results</vt:lpstr>
      <vt:lpstr>Efficiency Measurement Results : </vt:lpstr>
      <vt:lpstr>Challenges </vt:lpstr>
      <vt:lpstr>Conclusion:</vt:lpstr>
      <vt:lpstr>Recommendations</vt:lpstr>
      <vt:lpstr>Thanks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Tilt Angle in Palestine</dc:title>
  <dc:creator/>
  <cp:lastModifiedBy/>
  <cp:revision>3</cp:revision>
  <dcterms:created xsi:type="dcterms:W3CDTF">2017-08-01T15:40:51Z</dcterms:created>
  <dcterms:modified xsi:type="dcterms:W3CDTF">2022-12-22T13:52:15Z</dcterms:modified>
</cp:coreProperties>
</file>