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x="18288000" cy="10287000"/>
  <p:notesSz cx="6858000" cy="9144000"/>
  <p:embeddedFontLst>
    <p:embeddedFont>
      <p:font typeface="Times New Roman" charset="1" panose="02030502070405020303"/>
      <p:regular r:id="rId29"/>
    </p:embeddedFont>
    <p:embeddedFont>
      <p:font typeface="Glacial Indifference" charset="1" panose="00000000000000000000"/>
      <p:regular r:id="rId30"/>
    </p:embeddedFont>
    <p:embeddedFont>
      <p:font typeface="Open Sans" charset="1" panose="020B0606030504020204"/>
      <p:regular r:id="rId31"/>
    </p:embeddedFont>
    <p:embeddedFont>
      <p:font typeface="Times New Roman Bold" charset="1" panose="02030802070405020303"/>
      <p:regular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0.png" Type="http://schemas.openxmlformats.org/officeDocument/2006/relationships/image"/><Relationship Id="rId4" Target="../media/image11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27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0.png" Type="http://schemas.openxmlformats.org/officeDocument/2006/relationships/image"/><Relationship Id="rId4" Target="../media/image11.svg" Type="http://schemas.openxmlformats.org/officeDocument/2006/relationships/image"/><Relationship Id="rId5" Target="../media/image28.png" Type="http://schemas.openxmlformats.org/officeDocument/2006/relationships/image"/><Relationship Id="rId6" Target="../media/image2.png" Type="http://schemas.openxmlformats.org/officeDocument/2006/relationships/image"/><Relationship Id="rId7" Target="../media/image3.sv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0.png" Type="http://schemas.openxmlformats.org/officeDocument/2006/relationships/image"/><Relationship Id="rId4" Target="../media/image11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29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0.png" Type="http://schemas.openxmlformats.org/officeDocument/2006/relationships/image"/><Relationship Id="rId4" Target="../media/image11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30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0.png" Type="http://schemas.openxmlformats.org/officeDocument/2006/relationships/image"/><Relationship Id="rId4" Target="../media/image11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31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0.png" Type="http://schemas.openxmlformats.org/officeDocument/2006/relationships/image"/><Relationship Id="rId4" Target="../media/image11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32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0.png" Type="http://schemas.openxmlformats.org/officeDocument/2006/relationships/image"/><Relationship Id="rId4" Target="../media/image11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33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4.png" Type="http://schemas.openxmlformats.org/officeDocument/2006/relationships/image"/><Relationship Id="rId4" Target="../media/image35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36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4.png" Type="http://schemas.openxmlformats.org/officeDocument/2006/relationships/image"/><Relationship Id="rId4" Target="../media/image35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37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38.png" Type="http://schemas.openxmlformats.org/officeDocument/2006/relationships/image"/><Relationship Id="rId6" Target="../media/image10.png" Type="http://schemas.openxmlformats.org/officeDocument/2006/relationships/image"/><Relationship Id="rId7" Target="../media/image11.sv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.png" Type="http://schemas.openxmlformats.org/officeDocument/2006/relationships/image"/><Relationship Id="rId4" Target="../media/image7.svg" Type="http://schemas.openxmlformats.org/officeDocument/2006/relationships/image"/><Relationship Id="rId5" Target="../media/image8.png" Type="http://schemas.openxmlformats.org/officeDocument/2006/relationships/image"/><Relationship Id="rId6" Target="../media/image9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39.png" Type="http://schemas.openxmlformats.org/officeDocument/2006/relationships/image"/><Relationship Id="rId6" Target="../media/image10.png" Type="http://schemas.openxmlformats.org/officeDocument/2006/relationships/image"/><Relationship Id="rId7" Target="../media/image11.sv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10.png" Type="http://schemas.openxmlformats.org/officeDocument/2006/relationships/image"/><Relationship Id="rId6" Target="../media/image11.svg" Type="http://schemas.openxmlformats.org/officeDocument/2006/relationships/image"/><Relationship Id="rId7" Target="../media/image40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sv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10.png" Type="http://schemas.openxmlformats.org/officeDocument/2006/relationships/image"/><Relationship Id="rId6" Target="../media/image11.svg" Type="http://schemas.openxmlformats.org/officeDocument/2006/relationships/image"/><Relationship Id="rId7" Target="../media/image36.png" Type="http://schemas.openxmlformats.org/officeDocument/2006/relationships/image"/><Relationship Id="rId8" Target="../media/image41.png" Type="http://schemas.openxmlformats.org/officeDocument/2006/relationships/image"/><Relationship Id="rId9" Target="../media/image12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.png" Type="http://schemas.openxmlformats.org/officeDocument/2006/relationships/image"/><Relationship Id="rId4" Target="../media/image7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0.png" Type="http://schemas.openxmlformats.org/officeDocument/2006/relationships/image"/><Relationship Id="rId4" Target="../media/image11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12.png" Type="http://schemas.openxmlformats.org/officeDocument/2006/relationships/image"/><Relationship Id="rId8" Target="../media/image13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14.pn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.png" Type="http://schemas.openxmlformats.org/officeDocument/2006/relationships/image"/><Relationship Id="rId4" Target="../media/image7.svg" Type="http://schemas.openxmlformats.org/officeDocument/2006/relationships/image"/><Relationship Id="rId5" Target="../media/image15.png" Type="http://schemas.openxmlformats.org/officeDocument/2006/relationships/image"/><Relationship Id="rId6" Target="../media/image16.svg" Type="http://schemas.openxmlformats.org/officeDocument/2006/relationships/image"/><Relationship Id="rId7" Target="../media/image17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.png" Type="http://schemas.openxmlformats.org/officeDocument/2006/relationships/image"/><Relationship Id="rId4" Target="../media/image7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18.pn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9.png" Type="http://schemas.openxmlformats.org/officeDocument/2006/relationships/image"/><Relationship Id="rId4" Target="../media/image20.png" Type="http://schemas.openxmlformats.org/officeDocument/2006/relationships/image"/><Relationship Id="rId5" Target="../media/image21.png" Type="http://schemas.openxmlformats.org/officeDocument/2006/relationships/image"/><Relationship Id="rId6" Target="../media/image2.png" Type="http://schemas.openxmlformats.org/officeDocument/2006/relationships/image"/><Relationship Id="rId7" Target="../media/image3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2.png" Type="http://schemas.openxmlformats.org/officeDocument/2006/relationships/image"/><Relationship Id="rId4" Target="../media/image23.png" Type="http://schemas.openxmlformats.org/officeDocument/2006/relationships/image"/><Relationship Id="rId5" Target="../media/image24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3.svg" Type="http://schemas.openxmlformats.org/officeDocument/2006/relationships/image"/><Relationship Id="rId2" Target="../media/image1.png" Type="http://schemas.openxmlformats.org/officeDocument/2006/relationships/image"/><Relationship Id="rId3" Target="../media/image25.png" Type="http://schemas.openxmlformats.org/officeDocument/2006/relationships/image"/><Relationship Id="rId4" Target="../media/image26.pn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1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389105">
            <a:off x="-2872312" y="-2818679"/>
            <a:ext cx="11440113" cy="4002475"/>
            <a:chOff x="0" y="0"/>
            <a:chExt cx="3013034" cy="105415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11416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-1359352">
            <a:off x="465070" y="-4294761"/>
            <a:ext cx="11440113" cy="4002475"/>
            <a:chOff x="0" y="0"/>
            <a:chExt cx="3013034" cy="105415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728A9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028700" y="8528368"/>
            <a:ext cx="2123450" cy="2472722"/>
          </a:xfrm>
          <a:custGeom>
            <a:avLst/>
            <a:gdLst/>
            <a:ahLst/>
            <a:cxnLst/>
            <a:rect r="r" b="b" t="t" l="l"/>
            <a:pathLst>
              <a:path h="2472722" w="2123450">
                <a:moveTo>
                  <a:pt x="0" y="0"/>
                </a:moveTo>
                <a:lnTo>
                  <a:pt x="2123450" y="0"/>
                </a:lnTo>
                <a:lnTo>
                  <a:pt x="2123450" y="2472722"/>
                </a:lnTo>
                <a:lnTo>
                  <a:pt x="0" y="247272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5011038" y="4663372"/>
            <a:ext cx="3276962" cy="2174711"/>
          </a:xfrm>
          <a:custGeom>
            <a:avLst/>
            <a:gdLst/>
            <a:ahLst/>
            <a:cxnLst/>
            <a:rect r="r" b="b" t="t" l="l"/>
            <a:pathLst>
              <a:path h="2174711" w="3276962">
                <a:moveTo>
                  <a:pt x="0" y="0"/>
                </a:moveTo>
                <a:lnTo>
                  <a:pt x="3276962" y="0"/>
                </a:lnTo>
                <a:lnTo>
                  <a:pt x="3276962" y="2174711"/>
                </a:lnTo>
                <a:lnTo>
                  <a:pt x="0" y="217471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3341033" y="962025"/>
            <a:ext cx="13918267" cy="18731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4788"/>
              </a:lnSpc>
            </a:pPr>
            <a:r>
              <a:rPr lang="en-US" sz="4092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GIS-Based Airport Sites Suitability (ASS) Mapping in the</a:t>
            </a:r>
            <a:r>
              <a:rPr lang="ar-EG" sz="4092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  <a:rtl val="true"/>
              </a:rPr>
              <a:t>  </a:t>
            </a:r>
          </a:p>
          <a:p>
            <a:pPr algn="ctr" rtl="true">
              <a:lnSpc>
                <a:spcPts val="4788"/>
              </a:lnSpc>
            </a:pPr>
            <a:r>
              <a:rPr lang="en-US" sz="4092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West Bank, Palestine</a:t>
            </a:r>
          </a:p>
          <a:p>
            <a:pPr algn="ctr">
              <a:lnSpc>
                <a:spcPts val="4788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6487671" y="3665048"/>
            <a:ext cx="7624990" cy="1853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05"/>
              </a:lnSpc>
            </a:pPr>
            <a:r>
              <a:rPr lang="en-US" sz="3432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By: </a:t>
            </a:r>
          </a:p>
          <a:p>
            <a:pPr algn="ctr">
              <a:lnSpc>
                <a:spcPts val="4805"/>
              </a:lnSpc>
            </a:pPr>
            <a:r>
              <a:rPr lang="en-US" sz="3432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Yousef Mohammed Odeh – 12028892</a:t>
            </a:r>
          </a:p>
          <a:p>
            <a:pPr algn="ctr">
              <a:lnSpc>
                <a:spcPts val="4805"/>
              </a:lnSpc>
            </a:pPr>
            <a:r>
              <a:rPr lang="en-US" sz="3432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Mohammed Ahed Nafee – 12010072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6654186" y="6296365"/>
            <a:ext cx="7660315" cy="6616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4867"/>
              </a:lnSpc>
              <a:spcBef>
                <a:spcPct val="0"/>
              </a:spcBef>
            </a:pPr>
            <a:r>
              <a:rPr lang="en-US" sz="3476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Supervisor: Prof. Sameer</a:t>
            </a:r>
            <a:r>
              <a:rPr lang="en-US" sz="3476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Shadeed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6564061" y="7764157"/>
            <a:ext cx="7875890" cy="1069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rtl="true">
              <a:lnSpc>
                <a:spcPts val="4059"/>
              </a:lnSpc>
              <a:spcBef>
                <a:spcPct val="0"/>
              </a:spcBef>
            </a:pPr>
            <a:r>
              <a:rPr lang="en-US" sz="2899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Geomatics Engineering Program,</a:t>
            </a:r>
            <a:r>
              <a:rPr lang="en-US" sz="2899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An-Najah National University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6415435" y="9292010"/>
            <a:ext cx="11872565" cy="1989980"/>
            <a:chOff x="0" y="0"/>
            <a:chExt cx="3126931" cy="52411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3126931" cy="524110"/>
            </a:xfrm>
            <a:custGeom>
              <a:avLst/>
              <a:gdLst/>
              <a:ahLst/>
              <a:cxnLst/>
              <a:rect r="r" b="b" t="t" l="l"/>
              <a:pathLst>
                <a:path h="524110" w="3126931">
                  <a:moveTo>
                    <a:pt x="0" y="0"/>
                  </a:moveTo>
                  <a:lnTo>
                    <a:pt x="3126931" y="0"/>
                  </a:lnTo>
                  <a:lnTo>
                    <a:pt x="3126931" y="524110"/>
                  </a:lnTo>
                  <a:lnTo>
                    <a:pt x="0" y="524110"/>
                  </a:lnTo>
                  <a:close/>
                </a:path>
              </a:pathLst>
            </a:custGeom>
            <a:solidFill>
              <a:srgbClr val="114160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76200"/>
              <a:ext cx="3126931" cy="600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389105">
            <a:off x="-2872312" y="-2818679"/>
            <a:ext cx="11440113" cy="4002475"/>
            <a:chOff x="0" y="0"/>
            <a:chExt cx="3013034" cy="105415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11416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-1359352">
            <a:off x="465070" y="-4294761"/>
            <a:ext cx="11440113" cy="4002475"/>
            <a:chOff x="0" y="0"/>
            <a:chExt cx="3013034" cy="105415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728A9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976382" y="0"/>
            <a:ext cx="2311618" cy="2311618"/>
          </a:xfrm>
          <a:custGeom>
            <a:avLst/>
            <a:gdLst/>
            <a:ahLst/>
            <a:cxnLst/>
            <a:rect r="r" b="b" t="t" l="l"/>
            <a:pathLst>
              <a:path h="2311618" w="2311618">
                <a:moveTo>
                  <a:pt x="0" y="0"/>
                </a:moveTo>
                <a:lnTo>
                  <a:pt x="2311618" y="0"/>
                </a:lnTo>
                <a:lnTo>
                  <a:pt x="2311618" y="2311618"/>
                </a:lnTo>
                <a:lnTo>
                  <a:pt x="0" y="231161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1073273" y="7839287"/>
            <a:ext cx="2101973" cy="2447713"/>
          </a:xfrm>
          <a:custGeom>
            <a:avLst/>
            <a:gdLst/>
            <a:ahLst/>
            <a:cxnLst/>
            <a:rect r="r" b="b" t="t" l="l"/>
            <a:pathLst>
              <a:path h="2447713" w="2101973">
                <a:moveTo>
                  <a:pt x="0" y="0"/>
                </a:moveTo>
                <a:lnTo>
                  <a:pt x="2101973" y="0"/>
                </a:lnTo>
                <a:lnTo>
                  <a:pt x="2101973" y="2447713"/>
                </a:lnTo>
                <a:lnTo>
                  <a:pt x="0" y="244771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5815160" y="1756628"/>
            <a:ext cx="7623411" cy="8353276"/>
          </a:xfrm>
          <a:custGeom>
            <a:avLst/>
            <a:gdLst/>
            <a:ahLst/>
            <a:cxnLst/>
            <a:rect r="r" b="b" t="t" l="l"/>
            <a:pathLst>
              <a:path h="8353276" w="7623411">
                <a:moveTo>
                  <a:pt x="0" y="0"/>
                </a:moveTo>
                <a:lnTo>
                  <a:pt x="7623411" y="0"/>
                </a:lnTo>
                <a:lnTo>
                  <a:pt x="7623411" y="8353277"/>
                </a:lnTo>
                <a:lnTo>
                  <a:pt x="0" y="835327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-123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624648" y="692260"/>
            <a:ext cx="12004435" cy="765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b="true" sz="40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METHODOLOGY APPROACH 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6014482" y="833467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389105">
            <a:off x="-2872312" y="-2818679"/>
            <a:ext cx="11440113" cy="4002475"/>
            <a:chOff x="0" y="0"/>
            <a:chExt cx="3013034" cy="105415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11416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-1359352">
            <a:off x="465070" y="-4294761"/>
            <a:ext cx="11440113" cy="4002475"/>
            <a:chOff x="0" y="0"/>
            <a:chExt cx="3013034" cy="105415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728A9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976382" y="0"/>
            <a:ext cx="2311618" cy="2311618"/>
          </a:xfrm>
          <a:custGeom>
            <a:avLst/>
            <a:gdLst/>
            <a:ahLst/>
            <a:cxnLst/>
            <a:rect r="r" b="b" t="t" l="l"/>
            <a:pathLst>
              <a:path h="2311618" w="2311618">
                <a:moveTo>
                  <a:pt x="0" y="0"/>
                </a:moveTo>
                <a:lnTo>
                  <a:pt x="2311618" y="0"/>
                </a:lnTo>
                <a:lnTo>
                  <a:pt x="2311618" y="2311618"/>
                </a:lnTo>
                <a:lnTo>
                  <a:pt x="0" y="231161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223845" y="3854459"/>
            <a:ext cx="16035455" cy="4730459"/>
          </a:xfrm>
          <a:custGeom>
            <a:avLst/>
            <a:gdLst/>
            <a:ahLst/>
            <a:cxnLst/>
            <a:rect r="r" b="b" t="t" l="l"/>
            <a:pathLst>
              <a:path h="4730459" w="16035455">
                <a:moveTo>
                  <a:pt x="0" y="0"/>
                </a:moveTo>
                <a:lnTo>
                  <a:pt x="16035455" y="0"/>
                </a:lnTo>
                <a:lnTo>
                  <a:pt x="16035455" y="4730459"/>
                </a:lnTo>
                <a:lnTo>
                  <a:pt x="0" y="47304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88" t="0" r="-388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-22287" y="9063144"/>
            <a:ext cx="2101973" cy="2447713"/>
          </a:xfrm>
          <a:custGeom>
            <a:avLst/>
            <a:gdLst/>
            <a:ahLst/>
            <a:cxnLst/>
            <a:rect r="r" b="b" t="t" l="l"/>
            <a:pathLst>
              <a:path h="2447713" w="2101973">
                <a:moveTo>
                  <a:pt x="0" y="0"/>
                </a:moveTo>
                <a:lnTo>
                  <a:pt x="2101974" y="0"/>
                </a:lnTo>
                <a:lnTo>
                  <a:pt x="2101974" y="2447712"/>
                </a:lnTo>
                <a:lnTo>
                  <a:pt x="0" y="244771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624648" y="692260"/>
            <a:ext cx="12004435" cy="765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b="true" sz="40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METHODOLOGY APPROACH 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6783902" y="865785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389105">
            <a:off x="-2872312" y="-2818679"/>
            <a:ext cx="11440113" cy="4002475"/>
            <a:chOff x="0" y="0"/>
            <a:chExt cx="3013034" cy="105415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11416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-1359352">
            <a:off x="465070" y="-4294761"/>
            <a:ext cx="11440113" cy="4002475"/>
            <a:chOff x="0" y="0"/>
            <a:chExt cx="3013034" cy="105415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728A9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976382" y="0"/>
            <a:ext cx="2311618" cy="2311618"/>
          </a:xfrm>
          <a:custGeom>
            <a:avLst/>
            <a:gdLst/>
            <a:ahLst/>
            <a:cxnLst/>
            <a:rect r="r" b="b" t="t" l="l"/>
            <a:pathLst>
              <a:path h="2311618" w="2311618">
                <a:moveTo>
                  <a:pt x="0" y="0"/>
                </a:moveTo>
                <a:lnTo>
                  <a:pt x="2311618" y="0"/>
                </a:lnTo>
                <a:lnTo>
                  <a:pt x="2311618" y="2311618"/>
                </a:lnTo>
                <a:lnTo>
                  <a:pt x="0" y="231161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22287" y="9063144"/>
            <a:ext cx="2101973" cy="2447713"/>
          </a:xfrm>
          <a:custGeom>
            <a:avLst/>
            <a:gdLst/>
            <a:ahLst/>
            <a:cxnLst/>
            <a:rect r="r" b="b" t="t" l="l"/>
            <a:pathLst>
              <a:path h="2447713" w="2101973">
                <a:moveTo>
                  <a:pt x="0" y="0"/>
                </a:moveTo>
                <a:lnTo>
                  <a:pt x="2101974" y="0"/>
                </a:lnTo>
                <a:lnTo>
                  <a:pt x="2101974" y="2447712"/>
                </a:lnTo>
                <a:lnTo>
                  <a:pt x="0" y="244771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907028" y="2311618"/>
            <a:ext cx="13439674" cy="6988630"/>
          </a:xfrm>
          <a:custGeom>
            <a:avLst/>
            <a:gdLst/>
            <a:ahLst/>
            <a:cxnLst/>
            <a:rect r="r" b="b" t="t" l="l"/>
            <a:pathLst>
              <a:path h="6988630" w="13439674">
                <a:moveTo>
                  <a:pt x="0" y="0"/>
                </a:moveTo>
                <a:lnTo>
                  <a:pt x="13439674" y="0"/>
                </a:lnTo>
                <a:lnTo>
                  <a:pt x="13439674" y="6988631"/>
                </a:lnTo>
                <a:lnTo>
                  <a:pt x="0" y="698863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624648" y="692260"/>
            <a:ext cx="12004435" cy="765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b="true" sz="40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METHODOLOGY APPROACH 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6793427" y="865785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389105">
            <a:off x="-2872312" y="-2818679"/>
            <a:ext cx="11440113" cy="4002475"/>
            <a:chOff x="0" y="0"/>
            <a:chExt cx="3013034" cy="105415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11416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-1359352">
            <a:off x="465070" y="-4294761"/>
            <a:ext cx="11440113" cy="4002475"/>
            <a:chOff x="0" y="0"/>
            <a:chExt cx="3013034" cy="105415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728A9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976382" y="0"/>
            <a:ext cx="2311618" cy="2311618"/>
          </a:xfrm>
          <a:custGeom>
            <a:avLst/>
            <a:gdLst/>
            <a:ahLst/>
            <a:cxnLst/>
            <a:rect r="r" b="b" t="t" l="l"/>
            <a:pathLst>
              <a:path h="2311618" w="2311618">
                <a:moveTo>
                  <a:pt x="0" y="0"/>
                </a:moveTo>
                <a:lnTo>
                  <a:pt x="2311618" y="0"/>
                </a:lnTo>
                <a:lnTo>
                  <a:pt x="2311618" y="2311618"/>
                </a:lnTo>
                <a:lnTo>
                  <a:pt x="0" y="231161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22287" y="9063144"/>
            <a:ext cx="2101973" cy="2447713"/>
          </a:xfrm>
          <a:custGeom>
            <a:avLst/>
            <a:gdLst/>
            <a:ahLst/>
            <a:cxnLst/>
            <a:rect r="r" b="b" t="t" l="l"/>
            <a:pathLst>
              <a:path h="2447713" w="2101973">
                <a:moveTo>
                  <a:pt x="0" y="0"/>
                </a:moveTo>
                <a:lnTo>
                  <a:pt x="2101974" y="0"/>
                </a:lnTo>
                <a:lnTo>
                  <a:pt x="2101974" y="2447712"/>
                </a:lnTo>
                <a:lnTo>
                  <a:pt x="0" y="244771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2664101" y="2901086"/>
            <a:ext cx="14721164" cy="6357214"/>
          </a:xfrm>
          <a:custGeom>
            <a:avLst/>
            <a:gdLst/>
            <a:ahLst/>
            <a:cxnLst/>
            <a:rect r="r" b="b" t="t" l="l"/>
            <a:pathLst>
              <a:path h="6357214" w="14721164">
                <a:moveTo>
                  <a:pt x="0" y="0"/>
                </a:moveTo>
                <a:lnTo>
                  <a:pt x="14721164" y="0"/>
                </a:lnTo>
                <a:lnTo>
                  <a:pt x="14721164" y="6357214"/>
                </a:lnTo>
                <a:lnTo>
                  <a:pt x="0" y="635721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210" r="0" b="-21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624648" y="692260"/>
            <a:ext cx="12004435" cy="765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b="true" sz="40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METHODOLOGY APPROACH 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6774377" y="865785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389105">
            <a:off x="-2872312" y="-2818679"/>
            <a:ext cx="11440113" cy="4002475"/>
            <a:chOff x="0" y="0"/>
            <a:chExt cx="3013034" cy="105415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11416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-1359352">
            <a:off x="465070" y="-4294761"/>
            <a:ext cx="11440113" cy="4002475"/>
            <a:chOff x="0" y="0"/>
            <a:chExt cx="3013034" cy="105415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728A9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976382" y="0"/>
            <a:ext cx="2311618" cy="2311618"/>
          </a:xfrm>
          <a:custGeom>
            <a:avLst/>
            <a:gdLst/>
            <a:ahLst/>
            <a:cxnLst/>
            <a:rect r="r" b="b" t="t" l="l"/>
            <a:pathLst>
              <a:path h="2311618" w="2311618">
                <a:moveTo>
                  <a:pt x="0" y="0"/>
                </a:moveTo>
                <a:lnTo>
                  <a:pt x="2311618" y="0"/>
                </a:lnTo>
                <a:lnTo>
                  <a:pt x="2311618" y="2311618"/>
                </a:lnTo>
                <a:lnTo>
                  <a:pt x="0" y="231161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22287" y="9063144"/>
            <a:ext cx="2101973" cy="2447713"/>
          </a:xfrm>
          <a:custGeom>
            <a:avLst/>
            <a:gdLst/>
            <a:ahLst/>
            <a:cxnLst/>
            <a:rect r="r" b="b" t="t" l="l"/>
            <a:pathLst>
              <a:path h="2447713" w="2101973">
                <a:moveTo>
                  <a:pt x="0" y="0"/>
                </a:moveTo>
                <a:lnTo>
                  <a:pt x="2101974" y="0"/>
                </a:lnTo>
                <a:lnTo>
                  <a:pt x="2101974" y="2447712"/>
                </a:lnTo>
                <a:lnTo>
                  <a:pt x="0" y="244771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010505" y="3387303"/>
            <a:ext cx="14121686" cy="5595718"/>
          </a:xfrm>
          <a:custGeom>
            <a:avLst/>
            <a:gdLst/>
            <a:ahLst/>
            <a:cxnLst/>
            <a:rect r="r" b="b" t="t" l="l"/>
            <a:pathLst>
              <a:path h="5595718" w="14121686">
                <a:moveTo>
                  <a:pt x="0" y="0"/>
                </a:moveTo>
                <a:lnTo>
                  <a:pt x="14121686" y="0"/>
                </a:lnTo>
                <a:lnTo>
                  <a:pt x="14121686" y="5595718"/>
                </a:lnTo>
                <a:lnTo>
                  <a:pt x="0" y="559571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624648" y="692260"/>
            <a:ext cx="12004435" cy="765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b="true" sz="40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METHODOLOGY APPROACH 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6774377" y="865785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389105">
            <a:off x="-2872312" y="-2818679"/>
            <a:ext cx="11440113" cy="4002475"/>
            <a:chOff x="0" y="0"/>
            <a:chExt cx="3013034" cy="105415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11416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-1359352">
            <a:off x="465070" y="-4294761"/>
            <a:ext cx="11440113" cy="4002475"/>
            <a:chOff x="0" y="0"/>
            <a:chExt cx="3013034" cy="105415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728A9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6648194" y="-98465"/>
            <a:ext cx="2311618" cy="2311618"/>
          </a:xfrm>
          <a:custGeom>
            <a:avLst/>
            <a:gdLst/>
            <a:ahLst/>
            <a:cxnLst/>
            <a:rect r="r" b="b" t="t" l="l"/>
            <a:pathLst>
              <a:path h="2311618" w="2311618">
                <a:moveTo>
                  <a:pt x="0" y="0"/>
                </a:moveTo>
                <a:lnTo>
                  <a:pt x="2311619" y="0"/>
                </a:lnTo>
                <a:lnTo>
                  <a:pt x="2311619" y="2311618"/>
                </a:lnTo>
                <a:lnTo>
                  <a:pt x="0" y="231161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22287" y="9063144"/>
            <a:ext cx="2101973" cy="2447713"/>
          </a:xfrm>
          <a:custGeom>
            <a:avLst/>
            <a:gdLst/>
            <a:ahLst/>
            <a:cxnLst/>
            <a:rect r="r" b="b" t="t" l="l"/>
            <a:pathLst>
              <a:path h="2447713" w="2101973">
                <a:moveTo>
                  <a:pt x="0" y="0"/>
                </a:moveTo>
                <a:lnTo>
                  <a:pt x="2101974" y="0"/>
                </a:lnTo>
                <a:lnTo>
                  <a:pt x="2101974" y="2447712"/>
                </a:lnTo>
                <a:lnTo>
                  <a:pt x="0" y="244771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3624648" y="1522893"/>
            <a:ext cx="12497835" cy="8764107"/>
          </a:xfrm>
          <a:custGeom>
            <a:avLst/>
            <a:gdLst/>
            <a:ahLst/>
            <a:cxnLst/>
            <a:rect r="r" b="b" t="t" l="l"/>
            <a:pathLst>
              <a:path h="8764107" w="12497835">
                <a:moveTo>
                  <a:pt x="0" y="0"/>
                </a:moveTo>
                <a:lnTo>
                  <a:pt x="12497835" y="0"/>
                </a:lnTo>
                <a:lnTo>
                  <a:pt x="12497835" y="8764107"/>
                </a:lnTo>
                <a:lnTo>
                  <a:pt x="0" y="876410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40" t="0" r="-4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624648" y="593795"/>
            <a:ext cx="12004435" cy="765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b="true" sz="40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CLASSIFIED CRITERIA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6774377" y="865785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389105">
            <a:off x="-2872312" y="-2818679"/>
            <a:ext cx="11440113" cy="4002475"/>
            <a:chOff x="0" y="0"/>
            <a:chExt cx="3013034" cy="105415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11416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-1359352">
            <a:off x="465070" y="-4294761"/>
            <a:ext cx="11440113" cy="4002475"/>
            <a:chOff x="0" y="0"/>
            <a:chExt cx="3013034" cy="105415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728A9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6648194" y="-98465"/>
            <a:ext cx="2311618" cy="2311618"/>
          </a:xfrm>
          <a:custGeom>
            <a:avLst/>
            <a:gdLst/>
            <a:ahLst/>
            <a:cxnLst/>
            <a:rect r="r" b="b" t="t" l="l"/>
            <a:pathLst>
              <a:path h="2311618" w="2311618">
                <a:moveTo>
                  <a:pt x="0" y="0"/>
                </a:moveTo>
                <a:lnTo>
                  <a:pt x="2311619" y="0"/>
                </a:lnTo>
                <a:lnTo>
                  <a:pt x="2311619" y="2311618"/>
                </a:lnTo>
                <a:lnTo>
                  <a:pt x="0" y="231161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-22287" y="9063144"/>
            <a:ext cx="2101973" cy="2447713"/>
          </a:xfrm>
          <a:custGeom>
            <a:avLst/>
            <a:gdLst/>
            <a:ahLst/>
            <a:cxnLst/>
            <a:rect r="r" b="b" t="t" l="l"/>
            <a:pathLst>
              <a:path h="2447713" w="2101973">
                <a:moveTo>
                  <a:pt x="0" y="0"/>
                </a:moveTo>
                <a:lnTo>
                  <a:pt x="2101974" y="0"/>
                </a:lnTo>
                <a:lnTo>
                  <a:pt x="2101974" y="2447712"/>
                </a:lnTo>
                <a:lnTo>
                  <a:pt x="0" y="244771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4714160" y="2741310"/>
            <a:ext cx="9825410" cy="6710135"/>
          </a:xfrm>
          <a:custGeom>
            <a:avLst/>
            <a:gdLst/>
            <a:ahLst/>
            <a:cxnLst/>
            <a:rect r="r" b="b" t="t" l="l"/>
            <a:pathLst>
              <a:path h="6710135" w="9825410">
                <a:moveTo>
                  <a:pt x="0" y="0"/>
                </a:moveTo>
                <a:lnTo>
                  <a:pt x="9825410" y="0"/>
                </a:lnTo>
                <a:lnTo>
                  <a:pt x="9825410" y="6710135"/>
                </a:lnTo>
                <a:lnTo>
                  <a:pt x="0" y="671013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-1936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624648" y="574745"/>
            <a:ext cx="12004435" cy="866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b="true" sz="45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MODELING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6290380" y="8252568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7" y="0"/>
                </a:lnTo>
                <a:lnTo>
                  <a:pt x="3027247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827208" y="-6343676"/>
            <a:ext cx="15061871" cy="10726217"/>
            <a:chOff x="0" y="0"/>
            <a:chExt cx="20082495" cy="14301622"/>
          </a:xfrm>
        </p:grpSpPr>
        <p:grpSp>
          <p:nvGrpSpPr>
            <p:cNvPr name="Group 4" id="4"/>
            <p:cNvGrpSpPr/>
            <p:nvPr/>
          </p:nvGrpSpPr>
          <p:grpSpPr>
            <a:xfrm rot="-2389105">
              <a:off x="-60138" y="4699996"/>
              <a:ext cx="15253484" cy="5336633"/>
              <a:chOff x="0" y="0"/>
              <a:chExt cx="3013034" cy="105415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-1359352">
              <a:off x="4389705" y="2731886"/>
              <a:ext cx="15253484" cy="5336633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0" id="10"/>
          <p:cNvSpPr/>
          <p:nvPr/>
        </p:nvSpPr>
        <p:spPr>
          <a:xfrm flipH="false" flipV="false" rot="0">
            <a:off x="14529871" y="630779"/>
            <a:ext cx="3082761" cy="1115399"/>
          </a:xfrm>
          <a:custGeom>
            <a:avLst/>
            <a:gdLst/>
            <a:ahLst/>
            <a:cxnLst/>
            <a:rect r="r" b="b" t="t" l="l"/>
            <a:pathLst>
              <a:path h="1115399" w="3082761">
                <a:moveTo>
                  <a:pt x="0" y="0"/>
                </a:moveTo>
                <a:lnTo>
                  <a:pt x="3082760" y="0"/>
                </a:lnTo>
                <a:lnTo>
                  <a:pt x="3082760" y="1115398"/>
                </a:lnTo>
                <a:lnTo>
                  <a:pt x="0" y="11153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10800000">
            <a:off x="135591" y="9258300"/>
            <a:ext cx="2157060" cy="2511860"/>
          </a:xfrm>
          <a:custGeom>
            <a:avLst/>
            <a:gdLst/>
            <a:ahLst/>
            <a:cxnLst/>
            <a:rect r="r" b="b" t="t" l="l"/>
            <a:pathLst>
              <a:path h="2511860" w="2157060">
                <a:moveTo>
                  <a:pt x="0" y="0"/>
                </a:moveTo>
                <a:lnTo>
                  <a:pt x="2157060" y="0"/>
                </a:lnTo>
                <a:lnTo>
                  <a:pt x="2157060" y="2511860"/>
                </a:lnTo>
                <a:lnTo>
                  <a:pt x="0" y="251186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836926" y="2489875"/>
            <a:ext cx="5159995" cy="7293279"/>
          </a:xfrm>
          <a:custGeom>
            <a:avLst/>
            <a:gdLst/>
            <a:ahLst/>
            <a:cxnLst/>
            <a:rect r="r" b="b" t="t" l="l"/>
            <a:pathLst>
              <a:path h="7293279" w="5159995">
                <a:moveTo>
                  <a:pt x="0" y="0"/>
                </a:moveTo>
                <a:lnTo>
                  <a:pt x="5159995" y="0"/>
                </a:lnTo>
                <a:lnTo>
                  <a:pt x="5159995" y="7293279"/>
                </a:lnTo>
                <a:lnTo>
                  <a:pt x="0" y="72932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3414706" y="809625"/>
            <a:ext cx="12004435" cy="2022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00"/>
              </a:lnSpc>
            </a:pPr>
            <a:r>
              <a:rPr lang="en-US" b="true" sz="55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RESULTS – ASS MAP</a:t>
            </a:r>
          </a:p>
          <a:p>
            <a:pPr algn="ctr">
              <a:lnSpc>
                <a:spcPts val="7700"/>
              </a:lnSpc>
            </a:pP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6540346" y="8007037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7" y="0"/>
                </a:lnTo>
                <a:lnTo>
                  <a:pt x="3027247" y="3258289"/>
                </a:lnTo>
                <a:lnTo>
                  <a:pt x="0" y="325828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827208" y="-6343676"/>
            <a:ext cx="15061871" cy="10726217"/>
            <a:chOff x="0" y="0"/>
            <a:chExt cx="20082495" cy="14301622"/>
          </a:xfrm>
        </p:grpSpPr>
        <p:grpSp>
          <p:nvGrpSpPr>
            <p:cNvPr name="Group 4" id="4"/>
            <p:cNvGrpSpPr/>
            <p:nvPr/>
          </p:nvGrpSpPr>
          <p:grpSpPr>
            <a:xfrm rot="-2389105">
              <a:off x="-60138" y="4699996"/>
              <a:ext cx="15253484" cy="5336633"/>
              <a:chOff x="0" y="0"/>
              <a:chExt cx="3013034" cy="105415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-1359352">
              <a:off x="4389705" y="2731886"/>
              <a:ext cx="15253484" cy="5336633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0" id="10"/>
          <p:cNvSpPr/>
          <p:nvPr/>
        </p:nvSpPr>
        <p:spPr>
          <a:xfrm flipH="false" flipV="false" rot="0">
            <a:off x="14529871" y="630779"/>
            <a:ext cx="3082761" cy="1115399"/>
          </a:xfrm>
          <a:custGeom>
            <a:avLst/>
            <a:gdLst/>
            <a:ahLst/>
            <a:cxnLst/>
            <a:rect r="r" b="b" t="t" l="l"/>
            <a:pathLst>
              <a:path h="1115399" w="3082761">
                <a:moveTo>
                  <a:pt x="0" y="0"/>
                </a:moveTo>
                <a:lnTo>
                  <a:pt x="3082760" y="0"/>
                </a:lnTo>
                <a:lnTo>
                  <a:pt x="3082760" y="1115398"/>
                </a:lnTo>
                <a:lnTo>
                  <a:pt x="0" y="111539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10800000">
            <a:off x="135591" y="9258300"/>
            <a:ext cx="2157060" cy="2511860"/>
          </a:xfrm>
          <a:custGeom>
            <a:avLst/>
            <a:gdLst/>
            <a:ahLst/>
            <a:cxnLst/>
            <a:rect r="r" b="b" t="t" l="l"/>
            <a:pathLst>
              <a:path h="2511860" w="2157060">
                <a:moveTo>
                  <a:pt x="0" y="0"/>
                </a:moveTo>
                <a:lnTo>
                  <a:pt x="2157060" y="0"/>
                </a:lnTo>
                <a:lnTo>
                  <a:pt x="2157060" y="2511860"/>
                </a:lnTo>
                <a:lnTo>
                  <a:pt x="0" y="251186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2299435" y="3097059"/>
            <a:ext cx="14234977" cy="5919372"/>
          </a:xfrm>
          <a:custGeom>
            <a:avLst/>
            <a:gdLst/>
            <a:ahLst/>
            <a:cxnLst/>
            <a:rect r="r" b="b" t="t" l="l"/>
            <a:pathLst>
              <a:path h="5919372" w="14234977">
                <a:moveTo>
                  <a:pt x="0" y="0"/>
                </a:moveTo>
                <a:lnTo>
                  <a:pt x="14234977" y="0"/>
                </a:lnTo>
                <a:lnTo>
                  <a:pt x="14234977" y="5919372"/>
                </a:lnTo>
                <a:lnTo>
                  <a:pt x="0" y="591937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-1701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3414706" y="809625"/>
            <a:ext cx="12004435" cy="20224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00"/>
              </a:lnSpc>
            </a:pPr>
            <a:r>
              <a:rPr lang="en-US" b="true" sz="55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RESULTS – ASS MAP</a:t>
            </a:r>
          </a:p>
          <a:p>
            <a:pPr algn="ctr">
              <a:lnSpc>
                <a:spcPts val="7700"/>
              </a:lnSpc>
            </a:pP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6774377" y="865785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827208" y="-6343676"/>
            <a:ext cx="15061871" cy="10726217"/>
            <a:chOff x="0" y="0"/>
            <a:chExt cx="20082495" cy="14301622"/>
          </a:xfrm>
        </p:grpSpPr>
        <p:grpSp>
          <p:nvGrpSpPr>
            <p:cNvPr name="Group 4" id="4"/>
            <p:cNvGrpSpPr/>
            <p:nvPr/>
          </p:nvGrpSpPr>
          <p:grpSpPr>
            <a:xfrm rot="-2389105">
              <a:off x="-60138" y="4699996"/>
              <a:ext cx="15253484" cy="5336633"/>
              <a:chOff x="0" y="0"/>
              <a:chExt cx="3013034" cy="105415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-1359352">
              <a:off x="4389705" y="2731886"/>
              <a:ext cx="15253484" cy="5336633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0" id="10"/>
          <p:cNvSpPr/>
          <p:nvPr/>
        </p:nvSpPr>
        <p:spPr>
          <a:xfrm flipH="false" flipV="false" rot="-10800000">
            <a:off x="135591" y="9258300"/>
            <a:ext cx="2157060" cy="2511860"/>
          </a:xfrm>
          <a:custGeom>
            <a:avLst/>
            <a:gdLst/>
            <a:ahLst/>
            <a:cxnLst/>
            <a:rect r="r" b="b" t="t" l="l"/>
            <a:pathLst>
              <a:path h="2511860" w="2157060">
                <a:moveTo>
                  <a:pt x="0" y="0"/>
                </a:moveTo>
                <a:lnTo>
                  <a:pt x="2157060" y="0"/>
                </a:lnTo>
                <a:lnTo>
                  <a:pt x="2157060" y="2511860"/>
                </a:lnTo>
                <a:lnTo>
                  <a:pt x="0" y="25118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4831183" y="1714498"/>
            <a:ext cx="11114104" cy="8331050"/>
          </a:xfrm>
          <a:custGeom>
            <a:avLst/>
            <a:gdLst/>
            <a:ahLst/>
            <a:cxnLst/>
            <a:rect r="r" b="b" t="t" l="l"/>
            <a:pathLst>
              <a:path h="8331050" w="11114104">
                <a:moveTo>
                  <a:pt x="0" y="0"/>
                </a:moveTo>
                <a:lnTo>
                  <a:pt x="11114103" y="0"/>
                </a:lnTo>
                <a:lnTo>
                  <a:pt x="11114103" y="8331050"/>
                </a:lnTo>
                <a:lnTo>
                  <a:pt x="0" y="83310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-946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6627200" y="0"/>
            <a:ext cx="2311618" cy="2311618"/>
          </a:xfrm>
          <a:custGeom>
            <a:avLst/>
            <a:gdLst/>
            <a:ahLst/>
            <a:cxnLst/>
            <a:rect r="r" b="b" t="t" l="l"/>
            <a:pathLst>
              <a:path h="2311618" w="2311618">
                <a:moveTo>
                  <a:pt x="0" y="0"/>
                </a:moveTo>
                <a:lnTo>
                  <a:pt x="2311618" y="0"/>
                </a:lnTo>
                <a:lnTo>
                  <a:pt x="2311618" y="2311618"/>
                </a:lnTo>
                <a:lnTo>
                  <a:pt x="0" y="231161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3414706" y="364860"/>
            <a:ext cx="12004435" cy="866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b="true" sz="45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ASS MAP - GOVERNORATES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6627200" y="8416403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7" y="0"/>
                </a:lnTo>
                <a:lnTo>
                  <a:pt x="3027247" y="3258289"/>
                </a:lnTo>
                <a:lnTo>
                  <a:pt x="0" y="325828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4557106" y="-6920387"/>
            <a:ext cx="15061871" cy="10726217"/>
            <a:chOff x="0" y="0"/>
            <a:chExt cx="20082495" cy="14301622"/>
          </a:xfrm>
        </p:grpSpPr>
        <p:grpSp>
          <p:nvGrpSpPr>
            <p:cNvPr name="Group 4" id="4"/>
            <p:cNvGrpSpPr/>
            <p:nvPr/>
          </p:nvGrpSpPr>
          <p:grpSpPr>
            <a:xfrm rot="-2389105">
              <a:off x="-60138" y="4699996"/>
              <a:ext cx="15253484" cy="5336633"/>
              <a:chOff x="0" y="0"/>
              <a:chExt cx="3013034" cy="105415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-1359352">
              <a:off x="4389705" y="2731886"/>
              <a:ext cx="15253484" cy="5336633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0" id="10"/>
          <p:cNvSpPr/>
          <p:nvPr/>
        </p:nvSpPr>
        <p:spPr>
          <a:xfrm flipH="false" flipV="false" rot="0">
            <a:off x="16913838" y="-948448"/>
            <a:ext cx="894882" cy="3351046"/>
          </a:xfrm>
          <a:custGeom>
            <a:avLst/>
            <a:gdLst/>
            <a:ahLst/>
            <a:cxnLst/>
            <a:rect r="r" b="b" t="t" l="l"/>
            <a:pathLst>
              <a:path h="3351046" w="894882">
                <a:moveTo>
                  <a:pt x="0" y="0"/>
                </a:moveTo>
                <a:lnTo>
                  <a:pt x="894881" y="0"/>
                </a:lnTo>
                <a:lnTo>
                  <a:pt x="894881" y="3351046"/>
                </a:lnTo>
                <a:lnTo>
                  <a:pt x="0" y="335104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8237146" y="2923933"/>
            <a:ext cx="9735942" cy="6885118"/>
          </a:xfrm>
          <a:custGeom>
            <a:avLst/>
            <a:gdLst/>
            <a:ahLst/>
            <a:cxnLst/>
            <a:rect r="r" b="b" t="t" l="l"/>
            <a:pathLst>
              <a:path h="6885118" w="9735942">
                <a:moveTo>
                  <a:pt x="0" y="0"/>
                </a:moveTo>
                <a:lnTo>
                  <a:pt x="9735942" y="0"/>
                </a:lnTo>
                <a:lnTo>
                  <a:pt x="9735942" y="6885118"/>
                </a:lnTo>
                <a:lnTo>
                  <a:pt x="0" y="688511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0702" t="0" r="-10702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50287" y="2998832"/>
            <a:ext cx="7440418" cy="6621272"/>
          </a:xfrm>
          <a:custGeom>
            <a:avLst/>
            <a:gdLst/>
            <a:ahLst/>
            <a:cxnLst/>
            <a:rect r="r" b="b" t="t" l="l"/>
            <a:pathLst>
              <a:path h="6621272" w="7440418">
                <a:moveTo>
                  <a:pt x="0" y="0"/>
                </a:moveTo>
                <a:lnTo>
                  <a:pt x="7440417" y="0"/>
                </a:lnTo>
                <a:lnTo>
                  <a:pt x="7440417" y="6621272"/>
                </a:lnTo>
                <a:lnTo>
                  <a:pt x="0" y="662127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5031" r="0" b="-7339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1846499" y="1147280"/>
            <a:ext cx="4026660" cy="6470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BACKGROUND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846499" y="2153943"/>
            <a:ext cx="7297501" cy="1166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479"/>
              </a:lnSpc>
            </a:pPr>
            <a:r>
              <a:rPr lang="en-US" sz="3199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importance of airport management:</a:t>
            </a:r>
          </a:p>
          <a:p>
            <a:pPr algn="just">
              <a:lnSpc>
                <a:spcPts val="4479"/>
              </a:lnSpc>
            </a:pPr>
          </a:p>
        </p:txBody>
      </p:sp>
    </p:spTree>
  </p:cSld>
  <p:clrMapOvr>
    <a:masterClrMapping/>
  </p:clrMapOvr>
  <p:transition spd="slow">
    <p:push dir="l"/>
  </p:transition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827208" y="-6343676"/>
            <a:ext cx="15061871" cy="10726217"/>
            <a:chOff x="0" y="0"/>
            <a:chExt cx="20082495" cy="14301622"/>
          </a:xfrm>
        </p:grpSpPr>
        <p:grpSp>
          <p:nvGrpSpPr>
            <p:cNvPr name="Group 4" id="4"/>
            <p:cNvGrpSpPr/>
            <p:nvPr/>
          </p:nvGrpSpPr>
          <p:grpSpPr>
            <a:xfrm rot="-2389105">
              <a:off x="-60138" y="4699996"/>
              <a:ext cx="15253484" cy="5336633"/>
              <a:chOff x="0" y="0"/>
              <a:chExt cx="3013034" cy="105415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-1359352">
              <a:off x="4389705" y="2731886"/>
              <a:ext cx="15253484" cy="5336633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0" id="10"/>
          <p:cNvSpPr/>
          <p:nvPr/>
        </p:nvSpPr>
        <p:spPr>
          <a:xfrm flipH="false" flipV="false" rot="-10800000">
            <a:off x="135591" y="9258300"/>
            <a:ext cx="2157060" cy="2511860"/>
          </a:xfrm>
          <a:custGeom>
            <a:avLst/>
            <a:gdLst/>
            <a:ahLst/>
            <a:cxnLst/>
            <a:rect r="r" b="b" t="t" l="l"/>
            <a:pathLst>
              <a:path h="2511860" w="2157060">
                <a:moveTo>
                  <a:pt x="0" y="0"/>
                </a:moveTo>
                <a:lnTo>
                  <a:pt x="2157060" y="0"/>
                </a:lnTo>
                <a:lnTo>
                  <a:pt x="2157060" y="2511860"/>
                </a:lnTo>
                <a:lnTo>
                  <a:pt x="0" y="25118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4831183" y="1714498"/>
            <a:ext cx="11114104" cy="8331050"/>
          </a:xfrm>
          <a:custGeom>
            <a:avLst/>
            <a:gdLst/>
            <a:ahLst/>
            <a:cxnLst/>
            <a:rect r="r" b="b" t="t" l="l"/>
            <a:pathLst>
              <a:path h="8331050" w="11114104">
                <a:moveTo>
                  <a:pt x="0" y="0"/>
                </a:moveTo>
                <a:lnTo>
                  <a:pt x="11114103" y="0"/>
                </a:lnTo>
                <a:lnTo>
                  <a:pt x="11114103" y="8331050"/>
                </a:lnTo>
                <a:lnTo>
                  <a:pt x="0" y="83310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30" r="0" b="-33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6627200" y="0"/>
            <a:ext cx="2311618" cy="2311618"/>
          </a:xfrm>
          <a:custGeom>
            <a:avLst/>
            <a:gdLst/>
            <a:ahLst/>
            <a:cxnLst/>
            <a:rect r="r" b="b" t="t" l="l"/>
            <a:pathLst>
              <a:path h="2311618" w="2311618">
                <a:moveTo>
                  <a:pt x="0" y="0"/>
                </a:moveTo>
                <a:lnTo>
                  <a:pt x="2311618" y="0"/>
                </a:lnTo>
                <a:lnTo>
                  <a:pt x="2311618" y="2311618"/>
                </a:lnTo>
                <a:lnTo>
                  <a:pt x="0" y="231161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3414706" y="364860"/>
            <a:ext cx="12004435" cy="866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b="true" sz="45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ASS MAP - OSLO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6774377" y="865785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827208" y="-6343676"/>
            <a:ext cx="15061871" cy="10726217"/>
            <a:chOff x="0" y="0"/>
            <a:chExt cx="20082495" cy="14301622"/>
          </a:xfrm>
        </p:grpSpPr>
        <p:grpSp>
          <p:nvGrpSpPr>
            <p:cNvPr name="Group 4" id="4"/>
            <p:cNvGrpSpPr/>
            <p:nvPr/>
          </p:nvGrpSpPr>
          <p:grpSpPr>
            <a:xfrm rot="-2389105">
              <a:off x="-60138" y="4699996"/>
              <a:ext cx="15253484" cy="5336633"/>
              <a:chOff x="0" y="0"/>
              <a:chExt cx="3013034" cy="105415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-1359352">
              <a:off x="4389705" y="2731886"/>
              <a:ext cx="15253484" cy="5336633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0" id="10"/>
          <p:cNvSpPr/>
          <p:nvPr/>
        </p:nvSpPr>
        <p:spPr>
          <a:xfrm flipH="false" flipV="false" rot="-10800000">
            <a:off x="135591" y="9258300"/>
            <a:ext cx="2157060" cy="2511860"/>
          </a:xfrm>
          <a:custGeom>
            <a:avLst/>
            <a:gdLst/>
            <a:ahLst/>
            <a:cxnLst/>
            <a:rect r="r" b="b" t="t" l="l"/>
            <a:pathLst>
              <a:path h="2511860" w="2157060">
                <a:moveTo>
                  <a:pt x="0" y="0"/>
                </a:moveTo>
                <a:lnTo>
                  <a:pt x="2157060" y="0"/>
                </a:lnTo>
                <a:lnTo>
                  <a:pt x="2157060" y="2511860"/>
                </a:lnTo>
                <a:lnTo>
                  <a:pt x="0" y="25118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6627200" y="0"/>
            <a:ext cx="2311618" cy="2311618"/>
          </a:xfrm>
          <a:custGeom>
            <a:avLst/>
            <a:gdLst/>
            <a:ahLst/>
            <a:cxnLst/>
            <a:rect r="r" b="b" t="t" l="l"/>
            <a:pathLst>
              <a:path h="2311618" w="2311618">
                <a:moveTo>
                  <a:pt x="0" y="0"/>
                </a:moveTo>
                <a:lnTo>
                  <a:pt x="2311618" y="0"/>
                </a:lnTo>
                <a:lnTo>
                  <a:pt x="2311618" y="2311618"/>
                </a:lnTo>
                <a:lnTo>
                  <a:pt x="0" y="231161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458064" y="1996706"/>
            <a:ext cx="11192013" cy="7569433"/>
          </a:xfrm>
          <a:custGeom>
            <a:avLst/>
            <a:gdLst/>
            <a:ahLst/>
            <a:cxnLst/>
            <a:rect r="r" b="b" t="t" l="l"/>
            <a:pathLst>
              <a:path h="7569433" w="11192013">
                <a:moveTo>
                  <a:pt x="0" y="0"/>
                </a:moveTo>
                <a:lnTo>
                  <a:pt x="11192013" y="0"/>
                </a:lnTo>
                <a:lnTo>
                  <a:pt x="11192013" y="7569433"/>
                </a:lnTo>
                <a:lnTo>
                  <a:pt x="0" y="756943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-1949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4051853" y="504826"/>
            <a:ext cx="12004435" cy="866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b="true" sz="45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ASS MAP - LAND USES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6831527" y="865785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827208" y="-6343676"/>
            <a:ext cx="15061871" cy="10726217"/>
            <a:chOff x="0" y="0"/>
            <a:chExt cx="20082495" cy="14301622"/>
          </a:xfrm>
        </p:grpSpPr>
        <p:grpSp>
          <p:nvGrpSpPr>
            <p:cNvPr name="Group 4" id="4"/>
            <p:cNvGrpSpPr/>
            <p:nvPr/>
          </p:nvGrpSpPr>
          <p:grpSpPr>
            <a:xfrm rot="-2389105">
              <a:off x="-60138" y="4699996"/>
              <a:ext cx="15253484" cy="5336633"/>
              <a:chOff x="0" y="0"/>
              <a:chExt cx="3013034" cy="105415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-1359352">
              <a:off x="4389705" y="2731886"/>
              <a:ext cx="15253484" cy="5336633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0" id="10"/>
          <p:cNvSpPr/>
          <p:nvPr/>
        </p:nvSpPr>
        <p:spPr>
          <a:xfrm flipH="false" flipV="false" rot="-10800000">
            <a:off x="135591" y="9258300"/>
            <a:ext cx="2157060" cy="2511860"/>
          </a:xfrm>
          <a:custGeom>
            <a:avLst/>
            <a:gdLst/>
            <a:ahLst/>
            <a:cxnLst/>
            <a:rect r="r" b="b" t="t" l="l"/>
            <a:pathLst>
              <a:path h="2511860" w="2157060">
                <a:moveTo>
                  <a:pt x="0" y="0"/>
                </a:moveTo>
                <a:lnTo>
                  <a:pt x="2157060" y="0"/>
                </a:lnTo>
                <a:lnTo>
                  <a:pt x="2157060" y="2511860"/>
                </a:lnTo>
                <a:lnTo>
                  <a:pt x="0" y="25118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6627200" y="0"/>
            <a:ext cx="2311618" cy="2311618"/>
          </a:xfrm>
          <a:custGeom>
            <a:avLst/>
            <a:gdLst/>
            <a:ahLst/>
            <a:cxnLst/>
            <a:rect r="r" b="b" t="t" l="l"/>
            <a:pathLst>
              <a:path h="2311618" w="2311618">
                <a:moveTo>
                  <a:pt x="0" y="0"/>
                </a:moveTo>
                <a:lnTo>
                  <a:pt x="2311618" y="0"/>
                </a:lnTo>
                <a:lnTo>
                  <a:pt x="2311618" y="2311618"/>
                </a:lnTo>
                <a:lnTo>
                  <a:pt x="0" y="231161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051853" y="3760036"/>
            <a:ext cx="4007082" cy="5666217"/>
          </a:xfrm>
          <a:custGeom>
            <a:avLst/>
            <a:gdLst/>
            <a:ahLst/>
            <a:cxnLst/>
            <a:rect r="r" b="b" t="t" l="l"/>
            <a:pathLst>
              <a:path h="5666217" w="4007082">
                <a:moveTo>
                  <a:pt x="0" y="0"/>
                </a:moveTo>
                <a:lnTo>
                  <a:pt x="4007082" y="0"/>
                </a:lnTo>
                <a:lnTo>
                  <a:pt x="4007082" y="5666217"/>
                </a:lnTo>
                <a:lnTo>
                  <a:pt x="0" y="566621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0937449" y="3981398"/>
            <a:ext cx="5863227" cy="3795892"/>
          </a:xfrm>
          <a:custGeom>
            <a:avLst/>
            <a:gdLst/>
            <a:ahLst/>
            <a:cxnLst/>
            <a:rect r="r" b="b" t="t" l="l"/>
            <a:pathLst>
              <a:path h="3795892" w="5863227">
                <a:moveTo>
                  <a:pt x="0" y="0"/>
                </a:moveTo>
                <a:lnTo>
                  <a:pt x="5863226" y="0"/>
                </a:lnTo>
                <a:lnTo>
                  <a:pt x="5863226" y="3795892"/>
                </a:lnTo>
                <a:lnTo>
                  <a:pt x="0" y="379589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-3775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4051853" y="504826"/>
            <a:ext cx="12004435" cy="16668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00"/>
              </a:lnSpc>
            </a:pPr>
            <a:r>
              <a:rPr lang="en-US" b="true" sz="45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RECOMMENDATIONS</a:t>
            </a:r>
          </a:p>
          <a:p>
            <a:pPr algn="ctr">
              <a:lnSpc>
                <a:spcPts val="6300"/>
              </a:lnSpc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3534150" y="2520098"/>
            <a:ext cx="5882253" cy="8343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60"/>
              </a:lnSpc>
            </a:pPr>
            <a:r>
              <a:rPr lang="en-US" sz="2400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Adopting results to identify optimal Airport sites in West Bank governorates.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937449" y="2520098"/>
            <a:ext cx="5882253" cy="12534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360"/>
              </a:lnSpc>
            </a:pPr>
            <a:r>
              <a:rPr lang="en-US" sz="2400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Updating the developed ASS map given the dynamic spatial changes</a:t>
            </a:r>
          </a:p>
          <a:p>
            <a:pPr algn="l">
              <a:lnSpc>
                <a:spcPts val="3360"/>
              </a:lnSpc>
            </a:pP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16774377" y="865785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6415435" y="9292010"/>
            <a:ext cx="11872565" cy="1989980"/>
            <a:chOff x="0" y="0"/>
            <a:chExt cx="3126931" cy="52411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126931" cy="524110"/>
            </a:xfrm>
            <a:custGeom>
              <a:avLst/>
              <a:gdLst/>
              <a:ahLst/>
              <a:cxnLst/>
              <a:rect r="r" b="b" t="t" l="l"/>
              <a:pathLst>
                <a:path h="524110" w="3126931">
                  <a:moveTo>
                    <a:pt x="0" y="0"/>
                  </a:moveTo>
                  <a:lnTo>
                    <a:pt x="3126931" y="0"/>
                  </a:lnTo>
                  <a:lnTo>
                    <a:pt x="3126931" y="524110"/>
                  </a:lnTo>
                  <a:lnTo>
                    <a:pt x="0" y="524110"/>
                  </a:lnTo>
                  <a:close/>
                </a:path>
              </a:pathLst>
            </a:custGeom>
            <a:solidFill>
              <a:srgbClr val="11416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3126931" cy="6003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2710154" y="-5582717"/>
            <a:ext cx="15061871" cy="10726217"/>
            <a:chOff x="0" y="0"/>
            <a:chExt cx="20082495" cy="14301622"/>
          </a:xfrm>
        </p:grpSpPr>
        <p:grpSp>
          <p:nvGrpSpPr>
            <p:cNvPr name="Group 7" id="7"/>
            <p:cNvGrpSpPr/>
            <p:nvPr/>
          </p:nvGrpSpPr>
          <p:grpSpPr>
            <a:xfrm rot="-2389105">
              <a:off x="-60138" y="4699996"/>
              <a:ext cx="15253484" cy="5336633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0" id="10"/>
            <p:cNvGrpSpPr/>
            <p:nvPr/>
          </p:nvGrpSpPr>
          <p:grpSpPr>
            <a:xfrm rot="-1359352">
              <a:off x="4389705" y="2731886"/>
              <a:ext cx="15253484" cy="5336633"/>
              <a:chOff x="0" y="0"/>
              <a:chExt cx="3013034" cy="105415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3" id="13"/>
          <p:cNvSpPr/>
          <p:nvPr/>
        </p:nvSpPr>
        <p:spPr>
          <a:xfrm flipH="false" flipV="false" rot="0">
            <a:off x="16913838" y="599500"/>
            <a:ext cx="894882" cy="3351046"/>
          </a:xfrm>
          <a:custGeom>
            <a:avLst/>
            <a:gdLst/>
            <a:ahLst/>
            <a:cxnLst/>
            <a:rect r="r" b="b" t="t" l="l"/>
            <a:pathLst>
              <a:path h="3351046" w="894882">
                <a:moveTo>
                  <a:pt x="0" y="0"/>
                </a:moveTo>
                <a:lnTo>
                  <a:pt x="894881" y="0"/>
                </a:lnTo>
                <a:lnTo>
                  <a:pt x="894881" y="3351046"/>
                </a:lnTo>
                <a:lnTo>
                  <a:pt x="0" y="335104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-954984" y="8062874"/>
            <a:ext cx="1909968" cy="2224126"/>
          </a:xfrm>
          <a:custGeom>
            <a:avLst/>
            <a:gdLst/>
            <a:ahLst/>
            <a:cxnLst/>
            <a:rect r="r" b="b" t="t" l="l"/>
            <a:pathLst>
              <a:path h="2224126" w="1909968">
                <a:moveTo>
                  <a:pt x="0" y="0"/>
                </a:moveTo>
                <a:lnTo>
                  <a:pt x="1909968" y="0"/>
                </a:lnTo>
                <a:lnTo>
                  <a:pt x="1909968" y="2224126"/>
                </a:lnTo>
                <a:lnTo>
                  <a:pt x="0" y="22241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3217843" y="3998278"/>
            <a:ext cx="11852313" cy="22104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240"/>
              </a:lnSpc>
            </a:pPr>
            <a:r>
              <a:rPr lang="en-US" b="true" sz="11600">
                <a:solidFill>
                  <a:srgbClr val="FFFFFF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THANK YOU</a:t>
            </a:r>
          </a:p>
        </p:txBody>
      </p:sp>
    </p:spTree>
  </p:cSld>
  <p:clrMapOvr>
    <a:masterClrMapping/>
  </p:clrMapOvr>
  <p:transition spd="slow">
    <p:push dir="l"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-2389105">
            <a:off x="-3397165" y="-2902656"/>
            <a:ext cx="11440113" cy="4002475"/>
            <a:chOff x="0" y="0"/>
            <a:chExt cx="3013034" cy="105415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11416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-1359352">
            <a:off x="-59783" y="-4378738"/>
            <a:ext cx="11440113" cy="4002475"/>
            <a:chOff x="0" y="0"/>
            <a:chExt cx="3013034" cy="105415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3013034" cy="1054150"/>
            </a:xfrm>
            <a:custGeom>
              <a:avLst/>
              <a:gdLst/>
              <a:ahLst/>
              <a:cxnLst/>
              <a:rect r="r" b="b" t="t" l="l"/>
              <a:pathLst>
                <a:path h="1054150" w="3013034">
                  <a:moveTo>
                    <a:pt x="0" y="0"/>
                  </a:moveTo>
                  <a:lnTo>
                    <a:pt x="3013034" y="0"/>
                  </a:lnTo>
                  <a:lnTo>
                    <a:pt x="3013034" y="1054150"/>
                  </a:lnTo>
                  <a:lnTo>
                    <a:pt x="0" y="1054150"/>
                  </a:lnTo>
                  <a:close/>
                </a:path>
              </a:pathLst>
            </a:custGeom>
            <a:solidFill>
              <a:srgbClr val="728A94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76200"/>
              <a:ext cx="3013034" cy="11303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5976382" y="0"/>
            <a:ext cx="2311618" cy="2311618"/>
          </a:xfrm>
          <a:custGeom>
            <a:avLst/>
            <a:gdLst/>
            <a:ahLst/>
            <a:cxnLst/>
            <a:rect r="r" b="b" t="t" l="l"/>
            <a:pathLst>
              <a:path h="2311618" w="2311618">
                <a:moveTo>
                  <a:pt x="0" y="0"/>
                </a:moveTo>
                <a:lnTo>
                  <a:pt x="2311618" y="0"/>
                </a:lnTo>
                <a:lnTo>
                  <a:pt x="2311618" y="2311618"/>
                </a:lnTo>
                <a:lnTo>
                  <a:pt x="0" y="231161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01868" y="7839287"/>
            <a:ext cx="2101973" cy="2447713"/>
          </a:xfrm>
          <a:custGeom>
            <a:avLst/>
            <a:gdLst/>
            <a:ahLst/>
            <a:cxnLst/>
            <a:rect r="r" b="b" t="t" l="l"/>
            <a:pathLst>
              <a:path h="2447713" w="2101973">
                <a:moveTo>
                  <a:pt x="0" y="0"/>
                </a:moveTo>
                <a:lnTo>
                  <a:pt x="2101973" y="0"/>
                </a:lnTo>
                <a:lnTo>
                  <a:pt x="2101973" y="2447713"/>
                </a:lnTo>
                <a:lnTo>
                  <a:pt x="0" y="244771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976382" y="833467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847745" y="1664553"/>
            <a:ext cx="7280753" cy="6470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IMPORTANCE AND OBJECTIVES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847745" y="3680771"/>
            <a:ext cx="13818040" cy="16617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sz="3200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The ultimate goal of this project is to develop an airport site selection suitability map in the West Bank, Palestine.</a:t>
            </a:r>
          </a:p>
          <a:p>
            <a:pPr algn="l">
              <a:lnSpc>
                <a:spcPts val="4480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2237565" y="5450451"/>
            <a:ext cx="14428220" cy="9861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Deve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lo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a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GIS-b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a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e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MCDA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m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o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de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l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t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o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inte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g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rate 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v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a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r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i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ou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 fa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ct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ors 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(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environmental, social, economic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,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a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n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d o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p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eratio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n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a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l)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and create a comprehensive airport site s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u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it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ab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ility 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(ASS)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m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ap.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237565" y="6702193"/>
            <a:ext cx="14428220" cy="9861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04519" indent="-302260" lvl="1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T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o integrate t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he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developed ASS map with some other layers, such as governorates, Oslo, and Land</a:t>
            </a:r>
            <a:r>
              <a:rPr lang="en-US" sz="2799" strike="noStrike" u="none">
                <a:solidFill>
                  <a:srgbClr val="FFFFFF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 use.</a:t>
            </a:r>
          </a:p>
        </p:txBody>
      </p:sp>
    </p:spTree>
  </p:cSld>
  <p:clrMapOvr>
    <a:masterClrMapping/>
  </p:clrMapOvr>
  <p:transition spd="slow">
    <p:push dir="l"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3436038" y="-6373172"/>
            <a:ext cx="15061871" cy="10726217"/>
            <a:chOff x="0" y="0"/>
            <a:chExt cx="20082495" cy="14301622"/>
          </a:xfrm>
        </p:grpSpPr>
        <p:grpSp>
          <p:nvGrpSpPr>
            <p:cNvPr name="Group 4" id="4"/>
            <p:cNvGrpSpPr/>
            <p:nvPr/>
          </p:nvGrpSpPr>
          <p:grpSpPr>
            <a:xfrm rot="-2389105">
              <a:off x="-60138" y="4699996"/>
              <a:ext cx="15253484" cy="5336633"/>
              <a:chOff x="0" y="0"/>
              <a:chExt cx="3013034" cy="105415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-1359352">
              <a:off x="4389705" y="2731886"/>
              <a:ext cx="15253484" cy="5336633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0" id="10"/>
          <p:cNvSpPr/>
          <p:nvPr/>
        </p:nvSpPr>
        <p:spPr>
          <a:xfrm flipH="false" flipV="false" rot="-10800000">
            <a:off x="135591" y="9258300"/>
            <a:ext cx="2157060" cy="2511860"/>
          </a:xfrm>
          <a:custGeom>
            <a:avLst/>
            <a:gdLst/>
            <a:ahLst/>
            <a:cxnLst/>
            <a:rect r="r" b="b" t="t" l="l"/>
            <a:pathLst>
              <a:path h="2511860" w="2157060">
                <a:moveTo>
                  <a:pt x="0" y="0"/>
                </a:moveTo>
                <a:lnTo>
                  <a:pt x="2157060" y="0"/>
                </a:lnTo>
                <a:lnTo>
                  <a:pt x="2157060" y="2511860"/>
                </a:lnTo>
                <a:lnTo>
                  <a:pt x="0" y="251186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1818646" y="1778647"/>
            <a:ext cx="4929878" cy="7479653"/>
          </a:xfrm>
          <a:custGeom>
            <a:avLst/>
            <a:gdLst/>
            <a:ahLst/>
            <a:cxnLst/>
            <a:rect r="r" b="b" t="t" l="l"/>
            <a:pathLst>
              <a:path h="7479653" w="4929878">
                <a:moveTo>
                  <a:pt x="0" y="0"/>
                </a:moveTo>
                <a:lnTo>
                  <a:pt x="4929877" y="0"/>
                </a:lnTo>
                <a:lnTo>
                  <a:pt x="4929877" y="7479653"/>
                </a:lnTo>
                <a:lnTo>
                  <a:pt x="0" y="74796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75" t="-1063" r="-603" b="-742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518282" y="1588147"/>
            <a:ext cx="5349291" cy="9163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20"/>
              </a:lnSpc>
            </a:pPr>
            <a:r>
              <a:rPr lang="en-US" sz="4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Study Area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010919" y="4004748"/>
            <a:ext cx="6364017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Area of about 5,624</a:t>
            </a:r>
            <a:r>
              <a:rPr lang="en-US" sz="36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km2​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010919" y="5387241"/>
            <a:ext cx="7518695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Population of around 3.26</a:t>
            </a:r>
            <a:r>
              <a:rPr lang="en-US" sz="36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3010919" y="6769636"/>
            <a:ext cx="7344711" cy="6299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798829" indent="-399415" lvl="1">
              <a:lnSpc>
                <a:spcPts val="5179"/>
              </a:lnSpc>
              <a:buFont typeface="Arial"/>
              <a:buChar char="•"/>
            </a:pPr>
            <a:r>
              <a:rPr lang="en-US" sz="36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It consists of 11 Governorates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16774377" y="865785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833906" y="-1043442"/>
            <a:ext cx="850789" cy="3185932"/>
          </a:xfrm>
          <a:custGeom>
            <a:avLst/>
            <a:gdLst/>
            <a:ahLst/>
            <a:cxnLst/>
            <a:rect r="r" b="b" t="t" l="l"/>
            <a:pathLst>
              <a:path h="3185932" w="850789">
                <a:moveTo>
                  <a:pt x="0" y="0"/>
                </a:moveTo>
                <a:lnTo>
                  <a:pt x="850788" y="0"/>
                </a:lnTo>
                <a:lnTo>
                  <a:pt x="850788" y="3185932"/>
                </a:lnTo>
                <a:lnTo>
                  <a:pt x="0" y="31859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102778" y="8189232"/>
            <a:ext cx="1344564" cy="3550120"/>
          </a:xfrm>
          <a:custGeom>
            <a:avLst/>
            <a:gdLst/>
            <a:ahLst/>
            <a:cxnLst/>
            <a:rect r="r" b="b" t="t" l="l"/>
            <a:pathLst>
              <a:path h="3550120" w="1344564">
                <a:moveTo>
                  <a:pt x="0" y="0"/>
                </a:moveTo>
                <a:lnTo>
                  <a:pt x="1344564" y="0"/>
                </a:lnTo>
                <a:lnTo>
                  <a:pt x="1344564" y="3550120"/>
                </a:lnTo>
                <a:lnTo>
                  <a:pt x="0" y="355012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988887" y="838200"/>
            <a:ext cx="12004435" cy="183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COLLECTION</a:t>
            </a:r>
          </a:p>
          <a:p>
            <a:pPr algn="ctr">
              <a:lnSpc>
                <a:spcPts val="6999"/>
              </a:lnSpc>
            </a:pPr>
          </a:p>
        </p:txBody>
      </p:sp>
      <p:grpSp>
        <p:nvGrpSpPr>
          <p:cNvPr name="Group 6" id="6"/>
          <p:cNvGrpSpPr/>
          <p:nvPr/>
        </p:nvGrpSpPr>
        <p:grpSpPr>
          <a:xfrm rot="0">
            <a:off x="-2827208" y="-6522942"/>
            <a:ext cx="14557624" cy="10367120"/>
            <a:chOff x="0" y="0"/>
            <a:chExt cx="19410165" cy="13822827"/>
          </a:xfrm>
        </p:grpSpPr>
        <p:grpSp>
          <p:nvGrpSpPr>
            <p:cNvPr name="Group 7" id="7"/>
            <p:cNvGrpSpPr/>
            <p:nvPr/>
          </p:nvGrpSpPr>
          <p:grpSpPr>
            <a:xfrm rot="-2389105">
              <a:off x="-58125" y="4542647"/>
              <a:ext cx="14742822" cy="5157971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10" id="10"/>
            <p:cNvGrpSpPr/>
            <p:nvPr/>
          </p:nvGrpSpPr>
          <p:grpSpPr>
            <a:xfrm rot="-1359352">
              <a:off x="4242744" y="2640427"/>
              <a:ext cx="14742822" cy="5157971"/>
              <a:chOff x="0" y="0"/>
              <a:chExt cx="3013034" cy="1054150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3" id="13"/>
          <p:cNvSpPr/>
          <p:nvPr/>
        </p:nvSpPr>
        <p:spPr>
          <a:xfrm flipH="false" flipV="false" rot="0">
            <a:off x="8535303" y="3215669"/>
            <a:ext cx="8723997" cy="5375272"/>
          </a:xfrm>
          <a:custGeom>
            <a:avLst/>
            <a:gdLst/>
            <a:ahLst/>
            <a:cxnLst/>
            <a:rect r="r" b="b" t="t" l="l"/>
            <a:pathLst>
              <a:path h="5375272" w="8723997">
                <a:moveTo>
                  <a:pt x="0" y="0"/>
                </a:moveTo>
                <a:lnTo>
                  <a:pt x="8723997" y="0"/>
                </a:lnTo>
                <a:lnTo>
                  <a:pt x="8723997" y="5375272"/>
                </a:lnTo>
                <a:lnTo>
                  <a:pt x="0" y="537527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732" r="0" b="-1732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271201" y="3758453"/>
            <a:ext cx="5867501" cy="7575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59971" indent="-479986" lvl="1">
              <a:lnSpc>
                <a:spcPts val="6224"/>
              </a:lnSpc>
              <a:buFont typeface="Arial"/>
              <a:buChar char="•"/>
            </a:pPr>
            <a:r>
              <a:rPr lang="en-US" sz="4446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Geomolg platform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16755327" y="865785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3259660" y="-6775671"/>
            <a:ext cx="15061871" cy="10726217"/>
            <a:chOff x="0" y="0"/>
            <a:chExt cx="20082495" cy="14301622"/>
          </a:xfrm>
        </p:grpSpPr>
        <p:grpSp>
          <p:nvGrpSpPr>
            <p:cNvPr name="Group 4" id="4"/>
            <p:cNvGrpSpPr/>
            <p:nvPr/>
          </p:nvGrpSpPr>
          <p:grpSpPr>
            <a:xfrm rot="-2389105">
              <a:off x="-60138" y="4699996"/>
              <a:ext cx="15253484" cy="5336633"/>
              <a:chOff x="0" y="0"/>
              <a:chExt cx="3013034" cy="105415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-1359352">
              <a:off x="4389705" y="2731886"/>
              <a:ext cx="15253484" cy="5336633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0" id="10"/>
          <p:cNvSpPr/>
          <p:nvPr/>
        </p:nvSpPr>
        <p:spPr>
          <a:xfrm flipH="false" flipV="false" rot="0">
            <a:off x="16811859" y="274562"/>
            <a:ext cx="894882" cy="3351046"/>
          </a:xfrm>
          <a:custGeom>
            <a:avLst/>
            <a:gdLst/>
            <a:ahLst/>
            <a:cxnLst/>
            <a:rect r="r" b="b" t="t" l="l"/>
            <a:pathLst>
              <a:path h="3351046" w="894882">
                <a:moveTo>
                  <a:pt x="0" y="0"/>
                </a:moveTo>
                <a:lnTo>
                  <a:pt x="894882" y="0"/>
                </a:lnTo>
                <a:lnTo>
                  <a:pt x="894882" y="3351046"/>
                </a:lnTo>
                <a:lnTo>
                  <a:pt x="0" y="335104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-954984" y="8062874"/>
            <a:ext cx="1909968" cy="2224126"/>
          </a:xfrm>
          <a:custGeom>
            <a:avLst/>
            <a:gdLst/>
            <a:ahLst/>
            <a:cxnLst/>
            <a:rect r="r" b="b" t="t" l="l"/>
            <a:pathLst>
              <a:path h="2224126" w="1909968">
                <a:moveTo>
                  <a:pt x="0" y="0"/>
                </a:moveTo>
                <a:lnTo>
                  <a:pt x="1909968" y="0"/>
                </a:lnTo>
                <a:lnTo>
                  <a:pt x="1909968" y="2224126"/>
                </a:lnTo>
                <a:lnTo>
                  <a:pt x="0" y="22241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3189061" y="1725382"/>
            <a:ext cx="11909878" cy="8336915"/>
          </a:xfrm>
          <a:custGeom>
            <a:avLst/>
            <a:gdLst/>
            <a:ahLst/>
            <a:cxnLst/>
            <a:rect r="r" b="b" t="t" l="l"/>
            <a:pathLst>
              <a:path h="8336915" w="11909878">
                <a:moveTo>
                  <a:pt x="0" y="0"/>
                </a:moveTo>
                <a:lnTo>
                  <a:pt x="11909878" y="0"/>
                </a:lnTo>
                <a:lnTo>
                  <a:pt x="11909878" y="8336915"/>
                </a:lnTo>
                <a:lnTo>
                  <a:pt x="0" y="833691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3141782" y="351642"/>
            <a:ext cx="12004435" cy="2397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 CRITERIA</a:t>
            </a:r>
          </a:p>
          <a:p>
            <a:pPr algn="ctr">
              <a:lnSpc>
                <a:spcPts val="9100"/>
              </a:lnSpc>
            </a:pP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16755327" y="8657856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6" y="0"/>
                </a:lnTo>
                <a:lnTo>
                  <a:pt x="3027246" y="3258288"/>
                </a:lnTo>
                <a:lnTo>
                  <a:pt x="0" y="3258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827208" y="-6343676"/>
            <a:ext cx="14421163" cy="10269940"/>
            <a:chOff x="0" y="0"/>
            <a:chExt cx="19228217" cy="13693254"/>
          </a:xfrm>
        </p:grpSpPr>
        <p:grpSp>
          <p:nvGrpSpPr>
            <p:cNvPr name="Group 4" id="4"/>
            <p:cNvGrpSpPr/>
            <p:nvPr/>
          </p:nvGrpSpPr>
          <p:grpSpPr>
            <a:xfrm rot="-2389105">
              <a:off x="-57580" y="4500065"/>
              <a:ext cx="14604625" cy="5109621"/>
              <a:chOff x="0" y="0"/>
              <a:chExt cx="3013034" cy="105415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-1359352">
              <a:off x="4202974" y="2615676"/>
              <a:ext cx="14604625" cy="5109621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0" id="10"/>
          <p:cNvSpPr/>
          <p:nvPr/>
        </p:nvSpPr>
        <p:spPr>
          <a:xfrm flipH="false" flipV="false" rot="0">
            <a:off x="7135077" y="3182788"/>
            <a:ext cx="4457395" cy="6415908"/>
          </a:xfrm>
          <a:custGeom>
            <a:avLst/>
            <a:gdLst/>
            <a:ahLst/>
            <a:cxnLst/>
            <a:rect r="r" b="b" t="t" l="l"/>
            <a:pathLst>
              <a:path h="6415908" w="4457395">
                <a:moveTo>
                  <a:pt x="0" y="0"/>
                </a:moveTo>
                <a:lnTo>
                  <a:pt x="4457395" y="0"/>
                </a:lnTo>
                <a:lnTo>
                  <a:pt x="4457395" y="6415908"/>
                </a:lnTo>
                <a:lnTo>
                  <a:pt x="0" y="64159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884" t="0" r="-884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42724" y="3182788"/>
            <a:ext cx="4458878" cy="6415908"/>
          </a:xfrm>
          <a:custGeom>
            <a:avLst/>
            <a:gdLst/>
            <a:ahLst/>
            <a:cxnLst/>
            <a:rect r="r" b="b" t="t" l="l"/>
            <a:pathLst>
              <a:path h="6415908" w="4458878">
                <a:moveTo>
                  <a:pt x="0" y="0"/>
                </a:moveTo>
                <a:lnTo>
                  <a:pt x="4458878" y="0"/>
                </a:lnTo>
                <a:lnTo>
                  <a:pt x="4458878" y="6415908"/>
                </a:lnTo>
                <a:lnTo>
                  <a:pt x="0" y="64159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67" t="0" r="-867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2723030" y="3182788"/>
            <a:ext cx="4536270" cy="6415908"/>
          </a:xfrm>
          <a:custGeom>
            <a:avLst/>
            <a:gdLst/>
            <a:ahLst/>
            <a:cxnLst/>
            <a:rect r="r" b="b" t="t" l="l"/>
            <a:pathLst>
              <a:path h="6415908" w="4536270">
                <a:moveTo>
                  <a:pt x="0" y="0"/>
                </a:moveTo>
                <a:lnTo>
                  <a:pt x="4536270" y="0"/>
                </a:lnTo>
                <a:lnTo>
                  <a:pt x="4536270" y="6415908"/>
                </a:lnTo>
                <a:lnTo>
                  <a:pt x="0" y="64159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3141782" y="523905"/>
            <a:ext cx="12004435" cy="1244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 CRITERIA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288950" y="2269964"/>
            <a:ext cx="966426" cy="5862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69"/>
              </a:lnSpc>
              <a:spcBef>
                <a:spcPct val="0"/>
              </a:spcBef>
            </a:pPr>
            <a:r>
              <a:rPr lang="en-US" sz="347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DEM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332194" y="2269964"/>
            <a:ext cx="2063161" cy="5862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69"/>
              </a:lnSpc>
              <a:spcBef>
                <a:spcPct val="0"/>
              </a:spcBef>
            </a:pPr>
            <a:r>
              <a:rPr lang="en-US" sz="347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Slope (S)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3188145" y="2269964"/>
            <a:ext cx="3916146" cy="5862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69"/>
              </a:lnSpc>
              <a:spcBef>
                <a:spcPct val="0"/>
              </a:spcBef>
            </a:pPr>
            <a:r>
              <a:rPr lang="en-US" sz="347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Water stream (WS)</a:t>
            </a:r>
          </a:p>
        </p:txBody>
      </p:sp>
      <p:sp>
        <p:nvSpPr>
          <p:cNvPr name="Freeform 17" id="17"/>
          <p:cNvSpPr/>
          <p:nvPr/>
        </p:nvSpPr>
        <p:spPr>
          <a:xfrm flipH="false" flipV="false" rot="0">
            <a:off x="-52907" y="8584918"/>
            <a:ext cx="2101973" cy="2447713"/>
          </a:xfrm>
          <a:custGeom>
            <a:avLst/>
            <a:gdLst/>
            <a:ahLst/>
            <a:cxnLst/>
            <a:rect r="r" b="b" t="t" l="l"/>
            <a:pathLst>
              <a:path h="2447713" w="2101973">
                <a:moveTo>
                  <a:pt x="0" y="0"/>
                </a:moveTo>
                <a:lnTo>
                  <a:pt x="2101973" y="0"/>
                </a:lnTo>
                <a:lnTo>
                  <a:pt x="2101973" y="2447713"/>
                </a:lnTo>
                <a:lnTo>
                  <a:pt x="0" y="24477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827208" y="-6343676"/>
            <a:ext cx="14421163" cy="10269940"/>
            <a:chOff x="0" y="0"/>
            <a:chExt cx="19228217" cy="13693254"/>
          </a:xfrm>
        </p:grpSpPr>
        <p:grpSp>
          <p:nvGrpSpPr>
            <p:cNvPr name="Group 4" id="4"/>
            <p:cNvGrpSpPr/>
            <p:nvPr/>
          </p:nvGrpSpPr>
          <p:grpSpPr>
            <a:xfrm rot="-2389105">
              <a:off x="-57580" y="4500065"/>
              <a:ext cx="14604625" cy="5109621"/>
              <a:chOff x="0" y="0"/>
              <a:chExt cx="3013034" cy="105415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-1359352">
              <a:off x="4202974" y="2615676"/>
              <a:ext cx="14604625" cy="5109621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0" id="10"/>
          <p:cNvSpPr/>
          <p:nvPr/>
        </p:nvSpPr>
        <p:spPr>
          <a:xfrm flipH="false" flipV="false" rot="0">
            <a:off x="7132877" y="3182788"/>
            <a:ext cx="4536270" cy="6415908"/>
          </a:xfrm>
          <a:custGeom>
            <a:avLst/>
            <a:gdLst/>
            <a:ahLst/>
            <a:cxnLst/>
            <a:rect r="r" b="b" t="t" l="l"/>
            <a:pathLst>
              <a:path h="6415908" w="4536270">
                <a:moveTo>
                  <a:pt x="0" y="0"/>
                </a:moveTo>
                <a:lnTo>
                  <a:pt x="4536270" y="0"/>
                </a:lnTo>
                <a:lnTo>
                  <a:pt x="4536270" y="6415908"/>
                </a:lnTo>
                <a:lnTo>
                  <a:pt x="0" y="64159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11" r="0" b="-111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42724" y="3182788"/>
            <a:ext cx="4458878" cy="6415908"/>
          </a:xfrm>
          <a:custGeom>
            <a:avLst/>
            <a:gdLst/>
            <a:ahLst/>
            <a:cxnLst/>
            <a:rect r="r" b="b" t="t" l="l"/>
            <a:pathLst>
              <a:path h="6415908" w="4458878">
                <a:moveTo>
                  <a:pt x="0" y="0"/>
                </a:moveTo>
                <a:lnTo>
                  <a:pt x="4458878" y="0"/>
                </a:lnTo>
                <a:lnTo>
                  <a:pt x="4458878" y="6415908"/>
                </a:lnTo>
                <a:lnTo>
                  <a:pt x="0" y="64159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10" t="0" r="-810" b="-111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12723030" y="3182788"/>
            <a:ext cx="4536270" cy="6415908"/>
          </a:xfrm>
          <a:custGeom>
            <a:avLst/>
            <a:gdLst/>
            <a:ahLst/>
            <a:cxnLst/>
            <a:rect r="r" b="b" t="t" l="l"/>
            <a:pathLst>
              <a:path h="6415908" w="4536270">
                <a:moveTo>
                  <a:pt x="0" y="0"/>
                </a:moveTo>
                <a:lnTo>
                  <a:pt x="4536270" y="0"/>
                </a:lnTo>
                <a:lnTo>
                  <a:pt x="4536270" y="6415908"/>
                </a:lnTo>
                <a:lnTo>
                  <a:pt x="0" y="641590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11" r="0" b="-111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3141782" y="523905"/>
            <a:ext cx="12004435" cy="1244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 CRITERIA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365208" y="2269964"/>
            <a:ext cx="2813911" cy="5862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69"/>
              </a:lnSpc>
              <a:spcBef>
                <a:spcPct val="0"/>
              </a:spcBef>
            </a:pPr>
            <a:r>
              <a:rPr lang="en-US" sz="347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Soil type (ST)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734006" y="2269964"/>
            <a:ext cx="3261019" cy="5862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69"/>
              </a:lnSpc>
              <a:spcBef>
                <a:spcPct val="0"/>
              </a:spcBef>
            </a:pPr>
            <a:r>
              <a:rPr lang="en-US" sz="347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Land use (LU)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2497741" y="2320192"/>
            <a:ext cx="4986847" cy="495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29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Administrative zones (ABC)</a:t>
            </a:r>
          </a:p>
        </p:txBody>
      </p:sp>
    </p:spTree>
  </p:cSld>
  <p:clrMapOvr>
    <a:masterClrMapping/>
  </p:clrMapOvr>
  <p:transition spd="slow">
    <p:push dir="l"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827208" y="-6343676"/>
            <a:ext cx="14421163" cy="10269940"/>
            <a:chOff x="0" y="0"/>
            <a:chExt cx="19228217" cy="13693254"/>
          </a:xfrm>
        </p:grpSpPr>
        <p:grpSp>
          <p:nvGrpSpPr>
            <p:cNvPr name="Group 4" id="4"/>
            <p:cNvGrpSpPr/>
            <p:nvPr/>
          </p:nvGrpSpPr>
          <p:grpSpPr>
            <a:xfrm rot="-2389105">
              <a:off x="-57580" y="4500065"/>
              <a:ext cx="14604625" cy="5109621"/>
              <a:chOff x="0" y="0"/>
              <a:chExt cx="3013034" cy="105415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114160"/>
              </a:solidFill>
            </p:spPr>
          </p:sp>
          <p:sp>
            <p:nvSpPr>
              <p:cNvPr name="TextBox 6" id="6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grpSp>
          <p:nvGrpSpPr>
            <p:cNvPr name="Group 7" id="7"/>
            <p:cNvGrpSpPr/>
            <p:nvPr/>
          </p:nvGrpSpPr>
          <p:grpSpPr>
            <a:xfrm rot="-1359352">
              <a:off x="4202974" y="2615676"/>
              <a:ext cx="14604625" cy="5109621"/>
              <a:chOff x="0" y="0"/>
              <a:chExt cx="3013034" cy="1054150"/>
            </a:xfrm>
          </p:grpSpPr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3013034" cy="1054150"/>
              </a:xfrm>
              <a:custGeom>
                <a:avLst/>
                <a:gdLst/>
                <a:ahLst/>
                <a:cxnLst/>
                <a:rect r="r" b="b" t="t" l="l"/>
                <a:pathLst>
                  <a:path h="1054150" w="3013034">
                    <a:moveTo>
                      <a:pt x="0" y="0"/>
                    </a:moveTo>
                    <a:lnTo>
                      <a:pt x="3013034" y="0"/>
                    </a:lnTo>
                    <a:lnTo>
                      <a:pt x="3013034" y="1054150"/>
                    </a:lnTo>
                    <a:lnTo>
                      <a:pt x="0" y="1054150"/>
                    </a:lnTo>
                    <a:close/>
                  </a:path>
                </a:pathLst>
              </a:custGeom>
              <a:solidFill>
                <a:srgbClr val="728A94"/>
              </a:solidFill>
            </p:spPr>
          </p:sp>
          <p:sp>
            <p:nvSpPr>
              <p:cNvPr name="TextBox 9" id="9"/>
              <p:cNvSpPr txBox="true"/>
              <p:nvPr/>
            </p:nvSpPr>
            <p:spPr>
              <a:xfrm>
                <a:off x="0" y="-38100"/>
                <a:ext cx="3013034" cy="10922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</p:grpSp>
      <p:sp>
        <p:nvSpPr>
          <p:cNvPr name="Freeform 10" id="10"/>
          <p:cNvSpPr/>
          <p:nvPr/>
        </p:nvSpPr>
        <p:spPr>
          <a:xfrm flipH="false" flipV="false" rot="0">
            <a:off x="10009910" y="3130202"/>
            <a:ext cx="4563848" cy="6412098"/>
          </a:xfrm>
          <a:custGeom>
            <a:avLst/>
            <a:gdLst/>
            <a:ahLst/>
            <a:cxnLst/>
            <a:rect r="r" b="b" t="t" l="l"/>
            <a:pathLst>
              <a:path h="6412098" w="4563848">
                <a:moveTo>
                  <a:pt x="0" y="0"/>
                </a:moveTo>
                <a:lnTo>
                  <a:pt x="4563848" y="0"/>
                </a:lnTo>
                <a:lnTo>
                  <a:pt x="4563848" y="6412098"/>
                </a:lnTo>
                <a:lnTo>
                  <a:pt x="0" y="64120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46" r="0" b="-446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4138901" y="3130202"/>
            <a:ext cx="4536270" cy="6412098"/>
          </a:xfrm>
          <a:custGeom>
            <a:avLst/>
            <a:gdLst/>
            <a:ahLst/>
            <a:cxnLst/>
            <a:rect r="r" b="b" t="t" l="l"/>
            <a:pathLst>
              <a:path h="6412098" w="4536270">
                <a:moveTo>
                  <a:pt x="0" y="0"/>
                </a:moveTo>
                <a:lnTo>
                  <a:pt x="4536270" y="0"/>
                </a:lnTo>
                <a:lnTo>
                  <a:pt x="4536270" y="6412098"/>
                </a:lnTo>
                <a:lnTo>
                  <a:pt x="0" y="64120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41" r="0" b="-141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141782" y="523905"/>
            <a:ext cx="12004435" cy="1244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100"/>
              </a:lnSpc>
            </a:pPr>
            <a:r>
              <a:rPr lang="en-US" sz="65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 CRITERIA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593473" y="2359658"/>
            <a:ext cx="5627126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Distance from the road network (R)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955867" y="2350133"/>
            <a:ext cx="4671935" cy="431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25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Distance from city center (CC)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135591" y="7839287"/>
            <a:ext cx="2101973" cy="2447713"/>
          </a:xfrm>
          <a:custGeom>
            <a:avLst/>
            <a:gdLst/>
            <a:ahLst/>
            <a:cxnLst/>
            <a:rect r="r" b="b" t="t" l="l"/>
            <a:pathLst>
              <a:path h="2447713" w="2101973">
                <a:moveTo>
                  <a:pt x="0" y="0"/>
                </a:moveTo>
                <a:lnTo>
                  <a:pt x="2101974" y="0"/>
                </a:lnTo>
                <a:lnTo>
                  <a:pt x="2101974" y="2447713"/>
                </a:lnTo>
                <a:lnTo>
                  <a:pt x="0" y="244771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6811859" y="-220844"/>
            <a:ext cx="894882" cy="3351046"/>
          </a:xfrm>
          <a:custGeom>
            <a:avLst/>
            <a:gdLst/>
            <a:ahLst/>
            <a:cxnLst/>
            <a:rect r="r" b="b" t="t" l="l"/>
            <a:pathLst>
              <a:path h="3351046" w="894882">
                <a:moveTo>
                  <a:pt x="0" y="0"/>
                </a:moveTo>
                <a:lnTo>
                  <a:pt x="894882" y="0"/>
                </a:lnTo>
                <a:lnTo>
                  <a:pt x="894882" y="3351046"/>
                </a:lnTo>
                <a:lnTo>
                  <a:pt x="0" y="335104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6478758" y="8426920"/>
            <a:ext cx="3027246" cy="3258289"/>
          </a:xfrm>
          <a:custGeom>
            <a:avLst/>
            <a:gdLst/>
            <a:ahLst/>
            <a:cxnLst/>
            <a:rect r="r" b="b" t="t" l="l"/>
            <a:pathLst>
              <a:path h="3258289" w="3027246">
                <a:moveTo>
                  <a:pt x="0" y="0"/>
                </a:moveTo>
                <a:lnTo>
                  <a:pt x="3027247" y="0"/>
                </a:lnTo>
                <a:lnTo>
                  <a:pt x="3027247" y="3258289"/>
                </a:lnTo>
                <a:lnTo>
                  <a:pt x="0" y="325828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slow">
    <p:push dir="l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DAGrKnxH9eY</dc:identifier>
  <dcterms:modified xsi:type="dcterms:W3CDTF">2011-08-01T06:04:30Z</dcterms:modified>
  <cp:revision>1</cp:revision>
  <dc:title>Group project</dc:title>
</cp:coreProperties>
</file>