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58" r:id="rId6"/>
    <p:sldId id="265" r:id="rId7"/>
    <p:sldId id="266" r:id="rId8"/>
    <p:sldId id="261" r:id="rId9"/>
    <p:sldId id="262" r:id="rId10"/>
    <p:sldId id="264" r:id="rId11"/>
    <p:sldId id="263" r:id="rId12"/>
    <p:sldId id="267" r:id="rId13"/>
    <p:sldId id="268" r:id="rId14"/>
    <p:sldId id="269" r:id="rId15"/>
    <p:sldId id="270" r:id="rId16"/>
    <p:sldId id="274" r:id="rId17"/>
    <p:sldId id="275" r:id="rId18"/>
    <p:sldId id="276" r:id="rId19"/>
    <p:sldId id="273" r:id="rId20"/>
    <p:sldId id="271" r:id="rId21"/>
    <p:sldId id="27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49BA1770-C7B1-465A-B519-1108A378577A}" type="datetimeFigureOut">
              <a:rPr lang="en-US" smtClean="0"/>
              <a:t>6/1/2021</a:t>
            </a:fld>
            <a:endParaRPr lang="en-US"/>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05A6F267-4AE6-49BA-8628-72041DA6767F}" type="slidenum">
              <a:rPr lang="en-US" smtClean="0"/>
              <a:t>‹#›</a:t>
            </a:fld>
            <a:endParaRPr lang="en-US"/>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370887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BA1770-C7B1-465A-B519-1108A378577A}"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A6F267-4AE6-49BA-8628-72041DA6767F}" type="slidenum">
              <a:rPr lang="en-US" smtClean="0"/>
              <a:t>‹#›</a:t>
            </a:fld>
            <a:endParaRPr lang="en-US"/>
          </a:p>
        </p:txBody>
      </p:sp>
    </p:spTree>
    <p:extLst>
      <p:ext uri="{BB962C8B-B14F-4D97-AF65-F5344CB8AC3E}">
        <p14:creationId xmlns:p14="http://schemas.microsoft.com/office/powerpoint/2010/main" val="731540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BA1770-C7B1-465A-B519-1108A378577A}"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A6F267-4AE6-49BA-8628-72041DA6767F}" type="slidenum">
              <a:rPr lang="en-US" smtClean="0"/>
              <a:t>‹#›</a:t>
            </a:fld>
            <a:endParaRPr lang="en-US"/>
          </a:p>
        </p:txBody>
      </p:sp>
    </p:spTree>
    <p:extLst>
      <p:ext uri="{BB962C8B-B14F-4D97-AF65-F5344CB8AC3E}">
        <p14:creationId xmlns:p14="http://schemas.microsoft.com/office/powerpoint/2010/main" val="399629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BA1770-C7B1-465A-B519-1108A378577A}"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A6F267-4AE6-49BA-8628-72041DA6767F}" type="slidenum">
              <a:rPr lang="en-US" smtClean="0"/>
              <a:t>‹#›</a:t>
            </a:fld>
            <a:endParaRPr lang="en-US"/>
          </a:p>
        </p:txBody>
      </p:sp>
    </p:spTree>
    <p:extLst>
      <p:ext uri="{BB962C8B-B14F-4D97-AF65-F5344CB8AC3E}">
        <p14:creationId xmlns:p14="http://schemas.microsoft.com/office/powerpoint/2010/main" val="3973697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BA1770-C7B1-465A-B519-1108A378577A}" type="datetimeFigureOut">
              <a:rPr lang="en-US" smtClean="0"/>
              <a:t>6/1/2021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A6F267-4AE6-49BA-8628-72041DA6767F}" type="slidenum">
              <a:rPr lang="en-US" smtClean="0"/>
              <a:t>‹#›</a:t>
            </a:fld>
            <a:endParaRPr lang="en-US"/>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22409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9BA1770-C7B1-465A-B519-1108A378577A}" type="datetimeFigureOut">
              <a:rPr lang="en-US" smtClean="0"/>
              <a:t>6/1/2021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A6F267-4AE6-49BA-8628-72041DA6767F}" type="slidenum">
              <a:rPr lang="en-US" smtClean="0"/>
              <a:t>‹#›</a:t>
            </a:fld>
            <a:endParaRPr lang="en-US"/>
          </a:p>
        </p:txBody>
      </p:sp>
    </p:spTree>
    <p:extLst>
      <p:ext uri="{BB962C8B-B14F-4D97-AF65-F5344CB8AC3E}">
        <p14:creationId xmlns:p14="http://schemas.microsoft.com/office/powerpoint/2010/main" val="904830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9BA1770-C7B1-465A-B519-1108A378577A}" type="datetimeFigureOut">
              <a:rPr lang="en-US" smtClean="0"/>
              <a:t>6/1/2021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A6F267-4AE6-49BA-8628-72041DA6767F}" type="slidenum">
              <a:rPr lang="en-US" smtClean="0"/>
              <a:t>‹#›</a:t>
            </a:fld>
            <a:endParaRPr lang="en-US"/>
          </a:p>
        </p:txBody>
      </p:sp>
    </p:spTree>
    <p:extLst>
      <p:ext uri="{BB962C8B-B14F-4D97-AF65-F5344CB8AC3E}">
        <p14:creationId xmlns:p14="http://schemas.microsoft.com/office/powerpoint/2010/main" val="3171260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9BA1770-C7B1-465A-B519-1108A378577A}" type="datetimeFigureOut">
              <a:rPr lang="en-US" smtClean="0"/>
              <a:t>6/1/2021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A6F267-4AE6-49BA-8628-72041DA6767F}" type="slidenum">
              <a:rPr lang="en-US" smtClean="0"/>
              <a:t>‹#›</a:t>
            </a:fld>
            <a:endParaRPr lang="en-US"/>
          </a:p>
        </p:txBody>
      </p:sp>
    </p:spTree>
    <p:extLst>
      <p:ext uri="{BB962C8B-B14F-4D97-AF65-F5344CB8AC3E}">
        <p14:creationId xmlns:p14="http://schemas.microsoft.com/office/powerpoint/2010/main" val="3616981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BA1770-C7B1-465A-B519-1108A378577A}" type="datetimeFigureOut">
              <a:rPr lang="en-US" smtClean="0"/>
              <a:t>6/1/2021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A6F267-4AE6-49BA-8628-72041DA6767F}" type="slidenum">
              <a:rPr lang="en-US" smtClean="0"/>
              <a:t>‹#›</a:t>
            </a:fld>
            <a:endParaRPr lang="en-US"/>
          </a:p>
        </p:txBody>
      </p:sp>
    </p:spTree>
    <p:extLst>
      <p:ext uri="{BB962C8B-B14F-4D97-AF65-F5344CB8AC3E}">
        <p14:creationId xmlns:p14="http://schemas.microsoft.com/office/powerpoint/2010/main" val="2493210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BA1770-C7B1-465A-B519-1108A378577A}" type="datetimeFigureOut">
              <a:rPr lang="en-US" smtClean="0"/>
              <a:t>6/1/2021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A6F267-4AE6-49BA-8628-72041DA6767F}" type="slidenum">
              <a:rPr lang="en-US" smtClean="0"/>
              <a:t>‹#›</a:t>
            </a:fld>
            <a:endParaRPr lang="en-US"/>
          </a:p>
        </p:txBody>
      </p:sp>
    </p:spTree>
    <p:extLst>
      <p:ext uri="{BB962C8B-B14F-4D97-AF65-F5344CB8AC3E}">
        <p14:creationId xmlns:p14="http://schemas.microsoft.com/office/powerpoint/2010/main" val="1019161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BA1770-C7B1-465A-B519-1108A378577A}" type="datetimeFigureOut">
              <a:rPr lang="en-US" smtClean="0"/>
              <a:t>6/1/2021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A6F267-4AE6-49BA-8628-72041DA6767F}" type="slidenum">
              <a:rPr lang="en-US" smtClean="0"/>
              <a:t>‹#›</a:t>
            </a:fld>
            <a:endParaRPr lang="en-US"/>
          </a:p>
        </p:txBody>
      </p:sp>
    </p:spTree>
    <p:extLst>
      <p:ext uri="{BB962C8B-B14F-4D97-AF65-F5344CB8AC3E}">
        <p14:creationId xmlns:p14="http://schemas.microsoft.com/office/powerpoint/2010/main" val="962570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49BA1770-C7B1-465A-B519-1108A378577A}" type="datetimeFigureOut">
              <a:rPr lang="en-US" smtClean="0"/>
              <a:t>6/1/2021</a:t>
            </a:fld>
            <a:endParaRPr lang="en-US"/>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05A6F267-4AE6-49BA-8628-72041DA6767F}" type="slidenum">
              <a:rPr lang="en-US" smtClean="0"/>
              <a:t>‹#›</a:t>
            </a:fld>
            <a:endParaRPr lang="en-US"/>
          </a:p>
        </p:txBody>
      </p:sp>
    </p:spTree>
    <p:extLst>
      <p:ext uri="{BB962C8B-B14F-4D97-AF65-F5344CB8AC3E}">
        <p14:creationId xmlns:p14="http://schemas.microsoft.com/office/powerpoint/2010/main" val="42663674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png"/><Relationship Id="rId9" Type="http://schemas.openxmlformats.org/officeDocument/2006/relationships/image" Target="../media/image9.jpg"/></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jp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9680" y="478970"/>
            <a:ext cx="9418320" cy="3015343"/>
          </a:xfrm>
        </p:spPr>
        <p:txBody>
          <a:bodyPr>
            <a:normAutofit/>
          </a:bodyPr>
          <a:lstStyle/>
          <a:p>
            <a:pPr algn="ctr"/>
            <a:r>
              <a:rPr lang="en-US" dirty="0" smtClean="0">
                <a:latin typeface="Times New Roman" panose="02020603050405020304" pitchFamily="18" charset="0"/>
                <a:cs typeface="Times New Roman" panose="02020603050405020304" pitchFamily="18" charset="0"/>
              </a:rPr>
              <a:t>Movable Roof Controlled Remotely using Microcontrollers</a:t>
            </a:r>
            <a:endParaRPr lang="en-US"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524000" y="3602038"/>
            <a:ext cx="9144000" cy="2940430"/>
          </a:xfrm>
        </p:spPr>
        <p:txBody>
          <a:bodyPr>
            <a:normAutofit fontScale="92500" lnSpcReduction="10000"/>
          </a:bodyPr>
          <a:lstStyle/>
          <a:p>
            <a:pPr algn="ctr"/>
            <a:endParaRPr lang="en-US" dirty="0" smtClean="0">
              <a:latin typeface="Times New Roman" panose="02020603050405020304" pitchFamily="18" charset="0"/>
              <a:cs typeface="Times New Roman" panose="02020603050405020304" pitchFamily="18" charset="0"/>
            </a:endParaRPr>
          </a:p>
          <a:p>
            <a:pPr algn="ctr"/>
            <a:r>
              <a:rPr lang="en-US" dirty="0" smtClean="0">
                <a:latin typeface="Times New Roman" panose="02020603050405020304" pitchFamily="18" charset="0"/>
                <a:cs typeface="Times New Roman" panose="02020603050405020304" pitchFamily="18" charset="0"/>
              </a:rPr>
              <a:t>By:</a:t>
            </a:r>
          </a:p>
          <a:p>
            <a:pPr algn="ctr"/>
            <a:r>
              <a:rPr lang="en-US" sz="2800" b="1" dirty="0" smtClean="0">
                <a:latin typeface="Times New Roman" panose="02020603050405020304" pitchFamily="18" charset="0"/>
                <a:cs typeface="Times New Roman" panose="02020603050405020304" pitchFamily="18" charset="0"/>
              </a:rPr>
              <a:t>Ala’ Atabeh</a:t>
            </a:r>
          </a:p>
          <a:p>
            <a:pPr algn="ctr"/>
            <a:r>
              <a:rPr lang="en-US" sz="2800" b="1" dirty="0" smtClean="0">
                <a:latin typeface="Times New Roman" panose="02020603050405020304" pitchFamily="18" charset="0"/>
                <a:cs typeface="Times New Roman" panose="02020603050405020304" pitchFamily="18" charset="0"/>
              </a:rPr>
              <a:t>Ramy Tubaileh</a:t>
            </a:r>
          </a:p>
          <a:p>
            <a:pPr algn="ctr"/>
            <a:endParaRPr lang="en-US" dirty="0">
              <a:latin typeface="Times New Roman" panose="02020603050405020304" pitchFamily="18" charset="0"/>
              <a:cs typeface="Times New Roman" panose="02020603050405020304" pitchFamily="18" charset="0"/>
            </a:endParaRPr>
          </a:p>
          <a:p>
            <a:pPr algn="ctr"/>
            <a:r>
              <a:rPr lang="en-US" dirty="0" smtClean="0">
                <a:latin typeface="Times New Roman" panose="02020603050405020304" pitchFamily="18" charset="0"/>
                <a:cs typeface="Times New Roman" panose="02020603050405020304" pitchFamily="18" charset="0"/>
              </a:rPr>
              <a:t>Under supervision of </a:t>
            </a:r>
            <a:r>
              <a:rPr lang="en-US" b="1" dirty="0" smtClean="0">
                <a:latin typeface="Times New Roman" panose="02020603050405020304" pitchFamily="18" charset="0"/>
                <a:cs typeface="Times New Roman" panose="02020603050405020304" pitchFamily="18" charset="0"/>
              </a:rPr>
              <a:t>Dr. Moin Omar</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3508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115" y="2989942"/>
            <a:ext cx="10515600" cy="783771"/>
          </a:xfrm>
        </p:spPr>
        <p:txBody>
          <a:bodyPr/>
          <a:lstStyle/>
          <a:p>
            <a:pPr algn="ctr"/>
            <a:r>
              <a:rPr lang="en-US" dirty="0" smtClean="0">
                <a:cs typeface="Times New Roman" panose="02020603050405020304" pitchFamily="18" charset="0"/>
              </a:rPr>
              <a:t>Block Diagram</a:t>
            </a:r>
            <a:endParaRPr lang="en-US" dirty="0">
              <a:cs typeface="Times New Roman" panose="02020603050405020304" pitchFamily="18" charset="0"/>
            </a:endParaRPr>
          </a:p>
        </p:txBody>
      </p:sp>
    </p:spTree>
    <p:extLst>
      <p:ext uri="{BB962C8B-B14F-4D97-AF65-F5344CB8AC3E}">
        <p14:creationId xmlns:p14="http://schemas.microsoft.com/office/powerpoint/2010/main" val="37813298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10.png"/>
          <p:cNvPicPr>
            <a:picLocks noGrp="1"/>
          </p:cNvPicPr>
          <p:nvPr>
            <p:ph idx="1"/>
          </p:nvPr>
        </p:nvPicPr>
        <p:blipFill>
          <a:blip r:embed="rId2"/>
          <a:srcRect/>
          <a:stretch>
            <a:fillRect/>
          </a:stretch>
        </p:blipFill>
        <p:spPr>
          <a:xfrm>
            <a:off x="838200" y="609600"/>
            <a:ext cx="10515600" cy="5907314"/>
          </a:xfrm>
          <a:prstGeom prst="rect">
            <a:avLst/>
          </a:prstGeom>
          <a:ln/>
        </p:spPr>
      </p:pic>
    </p:spTree>
    <p:extLst>
      <p:ext uri="{BB962C8B-B14F-4D97-AF65-F5344CB8AC3E}">
        <p14:creationId xmlns:p14="http://schemas.microsoft.com/office/powerpoint/2010/main" val="28826373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751117" y="3004457"/>
            <a:ext cx="10515600" cy="841829"/>
          </a:xfrm>
        </p:spPr>
        <p:txBody>
          <a:bodyPr/>
          <a:lstStyle/>
          <a:p>
            <a:pPr algn="ctr"/>
            <a:r>
              <a:rPr lang="en-US" dirty="0" smtClean="0">
                <a:latin typeface="Times New Roman" panose="02020603050405020304" pitchFamily="18" charset="0"/>
                <a:cs typeface="Times New Roman" panose="02020603050405020304" pitchFamily="18" charset="0"/>
              </a:rPr>
              <a:t>Overall Circuit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02901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7.png" descr="C:\Users\Doha\Desktop\صور المشروع\صور المشورع\18261020_1330008940430400_265835687_o.jpg"/>
          <p:cNvPicPr>
            <a:picLocks noGrp="1"/>
          </p:cNvPicPr>
          <p:nvPr>
            <p:ph idx="1"/>
          </p:nvPr>
        </p:nvPicPr>
        <p:blipFill>
          <a:blip r:embed="rId2"/>
          <a:srcRect/>
          <a:stretch>
            <a:fillRect/>
          </a:stretch>
        </p:blipFill>
        <p:spPr>
          <a:xfrm>
            <a:off x="377372" y="217715"/>
            <a:ext cx="11393714" cy="6458856"/>
          </a:xfrm>
          <a:prstGeom prst="rect">
            <a:avLst/>
          </a:prstGeom>
          <a:ln/>
        </p:spPr>
      </p:pic>
    </p:spTree>
    <p:extLst>
      <p:ext uri="{BB962C8B-B14F-4D97-AF65-F5344CB8AC3E}">
        <p14:creationId xmlns:p14="http://schemas.microsoft.com/office/powerpoint/2010/main" val="14538869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9.png" descr="C:\Users\Doha\Desktop\صور1111\20170503_090006.jpg"/>
          <p:cNvPicPr>
            <a:picLocks noGrp="1"/>
          </p:cNvPicPr>
          <p:nvPr>
            <p:ph idx="1"/>
          </p:nvPr>
        </p:nvPicPr>
        <p:blipFill>
          <a:blip r:embed="rId2"/>
          <a:srcRect/>
          <a:stretch>
            <a:fillRect/>
          </a:stretch>
        </p:blipFill>
        <p:spPr>
          <a:xfrm>
            <a:off x="0" y="0"/>
            <a:ext cx="12192000" cy="6858000"/>
          </a:xfrm>
          <a:prstGeom prst="rect">
            <a:avLst/>
          </a:prstGeom>
          <a:ln/>
        </p:spPr>
      </p:pic>
    </p:spTree>
    <p:extLst>
      <p:ext uri="{BB962C8B-B14F-4D97-AF65-F5344CB8AC3E}">
        <p14:creationId xmlns:p14="http://schemas.microsoft.com/office/powerpoint/2010/main" val="4173940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8.png" descr="18279847_2267343216824948_2001974675_n.jpg"/>
          <p:cNvPicPr>
            <a:picLocks noGrp="1"/>
          </p:cNvPicPr>
          <p:nvPr>
            <p:ph idx="1"/>
          </p:nvPr>
        </p:nvPicPr>
        <p:blipFill>
          <a:blip r:embed="rId2"/>
          <a:srcRect l="20008" t="8519"/>
          <a:stretch>
            <a:fillRect/>
          </a:stretch>
        </p:blipFill>
        <p:spPr>
          <a:xfrm>
            <a:off x="0" y="0"/>
            <a:ext cx="5878286" cy="6858000"/>
          </a:xfrm>
          <a:prstGeom prst="rect">
            <a:avLst/>
          </a:prstGeom>
          <a:ln/>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5878286" y="0"/>
            <a:ext cx="6313714" cy="6858000"/>
          </a:xfrm>
          <a:prstGeom prst="rect">
            <a:avLst/>
          </a:prstGeom>
        </p:spPr>
      </p:pic>
    </p:spTree>
    <p:extLst>
      <p:ext uri="{BB962C8B-B14F-4D97-AF65-F5344CB8AC3E}">
        <p14:creationId xmlns:p14="http://schemas.microsoft.com/office/powerpoint/2010/main" val="26068109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3844" y="3078051"/>
            <a:ext cx="9692640" cy="746974"/>
          </a:xfrm>
        </p:spPr>
        <p:txBody>
          <a:bodyPr/>
          <a:lstStyle/>
          <a:p>
            <a:pPr algn="ctr"/>
            <a:r>
              <a:rPr lang="en-US" dirty="0" smtClean="0"/>
              <a:t>Application Interface</a:t>
            </a:r>
            <a:endParaRPr lang="en-US" dirty="0"/>
          </a:p>
        </p:txBody>
      </p:sp>
    </p:spTree>
    <p:extLst>
      <p:ext uri="{BB962C8B-B14F-4D97-AF65-F5344CB8AC3E}">
        <p14:creationId xmlns:p14="http://schemas.microsoft.com/office/powerpoint/2010/main" val="2135257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134119" y="154546"/>
            <a:ext cx="3116687" cy="6581105"/>
          </a:xfrm>
        </p:spPr>
      </p:pic>
      <p:pic>
        <p:nvPicPr>
          <p:cNvPr id="8" name="Content Placeholder 7"/>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8178085" y="154545"/>
            <a:ext cx="3116687" cy="6581105"/>
          </a:xfr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153" y="154546"/>
            <a:ext cx="3116687" cy="6581105"/>
          </a:xfrm>
          <a:prstGeom prst="rect">
            <a:avLst/>
          </a:prstGeom>
        </p:spPr>
      </p:pic>
    </p:spTree>
    <p:extLst>
      <p:ext uri="{BB962C8B-B14F-4D97-AF65-F5344CB8AC3E}">
        <p14:creationId xmlns:p14="http://schemas.microsoft.com/office/powerpoint/2010/main" val="1205820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606862" y="283334"/>
            <a:ext cx="3337497" cy="6344957"/>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068946" y="283334"/>
            <a:ext cx="3337497" cy="6344957"/>
          </a:xfrm>
        </p:spPr>
      </p:pic>
    </p:spTree>
    <p:extLst>
      <p:ext uri="{BB962C8B-B14F-4D97-AF65-F5344CB8AC3E}">
        <p14:creationId xmlns:p14="http://schemas.microsoft.com/office/powerpoint/2010/main" val="268960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116" y="2917371"/>
            <a:ext cx="10515600" cy="812800"/>
          </a:xfrm>
        </p:spPr>
        <p:txBody>
          <a:bodyPr/>
          <a:lstStyle/>
          <a:p>
            <a:pPr algn="ctr"/>
            <a:r>
              <a:rPr lang="en-US" dirty="0" smtClean="0">
                <a:cs typeface="Times New Roman" panose="02020603050405020304" pitchFamily="18" charset="0"/>
              </a:rPr>
              <a:t>Conclusion</a:t>
            </a:r>
            <a:endParaRPr lang="en-US" dirty="0">
              <a:cs typeface="Times New Roman" panose="02020603050405020304" pitchFamily="18" charset="0"/>
            </a:endParaRPr>
          </a:p>
        </p:txBody>
      </p:sp>
    </p:spTree>
    <p:extLst>
      <p:ext uri="{BB962C8B-B14F-4D97-AF65-F5344CB8AC3E}">
        <p14:creationId xmlns:p14="http://schemas.microsoft.com/office/powerpoint/2010/main" val="30469481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lstStyle/>
          <a:p>
            <a:r>
              <a:rPr lang="en-US" dirty="0" smtClean="0"/>
              <a:t>Overview</a:t>
            </a:r>
          </a:p>
          <a:p>
            <a:r>
              <a:rPr lang="en-US" dirty="0" smtClean="0"/>
              <a:t>Problem statement</a:t>
            </a:r>
          </a:p>
          <a:p>
            <a:r>
              <a:rPr lang="en-US" dirty="0" smtClean="0"/>
              <a:t>Proposed solution</a:t>
            </a:r>
          </a:p>
          <a:p>
            <a:r>
              <a:rPr lang="en-US" dirty="0" smtClean="0"/>
              <a:t>Flowchart</a:t>
            </a:r>
          </a:p>
          <a:p>
            <a:r>
              <a:rPr lang="en-US" dirty="0" smtClean="0"/>
              <a:t>Parts &amp; Components</a:t>
            </a:r>
          </a:p>
          <a:p>
            <a:r>
              <a:rPr lang="en-US" dirty="0" smtClean="0"/>
              <a:t>Block Diagram</a:t>
            </a:r>
          </a:p>
          <a:p>
            <a:r>
              <a:rPr lang="en-US" dirty="0" smtClean="0"/>
              <a:t>Overall Circuit</a:t>
            </a:r>
          </a:p>
          <a:p>
            <a:r>
              <a:rPr lang="en-US" dirty="0" smtClean="0"/>
              <a:t>Conclusion</a:t>
            </a:r>
            <a:endParaRPr lang="en-US" dirty="0"/>
          </a:p>
        </p:txBody>
      </p:sp>
    </p:spTree>
    <p:extLst>
      <p:ext uri="{BB962C8B-B14F-4D97-AF65-F5344CB8AC3E}">
        <p14:creationId xmlns:p14="http://schemas.microsoft.com/office/powerpoint/2010/main" val="34530839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38202" y="435430"/>
            <a:ext cx="10515600" cy="6052456"/>
          </a:xfrm>
        </p:spPr>
        <p:txBody>
          <a:bodyPr>
            <a:noAutofit/>
          </a:bodyPr>
          <a:lstStyle/>
          <a:p>
            <a:pPr algn="just">
              <a:lnSpc>
                <a:spcPct val="200000"/>
              </a:lnSpc>
            </a:pPr>
            <a:r>
              <a:rPr lang="en-US" dirty="0">
                <a:latin typeface="+mj-lt"/>
                <a:cs typeface="Times New Roman" panose="02020603050405020304" pitchFamily="18" charset="0"/>
              </a:rPr>
              <a:t>However, our project may have some good side effects that would make it more popular and sought after by some engineers as a solution to their problems, such as, energy saving</a:t>
            </a:r>
            <a:r>
              <a:rPr lang="en-US" dirty="0" smtClean="0">
                <a:latin typeface="+mj-lt"/>
                <a:cs typeface="Times New Roman" panose="02020603050405020304" pitchFamily="18" charset="0"/>
              </a:rPr>
              <a:t>.</a:t>
            </a:r>
          </a:p>
          <a:p>
            <a:pPr algn="just">
              <a:lnSpc>
                <a:spcPct val="200000"/>
              </a:lnSpc>
            </a:pPr>
            <a:r>
              <a:rPr lang="en-US" dirty="0" smtClean="0">
                <a:latin typeface="+mj-lt"/>
                <a:cs typeface="Times New Roman" panose="02020603050405020304" pitchFamily="18" charset="0"/>
              </a:rPr>
              <a:t> </a:t>
            </a:r>
            <a:r>
              <a:rPr lang="en-US" dirty="0">
                <a:latin typeface="+mj-lt"/>
                <a:cs typeface="Times New Roman" panose="02020603050405020304" pitchFamily="18" charset="0"/>
              </a:rPr>
              <a:t>As our roof is adaptive and flexible, it allows the building to be naturally ventilated by fresh air from outside, or to be warmed by sunshine in cold days. Moreover, direct sunlight would help considerably cutting off the electrical bill of the building by optimizing natural light. In general, this savings would take place considerably in huge constructions and </a:t>
            </a:r>
            <a:r>
              <a:rPr lang="en-US" dirty="0" smtClean="0">
                <a:latin typeface="+mj-lt"/>
                <a:cs typeface="Times New Roman" panose="02020603050405020304" pitchFamily="18" charset="0"/>
              </a:rPr>
              <a:t>projects </a:t>
            </a:r>
            <a:r>
              <a:rPr lang="en-US" dirty="0">
                <a:latin typeface="+mj-lt"/>
                <a:cs typeface="Times New Roman" panose="02020603050405020304" pitchFamily="18" charset="0"/>
              </a:rPr>
              <a:t>like stadiums and opera houses.</a:t>
            </a:r>
          </a:p>
          <a:p>
            <a:pPr algn="just">
              <a:lnSpc>
                <a:spcPct val="200000"/>
              </a:lnSpc>
            </a:pPr>
            <a:r>
              <a:rPr lang="en-US" dirty="0">
                <a:latin typeface="+mj-lt"/>
                <a:cs typeface="Times New Roman" panose="02020603050405020304" pitchFamily="18" charset="0"/>
              </a:rPr>
              <a:t>As a result, our project is a proposed idea which can be considered by engineers either as an architectural design or an engineering solution for some problems including environmental ones.</a:t>
            </a:r>
          </a:p>
        </p:txBody>
      </p:sp>
    </p:spTree>
    <p:extLst>
      <p:ext uri="{BB962C8B-B14F-4D97-AF65-F5344CB8AC3E}">
        <p14:creationId xmlns:p14="http://schemas.microsoft.com/office/powerpoint/2010/main" val="8824372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1186" y="2859314"/>
            <a:ext cx="9692640" cy="733378"/>
          </a:xfrm>
        </p:spPr>
        <p:txBody>
          <a:bodyPr/>
          <a:lstStyle/>
          <a:p>
            <a:pPr algn="ctr"/>
            <a:r>
              <a:rPr lang="en-US" dirty="0" smtClean="0"/>
              <a:t>The End</a:t>
            </a:r>
            <a:endParaRPr lang="en-US" dirty="0"/>
          </a:p>
        </p:txBody>
      </p:sp>
    </p:spTree>
    <p:extLst>
      <p:ext uri="{BB962C8B-B14F-4D97-AF65-F5344CB8AC3E}">
        <p14:creationId xmlns:p14="http://schemas.microsoft.com/office/powerpoint/2010/main" val="1173619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9680" y="319315"/>
            <a:ext cx="9692640" cy="689836"/>
          </a:xfrm>
        </p:spPr>
        <p:txBody>
          <a:bodyPr>
            <a:normAutofit fontScale="90000"/>
          </a:bodyPr>
          <a:lstStyle/>
          <a:p>
            <a:r>
              <a:rPr lang="en-US" dirty="0">
                <a:cs typeface="Times New Roman" panose="02020603050405020304" pitchFamily="18" charset="0"/>
              </a:rPr>
              <a:t>O</a:t>
            </a:r>
            <a:r>
              <a:rPr lang="en-US" dirty="0" smtClean="0">
                <a:cs typeface="Times New Roman" panose="02020603050405020304" pitchFamily="18" charset="0"/>
              </a:rPr>
              <a:t>verview</a:t>
            </a:r>
            <a:endParaRPr lang="en-US" dirty="0">
              <a:cs typeface="Times New Roman" panose="02020603050405020304" pitchFamily="18" charset="0"/>
            </a:endParaRPr>
          </a:p>
        </p:txBody>
      </p:sp>
      <p:sp>
        <p:nvSpPr>
          <p:cNvPr id="3" name="Content Placeholder 2"/>
          <p:cNvSpPr>
            <a:spLocks noGrp="1"/>
          </p:cNvSpPr>
          <p:nvPr>
            <p:ph idx="1"/>
          </p:nvPr>
        </p:nvSpPr>
        <p:spPr>
          <a:xfrm>
            <a:off x="838200" y="1009152"/>
            <a:ext cx="10515600" cy="5696448"/>
          </a:xfrm>
        </p:spPr>
        <p:txBody>
          <a:bodyPr>
            <a:noAutofit/>
          </a:bodyPr>
          <a:lstStyle/>
          <a:p>
            <a:pPr marL="0" indent="0" algn="just">
              <a:lnSpc>
                <a:spcPct val="200000"/>
              </a:lnSpc>
              <a:buNone/>
            </a:pPr>
            <a:r>
              <a:rPr lang="en-US" sz="1700" dirty="0">
                <a:latin typeface="+mj-lt"/>
                <a:cs typeface="Times New Roman" panose="02020603050405020304" pitchFamily="18" charset="0"/>
              </a:rPr>
              <a:t>There has been a dramatic growth in the use of smart things and technologies that are equipped with sensors, simple and effective software algorithms, proximity and remote sensing technologies, and wired\wireless connectivity. This has aroused great enthusiasm among individuals and institutions to benefit from these services. Therefore, that allowed the emergence of the phenomenon of communication and communication via the Internet between devices, and this is what is required.</a:t>
            </a:r>
          </a:p>
          <a:p>
            <a:pPr marL="0" indent="0" algn="just">
              <a:lnSpc>
                <a:spcPct val="200000"/>
              </a:lnSpc>
              <a:buNone/>
            </a:pPr>
            <a:r>
              <a:rPr lang="en-US" sz="1700" dirty="0">
                <a:latin typeface="+mj-lt"/>
                <a:cs typeface="Times New Roman" panose="02020603050405020304" pitchFamily="18" charset="0"/>
              </a:rPr>
              <a:t>Similarly, “Smart Home” was one of the hottest topics in modern society. The development of the internet of things and embedded technologies provided the basis for the rise of the smart home. With the transformation of the consumption concept and development of the industry, the smart home market is rapidly gaining momentum. More and more companies and organizations are devoted to the research and development of the smart home.</a:t>
            </a:r>
          </a:p>
        </p:txBody>
      </p:sp>
    </p:spTree>
    <p:extLst>
      <p:ext uri="{BB962C8B-B14F-4D97-AF65-F5344CB8AC3E}">
        <p14:creationId xmlns:p14="http://schemas.microsoft.com/office/powerpoint/2010/main" val="1669153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Problem Statement</a:t>
            </a:r>
            <a:endParaRPr lang="en-US" dirty="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just">
              <a:lnSpc>
                <a:spcPct val="200000"/>
              </a:lnSpc>
              <a:buNone/>
            </a:pPr>
            <a:r>
              <a:rPr lang="en-US" sz="1800" dirty="0">
                <a:latin typeface="+mj-lt"/>
                <a:cs typeface="Times New Roman" panose="02020603050405020304" pitchFamily="18" charset="0"/>
              </a:rPr>
              <a:t>Some facilities is abandoned in winter or in bad climatic conditions</a:t>
            </a:r>
            <a:r>
              <a:rPr lang="ar-SA" sz="1800" dirty="0">
                <a:latin typeface="+mj-lt"/>
                <a:cs typeface="Times New Roman" panose="02020603050405020304" pitchFamily="18" charset="0"/>
              </a:rPr>
              <a:t>.</a:t>
            </a:r>
            <a:r>
              <a:rPr lang="en-US" sz="1800" dirty="0">
                <a:latin typeface="+mj-lt"/>
                <a:cs typeface="Times New Roman" panose="02020603050405020304" pitchFamily="18" charset="0"/>
              </a:rPr>
              <a:t>  For example: swimming pools, squares or home gardens, especially in villas.</a:t>
            </a:r>
            <a:r>
              <a:rPr lang="ar-SA" sz="1800" dirty="0">
                <a:latin typeface="+mj-lt"/>
                <a:cs typeface="Times New Roman" panose="02020603050405020304" pitchFamily="18" charset="0"/>
              </a:rPr>
              <a:t> </a:t>
            </a:r>
            <a:r>
              <a:rPr lang="en-US" sz="1800" dirty="0">
                <a:latin typeface="+mj-lt"/>
                <a:cs typeface="Times New Roman" panose="02020603050405020304" pitchFamily="18" charset="0"/>
              </a:rPr>
              <a:t>The Jordan Valley is a real example in our country where chalets have been recently built in enormous numbers. Also, as we mentioned before, sports facilities and Olympic stadiums have always searched for a solution to this problem. From this point, we have started out searching for a solution to this problem.</a:t>
            </a:r>
          </a:p>
          <a:p>
            <a:pPr marL="0" indent="0" algn="just">
              <a:lnSpc>
                <a:spcPct val="150000"/>
              </a:lnSpc>
              <a:buNone/>
            </a:pPr>
            <a:endParaRPr lang="en-US" sz="1600" dirty="0">
              <a:latin typeface="+mj-lt"/>
              <a:cs typeface="Times New Roman" panose="02020603050405020304" pitchFamily="18" charset="0"/>
            </a:endParaRPr>
          </a:p>
        </p:txBody>
      </p:sp>
    </p:spTree>
    <p:extLst>
      <p:ext uri="{BB962C8B-B14F-4D97-AF65-F5344CB8AC3E}">
        <p14:creationId xmlns:p14="http://schemas.microsoft.com/office/powerpoint/2010/main" val="30669997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9680" y="261256"/>
            <a:ext cx="9692640" cy="733379"/>
          </a:xfrm>
        </p:spPr>
        <p:txBody>
          <a:bodyPr/>
          <a:lstStyle/>
          <a:p>
            <a:r>
              <a:rPr lang="en-US" dirty="0" smtClean="0">
                <a:cs typeface="Times New Roman" panose="02020603050405020304" pitchFamily="18" charset="0"/>
              </a:rPr>
              <a:t>Proposed Solution</a:t>
            </a:r>
            <a:endParaRPr lang="en-US" dirty="0">
              <a:cs typeface="Times New Roman" panose="02020603050405020304" pitchFamily="18" charset="0"/>
            </a:endParaRPr>
          </a:p>
        </p:txBody>
      </p:sp>
      <p:sp>
        <p:nvSpPr>
          <p:cNvPr id="3" name="Content Placeholder 2"/>
          <p:cNvSpPr>
            <a:spLocks noGrp="1"/>
          </p:cNvSpPr>
          <p:nvPr>
            <p:ph idx="1"/>
          </p:nvPr>
        </p:nvSpPr>
        <p:spPr>
          <a:xfrm>
            <a:off x="838200" y="1153659"/>
            <a:ext cx="10515600" cy="5508398"/>
          </a:xfrm>
        </p:spPr>
        <p:txBody>
          <a:bodyPr>
            <a:noAutofit/>
          </a:bodyPr>
          <a:lstStyle/>
          <a:p>
            <a:pPr algn="just">
              <a:lnSpc>
                <a:spcPct val="200000"/>
              </a:lnSpc>
            </a:pPr>
            <a:r>
              <a:rPr lang="en-US" dirty="0">
                <a:latin typeface="Times New Roman" panose="02020603050405020304" pitchFamily="18" charset="0"/>
                <a:cs typeface="Times New Roman" panose="02020603050405020304" pitchFamily="18" charset="0"/>
              </a:rPr>
              <a:t>First, we thought with the idea of a movable roof as an alternative for conventional roofs.</a:t>
            </a:r>
          </a:p>
          <a:p>
            <a:pPr algn="just">
              <a:lnSpc>
                <a:spcPct val="200000"/>
              </a:lnSpc>
            </a:pPr>
            <a:r>
              <a:rPr lang="en-US" dirty="0">
                <a:latin typeface="Times New Roman" panose="02020603050405020304" pitchFamily="18" charset="0"/>
                <a:cs typeface="Times New Roman" panose="02020603050405020304" pitchFamily="18" charset="0"/>
              </a:rPr>
              <a:t>We designed the roof to consist of two parts, the upper one is from fiberglass panels that can extend vertically, so fresh air can easily pass through it. The lower part is made from fabrics and plastic fibers, which will provide a shade from sun when opened.</a:t>
            </a:r>
          </a:p>
          <a:p>
            <a:pPr algn="just">
              <a:lnSpc>
                <a:spcPct val="200000"/>
              </a:lnSpc>
            </a:pPr>
            <a:r>
              <a:rPr lang="en-US" dirty="0">
                <a:latin typeface="Times New Roman" panose="02020603050405020304" pitchFamily="18" charset="0"/>
                <a:cs typeface="Times New Roman" panose="02020603050405020304" pitchFamily="18" charset="0"/>
              </a:rPr>
              <a:t>Arduino Uno and WeMo's d1 were used as microcontrollers.</a:t>
            </a:r>
          </a:p>
          <a:p>
            <a:pPr algn="just">
              <a:lnSpc>
                <a:spcPct val="200000"/>
              </a:lnSpc>
            </a:pPr>
            <a:r>
              <a:rPr lang="en-US" dirty="0">
                <a:latin typeface="Times New Roman" panose="02020603050405020304" pitchFamily="18" charset="0"/>
                <a:cs typeface="Times New Roman" panose="02020603050405020304" pitchFamily="18" charset="0"/>
              </a:rPr>
              <a:t>Electrical antenna was used to work as a lift for the panels of the roof.</a:t>
            </a:r>
          </a:p>
          <a:p>
            <a:pPr algn="just">
              <a:lnSpc>
                <a:spcPct val="200000"/>
              </a:lnSpc>
            </a:pPr>
            <a:r>
              <a:rPr lang="en-US" dirty="0">
                <a:latin typeface="Times New Roman" panose="02020603050405020304" pitchFamily="18" charset="0"/>
                <a:cs typeface="Times New Roman" panose="02020603050405020304" pitchFamily="18" charset="0"/>
              </a:rPr>
              <a:t>Stepper motor was used to move the shadier back and forth.</a:t>
            </a:r>
          </a:p>
          <a:p>
            <a:pPr algn="just">
              <a:lnSpc>
                <a:spcPct val="200000"/>
              </a:lnSpc>
            </a:pPr>
            <a:r>
              <a:rPr lang="en-US" dirty="0">
                <a:latin typeface="Times New Roman" panose="02020603050405020304" pitchFamily="18" charset="0"/>
                <a:cs typeface="Times New Roman" panose="02020603050405020304" pitchFamily="18" charset="0"/>
              </a:rPr>
              <a:t>With the aid of other electrical and electronic components our movable roof was completed.</a:t>
            </a:r>
          </a:p>
        </p:txBody>
      </p:sp>
    </p:spTree>
    <p:extLst>
      <p:ext uri="{BB962C8B-B14F-4D97-AF65-F5344CB8AC3E}">
        <p14:creationId xmlns:p14="http://schemas.microsoft.com/office/powerpoint/2010/main" val="9464540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113" y="2859314"/>
            <a:ext cx="10515600" cy="798286"/>
          </a:xfrm>
        </p:spPr>
        <p:txBody>
          <a:bodyPr/>
          <a:lstStyle/>
          <a:p>
            <a:pPr algn="ctr"/>
            <a:r>
              <a:rPr lang="en-US" dirty="0" smtClean="0">
                <a:cs typeface="Times New Roman" panose="02020603050405020304" pitchFamily="18" charset="0"/>
              </a:rPr>
              <a:t>Flowchart</a:t>
            </a:r>
            <a:endParaRPr lang="en-US" dirty="0">
              <a:cs typeface="Times New Roman" panose="02020603050405020304" pitchFamily="18" charset="0"/>
            </a:endParaRPr>
          </a:p>
        </p:txBody>
      </p:sp>
    </p:spTree>
    <p:extLst>
      <p:ext uri="{BB962C8B-B14F-4D97-AF65-F5344CB8AC3E}">
        <p14:creationId xmlns:p14="http://schemas.microsoft.com/office/powerpoint/2010/main" val="20541325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526239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Parts &amp; Components</a:t>
            </a:r>
            <a:endParaRPr lang="en-US" dirty="0">
              <a:cs typeface="Times New Roman" panose="02020603050405020304" pitchFamily="18" charset="0"/>
            </a:endParaRPr>
          </a:p>
        </p:txBody>
      </p:sp>
      <p:sp>
        <p:nvSpPr>
          <p:cNvPr id="6" name="Text Placeholder 5"/>
          <p:cNvSpPr>
            <a:spLocks noGrp="1"/>
          </p:cNvSpPr>
          <p:nvPr>
            <p:ph type="body" idx="1"/>
          </p:nvPr>
        </p:nvSpPr>
        <p:spPr>
          <a:xfrm>
            <a:off x="745667" y="1681163"/>
            <a:ext cx="2218385" cy="402692"/>
          </a:xfrm>
        </p:spPr>
        <p:txBody>
          <a:bodyPr>
            <a:normAutofit/>
          </a:bodyPr>
          <a:lstStyle/>
          <a:p>
            <a:pPr algn="ctr"/>
            <a:r>
              <a:rPr lang="en-US" dirty="0" smtClean="0">
                <a:latin typeface="Times New Roman" panose="02020603050405020304" pitchFamily="18" charset="0"/>
                <a:cs typeface="Times New Roman" panose="02020603050405020304" pitchFamily="18" charset="0"/>
              </a:rPr>
              <a:t>Arduino UNO</a:t>
            </a:r>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sz="quarter" idx="3"/>
          </p:nvPr>
        </p:nvSpPr>
        <p:spPr>
          <a:xfrm>
            <a:off x="3450716" y="1677160"/>
            <a:ext cx="2044520" cy="393167"/>
          </a:xfrm>
        </p:spPr>
        <p:txBody>
          <a:bodyPr>
            <a:normAutofit/>
          </a:bodyPr>
          <a:lstStyle/>
          <a:p>
            <a:pPr algn="ctr"/>
            <a:r>
              <a:rPr lang="en-US" dirty="0" smtClean="0">
                <a:latin typeface="Times New Roman" panose="02020603050405020304" pitchFamily="18" charset="0"/>
                <a:cs typeface="Times New Roman" panose="02020603050405020304" pitchFamily="18" charset="0"/>
              </a:rPr>
              <a:t>WeMo’s D1</a:t>
            </a:r>
            <a:endParaRPr lang="en-US" dirty="0">
              <a:latin typeface="Times New Roman" panose="02020603050405020304" pitchFamily="18" charset="0"/>
              <a:cs typeface="Times New Roman" panose="02020603050405020304" pitchFamily="18" charset="0"/>
            </a:endParaRPr>
          </a:p>
        </p:txBody>
      </p:sp>
      <p:pic>
        <p:nvPicPr>
          <p:cNvPr id="4" name="image19.jpg" descr="C:\Users\Doha\Desktop\صور المشروع\صور المشورع\arduino_uno_large-comp.jpg"/>
          <p:cNvPicPr/>
          <p:nvPr/>
        </p:nvPicPr>
        <p:blipFill>
          <a:blip r:embed="rId2"/>
          <a:srcRect/>
          <a:stretch>
            <a:fillRect/>
          </a:stretch>
        </p:blipFill>
        <p:spPr>
          <a:xfrm>
            <a:off x="581050" y="2083855"/>
            <a:ext cx="2547620" cy="1651671"/>
          </a:xfrm>
          <a:prstGeom prst="rect">
            <a:avLst/>
          </a:prstGeom>
          <a:ln/>
        </p:spPr>
      </p:pic>
      <p:pic>
        <p:nvPicPr>
          <p:cNvPr id="5" name="image1.jpg" descr="C:\Users\Doha\Desktop\صور المشروع\صور المشورع\F7FIBJYIMTE8XJB.MEDIUM.jpg"/>
          <p:cNvPicPr/>
          <p:nvPr/>
        </p:nvPicPr>
        <p:blipFill>
          <a:blip r:embed="rId3"/>
          <a:srcRect/>
          <a:stretch>
            <a:fillRect/>
          </a:stretch>
        </p:blipFill>
        <p:spPr>
          <a:xfrm>
            <a:off x="3199166" y="2083855"/>
            <a:ext cx="2547620" cy="1748706"/>
          </a:xfrm>
          <a:prstGeom prst="rect">
            <a:avLst/>
          </a:prstGeom>
          <a:ln/>
        </p:spPr>
      </p:pic>
      <p:sp>
        <p:nvSpPr>
          <p:cNvPr id="10" name="Text Placeholder 5"/>
          <p:cNvSpPr txBox="1">
            <a:spLocks/>
          </p:cNvSpPr>
          <p:nvPr/>
        </p:nvSpPr>
        <p:spPr>
          <a:xfrm>
            <a:off x="5930845" y="1678642"/>
            <a:ext cx="2176016" cy="402692"/>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b="0" dirty="0">
                <a:latin typeface="Times New Roman" panose="02020603050405020304" pitchFamily="18" charset="0"/>
                <a:cs typeface="Times New Roman" panose="02020603050405020304" pitchFamily="18" charset="0"/>
              </a:rPr>
              <a:t>PCB</a:t>
            </a:r>
          </a:p>
        </p:txBody>
      </p:sp>
      <p:pic>
        <p:nvPicPr>
          <p:cNvPr id="11" name="image28.png"/>
          <p:cNvPicPr/>
          <p:nvPr/>
        </p:nvPicPr>
        <p:blipFill>
          <a:blip r:embed="rId4"/>
          <a:srcRect/>
          <a:stretch>
            <a:fillRect/>
          </a:stretch>
        </p:blipFill>
        <p:spPr>
          <a:xfrm>
            <a:off x="5817282" y="2160488"/>
            <a:ext cx="2403143" cy="1575038"/>
          </a:xfrm>
          <a:prstGeom prst="rect">
            <a:avLst/>
          </a:prstGeom>
          <a:ln/>
        </p:spPr>
      </p:pic>
      <p:sp>
        <p:nvSpPr>
          <p:cNvPr id="12" name="Text Placeholder 5"/>
          <p:cNvSpPr txBox="1">
            <a:spLocks/>
          </p:cNvSpPr>
          <p:nvPr/>
        </p:nvSpPr>
        <p:spPr>
          <a:xfrm>
            <a:off x="8404483" y="1678641"/>
            <a:ext cx="2176016" cy="402692"/>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b="0" dirty="0">
                <a:latin typeface="Times New Roman" panose="02020603050405020304" pitchFamily="18" charset="0"/>
                <a:cs typeface="Times New Roman" panose="02020603050405020304" pitchFamily="18" charset="0"/>
              </a:rPr>
              <a:t>Uln2003 IC</a:t>
            </a:r>
          </a:p>
        </p:txBody>
      </p:sp>
      <p:pic>
        <p:nvPicPr>
          <p:cNvPr id="13" name="image20.jpg" descr="ULN2003 Pin Diagram.jpg"/>
          <p:cNvPicPr/>
          <p:nvPr/>
        </p:nvPicPr>
        <p:blipFill>
          <a:blip r:embed="rId5"/>
          <a:srcRect/>
          <a:stretch>
            <a:fillRect/>
          </a:stretch>
        </p:blipFill>
        <p:spPr>
          <a:xfrm>
            <a:off x="8290920" y="2170689"/>
            <a:ext cx="2403143" cy="1575038"/>
          </a:xfrm>
          <a:prstGeom prst="rect">
            <a:avLst/>
          </a:prstGeom>
          <a:ln/>
        </p:spPr>
      </p:pic>
      <p:sp>
        <p:nvSpPr>
          <p:cNvPr id="14" name="Text Placeholder 5"/>
          <p:cNvSpPr txBox="1">
            <a:spLocks/>
          </p:cNvSpPr>
          <p:nvPr/>
        </p:nvSpPr>
        <p:spPr>
          <a:xfrm>
            <a:off x="849160" y="3936872"/>
            <a:ext cx="2176016" cy="402692"/>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b="0" dirty="0">
                <a:latin typeface="Times New Roman" panose="02020603050405020304" pitchFamily="18" charset="0"/>
                <a:cs typeface="Times New Roman" panose="02020603050405020304" pitchFamily="18" charset="0"/>
              </a:rPr>
              <a:t>Resistor</a:t>
            </a:r>
          </a:p>
        </p:txBody>
      </p:sp>
      <p:pic>
        <p:nvPicPr>
          <p:cNvPr id="15" name="image21.png" descr="Resistor.jpg"/>
          <p:cNvPicPr/>
          <p:nvPr/>
        </p:nvPicPr>
        <p:blipFill>
          <a:blip r:embed="rId6"/>
          <a:srcRect/>
          <a:stretch>
            <a:fillRect/>
          </a:stretch>
        </p:blipFill>
        <p:spPr>
          <a:xfrm>
            <a:off x="745667" y="4339564"/>
            <a:ext cx="2383003" cy="1665199"/>
          </a:xfrm>
          <a:prstGeom prst="rect">
            <a:avLst/>
          </a:prstGeom>
          <a:ln/>
        </p:spPr>
      </p:pic>
      <p:sp>
        <p:nvSpPr>
          <p:cNvPr id="16" name="Text Placeholder 5"/>
          <p:cNvSpPr txBox="1">
            <a:spLocks/>
          </p:cNvSpPr>
          <p:nvPr/>
        </p:nvSpPr>
        <p:spPr>
          <a:xfrm>
            <a:off x="3319220" y="3936872"/>
            <a:ext cx="2176016" cy="402692"/>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b="0" dirty="0">
                <a:latin typeface="Times New Roman" panose="02020603050405020304" pitchFamily="18" charset="0"/>
                <a:cs typeface="Times New Roman" panose="02020603050405020304" pitchFamily="18" charset="0"/>
              </a:rPr>
              <a:t>DHT 22</a:t>
            </a:r>
          </a:p>
        </p:txBody>
      </p:sp>
      <p:pic>
        <p:nvPicPr>
          <p:cNvPr id="17" name="image26.png"/>
          <p:cNvPicPr/>
          <p:nvPr/>
        </p:nvPicPr>
        <p:blipFill>
          <a:blip r:embed="rId7"/>
          <a:srcRect/>
          <a:stretch>
            <a:fillRect/>
          </a:stretch>
        </p:blipFill>
        <p:spPr>
          <a:xfrm>
            <a:off x="3199166" y="4443875"/>
            <a:ext cx="2490223" cy="1575038"/>
          </a:xfrm>
          <a:prstGeom prst="rect">
            <a:avLst/>
          </a:prstGeom>
          <a:ln/>
        </p:spPr>
      </p:pic>
      <p:pic>
        <p:nvPicPr>
          <p:cNvPr id="18" name="image24.png" descr="FRWG225I2X6RNGT.MEDIUM.jpg"/>
          <p:cNvPicPr/>
          <p:nvPr/>
        </p:nvPicPr>
        <p:blipFill>
          <a:blip r:embed="rId8"/>
          <a:srcRect/>
          <a:stretch>
            <a:fillRect/>
          </a:stretch>
        </p:blipFill>
        <p:spPr>
          <a:xfrm>
            <a:off x="5820069" y="4339565"/>
            <a:ext cx="2400357" cy="1585239"/>
          </a:xfrm>
          <a:prstGeom prst="rect">
            <a:avLst/>
          </a:prstGeom>
          <a:ln/>
        </p:spPr>
      </p:pic>
      <p:sp>
        <p:nvSpPr>
          <p:cNvPr id="19" name="Text Placeholder 5"/>
          <p:cNvSpPr txBox="1">
            <a:spLocks/>
          </p:cNvSpPr>
          <p:nvPr/>
        </p:nvSpPr>
        <p:spPr>
          <a:xfrm>
            <a:off x="5930845" y="3936873"/>
            <a:ext cx="2176016" cy="402692"/>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b="0" dirty="0">
                <a:latin typeface="Times New Roman" panose="02020603050405020304" pitchFamily="18" charset="0"/>
                <a:cs typeface="Times New Roman" panose="02020603050405020304" pitchFamily="18" charset="0"/>
              </a:rPr>
              <a:t>ln298</a:t>
            </a:r>
          </a:p>
        </p:txBody>
      </p:sp>
      <p:sp>
        <p:nvSpPr>
          <p:cNvPr id="20" name="Text Placeholder 5"/>
          <p:cNvSpPr txBox="1">
            <a:spLocks/>
          </p:cNvSpPr>
          <p:nvPr/>
        </p:nvSpPr>
        <p:spPr>
          <a:xfrm>
            <a:off x="8404483" y="3911778"/>
            <a:ext cx="2176016" cy="402692"/>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b="0" dirty="0">
                <a:latin typeface="Times New Roman" panose="02020603050405020304" pitchFamily="18" charset="0"/>
                <a:cs typeface="Times New Roman" panose="02020603050405020304" pitchFamily="18" charset="0"/>
              </a:rPr>
              <a:t>Stepper Motor</a:t>
            </a:r>
          </a:p>
        </p:txBody>
      </p:sp>
      <p:pic>
        <p:nvPicPr>
          <p:cNvPr id="21" name="image27.jpg" descr="C:\Users\Doha\Desktop\صور المشروع\صور المشورع\12v-350ma-28oz-in-nema-17-bipolar-stepper-motor-2.jpg"/>
          <p:cNvPicPr/>
          <p:nvPr/>
        </p:nvPicPr>
        <p:blipFill>
          <a:blip r:embed="rId9"/>
          <a:srcRect/>
          <a:stretch>
            <a:fillRect/>
          </a:stretch>
        </p:blipFill>
        <p:spPr>
          <a:xfrm>
            <a:off x="8290920" y="4339564"/>
            <a:ext cx="2403143" cy="1585239"/>
          </a:xfrm>
          <a:prstGeom prst="rect">
            <a:avLst/>
          </a:prstGeom>
          <a:ln/>
        </p:spPr>
      </p:pic>
    </p:spTree>
    <p:extLst>
      <p:ext uri="{BB962C8B-B14F-4D97-AF65-F5344CB8AC3E}">
        <p14:creationId xmlns:p14="http://schemas.microsoft.com/office/powerpoint/2010/main" val="21416870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5"/>
          <p:cNvSpPr>
            <a:spLocks noGrp="1"/>
          </p:cNvSpPr>
          <p:nvPr>
            <p:ph type="body" idx="1"/>
          </p:nvPr>
        </p:nvSpPr>
        <p:spPr>
          <a:xfrm>
            <a:off x="5749898" y="3203836"/>
            <a:ext cx="2218385" cy="402692"/>
          </a:xfrm>
        </p:spPr>
        <p:txBody>
          <a:bodyPr>
            <a:normAutofit/>
          </a:bodyPr>
          <a:lstStyle/>
          <a:p>
            <a:pPr algn="ctr"/>
            <a:r>
              <a:rPr lang="en-US" dirty="0" smtClean="0">
                <a:latin typeface="Times New Roman" panose="02020603050405020304" pitchFamily="18" charset="0"/>
                <a:cs typeface="Times New Roman" panose="02020603050405020304" pitchFamily="18" charset="0"/>
              </a:rPr>
              <a:t>Fiberglass</a:t>
            </a:r>
            <a:endParaRPr lang="en-US" dirty="0">
              <a:latin typeface="Times New Roman" panose="02020603050405020304" pitchFamily="18" charset="0"/>
              <a:cs typeface="Times New Roman" panose="02020603050405020304" pitchFamily="18" charset="0"/>
            </a:endParaRPr>
          </a:p>
        </p:txBody>
      </p:sp>
      <p:sp>
        <p:nvSpPr>
          <p:cNvPr id="23" name="Text Placeholder 5"/>
          <p:cNvSpPr>
            <a:spLocks noGrp="1"/>
          </p:cNvSpPr>
          <p:nvPr>
            <p:ph sz="half" idx="2"/>
          </p:nvPr>
        </p:nvSpPr>
        <p:spPr>
          <a:xfrm>
            <a:off x="515968" y="3203835"/>
            <a:ext cx="2218385" cy="402692"/>
          </a:xfrm>
        </p:spPr>
        <p:txBody>
          <a:bodyPr>
            <a:normAutofit/>
          </a:bodyPr>
          <a:lstStyle/>
          <a:p>
            <a:pPr marL="0" indent="0" algn="ctr">
              <a:buNone/>
            </a:pPr>
            <a:r>
              <a:rPr lang="en-US" dirty="0" smtClean="0">
                <a:latin typeface="Times New Roman" panose="02020603050405020304" pitchFamily="18" charset="0"/>
                <a:cs typeface="Times New Roman" panose="02020603050405020304" pitchFamily="18" charset="0"/>
              </a:rPr>
              <a:t>Wooden Box</a:t>
            </a:r>
            <a:endParaRPr lang="en-US" dirty="0">
              <a:latin typeface="Times New Roman" panose="02020603050405020304" pitchFamily="18" charset="0"/>
              <a:cs typeface="Times New Roman" panose="02020603050405020304" pitchFamily="18" charset="0"/>
            </a:endParaRPr>
          </a:p>
        </p:txBody>
      </p:sp>
      <p:sp>
        <p:nvSpPr>
          <p:cNvPr id="21" name="Text Placeholder 5"/>
          <p:cNvSpPr>
            <a:spLocks noGrp="1"/>
          </p:cNvSpPr>
          <p:nvPr>
            <p:ph type="body" sz="quarter" idx="3"/>
          </p:nvPr>
        </p:nvSpPr>
        <p:spPr>
          <a:xfrm>
            <a:off x="3064756" y="3203835"/>
            <a:ext cx="2218385" cy="402692"/>
          </a:xfrm>
        </p:spPr>
        <p:txBody>
          <a:bodyPr>
            <a:normAutofit/>
          </a:bodyPr>
          <a:lstStyle/>
          <a:p>
            <a:pPr algn="ctr"/>
            <a:r>
              <a:rPr lang="en-US" dirty="0" smtClean="0">
                <a:latin typeface="Times New Roman" panose="02020603050405020304" pitchFamily="18" charset="0"/>
                <a:cs typeface="Times New Roman" panose="02020603050405020304" pitchFamily="18" charset="0"/>
              </a:rPr>
              <a:t>Shadier</a:t>
            </a:r>
            <a:endParaRPr lang="en-US" dirty="0">
              <a:latin typeface="Times New Roman" panose="02020603050405020304" pitchFamily="18" charset="0"/>
              <a:cs typeface="Times New Roman" panose="02020603050405020304" pitchFamily="18" charset="0"/>
            </a:endParaRPr>
          </a:p>
        </p:txBody>
      </p:sp>
      <p:sp>
        <p:nvSpPr>
          <p:cNvPr id="16" name="Text Placeholder 5"/>
          <p:cNvSpPr>
            <a:spLocks noGrp="1"/>
          </p:cNvSpPr>
          <p:nvPr>
            <p:ph sz="quarter" idx="4"/>
          </p:nvPr>
        </p:nvSpPr>
        <p:spPr>
          <a:xfrm>
            <a:off x="8435041" y="573580"/>
            <a:ext cx="2987702" cy="402692"/>
          </a:xfrm>
        </p:spPr>
        <p:txBody>
          <a:bodyPr>
            <a:normAutofit/>
          </a:bodyPr>
          <a:lstStyle/>
          <a:p>
            <a:pPr marL="0" indent="0" algn="ctr">
              <a:buNone/>
            </a:pPr>
            <a:r>
              <a:rPr lang="en-US" dirty="0" smtClean="0">
                <a:latin typeface="Times New Roman" panose="02020603050405020304" pitchFamily="18" charset="0"/>
                <a:cs typeface="Times New Roman" panose="02020603050405020304" pitchFamily="18" charset="0"/>
              </a:rPr>
              <a:t>Android Application</a:t>
            </a:r>
            <a:endParaRPr lang="en-US" dirty="0">
              <a:latin typeface="Times New Roman" panose="02020603050405020304" pitchFamily="18" charset="0"/>
              <a:cs typeface="Times New Roman" panose="02020603050405020304" pitchFamily="18" charset="0"/>
            </a:endParaRPr>
          </a:p>
        </p:txBody>
      </p:sp>
      <p:sp>
        <p:nvSpPr>
          <p:cNvPr id="15" name="Text Placeholder 5"/>
          <p:cNvSpPr>
            <a:spLocks noGrp="1"/>
          </p:cNvSpPr>
          <p:nvPr>
            <p:ph type="body" idx="4294967295"/>
          </p:nvPr>
        </p:nvSpPr>
        <p:spPr>
          <a:xfrm>
            <a:off x="5750546" y="573047"/>
            <a:ext cx="2217737" cy="403225"/>
          </a:xfrm>
        </p:spPr>
        <p:txBody>
          <a:bodyPr>
            <a:normAutofit/>
          </a:bodyPr>
          <a:lstStyle/>
          <a:p>
            <a:pPr marL="0" indent="0" algn="ctr">
              <a:buNone/>
            </a:pPr>
            <a:r>
              <a:rPr lang="en-US" dirty="0" smtClean="0">
                <a:latin typeface="Times New Roman" panose="02020603050405020304" pitchFamily="18" charset="0"/>
                <a:cs typeface="Times New Roman" panose="02020603050405020304" pitchFamily="18" charset="0"/>
              </a:rPr>
              <a:t>Linear Actuator</a:t>
            </a:r>
            <a:endParaRPr lang="en-US" dirty="0">
              <a:latin typeface="Times New Roman" panose="02020603050405020304" pitchFamily="18" charset="0"/>
              <a:cs typeface="Times New Roman" panose="02020603050405020304" pitchFamily="18" charset="0"/>
            </a:endParaRPr>
          </a:p>
        </p:txBody>
      </p:sp>
      <p:sp>
        <p:nvSpPr>
          <p:cNvPr id="11" name="Text Placeholder 5"/>
          <p:cNvSpPr>
            <a:spLocks noGrp="1"/>
          </p:cNvSpPr>
          <p:nvPr>
            <p:ph type="body" idx="4294967295"/>
          </p:nvPr>
        </p:nvSpPr>
        <p:spPr>
          <a:xfrm>
            <a:off x="3056698" y="566428"/>
            <a:ext cx="2217738" cy="403225"/>
          </a:xfrm>
        </p:spPr>
        <p:txBody>
          <a:bodyPr>
            <a:normAutofit/>
          </a:bodyPr>
          <a:lstStyle/>
          <a:p>
            <a:pPr marL="0" indent="0" algn="ctr">
              <a:buNone/>
            </a:pPr>
            <a:r>
              <a:rPr lang="en-US" dirty="0" smtClean="0">
                <a:latin typeface="Times New Roman" panose="02020603050405020304" pitchFamily="18" charset="0"/>
                <a:cs typeface="Times New Roman" panose="02020603050405020304" pitchFamily="18" charset="0"/>
              </a:rPr>
              <a:t>12V relay</a:t>
            </a:r>
            <a:endParaRPr lang="en-US" dirty="0">
              <a:latin typeface="Times New Roman" panose="02020603050405020304" pitchFamily="18" charset="0"/>
              <a:cs typeface="Times New Roman" panose="02020603050405020304" pitchFamily="18" charset="0"/>
            </a:endParaRPr>
          </a:p>
        </p:txBody>
      </p:sp>
      <p:sp>
        <p:nvSpPr>
          <p:cNvPr id="8" name="Text Placeholder 5"/>
          <p:cNvSpPr>
            <a:spLocks noGrp="1"/>
          </p:cNvSpPr>
          <p:nvPr>
            <p:ph type="body" idx="4294967295"/>
          </p:nvPr>
        </p:nvSpPr>
        <p:spPr>
          <a:xfrm>
            <a:off x="737523" y="573047"/>
            <a:ext cx="2219325" cy="403225"/>
          </a:xfrm>
        </p:spPr>
        <p:txBody>
          <a:bodyPr>
            <a:normAutofit/>
          </a:bodyPr>
          <a:lstStyle/>
          <a:p>
            <a:pPr marL="0" indent="0" algn="ctr">
              <a:buNone/>
            </a:pPr>
            <a:r>
              <a:rPr lang="en-US" dirty="0" smtClean="0">
                <a:latin typeface="Times New Roman" panose="02020603050405020304" pitchFamily="18" charset="0"/>
                <a:cs typeface="Times New Roman" panose="02020603050405020304" pitchFamily="18" charset="0"/>
              </a:rPr>
              <a:t>Relay 5V Module</a:t>
            </a:r>
            <a:endParaRPr lang="en-US" dirty="0">
              <a:latin typeface="Times New Roman" panose="02020603050405020304" pitchFamily="18" charset="0"/>
              <a:cs typeface="Times New Roman" panose="02020603050405020304" pitchFamily="18" charset="0"/>
            </a:endParaRPr>
          </a:p>
        </p:txBody>
      </p:sp>
      <p:pic>
        <p:nvPicPr>
          <p:cNvPr id="10" name="image25.jpg" descr="dp.jpg"/>
          <p:cNvPicPr/>
          <p:nvPr/>
        </p:nvPicPr>
        <p:blipFill>
          <a:blip r:embed="rId2"/>
          <a:srcRect/>
          <a:stretch>
            <a:fillRect/>
          </a:stretch>
        </p:blipFill>
        <p:spPr>
          <a:xfrm>
            <a:off x="552394" y="976272"/>
            <a:ext cx="2257112" cy="1955614"/>
          </a:xfrm>
          <a:prstGeom prst="rect">
            <a:avLst/>
          </a:prstGeom>
          <a:ln/>
        </p:spPr>
      </p:pic>
      <p:pic>
        <p:nvPicPr>
          <p:cNvPr id="13" name="image29.png" descr="12V Relay Working"/>
          <p:cNvPicPr/>
          <p:nvPr/>
        </p:nvPicPr>
        <p:blipFill>
          <a:blip r:embed="rId3"/>
          <a:srcRect/>
          <a:stretch>
            <a:fillRect/>
          </a:stretch>
        </p:blipFill>
        <p:spPr>
          <a:xfrm>
            <a:off x="3064757" y="1105628"/>
            <a:ext cx="2218385" cy="1826257"/>
          </a:xfrm>
          <a:prstGeom prst="rect">
            <a:avLst/>
          </a:prstGeom>
          <a:ln/>
        </p:spPr>
      </p:pic>
      <p:pic>
        <p:nvPicPr>
          <p:cNvPr id="14" name="image23.jpg" descr="C:\Users\Doha\Desktop\صور المشروع\صور المشورع\Universal-DC12V-Auto-font-b-Car-b-font-Power-font-b-Electric-b-font-Aerial-Automatic.jpg"/>
          <p:cNvPicPr/>
          <p:nvPr/>
        </p:nvPicPr>
        <p:blipFill>
          <a:blip r:embed="rId4"/>
          <a:srcRect/>
          <a:stretch>
            <a:fillRect/>
          </a:stretch>
        </p:blipFill>
        <p:spPr>
          <a:xfrm>
            <a:off x="5749901" y="1105628"/>
            <a:ext cx="2218385" cy="1826256"/>
          </a:xfrm>
          <a:prstGeom prst="rect">
            <a:avLst/>
          </a:prstGeom>
          <a:ln/>
        </p:spPr>
      </p:pic>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35041" y="1105628"/>
            <a:ext cx="2842559" cy="5500914"/>
          </a:xfrm>
          <a:prstGeom prst="rect">
            <a:avLst/>
          </a:prstGeom>
        </p:spPr>
      </p:pic>
      <p:pic>
        <p:nvPicPr>
          <p:cNvPr id="20" name="image18.png"/>
          <p:cNvPicPr/>
          <p:nvPr/>
        </p:nvPicPr>
        <p:blipFill>
          <a:blip r:embed="rId6"/>
          <a:srcRect/>
          <a:stretch>
            <a:fillRect/>
          </a:stretch>
        </p:blipFill>
        <p:spPr>
          <a:xfrm>
            <a:off x="2809506" y="3606527"/>
            <a:ext cx="2712123" cy="2576830"/>
          </a:xfrm>
          <a:prstGeom prst="rect">
            <a:avLst/>
          </a:prstGeom>
          <a:ln/>
        </p:spPr>
      </p:pic>
      <p:pic>
        <p:nvPicPr>
          <p:cNvPr id="22" name="image4.png"/>
          <p:cNvPicPr/>
          <p:nvPr/>
        </p:nvPicPr>
        <p:blipFill>
          <a:blip r:embed="rId7"/>
          <a:srcRect/>
          <a:stretch>
            <a:fillRect/>
          </a:stretch>
        </p:blipFill>
        <p:spPr>
          <a:xfrm>
            <a:off x="552394" y="3606527"/>
            <a:ext cx="2145534" cy="2576830"/>
          </a:xfrm>
          <a:prstGeom prst="rect">
            <a:avLst/>
          </a:prstGeom>
          <a:ln/>
        </p:spPr>
      </p:pic>
      <p:pic>
        <p:nvPicPr>
          <p:cNvPr id="24" name="Picture 2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49898" y="3878479"/>
            <a:ext cx="2218385" cy="2304879"/>
          </a:xfrm>
          <a:prstGeom prst="rect">
            <a:avLst/>
          </a:prstGeom>
        </p:spPr>
      </p:pic>
    </p:spTree>
    <p:extLst>
      <p:ext uri="{BB962C8B-B14F-4D97-AF65-F5344CB8AC3E}">
        <p14:creationId xmlns:p14="http://schemas.microsoft.com/office/powerpoint/2010/main" val="2580202601"/>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TM03457515[[fn=View]]</Template>
  <TotalTime>483</TotalTime>
  <Words>582</Words>
  <Application>Microsoft Office PowerPoint</Application>
  <PresentationFormat>Widescreen</PresentationFormat>
  <Paragraphs>53</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Century Schoolbook</vt:lpstr>
      <vt:lpstr>Times New Roman</vt:lpstr>
      <vt:lpstr>Wingdings 2</vt:lpstr>
      <vt:lpstr>View</vt:lpstr>
      <vt:lpstr>Movable Roof Controlled Remotely using Microcontrollers</vt:lpstr>
      <vt:lpstr>Contents</vt:lpstr>
      <vt:lpstr>Overview</vt:lpstr>
      <vt:lpstr>Problem Statement</vt:lpstr>
      <vt:lpstr>Proposed Solution</vt:lpstr>
      <vt:lpstr>Flowchart</vt:lpstr>
      <vt:lpstr>PowerPoint Presentation</vt:lpstr>
      <vt:lpstr>Parts &amp; Components</vt:lpstr>
      <vt:lpstr>PowerPoint Presentation</vt:lpstr>
      <vt:lpstr>Block Diagram</vt:lpstr>
      <vt:lpstr>PowerPoint Presentation</vt:lpstr>
      <vt:lpstr>Overall Circuit</vt:lpstr>
      <vt:lpstr>PowerPoint Presentation</vt:lpstr>
      <vt:lpstr>PowerPoint Presentation</vt:lpstr>
      <vt:lpstr>PowerPoint Presentation</vt:lpstr>
      <vt:lpstr>Application Interface</vt:lpstr>
      <vt:lpstr>PowerPoint Presentation</vt:lpstr>
      <vt:lpstr>PowerPoint Presentation</vt:lpstr>
      <vt:lpstr>Conclusion</vt:lpstr>
      <vt:lpstr>PowerPoint Presentation</vt:lpstr>
      <vt:lpstr>The End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Movable Roof Controlled Remotely using Microcontrollers</dc:title>
  <dc:creator>Microsoft account</dc:creator>
  <cp:lastModifiedBy>Microsoft account</cp:lastModifiedBy>
  <cp:revision>27</cp:revision>
  <dcterms:created xsi:type="dcterms:W3CDTF">2021-05-31T13:45:04Z</dcterms:created>
  <dcterms:modified xsi:type="dcterms:W3CDTF">2021-06-01T14:58:54Z</dcterms:modified>
</cp:coreProperties>
</file>