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1" r:id="rId1"/>
  </p:sldMasterIdLst>
  <p:notesMasterIdLst>
    <p:notesMasterId r:id="rId65"/>
  </p:notesMasterIdLst>
  <p:sldIdLst>
    <p:sldId id="266" r:id="rId2"/>
    <p:sldId id="257" r:id="rId3"/>
    <p:sldId id="268" r:id="rId4"/>
    <p:sldId id="269" r:id="rId5"/>
    <p:sldId id="270" r:id="rId6"/>
    <p:sldId id="271" r:id="rId7"/>
    <p:sldId id="272" r:id="rId8"/>
    <p:sldId id="273" r:id="rId9"/>
    <p:sldId id="274" r:id="rId10"/>
    <p:sldId id="275" r:id="rId11"/>
    <p:sldId id="330" r:id="rId12"/>
    <p:sldId id="328" r:id="rId13"/>
    <p:sldId id="276" r:id="rId14"/>
    <p:sldId id="277" r:id="rId15"/>
    <p:sldId id="278" r:id="rId16"/>
    <p:sldId id="279" r:id="rId17"/>
    <p:sldId id="280" r:id="rId18"/>
    <p:sldId id="281" r:id="rId19"/>
    <p:sldId id="282" r:id="rId20"/>
    <p:sldId id="283" r:id="rId21"/>
    <p:sldId id="284" r:id="rId22"/>
    <p:sldId id="285" r:id="rId23"/>
    <p:sldId id="324" r:id="rId24"/>
    <p:sldId id="286" r:id="rId25"/>
    <p:sldId id="329" r:id="rId26"/>
    <p:sldId id="287" r:id="rId27"/>
    <p:sldId id="298" r:id="rId28"/>
    <p:sldId id="299" r:id="rId29"/>
    <p:sldId id="288" r:id="rId30"/>
    <p:sldId id="289" r:id="rId31"/>
    <p:sldId id="290" r:id="rId32"/>
    <p:sldId id="291" r:id="rId33"/>
    <p:sldId id="292" r:id="rId34"/>
    <p:sldId id="325" r:id="rId35"/>
    <p:sldId id="293" r:id="rId36"/>
    <p:sldId id="296" r:id="rId37"/>
    <p:sldId id="297" r:id="rId38"/>
    <p:sldId id="306" r:id="rId39"/>
    <p:sldId id="301" r:id="rId40"/>
    <p:sldId id="303" r:id="rId41"/>
    <p:sldId id="304" r:id="rId42"/>
    <p:sldId id="312" r:id="rId43"/>
    <p:sldId id="313" r:id="rId44"/>
    <p:sldId id="302" r:id="rId45"/>
    <p:sldId id="321" r:id="rId46"/>
    <p:sldId id="294" r:id="rId47"/>
    <p:sldId id="295" r:id="rId48"/>
    <p:sldId id="300" r:id="rId49"/>
    <p:sldId id="305" r:id="rId50"/>
    <p:sldId id="314" r:id="rId51"/>
    <p:sldId id="307" r:id="rId52"/>
    <p:sldId id="310" r:id="rId53"/>
    <p:sldId id="311" r:id="rId54"/>
    <p:sldId id="319" r:id="rId55"/>
    <p:sldId id="308" r:id="rId56"/>
    <p:sldId id="318" r:id="rId57"/>
    <p:sldId id="317" r:id="rId58"/>
    <p:sldId id="316" r:id="rId59"/>
    <p:sldId id="320" r:id="rId60"/>
    <p:sldId id="315" r:id="rId61"/>
    <p:sldId id="326" r:id="rId62"/>
    <p:sldId id="327" r:id="rId63"/>
    <p:sldId id="323" r:id="rId6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FFC"/>
    <a:srgbClr val="FEFBDA"/>
    <a:srgbClr val="C68C52"/>
    <a:srgbClr val="996633"/>
    <a:srgbClr val="FF99CC"/>
    <a:srgbClr val="F9F5F7"/>
    <a:srgbClr val="FBF7F9"/>
    <a:srgbClr val="F6EEF2"/>
    <a:srgbClr val="F8F2F5"/>
    <a:srgbClr val="F36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00" autoAdjust="0"/>
    <p:restoredTop sz="94660"/>
  </p:normalViewPr>
  <p:slideViewPr>
    <p:cSldViewPr snapToGrid="0" snapToObjects="1">
      <p:cViewPr>
        <p:scale>
          <a:sx n="50" d="100"/>
          <a:sy n="50" d="100"/>
        </p:scale>
        <p:origin x="1144" y="232"/>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41B74-BA72-4DF4-9514-8D26E70EA7DA}" type="datetimeFigureOut">
              <a:rPr lang="en-US" smtClean="0"/>
              <a:t>1/18/2026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735787-E91E-44C6-B2E8-D76D5358CA27}" type="slidenum">
              <a:rPr lang="en-US" smtClean="0"/>
              <a:t>‹#›</a:t>
            </a:fld>
            <a:endParaRPr lang="en-US"/>
          </a:p>
        </p:txBody>
      </p:sp>
    </p:spTree>
    <p:extLst>
      <p:ext uri="{BB962C8B-B14F-4D97-AF65-F5344CB8AC3E}">
        <p14:creationId xmlns:p14="http://schemas.microsoft.com/office/powerpoint/2010/main" val="576663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735787-E91E-44C6-B2E8-D76D5358CA27}" type="slidenum">
              <a:rPr lang="en-US" smtClean="0"/>
              <a:t>17</a:t>
            </a:fld>
            <a:endParaRPr lang="en-US"/>
          </a:p>
        </p:txBody>
      </p:sp>
    </p:spTree>
    <p:extLst>
      <p:ext uri="{BB962C8B-B14F-4D97-AF65-F5344CB8AC3E}">
        <p14:creationId xmlns:p14="http://schemas.microsoft.com/office/powerpoint/2010/main" val="318463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735787-E91E-44C6-B2E8-D76D5358CA27}" type="slidenum">
              <a:rPr lang="en-US" smtClean="0"/>
              <a:t>28</a:t>
            </a:fld>
            <a:endParaRPr lang="en-US"/>
          </a:p>
        </p:txBody>
      </p:sp>
    </p:spTree>
    <p:extLst>
      <p:ext uri="{BB962C8B-B14F-4D97-AF65-F5344CB8AC3E}">
        <p14:creationId xmlns:p14="http://schemas.microsoft.com/office/powerpoint/2010/main" val="3922700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735787-E91E-44C6-B2E8-D76D5358CA27}" type="slidenum">
              <a:rPr lang="en-US" smtClean="0"/>
              <a:t>45</a:t>
            </a:fld>
            <a:endParaRPr lang="en-US"/>
          </a:p>
        </p:txBody>
      </p:sp>
    </p:spTree>
    <p:extLst>
      <p:ext uri="{BB962C8B-B14F-4D97-AF65-F5344CB8AC3E}">
        <p14:creationId xmlns:p14="http://schemas.microsoft.com/office/powerpoint/2010/main" val="2582634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735787-E91E-44C6-B2E8-D76D5358CA27}" type="slidenum">
              <a:rPr lang="en-US" smtClean="0"/>
              <a:t>50</a:t>
            </a:fld>
            <a:endParaRPr lang="en-US"/>
          </a:p>
        </p:txBody>
      </p:sp>
    </p:spTree>
    <p:extLst>
      <p:ext uri="{BB962C8B-B14F-4D97-AF65-F5344CB8AC3E}">
        <p14:creationId xmlns:p14="http://schemas.microsoft.com/office/powerpoint/2010/main" val="19074187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a:lstStyle/>
            <a:p>
              <a:endParaRPr lang="en-US"/>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endParaRPr lang="en-US"/>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1804519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568645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59138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1/18/2026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30590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5BCAD085-E8A6-8845-BD4E-CB4CCA059FC4}" type="datetimeFigureOut">
              <a:rPr lang="en-US" smtClean="0"/>
              <a:t>1/18/2026</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a:lstStyle/>
            <a:p>
              <a:endParaRPr lang="en-US"/>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endParaRPr lang="en-US"/>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1FF6DA9-008F-8B48-92A6-B652298478BF}" type="slidenum">
              <a:rPr lang="en-US" smtClean="0"/>
              <a:t>‹#›</a:t>
            </a:fld>
            <a:endParaRPr lang="en-US"/>
          </a:p>
        </p:txBody>
      </p:sp>
    </p:spTree>
    <p:extLst>
      <p:ext uri="{BB962C8B-B14F-4D97-AF65-F5344CB8AC3E}">
        <p14:creationId xmlns:p14="http://schemas.microsoft.com/office/powerpoint/2010/main" val="3234977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1/18/2026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318495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1/18/2026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23181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CAD085-E8A6-8845-BD4E-CB4CCA059FC4}" type="datetimeFigureOut">
              <a:rPr lang="en-US" smtClean="0"/>
              <a:t>1/18/2026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07867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1/18/2026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21774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1/18/2026</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a:lstStyle/>
            <a:p>
              <a:endParaRPr lang="en-US"/>
            </a:p>
          </p:txBody>
        </p:sp>
      </p:gr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61153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1/18/2026</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a:lstStyle/>
            <a:p>
              <a:endParaRPr lang="en-US"/>
            </a:p>
          </p:txBody>
        </p:sp>
      </p:gr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85294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9000">
              <a:schemeClr val="bg2">
                <a:tint val="97000"/>
                <a:hueMod val="92000"/>
                <a:satMod val="169000"/>
                <a:lumMod val="164000"/>
              </a:schemeClr>
            </a:gs>
            <a:gs pos="100000">
              <a:srgbClr val="FFD6EA"/>
            </a:gs>
            <a:gs pos="96000">
              <a:srgbClr val="FFDDED"/>
            </a:gs>
            <a:gs pos="94000">
              <a:srgbClr val="FFE6F2"/>
            </a:gs>
            <a:gs pos="99000">
              <a:srgbClr val="FFC3E1"/>
            </a:gs>
            <a:gs pos="100000">
              <a:srgbClr val="FF99CC"/>
            </a:gs>
          </a:gsLst>
          <a:lin ang="612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BCAD085-E8A6-8845-BD4E-CB4CCA059FC4}" type="datetimeFigureOut">
              <a:rPr lang="en-US" smtClean="0"/>
              <a:t>1/18/2026</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en-US"/>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en-US"/>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444397637"/>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0.jpe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 Id="rId5" Type="http://schemas.openxmlformats.org/officeDocument/2006/relationships/image" Target="../media/image90.PNG"/><Relationship Id="rId4" Type="http://schemas.openxmlformats.org/officeDocument/2006/relationships/image" Target="../media/image89.PNG"/></Relationships>
</file>

<file path=ppt/slides/_rels/slide3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3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98.PNG"/><Relationship Id="rId1" Type="http://schemas.openxmlformats.org/officeDocument/2006/relationships/slideLayout" Target="../slideLayouts/slideLayout7.xml"/><Relationship Id="rId4" Type="http://schemas.openxmlformats.org/officeDocument/2006/relationships/image" Target="../media/image99.JPG"/></Relationships>
</file>

<file path=ppt/slides/_rels/slide41.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 Id="rId4" Type="http://schemas.openxmlformats.org/officeDocument/2006/relationships/image" Target="../media/image106.jpeg"/></Relationships>
</file>

<file path=ppt/slides/_rels/slide44.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1.png"/><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37.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37.jp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3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8B894E-F89B-703A-D1B4-CBF24BA3055C}"/>
              </a:ext>
            </a:extLst>
          </p:cNvPr>
          <p:cNvPicPr>
            <a:picLocks noChangeAspect="1"/>
          </p:cNvPicPr>
          <p:nvPr/>
        </p:nvPicPr>
        <p:blipFill>
          <a:blip r:embed="rId2"/>
          <a:srcRect t="25014"/>
          <a:stretch>
            <a:fillRect/>
          </a:stretch>
        </p:blipFill>
        <p:spPr>
          <a:xfrm>
            <a:off x="20" y="1282"/>
            <a:ext cx="12191980" cy="6856718"/>
          </a:xfrm>
          <a:prstGeom prst="rect">
            <a:avLst/>
          </a:prstGeom>
        </p:spPr>
      </p:pic>
      <p:sp>
        <p:nvSpPr>
          <p:cNvPr id="4" name="TextBox 3">
            <a:extLst>
              <a:ext uri="{FF2B5EF4-FFF2-40B4-BE49-F238E27FC236}">
                <a16:creationId xmlns:a16="http://schemas.microsoft.com/office/drawing/2014/main" id="{4FD0C60A-95D0-305D-FB8E-E764C88871A7}"/>
              </a:ext>
            </a:extLst>
          </p:cNvPr>
          <p:cNvSpPr txBox="1"/>
          <p:nvPr/>
        </p:nvSpPr>
        <p:spPr>
          <a:xfrm>
            <a:off x="2490651" y="1507293"/>
            <a:ext cx="6045619" cy="713529"/>
          </a:xfrm>
          <a:prstGeom prst="rect">
            <a:avLst/>
          </a:prstGeom>
          <a:noFill/>
          <a:effectLst>
            <a:glow rad="165100">
              <a:srgbClr val="FFFF00"/>
            </a:glow>
          </a:effectLst>
        </p:spPr>
        <p:txBody>
          <a:bodyPr wrap="square" lIns="73152" tIns="54864" rIns="73152" bIns="54864" anchor="ctr">
            <a:spAutoFit/>
          </a:bodyPr>
          <a:lstStyle/>
          <a:p>
            <a:pPr algn="ctr">
              <a:lnSpc>
                <a:spcPts val="4680"/>
              </a:lnSpc>
              <a:spcBef>
                <a:spcPts val="0"/>
              </a:spcBef>
              <a:spcAft>
                <a:spcPts val="1300"/>
              </a:spcAft>
            </a:pPr>
            <a:r>
              <a:rPr sz="4000" b="1" dirty="0">
                <a:effectLst>
                  <a:glow rad="228600">
                    <a:srgbClr val="FFFF00">
                      <a:alpha val="40000"/>
                    </a:srgbClr>
                  </a:glow>
                </a:effectLst>
                <a:latin typeface="Comic Sans MS" panose="030F0702030302020204" pitchFamily="66" charset="0"/>
              </a:rPr>
              <a:t>Bright Path to Learning</a:t>
            </a:r>
          </a:p>
        </p:txBody>
      </p:sp>
      <p:sp>
        <p:nvSpPr>
          <p:cNvPr id="5" name="TextBox 4">
            <a:extLst>
              <a:ext uri="{FF2B5EF4-FFF2-40B4-BE49-F238E27FC236}">
                <a16:creationId xmlns:a16="http://schemas.microsoft.com/office/drawing/2014/main" id="{83034F8C-46DB-7C46-B72C-E8C6DE6F6E89}"/>
              </a:ext>
            </a:extLst>
          </p:cNvPr>
          <p:cNvSpPr txBox="1"/>
          <p:nvPr/>
        </p:nvSpPr>
        <p:spPr>
          <a:xfrm>
            <a:off x="1367246" y="3479462"/>
            <a:ext cx="9022080" cy="541687"/>
          </a:xfrm>
          <a:prstGeom prst="rect">
            <a:avLst/>
          </a:prstGeom>
          <a:noFill/>
        </p:spPr>
        <p:txBody>
          <a:bodyPr wrap="square" lIns="73152" tIns="54864" rIns="73152" bIns="54864" anchor="ctr">
            <a:spAutoFit/>
          </a:bodyPr>
          <a:lstStyle/>
          <a:p>
            <a:pPr algn="ctr">
              <a:spcBef>
                <a:spcPts val="0"/>
              </a:spcBef>
              <a:spcAft>
                <a:spcPts val="650"/>
              </a:spcAft>
            </a:pPr>
            <a:r>
              <a:rPr sz="2800" dirty="0">
                <a:latin typeface="Comic Sans MS" panose="030F0702030302020204" pitchFamily="66" charset="0"/>
              </a:rPr>
              <a:t>Reem Abd Al Raheem Hasan &amp; Farah Faisal Ahmad</a:t>
            </a:r>
          </a:p>
        </p:txBody>
      </p:sp>
      <p:sp>
        <p:nvSpPr>
          <p:cNvPr id="6" name="TextBox 5">
            <a:extLst>
              <a:ext uri="{FF2B5EF4-FFF2-40B4-BE49-F238E27FC236}">
                <a16:creationId xmlns:a16="http://schemas.microsoft.com/office/drawing/2014/main" id="{B5378560-AE3D-EE6C-3824-85423159BDF8}"/>
              </a:ext>
            </a:extLst>
          </p:cNvPr>
          <p:cNvSpPr txBox="1"/>
          <p:nvPr/>
        </p:nvSpPr>
        <p:spPr>
          <a:xfrm>
            <a:off x="3522256" y="4344888"/>
            <a:ext cx="4345998" cy="418576"/>
          </a:xfrm>
          <a:prstGeom prst="rect">
            <a:avLst/>
          </a:prstGeom>
          <a:noFill/>
        </p:spPr>
        <p:txBody>
          <a:bodyPr wrap="none" lIns="73152" tIns="54864" rIns="73152" bIns="54864" anchor="ctr">
            <a:spAutoFit/>
          </a:bodyPr>
          <a:lstStyle/>
          <a:p>
            <a:pPr algn="ctr">
              <a:spcBef>
                <a:spcPts val="0"/>
              </a:spcBef>
              <a:spcAft>
                <a:spcPts val="325"/>
              </a:spcAft>
            </a:pPr>
            <a:r>
              <a:rPr sz="2000" b="0" dirty="0">
                <a:latin typeface="Comic Sans MS" panose="030F0702030302020204" pitchFamily="66" charset="0"/>
              </a:rPr>
              <a:t>Supervised by: Dr. Shareef Yaseen</a:t>
            </a:r>
          </a:p>
        </p:txBody>
      </p:sp>
      <p:sp>
        <p:nvSpPr>
          <p:cNvPr id="7" name="TextBox 6">
            <a:extLst>
              <a:ext uri="{FF2B5EF4-FFF2-40B4-BE49-F238E27FC236}">
                <a16:creationId xmlns:a16="http://schemas.microsoft.com/office/drawing/2014/main" id="{BE2949D1-8BEE-5B81-9DE0-0EEA2A208B5A}"/>
              </a:ext>
            </a:extLst>
          </p:cNvPr>
          <p:cNvSpPr txBox="1"/>
          <p:nvPr/>
        </p:nvSpPr>
        <p:spPr>
          <a:xfrm>
            <a:off x="3668930" y="445376"/>
            <a:ext cx="4052649" cy="357021"/>
          </a:xfrm>
          <a:prstGeom prst="rect">
            <a:avLst/>
          </a:prstGeom>
          <a:noFill/>
        </p:spPr>
        <p:txBody>
          <a:bodyPr wrap="none" lIns="73152" tIns="54864" rIns="73152" bIns="54864" anchor="ctr">
            <a:spAutoFit/>
          </a:bodyPr>
          <a:lstStyle/>
          <a:p>
            <a:pPr algn="ctr">
              <a:spcBef>
                <a:spcPts val="0"/>
              </a:spcBef>
              <a:spcAft>
                <a:spcPts val="520"/>
              </a:spcAft>
            </a:pPr>
            <a:r>
              <a:rPr sz="1600" b="1" dirty="0">
                <a:latin typeface="Comic Sans MS" panose="030F0702030302020204" pitchFamily="66" charset="0"/>
              </a:rPr>
              <a:t>AN-NAJAH NATIONAL UNIVERSITY</a:t>
            </a:r>
          </a:p>
        </p:txBody>
      </p:sp>
    </p:spTree>
    <p:extLst>
      <p:ext uri="{BB962C8B-B14F-4D97-AF65-F5344CB8AC3E}">
        <p14:creationId xmlns:p14="http://schemas.microsoft.com/office/powerpoint/2010/main" val="1818210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ADCFD18-B6B0-BAD2-2156-245BE997B96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0DF8DA2-139B-73F9-D9BB-2609EDA0A6F8}"/>
              </a:ext>
            </a:extLst>
          </p:cNvPr>
          <p:cNvSpPr/>
          <p:nvPr/>
        </p:nvSpPr>
        <p:spPr>
          <a:xfrm>
            <a:off x="1554532" y="43239"/>
            <a:ext cx="9082936" cy="584775"/>
          </a:xfrm>
          <a:prstGeom prst="rect">
            <a:avLst/>
          </a:prstGeom>
          <a:noFill/>
        </p:spPr>
        <p:txBody>
          <a:bodyPr wrap="none" lIns="91440" tIns="45720" rIns="91440" bIns="45720">
            <a:spAutoFit/>
          </a:bodyPr>
          <a:lstStyle/>
          <a:p>
            <a:pPr algn="ctr"/>
            <a:r>
              <a:rPr lang="en-US" sz="3200" dirty="0">
                <a:effectLst>
                  <a:glow rad="127000">
                    <a:schemeClr val="accent3">
                      <a:lumMod val="20000"/>
                      <a:lumOff val="80000"/>
                    </a:schemeClr>
                  </a:glow>
                </a:effectLst>
                <a:latin typeface="Comic Sans MS" panose="030F0702030302020204" pitchFamily="66" charset="0"/>
              </a:rPr>
              <a:t>Teacher Dashboard and Management Features</a:t>
            </a:r>
            <a:endParaRPr lang="en-US" sz="8000" b="0" cap="none" spc="0" dirty="0">
              <a:ln w="0"/>
              <a:solidFill>
                <a:schemeClr val="tx1"/>
              </a:solidFill>
              <a:effectLst>
                <a:glow rad="127000">
                  <a:schemeClr val="accent3">
                    <a:lumMod val="20000"/>
                    <a:lumOff val="80000"/>
                  </a:schemeClr>
                </a:glow>
                <a:outerShdw blurRad="38100" dist="19050" dir="2700000" algn="tl" rotWithShape="0">
                  <a:schemeClr val="dk1">
                    <a:alpha val="40000"/>
                  </a:schemeClr>
                </a:outerShdw>
              </a:effectLst>
              <a:latin typeface="Comic Sans MS" panose="030F0702030302020204" pitchFamily="66" charset="0"/>
            </a:endParaRPr>
          </a:p>
        </p:txBody>
      </p:sp>
      <p:pic>
        <p:nvPicPr>
          <p:cNvPr id="4" name="Picture 3">
            <a:extLst>
              <a:ext uri="{FF2B5EF4-FFF2-40B4-BE49-F238E27FC236}">
                <a16:creationId xmlns:a16="http://schemas.microsoft.com/office/drawing/2014/main" id="{A8E4EDA0-C69A-DC95-71D7-CD2CC6BA0E91}"/>
              </a:ext>
            </a:extLst>
          </p:cNvPr>
          <p:cNvPicPr>
            <a:picLocks noChangeAspect="1"/>
          </p:cNvPicPr>
          <p:nvPr/>
        </p:nvPicPr>
        <p:blipFill>
          <a:blip r:embed="rId2"/>
          <a:srcRect t="4270"/>
          <a:stretch>
            <a:fillRect/>
          </a:stretch>
        </p:blipFill>
        <p:spPr>
          <a:xfrm>
            <a:off x="163286" y="541261"/>
            <a:ext cx="3112371" cy="60445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a:extLst>
              <a:ext uri="{FF2B5EF4-FFF2-40B4-BE49-F238E27FC236}">
                <a16:creationId xmlns:a16="http://schemas.microsoft.com/office/drawing/2014/main" id="{9BFA6430-1A9B-DC19-6CF8-B8416D08BFB3}"/>
              </a:ext>
            </a:extLst>
          </p:cNvPr>
          <p:cNvPicPr>
            <a:picLocks noChangeAspect="1"/>
          </p:cNvPicPr>
          <p:nvPr/>
        </p:nvPicPr>
        <p:blipFill>
          <a:blip r:embed="rId3"/>
          <a:srcRect t="6167"/>
          <a:stretch>
            <a:fillRect/>
          </a:stretch>
        </p:blipFill>
        <p:spPr>
          <a:xfrm>
            <a:off x="3456360" y="671889"/>
            <a:ext cx="3286770" cy="60445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Rectangle 2">
            <a:extLst>
              <a:ext uri="{FF2B5EF4-FFF2-40B4-BE49-F238E27FC236}">
                <a16:creationId xmlns:a16="http://schemas.microsoft.com/office/drawing/2014/main" id="{7070BB10-1658-41AB-147B-F38C90A17D0F}"/>
              </a:ext>
            </a:extLst>
          </p:cNvPr>
          <p:cNvSpPr/>
          <p:nvPr/>
        </p:nvSpPr>
        <p:spPr>
          <a:xfrm>
            <a:off x="6836747" y="1502786"/>
            <a:ext cx="5355253" cy="3170099"/>
          </a:xfrm>
          <a:prstGeom prst="rect">
            <a:avLst/>
          </a:prstGeom>
          <a:noFill/>
        </p:spPr>
        <p:txBody>
          <a:bodyPr wrap="square" lIns="91440" tIns="45720" rIns="91440" bIns="45720">
            <a:spAutoFit/>
          </a:bodyPr>
          <a:lstStyle/>
          <a:p>
            <a:r>
              <a:rPr lang="en-US" sz="2800" b="1" dirty="0">
                <a:highlight>
                  <a:srgbClr val="FEFBDA"/>
                </a:highlight>
                <a:latin typeface="Comic Sans MS" panose="030F0702030302020204" pitchFamily="66" charset="0"/>
              </a:rPr>
              <a:t>Main Dashboard</a:t>
            </a:r>
            <a:endParaRPr lang="ar-EG" sz="2800" b="1" dirty="0">
              <a:highlight>
                <a:srgbClr val="FEFBDA"/>
              </a:highlight>
              <a:latin typeface="Comic Sans MS" panose="030F0702030302020204" pitchFamily="66" charset="0"/>
            </a:endParaRPr>
          </a:p>
          <a:p>
            <a:endParaRPr lang="en-US" sz="2800" b="1" dirty="0">
              <a:latin typeface="Comic Sans MS" panose="030F0702030302020204" pitchFamily="66" charset="0"/>
            </a:endParaRPr>
          </a:p>
          <a:p>
            <a:r>
              <a:rPr lang="en-US" sz="2400" dirty="0">
                <a:latin typeface="Comic Sans MS" panose="030F0702030302020204" pitchFamily="66" charset="0"/>
              </a:rPr>
              <a:t>The main dashboard shows a quick overview of the teacher’s activity, including assigned courses, enrolled students, and recent notifications. It also provides quick access to common actions.</a:t>
            </a:r>
          </a:p>
        </p:txBody>
      </p:sp>
    </p:spTree>
    <p:extLst>
      <p:ext uri="{BB962C8B-B14F-4D97-AF65-F5344CB8AC3E}">
        <p14:creationId xmlns:p14="http://schemas.microsoft.com/office/powerpoint/2010/main" val="2144724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CC83CE-357A-4DAA-90AD-8BE7A2AC98D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D7C95C6-7BB6-48F2-7FA2-F5D6FE284BB7}"/>
              </a:ext>
            </a:extLst>
          </p:cNvPr>
          <p:cNvSpPr/>
          <p:nvPr/>
        </p:nvSpPr>
        <p:spPr>
          <a:xfrm>
            <a:off x="6692531" y="335626"/>
            <a:ext cx="5293436" cy="584775"/>
          </a:xfrm>
          <a:prstGeom prst="rect">
            <a:avLst/>
          </a:prstGeom>
          <a:noFill/>
        </p:spPr>
        <p:txBody>
          <a:bodyPr wrap="none" lIns="91440" tIns="45720" rIns="91440" bIns="45720">
            <a:spAutoFit/>
          </a:bodyPr>
          <a:lstStyle/>
          <a:p>
            <a:pPr algn="ctr"/>
            <a:r>
              <a:rPr lang="en-US" sz="3200" dirty="0">
                <a:effectLst>
                  <a:glow rad="127000">
                    <a:schemeClr val="accent3">
                      <a:lumMod val="20000"/>
                      <a:lumOff val="80000"/>
                    </a:schemeClr>
                  </a:glow>
                </a:effectLst>
                <a:highlight>
                  <a:srgbClr val="E4EFFC"/>
                </a:highlight>
                <a:latin typeface="Comic Sans MS" panose="030F0702030302020204" pitchFamily="66" charset="0"/>
              </a:rPr>
              <a:t>Teacher Statistics Screen</a:t>
            </a:r>
            <a:endParaRPr lang="en-US" sz="8000" b="0" cap="none" spc="0" dirty="0">
              <a:ln w="0"/>
              <a:solidFill>
                <a:schemeClr val="tx1"/>
              </a:solidFill>
              <a:effectLst>
                <a:glow rad="127000">
                  <a:schemeClr val="accent3">
                    <a:lumMod val="20000"/>
                    <a:lumOff val="80000"/>
                  </a:schemeClr>
                </a:glow>
                <a:outerShdw blurRad="38100" dist="19050" dir="2700000" algn="tl" rotWithShape="0">
                  <a:schemeClr val="dk1">
                    <a:alpha val="40000"/>
                  </a:schemeClr>
                </a:outerShdw>
              </a:effectLst>
              <a:highlight>
                <a:srgbClr val="E4EFFC"/>
              </a:highlight>
              <a:latin typeface="Comic Sans MS" panose="030F0702030302020204" pitchFamily="66" charset="0"/>
            </a:endParaRPr>
          </a:p>
        </p:txBody>
      </p:sp>
      <p:sp>
        <p:nvSpPr>
          <p:cNvPr id="3" name="Rectangle 2">
            <a:extLst>
              <a:ext uri="{FF2B5EF4-FFF2-40B4-BE49-F238E27FC236}">
                <a16:creationId xmlns:a16="http://schemas.microsoft.com/office/drawing/2014/main" id="{7084DBA2-18CD-A406-11F5-4A30A5D35451}"/>
              </a:ext>
            </a:extLst>
          </p:cNvPr>
          <p:cNvSpPr/>
          <p:nvPr/>
        </p:nvSpPr>
        <p:spPr>
          <a:xfrm>
            <a:off x="6836746" y="707688"/>
            <a:ext cx="5355254" cy="6063198"/>
          </a:xfrm>
          <a:prstGeom prst="rect">
            <a:avLst/>
          </a:prstGeom>
          <a:noFill/>
        </p:spPr>
        <p:txBody>
          <a:bodyPr wrap="square" lIns="91440" tIns="45720" rIns="91440" bIns="45720">
            <a:spAutoFit/>
          </a:bodyPr>
          <a:lstStyle/>
          <a:p>
            <a:endParaRPr lang="en-US" sz="2800" b="1" dirty="0">
              <a:latin typeface="Comic Sans MS" panose="030F0702030302020204" pitchFamily="66" charset="0"/>
            </a:endParaRPr>
          </a:p>
          <a:p>
            <a:pPr algn="ctr"/>
            <a:r>
              <a:rPr lang="en-US" sz="2400" dirty="0">
                <a:latin typeface="Comic Sans MS" panose="030F0702030302020204" pitchFamily="66" charset="0"/>
              </a:rPr>
              <a:t>This screen provides teachers with a comprehensive overview of their academic activities and performance. It displays key statistics such as the number of students, approved courses, lessons, and assignments. Visual analytics include a pie chart showing the status of tasks and tests (completed, in progress, and scheduled), progress bars that reflect course completion based on assignments and tests, and a list of upcoming tasks and exams with their status and deadlines. </a:t>
            </a:r>
          </a:p>
        </p:txBody>
      </p:sp>
      <p:pic>
        <p:nvPicPr>
          <p:cNvPr id="7" name="Picture 6">
            <a:extLst>
              <a:ext uri="{FF2B5EF4-FFF2-40B4-BE49-F238E27FC236}">
                <a16:creationId xmlns:a16="http://schemas.microsoft.com/office/drawing/2014/main" id="{0FEF1E27-876E-CBC7-F83D-3AEEE2E2C133}"/>
              </a:ext>
            </a:extLst>
          </p:cNvPr>
          <p:cNvPicPr>
            <a:picLocks noChangeAspect="1"/>
          </p:cNvPicPr>
          <p:nvPr/>
        </p:nvPicPr>
        <p:blipFill>
          <a:blip r:embed="rId2"/>
          <a:stretch>
            <a:fillRect/>
          </a:stretch>
        </p:blipFill>
        <p:spPr>
          <a:xfrm>
            <a:off x="206033" y="513714"/>
            <a:ext cx="3040722" cy="61428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9C5E4005-6EF9-DF79-FB36-9217A86C963F}"/>
              </a:ext>
            </a:extLst>
          </p:cNvPr>
          <p:cNvPicPr>
            <a:picLocks noChangeAspect="1"/>
          </p:cNvPicPr>
          <p:nvPr/>
        </p:nvPicPr>
        <p:blipFill>
          <a:blip r:embed="rId3"/>
          <a:stretch>
            <a:fillRect/>
          </a:stretch>
        </p:blipFill>
        <p:spPr>
          <a:xfrm>
            <a:off x="3349939" y="513714"/>
            <a:ext cx="3383623" cy="61428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58766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2CD3992-B09D-B412-9BF0-0D34F2F5BB0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19702D7-36B3-9286-72AE-ECF9743EBFB3}"/>
              </a:ext>
            </a:extLst>
          </p:cNvPr>
          <p:cNvSpPr/>
          <p:nvPr/>
        </p:nvSpPr>
        <p:spPr>
          <a:xfrm>
            <a:off x="1554532" y="43239"/>
            <a:ext cx="9082936" cy="584775"/>
          </a:xfrm>
          <a:prstGeom prst="rect">
            <a:avLst/>
          </a:prstGeom>
          <a:noFill/>
        </p:spPr>
        <p:txBody>
          <a:bodyPr wrap="none" lIns="91440" tIns="45720" rIns="91440" bIns="45720">
            <a:spAutoFit/>
          </a:bodyPr>
          <a:lstStyle/>
          <a:p>
            <a:pPr algn="ctr"/>
            <a:r>
              <a:rPr lang="en-US" sz="3200" dirty="0">
                <a:effectLst>
                  <a:glow rad="127000">
                    <a:schemeClr val="accent3">
                      <a:lumMod val="20000"/>
                      <a:lumOff val="80000"/>
                    </a:schemeClr>
                  </a:glow>
                </a:effectLst>
                <a:latin typeface="Comic Sans MS" panose="030F0702030302020204" pitchFamily="66" charset="0"/>
              </a:rPr>
              <a:t>Teacher Dashboard and Management Features</a:t>
            </a:r>
            <a:endParaRPr lang="en-US" sz="8000" b="0" cap="none" spc="0" dirty="0">
              <a:ln w="0"/>
              <a:solidFill>
                <a:schemeClr val="tx1"/>
              </a:solidFill>
              <a:effectLst>
                <a:glow rad="127000">
                  <a:schemeClr val="accent3">
                    <a:lumMod val="20000"/>
                    <a:lumOff val="80000"/>
                  </a:schemeClr>
                </a:glow>
                <a:outerShdw blurRad="38100" dist="19050" dir="2700000" algn="tl" rotWithShape="0">
                  <a:schemeClr val="dk1">
                    <a:alpha val="40000"/>
                  </a:schemeClr>
                </a:outerShdw>
              </a:effectLst>
              <a:latin typeface="Comic Sans MS" panose="030F0702030302020204" pitchFamily="66" charset="0"/>
            </a:endParaRPr>
          </a:p>
        </p:txBody>
      </p:sp>
      <p:pic>
        <p:nvPicPr>
          <p:cNvPr id="8" name="Picture 7">
            <a:extLst>
              <a:ext uri="{FF2B5EF4-FFF2-40B4-BE49-F238E27FC236}">
                <a16:creationId xmlns:a16="http://schemas.microsoft.com/office/drawing/2014/main" id="{F27FB7D0-2110-56A4-77A1-02B4C88EF1FC}"/>
              </a:ext>
            </a:extLst>
          </p:cNvPr>
          <p:cNvPicPr>
            <a:picLocks noChangeAspect="1"/>
          </p:cNvPicPr>
          <p:nvPr/>
        </p:nvPicPr>
        <p:blipFill>
          <a:blip r:embed="rId2"/>
          <a:srcRect t="9797" r="11024"/>
          <a:stretch>
            <a:fillRect/>
          </a:stretch>
        </p:blipFill>
        <p:spPr>
          <a:xfrm>
            <a:off x="141514" y="671888"/>
            <a:ext cx="3370758" cy="60663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D81B9DA7-F0B5-C2BF-05BA-E145FA0FB789}"/>
              </a:ext>
            </a:extLst>
          </p:cNvPr>
          <p:cNvPicPr>
            <a:picLocks noChangeAspect="1"/>
          </p:cNvPicPr>
          <p:nvPr/>
        </p:nvPicPr>
        <p:blipFill>
          <a:blip r:embed="rId3"/>
          <a:srcRect t="9797" r="15423"/>
          <a:stretch>
            <a:fillRect/>
          </a:stretch>
        </p:blipFill>
        <p:spPr>
          <a:xfrm>
            <a:off x="3686444" y="628650"/>
            <a:ext cx="3073009" cy="60663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Rectangle 2">
            <a:extLst>
              <a:ext uri="{FF2B5EF4-FFF2-40B4-BE49-F238E27FC236}">
                <a16:creationId xmlns:a16="http://schemas.microsoft.com/office/drawing/2014/main" id="{FF61CE30-84D3-2068-A053-15011DF9DBB6}"/>
              </a:ext>
            </a:extLst>
          </p:cNvPr>
          <p:cNvSpPr/>
          <p:nvPr/>
        </p:nvSpPr>
        <p:spPr>
          <a:xfrm>
            <a:off x="6836747" y="2213282"/>
            <a:ext cx="5355253" cy="2800767"/>
          </a:xfrm>
          <a:prstGeom prst="rect">
            <a:avLst/>
          </a:prstGeom>
          <a:noFill/>
        </p:spPr>
        <p:txBody>
          <a:bodyPr wrap="square" lIns="91440" tIns="45720" rIns="91440" bIns="45720">
            <a:spAutoFit/>
          </a:bodyPr>
          <a:lstStyle/>
          <a:p>
            <a:r>
              <a:rPr lang="en-US" sz="2800" b="1" dirty="0">
                <a:highlight>
                  <a:srgbClr val="FEFBDA"/>
                </a:highlight>
                <a:latin typeface="Comic Sans MS" panose="030F0702030302020204" pitchFamily="66" charset="0"/>
              </a:rPr>
              <a:t>Side Menu</a:t>
            </a:r>
            <a:endParaRPr lang="ar-EG" sz="2800" b="1" dirty="0">
              <a:highlight>
                <a:srgbClr val="FEFBDA"/>
              </a:highlight>
              <a:latin typeface="Comic Sans MS" panose="030F0702030302020204" pitchFamily="66" charset="0"/>
            </a:endParaRPr>
          </a:p>
          <a:p>
            <a:endParaRPr lang="ar-EG" sz="2800" b="1" dirty="0">
              <a:latin typeface="Comic Sans MS" panose="030F0702030302020204" pitchFamily="66" charset="0"/>
            </a:endParaRPr>
          </a:p>
          <a:p>
            <a:r>
              <a:rPr lang="en-US" sz="2400" dirty="0">
                <a:latin typeface="Comic Sans MS" panose="030F0702030302020204" pitchFamily="66" charset="0"/>
              </a:rPr>
              <a:t>The side menu allows easy navigation between sections such as courses, students, messages, and settings to manage content and account options.</a:t>
            </a:r>
          </a:p>
        </p:txBody>
      </p:sp>
    </p:spTree>
    <p:extLst>
      <p:ext uri="{BB962C8B-B14F-4D97-AF65-F5344CB8AC3E}">
        <p14:creationId xmlns:p14="http://schemas.microsoft.com/office/powerpoint/2010/main" val="3191569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42636B1-A1BC-46D4-D39D-1767A558225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F064ABD-47C1-C7BF-EA3B-D1C30EF7D7A9}"/>
              </a:ext>
            </a:extLst>
          </p:cNvPr>
          <p:cNvPicPr>
            <a:picLocks noChangeAspect="1"/>
          </p:cNvPicPr>
          <p:nvPr/>
        </p:nvPicPr>
        <p:blipFill>
          <a:blip r:embed="rId2"/>
          <a:srcRect t="5556" b="6032"/>
          <a:stretch>
            <a:fillRect/>
          </a:stretch>
        </p:blipFill>
        <p:spPr>
          <a:xfrm>
            <a:off x="139467" y="197083"/>
            <a:ext cx="3013387" cy="65726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B7C4D38E-23A3-7330-1255-FAFAEF439737}"/>
              </a:ext>
            </a:extLst>
          </p:cNvPr>
          <p:cNvPicPr>
            <a:picLocks noChangeAspect="1"/>
          </p:cNvPicPr>
          <p:nvPr/>
        </p:nvPicPr>
        <p:blipFill>
          <a:blip r:embed="rId3"/>
          <a:srcRect t="4159" b="1729"/>
          <a:stretch>
            <a:fillRect/>
          </a:stretch>
        </p:blipFill>
        <p:spPr>
          <a:xfrm>
            <a:off x="3287486" y="315685"/>
            <a:ext cx="2885740" cy="64540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CACBDE09-6051-5E6C-D997-4E08643E633C}"/>
              </a:ext>
            </a:extLst>
          </p:cNvPr>
          <p:cNvPicPr>
            <a:picLocks noChangeAspect="1"/>
          </p:cNvPicPr>
          <p:nvPr/>
        </p:nvPicPr>
        <p:blipFill>
          <a:blip r:embed="rId4"/>
          <a:srcRect t="5889"/>
          <a:stretch>
            <a:fillRect/>
          </a:stretch>
        </p:blipFill>
        <p:spPr>
          <a:xfrm>
            <a:off x="6325626" y="501882"/>
            <a:ext cx="2785718" cy="62678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E68979E6-822D-E86F-E2FD-29281E66E584}"/>
              </a:ext>
            </a:extLst>
          </p:cNvPr>
          <p:cNvSpPr/>
          <p:nvPr/>
        </p:nvSpPr>
        <p:spPr>
          <a:xfrm>
            <a:off x="9251836" y="671691"/>
            <a:ext cx="2976730" cy="5909310"/>
          </a:xfrm>
          <a:prstGeom prst="rect">
            <a:avLst/>
          </a:prstGeom>
          <a:noFill/>
          <a:effectLst>
            <a:glow rad="127000">
              <a:schemeClr val="accent3">
                <a:lumMod val="20000"/>
                <a:lumOff val="80000"/>
              </a:schemeClr>
            </a:glow>
          </a:effectLst>
        </p:spPr>
        <p:txBody>
          <a:bodyPr wrap="square" lIns="91440" tIns="45720" rIns="91440" bIns="45720">
            <a:spAutoFit/>
          </a:bodyPr>
          <a:lstStyle/>
          <a:p>
            <a:r>
              <a:rPr lang="en-US" dirty="0">
                <a:ln w="0"/>
                <a:effectLst>
                  <a:outerShdw blurRad="50800" dist="38100" dir="18900000" algn="bl" rotWithShape="0">
                    <a:schemeClr val="accent3">
                      <a:lumMod val="20000"/>
                      <a:lumOff val="80000"/>
                      <a:alpha val="40000"/>
                    </a:schemeClr>
                  </a:outerShdw>
                </a:effectLst>
                <a:latin typeface="Comic Sans MS" panose="030F0702030302020204" pitchFamily="66" charset="0"/>
              </a:rPr>
              <a:t>This screen displays all courses created by the teacher, showing key details such as course name, code, duration, price.Teachers can also quickly add a new course using the add button.</a:t>
            </a:r>
          </a:p>
          <a:p>
            <a:endParaRPr lang="en-US" dirty="0">
              <a:effectLst>
                <a:outerShdw blurRad="50800" dist="38100" dir="18900000" algn="bl" rotWithShape="0">
                  <a:schemeClr val="accent3">
                    <a:lumMod val="20000"/>
                    <a:lumOff val="80000"/>
                    <a:alpha val="40000"/>
                  </a:schemeClr>
                </a:outerShdw>
              </a:effectLst>
              <a:latin typeface="Comic Sans MS" panose="030F0702030302020204" pitchFamily="66" charset="0"/>
            </a:endParaRPr>
          </a:p>
          <a:p>
            <a:endParaRPr lang="en-US" dirty="0">
              <a:effectLst>
                <a:outerShdw blurRad="50800" dist="38100" dir="18900000" algn="bl" rotWithShape="0">
                  <a:schemeClr val="accent3">
                    <a:lumMod val="20000"/>
                    <a:lumOff val="80000"/>
                    <a:alpha val="40000"/>
                  </a:schemeClr>
                </a:outerShdw>
              </a:effectLst>
              <a:latin typeface="Comic Sans MS" panose="030F0702030302020204" pitchFamily="66" charset="0"/>
            </a:endParaRPr>
          </a:p>
          <a:p>
            <a:r>
              <a:rPr lang="en-US" dirty="0">
                <a:effectLst>
                  <a:outerShdw blurRad="50800" dist="38100" dir="18900000" algn="bl" rotWithShape="0">
                    <a:schemeClr val="accent3">
                      <a:lumMod val="20000"/>
                      <a:lumOff val="80000"/>
                      <a:alpha val="40000"/>
                    </a:schemeClr>
                  </a:outerShdw>
                </a:effectLst>
                <a:latin typeface="Comic Sans MS" panose="030F0702030302020204" pitchFamily="66" charset="0"/>
              </a:rPr>
              <a:t>The Add Course screen allows teachers to create new courses by filling in basic course information. Required fields are validated before submission, and the course remains pending until approved by the admin.</a:t>
            </a:r>
            <a:endParaRPr lang="ar-EG" dirty="0">
              <a:effectLst>
                <a:outerShdw blurRad="50800" dist="38100" dir="18900000" algn="bl" rotWithShape="0">
                  <a:schemeClr val="accent3">
                    <a:lumMod val="20000"/>
                    <a:lumOff val="80000"/>
                    <a:alpha val="40000"/>
                  </a:schemeClr>
                </a:outerShdw>
              </a:effectLst>
              <a:latin typeface="Comic Sans MS" panose="030F0702030302020204" pitchFamily="66" charset="0"/>
            </a:endParaRPr>
          </a:p>
          <a:p>
            <a:endParaRPr lang="ar-EG" dirty="0">
              <a:effectLst>
                <a:outerShdw blurRad="50800" dist="38100" dir="18900000" algn="bl" rotWithShape="0">
                  <a:schemeClr val="accent3">
                    <a:lumMod val="20000"/>
                    <a:lumOff val="80000"/>
                    <a:alpha val="40000"/>
                  </a:schemeClr>
                </a:outerShdw>
              </a:effectLst>
              <a:latin typeface="Comic Sans MS" panose="030F0702030302020204" pitchFamily="66" charset="0"/>
            </a:endParaRPr>
          </a:p>
        </p:txBody>
      </p:sp>
      <p:sp>
        <p:nvSpPr>
          <p:cNvPr id="25" name="Rectangle: Rounded Corners 24">
            <a:extLst>
              <a:ext uri="{FF2B5EF4-FFF2-40B4-BE49-F238E27FC236}">
                <a16:creationId xmlns:a16="http://schemas.microsoft.com/office/drawing/2014/main" id="{29C2F35D-911A-34AF-E9DC-8641DBD2F6CF}"/>
              </a:ext>
            </a:extLst>
          </p:cNvPr>
          <p:cNvSpPr/>
          <p:nvPr/>
        </p:nvSpPr>
        <p:spPr>
          <a:xfrm>
            <a:off x="3423143" y="1513115"/>
            <a:ext cx="990600" cy="370114"/>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4E38124D-321B-FBE4-BD07-4C919E950F50}"/>
              </a:ext>
            </a:extLst>
          </p:cNvPr>
          <p:cNvSpPr/>
          <p:nvPr/>
        </p:nvSpPr>
        <p:spPr>
          <a:xfrm>
            <a:off x="6433456" y="1547067"/>
            <a:ext cx="882769" cy="401477"/>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9959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C2E67BC-DE62-B3C1-02C6-AE512D7FEA9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FAEF674-3D84-21F9-E242-6C6B04192FC4}"/>
              </a:ext>
            </a:extLst>
          </p:cNvPr>
          <p:cNvPicPr>
            <a:picLocks noChangeAspect="1"/>
          </p:cNvPicPr>
          <p:nvPr/>
        </p:nvPicPr>
        <p:blipFill>
          <a:blip r:embed="rId2"/>
          <a:srcRect t="5499" b="71072"/>
          <a:stretch>
            <a:fillRect/>
          </a:stretch>
        </p:blipFill>
        <p:spPr>
          <a:xfrm>
            <a:off x="67517" y="48389"/>
            <a:ext cx="2884521" cy="22780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70B86C84-BCC8-7D7F-9D1F-EA532BA15BB2}"/>
              </a:ext>
            </a:extLst>
          </p:cNvPr>
          <p:cNvPicPr>
            <a:picLocks noChangeAspect="1"/>
          </p:cNvPicPr>
          <p:nvPr/>
        </p:nvPicPr>
        <p:blipFill>
          <a:blip r:embed="rId3"/>
          <a:srcRect t="5832" b="25392"/>
          <a:stretch>
            <a:fillRect/>
          </a:stretch>
        </p:blipFill>
        <p:spPr>
          <a:xfrm>
            <a:off x="67516" y="2442590"/>
            <a:ext cx="2884521" cy="43670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B9C96ABD-28C6-2138-3475-804922F1985B}"/>
              </a:ext>
            </a:extLst>
          </p:cNvPr>
          <p:cNvPicPr>
            <a:picLocks noChangeAspect="1"/>
          </p:cNvPicPr>
          <p:nvPr/>
        </p:nvPicPr>
        <p:blipFill>
          <a:blip r:embed="rId4"/>
          <a:srcRect t="5000" b="20157"/>
          <a:stretch>
            <a:fillRect/>
          </a:stretch>
        </p:blipFill>
        <p:spPr>
          <a:xfrm>
            <a:off x="3102635" y="488821"/>
            <a:ext cx="2993365" cy="58523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2A927D6E-E672-E335-8F1E-8D1FA71D986D}"/>
              </a:ext>
            </a:extLst>
          </p:cNvPr>
          <p:cNvPicPr>
            <a:picLocks noChangeAspect="1"/>
          </p:cNvPicPr>
          <p:nvPr/>
        </p:nvPicPr>
        <p:blipFill>
          <a:blip r:embed="rId5"/>
          <a:srcRect t="5832" b="2000"/>
          <a:stretch>
            <a:fillRect/>
          </a:stretch>
        </p:blipFill>
        <p:spPr>
          <a:xfrm>
            <a:off x="6246597" y="488821"/>
            <a:ext cx="2993366" cy="62276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30E997D1-E53A-7190-D398-8D90266448B2}"/>
              </a:ext>
            </a:extLst>
          </p:cNvPr>
          <p:cNvSpPr/>
          <p:nvPr/>
        </p:nvSpPr>
        <p:spPr>
          <a:xfrm>
            <a:off x="9307905" y="1322295"/>
            <a:ext cx="2816578" cy="4801314"/>
          </a:xfrm>
          <a:prstGeom prst="rect">
            <a:avLst/>
          </a:prstGeom>
          <a:noFill/>
        </p:spPr>
        <p:txBody>
          <a:bodyPr wrap="square" lIns="91440" tIns="45720" rIns="91440" bIns="45720">
            <a:spAutoFit/>
          </a:bodyPr>
          <a:lstStyle/>
          <a:p>
            <a:r>
              <a:rPr lang="en-US" dirty="0">
                <a:effectLst>
                  <a:outerShdw blurRad="50800" dist="38100" dir="18900000" algn="bl" rotWithShape="0">
                    <a:schemeClr val="accent3">
                      <a:lumMod val="20000"/>
                      <a:lumOff val="80000"/>
                      <a:alpha val="40000"/>
                    </a:schemeClr>
                  </a:outerShdw>
                </a:effectLst>
                <a:latin typeface="Comic Sans MS" panose="030F0702030302020204" pitchFamily="66" charset="0"/>
              </a:rPr>
              <a:t>The Course Plan screen allows teachers to plan and organize their courses on a weekly basis, with the number of weeks automatically calculated from the course duration. Each week includes a title, objectives, content, and evaluation, which can be easily added or edited and saved instantly, providing a clear overview and effective tracking of course progress.</a:t>
            </a:r>
          </a:p>
        </p:txBody>
      </p:sp>
    </p:spTree>
    <p:extLst>
      <p:ext uri="{BB962C8B-B14F-4D97-AF65-F5344CB8AC3E}">
        <p14:creationId xmlns:p14="http://schemas.microsoft.com/office/powerpoint/2010/main" val="3802005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DE3E564-F82D-7064-5C35-C5E233375F8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743CB45-6EE8-57AD-1F84-65B4D7735F04}"/>
              </a:ext>
            </a:extLst>
          </p:cNvPr>
          <p:cNvPicPr>
            <a:picLocks noChangeAspect="1"/>
          </p:cNvPicPr>
          <p:nvPr/>
        </p:nvPicPr>
        <p:blipFill>
          <a:blip r:embed="rId2"/>
          <a:srcRect t="4445" b="36825"/>
          <a:stretch>
            <a:fillRect/>
          </a:stretch>
        </p:blipFill>
        <p:spPr>
          <a:xfrm>
            <a:off x="150492" y="671631"/>
            <a:ext cx="2470240" cy="4626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9C7EE4D1-0516-0B3C-F4E9-F9055AA5CC4E}"/>
              </a:ext>
            </a:extLst>
          </p:cNvPr>
          <p:cNvPicPr>
            <a:picLocks noChangeAspect="1"/>
          </p:cNvPicPr>
          <p:nvPr/>
        </p:nvPicPr>
        <p:blipFill>
          <a:blip r:embed="rId3"/>
          <a:srcRect t="4444" b="27143"/>
          <a:stretch>
            <a:fillRect/>
          </a:stretch>
        </p:blipFill>
        <p:spPr>
          <a:xfrm>
            <a:off x="2764652" y="461665"/>
            <a:ext cx="2945899" cy="4626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6417E880-3DBB-6F63-6417-CA3FF9A2CE1A}"/>
              </a:ext>
            </a:extLst>
          </p:cNvPr>
          <p:cNvPicPr>
            <a:picLocks noChangeAspect="1"/>
          </p:cNvPicPr>
          <p:nvPr/>
        </p:nvPicPr>
        <p:blipFill>
          <a:blip r:embed="rId4"/>
          <a:srcRect t="4445" b="4445"/>
          <a:stretch>
            <a:fillRect/>
          </a:stretch>
        </p:blipFill>
        <p:spPr>
          <a:xfrm>
            <a:off x="5806500" y="461665"/>
            <a:ext cx="3168763" cy="6248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B00A73C2-8BCB-7B7C-9EC1-686546D6D8A1}"/>
              </a:ext>
            </a:extLst>
          </p:cNvPr>
          <p:cNvPicPr>
            <a:picLocks noChangeAspect="1"/>
          </p:cNvPicPr>
          <p:nvPr/>
        </p:nvPicPr>
        <p:blipFill>
          <a:blip r:embed="rId5"/>
          <a:srcRect t="4445" b="10000"/>
          <a:stretch>
            <a:fillRect/>
          </a:stretch>
        </p:blipFill>
        <p:spPr>
          <a:xfrm>
            <a:off x="9229096" y="402771"/>
            <a:ext cx="2962904" cy="5867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325ED762-8B9F-578D-96E2-896DC0166277}"/>
              </a:ext>
            </a:extLst>
          </p:cNvPr>
          <p:cNvSpPr/>
          <p:nvPr/>
        </p:nvSpPr>
        <p:spPr>
          <a:xfrm>
            <a:off x="150492" y="5508027"/>
            <a:ext cx="5608034" cy="923330"/>
          </a:xfrm>
          <a:prstGeom prst="rect">
            <a:avLst/>
          </a:prstGeom>
          <a:noFill/>
        </p:spPr>
        <p:txBody>
          <a:bodyPr wrap="square" lIns="91440" tIns="45720" rIns="91440" bIns="45720">
            <a:spAutoFit/>
          </a:bodyPr>
          <a:lstStyle/>
          <a:p>
            <a:pPr algn="ctr"/>
            <a:r>
              <a:rPr lang="en-US" dirty="0">
                <a:effectLst>
                  <a:outerShdw blurRad="50800" dist="38100" dir="18900000" algn="bl" rotWithShape="0">
                    <a:schemeClr val="accent3">
                      <a:lumMod val="20000"/>
                      <a:lumOff val="80000"/>
                      <a:alpha val="40000"/>
                    </a:schemeClr>
                  </a:outerShdw>
                </a:effectLst>
                <a:latin typeface="Comic Sans MS" panose="030F0702030302020204" pitchFamily="66" charset="0"/>
              </a:rPr>
              <a:t>Teachers schedule Zoom lectures by setting the link and time. Students see lectures as Upcoming, Live, or Past based on the lecture status.</a:t>
            </a:r>
          </a:p>
        </p:txBody>
      </p:sp>
      <p:sp>
        <p:nvSpPr>
          <p:cNvPr id="11" name="Rectangle 10">
            <a:extLst>
              <a:ext uri="{FF2B5EF4-FFF2-40B4-BE49-F238E27FC236}">
                <a16:creationId xmlns:a16="http://schemas.microsoft.com/office/drawing/2014/main" id="{88F535BF-417F-45FD-6AC3-AE55EE68F24D}"/>
              </a:ext>
            </a:extLst>
          </p:cNvPr>
          <p:cNvSpPr/>
          <p:nvPr/>
        </p:nvSpPr>
        <p:spPr>
          <a:xfrm>
            <a:off x="150492" y="5508027"/>
            <a:ext cx="5512087" cy="947202"/>
          </a:xfrm>
          <a:prstGeom prst="rect">
            <a:avLst/>
          </a:prstGeom>
          <a:noFill/>
          <a:ln w="57150">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666972A5-5788-EAB3-7D08-450812C0F57A}"/>
              </a:ext>
            </a:extLst>
          </p:cNvPr>
          <p:cNvSpPr/>
          <p:nvPr/>
        </p:nvSpPr>
        <p:spPr>
          <a:xfrm>
            <a:off x="-29546" y="0"/>
            <a:ext cx="3198311" cy="461665"/>
          </a:xfrm>
          <a:prstGeom prst="rect">
            <a:avLst/>
          </a:prstGeom>
          <a:noFill/>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highlight>
                  <a:srgbClr val="FEFBDA"/>
                </a:highlight>
                <a:latin typeface="Comic Sans MS" panose="030F0702030302020204" pitchFamily="66" charset="0"/>
              </a:rPr>
              <a:t>Live Sessions Screen</a:t>
            </a:r>
          </a:p>
        </p:txBody>
      </p:sp>
    </p:spTree>
    <p:extLst>
      <p:ext uri="{BB962C8B-B14F-4D97-AF65-F5344CB8AC3E}">
        <p14:creationId xmlns:p14="http://schemas.microsoft.com/office/powerpoint/2010/main" val="3638126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AA51B3C-44E1-D5B1-0D22-B3716D7CB9C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7BE2C11-66FC-DB9C-6962-66590015A9F5}"/>
              </a:ext>
            </a:extLst>
          </p:cNvPr>
          <p:cNvPicPr>
            <a:picLocks noChangeAspect="1"/>
          </p:cNvPicPr>
          <p:nvPr/>
        </p:nvPicPr>
        <p:blipFill>
          <a:blip r:embed="rId2"/>
          <a:srcRect t="5167" b="55667"/>
          <a:stretch>
            <a:fillRect/>
          </a:stretch>
        </p:blipFill>
        <p:spPr>
          <a:xfrm>
            <a:off x="98185" y="122973"/>
            <a:ext cx="2596136" cy="31089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A8DB3C87-8A6B-13B6-0826-8453750DA3BB}"/>
              </a:ext>
            </a:extLst>
          </p:cNvPr>
          <p:cNvPicPr>
            <a:picLocks noChangeAspect="1"/>
          </p:cNvPicPr>
          <p:nvPr/>
        </p:nvPicPr>
        <p:blipFill>
          <a:blip r:embed="rId3"/>
          <a:srcRect t="5833" b="13500"/>
          <a:stretch>
            <a:fillRect/>
          </a:stretch>
        </p:blipFill>
        <p:spPr>
          <a:xfrm>
            <a:off x="2841171" y="122973"/>
            <a:ext cx="2796474" cy="50080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C1976910-D46C-0249-E837-7CB458FB4CFF}"/>
              </a:ext>
            </a:extLst>
          </p:cNvPr>
          <p:cNvPicPr>
            <a:picLocks noChangeAspect="1"/>
          </p:cNvPicPr>
          <p:nvPr/>
        </p:nvPicPr>
        <p:blipFill>
          <a:blip r:embed="rId4"/>
          <a:srcRect t="4667" b="13333"/>
          <a:stretch>
            <a:fillRect/>
          </a:stretch>
        </p:blipFill>
        <p:spPr>
          <a:xfrm>
            <a:off x="5784495" y="70285"/>
            <a:ext cx="3079640" cy="53290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795ECC77-599E-055E-A139-389C4AD2C553}"/>
              </a:ext>
            </a:extLst>
          </p:cNvPr>
          <p:cNvPicPr>
            <a:picLocks noChangeAspect="1"/>
          </p:cNvPicPr>
          <p:nvPr/>
        </p:nvPicPr>
        <p:blipFill>
          <a:blip r:embed="rId5"/>
          <a:srcRect t="5500" b="1501"/>
          <a:stretch>
            <a:fillRect/>
          </a:stretch>
        </p:blipFill>
        <p:spPr>
          <a:xfrm>
            <a:off x="9010985" y="145543"/>
            <a:ext cx="3079640" cy="61727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E439F223-FE55-D417-9297-18BD8CD0A580}"/>
              </a:ext>
            </a:extLst>
          </p:cNvPr>
          <p:cNvSpPr/>
          <p:nvPr/>
        </p:nvSpPr>
        <p:spPr>
          <a:xfrm>
            <a:off x="1" y="5521379"/>
            <a:ext cx="8864134" cy="1015663"/>
          </a:xfrm>
          <a:prstGeom prst="rect">
            <a:avLst/>
          </a:prstGeom>
          <a:noFill/>
        </p:spPr>
        <p:txBody>
          <a:bodyPr wrap="square" lIns="91440" tIns="45720" rIns="91440" bIns="45720">
            <a:spAutoFit/>
          </a:bodyPr>
          <a:lstStyle/>
          <a:p>
            <a:pPr algn="ctr"/>
            <a:r>
              <a:rPr lang="en-US" sz="2000" dirty="0">
                <a:effectLst>
                  <a:outerShdw blurRad="50800" dist="38100" dir="18900000" algn="bl" rotWithShape="0">
                    <a:schemeClr val="accent3">
                      <a:lumMod val="20000"/>
                      <a:lumOff val="80000"/>
                      <a:alpha val="40000"/>
                    </a:schemeClr>
                  </a:outerShdw>
                </a:effectLst>
                <a:latin typeface="Comic Sans MS" panose="030F0702030302020204" pitchFamily="66" charset="0"/>
              </a:rPr>
              <a:t>Teachers upload lessons by selecting the course, week, and lesson type (visual, auditory, or practical). Students view lessons based on their chosen learning style, with the option to change it at any time.</a:t>
            </a:r>
          </a:p>
        </p:txBody>
      </p:sp>
    </p:spTree>
    <p:extLst>
      <p:ext uri="{BB962C8B-B14F-4D97-AF65-F5344CB8AC3E}">
        <p14:creationId xmlns:p14="http://schemas.microsoft.com/office/powerpoint/2010/main" val="1789078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D36401E-E164-5E6F-D6AE-A95B4A1C521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335CE3A-7C30-1B5D-DE60-6BFED21069B3}"/>
              </a:ext>
            </a:extLst>
          </p:cNvPr>
          <p:cNvPicPr>
            <a:picLocks noChangeAspect="1"/>
          </p:cNvPicPr>
          <p:nvPr/>
        </p:nvPicPr>
        <p:blipFill>
          <a:blip r:embed="rId3"/>
          <a:srcRect t="5238" b="26984"/>
          <a:stretch>
            <a:fillRect/>
          </a:stretch>
        </p:blipFill>
        <p:spPr>
          <a:xfrm>
            <a:off x="364162" y="194565"/>
            <a:ext cx="3467609" cy="46482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4DCF18BF-6348-FA1B-3771-9B766D332E07}"/>
              </a:ext>
            </a:extLst>
          </p:cNvPr>
          <p:cNvPicPr>
            <a:picLocks noChangeAspect="1"/>
          </p:cNvPicPr>
          <p:nvPr/>
        </p:nvPicPr>
        <p:blipFill>
          <a:blip r:embed="rId4"/>
          <a:srcRect t="5555" b="13492"/>
          <a:stretch>
            <a:fillRect/>
          </a:stretch>
        </p:blipFill>
        <p:spPr>
          <a:xfrm>
            <a:off x="4186989" y="72189"/>
            <a:ext cx="3730706" cy="55205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9D43ABB1-D2CE-47C7-7AEA-F34657D37CED}"/>
              </a:ext>
            </a:extLst>
          </p:cNvPr>
          <p:cNvPicPr>
            <a:picLocks noChangeAspect="1"/>
          </p:cNvPicPr>
          <p:nvPr/>
        </p:nvPicPr>
        <p:blipFill>
          <a:blip r:embed="rId5"/>
          <a:srcRect t="4762" b="1270"/>
          <a:stretch>
            <a:fillRect/>
          </a:stretch>
        </p:blipFill>
        <p:spPr>
          <a:xfrm>
            <a:off x="8419588" y="119743"/>
            <a:ext cx="3570281" cy="64443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809D09D6-6488-83C7-5025-01B3FD6E6413}"/>
              </a:ext>
            </a:extLst>
          </p:cNvPr>
          <p:cNvSpPr/>
          <p:nvPr/>
        </p:nvSpPr>
        <p:spPr>
          <a:xfrm>
            <a:off x="1" y="5832438"/>
            <a:ext cx="8419588" cy="830997"/>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Teachers can view, edit, or delete lessons after publishing, ensuring content accuracy and flexibility.</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9" name="Rectangle: Rounded Corners 8">
            <a:extLst>
              <a:ext uri="{FF2B5EF4-FFF2-40B4-BE49-F238E27FC236}">
                <a16:creationId xmlns:a16="http://schemas.microsoft.com/office/drawing/2014/main" id="{66196EF5-B798-529B-7F44-2BBDCC94CE4D}"/>
              </a:ext>
            </a:extLst>
          </p:cNvPr>
          <p:cNvSpPr/>
          <p:nvPr/>
        </p:nvSpPr>
        <p:spPr>
          <a:xfrm>
            <a:off x="202131" y="5736771"/>
            <a:ext cx="7969717" cy="1049040"/>
          </a:xfrm>
          <a:prstGeom prst="roundRect">
            <a:avLst/>
          </a:prstGeom>
          <a:noFill/>
          <a:ln w="57150">
            <a:solidFill>
              <a:srgbClr val="FF99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63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E6E19D1-3901-BE10-418A-B9924119551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9E022AE-563C-81A7-B3DC-8C5A35B795E4}"/>
              </a:ext>
            </a:extLst>
          </p:cNvPr>
          <p:cNvPicPr>
            <a:picLocks noChangeAspect="1"/>
          </p:cNvPicPr>
          <p:nvPr/>
        </p:nvPicPr>
        <p:blipFill>
          <a:blip r:embed="rId2"/>
          <a:srcRect t="4631" b="20702"/>
          <a:stretch>
            <a:fillRect/>
          </a:stretch>
        </p:blipFill>
        <p:spPr>
          <a:xfrm>
            <a:off x="137989" y="187833"/>
            <a:ext cx="3533832" cy="57105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47AD82E5-ADC3-14BE-FF56-822F43484504}"/>
              </a:ext>
            </a:extLst>
          </p:cNvPr>
          <p:cNvPicPr>
            <a:picLocks noChangeAspect="1"/>
          </p:cNvPicPr>
          <p:nvPr/>
        </p:nvPicPr>
        <p:blipFill>
          <a:blip r:embed="rId3"/>
          <a:srcRect t="4632" b="2597"/>
          <a:stretch>
            <a:fillRect/>
          </a:stretch>
        </p:blipFill>
        <p:spPr>
          <a:xfrm>
            <a:off x="3895691" y="187833"/>
            <a:ext cx="3375966" cy="63622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D83CCA1A-C7F0-A78E-C991-4398641EA135}"/>
              </a:ext>
            </a:extLst>
          </p:cNvPr>
          <p:cNvPicPr>
            <a:picLocks noChangeAspect="1"/>
          </p:cNvPicPr>
          <p:nvPr/>
        </p:nvPicPr>
        <p:blipFill>
          <a:blip r:embed="rId4"/>
          <a:srcRect t="5186" r="-2" b="46022"/>
          <a:stretch>
            <a:fillRect/>
          </a:stretch>
        </p:blipFill>
        <p:spPr>
          <a:xfrm>
            <a:off x="8137246" y="187833"/>
            <a:ext cx="3731708" cy="39406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B3234F2B-CCFC-7599-8270-5CF74F43D8FB}"/>
              </a:ext>
            </a:extLst>
          </p:cNvPr>
          <p:cNvSpPr/>
          <p:nvPr/>
        </p:nvSpPr>
        <p:spPr>
          <a:xfrm>
            <a:off x="7522029" y="4588175"/>
            <a:ext cx="4752808" cy="1938992"/>
          </a:xfrm>
          <a:prstGeom prst="rect">
            <a:avLst/>
          </a:prstGeom>
          <a:noFill/>
        </p:spPr>
        <p:txBody>
          <a:bodyPr wrap="square" lIns="91440" tIns="45720" rIns="91440" bIns="45720">
            <a:spAutoFit/>
          </a:bodyPr>
          <a:lstStyle/>
          <a:p>
            <a:r>
              <a:rPr lang="en-US" sz="2400" dirty="0">
                <a:latin typeface="Comic Sans MS" panose="030F0702030302020204" pitchFamily="66" charset="0"/>
              </a:rPr>
              <a:t>Built-in messaging enables direct student–teacher communication, and teachers can view enrolled student lists for each course.</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9" name="Rectangle: Rounded Corners 8">
            <a:extLst>
              <a:ext uri="{FF2B5EF4-FFF2-40B4-BE49-F238E27FC236}">
                <a16:creationId xmlns:a16="http://schemas.microsoft.com/office/drawing/2014/main" id="{64BF2A7C-A7E7-9647-9A19-07468B87AE70}"/>
              </a:ext>
            </a:extLst>
          </p:cNvPr>
          <p:cNvSpPr/>
          <p:nvPr/>
        </p:nvSpPr>
        <p:spPr>
          <a:xfrm>
            <a:off x="7439192" y="4470399"/>
            <a:ext cx="4752808" cy="2199767"/>
          </a:xfrm>
          <a:prstGeom prst="roundRect">
            <a:avLst/>
          </a:prstGeom>
          <a:noFill/>
          <a:ln w="57150">
            <a:solidFill>
              <a:schemeClr val="tx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6890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7CE60C7-8F62-979B-1809-62C4F8E6227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A13F5EF-85FE-0D4E-64E3-18F4AD647E69}"/>
              </a:ext>
            </a:extLst>
          </p:cNvPr>
          <p:cNvPicPr>
            <a:picLocks noChangeAspect="1"/>
          </p:cNvPicPr>
          <p:nvPr/>
        </p:nvPicPr>
        <p:blipFill>
          <a:blip r:embed="rId2"/>
          <a:srcRect t="4771" b="64773"/>
          <a:stretch>
            <a:fillRect/>
          </a:stretch>
        </p:blipFill>
        <p:spPr>
          <a:xfrm>
            <a:off x="128998" y="0"/>
            <a:ext cx="3168761" cy="1990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0361CA9B-3AF5-FD18-527B-2A498CE3AB7E}"/>
              </a:ext>
            </a:extLst>
          </p:cNvPr>
          <p:cNvPicPr>
            <a:picLocks noChangeAspect="1"/>
          </p:cNvPicPr>
          <p:nvPr/>
        </p:nvPicPr>
        <p:blipFill>
          <a:blip r:embed="rId3"/>
          <a:srcRect t="5755" b="8772"/>
          <a:stretch>
            <a:fillRect/>
          </a:stretch>
        </p:blipFill>
        <p:spPr>
          <a:xfrm>
            <a:off x="123045" y="2139214"/>
            <a:ext cx="3168763" cy="45719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23A00F5D-4D7E-1CDD-E53D-D1579A06A12C}"/>
              </a:ext>
            </a:extLst>
          </p:cNvPr>
          <p:cNvPicPr>
            <a:picLocks noChangeAspect="1"/>
          </p:cNvPicPr>
          <p:nvPr/>
        </p:nvPicPr>
        <p:blipFill>
          <a:blip r:embed="rId4"/>
          <a:srcRect t="5334" b="11579"/>
          <a:stretch>
            <a:fillRect/>
          </a:stretch>
        </p:blipFill>
        <p:spPr>
          <a:xfrm>
            <a:off x="3557404" y="8203"/>
            <a:ext cx="3938346" cy="57046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4EF759EC-22A5-D105-B2DC-455E7D6F325E}"/>
              </a:ext>
            </a:extLst>
          </p:cNvPr>
          <p:cNvPicPr>
            <a:picLocks noChangeAspect="1"/>
          </p:cNvPicPr>
          <p:nvPr/>
        </p:nvPicPr>
        <p:blipFill>
          <a:blip r:embed="rId5"/>
          <a:srcRect t="4878" b="1929"/>
          <a:stretch>
            <a:fillRect/>
          </a:stretch>
        </p:blipFill>
        <p:spPr>
          <a:xfrm>
            <a:off x="7755395" y="60454"/>
            <a:ext cx="3688066" cy="55560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ectangle 11">
            <a:extLst>
              <a:ext uri="{FF2B5EF4-FFF2-40B4-BE49-F238E27FC236}">
                <a16:creationId xmlns:a16="http://schemas.microsoft.com/office/drawing/2014/main" id="{E5B4260C-4462-FAFB-F002-1289B8E62CAB}"/>
              </a:ext>
            </a:extLst>
          </p:cNvPr>
          <p:cNvSpPr/>
          <p:nvPr/>
        </p:nvSpPr>
        <p:spPr>
          <a:xfrm>
            <a:off x="3627134" y="5781883"/>
            <a:ext cx="7733211" cy="1015663"/>
          </a:xfrm>
          <a:prstGeom prst="rect">
            <a:avLst/>
          </a:prstGeom>
          <a:noFill/>
        </p:spPr>
        <p:txBody>
          <a:bodyPr wrap="square" lIns="91440" tIns="45720" rIns="91440" bIns="45720">
            <a:spAutoFit/>
          </a:bodyPr>
          <a:lstStyle/>
          <a:p>
            <a:pPr algn="ctr"/>
            <a:r>
              <a:rPr lang="en-US" sz="2000" dirty="0">
                <a:latin typeface="Comic Sans MS" panose="030F0702030302020204" pitchFamily="66" charset="0"/>
              </a:rPr>
              <a:t>Teachers can create assignments by selecting the course, week, assignment type, and availability period. Assignments are automatically displayed to students during the scheduled time.</a:t>
            </a:r>
          </a:p>
        </p:txBody>
      </p:sp>
      <p:sp>
        <p:nvSpPr>
          <p:cNvPr id="13" name="Rectangle 12">
            <a:extLst>
              <a:ext uri="{FF2B5EF4-FFF2-40B4-BE49-F238E27FC236}">
                <a16:creationId xmlns:a16="http://schemas.microsoft.com/office/drawing/2014/main" id="{2C8614D9-575E-9E6B-F2C5-152B98EACAA5}"/>
              </a:ext>
            </a:extLst>
          </p:cNvPr>
          <p:cNvSpPr/>
          <p:nvPr/>
        </p:nvSpPr>
        <p:spPr>
          <a:xfrm>
            <a:off x="3614057" y="5765074"/>
            <a:ext cx="7959634" cy="1084724"/>
          </a:xfrm>
          <a:prstGeom prst="rect">
            <a:avLst/>
          </a:prstGeom>
          <a:noFill/>
          <a:ln w="38100">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2075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D34F9E9F-E363-BCA0-02B3-E5F3FBB0EA30}"/>
              </a:ext>
            </a:extLst>
          </p:cNvPr>
          <p:cNvPicPr>
            <a:picLocks noChangeAspect="1"/>
          </p:cNvPicPr>
          <p:nvPr/>
        </p:nvPicPr>
        <p:blipFill>
          <a:blip r:embed="rId2"/>
          <a:srcRect t="9" b="9"/>
          <a:stretch/>
        </p:blipFill>
        <p:spPr>
          <a:xfrm>
            <a:off x="-1504" y="0"/>
            <a:ext cx="12191980" cy="8186057"/>
          </a:xfrm>
          <a:prstGeom prst="rect">
            <a:avLst/>
          </a:prstGeom>
        </p:spPr>
      </p:pic>
      <p:sp>
        <p:nvSpPr>
          <p:cNvPr id="22" name="TextBox 21"/>
          <p:cNvSpPr txBox="1"/>
          <p:nvPr/>
        </p:nvSpPr>
        <p:spPr>
          <a:xfrm>
            <a:off x="3624943" y="531433"/>
            <a:ext cx="5823856" cy="726353"/>
          </a:xfrm>
          <a:prstGeom prst="rect">
            <a:avLst/>
          </a:prstGeom>
          <a:noFill/>
        </p:spPr>
        <p:txBody>
          <a:bodyPr wrap="square" lIns="73152" tIns="54864" rIns="73152" bIns="54864" anchor="ctr">
            <a:spAutoFit/>
          </a:bodyPr>
          <a:lstStyle/>
          <a:p>
            <a:pPr algn="l">
              <a:spcBef>
                <a:spcPts val="0"/>
              </a:spcBef>
              <a:spcAft>
                <a:spcPts val="0"/>
              </a:spcAft>
            </a:pPr>
            <a:r>
              <a:rPr lang="en-US" sz="4000" b="1" dirty="0">
                <a:latin typeface="Comic Sans MS" panose="030F0702030302020204" pitchFamily="66" charset="0"/>
                <a:cs typeface="Cavolini" panose="03000502040302020204" pitchFamily="66" charset="0"/>
              </a:rPr>
              <a:t>Table of Contents:</a:t>
            </a:r>
          </a:p>
        </p:txBody>
      </p:sp>
      <p:grpSp>
        <p:nvGrpSpPr>
          <p:cNvPr id="27" name="Group 26">
            <a:extLst>
              <a:ext uri="{FF2B5EF4-FFF2-40B4-BE49-F238E27FC236}">
                <a16:creationId xmlns:a16="http://schemas.microsoft.com/office/drawing/2014/main" id="{FF7C1EF3-DD52-DA21-A1C1-1B84F9CF9976}"/>
              </a:ext>
            </a:extLst>
          </p:cNvPr>
          <p:cNvGrpSpPr/>
          <p:nvPr/>
        </p:nvGrpSpPr>
        <p:grpSpPr>
          <a:xfrm>
            <a:off x="1163740" y="1470266"/>
            <a:ext cx="1242576" cy="4919880"/>
            <a:chOff x="0" y="-123825"/>
            <a:chExt cx="419578" cy="1534853"/>
          </a:xfrm>
          <a:solidFill>
            <a:schemeClr val="accent6">
              <a:lumMod val="20000"/>
              <a:lumOff val="80000"/>
            </a:schemeClr>
          </a:solidFill>
        </p:grpSpPr>
        <p:sp>
          <p:nvSpPr>
            <p:cNvPr id="28" name="Freeform 8">
              <a:extLst>
                <a:ext uri="{FF2B5EF4-FFF2-40B4-BE49-F238E27FC236}">
                  <a16:creationId xmlns:a16="http://schemas.microsoft.com/office/drawing/2014/main" id="{25169B0A-64E9-FFDB-75A5-905CA1B0296C}"/>
                </a:ext>
              </a:extLst>
            </p:cNvPr>
            <p:cNvSpPr/>
            <p:nvPr/>
          </p:nvSpPr>
          <p:spPr>
            <a:xfrm>
              <a:off x="0" y="0"/>
              <a:ext cx="419578" cy="1411028"/>
            </a:xfrm>
            <a:custGeom>
              <a:avLst/>
              <a:gdLst/>
              <a:ahLst/>
              <a:cxnLst/>
              <a:rect l="l" t="t" r="r" b="b"/>
              <a:pathLst>
                <a:path w="419578" h="1411028">
                  <a:moveTo>
                    <a:pt x="118370" y="0"/>
                  </a:moveTo>
                  <a:lnTo>
                    <a:pt x="301208" y="0"/>
                  </a:lnTo>
                  <a:cubicBezTo>
                    <a:pt x="366582" y="0"/>
                    <a:pt x="419578" y="52996"/>
                    <a:pt x="419578" y="118370"/>
                  </a:cubicBezTo>
                  <a:lnTo>
                    <a:pt x="419578" y="1292658"/>
                  </a:lnTo>
                  <a:cubicBezTo>
                    <a:pt x="419578" y="1358031"/>
                    <a:pt x="366582" y="1411028"/>
                    <a:pt x="301208" y="1411028"/>
                  </a:cubicBezTo>
                  <a:lnTo>
                    <a:pt x="118370" y="1411028"/>
                  </a:lnTo>
                  <a:cubicBezTo>
                    <a:pt x="52996" y="1411028"/>
                    <a:pt x="0" y="1358031"/>
                    <a:pt x="0" y="1292658"/>
                  </a:cubicBezTo>
                  <a:lnTo>
                    <a:pt x="0" y="118370"/>
                  </a:lnTo>
                  <a:cubicBezTo>
                    <a:pt x="0" y="52996"/>
                    <a:pt x="52996" y="0"/>
                    <a:pt x="118370" y="0"/>
                  </a:cubicBezTo>
                  <a:close/>
                </a:path>
              </a:pathLst>
            </a:custGeom>
            <a:grpFill/>
          </p:spPr>
          <p:txBody>
            <a:bodyPr/>
            <a:lstStyle/>
            <a:p>
              <a:endParaRPr lang="en-US"/>
            </a:p>
          </p:txBody>
        </p:sp>
        <p:sp>
          <p:nvSpPr>
            <p:cNvPr id="29" name="TextBox 9">
              <a:extLst>
                <a:ext uri="{FF2B5EF4-FFF2-40B4-BE49-F238E27FC236}">
                  <a16:creationId xmlns:a16="http://schemas.microsoft.com/office/drawing/2014/main" id="{3372E5E4-E006-8880-C2DD-080EE7A54539}"/>
                </a:ext>
              </a:extLst>
            </p:cNvPr>
            <p:cNvSpPr txBox="1"/>
            <p:nvPr/>
          </p:nvSpPr>
          <p:spPr>
            <a:xfrm>
              <a:off x="0" y="-123825"/>
              <a:ext cx="419578" cy="1534853"/>
            </a:xfrm>
            <a:prstGeom prst="rect">
              <a:avLst/>
            </a:prstGeom>
            <a:grpFill/>
          </p:spPr>
          <p:txBody>
            <a:bodyPr lIns="50800" tIns="50800" rIns="50800" bIns="5080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4079"/>
                </a:lnSpc>
              </a:pPr>
              <a:endParaRPr/>
            </a:p>
          </p:txBody>
        </p:sp>
      </p:grpSp>
      <p:sp>
        <p:nvSpPr>
          <p:cNvPr id="2" name="Rectangle 1">
            <a:extLst>
              <a:ext uri="{FF2B5EF4-FFF2-40B4-BE49-F238E27FC236}">
                <a16:creationId xmlns:a16="http://schemas.microsoft.com/office/drawing/2014/main" id="{3B20B1F4-C165-DEDB-C1A8-D34CA2FCB7F6}"/>
              </a:ext>
            </a:extLst>
          </p:cNvPr>
          <p:cNvSpPr/>
          <p:nvPr/>
        </p:nvSpPr>
        <p:spPr>
          <a:xfrm>
            <a:off x="1485106" y="1806547"/>
            <a:ext cx="599843" cy="4247317"/>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latin typeface="Algerian" panose="04020705040A02060702" pitchFamily="82" charset="0"/>
              </a:rPr>
              <a:t>1</a:t>
            </a:r>
          </a:p>
          <a:p>
            <a:pPr algn="ctr"/>
            <a:r>
              <a:rPr lang="en-US" sz="5400" dirty="0">
                <a:ln w="0"/>
                <a:effectLst>
                  <a:outerShdw blurRad="38100" dist="19050" dir="2700000" algn="tl" rotWithShape="0">
                    <a:schemeClr val="dk1">
                      <a:alpha val="40000"/>
                    </a:schemeClr>
                  </a:outerShdw>
                </a:effectLst>
                <a:latin typeface="Algerian" panose="04020705040A02060702" pitchFamily="82" charset="0"/>
              </a:rPr>
              <a:t>2</a:t>
            </a:r>
          </a:p>
          <a:p>
            <a:pPr algn="ctr"/>
            <a:r>
              <a:rPr lang="en-US" sz="5400" b="0" cap="none" spc="0" dirty="0">
                <a:ln w="0"/>
                <a:solidFill>
                  <a:schemeClr val="tx1"/>
                </a:solidFill>
                <a:effectLst>
                  <a:outerShdw blurRad="38100" dist="19050" dir="2700000" algn="tl" rotWithShape="0">
                    <a:schemeClr val="dk1">
                      <a:alpha val="40000"/>
                    </a:schemeClr>
                  </a:outerShdw>
                </a:effectLst>
                <a:latin typeface="Algerian" panose="04020705040A02060702" pitchFamily="82" charset="0"/>
              </a:rPr>
              <a:t>3</a:t>
            </a:r>
          </a:p>
          <a:p>
            <a:pPr algn="ctr"/>
            <a:r>
              <a:rPr lang="en-US" sz="5400" dirty="0">
                <a:ln w="0"/>
                <a:effectLst>
                  <a:outerShdw blurRad="38100" dist="19050" dir="2700000" algn="tl" rotWithShape="0">
                    <a:schemeClr val="dk1">
                      <a:alpha val="40000"/>
                    </a:schemeClr>
                  </a:outerShdw>
                </a:effectLst>
                <a:latin typeface="Algerian" panose="04020705040A02060702" pitchFamily="82" charset="0"/>
              </a:rPr>
              <a:t>4</a:t>
            </a:r>
          </a:p>
          <a:p>
            <a:pPr algn="ctr"/>
            <a:r>
              <a:rPr lang="en-US" sz="5400" b="0" cap="none" spc="0" dirty="0">
                <a:ln w="0"/>
                <a:solidFill>
                  <a:schemeClr val="tx1"/>
                </a:solidFill>
                <a:effectLst>
                  <a:outerShdw blurRad="38100" dist="19050" dir="2700000" algn="tl" rotWithShape="0">
                    <a:schemeClr val="dk1">
                      <a:alpha val="40000"/>
                    </a:schemeClr>
                  </a:outerShdw>
                </a:effectLst>
                <a:latin typeface="Algerian" panose="04020705040A02060702" pitchFamily="82" charset="0"/>
              </a:rPr>
              <a:t>5</a:t>
            </a:r>
          </a:p>
        </p:txBody>
      </p:sp>
      <p:sp>
        <p:nvSpPr>
          <p:cNvPr id="3" name="TextBox 2">
            <a:extLst>
              <a:ext uri="{FF2B5EF4-FFF2-40B4-BE49-F238E27FC236}">
                <a16:creationId xmlns:a16="http://schemas.microsoft.com/office/drawing/2014/main" id="{844AF347-1B50-744C-0DD5-90EFB2A909A1}"/>
              </a:ext>
            </a:extLst>
          </p:cNvPr>
          <p:cNvSpPr txBox="1"/>
          <p:nvPr/>
        </p:nvSpPr>
        <p:spPr>
          <a:xfrm>
            <a:off x="2623163" y="1928735"/>
            <a:ext cx="8083731" cy="603242"/>
          </a:xfrm>
          <a:prstGeom prst="rect">
            <a:avLst/>
          </a:prstGeom>
          <a:noFill/>
        </p:spPr>
        <p:txBody>
          <a:bodyPr wrap="square" lIns="73152" tIns="54864" rIns="73152" bIns="54864" anchor="ctr">
            <a:spAutoFit/>
          </a:bodyPr>
          <a:lstStyle/>
          <a:p>
            <a:pPr algn="l">
              <a:spcBef>
                <a:spcPts val="0"/>
              </a:spcBef>
              <a:spcAft>
                <a:spcPts val="0"/>
              </a:spcAft>
            </a:pPr>
            <a:r>
              <a:rPr lang="en-US" sz="3200" dirty="0">
                <a:latin typeface="Comic Sans MS" panose="030F0702030302020204" pitchFamily="66" charset="0"/>
                <a:cs typeface="Cavolini" panose="03000502040302020204" pitchFamily="66" charset="0"/>
              </a:rPr>
              <a:t>Main Idea</a:t>
            </a:r>
          </a:p>
        </p:txBody>
      </p:sp>
      <p:sp>
        <p:nvSpPr>
          <p:cNvPr id="4" name="TextBox 3">
            <a:extLst>
              <a:ext uri="{FF2B5EF4-FFF2-40B4-BE49-F238E27FC236}">
                <a16:creationId xmlns:a16="http://schemas.microsoft.com/office/drawing/2014/main" id="{B21D40E0-CB93-788E-43D0-A039B1250B3A}"/>
              </a:ext>
            </a:extLst>
          </p:cNvPr>
          <p:cNvSpPr txBox="1"/>
          <p:nvPr/>
        </p:nvSpPr>
        <p:spPr>
          <a:xfrm>
            <a:off x="2623163" y="2836604"/>
            <a:ext cx="8083731" cy="603242"/>
          </a:xfrm>
          <a:prstGeom prst="rect">
            <a:avLst/>
          </a:prstGeom>
          <a:noFill/>
        </p:spPr>
        <p:txBody>
          <a:bodyPr wrap="square" lIns="73152" tIns="54864" rIns="73152" bIns="54864" anchor="ctr">
            <a:spAutoFit/>
          </a:bodyPr>
          <a:lstStyle/>
          <a:p>
            <a:pPr algn="l">
              <a:spcBef>
                <a:spcPts val="0"/>
              </a:spcBef>
              <a:spcAft>
                <a:spcPts val="0"/>
              </a:spcAft>
            </a:pPr>
            <a:r>
              <a:rPr lang="en-US" sz="3200" dirty="0">
                <a:latin typeface="Comic Sans MS" panose="030F0702030302020204" pitchFamily="66" charset="0"/>
                <a:cs typeface="Cavolini" panose="03000502040302020204" pitchFamily="66" charset="0"/>
              </a:rPr>
              <a:t>Technology</a:t>
            </a:r>
          </a:p>
        </p:txBody>
      </p:sp>
      <p:sp>
        <p:nvSpPr>
          <p:cNvPr id="5" name="TextBox 4">
            <a:extLst>
              <a:ext uri="{FF2B5EF4-FFF2-40B4-BE49-F238E27FC236}">
                <a16:creationId xmlns:a16="http://schemas.microsoft.com/office/drawing/2014/main" id="{EC40FD7E-09B7-4AD9-2642-F33A5240CB2B}"/>
              </a:ext>
            </a:extLst>
          </p:cNvPr>
          <p:cNvSpPr txBox="1"/>
          <p:nvPr/>
        </p:nvSpPr>
        <p:spPr>
          <a:xfrm>
            <a:off x="2623162" y="3628584"/>
            <a:ext cx="8083731" cy="603242"/>
          </a:xfrm>
          <a:prstGeom prst="rect">
            <a:avLst/>
          </a:prstGeom>
          <a:noFill/>
        </p:spPr>
        <p:txBody>
          <a:bodyPr wrap="square" lIns="73152" tIns="54864" rIns="73152" bIns="54864" anchor="ctr">
            <a:spAutoFit/>
          </a:bodyPr>
          <a:lstStyle/>
          <a:p>
            <a:pPr algn="l">
              <a:spcBef>
                <a:spcPts val="0"/>
              </a:spcBef>
              <a:spcAft>
                <a:spcPts val="0"/>
              </a:spcAft>
            </a:pPr>
            <a:r>
              <a:rPr lang="en-US" sz="3200" dirty="0">
                <a:latin typeface="Comic Sans MS" panose="030F0702030302020204" pitchFamily="66" charset="0"/>
                <a:cs typeface="Cavolini" panose="03000502040302020204" pitchFamily="66" charset="0"/>
              </a:rPr>
              <a:t>Features &amp; Roles</a:t>
            </a:r>
          </a:p>
        </p:txBody>
      </p:sp>
      <p:sp>
        <p:nvSpPr>
          <p:cNvPr id="6" name="TextBox 5">
            <a:extLst>
              <a:ext uri="{FF2B5EF4-FFF2-40B4-BE49-F238E27FC236}">
                <a16:creationId xmlns:a16="http://schemas.microsoft.com/office/drawing/2014/main" id="{C50D779E-1F79-6295-B763-B891EB6E5CF4}"/>
              </a:ext>
            </a:extLst>
          </p:cNvPr>
          <p:cNvSpPr txBox="1"/>
          <p:nvPr/>
        </p:nvSpPr>
        <p:spPr>
          <a:xfrm>
            <a:off x="2623161" y="4471558"/>
            <a:ext cx="8083731" cy="603242"/>
          </a:xfrm>
          <a:prstGeom prst="rect">
            <a:avLst/>
          </a:prstGeom>
          <a:noFill/>
        </p:spPr>
        <p:txBody>
          <a:bodyPr wrap="square" lIns="73152" tIns="54864" rIns="73152" bIns="54864" anchor="ctr">
            <a:spAutoFit/>
          </a:bodyPr>
          <a:lstStyle/>
          <a:p>
            <a:pPr algn="l">
              <a:spcBef>
                <a:spcPts val="0"/>
              </a:spcBef>
              <a:spcAft>
                <a:spcPts val="0"/>
              </a:spcAft>
            </a:pPr>
            <a:r>
              <a:rPr lang="en-US" sz="3200" dirty="0">
                <a:latin typeface="Comic Sans MS" panose="030F0702030302020204" pitchFamily="66" charset="0"/>
                <a:cs typeface="Cavolini" panose="03000502040302020204" pitchFamily="66" charset="0"/>
              </a:rPr>
              <a:t>Constraints</a:t>
            </a:r>
          </a:p>
        </p:txBody>
      </p:sp>
      <p:sp>
        <p:nvSpPr>
          <p:cNvPr id="7" name="TextBox 6">
            <a:extLst>
              <a:ext uri="{FF2B5EF4-FFF2-40B4-BE49-F238E27FC236}">
                <a16:creationId xmlns:a16="http://schemas.microsoft.com/office/drawing/2014/main" id="{676B9CFD-8855-2F03-7182-0E2BDC231251}"/>
              </a:ext>
            </a:extLst>
          </p:cNvPr>
          <p:cNvSpPr txBox="1"/>
          <p:nvPr/>
        </p:nvSpPr>
        <p:spPr>
          <a:xfrm>
            <a:off x="2623163" y="5314532"/>
            <a:ext cx="8083731" cy="603242"/>
          </a:xfrm>
          <a:prstGeom prst="rect">
            <a:avLst/>
          </a:prstGeom>
          <a:noFill/>
        </p:spPr>
        <p:txBody>
          <a:bodyPr wrap="square" lIns="73152" tIns="54864" rIns="73152" bIns="54864" anchor="ctr">
            <a:spAutoFit/>
          </a:bodyPr>
          <a:lstStyle/>
          <a:p>
            <a:pPr algn="l">
              <a:spcBef>
                <a:spcPts val="0"/>
              </a:spcBef>
              <a:spcAft>
                <a:spcPts val="0"/>
              </a:spcAft>
            </a:pPr>
            <a:r>
              <a:rPr lang="en-US" sz="3200" dirty="0">
                <a:latin typeface="Comic Sans MS" panose="030F0702030302020204" pitchFamily="66" charset="0"/>
                <a:cs typeface="Cavolini" panose="03000502040302020204" pitchFamily="66" charset="0"/>
              </a:rPr>
              <a:t>Future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B2488D0-6F63-5FBF-FA8F-BD6465BE50F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3100CCC-F3D0-83C8-C23B-9A7D0CF999EA}"/>
              </a:ext>
            </a:extLst>
          </p:cNvPr>
          <p:cNvPicPr>
            <a:picLocks noChangeAspect="1"/>
          </p:cNvPicPr>
          <p:nvPr/>
        </p:nvPicPr>
        <p:blipFill>
          <a:blip r:embed="rId2"/>
          <a:srcRect t="5206"/>
          <a:stretch>
            <a:fillRect/>
          </a:stretch>
        </p:blipFill>
        <p:spPr>
          <a:xfrm>
            <a:off x="157603" y="178524"/>
            <a:ext cx="3750368" cy="65775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FBCF5071-9631-94C5-D358-A863F21F49D5}"/>
              </a:ext>
            </a:extLst>
          </p:cNvPr>
          <p:cNvPicPr>
            <a:picLocks noChangeAspect="1"/>
          </p:cNvPicPr>
          <p:nvPr/>
        </p:nvPicPr>
        <p:blipFill>
          <a:blip r:embed="rId3"/>
          <a:srcRect t="5206" b="8730"/>
          <a:stretch>
            <a:fillRect/>
          </a:stretch>
        </p:blipFill>
        <p:spPr>
          <a:xfrm>
            <a:off x="4137682" y="121053"/>
            <a:ext cx="3750368" cy="52250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F58A5086-06F5-6763-0252-1AC6C69458FD}"/>
              </a:ext>
            </a:extLst>
          </p:cNvPr>
          <p:cNvPicPr>
            <a:picLocks noChangeAspect="1"/>
          </p:cNvPicPr>
          <p:nvPr/>
        </p:nvPicPr>
        <p:blipFill>
          <a:blip r:embed="rId4"/>
          <a:srcRect t="5206" b="2603"/>
          <a:stretch>
            <a:fillRect/>
          </a:stretch>
        </p:blipFill>
        <p:spPr>
          <a:xfrm>
            <a:off x="8316686" y="272309"/>
            <a:ext cx="3653316" cy="49167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1">
            <a:extLst>
              <a:ext uri="{FF2B5EF4-FFF2-40B4-BE49-F238E27FC236}">
                <a16:creationId xmlns:a16="http://schemas.microsoft.com/office/drawing/2014/main" id="{6280410F-22ED-9B0E-CFC4-2DAA66578252}"/>
              </a:ext>
            </a:extLst>
          </p:cNvPr>
          <p:cNvSpPr/>
          <p:nvPr/>
        </p:nvSpPr>
        <p:spPr>
          <a:xfrm>
            <a:off x="3907971" y="5503123"/>
            <a:ext cx="8062032" cy="1323439"/>
          </a:xfrm>
          <a:prstGeom prst="rect">
            <a:avLst/>
          </a:prstGeom>
          <a:noFill/>
        </p:spPr>
        <p:txBody>
          <a:bodyPr wrap="square" lIns="91440" tIns="45720" rIns="91440" bIns="45720">
            <a:spAutoFit/>
          </a:bodyPr>
          <a:lstStyle/>
          <a:p>
            <a:pPr algn="ctr"/>
            <a:r>
              <a:rPr lang="en-US" sz="2000" dirty="0">
                <a:latin typeface="Comic Sans MS" panose="030F0702030302020204" pitchFamily="66" charset="0"/>
              </a:rPr>
              <a:t>Teachers can view uploaded assignment files, edit task details, or delete tasks when needed directly from the task management screens, ensuring full control over assignment content and organization.</a:t>
            </a:r>
          </a:p>
        </p:txBody>
      </p:sp>
    </p:spTree>
    <p:extLst>
      <p:ext uri="{BB962C8B-B14F-4D97-AF65-F5344CB8AC3E}">
        <p14:creationId xmlns:p14="http://schemas.microsoft.com/office/powerpoint/2010/main" val="1651086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352FC2C-BC55-3BD9-CE74-BF2E910A6DB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39951C6-87E3-EBC2-7D4D-873E9A6B1BC8}"/>
              </a:ext>
            </a:extLst>
          </p:cNvPr>
          <p:cNvPicPr>
            <a:picLocks noChangeAspect="1"/>
          </p:cNvPicPr>
          <p:nvPr/>
        </p:nvPicPr>
        <p:blipFill>
          <a:blip r:embed="rId2"/>
          <a:srcRect t="4894" b="60506"/>
          <a:stretch>
            <a:fillRect/>
          </a:stretch>
        </p:blipFill>
        <p:spPr>
          <a:xfrm>
            <a:off x="108810" y="250372"/>
            <a:ext cx="3287209" cy="21321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72A76B5D-8210-DBBF-AEF7-9DA625943F04}"/>
              </a:ext>
            </a:extLst>
          </p:cNvPr>
          <p:cNvPicPr>
            <a:picLocks noChangeAspect="1"/>
          </p:cNvPicPr>
          <p:nvPr/>
        </p:nvPicPr>
        <p:blipFill>
          <a:blip r:embed="rId3"/>
          <a:srcRect t="5570" b="16118"/>
          <a:stretch>
            <a:fillRect/>
          </a:stretch>
        </p:blipFill>
        <p:spPr>
          <a:xfrm>
            <a:off x="54405" y="2507205"/>
            <a:ext cx="3287209" cy="41887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41E1C2B2-1794-F8A5-9DF5-A31EC7AC84F8}"/>
              </a:ext>
            </a:extLst>
          </p:cNvPr>
          <p:cNvPicPr>
            <a:picLocks noChangeAspect="1"/>
          </p:cNvPicPr>
          <p:nvPr/>
        </p:nvPicPr>
        <p:blipFill>
          <a:blip r:embed="rId4"/>
          <a:srcRect t="3544"/>
          <a:stretch>
            <a:fillRect/>
          </a:stretch>
        </p:blipFill>
        <p:spPr>
          <a:xfrm>
            <a:off x="3689648" y="106761"/>
            <a:ext cx="4228299" cy="52816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877553A5-55F8-D796-9265-AC65CE4DD20B}"/>
              </a:ext>
            </a:extLst>
          </p:cNvPr>
          <p:cNvPicPr>
            <a:picLocks noChangeAspect="1"/>
          </p:cNvPicPr>
          <p:nvPr/>
        </p:nvPicPr>
        <p:blipFill>
          <a:blip r:embed="rId5"/>
          <a:srcRect t="4894"/>
          <a:stretch>
            <a:fillRect/>
          </a:stretch>
        </p:blipFill>
        <p:spPr>
          <a:xfrm>
            <a:off x="8113605" y="106761"/>
            <a:ext cx="3969585" cy="54122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093898D4-4F7A-9039-ABE3-25D79E64B2FB}"/>
              </a:ext>
            </a:extLst>
          </p:cNvPr>
          <p:cNvSpPr/>
          <p:nvPr/>
        </p:nvSpPr>
        <p:spPr>
          <a:xfrm>
            <a:off x="3537272" y="5657671"/>
            <a:ext cx="8654728" cy="1015663"/>
          </a:xfrm>
          <a:prstGeom prst="rect">
            <a:avLst/>
          </a:prstGeom>
          <a:noFill/>
        </p:spPr>
        <p:txBody>
          <a:bodyPr wrap="square" lIns="91440" tIns="45720" rIns="91440" bIns="45720">
            <a:spAutoFit/>
          </a:bodyPr>
          <a:lstStyle/>
          <a:p>
            <a:r>
              <a:rPr lang="en-US" sz="2000" dirty="0">
                <a:latin typeface="Comic Sans MS" panose="030F0702030302020204" pitchFamily="66" charset="0"/>
              </a:rPr>
              <a:t>This module allows teachers to create and manage course tests organized by weeks. Teachers can add, edit, or delete tests, set schedules, and automatically notify students.</a:t>
            </a:r>
          </a:p>
        </p:txBody>
      </p:sp>
    </p:spTree>
    <p:extLst>
      <p:ext uri="{BB962C8B-B14F-4D97-AF65-F5344CB8AC3E}">
        <p14:creationId xmlns:p14="http://schemas.microsoft.com/office/powerpoint/2010/main" val="3369910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351D3A2-25FC-A1A8-1DE4-897456DC1C1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7AA9F13-F34E-C164-4E82-3568E599464A}"/>
              </a:ext>
            </a:extLst>
          </p:cNvPr>
          <p:cNvPicPr>
            <a:picLocks noChangeAspect="1"/>
          </p:cNvPicPr>
          <p:nvPr/>
        </p:nvPicPr>
        <p:blipFill>
          <a:blip r:embed="rId2"/>
          <a:srcRect t="10295" b="8752"/>
          <a:stretch>
            <a:fillRect/>
          </a:stretch>
        </p:blipFill>
        <p:spPr>
          <a:xfrm>
            <a:off x="108030" y="87085"/>
            <a:ext cx="3842795" cy="61286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E6555412-8ED3-F0C7-BB31-2FA2086DAEB4}"/>
              </a:ext>
            </a:extLst>
          </p:cNvPr>
          <p:cNvPicPr>
            <a:picLocks noChangeAspect="1"/>
          </p:cNvPicPr>
          <p:nvPr/>
        </p:nvPicPr>
        <p:blipFill>
          <a:blip r:embed="rId3"/>
          <a:srcRect t="4557" b="45780"/>
          <a:stretch>
            <a:fillRect/>
          </a:stretch>
        </p:blipFill>
        <p:spPr>
          <a:xfrm>
            <a:off x="4142242" y="87085"/>
            <a:ext cx="3795627" cy="43869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07343CC7-7938-0A42-38A6-6F86359E4D7F}"/>
              </a:ext>
            </a:extLst>
          </p:cNvPr>
          <p:cNvPicPr>
            <a:picLocks noChangeAspect="1"/>
          </p:cNvPicPr>
          <p:nvPr/>
        </p:nvPicPr>
        <p:blipFill>
          <a:blip r:embed="rId4"/>
          <a:srcRect t="4537" b="8486"/>
          <a:stretch>
            <a:fillRect/>
          </a:stretch>
        </p:blipFill>
        <p:spPr>
          <a:xfrm>
            <a:off x="8129286" y="177799"/>
            <a:ext cx="3954684" cy="63405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1">
            <a:extLst>
              <a:ext uri="{FF2B5EF4-FFF2-40B4-BE49-F238E27FC236}">
                <a16:creationId xmlns:a16="http://schemas.microsoft.com/office/drawing/2014/main" id="{63B9DD76-3AA4-C280-640E-B5665D174E2E}"/>
              </a:ext>
            </a:extLst>
          </p:cNvPr>
          <p:cNvSpPr/>
          <p:nvPr/>
        </p:nvSpPr>
        <p:spPr>
          <a:xfrm>
            <a:off x="4198186" y="4734694"/>
            <a:ext cx="3795627" cy="1631216"/>
          </a:xfrm>
          <a:prstGeom prst="rect">
            <a:avLst/>
          </a:prstGeom>
          <a:noFill/>
        </p:spPr>
        <p:txBody>
          <a:bodyPr wrap="square" lIns="91440" tIns="45720" rIns="91440" bIns="45720">
            <a:spAutoFit/>
          </a:bodyPr>
          <a:lstStyle/>
          <a:p>
            <a:r>
              <a:rPr lang="en-US" sz="2000" dirty="0">
                <a:latin typeface="Comic Sans MS" panose="030F0702030302020204" pitchFamily="66" charset="0"/>
              </a:rPr>
              <a:t>The system adapts based on test status, enabling question management during active tests and result viewing after completion.</a:t>
            </a:r>
          </a:p>
        </p:txBody>
      </p:sp>
    </p:spTree>
    <p:extLst>
      <p:ext uri="{BB962C8B-B14F-4D97-AF65-F5344CB8AC3E}">
        <p14:creationId xmlns:p14="http://schemas.microsoft.com/office/powerpoint/2010/main" val="10359175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F311241-7BEC-01DD-01FC-AB6FF8698776}"/>
            </a:ext>
          </a:extLst>
        </p:cNvPr>
        <p:cNvGrpSpPr/>
        <p:nvPr/>
      </p:nvGrpSpPr>
      <p:grpSpPr>
        <a:xfrm>
          <a:off x="0" y="0"/>
          <a:ext cx="0" cy="0"/>
          <a:chOff x="0" y="0"/>
          <a:chExt cx="0" cy="0"/>
        </a:xfrm>
      </p:grpSpPr>
      <p:pic>
        <p:nvPicPr>
          <p:cNvPr id="2" name="Image 166">
            <a:extLst>
              <a:ext uri="{FF2B5EF4-FFF2-40B4-BE49-F238E27FC236}">
                <a16:creationId xmlns:a16="http://schemas.microsoft.com/office/drawing/2014/main" id="{E9E71199-7612-B31D-79D5-97B71265105E}"/>
              </a:ext>
            </a:extLst>
          </p:cNvPr>
          <p:cNvPicPr/>
          <p:nvPr/>
        </p:nvPicPr>
        <p:blipFill>
          <a:blip r:embed="rId2" cstate="print"/>
          <a:stretch>
            <a:fillRect/>
          </a:stretch>
        </p:blipFill>
        <p:spPr>
          <a:xfrm>
            <a:off x="89210" y="0"/>
            <a:ext cx="3875581" cy="6739890"/>
          </a:xfrm>
          <a:prstGeom prst="rect">
            <a:avLst/>
          </a:prstGeom>
        </p:spPr>
      </p:pic>
      <p:pic>
        <p:nvPicPr>
          <p:cNvPr id="4" name="Image 170">
            <a:extLst>
              <a:ext uri="{FF2B5EF4-FFF2-40B4-BE49-F238E27FC236}">
                <a16:creationId xmlns:a16="http://schemas.microsoft.com/office/drawing/2014/main" id="{ECBDAEF5-43C7-9910-0DD8-BAB7602BC47D}"/>
              </a:ext>
            </a:extLst>
          </p:cNvPr>
          <p:cNvPicPr>
            <a:picLocks/>
          </p:cNvPicPr>
          <p:nvPr/>
        </p:nvPicPr>
        <p:blipFill>
          <a:blip r:embed="rId3" cstate="print"/>
          <a:stretch>
            <a:fillRect/>
          </a:stretch>
        </p:blipFill>
        <p:spPr>
          <a:xfrm>
            <a:off x="4103649" y="0"/>
            <a:ext cx="3875580" cy="6739890"/>
          </a:xfrm>
          <a:prstGeom prst="rect">
            <a:avLst/>
          </a:prstGeom>
        </p:spPr>
      </p:pic>
      <p:sp>
        <p:nvSpPr>
          <p:cNvPr id="6" name="Rectangle 5">
            <a:extLst>
              <a:ext uri="{FF2B5EF4-FFF2-40B4-BE49-F238E27FC236}">
                <a16:creationId xmlns:a16="http://schemas.microsoft.com/office/drawing/2014/main" id="{B6105DF2-D2D8-C0D6-4318-BE52D8EC57E4}"/>
              </a:ext>
            </a:extLst>
          </p:cNvPr>
          <p:cNvSpPr/>
          <p:nvPr/>
        </p:nvSpPr>
        <p:spPr>
          <a:xfrm>
            <a:off x="7882223" y="1169342"/>
            <a:ext cx="4220567" cy="4401205"/>
          </a:xfrm>
          <a:prstGeom prst="rect">
            <a:avLst/>
          </a:prstGeom>
          <a:noFill/>
        </p:spPr>
        <p:txBody>
          <a:bodyPr wrap="square" lIns="91440" tIns="45720" rIns="91440" bIns="45720">
            <a:spAutoFit/>
          </a:bodyPr>
          <a:lstStyle/>
          <a:p>
            <a:pPr algn="ctr"/>
            <a:r>
              <a:rPr lang="en-US" sz="2800" dirty="0">
                <a:latin typeface="Comic Sans MS" panose="030F0702030302020204" pitchFamily="66" charset="0"/>
              </a:rPr>
              <a:t>Teachers can review student quiz and test submissions, view all answers, assign grades where needed, and see final scores compared to the total marks. Uploaded files can be opened directly for evaluation.</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18708179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B82723B-2662-429A-0E88-8E2766500FB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90DE89F-B7B2-5CBF-E2BB-1062E82BABC0}"/>
              </a:ext>
            </a:extLst>
          </p:cNvPr>
          <p:cNvPicPr>
            <a:picLocks noChangeAspect="1"/>
          </p:cNvPicPr>
          <p:nvPr/>
        </p:nvPicPr>
        <p:blipFill>
          <a:blip r:embed="rId2"/>
          <a:srcRect t="5570"/>
          <a:stretch>
            <a:fillRect/>
          </a:stretch>
        </p:blipFill>
        <p:spPr>
          <a:xfrm>
            <a:off x="463401" y="67462"/>
            <a:ext cx="4435170" cy="66599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B0767168-8F7D-09EE-AFC4-9002433C6C8C}"/>
              </a:ext>
            </a:extLst>
          </p:cNvPr>
          <p:cNvSpPr/>
          <p:nvPr/>
        </p:nvSpPr>
        <p:spPr>
          <a:xfrm>
            <a:off x="5130499" y="2173827"/>
            <a:ext cx="6974415" cy="3416320"/>
          </a:xfrm>
          <a:prstGeom prst="rect">
            <a:avLst/>
          </a:prstGeom>
          <a:noFill/>
        </p:spPr>
        <p:txBody>
          <a:bodyPr wrap="square" lIns="91440" tIns="45720" rIns="91440" bIns="45720">
            <a:spAutoFit/>
          </a:bodyPr>
          <a:lstStyle/>
          <a:p>
            <a:r>
              <a:rPr lang="en-US" sz="2400" dirty="0">
                <a:latin typeface="Comic Sans MS" panose="030F0702030302020204" pitchFamily="66" charset="0"/>
              </a:rPr>
              <a:t>The Course Content Overview screen provides teachers with a clear and organized view of all approved courses and their weekly content.</a:t>
            </a:r>
            <a:endParaRPr lang="ar-EG" sz="2400" dirty="0">
              <a:latin typeface="Comic Sans MS" panose="030F0702030302020204" pitchFamily="66" charset="0"/>
            </a:endParaRPr>
          </a:p>
          <a:p>
            <a:endParaRPr lang="ar-EG" sz="2400" dirty="0">
              <a:latin typeface="Comic Sans MS" panose="030F0702030302020204" pitchFamily="66" charset="0"/>
            </a:endParaRPr>
          </a:p>
          <a:p>
            <a:r>
              <a:rPr lang="en-US" sz="2400" dirty="0">
                <a:latin typeface="Comic Sans MS" panose="030F0702030302020204" pitchFamily="66" charset="0"/>
              </a:rPr>
              <a:t> Courses are displayed as expandable cards, showing lessons, tasks, and tests for each week, helping teachers easily track course structure, content distribution, and overall academic progress.</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2919290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3F635AB-1BEF-1E9F-1CB6-2BFDEE25E7F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A2C9CEDC-906D-B884-DA53-92C7B8E06521}"/>
              </a:ext>
            </a:extLst>
          </p:cNvPr>
          <p:cNvPicPr>
            <a:picLocks noChangeAspect="1"/>
          </p:cNvPicPr>
          <p:nvPr/>
        </p:nvPicPr>
        <p:blipFill>
          <a:blip r:embed="rId2"/>
          <a:srcRect t="4051" b="12835"/>
          <a:stretch>
            <a:fillRect/>
          </a:stretch>
        </p:blipFill>
        <p:spPr>
          <a:xfrm>
            <a:off x="3592883" y="25447"/>
            <a:ext cx="3419469" cy="66875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D498625F-9D11-022C-5226-0DFEC2838333}"/>
              </a:ext>
            </a:extLst>
          </p:cNvPr>
          <p:cNvPicPr>
            <a:picLocks noChangeAspect="1"/>
          </p:cNvPicPr>
          <p:nvPr/>
        </p:nvPicPr>
        <p:blipFill>
          <a:blip r:embed="rId3"/>
          <a:srcRect t="5402" b="45990"/>
          <a:stretch>
            <a:fillRect/>
          </a:stretch>
        </p:blipFill>
        <p:spPr>
          <a:xfrm>
            <a:off x="108857" y="309027"/>
            <a:ext cx="3328298" cy="31454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D4D87E48-D910-C679-1085-44AC5B140621}"/>
              </a:ext>
            </a:extLst>
          </p:cNvPr>
          <p:cNvSpPr/>
          <p:nvPr/>
        </p:nvSpPr>
        <p:spPr>
          <a:xfrm>
            <a:off x="7037044" y="3454447"/>
            <a:ext cx="5154956" cy="3170099"/>
          </a:xfrm>
          <a:prstGeom prst="rect">
            <a:avLst/>
          </a:prstGeom>
          <a:noFill/>
        </p:spPr>
        <p:txBody>
          <a:bodyPr wrap="square" lIns="91440" tIns="45720" rIns="91440" bIns="45720">
            <a:spAutoFit/>
          </a:bodyPr>
          <a:lstStyle/>
          <a:p>
            <a:r>
              <a:rPr lang="en-US" sz="2000" dirty="0">
                <a:latin typeface="Comic Sans MS" panose="030F0702030302020204" pitchFamily="66" charset="0"/>
              </a:rPr>
              <a:t>The Certificates Management screen allows teachers to manage the issuance of course certificates. Teachers can view approved courses, check which certificates have been issued, and generate certificates for eligible students. Once issued, certificates are tracked to prevent duplicates, and students receive real-time notifications about their certificates.</a:t>
            </a:r>
            <a:endParaRPr lang="en-US" sz="20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2" name="Picture 1">
            <a:extLst>
              <a:ext uri="{FF2B5EF4-FFF2-40B4-BE49-F238E27FC236}">
                <a16:creationId xmlns:a16="http://schemas.microsoft.com/office/drawing/2014/main" id="{EF6814C7-7B85-9272-C61E-A455644B08A2}"/>
              </a:ext>
            </a:extLst>
          </p:cNvPr>
          <p:cNvPicPr>
            <a:picLocks noChangeAspect="1"/>
          </p:cNvPicPr>
          <p:nvPr/>
        </p:nvPicPr>
        <p:blipFill>
          <a:blip r:embed="rId4"/>
          <a:srcRect t="4894" b="38495"/>
          <a:stretch>
            <a:fillRect/>
          </a:stretch>
        </p:blipFill>
        <p:spPr>
          <a:xfrm>
            <a:off x="7185765" y="82859"/>
            <a:ext cx="4126909" cy="31708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56668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04B0DD0-E62E-C87E-E432-1DB92EA855F7}"/>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E86FA4EE-0AE9-589C-71CD-86C65084B969}"/>
              </a:ext>
            </a:extLst>
          </p:cNvPr>
          <p:cNvPicPr>
            <a:picLocks noChangeAspect="1"/>
          </p:cNvPicPr>
          <p:nvPr/>
        </p:nvPicPr>
        <p:blipFill>
          <a:blip r:embed="rId2"/>
          <a:srcRect t="5063"/>
          <a:stretch>
            <a:fillRect/>
          </a:stretch>
        </p:blipFill>
        <p:spPr>
          <a:xfrm>
            <a:off x="64803" y="217714"/>
            <a:ext cx="3428612" cy="63801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C4C7F17C-1396-C1BA-A678-1DB734592C53}"/>
              </a:ext>
            </a:extLst>
          </p:cNvPr>
          <p:cNvPicPr>
            <a:picLocks noChangeAspect="1"/>
          </p:cNvPicPr>
          <p:nvPr/>
        </p:nvPicPr>
        <p:blipFill>
          <a:blip r:embed="rId3"/>
          <a:srcRect t="5063" b="25570"/>
          <a:stretch>
            <a:fillRect/>
          </a:stretch>
        </p:blipFill>
        <p:spPr>
          <a:xfrm>
            <a:off x="3679372" y="217714"/>
            <a:ext cx="5138056" cy="65096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1">
            <a:extLst>
              <a:ext uri="{FF2B5EF4-FFF2-40B4-BE49-F238E27FC236}">
                <a16:creationId xmlns:a16="http://schemas.microsoft.com/office/drawing/2014/main" id="{065D6428-EAE4-21B0-AC27-E7EF2F0C4143}"/>
              </a:ext>
            </a:extLst>
          </p:cNvPr>
          <p:cNvSpPr/>
          <p:nvPr/>
        </p:nvSpPr>
        <p:spPr>
          <a:xfrm>
            <a:off x="8817427" y="1615121"/>
            <a:ext cx="3309769" cy="4401205"/>
          </a:xfrm>
          <a:prstGeom prst="rect">
            <a:avLst/>
          </a:prstGeom>
          <a:noFill/>
        </p:spPr>
        <p:txBody>
          <a:bodyPr wrap="square" lIns="91440" tIns="45720" rIns="91440" bIns="45720">
            <a:spAutoFit/>
          </a:bodyPr>
          <a:lstStyle/>
          <a:p>
            <a:pPr algn="ctr"/>
            <a:r>
              <a:rPr lang="en-US" sz="2000" dirty="0">
                <a:latin typeface="Comic Sans MS" panose="030F0702030302020204" pitchFamily="66" charset="0"/>
              </a:rPr>
              <a:t>The Course Certificates screen displays all issued certificates for a course, showing student information, certificate codes, and status. Teachers can download certificates as PDFs, share them immediately, and monitor various download states with clear feedback, providing a smooth and organized workflow.</a:t>
            </a:r>
          </a:p>
        </p:txBody>
      </p:sp>
    </p:spTree>
    <p:extLst>
      <p:ext uri="{BB962C8B-B14F-4D97-AF65-F5344CB8AC3E}">
        <p14:creationId xmlns:p14="http://schemas.microsoft.com/office/powerpoint/2010/main" val="4091806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EBDC04B-8122-A787-61DB-340101FD27C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17864D8-805A-92B2-6FCF-6E0AAECD7CBE}"/>
              </a:ext>
            </a:extLst>
          </p:cNvPr>
          <p:cNvPicPr>
            <a:picLocks noChangeAspect="1"/>
          </p:cNvPicPr>
          <p:nvPr/>
        </p:nvPicPr>
        <p:blipFill>
          <a:blip r:embed="rId2"/>
          <a:srcRect t="5224" b="47491"/>
          <a:stretch>
            <a:fillRect/>
          </a:stretch>
        </p:blipFill>
        <p:spPr>
          <a:xfrm>
            <a:off x="234411" y="1244338"/>
            <a:ext cx="3367319" cy="32192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CA8C3BF7-BAD3-08AB-5D4B-E538CF452360}"/>
              </a:ext>
            </a:extLst>
          </p:cNvPr>
          <p:cNvPicPr>
            <a:picLocks noChangeAspect="1"/>
          </p:cNvPicPr>
          <p:nvPr/>
        </p:nvPicPr>
        <p:blipFill>
          <a:blip r:embed="rId3"/>
          <a:srcRect t="9965" b="14914"/>
          <a:stretch>
            <a:fillRect/>
          </a:stretch>
        </p:blipFill>
        <p:spPr>
          <a:xfrm>
            <a:off x="4172513" y="125086"/>
            <a:ext cx="3640264" cy="44751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EBF511D6-5FAC-F11E-5E7C-C358018FF6AF}"/>
              </a:ext>
            </a:extLst>
          </p:cNvPr>
          <p:cNvPicPr>
            <a:picLocks noChangeAspect="1"/>
          </p:cNvPicPr>
          <p:nvPr/>
        </p:nvPicPr>
        <p:blipFill>
          <a:blip r:embed="rId4"/>
          <a:srcRect t="5911"/>
          <a:stretch>
            <a:fillRect/>
          </a:stretch>
        </p:blipFill>
        <p:spPr>
          <a:xfrm>
            <a:off x="8019488" y="168972"/>
            <a:ext cx="4021684" cy="62836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TextBox 6">
            <a:extLst>
              <a:ext uri="{FF2B5EF4-FFF2-40B4-BE49-F238E27FC236}">
                <a16:creationId xmlns:a16="http://schemas.microsoft.com/office/drawing/2014/main" id="{30C4C290-4C8B-44C8-6529-EAF1DE1BFDAE}"/>
              </a:ext>
            </a:extLst>
          </p:cNvPr>
          <p:cNvSpPr txBox="1"/>
          <p:nvPr/>
        </p:nvSpPr>
        <p:spPr>
          <a:xfrm>
            <a:off x="150828" y="125086"/>
            <a:ext cx="4021683" cy="738664"/>
          </a:xfrm>
          <a:prstGeom prst="rect">
            <a:avLst/>
          </a:prstGeom>
        </p:spPr>
        <p:txBody>
          <a:bodyPr wrap="square" lIns="0" tIns="0" rIns="0" bIns="0" rtlCol="0" anchor="t">
            <a:spAutoFit/>
          </a:bodyPr>
          <a:lstStyle/>
          <a:p>
            <a:pPr marL="0" lvl="0" indent="0" algn="ctr">
              <a:spcBef>
                <a:spcPct val="0"/>
              </a:spcBef>
            </a:pPr>
            <a:r>
              <a:rPr lang="en-US" sz="2400" dirty="0">
                <a:highlight>
                  <a:srgbClr val="FEFBDA"/>
                </a:highlight>
                <a:latin typeface="Comic Sans MS" panose="030F0702030302020204" pitchFamily="66" charset="0"/>
                <a:ea typeface="Carelia"/>
                <a:cs typeface="Carelia"/>
                <a:sym typeface="Carelia"/>
              </a:rPr>
              <a:t>Assignment Evaluation &amp; Class Performance</a:t>
            </a:r>
          </a:p>
        </p:txBody>
      </p:sp>
      <p:sp>
        <p:nvSpPr>
          <p:cNvPr id="11" name="Rectangle 10">
            <a:extLst>
              <a:ext uri="{FF2B5EF4-FFF2-40B4-BE49-F238E27FC236}">
                <a16:creationId xmlns:a16="http://schemas.microsoft.com/office/drawing/2014/main" id="{BC5DB5C1-3388-0404-149A-09D5822BDFEB}"/>
              </a:ext>
            </a:extLst>
          </p:cNvPr>
          <p:cNvSpPr/>
          <p:nvPr/>
        </p:nvSpPr>
        <p:spPr>
          <a:xfrm>
            <a:off x="178541" y="4750036"/>
            <a:ext cx="7919084" cy="1938992"/>
          </a:xfrm>
          <a:prstGeom prst="rect">
            <a:avLst/>
          </a:prstGeom>
          <a:noFill/>
        </p:spPr>
        <p:txBody>
          <a:bodyPr wrap="square" lIns="91440" tIns="45720" rIns="91440" bIns="45720">
            <a:spAutoFit/>
          </a:bodyPr>
          <a:lstStyle/>
          <a:p>
            <a:r>
              <a:rPr lang="en-US" sz="2400" dirty="0">
                <a:latin typeface="Comic Sans MS" panose="030F0702030302020204" pitchFamily="66" charset="0"/>
              </a:rPr>
              <a:t>Teachers can view all student assignment submissions for a course, grade each submission, and provide feedback or comments. They also see the overall scores and percentages for all students, giving a clear view of class performance.</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569540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827974D-7070-1600-9D05-DB4CE9E8DB71}"/>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0B50FE0E-DBD9-2471-F806-061BB0B0BA73}"/>
              </a:ext>
            </a:extLst>
          </p:cNvPr>
          <p:cNvPicPr>
            <a:picLocks noChangeAspect="1"/>
          </p:cNvPicPr>
          <p:nvPr/>
        </p:nvPicPr>
        <p:blipFill>
          <a:blip r:embed="rId3"/>
          <a:srcRect t="4260" b="28661"/>
          <a:stretch>
            <a:fillRect/>
          </a:stretch>
        </p:blipFill>
        <p:spPr>
          <a:xfrm>
            <a:off x="367645" y="171994"/>
            <a:ext cx="4716545" cy="55479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Rectangle 2">
            <a:extLst>
              <a:ext uri="{FF2B5EF4-FFF2-40B4-BE49-F238E27FC236}">
                <a16:creationId xmlns:a16="http://schemas.microsoft.com/office/drawing/2014/main" id="{1B94621C-773E-8875-5FA6-8C965F4257F6}"/>
              </a:ext>
            </a:extLst>
          </p:cNvPr>
          <p:cNvSpPr/>
          <p:nvPr/>
        </p:nvSpPr>
        <p:spPr>
          <a:xfrm>
            <a:off x="-153607" y="5879549"/>
            <a:ext cx="5759047" cy="830997"/>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"Teacher grading the assignment, giving a score and feedback."</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5" name="Rectangle 4">
            <a:extLst>
              <a:ext uri="{FF2B5EF4-FFF2-40B4-BE49-F238E27FC236}">
                <a16:creationId xmlns:a16="http://schemas.microsoft.com/office/drawing/2014/main" id="{295A03AB-73C3-E6B3-B162-7C23C5E034C4}"/>
              </a:ext>
            </a:extLst>
          </p:cNvPr>
          <p:cNvSpPr/>
          <p:nvPr/>
        </p:nvSpPr>
        <p:spPr>
          <a:xfrm>
            <a:off x="6096000" y="5879548"/>
            <a:ext cx="6088143" cy="830997"/>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"Student receives the grade and feedback for the submitted assignment."</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cxnSp>
        <p:nvCxnSpPr>
          <p:cNvPr id="7" name="Straight Arrow Connector 6">
            <a:extLst>
              <a:ext uri="{FF2B5EF4-FFF2-40B4-BE49-F238E27FC236}">
                <a16:creationId xmlns:a16="http://schemas.microsoft.com/office/drawing/2014/main" id="{3E5DADC2-3A42-70E5-57E6-ED16933538A6}"/>
              </a:ext>
            </a:extLst>
          </p:cNvPr>
          <p:cNvCxnSpPr>
            <a:cxnSpLocks/>
          </p:cNvCxnSpPr>
          <p:nvPr/>
        </p:nvCxnSpPr>
        <p:spPr>
          <a:xfrm>
            <a:off x="5084190" y="2384981"/>
            <a:ext cx="1679541" cy="0"/>
          </a:xfrm>
          <a:prstGeom prst="straightConnector1">
            <a:avLst/>
          </a:prstGeom>
          <a:ln w="76200">
            <a:solidFill>
              <a:srgbClr val="F363A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1031B54D-AD84-395A-1005-87D986FB3D51}"/>
              </a:ext>
            </a:extLst>
          </p:cNvPr>
          <p:cNvPicPr>
            <a:picLocks noChangeAspect="1"/>
          </p:cNvPicPr>
          <p:nvPr/>
        </p:nvPicPr>
        <p:blipFill>
          <a:blip r:embed="rId4"/>
          <a:srcRect t="5361" b="24123"/>
          <a:stretch>
            <a:fillRect/>
          </a:stretch>
        </p:blipFill>
        <p:spPr>
          <a:xfrm>
            <a:off x="6939169" y="171992"/>
            <a:ext cx="4976311" cy="55479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117521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4803FC5-BC6D-372C-2BE2-652864EBF56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CEE9F8C-C909-6640-99DD-FCB7E5DF0EEB}"/>
              </a:ext>
            </a:extLst>
          </p:cNvPr>
          <p:cNvPicPr>
            <a:picLocks noChangeAspect="1"/>
          </p:cNvPicPr>
          <p:nvPr/>
        </p:nvPicPr>
        <p:blipFill>
          <a:blip r:embed="rId2"/>
          <a:srcRect t="4389" b="7679"/>
          <a:stretch>
            <a:fillRect/>
          </a:stretch>
        </p:blipFill>
        <p:spPr>
          <a:xfrm>
            <a:off x="4705498" y="324397"/>
            <a:ext cx="3863342" cy="62505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1B60511E-2CEB-1D96-092F-518BDDDEB5E7}"/>
              </a:ext>
            </a:extLst>
          </p:cNvPr>
          <p:cNvPicPr>
            <a:picLocks noChangeAspect="1"/>
          </p:cNvPicPr>
          <p:nvPr/>
        </p:nvPicPr>
        <p:blipFill>
          <a:blip r:embed="rId3"/>
          <a:srcRect t="4535" b="5992"/>
          <a:stretch>
            <a:fillRect/>
          </a:stretch>
        </p:blipFill>
        <p:spPr>
          <a:xfrm>
            <a:off x="8717085" y="250370"/>
            <a:ext cx="3333401" cy="64785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6">
            <a:extLst>
              <a:ext uri="{FF2B5EF4-FFF2-40B4-BE49-F238E27FC236}">
                <a16:creationId xmlns:a16="http://schemas.microsoft.com/office/drawing/2014/main" id="{D7290CBE-7547-89A8-46C8-EA353B7705A1}"/>
              </a:ext>
            </a:extLst>
          </p:cNvPr>
          <p:cNvSpPr txBox="1"/>
          <p:nvPr/>
        </p:nvSpPr>
        <p:spPr>
          <a:xfrm>
            <a:off x="-1956965" y="-472181"/>
            <a:ext cx="8462690" cy="944361"/>
          </a:xfrm>
          <a:prstGeom prst="rect">
            <a:avLst/>
          </a:prstGeom>
        </p:spPr>
        <p:txBody>
          <a:bodyPr wrap="square" lIns="0" tIns="0" rIns="0" bIns="0" rtlCol="0" anchor="t">
            <a:spAutoFit/>
          </a:bodyPr>
          <a:lstStyle/>
          <a:p>
            <a:pPr marL="0" lvl="0" indent="0" algn="ctr">
              <a:lnSpc>
                <a:spcPts val="8865"/>
              </a:lnSpc>
              <a:spcBef>
                <a:spcPct val="0"/>
              </a:spcBef>
            </a:pPr>
            <a:r>
              <a:rPr lang="en-US" sz="2000" dirty="0">
                <a:latin typeface="Comic Sans MS" panose="030F0702030302020204" pitchFamily="66" charset="0"/>
                <a:ea typeface="Carelia"/>
                <a:cs typeface="Carelia"/>
                <a:sym typeface="Carelia"/>
              </a:rPr>
              <a:t>&lt;&lt; Notifications</a:t>
            </a:r>
            <a:r>
              <a:rPr lang="ar-EG" sz="2000" dirty="0">
                <a:latin typeface="Comic Sans MS" panose="030F0702030302020204" pitchFamily="66" charset="0"/>
                <a:ea typeface="Carelia"/>
                <a:cs typeface="Carelia"/>
                <a:sym typeface="Carelia"/>
              </a:rPr>
              <a:t> </a:t>
            </a:r>
            <a:r>
              <a:rPr lang="ar-EG" sz="2000" dirty="0">
                <a:latin typeface="Comic Sans MS" panose="030F0702030302020204" pitchFamily="66" charset="0"/>
                <a:sym typeface="Carelia"/>
              </a:rPr>
              <a:t>&amp; </a:t>
            </a:r>
            <a:r>
              <a:rPr lang="en-US" sz="2000" dirty="0">
                <a:latin typeface="Comic Sans MS" panose="030F0702030302020204" pitchFamily="66" charset="0"/>
                <a:sym typeface="Carelia"/>
              </a:rPr>
              <a:t>Profile </a:t>
            </a:r>
            <a:r>
              <a:rPr lang="en-US" sz="2000" dirty="0">
                <a:latin typeface="Comic Sans MS" panose="030F0702030302020204" pitchFamily="66" charset="0"/>
                <a:ea typeface="Carelia"/>
                <a:cs typeface="Carelia"/>
                <a:sym typeface="Carelia"/>
              </a:rPr>
              <a:t>Page &gt;&gt;</a:t>
            </a:r>
          </a:p>
        </p:txBody>
      </p:sp>
      <p:pic>
        <p:nvPicPr>
          <p:cNvPr id="9" name="Picture 8">
            <a:extLst>
              <a:ext uri="{FF2B5EF4-FFF2-40B4-BE49-F238E27FC236}">
                <a16:creationId xmlns:a16="http://schemas.microsoft.com/office/drawing/2014/main" id="{9CE3223B-8F4B-ED71-37FB-EB6EE3579B62}"/>
              </a:ext>
            </a:extLst>
          </p:cNvPr>
          <p:cNvPicPr>
            <a:picLocks noChangeAspect="1"/>
          </p:cNvPicPr>
          <p:nvPr/>
        </p:nvPicPr>
        <p:blipFill>
          <a:blip r:embed="rId4"/>
          <a:srcRect t="4673" b="30859"/>
          <a:stretch>
            <a:fillRect/>
          </a:stretch>
        </p:blipFill>
        <p:spPr>
          <a:xfrm>
            <a:off x="283566" y="633003"/>
            <a:ext cx="4138366" cy="442117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ABC40554-85DE-11A9-7A5C-2D751E2CDA25}"/>
              </a:ext>
            </a:extLst>
          </p:cNvPr>
          <p:cNvSpPr/>
          <p:nvPr/>
        </p:nvSpPr>
        <p:spPr>
          <a:xfrm>
            <a:off x="0" y="5251568"/>
            <a:ext cx="4705498" cy="1477328"/>
          </a:xfrm>
          <a:prstGeom prst="rect">
            <a:avLst/>
          </a:prstGeom>
          <a:noFill/>
        </p:spPr>
        <p:txBody>
          <a:bodyPr wrap="square" lIns="91440" tIns="45720" rIns="91440" bIns="45720">
            <a:spAutoFit/>
          </a:bodyPr>
          <a:lstStyle/>
          <a:p>
            <a:pPr algn="ctr"/>
            <a:r>
              <a:rPr lang="en-US" dirty="0">
                <a:latin typeface="Comic Sans MS" panose="030F0702030302020204" pitchFamily="66" charset="0"/>
              </a:rPr>
              <a:t>Teachers receive </a:t>
            </a:r>
            <a:r>
              <a:rPr lang="en-US" b="1" dirty="0">
                <a:latin typeface="Comic Sans MS" panose="030F0702030302020204" pitchFamily="66" charset="0"/>
              </a:rPr>
              <a:t>real-time notifications</a:t>
            </a:r>
            <a:r>
              <a:rPr lang="en-US" dirty="0">
                <a:latin typeface="Comic Sans MS" panose="030F0702030302020204" pitchFamily="66" charset="0"/>
              </a:rPr>
              <a:t> whenever students submit assignments, ask questions, or interact with course content, allowing them to stay updated and respond promptly.</a:t>
            </a:r>
            <a:endParaRPr lang="en-US"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4071942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49000">
              <a:schemeClr val="bg2">
                <a:tint val="97000"/>
                <a:hueMod val="92000"/>
                <a:satMod val="169000"/>
                <a:lumMod val="164000"/>
              </a:schemeClr>
            </a:gs>
            <a:gs pos="100000">
              <a:srgbClr val="FFD6EA"/>
            </a:gs>
            <a:gs pos="96000">
              <a:srgbClr val="FFDDED"/>
            </a:gs>
            <a:gs pos="94000">
              <a:srgbClr val="FFE6F2"/>
            </a:gs>
            <a:gs pos="99000">
              <a:srgbClr val="FFC3E1"/>
            </a:gs>
            <a:gs pos="100000">
              <a:srgbClr val="FF99CC"/>
            </a:gs>
          </a:gsLst>
          <a:lin ang="6120000" scaled="1"/>
          <a:tileRect/>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790B93-9AF2-E89C-86AB-2C61A4DB2C42}"/>
              </a:ext>
            </a:extLst>
          </p:cNvPr>
          <p:cNvSpPr/>
          <p:nvPr/>
        </p:nvSpPr>
        <p:spPr>
          <a:xfrm>
            <a:off x="777240" y="1513945"/>
            <a:ext cx="10822577" cy="3970318"/>
          </a:xfrm>
          <a:prstGeom prst="rect">
            <a:avLst/>
          </a:prstGeom>
          <a:noFill/>
        </p:spPr>
        <p:txBody>
          <a:bodyPr wrap="square" lIns="91440" tIns="45720" rIns="91440" bIns="45720">
            <a:spAutoFit/>
          </a:bodyPr>
          <a:lstStyle/>
          <a:p>
            <a:r>
              <a:rPr lang="en-US" sz="2800" dirty="0">
                <a:latin typeface="Comic Sans MS" panose="030F0702030302020204" pitchFamily="66" charset="0"/>
                <a:cs typeface="Cavolini" panose="03000502040302020204" pitchFamily="66" charset="0"/>
              </a:rPr>
              <a:t>Bright Path to Learning is an AI-powered online learning institute that provides structured courses, interactive lessons, and personalized learning experiences through web and mobile platforms. The system supports students, teachers, and administrators with dedicated dashboards, real-time communication, and intelligent content transformation tools. By integrating modern technologies and artificial intelligence, the platform delivers a flexible, scalable, and engaging digital</a:t>
            </a:r>
            <a:r>
              <a:rPr lang="ar-EG" sz="2800" dirty="0">
                <a:latin typeface="Comic Sans MS" panose="030F0702030302020204" pitchFamily="66" charset="0"/>
                <a:cs typeface="Cavolini" panose="03000502040302020204" pitchFamily="66" charset="0"/>
              </a:rPr>
              <a:t> </a:t>
            </a:r>
            <a:r>
              <a:rPr lang="en-US" sz="2800" dirty="0">
                <a:latin typeface="Comic Sans MS" panose="030F0702030302020204" pitchFamily="66" charset="0"/>
                <a:cs typeface="Cavolini" panose="03000502040302020204" pitchFamily="66" charset="0"/>
              </a:rPr>
              <a:t>learning environment.</a:t>
            </a:r>
          </a:p>
        </p:txBody>
      </p:sp>
      <p:sp>
        <p:nvSpPr>
          <p:cNvPr id="3" name="TextBox 2">
            <a:extLst>
              <a:ext uri="{FF2B5EF4-FFF2-40B4-BE49-F238E27FC236}">
                <a16:creationId xmlns:a16="http://schemas.microsoft.com/office/drawing/2014/main" id="{9BB045DE-83B8-9590-9E83-F1067DE40362}"/>
              </a:ext>
            </a:extLst>
          </p:cNvPr>
          <p:cNvSpPr txBox="1"/>
          <p:nvPr/>
        </p:nvSpPr>
        <p:spPr>
          <a:xfrm>
            <a:off x="4108269" y="354204"/>
            <a:ext cx="8083731" cy="787908"/>
          </a:xfrm>
          <a:prstGeom prst="rect">
            <a:avLst/>
          </a:prstGeom>
          <a:noFill/>
        </p:spPr>
        <p:txBody>
          <a:bodyPr wrap="square" lIns="73152" tIns="54864" rIns="73152" bIns="54864" anchor="ctr">
            <a:spAutoFit/>
          </a:bodyPr>
          <a:lstStyle/>
          <a:p>
            <a:pPr algn="l">
              <a:spcBef>
                <a:spcPts val="0"/>
              </a:spcBef>
              <a:spcAft>
                <a:spcPts val="0"/>
              </a:spcAft>
            </a:pPr>
            <a:r>
              <a:rPr lang="en-US" sz="4400" dirty="0">
                <a:highlight>
                  <a:srgbClr val="FEFBDA"/>
                </a:highlight>
                <a:latin typeface="Comic Sans MS" panose="030F0702030302020204" pitchFamily="66" charset="0"/>
                <a:cs typeface="Cavolini" panose="03000502040302020204" pitchFamily="66" charset="0"/>
              </a:rPr>
              <a:t>Main Idea</a:t>
            </a:r>
          </a:p>
        </p:txBody>
      </p:sp>
    </p:spTree>
    <p:extLst>
      <p:ext uri="{BB962C8B-B14F-4D97-AF65-F5344CB8AC3E}">
        <p14:creationId xmlns:p14="http://schemas.microsoft.com/office/powerpoint/2010/main" val="2264952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BB384F2-D1D1-E5C4-BAC8-99437AA37B6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8114327-29F7-2A8A-D10D-E69E44890A82}"/>
              </a:ext>
            </a:extLst>
          </p:cNvPr>
          <p:cNvPicPr>
            <a:picLocks noChangeAspect="1"/>
          </p:cNvPicPr>
          <p:nvPr/>
        </p:nvPicPr>
        <p:blipFill>
          <a:blip r:embed="rId2"/>
          <a:srcRect t="4629" b="22593"/>
          <a:stretch>
            <a:fillRect/>
          </a:stretch>
        </p:blipFill>
        <p:spPr>
          <a:xfrm>
            <a:off x="182418" y="1101355"/>
            <a:ext cx="3703782" cy="52690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FCC586FE-7AF6-9E7D-B625-EF7BD7044356}"/>
              </a:ext>
            </a:extLst>
          </p:cNvPr>
          <p:cNvPicPr>
            <a:picLocks noChangeAspect="1"/>
          </p:cNvPicPr>
          <p:nvPr/>
        </p:nvPicPr>
        <p:blipFill>
          <a:blip r:embed="rId3"/>
          <a:srcRect t="5613" b="14573"/>
          <a:stretch>
            <a:fillRect/>
          </a:stretch>
        </p:blipFill>
        <p:spPr>
          <a:xfrm>
            <a:off x="4096394" y="999054"/>
            <a:ext cx="3544995" cy="54737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006B6C76-C2A2-ED47-83DE-C56B354C09F9}"/>
              </a:ext>
            </a:extLst>
          </p:cNvPr>
          <p:cNvSpPr/>
          <p:nvPr/>
        </p:nvSpPr>
        <p:spPr>
          <a:xfrm>
            <a:off x="7641389" y="2079331"/>
            <a:ext cx="4455279" cy="3539430"/>
          </a:xfrm>
          <a:prstGeom prst="rect">
            <a:avLst/>
          </a:prstGeom>
          <a:noFill/>
        </p:spPr>
        <p:txBody>
          <a:bodyPr wrap="square" lIns="91440" tIns="45720" rIns="91440" bIns="45720">
            <a:spAutoFit/>
          </a:bodyPr>
          <a:lstStyle/>
          <a:p>
            <a:pPr algn="ctr"/>
            <a:r>
              <a:rPr lang="en-US" sz="2800" dirty="0">
                <a:latin typeface="Comic Sans MS" panose="030F0702030302020204" pitchFamily="66" charset="0"/>
              </a:rPr>
              <a:t>Students can browse available courses, complete secure payments via Stripe, and select their preferred learning style to personalize their learning experience.</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9" name="Rectangle 8">
            <a:extLst>
              <a:ext uri="{FF2B5EF4-FFF2-40B4-BE49-F238E27FC236}">
                <a16:creationId xmlns:a16="http://schemas.microsoft.com/office/drawing/2014/main" id="{C4D7C08A-C519-7DFE-F62E-F9FF363D04DB}"/>
              </a:ext>
            </a:extLst>
          </p:cNvPr>
          <p:cNvSpPr/>
          <p:nvPr/>
        </p:nvSpPr>
        <p:spPr>
          <a:xfrm>
            <a:off x="667178" y="195159"/>
            <a:ext cx="6232795" cy="584775"/>
          </a:xfrm>
          <a:prstGeom prst="rect">
            <a:avLst/>
          </a:prstGeom>
          <a:noFill/>
        </p:spPr>
        <p:txBody>
          <a:bodyPr wrap="none" lIns="91440" tIns="45720" rIns="91440" bIns="45720">
            <a:spAutoFit/>
          </a:bodyPr>
          <a:lstStyle/>
          <a:p>
            <a:pPr algn="ctr"/>
            <a:r>
              <a:rPr lang="en-US" sz="3200" dirty="0">
                <a:latin typeface="Comic Sans MS" panose="030F0702030302020204" pitchFamily="66" charset="0"/>
              </a:rPr>
              <a:t>&lt;&lt; Student Course Enrollment &gt;&gt;</a:t>
            </a:r>
            <a:endParaRPr lang="en-US" sz="32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20560013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41A6298-8807-6FF7-0F53-D56D4AA3AAF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D204037-89FE-A4DE-F7E3-92253F5FAA42}"/>
              </a:ext>
            </a:extLst>
          </p:cNvPr>
          <p:cNvPicPr>
            <a:picLocks noChangeAspect="1"/>
          </p:cNvPicPr>
          <p:nvPr/>
        </p:nvPicPr>
        <p:blipFill>
          <a:blip r:embed="rId2"/>
          <a:srcRect t="4928" b="16457"/>
          <a:stretch>
            <a:fillRect/>
          </a:stretch>
        </p:blipFill>
        <p:spPr>
          <a:xfrm>
            <a:off x="261257" y="715074"/>
            <a:ext cx="3706446" cy="60593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6F7E9D73-E305-A7D7-9A2C-95BB07680233}"/>
              </a:ext>
            </a:extLst>
          </p:cNvPr>
          <p:cNvPicPr>
            <a:picLocks noChangeAspect="1"/>
          </p:cNvPicPr>
          <p:nvPr/>
        </p:nvPicPr>
        <p:blipFill>
          <a:blip r:embed="rId3"/>
          <a:srcRect t="4814" b="5926"/>
          <a:stretch>
            <a:fillRect/>
          </a:stretch>
        </p:blipFill>
        <p:spPr>
          <a:xfrm>
            <a:off x="4299857" y="715074"/>
            <a:ext cx="4021426" cy="59687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4">
            <a:extLst>
              <a:ext uri="{FF2B5EF4-FFF2-40B4-BE49-F238E27FC236}">
                <a16:creationId xmlns:a16="http://schemas.microsoft.com/office/drawing/2014/main" id="{75301340-6FCD-225D-1E74-31BE8E354B71}"/>
              </a:ext>
            </a:extLst>
          </p:cNvPr>
          <p:cNvSpPr/>
          <p:nvPr/>
        </p:nvSpPr>
        <p:spPr>
          <a:xfrm>
            <a:off x="710084" y="24899"/>
            <a:ext cx="5755101" cy="584775"/>
          </a:xfrm>
          <a:prstGeom prst="rect">
            <a:avLst/>
          </a:prstGeom>
          <a:noFill/>
        </p:spPr>
        <p:txBody>
          <a:bodyPr wrap="none" lIns="91440" tIns="45720" rIns="91440" bIns="45720">
            <a:spAutoFit/>
          </a:bodyPr>
          <a:lstStyle/>
          <a:p>
            <a:pPr algn="ctr"/>
            <a:r>
              <a:rPr lang="en-US" sz="3200" dirty="0">
                <a:highlight>
                  <a:srgbClr val="FEFBDA"/>
                </a:highlight>
                <a:latin typeface="Comic Sans MS" panose="030F0702030302020204" pitchFamily="66" charset="0"/>
              </a:rPr>
              <a:t>&lt;&lt; Learning Style Selection &gt;&gt;</a:t>
            </a:r>
            <a:endParaRPr lang="en-US" sz="3200" b="0" cap="none" spc="0" dirty="0">
              <a:ln w="0"/>
              <a:solidFill>
                <a:schemeClr val="tx1"/>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6" name="Rectangle 5">
            <a:extLst>
              <a:ext uri="{FF2B5EF4-FFF2-40B4-BE49-F238E27FC236}">
                <a16:creationId xmlns:a16="http://schemas.microsoft.com/office/drawing/2014/main" id="{2884D148-AC88-19A5-F736-EAB28CA3F39C}"/>
              </a:ext>
            </a:extLst>
          </p:cNvPr>
          <p:cNvSpPr/>
          <p:nvPr/>
        </p:nvSpPr>
        <p:spPr>
          <a:xfrm>
            <a:off x="8403771" y="1533776"/>
            <a:ext cx="3673929" cy="4154984"/>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After enrollment, students choose their preferred learning style—Visual, Auditory, or Kinesthetic—to tailor their learning experience. They can switch styles at any time to best suit their study needs and maximize understanding.</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1847545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2349290-B5ED-D4C5-49AB-837471D0582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2901DAE-0860-08CB-596D-07148B6BA522}"/>
              </a:ext>
            </a:extLst>
          </p:cNvPr>
          <p:cNvPicPr>
            <a:picLocks noChangeAspect="1"/>
          </p:cNvPicPr>
          <p:nvPr/>
        </p:nvPicPr>
        <p:blipFill>
          <a:blip r:embed="rId2"/>
          <a:srcRect t="5000"/>
          <a:stretch>
            <a:fillRect/>
          </a:stretch>
        </p:blipFill>
        <p:spPr>
          <a:xfrm>
            <a:off x="87087" y="0"/>
            <a:ext cx="2987072" cy="6705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3C2BEAC0-0CE4-9414-68D1-9979C3DFB087}"/>
              </a:ext>
            </a:extLst>
          </p:cNvPr>
          <p:cNvPicPr>
            <a:picLocks noChangeAspect="1"/>
          </p:cNvPicPr>
          <p:nvPr/>
        </p:nvPicPr>
        <p:blipFill>
          <a:blip r:embed="rId3"/>
          <a:srcRect t="40556" b="-1"/>
          <a:stretch>
            <a:fillRect/>
          </a:stretch>
        </p:blipFill>
        <p:spPr>
          <a:xfrm>
            <a:off x="6639991" y="0"/>
            <a:ext cx="4213067" cy="38133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A011C67A-6221-BB17-7E32-17EB853A3424}"/>
              </a:ext>
            </a:extLst>
          </p:cNvPr>
          <p:cNvPicPr>
            <a:picLocks noChangeAspect="1"/>
          </p:cNvPicPr>
          <p:nvPr/>
        </p:nvPicPr>
        <p:blipFill>
          <a:blip r:embed="rId4"/>
          <a:srcRect t="5000"/>
          <a:stretch>
            <a:fillRect/>
          </a:stretch>
        </p:blipFill>
        <p:spPr>
          <a:xfrm>
            <a:off x="3235631" y="76200"/>
            <a:ext cx="3155801" cy="6705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626B15F6-5116-87E8-C290-7A8D503AAEE4}"/>
              </a:ext>
            </a:extLst>
          </p:cNvPr>
          <p:cNvSpPr/>
          <p:nvPr/>
        </p:nvSpPr>
        <p:spPr>
          <a:xfrm>
            <a:off x="6471262" y="3904020"/>
            <a:ext cx="5860438" cy="2677656"/>
          </a:xfrm>
          <a:prstGeom prst="rect">
            <a:avLst/>
          </a:prstGeom>
          <a:noFill/>
        </p:spPr>
        <p:txBody>
          <a:bodyPr wrap="square" lIns="91440" tIns="45720" rIns="91440" bIns="45720">
            <a:spAutoFit/>
          </a:bodyPr>
          <a:lstStyle/>
          <a:p>
            <a:r>
              <a:rPr lang="en-US" sz="2400" dirty="0">
                <a:latin typeface="Comic Sans MS" panose="030F0702030302020204" pitchFamily="66" charset="0"/>
              </a:rPr>
              <a:t>After selecting a learning style, students access their personalized dashboard. The main interface adapts to their chosen style, while the side menu remains consistent across all learning styles, providing easy navigation and access to core features.</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32181902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31A5C97-49D9-4D52-6F23-731C2CABC27C}"/>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AAC5CFE4-A869-7437-750E-925B51D23CA6}"/>
              </a:ext>
            </a:extLst>
          </p:cNvPr>
          <p:cNvSpPr/>
          <p:nvPr/>
        </p:nvSpPr>
        <p:spPr>
          <a:xfrm>
            <a:off x="7345431" y="1881285"/>
            <a:ext cx="4846570" cy="3785652"/>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The Choose Course and Courses Overview screens allow students to view available and enrolled courses, check payment status, access course content, and select a learning style to personalize their experience, helping them manage and organize their learning in a clear and user-friendly way.</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2" name="Image 231">
            <a:extLst>
              <a:ext uri="{FF2B5EF4-FFF2-40B4-BE49-F238E27FC236}">
                <a16:creationId xmlns:a16="http://schemas.microsoft.com/office/drawing/2014/main" id="{1F350DB9-9830-7F87-7191-4807F19519D6}"/>
              </a:ext>
            </a:extLst>
          </p:cNvPr>
          <p:cNvPicPr>
            <a:picLocks/>
          </p:cNvPicPr>
          <p:nvPr/>
        </p:nvPicPr>
        <p:blipFill>
          <a:blip r:embed="rId2" cstate="print"/>
          <a:stretch>
            <a:fillRect/>
          </a:stretch>
        </p:blipFill>
        <p:spPr>
          <a:xfrm>
            <a:off x="3722914" y="194912"/>
            <a:ext cx="3701143" cy="6663088"/>
          </a:xfrm>
          <a:prstGeom prst="rect">
            <a:avLst/>
          </a:prstGeom>
        </p:spPr>
      </p:pic>
      <p:pic>
        <p:nvPicPr>
          <p:cNvPr id="4" name="Image 235">
            <a:extLst>
              <a:ext uri="{FF2B5EF4-FFF2-40B4-BE49-F238E27FC236}">
                <a16:creationId xmlns:a16="http://schemas.microsoft.com/office/drawing/2014/main" id="{E79684D3-FEEA-C6B3-3642-CB2B99DEA7BE}"/>
              </a:ext>
            </a:extLst>
          </p:cNvPr>
          <p:cNvPicPr>
            <a:picLocks/>
          </p:cNvPicPr>
          <p:nvPr/>
        </p:nvPicPr>
        <p:blipFill>
          <a:blip r:embed="rId3" cstate="print"/>
          <a:stretch>
            <a:fillRect/>
          </a:stretch>
        </p:blipFill>
        <p:spPr>
          <a:xfrm>
            <a:off x="100397" y="194912"/>
            <a:ext cx="3622517" cy="6663088"/>
          </a:xfrm>
          <a:prstGeom prst="rect">
            <a:avLst/>
          </a:prstGeom>
        </p:spPr>
      </p:pic>
      <p:sp>
        <p:nvSpPr>
          <p:cNvPr id="8" name="Rectangle 7">
            <a:extLst>
              <a:ext uri="{FF2B5EF4-FFF2-40B4-BE49-F238E27FC236}">
                <a16:creationId xmlns:a16="http://schemas.microsoft.com/office/drawing/2014/main" id="{D6573E18-69E3-F092-6A46-90B8AAE0A795}"/>
              </a:ext>
            </a:extLst>
          </p:cNvPr>
          <p:cNvSpPr/>
          <p:nvPr/>
        </p:nvSpPr>
        <p:spPr>
          <a:xfrm>
            <a:off x="7695205" y="576433"/>
            <a:ext cx="4305987" cy="461665"/>
          </a:xfrm>
          <a:prstGeom prst="rect">
            <a:avLst/>
          </a:prstGeom>
          <a:noFill/>
        </p:spPr>
        <p:txBody>
          <a:bodyPr wrap="none" lIns="91440" tIns="45720" rIns="91440" bIns="45720">
            <a:spAutoFit/>
          </a:bodyPr>
          <a:lstStyle/>
          <a:p>
            <a:pPr algn="ctr"/>
            <a:r>
              <a:rPr lang="en-US" sz="2400" dirty="0">
                <a:highlight>
                  <a:srgbClr val="FEFBDA"/>
                </a:highlight>
                <a:latin typeface="Comic Sans MS" panose="030F0702030302020204" pitchFamily="66" charset="0"/>
              </a:rPr>
              <a:t>Course Selection &amp; Overview</a:t>
            </a:r>
          </a:p>
        </p:txBody>
      </p:sp>
    </p:spTree>
    <p:extLst>
      <p:ext uri="{BB962C8B-B14F-4D97-AF65-F5344CB8AC3E}">
        <p14:creationId xmlns:p14="http://schemas.microsoft.com/office/powerpoint/2010/main" val="3357249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ABDFF8D-8AD2-B8D6-E44F-93A069ABD270}"/>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45A51C3-6498-AB0C-0677-6594CF2C64C4}"/>
              </a:ext>
            </a:extLst>
          </p:cNvPr>
          <p:cNvSpPr/>
          <p:nvPr/>
        </p:nvSpPr>
        <p:spPr>
          <a:xfrm>
            <a:off x="7901862" y="1378964"/>
            <a:ext cx="4230029" cy="4401205"/>
          </a:xfrm>
          <a:prstGeom prst="rect">
            <a:avLst/>
          </a:prstGeom>
          <a:noFill/>
        </p:spPr>
        <p:txBody>
          <a:bodyPr wrap="square" lIns="91440" tIns="45720" rIns="91440" bIns="45720">
            <a:spAutoFit/>
          </a:bodyPr>
          <a:lstStyle/>
          <a:p>
            <a:pPr algn="ctr"/>
            <a:br>
              <a:rPr lang="en-US" sz="2800" dirty="0"/>
            </a:br>
            <a:r>
              <a:rPr lang="en-US" sz="2800" dirty="0">
                <a:latin typeface="Comic Sans MS" panose="030F0702030302020204" pitchFamily="66" charset="0"/>
              </a:rPr>
              <a:t>Displays the course study plan in a weekly structure, including objectives, content, and assessment methods, helping students understand course requirements and track their progress.</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2" name="Image 224">
            <a:extLst>
              <a:ext uri="{FF2B5EF4-FFF2-40B4-BE49-F238E27FC236}">
                <a16:creationId xmlns:a16="http://schemas.microsoft.com/office/drawing/2014/main" id="{110053EA-A030-7BAA-9FFD-96AEB5E036E4}"/>
              </a:ext>
            </a:extLst>
          </p:cNvPr>
          <p:cNvPicPr>
            <a:picLocks/>
          </p:cNvPicPr>
          <p:nvPr/>
        </p:nvPicPr>
        <p:blipFill>
          <a:blip r:embed="rId2" cstate="print"/>
          <a:stretch>
            <a:fillRect/>
          </a:stretch>
        </p:blipFill>
        <p:spPr>
          <a:xfrm>
            <a:off x="115503" y="133586"/>
            <a:ext cx="3860441" cy="6648554"/>
          </a:xfrm>
          <a:prstGeom prst="rect">
            <a:avLst/>
          </a:prstGeom>
        </p:spPr>
      </p:pic>
      <p:pic>
        <p:nvPicPr>
          <p:cNvPr id="4" name="Image 225">
            <a:extLst>
              <a:ext uri="{FF2B5EF4-FFF2-40B4-BE49-F238E27FC236}">
                <a16:creationId xmlns:a16="http://schemas.microsoft.com/office/drawing/2014/main" id="{3ED061D3-96CD-C070-5A9A-D165958B1CD2}"/>
              </a:ext>
            </a:extLst>
          </p:cNvPr>
          <p:cNvPicPr>
            <a:picLocks/>
          </p:cNvPicPr>
          <p:nvPr/>
        </p:nvPicPr>
        <p:blipFill>
          <a:blip r:embed="rId3" cstate="print"/>
          <a:stretch>
            <a:fillRect/>
          </a:stretch>
        </p:blipFill>
        <p:spPr>
          <a:xfrm>
            <a:off x="3975944" y="75860"/>
            <a:ext cx="3986027" cy="6590599"/>
          </a:xfrm>
          <a:prstGeom prst="rect">
            <a:avLst/>
          </a:prstGeom>
        </p:spPr>
      </p:pic>
      <p:sp>
        <p:nvSpPr>
          <p:cNvPr id="6" name="Rectangle 5">
            <a:extLst>
              <a:ext uri="{FF2B5EF4-FFF2-40B4-BE49-F238E27FC236}">
                <a16:creationId xmlns:a16="http://schemas.microsoft.com/office/drawing/2014/main" id="{D377CF4A-40FE-D2A3-FD65-BD0BCC1F8CD1}"/>
              </a:ext>
            </a:extLst>
          </p:cNvPr>
          <p:cNvSpPr/>
          <p:nvPr/>
        </p:nvSpPr>
        <p:spPr>
          <a:xfrm>
            <a:off x="8004636" y="306692"/>
            <a:ext cx="4187364" cy="461665"/>
          </a:xfrm>
          <a:prstGeom prst="rect">
            <a:avLst/>
          </a:prstGeom>
          <a:noFill/>
        </p:spPr>
        <p:txBody>
          <a:bodyPr wrap="none" lIns="91440" tIns="45720" rIns="91440" bIns="45720">
            <a:spAutoFit/>
          </a:bodyPr>
          <a:lstStyle/>
          <a:p>
            <a:pPr algn="ctr"/>
            <a:r>
              <a:rPr lang="en-US" sz="2400" dirty="0">
                <a:highlight>
                  <a:srgbClr val="FEFBDA"/>
                </a:highlight>
                <a:latin typeface="Comic Sans MS" panose="030F0702030302020204" pitchFamily="66" charset="0"/>
              </a:rPr>
              <a:t>Student Course Plan Screen</a:t>
            </a:r>
            <a:endParaRPr lang="en-US" sz="2400" cap="none" spc="0" dirty="0">
              <a:ln w="0"/>
              <a:effectLst>
                <a:outerShdw blurRad="38100" dist="19050" dir="2700000" algn="tl" rotWithShape="0">
                  <a:schemeClr val="dk1">
                    <a:alpha val="40000"/>
                  </a:schemeClr>
                </a:outerShdw>
              </a:effectLst>
              <a:highlight>
                <a:srgbClr val="FEFBDA"/>
              </a:highlight>
            </a:endParaRPr>
          </a:p>
        </p:txBody>
      </p:sp>
    </p:spTree>
    <p:extLst>
      <p:ext uri="{BB962C8B-B14F-4D97-AF65-F5344CB8AC3E}">
        <p14:creationId xmlns:p14="http://schemas.microsoft.com/office/powerpoint/2010/main" val="28474801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2AA02B3-5398-C73C-9B8D-E6B7AB683C4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DC1F8E0-FAC8-1A60-8702-EB365BA4775E}"/>
              </a:ext>
            </a:extLst>
          </p:cNvPr>
          <p:cNvPicPr>
            <a:picLocks noChangeAspect="1"/>
          </p:cNvPicPr>
          <p:nvPr/>
        </p:nvPicPr>
        <p:blipFill>
          <a:blip r:embed="rId2"/>
          <a:srcRect t="4445" b="29074"/>
          <a:stretch>
            <a:fillRect/>
          </a:stretch>
        </p:blipFill>
        <p:spPr>
          <a:xfrm>
            <a:off x="230877" y="848798"/>
            <a:ext cx="2979759" cy="43840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25960216-BC2A-A2A4-D354-D845E92B454D}"/>
              </a:ext>
            </a:extLst>
          </p:cNvPr>
          <p:cNvSpPr/>
          <p:nvPr/>
        </p:nvSpPr>
        <p:spPr>
          <a:xfrm>
            <a:off x="7595901" y="1700478"/>
            <a:ext cx="4683184" cy="4154984"/>
          </a:xfrm>
          <a:prstGeom prst="rect">
            <a:avLst/>
          </a:prstGeom>
          <a:noFill/>
        </p:spPr>
        <p:txBody>
          <a:bodyPr wrap="square" lIns="91440" tIns="45720" rIns="91440" bIns="45720">
            <a:spAutoFit/>
          </a:bodyPr>
          <a:lstStyle/>
          <a:p>
            <a:r>
              <a:rPr lang="en-US" sz="2400" dirty="0">
                <a:latin typeface="Comic Sans MS" panose="030F0702030302020204" pitchFamily="66" charset="0"/>
              </a:rPr>
              <a:t>Students can also view weekly lessons for each enrolled course, which are organized by the teacher according to learning style.</a:t>
            </a:r>
            <a:endParaRPr lang="ar-EG" sz="2400" dirty="0">
              <a:latin typeface="Comic Sans MS" panose="030F0702030302020204" pitchFamily="66" charset="0"/>
            </a:endParaRPr>
          </a:p>
          <a:p>
            <a:endParaRPr lang="ar-EG" sz="2400" dirty="0">
              <a:latin typeface="Comic Sans MS" panose="030F0702030302020204" pitchFamily="66" charset="0"/>
            </a:endParaRPr>
          </a:p>
          <a:p>
            <a:r>
              <a:rPr lang="en-US" sz="2400" dirty="0">
                <a:latin typeface="Comic Sans MS" panose="030F0702030302020204" pitchFamily="66" charset="0"/>
              </a:rPr>
              <a:t> For example, if a student chooses the (Practical) style, only lessons designed for that style will appear in their dashboard.</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10" name="Rectangle 9">
            <a:extLst>
              <a:ext uri="{FF2B5EF4-FFF2-40B4-BE49-F238E27FC236}">
                <a16:creationId xmlns:a16="http://schemas.microsoft.com/office/drawing/2014/main" id="{3C24F34E-3062-1E2F-8AFE-51938C407FFF}"/>
              </a:ext>
            </a:extLst>
          </p:cNvPr>
          <p:cNvSpPr/>
          <p:nvPr/>
        </p:nvSpPr>
        <p:spPr>
          <a:xfrm>
            <a:off x="546811" y="124413"/>
            <a:ext cx="6348213" cy="461665"/>
          </a:xfrm>
          <a:prstGeom prst="rect">
            <a:avLst/>
          </a:prstGeom>
          <a:noFill/>
        </p:spPr>
        <p:txBody>
          <a:bodyPr wrap="none" lIns="91440" tIns="45720" rIns="91440" bIns="45720">
            <a:spAutoFit/>
          </a:bodyPr>
          <a:lstStyle/>
          <a:p>
            <a:pPr algn="ctr"/>
            <a:r>
              <a:rPr lang="en-US" sz="2400" dirty="0">
                <a:highlight>
                  <a:srgbClr val="FEFBDA"/>
                </a:highlight>
                <a:latin typeface="Comic Sans MS" panose="030F0702030302020204" pitchFamily="66" charset="0"/>
              </a:rPr>
              <a:t>Weekly Lessons Tailored by Learning Style</a:t>
            </a:r>
            <a:endParaRPr lang="en-US" sz="2400" b="0" cap="none" spc="0" dirty="0">
              <a:ln w="0"/>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pic>
        <p:nvPicPr>
          <p:cNvPr id="12" name="Picture 11">
            <a:extLst>
              <a:ext uri="{FF2B5EF4-FFF2-40B4-BE49-F238E27FC236}">
                <a16:creationId xmlns:a16="http://schemas.microsoft.com/office/drawing/2014/main" id="{13B57145-4D35-2C2B-AA37-3501F142075C}"/>
              </a:ext>
            </a:extLst>
          </p:cNvPr>
          <p:cNvPicPr>
            <a:picLocks noChangeAspect="1"/>
          </p:cNvPicPr>
          <p:nvPr/>
        </p:nvPicPr>
        <p:blipFill>
          <a:blip r:embed="rId3"/>
          <a:srcRect t="5365" b="6626"/>
          <a:stretch>
            <a:fillRect/>
          </a:stretch>
        </p:blipFill>
        <p:spPr>
          <a:xfrm>
            <a:off x="3367044" y="848798"/>
            <a:ext cx="4185964" cy="58535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ectangle 12">
            <a:extLst>
              <a:ext uri="{FF2B5EF4-FFF2-40B4-BE49-F238E27FC236}">
                <a16:creationId xmlns:a16="http://schemas.microsoft.com/office/drawing/2014/main" id="{9EE21038-9A09-39A4-618A-0C80505C5901}"/>
              </a:ext>
            </a:extLst>
          </p:cNvPr>
          <p:cNvSpPr/>
          <p:nvPr/>
        </p:nvSpPr>
        <p:spPr>
          <a:xfrm>
            <a:off x="4826000" y="2584937"/>
            <a:ext cx="1270000" cy="26670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39024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AAA5B75-2306-5996-851B-0697E27AB56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8B50592-DEDF-7255-AF13-17FBCC37B5EE}"/>
              </a:ext>
            </a:extLst>
          </p:cNvPr>
          <p:cNvPicPr>
            <a:picLocks noChangeAspect="1"/>
          </p:cNvPicPr>
          <p:nvPr/>
        </p:nvPicPr>
        <p:blipFill>
          <a:blip r:embed="rId2"/>
          <a:srcRect t="5053" b="67195"/>
          <a:stretch>
            <a:fillRect/>
          </a:stretch>
        </p:blipFill>
        <p:spPr>
          <a:xfrm>
            <a:off x="245575" y="61867"/>
            <a:ext cx="2837620" cy="17043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FAE7019F-B93A-B908-95B4-6325F612D8CA}"/>
              </a:ext>
            </a:extLst>
          </p:cNvPr>
          <p:cNvPicPr>
            <a:picLocks noChangeAspect="1"/>
          </p:cNvPicPr>
          <p:nvPr/>
        </p:nvPicPr>
        <p:blipFill>
          <a:blip r:embed="rId3"/>
          <a:srcRect t="5193" b="8490"/>
          <a:stretch>
            <a:fillRect/>
          </a:stretch>
        </p:blipFill>
        <p:spPr>
          <a:xfrm>
            <a:off x="115504" y="1816104"/>
            <a:ext cx="3316034" cy="49800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D7E629C2-A034-EEDF-FBAA-D6D5B9C3A1E6}"/>
              </a:ext>
            </a:extLst>
          </p:cNvPr>
          <p:cNvPicPr>
            <a:picLocks noChangeAspect="1"/>
          </p:cNvPicPr>
          <p:nvPr/>
        </p:nvPicPr>
        <p:blipFill>
          <a:blip r:embed="rId4"/>
          <a:srcRect t="22597" b="15118"/>
          <a:stretch>
            <a:fillRect/>
          </a:stretch>
        </p:blipFill>
        <p:spPr>
          <a:xfrm>
            <a:off x="3676851" y="213519"/>
            <a:ext cx="4018419" cy="45750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a:extLst>
              <a:ext uri="{FF2B5EF4-FFF2-40B4-BE49-F238E27FC236}">
                <a16:creationId xmlns:a16="http://schemas.microsoft.com/office/drawing/2014/main" id="{B0894BFF-60E7-E0F5-FF3C-7C1C83A678A6}"/>
              </a:ext>
            </a:extLst>
          </p:cNvPr>
          <p:cNvPicPr>
            <a:picLocks noChangeAspect="1"/>
          </p:cNvPicPr>
          <p:nvPr/>
        </p:nvPicPr>
        <p:blipFill>
          <a:blip r:embed="rId5"/>
          <a:srcRect t="5334" b="31228"/>
          <a:stretch>
            <a:fillRect/>
          </a:stretch>
        </p:blipFill>
        <p:spPr>
          <a:xfrm>
            <a:off x="8058178" y="61867"/>
            <a:ext cx="3721766" cy="46541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a:extLst>
              <a:ext uri="{FF2B5EF4-FFF2-40B4-BE49-F238E27FC236}">
                <a16:creationId xmlns:a16="http://schemas.microsoft.com/office/drawing/2014/main" id="{DF815E12-834B-2CA1-928A-7EE53D79674C}"/>
              </a:ext>
            </a:extLst>
          </p:cNvPr>
          <p:cNvSpPr/>
          <p:nvPr/>
        </p:nvSpPr>
        <p:spPr>
          <a:xfrm>
            <a:off x="3676851" y="4857141"/>
            <a:ext cx="8399645" cy="1938992"/>
          </a:xfrm>
          <a:prstGeom prst="rect">
            <a:avLst/>
          </a:prstGeom>
          <a:noFill/>
        </p:spPr>
        <p:txBody>
          <a:bodyPr wrap="square" lIns="91440" tIns="45720" rIns="91440" bIns="45720">
            <a:spAutoFit/>
          </a:bodyPr>
          <a:lstStyle/>
          <a:p>
            <a:r>
              <a:rPr lang="en-US" sz="2400" dirty="0">
                <a:latin typeface="Comic Sans MS" panose="030F0702030302020204" pitchFamily="66" charset="0"/>
              </a:rPr>
              <a:t>Students can view, complete, and submit assignments uploaded by the teacher. They can edit or delete their work before the deadline, but once the submission period ends, the assignment is marked as closed and no further submissions are allowed.</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4174776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B46F33B-A167-FE4F-907C-44FD992BE5D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7E9D6F2-B334-1F7B-E62C-BAAA5124C49A}"/>
              </a:ext>
            </a:extLst>
          </p:cNvPr>
          <p:cNvPicPr>
            <a:picLocks noChangeAspect="1"/>
          </p:cNvPicPr>
          <p:nvPr/>
        </p:nvPicPr>
        <p:blipFill>
          <a:blip r:embed="rId2"/>
          <a:srcRect t="4912" b="6386"/>
          <a:stretch>
            <a:fillRect/>
          </a:stretch>
        </p:blipFill>
        <p:spPr>
          <a:xfrm>
            <a:off x="143959" y="611546"/>
            <a:ext cx="3575908" cy="61108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07EED5ED-587E-A756-F42F-3C2AD2D252AC}"/>
              </a:ext>
            </a:extLst>
          </p:cNvPr>
          <p:cNvPicPr>
            <a:picLocks noChangeAspect="1"/>
          </p:cNvPicPr>
          <p:nvPr/>
        </p:nvPicPr>
        <p:blipFill>
          <a:blip r:embed="rId3"/>
          <a:srcRect t="5193" b="21964"/>
          <a:stretch>
            <a:fillRect/>
          </a:stretch>
        </p:blipFill>
        <p:spPr>
          <a:xfrm>
            <a:off x="8382867" y="551046"/>
            <a:ext cx="3665174" cy="61108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B88A3DB0-1BFF-7656-6764-8569DB1AF076}"/>
              </a:ext>
            </a:extLst>
          </p:cNvPr>
          <p:cNvSpPr/>
          <p:nvPr/>
        </p:nvSpPr>
        <p:spPr>
          <a:xfrm>
            <a:off x="3883428" y="1420195"/>
            <a:ext cx="4425145" cy="2246769"/>
          </a:xfrm>
          <a:prstGeom prst="rect">
            <a:avLst/>
          </a:prstGeom>
          <a:noFill/>
        </p:spPr>
        <p:txBody>
          <a:bodyPr wrap="square" lIns="91440" tIns="45720" rIns="91440" bIns="45720">
            <a:spAutoFit/>
          </a:bodyPr>
          <a:lstStyle/>
          <a:p>
            <a:pPr algn="ctr"/>
            <a:r>
              <a:rPr lang="en-US" sz="2000" dirty="0">
                <a:latin typeface="Comic Sans MS" panose="030F0702030302020204" pitchFamily="66" charset="0"/>
              </a:rPr>
              <a:t>Students can access all live online lectures through their dashboard. Ongoing sessions are displayed as live, upcoming sessions show scheduled times with Zoom links, and completed lectures are marked as finished.</a:t>
            </a:r>
            <a:endParaRPr lang="en-US" sz="20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cxnSp>
        <p:nvCxnSpPr>
          <p:cNvPr id="8" name="Connector: Curved 7">
            <a:extLst>
              <a:ext uri="{FF2B5EF4-FFF2-40B4-BE49-F238E27FC236}">
                <a16:creationId xmlns:a16="http://schemas.microsoft.com/office/drawing/2014/main" id="{786AD666-1546-EA2D-51AA-A5FE62EB5253}"/>
              </a:ext>
            </a:extLst>
          </p:cNvPr>
          <p:cNvCxnSpPr>
            <a:cxnSpLocks/>
            <a:endCxn id="6" idx="0"/>
          </p:cNvCxnSpPr>
          <p:nvPr/>
        </p:nvCxnSpPr>
        <p:spPr>
          <a:xfrm>
            <a:off x="3603171" y="925286"/>
            <a:ext cx="2492830" cy="494909"/>
          </a:xfrm>
          <a:prstGeom prst="curvedConnector2">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AEF90877-C5F8-7E19-8BDC-F87D4E222BF1}"/>
              </a:ext>
            </a:extLst>
          </p:cNvPr>
          <p:cNvSpPr/>
          <p:nvPr/>
        </p:nvSpPr>
        <p:spPr>
          <a:xfrm>
            <a:off x="131000" y="42376"/>
            <a:ext cx="3376245" cy="461665"/>
          </a:xfrm>
          <a:prstGeom prst="rect">
            <a:avLst/>
          </a:prstGeom>
          <a:noFill/>
        </p:spPr>
        <p:txBody>
          <a:bodyPr wrap="none" lIns="91440" tIns="45720" rIns="91440" bIns="45720">
            <a:spAutoFit/>
          </a:bodyPr>
          <a:lstStyle/>
          <a:p>
            <a:pPr algn="ctr"/>
            <a:r>
              <a:rPr lang="en-US" sz="2400" dirty="0">
                <a:highlight>
                  <a:srgbClr val="FEFBDA"/>
                </a:highlight>
                <a:latin typeface="Comic Sans MS" panose="030F0702030302020204" pitchFamily="66" charset="0"/>
              </a:rPr>
              <a:t>"Live Online Lectures"</a:t>
            </a:r>
            <a:endParaRPr lang="en-US" sz="2400" b="0" cap="none" spc="0" dirty="0">
              <a:ln w="0"/>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11" name="Rectangle 10">
            <a:extLst>
              <a:ext uri="{FF2B5EF4-FFF2-40B4-BE49-F238E27FC236}">
                <a16:creationId xmlns:a16="http://schemas.microsoft.com/office/drawing/2014/main" id="{9BF657AD-FD27-3C5B-F39F-16D898664E4B}"/>
              </a:ext>
            </a:extLst>
          </p:cNvPr>
          <p:cNvSpPr/>
          <p:nvPr/>
        </p:nvSpPr>
        <p:spPr>
          <a:xfrm>
            <a:off x="8063946" y="72250"/>
            <a:ext cx="4128053" cy="400110"/>
          </a:xfrm>
          <a:prstGeom prst="rect">
            <a:avLst/>
          </a:prstGeom>
          <a:noFill/>
        </p:spPr>
        <p:txBody>
          <a:bodyPr wrap="none" lIns="91440" tIns="45720" rIns="91440" bIns="45720">
            <a:spAutoFit/>
          </a:bodyPr>
          <a:lstStyle/>
          <a:p>
            <a:pPr algn="ctr"/>
            <a:r>
              <a:rPr lang="en-US" sz="2000" dirty="0">
                <a:highlight>
                  <a:srgbClr val="FEFBDA"/>
                </a:highlight>
                <a:latin typeface="Comic Sans MS" panose="030F0702030302020204" pitchFamily="66" charset="0"/>
              </a:rPr>
              <a:t>"Course Completion Certificates"</a:t>
            </a:r>
            <a:endParaRPr lang="en-US" sz="2000" b="0" cap="none" spc="0" dirty="0">
              <a:ln w="0"/>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14" name="Rectangle 13">
            <a:extLst>
              <a:ext uri="{FF2B5EF4-FFF2-40B4-BE49-F238E27FC236}">
                <a16:creationId xmlns:a16="http://schemas.microsoft.com/office/drawing/2014/main" id="{97270294-F00F-0CCB-970B-6AB22442461C}"/>
              </a:ext>
            </a:extLst>
          </p:cNvPr>
          <p:cNvSpPr/>
          <p:nvPr/>
        </p:nvSpPr>
        <p:spPr>
          <a:xfrm>
            <a:off x="3883427" y="4776085"/>
            <a:ext cx="4425145" cy="1323439"/>
          </a:xfrm>
          <a:prstGeom prst="rect">
            <a:avLst/>
          </a:prstGeom>
          <a:noFill/>
        </p:spPr>
        <p:txBody>
          <a:bodyPr wrap="square" lIns="91440" tIns="45720" rIns="91440" bIns="45720">
            <a:spAutoFit/>
          </a:bodyPr>
          <a:lstStyle/>
          <a:p>
            <a:pPr algn="ctr"/>
            <a:r>
              <a:rPr lang="en-US" sz="2000" dirty="0">
                <a:latin typeface="Comic Sans MS" panose="030F0702030302020204" pitchFamily="66" charset="0"/>
              </a:rPr>
              <a:t>After completing a course, students receive a certificate of completion in their dashboard, which they can download as a PDF.</a:t>
            </a:r>
          </a:p>
        </p:txBody>
      </p:sp>
      <p:cxnSp>
        <p:nvCxnSpPr>
          <p:cNvPr id="15" name="Connector: Curved 14">
            <a:extLst>
              <a:ext uri="{FF2B5EF4-FFF2-40B4-BE49-F238E27FC236}">
                <a16:creationId xmlns:a16="http://schemas.microsoft.com/office/drawing/2014/main" id="{7E940350-1582-B949-B2C0-BD2251F0C1E2}"/>
              </a:ext>
            </a:extLst>
          </p:cNvPr>
          <p:cNvCxnSpPr>
            <a:cxnSpLocks/>
            <a:stCxn id="5" idx="1"/>
            <a:endCxn id="14" idx="0"/>
          </p:cNvCxnSpPr>
          <p:nvPr/>
        </p:nvCxnSpPr>
        <p:spPr>
          <a:xfrm rot="10800000" flipV="1">
            <a:off x="6096001" y="3606463"/>
            <a:ext cx="2286867" cy="1169621"/>
          </a:xfrm>
          <a:prstGeom prst="curvedConnector2">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6334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82603D3-3112-275F-8878-096CC91FA8F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E67E33E-1F18-87B1-9A72-444393520D12}"/>
              </a:ext>
            </a:extLst>
          </p:cNvPr>
          <p:cNvPicPr>
            <a:picLocks noChangeAspect="1"/>
          </p:cNvPicPr>
          <p:nvPr/>
        </p:nvPicPr>
        <p:blipFill>
          <a:blip r:embed="rId2"/>
          <a:srcRect t="4715" b="42765"/>
          <a:stretch>
            <a:fillRect/>
          </a:stretch>
        </p:blipFill>
        <p:spPr>
          <a:xfrm>
            <a:off x="219011" y="111513"/>
            <a:ext cx="3351503" cy="49200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BE7CA16A-24DD-DF0E-F3A3-7D60507AD11B}"/>
              </a:ext>
            </a:extLst>
          </p:cNvPr>
          <p:cNvPicPr>
            <a:picLocks noChangeAspect="1"/>
          </p:cNvPicPr>
          <p:nvPr/>
        </p:nvPicPr>
        <p:blipFill>
          <a:blip r:embed="rId3"/>
          <a:srcRect t="5040" b="25041"/>
          <a:stretch>
            <a:fillRect/>
          </a:stretch>
        </p:blipFill>
        <p:spPr>
          <a:xfrm>
            <a:off x="7847177" y="98236"/>
            <a:ext cx="3906943" cy="49200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FBE23914-7419-2B98-BE4D-4CC35C20C177}"/>
              </a:ext>
            </a:extLst>
          </p:cNvPr>
          <p:cNvSpPr/>
          <p:nvPr/>
        </p:nvSpPr>
        <p:spPr>
          <a:xfrm>
            <a:off x="436756" y="5241947"/>
            <a:ext cx="11318488" cy="1200329"/>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Students can see all upcoming quizzes with their schedule and visibility status. Upon taking a quiz, answers are automatically graded based on the teacher’s correct responses, and students receive their scores immediately.</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2" name="Image 263">
            <a:extLst>
              <a:ext uri="{FF2B5EF4-FFF2-40B4-BE49-F238E27FC236}">
                <a16:creationId xmlns:a16="http://schemas.microsoft.com/office/drawing/2014/main" id="{937F9258-B15F-2405-78D3-CF097778DB5F}"/>
              </a:ext>
            </a:extLst>
          </p:cNvPr>
          <p:cNvPicPr/>
          <p:nvPr/>
        </p:nvPicPr>
        <p:blipFill>
          <a:blip r:embed="rId4" cstate="print"/>
          <a:srcRect b="7587"/>
          <a:stretch>
            <a:fillRect/>
          </a:stretch>
        </p:blipFill>
        <p:spPr>
          <a:xfrm>
            <a:off x="3838393" y="111512"/>
            <a:ext cx="3683635" cy="49200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9994643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2E61180-1992-E835-576D-FA6F6CA0B2B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665420C-B9B0-993E-A4B7-53714C1508E5}"/>
              </a:ext>
            </a:extLst>
          </p:cNvPr>
          <p:cNvPicPr>
            <a:picLocks noChangeAspect="1"/>
          </p:cNvPicPr>
          <p:nvPr/>
        </p:nvPicPr>
        <p:blipFill>
          <a:blip r:embed="rId2"/>
          <a:srcRect t="5224"/>
          <a:stretch>
            <a:fillRect/>
          </a:stretch>
        </p:blipFill>
        <p:spPr>
          <a:xfrm>
            <a:off x="186518" y="685798"/>
            <a:ext cx="3797654" cy="60829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3DE4E614-9351-7478-92C4-F1CE1794DA01}"/>
              </a:ext>
            </a:extLst>
          </p:cNvPr>
          <p:cNvPicPr>
            <a:picLocks noChangeAspect="1"/>
          </p:cNvPicPr>
          <p:nvPr/>
        </p:nvPicPr>
        <p:blipFill>
          <a:blip r:embed="rId3"/>
          <a:srcRect t="5224" b="4124"/>
          <a:stretch>
            <a:fillRect/>
          </a:stretch>
        </p:blipFill>
        <p:spPr>
          <a:xfrm>
            <a:off x="4425885" y="685800"/>
            <a:ext cx="3958135" cy="60829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2A8A4192-5E69-21C3-BA33-5883E7844586}"/>
              </a:ext>
            </a:extLst>
          </p:cNvPr>
          <p:cNvSpPr/>
          <p:nvPr/>
        </p:nvSpPr>
        <p:spPr>
          <a:xfrm>
            <a:off x="440754" y="14476"/>
            <a:ext cx="7407797" cy="523220"/>
          </a:xfrm>
          <a:prstGeom prst="rect">
            <a:avLst/>
          </a:prstGeom>
          <a:noFill/>
        </p:spPr>
        <p:txBody>
          <a:bodyPr wrap="none" lIns="91440" tIns="45720" rIns="91440" bIns="45720">
            <a:spAutoFit/>
          </a:bodyPr>
          <a:lstStyle/>
          <a:p>
            <a:pPr algn="ctr"/>
            <a:r>
              <a:rPr lang="en-US" sz="2800" dirty="0">
                <a:solidFill>
                  <a:srgbClr val="C68C52"/>
                </a:solidFill>
                <a:highlight>
                  <a:srgbClr val="FEFBDA"/>
                </a:highlight>
                <a:latin typeface="Comic Sans MS" panose="030F0702030302020204" pitchFamily="66" charset="0"/>
              </a:rPr>
              <a:t>"Personal Study Plans &amp; Progress Tracking"</a:t>
            </a:r>
            <a:endParaRPr lang="en-US" sz="28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7" name="Rectangle 6">
            <a:extLst>
              <a:ext uri="{FF2B5EF4-FFF2-40B4-BE49-F238E27FC236}">
                <a16:creationId xmlns:a16="http://schemas.microsoft.com/office/drawing/2014/main" id="{13B856D0-8133-F313-53FF-9C3254F3C9B8}"/>
              </a:ext>
            </a:extLst>
          </p:cNvPr>
          <p:cNvSpPr/>
          <p:nvPr/>
        </p:nvSpPr>
        <p:spPr>
          <a:xfrm>
            <a:off x="8384020" y="1443841"/>
            <a:ext cx="3807980" cy="4832092"/>
          </a:xfrm>
          <a:prstGeom prst="rect">
            <a:avLst/>
          </a:prstGeom>
          <a:noFill/>
        </p:spPr>
        <p:txBody>
          <a:bodyPr wrap="square" lIns="91440" tIns="45720" rIns="91440" bIns="45720">
            <a:spAutoFit/>
          </a:bodyPr>
          <a:lstStyle/>
          <a:p>
            <a:pPr algn="ctr"/>
            <a:r>
              <a:rPr lang="en-US" sz="2800" dirty="0">
                <a:latin typeface="Comic Sans MS" panose="030F0702030302020204" pitchFamily="66" charset="0"/>
              </a:rPr>
              <a:t>Students can create daily and weekly study plans, adding tasks for each day. A progress page shows which tasks are completed and which are pending, including totals, helping students track their productivity.</a:t>
            </a:r>
            <a:endParaRPr lang="en-US" sz="28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615600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8D74EB-9C34-B77C-BC4E-4AB788D55042}"/>
              </a:ext>
            </a:extLst>
          </p:cNvPr>
          <p:cNvSpPr txBox="1"/>
          <p:nvPr/>
        </p:nvSpPr>
        <p:spPr>
          <a:xfrm>
            <a:off x="4119765" y="315492"/>
            <a:ext cx="3241714" cy="1280351"/>
          </a:xfrm>
          <a:prstGeom prst="rect">
            <a:avLst/>
          </a:prstGeom>
          <a:noFill/>
        </p:spPr>
        <p:txBody>
          <a:bodyPr wrap="square" lIns="73152" tIns="54864" rIns="73152" bIns="54864" anchor="ctr">
            <a:spAutoFit/>
          </a:bodyPr>
          <a:lstStyle/>
          <a:p>
            <a:pPr algn="l">
              <a:spcBef>
                <a:spcPts val="0"/>
              </a:spcBef>
              <a:spcAft>
                <a:spcPts val="0"/>
              </a:spcAft>
            </a:pPr>
            <a:r>
              <a:rPr lang="en-US" sz="4400" dirty="0">
                <a:highlight>
                  <a:srgbClr val="FEFBDA"/>
                </a:highlight>
                <a:latin typeface="Comic Sans MS" panose="030F0702030302020204" pitchFamily="66" charset="0"/>
                <a:cs typeface="Cavolini" panose="03000502040302020204" pitchFamily="66" charset="0"/>
              </a:rPr>
              <a:t>Technology</a:t>
            </a:r>
          </a:p>
          <a:p>
            <a:pPr algn="l">
              <a:spcBef>
                <a:spcPts val="0"/>
              </a:spcBef>
              <a:spcAft>
                <a:spcPts val="0"/>
              </a:spcAft>
            </a:pPr>
            <a:endParaRPr lang="en-US" sz="3200" dirty="0">
              <a:highlight>
                <a:srgbClr val="E4EFFC"/>
              </a:highlight>
              <a:latin typeface="Comic Sans MS" panose="030F0702030302020204" pitchFamily="66" charset="0"/>
              <a:cs typeface="Cavolini" panose="03000502040302020204" pitchFamily="66" charset="0"/>
            </a:endParaRPr>
          </a:p>
        </p:txBody>
      </p:sp>
      <p:sp>
        <p:nvSpPr>
          <p:cNvPr id="4" name="TextBox 9">
            <a:extLst>
              <a:ext uri="{FF2B5EF4-FFF2-40B4-BE49-F238E27FC236}">
                <a16:creationId xmlns:a16="http://schemas.microsoft.com/office/drawing/2014/main" id="{73F8C92F-BE4E-A84E-461E-9F1E92668CAE}"/>
              </a:ext>
            </a:extLst>
          </p:cNvPr>
          <p:cNvSpPr txBox="1"/>
          <p:nvPr/>
        </p:nvSpPr>
        <p:spPr>
          <a:xfrm>
            <a:off x="599647" y="948643"/>
            <a:ext cx="5993146" cy="1081065"/>
          </a:xfrm>
          <a:prstGeom prst="rect">
            <a:avLst/>
          </a:prstGeom>
        </p:spPr>
        <p:txBody>
          <a:bodyPr lIns="0" tIns="0" rIns="0" bIns="0" rtlCol="0" anchor="t">
            <a:spAutoFit/>
          </a:bodyPr>
          <a:lstStyle/>
          <a:p>
            <a:pPr marL="571500" indent="-571500" algn="ctr">
              <a:lnSpc>
                <a:spcPts val="9766"/>
              </a:lnSpc>
              <a:spcBef>
                <a:spcPct val="0"/>
              </a:spcBef>
              <a:buFont typeface="Wingdings" panose="05000000000000000000" pitchFamily="2" charset="2"/>
              <a:buChar char="q"/>
            </a:pPr>
            <a:r>
              <a:rPr lang="en-US" sz="3600" dirty="0">
                <a:latin typeface="Footlight MT Light" panose="0204060206030A020304" pitchFamily="18" charset="0"/>
                <a:cs typeface="Dreaming Outloud Pro" panose="03050502040302030504" pitchFamily="66" charset="0"/>
                <a:sym typeface="29LT Riwaya Informal"/>
              </a:rPr>
              <a:t>Frontend-Web</a:t>
            </a:r>
            <a:r>
              <a:rPr lang="ar-EG" sz="3600" dirty="0">
                <a:latin typeface="Footlight MT Light" panose="0204060206030A020304" pitchFamily="18" charset="0"/>
                <a:sym typeface="29LT Riwaya Informal"/>
              </a:rPr>
              <a:t> </a:t>
            </a:r>
            <a:r>
              <a:rPr lang="ar-EG" sz="3600" dirty="0">
                <a:latin typeface="Footlight MT Light" panose="0204060206030A020304" pitchFamily="18" charset="0"/>
                <a:ea typeface="29LT Riwaya Informal"/>
                <a:cs typeface="Dreaming Outloud Pro" panose="03050502040302030504" pitchFamily="66" charset="0"/>
                <a:sym typeface="29LT Riwaya Informal"/>
              </a:rPr>
              <a:t>:</a:t>
            </a:r>
            <a:r>
              <a:rPr lang="en-US" sz="2800" dirty="0">
                <a:latin typeface="Comic Sans MS" panose="030F0702030302020204" pitchFamily="66" charset="0"/>
                <a:cs typeface="Cavolini" panose="03000502040302020204" pitchFamily="66" charset="0"/>
              </a:rPr>
              <a:t>React.js </a:t>
            </a:r>
            <a:endParaRPr lang="en-US" sz="2800" dirty="0">
              <a:latin typeface="Comic Sans MS" panose="030F0702030302020204" pitchFamily="66" charset="0"/>
              <a:cs typeface="Cavolini" panose="03000502040302020204" pitchFamily="66" charset="0"/>
              <a:sym typeface="29LT Riwaya Informal"/>
            </a:endParaRPr>
          </a:p>
        </p:txBody>
      </p:sp>
      <p:sp>
        <p:nvSpPr>
          <p:cNvPr id="5" name="TextBox 9">
            <a:extLst>
              <a:ext uri="{FF2B5EF4-FFF2-40B4-BE49-F238E27FC236}">
                <a16:creationId xmlns:a16="http://schemas.microsoft.com/office/drawing/2014/main" id="{89047A25-B557-FE24-19BD-41C789205D35}"/>
              </a:ext>
            </a:extLst>
          </p:cNvPr>
          <p:cNvSpPr txBox="1"/>
          <p:nvPr/>
        </p:nvSpPr>
        <p:spPr>
          <a:xfrm>
            <a:off x="-126755" y="1721824"/>
            <a:ext cx="9480525" cy="1081065"/>
          </a:xfrm>
          <a:prstGeom prst="rect">
            <a:avLst/>
          </a:prstGeom>
        </p:spPr>
        <p:txBody>
          <a:bodyPr wrap="square" lIns="0" tIns="0" rIns="0" bIns="0" rtlCol="0" anchor="t">
            <a:spAutoFit/>
          </a:bodyPr>
          <a:lstStyle/>
          <a:p>
            <a:pPr marL="742950" indent="-742950" algn="ctr">
              <a:lnSpc>
                <a:spcPts val="9766"/>
              </a:lnSpc>
              <a:spcBef>
                <a:spcPct val="0"/>
              </a:spcBef>
              <a:buFont typeface="Wingdings" panose="05000000000000000000" pitchFamily="2" charset="2"/>
              <a:buChar char="q"/>
            </a:pPr>
            <a:r>
              <a:rPr lang="en-US" sz="3600" dirty="0">
                <a:latin typeface="Footlight MT Light" panose="0204060206030A020304" pitchFamily="18" charset="0"/>
                <a:ea typeface="29LT Riwaya Informal"/>
                <a:cs typeface="Dreaming Outloud Pro" panose="03050502040302030504" pitchFamily="66" charset="0"/>
                <a:sym typeface="29LT Riwaya Informal"/>
              </a:rPr>
              <a:t>Frontend-APP</a:t>
            </a:r>
            <a:r>
              <a:rPr lang="ar-EG" sz="3600" dirty="0">
                <a:latin typeface="Footlight MT Light" panose="0204060206030A020304" pitchFamily="18" charset="0"/>
                <a:ea typeface="29LT Riwaya Informal"/>
                <a:cs typeface="Dreaming Outloud Pro" panose="03050502040302030504" pitchFamily="66" charset="0"/>
                <a:sym typeface="29LT Riwaya Informal"/>
              </a:rPr>
              <a:t>: </a:t>
            </a:r>
            <a:r>
              <a:rPr lang="en-US" sz="2800" dirty="0">
                <a:latin typeface="Comic Sans MS" panose="030F0702030302020204" pitchFamily="66" charset="0"/>
                <a:cs typeface="Cavolini" panose="03000502040302020204" pitchFamily="66" charset="0"/>
              </a:rPr>
              <a:t>React Native + Expo</a:t>
            </a:r>
            <a:endParaRPr lang="en-US" sz="2800" dirty="0">
              <a:latin typeface="Comic Sans MS" panose="030F0702030302020204" pitchFamily="66" charset="0"/>
              <a:cs typeface="Cavolini" panose="03000502040302020204" pitchFamily="66" charset="0"/>
              <a:sym typeface="29LT Riwaya Informal"/>
            </a:endParaRPr>
          </a:p>
        </p:txBody>
      </p:sp>
      <p:sp>
        <p:nvSpPr>
          <p:cNvPr id="6" name="TextBox 9">
            <a:extLst>
              <a:ext uri="{FF2B5EF4-FFF2-40B4-BE49-F238E27FC236}">
                <a16:creationId xmlns:a16="http://schemas.microsoft.com/office/drawing/2014/main" id="{08BCF5E7-BAA7-639F-A48E-AB42B68150E0}"/>
              </a:ext>
            </a:extLst>
          </p:cNvPr>
          <p:cNvSpPr txBox="1"/>
          <p:nvPr/>
        </p:nvSpPr>
        <p:spPr>
          <a:xfrm>
            <a:off x="-1368551" y="2483656"/>
            <a:ext cx="9058655" cy="1081065"/>
          </a:xfrm>
          <a:prstGeom prst="rect">
            <a:avLst/>
          </a:prstGeom>
        </p:spPr>
        <p:txBody>
          <a:bodyPr wrap="square" lIns="0" tIns="0" rIns="0" bIns="0" rtlCol="0" anchor="t">
            <a:spAutoFit/>
          </a:bodyPr>
          <a:lstStyle/>
          <a:p>
            <a:pPr marL="742950" indent="-742950" algn="ctr">
              <a:lnSpc>
                <a:spcPts val="9766"/>
              </a:lnSpc>
              <a:spcBef>
                <a:spcPct val="0"/>
              </a:spcBef>
              <a:buFont typeface="Wingdings" panose="05000000000000000000" pitchFamily="2" charset="2"/>
              <a:buChar char="q"/>
            </a:pPr>
            <a:r>
              <a:rPr lang="en-US" sz="3600" dirty="0">
                <a:latin typeface="Footlight MT Light" panose="0204060206030A020304" pitchFamily="18" charset="0"/>
                <a:ea typeface="29LT Riwaya Informal"/>
                <a:cs typeface="Dreaming Outloud Pro" panose="03050502040302030504" pitchFamily="66" charset="0"/>
                <a:sym typeface="29LT Riwaya Informal"/>
              </a:rPr>
              <a:t>Back-End</a:t>
            </a:r>
            <a:r>
              <a:rPr lang="ar-EG" sz="3600" dirty="0">
                <a:latin typeface="Footlight MT Light" panose="0204060206030A020304" pitchFamily="18" charset="0"/>
                <a:ea typeface="29LT Riwaya Informal"/>
                <a:cs typeface="Dreaming Outloud Pro" panose="03050502040302030504" pitchFamily="66" charset="0"/>
                <a:sym typeface="29LT Riwaya Informal"/>
              </a:rPr>
              <a:t> :</a:t>
            </a:r>
            <a:r>
              <a:rPr lang="en-US" sz="2800" dirty="0">
                <a:latin typeface="Comic Sans MS" panose="030F0702030302020204" pitchFamily="66" charset="0"/>
                <a:cs typeface="Cavolini" panose="03000502040302020204" pitchFamily="66" charset="0"/>
              </a:rPr>
              <a:t>Node.js </a:t>
            </a:r>
            <a:endParaRPr lang="ar-EG" sz="2800" dirty="0">
              <a:latin typeface="Comic Sans MS" panose="030F0702030302020204" pitchFamily="66" charset="0"/>
              <a:cs typeface="Cavolini" panose="03000502040302020204" pitchFamily="66" charset="0"/>
              <a:sym typeface="29LT Riwaya Informal"/>
            </a:endParaRPr>
          </a:p>
        </p:txBody>
      </p:sp>
      <p:sp>
        <p:nvSpPr>
          <p:cNvPr id="7" name="TextBox 9">
            <a:extLst>
              <a:ext uri="{FF2B5EF4-FFF2-40B4-BE49-F238E27FC236}">
                <a16:creationId xmlns:a16="http://schemas.microsoft.com/office/drawing/2014/main" id="{B9D8B0F4-7D49-A924-1C6A-E62B761A292E}"/>
              </a:ext>
            </a:extLst>
          </p:cNvPr>
          <p:cNvSpPr txBox="1"/>
          <p:nvPr/>
        </p:nvSpPr>
        <p:spPr>
          <a:xfrm>
            <a:off x="-1368551" y="3178942"/>
            <a:ext cx="9058655" cy="1081065"/>
          </a:xfrm>
          <a:prstGeom prst="rect">
            <a:avLst/>
          </a:prstGeom>
        </p:spPr>
        <p:txBody>
          <a:bodyPr wrap="square" lIns="0" tIns="0" rIns="0" bIns="0" rtlCol="0" anchor="t">
            <a:spAutoFit/>
          </a:bodyPr>
          <a:lstStyle/>
          <a:p>
            <a:pPr marL="742950" indent="-742950" algn="ctr">
              <a:lnSpc>
                <a:spcPts val="9766"/>
              </a:lnSpc>
              <a:spcBef>
                <a:spcPct val="0"/>
              </a:spcBef>
              <a:buFont typeface="Wingdings" panose="05000000000000000000" pitchFamily="2" charset="2"/>
              <a:buChar char="q"/>
            </a:pPr>
            <a:r>
              <a:rPr lang="en-US" sz="3600" dirty="0">
                <a:latin typeface="Footlight MT Light" panose="0204060206030A020304" pitchFamily="18" charset="0"/>
                <a:ea typeface="29LT Riwaya Informal"/>
                <a:cs typeface="Dreaming Outloud Pro" panose="03050502040302030504" pitchFamily="66" charset="0"/>
                <a:sym typeface="29LT Riwaya Informal"/>
              </a:rPr>
              <a:t>Database</a:t>
            </a:r>
            <a:r>
              <a:rPr lang="ar-EG" sz="3600" dirty="0">
                <a:latin typeface="Footlight MT Light" panose="0204060206030A020304" pitchFamily="18" charset="0"/>
                <a:ea typeface="29LT Riwaya Informal"/>
                <a:cs typeface="Dreaming Outloud Pro" panose="03050502040302030504" pitchFamily="66" charset="0"/>
                <a:sym typeface="29LT Riwaya Informal"/>
              </a:rPr>
              <a:t> :</a:t>
            </a:r>
            <a:r>
              <a:rPr lang="en-US" sz="2800" dirty="0">
                <a:latin typeface="Comic Sans MS" panose="030F0702030302020204" pitchFamily="66" charset="0"/>
                <a:cs typeface="Cavolini" panose="03000502040302020204" pitchFamily="66" charset="0"/>
              </a:rPr>
              <a:t>MySQL</a:t>
            </a:r>
            <a:endParaRPr lang="ar-EG" sz="2800" dirty="0">
              <a:latin typeface="Comic Sans MS" panose="030F0702030302020204" pitchFamily="66" charset="0"/>
              <a:cs typeface="Cavolini" panose="03000502040302020204" pitchFamily="66" charset="0"/>
              <a:sym typeface="29LT Riwaya Informal"/>
            </a:endParaRPr>
          </a:p>
        </p:txBody>
      </p:sp>
      <p:sp>
        <p:nvSpPr>
          <p:cNvPr id="8" name="TextBox 9">
            <a:extLst>
              <a:ext uri="{FF2B5EF4-FFF2-40B4-BE49-F238E27FC236}">
                <a16:creationId xmlns:a16="http://schemas.microsoft.com/office/drawing/2014/main" id="{5C25EC43-90F9-DA0B-CAE0-830DC20F00BA}"/>
              </a:ext>
            </a:extLst>
          </p:cNvPr>
          <p:cNvSpPr txBox="1"/>
          <p:nvPr/>
        </p:nvSpPr>
        <p:spPr>
          <a:xfrm>
            <a:off x="599647" y="3863028"/>
            <a:ext cx="6892337" cy="1081065"/>
          </a:xfrm>
          <a:prstGeom prst="rect">
            <a:avLst/>
          </a:prstGeom>
        </p:spPr>
        <p:txBody>
          <a:bodyPr wrap="square" lIns="0" tIns="0" rIns="0" bIns="0" rtlCol="0" anchor="t">
            <a:spAutoFit/>
          </a:bodyPr>
          <a:lstStyle/>
          <a:p>
            <a:pPr marL="571500" indent="-571500" algn="ctr">
              <a:lnSpc>
                <a:spcPts val="9766"/>
              </a:lnSpc>
              <a:spcBef>
                <a:spcPct val="0"/>
              </a:spcBef>
              <a:buFont typeface="Wingdings" panose="05000000000000000000" pitchFamily="2" charset="2"/>
              <a:buChar char="q"/>
            </a:pPr>
            <a:r>
              <a:rPr lang="en-US" sz="3600" dirty="0">
                <a:latin typeface="Footlight MT Light" panose="0204060206030A020304" pitchFamily="18" charset="0"/>
                <a:cs typeface="Dreaming Outloud Pro" panose="03050502040302030504" pitchFamily="66" charset="0"/>
                <a:sym typeface="29LT Riwaya Informal"/>
              </a:rPr>
              <a:t>Real-Time Services: </a:t>
            </a:r>
            <a:r>
              <a:rPr lang="en-US" sz="2800" dirty="0">
                <a:latin typeface="Comic Sans MS" panose="030F0702030302020204" pitchFamily="66" charset="0"/>
                <a:cs typeface="Cavolini" panose="03000502040302020204" pitchFamily="66" charset="0"/>
                <a:sym typeface="29LT Riwaya Informal"/>
              </a:rPr>
              <a:t>Firebase</a:t>
            </a:r>
          </a:p>
        </p:txBody>
      </p:sp>
      <p:sp>
        <p:nvSpPr>
          <p:cNvPr id="9" name="TextBox 9">
            <a:extLst>
              <a:ext uri="{FF2B5EF4-FFF2-40B4-BE49-F238E27FC236}">
                <a16:creationId xmlns:a16="http://schemas.microsoft.com/office/drawing/2014/main" id="{ED088A67-F146-0B70-D12C-CD62E924AB7C}"/>
              </a:ext>
            </a:extLst>
          </p:cNvPr>
          <p:cNvSpPr txBox="1"/>
          <p:nvPr/>
        </p:nvSpPr>
        <p:spPr>
          <a:xfrm>
            <a:off x="-50777" y="4603808"/>
            <a:ext cx="5993146" cy="1081065"/>
          </a:xfrm>
          <a:prstGeom prst="rect">
            <a:avLst/>
          </a:prstGeom>
        </p:spPr>
        <p:txBody>
          <a:bodyPr lIns="0" tIns="0" rIns="0" bIns="0" rtlCol="0" anchor="t">
            <a:spAutoFit/>
          </a:bodyPr>
          <a:lstStyle/>
          <a:p>
            <a:pPr marL="571500" indent="-571500" algn="ctr">
              <a:lnSpc>
                <a:spcPts val="9766"/>
              </a:lnSpc>
              <a:spcBef>
                <a:spcPct val="0"/>
              </a:spcBef>
              <a:buFont typeface="Wingdings" panose="05000000000000000000" pitchFamily="2" charset="2"/>
              <a:buChar char="q"/>
            </a:pPr>
            <a:r>
              <a:rPr lang="en-US" sz="3600" dirty="0">
                <a:latin typeface="Footlight MT Light" panose="0204060206030A020304" pitchFamily="18" charset="0"/>
                <a:cs typeface="Dreaming Outloud Pro" panose="03050502040302030504" pitchFamily="66" charset="0"/>
                <a:sym typeface="29LT Riwaya Informal"/>
              </a:rPr>
              <a:t>Payments: </a:t>
            </a:r>
            <a:r>
              <a:rPr lang="en-US" sz="2800" dirty="0">
                <a:latin typeface="Comic Sans MS" panose="030F0702030302020204" pitchFamily="66" charset="0"/>
                <a:cs typeface="Cavolini" panose="03000502040302020204" pitchFamily="66" charset="0"/>
                <a:sym typeface="29LT Riwaya Informal"/>
              </a:rPr>
              <a:t>Stripe</a:t>
            </a:r>
          </a:p>
        </p:txBody>
      </p:sp>
      <p:sp>
        <p:nvSpPr>
          <p:cNvPr id="10" name="Freeform 8">
            <a:extLst>
              <a:ext uri="{FF2B5EF4-FFF2-40B4-BE49-F238E27FC236}">
                <a16:creationId xmlns:a16="http://schemas.microsoft.com/office/drawing/2014/main" id="{496F3B4E-1054-BBF6-8721-0FBE2A0D6382}"/>
              </a:ext>
            </a:extLst>
          </p:cNvPr>
          <p:cNvSpPr/>
          <p:nvPr/>
        </p:nvSpPr>
        <p:spPr>
          <a:xfrm>
            <a:off x="9272016" y="4944093"/>
            <a:ext cx="2125200" cy="1095685"/>
          </a:xfrm>
          <a:custGeom>
            <a:avLst/>
            <a:gdLst/>
            <a:ahLst/>
            <a:cxnLst/>
            <a:rect l="l" t="t" r="r" b="b"/>
            <a:pathLst>
              <a:path w="3208494" h="1932828">
                <a:moveTo>
                  <a:pt x="0" y="0"/>
                </a:moveTo>
                <a:lnTo>
                  <a:pt x="3208494" y="0"/>
                </a:lnTo>
                <a:lnTo>
                  <a:pt x="3208494" y="1932828"/>
                </a:lnTo>
                <a:lnTo>
                  <a:pt x="0" y="1932828"/>
                </a:lnTo>
                <a:lnTo>
                  <a:pt x="0" y="0"/>
                </a:lnTo>
                <a:close/>
              </a:path>
            </a:pathLst>
          </a:custGeom>
          <a:blipFill>
            <a:blip r:embed="rId2"/>
            <a:stretch>
              <a:fillRect/>
            </a:stretch>
          </a:blipFill>
        </p:spPr>
        <p:txBody>
          <a:bodyPr/>
          <a:lstStyle/>
          <a:p>
            <a:endParaRPr lang="en-US"/>
          </a:p>
        </p:txBody>
      </p:sp>
      <p:sp>
        <p:nvSpPr>
          <p:cNvPr id="11" name="Freeform 3">
            <a:extLst>
              <a:ext uri="{FF2B5EF4-FFF2-40B4-BE49-F238E27FC236}">
                <a16:creationId xmlns:a16="http://schemas.microsoft.com/office/drawing/2014/main" id="{202742DC-3622-7F68-55A5-64A3E9E28377}"/>
              </a:ext>
            </a:extLst>
          </p:cNvPr>
          <p:cNvSpPr/>
          <p:nvPr/>
        </p:nvSpPr>
        <p:spPr>
          <a:xfrm>
            <a:off x="10024417" y="731830"/>
            <a:ext cx="1088272" cy="1168905"/>
          </a:xfrm>
          <a:custGeom>
            <a:avLst/>
            <a:gdLst/>
            <a:ahLst/>
            <a:cxnLst/>
            <a:rect l="l" t="t" r="r" b="b"/>
            <a:pathLst>
              <a:path w="1340358" h="1304644">
                <a:moveTo>
                  <a:pt x="0" y="0"/>
                </a:moveTo>
                <a:lnTo>
                  <a:pt x="1340358" y="0"/>
                </a:lnTo>
                <a:lnTo>
                  <a:pt x="1340358" y="1304645"/>
                </a:lnTo>
                <a:lnTo>
                  <a:pt x="0" y="1304645"/>
                </a:lnTo>
                <a:lnTo>
                  <a:pt x="0" y="0"/>
                </a:lnTo>
                <a:close/>
              </a:path>
            </a:pathLst>
          </a:custGeom>
          <a:blipFill>
            <a:blip r:embed="rId3"/>
            <a:stretch>
              <a:fillRect t="-2066" r="-4611" b="-2066"/>
            </a:stretch>
          </a:blipFill>
        </p:spPr>
        <p:txBody>
          <a:bodyPr/>
          <a:lstStyle/>
          <a:p>
            <a:endParaRPr lang="en-US" dirty="0"/>
          </a:p>
        </p:txBody>
      </p:sp>
      <p:sp>
        <p:nvSpPr>
          <p:cNvPr id="12" name="Freeform 8">
            <a:extLst>
              <a:ext uri="{FF2B5EF4-FFF2-40B4-BE49-F238E27FC236}">
                <a16:creationId xmlns:a16="http://schemas.microsoft.com/office/drawing/2014/main" id="{795034E5-A27B-1F6E-6E5D-53D6CD21F11E}"/>
              </a:ext>
            </a:extLst>
          </p:cNvPr>
          <p:cNvSpPr/>
          <p:nvPr/>
        </p:nvSpPr>
        <p:spPr>
          <a:xfrm>
            <a:off x="10100957" y="2153497"/>
            <a:ext cx="1383080" cy="1456769"/>
          </a:xfrm>
          <a:custGeom>
            <a:avLst/>
            <a:gdLst/>
            <a:ahLst/>
            <a:cxnLst/>
            <a:rect l="l" t="t" r="r" b="b"/>
            <a:pathLst>
              <a:path w="1383080" h="1456769">
                <a:moveTo>
                  <a:pt x="0" y="0"/>
                </a:moveTo>
                <a:lnTo>
                  <a:pt x="1383081" y="0"/>
                </a:lnTo>
                <a:lnTo>
                  <a:pt x="1383081" y="1456769"/>
                </a:lnTo>
                <a:lnTo>
                  <a:pt x="0" y="1456769"/>
                </a:lnTo>
                <a:lnTo>
                  <a:pt x="0" y="0"/>
                </a:lnTo>
                <a:close/>
              </a:path>
            </a:pathLst>
          </a:custGeom>
          <a:blipFill>
            <a:blip r:embed="rId4"/>
            <a:stretch>
              <a:fillRect/>
            </a:stretch>
          </a:blipFill>
        </p:spPr>
        <p:txBody>
          <a:bodyPr/>
          <a:lstStyle/>
          <a:p>
            <a:endParaRPr lang="en-US"/>
          </a:p>
        </p:txBody>
      </p:sp>
      <p:pic>
        <p:nvPicPr>
          <p:cNvPr id="13" name="Picture 12">
            <a:extLst>
              <a:ext uri="{FF2B5EF4-FFF2-40B4-BE49-F238E27FC236}">
                <a16:creationId xmlns:a16="http://schemas.microsoft.com/office/drawing/2014/main" id="{C5BB03E5-E14D-F075-AF78-DDFC2792CB19}"/>
              </a:ext>
            </a:extLst>
          </p:cNvPr>
          <p:cNvPicPr>
            <a:picLocks noChangeAspect="1"/>
          </p:cNvPicPr>
          <p:nvPr/>
        </p:nvPicPr>
        <p:blipFill>
          <a:blip r:embed="rId5"/>
          <a:stretch>
            <a:fillRect/>
          </a:stretch>
        </p:blipFill>
        <p:spPr>
          <a:xfrm>
            <a:off x="10187779" y="3863028"/>
            <a:ext cx="1209437" cy="740780"/>
          </a:xfrm>
          <a:prstGeom prst="rect">
            <a:avLst/>
          </a:prstGeom>
        </p:spPr>
      </p:pic>
    </p:spTree>
    <p:extLst>
      <p:ext uri="{BB962C8B-B14F-4D97-AF65-F5344CB8AC3E}">
        <p14:creationId xmlns:p14="http://schemas.microsoft.com/office/powerpoint/2010/main" val="1626960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01556EC-7E0B-EEAD-FACE-A521EF824A3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B69D2CB1-325B-EBB8-D008-670B6FFB964B}"/>
              </a:ext>
            </a:extLst>
          </p:cNvPr>
          <p:cNvPicPr>
            <a:picLocks noChangeAspect="1"/>
          </p:cNvPicPr>
          <p:nvPr/>
        </p:nvPicPr>
        <p:blipFill>
          <a:blip r:embed="rId2"/>
          <a:srcRect t="4811"/>
          <a:stretch>
            <a:fillRect/>
          </a:stretch>
        </p:blipFill>
        <p:spPr>
          <a:xfrm>
            <a:off x="4093721" y="141515"/>
            <a:ext cx="3824498" cy="61306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83A6A865-15FE-7DA5-93BA-4F5F49455257}"/>
              </a:ext>
            </a:extLst>
          </p:cNvPr>
          <p:cNvPicPr>
            <a:picLocks noChangeAspect="1"/>
          </p:cNvPicPr>
          <p:nvPr/>
        </p:nvPicPr>
        <p:blipFill>
          <a:blip r:embed="rId3"/>
          <a:srcRect t="4811"/>
          <a:stretch>
            <a:fillRect/>
          </a:stretch>
        </p:blipFill>
        <p:spPr>
          <a:xfrm>
            <a:off x="8352691" y="141513"/>
            <a:ext cx="3585309" cy="6085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Rounded Corners 8">
            <a:extLst>
              <a:ext uri="{FF2B5EF4-FFF2-40B4-BE49-F238E27FC236}">
                <a16:creationId xmlns:a16="http://schemas.microsoft.com/office/drawing/2014/main" id="{410EED57-4AFA-EE2D-32C6-55EC190D1490}"/>
              </a:ext>
            </a:extLst>
          </p:cNvPr>
          <p:cNvSpPr/>
          <p:nvPr/>
        </p:nvSpPr>
        <p:spPr>
          <a:xfrm>
            <a:off x="4735286" y="1557552"/>
            <a:ext cx="2975840" cy="2288583"/>
          </a:xfrm>
          <a:prstGeom prst="roundRect">
            <a:avLst/>
          </a:prstGeom>
          <a:noFill/>
          <a:ln w="76200">
            <a:solidFill>
              <a:srgbClr val="C68C5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BBF3412B-3A54-2EB6-A06C-29902A4F1D60}"/>
              </a:ext>
            </a:extLst>
          </p:cNvPr>
          <p:cNvSpPr/>
          <p:nvPr/>
        </p:nvSpPr>
        <p:spPr>
          <a:xfrm>
            <a:off x="9187543" y="1575846"/>
            <a:ext cx="2634344" cy="2270289"/>
          </a:xfrm>
          <a:prstGeom prst="roundRect">
            <a:avLst/>
          </a:prstGeom>
          <a:noFill/>
          <a:ln w="76200">
            <a:solidFill>
              <a:srgbClr val="C68C5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03ADFDA-2781-F7F7-0770-866A19873C50}"/>
              </a:ext>
            </a:extLst>
          </p:cNvPr>
          <p:cNvSpPr/>
          <p:nvPr/>
        </p:nvSpPr>
        <p:spPr>
          <a:xfrm>
            <a:off x="1135400" y="6238436"/>
            <a:ext cx="1301958" cy="584775"/>
          </a:xfrm>
          <a:prstGeom prst="rect">
            <a:avLst/>
          </a:prstGeom>
          <a:noFill/>
        </p:spPr>
        <p:txBody>
          <a:bodyPr wrap="none" lIns="91440" tIns="45720" rIns="91440" bIns="45720">
            <a:spAutoFit/>
          </a:bodyPr>
          <a:lstStyle/>
          <a:p>
            <a:pPr algn="ctr"/>
            <a:r>
              <a:rPr lang="en-US" sz="3200" dirty="0">
                <a:solidFill>
                  <a:srgbClr val="C68C52"/>
                </a:solidFill>
                <a:highlight>
                  <a:srgbClr val="FEFBDA"/>
                </a:highlight>
                <a:latin typeface="Comic Sans MS" panose="030F0702030302020204" pitchFamily="66" charset="0"/>
              </a:rPr>
              <a:t>Visual</a:t>
            </a:r>
            <a:endParaRPr lang="en-US" sz="32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12" name="Rectangle 11">
            <a:extLst>
              <a:ext uri="{FF2B5EF4-FFF2-40B4-BE49-F238E27FC236}">
                <a16:creationId xmlns:a16="http://schemas.microsoft.com/office/drawing/2014/main" id="{816760D8-37D4-33DF-BDCD-62338BFFA26C}"/>
              </a:ext>
            </a:extLst>
          </p:cNvPr>
          <p:cNvSpPr/>
          <p:nvPr/>
        </p:nvSpPr>
        <p:spPr>
          <a:xfrm>
            <a:off x="5082566" y="6199496"/>
            <a:ext cx="1874231" cy="584775"/>
          </a:xfrm>
          <a:prstGeom prst="rect">
            <a:avLst/>
          </a:prstGeom>
          <a:noFill/>
        </p:spPr>
        <p:txBody>
          <a:bodyPr wrap="none" lIns="91440" tIns="45720" rIns="91440" bIns="45720">
            <a:spAutoFit/>
          </a:bodyPr>
          <a:lstStyle/>
          <a:p>
            <a:pPr algn="ctr"/>
            <a:r>
              <a:rPr lang="en-US" sz="3200" dirty="0">
                <a:solidFill>
                  <a:srgbClr val="C68C52"/>
                </a:solidFill>
                <a:highlight>
                  <a:srgbClr val="FEFBDA"/>
                </a:highlight>
                <a:latin typeface="Comic Sans MS" panose="030F0702030302020204" pitchFamily="66" charset="0"/>
              </a:rPr>
              <a:t>Auditory</a:t>
            </a:r>
            <a:endParaRPr lang="en-US" sz="32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13" name="Rectangle 12">
            <a:extLst>
              <a:ext uri="{FF2B5EF4-FFF2-40B4-BE49-F238E27FC236}">
                <a16:creationId xmlns:a16="http://schemas.microsoft.com/office/drawing/2014/main" id="{CC372E73-DDE4-CF39-E322-8C93507C7668}"/>
              </a:ext>
            </a:extLst>
          </p:cNvPr>
          <p:cNvSpPr/>
          <p:nvPr/>
        </p:nvSpPr>
        <p:spPr>
          <a:xfrm>
            <a:off x="9630230" y="6226544"/>
            <a:ext cx="1859805" cy="584775"/>
          </a:xfrm>
          <a:prstGeom prst="rect">
            <a:avLst/>
          </a:prstGeom>
          <a:noFill/>
        </p:spPr>
        <p:txBody>
          <a:bodyPr wrap="none" lIns="91440" tIns="45720" rIns="91440" bIns="45720">
            <a:spAutoFit/>
          </a:bodyPr>
          <a:lstStyle/>
          <a:p>
            <a:pPr algn="ctr"/>
            <a:r>
              <a:rPr lang="en-US" sz="3200" dirty="0">
                <a:solidFill>
                  <a:srgbClr val="C68C52"/>
                </a:solidFill>
                <a:highlight>
                  <a:srgbClr val="FEFBDA"/>
                </a:highlight>
                <a:latin typeface="Comic Sans MS" panose="030F0702030302020204" pitchFamily="66" charset="0"/>
              </a:rPr>
              <a:t>Practical</a:t>
            </a:r>
            <a:endParaRPr lang="en-US" sz="32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pic>
        <p:nvPicPr>
          <p:cNvPr id="15" name="Picture 14">
            <a:extLst>
              <a:ext uri="{FF2B5EF4-FFF2-40B4-BE49-F238E27FC236}">
                <a16:creationId xmlns:a16="http://schemas.microsoft.com/office/drawing/2014/main" id="{AA139B63-2FF0-6183-7A28-B6C54C272ED8}"/>
              </a:ext>
            </a:extLst>
          </p:cNvPr>
          <p:cNvPicPr>
            <a:picLocks noChangeAspect="1"/>
          </p:cNvPicPr>
          <p:nvPr/>
        </p:nvPicPr>
        <p:blipFill>
          <a:blip r:embed="rId4"/>
          <a:srcRect t="6942"/>
          <a:stretch>
            <a:fillRect/>
          </a:stretch>
        </p:blipFill>
        <p:spPr>
          <a:xfrm>
            <a:off x="254000" y="141515"/>
            <a:ext cx="3475872" cy="60969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Rectangle: Rounded Corners 15">
            <a:extLst>
              <a:ext uri="{FF2B5EF4-FFF2-40B4-BE49-F238E27FC236}">
                <a16:creationId xmlns:a16="http://schemas.microsoft.com/office/drawing/2014/main" id="{04A8B298-01B2-6DD1-6C2B-E3CDFC3EDBBE}"/>
              </a:ext>
            </a:extLst>
          </p:cNvPr>
          <p:cNvSpPr/>
          <p:nvPr/>
        </p:nvSpPr>
        <p:spPr>
          <a:xfrm>
            <a:off x="598714" y="1557552"/>
            <a:ext cx="2995386" cy="2422689"/>
          </a:xfrm>
          <a:prstGeom prst="roundRect">
            <a:avLst/>
          </a:prstGeom>
          <a:noFill/>
          <a:ln w="76200">
            <a:solidFill>
              <a:srgbClr val="C68C5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412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9AD549E-7822-D52A-AE01-B7B9CA2B16E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804ED8C-B98E-140B-31A8-3D32A0B7848F}"/>
              </a:ext>
            </a:extLst>
          </p:cNvPr>
          <p:cNvSpPr/>
          <p:nvPr/>
        </p:nvSpPr>
        <p:spPr>
          <a:xfrm>
            <a:off x="8223064" y="231740"/>
            <a:ext cx="3804247" cy="523220"/>
          </a:xfrm>
          <a:prstGeom prst="rect">
            <a:avLst/>
          </a:prstGeom>
          <a:noFill/>
        </p:spPr>
        <p:txBody>
          <a:bodyPr wrap="none" lIns="91440" tIns="45720" rIns="91440" bIns="45720">
            <a:spAutoFit/>
          </a:bodyPr>
          <a:lstStyle/>
          <a:p>
            <a:pPr algn="ctr"/>
            <a:r>
              <a:rPr lang="en-US" sz="2800" dirty="0">
                <a:solidFill>
                  <a:srgbClr val="C68C52"/>
                </a:solidFill>
                <a:highlight>
                  <a:srgbClr val="FEFBDA"/>
                </a:highlight>
                <a:latin typeface="Comic Sans MS" panose="030F0702030302020204" pitchFamily="66" charset="0"/>
              </a:rPr>
              <a:t>Visual Learning Style:</a:t>
            </a:r>
            <a:endParaRPr lang="en-US" sz="28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pic>
        <p:nvPicPr>
          <p:cNvPr id="4" name="Picture 3">
            <a:extLst>
              <a:ext uri="{FF2B5EF4-FFF2-40B4-BE49-F238E27FC236}">
                <a16:creationId xmlns:a16="http://schemas.microsoft.com/office/drawing/2014/main" id="{814BAABA-01F4-AC9A-8B77-00F6C93634C7}"/>
              </a:ext>
            </a:extLst>
          </p:cNvPr>
          <p:cNvPicPr>
            <a:picLocks noChangeAspect="1"/>
          </p:cNvPicPr>
          <p:nvPr/>
        </p:nvPicPr>
        <p:blipFill>
          <a:blip r:embed="rId2"/>
          <a:stretch>
            <a:fillRect/>
          </a:stretch>
        </p:blipFill>
        <p:spPr>
          <a:xfrm>
            <a:off x="314186" y="186627"/>
            <a:ext cx="3860047" cy="64847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96A332BD-47E0-8DB8-562A-07DBD791EB84}"/>
              </a:ext>
            </a:extLst>
          </p:cNvPr>
          <p:cNvSpPr/>
          <p:nvPr/>
        </p:nvSpPr>
        <p:spPr>
          <a:xfrm>
            <a:off x="8223063" y="1582332"/>
            <a:ext cx="3804247" cy="4524315"/>
          </a:xfrm>
          <a:prstGeom prst="rect">
            <a:avLst/>
          </a:prstGeom>
          <a:noFill/>
        </p:spPr>
        <p:txBody>
          <a:bodyPr wrap="square" lIns="91440" tIns="45720" rIns="91440" bIns="45720">
            <a:spAutoFit/>
          </a:bodyPr>
          <a:lstStyle/>
          <a:p>
            <a:pPr algn="ctr"/>
            <a:r>
              <a:rPr lang="en-US" sz="2400" i="1" dirty="0">
                <a:latin typeface="Comic Sans MS" panose="030F0702030302020204" pitchFamily="66" charset="0"/>
              </a:rPr>
              <a:t>The Visual Learning features include the YouTube Learning Screen, where students can search and watch educational videos directly within the app, and the Mind Map Fun Screen, which allows creating interactive mind maps with drawing, shapes, and text.</a:t>
            </a:r>
            <a:endParaRPr lang="en-US" sz="2400" dirty="0">
              <a:latin typeface="Comic Sans MS" panose="030F0702030302020204" pitchFamily="66" charset="0"/>
            </a:endParaRPr>
          </a:p>
        </p:txBody>
      </p:sp>
      <p:pic>
        <p:nvPicPr>
          <p:cNvPr id="8" name="Picture 7">
            <a:extLst>
              <a:ext uri="{FF2B5EF4-FFF2-40B4-BE49-F238E27FC236}">
                <a16:creationId xmlns:a16="http://schemas.microsoft.com/office/drawing/2014/main" id="{6DDC0B3C-4F96-A1E0-3322-D7A8D64DEB61}"/>
              </a:ext>
            </a:extLst>
          </p:cNvPr>
          <p:cNvPicPr>
            <a:picLocks noChangeAspect="1"/>
          </p:cNvPicPr>
          <p:nvPr/>
        </p:nvPicPr>
        <p:blipFill>
          <a:blip r:embed="rId3"/>
          <a:srcRect t="5528"/>
          <a:stretch>
            <a:fillRect/>
          </a:stretch>
        </p:blipFill>
        <p:spPr>
          <a:xfrm>
            <a:off x="4450752" y="234042"/>
            <a:ext cx="3678577" cy="63790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9892978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AD22890-83DB-935C-B8BA-75602BCD8A7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0C3C4DE0-F018-C35F-3777-A47250A911C0}"/>
              </a:ext>
            </a:extLst>
          </p:cNvPr>
          <p:cNvSpPr/>
          <p:nvPr/>
        </p:nvSpPr>
        <p:spPr>
          <a:xfrm>
            <a:off x="7741146" y="154432"/>
            <a:ext cx="4119834" cy="954107"/>
          </a:xfrm>
          <a:prstGeom prst="rect">
            <a:avLst/>
          </a:prstGeom>
          <a:noFill/>
        </p:spPr>
        <p:txBody>
          <a:bodyPr wrap="square" lIns="91440" tIns="45720" rIns="91440" bIns="45720">
            <a:spAutoFit/>
          </a:bodyPr>
          <a:lstStyle/>
          <a:p>
            <a:pPr algn="ctr"/>
            <a:r>
              <a:rPr lang="en-US" sz="2800" dirty="0">
                <a:solidFill>
                  <a:srgbClr val="C68C52"/>
                </a:solidFill>
                <a:highlight>
                  <a:srgbClr val="FEFBDA"/>
                </a:highlight>
                <a:latin typeface="Comic Sans MS" panose="030F0702030302020204" pitchFamily="66" charset="0"/>
              </a:rPr>
              <a:t>Auditory</a:t>
            </a:r>
            <a:endParaRPr lang="en-US" sz="280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a:p>
            <a:pPr algn="ctr"/>
            <a:r>
              <a:rPr lang="en-US" sz="2800" dirty="0">
                <a:solidFill>
                  <a:srgbClr val="C68C52"/>
                </a:solidFill>
                <a:highlight>
                  <a:srgbClr val="FEFBDA"/>
                </a:highlight>
                <a:latin typeface="Comic Sans MS" panose="030F0702030302020204" pitchFamily="66" charset="0"/>
              </a:rPr>
              <a:t> Learning Style:</a:t>
            </a:r>
            <a:endParaRPr lang="en-US" sz="28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6" name="Rectangle 5">
            <a:extLst>
              <a:ext uri="{FF2B5EF4-FFF2-40B4-BE49-F238E27FC236}">
                <a16:creationId xmlns:a16="http://schemas.microsoft.com/office/drawing/2014/main" id="{1B8E86E3-0DE1-F3BD-894D-37B09429F33E}"/>
              </a:ext>
            </a:extLst>
          </p:cNvPr>
          <p:cNvSpPr/>
          <p:nvPr/>
        </p:nvSpPr>
        <p:spPr>
          <a:xfrm>
            <a:off x="7941537" y="1514789"/>
            <a:ext cx="4119834" cy="4893647"/>
          </a:xfrm>
          <a:prstGeom prst="rect">
            <a:avLst/>
          </a:prstGeom>
          <a:noFill/>
        </p:spPr>
        <p:txBody>
          <a:bodyPr wrap="square" lIns="91440" tIns="45720" rIns="91440" bIns="45720">
            <a:spAutoFit/>
          </a:bodyPr>
          <a:lstStyle/>
          <a:p>
            <a:pPr algn="ctr"/>
            <a:r>
              <a:rPr lang="en-US" sz="2400" i="1" dirty="0">
                <a:latin typeface="Comic Sans MS" panose="030F0702030302020204" pitchFamily="66" charset="0"/>
              </a:rPr>
              <a:t>The Auditory Learning features include the Listen Screen, where AI generates text explanations that can be converted to speech for listening, and the Repeat Screen, which allows users to record and playback their own voice, reinforcing learning through repetition, memorization, and pronunciation.</a:t>
            </a:r>
            <a:endParaRPr lang="en-US" sz="2400" dirty="0">
              <a:latin typeface="Comic Sans MS" panose="030F0702030302020204" pitchFamily="66" charset="0"/>
            </a:endParaRPr>
          </a:p>
        </p:txBody>
      </p:sp>
      <p:pic>
        <p:nvPicPr>
          <p:cNvPr id="8" name="Image 279">
            <a:extLst>
              <a:ext uri="{FF2B5EF4-FFF2-40B4-BE49-F238E27FC236}">
                <a16:creationId xmlns:a16="http://schemas.microsoft.com/office/drawing/2014/main" id="{CF065EA5-72FF-951F-69CB-6B81E2FA6EAA}"/>
              </a:ext>
            </a:extLst>
          </p:cNvPr>
          <p:cNvPicPr>
            <a:picLocks/>
          </p:cNvPicPr>
          <p:nvPr/>
        </p:nvPicPr>
        <p:blipFill>
          <a:blip r:embed="rId2" cstate="print"/>
          <a:stretch>
            <a:fillRect/>
          </a:stretch>
        </p:blipFill>
        <p:spPr>
          <a:xfrm>
            <a:off x="4250464" y="102356"/>
            <a:ext cx="3696792" cy="6755644"/>
          </a:xfrm>
          <a:prstGeom prst="rect">
            <a:avLst/>
          </a:prstGeom>
        </p:spPr>
      </p:pic>
      <p:pic>
        <p:nvPicPr>
          <p:cNvPr id="10" name="Image 274">
            <a:extLst>
              <a:ext uri="{FF2B5EF4-FFF2-40B4-BE49-F238E27FC236}">
                <a16:creationId xmlns:a16="http://schemas.microsoft.com/office/drawing/2014/main" id="{14116B3C-2E3F-592A-CE5D-D8C2E105D5E7}"/>
              </a:ext>
            </a:extLst>
          </p:cNvPr>
          <p:cNvPicPr/>
          <p:nvPr/>
        </p:nvPicPr>
        <p:blipFill>
          <a:blip r:embed="rId3" cstate="print"/>
          <a:stretch>
            <a:fillRect/>
          </a:stretch>
        </p:blipFill>
        <p:spPr>
          <a:xfrm>
            <a:off x="130630" y="154432"/>
            <a:ext cx="3788227" cy="6652390"/>
          </a:xfrm>
          <a:prstGeom prst="rect">
            <a:avLst/>
          </a:prstGeom>
        </p:spPr>
      </p:pic>
    </p:spTree>
    <p:extLst>
      <p:ext uri="{BB962C8B-B14F-4D97-AF65-F5344CB8AC3E}">
        <p14:creationId xmlns:p14="http://schemas.microsoft.com/office/powerpoint/2010/main" val="27651916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C65AC7A-42BF-AECE-79AF-29C44DB6CFE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10D364-7C87-2848-FDE0-D5F987A25DA0}"/>
              </a:ext>
            </a:extLst>
          </p:cNvPr>
          <p:cNvSpPr/>
          <p:nvPr/>
        </p:nvSpPr>
        <p:spPr>
          <a:xfrm>
            <a:off x="8634194" y="371575"/>
            <a:ext cx="2826415" cy="954107"/>
          </a:xfrm>
          <a:prstGeom prst="rect">
            <a:avLst/>
          </a:prstGeom>
          <a:noFill/>
        </p:spPr>
        <p:txBody>
          <a:bodyPr wrap="none" lIns="91440" tIns="45720" rIns="91440" bIns="45720">
            <a:spAutoFit/>
          </a:bodyPr>
          <a:lstStyle/>
          <a:p>
            <a:pPr algn="ctr"/>
            <a:r>
              <a:rPr lang="en-US" sz="2800">
                <a:solidFill>
                  <a:srgbClr val="C68C52"/>
                </a:solidFill>
                <a:highlight>
                  <a:srgbClr val="FEFBDA"/>
                </a:highlight>
                <a:latin typeface="Comic Sans MS" panose="030F0702030302020204" pitchFamily="66" charset="0"/>
              </a:rPr>
              <a:t>Practical</a:t>
            </a:r>
            <a:endParaRPr lang="en-US" sz="280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a:p>
            <a:pPr algn="ctr"/>
            <a:r>
              <a:rPr lang="en-US" sz="2800">
                <a:solidFill>
                  <a:srgbClr val="C68C52"/>
                </a:solidFill>
                <a:highlight>
                  <a:srgbClr val="FEFBDA"/>
                </a:highlight>
                <a:latin typeface="Comic Sans MS" panose="030F0702030302020204" pitchFamily="66" charset="0"/>
              </a:rPr>
              <a:t> Learning Style:</a:t>
            </a:r>
            <a:endParaRPr lang="en-US" sz="2800" b="0" cap="none" spc="0" dirty="0">
              <a:ln w="0"/>
              <a:solidFill>
                <a:srgbClr val="C68C52"/>
              </a:solidFill>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
        <p:nvSpPr>
          <p:cNvPr id="6" name="Rectangle 5">
            <a:extLst>
              <a:ext uri="{FF2B5EF4-FFF2-40B4-BE49-F238E27FC236}">
                <a16:creationId xmlns:a16="http://schemas.microsoft.com/office/drawing/2014/main" id="{C7F0C586-7BA8-E0F0-7B41-634A5A889F37}"/>
              </a:ext>
            </a:extLst>
          </p:cNvPr>
          <p:cNvSpPr/>
          <p:nvPr/>
        </p:nvSpPr>
        <p:spPr>
          <a:xfrm>
            <a:off x="8634193" y="1592778"/>
            <a:ext cx="3557806" cy="4893647"/>
          </a:xfrm>
          <a:prstGeom prst="rect">
            <a:avLst/>
          </a:prstGeom>
          <a:noFill/>
        </p:spPr>
        <p:txBody>
          <a:bodyPr wrap="square" lIns="91440" tIns="45720" rIns="91440" bIns="45720">
            <a:spAutoFit/>
          </a:bodyPr>
          <a:lstStyle/>
          <a:p>
            <a:pPr algn="ctr"/>
            <a:r>
              <a:rPr lang="en-US" sz="2400" i="1" dirty="0">
                <a:latin typeface="Comic Sans MS" panose="030F0702030302020204" pitchFamily="66" charset="0"/>
              </a:rPr>
              <a:t>The Practical Learning AI Screen generates hands-on activities using AI, providing a title, materials, step-by-step instructions, challenges, and estimated completion time, helping learners apply concepts through real-world practice and enhancing engagement and understanding.</a:t>
            </a:r>
            <a:endParaRPr lang="en-US" sz="2400" dirty="0">
              <a:latin typeface="Comic Sans MS" panose="030F0702030302020204" pitchFamily="66" charset="0"/>
            </a:endParaRPr>
          </a:p>
        </p:txBody>
      </p:sp>
      <p:pic>
        <p:nvPicPr>
          <p:cNvPr id="8" name="Image 263">
            <a:extLst>
              <a:ext uri="{FF2B5EF4-FFF2-40B4-BE49-F238E27FC236}">
                <a16:creationId xmlns:a16="http://schemas.microsoft.com/office/drawing/2014/main" id="{AE69C518-E040-541B-B78A-508459E0BDAD}"/>
              </a:ext>
            </a:extLst>
          </p:cNvPr>
          <p:cNvPicPr/>
          <p:nvPr/>
        </p:nvPicPr>
        <p:blipFill>
          <a:blip r:embed="rId2" cstate="print"/>
          <a:stretch>
            <a:fillRect/>
          </a:stretch>
        </p:blipFill>
        <p:spPr>
          <a:xfrm>
            <a:off x="84052" y="222521"/>
            <a:ext cx="2826416" cy="6263904"/>
          </a:xfrm>
          <a:prstGeom prst="rect">
            <a:avLst/>
          </a:prstGeom>
        </p:spPr>
      </p:pic>
      <p:pic>
        <p:nvPicPr>
          <p:cNvPr id="9" name="Image 266">
            <a:extLst>
              <a:ext uri="{FF2B5EF4-FFF2-40B4-BE49-F238E27FC236}">
                <a16:creationId xmlns:a16="http://schemas.microsoft.com/office/drawing/2014/main" id="{868540C8-8AB2-02DC-140F-1410CB823FDA}"/>
              </a:ext>
            </a:extLst>
          </p:cNvPr>
          <p:cNvPicPr>
            <a:picLocks/>
          </p:cNvPicPr>
          <p:nvPr/>
        </p:nvPicPr>
        <p:blipFill>
          <a:blip r:embed="rId3" cstate="print"/>
          <a:srcRect b="11102"/>
          <a:stretch>
            <a:fillRect/>
          </a:stretch>
        </p:blipFill>
        <p:spPr>
          <a:xfrm>
            <a:off x="5950332" y="328709"/>
            <a:ext cx="2572217" cy="60515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818E6AA3-DF44-B062-9F63-7AD920771357}"/>
              </a:ext>
            </a:extLst>
          </p:cNvPr>
          <p:cNvPicPr>
            <a:picLocks noChangeAspect="1"/>
          </p:cNvPicPr>
          <p:nvPr/>
        </p:nvPicPr>
        <p:blipFill>
          <a:blip r:embed="rId4"/>
          <a:srcRect t="5418" b="6341"/>
          <a:stretch>
            <a:fillRect/>
          </a:stretch>
        </p:blipFill>
        <p:spPr>
          <a:xfrm>
            <a:off x="3012271" y="328709"/>
            <a:ext cx="2826416" cy="60515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286764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7DAC9E5-F13E-18FE-AB08-179FB6E8A4E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458B2BD-9B72-735F-E8E0-1C66A8AC3662}"/>
              </a:ext>
            </a:extLst>
          </p:cNvPr>
          <p:cNvPicPr>
            <a:picLocks noChangeAspect="1"/>
          </p:cNvPicPr>
          <p:nvPr/>
        </p:nvPicPr>
        <p:blipFill>
          <a:blip r:embed="rId2"/>
          <a:srcRect t="5224"/>
          <a:stretch>
            <a:fillRect/>
          </a:stretch>
        </p:blipFill>
        <p:spPr>
          <a:xfrm>
            <a:off x="188998" y="869671"/>
            <a:ext cx="4258947" cy="58250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Rectangle 3">
            <a:extLst>
              <a:ext uri="{FF2B5EF4-FFF2-40B4-BE49-F238E27FC236}">
                <a16:creationId xmlns:a16="http://schemas.microsoft.com/office/drawing/2014/main" id="{9C1BD23A-29F9-982A-8EBC-0AF4011BCA3C}"/>
              </a:ext>
            </a:extLst>
          </p:cNvPr>
          <p:cNvSpPr/>
          <p:nvPr/>
        </p:nvSpPr>
        <p:spPr>
          <a:xfrm>
            <a:off x="540074" y="84841"/>
            <a:ext cx="3863558" cy="523220"/>
          </a:xfrm>
          <a:prstGeom prst="rect">
            <a:avLst/>
          </a:prstGeom>
          <a:noFill/>
        </p:spPr>
        <p:txBody>
          <a:bodyPr wrap="none" lIns="91440" tIns="45720" rIns="91440" bIns="45720">
            <a:spAutoFit/>
          </a:bodyPr>
          <a:lstStyle/>
          <a:p>
            <a:pPr algn="ctr"/>
            <a:r>
              <a:rPr lang="en-US" sz="2800" dirty="0">
                <a:latin typeface="Comic Sans MS" panose="030F0702030302020204" pitchFamily="66" charset="0"/>
              </a:rPr>
              <a:t>"AI Chatbot Support"</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5" name="Rectangle 4">
            <a:extLst>
              <a:ext uri="{FF2B5EF4-FFF2-40B4-BE49-F238E27FC236}">
                <a16:creationId xmlns:a16="http://schemas.microsoft.com/office/drawing/2014/main" id="{6B680510-29EF-9F14-1C90-77939E76CCAA}"/>
              </a:ext>
            </a:extLst>
          </p:cNvPr>
          <p:cNvSpPr/>
          <p:nvPr/>
        </p:nvSpPr>
        <p:spPr>
          <a:xfrm>
            <a:off x="4730555" y="1437312"/>
            <a:ext cx="3283146" cy="2246769"/>
          </a:xfrm>
          <a:prstGeom prst="rect">
            <a:avLst/>
          </a:prstGeom>
          <a:noFill/>
        </p:spPr>
        <p:txBody>
          <a:bodyPr wrap="square" lIns="91440" tIns="45720" rIns="91440" bIns="45720">
            <a:spAutoFit/>
          </a:bodyPr>
          <a:lstStyle/>
          <a:p>
            <a:r>
              <a:rPr lang="en-US" sz="2000" dirty="0">
                <a:latin typeface="Comic Sans MS" panose="030F0702030302020204" pitchFamily="66" charset="0"/>
              </a:rPr>
              <a:t>Students can </a:t>
            </a:r>
            <a:r>
              <a:rPr lang="en-US" sz="2000" b="1" dirty="0">
                <a:latin typeface="Comic Sans MS" panose="030F0702030302020204" pitchFamily="66" charset="0"/>
              </a:rPr>
              <a:t>interact with the AI chatbot</a:t>
            </a:r>
            <a:r>
              <a:rPr lang="en-US" sz="2000" dirty="0">
                <a:latin typeface="Comic Sans MS" panose="030F0702030302020204" pitchFamily="66" charset="0"/>
              </a:rPr>
              <a:t>, asking any questions in real-time and receiving instant answers, guidance, or explanations to support their learning.</a:t>
            </a:r>
            <a:endParaRPr lang="en-US" sz="20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7" name="Picture 6">
            <a:extLst>
              <a:ext uri="{FF2B5EF4-FFF2-40B4-BE49-F238E27FC236}">
                <a16:creationId xmlns:a16="http://schemas.microsoft.com/office/drawing/2014/main" id="{17BF4918-4A49-06C8-9B95-87C36BD677A8}"/>
              </a:ext>
            </a:extLst>
          </p:cNvPr>
          <p:cNvPicPr>
            <a:picLocks noChangeAspect="1"/>
          </p:cNvPicPr>
          <p:nvPr/>
        </p:nvPicPr>
        <p:blipFill>
          <a:blip r:embed="rId3"/>
          <a:srcRect t="5371" b="14074"/>
          <a:stretch>
            <a:fillRect/>
          </a:stretch>
        </p:blipFill>
        <p:spPr>
          <a:xfrm>
            <a:off x="8013701" y="608061"/>
            <a:ext cx="3989302" cy="60866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a:extLst>
              <a:ext uri="{FF2B5EF4-FFF2-40B4-BE49-F238E27FC236}">
                <a16:creationId xmlns:a16="http://schemas.microsoft.com/office/drawing/2014/main" id="{85F969C3-4265-588B-FF9A-E94D122EDD08}"/>
              </a:ext>
            </a:extLst>
          </p:cNvPr>
          <p:cNvSpPr/>
          <p:nvPr/>
        </p:nvSpPr>
        <p:spPr>
          <a:xfrm>
            <a:off x="7791010" y="62792"/>
            <a:ext cx="4461479" cy="523220"/>
          </a:xfrm>
          <a:prstGeom prst="rect">
            <a:avLst/>
          </a:prstGeom>
          <a:noFill/>
        </p:spPr>
        <p:txBody>
          <a:bodyPr wrap="none" lIns="91440" tIns="45720" rIns="91440" bIns="45720">
            <a:spAutoFit/>
          </a:bodyPr>
          <a:lstStyle/>
          <a:p>
            <a:pPr algn="ctr"/>
            <a:r>
              <a:rPr lang="en-US" sz="2800" dirty="0">
                <a:latin typeface="Comic Sans MS" panose="030F0702030302020204" pitchFamily="66" charset="0"/>
              </a:rPr>
              <a:t>"AI Text Summarization"</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9" name="Rectangle 8">
            <a:extLst>
              <a:ext uri="{FF2B5EF4-FFF2-40B4-BE49-F238E27FC236}">
                <a16:creationId xmlns:a16="http://schemas.microsoft.com/office/drawing/2014/main" id="{3A0CECB0-C39D-B645-593D-020B3FB966F4}"/>
              </a:ext>
            </a:extLst>
          </p:cNvPr>
          <p:cNvSpPr/>
          <p:nvPr/>
        </p:nvSpPr>
        <p:spPr>
          <a:xfrm>
            <a:off x="4730554" y="4451192"/>
            <a:ext cx="3213492" cy="1938992"/>
          </a:xfrm>
          <a:prstGeom prst="rect">
            <a:avLst/>
          </a:prstGeom>
          <a:noFill/>
        </p:spPr>
        <p:txBody>
          <a:bodyPr wrap="square" lIns="91440" tIns="45720" rIns="91440" bIns="45720">
            <a:spAutoFit/>
          </a:bodyPr>
          <a:lstStyle/>
          <a:p>
            <a:r>
              <a:rPr lang="en-US" sz="2000" dirty="0">
                <a:latin typeface="Comic Sans MS" panose="030F0702030302020204" pitchFamily="66" charset="0"/>
              </a:rPr>
              <a:t>Students can upload Word or text files, and the system automatically summarizes the content in either Arabic or English.</a:t>
            </a:r>
          </a:p>
        </p:txBody>
      </p:sp>
      <p:cxnSp>
        <p:nvCxnSpPr>
          <p:cNvPr id="21" name="Connector: Curved 20">
            <a:extLst>
              <a:ext uri="{FF2B5EF4-FFF2-40B4-BE49-F238E27FC236}">
                <a16:creationId xmlns:a16="http://schemas.microsoft.com/office/drawing/2014/main" id="{3142ADA9-4D0B-9B2C-3DF5-7E4F5CF42EDE}"/>
              </a:ext>
            </a:extLst>
          </p:cNvPr>
          <p:cNvCxnSpPr>
            <a:cxnSpLocks/>
            <a:stCxn id="4" idx="3"/>
            <a:endCxn id="5" idx="0"/>
          </p:cNvCxnSpPr>
          <p:nvPr/>
        </p:nvCxnSpPr>
        <p:spPr>
          <a:xfrm>
            <a:off x="4403632" y="346451"/>
            <a:ext cx="1968496" cy="1090861"/>
          </a:xfrm>
          <a:prstGeom prst="curvedConnector2">
            <a:avLst/>
          </a:prstGeom>
          <a:ln w="57150">
            <a:solidFill>
              <a:srgbClr val="FF99CC"/>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or: Curved 28">
            <a:extLst>
              <a:ext uri="{FF2B5EF4-FFF2-40B4-BE49-F238E27FC236}">
                <a16:creationId xmlns:a16="http://schemas.microsoft.com/office/drawing/2014/main" id="{3F7C7316-3C5E-754A-D4C9-0C13B23CE5E0}"/>
              </a:ext>
            </a:extLst>
          </p:cNvPr>
          <p:cNvCxnSpPr>
            <a:cxnSpLocks/>
            <a:stCxn id="7" idx="1"/>
            <a:endCxn id="9" idx="0"/>
          </p:cNvCxnSpPr>
          <p:nvPr/>
        </p:nvCxnSpPr>
        <p:spPr>
          <a:xfrm rot="10800000" flipV="1">
            <a:off x="6337301" y="3651388"/>
            <a:ext cx="1676401" cy="799804"/>
          </a:xfrm>
          <a:prstGeom prst="curvedConnector2">
            <a:avLst/>
          </a:prstGeom>
          <a:ln w="57150">
            <a:solidFill>
              <a:srgbClr val="FF99C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5193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9E468C0-D43E-5361-B3B6-B5F17470860E}"/>
            </a:ext>
          </a:extLst>
        </p:cNvPr>
        <p:cNvGrpSpPr/>
        <p:nvPr/>
      </p:nvGrpSpPr>
      <p:grpSpPr>
        <a:xfrm>
          <a:off x="0" y="0"/>
          <a:ext cx="0" cy="0"/>
          <a:chOff x="0" y="0"/>
          <a:chExt cx="0" cy="0"/>
        </a:xfrm>
      </p:grpSpPr>
      <p:pic>
        <p:nvPicPr>
          <p:cNvPr id="2" name="Image 268">
            <a:extLst>
              <a:ext uri="{FF2B5EF4-FFF2-40B4-BE49-F238E27FC236}">
                <a16:creationId xmlns:a16="http://schemas.microsoft.com/office/drawing/2014/main" id="{BDEA370A-F478-482B-B7E8-36DC8C6227B2}"/>
              </a:ext>
            </a:extLst>
          </p:cNvPr>
          <p:cNvPicPr/>
          <p:nvPr/>
        </p:nvPicPr>
        <p:blipFill>
          <a:blip r:embed="rId3" cstate="print"/>
          <a:stretch>
            <a:fillRect/>
          </a:stretch>
        </p:blipFill>
        <p:spPr>
          <a:xfrm>
            <a:off x="282398" y="572865"/>
            <a:ext cx="3396830" cy="4912051"/>
          </a:xfrm>
          <a:prstGeom prst="rect">
            <a:avLst/>
          </a:prstGeom>
        </p:spPr>
      </p:pic>
      <p:pic>
        <p:nvPicPr>
          <p:cNvPr id="3" name="Image 269">
            <a:extLst>
              <a:ext uri="{FF2B5EF4-FFF2-40B4-BE49-F238E27FC236}">
                <a16:creationId xmlns:a16="http://schemas.microsoft.com/office/drawing/2014/main" id="{0B0629DE-537D-EA22-FB9B-098704A971BC}"/>
              </a:ext>
            </a:extLst>
          </p:cNvPr>
          <p:cNvPicPr/>
          <p:nvPr/>
        </p:nvPicPr>
        <p:blipFill>
          <a:blip r:embed="rId4" cstate="print"/>
          <a:stretch>
            <a:fillRect/>
          </a:stretch>
        </p:blipFill>
        <p:spPr>
          <a:xfrm>
            <a:off x="3740943" y="76527"/>
            <a:ext cx="3969073" cy="5523992"/>
          </a:xfrm>
          <a:prstGeom prst="rect">
            <a:avLst/>
          </a:prstGeom>
        </p:spPr>
      </p:pic>
      <p:pic>
        <p:nvPicPr>
          <p:cNvPr id="4" name="Image 270">
            <a:extLst>
              <a:ext uri="{FF2B5EF4-FFF2-40B4-BE49-F238E27FC236}">
                <a16:creationId xmlns:a16="http://schemas.microsoft.com/office/drawing/2014/main" id="{ED0EA66B-496A-847A-CD9D-8EE492F5C397}"/>
              </a:ext>
            </a:extLst>
          </p:cNvPr>
          <p:cNvPicPr/>
          <p:nvPr/>
        </p:nvPicPr>
        <p:blipFill>
          <a:blip r:embed="rId5" cstate="print"/>
          <a:stretch>
            <a:fillRect/>
          </a:stretch>
        </p:blipFill>
        <p:spPr>
          <a:xfrm>
            <a:off x="7928614" y="136580"/>
            <a:ext cx="4056156" cy="5348336"/>
          </a:xfrm>
          <a:prstGeom prst="rect">
            <a:avLst/>
          </a:prstGeom>
        </p:spPr>
      </p:pic>
      <p:sp>
        <p:nvSpPr>
          <p:cNvPr id="5" name="Rectangle 4">
            <a:extLst>
              <a:ext uri="{FF2B5EF4-FFF2-40B4-BE49-F238E27FC236}">
                <a16:creationId xmlns:a16="http://schemas.microsoft.com/office/drawing/2014/main" id="{7B897545-05CA-6CC1-0D64-C761CB1E2D96}"/>
              </a:ext>
            </a:extLst>
          </p:cNvPr>
          <p:cNvSpPr/>
          <p:nvPr/>
        </p:nvSpPr>
        <p:spPr>
          <a:xfrm>
            <a:off x="210012" y="5543811"/>
            <a:ext cx="11777541" cy="1200329"/>
          </a:xfrm>
          <a:prstGeom prst="rect">
            <a:avLst/>
          </a:prstGeom>
          <a:noFill/>
        </p:spPr>
        <p:txBody>
          <a:bodyPr wrap="square" lIns="91440" tIns="45720" rIns="91440" bIns="45720">
            <a:spAutoFit/>
          </a:bodyPr>
          <a:lstStyle/>
          <a:p>
            <a:r>
              <a:rPr lang="en-US" sz="2400" dirty="0">
                <a:latin typeface="Comic Sans MS" panose="030F0702030302020204" pitchFamily="66" charset="0"/>
              </a:rPr>
              <a:t>Uses AI to generate interactive multiple-choice quizzes based on a selected topic. Students receive instant evaluation, final scores, and feedback, supporting active learning and self-assessment.</a:t>
            </a:r>
          </a:p>
        </p:txBody>
      </p:sp>
      <p:sp>
        <p:nvSpPr>
          <p:cNvPr id="6" name="Rectangle 5">
            <a:extLst>
              <a:ext uri="{FF2B5EF4-FFF2-40B4-BE49-F238E27FC236}">
                <a16:creationId xmlns:a16="http://schemas.microsoft.com/office/drawing/2014/main" id="{74CA1001-4AA9-BF63-39EB-44C44BEA8F99}"/>
              </a:ext>
            </a:extLst>
          </p:cNvPr>
          <p:cNvSpPr/>
          <p:nvPr/>
        </p:nvSpPr>
        <p:spPr>
          <a:xfrm>
            <a:off x="429883" y="113860"/>
            <a:ext cx="2741456" cy="400110"/>
          </a:xfrm>
          <a:prstGeom prst="rect">
            <a:avLst/>
          </a:prstGeom>
          <a:noFill/>
        </p:spPr>
        <p:txBody>
          <a:bodyPr wrap="none" lIns="91440" tIns="45720" rIns="91440" bIns="45720">
            <a:spAutoFit/>
          </a:bodyPr>
          <a:lstStyle/>
          <a:p>
            <a:r>
              <a:rPr lang="en-US" sz="2000" dirty="0">
                <a:highlight>
                  <a:srgbClr val="E4EFFC"/>
                </a:highlight>
                <a:latin typeface="Comic Sans MS" panose="030F0702030302020204" pitchFamily="66" charset="0"/>
              </a:rPr>
              <a:t>Dynamic Quiz Screen</a:t>
            </a:r>
          </a:p>
        </p:txBody>
      </p:sp>
    </p:spTree>
    <p:extLst>
      <p:ext uri="{BB962C8B-B14F-4D97-AF65-F5344CB8AC3E}">
        <p14:creationId xmlns:p14="http://schemas.microsoft.com/office/powerpoint/2010/main" val="13826726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4FA31F9-B99B-A1C6-0868-8539DCCA585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E255F5A-1310-A65F-AEAF-6AAAB6A6C1AB}"/>
              </a:ext>
            </a:extLst>
          </p:cNvPr>
          <p:cNvPicPr>
            <a:picLocks noChangeAspect="1"/>
          </p:cNvPicPr>
          <p:nvPr/>
        </p:nvPicPr>
        <p:blipFill>
          <a:blip r:embed="rId2"/>
          <a:srcRect t="4772" b="34175"/>
          <a:stretch>
            <a:fillRect/>
          </a:stretch>
        </p:blipFill>
        <p:spPr>
          <a:xfrm>
            <a:off x="246046" y="904774"/>
            <a:ext cx="3846983" cy="53959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98E2C15B-1CD1-2111-BE6B-FD51E507007D}"/>
              </a:ext>
            </a:extLst>
          </p:cNvPr>
          <p:cNvPicPr>
            <a:picLocks noChangeAspect="1"/>
          </p:cNvPicPr>
          <p:nvPr/>
        </p:nvPicPr>
        <p:blipFill>
          <a:blip r:embed="rId3"/>
          <a:srcRect t="4632" b="2456"/>
          <a:stretch>
            <a:fillRect/>
          </a:stretch>
        </p:blipFill>
        <p:spPr>
          <a:xfrm>
            <a:off x="4397034" y="783770"/>
            <a:ext cx="3397931" cy="56932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04D2D8D1-443C-8A06-8B18-04033BCF8247}"/>
              </a:ext>
            </a:extLst>
          </p:cNvPr>
          <p:cNvSpPr/>
          <p:nvPr/>
        </p:nvSpPr>
        <p:spPr>
          <a:xfrm>
            <a:off x="7946570" y="2241905"/>
            <a:ext cx="4151783" cy="2308324"/>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Students can also communicate directly with their teacher through the dashboard, sending messages and receiving real-time responses.</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7" name="Rectangle 6">
            <a:extLst>
              <a:ext uri="{FF2B5EF4-FFF2-40B4-BE49-F238E27FC236}">
                <a16:creationId xmlns:a16="http://schemas.microsoft.com/office/drawing/2014/main" id="{55A2BE47-0AC8-A034-B498-22DA306B8F10}"/>
              </a:ext>
            </a:extLst>
          </p:cNvPr>
          <p:cNvSpPr/>
          <p:nvPr/>
        </p:nvSpPr>
        <p:spPr>
          <a:xfrm>
            <a:off x="246046" y="87086"/>
            <a:ext cx="6410729" cy="584775"/>
          </a:xfrm>
          <a:prstGeom prst="rect">
            <a:avLst/>
          </a:prstGeom>
          <a:noFill/>
        </p:spPr>
        <p:txBody>
          <a:bodyPr wrap="none" lIns="91440" tIns="45720" rIns="91440" bIns="45720">
            <a:spAutoFit/>
          </a:bodyPr>
          <a:lstStyle/>
          <a:p>
            <a:pPr algn="ctr"/>
            <a:r>
              <a:rPr lang="en-US" sz="3200" dirty="0">
                <a:highlight>
                  <a:srgbClr val="E4EFFC"/>
                </a:highlight>
                <a:latin typeface="Comic Sans MS" panose="030F0702030302020204" pitchFamily="66" charset="0"/>
              </a:rPr>
              <a:t>"Direct Teacher Communication"</a:t>
            </a:r>
            <a:endParaRPr lang="en-US" sz="3200" b="0" cap="none" spc="0" dirty="0">
              <a:ln w="0"/>
              <a:solidFill>
                <a:schemeClr val="tx1"/>
              </a:solidFill>
              <a:effectLst>
                <a:outerShdw blurRad="38100" dist="19050" dir="2700000" algn="tl" rotWithShape="0">
                  <a:schemeClr val="dk1">
                    <a:alpha val="40000"/>
                  </a:schemeClr>
                </a:outerShdw>
              </a:effectLst>
              <a:highlight>
                <a:srgbClr val="E4EFFC"/>
              </a:highlight>
              <a:latin typeface="Comic Sans MS" panose="030F0702030302020204" pitchFamily="66" charset="0"/>
            </a:endParaRPr>
          </a:p>
        </p:txBody>
      </p:sp>
    </p:spTree>
    <p:extLst>
      <p:ext uri="{BB962C8B-B14F-4D97-AF65-F5344CB8AC3E}">
        <p14:creationId xmlns:p14="http://schemas.microsoft.com/office/powerpoint/2010/main" val="28309779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02601AA-0CE6-CD45-39F6-F9F2C7CBBB4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EB7D121-A7DF-886B-37C8-0FB215B0E2C1}"/>
              </a:ext>
            </a:extLst>
          </p:cNvPr>
          <p:cNvPicPr>
            <a:picLocks noChangeAspect="1"/>
          </p:cNvPicPr>
          <p:nvPr/>
        </p:nvPicPr>
        <p:blipFill>
          <a:blip r:embed="rId2"/>
          <a:srcRect t="4772"/>
          <a:stretch>
            <a:fillRect/>
          </a:stretch>
        </p:blipFill>
        <p:spPr>
          <a:xfrm>
            <a:off x="217714" y="719489"/>
            <a:ext cx="3548743" cy="58955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903A13B7-E9E1-09CC-6632-75C5204F5A0A}"/>
              </a:ext>
            </a:extLst>
          </p:cNvPr>
          <p:cNvPicPr>
            <a:picLocks noChangeAspect="1"/>
          </p:cNvPicPr>
          <p:nvPr/>
        </p:nvPicPr>
        <p:blipFill>
          <a:blip r:embed="rId3"/>
          <a:srcRect t="4772"/>
          <a:stretch>
            <a:fillRect/>
          </a:stretch>
        </p:blipFill>
        <p:spPr>
          <a:xfrm>
            <a:off x="3989613" y="839231"/>
            <a:ext cx="2790968" cy="54430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a:extLst>
              <a:ext uri="{FF2B5EF4-FFF2-40B4-BE49-F238E27FC236}">
                <a16:creationId xmlns:a16="http://schemas.microsoft.com/office/drawing/2014/main" id="{CF130EF2-9745-CE2D-54F6-82B162BA4E0E}"/>
              </a:ext>
            </a:extLst>
          </p:cNvPr>
          <p:cNvSpPr/>
          <p:nvPr/>
        </p:nvSpPr>
        <p:spPr>
          <a:xfrm>
            <a:off x="7003739" y="1741714"/>
            <a:ext cx="4970548" cy="3416320"/>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The student dashboard also shows real-time notifications whenever a teacher uploads a lesson, assigns a task, sets a quiz, issues a certificate, or sends a message. Students can view and manage these notifications, including deleting them when no longer needed.</a:t>
            </a:r>
            <a:endParaRPr lang="en-US" sz="240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
        <p:nvSpPr>
          <p:cNvPr id="7" name="Rectangle 6">
            <a:extLst>
              <a:ext uri="{FF2B5EF4-FFF2-40B4-BE49-F238E27FC236}">
                <a16:creationId xmlns:a16="http://schemas.microsoft.com/office/drawing/2014/main" id="{8B3150EB-D8E1-1266-C243-3D96EC44BC55}"/>
              </a:ext>
            </a:extLst>
          </p:cNvPr>
          <p:cNvSpPr/>
          <p:nvPr/>
        </p:nvSpPr>
        <p:spPr>
          <a:xfrm>
            <a:off x="1848050" y="0"/>
            <a:ext cx="8018542" cy="584775"/>
          </a:xfrm>
          <a:prstGeom prst="rect">
            <a:avLst/>
          </a:prstGeom>
          <a:noFill/>
        </p:spPr>
        <p:txBody>
          <a:bodyPr wrap="none" lIns="91440" tIns="45720" rIns="91440" bIns="45720">
            <a:spAutoFit/>
          </a:bodyPr>
          <a:lstStyle/>
          <a:p>
            <a:pPr algn="ctr"/>
            <a:r>
              <a:rPr lang="en-US" sz="3200" dirty="0">
                <a:highlight>
                  <a:srgbClr val="FEFBDA"/>
                </a:highlight>
                <a:latin typeface="Comic Sans MS" panose="030F0702030302020204" pitchFamily="66" charset="0"/>
              </a:rPr>
              <a:t>"Real-Time Notifications &amp; Management"</a:t>
            </a:r>
            <a:endParaRPr lang="en-US" sz="3200" b="0" cap="none" spc="0" dirty="0">
              <a:ln w="0"/>
              <a:effectLst>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spTree>
    <p:extLst>
      <p:ext uri="{BB962C8B-B14F-4D97-AF65-F5344CB8AC3E}">
        <p14:creationId xmlns:p14="http://schemas.microsoft.com/office/powerpoint/2010/main" val="24984210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197F922-E214-4AEC-A3F7-F88F3DEF6A7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42F0F5D-856E-4F15-1ADB-283C33CDAFCE}"/>
              </a:ext>
            </a:extLst>
          </p:cNvPr>
          <p:cNvPicPr>
            <a:picLocks noChangeAspect="1"/>
          </p:cNvPicPr>
          <p:nvPr/>
        </p:nvPicPr>
        <p:blipFill>
          <a:blip r:embed="rId2"/>
          <a:srcRect t="9319" b="9319"/>
          <a:stretch/>
        </p:blipFill>
        <p:spPr>
          <a:xfrm>
            <a:off x="180162" y="232884"/>
            <a:ext cx="3499209" cy="6392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14B6DBC6-AB76-B87A-0F5C-127A4CF11EAF}"/>
              </a:ext>
            </a:extLst>
          </p:cNvPr>
          <p:cNvPicPr>
            <a:picLocks noChangeAspect="1"/>
          </p:cNvPicPr>
          <p:nvPr/>
        </p:nvPicPr>
        <p:blipFill>
          <a:blip r:embed="rId3"/>
          <a:srcRect t="5264" b="5264"/>
          <a:stretch/>
        </p:blipFill>
        <p:spPr>
          <a:xfrm>
            <a:off x="3883132" y="232883"/>
            <a:ext cx="3359483" cy="6392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6">
            <a:extLst>
              <a:ext uri="{FF2B5EF4-FFF2-40B4-BE49-F238E27FC236}">
                <a16:creationId xmlns:a16="http://schemas.microsoft.com/office/drawing/2014/main" id="{9DE2EF65-CEDE-21C0-6CC8-73384CD38E8F}"/>
              </a:ext>
            </a:extLst>
          </p:cNvPr>
          <p:cNvSpPr txBox="1"/>
          <p:nvPr/>
        </p:nvSpPr>
        <p:spPr>
          <a:xfrm>
            <a:off x="6538274" y="-170742"/>
            <a:ext cx="6146158" cy="1010469"/>
          </a:xfrm>
          <a:prstGeom prst="rect">
            <a:avLst/>
          </a:prstGeom>
        </p:spPr>
        <p:txBody>
          <a:bodyPr wrap="square" lIns="0" tIns="0" rIns="0" bIns="0" rtlCol="0" anchor="t">
            <a:spAutoFit/>
          </a:bodyPr>
          <a:lstStyle/>
          <a:p>
            <a:pPr marL="0" lvl="0" indent="0" algn="ctr">
              <a:lnSpc>
                <a:spcPts val="8865"/>
              </a:lnSpc>
              <a:spcBef>
                <a:spcPct val="0"/>
              </a:spcBef>
            </a:pPr>
            <a:r>
              <a:rPr lang="en-US" sz="3600" dirty="0">
                <a:solidFill>
                  <a:srgbClr val="01070A"/>
                </a:solidFill>
                <a:highlight>
                  <a:srgbClr val="FEFBDA"/>
                </a:highlight>
                <a:latin typeface="Comic Sans MS" panose="030F0702030302020204" pitchFamily="66" charset="0"/>
                <a:ea typeface="Carelia"/>
                <a:cs typeface="Carelia"/>
                <a:sym typeface="Carelia"/>
              </a:rPr>
              <a:t>&lt;&lt; Profile Page &gt;&gt;</a:t>
            </a:r>
          </a:p>
        </p:txBody>
      </p:sp>
      <p:sp>
        <p:nvSpPr>
          <p:cNvPr id="2" name="Rectangle 1">
            <a:extLst>
              <a:ext uri="{FF2B5EF4-FFF2-40B4-BE49-F238E27FC236}">
                <a16:creationId xmlns:a16="http://schemas.microsoft.com/office/drawing/2014/main" id="{2DA9A533-5D77-80A5-7543-992CC703431D}"/>
              </a:ext>
            </a:extLst>
          </p:cNvPr>
          <p:cNvSpPr/>
          <p:nvPr/>
        </p:nvSpPr>
        <p:spPr>
          <a:xfrm>
            <a:off x="7446376" y="2393592"/>
            <a:ext cx="4565462" cy="1938992"/>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The Student Profile screen lets students view and edit their name, email, and avatar, change their password, and log out securely.</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32708032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4CE0A9F-0B6E-9F1A-64B4-5A48B729179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17E35576-73B0-C3BA-3616-736AD66D23EA}"/>
              </a:ext>
            </a:extLst>
          </p:cNvPr>
          <p:cNvSpPr/>
          <p:nvPr/>
        </p:nvSpPr>
        <p:spPr>
          <a:xfrm>
            <a:off x="2279891" y="87053"/>
            <a:ext cx="7632218" cy="523220"/>
          </a:xfrm>
          <a:prstGeom prst="rect">
            <a:avLst/>
          </a:prstGeom>
          <a:noFill/>
        </p:spPr>
        <p:txBody>
          <a:bodyPr wrap="none" lIns="91440" tIns="45720" rIns="91440" bIns="45720">
            <a:spAutoFit/>
          </a:bodyPr>
          <a:lstStyle/>
          <a:p>
            <a:pPr algn="ctr"/>
            <a:r>
              <a:rPr lang="en-US" sz="2800" dirty="0">
                <a:effectLst>
                  <a:glow rad="127000">
                    <a:schemeClr val="accent3">
                      <a:lumMod val="20000"/>
                      <a:lumOff val="80000"/>
                    </a:schemeClr>
                  </a:glow>
                </a:effectLst>
                <a:highlight>
                  <a:srgbClr val="FEFBDA"/>
                </a:highlight>
                <a:latin typeface="Comic Sans MS" panose="030F0702030302020204" pitchFamily="66" charset="0"/>
              </a:rPr>
              <a:t>Admin Dashboard and Management Features</a:t>
            </a:r>
            <a:endParaRPr lang="en-US" sz="7200" b="0" cap="none" spc="0" dirty="0">
              <a:ln w="0"/>
              <a:solidFill>
                <a:schemeClr val="tx1"/>
              </a:solidFill>
              <a:effectLst>
                <a:glow rad="127000">
                  <a:schemeClr val="accent3">
                    <a:lumMod val="20000"/>
                    <a:lumOff val="80000"/>
                  </a:schemeClr>
                </a:glow>
                <a:outerShdw blurRad="38100" dist="19050" dir="2700000" algn="tl" rotWithShape="0">
                  <a:schemeClr val="dk1">
                    <a:alpha val="40000"/>
                  </a:schemeClr>
                </a:outerShdw>
              </a:effectLst>
              <a:highlight>
                <a:srgbClr val="FEFBDA"/>
              </a:highlight>
              <a:latin typeface="Comic Sans MS" panose="030F0702030302020204" pitchFamily="66" charset="0"/>
            </a:endParaRPr>
          </a:p>
        </p:txBody>
      </p:sp>
      <p:pic>
        <p:nvPicPr>
          <p:cNvPr id="3" name="Image 14">
            <a:extLst>
              <a:ext uri="{FF2B5EF4-FFF2-40B4-BE49-F238E27FC236}">
                <a16:creationId xmlns:a16="http://schemas.microsoft.com/office/drawing/2014/main" id="{A5CF4B4D-30D7-752A-B002-42E491D1A145}"/>
              </a:ext>
            </a:extLst>
          </p:cNvPr>
          <p:cNvPicPr>
            <a:picLocks/>
          </p:cNvPicPr>
          <p:nvPr/>
        </p:nvPicPr>
        <p:blipFill>
          <a:blip r:embed="rId2" cstate="print"/>
          <a:stretch>
            <a:fillRect/>
          </a:stretch>
        </p:blipFill>
        <p:spPr>
          <a:xfrm>
            <a:off x="293914" y="671830"/>
            <a:ext cx="11604171" cy="4640400"/>
          </a:xfrm>
          <a:prstGeom prst="rect">
            <a:avLst/>
          </a:prstGeom>
          <a:ln>
            <a:noFill/>
          </a:ln>
          <a:effectLst>
            <a:softEdge rad="112500"/>
          </a:effectLst>
        </p:spPr>
      </p:pic>
      <p:sp>
        <p:nvSpPr>
          <p:cNvPr id="4" name="Rectangle 3">
            <a:extLst>
              <a:ext uri="{FF2B5EF4-FFF2-40B4-BE49-F238E27FC236}">
                <a16:creationId xmlns:a16="http://schemas.microsoft.com/office/drawing/2014/main" id="{861F1F18-05CC-BD38-3C50-26119DB7C030}"/>
              </a:ext>
            </a:extLst>
          </p:cNvPr>
          <p:cNvSpPr/>
          <p:nvPr/>
        </p:nvSpPr>
        <p:spPr>
          <a:xfrm>
            <a:off x="0" y="5432619"/>
            <a:ext cx="12192000" cy="1323439"/>
          </a:xfrm>
          <a:prstGeom prst="rect">
            <a:avLst/>
          </a:prstGeom>
          <a:noFill/>
        </p:spPr>
        <p:txBody>
          <a:bodyPr wrap="square" lIns="91440" tIns="45720" rIns="91440" bIns="45720">
            <a:spAutoFit/>
          </a:bodyPr>
          <a:lstStyle/>
          <a:p>
            <a:r>
              <a:rPr lang="en-US" sz="2000" dirty="0">
                <a:latin typeface="Comic Sans MS" panose="030F0702030302020204" pitchFamily="66" charset="0"/>
              </a:rPr>
              <a:t>The Admin Dashboard serves as the central control hub of the platform, allowing administrators to manage users, courses, payments, and monitor overall system activity. It provides a clear overview of key statistics and quick access to important actions through a responsive and user-friendly interface.</a:t>
            </a:r>
            <a:endParaRPr lang="en-US" sz="20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45148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422F1CA-947C-CEA7-5925-353E88FB93F6}"/>
              </a:ext>
            </a:extLst>
          </p:cNvPr>
          <p:cNvSpPr txBox="1"/>
          <p:nvPr/>
        </p:nvSpPr>
        <p:spPr>
          <a:xfrm>
            <a:off x="970921" y="592909"/>
            <a:ext cx="6096000" cy="830997"/>
          </a:xfrm>
          <a:prstGeom prst="rect">
            <a:avLst/>
          </a:prstGeom>
          <a:noFill/>
        </p:spPr>
        <p:txBody>
          <a:bodyPr wrap="square">
            <a:spAutoFit/>
          </a:bodyPr>
          <a:lstStyle/>
          <a:p>
            <a:r>
              <a:rPr lang="en-US" sz="4800" dirty="0">
                <a:effectLst>
                  <a:glow rad="127000">
                    <a:schemeClr val="accent2">
                      <a:lumMod val="40000"/>
                      <a:lumOff val="60000"/>
                    </a:schemeClr>
                  </a:glow>
                </a:effectLst>
                <a:latin typeface="Comic Sans MS" panose="030F0702030302020204" pitchFamily="66" charset="0"/>
              </a:rPr>
              <a:t>Roles :</a:t>
            </a:r>
          </a:p>
        </p:txBody>
      </p:sp>
      <p:sp>
        <p:nvSpPr>
          <p:cNvPr id="7" name="Freeform 3">
            <a:extLst>
              <a:ext uri="{FF2B5EF4-FFF2-40B4-BE49-F238E27FC236}">
                <a16:creationId xmlns:a16="http://schemas.microsoft.com/office/drawing/2014/main" id="{79C18BFF-74A4-685E-4621-9C14E98652EB}"/>
              </a:ext>
            </a:extLst>
          </p:cNvPr>
          <p:cNvSpPr/>
          <p:nvPr/>
        </p:nvSpPr>
        <p:spPr>
          <a:xfrm>
            <a:off x="1175657" y="2195175"/>
            <a:ext cx="2843264" cy="3504422"/>
          </a:xfrm>
          <a:custGeom>
            <a:avLst/>
            <a:gdLst/>
            <a:ahLst/>
            <a:cxnLst/>
            <a:rect l="l" t="t" r="r" b="b"/>
            <a:pathLst>
              <a:path w="4568927" h="4927274">
                <a:moveTo>
                  <a:pt x="0" y="0"/>
                </a:moveTo>
                <a:lnTo>
                  <a:pt x="4568927" y="0"/>
                </a:lnTo>
                <a:lnTo>
                  <a:pt x="4568927" y="4927274"/>
                </a:lnTo>
                <a:lnTo>
                  <a:pt x="0" y="4927274"/>
                </a:lnTo>
                <a:lnTo>
                  <a:pt x="0" y="0"/>
                </a:lnTo>
                <a:close/>
              </a:path>
            </a:pathLst>
          </a:custGeom>
          <a:solidFill>
            <a:srgbClr val="FEFBDA"/>
          </a:solidFill>
        </p:spPr>
        <p:txBody>
          <a:bodyPr/>
          <a:lstStyle/>
          <a:p>
            <a:endParaRPr lang="en-US" dirty="0"/>
          </a:p>
        </p:txBody>
      </p:sp>
      <p:sp>
        <p:nvSpPr>
          <p:cNvPr id="8" name="Freeform 3">
            <a:extLst>
              <a:ext uri="{FF2B5EF4-FFF2-40B4-BE49-F238E27FC236}">
                <a16:creationId xmlns:a16="http://schemas.microsoft.com/office/drawing/2014/main" id="{0671BF54-B9CD-D216-DBF9-E42D13EBB348}"/>
              </a:ext>
            </a:extLst>
          </p:cNvPr>
          <p:cNvSpPr/>
          <p:nvPr/>
        </p:nvSpPr>
        <p:spPr>
          <a:xfrm>
            <a:off x="4579257" y="2195175"/>
            <a:ext cx="2843264" cy="3504422"/>
          </a:xfrm>
          <a:custGeom>
            <a:avLst/>
            <a:gdLst/>
            <a:ahLst/>
            <a:cxnLst/>
            <a:rect l="l" t="t" r="r" b="b"/>
            <a:pathLst>
              <a:path w="4568927" h="4927274">
                <a:moveTo>
                  <a:pt x="0" y="0"/>
                </a:moveTo>
                <a:lnTo>
                  <a:pt x="4568927" y="0"/>
                </a:lnTo>
                <a:lnTo>
                  <a:pt x="4568927" y="4927274"/>
                </a:lnTo>
                <a:lnTo>
                  <a:pt x="0" y="4927274"/>
                </a:lnTo>
                <a:lnTo>
                  <a:pt x="0" y="0"/>
                </a:lnTo>
                <a:close/>
              </a:path>
            </a:pathLst>
          </a:custGeom>
          <a:solidFill>
            <a:srgbClr val="FEFBDA"/>
          </a:solidFill>
        </p:spPr>
        <p:txBody>
          <a:bodyPr/>
          <a:lstStyle/>
          <a:p>
            <a:endParaRPr lang="en-US" dirty="0"/>
          </a:p>
        </p:txBody>
      </p:sp>
      <p:sp>
        <p:nvSpPr>
          <p:cNvPr id="9" name="Freeform 3">
            <a:extLst>
              <a:ext uri="{FF2B5EF4-FFF2-40B4-BE49-F238E27FC236}">
                <a16:creationId xmlns:a16="http://schemas.microsoft.com/office/drawing/2014/main" id="{8B39CC9F-C2DB-6CF3-208D-F1567D0D0F7E}"/>
              </a:ext>
            </a:extLst>
          </p:cNvPr>
          <p:cNvSpPr/>
          <p:nvPr/>
        </p:nvSpPr>
        <p:spPr>
          <a:xfrm>
            <a:off x="8173079" y="2195175"/>
            <a:ext cx="2843264" cy="3504422"/>
          </a:xfrm>
          <a:custGeom>
            <a:avLst/>
            <a:gdLst/>
            <a:ahLst/>
            <a:cxnLst/>
            <a:rect l="l" t="t" r="r" b="b"/>
            <a:pathLst>
              <a:path w="4568927" h="4927274">
                <a:moveTo>
                  <a:pt x="0" y="0"/>
                </a:moveTo>
                <a:lnTo>
                  <a:pt x="4568927" y="0"/>
                </a:lnTo>
                <a:lnTo>
                  <a:pt x="4568927" y="4927274"/>
                </a:lnTo>
                <a:lnTo>
                  <a:pt x="0" y="4927274"/>
                </a:lnTo>
                <a:lnTo>
                  <a:pt x="0" y="0"/>
                </a:lnTo>
                <a:close/>
              </a:path>
            </a:pathLst>
          </a:custGeom>
          <a:solidFill>
            <a:srgbClr val="FEFBDA"/>
          </a:solidFill>
        </p:spPr>
        <p:txBody>
          <a:bodyPr/>
          <a:lstStyle/>
          <a:p>
            <a:endParaRPr lang="en-US" dirty="0"/>
          </a:p>
        </p:txBody>
      </p:sp>
      <p:sp>
        <p:nvSpPr>
          <p:cNvPr id="10" name="Rectangle 9">
            <a:extLst>
              <a:ext uri="{FF2B5EF4-FFF2-40B4-BE49-F238E27FC236}">
                <a16:creationId xmlns:a16="http://schemas.microsoft.com/office/drawing/2014/main" id="{6E1CA2DF-1F75-7977-4C42-A1C1BB4ABCAB}"/>
              </a:ext>
            </a:extLst>
          </p:cNvPr>
          <p:cNvSpPr/>
          <p:nvPr/>
        </p:nvSpPr>
        <p:spPr>
          <a:xfrm>
            <a:off x="1428539" y="3478128"/>
            <a:ext cx="2337499" cy="769441"/>
          </a:xfrm>
          <a:prstGeom prst="rect">
            <a:avLst/>
          </a:prstGeom>
          <a:noFill/>
          <a:effectLst>
            <a:glow rad="63500">
              <a:srgbClr val="FFFF00">
                <a:alpha val="40000"/>
              </a:srgbClr>
            </a:glow>
          </a:effectLst>
        </p:spPr>
        <p:txBody>
          <a:bodyPr wrap="none" lIns="91440" tIns="45720" rIns="91440" bIns="45720">
            <a:spAutoFit/>
          </a:bodyPr>
          <a:lstStyle/>
          <a:p>
            <a:r>
              <a:rPr lang="en-US" sz="4400" dirty="0">
                <a:effectLst>
                  <a:glow rad="127000">
                    <a:srgbClr val="FFFF00"/>
                  </a:glow>
                </a:effectLst>
                <a:latin typeface="Comic Sans MS" panose="030F0702030302020204" pitchFamily="66" charset="0"/>
              </a:rPr>
              <a:t>Student</a:t>
            </a:r>
          </a:p>
        </p:txBody>
      </p:sp>
      <p:sp>
        <p:nvSpPr>
          <p:cNvPr id="11" name="Rectangle 10">
            <a:extLst>
              <a:ext uri="{FF2B5EF4-FFF2-40B4-BE49-F238E27FC236}">
                <a16:creationId xmlns:a16="http://schemas.microsoft.com/office/drawing/2014/main" id="{83D42F55-2AB0-A937-01AE-0C372EA0150A}"/>
              </a:ext>
            </a:extLst>
          </p:cNvPr>
          <p:cNvSpPr/>
          <p:nvPr/>
        </p:nvSpPr>
        <p:spPr>
          <a:xfrm>
            <a:off x="4820117" y="3443404"/>
            <a:ext cx="2361544" cy="769441"/>
          </a:xfrm>
          <a:prstGeom prst="rect">
            <a:avLst/>
          </a:prstGeom>
          <a:noFill/>
          <a:effectLst>
            <a:glow rad="63500">
              <a:srgbClr val="00B0F0">
                <a:alpha val="40000"/>
              </a:srgbClr>
            </a:glow>
          </a:effectLst>
        </p:spPr>
        <p:txBody>
          <a:bodyPr wrap="none" lIns="91440" tIns="45720" rIns="91440" bIns="45720">
            <a:spAutoFit/>
          </a:bodyPr>
          <a:lstStyle/>
          <a:p>
            <a:r>
              <a:rPr lang="en-US" sz="4400" dirty="0">
                <a:effectLst>
                  <a:glow rad="127000">
                    <a:srgbClr val="FFFF00"/>
                  </a:glow>
                </a:effectLst>
                <a:latin typeface="Comic Sans MS" panose="030F0702030302020204" pitchFamily="66" charset="0"/>
              </a:rPr>
              <a:t>Teacher</a:t>
            </a:r>
          </a:p>
        </p:txBody>
      </p:sp>
      <p:sp>
        <p:nvSpPr>
          <p:cNvPr id="12" name="Rectangle 11">
            <a:extLst>
              <a:ext uri="{FF2B5EF4-FFF2-40B4-BE49-F238E27FC236}">
                <a16:creationId xmlns:a16="http://schemas.microsoft.com/office/drawing/2014/main" id="{D21995BC-F558-DAB0-B12E-EAE634472C18}"/>
              </a:ext>
            </a:extLst>
          </p:cNvPr>
          <p:cNvSpPr/>
          <p:nvPr/>
        </p:nvSpPr>
        <p:spPr>
          <a:xfrm>
            <a:off x="8684846" y="3429000"/>
            <a:ext cx="1819729" cy="769441"/>
          </a:xfrm>
          <a:prstGeom prst="rect">
            <a:avLst/>
          </a:prstGeom>
          <a:noFill/>
          <a:effectLst>
            <a:glow rad="63500">
              <a:srgbClr val="00B0F0">
                <a:alpha val="40000"/>
              </a:srgbClr>
            </a:glow>
          </a:effectLst>
        </p:spPr>
        <p:txBody>
          <a:bodyPr wrap="none" lIns="91440" tIns="45720" rIns="91440" bIns="45720">
            <a:spAutoFit/>
          </a:bodyPr>
          <a:lstStyle/>
          <a:p>
            <a:r>
              <a:rPr lang="en-US" sz="4400" dirty="0">
                <a:effectLst>
                  <a:glow rad="127000">
                    <a:srgbClr val="FFFF00"/>
                  </a:glow>
                </a:effectLst>
                <a:latin typeface="Comic Sans MS" panose="030F0702030302020204" pitchFamily="66" charset="0"/>
              </a:rPr>
              <a:t>Admin</a:t>
            </a:r>
          </a:p>
        </p:txBody>
      </p:sp>
    </p:spTree>
    <p:extLst>
      <p:ext uri="{BB962C8B-B14F-4D97-AF65-F5344CB8AC3E}">
        <p14:creationId xmlns:p14="http://schemas.microsoft.com/office/powerpoint/2010/main" val="36283783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A9EB058-B3B9-C424-61A8-E22E11228F1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7FBB227-521D-40AC-F847-E85EF01A02DC}"/>
              </a:ext>
            </a:extLst>
          </p:cNvPr>
          <p:cNvSpPr/>
          <p:nvPr/>
        </p:nvSpPr>
        <p:spPr>
          <a:xfrm>
            <a:off x="315686" y="5322172"/>
            <a:ext cx="11645919" cy="1015663"/>
          </a:xfrm>
          <a:prstGeom prst="rect">
            <a:avLst/>
          </a:prstGeom>
          <a:noFill/>
        </p:spPr>
        <p:txBody>
          <a:bodyPr wrap="square" lIns="91440" tIns="45720" rIns="91440" bIns="45720">
            <a:spAutoFit/>
          </a:bodyPr>
          <a:lstStyle/>
          <a:p>
            <a:r>
              <a:rPr lang="en-US" sz="2000" dirty="0">
                <a:latin typeface="Comic Sans MS" panose="030F0702030302020204" pitchFamily="66" charset="0"/>
              </a:rPr>
              <a:t>This screen allows the admin to manage all courses in the system. The admin can view course details, change teachers, update course status, delete courses, and add new courses. It also shows statistics about total courses, approved courses, and enrolled students.</a:t>
            </a:r>
          </a:p>
        </p:txBody>
      </p:sp>
      <p:pic>
        <p:nvPicPr>
          <p:cNvPr id="6" name="Picture 5">
            <a:extLst>
              <a:ext uri="{FF2B5EF4-FFF2-40B4-BE49-F238E27FC236}">
                <a16:creationId xmlns:a16="http://schemas.microsoft.com/office/drawing/2014/main" id="{E63775F6-7A7C-7610-AB20-2454B82C0C8D}"/>
              </a:ext>
            </a:extLst>
          </p:cNvPr>
          <p:cNvPicPr>
            <a:picLocks noChangeAspect="1"/>
          </p:cNvPicPr>
          <p:nvPr/>
        </p:nvPicPr>
        <p:blipFill>
          <a:blip r:embed="rId3"/>
          <a:stretch>
            <a:fillRect/>
          </a:stretch>
        </p:blipFill>
        <p:spPr>
          <a:xfrm>
            <a:off x="175967" y="152400"/>
            <a:ext cx="11645919" cy="5127171"/>
          </a:xfrm>
          <a:prstGeom prst="rect">
            <a:avLst/>
          </a:prstGeom>
          <a:ln>
            <a:noFill/>
          </a:ln>
          <a:effectLst>
            <a:softEdge rad="112500"/>
          </a:effectLst>
        </p:spPr>
      </p:pic>
    </p:spTree>
    <p:extLst>
      <p:ext uri="{BB962C8B-B14F-4D97-AF65-F5344CB8AC3E}">
        <p14:creationId xmlns:p14="http://schemas.microsoft.com/office/powerpoint/2010/main" val="5687629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D4E7888-DF41-8536-7185-58851BC97DB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4C8F363-90DB-0A76-746C-512277E6430A}"/>
              </a:ext>
            </a:extLst>
          </p:cNvPr>
          <p:cNvPicPr>
            <a:picLocks noChangeAspect="1"/>
          </p:cNvPicPr>
          <p:nvPr/>
        </p:nvPicPr>
        <p:blipFill>
          <a:blip r:embed="rId2"/>
          <a:srcRect r="25000"/>
          <a:stretch>
            <a:fillRect/>
          </a:stretch>
        </p:blipFill>
        <p:spPr>
          <a:xfrm>
            <a:off x="87085" y="0"/>
            <a:ext cx="8229601" cy="4191000"/>
          </a:xfrm>
          <a:prstGeom prst="rect">
            <a:avLst/>
          </a:prstGeom>
          <a:ln>
            <a:noFill/>
          </a:ln>
          <a:effectLst>
            <a:softEdge rad="112500"/>
          </a:effectLst>
        </p:spPr>
      </p:pic>
      <p:pic>
        <p:nvPicPr>
          <p:cNvPr id="5" name="Picture 4">
            <a:extLst>
              <a:ext uri="{FF2B5EF4-FFF2-40B4-BE49-F238E27FC236}">
                <a16:creationId xmlns:a16="http://schemas.microsoft.com/office/drawing/2014/main" id="{86974591-35D9-AB0A-58C7-AC62679A60D8}"/>
              </a:ext>
            </a:extLst>
          </p:cNvPr>
          <p:cNvPicPr>
            <a:picLocks noChangeAspect="1"/>
          </p:cNvPicPr>
          <p:nvPr/>
        </p:nvPicPr>
        <p:blipFill>
          <a:blip r:embed="rId3"/>
          <a:srcRect r="27076"/>
          <a:stretch>
            <a:fillRect/>
          </a:stretch>
        </p:blipFill>
        <p:spPr>
          <a:xfrm>
            <a:off x="163285" y="4191000"/>
            <a:ext cx="8153401" cy="2503714"/>
          </a:xfrm>
          <a:prstGeom prst="rect">
            <a:avLst/>
          </a:prstGeom>
          <a:ln>
            <a:noFill/>
          </a:ln>
          <a:effectLst>
            <a:softEdge rad="112500"/>
          </a:effectLst>
        </p:spPr>
      </p:pic>
      <p:sp>
        <p:nvSpPr>
          <p:cNvPr id="2" name="Rectangle 1">
            <a:extLst>
              <a:ext uri="{FF2B5EF4-FFF2-40B4-BE49-F238E27FC236}">
                <a16:creationId xmlns:a16="http://schemas.microsoft.com/office/drawing/2014/main" id="{4D13F09C-FC95-A108-4629-E11ED98341B8}"/>
              </a:ext>
            </a:extLst>
          </p:cNvPr>
          <p:cNvSpPr/>
          <p:nvPr/>
        </p:nvSpPr>
        <p:spPr>
          <a:xfrm>
            <a:off x="8801998" y="1785878"/>
            <a:ext cx="3390002" cy="2862322"/>
          </a:xfrm>
          <a:prstGeom prst="rect">
            <a:avLst/>
          </a:prstGeom>
          <a:noFill/>
        </p:spPr>
        <p:txBody>
          <a:bodyPr wrap="square" lIns="91440" tIns="45720" rIns="91440" bIns="45720">
            <a:spAutoFit/>
          </a:bodyPr>
          <a:lstStyle/>
          <a:p>
            <a:r>
              <a:rPr lang="en-US" sz="2000" dirty="0">
                <a:latin typeface="Comic Sans MS" panose="030F0702030302020204" pitchFamily="66" charset="0"/>
              </a:rPr>
              <a:t>The admin can easily manage course assignments by selecting a new teacher for a course through a searchable modal and can also update the course status, approving or rejecting it with a single tap.</a:t>
            </a:r>
          </a:p>
        </p:txBody>
      </p:sp>
    </p:spTree>
    <p:extLst>
      <p:ext uri="{BB962C8B-B14F-4D97-AF65-F5344CB8AC3E}">
        <p14:creationId xmlns:p14="http://schemas.microsoft.com/office/powerpoint/2010/main" val="7548995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51F3BB5-94CC-7C28-DAD2-DB763C788962}"/>
            </a:ext>
          </a:extLst>
        </p:cNvPr>
        <p:cNvGrpSpPr/>
        <p:nvPr/>
      </p:nvGrpSpPr>
      <p:grpSpPr>
        <a:xfrm>
          <a:off x="0" y="0"/>
          <a:ext cx="0" cy="0"/>
          <a:chOff x="0" y="0"/>
          <a:chExt cx="0" cy="0"/>
        </a:xfrm>
      </p:grpSpPr>
      <p:pic>
        <p:nvPicPr>
          <p:cNvPr id="2" name="Image 27">
            <a:extLst>
              <a:ext uri="{FF2B5EF4-FFF2-40B4-BE49-F238E27FC236}">
                <a16:creationId xmlns:a16="http://schemas.microsoft.com/office/drawing/2014/main" id="{F0C1CE91-AB9E-E0E7-9069-CC5F069E04C2}"/>
              </a:ext>
            </a:extLst>
          </p:cNvPr>
          <p:cNvPicPr>
            <a:picLocks/>
          </p:cNvPicPr>
          <p:nvPr/>
        </p:nvPicPr>
        <p:blipFill>
          <a:blip r:embed="rId2" cstate="print"/>
          <a:stretch>
            <a:fillRect/>
          </a:stretch>
        </p:blipFill>
        <p:spPr>
          <a:xfrm>
            <a:off x="3635827" y="241982"/>
            <a:ext cx="8284029" cy="4553857"/>
          </a:xfrm>
          <a:prstGeom prst="rect">
            <a:avLst/>
          </a:prstGeom>
          <a:ln>
            <a:noFill/>
          </a:ln>
          <a:effectLst>
            <a:softEdge rad="112500"/>
          </a:effectLst>
        </p:spPr>
      </p:pic>
      <p:pic>
        <p:nvPicPr>
          <p:cNvPr id="4" name="Picture 3">
            <a:extLst>
              <a:ext uri="{FF2B5EF4-FFF2-40B4-BE49-F238E27FC236}">
                <a16:creationId xmlns:a16="http://schemas.microsoft.com/office/drawing/2014/main" id="{866444DF-E7E3-D103-546B-20DBA438C27A}"/>
              </a:ext>
            </a:extLst>
          </p:cNvPr>
          <p:cNvPicPr>
            <a:picLocks noChangeAspect="1"/>
          </p:cNvPicPr>
          <p:nvPr/>
        </p:nvPicPr>
        <p:blipFill>
          <a:blip r:embed="rId3"/>
          <a:srcRect l="5130" r="10441" b="19260"/>
          <a:stretch>
            <a:fillRect/>
          </a:stretch>
        </p:blipFill>
        <p:spPr>
          <a:xfrm>
            <a:off x="150585" y="241982"/>
            <a:ext cx="3202214" cy="61388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4">
            <a:extLst>
              <a:ext uri="{FF2B5EF4-FFF2-40B4-BE49-F238E27FC236}">
                <a16:creationId xmlns:a16="http://schemas.microsoft.com/office/drawing/2014/main" id="{81D78FA6-B34A-8C72-6AC5-3AD865E11C15}"/>
              </a:ext>
            </a:extLst>
          </p:cNvPr>
          <p:cNvSpPr/>
          <p:nvPr/>
        </p:nvSpPr>
        <p:spPr>
          <a:xfrm>
            <a:off x="3441700" y="4641392"/>
            <a:ext cx="8750300" cy="1569660"/>
          </a:xfrm>
          <a:prstGeom prst="rect">
            <a:avLst/>
          </a:prstGeom>
          <a:noFill/>
        </p:spPr>
        <p:txBody>
          <a:bodyPr wrap="square" lIns="91440" tIns="45720" rIns="91440" bIns="45720">
            <a:spAutoFit/>
          </a:bodyPr>
          <a:lstStyle/>
          <a:p>
            <a:r>
              <a:rPr lang="en-US" sz="2400" dirty="0">
                <a:latin typeface="Comic Sans MS" panose="030F0702030302020204" pitchFamily="66" charset="0"/>
              </a:rPr>
              <a:t>This screen allows administrators to review newly submitted courses by teachers before publication. Admins can approve or reject courses to ensure content quality and platform standards before they become visible to students.</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11330476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F4A3D7A-4315-11A2-69B7-A6458FF185C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E3ED1F01-A132-C0A0-EEC9-48FDF0028EEE}"/>
              </a:ext>
            </a:extLst>
          </p:cNvPr>
          <p:cNvSpPr/>
          <p:nvPr/>
        </p:nvSpPr>
        <p:spPr>
          <a:xfrm>
            <a:off x="181428" y="4452517"/>
            <a:ext cx="8424090" cy="1938992"/>
          </a:xfrm>
          <a:prstGeom prst="rect">
            <a:avLst/>
          </a:prstGeom>
          <a:noFill/>
        </p:spPr>
        <p:txBody>
          <a:bodyPr wrap="square" lIns="91440" tIns="45720" rIns="91440" bIns="45720">
            <a:spAutoFit/>
          </a:bodyPr>
          <a:lstStyle/>
          <a:p>
            <a:r>
              <a:rPr lang="en-US" sz="2400" dirty="0">
                <a:latin typeface="Comic Sans MS" panose="030F0702030302020204" pitchFamily="66" charset="0"/>
              </a:rPr>
              <a:t>This screen allows administrators to view, add, and delete teachers while managing their basic information in a clear card-based layout. It provides quick access to teacher details, secure deletion with confirmation, and an easy-to-use form for adding new teachers to the system.</a:t>
            </a:r>
          </a:p>
        </p:txBody>
      </p:sp>
      <p:pic>
        <p:nvPicPr>
          <p:cNvPr id="11" name="Picture 10">
            <a:extLst>
              <a:ext uri="{FF2B5EF4-FFF2-40B4-BE49-F238E27FC236}">
                <a16:creationId xmlns:a16="http://schemas.microsoft.com/office/drawing/2014/main" id="{DB88C0C3-AD9F-FFA8-026D-A8CA3221B429}"/>
              </a:ext>
            </a:extLst>
          </p:cNvPr>
          <p:cNvPicPr>
            <a:picLocks noChangeAspect="1"/>
          </p:cNvPicPr>
          <p:nvPr/>
        </p:nvPicPr>
        <p:blipFill>
          <a:blip r:embed="rId2"/>
          <a:stretch>
            <a:fillRect/>
          </a:stretch>
        </p:blipFill>
        <p:spPr>
          <a:xfrm>
            <a:off x="261257" y="217713"/>
            <a:ext cx="9265920" cy="4125687"/>
          </a:xfrm>
          <a:prstGeom prst="rect">
            <a:avLst/>
          </a:prstGeom>
          <a:ln>
            <a:noFill/>
          </a:ln>
          <a:effectLst>
            <a:softEdge rad="112500"/>
          </a:effectLst>
        </p:spPr>
      </p:pic>
      <p:pic>
        <p:nvPicPr>
          <p:cNvPr id="12" name="Image 31">
            <a:extLst>
              <a:ext uri="{FF2B5EF4-FFF2-40B4-BE49-F238E27FC236}">
                <a16:creationId xmlns:a16="http://schemas.microsoft.com/office/drawing/2014/main" id="{EB58D769-B8C5-85F9-376B-57C1B042D318}"/>
              </a:ext>
            </a:extLst>
          </p:cNvPr>
          <p:cNvPicPr>
            <a:picLocks/>
          </p:cNvPicPr>
          <p:nvPr/>
        </p:nvPicPr>
        <p:blipFill>
          <a:blip r:embed="rId3" cstate="print"/>
          <a:srcRect l="35434" t="14670" r="28320"/>
          <a:stretch>
            <a:fillRect/>
          </a:stretch>
        </p:blipFill>
        <p:spPr>
          <a:xfrm>
            <a:off x="8692607" y="2837173"/>
            <a:ext cx="3317965" cy="38031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13" name="Connector: Curved 12">
            <a:extLst>
              <a:ext uri="{FF2B5EF4-FFF2-40B4-BE49-F238E27FC236}">
                <a16:creationId xmlns:a16="http://schemas.microsoft.com/office/drawing/2014/main" id="{AE3B547D-E39B-439C-69AE-443037B4EBA4}"/>
              </a:ext>
            </a:extLst>
          </p:cNvPr>
          <p:cNvCxnSpPr>
            <a:cxnSpLocks/>
          </p:cNvCxnSpPr>
          <p:nvPr/>
        </p:nvCxnSpPr>
        <p:spPr>
          <a:xfrm rot="16200000" flipH="1">
            <a:off x="8915756" y="1157597"/>
            <a:ext cx="1955450" cy="1270364"/>
          </a:xfrm>
          <a:prstGeom prst="curvedConnector3">
            <a:avLst/>
          </a:prstGeom>
          <a:ln w="57150">
            <a:solidFill>
              <a:srgbClr val="FF99C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24100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5793FA2-98FA-6758-6986-93D111B95B34}"/>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6E0493D0-EE60-D2C3-203C-0B577F117838}"/>
              </a:ext>
            </a:extLst>
          </p:cNvPr>
          <p:cNvGrpSpPr>
            <a:grpSpLocks/>
          </p:cNvGrpSpPr>
          <p:nvPr/>
        </p:nvGrpSpPr>
        <p:grpSpPr>
          <a:xfrm>
            <a:off x="315686" y="215444"/>
            <a:ext cx="11680371" cy="6427112"/>
            <a:chOff x="315686" y="215444"/>
            <a:chExt cx="11680371" cy="6427112"/>
          </a:xfrm>
        </p:grpSpPr>
        <p:pic>
          <p:nvPicPr>
            <p:cNvPr id="3" name="Image 33">
              <a:extLst>
                <a:ext uri="{FF2B5EF4-FFF2-40B4-BE49-F238E27FC236}">
                  <a16:creationId xmlns:a16="http://schemas.microsoft.com/office/drawing/2014/main" id="{BF253B00-4B5A-9F90-05D9-DCFBDFDF0FF0}"/>
                </a:ext>
              </a:extLst>
            </p:cNvPr>
            <p:cNvPicPr/>
            <p:nvPr/>
          </p:nvPicPr>
          <p:blipFill>
            <a:blip r:embed="rId2" cstate="print"/>
            <a:stretch>
              <a:fillRect/>
            </a:stretch>
          </p:blipFill>
          <p:spPr>
            <a:xfrm>
              <a:off x="315686" y="215444"/>
              <a:ext cx="9862457" cy="3964900"/>
            </a:xfrm>
            <a:prstGeom prst="rect">
              <a:avLst/>
            </a:prstGeom>
            <a:ln>
              <a:noFill/>
            </a:ln>
            <a:effectLst>
              <a:softEdge rad="112500"/>
            </a:effectLst>
          </p:spPr>
        </p:pic>
        <p:pic>
          <p:nvPicPr>
            <p:cNvPr id="4" name="Image 34">
              <a:extLst>
                <a:ext uri="{FF2B5EF4-FFF2-40B4-BE49-F238E27FC236}">
                  <a16:creationId xmlns:a16="http://schemas.microsoft.com/office/drawing/2014/main" id="{E633F879-0BDD-C001-6224-82B4A3840BBF}"/>
                </a:ext>
              </a:extLst>
            </p:cNvPr>
            <p:cNvPicPr/>
            <p:nvPr/>
          </p:nvPicPr>
          <p:blipFill>
            <a:blip r:embed="rId3" cstate="print"/>
            <a:stretch>
              <a:fillRect/>
            </a:stretch>
          </p:blipFill>
          <p:spPr>
            <a:xfrm>
              <a:off x="8294914" y="2866358"/>
              <a:ext cx="3701143" cy="3776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5" name="Rectangle 4">
            <a:extLst>
              <a:ext uri="{FF2B5EF4-FFF2-40B4-BE49-F238E27FC236}">
                <a16:creationId xmlns:a16="http://schemas.microsoft.com/office/drawing/2014/main" id="{1B5CC7A3-636F-513D-6871-7C71A4D4B0F3}"/>
              </a:ext>
            </a:extLst>
          </p:cNvPr>
          <p:cNvSpPr/>
          <p:nvPr/>
        </p:nvSpPr>
        <p:spPr>
          <a:xfrm>
            <a:off x="195942" y="4482873"/>
            <a:ext cx="8251371" cy="1569660"/>
          </a:xfrm>
          <a:prstGeom prst="rect">
            <a:avLst/>
          </a:prstGeom>
          <a:noFill/>
        </p:spPr>
        <p:txBody>
          <a:bodyPr wrap="square" lIns="91440" tIns="45720" rIns="91440" bIns="45720">
            <a:spAutoFit/>
          </a:bodyPr>
          <a:lstStyle/>
          <a:p>
            <a:r>
              <a:rPr lang="en-US" sz="2400" dirty="0">
                <a:latin typeface="Comic Sans MS" panose="030F0702030302020204" pitchFamily="66" charset="0"/>
              </a:rPr>
              <a:t>This screen enables administrators to view, add, search, and delete student accounts from the platform. It ensures clean data management by automatically removing related enrollments when a student is deleted.</a:t>
            </a:r>
          </a:p>
        </p:txBody>
      </p:sp>
      <p:cxnSp>
        <p:nvCxnSpPr>
          <p:cNvPr id="6" name="Connector: Curved 5">
            <a:extLst>
              <a:ext uri="{FF2B5EF4-FFF2-40B4-BE49-F238E27FC236}">
                <a16:creationId xmlns:a16="http://schemas.microsoft.com/office/drawing/2014/main" id="{C7AFEE50-C6C5-F58C-101A-4861E3FE0E0C}"/>
              </a:ext>
            </a:extLst>
          </p:cNvPr>
          <p:cNvCxnSpPr>
            <a:cxnSpLocks/>
          </p:cNvCxnSpPr>
          <p:nvPr/>
        </p:nvCxnSpPr>
        <p:spPr>
          <a:xfrm rot="16200000" flipH="1">
            <a:off x="9530777" y="1378522"/>
            <a:ext cx="1842645" cy="1346200"/>
          </a:xfrm>
          <a:prstGeom prst="curvedConnector3">
            <a:avLst/>
          </a:prstGeom>
          <a:ln w="57150">
            <a:solidFill>
              <a:srgbClr val="FF99C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52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C06BC93-DD77-ECD5-3ADB-A048EC99EB73}"/>
            </a:ext>
          </a:extLst>
        </p:cNvPr>
        <p:cNvGrpSpPr/>
        <p:nvPr/>
      </p:nvGrpSpPr>
      <p:grpSpPr>
        <a:xfrm>
          <a:off x="0" y="0"/>
          <a:ext cx="0" cy="0"/>
          <a:chOff x="0" y="0"/>
          <a:chExt cx="0" cy="0"/>
        </a:xfrm>
      </p:grpSpPr>
      <p:pic>
        <p:nvPicPr>
          <p:cNvPr id="2" name="Image 35">
            <a:extLst>
              <a:ext uri="{FF2B5EF4-FFF2-40B4-BE49-F238E27FC236}">
                <a16:creationId xmlns:a16="http://schemas.microsoft.com/office/drawing/2014/main" id="{1F408E34-A504-5D28-C6C2-861AD83D427E}"/>
              </a:ext>
            </a:extLst>
          </p:cNvPr>
          <p:cNvPicPr>
            <a:picLocks/>
          </p:cNvPicPr>
          <p:nvPr/>
        </p:nvPicPr>
        <p:blipFill>
          <a:blip r:embed="rId2" cstate="print"/>
          <a:stretch>
            <a:fillRect/>
          </a:stretch>
        </p:blipFill>
        <p:spPr>
          <a:xfrm>
            <a:off x="337457" y="174171"/>
            <a:ext cx="11484429" cy="4876800"/>
          </a:xfrm>
          <a:prstGeom prst="rect">
            <a:avLst/>
          </a:prstGeom>
          <a:ln>
            <a:noFill/>
          </a:ln>
          <a:effectLst>
            <a:softEdge rad="112500"/>
          </a:effectLst>
        </p:spPr>
      </p:pic>
      <p:sp>
        <p:nvSpPr>
          <p:cNvPr id="3" name="Rectangle 2">
            <a:extLst>
              <a:ext uri="{FF2B5EF4-FFF2-40B4-BE49-F238E27FC236}">
                <a16:creationId xmlns:a16="http://schemas.microsoft.com/office/drawing/2014/main" id="{4066F50F-F3FF-17D6-D6F3-91146C4945B5}"/>
              </a:ext>
            </a:extLst>
          </p:cNvPr>
          <p:cNvSpPr/>
          <p:nvPr/>
        </p:nvSpPr>
        <p:spPr>
          <a:xfrm>
            <a:off x="219080" y="5130729"/>
            <a:ext cx="11853177" cy="1384995"/>
          </a:xfrm>
          <a:prstGeom prst="rect">
            <a:avLst/>
          </a:prstGeom>
          <a:noFill/>
        </p:spPr>
        <p:txBody>
          <a:bodyPr wrap="square" lIns="91440" tIns="45720" rIns="91440" bIns="45720">
            <a:spAutoFit/>
          </a:bodyPr>
          <a:lstStyle/>
          <a:p>
            <a:r>
              <a:rPr lang="en-US" sz="2800" dirty="0">
                <a:latin typeface="Comic Sans MS" panose="030F0702030302020204" pitchFamily="66" charset="0"/>
              </a:rPr>
              <a:t>Admins can quickly enroll any student into any approved course using a simple modal with dropdowns, instantly updating enrollments and platform statistics.</a:t>
            </a:r>
            <a:endParaRPr lang="en-US" sz="28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spTree>
    <p:extLst>
      <p:ext uri="{BB962C8B-B14F-4D97-AF65-F5344CB8AC3E}">
        <p14:creationId xmlns:p14="http://schemas.microsoft.com/office/powerpoint/2010/main" val="28309968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4AE0A41-811C-9270-DF3E-80E87161A8D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60C98C0-0DC6-D4AF-9517-4DAE342FFAAD}"/>
              </a:ext>
            </a:extLst>
          </p:cNvPr>
          <p:cNvSpPr/>
          <p:nvPr/>
        </p:nvSpPr>
        <p:spPr>
          <a:xfrm>
            <a:off x="466273" y="5092397"/>
            <a:ext cx="12433300" cy="830997"/>
          </a:xfrm>
          <a:prstGeom prst="rect">
            <a:avLst/>
          </a:prstGeom>
          <a:noFill/>
        </p:spPr>
        <p:txBody>
          <a:bodyPr wrap="square" lIns="91440" tIns="45720" rIns="91440" bIns="45720">
            <a:spAutoFit/>
          </a:bodyPr>
          <a:lstStyle/>
          <a:p>
            <a:r>
              <a:rPr lang="en-US" sz="2400" dirty="0">
                <a:latin typeface="Comic Sans MS" panose="030F0702030302020204" pitchFamily="66" charset="0"/>
              </a:rPr>
              <a:t>Admins can view and manage all student payments, see total revenue, filter transactions, and handle pending or rejected payments efficiently.</a:t>
            </a:r>
            <a:endParaRPr lang="en-US" sz="2400" b="0" cap="none" spc="0"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pic>
        <p:nvPicPr>
          <p:cNvPr id="5" name="Image 82">
            <a:extLst>
              <a:ext uri="{FF2B5EF4-FFF2-40B4-BE49-F238E27FC236}">
                <a16:creationId xmlns:a16="http://schemas.microsoft.com/office/drawing/2014/main" id="{68E49A6E-7D32-EE3F-84E7-230205BFD52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215902" y="217714"/>
            <a:ext cx="11442698" cy="4757058"/>
          </a:xfrm>
          <a:prstGeom prst="rect">
            <a:avLst/>
          </a:prstGeom>
          <a:ln>
            <a:noFill/>
          </a:ln>
          <a:effectLst>
            <a:softEdge rad="112500"/>
          </a:effectLst>
        </p:spPr>
      </p:pic>
      <p:sp>
        <p:nvSpPr>
          <p:cNvPr id="6" name="Rectangle: Rounded Corners 5">
            <a:extLst>
              <a:ext uri="{FF2B5EF4-FFF2-40B4-BE49-F238E27FC236}">
                <a16:creationId xmlns:a16="http://schemas.microsoft.com/office/drawing/2014/main" id="{3E344284-81B1-74EA-61A5-5290094A1981}"/>
              </a:ext>
            </a:extLst>
          </p:cNvPr>
          <p:cNvSpPr/>
          <p:nvPr/>
        </p:nvSpPr>
        <p:spPr>
          <a:xfrm>
            <a:off x="130629" y="827315"/>
            <a:ext cx="2862941" cy="620486"/>
          </a:xfrm>
          <a:prstGeom prst="roundRect">
            <a:avLst/>
          </a:prstGeom>
          <a:noFill/>
          <a:ln w="762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31743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2681FED-C757-B7BD-B1C8-D093251A61B4}"/>
            </a:ext>
          </a:extLst>
        </p:cNvPr>
        <p:cNvGrpSpPr/>
        <p:nvPr/>
      </p:nvGrpSpPr>
      <p:grpSpPr>
        <a:xfrm>
          <a:off x="0" y="0"/>
          <a:ext cx="0" cy="0"/>
          <a:chOff x="0" y="0"/>
          <a:chExt cx="0" cy="0"/>
        </a:xfrm>
      </p:grpSpPr>
      <p:pic>
        <p:nvPicPr>
          <p:cNvPr id="2" name="Image 39">
            <a:extLst>
              <a:ext uri="{FF2B5EF4-FFF2-40B4-BE49-F238E27FC236}">
                <a16:creationId xmlns:a16="http://schemas.microsoft.com/office/drawing/2014/main" id="{7C254ED1-EDE3-2B81-6868-D09487547348}"/>
              </a:ext>
            </a:extLst>
          </p:cNvPr>
          <p:cNvPicPr>
            <a:picLocks/>
          </p:cNvPicPr>
          <p:nvPr/>
        </p:nvPicPr>
        <p:blipFill>
          <a:blip r:embed="rId2" cstate="print"/>
          <a:srcRect l="13483" r="6429"/>
          <a:stretch>
            <a:fillRect/>
          </a:stretch>
        </p:blipFill>
        <p:spPr>
          <a:xfrm>
            <a:off x="97970" y="126364"/>
            <a:ext cx="7935687" cy="3569336"/>
          </a:xfrm>
          <a:prstGeom prst="rect">
            <a:avLst/>
          </a:prstGeom>
          <a:ln>
            <a:noFill/>
          </a:ln>
          <a:effectLst>
            <a:softEdge rad="112500"/>
          </a:effectLst>
        </p:spPr>
      </p:pic>
      <p:pic>
        <p:nvPicPr>
          <p:cNvPr id="3" name="Image 40">
            <a:extLst>
              <a:ext uri="{FF2B5EF4-FFF2-40B4-BE49-F238E27FC236}">
                <a16:creationId xmlns:a16="http://schemas.microsoft.com/office/drawing/2014/main" id="{6D67A632-95B6-B332-04DF-23F260C98E38}"/>
              </a:ext>
            </a:extLst>
          </p:cNvPr>
          <p:cNvPicPr>
            <a:picLocks/>
          </p:cNvPicPr>
          <p:nvPr/>
        </p:nvPicPr>
        <p:blipFill>
          <a:blip r:embed="rId3" cstate="print"/>
          <a:srcRect t="23977"/>
          <a:stretch>
            <a:fillRect/>
          </a:stretch>
        </p:blipFill>
        <p:spPr>
          <a:xfrm>
            <a:off x="60960" y="3556000"/>
            <a:ext cx="12011297" cy="3302000"/>
          </a:xfrm>
          <a:prstGeom prst="rect">
            <a:avLst/>
          </a:prstGeom>
          <a:ln>
            <a:noFill/>
          </a:ln>
          <a:effectLst>
            <a:softEdge rad="112500"/>
          </a:effectLst>
        </p:spPr>
      </p:pic>
      <p:sp>
        <p:nvSpPr>
          <p:cNvPr id="5" name="Rectangle 4">
            <a:extLst>
              <a:ext uri="{FF2B5EF4-FFF2-40B4-BE49-F238E27FC236}">
                <a16:creationId xmlns:a16="http://schemas.microsoft.com/office/drawing/2014/main" id="{598BEDA2-61EC-225A-3A13-2AFD380226B5}"/>
              </a:ext>
            </a:extLst>
          </p:cNvPr>
          <p:cNvSpPr/>
          <p:nvPr/>
        </p:nvSpPr>
        <p:spPr>
          <a:xfrm>
            <a:off x="8070667" y="509012"/>
            <a:ext cx="3858159" cy="3046988"/>
          </a:xfrm>
          <a:prstGeom prst="rect">
            <a:avLst/>
          </a:prstGeom>
          <a:noFill/>
        </p:spPr>
        <p:txBody>
          <a:bodyPr wrap="square" lIns="91440" tIns="45720" rIns="91440" bIns="45720">
            <a:spAutoFit/>
          </a:bodyPr>
          <a:lstStyle/>
          <a:p>
            <a:pPr algn="ctr"/>
            <a:r>
              <a:rPr lang="en-US" sz="2400" dirty="0">
                <a:highlight>
                  <a:srgbClr val="E4EFFC"/>
                </a:highlight>
                <a:latin typeface="Comic Sans MS" panose="030F0702030302020204" pitchFamily="66" charset="0"/>
              </a:rPr>
              <a:t>The admin can filter revenue by date range and see total revenue for that period. A line chart shows overall revenue trends including total, daily, and monthly figures.</a:t>
            </a:r>
            <a:endParaRPr lang="en-US" sz="2400" b="0" cap="none" spc="0" dirty="0">
              <a:ln w="0"/>
              <a:effectLst>
                <a:outerShdw blurRad="38100" dist="19050" dir="2700000" algn="tl" rotWithShape="0">
                  <a:schemeClr val="dk1">
                    <a:alpha val="40000"/>
                  </a:schemeClr>
                </a:outerShdw>
              </a:effectLst>
              <a:highlight>
                <a:srgbClr val="E4EFFC"/>
              </a:highlight>
              <a:latin typeface="Comic Sans MS" panose="030F0702030302020204" pitchFamily="66" charset="0"/>
            </a:endParaRPr>
          </a:p>
        </p:txBody>
      </p:sp>
    </p:spTree>
    <p:extLst>
      <p:ext uri="{BB962C8B-B14F-4D97-AF65-F5344CB8AC3E}">
        <p14:creationId xmlns:p14="http://schemas.microsoft.com/office/powerpoint/2010/main" val="18394200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24C8388-35DD-719E-7959-33ED8DE6549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AE068F9-226B-5C63-B84B-47D1287A4F74}"/>
              </a:ext>
            </a:extLst>
          </p:cNvPr>
          <p:cNvPicPr>
            <a:picLocks noChangeAspect="1"/>
          </p:cNvPicPr>
          <p:nvPr/>
        </p:nvPicPr>
        <p:blipFill>
          <a:blip r:embed="rId2"/>
          <a:srcRect l="15065"/>
          <a:stretch>
            <a:fillRect/>
          </a:stretch>
        </p:blipFill>
        <p:spPr>
          <a:xfrm>
            <a:off x="87085" y="0"/>
            <a:ext cx="7794172" cy="3955371"/>
          </a:xfrm>
          <a:prstGeom prst="rect">
            <a:avLst/>
          </a:prstGeom>
          <a:ln>
            <a:noFill/>
          </a:ln>
          <a:effectLst>
            <a:softEdge rad="112500"/>
          </a:effectLst>
        </p:spPr>
      </p:pic>
      <p:pic>
        <p:nvPicPr>
          <p:cNvPr id="5" name="Picture 4">
            <a:extLst>
              <a:ext uri="{FF2B5EF4-FFF2-40B4-BE49-F238E27FC236}">
                <a16:creationId xmlns:a16="http://schemas.microsoft.com/office/drawing/2014/main" id="{7E49B5FF-6114-DCDA-5B8F-BE623A53C417}"/>
              </a:ext>
            </a:extLst>
          </p:cNvPr>
          <p:cNvPicPr>
            <a:picLocks noChangeAspect="1"/>
          </p:cNvPicPr>
          <p:nvPr/>
        </p:nvPicPr>
        <p:blipFill>
          <a:blip r:embed="rId3"/>
          <a:srcRect b="41705"/>
          <a:stretch>
            <a:fillRect/>
          </a:stretch>
        </p:blipFill>
        <p:spPr>
          <a:xfrm>
            <a:off x="87085" y="3429001"/>
            <a:ext cx="11878624" cy="3267796"/>
          </a:xfrm>
          <a:prstGeom prst="rect">
            <a:avLst/>
          </a:prstGeom>
        </p:spPr>
      </p:pic>
      <p:sp>
        <p:nvSpPr>
          <p:cNvPr id="2" name="Rectangle 1">
            <a:extLst>
              <a:ext uri="{FF2B5EF4-FFF2-40B4-BE49-F238E27FC236}">
                <a16:creationId xmlns:a16="http://schemas.microsoft.com/office/drawing/2014/main" id="{869BF451-F5AC-674C-3339-5A1B35678ED5}"/>
              </a:ext>
            </a:extLst>
          </p:cNvPr>
          <p:cNvSpPr/>
          <p:nvPr/>
        </p:nvSpPr>
        <p:spPr>
          <a:xfrm>
            <a:off x="8107549" y="382011"/>
            <a:ext cx="3858159" cy="2677656"/>
          </a:xfrm>
          <a:prstGeom prst="rect">
            <a:avLst/>
          </a:prstGeom>
          <a:noFill/>
        </p:spPr>
        <p:txBody>
          <a:bodyPr wrap="square" lIns="91440" tIns="45720" rIns="91440" bIns="45720">
            <a:spAutoFit/>
          </a:bodyPr>
          <a:lstStyle/>
          <a:p>
            <a:pPr algn="ctr"/>
            <a:r>
              <a:rPr lang="en-US" sz="2400" dirty="0">
                <a:highlight>
                  <a:srgbClr val="E4EFFC"/>
                </a:highlight>
                <a:latin typeface="Comic Sans MS" panose="030F0702030302020204" pitchFamily="66" charset="0"/>
              </a:rPr>
              <a:t>The top 5 teachers are displayed with enrollment numbers, alongside total and today’s enrollments. Enrollment statistics show total and today’s registrations.</a:t>
            </a:r>
            <a:endParaRPr lang="en-US" sz="2400" b="0" cap="none" spc="0" dirty="0">
              <a:ln w="0"/>
              <a:effectLst>
                <a:outerShdw blurRad="38100" dist="19050" dir="2700000" algn="tl" rotWithShape="0">
                  <a:schemeClr val="dk1">
                    <a:alpha val="40000"/>
                  </a:schemeClr>
                </a:outerShdw>
              </a:effectLst>
              <a:highlight>
                <a:srgbClr val="E4EFFC"/>
              </a:highlight>
              <a:latin typeface="Comic Sans MS" panose="030F0702030302020204" pitchFamily="66" charset="0"/>
            </a:endParaRPr>
          </a:p>
        </p:txBody>
      </p:sp>
    </p:spTree>
    <p:extLst>
      <p:ext uri="{BB962C8B-B14F-4D97-AF65-F5344CB8AC3E}">
        <p14:creationId xmlns:p14="http://schemas.microsoft.com/office/powerpoint/2010/main" val="15769041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80B3D0E-EF1C-5B9C-C6F5-B2AEDEC9B2BC}"/>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17DCBC03-28D2-B9F0-A479-275440833E4A}"/>
              </a:ext>
            </a:extLst>
          </p:cNvPr>
          <p:cNvPicPr>
            <a:picLocks noChangeAspect="1"/>
          </p:cNvPicPr>
          <p:nvPr/>
        </p:nvPicPr>
        <p:blipFill>
          <a:blip r:embed="rId2"/>
          <a:stretch>
            <a:fillRect/>
          </a:stretch>
        </p:blipFill>
        <p:spPr>
          <a:xfrm>
            <a:off x="0" y="3429000"/>
            <a:ext cx="11963400" cy="3429000"/>
          </a:xfrm>
          <a:prstGeom prst="rect">
            <a:avLst/>
          </a:prstGeom>
          <a:ln>
            <a:noFill/>
          </a:ln>
          <a:effectLst>
            <a:softEdge rad="112500"/>
          </a:effectLst>
        </p:spPr>
      </p:pic>
      <p:pic>
        <p:nvPicPr>
          <p:cNvPr id="4" name="Picture 3">
            <a:extLst>
              <a:ext uri="{FF2B5EF4-FFF2-40B4-BE49-F238E27FC236}">
                <a16:creationId xmlns:a16="http://schemas.microsoft.com/office/drawing/2014/main" id="{451F50B0-B321-A442-ACE5-F69000147079}"/>
              </a:ext>
            </a:extLst>
          </p:cNvPr>
          <p:cNvPicPr>
            <a:picLocks noChangeAspect="1"/>
          </p:cNvPicPr>
          <p:nvPr/>
        </p:nvPicPr>
        <p:blipFill>
          <a:blip r:embed="rId3"/>
          <a:srcRect b="14600"/>
          <a:stretch>
            <a:fillRect/>
          </a:stretch>
        </p:blipFill>
        <p:spPr>
          <a:xfrm>
            <a:off x="89210" y="190500"/>
            <a:ext cx="8412093" cy="3429000"/>
          </a:xfrm>
          <a:prstGeom prst="rect">
            <a:avLst/>
          </a:prstGeom>
          <a:ln>
            <a:noFill/>
          </a:ln>
          <a:effectLst>
            <a:softEdge rad="112500"/>
          </a:effectLst>
        </p:spPr>
      </p:pic>
      <p:sp>
        <p:nvSpPr>
          <p:cNvPr id="3" name="Rectangle 2">
            <a:extLst>
              <a:ext uri="{FF2B5EF4-FFF2-40B4-BE49-F238E27FC236}">
                <a16:creationId xmlns:a16="http://schemas.microsoft.com/office/drawing/2014/main" id="{10E082DA-D88F-C613-AE76-315F67D3EB43}"/>
              </a:ext>
            </a:extLst>
          </p:cNvPr>
          <p:cNvSpPr/>
          <p:nvPr/>
        </p:nvSpPr>
        <p:spPr>
          <a:xfrm>
            <a:off x="8333841" y="1107920"/>
            <a:ext cx="3858159" cy="1938992"/>
          </a:xfrm>
          <a:prstGeom prst="rect">
            <a:avLst/>
          </a:prstGeom>
          <a:noFill/>
        </p:spPr>
        <p:txBody>
          <a:bodyPr wrap="square" lIns="91440" tIns="45720" rIns="91440" bIns="45720">
            <a:spAutoFit/>
          </a:bodyPr>
          <a:lstStyle/>
          <a:p>
            <a:pPr algn="ctr"/>
            <a:r>
              <a:rPr lang="en-US" sz="2000" dirty="0">
                <a:highlight>
                  <a:srgbClr val="E4EFFC"/>
                </a:highlight>
                <a:latin typeface="Comic Sans MS" panose="030F0702030302020204" pitchFamily="66" charset="0"/>
              </a:rPr>
              <a:t>Course status is shown in a bar chart as approved, pending, or rejected. KPI cards provide quick access to key metrics for students, teachers, courses, and enrollments.</a:t>
            </a:r>
            <a:endParaRPr lang="en-US" sz="2000" b="0" cap="none" spc="0" dirty="0">
              <a:ln w="0"/>
              <a:effectLst>
                <a:outerShdw blurRad="38100" dist="19050" dir="2700000" algn="tl" rotWithShape="0">
                  <a:schemeClr val="dk1">
                    <a:alpha val="40000"/>
                  </a:schemeClr>
                </a:outerShdw>
              </a:effectLst>
              <a:highlight>
                <a:srgbClr val="E4EFFC"/>
              </a:highlight>
              <a:latin typeface="Comic Sans MS" panose="030F0702030302020204" pitchFamily="66" charset="0"/>
            </a:endParaRPr>
          </a:p>
        </p:txBody>
      </p:sp>
    </p:spTree>
    <p:extLst>
      <p:ext uri="{BB962C8B-B14F-4D97-AF65-F5344CB8AC3E}">
        <p14:creationId xmlns:p14="http://schemas.microsoft.com/office/powerpoint/2010/main" val="3553931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D6106517-8ADA-C60A-8172-3EF632104F0E}"/>
              </a:ext>
            </a:extLst>
          </p:cNvPr>
          <p:cNvSpPr txBox="1"/>
          <p:nvPr/>
        </p:nvSpPr>
        <p:spPr>
          <a:xfrm>
            <a:off x="4058954" y="93307"/>
            <a:ext cx="8762207" cy="1029834"/>
          </a:xfrm>
          <a:prstGeom prst="rect">
            <a:avLst/>
          </a:prstGeom>
        </p:spPr>
        <p:txBody>
          <a:bodyPr lIns="0" tIns="0" rIns="0" bIns="0" rtlCol="0" anchor="t">
            <a:spAutoFit/>
          </a:bodyPr>
          <a:lstStyle/>
          <a:p>
            <a:pPr marL="0" lvl="0" indent="0" algn="ctr">
              <a:lnSpc>
                <a:spcPts val="8865"/>
              </a:lnSpc>
              <a:spcBef>
                <a:spcPct val="0"/>
              </a:spcBef>
            </a:pPr>
            <a:r>
              <a:rPr lang="en-US" sz="4400" dirty="0">
                <a:solidFill>
                  <a:srgbClr val="01070A"/>
                </a:solidFill>
                <a:latin typeface="Comic Sans MS" panose="030F0702030302020204" pitchFamily="66" charset="0"/>
                <a:ea typeface="Carelia"/>
                <a:cs typeface="Carelia"/>
                <a:sym typeface="Carelia"/>
              </a:rPr>
              <a:t>&lt;&lt;Start page&gt;&gt;</a:t>
            </a:r>
          </a:p>
        </p:txBody>
      </p:sp>
      <p:sp>
        <p:nvSpPr>
          <p:cNvPr id="3" name="TextBox 8">
            <a:extLst>
              <a:ext uri="{FF2B5EF4-FFF2-40B4-BE49-F238E27FC236}">
                <a16:creationId xmlns:a16="http://schemas.microsoft.com/office/drawing/2014/main" id="{D921B075-EDB2-4108-0959-AF6815A71085}"/>
              </a:ext>
            </a:extLst>
          </p:cNvPr>
          <p:cNvSpPr txBox="1"/>
          <p:nvPr/>
        </p:nvSpPr>
        <p:spPr>
          <a:xfrm>
            <a:off x="5464629" y="2194510"/>
            <a:ext cx="6444342" cy="2953053"/>
          </a:xfrm>
          <a:prstGeom prst="rect">
            <a:avLst/>
          </a:prstGeom>
        </p:spPr>
        <p:txBody>
          <a:bodyPr wrap="square" lIns="0" tIns="0" rIns="0" bIns="0" rtlCol="0" anchor="t">
            <a:spAutoFit/>
          </a:bodyPr>
          <a:lstStyle/>
          <a:p>
            <a:pPr algn="ctr">
              <a:lnSpc>
                <a:spcPts val="4665"/>
              </a:lnSpc>
              <a:spcBef>
                <a:spcPct val="0"/>
              </a:spcBef>
            </a:pPr>
            <a:r>
              <a:rPr lang="en-US" sz="2800" dirty="0">
                <a:solidFill>
                  <a:srgbClr val="01070A"/>
                </a:solidFill>
                <a:latin typeface="Comic Sans MS" panose="030F0702030302020204" pitchFamily="66" charset="0"/>
                <a:ea typeface="Carelia"/>
                <a:cs typeface="Carelia"/>
                <a:sym typeface="Carelia"/>
              </a:rPr>
              <a:t>The Welcome Screen greets users with an animated logo and welcoming messages, providing two main actions: "Start Now" to navigate to login, and "Learn More" to explore the app.</a:t>
            </a:r>
          </a:p>
        </p:txBody>
      </p:sp>
      <p:pic>
        <p:nvPicPr>
          <p:cNvPr id="4" name="Image 5">
            <a:extLst>
              <a:ext uri="{FF2B5EF4-FFF2-40B4-BE49-F238E27FC236}">
                <a16:creationId xmlns:a16="http://schemas.microsoft.com/office/drawing/2014/main" id="{307638B2-BEFD-3D04-179F-56515B371C2D}"/>
              </a:ext>
            </a:extLst>
          </p:cNvPr>
          <p:cNvPicPr>
            <a:picLocks/>
          </p:cNvPicPr>
          <p:nvPr/>
        </p:nvPicPr>
        <p:blipFill>
          <a:blip r:embed="rId2" cstate="print"/>
          <a:stretch>
            <a:fillRect/>
          </a:stretch>
        </p:blipFill>
        <p:spPr>
          <a:xfrm>
            <a:off x="609600" y="234043"/>
            <a:ext cx="4474029" cy="63899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869906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6B44D92-7142-E2A2-A98C-647A74219813}"/>
            </a:ext>
          </a:extLst>
        </p:cNvPr>
        <p:cNvGrpSpPr/>
        <p:nvPr/>
      </p:nvGrpSpPr>
      <p:grpSpPr>
        <a:xfrm>
          <a:off x="0" y="0"/>
          <a:ext cx="0" cy="0"/>
          <a:chOff x="0" y="0"/>
          <a:chExt cx="0" cy="0"/>
        </a:xfrm>
      </p:grpSpPr>
      <p:pic>
        <p:nvPicPr>
          <p:cNvPr id="2" name="Image 45">
            <a:extLst>
              <a:ext uri="{FF2B5EF4-FFF2-40B4-BE49-F238E27FC236}">
                <a16:creationId xmlns:a16="http://schemas.microsoft.com/office/drawing/2014/main" id="{7E165295-31F1-CB82-AE12-3C5AC6BF2A1A}"/>
              </a:ext>
            </a:extLst>
          </p:cNvPr>
          <p:cNvPicPr>
            <a:picLocks/>
          </p:cNvPicPr>
          <p:nvPr/>
        </p:nvPicPr>
        <p:blipFill>
          <a:blip r:embed="rId2" cstate="print"/>
          <a:stretch>
            <a:fillRect/>
          </a:stretch>
        </p:blipFill>
        <p:spPr>
          <a:xfrm>
            <a:off x="139700" y="852547"/>
            <a:ext cx="8420100" cy="5911850"/>
          </a:xfrm>
          <a:prstGeom prst="rect">
            <a:avLst/>
          </a:prstGeom>
        </p:spPr>
      </p:pic>
      <p:sp>
        <p:nvSpPr>
          <p:cNvPr id="4" name="TextBox 3">
            <a:extLst>
              <a:ext uri="{FF2B5EF4-FFF2-40B4-BE49-F238E27FC236}">
                <a16:creationId xmlns:a16="http://schemas.microsoft.com/office/drawing/2014/main" id="{600921E1-86D2-45DD-C30D-5EBD76E50C3F}"/>
              </a:ext>
            </a:extLst>
          </p:cNvPr>
          <p:cNvSpPr txBox="1"/>
          <p:nvPr/>
        </p:nvSpPr>
        <p:spPr>
          <a:xfrm>
            <a:off x="-980643" y="168012"/>
            <a:ext cx="6094140" cy="861774"/>
          </a:xfrm>
          <a:prstGeom prst="rect">
            <a:avLst/>
          </a:prstGeom>
          <a:noFill/>
        </p:spPr>
        <p:txBody>
          <a:bodyPr wrap="square">
            <a:spAutoFit/>
          </a:bodyPr>
          <a:lstStyle/>
          <a:p>
            <a:pPr marL="0" marR="556260" algn="ctr">
              <a:buNone/>
            </a:pPr>
            <a:r>
              <a:rPr lang="en-US" sz="3200" dirty="0">
                <a:highlight>
                  <a:srgbClr val="FEFBDA"/>
                </a:highlight>
                <a:latin typeface="Comic Sans MS" panose="030F0702030302020204" pitchFamily="66" charset="0"/>
              </a:rPr>
              <a:t>Admin Settings</a:t>
            </a:r>
          </a:p>
          <a:p>
            <a:pPr marL="0" marR="556260" algn="ctr">
              <a:buNone/>
            </a:pPr>
            <a:endParaRPr lang="en-US" dirty="0">
              <a:highlight>
                <a:srgbClr val="E4EFFC"/>
              </a:highlight>
              <a:latin typeface="Comic Sans MS" panose="030F0702030302020204" pitchFamily="66" charset="0"/>
            </a:endParaRPr>
          </a:p>
        </p:txBody>
      </p:sp>
      <p:sp>
        <p:nvSpPr>
          <p:cNvPr id="3" name="Rectangle 2">
            <a:extLst>
              <a:ext uri="{FF2B5EF4-FFF2-40B4-BE49-F238E27FC236}">
                <a16:creationId xmlns:a16="http://schemas.microsoft.com/office/drawing/2014/main" id="{95C3E2B9-46CE-7C21-DB36-90F2B43C4E36}"/>
              </a:ext>
            </a:extLst>
          </p:cNvPr>
          <p:cNvSpPr/>
          <p:nvPr/>
        </p:nvSpPr>
        <p:spPr>
          <a:xfrm>
            <a:off x="8662298" y="1782108"/>
            <a:ext cx="3390002" cy="3785652"/>
          </a:xfrm>
          <a:prstGeom prst="rect">
            <a:avLst/>
          </a:prstGeom>
          <a:noFill/>
        </p:spPr>
        <p:txBody>
          <a:bodyPr wrap="square" lIns="91440" tIns="45720" rIns="91440" bIns="45720">
            <a:spAutoFit/>
          </a:bodyPr>
          <a:lstStyle/>
          <a:p>
            <a:pPr algn="ctr"/>
            <a:r>
              <a:rPr lang="en-US" sz="2400" dirty="0">
                <a:latin typeface="Comic Sans MS" panose="030F0702030302020204" pitchFamily="66" charset="0"/>
              </a:rPr>
              <a:t>The admin can view and update personal information and change their password directly from the settings screen. The system validates inputs, ensures password confirmation matches.</a:t>
            </a:r>
          </a:p>
        </p:txBody>
      </p:sp>
    </p:spTree>
    <p:extLst>
      <p:ext uri="{BB962C8B-B14F-4D97-AF65-F5344CB8AC3E}">
        <p14:creationId xmlns:p14="http://schemas.microsoft.com/office/powerpoint/2010/main" val="34228639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0DB4442-D9CE-00B1-F94C-A1101A4C896C}"/>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CC2746ED-0954-47BB-399F-45856138CCFD}"/>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10">
            <a:extLst>
              <a:ext uri="{FF2B5EF4-FFF2-40B4-BE49-F238E27FC236}">
                <a16:creationId xmlns:a16="http://schemas.microsoft.com/office/drawing/2014/main" id="{78C63E09-4D09-88CE-D6CA-6BC0A9CFF4C3}"/>
              </a:ext>
            </a:extLst>
          </p:cNvPr>
          <p:cNvSpPr txBox="1"/>
          <p:nvPr/>
        </p:nvSpPr>
        <p:spPr>
          <a:xfrm>
            <a:off x="-1138326" y="616998"/>
            <a:ext cx="9330595" cy="666849"/>
          </a:xfrm>
          <a:prstGeom prst="rect">
            <a:avLst/>
          </a:prstGeom>
        </p:spPr>
        <p:txBody>
          <a:bodyPr lIns="0" tIns="0" rIns="0" bIns="0" rtlCol="0" anchor="t">
            <a:spAutoFit/>
          </a:bodyPr>
          <a:lstStyle/>
          <a:p>
            <a:pPr algn="r">
              <a:lnSpc>
                <a:spcPts val="5200"/>
              </a:lnSpc>
            </a:pPr>
            <a:r>
              <a:rPr lang="en-US" sz="4800" b="1" dirty="0">
                <a:solidFill>
                  <a:schemeClr val="bg2">
                    <a:lumMod val="10000"/>
                  </a:schemeClr>
                </a:solidFill>
                <a:latin typeface="Algerian" panose="04020705040A02060702" pitchFamily="82" charset="0"/>
                <a:sym typeface="Arbutus Slab"/>
              </a:rPr>
              <a:t>Constraints</a:t>
            </a:r>
          </a:p>
        </p:txBody>
      </p:sp>
      <p:sp>
        <p:nvSpPr>
          <p:cNvPr id="10" name="Rectangle 9">
            <a:extLst>
              <a:ext uri="{FF2B5EF4-FFF2-40B4-BE49-F238E27FC236}">
                <a16:creationId xmlns:a16="http://schemas.microsoft.com/office/drawing/2014/main" id="{C03DE8AB-2E4A-F192-9F67-DC7B0C97C592}"/>
              </a:ext>
            </a:extLst>
          </p:cNvPr>
          <p:cNvSpPr/>
          <p:nvPr/>
        </p:nvSpPr>
        <p:spPr>
          <a:xfrm>
            <a:off x="2768600" y="1720840"/>
            <a:ext cx="7391400" cy="3416320"/>
          </a:xfrm>
          <a:prstGeom prst="rect">
            <a:avLst/>
          </a:prstGeom>
          <a:noFill/>
        </p:spPr>
        <p:txBody>
          <a:bodyPr wrap="square" lIns="91440" tIns="45720" rIns="91440" bIns="45720">
            <a:spAutoFit/>
          </a:bodyPr>
          <a:lstStyle/>
          <a:p>
            <a:pPr marL="457200" indent="-457200">
              <a:buFont typeface="+mj-lt"/>
              <a:buAutoNum type="arabicPeriod"/>
            </a:pPr>
            <a:r>
              <a:rPr lang="en-US" sz="2400" dirty="0">
                <a:latin typeface="Comic Sans MS" panose="030F0702030302020204" pitchFamily="66" charset="0"/>
              </a:rPr>
              <a:t>Limited budget: used free/open-source tools efficiently.</a:t>
            </a:r>
          </a:p>
          <a:p>
            <a:pPr marL="457200" indent="-457200">
              <a:buFont typeface="+mj-lt"/>
              <a:buAutoNum type="arabicPeriod"/>
            </a:pPr>
            <a:endParaRPr lang="en-US" sz="2400" dirty="0">
              <a:latin typeface="Comic Sans MS" panose="030F0702030302020204" pitchFamily="66" charset="0"/>
            </a:endParaRPr>
          </a:p>
          <a:p>
            <a:pPr marL="457200" indent="-457200">
              <a:buFont typeface="+mj-lt"/>
              <a:buAutoNum type="arabicPeriod"/>
            </a:pPr>
            <a:r>
              <a:rPr lang="en-US" sz="2400" dirty="0">
                <a:latin typeface="Comic Sans MS" panose="030F0702030302020204" pitchFamily="66" charset="0"/>
              </a:rPr>
              <a:t>Tech challenges: seamless web/mobile performance, real-time messaging, AI features.</a:t>
            </a:r>
          </a:p>
          <a:p>
            <a:pPr marL="457200" indent="-457200">
              <a:buFont typeface="+mj-lt"/>
              <a:buAutoNum type="arabicPeriod"/>
            </a:pPr>
            <a:endParaRPr lang="en-US" sz="2400" dirty="0">
              <a:latin typeface="Comic Sans MS" panose="030F0702030302020204" pitchFamily="66" charset="0"/>
            </a:endParaRPr>
          </a:p>
          <a:p>
            <a:pPr marL="457200" indent="-457200">
              <a:buFont typeface="+mj-lt"/>
              <a:buAutoNum type="arabicPeriod"/>
            </a:pPr>
            <a:r>
              <a:rPr lang="en-US" sz="2400" dirty="0">
                <a:latin typeface="Comic Sans MS" panose="030F0702030302020204" pitchFamily="66" charset="0"/>
              </a:rPr>
              <a:t>Scalable &amp; sustainable: flexible architecture for future features</a:t>
            </a:r>
          </a:p>
        </p:txBody>
      </p:sp>
    </p:spTree>
    <p:extLst>
      <p:ext uri="{BB962C8B-B14F-4D97-AF65-F5344CB8AC3E}">
        <p14:creationId xmlns:p14="http://schemas.microsoft.com/office/powerpoint/2010/main" val="28279395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94A29A8-EEEB-3253-E5FE-EB2ADB38AF87}"/>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1373E5E2-8D30-2EA8-9256-81DD52F0EA05}"/>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10">
            <a:extLst>
              <a:ext uri="{FF2B5EF4-FFF2-40B4-BE49-F238E27FC236}">
                <a16:creationId xmlns:a16="http://schemas.microsoft.com/office/drawing/2014/main" id="{73C5E0AC-C0DF-B70B-DB13-5B975782359C}"/>
              </a:ext>
            </a:extLst>
          </p:cNvPr>
          <p:cNvSpPr txBox="1"/>
          <p:nvPr/>
        </p:nvSpPr>
        <p:spPr>
          <a:xfrm>
            <a:off x="-909726" y="682312"/>
            <a:ext cx="9330595" cy="666849"/>
          </a:xfrm>
          <a:prstGeom prst="rect">
            <a:avLst/>
          </a:prstGeom>
        </p:spPr>
        <p:txBody>
          <a:bodyPr lIns="0" tIns="0" rIns="0" bIns="0" rtlCol="0" anchor="t">
            <a:spAutoFit/>
          </a:bodyPr>
          <a:lstStyle/>
          <a:p>
            <a:pPr algn="r">
              <a:lnSpc>
                <a:spcPts val="5200"/>
              </a:lnSpc>
            </a:pPr>
            <a:r>
              <a:rPr lang="en-US" sz="4800" b="1" dirty="0">
                <a:solidFill>
                  <a:schemeClr val="bg2">
                    <a:lumMod val="10000"/>
                  </a:schemeClr>
                </a:solidFill>
                <a:latin typeface="Algerian" panose="04020705040A02060702" pitchFamily="82" charset="0"/>
                <a:ea typeface="Inter" panose="020B0604020202020204" charset="0"/>
              </a:rPr>
              <a:t>FUTURE WORK :</a:t>
            </a:r>
            <a:endParaRPr lang="en-US" sz="8000" dirty="0">
              <a:solidFill>
                <a:schemeClr val="bg2">
                  <a:lumMod val="10000"/>
                </a:schemeClr>
              </a:solidFill>
              <a:latin typeface="Algerian" panose="04020705040A02060702" pitchFamily="82" charset="0"/>
              <a:ea typeface="Inter" panose="020B0604020202020204" charset="0"/>
            </a:endParaRPr>
          </a:p>
        </p:txBody>
      </p:sp>
      <p:sp>
        <p:nvSpPr>
          <p:cNvPr id="2" name="Rectangle 1">
            <a:extLst>
              <a:ext uri="{FF2B5EF4-FFF2-40B4-BE49-F238E27FC236}">
                <a16:creationId xmlns:a16="http://schemas.microsoft.com/office/drawing/2014/main" id="{B0A4A461-8A59-C0CC-77A8-24DCE95405BE}"/>
              </a:ext>
            </a:extLst>
          </p:cNvPr>
          <p:cNvSpPr/>
          <p:nvPr/>
        </p:nvSpPr>
        <p:spPr>
          <a:xfrm>
            <a:off x="2671576" y="1567658"/>
            <a:ext cx="7299737" cy="3416320"/>
          </a:xfrm>
          <a:prstGeom prst="rect">
            <a:avLst/>
          </a:prstGeom>
          <a:noFill/>
        </p:spPr>
        <p:txBody>
          <a:bodyPr wrap="square" lIns="91440" tIns="45720" rIns="91440" bIns="45720">
            <a:spAutoFit/>
          </a:bodyPr>
          <a:lstStyle/>
          <a:p>
            <a:pPr marL="457200" lvl="0" indent="-457200">
              <a:buFont typeface="+mj-lt"/>
              <a:buAutoNum type="arabicPeriod"/>
            </a:pPr>
            <a:r>
              <a:rPr lang="en-US" sz="2400" dirty="0">
                <a:latin typeface="Comic Sans MS" panose="030F0702030302020204" pitchFamily="66" charset="0"/>
              </a:rPr>
              <a:t>Native mobile app with offline access.</a:t>
            </a:r>
            <a:endParaRPr lang="ar-EG" sz="2400" dirty="0">
              <a:latin typeface="Comic Sans MS" panose="030F0702030302020204" pitchFamily="66" charset="0"/>
            </a:endParaRPr>
          </a:p>
          <a:p>
            <a:pPr marL="457200" lvl="0" indent="-457200">
              <a:buFont typeface="+mj-lt"/>
              <a:buAutoNum type="arabicPeriod"/>
            </a:pPr>
            <a:endParaRPr lang="ar-EG" sz="2400" dirty="0">
              <a:latin typeface="Comic Sans MS" panose="030F0702030302020204" pitchFamily="66" charset="0"/>
            </a:endParaRPr>
          </a:p>
          <a:p>
            <a:pPr marL="457200" lvl="0" indent="-457200">
              <a:buFont typeface="+mj-lt"/>
              <a:buAutoNum type="arabicPeriod"/>
            </a:pPr>
            <a:r>
              <a:rPr lang="en-US" sz="2400" dirty="0">
                <a:latin typeface="Comic Sans MS" panose="030F0702030302020204" pitchFamily="66" charset="0"/>
              </a:rPr>
              <a:t>Integration with school or regional systems for centralized data.</a:t>
            </a:r>
            <a:endParaRPr lang="ar-EG" sz="2400" dirty="0">
              <a:latin typeface="Comic Sans MS" panose="030F0702030302020204" pitchFamily="66" charset="0"/>
            </a:endParaRPr>
          </a:p>
          <a:p>
            <a:pPr marL="457200" lvl="0" indent="-457200">
              <a:buFont typeface="+mj-lt"/>
              <a:buAutoNum type="arabicPeriod"/>
            </a:pPr>
            <a:endParaRPr lang="en-US" sz="2400" dirty="0">
              <a:latin typeface="Comic Sans MS" panose="030F0702030302020204" pitchFamily="66" charset="0"/>
            </a:endParaRPr>
          </a:p>
          <a:p>
            <a:pPr marL="457200" lvl="0" indent="-457200">
              <a:buFont typeface="+mj-lt"/>
              <a:buAutoNum type="arabicPeriod"/>
            </a:pPr>
            <a:r>
              <a:rPr lang="en-US" sz="2400" dirty="0">
                <a:latin typeface="Comic Sans MS" panose="030F0702030302020204" pitchFamily="66" charset="0"/>
              </a:rPr>
              <a:t>Virtual support tools for guidance and learning assistance.</a:t>
            </a:r>
          </a:p>
          <a:p>
            <a:pPr marL="457200" lvl="0" indent="-457200">
              <a:buFont typeface="+mj-lt"/>
              <a:buAutoNum type="arabicPeriod"/>
            </a:pPr>
            <a:r>
              <a:rPr lang="en-US" sz="2400" dirty="0">
                <a:latin typeface="Comic Sans MS" panose="030F0702030302020204" pitchFamily="66" charset="0"/>
              </a:rPr>
              <a:t>Enhanced collaboration for group projects and peer interaction.</a:t>
            </a:r>
          </a:p>
        </p:txBody>
      </p:sp>
    </p:spTree>
    <p:extLst>
      <p:ext uri="{BB962C8B-B14F-4D97-AF65-F5344CB8AC3E}">
        <p14:creationId xmlns:p14="http://schemas.microsoft.com/office/powerpoint/2010/main" val="7919845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9A4CE8-3716-EF5C-8F92-0A4EE20254A9}"/>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FEE15E1-12A0-4964-2835-2CDBE05F96CF}"/>
              </a:ext>
            </a:extLst>
          </p:cNvPr>
          <p:cNvPicPr>
            <a:picLocks noChangeAspect="1"/>
          </p:cNvPicPr>
          <p:nvPr/>
        </p:nvPicPr>
        <p:blipFill>
          <a:blip r:embed="rId2"/>
          <a:srcRect t="11154" b="10175"/>
          <a:stretch>
            <a:fillRect/>
          </a:stretch>
        </p:blipFill>
        <p:spPr>
          <a:xfrm>
            <a:off x="20" y="10"/>
            <a:ext cx="12191980" cy="6857990"/>
          </a:xfrm>
          <a:prstGeom prst="rect">
            <a:avLst/>
          </a:prstGeom>
        </p:spPr>
      </p:pic>
    </p:spTree>
    <p:extLst>
      <p:ext uri="{BB962C8B-B14F-4D97-AF65-F5344CB8AC3E}">
        <p14:creationId xmlns:p14="http://schemas.microsoft.com/office/powerpoint/2010/main" val="2761790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EDBB65C-84CA-F9B8-F21A-73FF2E76DED2}"/>
            </a:ext>
          </a:extLst>
        </p:cNvPr>
        <p:cNvGrpSpPr/>
        <p:nvPr/>
      </p:nvGrpSpPr>
      <p:grpSpPr>
        <a:xfrm>
          <a:off x="0" y="0"/>
          <a:ext cx="0" cy="0"/>
          <a:chOff x="0" y="0"/>
          <a:chExt cx="0" cy="0"/>
        </a:xfrm>
      </p:grpSpPr>
      <p:sp>
        <p:nvSpPr>
          <p:cNvPr id="3" name="TextBox 7">
            <a:extLst>
              <a:ext uri="{FF2B5EF4-FFF2-40B4-BE49-F238E27FC236}">
                <a16:creationId xmlns:a16="http://schemas.microsoft.com/office/drawing/2014/main" id="{47ABA991-8AFB-41B3-B7B3-473E29D7183D}"/>
              </a:ext>
            </a:extLst>
          </p:cNvPr>
          <p:cNvSpPr txBox="1"/>
          <p:nvPr/>
        </p:nvSpPr>
        <p:spPr>
          <a:xfrm>
            <a:off x="4191034" y="98284"/>
            <a:ext cx="8762207" cy="1029834"/>
          </a:xfrm>
          <a:prstGeom prst="rect">
            <a:avLst/>
          </a:prstGeom>
        </p:spPr>
        <p:txBody>
          <a:bodyPr lIns="0" tIns="0" rIns="0" bIns="0" rtlCol="0" anchor="t">
            <a:spAutoFit/>
          </a:bodyPr>
          <a:lstStyle/>
          <a:p>
            <a:pPr marL="0" lvl="0" indent="0" algn="ctr">
              <a:lnSpc>
                <a:spcPts val="8865"/>
              </a:lnSpc>
              <a:spcBef>
                <a:spcPct val="0"/>
              </a:spcBef>
            </a:pPr>
            <a:r>
              <a:rPr lang="en-US" sz="4800" dirty="0">
                <a:solidFill>
                  <a:srgbClr val="01070A"/>
                </a:solidFill>
                <a:latin typeface="Comic Sans MS" panose="030F0702030302020204" pitchFamily="66" charset="0"/>
                <a:ea typeface="Carelia"/>
                <a:cs typeface="Carelia"/>
                <a:sym typeface="Carelia"/>
              </a:rPr>
              <a:t>&lt;&lt; Login page &gt;&gt;</a:t>
            </a:r>
          </a:p>
        </p:txBody>
      </p:sp>
      <p:pic>
        <p:nvPicPr>
          <p:cNvPr id="5" name="Image 7">
            <a:extLst>
              <a:ext uri="{FF2B5EF4-FFF2-40B4-BE49-F238E27FC236}">
                <a16:creationId xmlns:a16="http://schemas.microsoft.com/office/drawing/2014/main" id="{E14CD536-D898-3103-51A9-5E0A1DF029E5}"/>
              </a:ext>
            </a:extLst>
          </p:cNvPr>
          <p:cNvPicPr>
            <a:picLocks/>
          </p:cNvPicPr>
          <p:nvPr/>
        </p:nvPicPr>
        <p:blipFill>
          <a:blip r:embed="rId2" cstate="print"/>
          <a:stretch>
            <a:fillRect/>
          </a:stretch>
        </p:blipFill>
        <p:spPr>
          <a:xfrm>
            <a:off x="685801" y="98284"/>
            <a:ext cx="4465330" cy="66614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extBox 8">
            <a:extLst>
              <a:ext uri="{FF2B5EF4-FFF2-40B4-BE49-F238E27FC236}">
                <a16:creationId xmlns:a16="http://schemas.microsoft.com/office/drawing/2014/main" id="{9E2CEC74-1753-7135-7AC2-54976EBE6DE7}"/>
              </a:ext>
            </a:extLst>
          </p:cNvPr>
          <p:cNvSpPr txBox="1"/>
          <p:nvPr/>
        </p:nvSpPr>
        <p:spPr>
          <a:xfrm>
            <a:off x="6096000" y="2050257"/>
            <a:ext cx="5976257" cy="2757486"/>
          </a:xfrm>
          <a:prstGeom prst="rect">
            <a:avLst/>
          </a:prstGeom>
        </p:spPr>
        <p:txBody>
          <a:bodyPr wrap="square" lIns="0" tIns="0" rIns="0" bIns="0" rtlCol="0" anchor="t">
            <a:spAutoFit/>
          </a:bodyPr>
          <a:lstStyle/>
          <a:p>
            <a:pPr>
              <a:lnSpc>
                <a:spcPts val="4385"/>
              </a:lnSpc>
              <a:spcBef>
                <a:spcPct val="0"/>
              </a:spcBef>
            </a:pPr>
            <a:r>
              <a:rPr lang="en-US" sz="2400" dirty="0">
                <a:solidFill>
                  <a:srgbClr val="01070A"/>
                </a:solidFill>
                <a:latin typeface="Comic Sans MS" panose="030F0702030302020204" pitchFamily="66" charset="0"/>
                <a:ea typeface="Carelia"/>
                <a:cs typeface="Carelia"/>
                <a:sym typeface="Carelia"/>
              </a:rPr>
              <a:t>Users log in using email and password. The backend verifies credentials and returns a JWT token for secure API access. Students are directed to courses, and teachers to their dashboard.</a:t>
            </a:r>
          </a:p>
        </p:txBody>
      </p:sp>
    </p:spTree>
    <p:extLst>
      <p:ext uri="{BB962C8B-B14F-4D97-AF65-F5344CB8AC3E}">
        <p14:creationId xmlns:p14="http://schemas.microsoft.com/office/powerpoint/2010/main" val="751594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D2ADAAD-91CC-D301-3841-0E20C1997727}"/>
            </a:ext>
          </a:extLst>
        </p:cNvPr>
        <p:cNvGrpSpPr/>
        <p:nvPr/>
      </p:nvGrpSpPr>
      <p:grpSpPr>
        <a:xfrm>
          <a:off x="0" y="0"/>
          <a:ext cx="0" cy="0"/>
          <a:chOff x="0" y="0"/>
          <a:chExt cx="0" cy="0"/>
        </a:xfrm>
      </p:grpSpPr>
      <p:sp>
        <p:nvSpPr>
          <p:cNvPr id="2" name="TextBox 8">
            <a:extLst>
              <a:ext uri="{FF2B5EF4-FFF2-40B4-BE49-F238E27FC236}">
                <a16:creationId xmlns:a16="http://schemas.microsoft.com/office/drawing/2014/main" id="{A9DDA417-C895-3CCB-8619-7FF6F4EEDE7A}"/>
              </a:ext>
            </a:extLst>
          </p:cNvPr>
          <p:cNvSpPr txBox="1"/>
          <p:nvPr/>
        </p:nvSpPr>
        <p:spPr>
          <a:xfrm>
            <a:off x="5500341" y="17695"/>
            <a:ext cx="8210154" cy="1010469"/>
          </a:xfrm>
          <a:prstGeom prst="rect">
            <a:avLst/>
          </a:prstGeom>
        </p:spPr>
        <p:txBody>
          <a:bodyPr wrap="square" lIns="0" tIns="0" rIns="0" bIns="0" rtlCol="0" anchor="t">
            <a:spAutoFit/>
          </a:bodyPr>
          <a:lstStyle/>
          <a:p>
            <a:pPr algn="ctr">
              <a:lnSpc>
                <a:spcPts val="8865"/>
              </a:lnSpc>
              <a:spcBef>
                <a:spcPct val="0"/>
              </a:spcBef>
            </a:pPr>
            <a:r>
              <a:rPr lang="en-US" sz="3600" dirty="0">
                <a:solidFill>
                  <a:srgbClr val="01070A"/>
                </a:solidFill>
                <a:latin typeface="Comic Sans MS" panose="030F0702030302020204" pitchFamily="66" charset="0"/>
                <a:sym typeface="Carelia"/>
              </a:rPr>
              <a:t>&lt;&lt; Resete Password &gt;&gt;</a:t>
            </a:r>
          </a:p>
        </p:txBody>
      </p:sp>
      <p:sp>
        <p:nvSpPr>
          <p:cNvPr id="4" name="TextBox 9">
            <a:extLst>
              <a:ext uri="{FF2B5EF4-FFF2-40B4-BE49-F238E27FC236}">
                <a16:creationId xmlns:a16="http://schemas.microsoft.com/office/drawing/2014/main" id="{A5EE87E6-E78F-0297-2B1C-F1B8EE9EC626}"/>
              </a:ext>
            </a:extLst>
          </p:cNvPr>
          <p:cNvSpPr txBox="1"/>
          <p:nvPr/>
        </p:nvSpPr>
        <p:spPr>
          <a:xfrm>
            <a:off x="7430170" y="1638891"/>
            <a:ext cx="4913742" cy="2744597"/>
          </a:xfrm>
          <a:prstGeom prst="rect">
            <a:avLst/>
          </a:prstGeom>
        </p:spPr>
        <p:txBody>
          <a:bodyPr wrap="square" lIns="0" tIns="0" rIns="0" bIns="0" rtlCol="0" anchor="t">
            <a:spAutoFit/>
          </a:bodyPr>
          <a:lstStyle/>
          <a:p>
            <a:pPr>
              <a:lnSpc>
                <a:spcPts val="4385"/>
              </a:lnSpc>
              <a:spcBef>
                <a:spcPct val="0"/>
              </a:spcBef>
            </a:pPr>
            <a:r>
              <a:rPr lang="en-US" sz="2000" dirty="0">
                <a:solidFill>
                  <a:srgbClr val="01070A"/>
                </a:solidFill>
                <a:latin typeface="Comic Sans MS" panose="030F0702030302020204" pitchFamily="66" charset="0"/>
                <a:ea typeface="Carelia"/>
                <a:cs typeface="Carelia"/>
                <a:sym typeface="Carelia"/>
              </a:rPr>
              <a:t>The Forgot Password screen sends a time-limited verification code to the user’s email.The Reset Password screen allows entering a new password with confirmation.</a:t>
            </a:r>
          </a:p>
        </p:txBody>
      </p:sp>
      <p:pic>
        <p:nvPicPr>
          <p:cNvPr id="5" name="Image 12">
            <a:extLst>
              <a:ext uri="{FF2B5EF4-FFF2-40B4-BE49-F238E27FC236}">
                <a16:creationId xmlns:a16="http://schemas.microsoft.com/office/drawing/2014/main" id="{71ECF532-C73E-29C6-C52A-A88CB47B3844}"/>
              </a:ext>
            </a:extLst>
          </p:cNvPr>
          <p:cNvPicPr>
            <a:picLocks/>
          </p:cNvPicPr>
          <p:nvPr/>
        </p:nvPicPr>
        <p:blipFill>
          <a:blip r:embed="rId2" cstate="print"/>
          <a:srcRect b="18203"/>
          <a:stretch>
            <a:fillRect/>
          </a:stretch>
        </p:blipFill>
        <p:spPr>
          <a:xfrm>
            <a:off x="179032" y="188470"/>
            <a:ext cx="3510257" cy="46121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Image 10">
            <a:extLst>
              <a:ext uri="{FF2B5EF4-FFF2-40B4-BE49-F238E27FC236}">
                <a16:creationId xmlns:a16="http://schemas.microsoft.com/office/drawing/2014/main" id="{A04EED25-3761-1DB1-2BE8-B596BA577C63}"/>
              </a:ext>
            </a:extLst>
          </p:cNvPr>
          <p:cNvPicPr>
            <a:picLocks/>
          </p:cNvPicPr>
          <p:nvPr/>
        </p:nvPicPr>
        <p:blipFill>
          <a:blip r:embed="rId3" cstate="print"/>
          <a:stretch>
            <a:fillRect/>
          </a:stretch>
        </p:blipFill>
        <p:spPr>
          <a:xfrm>
            <a:off x="884699" y="4971375"/>
            <a:ext cx="4936287" cy="17961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Image 11">
            <a:extLst>
              <a:ext uri="{FF2B5EF4-FFF2-40B4-BE49-F238E27FC236}">
                <a16:creationId xmlns:a16="http://schemas.microsoft.com/office/drawing/2014/main" id="{CE299D27-0746-3A53-F949-2F9C2765BF5B}"/>
              </a:ext>
            </a:extLst>
          </p:cNvPr>
          <p:cNvPicPr>
            <a:picLocks/>
          </p:cNvPicPr>
          <p:nvPr/>
        </p:nvPicPr>
        <p:blipFill>
          <a:blip r:embed="rId4" cstate="print"/>
          <a:srcRect b="9661"/>
          <a:stretch>
            <a:fillRect/>
          </a:stretch>
        </p:blipFill>
        <p:spPr>
          <a:xfrm>
            <a:off x="3867454" y="188470"/>
            <a:ext cx="3384550" cy="46121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30112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832622A-1EA2-2B14-046A-B1919A3A7822}"/>
            </a:ext>
          </a:extLst>
        </p:cNvPr>
        <p:cNvGrpSpPr/>
        <p:nvPr/>
      </p:nvGrpSpPr>
      <p:grpSpPr>
        <a:xfrm>
          <a:off x="0" y="0"/>
          <a:ext cx="0" cy="0"/>
          <a:chOff x="0" y="0"/>
          <a:chExt cx="0" cy="0"/>
        </a:xfrm>
      </p:grpSpPr>
      <p:sp>
        <p:nvSpPr>
          <p:cNvPr id="2" name="TextBox 7">
            <a:extLst>
              <a:ext uri="{FF2B5EF4-FFF2-40B4-BE49-F238E27FC236}">
                <a16:creationId xmlns:a16="http://schemas.microsoft.com/office/drawing/2014/main" id="{84D4B5CF-F87C-648A-416F-8415275B684B}"/>
              </a:ext>
            </a:extLst>
          </p:cNvPr>
          <p:cNvSpPr txBox="1"/>
          <p:nvPr/>
        </p:nvSpPr>
        <p:spPr>
          <a:xfrm>
            <a:off x="3951911" y="119742"/>
            <a:ext cx="8762207" cy="1029834"/>
          </a:xfrm>
          <a:prstGeom prst="rect">
            <a:avLst/>
          </a:prstGeom>
        </p:spPr>
        <p:txBody>
          <a:bodyPr lIns="0" tIns="0" rIns="0" bIns="0" rtlCol="0" anchor="t">
            <a:spAutoFit/>
          </a:bodyPr>
          <a:lstStyle/>
          <a:p>
            <a:pPr marL="0" lvl="0" indent="0" algn="ctr">
              <a:lnSpc>
                <a:spcPts val="8865"/>
              </a:lnSpc>
              <a:spcBef>
                <a:spcPct val="0"/>
              </a:spcBef>
            </a:pPr>
            <a:r>
              <a:rPr lang="en-US" sz="4800" dirty="0">
                <a:solidFill>
                  <a:srgbClr val="01070A"/>
                </a:solidFill>
                <a:latin typeface="Comic Sans MS" panose="030F0702030302020204" pitchFamily="66" charset="0"/>
                <a:ea typeface="Carelia"/>
                <a:cs typeface="Carelia"/>
                <a:sym typeface="Carelia"/>
              </a:rPr>
              <a:t>&lt;&lt; Sign Up page &gt;&gt;</a:t>
            </a:r>
          </a:p>
        </p:txBody>
      </p:sp>
      <p:sp>
        <p:nvSpPr>
          <p:cNvPr id="3" name="TextBox 8">
            <a:extLst>
              <a:ext uri="{FF2B5EF4-FFF2-40B4-BE49-F238E27FC236}">
                <a16:creationId xmlns:a16="http://schemas.microsoft.com/office/drawing/2014/main" id="{76340B23-A4E4-C859-3ECB-C3D4F9623E7F}"/>
              </a:ext>
            </a:extLst>
          </p:cNvPr>
          <p:cNvSpPr txBox="1"/>
          <p:nvPr/>
        </p:nvSpPr>
        <p:spPr>
          <a:xfrm>
            <a:off x="6096000" y="1821262"/>
            <a:ext cx="5464629" cy="2744597"/>
          </a:xfrm>
          <a:prstGeom prst="rect">
            <a:avLst/>
          </a:prstGeom>
        </p:spPr>
        <p:txBody>
          <a:bodyPr wrap="square" lIns="0" tIns="0" rIns="0" bIns="0" rtlCol="0" anchor="t">
            <a:spAutoFit/>
          </a:bodyPr>
          <a:lstStyle/>
          <a:p>
            <a:pPr>
              <a:lnSpc>
                <a:spcPts val="4385"/>
              </a:lnSpc>
              <a:spcBef>
                <a:spcPct val="0"/>
              </a:spcBef>
            </a:pPr>
            <a:r>
              <a:rPr lang="en-US" sz="2000" dirty="0">
                <a:solidFill>
                  <a:srgbClr val="01070A"/>
                </a:solidFill>
                <a:latin typeface="Comic Sans MS" panose="030F0702030302020204" pitchFamily="66" charset="0"/>
                <a:ea typeface="Carelia"/>
                <a:cs typeface="Carelia"/>
                <a:sym typeface="Carelia"/>
              </a:rPr>
              <a:t>Users can sign up as Students or Teachers by selecting their role and providing basic info (name, email, password). Input is validated on both client and server sides. Admin accounts are managed only via the Admin Dashboard.</a:t>
            </a:r>
          </a:p>
        </p:txBody>
      </p:sp>
      <p:pic>
        <p:nvPicPr>
          <p:cNvPr id="4" name="Image 6">
            <a:extLst>
              <a:ext uri="{FF2B5EF4-FFF2-40B4-BE49-F238E27FC236}">
                <a16:creationId xmlns:a16="http://schemas.microsoft.com/office/drawing/2014/main" id="{A2D38ADF-9FD8-E613-5428-6D655FA1201E}"/>
              </a:ext>
            </a:extLst>
          </p:cNvPr>
          <p:cNvPicPr>
            <a:picLocks/>
          </p:cNvPicPr>
          <p:nvPr/>
        </p:nvPicPr>
        <p:blipFill>
          <a:blip r:embed="rId2" cstate="print"/>
          <a:stretch>
            <a:fillRect/>
          </a:stretch>
        </p:blipFill>
        <p:spPr>
          <a:xfrm>
            <a:off x="261257" y="152400"/>
            <a:ext cx="4397829" cy="6585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036348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Custom 1">
      <a:dk1>
        <a:sysClr val="windowText" lastClr="000000"/>
      </a:dk1>
      <a:lt1>
        <a:sysClr val="window" lastClr="FFFFFF"/>
      </a:lt1>
      <a:dk2>
        <a:srgbClr val="E2BDCA"/>
      </a:dk2>
      <a:lt2>
        <a:srgbClr val="FEFAC9"/>
      </a:lt2>
      <a:accent1>
        <a:srgbClr val="ECD3DB"/>
      </a:accent1>
      <a:accent2>
        <a:srgbClr val="E8DDF0"/>
      </a:accent2>
      <a:accent3>
        <a:srgbClr val="F5E9ED"/>
      </a:accent3>
      <a:accent4>
        <a:srgbClr val="D092A7"/>
      </a:accent4>
      <a:accent5>
        <a:srgbClr val="F5E9ED"/>
      </a:accent5>
      <a:accent6>
        <a:srgbClr val="FDF59C"/>
      </a:accent6>
      <a:hlink>
        <a:srgbClr val="8E58B6"/>
      </a:hlink>
      <a:folHlink>
        <a:srgbClr val="7F6F6F"/>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Slice</Template>
  <TotalTime>7690</TotalTime>
  <Words>2416</Words>
  <Application>Microsoft Office PowerPoint</Application>
  <PresentationFormat>Widescreen</PresentationFormat>
  <Paragraphs>148</Paragraphs>
  <Slides>63</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63</vt:i4>
      </vt:variant>
    </vt:vector>
  </HeadingPairs>
  <TitlesOfParts>
    <vt:vector size="72" baseType="lpstr">
      <vt:lpstr>Algerian</vt:lpstr>
      <vt:lpstr>Aptos</vt:lpstr>
      <vt:lpstr>Arial</vt:lpstr>
      <vt:lpstr>Comic Sans MS</vt:lpstr>
      <vt:lpstr>Footlight MT Light</vt:lpstr>
      <vt:lpstr>Rockwell</vt:lpstr>
      <vt:lpstr>Rockwell Condensed</vt:lpstr>
      <vt:lpstr>Wingdings</vt:lpstr>
      <vt:lpstr>Wood Type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reem hasan</cp:lastModifiedBy>
  <cp:revision>29</cp:revision>
  <dcterms:created xsi:type="dcterms:W3CDTF">2013-01-27T09:14:16Z</dcterms:created>
  <dcterms:modified xsi:type="dcterms:W3CDTF">2026-01-19T16:11:07Z</dcterms:modified>
  <cp:category/>
</cp:coreProperties>
</file>