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00" r:id="rId2"/>
    <p:sldMasterId id="2147483972" r:id="rId3"/>
    <p:sldMasterId id="2147483984" r:id="rId4"/>
  </p:sldMasterIdLst>
  <p:notesMasterIdLst>
    <p:notesMasterId r:id="rId23"/>
  </p:notesMasterIdLst>
  <p:sldIdLst>
    <p:sldId id="347" r:id="rId5"/>
    <p:sldId id="328" r:id="rId6"/>
    <p:sldId id="349" r:id="rId7"/>
    <p:sldId id="332" r:id="rId8"/>
    <p:sldId id="333" r:id="rId9"/>
    <p:sldId id="256" r:id="rId10"/>
    <p:sldId id="350" r:id="rId11"/>
    <p:sldId id="353" r:id="rId12"/>
    <p:sldId id="297" r:id="rId13"/>
    <p:sldId id="355" r:id="rId14"/>
    <p:sldId id="357" r:id="rId15"/>
    <p:sldId id="360" r:id="rId16"/>
    <p:sldId id="324" r:id="rId17"/>
    <p:sldId id="352" r:id="rId18"/>
    <p:sldId id="348" r:id="rId19"/>
    <p:sldId id="363" r:id="rId20"/>
    <p:sldId id="354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 varScale="1">
        <p:scale>
          <a:sx n="68" d="100"/>
          <a:sy n="68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89E94-532B-494D-AD7A-712B16D9F5A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825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825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453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2750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1072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2597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744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203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7754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557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807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1517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2222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2561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8725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892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72673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6135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95033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95872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9150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19946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79360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498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17131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90398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15516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37952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15331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927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2740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608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3884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689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667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03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514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000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nlp.stanford.edu/software/" TargetMode="External"/><Relationship Id="rId2" Type="http://schemas.openxmlformats.org/officeDocument/2006/relationships/hyperlink" Target="https://gate.ac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opaldas.org/wp-content/uploads/2015/10/lucence-flow.png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228600" y="2590800"/>
            <a:ext cx="3505200" cy="1776350"/>
          </a:xfrm>
          <a:prstGeom prst="rect">
            <a:avLst/>
          </a:prstGeom>
          <a:noFill/>
          <a:ex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</a:t>
            </a:r>
            <a:endParaRPr lang="ru-RU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>
          <a:xfrm>
            <a:off x="838200" y="4161261"/>
            <a:ext cx="2514600" cy="838200"/>
          </a:xfrm>
          <a:prstGeom prst="rect">
            <a:avLst/>
          </a:prstGeom>
          <a:noFill/>
          <a:extLst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Hoor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Qadri</a:t>
            </a: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Nisreen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Al-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Saleh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logo-big-searchoptimization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9900" y="3274588"/>
            <a:ext cx="914400" cy="8808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"/>
            <a:ext cx="7772400" cy="99377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Name Entity Recognition(Gate)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2" name="Picture 8" descr="نتيجة بحث الصور عن ‪gate nlp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11" t="6083" r="9859" b="5703"/>
          <a:stretch/>
        </p:blipFill>
        <p:spPr bwMode="auto">
          <a:xfrm>
            <a:off x="609600" y="1676400"/>
            <a:ext cx="2890345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4508157" y="1684638"/>
            <a:ext cx="4648200" cy="36576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Advantages: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Supports Arabic Language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Disadvantages: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Lack of resources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Not easy to </a:t>
            </a:r>
            <a:r>
              <a:rPr lang="en-US" sz="2000" dirty="0" smtClean="0">
                <a:solidFill>
                  <a:schemeClr val="tx1"/>
                </a:solidFill>
              </a:rPr>
              <a:t>learn</a:t>
            </a:r>
            <a:endParaRPr lang="en-US" sz="2000" dirty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42556"/>
            <a:ext cx="198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Gate tool[2]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72707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1489881"/>
            <a:ext cx="5943600" cy="48768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Advantages: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Extract entities (Location , Person ,Organization and numbers).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Disadvantages: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Hard to recognize the chunks of the data.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Example: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Text : An-</a:t>
            </a:r>
            <a:r>
              <a:rPr lang="en-US" sz="2000" dirty="0" err="1" smtClean="0">
                <a:solidFill>
                  <a:schemeClr val="tx1"/>
                </a:solidFill>
              </a:rPr>
              <a:t>Najah</a:t>
            </a:r>
            <a:r>
              <a:rPr lang="en-US" sz="2000" dirty="0" smtClean="0">
                <a:solidFill>
                  <a:schemeClr val="tx1"/>
                </a:solidFill>
              </a:rPr>
              <a:t> National University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 Results : An-</a:t>
            </a:r>
            <a:r>
              <a:rPr lang="en-US" sz="2000" dirty="0" err="1" smtClean="0">
                <a:solidFill>
                  <a:schemeClr val="tx1"/>
                </a:solidFill>
              </a:rPr>
              <a:t>Najah</a:t>
            </a:r>
            <a:r>
              <a:rPr lang="en-US" sz="2000" dirty="0" smtClean="0">
                <a:solidFill>
                  <a:schemeClr val="tx1"/>
                </a:solidFill>
              </a:rPr>
              <a:t>: Org , National: Org , University: Org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نتيجة بحث الصور عن ‪stanford nlp logo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2133600" cy="2133600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-185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Name Entity Recognition(Stanford)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642556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Stanford[3]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275357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1676400"/>
            <a:ext cx="5862703" cy="472440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Advantages: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Extract entities (Location , Person ,</a:t>
            </a:r>
            <a:r>
              <a:rPr lang="en-US" sz="2000" dirty="0" smtClean="0">
                <a:solidFill>
                  <a:schemeClr val="tx1"/>
                </a:solidFill>
              </a:rPr>
              <a:t>Organization, Phone,Emails,URLs,Percentages,Product,Money and Keywords).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Can recognize the chunks of the data.</a:t>
            </a:r>
            <a:endParaRPr lang="en-US" sz="2000" dirty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</a:rPr>
              <a:t>Disadvantages: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Can’t make more than 60 request per minute.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Can’t make more than 1000 call per day.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905000"/>
            <a:ext cx="2743200" cy="132397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Name Entity Recognition(AYLIEN)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81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47800" y="0"/>
            <a:ext cx="6400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Name Entity Recognition tools Combination </a:t>
            </a:r>
            <a:endParaRPr lang="en-US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52400" y="3124201"/>
            <a:ext cx="1524000" cy="121919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prstClr val="white"/>
                </a:solidFill>
              </a:rPr>
              <a:t>Aylien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000" y="1524000"/>
            <a:ext cx="985458" cy="85724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dirty="0" smtClean="0">
                <a:solidFill>
                  <a:prstClr val="white"/>
                </a:solidFill>
              </a:rPr>
              <a:t>LOC</a:t>
            </a:r>
            <a:endParaRPr lang="en-US" sz="1900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371600" y="4876800"/>
            <a:ext cx="985458" cy="85724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dirty="0" smtClean="0">
                <a:solidFill>
                  <a:prstClr val="white"/>
                </a:solidFill>
              </a:rPr>
              <a:t>ORG</a:t>
            </a:r>
            <a:endParaRPr lang="en-US" sz="1900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28600" y="4800600"/>
            <a:ext cx="985458" cy="85724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dirty="0" smtClean="0">
                <a:solidFill>
                  <a:prstClr val="white"/>
                </a:solidFill>
              </a:rPr>
              <a:t>PER</a:t>
            </a:r>
            <a:endParaRPr lang="en-US" sz="1900" dirty="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stCxn id="3" idx="1"/>
          </p:cNvCxnSpPr>
          <p:nvPr/>
        </p:nvCxnSpPr>
        <p:spPr>
          <a:xfrm flipV="1">
            <a:off x="375585" y="2438400"/>
            <a:ext cx="462615" cy="8643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8" idx="0"/>
          </p:cNvCxnSpPr>
          <p:nvPr/>
        </p:nvCxnSpPr>
        <p:spPr>
          <a:xfrm>
            <a:off x="1447800" y="4114800"/>
            <a:ext cx="416529" cy="76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</p:cNvCxnSpPr>
          <p:nvPr/>
        </p:nvCxnSpPr>
        <p:spPr>
          <a:xfrm>
            <a:off x="375585" y="4164853"/>
            <a:ext cx="425835" cy="6381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1447799" y="1676400"/>
            <a:ext cx="1627225" cy="9906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dirty="0" smtClean="0">
                <a:solidFill>
                  <a:prstClr val="white"/>
                </a:solidFill>
              </a:rPr>
              <a:t>Keywords</a:t>
            </a:r>
            <a:endParaRPr lang="en-US" sz="1900" dirty="0">
              <a:solidFill>
                <a:prstClr val="white"/>
              </a:solidFill>
            </a:endParaRPr>
          </a:p>
        </p:txBody>
      </p:sp>
      <p:cxnSp>
        <p:nvCxnSpPr>
          <p:cNvPr id="41" name="Straight Connector 40"/>
          <p:cNvCxnSpPr>
            <a:stCxn id="3" idx="7"/>
          </p:cNvCxnSpPr>
          <p:nvPr/>
        </p:nvCxnSpPr>
        <p:spPr>
          <a:xfrm flipV="1">
            <a:off x="1453215" y="2667000"/>
            <a:ext cx="451785" cy="6357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Plus 43"/>
          <p:cNvSpPr/>
          <p:nvPr/>
        </p:nvSpPr>
        <p:spPr>
          <a:xfrm>
            <a:off x="2438400" y="3429000"/>
            <a:ext cx="636625" cy="63662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3733800" y="3124200"/>
            <a:ext cx="1524000" cy="121919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prstClr val="white"/>
                </a:solidFill>
              </a:rPr>
              <a:t>Stanford 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6" name="Equal 45"/>
          <p:cNvSpPr/>
          <p:nvPr/>
        </p:nvSpPr>
        <p:spPr>
          <a:xfrm>
            <a:off x="5867400" y="3276600"/>
            <a:ext cx="871569" cy="87156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7010400" y="2971800"/>
            <a:ext cx="1905000" cy="152399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prstClr val="white"/>
                </a:solidFill>
              </a:rPr>
              <a:t>NER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5105400" y="1447800"/>
            <a:ext cx="1066800" cy="9906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dirty="0" smtClean="0">
                <a:solidFill>
                  <a:prstClr val="white"/>
                </a:solidFill>
              </a:rPr>
              <a:t>NUM</a:t>
            </a:r>
            <a:endParaRPr lang="en-US" sz="1900" dirty="0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>
            <a:stCxn id="45" idx="7"/>
          </p:cNvCxnSpPr>
          <p:nvPr/>
        </p:nvCxnSpPr>
        <p:spPr>
          <a:xfrm flipV="1">
            <a:off x="5034615" y="2438400"/>
            <a:ext cx="604185" cy="8643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396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lucence-flo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0258" y="1629257"/>
            <a:ext cx="5963483" cy="4467849"/>
          </a:xfrm>
        </p:spPr>
      </p:pic>
      <p:sp>
        <p:nvSpPr>
          <p:cNvPr id="6" name="TextBox 5"/>
          <p:cNvSpPr txBox="1"/>
          <p:nvPr/>
        </p:nvSpPr>
        <p:spPr>
          <a:xfrm>
            <a:off x="0" y="6642556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Lucene</a:t>
            </a:r>
            <a:r>
              <a:rPr lang="en-US" sz="800" dirty="0" smtClean="0"/>
              <a:t> flow[4]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354580" y="2716617"/>
            <a:ext cx="5562600" cy="60058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kern="0" dirty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26820" y="2708048"/>
            <a:ext cx="792272" cy="618141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400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endParaRPr lang="en-US" sz="24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54580" y="3554817"/>
            <a:ext cx="5562600" cy="60058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kern="0" dirty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26820" y="3546248"/>
            <a:ext cx="792272" cy="618141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400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endParaRPr lang="en-US" sz="24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362200" y="1862194"/>
            <a:ext cx="5562600" cy="60058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kern="0" dirty="0">
              <a:solidFill>
                <a:sysClr val="window" lastClr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16200" y="1920874"/>
            <a:ext cx="4775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Choose appropriate crawling library</a:t>
            </a:r>
            <a:endParaRPr lang="en-US" sz="2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234440" y="1853625"/>
            <a:ext cx="792272" cy="618141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ru-RU" sz="2400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endParaRPr lang="en-US" sz="24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08580" y="2792440"/>
            <a:ext cx="4567583" cy="444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 structures</a:t>
            </a:r>
            <a:endParaRPr lang="en-US" sz="2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08580" y="3630640"/>
            <a:ext cx="4567583" cy="444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Choose appropriate NLP tool</a:t>
            </a:r>
            <a:endParaRPr lang="en-US" sz="2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7800" y="3048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 </a:t>
            </a:r>
            <a:endParaRPr lang="en-US" sz="30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51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Acknowledgment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download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1943100" cy="1943100"/>
          </a:xfrm>
        </p:spPr>
      </p:pic>
      <p:pic>
        <p:nvPicPr>
          <p:cNvPr id="5" name="Content Placeholder 3" descr="download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1752600"/>
            <a:ext cx="1943100" cy="1943100"/>
          </a:xfrm>
          <a:prstGeom prst="rect">
            <a:avLst/>
          </a:prstGeom>
        </p:spPr>
      </p:pic>
      <p:pic>
        <p:nvPicPr>
          <p:cNvPr id="6" name="Content Placeholder 3" descr="download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752600"/>
            <a:ext cx="1943100" cy="1943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886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Dr.Abed</a:t>
            </a:r>
            <a:r>
              <a:rPr lang="en-US" b="1" dirty="0" smtClean="0"/>
              <a:t> </a:t>
            </a:r>
            <a:r>
              <a:rPr lang="en-US" b="1" dirty="0" err="1" smtClean="0"/>
              <a:t>Razzaq</a:t>
            </a:r>
            <a:r>
              <a:rPr lang="en-US" b="1" dirty="0" smtClean="0"/>
              <a:t> </a:t>
            </a:r>
            <a:r>
              <a:rPr lang="en-US" b="1" dirty="0" err="1" smtClean="0"/>
              <a:t>Natsheh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3810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Dr.Hamed</a:t>
            </a:r>
            <a:r>
              <a:rPr lang="en-US" b="1" dirty="0" smtClean="0"/>
              <a:t> </a:t>
            </a:r>
            <a:r>
              <a:rPr lang="en-US" b="1" dirty="0" err="1" smtClean="0"/>
              <a:t>Abdelhaq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3810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Mr.Omar</a:t>
            </a:r>
            <a:r>
              <a:rPr lang="en-US" b="1" dirty="0" smtClean="0"/>
              <a:t> </a:t>
            </a:r>
            <a:r>
              <a:rPr lang="en-US" b="1" dirty="0" err="1" smtClean="0"/>
              <a:t>Rayyan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References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[1] </a:t>
            </a:r>
            <a:r>
              <a:rPr lang="en-US" sz="2000" dirty="0" err="1" smtClean="0"/>
              <a:t>Trupti</a:t>
            </a:r>
            <a:r>
              <a:rPr lang="en-US" sz="2000" dirty="0" smtClean="0"/>
              <a:t> V. </a:t>
            </a:r>
            <a:r>
              <a:rPr lang="en-US" sz="2000" dirty="0" err="1" smtClean="0"/>
              <a:t>Udapure</a:t>
            </a:r>
            <a:r>
              <a:rPr lang="en-US" sz="2000" dirty="0" smtClean="0"/>
              <a:t> , </a:t>
            </a:r>
            <a:r>
              <a:rPr lang="en-US" sz="2000" dirty="0" err="1" smtClean="0"/>
              <a:t>Ravindra</a:t>
            </a:r>
            <a:r>
              <a:rPr lang="en-US" sz="2000" dirty="0" smtClean="0"/>
              <a:t> D. Kale , Rajesh C. </a:t>
            </a:r>
            <a:r>
              <a:rPr lang="en-US" sz="2000" dirty="0" err="1" smtClean="0"/>
              <a:t>Dharmik</a:t>
            </a:r>
            <a:r>
              <a:rPr lang="en-US" sz="2000" dirty="0" smtClean="0"/>
              <a:t>, “Study of Web Crawler and its Different Types”, IOSR Journal of Computer Engineering (IOSR-JCE), </a:t>
            </a:r>
            <a:r>
              <a:rPr lang="pt-BR" sz="2000" dirty="0" smtClean="0"/>
              <a:t>Volume 16, Issue 1, Ver. VI (Feb. 2014).</a:t>
            </a:r>
          </a:p>
          <a:p>
            <a:r>
              <a:rPr lang="pt-BR" sz="2000" dirty="0" smtClean="0"/>
              <a:t>[2] Gate general architecture for text engineering , </a:t>
            </a:r>
            <a:r>
              <a:rPr lang="pt-BR" sz="2000" dirty="0" smtClean="0">
                <a:hlinkClick r:id="rId2"/>
              </a:rPr>
              <a:t>https://gate.ac.uk/</a:t>
            </a:r>
            <a:endParaRPr lang="pt-BR" sz="2000" dirty="0" smtClean="0"/>
          </a:p>
          <a:p>
            <a:r>
              <a:rPr lang="pt-BR" sz="2000" dirty="0" smtClean="0"/>
              <a:t>[3] The Stanford Natural Language Processing Group, </a:t>
            </a:r>
            <a:r>
              <a:rPr lang="pt-BR" sz="2000" dirty="0" smtClean="0">
                <a:hlinkClick r:id="rId3"/>
              </a:rPr>
              <a:t>https://nlp.stanford.edu/software/</a:t>
            </a:r>
            <a:endParaRPr lang="ar-JO" sz="2000" dirty="0" smtClean="0"/>
          </a:p>
          <a:p>
            <a:r>
              <a:rPr lang="en-US" sz="2000" dirty="0" smtClean="0"/>
              <a:t>[4]</a:t>
            </a:r>
            <a:r>
              <a:rPr lang="en-US" sz="2000" dirty="0" err="1" smtClean="0"/>
              <a:t>Lucene</a:t>
            </a:r>
            <a:r>
              <a:rPr lang="en-US" sz="2000" dirty="0" smtClean="0"/>
              <a:t> flow,  </a:t>
            </a:r>
            <a:r>
              <a:rPr lang="en-US" sz="2000" dirty="0" smtClean="0">
                <a:hlinkClick r:id="rId4"/>
              </a:rPr>
              <a:t>http://gopaldas.org/wp-content/uploads/2015/10/lucence-flow.png</a:t>
            </a:r>
            <a:endParaRPr lang="en-US" sz="2000" dirty="0" smtClean="0"/>
          </a:p>
          <a:p>
            <a:endParaRPr lang="pt-BR" sz="2000" dirty="0" smtClean="0"/>
          </a:p>
          <a:p>
            <a:endParaRPr lang="pt-BR" sz="2000" dirty="0" smtClean="0"/>
          </a:p>
          <a:p>
            <a:endParaRPr lang="pt-BR" sz="2000" dirty="0" smtClean="0"/>
          </a:p>
          <a:p>
            <a:endParaRPr lang="pt-BR" sz="2000" dirty="0" smtClean="0"/>
          </a:p>
          <a:p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862522"/>
            <a:ext cx="4495800" cy="18584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ANY QUESTIONS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221183" y="762000"/>
            <a:ext cx="3124200" cy="510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0" b="1" dirty="0" smtClean="0">
                <a:solidFill>
                  <a:srgbClr val="00B0F0"/>
                </a:solidFill>
                <a:latin typeface="Century Gothic" pitchFamily="34" charset="0"/>
                <a:ea typeface="+mj-ea"/>
                <a:cs typeface="Arial" pitchFamily="34" charset="0"/>
              </a:rPr>
              <a:t>?</a:t>
            </a:r>
            <a:endParaRPr kumimoji="0" lang="en-US" sz="400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430983" y="3283424"/>
            <a:ext cx="1676400" cy="22494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0" b="1" dirty="0" smtClean="0">
                <a:solidFill>
                  <a:srgbClr val="00B0F0"/>
                </a:solidFill>
                <a:latin typeface="Century Gothic" pitchFamily="34" charset="0"/>
                <a:ea typeface="+mj-ea"/>
                <a:cs typeface="Arial" pitchFamily="34" charset="0"/>
              </a:rPr>
              <a:t>?</a:t>
            </a:r>
            <a:endParaRPr kumimoji="0" lang="en-US" sz="200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114800" y="3398837"/>
            <a:ext cx="83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0" b="1" dirty="0" smtClean="0">
                <a:solidFill>
                  <a:srgbClr val="00B0F0"/>
                </a:solidFill>
                <a:latin typeface="Century Gothic" pitchFamily="34" charset="0"/>
                <a:ea typeface="+mj-ea"/>
                <a:cs typeface="Arial" pitchFamily="34" charset="0"/>
              </a:rPr>
              <a:t>?</a:t>
            </a:r>
            <a:endParaRPr kumimoji="0" lang="en-US" sz="100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1524000" y="0"/>
            <a:ext cx="64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Idea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81324" y="4426172"/>
            <a:ext cx="5867400" cy="1365028"/>
            <a:chOff x="1125525" y="4179437"/>
            <a:chExt cx="6740550" cy="1568164"/>
          </a:xfrm>
        </p:grpSpPr>
        <p:sp>
          <p:nvSpPr>
            <p:cNvPr id="6" name="Cube 5"/>
            <p:cNvSpPr/>
            <p:nvPr/>
          </p:nvSpPr>
          <p:spPr>
            <a:xfrm>
              <a:off x="1125525" y="4191000"/>
              <a:ext cx="1740714" cy="1556601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>
                  <a:solidFill>
                    <a:prstClr val="white"/>
                  </a:solidFill>
                </a:rPr>
                <a:t>I</a:t>
              </a:r>
            </a:p>
          </p:txBody>
        </p:sp>
        <p:sp>
          <p:nvSpPr>
            <p:cNvPr id="5" name="Cube 4"/>
            <p:cNvSpPr/>
            <p:nvPr/>
          </p:nvSpPr>
          <p:spPr>
            <a:xfrm>
              <a:off x="2778155" y="4179437"/>
              <a:ext cx="1740714" cy="1556601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prstClr val="white"/>
                  </a:solidFill>
                </a:rPr>
                <a:t>D</a:t>
              </a:r>
              <a:endParaRPr lang="en-US" sz="6000" b="1" dirty="0">
                <a:solidFill>
                  <a:prstClr val="white"/>
                </a:solidFill>
              </a:endParaRPr>
            </a:p>
          </p:txBody>
        </p:sp>
        <p:sp>
          <p:nvSpPr>
            <p:cNvPr id="4" name="Cube 3"/>
            <p:cNvSpPr/>
            <p:nvPr/>
          </p:nvSpPr>
          <p:spPr>
            <a:xfrm>
              <a:off x="4451758" y="4191000"/>
              <a:ext cx="1740714" cy="1556601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prstClr val="white"/>
                  </a:solidFill>
                </a:rPr>
                <a:t>E</a:t>
              </a:r>
              <a:endParaRPr lang="en-US" sz="6000" b="1" dirty="0">
                <a:solidFill>
                  <a:prstClr val="white"/>
                </a:solidFill>
              </a:endParaRPr>
            </a:p>
          </p:txBody>
        </p:sp>
        <p:sp>
          <p:nvSpPr>
            <p:cNvPr id="3" name="Cube 2"/>
            <p:cNvSpPr/>
            <p:nvPr/>
          </p:nvSpPr>
          <p:spPr>
            <a:xfrm>
              <a:off x="6125361" y="4179437"/>
              <a:ext cx="1740714" cy="1556601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solidFill>
                    <a:prstClr val="white"/>
                  </a:solidFill>
                </a:rPr>
                <a:t>A</a:t>
              </a:r>
              <a:endParaRPr lang="en-US" sz="60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3962400" y="1447800"/>
            <a:ext cx="1430464" cy="2514023"/>
          </a:xfrm>
          <a:custGeom>
            <a:avLst/>
            <a:gdLst>
              <a:gd name="T0" fmla="*/ 2456 w 2738"/>
              <a:gd name="T1" fmla="*/ 2252 h 4812"/>
              <a:gd name="T2" fmla="*/ 2090 w 2738"/>
              <a:gd name="T3" fmla="*/ 3334 h 4812"/>
              <a:gd name="T4" fmla="*/ 1944 w 2738"/>
              <a:gd name="T5" fmla="*/ 3796 h 4812"/>
              <a:gd name="T6" fmla="*/ 760 w 2738"/>
              <a:gd name="T7" fmla="*/ 3772 h 4812"/>
              <a:gd name="T8" fmla="*/ 620 w 2738"/>
              <a:gd name="T9" fmla="*/ 3168 h 4812"/>
              <a:gd name="T10" fmla="*/ 168 w 2738"/>
              <a:gd name="T11" fmla="*/ 2028 h 4812"/>
              <a:gd name="T12" fmla="*/ 6 w 2738"/>
              <a:gd name="T13" fmla="*/ 1232 h 4812"/>
              <a:gd name="T14" fmla="*/ 400 w 2738"/>
              <a:gd name="T15" fmla="*/ 400 h 4812"/>
              <a:gd name="T16" fmla="*/ 1166 w 2738"/>
              <a:gd name="T17" fmla="*/ 14 h 4812"/>
              <a:gd name="T18" fmla="*/ 1796 w 2738"/>
              <a:gd name="T19" fmla="*/ 68 h 4812"/>
              <a:gd name="T20" fmla="*/ 2306 w 2738"/>
              <a:gd name="T21" fmla="*/ 370 h 4812"/>
              <a:gd name="T22" fmla="*/ 2710 w 2738"/>
              <a:gd name="T23" fmla="*/ 1100 h 4812"/>
              <a:gd name="T24" fmla="*/ 2064 w 2738"/>
              <a:gd name="T25" fmla="*/ 346 h 4812"/>
              <a:gd name="T26" fmla="*/ 1502 w 2738"/>
              <a:gd name="T27" fmla="*/ 138 h 4812"/>
              <a:gd name="T28" fmla="*/ 786 w 2738"/>
              <a:gd name="T29" fmla="*/ 276 h 4812"/>
              <a:gd name="T30" fmla="*/ 250 w 2738"/>
              <a:gd name="T31" fmla="*/ 840 h 4812"/>
              <a:gd name="T32" fmla="*/ 154 w 2738"/>
              <a:gd name="T33" fmla="*/ 1608 h 4812"/>
              <a:gd name="T34" fmla="*/ 588 w 2738"/>
              <a:gd name="T35" fmla="*/ 2624 h 4812"/>
              <a:gd name="T36" fmla="*/ 798 w 2738"/>
              <a:gd name="T37" fmla="*/ 3578 h 4812"/>
              <a:gd name="T38" fmla="*/ 1304 w 2738"/>
              <a:gd name="T39" fmla="*/ 3426 h 4812"/>
              <a:gd name="T40" fmla="*/ 1080 w 2738"/>
              <a:gd name="T41" fmla="*/ 2500 h 4812"/>
              <a:gd name="T42" fmla="*/ 770 w 2738"/>
              <a:gd name="T43" fmla="*/ 2110 h 4812"/>
              <a:gd name="T44" fmla="*/ 800 w 2738"/>
              <a:gd name="T45" fmla="*/ 1782 h 4812"/>
              <a:gd name="T46" fmla="*/ 984 w 2738"/>
              <a:gd name="T47" fmla="*/ 1666 h 4812"/>
              <a:gd name="T48" fmla="*/ 1286 w 2738"/>
              <a:gd name="T49" fmla="*/ 1974 h 4812"/>
              <a:gd name="T50" fmla="*/ 1510 w 2738"/>
              <a:gd name="T51" fmla="*/ 1836 h 4812"/>
              <a:gd name="T52" fmla="*/ 1838 w 2738"/>
              <a:gd name="T53" fmla="*/ 1556 h 4812"/>
              <a:gd name="T54" fmla="*/ 2072 w 2738"/>
              <a:gd name="T55" fmla="*/ 1768 h 4812"/>
              <a:gd name="T56" fmla="*/ 1878 w 2738"/>
              <a:gd name="T57" fmla="*/ 2196 h 4812"/>
              <a:gd name="T58" fmla="*/ 1426 w 2738"/>
              <a:gd name="T59" fmla="*/ 2576 h 4812"/>
              <a:gd name="T60" fmla="*/ 1860 w 2738"/>
              <a:gd name="T61" fmla="*/ 3690 h 4812"/>
              <a:gd name="T62" fmla="*/ 1966 w 2738"/>
              <a:gd name="T63" fmla="*/ 3264 h 4812"/>
              <a:gd name="T64" fmla="*/ 2376 w 2738"/>
              <a:gd name="T65" fmla="*/ 2116 h 4812"/>
              <a:gd name="T66" fmla="*/ 2606 w 2738"/>
              <a:gd name="T67" fmla="*/ 1368 h 4812"/>
              <a:gd name="T68" fmla="*/ 2326 w 2738"/>
              <a:gd name="T69" fmla="*/ 584 h 4812"/>
              <a:gd name="T70" fmla="*/ 1154 w 2738"/>
              <a:gd name="T71" fmla="*/ 2004 h 4812"/>
              <a:gd name="T72" fmla="*/ 972 w 2738"/>
              <a:gd name="T73" fmla="*/ 1798 h 4812"/>
              <a:gd name="T74" fmla="*/ 886 w 2738"/>
              <a:gd name="T75" fmla="*/ 1978 h 4812"/>
              <a:gd name="T76" fmla="*/ 1034 w 2738"/>
              <a:gd name="T77" fmla="*/ 2302 h 4812"/>
              <a:gd name="T78" fmla="*/ 1554 w 2738"/>
              <a:gd name="T79" fmla="*/ 2342 h 4812"/>
              <a:gd name="T80" fmla="*/ 1934 w 2738"/>
              <a:gd name="T81" fmla="*/ 1840 h 4812"/>
              <a:gd name="T82" fmla="*/ 1890 w 2738"/>
              <a:gd name="T83" fmla="*/ 1704 h 4812"/>
              <a:gd name="T84" fmla="*/ 1716 w 2738"/>
              <a:gd name="T85" fmla="*/ 1754 h 4812"/>
              <a:gd name="T86" fmla="*/ 776 w 2738"/>
              <a:gd name="T87" fmla="*/ 3988 h 4812"/>
              <a:gd name="T88" fmla="*/ 1852 w 2738"/>
              <a:gd name="T89" fmla="*/ 3872 h 4812"/>
              <a:gd name="T90" fmla="*/ 1940 w 2738"/>
              <a:gd name="T91" fmla="*/ 4054 h 4812"/>
              <a:gd name="T92" fmla="*/ 1952 w 2738"/>
              <a:gd name="T93" fmla="*/ 4178 h 4812"/>
              <a:gd name="T94" fmla="*/ 1840 w 2738"/>
              <a:gd name="T95" fmla="*/ 4340 h 4812"/>
              <a:gd name="T96" fmla="*/ 1958 w 2738"/>
              <a:gd name="T97" fmla="*/ 4482 h 4812"/>
              <a:gd name="T98" fmla="*/ 830 w 2738"/>
              <a:gd name="T99" fmla="*/ 4556 h 4812"/>
              <a:gd name="T100" fmla="*/ 850 w 2738"/>
              <a:gd name="T101" fmla="*/ 4350 h 4812"/>
              <a:gd name="T102" fmla="*/ 776 w 2738"/>
              <a:gd name="T103" fmla="*/ 4224 h 4812"/>
              <a:gd name="T104" fmla="*/ 872 w 2738"/>
              <a:gd name="T105" fmla="*/ 4104 h 4812"/>
              <a:gd name="T106" fmla="*/ 1570 w 2738"/>
              <a:gd name="T107" fmla="*/ 4416 h 4812"/>
              <a:gd name="T108" fmla="*/ 1556 w 2738"/>
              <a:gd name="T109" fmla="*/ 4290 h 4812"/>
              <a:gd name="T110" fmla="*/ 964 w 2738"/>
              <a:gd name="T111" fmla="*/ 4382 h 4812"/>
              <a:gd name="T112" fmla="*/ 1772 w 2738"/>
              <a:gd name="T113" fmla="*/ 4138 h 4812"/>
              <a:gd name="T114" fmla="*/ 1012 w 2738"/>
              <a:gd name="T115" fmla="*/ 4024 h 4812"/>
              <a:gd name="T116" fmla="*/ 966 w 2738"/>
              <a:gd name="T117" fmla="*/ 4138 h 4812"/>
              <a:gd name="T118" fmla="*/ 1178 w 2738"/>
              <a:gd name="T119" fmla="*/ 4772 h 4812"/>
              <a:gd name="T120" fmla="*/ 1692 w 2738"/>
              <a:gd name="T121" fmla="*/ 4682 h 4812"/>
              <a:gd name="T122" fmla="*/ 1368 w 2738"/>
              <a:gd name="T123" fmla="*/ 4812 h 4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38" h="4812">
                <a:moveTo>
                  <a:pt x="2732" y="1494"/>
                </a:moveTo>
                <a:lnTo>
                  <a:pt x="2732" y="1494"/>
                </a:lnTo>
                <a:lnTo>
                  <a:pt x="2724" y="1562"/>
                </a:lnTo>
                <a:lnTo>
                  <a:pt x="2712" y="1632"/>
                </a:lnTo>
                <a:lnTo>
                  <a:pt x="2696" y="1700"/>
                </a:lnTo>
                <a:lnTo>
                  <a:pt x="2678" y="1766"/>
                </a:lnTo>
                <a:lnTo>
                  <a:pt x="2658" y="1832"/>
                </a:lnTo>
                <a:lnTo>
                  <a:pt x="2632" y="1898"/>
                </a:lnTo>
                <a:lnTo>
                  <a:pt x="2604" y="1964"/>
                </a:lnTo>
                <a:lnTo>
                  <a:pt x="2572" y="2028"/>
                </a:lnTo>
                <a:lnTo>
                  <a:pt x="2572" y="2028"/>
                </a:lnTo>
                <a:lnTo>
                  <a:pt x="2550" y="2068"/>
                </a:lnTo>
                <a:lnTo>
                  <a:pt x="2494" y="2176"/>
                </a:lnTo>
                <a:lnTo>
                  <a:pt x="2456" y="2252"/>
                </a:lnTo>
                <a:lnTo>
                  <a:pt x="2416" y="2336"/>
                </a:lnTo>
                <a:lnTo>
                  <a:pt x="2372" y="2432"/>
                </a:lnTo>
                <a:lnTo>
                  <a:pt x="2326" y="2536"/>
                </a:lnTo>
                <a:lnTo>
                  <a:pt x="2282" y="2646"/>
                </a:lnTo>
                <a:lnTo>
                  <a:pt x="2238" y="2760"/>
                </a:lnTo>
                <a:lnTo>
                  <a:pt x="2198" y="2876"/>
                </a:lnTo>
                <a:lnTo>
                  <a:pt x="2178" y="2934"/>
                </a:lnTo>
                <a:lnTo>
                  <a:pt x="2160" y="2994"/>
                </a:lnTo>
                <a:lnTo>
                  <a:pt x="2144" y="3052"/>
                </a:lnTo>
                <a:lnTo>
                  <a:pt x="2130" y="3110"/>
                </a:lnTo>
                <a:lnTo>
                  <a:pt x="2116" y="3168"/>
                </a:lnTo>
                <a:lnTo>
                  <a:pt x="2106" y="3224"/>
                </a:lnTo>
                <a:lnTo>
                  <a:pt x="2098" y="3280"/>
                </a:lnTo>
                <a:lnTo>
                  <a:pt x="2090" y="3334"/>
                </a:lnTo>
                <a:lnTo>
                  <a:pt x="2086" y="3386"/>
                </a:lnTo>
                <a:lnTo>
                  <a:pt x="2086" y="3438"/>
                </a:lnTo>
                <a:lnTo>
                  <a:pt x="2086" y="3438"/>
                </a:lnTo>
                <a:lnTo>
                  <a:pt x="2068" y="3610"/>
                </a:lnTo>
                <a:lnTo>
                  <a:pt x="2068" y="3610"/>
                </a:lnTo>
                <a:lnTo>
                  <a:pt x="2058" y="3642"/>
                </a:lnTo>
                <a:lnTo>
                  <a:pt x="2046" y="3672"/>
                </a:lnTo>
                <a:lnTo>
                  <a:pt x="2034" y="3698"/>
                </a:lnTo>
                <a:lnTo>
                  <a:pt x="2022" y="3720"/>
                </a:lnTo>
                <a:lnTo>
                  <a:pt x="2008" y="3740"/>
                </a:lnTo>
                <a:lnTo>
                  <a:pt x="1992" y="3758"/>
                </a:lnTo>
                <a:lnTo>
                  <a:pt x="1976" y="3774"/>
                </a:lnTo>
                <a:lnTo>
                  <a:pt x="1960" y="3786"/>
                </a:lnTo>
                <a:lnTo>
                  <a:pt x="1944" y="3796"/>
                </a:lnTo>
                <a:lnTo>
                  <a:pt x="1928" y="3804"/>
                </a:lnTo>
                <a:lnTo>
                  <a:pt x="1912" y="3810"/>
                </a:lnTo>
                <a:lnTo>
                  <a:pt x="1896" y="3816"/>
                </a:lnTo>
                <a:lnTo>
                  <a:pt x="1866" y="3822"/>
                </a:lnTo>
                <a:lnTo>
                  <a:pt x="1838" y="3822"/>
                </a:lnTo>
                <a:lnTo>
                  <a:pt x="898" y="3822"/>
                </a:lnTo>
                <a:lnTo>
                  <a:pt x="898" y="3822"/>
                </a:lnTo>
                <a:lnTo>
                  <a:pt x="872" y="3822"/>
                </a:lnTo>
                <a:lnTo>
                  <a:pt x="840" y="3816"/>
                </a:lnTo>
                <a:lnTo>
                  <a:pt x="824" y="3810"/>
                </a:lnTo>
                <a:lnTo>
                  <a:pt x="808" y="3804"/>
                </a:lnTo>
                <a:lnTo>
                  <a:pt x="792" y="3796"/>
                </a:lnTo>
                <a:lnTo>
                  <a:pt x="776" y="3784"/>
                </a:lnTo>
                <a:lnTo>
                  <a:pt x="760" y="3772"/>
                </a:lnTo>
                <a:lnTo>
                  <a:pt x="744" y="3756"/>
                </a:lnTo>
                <a:lnTo>
                  <a:pt x="728" y="3738"/>
                </a:lnTo>
                <a:lnTo>
                  <a:pt x="714" y="3718"/>
                </a:lnTo>
                <a:lnTo>
                  <a:pt x="702" y="3694"/>
                </a:lnTo>
                <a:lnTo>
                  <a:pt x="688" y="3666"/>
                </a:lnTo>
                <a:lnTo>
                  <a:pt x="678" y="3634"/>
                </a:lnTo>
                <a:lnTo>
                  <a:pt x="668" y="3600"/>
                </a:lnTo>
                <a:lnTo>
                  <a:pt x="668" y="3600"/>
                </a:lnTo>
                <a:lnTo>
                  <a:pt x="652" y="3432"/>
                </a:lnTo>
                <a:lnTo>
                  <a:pt x="652" y="3432"/>
                </a:lnTo>
                <a:lnTo>
                  <a:pt x="650" y="3372"/>
                </a:lnTo>
                <a:lnTo>
                  <a:pt x="644" y="3308"/>
                </a:lnTo>
                <a:lnTo>
                  <a:pt x="634" y="3240"/>
                </a:lnTo>
                <a:lnTo>
                  <a:pt x="620" y="3168"/>
                </a:lnTo>
                <a:lnTo>
                  <a:pt x="604" y="3092"/>
                </a:lnTo>
                <a:lnTo>
                  <a:pt x="582" y="3014"/>
                </a:lnTo>
                <a:lnTo>
                  <a:pt x="558" y="2930"/>
                </a:lnTo>
                <a:lnTo>
                  <a:pt x="530" y="2844"/>
                </a:lnTo>
                <a:lnTo>
                  <a:pt x="498" y="2756"/>
                </a:lnTo>
                <a:lnTo>
                  <a:pt x="464" y="2664"/>
                </a:lnTo>
                <a:lnTo>
                  <a:pt x="424" y="2568"/>
                </a:lnTo>
                <a:lnTo>
                  <a:pt x="382" y="2470"/>
                </a:lnTo>
                <a:lnTo>
                  <a:pt x="338" y="2370"/>
                </a:lnTo>
                <a:lnTo>
                  <a:pt x="290" y="2268"/>
                </a:lnTo>
                <a:lnTo>
                  <a:pt x="238" y="2162"/>
                </a:lnTo>
                <a:lnTo>
                  <a:pt x="182" y="2054"/>
                </a:lnTo>
                <a:lnTo>
                  <a:pt x="160" y="2002"/>
                </a:lnTo>
                <a:lnTo>
                  <a:pt x="168" y="2028"/>
                </a:lnTo>
                <a:lnTo>
                  <a:pt x="168" y="2028"/>
                </a:lnTo>
                <a:lnTo>
                  <a:pt x="136" y="1964"/>
                </a:lnTo>
                <a:lnTo>
                  <a:pt x="108" y="1900"/>
                </a:lnTo>
                <a:lnTo>
                  <a:pt x="82" y="1834"/>
                </a:lnTo>
                <a:lnTo>
                  <a:pt x="60" y="1768"/>
                </a:lnTo>
                <a:lnTo>
                  <a:pt x="40" y="1700"/>
                </a:lnTo>
                <a:lnTo>
                  <a:pt x="26" y="1632"/>
                </a:lnTo>
                <a:lnTo>
                  <a:pt x="14" y="1562"/>
                </a:lnTo>
                <a:lnTo>
                  <a:pt x="6" y="1492"/>
                </a:lnTo>
                <a:lnTo>
                  <a:pt x="6" y="1492"/>
                </a:lnTo>
                <a:lnTo>
                  <a:pt x="0" y="1368"/>
                </a:lnTo>
                <a:lnTo>
                  <a:pt x="0" y="1368"/>
                </a:lnTo>
                <a:lnTo>
                  <a:pt x="2" y="1300"/>
                </a:lnTo>
                <a:lnTo>
                  <a:pt x="6" y="1232"/>
                </a:lnTo>
                <a:lnTo>
                  <a:pt x="14" y="1166"/>
                </a:lnTo>
                <a:lnTo>
                  <a:pt x="26" y="1100"/>
                </a:lnTo>
                <a:lnTo>
                  <a:pt x="40" y="1034"/>
                </a:lnTo>
                <a:lnTo>
                  <a:pt x="58" y="970"/>
                </a:lnTo>
                <a:lnTo>
                  <a:pt x="80" y="906"/>
                </a:lnTo>
                <a:lnTo>
                  <a:pt x="104" y="844"/>
                </a:lnTo>
                <a:lnTo>
                  <a:pt x="130" y="784"/>
                </a:lnTo>
                <a:lnTo>
                  <a:pt x="160" y="724"/>
                </a:lnTo>
                <a:lnTo>
                  <a:pt x="192" y="666"/>
                </a:lnTo>
                <a:lnTo>
                  <a:pt x="228" y="610"/>
                </a:lnTo>
                <a:lnTo>
                  <a:pt x="268" y="554"/>
                </a:lnTo>
                <a:lnTo>
                  <a:pt x="308" y="502"/>
                </a:lnTo>
                <a:lnTo>
                  <a:pt x="354" y="450"/>
                </a:lnTo>
                <a:lnTo>
                  <a:pt x="400" y="400"/>
                </a:lnTo>
                <a:lnTo>
                  <a:pt x="400" y="400"/>
                </a:lnTo>
                <a:lnTo>
                  <a:pt x="450" y="354"/>
                </a:lnTo>
                <a:lnTo>
                  <a:pt x="502" y="308"/>
                </a:lnTo>
                <a:lnTo>
                  <a:pt x="554" y="268"/>
                </a:lnTo>
                <a:lnTo>
                  <a:pt x="610" y="228"/>
                </a:lnTo>
                <a:lnTo>
                  <a:pt x="666" y="192"/>
                </a:lnTo>
                <a:lnTo>
                  <a:pt x="724" y="160"/>
                </a:lnTo>
                <a:lnTo>
                  <a:pt x="784" y="130"/>
                </a:lnTo>
                <a:lnTo>
                  <a:pt x="844" y="102"/>
                </a:lnTo>
                <a:lnTo>
                  <a:pt x="906" y="78"/>
                </a:lnTo>
                <a:lnTo>
                  <a:pt x="970" y="58"/>
                </a:lnTo>
                <a:lnTo>
                  <a:pt x="1034" y="40"/>
                </a:lnTo>
                <a:lnTo>
                  <a:pt x="1100" y="26"/>
                </a:lnTo>
                <a:lnTo>
                  <a:pt x="1166" y="14"/>
                </a:lnTo>
                <a:lnTo>
                  <a:pt x="1232" y="6"/>
                </a:lnTo>
                <a:lnTo>
                  <a:pt x="1300" y="0"/>
                </a:lnTo>
                <a:lnTo>
                  <a:pt x="1368" y="0"/>
                </a:lnTo>
                <a:lnTo>
                  <a:pt x="1368" y="0"/>
                </a:lnTo>
                <a:lnTo>
                  <a:pt x="1418" y="0"/>
                </a:lnTo>
                <a:lnTo>
                  <a:pt x="1466" y="2"/>
                </a:lnTo>
                <a:lnTo>
                  <a:pt x="1516" y="8"/>
                </a:lnTo>
                <a:lnTo>
                  <a:pt x="1564" y="14"/>
                </a:lnTo>
                <a:lnTo>
                  <a:pt x="1612" y="20"/>
                </a:lnTo>
                <a:lnTo>
                  <a:pt x="1660" y="30"/>
                </a:lnTo>
                <a:lnTo>
                  <a:pt x="1708" y="42"/>
                </a:lnTo>
                <a:lnTo>
                  <a:pt x="1754" y="54"/>
                </a:lnTo>
                <a:lnTo>
                  <a:pt x="1754" y="54"/>
                </a:lnTo>
                <a:lnTo>
                  <a:pt x="1796" y="68"/>
                </a:lnTo>
                <a:lnTo>
                  <a:pt x="1836" y="82"/>
                </a:lnTo>
                <a:lnTo>
                  <a:pt x="1876" y="96"/>
                </a:lnTo>
                <a:lnTo>
                  <a:pt x="1916" y="112"/>
                </a:lnTo>
                <a:lnTo>
                  <a:pt x="1954" y="130"/>
                </a:lnTo>
                <a:lnTo>
                  <a:pt x="1992" y="150"/>
                </a:lnTo>
                <a:lnTo>
                  <a:pt x="2030" y="170"/>
                </a:lnTo>
                <a:lnTo>
                  <a:pt x="2066" y="190"/>
                </a:lnTo>
                <a:lnTo>
                  <a:pt x="2104" y="214"/>
                </a:lnTo>
                <a:lnTo>
                  <a:pt x="2138" y="236"/>
                </a:lnTo>
                <a:lnTo>
                  <a:pt x="2174" y="262"/>
                </a:lnTo>
                <a:lnTo>
                  <a:pt x="2208" y="288"/>
                </a:lnTo>
                <a:lnTo>
                  <a:pt x="2242" y="314"/>
                </a:lnTo>
                <a:lnTo>
                  <a:pt x="2274" y="342"/>
                </a:lnTo>
                <a:lnTo>
                  <a:pt x="2306" y="370"/>
                </a:lnTo>
                <a:lnTo>
                  <a:pt x="2336" y="400"/>
                </a:lnTo>
                <a:lnTo>
                  <a:pt x="2336" y="400"/>
                </a:lnTo>
                <a:lnTo>
                  <a:pt x="2384" y="450"/>
                </a:lnTo>
                <a:lnTo>
                  <a:pt x="2428" y="502"/>
                </a:lnTo>
                <a:lnTo>
                  <a:pt x="2470" y="554"/>
                </a:lnTo>
                <a:lnTo>
                  <a:pt x="2508" y="610"/>
                </a:lnTo>
                <a:lnTo>
                  <a:pt x="2544" y="666"/>
                </a:lnTo>
                <a:lnTo>
                  <a:pt x="2576" y="724"/>
                </a:lnTo>
                <a:lnTo>
                  <a:pt x="2606" y="784"/>
                </a:lnTo>
                <a:lnTo>
                  <a:pt x="2634" y="844"/>
                </a:lnTo>
                <a:lnTo>
                  <a:pt x="2658" y="906"/>
                </a:lnTo>
                <a:lnTo>
                  <a:pt x="2678" y="970"/>
                </a:lnTo>
                <a:lnTo>
                  <a:pt x="2696" y="1034"/>
                </a:lnTo>
                <a:lnTo>
                  <a:pt x="2710" y="1100"/>
                </a:lnTo>
                <a:lnTo>
                  <a:pt x="2722" y="1166"/>
                </a:lnTo>
                <a:lnTo>
                  <a:pt x="2730" y="1234"/>
                </a:lnTo>
                <a:lnTo>
                  <a:pt x="2736" y="1302"/>
                </a:lnTo>
                <a:lnTo>
                  <a:pt x="2738" y="1372"/>
                </a:lnTo>
                <a:lnTo>
                  <a:pt x="2738" y="1372"/>
                </a:lnTo>
                <a:lnTo>
                  <a:pt x="2732" y="1494"/>
                </a:lnTo>
                <a:lnTo>
                  <a:pt x="2732" y="1494"/>
                </a:lnTo>
                <a:close/>
                <a:moveTo>
                  <a:pt x="2244" y="494"/>
                </a:moveTo>
                <a:lnTo>
                  <a:pt x="2244" y="494"/>
                </a:lnTo>
                <a:lnTo>
                  <a:pt x="2216" y="466"/>
                </a:lnTo>
                <a:lnTo>
                  <a:pt x="2186" y="440"/>
                </a:lnTo>
                <a:lnTo>
                  <a:pt x="2158" y="416"/>
                </a:lnTo>
                <a:lnTo>
                  <a:pt x="2128" y="392"/>
                </a:lnTo>
                <a:lnTo>
                  <a:pt x="2064" y="346"/>
                </a:lnTo>
                <a:lnTo>
                  <a:pt x="2000" y="304"/>
                </a:lnTo>
                <a:lnTo>
                  <a:pt x="1932" y="266"/>
                </a:lnTo>
                <a:lnTo>
                  <a:pt x="1898" y="250"/>
                </a:lnTo>
                <a:lnTo>
                  <a:pt x="1862" y="234"/>
                </a:lnTo>
                <a:lnTo>
                  <a:pt x="1826" y="218"/>
                </a:lnTo>
                <a:lnTo>
                  <a:pt x="1790" y="204"/>
                </a:lnTo>
                <a:lnTo>
                  <a:pt x="1754" y="192"/>
                </a:lnTo>
                <a:lnTo>
                  <a:pt x="1718" y="180"/>
                </a:lnTo>
                <a:lnTo>
                  <a:pt x="1718" y="180"/>
                </a:lnTo>
                <a:lnTo>
                  <a:pt x="1676" y="170"/>
                </a:lnTo>
                <a:lnTo>
                  <a:pt x="1632" y="160"/>
                </a:lnTo>
                <a:lnTo>
                  <a:pt x="1588" y="150"/>
                </a:lnTo>
                <a:lnTo>
                  <a:pt x="1546" y="144"/>
                </a:lnTo>
                <a:lnTo>
                  <a:pt x="1502" y="138"/>
                </a:lnTo>
                <a:lnTo>
                  <a:pt x="1458" y="134"/>
                </a:lnTo>
                <a:lnTo>
                  <a:pt x="1412" y="132"/>
                </a:lnTo>
                <a:lnTo>
                  <a:pt x="1368" y="130"/>
                </a:lnTo>
                <a:lnTo>
                  <a:pt x="1368" y="130"/>
                </a:lnTo>
                <a:lnTo>
                  <a:pt x="1306" y="132"/>
                </a:lnTo>
                <a:lnTo>
                  <a:pt x="1246" y="136"/>
                </a:lnTo>
                <a:lnTo>
                  <a:pt x="1184" y="144"/>
                </a:lnTo>
                <a:lnTo>
                  <a:pt x="1126" y="154"/>
                </a:lnTo>
                <a:lnTo>
                  <a:pt x="1066" y="168"/>
                </a:lnTo>
                <a:lnTo>
                  <a:pt x="1008" y="184"/>
                </a:lnTo>
                <a:lnTo>
                  <a:pt x="950" y="202"/>
                </a:lnTo>
                <a:lnTo>
                  <a:pt x="894" y="224"/>
                </a:lnTo>
                <a:lnTo>
                  <a:pt x="840" y="248"/>
                </a:lnTo>
                <a:lnTo>
                  <a:pt x="786" y="276"/>
                </a:lnTo>
                <a:lnTo>
                  <a:pt x="734" y="306"/>
                </a:lnTo>
                <a:lnTo>
                  <a:pt x="682" y="338"/>
                </a:lnTo>
                <a:lnTo>
                  <a:pt x="632" y="374"/>
                </a:lnTo>
                <a:lnTo>
                  <a:pt x="584" y="410"/>
                </a:lnTo>
                <a:lnTo>
                  <a:pt x="538" y="450"/>
                </a:lnTo>
                <a:lnTo>
                  <a:pt x="494" y="494"/>
                </a:lnTo>
                <a:lnTo>
                  <a:pt x="494" y="494"/>
                </a:lnTo>
                <a:lnTo>
                  <a:pt x="450" y="538"/>
                </a:lnTo>
                <a:lnTo>
                  <a:pt x="410" y="584"/>
                </a:lnTo>
                <a:lnTo>
                  <a:pt x="374" y="632"/>
                </a:lnTo>
                <a:lnTo>
                  <a:pt x="338" y="682"/>
                </a:lnTo>
                <a:lnTo>
                  <a:pt x="306" y="734"/>
                </a:lnTo>
                <a:lnTo>
                  <a:pt x="276" y="786"/>
                </a:lnTo>
                <a:lnTo>
                  <a:pt x="250" y="840"/>
                </a:lnTo>
                <a:lnTo>
                  <a:pt x="224" y="894"/>
                </a:lnTo>
                <a:lnTo>
                  <a:pt x="204" y="950"/>
                </a:lnTo>
                <a:lnTo>
                  <a:pt x="184" y="1008"/>
                </a:lnTo>
                <a:lnTo>
                  <a:pt x="168" y="1064"/>
                </a:lnTo>
                <a:lnTo>
                  <a:pt x="154" y="1124"/>
                </a:lnTo>
                <a:lnTo>
                  <a:pt x="144" y="1184"/>
                </a:lnTo>
                <a:lnTo>
                  <a:pt x="138" y="1244"/>
                </a:lnTo>
                <a:lnTo>
                  <a:pt x="132" y="1304"/>
                </a:lnTo>
                <a:lnTo>
                  <a:pt x="132" y="1366"/>
                </a:lnTo>
                <a:lnTo>
                  <a:pt x="132" y="1366"/>
                </a:lnTo>
                <a:lnTo>
                  <a:pt x="136" y="1482"/>
                </a:lnTo>
                <a:lnTo>
                  <a:pt x="136" y="1482"/>
                </a:lnTo>
                <a:lnTo>
                  <a:pt x="144" y="1546"/>
                </a:lnTo>
                <a:lnTo>
                  <a:pt x="154" y="1608"/>
                </a:lnTo>
                <a:lnTo>
                  <a:pt x="168" y="1670"/>
                </a:lnTo>
                <a:lnTo>
                  <a:pt x="186" y="1732"/>
                </a:lnTo>
                <a:lnTo>
                  <a:pt x="206" y="1792"/>
                </a:lnTo>
                <a:lnTo>
                  <a:pt x="230" y="1852"/>
                </a:lnTo>
                <a:lnTo>
                  <a:pt x="256" y="1910"/>
                </a:lnTo>
                <a:lnTo>
                  <a:pt x="286" y="1970"/>
                </a:lnTo>
                <a:lnTo>
                  <a:pt x="298" y="1994"/>
                </a:lnTo>
                <a:lnTo>
                  <a:pt x="298" y="1994"/>
                </a:lnTo>
                <a:lnTo>
                  <a:pt x="356" y="2104"/>
                </a:lnTo>
                <a:lnTo>
                  <a:pt x="410" y="2214"/>
                </a:lnTo>
                <a:lnTo>
                  <a:pt x="460" y="2320"/>
                </a:lnTo>
                <a:lnTo>
                  <a:pt x="506" y="2424"/>
                </a:lnTo>
                <a:lnTo>
                  <a:pt x="550" y="2526"/>
                </a:lnTo>
                <a:lnTo>
                  <a:pt x="588" y="2624"/>
                </a:lnTo>
                <a:lnTo>
                  <a:pt x="624" y="2720"/>
                </a:lnTo>
                <a:lnTo>
                  <a:pt x="658" y="2812"/>
                </a:lnTo>
                <a:lnTo>
                  <a:pt x="686" y="2902"/>
                </a:lnTo>
                <a:lnTo>
                  <a:pt x="712" y="2988"/>
                </a:lnTo>
                <a:lnTo>
                  <a:pt x="734" y="3070"/>
                </a:lnTo>
                <a:lnTo>
                  <a:pt x="750" y="3148"/>
                </a:lnTo>
                <a:lnTo>
                  <a:pt x="764" y="3224"/>
                </a:lnTo>
                <a:lnTo>
                  <a:pt x="774" y="3294"/>
                </a:lnTo>
                <a:lnTo>
                  <a:pt x="780" y="3360"/>
                </a:lnTo>
                <a:lnTo>
                  <a:pt x="782" y="3424"/>
                </a:lnTo>
                <a:lnTo>
                  <a:pt x="782" y="3424"/>
                </a:lnTo>
                <a:lnTo>
                  <a:pt x="782" y="3424"/>
                </a:lnTo>
                <a:lnTo>
                  <a:pt x="782" y="3424"/>
                </a:lnTo>
                <a:lnTo>
                  <a:pt x="798" y="3578"/>
                </a:lnTo>
                <a:lnTo>
                  <a:pt x="798" y="3578"/>
                </a:lnTo>
                <a:lnTo>
                  <a:pt x="804" y="3598"/>
                </a:lnTo>
                <a:lnTo>
                  <a:pt x="808" y="3616"/>
                </a:lnTo>
                <a:lnTo>
                  <a:pt x="816" y="3630"/>
                </a:lnTo>
                <a:lnTo>
                  <a:pt x="822" y="3644"/>
                </a:lnTo>
                <a:lnTo>
                  <a:pt x="828" y="3654"/>
                </a:lnTo>
                <a:lnTo>
                  <a:pt x="836" y="3664"/>
                </a:lnTo>
                <a:lnTo>
                  <a:pt x="850" y="3676"/>
                </a:lnTo>
                <a:lnTo>
                  <a:pt x="864" y="3686"/>
                </a:lnTo>
                <a:lnTo>
                  <a:pt x="876" y="3690"/>
                </a:lnTo>
                <a:lnTo>
                  <a:pt x="888" y="3690"/>
                </a:lnTo>
                <a:lnTo>
                  <a:pt x="898" y="3692"/>
                </a:lnTo>
                <a:lnTo>
                  <a:pt x="1308" y="3692"/>
                </a:lnTo>
                <a:lnTo>
                  <a:pt x="1304" y="3426"/>
                </a:lnTo>
                <a:lnTo>
                  <a:pt x="1304" y="3426"/>
                </a:lnTo>
                <a:lnTo>
                  <a:pt x="1304" y="3228"/>
                </a:lnTo>
                <a:lnTo>
                  <a:pt x="1300" y="3018"/>
                </a:lnTo>
                <a:lnTo>
                  <a:pt x="1296" y="2912"/>
                </a:lnTo>
                <a:lnTo>
                  <a:pt x="1292" y="2806"/>
                </a:lnTo>
                <a:lnTo>
                  <a:pt x="1284" y="2700"/>
                </a:lnTo>
                <a:lnTo>
                  <a:pt x="1278" y="2596"/>
                </a:lnTo>
                <a:lnTo>
                  <a:pt x="1278" y="2596"/>
                </a:lnTo>
                <a:lnTo>
                  <a:pt x="1258" y="2590"/>
                </a:lnTo>
                <a:lnTo>
                  <a:pt x="1236" y="2584"/>
                </a:lnTo>
                <a:lnTo>
                  <a:pt x="1214" y="2576"/>
                </a:lnTo>
                <a:lnTo>
                  <a:pt x="1192" y="2564"/>
                </a:lnTo>
                <a:lnTo>
                  <a:pt x="1140" y="2536"/>
                </a:lnTo>
                <a:lnTo>
                  <a:pt x="1080" y="2500"/>
                </a:lnTo>
                <a:lnTo>
                  <a:pt x="1046" y="2478"/>
                </a:lnTo>
                <a:lnTo>
                  <a:pt x="1046" y="2478"/>
                </a:lnTo>
                <a:lnTo>
                  <a:pt x="1008" y="2452"/>
                </a:lnTo>
                <a:lnTo>
                  <a:pt x="974" y="2424"/>
                </a:lnTo>
                <a:lnTo>
                  <a:pt x="942" y="2396"/>
                </a:lnTo>
                <a:lnTo>
                  <a:pt x="912" y="2366"/>
                </a:lnTo>
                <a:lnTo>
                  <a:pt x="886" y="2336"/>
                </a:lnTo>
                <a:lnTo>
                  <a:pt x="862" y="2306"/>
                </a:lnTo>
                <a:lnTo>
                  <a:pt x="840" y="2274"/>
                </a:lnTo>
                <a:lnTo>
                  <a:pt x="822" y="2242"/>
                </a:lnTo>
                <a:lnTo>
                  <a:pt x="804" y="2208"/>
                </a:lnTo>
                <a:lnTo>
                  <a:pt x="790" y="2176"/>
                </a:lnTo>
                <a:lnTo>
                  <a:pt x="780" y="2142"/>
                </a:lnTo>
                <a:lnTo>
                  <a:pt x="770" y="2110"/>
                </a:lnTo>
                <a:lnTo>
                  <a:pt x="762" y="2076"/>
                </a:lnTo>
                <a:lnTo>
                  <a:pt x="758" y="2044"/>
                </a:lnTo>
                <a:lnTo>
                  <a:pt x="754" y="2012"/>
                </a:lnTo>
                <a:lnTo>
                  <a:pt x="754" y="1980"/>
                </a:lnTo>
                <a:lnTo>
                  <a:pt x="754" y="1980"/>
                </a:lnTo>
                <a:lnTo>
                  <a:pt x="754" y="1948"/>
                </a:lnTo>
                <a:lnTo>
                  <a:pt x="756" y="1918"/>
                </a:lnTo>
                <a:lnTo>
                  <a:pt x="762" y="1890"/>
                </a:lnTo>
                <a:lnTo>
                  <a:pt x="768" y="1862"/>
                </a:lnTo>
                <a:lnTo>
                  <a:pt x="768" y="1862"/>
                </a:lnTo>
                <a:lnTo>
                  <a:pt x="774" y="1840"/>
                </a:lnTo>
                <a:lnTo>
                  <a:pt x="782" y="1820"/>
                </a:lnTo>
                <a:lnTo>
                  <a:pt x="790" y="1800"/>
                </a:lnTo>
                <a:lnTo>
                  <a:pt x="800" y="1782"/>
                </a:lnTo>
                <a:lnTo>
                  <a:pt x="810" y="1766"/>
                </a:lnTo>
                <a:lnTo>
                  <a:pt x="820" y="1750"/>
                </a:lnTo>
                <a:lnTo>
                  <a:pt x="832" y="1736"/>
                </a:lnTo>
                <a:lnTo>
                  <a:pt x="844" y="1722"/>
                </a:lnTo>
                <a:lnTo>
                  <a:pt x="858" y="1710"/>
                </a:lnTo>
                <a:lnTo>
                  <a:pt x="872" y="1700"/>
                </a:lnTo>
                <a:lnTo>
                  <a:pt x="886" y="1690"/>
                </a:lnTo>
                <a:lnTo>
                  <a:pt x="900" y="1682"/>
                </a:lnTo>
                <a:lnTo>
                  <a:pt x="916" y="1676"/>
                </a:lnTo>
                <a:lnTo>
                  <a:pt x="932" y="1672"/>
                </a:lnTo>
                <a:lnTo>
                  <a:pt x="948" y="1668"/>
                </a:lnTo>
                <a:lnTo>
                  <a:pt x="966" y="1666"/>
                </a:lnTo>
                <a:lnTo>
                  <a:pt x="966" y="1666"/>
                </a:lnTo>
                <a:lnTo>
                  <a:pt x="984" y="1666"/>
                </a:lnTo>
                <a:lnTo>
                  <a:pt x="1002" y="1668"/>
                </a:lnTo>
                <a:lnTo>
                  <a:pt x="1020" y="1672"/>
                </a:lnTo>
                <a:lnTo>
                  <a:pt x="1040" y="1678"/>
                </a:lnTo>
                <a:lnTo>
                  <a:pt x="1062" y="1686"/>
                </a:lnTo>
                <a:lnTo>
                  <a:pt x="1082" y="1698"/>
                </a:lnTo>
                <a:lnTo>
                  <a:pt x="1104" y="1712"/>
                </a:lnTo>
                <a:lnTo>
                  <a:pt x="1126" y="1730"/>
                </a:lnTo>
                <a:lnTo>
                  <a:pt x="1148" y="1752"/>
                </a:lnTo>
                <a:lnTo>
                  <a:pt x="1172" y="1778"/>
                </a:lnTo>
                <a:lnTo>
                  <a:pt x="1194" y="1808"/>
                </a:lnTo>
                <a:lnTo>
                  <a:pt x="1218" y="1842"/>
                </a:lnTo>
                <a:lnTo>
                  <a:pt x="1240" y="1880"/>
                </a:lnTo>
                <a:lnTo>
                  <a:pt x="1262" y="1926"/>
                </a:lnTo>
                <a:lnTo>
                  <a:pt x="1286" y="1974"/>
                </a:lnTo>
                <a:lnTo>
                  <a:pt x="1308" y="2030"/>
                </a:lnTo>
                <a:lnTo>
                  <a:pt x="1308" y="2030"/>
                </a:lnTo>
                <a:lnTo>
                  <a:pt x="1324" y="2080"/>
                </a:lnTo>
                <a:lnTo>
                  <a:pt x="1338" y="2136"/>
                </a:lnTo>
                <a:lnTo>
                  <a:pt x="1352" y="2194"/>
                </a:lnTo>
                <a:lnTo>
                  <a:pt x="1364" y="2256"/>
                </a:lnTo>
                <a:lnTo>
                  <a:pt x="1364" y="2256"/>
                </a:lnTo>
                <a:lnTo>
                  <a:pt x="1394" y="2144"/>
                </a:lnTo>
                <a:lnTo>
                  <a:pt x="1412" y="2090"/>
                </a:lnTo>
                <a:lnTo>
                  <a:pt x="1428" y="2036"/>
                </a:lnTo>
                <a:lnTo>
                  <a:pt x="1448" y="1984"/>
                </a:lnTo>
                <a:lnTo>
                  <a:pt x="1466" y="1932"/>
                </a:lnTo>
                <a:lnTo>
                  <a:pt x="1488" y="1884"/>
                </a:lnTo>
                <a:lnTo>
                  <a:pt x="1510" y="1836"/>
                </a:lnTo>
                <a:lnTo>
                  <a:pt x="1532" y="1792"/>
                </a:lnTo>
                <a:lnTo>
                  <a:pt x="1556" y="1752"/>
                </a:lnTo>
                <a:lnTo>
                  <a:pt x="1582" y="1714"/>
                </a:lnTo>
                <a:lnTo>
                  <a:pt x="1608" y="1678"/>
                </a:lnTo>
                <a:lnTo>
                  <a:pt x="1636" y="1648"/>
                </a:lnTo>
                <a:lnTo>
                  <a:pt x="1666" y="1620"/>
                </a:lnTo>
                <a:lnTo>
                  <a:pt x="1696" y="1598"/>
                </a:lnTo>
                <a:lnTo>
                  <a:pt x="1712" y="1588"/>
                </a:lnTo>
                <a:lnTo>
                  <a:pt x="1728" y="1580"/>
                </a:lnTo>
                <a:lnTo>
                  <a:pt x="1728" y="1580"/>
                </a:lnTo>
                <a:lnTo>
                  <a:pt x="1754" y="1568"/>
                </a:lnTo>
                <a:lnTo>
                  <a:pt x="1782" y="1560"/>
                </a:lnTo>
                <a:lnTo>
                  <a:pt x="1810" y="1556"/>
                </a:lnTo>
                <a:lnTo>
                  <a:pt x="1838" y="1556"/>
                </a:lnTo>
                <a:lnTo>
                  <a:pt x="1866" y="1558"/>
                </a:lnTo>
                <a:lnTo>
                  <a:pt x="1894" y="1564"/>
                </a:lnTo>
                <a:lnTo>
                  <a:pt x="1922" y="1574"/>
                </a:lnTo>
                <a:lnTo>
                  <a:pt x="1950" y="1586"/>
                </a:lnTo>
                <a:lnTo>
                  <a:pt x="1950" y="1586"/>
                </a:lnTo>
                <a:lnTo>
                  <a:pt x="1978" y="1602"/>
                </a:lnTo>
                <a:lnTo>
                  <a:pt x="2000" y="1620"/>
                </a:lnTo>
                <a:lnTo>
                  <a:pt x="2020" y="1640"/>
                </a:lnTo>
                <a:lnTo>
                  <a:pt x="2038" y="1662"/>
                </a:lnTo>
                <a:lnTo>
                  <a:pt x="2050" y="1686"/>
                </a:lnTo>
                <a:lnTo>
                  <a:pt x="2062" y="1712"/>
                </a:lnTo>
                <a:lnTo>
                  <a:pt x="2068" y="1738"/>
                </a:lnTo>
                <a:lnTo>
                  <a:pt x="2072" y="1768"/>
                </a:lnTo>
                <a:lnTo>
                  <a:pt x="2072" y="1768"/>
                </a:lnTo>
                <a:lnTo>
                  <a:pt x="2072" y="1786"/>
                </a:lnTo>
                <a:lnTo>
                  <a:pt x="2072" y="1786"/>
                </a:lnTo>
                <a:lnTo>
                  <a:pt x="2072" y="1810"/>
                </a:lnTo>
                <a:lnTo>
                  <a:pt x="2068" y="1834"/>
                </a:lnTo>
                <a:lnTo>
                  <a:pt x="2064" y="1860"/>
                </a:lnTo>
                <a:lnTo>
                  <a:pt x="2056" y="1886"/>
                </a:lnTo>
                <a:lnTo>
                  <a:pt x="2048" y="1912"/>
                </a:lnTo>
                <a:lnTo>
                  <a:pt x="2038" y="1938"/>
                </a:lnTo>
                <a:lnTo>
                  <a:pt x="2026" y="1964"/>
                </a:lnTo>
                <a:lnTo>
                  <a:pt x="2014" y="1990"/>
                </a:lnTo>
                <a:lnTo>
                  <a:pt x="1984" y="2044"/>
                </a:lnTo>
                <a:lnTo>
                  <a:pt x="1952" y="2096"/>
                </a:lnTo>
                <a:lnTo>
                  <a:pt x="1916" y="2146"/>
                </a:lnTo>
                <a:lnTo>
                  <a:pt x="1878" y="2196"/>
                </a:lnTo>
                <a:lnTo>
                  <a:pt x="1840" y="2242"/>
                </a:lnTo>
                <a:lnTo>
                  <a:pt x="1800" y="2286"/>
                </a:lnTo>
                <a:lnTo>
                  <a:pt x="1762" y="2326"/>
                </a:lnTo>
                <a:lnTo>
                  <a:pt x="1726" y="2362"/>
                </a:lnTo>
                <a:lnTo>
                  <a:pt x="1694" y="2394"/>
                </a:lnTo>
                <a:lnTo>
                  <a:pt x="1664" y="2422"/>
                </a:lnTo>
                <a:lnTo>
                  <a:pt x="1638" y="2442"/>
                </a:lnTo>
                <a:lnTo>
                  <a:pt x="1618" y="2458"/>
                </a:lnTo>
                <a:lnTo>
                  <a:pt x="1618" y="2458"/>
                </a:lnTo>
                <a:lnTo>
                  <a:pt x="1560" y="2496"/>
                </a:lnTo>
                <a:lnTo>
                  <a:pt x="1510" y="2530"/>
                </a:lnTo>
                <a:lnTo>
                  <a:pt x="1466" y="2556"/>
                </a:lnTo>
                <a:lnTo>
                  <a:pt x="1426" y="2576"/>
                </a:lnTo>
                <a:lnTo>
                  <a:pt x="1426" y="2576"/>
                </a:lnTo>
                <a:lnTo>
                  <a:pt x="1420" y="2602"/>
                </a:lnTo>
                <a:lnTo>
                  <a:pt x="1420" y="2602"/>
                </a:lnTo>
                <a:lnTo>
                  <a:pt x="1414" y="2636"/>
                </a:lnTo>
                <a:lnTo>
                  <a:pt x="1414" y="2636"/>
                </a:lnTo>
                <a:lnTo>
                  <a:pt x="1420" y="2738"/>
                </a:lnTo>
                <a:lnTo>
                  <a:pt x="1426" y="2838"/>
                </a:lnTo>
                <a:lnTo>
                  <a:pt x="1432" y="3040"/>
                </a:lnTo>
                <a:lnTo>
                  <a:pt x="1436" y="3238"/>
                </a:lnTo>
                <a:lnTo>
                  <a:pt x="1436" y="3426"/>
                </a:lnTo>
                <a:lnTo>
                  <a:pt x="1438" y="3692"/>
                </a:lnTo>
                <a:lnTo>
                  <a:pt x="1838" y="3692"/>
                </a:lnTo>
                <a:lnTo>
                  <a:pt x="1838" y="3692"/>
                </a:lnTo>
                <a:lnTo>
                  <a:pt x="1848" y="3690"/>
                </a:lnTo>
                <a:lnTo>
                  <a:pt x="1860" y="3690"/>
                </a:lnTo>
                <a:lnTo>
                  <a:pt x="1872" y="3686"/>
                </a:lnTo>
                <a:lnTo>
                  <a:pt x="1886" y="3678"/>
                </a:lnTo>
                <a:lnTo>
                  <a:pt x="1900" y="3666"/>
                </a:lnTo>
                <a:lnTo>
                  <a:pt x="1914" y="3648"/>
                </a:lnTo>
                <a:lnTo>
                  <a:pt x="1920" y="3636"/>
                </a:lnTo>
                <a:lnTo>
                  <a:pt x="1926" y="3622"/>
                </a:lnTo>
                <a:lnTo>
                  <a:pt x="1932" y="3606"/>
                </a:lnTo>
                <a:lnTo>
                  <a:pt x="1938" y="3586"/>
                </a:lnTo>
                <a:lnTo>
                  <a:pt x="1938" y="3586"/>
                </a:lnTo>
                <a:lnTo>
                  <a:pt x="1954" y="3432"/>
                </a:lnTo>
                <a:lnTo>
                  <a:pt x="1954" y="3432"/>
                </a:lnTo>
                <a:lnTo>
                  <a:pt x="1956" y="3376"/>
                </a:lnTo>
                <a:lnTo>
                  <a:pt x="1960" y="3322"/>
                </a:lnTo>
                <a:lnTo>
                  <a:pt x="1966" y="3264"/>
                </a:lnTo>
                <a:lnTo>
                  <a:pt x="1976" y="3206"/>
                </a:lnTo>
                <a:lnTo>
                  <a:pt x="1986" y="3146"/>
                </a:lnTo>
                <a:lnTo>
                  <a:pt x="2000" y="3086"/>
                </a:lnTo>
                <a:lnTo>
                  <a:pt x="2016" y="3024"/>
                </a:lnTo>
                <a:lnTo>
                  <a:pt x="2032" y="2964"/>
                </a:lnTo>
                <a:lnTo>
                  <a:pt x="2050" y="2902"/>
                </a:lnTo>
                <a:lnTo>
                  <a:pt x="2070" y="2840"/>
                </a:lnTo>
                <a:lnTo>
                  <a:pt x="2112" y="2720"/>
                </a:lnTo>
                <a:lnTo>
                  <a:pt x="2156" y="2600"/>
                </a:lnTo>
                <a:lnTo>
                  <a:pt x="2204" y="2488"/>
                </a:lnTo>
                <a:lnTo>
                  <a:pt x="2250" y="2380"/>
                </a:lnTo>
                <a:lnTo>
                  <a:pt x="2296" y="2282"/>
                </a:lnTo>
                <a:lnTo>
                  <a:pt x="2338" y="2194"/>
                </a:lnTo>
                <a:lnTo>
                  <a:pt x="2376" y="2116"/>
                </a:lnTo>
                <a:lnTo>
                  <a:pt x="2434" y="2006"/>
                </a:lnTo>
                <a:lnTo>
                  <a:pt x="2456" y="1964"/>
                </a:lnTo>
                <a:lnTo>
                  <a:pt x="2456" y="1964"/>
                </a:lnTo>
                <a:lnTo>
                  <a:pt x="2484" y="1906"/>
                </a:lnTo>
                <a:lnTo>
                  <a:pt x="2510" y="1848"/>
                </a:lnTo>
                <a:lnTo>
                  <a:pt x="2534" y="1788"/>
                </a:lnTo>
                <a:lnTo>
                  <a:pt x="2552" y="1730"/>
                </a:lnTo>
                <a:lnTo>
                  <a:pt x="2570" y="1668"/>
                </a:lnTo>
                <a:lnTo>
                  <a:pt x="2582" y="1608"/>
                </a:lnTo>
                <a:lnTo>
                  <a:pt x="2592" y="1546"/>
                </a:lnTo>
                <a:lnTo>
                  <a:pt x="2600" y="1484"/>
                </a:lnTo>
                <a:lnTo>
                  <a:pt x="2600" y="1484"/>
                </a:lnTo>
                <a:lnTo>
                  <a:pt x="2606" y="1368"/>
                </a:lnTo>
                <a:lnTo>
                  <a:pt x="2606" y="1368"/>
                </a:lnTo>
                <a:lnTo>
                  <a:pt x="2604" y="1306"/>
                </a:lnTo>
                <a:lnTo>
                  <a:pt x="2600" y="1246"/>
                </a:lnTo>
                <a:lnTo>
                  <a:pt x="2592" y="1184"/>
                </a:lnTo>
                <a:lnTo>
                  <a:pt x="2582" y="1124"/>
                </a:lnTo>
                <a:lnTo>
                  <a:pt x="2568" y="1066"/>
                </a:lnTo>
                <a:lnTo>
                  <a:pt x="2552" y="1008"/>
                </a:lnTo>
                <a:lnTo>
                  <a:pt x="2534" y="950"/>
                </a:lnTo>
                <a:lnTo>
                  <a:pt x="2512" y="894"/>
                </a:lnTo>
                <a:lnTo>
                  <a:pt x="2488" y="840"/>
                </a:lnTo>
                <a:lnTo>
                  <a:pt x="2460" y="786"/>
                </a:lnTo>
                <a:lnTo>
                  <a:pt x="2430" y="734"/>
                </a:lnTo>
                <a:lnTo>
                  <a:pt x="2398" y="682"/>
                </a:lnTo>
                <a:lnTo>
                  <a:pt x="2364" y="632"/>
                </a:lnTo>
                <a:lnTo>
                  <a:pt x="2326" y="584"/>
                </a:lnTo>
                <a:lnTo>
                  <a:pt x="2286" y="538"/>
                </a:lnTo>
                <a:lnTo>
                  <a:pt x="2244" y="494"/>
                </a:lnTo>
                <a:lnTo>
                  <a:pt x="2244" y="494"/>
                </a:lnTo>
                <a:close/>
                <a:moveTo>
                  <a:pt x="1262" y="2452"/>
                </a:moveTo>
                <a:lnTo>
                  <a:pt x="1262" y="2452"/>
                </a:lnTo>
                <a:lnTo>
                  <a:pt x="1248" y="2346"/>
                </a:lnTo>
                <a:lnTo>
                  <a:pt x="1232" y="2248"/>
                </a:lnTo>
                <a:lnTo>
                  <a:pt x="1222" y="2200"/>
                </a:lnTo>
                <a:lnTo>
                  <a:pt x="1210" y="2156"/>
                </a:lnTo>
                <a:lnTo>
                  <a:pt x="1198" y="2114"/>
                </a:lnTo>
                <a:lnTo>
                  <a:pt x="1184" y="2076"/>
                </a:lnTo>
                <a:lnTo>
                  <a:pt x="1184" y="2076"/>
                </a:lnTo>
                <a:lnTo>
                  <a:pt x="1170" y="2038"/>
                </a:lnTo>
                <a:lnTo>
                  <a:pt x="1154" y="2004"/>
                </a:lnTo>
                <a:lnTo>
                  <a:pt x="1140" y="1972"/>
                </a:lnTo>
                <a:lnTo>
                  <a:pt x="1124" y="1944"/>
                </a:lnTo>
                <a:lnTo>
                  <a:pt x="1110" y="1918"/>
                </a:lnTo>
                <a:lnTo>
                  <a:pt x="1094" y="1896"/>
                </a:lnTo>
                <a:lnTo>
                  <a:pt x="1080" y="1876"/>
                </a:lnTo>
                <a:lnTo>
                  <a:pt x="1066" y="1858"/>
                </a:lnTo>
                <a:lnTo>
                  <a:pt x="1052" y="1842"/>
                </a:lnTo>
                <a:lnTo>
                  <a:pt x="1040" y="1830"/>
                </a:lnTo>
                <a:lnTo>
                  <a:pt x="1026" y="1820"/>
                </a:lnTo>
                <a:lnTo>
                  <a:pt x="1014" y="1810"/>
                </a:lnTo>
                <a:lnTo>
                  <a:pt x="1004" y="1804"/>
                </a:lnTo>
                <a:lnTo>
                  <a:pt x="992" y="1800"/>
                </a:lnTo>
                <a:lnTo>
                  <a:pt x="982" y="1798"/>
                </a:lnTo>
                <a:lnTo>
                  <a:pt x="972" y="1798"/>
                </a:lnTo>
                <a:lnTo>
                  <a:pt x="972" y="1798"/>
                </a:lnTo>
                <a:lnTo>
                  <a:pt x="960" y="1800"/>
                </a:lnTo>
                <a:lnTo>
                  <a:pt x="950" y="1806"/>
                </a:lnTo>
                <a:lnTo>
                  <a:pt x="938" y="1814"/>
                </a:lnTo>
                <a:lnTo>
                  <a:pt x="928" y="1826"/>
                </a:lnTo>
                <a:lnTo>
                  <a:pt x="918" y="1840"/>
                </a:lnTo>
                <a:lnTo>
                  <a:pt x="910" y="1856"/>
                </a:lnTo>
                <a:lnTo>
                  <a:pt x="902" y="1874"/>
                </a:lnTo>
                <a:lnTo>
                  <a:pt x="896" y="1894"/>
                </a:lnTo>
                <a:lnTo>
                  <a:pt x="896" y="1894"/>
                </a:lnTo>
                <a:lnTo>
                  <a:pt x="890" y="1914"/>
                </a:lnTo>
                <a:lnTo>
                  <a:pt x="888" y="1934"/>
                </a:lnTo>
                <a:lnTo>
                  <a:pt x="886" y="1956"/>
                </a:lnTo>
                <a:lnTo>
                  <a:pt x="886" y="1978"/>
                </a:lnTo>
                <a:lnTo>
                  <a:pt x="886" y="1978"/>
                </a:lnTo>
                <a:lnTo>
                  <a:pt x="886" y="2002"/>
                </a:lnTo>
                <a:lnTo>
                  <a:pt x="888" y="2026"/>
                </a:lnTo>
                <a:lnTo>
                  <a:pt x="892" y="2052"/>
                </a:lnTo>
                <a:lnTo>
                  <a:pt x="898" y="2076"/>
                </a:lnTo>
                <a:lnTo>
                  <a:pt x="906" y="2102"/>
                </a:lnTo>
                <a:lnTo>
                  <a:pt x="914" y="2128"/>
                </a:lnTo>
                <a:lnTo>
                  <a:pt x="926" y="2154"/>
                </a:lnTo>
                <a:lnTo>
                  <a:pt x="940" y="2180"/>
                </a:lnTo>
                <a:lnTo>
                  <a:pt x="954" y="2206"/>
                </a:lnTo>
                <a:lnTo>
                  <a:pt x="972" y="2230"/>
                </a:lnTo>
                <a:lnTo>
                  <a:pt x="990" y="2254"/>
                </a:lnTo>
                <a:lnTo>
                  <a:pt x="1012" y="2280"/>
                </a:lnTo>
                <a:lnTo>
                  <a:pt x="1034" y="2302"/>
                </a:lnTo>
                <a:lnTo>
                  <a:pt x="1060" y="2326"/>
                </a:lnTo>
                <a:lnTo>
                  <a:pt x="1088" y="2346"/>
                </a:lnTo>
                <a:lnTo>
                  <a:pt x="1118" y="2368"/>
                </a:lnTo>
                <a:lnTo>
                  <a:pt x="1152" y="2390"/>
                </a:lnTo>
                <a:lnTo>
                  <a:pt x="1152" y="2390"/>
                </a:lnTo>
                <a:lnTo>
                  <a:pt x="1214" y="2428"/>
                </a:lnTo>
                <a:lnTo>
                  <a:pt x="1240" y="2442"/>
                </a:lnTo>
                <a:lnTo>
                  <a:pt x="1262" y="2452"/>
                </a:lnTo>
                <a:lnTo>
                  <a:pt x="1262" y="2452"/>
                </a:lnTo>
                <a:close/>
                <a:moveTo>
                  <a:pt x="1464" y="2402"/>
                </a:moveTo>
                <a:lnTo>
                  <a:pt x="1464" y="2402"/>
                </a:lnTo>
                <a:lnTo>
                  <a:pt x="1504" y="2376"/>
                </a:lnTo>
                <a:lnTo>
                  <a:pt x="1554" y="2342"/>
                </a:lnTo>
                <a:lnTo>
                  <a:pt x="1554" y="2342"/>
                </a:lnTo>
                <a:lnTo>
                  <a:pt x="1572" y="2328"/>
                </a:lnTo>
                <a:lnTo>
                  <a:pt x="1594" y="2308"/>
                </a:lnTo>
                <a:lnTo>
                  <a:pt x="1650" y="2256"/>
                </a:lnTo>
                <a:lnTo>
                  <a:pt x="1680" y="2224"/>
                </a:lnTo>
                <a:lnTo>
                  <a:pt x="1712" y="2188"/>
                </a:lnTo>
                <a:lnTo>
                  <a:pt x="1746" y="2150"/>
                </a:lnTo>
                <a:lnTo>
                  <a:pt x="1778" y="2110"/>
                </a:lnTo>
                <a:lnTo>
                  <a:pt x="1810" y="2068"/>
                </a:lnTo>
                <a:lnTo>
                  <a:pt x="1840" y="2026"/>
                </a:lnTo>
                <a:lnTo>
                  <a:pt x="1868" y="1982"/>
                </a:lnTo>
                <a:lnTo>
                  <a:pt x="1892" y="1940"/>
                </a:lnTo>
                <a:lnTo>
                  <a:pt x="1912" y="1898"/>
                </a:lnTo>
                <a:lnTo>
                  <a:pt x="1928" y="1860"/>
                </a:lnTo>
                <a:lnTo>
                  <a:pt x="1934" y="1840"/>
                </a:lnTo>
                <a:lnTo>
                  <a:pt x="1938" y="1822"/>
                </a:lnTo>
                <a:lnTo>
                  <a:pt x="1940" y="1804"/>
                </a:lnTo>
                <a:lnTo>
                  <a:pt x="1942" y="1786"/>
                </a:lnTo>
                <a:lnTo>
                  <a:pt x="1942" y="1786"/>
                </a:lnTo>
                <a:lnTo>
                  <a:pt x="1940" y="1776"/>
                </a:lnTo>
                <a:lnTo>
                  <a:pt x="1940" y="1776"/>
                </a:lnTo>
                <a:lnTo>
                  <a:pt x="1940" y="1764"/>
                </a:lnTo>
                <a:lnTo>
                  <a:pt x="1936" y="1754"/>
                </a:lnTo>
                <a:lnTo>
                  <a:pt x="1932" y="1744"/>
                </a:lnTo>
                <a:lnTo>
                  <a:pt x="1928" y="1734"/>
                </a:lnTo>
                <a:lnTo>
                  <a:pt x="1920" y="1726"/>
                </a:lnTo>
                <a:lnTo>
                  <a:pt x="1912" y="1718"/>
                </a:lnTo>
                <a:lnTo>
                  <a:pt x="1902" y="1710"/>
                </a:lnTo>
                <a:lnTo>
                  <a:pt x="1890" y="1704"/>
                </a:lnTo>
                <a:lnTo>
                  <a:pt x="1890" y="1704"/>
                </a:lnTo>
                <a:lnTo>
                  <a:pt x="1876" y="1696"/>
                </a:lnTo>
                <a:lnTo>
                  <a:pt x="1862" y="1692"/>
                </a:lnTo>
                <a:lnTo>
                  <a:pt x="1848" y="1688"/>
                </a:lnTo>
                <a:lnTo>
                  <a:pt x="1836" y="1688"/>
                </a:lnTo>
                <a:lnTo>
                  <a:pt x="1822" y="1688"/>
                </a:lnTo>
                <a:lnTo>
                  <a:pt x="1810" y="1690"/>
                </a:lnTo>
                <a:lnTo>
                  <a:pt x="1796" y="1692"/>
                </a:lnTo>
                <a:lnTo>
                  <a:pt x="1784" y="1698"/>
                </a:lnTo>
                <a:lnTo>
                  <a:pt x="1784" y="1698"/>
                </a:lnTo>
                <a:lnTo>
                  <a:pt x="1768" y="1706"/>
                </a:lnTo>
                <a:lnTo>
                  <a:pt x="1752" y="1720"/>
                </a:lnTo>
                <a:lnTo>
                  <a:pt x="1734" y="1734"/>
                </a:lnTo>
                <a:lnTo>
                  <a:pt x="1716" y="1754"/>
                </a:lnTo>
                <a:lnTo>
                  <a:pt x="1696" y="1778"/>
                </a:lnTo>
                <a:lnTo>
                  <a:pt x="1678" y="1806"/>
                </a:lnTo>
                <a:lnTo>
                  <a:pt x="1658" y="1838"/>
                </a:lnTo>
                <a:lnTo>
                  <a:pt x="1636" y="1876"/>
                </a:lnTo>
                <a:lnTo>
                  <a:pt x="1616" y="1920"/>
                </a:lnTo>
                <a:lnTo>
                  <a:pt x="1596" y="1968"/>
                </a:lnTo>
                <a:lnTo>
                  <a:pt x="1574" y="2024"/>
                </a:lnTo>
                <a:lnTo>
                  <a:pt x="1552" y="2084"/>
                </a:lnTo>
                <a:lnTo>
                  <a:pt x="1530" y="2154"/>
                </a:lnTo>
                <a:lnTo>
                  <a:pt x="1508" y="2228"/>
                </a:lnTo>
                <a:lnTo>
                  <a:pt x="1486" y="2312"/>
                </a:lnTo>
                <a:lnTo>
                  <a:pt x="1464" y="2402"/>
                </a:lnTo>
                <a:lnTo>
                  <a:pt x="1464" y="2402"/>
                </a:lnTo>
                <a:close/>
                <a:moveTo>
                  <a:pt x="776" y="3988"/>
                </a:moveTo>
                <a:lnTo>
                  <a:pt x="776" y="3988"/>
                </a:lnTo>
                <a:lnTo>
                  <a:pt x="776" y="3976"/>
                </a:lnTo>
                <a:lnTo>
                  <a:pt x="778" y="3964"/>
                </a:lnTo>
                <a:lnTo>
                  <a:pt x="786" y="3942"/>
                </a:lnTo>
                <a:lnTo>
                  <a:pt x="796" y="3922"/>
                </a:lnTo>
                <a:lnTo>
                  <a:pt x="812" y="3904"/>
                </a:lnTo>
                <a:lnTo>
                  <a:pt x="830" y="3890"/>
                </a:lnTo>
                <a:lnTo>
                  <a:pt x="850" y="3880"/>
                </a:lnTo>
                <a:lnTo>
                  <a:pt x="872" y="3872"/>
                </a:lnTo>
                <a:lnTo>
                  <a:pt x="884" y="3872"/>
                </a:lnTo>
                <a:lnTo>
                  <a:pt x="896" y="3870"/>
                </a:lnTo>
                <a:lnTo>
                  <a:pt x="1840" y="3870"/>
                </a:lnTo>
                <a:lnTo>
                  <a:pt x="1840" y="3870"/>
                </a:lnTo>
                <a:lnTo>
                  <a:pt x="1852" y="3872"/>
                </a:lnTo>
                <a:lnTo>
                  <a:pt x="1864" y="3872"/>
                </a:lnTo>
                <a:lnTo>
                  <a:pt x="1886" y="3880"/>
                </a:lnTo>
                <a:lnTo>
                  <a:pt x="1908" y="3890"/>
                </a:lnTo>
                <a:lnTo>
                  <a:pt x="1926" y="3904"/>
                </a:lnTo>
                <a:lnTo>
                  <a:pt x="1940" y="3922"/>
                </a:lnTo>
                <a:lnTo>
                  <a:pt x="1952" y="3942"/>
                </a:lnTo>
                <a:lnTo>
                  <a:pt x="1958" y="3964"/>
                </a:lnTo>
                <a:lnTo>
                  <a:pt x="1960" y="3976"/>
                </a:lnTo>
                <a:lnTo>
                  <a:pt x="1960" y="3988"/>
                </a:lnTo>
                <a:lnTo>
                  <a:pt x="1960" y="3988"/>
                </a:lnTo>
                <a:lnTo>
                  <a:pt x="1960" y="4000"/>
                </a:lnTo>
                <a:lnTo>
                  <a:pt x="1958" y="4012"/>
                </a:lnTo>
                <a:lnTo>
                  <a:pt x="1952" y="4034"/>
                </a:lnTo>
                <a:lnTo>
                  <a:pt x="1940" y="4054"/>
                </a:lnTo>
                <a:lnTo>
                  <a:pt x="1926" y="4072"/>
                </a:lnTo>
                <a:lnTo>
                  <a:pt x="1908" y="4086"/>
                </a:lnTo>
                <a:lnTo>
                  <a:pt x="1886" y="4096"/>
                </a:lnTo>
                <a:lnTo>
                  <a:pt x="1864" y="4104"/>
                </a:lnTo>
                <a:lnTo>
                  <a:pt x="1852" y="4104"/>
                </a:lnTo>
                <a:lnTo>
                  <a:pt x="1840" y="4106"/>
                </a:lnTo>
                <a:lnTo>
                  <a:pt x="1840" y="4106"/>
                </a:lnTo>
                <a:lnTo>
                  <a:pt x="1852" y="4106"/>
                </a:lnTo>
                <a:lnTo>
                  <a:pt x="1864" y="4108"/>
                </a:lnTo>
                <a:lnTo>
                  <a:pt x="1886" y="4114"/>
                </a:lnTo>
                <a:lnTo>
                  <a:pt x="1908" y="4126"/>
                </a:lnTo>
                <a:lnTo>
                  <a:pt x="1926" y="4140"/>
                </a:lnTo>
                <a:lnTo>
                  <a:pt x="1940" y="4158"/>
                </a:lnTo>
                <a:lnTo>
                  <a:pt x="1952" y="4178"/>
                </a:lnTo>
                <a:lnTo>
                  <a:pt x="1958" y="4200"/>
                </a:lnTo>
                <a:lnTo>
                  <a:pt x="1960" y="4212"/>
                </a:lnTo>
                <a:lnTo>
                  <a:pt x="1960" y="4224"/>
                </a:lnTo>
                <a:lnTo>
                  <a:pt x="1960" y="4224"/>
                </a:lnTo>
                <a:lnTo>
                  <a:pt x="1960" y="4236"/>
                </a:lnTo>
                <a:lnTo>
                  <a:pt x="1958" y="4246"/>
                </a:lnTo>
                <a:lnTo>
                  <a:pt x="1952" y="4268"/>
                </a:lnTo>
                <a:lnTo>
                  <a:pt x="1940" y="4288"/>
                </a:lnTo>
                <a:lnTo>
                  <a:pt x="1926" y="4306"/>
                </a:lnTo>
                <a:lnTo>
                  <a:pt x="1908" y="4320"/>
                </a:lnTo>
                <a:lnTo>
                  <a:pt x="1886" y="4332"/>
                </a:lnTo>
                <a:lnTo>
                  <a:pt x="1864" y="4338"/>
                </a:lnTo>
                <a:lnTo>
                  <a:pt x="1852" y="4340"/>
                </a:lnTo>
                <a:lnTo>
                  <a:pt x="1840" y="4340"/>
                </a:lnTo>
                <a:lnTo>
                  <a:pt x="1840" y="4340"/>
                </a:lnTo>
                <a:lnTo>
                  <a:pt x="1852" y="4342"/>
                </a:lnTo>
                <a:lnTo>
                  <a:pt x="1864" y="4342"/>
                </a:lnTo>
                <a:lnTo>
                  <a:pt x="1886" y="4350"/>
                </a:lnTo>
                <a:lnTo>
                  <a:pt x="1908" y="4360"/>
                </a:lnTo>
                <a:lnTo>
                  <a:pt x="1926" y="4376"/>
                </a:lnTo>
                <a:lnTo>
                  <a:pt x="1940" y="4392"/>
                </a:lnTo>
                <a:lnTo>
                  <a:pt x="1952" y="4412"/>
                </a:lnTo>
                <a:lnTo>
                  <a:pt x="1958" y="4434"/>
                </a:lnTo>
                <a:lnTo>
                  <a:pt x="1960" y="4446"/>
                </a:lnTo>
                <a:lnTo>
                  <a:pt x="1960" y="4458"/>
                </a:lnTo>
                <a:lnTo>
                  <a:pt x="1960" y="4458"/>
                </a:lnTo>
                <a:lnTo>
                  <a:pt x="1960" y="4470"/>
                </a:lnTo>
                <a:lnTo>
                  <a:pt x="1958" y="4482"/>
                </a:lnTo>
                <a:lnTo>
                  <a:pt x="1952" y="4504"/>
                </a:lnTo>
                <a:lnTo>
                  <a:pt x="1940" y="4524"/>
                </a:lnTo>
                <a:lnTo>
                  <a:pt x="1926" y="4542"/>
                </a:lnTo>
                <a:lnTo>
                  <a:pt x="1908" y="4556"/>
                </a:lnTo>
                <a:lnTo>
                  <a:pt x="1886" y="4566"/>
                </a:lnTo>
                <a:lnTo>
                  <a:pt x="1864" y="4574"/>
                </a:lnTo>
                <a:lnTo>
                  <a:pt x="1852" y="4576"/>
                </a:lnTo>
                <a:lnTo>
                  <a:pt x="1840" y="4576"/>
                </a:lnTo>
                <a:lnTo>
                  <a:pt x="896" y="4576"/>
                </a:lnTo>
                <a:lnTo>
                  <a:pt x="896" y="4576"/>
                </a:lnTo>
                <a:lnTo>
                  <a:pt x="884" y="4576"/>
                </a:lnTo>
                <a:lnTo>
                  <a:pt x="872" y="4574"/>
                </a:lnTo>
                <a:lnTo>
                  <a:pt x="850" y="4566"/>
                </a:lnTo>
                <a:lnTo>
                  <a:pt x="830" y="4556"/>
                </a:lnTo>
                <a:lnTo>
                  <a:pt x="812" y="4542"/>
                </a:lnTo>
                <a:lnTo>
                  <a:pt x="796" y="4524"/>
                </a:lnTo>
                <a:lnTo>
                  <a:pt x="786" y="4504"/>
                </a:lnTo>
                <a:lnTo>
                  <a:pt x="778" y="4482"/>
                </a:lnTo>
                <a:lnTo>
                  <a:pt x="776" y="4470"/>
                </a:lnTo>
                <a:lnTo>
                  <a:pt x="776" y="4458"/>
                </a:lnTo>
                <a:lnTo>
                  <a:pt x="776" y="4458"/>
                </a:lnTo>
                <a:lnTo>
                  <a:pt x="776" y="4446"/>
                </a:lnTo>
                <a:lnTo>
                  <a:pt x="778" y="4434"/>
                </a:lnTo>
                <a:lnTo>
                  <a:pt x="786" y="4412"/>
                </a:lnTo>
                <a:lnTo>
                  <a:pt x="796" y="4392"/>
                </a:lnTo>
                <a:lnTo>
                  <a:pt x="812" y="4376"/>
                </a:lnTo>
                <a:lnTo>
                  <a:pt x="830" y="4360"/>
                </a:lnTo>
                <a:lnTo>
                  <a:pt x="850" y="4350"/>
                </a:lnTo>
                <a:lnTo>
                  <a:pt x="872" y="4342"/>
                </a:lnTo>
                <a:lnTo>
                  <a:pt x="884" y="4342"/>
                </a:lnTo>
                <a:lnTo>
                  <a:pt x="896" y="4340"/>
                </a:lnTo>
                <a:lnTo>
                  <a:pt x="896" y="4340"/>
                </a:lnTo>
                <a:lnTo>
                  <a:pt x="884" y="4340"/>
                </a:lnTo>
                <a:lnTo>
                  <a:pt x="872" y="4338"/>
                </a:lnTo>
                <a:lnTo>
                  <a:pt x="850" y="4332"/>
                </a:lnTo>
                <a:lnTo>
                  <a:pt x="830" y="4320"/>
                </a:lnTo>
                <a:lnTo>
                  <a:pt x="812" y="4306"/>
                </a:lnTo>
                <a:lnTo>
                  <a:pt x="796" y="4288"/>
                </a:lnTo>
                <a:lnTo>
                  <a:pt x="786" y="4268"/>
                </a:lnTo>
                <a:lnTo>
                  <a:pt x="778" y="4246"/>
                </a:lnTo>
                <a:lnTo>
                  <a:pt x="776" y="4236"/>
                </a:lnTo>
                <a:lnTo>
                  <a:pt x="776" y="4224"/>
                </a:lnTo>
                <a:lnTo>
                  <a:pt x="776" y="4224"/>
                </a:lnTo>
                <a:lnTo>
                  <a:pt x="776" y="4212"/>
                </a:lnTo>
                <a:lnTo>
                  <a:pt x="778" y="4200"/>
                </a:lnTo>
                <a:lnTo>
                  <a:pt x="786" y="4178"/>
                </a:lnTo>
                <a:lnTo>
                  <a:pt x="796" y="4158"/>
                </a:lnTo>
                <a:lnTo>
                  <a:pt x="812" y="4140"/>
                </a:lnTo>
                <a:lnTo>
                  <a:pt x="830" y="4126"/>
                </a:lnTo>
                <a:lnTo>
                  <a:pt x="850" y="4114"/>
                </a:lnTo>
                <a:lnTo>
                  <a:pt x="872" y="4108"/>
                </a:lnTo>
                <a:lnTo>
                  <a:pt x="884" y="4106"/>
                </a:lnTo>
                <a:lnTo>
                  <a:pt x="896" y="4106"/>
                </a:lnTo>
                <a:lnTo>
                  <a:pt x="896" y="4106"/>
                </a:lnTo>
                <a:lnTo>
                  <a:pt x="884" y="4104"/>
                </a:lnTo>
                <a:lnTo>
                  <a:pt x="872" y="4104"/>
                </a:lnTo>
                <a:lnTo>
                  <a:pt x="850" y="4096"/>
                </a:lnTo>
                <a:lnTo>
                  <a:pt x="830" y="4086"/>
                </a:lnTo>
                <a:lnTo>
                  <a:pt x="812" y="4072"/>
                </a:lnTo>
                <a:lnTo>
                  <a:pt x="796" y="4054"/>
                </a:lnTo>
                <a:lnTo>
                  <a:pt x="786" y="4034"/>
                </a:lnTo>
                <a:lnTo>
                  <a:pt x="778" y="4012"/>
                </a:lnTo>
                <a:lnTo>
                  <a:pt x="776" y="4000"/>
                </a:lnTo>
                <a:lnTo>
                  <a:pt x="776" y="3988"/>
                </a:lnTo>
                <a:lnTo>
                  <a:pt x="776" y="3988"/>
                </a:lnTo>
                <a:close/>
                <a:moveTo>
                  <a:pt x="1024" y="4422"/>
                </a:moveTo>
                <a:lnTo>
                  <a:pt x="1544" y="4422"/>
                </a:lnTo>
                <a:lnTo>
                  <a:pt x="1544" y="4422"/>
                </a:lnTo>
                <a:lnTo>
                  <a:pt x="1556" y="4420"/>
                </a:lnTo>
                <a:lnTo>
                  <a:pt x="1570" y="4416"/>
                </a:lnTo>
                <a:lnTo>
                  <a:pt x="1580" y="4410"/>
                </a:lnTo>
                <a:lnTo>
                  <a:pt x="1590" y="4402"/>
                </a:lnTo>
                <a:lnTo>
                  <a:pt x="1598" y="4392"/>
                </a:lnTo>
                <a:lnTo>
                  <a:pt x="1604" y="4382"/>
                </a:lnTo>
                <a:lnTo>
                  <a:pt x="1608" y="4370"/>
                </a:lnTo>
                <a:lnTo>
                  <a:pt x="1610" y="4356"/>
                </a:lnTo>
                <a:lnTo>
                  <a:pt x="1610" y="4356"/>
                </a:lnTo>
                <a:lnTo>
                  <a:pt x="1608" y="4342"/>
                </a:lnTo>
                <a:lnTo>
                  <a:pt x="1604" y="4330"/>
                </a:lnTo>
                <a:lnTo>
                  <a:pt x="1598" y="4318"/>
                </a:lnTo>
                <a:lnTo>
                  <a:pt x="1590" y="4308"/>
                </a:lnTo>
                <a:lnTo>
                  <a:pt x="1580" y="4300"/>
                </a:lnTo>
                <a:lnTo>
                  <a:pt x="1570" y="4294"/>
                </a:lnTo>
                <a:lnTo>
                  <a:pt x="1556" y="4290"/>
                </a:lnTo>
                <a:lnTo>
                  <a:pt x="1544" y="4290"/>
                </a:lnTo>
                <a:lnTo>
                  <a:pt x="1024" y="4290"/>
                </a:lnTo>
                <a:lnTo>
                  <a:pt x="1024" y="4290"/>
                </a:lnTo>
                <a:lnTo>
                  <a:pt x="1012" y="4290"/>
                </a:lnTo>
                <a:lnTo>
                  <a:pt x="998" y="4294"/>
                </a:lnTo>
                <a:lnTo>
                  <a:pt x="988" y="4300"/>
                </a:lnTo>
                <a:lnTo>
                  <a:pt x="978" y="4308"/>
                </a:lnTo>
                <a:lnTo>
                  <a:pt x="970" y="4318"/>
                </a:lnTo>
                <a:lnTo>
                  <a:pt x="964" y="4330"/>
                </a:lnTo>
                <a:lnTo>
                  <a:pt x="960" y="4342"/>
                </a:lnTo>
                <a:lnTo>
                  <a:pt x="958" y="4356"/>
                </a:lnTo>
                <a:lnTo>
                  <a:pt x="958" y="4356"/>
                </a:lnTo>
                <a:lnTo>
                  <a:pt x="960" y="4370"/>
                </a:lnTo>
                <a:lnTo>
                  <a:pt x="964" y="4382"/>
                </a:lnTo>
                <a:lnTo>
                  <a:pt x="970" y="4392"/>
                </a:lnTo>
                <a:lnTo>
                  <a:pt x="978" y="4402"/>
                </a:lnTo>
                <a:lnTo>
                  <a:pt x="988" y="4410"/>
                </a:lnTo>
                <a:lnTo>
                  <a:pt x="998" y="4416"/>
                </a:lnTo>
                <a:lnTo>
                  <a:pt x="1012" y="4420"/>
                </a:lnTo>
                <a:lnTo>
                  <a:pt x="1024" y="4422"/>
                </a:lnTo>
                <a:lnTo>
                  <a:pt x="1024" y="4422"/>
                </a:lnTo>
                <a:close/>
                <a:moveTo>
                  <a:pt x="1012" y="4156"/>
                </a:moveTo>
                <a:lnTo>
                  <a:pt x="1724" y="4156"/>
                </a:lnTo>
                <a:lnTo>
                  <a:pt x="1724" y="4156"/>
                </a:lnTo>
                <a:lnTo>
                  <a:pt x="1738" y="4156"/>
                </a:lnTo>
                <a:lnTo>
                  <a:pt x="1750" y="4152"/>
                </a:lnTo>
                <a:lnTo>
                  <a:pt x="1762" y="4146"/>
                </a:lnTo>
                <a:lnTo>
                  <a:pt x="1772" y="4138"/>
                </a:lnTo>
                <a:lnTo>
                  <a:pt x="1780" y="4128"/>
                </a:lnTo>
                <a:lnTo>
                  <a:pt x="1786" y="4116"/>
                </a:lnTo>
                <a:lnTo>
                  <a:pt x="1790" y="4104"/>
                </a:lnTo>
                <a:lnTo>
                  <a:pt x="1790" y="4090"/>
                </a:lnTo>
                <a:lnTo>
                  <a:pt x="1790" y="4090"/>
                </a:lnTo>
                <a:lnTo>
                  <a:pt x="1790" y="4076"/>
                </a:lnTo>
                <a:lnTo>
                  <a:pt x="1786" y="4064"/>
                </a:lnTo>
                <a:lnTo>
                  <a:pt x="1780" y="4054"/>
                </a:lnTo>
                <a:lnTo>
                  <a:pt x="1772" y="4044"/>
                </a:lnTo>
                <a:lnTo>
                  <a:pt x="1762" y="4036"/>
                </a:lnTo>
                <a:lnTo>
                  <a:pt x="1750" y="4030"/>
                </a:lnTo>
                <a:lnTo>
                  <a:pt x="1738" y="4026"/>
                </a:lnTo>
                <a:lnTo>
                  <a:pt x="1724" y="4024"/>
                </a:lnTo>
                <a:lnTo>
                  <a:pt x="1012" y="4024"/>
                </a:lnTo>
                <a:lnTo>
                  <a:pt x="1012" y="4024"/>
                </a:lnTo>
                <a:lnTo>
                  <a:pt x="1000" y="4026"/>
                </a:lnTo>
                <a:lnTo>
                  <a:pt x="986" y="4030"/>
                </a:lnTo>
                <a:lnTo>
                  <a:pt x="976" y="4036"/>
                </a:lnTo>
                <a:lnTo>
                  <a:pt x="966" y="4044"/>
                </a:lnTo>
                <a:lnTo>
                  <a:pt x="958" y="4054"/>
                </a:lnTo>
                <a:lnTo>
                  <a:pt x="952" y="4064"/>
                </a:lnTo>
                <a:lnTo>
                  <a:pt x="948" y="4076"/>
                </a:lnTo>
                <a:lnTo>
                  <a:pt x="946" y="4090"/>
                </a:lnTo>
                <a:lnTo>
                  <a:pt x="946" y="4090"/>
                </a:lnTo>
                <a:lnTo>
                  <a:pt x="948" y="4104"/>
                </a:lnTo>
                <a:lnTo>
                  <a:pt x="952" y="4116"/>
                </a:lnTo>
                <a:lnTo>
                  <a:pt x="958" y="4128"/>
                </a:lnTo>
                <a:lnTo>
                  <a:pt x="966" y="4138"/>
                </a:lnTo>
                <a:lnTo>
                  <a:pt x="976" y="4146"/>
                </a:lnTo>
                <a:lnTo>
                  <a:pt x="986" y="4152"/>
                </a:lnTo>
                <a:lnTo>
                  <a:pt x="1000" y="4156"/>
                </a:lnTo>
                <a:lnTo>
                  <a:pt x="1012" y="4156"/>
                </a:lnTo>
                <a:lnTo>
                  <a:pt x="1012" y="4156"/>
                </a:lnTo>
                <a:close/>
                <a:moveTo>
                  <a:pt x="1368" y="4812"/>
                </a:moveTo>
                <a:lnTo>
                  <a:pt x="1368" y="4812"/>
                </a:lnTo>
                <a:lnTo>
                  <a:pt x="1340" y="4812"/>
                </a:lnTo>
                <a:lnTo>
                  <a:pt x="1312" y="4810"/>
                </a:lnTo>
                <a:lnTo>
                  <a:pt x="1284" y="4804"/>
                </a:lnTo>
                <a:lnTo>
                  <a:pt x="1256" y="4800"/>
                </a:lnTo>
                <a:lnTo>
                  <a:pt x="1230" y="4792"/>
                </a:lnTo>
                <a:lnTo>
                  <a:pt x="1204" y="4782"/>
                </a:lnTo>
                <a:lnTo>
                  <a:pt x="1178" y="4772"/>
                </a:lnTo>
                <a:lnTo>
                  <a:pt x="1154" y="4760"/>
                </a:lnTo>
                <a:lnTo>
                  <a:pt x="1130" y="4748"/>
                </a:lnTo>
                <a:lnTo>
                  <a:pt x="1106" y="4732"/>
                </a:lnTo>
                <a:lnTo>
                  <a:pt x="1084" y="4718"/>
                </a:lnTo>
                <a:lnTo>
                  <a:pt x="1064" y="4700"/>
                </a:lnTo>
                <a:lnTo>
                  <a:pt x="1044" y="4682"/>
                </a:lnTo>
                <a:lnTo>
                  <a:pt x="1026" y="4662"/>
                </a:lnTo>
                <a:lnTo>
                  <a:pt x="1008" y="4642"/>
                </a:lnTo>
                <a:lnTo>
                  <a:pt x="990" y="4622"/>
                </a:lnTo>
                <a:lnTo>
                  <a:pt x="1746" y="4622"/>
                </a:lnTo>
                <a:lnTo>
                  <a:pt x="1746" y="4622"/>
                </a:lnTo>
                <a:lnTo>
                  <a:pt x="1730" y="4642"/>
                </a:lnTo>
                <a:lnTo>
                  <a:pt x="1712" y="4662"/>
                </a:lnTo>
                <a:lnTo>
                  <a:pt x="1692" y="4682"/>
                </a:lnTo>
                <a:lnTo>
                  <a:pt x="1672" y="4700"/>
                </a:lnTo>
                <a:lnTo>
                  <a:pt x="1652" y="4718"/>
                </a:lnTo>
                <a:lnTo>
                  <a:pt x="1630" y="4732"/>
                </a:lnTo>
                <a:lnTo>
                  <a:pt x="1608" y="4748"/>
                </a:lnTo>
                <a:lnTo>
                  <a:pt x="1584" y="4760"/>
                </a:lnTo>
                <a:lnTo>
                  <a:pt x="1558" y="4772"/>
                </a:lnTo>
                <a:lnTo>
                  <a:pt x="1534" y="4782"/>
                </a:lnTo>
                <a:lnTo>
                  <a:pt x="1508" y="4792"/>
                </a:lnTo>
                <a:lnTo>
                  <a:pt x="1480" y="4800"/>
                </a:lnTo>
                <a:lnTo>
                  <a:pt x="1454" y="4804"/>
                </a:lnTo>
                <a:lnTo>
                  <a:pt x="1426" y="4810"/>
                </a:lnTo>
                <a:lnTo>
                  <a:pt x="1398" y="4812"/>
                </a:lnTo>
                <a:lnTo>
                  <a:pt x="1368" y="4812"/>
                </a:lnTo>
                <a:lnTo>
                  <a:pt x="1368" y="48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7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Solved Problems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number quickly.</a:t>
            </a:r>
          </a:p>
          <a:p>
            <a:endParaRPr lang="en-US" dirty="0" smtClean="0"/>
          </a:p>
          <a:p>
            <a:r>
              <a:rPr lang="en-US" dirty="0" smtClean="0"/>
              <a:t>Heuristic.</a:t>
            </a:r>
          </a:p>
          <a:p>
            <a:endParaRPr lang="en-US" dirty="0" smtClean="0"/>
          </a:p>
          <a:p>
            <a:r>
              <a:rPr lang="en-US" dirty="0" smtClean="0"/>
              <a:t>Real-time.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914400" y="2286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Our Aim</a:t>
            </a:r>
            <a:endParaRPr lang="en-US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722257" y="1905000"/>
            <a:ext cx="2171700" cy="4038600"/>
            <a:chOff x="5722257" y="1371600"/>
            <a:chExt cx="2171700" cy="44958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8" name="Oval 7"/>
            <p:cNvSpPr/>
            <p:nvPr/>
          </p:nvSpPr>
          <p:spPr>
            <a:xfrm>
              <a:off x="5722257" y="1371600"/>
              <a:ext cx="2171700" cy="44958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912757" y="1987566"/>
              <a:ext cx="1576614" cy="32638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6141357" y="2648602"/>
              <a:ext cx="937986" cy="19417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293757" y="3149600"/>
              <a:ext cx="453972" cy="9398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ight Arrow 26"/>
          <p:cNvSpPr/>
          <p:nvPr/>
        </p:nvSpPr>
        <p:spPr>
          <a:xfrm>
            <a:off x="1316264" y="3619500"/>
            <a:ext cx="5084536" cy="609600"/>
          </a:xfrm>
          <a:prstGeom prst="rightArrow">
            <a:avLst>
              <a:gd name="adj1" fmla="val 43277"/>
              <a:gd name="adj2" fmla="val 1726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371600" y="3124200"/>
            <a:ext cx="3886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Find the numbers quickly</a:t>
            </a:r>
            <a:endParaRPr lang="en-US" sz="2500" i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2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533400" y="3048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Target Market</a:t>
            </a:r>
            <a:endParaRPr 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14488" y="1676400"/>
            <a:ext cx="2171700" cy="4114800"/>
            <a:chOff x="5722257" y="1371600"/>
            <a:chExt cx="2171700" cy="44958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" name="Oval 13"/>
            <p:cNvSpPr/>
            <p:nvPr/>
          </p:nvSpPr>
          <p:spPr>
            <a:xfrm>
              <a:off x="5722257" y="1371600"/>
              <a:ext cx="2171700" cy="44958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912757" y="1987566"/>
              <a:ext cx="1576614" cy="3263868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141357" y="2648602"/>
              <a:ext cx="937986" cy="194179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293757" y="3149600"/>
              <a:ext cx="453972" cy="9398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 Box 394"/>
          <p:cNvSpPr txBox="1">
            <a:spLocks noChangeArrowheads="1"/>
          </p:cNvSpPr>
          <p:nvPr/>
        </p:nvSpPr>
        <p:spPr bwMode="auto">
          <a:xfrm>
            <a:off x="2112677" y="2199785"/>
            <a:ext cx="2728134" cy="4462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Students</a:t>
            </a:r>
          </a:p>
        </p:txBody>
      </p:sp>
      <p:sp>
        <p:nvSpPr>
          <p:cNvPr id="23" name="Text Box 394"/>
          <p:cNvSpPr txBox="1">
            <a:spLocks noChangeArrowheads="1"/>
          </p:cNvSpPr>
          <p:nvPr/>
        </p:nvSpPr>
        <p:spPr bwMode="auto">
          <a:xfrm>
            <a:off x="2112677" y="4058005"/>
            <a:ext cx="2728134" cy="4462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Journalists</a:t>
            </a:r>
          </a:p>
        </p:txBody>
      </p:sp>
      <p:sp>
        <p:nvSpPr>
          <p:cNvPr id="24" name="Text Box 394"/>
          <p:cNvSpPr txBox="1">
            <a:spLocks noChangeArrowheads="1"/>
          </p:cNvSpPr>
          <p:nvPr/>
        </p:nvSpPr>
        <p:spPr bwMode="auto">
          <a:xfrm>
            <a:off x="2141705" y="2793466"/>
            <a:ext cx="2728134" cy="4462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Researchers</a:t>
            </a:r>
          </a:p>
        </p:txBody>
      </p:sp>
      <p:sp>
        <p:nvSpPr>
          <p:cNvPr id="25" name="Text Box 394"/>
          <p:cNvSpPr txBox="1">
            <a:spLocks noChangeArrowheads="1"/>
          </p:cNvSpPr>
          <p:nvPr/>
        </p:nvSpPr>
        <p:spPr bwMode="auto">
          <a:xfrm>
            <a:off x="2159848" y="3399438"/>
            <a:ext cx="2728134" cy="4462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Business Companies</a:t>
            </a:r>
          </a:p>
        </p:txBody>
      </p:sp>
      <p:sp>
        <p:nvSpPr>
          <p:cNvPr id="31" name="Oval 268"/>
          <p:cNvSpPr>
            <a:spLocks noChangeArrowheads="1"/>
          </p:cNvSpPr>
          <p:nvPr/>
        </p:nvSpPr>
        <p:spPr bwMode="auto">
          <a:xfrm rot="21347776">
            <a:off x="1617037" y="2349520"/>
            <a:ext cx="310257" cy="310257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accent4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Oval 268"/>
          <p:cNvSpPr>
            <a:spLocks noChangeArrowheads="1"/>
          </p:cNvSpPr>
          <p:nvPr/>
        </p:nvSpPr>
        <p:spPr bwMode="auto">
          <a:xfrm rot="21347776">
            <a:off x="1614557" y="2963741"/>
            <a:ext cx="312714" cy="31271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Oval 268"/>
          <p:cNvSpPr>
            <a:spLocks noChangeArrowheads="1"/>
          </p:cNvSpPr>
          <p:nvPr/>
        </p:nvSpPr>
        <p:spPr bwMode="auto">
          <a:xfrm rot="21347776">
            <a:off x="1611382" y="3573341"/>
            <a:ext cx="316706" cy="316706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Oval 268"/>
          <p:cNvSpPr>
            <a:spLocks noChangeArrowheads="1"/>
          </p:cNvSpPr>
          <p:nvPr/>
        </p:nvSpPr>
        <p:spPr bwMode="auto">
          <a:xfrm rot="21347776">
            <a:off x="1613763" y="4172439"/>
            <a:ext cx="315302" cy="31530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41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entagon 44"/>
          <p:cNvSpPr/>
          <p:nvPr/>
        </p:nvSpPr>
        <p:spPr>
          <a:xfrm>
            <a:off x="1188958" y="2403297"/>
            <a:ext cx="7345442" cy="2728004"/>
          </a:xfrm>
          <a:prstGeom prst="homePlate">
            <a:avLst>
              <a:gd name="adj" fmla="val 38327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utoShape 64"/>
          <p:cNvSpPr>
            <a:spLocks noChangeArrowheads="1"/>
          </p:cNvSpPr>
          <p:nvPr/>
        </p:nvSpPr>
        <p:spPr bwMode="gray">
          <a:xfrm>
            <a:off x="457200" y="304800"/>
            <a:ext cx="8077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Project Timeline</a:t>
            </a:r>
            <a:endParaRPr lang="en-US" sz="35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1195388" y="2410867"/>
            <a:ext cx="6615112" cy="419101"/>
          </a:xfrm>
          <a:custGeom>
            <a:avLst/>
            <a:gdLst/>
            <a:ahLst/>
            <a:cxnLst>
              <a:cxn ang="0">
                <a:pos x="2317" y="149"/>
              </a:cxn>
              <a:cxn ang="0">
                <a:pos x="2203" y="0"/>
              </a:cxn>
              <a:cxn ang="0">
                <a:pos x="2202" y="0"/>
              </a:cxn>
              <a:cxn ang="0">
                <a:pos x="1" y="0"/>
              </a:cxn>
              <a:cxn ang="0">
                <a:pos x="0" y="1"/>
              </a:cxn>
              <a:cxn ang="0">
                <a:pos x="0" y="149"/>
              </a:cxn>
              <a:cxn ang="0">
                <a:pos x="2317" y="149"/>
              </a:cxn>
            </a:cxnLst>
            <a:rect l="0" t="0" r="r" b="b"/>
            <a:pathLst>
              <a:path w="2317" h="149">
                <a:moveTo>
                  <a:pt x="2317" y="149"/>
                </a:moveTo>
                <a:cubicBezTo>
                  <a:pt x="2203" y="0"/>
                  <a:pt x="2203" y="0"/>
                  <a:pt x="2203" y="0"/>
                </a:cubicBezTo>
                <a:cubicBezTo>
                  <a:pt x="2203" y="0"/>
                  <a:pt x="2202" y="0"/>
                  <a:pt x="220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49"/>
                  <a:pt x="0" y="149"/>
                  <a:pt x="0" y="149"/>
                </a:cubicBezTo>
                <a:lnTo>
                  <a:pt x="2317" y="14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93572201"/>
              </p:ext>
            </p:extLst>
          </p:nvPr>
        </p:nvGraphicFramePr>
        <p:xfrm>
          <a:off x="1143001" y="2400015"/>
          <a:ext cx="6400798" cy="2717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99"/>
                <a:gridCol w="609600"/>
                <a:gridCol w="685800"/>
                <a:gridCol w="609600"/>
                <a:gridCol w="609600"/>
                <a:gridCol w="762000"/>
                <a:gridCol w="939800"/>
                <a:gridCol w="889000"/>
                <a:gridCol w="533399"/>
              </a:tblGrid>
              <a:tr h="435487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Sep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Oct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Nov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Jan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Feb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Mar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Apr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May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159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1219200" y="1828800"/>
            <a:ext cx="173831" cy="17383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581400" y="1828800"/>
            <a:ext cx="179490" cy="16933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Text Box 394"/>
          <p:cNvSpPr txBox="1">
            <a:spLocks noChangeArrowheads="1"/>
          </p:cNvSpPr>
          <p:nvPr/>
        </p:nvSpPr>
        <p:spPr bwMode="auto">
          <a:xfrm>
            <a:off x="1447800" y="1752600"/>
            <a:ext cx="16764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Software Engineering</a:t>
            </a:r>
          </a:p>
        </p:txBody>
      </p:sp>
      <p:sp>
        <p:nvSpPr>
          <p:cNvPr id="53" name="Pentagon 52"/>
          <p:cNvSpPr/>
          <p:nvPr/>
        </p:nvSpPr>
        <p:spPr>
          <a:xfrm>
            <a:off x="5791200" y="1828800"/>
            <a:ext cx="176212" cy="170793"/>
          </a:xfrm>
          <a:prstGeom prst="homePlate">
            <a:avLst>
              <a:gd name="adj" fmla="val 0"/>
            </a:avLst>
          </a:prstGeom>
          <a:solidFill>
            <a:schemeClr val="accent4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4" name="Pentagon 53"/>
          <p:cNvSpPr/>
          <p:nvPr/>
        </p:nvSpPr>
        <p:spPr>
          <a:xfrm>
            <a:off x="4419600" y="3810000"/>
            <a:ext cx="2133600" cy="311593"/>
          </a:xfrm>
          <a:prstGeom prst="homePlate">
            <a:avLst>
              <a:gd name="adj" fmla="val 79246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NLP </a:t>
            </a:r>
            <a:endParaRPr 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Pentagon 55"/>
          <p:cNvSpPr/>
          <p:nvPr/>
        </p:nvSpPr>
        <p:spPr>
          <a:xfrm>
            <a:off x="1219200" y="2971800"/>
            <a:ext cx="2590800" cy="308383"/>
          </a:xfrm>
          <a:prstGeom prst="homePlate">
            <a:avLst>
              <a:gd name="adj" fmla="val 80039"/>
            </a:avLst>
          </a:prstGeom>
          <a:solidFill>
            <a:schemeClr val="accent3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&amp; documenting </a:t>
            </a:r>
            <a:endParaRPr lang="en-US" sz="1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 Box 394"/>
          <p:cNvSpPr txBox="1">
            <a:spLocks noChangeArrowheads="1"/>
          </p:cNvSpPr>
          <p:nvPr/>
        </p:nvSpPr>
        <p:spPr bwMode="auto">
          <a:xfrm>
            <a:off x="3962400" y="1700227"/>
            <a:ext cx="16002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Backend process</a:t>
            </a:r>
          </a:p>
        </p:txBody>
      </p:sp>
      <p:sp>
        <p:nvSpPr>
          <p:cNvPr id="59" name="Text Box 394"/>
          <p:cNvSpPr txBox="1">
            <a:spLocks noChangeArrowheads="1"/>
          </p:cNvSpPr>
          <p:nvPr/>
        </p:nvSpPr>
        <p:spPr bwMode="auto">
          <a:xfrm>
            <a:off x="6019800" y="1700227"/>
            <a:ext cx="1447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Frontend process</a:t>
            </a:r>
          </a:p>
        </p:txBody>
      </p:sp>
      <p:sp>
        <p:nvSpPr>
          <p:cNvPr id="18" name="Pentagon 17"/>
          <p:cNvSpPr/>
          <p:nvPr/>
        </p:nvSpPr>
        <p:spPr>
          <a:xfrm>
            <a:off x="6400800" y="4648200"/>
            <a:ext cx="914400" cy="381000"/>
          </a:xfrm>
          <a:prstGeom prst="homePlate">
            <a:avLst>
              <a:gd name="adj" fmla="val 81467"/>
            </a:avLst>
          </a:prstGeom>
          <a:solidFill>
            <a:schemeClr val="accent4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200" dirty="0" smtClean="0">
                <a:solidFill>
                  <a:schemeClr val="tx1"/>
                </a:solidFill>
              </a:rPr>
              <a:t>Interface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5181600" y="4267200"/>
            <a:ext cx="1447800" cy="311593"/>
          </a:xfrm>
          <a:prstGeom prst="homePlate">
            <a:avLst>
              <a:gd name="adj" fmla="val 79246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Indexing</a:t>
            </a:r>
            <a:endParaRPr 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Pentagon 20"/>
          <p:cNvSpPr/>
          <p:nvPr/>
        </p:nvSpPr>
        <p:spPr>
          <a:xfrm>
            <a:off x="3810000" y="3352800"/>
            <a:ext cx="1371600" cy="311593"/>
          </a:xfrm>
          <a:prstGeom prst="homePlate">
            <a:avLst>
              <a:gd name="adj" fmla="val 79246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Crawling</a:t>
            </a:r>
            <a:endParaRPr 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Project flowchart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4" name="Content Placeholder 13" descr="flowchart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2612" y="1600200"/>
            <a:ext cx="36787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Crawling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Content Placeholder 7" descr="crawling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143000"/>
            <a:ext cx="8661431" cy="4953000"/>
          </a:xfrm>
        </p:spPr>
      </p:pic>
      <p:sp>
        <p:nvSpPr>
          <p:cNvPr id="9" name="Rectangle 8"/>
          <p:cNvSpPr/>
          <p:nvPr/>
        </p:nvSpPr>
        <p:spPr>
          <a:xfrm>
            <a:off x="0" y="6642556"/>
            <a:ext cx="44262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Study of Web Crawler and its Different Types [1]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69"/>
          <p:cNvGrpSpPr/>
          <p:nvPr/>
        </p:nvGrpSpPr>
        <p:grpSpPr>
          <a:xfrm>
            <a:off x="2819400" y="2438400"/>
            <a:ext cx="3838575" cy="3458493"/>
            <a:chOff x="2309813" y="1676400"/>
            <a:chExt cx="4152900" cy="3741697"/>
          </a:xfrm>
        </p:grpSpPr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895725" y="4479132"/>
              <a:ext cx="990046" cy="239630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solidFill>
              <a:srgbClr val="383838">
                <a:alpha val="3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2309813" y="1882460"/>
              <a:ext cx="4152900" cy="2819111"/>
            </a:xfrm>
            <a:custGeom>
              <a:avLst/>
              <a:gdLst/>
              <a:ahLst/>
              <a:cxnLst>
                <a:cxn ang="0">
                  <a:pos x="1114" y="0"/>
                </a:cxn>
                <a:cxn ang="0">
                  <a:pos x="557" y="55"/>
                </a:cxn>
                <a:cxn ang="0">
                  <a:pos x="0" y="1"/>
                </a:cxn>
                <a:cxn ang="0">
                  <a:pos x="388" y="666"/>
                </a:cxn>
                <a:cxn ang="0">
                  <a:pos x="423" y="725"/>
                </a:cxn>
                <a:cxn ang="0">
                  <a:pos x="557" y="756"/>
                </a:cxn>
                <a:cxn ang="0">
                  <a:pos x="692" y="726"/>
                </a:cxn>
                <a:cxn ang="0">
                  <a:pos x="692" y="726"/>
                </a:cxn>
                <a:cxn ang="0">
                  <a:pos x="854" y="446"/>
                </a:cxn>
                <a:cxn ang="0">
                  <a:pos x="854" y="446"/>
                </a:cxn>
                <a:cxn ang="0">
                  <a:pos x="1114" y="0"/>
                </a:cxn>
              </a:cxnLst>
              <a:rect l="0" t="0" r="r" b="b"/>
              <a:pathLst>
                <a:path w="1114" h="756">
                  <a:moveTo>
                    <a:pt x="1114" y="0"/>
                  </a:moveTo>
                  <a:cubicBezTo>
                    <a:pt x="1091" y="31"/>
                    <a:pt x="850" y="55"/>
                    <a:pt x="557" y="55"/>
                  </a:cubicBezTo>
                  <a:cubicBezTo>
                    <a:pt x="267" y="55"/>
                    <a:pt x="28" y="32"/>
                    <a:pt x="0" y="1"/>
                  </a:cubicBezTo>
                  <a:cubicBezTo>
                    <a:pt x="388" y="666"/>
                    <a:pt x="388" y="666"/>
                    <a:pt x="388" y="666"/>
                  </a:cubicBezTo>
                  <a:cubicBezTo>
                    <a:pt x="423" y="725"/>
                    <a:pt x="423" y="725"/>
                    <a:pt x="423" y="725"/>
                  </a:cubicBezTo>
                  <a:cubicBezTo>
                    <a:pt x="431" y="742"/>
                    <a:pt x="488" y="756"/>
                    <a:pt x="557" y="756"/>
                  </a:cubicBezTo>
                  <a:cubicBezTo>
                    <a:pt x="626" y="756"/>
                    <a:pt x="682" y="743"/>
                    <a:pt x="692" y="726"/>
                  </a:cubicBezTo>
                  <a:cubicBezTo>
                    <a:pt x="692" y="726"/>
                    <a:pt x="692" y="726"/>
                    <a:pt x="692" y="726"/>
                  </a:cubicBezTo>
                  <a:cubicBezTo>
                    <a:pt x="854" y="446"/>
                    <a:pt x="854" y="446"/>
                    <a:pt x="854" y="446"/>
                  </a:cubicBezTo>
                  <a:cubicBezTo>
                    <a:pt x="854" y="446"/>
                    <a:pt x="854" y="446"/>
                    <a:pt x="854" y="446"/>
                  </a:cubicBezTo>
                  <a:lnTo>
                    <a:pt x="1114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ysClr val="window" lastClr="FFFFFF">
                    <a:lumMod val="65000"/>
                    <a:alpha val="0"/>
                  </a:sysClr>
                </a:gs>
                <a:gs pos="99000">
                  <a:schemeClr val="bg1">
                    <a:lumMod val="75000"/>
                  </a:schemeClr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3902869" y="5298282"/>
              <a:ext cx="974281" cy="119815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solidFill>
              <a:srgbClr val="383838">
                <a:lumMod val="75000"/>
                <a:alpha val="35000"/>
              </a:srgbClr>
            </a:solidFill>
            <a:ln w="9525">
              <a:solidFill>
                <a:sysClr val="window" lastClr="FFFFFF">
                  <a:lumMod val="85000"/>
                  <a:alpha val="24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2316157" y="1676400"/>
              <a:ext cx="4125464" cy="433602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solidFill>
              <a:sysClr val="window" lastClr="FFFFFF">
                <a:alpha val="10000"/>
              </a:sysClr>
            </a:solidFill>
            <a:ln w="25400">
              <a:solidFill>
                <a:sysClr val="window" lastClr="FFFFFF">
                  <a:lumMod val="85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2965450" y="2061877"/>
              <a:ext cx="1101204" cy="26316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3" y="715"/>
                </a:cxn>
                <a:cxn ang="0">
                  <a:pos x="300" y="716"/>
                </a:cxn>
                <a:cxn ang="0">
                  <a:pos x="190" y="12"/>
                </a:cxn>
                <a:cxn ang="0">
                  <a:pos x="0" y="0"/>
                </a:cxn>
              </a:cxnLst>
              <a:rect l="0" t="0" r="r" b="b"/>
              <a:pathLst>
                <a:path w="300" h="716">
                  <a:moveTo>
                    <a:pt x="0" y="0"/>
                  </a:moveTo>
                  <a:cubicBezTo>
                    <a:pt x="293" y="715"/>
                    <a:pt x="293" y="715"/>
                    <a:pt x="293" y="715"/>
                  </a:cubicBezTo>
                  <a:cubicBezTo>
                    <a:pt x="300" y="716"/>
                    <a:pt x="300" y="716"/>
                    <a:pt x="300" y="716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19" y="9"/>
                    <a:pt x="55" y="5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17000"/>
                  </a:sysClr>
                </a:gs>
                <a:gs pos="0">
                  <a:sysClr val="window" lastClr="FFFFFF">
                    <a:alpha val="84000"/>
                  </a:sys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918500" y="4626769"/>
              <a:ext cx="974725" cy="790575"/>
            </a:xfrm>
            <a:custGeom>
              <a:avLst/>
              <a:gdLst/>
              <a:ahLst/>
              <a:cxnLst>
                <a:cxn ang="0">
                  <a:pos x="130" y="26"/>
                </a:cxn>
                <a:cxn ang="0">
                  <a:pos x="0" y="0"/>
                </a:cxn>
                <a:cxn ang="0">
                  <a:pos x="0" y="195"/>
                </a:cxn>
                <a:cxn ang="0">
                  <a:pos x="130" y="211"/>
                </a:cxn>
                <a:cxn ang="0">
                  <a:pos x="260" y="195"/>
                </a:cxn>
                <a:cxn ang="0">
                  <a:pos x="260" y="1"/>
                </a:cxn>
                <a:cxn ang="0">
                  <a:pos x="130" y="26"/>
                </a:cxn>
              </a:cxnLst>
              <a:rect l="0" t="0" r="r" b="b"/>
              <a:pathLst>
                <a:path w="260" h="211">
                  <a:moveTo>
                    <a:pt x="130" y="26"/>
                  </a:moveTo>
                  <a:cubicBezTo>
                    <a:pt x="68" y="26"/>
                    <a:pt x="16" y="15"/>
                    <a:pt x="0" y="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05"/>
                    <a:pt x="58" y="211"/>
                    <a:pt x="130" y="211"/>
                  </a:cubicBezTo>
                  <a:cubicBezTo>
                    <a:pt x="202" y="211"/>
                    <a:pt x="260" y="205"/>
                    <a:pt x="260" y="195"/>
                  </a:cubicBezTo>
                  <a:cubicBezTo>
                    <a:pt x="260" y="1"/>
                    <a:pt x="260" y="1"/>
                    <a:pt x="260" y="1"/>
                  </a:cubicBezTo>
                  <a:cubicBezTo>
                    <a:pt x="243" y="15"/>
                    <a:pt x="192" y="26"/>
                    <a:pt x="130" y="2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33000">
                  <a:sysClr val="window" lastClr="FFFFFF">
                    <a:lumMod val="65000"/>
                    <a:alpha val="0"/>
                  </a:sysClr>
                </a:gs>
                <a:gs pos="100000">
                  <a:sysClr val="window" lastClr="FFFFFF">
                    <a:alpha val="30000"/>
                  </a:sysClr>
                </a:gs>
              </a:gsLst>
              <a:lin ang="0" scaled="0"/>
            </a:gradFill>
            <a:ln w="9525">
              <a:solidFill>
                <a:srgbClr val="383838">
                  <a:lumMod val="60000"/>
                  <a:lumOff val="4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" name="WordArt 2"/>
          <p:cNvSpPr>
            <a:spLocks noChangeArrowheads="1" noChangeShapeType="1" noTextEdit="1"/>
          </p:cNvSpPr>
          <p:nvPr/>
        </p:nvSpPr>
        <p:spPr bwMode="auto">
          <a:xfrm>
            <a:off x="3682973" y="1514085"/>
            <a:ext cx="1344302" cy="1030008"/>
          </a:xfrm>
          <a:prstGeom prst="rect">
            <a:avLst/>
          </a:prstGeom>
        </p:spPr>
        <p:txBody>
          <a:bodyPr vert="horz" wrap="square" fromWordArt="1" anchor="t" anchorCtr="0">
            <a:prstTxWarp prst="textArchUp">
              <a:avLst>
                <a:gd name="adj" fmla="val 12509215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굴림" charset="-127"/>
                <a:cs typeface="Arial" pitchFamily="34" charset="0"/>
              </a:rPr>
              <a:t>Text 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굴림" charset="-127"/>
                <a:cs typeface="Arial" pitchFamily="34" charset="0"/>
              </a:rPr>
              <a:t> </a:t>
            </a:r>
            <a:endParaRPr kumimoji="0" lang="en-US" sz="1000" b="0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44" name="Group 65"/>
          <p:cNvGrpSpPr/>
          <p:nvPr/>
        </p:nvGrpSpPr>
        <p:grpSpPr>
          <a:xfrm>
            <a:off x="3759479" y="1577000"/>
            <a:ext cx="1162050" cy="1162050"/>
            <a:chOff x="7391400" y="1988344"/>
            <a:chExt cx="454025" cy="454025"/>
          </a:xfrm>
          <a:effectLst/>
        </p:grpSpPr>
        <p:sp>
          <p:nvSpPr>
            <p:cNvPr id="45" name="Oval 268"/>
            <p:cNvSpPr>
              <a:spLocks noChangeArrowheads="1"/>
            </p:cNvSpPr>
            <p:nvPr/>
          </p:nvSpPr>
          <p:spPr bwMode="auto">
            <a:xfrm rot="21347776">
              <a:off x="7391400" y="1988344"/>
              <a:ext cx="454025" cy="454025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1">
                    <a:lumMod val="75000"/>
                  </a:schemeClr>
                </a:gs>
              </a:gsLst>
              <a:lin ang="15600000" scaled="0"/>
            </a:gradFill>
            <a:ln w="9525">
              <a:noFill/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Oval 269"/>
            <p:cNvSpPr>
              <a:spLocks noChangeArrowheads="1"/>
            </p:cNvSpPr>
            <p:nvPr/>
          </p:nvSpPr>
          <p:spPr bwMode="auto">
            <a:xfrm rot="21347776">
              <a:off x="7439013" y="1991424"/>
              <a:ext cx="354310" cy="265201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chemeClr val="accent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" name="Group 65"/>
          <p:cNvGrpSpPr/>
          <p:nvPr/>
        </p:nvGrpSpPr>
        <p:grpSpPr>
          <a:xfrm>
            <a:off x="4572000" y="4409685"/>
            <a:ext cx="342286" cy="304800"/>
            <a:chOff x="7391400" y="1988344"/>
            <a:chExt cx="454025" cy="454025"/>
          </a:xfrm>
          <a:effectLst/>
        </p:grpSpPr>
        <p:sp>
          <p:nvSpPr>
            <p:cNvPr id="48" name="Oval 268"/>
            <p:cNvSpPr>
              <a:spLocks noChangeArrowheads="1"/>
            </p:cNvSpPr>
            <p:nvPr/>
          </p:nvSpPr>
          <p:spPr bwMode="auto">
            <a:xfrm rot="21347776">
              <a:off x="7391400" y="1988344"/>
              <a:ext cx="454025" cy="454025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15600000" scaled="0"/>
            </a:gradFill>
            <a:ln w="9525">
              <a:noFill/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 269"/>
            <p:cNvSpPr>
              <a:spLocks noChangeArrowheads="1"/>
            </p:cNvSpPr>
            <p:nvPr/>
          </p:nvSpPr>
          <p:spPr bwMode="auto">
            <a:xfrm rot="21347776">
              <a:off x="7439013" y="1991424"/>
              <a:ext cx="354310" cy="265201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0" name="Group 65"/>
          <p:cNvGrpSpPr/>
          <p:nvPr/>
        </p:nvGrpSpPr>
        <p:grpSpPr>
          <a:xfrm>
            <a:off x="4343400" y="4714485"/>
            <a:ext cx="381001" cy="457199"/>
            <a:chOff x="7391400" y="1988344"/>
            <a:chExt cx="454025" cy="454025"/>
          </a:xfrm>
          <a:effectLst/>
        </p:grpSpPr>
        <p:sp>
          <p:nvSpPr>
            <p:cNvPr id="51" name="Oval 268"/>
            <p:cNvSpPr>
              <a:spLocks noChangeArrowheads="1"/>
            </p:cNvSpPr>
            <p:nvPr/>
          </p:nvSpPr>
          <p:spPr bwMode="auto">
            <a:xfrm rot="21347776">
              <a:off x="7391400" y="1988344"/>
              <a:ext cx="454025" cy="454025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rgbClr val="FF0000">
                    <a:lumMod val="50000"/>
                  </a:srgbClr>
                </a:gs>
              </a:gsLst>
              <a:lin ang="15600000" scaled="0"/>
            </a:gradFill>
            <a:ln w="9525">
              <a:noFill/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 269"/>
            <p:cNvSpPr>
              <a:spLocks noChangeArrowheads="1"/>
            </p:cNvSpPr>
            <p:nvPr/>
          </p:nvSpPr>
          <p:spPr bwMode="auto">
            <a:xfrm rot="21347776">
              <a:off x="7439013" y="1991424"/>
              <a:ext cx="354310" cy="265201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Group 65"/>
          <p:cNvGrpSpPr/>
          <p:nvPr/>
        </p:nvGrpSpPr>
        <p:grpSpPr>
          <a:xfrm>
            <a:off x="4724400" y="4790685"/>
            <a:ext cx="343597" cy="328942"/>
            <a:chOff x="7391400" y="1988344"/>
            <a:chExt cx="454025" cy="454025"/>
          </a:xfrm>
          <a:effectLst/>
        </p:grpSpPr>
        <p:sp>
          <p:nvSpPr>
            <p:cNvPr id="54" name="Oval 268"/>
            <p:cNvSpPr>
              <a:spLocks noChangeArrowheads="1"/>
            </p:cNvSpPr>
            <p:nvPr/>
          </p:nvSpPr>
          <p:spPr bwMode="auto">
            <a:xfrm rot="21347776">
              <a:off x="7391400" y="1988344"/>
              <a:ext cx="454025" cy="454025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5600000" scaled="0"/>
            </a:gradFill>
            <a:ln w="9525">
              <a:noFill/>
              <a:round/>
              <a:headEnd/>
              <a:tailEnd/>
            </a:ln>
          </p:spPr>
          <p:txBody>
            <a:bodyPr wrap="none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 269"/>
            <p:cNvSpPr>
              <a:spLocks noChangeArrowheads="1"/>
            </p:cNvSpPr>
            <p:nvPr/>
          </p:nvSpPr>
          <p:spPr bwMode="auto">
            <a:xfrm rot="21347776">
              <a:off x="7439013" y="1991424"/>
              <a:ext cx="354310" cy="265201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chemeClr val="accent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981200" y="228600"/>
            <a:ext cx="5707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Preprocessing </a:t>
            </a:r>
            <a:endParaRPr lang="en-US" sz="3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657600" y="6019800"/>
            <a:ext cx="2286000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Clean Text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0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_Office Theme">
  <a:themeElements>
    <a:clrScheme name="Custom0">
      <a:dk1>
        <a:sysClr val="windowText" lastClr="000000"/>
      </a:dk1>
      <a:lt1>
        <a:sysClr val="window" lastClr="FFFFFF"/>
      </a:lt1>
      <a:dk2>
        <a:srgbClr val="6D787D"/>
      </a:dk2>
      <a:lt2>
        <a:srgbClr val="EEECE1"/>
      </a:lt2>
      <a:accent1>
        <a:srgbClr val="5A8FAF"/>
      </a:accent1>
      <a:accent2>
        <a:srgbClr val="729FBA"/>
      </a:accent2>
      <a:accent3>
        <a:srgbClr val="98B8CC"/>
      </a:accent3>
      <a:accent4>
        <a:srgbClr val="C2CFDC"/>
      </a:accent4>
      <a:accent5>
        <a:srgbClr val="AACADA"/>
      </a:accent5>
      <a:accent6>
        <a:srgbClr val="5CB2C9"/>
      </a:accent6>
      <a:hlink>
        <a:srgbClr val="61769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1_Office Theme">
  <a:themeElements>
    <a:clrScheme name="Custom0">
      <a:dk1>
        <a:sysClr val="windowText" lastClr="000000"/>
      </a:dk1>
      <a:lt1>
        <a:sysClr val="window" lastClr="FFFFFF"/>
      </a:lt1>
      <a:dk2>
        <a:srgbClr val="6D787D"/>
      </a:dk2>
      <a:lt2>
        <a:srgbClr val="EEECE1"/>
      </a:lt2>
      <a:accent1>
        <a:srgbClr val="5A8FAF"/>
      </a:accent1>
      <a:accent2>
        <a:srgbClr val="729FBA"/>
      </a:accent2>
      <a:accent3>
        <a:srgbClr val="98B8CC"/>
      </a:accent3>
      <a:accent4>
        <a:srgbClr val="C2CFDC"/>
      </a:accent4>
      <a:accent5>
        <a:srgbClr val="AACADA"/>
      </a:accent5>
      <a:accent6>
        <a:srgbClr val="5CB2C9"/>
      </a:accent6>
      <a:hlink>
        <a:srgbClr val="61769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0">
      <a:dk1>
        <a:sysClr val="windowText" lastClr="000000"/>
      </a:dk1>
      <a:lt1>
        <a:sysClr val="window" lastClr="FFFFFF"/>
      </a:lt1>
      <a:dk2>
        <a:srgbClr val="6D787D"/>
      </a:dk2>
      <a:lt2>
        <a:srgbClr val="EEECE1"/>
      </a:lt2>
      <a:accent1>
        <a:srgbClr val="5A8FAF"/>
      </a:accent1>
      <a:accent2>
        <a:srgbClr val="729FBA"/>
      </a:accent2>
      <a:accent3>
        <a:srgbClr val="98B8CC"/>
      </a:accent3>
      <a:accent4>
        <a:srgbClr val="C2CFDC"/>
      </a:accent4>
      <a:accent5>
        <a:srgbClr val="AACADA"/>
      </a:accent5>
      <a:accent6>
        <a:srgbClr val="5CB2C9"/>
      </a:accent6>
      <a:hlink>
        <a:srgbClr val="61769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7_Office Theme">
  <a:themeElements>
    <a:clrScheme name="Custom0">
      <a:dk1>
        <a:sysClr val="windowText" lastClr="000000"/>
      </a:dk1>
      <a:lt1>
        <a:sysClr val="window" lastClr="FFFFFF"/>
      </a:lt1>
      <a:dk2>
        <a:srgbClr val="6D787D"/>
      </a:dk2>
      <a:lt2>
        <a:srgbClr val="EEECE1"/>
      </a:lt2>
      <a:accent1>
        <a:srgbClr val="5A8FAF"/>
      </a:accent1>
      <a:accent2>
        <a:srgbClr val="729FBA"/>
      </a:accent2>
      <a:accent3>
        <a:srgbClr val="98B8CC"/>
      </a:accent3>
      <a:accent4>
        <a:srgbClr val="C2CFDC"/>
      </a:accent4>
      <a:accent5>
        <a:srgbClr val="AACADA"/>
      </a:accent5>
      <a:accent6>
        <a:srgbClr val="5CB2C9"/>
      </a:accent6>
      <a:hlink>
        <a:srgbClr val="61769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5363</TotalTime>
  <Words>329</Words>
  <Application>Microsoft Office PowerPoint</Application>
  <PresentationFormat>On-screen Show (4:3)</PresentationFormat>
  <Paragraphs>113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18_Office Theme</vt:lpstr>
      <vt:lpstr>21_Office Theme</vt:lpstr>
      <vt:lpstr>15_Office Theme</vt:lpstr>
      <vt:lpstr>27_Office Theme</vt:lpstr>
      <vt:lpstr>Slide 1</vt:lpstr>
      <vt:lpstr>Slide 2</vt:lpstr>
      <vt:lpstr>Solved Problems</vt:lpstr>
      <vt:lpstr>Slide 4</vt:lpstr>
      <vt:lpstr>Slide 5</vt:lpstr>
      <vt:lpstr>Slide 6</vt:lpstr>
      <vt:lpstr>Project flowchart</vt:lpstr>
      <vt:lpstr>Crawling</vt:lpstr>
      <vt:lpstr>Slide 9</vt:lpstr>
      <vt:lpstr>Name Entity Recognition(Gate)</vt:lpstr>
      <vt:lpstr>Slide 11</vt:lpstr>
      <vt:lpstr>Slide 12</vt:lpstr>
      <vt:lpstr>Slide 13</vt:lpstr>
      <vt:lpstr>IRS</vt:lpstr>
      <vt:lpstr>Slide 15</vt:lpstr>
      <vt:lpstr>Acknowledgment </vt:lpstr>
      <vt:lpstr>References 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Hoora Basel</cp:lastModifiedBy>
  <cp:revision>298</cp:revision>
  <dcterms:created xsi:type="dcterms:W3CDTF">2012-04-26T17:06:14Z</dcterms:created>
  <dcterms:modified xsi:type="dcterms:W3CDTF">2017-05-18T17:34:12Z</dcterms:modified>
</cp:coreProperties>
</file>