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18288000" cy="10287000"/>
  <p:notesSz cx="6858000" cy="9144000"/>
  <p:embeddedFontLst>
    <p:embeddedFont>
      <p:font typeface="Telegraf Bold" charset="1" panose="00000800000000000000"/>
      <p:regular r:id="rId20"/>
    </p:embeddedFont>
    <p:embeddedFont>
      <p:font typeface="Cheddar" charset="1" panose="00000000000000000000"/>
      <p:regular r:id="rId21"/>
    </p:embeddedFont>
    <p:embeddedFont>
      <p:font typeface="Amiri" charset="1" panose="00000500000000000000"/>
      <p:regular r:id="rId22"/>
    </p:embeddedFont>
    <p:embeddedFont>
      <p:font typeface="Garet Bold" charset="1" panose="00000000000000000000"/>
      <p:regular r:id="rId23"/>
    </p:embeddedFont>
    <p:embeddedFont>
      <p:font typeface="Amiri Bold" charset="1" panose="00000500000000000000"/>
      <p:regular r:id="rId24"/>
    </p:embeddedFont>
    <p:embeddedFont>
      <p:font typeface="Garet" charset="1" panose="00000000000000000000"/>
      <p:regular r:id="rId25"/>
    </p:embeddedFont>
    <p:embeddedFont>
      <p:font typeface="Arimo Bold" charset="1" panose="020B0704020202020204"/>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VAGdU8B1uGg.mp4" Type="http://schemas.openxmlformats.org/officeDocument/2006/relationships/video"/><Relationship Id="rId4" Target="../media/VAGdU8B1uGg.mp4" Type="http://schemas.microsoft.com/office/2007/relationships/media"/><Relationship Id="rId5" Target="../media/image2.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38.jpeg" Type="http://schemas.openxmlformats.org/officeDocument/2006/relationships/image"/><Relationship Id="rId4" Target="../media/image39.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40.jpeg" Type="http://schemas.openxmlformats.org/officeDocument/2006/relationships/image"/><Relationship Id="rId4" Target="../media/VAGdzngzxGs.mp4" Type="http://schemas.openxmlformats.org/officeDocument/2006/relationships/video"/><Relationship Id="rId5" Target="../media/VAGdzngzxGs.mp4" Type="http://schemas.microsoft.com/office/2007/relationships/media"/></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1.png" Type="http://schemas.openxmlformats.org/officeDocument/2006/relationships/image"/><Relationship Id="rId3" Target="../media/image42.svg" Type="http://schemas.openxmlformats.org/officeDocument/2006/relationships/image"/><Relationship Id="rId4" Target="../media/image2.png" Type="http://schemas.openxmlformats.org/officeDocument/2006/relationships/image"/><Relationship Id="rId5" Target="../media/image43.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https://drive.google.com/drive/folders/15HaHL7MvIh6Fmi2Re7bCE4z_QmQTjm9B?usp=sharing" TargetMode="External" Type="http://schemas.openxmlformats.org/officeDocument/2006/relationships/hyperlink"/><Relationship Id="rId3" Target="../media/image2.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4.jpeg" Type="http://schemas.openxmlformats.org/officeDocument/2006/relationships/image"/><Relationship Id="rId3" Target="../media/VAGds-4zgDg.mp4" Type="http://schemas.openxmlformats.org/officeDocument/2006/relationships/video"/><Relationship Id="rId4" Target="../media/VAGds-4zgDg.mp4" Type="http://schemas.microsoft.com/office/2007/relationships/media"/><Relationship Id="rId5" Target="../media/image45.png" Type="http://schemas.openxmlformats.org/officeDocument/2006/relationships/image"/><Relationship Id="rId6" Target="../media/image46.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2.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4.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jpeg" Type="http://schemas.openxmlformats.org/officeDocument/2006/relationships/image"/><Relationship Id="rId3" Target="../media/VAGdswFifMM.mp4" Type="http://schemas.openxmlformats.org/officeDocument/2006/relationships/video"/><Relationship Id="rId4" Target="../media/VAGdswFifMM.mp4" Type="http://schemas.microsoft.com/office/2007/relationships/media"/><Relationship Id="rId5" Target="../media/image2.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jpeg" Type="http://schemas.openxmlformats.org/officeDocument/2006/relationships/image"/><Relationship Id="rId3" Target="../media/VAGdVAvfxAA.mp4" Type="http://schemas.openxmlformats.org/officeDocument/2006/relationships/video"/><Relationship Id="rId4" Target="../media/VAGdVAvfxAA.mp4" Type="http://schemas.microsoft.com/office/2007/relationships/media"/><Relationship Id="rId5" Target="../media/image2.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jpeg" Type="http://schemas.openxmlformats.org/officeDocument/2006/relationships/image"/><Relationship Id="rId2" Target="../media/image2.png" Type="http://schemas.openxmlformats.org/officeDocument/2006/relationships/image"/><Relationship Id="rId3" Target="../media/image7.jpeg" Type="http://schemas.openxmlformats.org/officeDocument/2006/relationships/image"/><Relationship Id="rId4" Target="../media/image8.png" Type="http://schemas.openxmlformats.org/officeDocument/2006/relationships/image"/><Relationship Id="rId5" Target="../media/image9.jpeg" Type="http://schemas.openxmlformats.org/officeDocument/2006/relationships/image"/><Relationship Id="rId6" Target="../media/image10.png" Type="http://schemas.openxmlformats.org/officeDocument/2006/relationships/image"/><Relationship Id="rId7" Target="../media/image11.jpeg" Type="http://schemas.openxmlformats.org/officeDocument/2006/relationships/image"/><Relationship Id="rId8" Target="../media/image12.jpeg" Type="http://schemas.openxmlformats.org/officeDocument/2006/relationships/image"/><Relationship Id="rId9" Target="../media/image13.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2.jpeg" Type="http://schemas.openxmlformats.org/officeDocument/2006/relationships/image"/><Relationship Id="rId2" Target="../media/image2.png" Type="http://schemas.openxmlformats.org/officeDocument/2006/relationships/image"/><Relationship Id="rId3" Target="../media/image15.jpeg" Type="http://schemas.openxmlformats.org/officeDocument/2006/relationships/image"/><Relationship Id="rId4" Target="../media/image16.jpeg" Type="http://schemas.openxmlformats.org/officeDocument/2006/relationships/image"/><Relationship Id="rId5" Target="../media/image17.jpeg" Type="http://schemas.openxmlformats.org/officeDocument/2006/relationships/image"/><Relationship Id="rId6" Target="../media/image18.png" Type="http://schemas.openxmlformats.org/officeDocument/2006/relationships/image"/><Relationship Id="rId7" Target="../media/image19.png" Type="http://schemas.openxmlformats.org/officeDocument/2006/relationships/image"/><Relationship Id="rId8" Target="../media/image20.jpeg" Type="http://schemas.openxmlformats.org/officeDocument/2006/relationships/image"/><Relationship Id="rId9" Target="../media/image21.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jpeg" Type="http://schemas.openxmlformats.org/officeDocument/2006/relationships/image"/><Relationship Id="rId2" Target="../media/image2.png" Type="http://schemas.openxmlformats.org/officeDocument/2006/relationships/image"/><Relationship Id="rId3" Target="../media/image23.png" Type="http://schemas.openxmlformats.org/officeDocument/2006/relationships/image"/><Relationship Id="rId4" Target="../media/image24.png" Type="http://schemas.openxmlformats.org/officeDocument/2006/relationships/image"/><Relationship Id="rId5" Target="../media/image25.jpeg" Type="http://schemas.openxmlformats.org/officeDocument/2006/relationships/image"/><Relationship Id="rId6" Target="../media/image26.jpeg" Type="http://schemas.openxmlformats.org/officeDocument/2006/relationships/image"/><Relationship Id="rId7" Target="../media/image27.jpeg" Type="http://schemas.openxmlformats.org/officeDocument/2006/relationships/image"/><Relationship Id="rId8" Target="../media/image28.jpeg" Type="http://schemas.openxmlformats.org/officeDocument/2006/relationships/image"/><Relationship Id="rId9" Target="../media/image29.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31.png" Type="http://schemas.openxmlformats.org/officeDocument/2006/relationships/image"/><Relationship Id="rId4" Target="../media/image32.png" Type="http://schemas.openxmlformats.org/officeDocument/2006/relationships/image"/><Relationship Id="rId5" Target="../media/image33.png" Type="http://schemas.openxmlformats.org/officeDocument/2006/relationships/image"/><Relationship Id="rId6" Target="../media/image34.png" Type="http://schemas.openxmlformats.org/officeDocument/2006/relationships/image"/><Relationship Id="rId7" Target="../media/image35.jpeg" Type="http://schemas.openxmlformats.org/officeDocument/2006/relationships/image"/><Relationship Id="rId8" Target="../media/image36.jpeg" Type="http://schemas.openxmlformats.org/officeDocument/2006/relationships/image"/><Relationship Id="rId9" Target="../media/image37.jpe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8964326" y="4845804"/>
            <a:ext cx="5421643" cy="2788539"/>
            <a:chOff x="0" y="0"/>
            <a:chExt cx="1365680" cy="702416"/>
          </a:xfrm>
        </p:grpSpPr>
        <p:sp>
          <p:nvSpPr>
            <p:cNvPr name="Freeform 3" id="3"/>
            <p:cNvSpPr/>
            <p:nvPr/>
          </p:nvSpPr>
          <p:spPr>
            <a:xfrm flipH="false" flipV="false" rot="0">
              <a:off x="0" y="0"/>
              <a:ext cx="1365680" cy="702416"/>
            </a:xfrm>
            <a:custGeom>
              <a:avLst/>
              <a:gdLst/>
              <a:ahLst/>
              <a:cxnLst/>
              <a:rect r="r" b="b" t="t" l="l"/>
              <a:pathLst>
                <a:path h="702416" w="1365680">
                  <a:moveTo>
                    <a:pt x="72826" y="0"/>
                  </a:moveTo>
                  <a:lnTo>
                    <a:pt x="1292853" y="0"/>
                  </a:lnTo>
                  <a:cubicBezTo>
                    <a:pt x="1312168" y="0"/>
                    <a:pt x="1330692" y="7673"/>
                    <a:pt x="1344349" y="21330"/>
                  </a:cubicBezTo>
                  <a:cubicBezTo>
                    <a:pt x="1358007" y="34988"/>
                    <a:pt x="1365680" y="53512"/>
                    <a:pt x="1365680" y="72826"/>
                  </a:cubicBezTo>
                  <a:lnTo>
                    <a:pt x="1365680" y="629590"/>
                  </a:lnTo>
                  <a:cubicBezTo>
                    <a:pt x="1365680" y="648905"/>
                    <a:pt x="1358007" y="667428"/>
                    <a:pt x="1344349" y="681086"/>
                  </a:cubicBezTo>
                  <a:cubicBezTo>
                    <a:pt x="1330692" y="694743"/>
                    <a:pt x="1312168" y="702416"/>
                    <a:pt x="1292853" y="702416"/>
                  </a:cubicBezTo>
                  <a:lnTo>
                    <a:pt x="72826" y="702416"/>
                  </a:lnTo>
                  <a:cubicBezTo>
                    <a:pt x="53512" y="702416"/>
                    <a:pt x="34988" y="694743"/>
                    <a:pt x="21330" y="681086"/>
                  </a:cubicBezTo>
                  <a:cubicBezTo>
                    <a:pt x="7673" y="667428"/>
                    <a:pt x="0" y="648905"/>
                    <a:pt x="0" y="629590"/>
                  </a:cubicBezTo>
                  <a:lnTo>
                    <a:pt x="0" y="72826"/>
                  </a:lnTo>
                  <a:cubicBezTo>
                    <a:pt x="0" y="53512"/>
                    <a:pt x="7673" y="34988"/>
                    <a:pt x="21330" y="21330"/>
                  </a:cubicBezTo>
                  <a:cubicBezTo>
                    <a:pt x="34988" y="7673"/>
                    <a:pt x="53512" y="0"/>
                    <a:pt x="72826" y="0"/>
                  </a:cubicBezTo>
                  <a:close/>
                </a:path>
              </a:pathLst>
            </a:custGeom>
            <a:solidFill>
              <a:srgbClr val="71ADCE"/>
            </a:solidFill>
          </p:spPr>
        </p:sp>
        <p:sp>
          <p:nvSpPr>
            <p:cNvPr name="TextBox 4" id="4"/>
            <p:cNvSpPr txBox="true"/>
            <p:nvPr/>
          </p:nvSpPr>
          <p:spPr>
            <a:xfrm>
              <a:off x="0" y="-95250"/>
              <a:ext cx="1365680" cy="797666"/>
            </a:xfrm>
            <a:prstGeom prst="rect">
              <a:avLst/>
            </a:prstGeom>
          </p:spPr>
          <p:txBody>
            <a:bodyPr anchor="ctr" rtlCol="false" tIns="50800" lIns="50800" bIns="50800" rIns="50800"/>
            <a:lstStyle/>
            <a:p>
              <a:pPr algn="ctr">
                <a:lnSpc>
                  <a:spcPts val="4199"/>
                </a:lnSpc>
              </a:pPr>
            </a:p>
            <a:p>
              <a:pPr algn="ctr">
                <a:lnSpc>
                  <a:spcPts val="4199"/>
                </a:lnSpc>
              </a:pPr>
              <a:r>
                <a:rPr lang="en-US" b="true" sz="2999">
                  <a:solidFill>
                    <a:srgbClr val="FFFFFF"/>
                  </a:solidFill>
                  <a:latin typeface="Telegraf Bold"/>
                  <a:ea typeface="Telegraf Bold"/>
                  <a:cs typeface="Telegraf Bold"/>
                  <a:sym typeface="Telegraf Bold"/>
                </a:rPr>
                <a:t>PRESENTED BY:</a:t>
              </a:r>
            </a:p>
            <a:p>
              <a:pPr algn="ctr">
                <a:lnSpc>
                  <a:spcPts val="4199"/>
                </a:lnSpc>
              </a:pPr>
              <a:r>
                <a:rPr lang="en-US" b="true" sz="2999">
                  <a:solidFill>
                    <a:srgbClr val="FFFFFF"/>
                  </a:solidFill>
                  <a:latin typeface="Telegraf Bold"/>
                  <a:ea typeface="Telegraf Bold"/>
                  <a:cs typeface="Telegraf Bold"/>
                  <a:sym typeface="Telegraf Bold"/>
                </a:rPr>
                <a:t>MARAH HANINI </a:t>
              </a:r>
            </a:p>
            <a:p>
              <a:pPr algn="ctr">
                <a:lnSpc>
                  <a:spcPts val="4199"/>
                </a:lnSpc>
              </a:pPr>
              <a:r>
                <a:rPr lang="en-US" b="true" sz="2999">
                  <a:solidFill>
                    <a:srgbClr val="FFFFFF"/>
                  </a:solidFill>
                  <a:latin typeface="Telegraf Bold"/>
                  <a:ea typeface="Telegraf Bold"/>
                  <a:cs typeface="Telegraf Bold"/>
                  <a:sym typeface="Telegraf Bold"/>
                </a:rPr>
                <a:t>AHMAD HUSSIEN</a:t>
              </a:r>
            </a:p>
            <a:p>
              <a:pPr algn="ctr">
                <a:lnSpc>
                  <a:spcPts val="4199"/>
                </a:lnSpc>
                <a:spcBef>
                  <a:spcPct val="0"/>
                </a:spcBef>
              </a:pPr>
            </a:p>
          </p:txBody>
        </p:sp>
      </p:grpSp>
      <p:grpSp>
        <p:nvGrpSpPr>
          <p:cNvPr name="Group 5" id="5"/>
          <p:cNvGrpSpPr/>
          <p:nvPr/>
        </p:nvGrpSpPr>
        <p:grpSpPr>
          <a:xfrm rot="0">
            <a:off x="9066225" y="7880054"/>
            <a:ext cx="5319745" cy="1744274"/>
            <a:chOff x="0" y="0"/>
            <a:chExt cx="1340012" cy="439372"/>
          </a:xfrm>
        </p:grpSpPr>
        <p:sp>
          <p:nvSpPr>
            <p:cNvPr name="Freeform 6" id="6"/>
            <p:cNvSpPr/>
            <p:nvPr/>
          </p:nvSpPr>
          <p:spPr>
            <a:xfrm flipH="false" flipV="false" rot="0">
              <a:off x="0" y="0"/>
              <a:ext cx="1340012" cy="439372"/>
            </a:xfrm>
            <a:custGeom>
              <a:avLst/>
              <a:gdLst/>
              <a:ahLst/>
              <a:cxnLst/>
              <a:rect r="r" b="b" t="t" l="l"/>
              <a:pathLst>
                <a:path h="439372" w="1340012">
                  <a:moveTo>
                    <a:pt x="74221" y="0"/>
                  </a:moveTo>
                  <a:lnTo>
                    <a:pt x="1265791" y="0"/>
                  </a:lnTo>
                  <a:cubicBezTo>
                    <a:pt x="1306782" y="0"/>
                    <a:pt x="1340012" y="33230"/>
                    <a:pt x="1340012" y="74221"/>
                  </a:cubicBezTo>
                  <a:lnTo>
                    <a:pt x="1340012" y="365151"/>
                  </a:lnTo>
                  <a:cubicBezTo>
                    <a:pt x="1340012" y="406142"/>
                    <a:pt x="1306782" y="439372"/>
                    <a:pt x="1265791" y="439372"/>
                  </a:cubicBezTo>
                  <a:lnTo>
                    <a:pt x="74221" y="439372"/>
                  </a:lnTo>
                  <a:cubicBezTo>
                    <a:pt x="33230" y="439372"/>
                    <a:pt x="0" y="406142"/>
                    <a:pt x="0" y="365151"/>
                  </a:cubicBezTo>
                  <a:lnTo>
                    <a:pt x="0" y="74221"/>
                  </a:lnTo>
                  <a:cubicBezTo>
                    <a:pt x="0" y="33230"/>
                    <a:pt x="33230" y="0"/>
                    <a:pt x="74221" y="0"/>
                  </a:cubicBezTo>
                  <a:close/>
                </a:path>
              </a:pathLst>
            </a:custGeom>
            <a:solidFill>
              <a:srgbClr val="3F4A96"/>
            </a:solidFill>
          </p:spPr>
        </p:sp>
        <p:sp>
          <p:nvSpPr>
            <p:cNvPr name="TextBox 7" id="7"/>
            <p:cNvSpPr txBox="true"/>
            <p:nvPr/>
          </p:nvSpPr>
          <p:spPr>
            <a:xfrm>
              <a:off x="0" y="-95250"/>
              <a:ext cx="1340012" cy="534622"/>
            </a:xfrm>
            <a:prstGeom prst="rect">
              <a:avLst/>
            </a:prstGeom>
          </p:spPr>
          <p:txBody>
            <a:bodyPr anchor="ctr" rtlCol="false" tIns="50800" lIns="50800" bIns="50800" rIns="50800"/>
            <a:lstStyle/>
            <a:p>
              <a:pPr algn="ctr">
                <a:lnSpc>
                  <a:spcPts val="4199"/>
                </a:lnSpc>
              </a:pPr>
              <a:r>
                <a:rPr lang="en-US" b="true" sz="2999">
                  <a:solidFill>
                    <a:srgbClr val="FFFFFF"/>
                  </a:solidFill>
                  <a:latin typeface="Telegraf Bold"/>
                  <a:ea typeface="Telegraf Bold"/>
                  <a:cs typeface="Telegraf Bold"/>
                  <a:sym typeface="Telegraf Bold"/>
                </a:rPr>
                <a:t>SUPERVISED BY: </a:t>
              </a:r>
            </a:p>
            <a:p>
              <a:pPr algn="ctr">
                <a:lnSpc>
                  <a:spcPts val="4199"/>
                </a:lnSpc>
                <a:spcBef>
                  <a:spcPct val="0"/>
                </a:spcBef>
              </a:pPr>
              <a:r>
                <a:rPr lang="en-US" b="true" sz="2999">
                  <a:solidFill>
                    <a:srgbClr val="FFFFFF"/>
                  </a:solidFill>
                  <a:latin typeface="Telegraf Bold"/>
                  <a:ea typeface="Telegraf Bold"/>
                  <a:cs typeface="Telegraf Bold"/>
                  <a:sym typeface="Telegraf Bold"/>
                </a:rPr>
                <a:t>DR. MUHANNAD AL-JABI</a:t>
              </a:r>
            </a:p>
          </p:txBody>
        </p:sp>
      </p:grpSp>
      <p:pic>
        <p:nvPicPr>
          <p:cNvPr name="Picture 8" id="8">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5717" t="0" r="5717" b="0"/>
          <a:stretch>
            <a:fillRect/>
          </a:stretch>
        </p:blipFill>
        <p:spPr>
          <a:xfrm flipH="false" flipV="false" rot="0">
            <a:off x="804255" y="3727957"/>
            <a:ext cx="6315770" cy="5024234"/>
          </a:xfrm>
          <a:prstGeom prst="rect">
            <a:avLst/>
          </a:prstGeom>
          <a:ln cap="rnd">
            <a:noFill/>
            <a:prstDash val="solid"/>
          </a:ln>
        </p:spPr>
      </p:pic>
      <p:sp>
        <p:nvSpPr>
          <p:cNvPr name="Freeform 9" id="9"/>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5"/>
            <a:stretch>
              <a:fillRect l="0" t="0" r="0" b="0"/>
            </a:stretch>
          </a:blipFill>
        </p:spPr>
      </p:sp>
      <p:sp>
        <p:nvSpPr>
          <p:cNvPr name="TextBox 10" id="10"/>
          <p:cNvSpPr txBox="true"/>
          <p:nvPr/>
        </p:nvSpPr>
        <p:spPr>
          <a:xfrm rot="0">
            <a:off x="6573278" y="1590663"/>
            <a:ext cx="10203739" cy="3007491"/>
          </a:xfrm>
          <a:prstGeom prst="rect">
            <a:avLst/>
          </a:prstGeom>
        </p:spPr>
        <p:txBody>
          <a:bodyPr anchor="t" rtlCol="false" tIns="0" lIns="0" bIns="0" rIns="0">
            <a:spAutoFit/>
          </a:bodyPr>
          <a:lstStyle/>
          <a:p>
            <a:pPr algn="ctr">
              <a:lnSpc>
                <a:spcPts val="10562"/>
              </a:lnSpc>
            </a:pPr>
            <a:r>
              <a:rPr lang="en-US" sz="11736">
                <a:solidFill>
                  <a:srgbClr val="290606"/>
                </a:solidFill>
                <a:latin typeface="Cheddar"/>
                <a:ea typeface="Cheddar"/>
                <a:cs typeface="Cheddar"/>
                <a:sym typeface="Cheddar"/>
              </a:rPr>
              <a:t>WALL-E SAVIOR ROBOT</a:t>
            </a:r>
          </a:p>
        </p:txBody>
      </p:sp>
      <p:sp>
        <p:nvSpPr>
          <p:cNvPr name="Freeform 11" id="11"/>
          <p:cNvSpPr/>
          <p:nvPr/>
        </p:nvSpPr>
        <p:spPr>
          <a:xfrm flipH="false" flipV="false" rot="0">
            <a:off x="-479312" y="0"/>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5"/>
            <a:stretch>
              <a:fillRect l="0" t="0" r="0" b="0"/>
            </a:stretch>
          </a:blipFill>
        </p:spPr>
      </p:sp>
    </p:spTree>
  </p:cSld>
  <p:clrMapOvr>
    <a:masterClrMapping/>
  </p:clrMapOvr>
  <p:timing>
    <p:tnLst>
      <p:par>
        <p:cTn dur="indefinite" restart="never" nodeType="tmRoot">
          <p:childTnLst>
            <p:video>
              <p:cMediaNode vol="0">
                <p:cTn fill="hold" display="false">
                  <p:stCondLst>
                    <p:cond delay="indefinite"/>
                  </p:stCondLst>
                </p:cTn>
                <p:tgtEl>
                  <p:spTgt spid="8"/>
                </p:tgtEl>
              </p:cMediaNode>
            </p:video>
          </p:childTnLst>
        </p:cTn>
      </p:par>
    </p:tnLst>
  </p:timing>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sp>
        <p:nvSpPr>
          <p:cNvPr name="Freeform 2" id="2"/>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3" id="3"/>
          <p:cNvSpPr/>
          <p:nvPr/>
        </p:nvSpPr>
        <p:spPr>
          <a:xfrm flipH="false" flipV="false" rot="0">
            <a:off x="573688" y="2576432"/>
            <a:ext cx="8570312" cy="6986668"/>
          </a:xfrm>
          <a:custGeom>
            <a:avLst/>
            <a:gdLst/>
            <a:ahLst/>
            <a:cxnLst/>
            <a:rect r="r" b="b" t="t" l="l"/>
            <a:pathLst>
              <a:path h="6986668" w="8570312">
                <a:moveTo>
                  <a:pt x="0" y="0"/>
                </a:moveTo>
                <a:lnTo>
                  <a:pt x="8570312" y="0"/>
                </a:lnTo>
                <a:lnTo>
                  <a:pt x="8570312" y="6986668"/>
                </a:lnTo>
                <a:lnTo>
                  <a:pt x="0" y="6986668"/>
                </a:lnTo>
                <a:lnTo>
                  <a:pt x="0" y="0"/>
                </a:lnTo>
                <a:close/>
              </a:path>
            </a:pathLst>
          </a:custGeom>
          <a:blipFill>
            <a:blip r:embed="rId3"/>
            <a:stretch>
              <a:fillRect l="-2058" t="-2975" r="-4594" b="-4309"/>
            </a:stretch>
          </a:blipFill>
        </p:spPr>
      </p:sp>
      <p:sp>
        <p:nvSpPr>
          <p:cNvPr name="Freeform 4" id="4"/>
          <p:cNvSpPr/>
          <p:nvPr/>
        </p:nvSpPr>
        <p:spPr>
          <a:xfrm flipH="false" flipV="false" rot="5406000">
            <a:off x="9089772" y="4087064"/>
            <a:ext cx="6940188" cy="3912128"/>
          </a:xfrm>
          <a:custGeom>
            <a:avLst/>
            <a:gdLst/>
            <a:ahLst/>
            <a:cxnLst/>
            <a:rect r="r" b="b" t="t" l="l"/>
            <a:pathLst>
              <a:path h="3912128" w="6940188">
                <a:moveTo>
                  <a:pt x="6807" y="3912128"/>
                </a:moveTo>
                <a:lnTo>
                  <a:pt x="0" y="12101"/>
                </a:lnTo>
                <a:lnTo>
                  <a:pt x="6933382" y="0"/>
                </a:lnTo>
                <a:lnTo>
                  <a:pt x="6940189" y="3900027"/>
                </a:lnTo>
                <a:lnTo>
                  <a:pt x="6807" y="3912128"/>
                </a:lnTo>
                <a:close/>
              </a:path>
            </a:pathLst>
          </a:custGeom>
          <a:blipFill>
            <a:blip r:embed="rId4"/>
            <a:stretch>
              <a:fillRect l="-12791" t="-10985" r="-4334" b="-16385"/>
            </a:stretch>
          </a:blipFill>
        </p:spPr>
      </p:sp>
      <p:sp>
        <p:nvSpPr>
          <p:cNvPr name="TextBox 5" id="5"/>
          <p:cNvSpPr txBox="true"/>
          <p:nvPr/>
        </p:nvSpPr>
        <p:spPr>
          <a:xfrm rot="0">
            <a:off x="1028700" y="994646"/>
            <a:ext cx="6628728" cy="1276986"/>
          </a:xfrm>
          <a:prstGeom prst="rect">
            <a:avLst/>
          </a:prstGeom>
        </p:spPr>
        <p:txBody>
          <a:bodyPr anchor="t" rtlCol="false" tIns="0" lIns="0" bIns="0" rIns="0">
            <a:spAutoFit/>
          </a:bodyPr>
          <a:lstStyle/>
          <a:p>
            <a:pPr algn="ctr">
              <a:lnSpc>
                <a:spcPts val="4900"/>
              </a:lnSpc>
            </a:pPr>
            <a:r>
              <a:rPr lang="en-US" sz="4900" spc="240">
                <a:solidFill>
                  <a:srgbClr val="290606"/>
                </a:solidFill>
                <a:latin typeface="Garet"/>
                <a:ea typeface="Garet"/>
                <a:cs typeface="Garet"/>
                <a:sym typeface="Garet"/>
              </a:rPr>
              <a:t>THE MOTHER BOARD CIRCUIT</a:t>
            </a:r>
          </a:p>
        </p:txBody>
      </p:sp>
      <p:sp>
        <p:nvSpPr>
          <p:cNvPr name="TextBox 6" id="6"/>
          <p:cNvSpPr txBox="true"/>
          <p:nvPr/>
        </p:nvSpPr>
        <p:spPr>
          <a:xfrm rot="0">
            <a:off x="9144000" y="1114425"/>
            <a:ext cx="6628728" cy="1276986"/>
          </a:xfrm>
          <a:prstGeom prst="rect">
            <a:avLst/>
          </a:prstGeom>
        </p:spPr>
        <p:txBody>
          <a:bodyPr anchor="t" rtlCol="false" tIns="0" lIns="0" bIns="0" rIns="0">
            <a:spAutoFit/>
          </a:bodyPr>
          <a:lstStyle/>
          <a:p>
            <a:pPr algn="ctr">
              <a:lnSpc>
                <a:spcPts val="4900"/>
              </a:lnSpc>
            </a:pPr>
            <a:r>
              <a:rPr lang="en-US" sz="4900" spc="240">
                <a:solidFill>
                  <a:srgbClr val="290606"/>
                </a:solidFill>
                <a:latin typeface="Garet"/>
                <a:ea typeface="Garet"/>
                <a:cs typeface="Garet"/>
                <a:sym typeface="Garet"/>
              </a:rPr>
              <a:t>THE REMOTE CONTROL CIRCUIT</a:t>
            </a:r>
          </a:p>
        </p:txBody>
      </p:sp>
      <p:grpSp>
        <p:nvGrpSpPr>
          <p:cNvPr name="Group 7" id="7"/>
          <p:cNvGrpSpPr/>
          <p:nvPr/>
        </p:nvGrpSpPr>
        <p:grpSpPr>
          <a:xfrm rot="0">
            <a:off x="0" y="-221483"/>
            <a:ext cx="19242974" cy="10598827"/>
            <a:chOff x="0" y="0"/>
            <a:chExt cx="5068108" cy="2791461"/>
          </a:xfrm>
        </p:grpSpPr>
        <p:sp>
          <p:nvSpPr>
            <p:cNvPr name="Freeform 8" id="8"/>
            <p:cNvSpPr/>
            <p:nvPr/>
          </p:nvSpPr>
          <p:spPr>
            <a:xfrm flipH="false" flipV="false" rot="0">
              <a:off x="0" y="0"/>
              <a:ext cx="5068108" cy="2791460"/>
            </a:xfrm>
            <a:custGeom>
              <a:avLst/>
              <a:gdLst/>
              <a:ahLst/>
              <a:cxnLst/>
              <a:rect r="r" b="b" t="t" l="l"/>
              <a:pathLst>
                <a:path h="2791460" w="5068108">
                  <a:moveTo>
                    <a:pt x="8046" y="0"/>
                  </a:moveTo>
                  <a:lnTo>
                    <a:pt x="5060062" y="0"/>
                  </a:lnTo>
                  <a:cubicBezTo>
                    <a:pt x="5062196" y="0"/>
                    <a:pt x="5064243" y="848"/>
                    <a:pt x="5065752" y="2357"/>
                  </a:cubicBezTo>
                  <a:cubicBezTo>
                    <a:pt x="5067261" y="3866"/>
                    <a:pt x="5068108" y="5912"/>
                    <a:pt x="5068108" y="8046"/>
                  </a:cubicBezTo>
                  <a:lnTo>
                    <a:pt x="5068108" y="2783414"/>
                  </a:lnTo>
                  <a:cubicBezTo>
                    <a:pt x="5068108" y="2787858"/>
                    <a:pt x="5064506" y="2791460"/>
                    <a:pt x="5060062" y="2791460"/>
                  </a:cubicBezTo>
                  <a:lnTo>
                    <a:pt x="8046" y="2791460"/>
                  </a:lnTo>
                  <a:cubicBezTo>
                    <a:pt x="3603" y="2791460"/>
                    <a:pt x="0" y="2787858"/>
                    <a:pt x="0" y="2783414"/>
                  </a:cubicBezTo>
                  <a:lnTo>
                    <a:pt x="0" y="8046"/>
                  </a:lnTo>
                  <a:cubicBezTo>
                    <a:pt x="0" y="3603"/>
                    <a:pt x="3603" y="0"/>
                    <a:pt x="8046" y="0"/>
                  </a:cubicBezTo>
                  <a:close/>
                </a:path>
              </a:pathLst>
            </a:custGeom>
            <a:solidFill>
              <a:srgbClr val="71ADCE">
                <a:alpha val="14902"/>
              </a:srgbClr>
            </a:solidFill>
          </p:spPr>
        </p:sp>
        <p:sp>
          <p:nvSpPr>
            <p:cNvPr name="TextBox 9" id="9"/>
            <p:cNvSpPr txBox="true"/>
            <p:nvPr/>
          </p:nvSpPr>
          <p:spPr>
            <a:xfrm>
              <a:off x="0" y="57150"/>
              <a:ext cx="5068108" cy="2734311"/>
            </a:xfrm>
            <a:prstGeom prst="rect">
              <a:avLst/>
            </a:prstGeom>
          </p:spPr>
          <p:txBody>
            <a:bodyPr anchor="ctr" rtlCol="false" tIns="50800" lIns="50800" bIns="50800" rIns="50800"/>
            <a:lstStyle/>
            <a:p>
              <a:pPr algn="ctr">
                <a:lnSpc>
                  <a:spcPts val="3090"/>
                </a:lnSpc>
              </a:pPr>
            </a:p>
            <a:p>
              <a:pPr algn="ctr">
                <a:lnSpc>
                  <a:spcPts val="3090"/>
                </a:lnSpc>
              </a:pPr>
            </a:p>
          </p:txBody>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sp>
        <p:nvSpPr>
          <p:cNvPr name="Freeform 2" id="2"/>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grpSp>
        <p:nvGrpSpPr>
          <p:cNvPr name="Group 3" id="3"/>
          <p:cNvGrpSpPr/>
          <p:nvPr/>
        </p:nvGrpSpPr>
        <p:grpSpPr>
          <a:xfrm rot="0">
            <a:off x="8681288" y="4006850"/>
            <a:ext cx="7294445" cy="803783"/>
            <a:chOff x="0" y="0"/>
            <a:chExt cx="1921171" cy="211696"/>
          </a:xfrm>
        </p:grpSpPr>
        <p:sp>
          <p:nvSpPr>
            <p:cNvPr name="Freeform 4" id="4"/>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5" id="5"/>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Thermal Sensor Integration</a:t>
              </a:r>
            </a:p>
          </p:txBody>
        </p:sp>
      </p:grpSp>
      <p:grpSp>
        <p:nvGrpSpPr>
          <p:cNvPr name="Group 6" id="6"/>
          <p:cNvGrpSpPr/>
          <p:nvPr/>
        </p:nvGrpSpPr>
        <p:grpSpPr>
          <a:xfrm rot="0">
            <a:off x="8681288" y="5263134"/>
            <a:ext cx="7294445" cy="803783"/>
            <a:chOff x="0" y="0"/>
            <a:chExt cx="1921171" cy="211696"/>
          </a:xfrm>
        </p:grpSpPr>
        <p:sp>
          <p:nvSpPr>
            <p:cNvPr name="Freeform 7" id="7"/>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8" id="8"/>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Enhanced Camera Functionality</a:t>
              </a:r>
            </a:p>
          </p:txBody>
        </p:sp>
      </p:grpSp>
      <p:grpSp>
        <p:nvGrpSpPr>
          <p:cNvPr name="Group 9" id="9"/>
          <p:cNvGrpSpPr/>
          <p:nvPr/>
        </p:nvGrpSpPr>
        <p:grpSpPr>
          <a:xfrm rot="0">
            <a:off x="8681288" y="2745867"/>
            <a:ext cx="7294445" cy="803783"/>
            <a:chOff x="0" y="0"/>
            <a:chExt cx="1921171" cy="211696"/>
          </a:xfrm>
        </p:grpSpPr>
        <p:sp>
          <p:nvSpPr>
            <p:cNvPr name="Freeform 10" id="10"/>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11" id="11"/>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Integration of LiDAR Sensor</a:t>
              </a:r>
            </a:p>
          </p:txBody>
        </p:sp>
      </p:grpSp>
      <p:grpSp>
        <p:nvGrpSpPr>
          <p:cNvPr name="Group 12" id="12"/>
          <p:cNvGrpSpPr/>
          <p:nvPr/>
        </p:nvGrpSpPr>
        <p:grpSpPr>
          <a:xfrm rot="0">
            <a:off x="8681288" y="7556754"/>
            <a:ext cx="7294445" cy="803783"/>
            <a:chOff x="0" y="0"/>
            <a:chExt cx="1921171" cy="211696"/>
          </a:xfrm>
        </p:grpSpPr>
        <p:sp>
          <p:nvSpPr>
            <p:cNvPr name="Freeform 13" id="13"/>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14" id="14"/>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AI and Machine Learning Integration</a:t>
              </a:r>
            </a:p>
          </p:txBody>
        </p:sp>
      </p:grpSp>
      <p:grpSp>
        <p:nvGrpSpPr>
          <p:cNvPr name="Group 15" id="15"/>
          <p:cNvGrpSpPr/>
          <p:nvPr/>
        </p:nvGrpSpPr>
        <p:grpSpPr>
          <a:xfrm rot="0">
            <a:off x="8681288" y="8640318"/>
            <a:ext cx="7294445" cy="1235964"/>
            <a:chOff x="0" y="0"/>
            <a:chExt cx="1921171" cy="325522"/>
          </a:xfrm>
        </p:grpSpPr>
        <p:sp>
          <p:nvSpPr>
            <p:cNvPr name="Freeform 16" id="16"/>
            <p:cNvSpPr/>
            <p:nvPr/>
          </p:nvSpPr>
          <p:spPr>
            <a:xfrm flipH="false" flipV="false" rot="0">
              <a:off x="0" y="0"/>
              <a:ext cx="1921171" cy="325522"/>
            </a:xfrm>
            <a:custGeom>
              <a:avLst/>
              <a:gdLst/>
              <a:ahLst/>
              <a:cxnLst/>
              <a:rect r="r" b="b" t="t" l="l"/>
              <a:pathLst>
                <a:path h="325522" w="1921171">
                  <a:moveTo>
                    <a:pt x="54129" y="0"/>
                  </a:moveTo>
                  <a:lnTo>
                    <a:pt x="1867042" y="0"/>
                  </a:lnTo>
                  <a:cubicBezTo>
                    <a:pt x="1896937" y="0"/>
                    <a:pt x="1921171" y="24234"/>
                    <a:pt x="1921171" y="54129"/>
                  </a:cubicBezTo>
                  <a:lnTo>
                    <a:pt x="1921171" y="271393"/>
                  </a:lnTo>
                  <a:cubicBezTo>
                    <a:pt x="1921171" y="285749"/>
                    <a:pt x="1915468" y="299517"/>
                    <a:pt x="1905317" y="309668"/>
                  </a:cubicBezTo>
                  <a:cubicBezTo>
                    <a:pt x="1895166" y="319819"/>
                    <a:pt x="1881398" y="325522"/>
                    <a:pt x="1867042" y="325522"/>
                  </a:cubicBezTo>
                  <a:lnTo>
                    <a:pt x="54129" y="325522"/>
                  </a:lnTo>
                  <a:cubicBezTo>
                    <a:pt x="24234" y="325522"/>
                    <a:pt x="0" y="301287"/>
                    <a:pt x="0" y="271393"/>
                  </a:cubicBezTo>
                  <a:lnTo>
                    <a:pt x="0" y="54129"/>
                  </a:lnTo>
                  <a:cubicBezTo>
                    <a:pt x="0" y="24234"/>
                    <a:pt x="24234" y="0"/>
                    <a:pt x="54129" y="0"/>
                  </a:cubicBezTo>
                  <a:close/>
                </a:path>
              </a:pathLst>
            </a:custGeom>
            <a:solidFill>
              <a:srgbClr val="71ADCE"/>
            </a:solidFill>
          </p:spPr>
        </p:sp>
        <p:sp>
          <p:nvSpPr>
            <p:cNvPr name="TextBox 17" id="17"/>
            <p:cNvSpPr txBox="true"/>
            <p:nvPr/>
          </p:nvSpPr>
          <p:spPr>
            <a:xfrm>
              <a:off x="0" y="-104775"/>
              <a:ext cx="1921171" cy="430297"/>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Microphone for Real-Time Communication</a:t>
              </a:r>
            </a:p>
          </p:txBody>
        </p:sp>
      </p:grpSp>
      <p:grpSp>
        <p:nvGrpSpPr>
          <p:cNvPr name="Group 18" id="18"/>
          <p:cNvGrpSpPr/>
          <p:nvPr/>
        </p:nvGrpSpPr>
        <p:grpSpPr>
          <a:xfrm rot="0">
            <a:off x="8681288" y="6343142"/>
            <a:ext cx="7294445" cy="803783"/>
            <a:chOff x="0" y="0"/>
            <a:chExt cx="1921171" cy="211696"/>
          </a:xfrm>
        </p:grpSpPr>
        <p:sp>
          <p:nvSpPr>
            <p:cNvPr name="Freeform 19" id="19"/>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20" id="20"/>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Enhanced Fire Suppression System</a:t>
              </a:r>
            </a:p>
          </p:txBody>
        </p:sp>
      </p:grpSp>
      <p:grpSp>
        <p:nvGrpSpPr>
          <p:cNvPr name="Group 21" id="21"/>
          <p:cNvGrpSpPr/>
          <p:nvPr/>
        </p:nvGrpSpPr>
        <p:grpSpPr>
          <a:xfrm rot="0">
            <a:off x="8681288" y="1484884"/>
            <a:ext cx="7294445" cy="803783"/>
            <a:chOff x="0" y="0"/>
            <a:chExt cx="1921171" cy="211696"/>
          </a:xfrm>
        </p:grpSpPr>
        <p:sp>
          <p:nvSpPr>
            <p:cNvPr name="Freeform 22" id="22"/>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23" id="23"/>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Integration of a 360-Degree Camera</a:t>
              </a:r>
            </a:p>
          </p:txBody>
        </p:sp>
      </p:grpSp>
      <p:pic>
        <p:nvPicPr>
          <p:cNvPr name="Picture 24" id="24">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0"/>
          <a:stretch>
            <a:fillRect/>
          </a:stretch>
        </p:blipFill>
        <p:spPr>
          <a:xfrm flipH="false" flipV="false" rot="0">
            <a:off x="309716" y="1894459"/>
            <a:ext cx="7541133" cy="7541133"/>
          </a:xfrm>
          <a:prstGeom prst="rect">
            <a:avLst/>
          </a:prstGeom>
        </p:spPr>
      </p:pic>
      <p:sp>
        <p:nvSpPr>
          <p:cNvPr name="TextBox 25" id="25"/>
          <p:cNvSpPr txBox="true"/>
          <p:nvPr/>
        </p:nvSpPr>
        <p:spPr>
          <a:xfrm rot="0">
            <a:off x="741245" y="487363"/>
            <a:ext cx="10210128"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FUTURE WORK :</a:t>
            </a:r>
          </a:p>
        </p:txBody>
      </p:sp>
    </p:spTree>
  </p:cSld>
  <p:clrMapOvr>
    <a:masterClrMapping/>
  </p:clrMapOvr>
  <p:timing>
    <p:tnLst>
      <p:par>
        <p:cTn dur="indefinite" restart="never" nodeType="tmRoot">
          <p:childTnLst>
            <p:video>
              <p:cMediaNode vol="0">
                <p:cTn fill="hold" display="false">
                  <p:stCondLst>
                    <p:cond delay="indefinite"/>
                  </p:stCondLst>
                </p:cTn>
                <p:tgtEl>
                  <p:spTgt spid="24"/>
                </p:tgtEl>
              </p:cMediaNode>
            </p:video>
          </p:childTnLst>
        </p:cTn>
      </p:par>
    </p:tnLst>
  </p:timing>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sp>
        <p:nvSpPr>
          <p:cNvPr name="Freeform 2" id="2"/>
          <p:cNvSpPr/>
          <p:nvPr/>
        </p:nvSpPr>
        <p:spPr>
          <a:xfrm flipH="false" flipV="false" rot="-554935">
            <a:off x="7109541" y="1775070"/>
            <a:ext cx="2266188" cy="1023653"/>
          </a:xfrm>
          <a:custGeom>
            <a:avLst/>
            <a:gdLst/>
            <a:ahLst/>
            <a:cxnLst/>
            <a:rect r="r" b="b" t="t" l="l"/>
            <a:pathLst>
              <a:path h="1023653" w="2266188">
                <a:moveTo>
                  <a:pt x="0" y="0"/>
                </a:moveTo>
                <a:lnTo>
                  <a:pt x="2266187" y="0"/>
                </a:lnTo>
                <a:lnTo>
                  <a:pt x="2266187" y="1023652"/>
                </a:lnTo>
                <a:lnTo>
                  <a:pt x="0" y="102365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true" rot="428006">
            <a:off x="7489328" y="8497284"/>
            <a:ext cx="2266188" cy="1023653"/>
          </a:xfrm>
          <a:custGeom>
            <a:avLst/>
            <a:gdLst/>
            <a:ahLst/>
            <a:cxnLst/>
            <a:rect r="r" b="b" t="t" l="l"/>
            <a:pathLst>
              <a:path h="1023653" w="2266188">
                <a:moveTo>
                  <a:pt x="0" y="1023653"/>
                </a:moveTo>
                <a:lnTo>
                  <a:pt x="2266187" y="1023653"/>
                </a:lnTo>
                <a:lnTo>
                  <a:pt x="2266187" y="0"/>
                </a:lnTo>
                <a:lnTo>
                  <a:pt x="0" y="0"/>
                </a:lnTo>
                <a:lnTo>
                  <a:pt x="0" y="1023653"/>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4"/>
            <a:stretch>
              <a:fillRect l="0" t="0" r="0" b="0"/>
            </a:stretch>
          </a:blipFill>
        </p:spPr>
      </p:sp>
      <p:sp>
        <p:nvSpPr>
          <p:cNvPr name="Freeform 5" id="5"/>
          <p:cNvSpPr/>
          <p:nvPr/>
        </p:nvSpPr>
        <p:spPr>
          <a:xfrm flipH="false" flipV="false" rot="0">
            <a:off x="11169562" y="1344552"/>
            <a:ext cx="5632201" cy="7464107"/>
          </a:xfrm>
          <a:custGeom>
            <a:avLst/>
            <a:gdLst/>
            <a:ahLst/>
            <a:cxnLst/>
            <a:rect r="r" b="b" t="t" l="l"/>
            <a:pathLst>
              <a:path h="7464107" w="5632201">
                <a:moveTo>
                  <a:pt x="0" y="0"/>
                </a:moveTo>
                <a:lnTo>
                  <a:pt x="5632201" y="0"/>
                </a:lnTo>
                <a:lnTo>
                  <a:pt x="5632201" y="7464107"/>
                </a:lnTo>
                <a:lnTo>
                  <a:pt x="0" y="7464107"/>
                </a:lnTo>
                <a:lnTo>
                  <a:pt x="0" y="0"/>
                </a:lnTo>
                <a:close/>
              </a:path>
            </a:pathLst>
          </a:custGeom>
          <a:blipFill>
            <a:blip r:embed="rId5"/>
            <a:stretch>
              <a:fillRect l="0" t="-12416" r="0" b="-21729"/>
            </a:stretch>
          </a:blipFill>
        </p:spPr>
      </p:sp>
      <p:sp>
        <p:nvSpPr>
          <p:cNvPr name="TextBox 6" id="6"/>
          <p:cNvSpPr txBox="true"/>
          <p:nvPr/>
        </p:nvSpPr>
        <p:spPr>
          <a:xfrm rot="0">
            <a:off x="507121" y="1335027"/>
            <a:ext cx="8115300"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CONCLUSION</a:t>
            </a:r>
          </a:p>
        </p:txBody>
      </p:sp>
      <p:sp>
        <p:nvSpPr>
          <p:cNvPr name="TextBox 7" id="7"/>
          <p:cNvSpPr txBox="true"/>
          <p:nvPr/>
        </p:nvSpPr>
        <p:spPr>
          <a:xfrm rot="0">
            <a:off x="507121" y="3031334"/>
            <a:ext cx="10404344" cy="5077855"/>
          </a:xfrm>
          <a:prstGeom prst="rect">
            <a:avLst/>
          </a:prstGeom>
        </p:spPr>
        <p:txBody>
          <a:bodyPr anchor="t" rtlCol="false" tIns="0" lIns="0" bIns="0" rIns="0">
            <a:spAutoFit/>
          </a:bodyPr>
          <a:lstStyle/>
          <a:p>
            <a:pPr algn="l">
              <a:lnSpc>
                <a:spcPts val="3470"/>
              </a:lnSpc>
            </a:pPr>
          </a:p>
          <a:p>
            <a:pPr algn="l">
              <a:lnSpc>
                <a:spcPts val="3361"/>
              </a:lnSpc>
              <a:spcBef>
                <a:spcPct val="0"/>
              </a:spcBef>
            </a:pPr>
            <a:r>
              <a:rPr lang="en-US" sz="3361" spc="164">
                <a:solidFill>
                  <a:srgbClr val="290606"/>
                </a:solidFill>
                <a:latin typeface="Amiri"/>
                <a:ea typeface="Amiri"/>
                <a:cs typeface="Amiri"/>
                <a:sym typeface="Amiri"/>
              </a:rPr>
              <a:t>THE WALL-E SAVIOR ROBOT SHOWCASES THE POWER OF ROBOTICS IN ENHANCING SAFETY AND EFFICIENCY IN HAZARDOUS ENVIRONMENTS. IT INTEGRATES FIRE DETECTION AND SUPPRESSION, PRECISION WIRE HANDLING, AND WIRELESS REMOTE CONTROL, REDUCING HUMAN EXPOSURE TO DANGER. RECHARGEABLE BATTERIES ENSURE EXTENDED OPERATION, WHILE IMAGE PROCESSING ENHANCES TASK ACCURACY. THIS PROJECT DEMONSTRATES HOW ROBOTICS CAN REVOLUTIONIZE FIREFIGHTING, BOMB DISPOSAL, AND OTHER HIGH-RISK APPLICATIONS, PUSHING INNOVATION TO PROTECT LIVES AND IMPROVE OPERATIONAL EFFECTIVENESS.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1019175"/>
            <a:ext cx="8115300" cy="1073150"/>
          </a:xfrm>
          <a:prstGeom prst="rect">
            <a:avLst/>
          </a:prstGeom>
        </p:spPr>
        <p:txBody>
          <a:bodyPr anchor="t" rtlCol="false" tIns="0" lIns="0" bIns="0" rIns="0">
            <a:spAutoFit/>
          </a:bodyPr>
          <a:lstStyle/>
          <a:p>
            <a:pPr algn="l">
              <a:lnSpc>
                <a:spcPts val="6999"/>
              </a:lnSpc>
            </a:pPr>
          </a:p>
        </p:txBody>
      </p:sp>
      <p:sp>
        <p:nvSpPr>
          <p:cNvPr name="TextBox 3" id="3"/>
          <p:cNvSpPr txBox="true"/>
          <p:nvPr/>
        </p:nvSpPr>
        <p:spPr>
          <a:xfrm rot="0">
            <a:off x="7121538" y="3537411"/>
            <a:ext cx="3323927" cy="1204587"/>
          </a:xfrm>
          <a:prstGeom prst="rect">
            <a:avLst/>
          </a:prstGeom>
        </p:spPr>
        <p:txBody>
          <a:bodyPr anchor="t" rtlCol="false" tIns="0" lIns="0" bIns="0" rIns="0">
            <a:spAutoFit/>
          </a:bodyPr>
          <a:lstStyle/>
          <a:p>
            <a:pPr algn="ctr">
              <a:lnSpc>
                <a:spcPts val="8799"/>
              </a:lnSpc>
              <a:spcBef>
                <a:spcPct val="0"/>
              </a:spcBef>
            </a:pPr>
            <a:r>
              <a:rPr lang="en-US" b="true" sz="8799" spc="431" u="sng">
                <a:solidFill>
                  <a:srgbClr val="290606"/>
                </a:solidFill>
                <a:latin typeface="Arimo Bold"/>
                <a:ea typeface="Arimo Bold"/>
                <a:cs typeface="Arimo Bold"/>
                <a:sym typeface="Arimo Bold"/>
                <a:hlinkClick r:id="rId2" tooltip="https://drive.google.com/drive/folders/15HaHL7MvIh6Fmi2Re7bCE4z_QmQTjm9B?usp=sharing"/>
              </a:rPr>
              <a:t>Demo</a:t>
            </a:r>
          </a:p>
        </p:txBody>
      </p:sp>
      <p:sp>
        <p:nvSpPr>
          <p:cNvPr name="Freeform 4" id="4"/>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3"/>
            <a:stretch>
              <a:fillRect l="0" t="0" r="0" b="0"/>
            </a:stretch>
          </a:blipFill>
        </p:spPr>
      </p:sp>
      <p:grpSp>
        <p:nvGrpSpPr>
          <p:cNvPr name="Group 5" id="5"/>
          <p:cNvGrpSpPr/>
          <p:nvPr/>
        </p:nvGrpSpPr>
        <p:grpSpPr>
          <a:xfrm rot="0">
            <a:off x="0" y="-221483"/>
            <a:ext cx="19242974" cy="10598827"/>
            <a:chOff x="0" y="0"/>
            <a:chExt cx="5068108" cy="2791461"/>
          </a:xfrm>
        </p:grpSpPr>
        <p:sp>
          <p:nvSpPr>
            <p:cNvPr name="Freeform 6" id="6"/>
            <p:cNvSpPr/>
            <p:nvPr/>
          </p:nvSpPr>
          <p:spPr>
            <a:xfrm flipH="false" flipV="false" rot="0">
              <a:off x="0" y="0"/>
              <a:ext cx="5068108" cy="2791460"/>
            </a:xfrm>
            <a:custGeom>
              <a:avLst/>
              <a:gdLst/>
              <a:ahLst/>
              <a:cxnLst/>
              <a:rect r="r" b="b" t="t" l="l"/>
              <a:pathLst>
                <a:path h="2791460" w="5068108">
                  <a:moveTo>
                    <a:pt x="8046" y="0"/>
                  </a:moveTo>
                  <a:lnTo>
                    <a:pt x="5060062" y="0"/>
                  </a:lnTo>
                  <a:cubicBezTo>
                    <a:pt x="5062196" y="0"/>
                    <a:pt x="5064243" y="848"/>
                    <a:pt x="5065752" y="2357"/>
                  </a:cubicBezTo>
                  <a:cubicBezTo>
                    <a:pt x="5067261" y="3866"/>
                    <a:pt x="5068108" y="5912"/>
                    <a:pt x="5068108" y="8046"/>
                  </a:cubicBezTo>
                  <a:lnTo>
                    <a:pt x="5068108" y="2783414"/>
                  </a:lnTo>
                  <a:cubicBezTo>
                    <a:pt x="5068108" y="2787858"/>
                    <a:pt x="5064506" y="2791460"/>
                    <a:pt x="5060062" y="2791460"/>
                  </a:cubicBezTo>
                  <a:lnTo>
                    <a:pt x="8046" y="2791460"/>
                  </a:lnTo>
                  <a:cubicBezTo>
                    <a:pt x="3603" y="2791460"/>
                    <a:pt x="0" y="2787858"/>
                    <a:pt x="0" y="2783414"/>
                  </a:cubicBezTo>
                  <a:lnTo>
                    <a:pt x="0" y="8046"/>
                  </a:lnTo>
                  <a:cubicBezTo>
                    <a:pt x="0" y="3603"/>
                    <a:pt x="3603" y="0"/>
                    <a:pt x="8046" y="0"/>
                  </a:cubicBezTo>
                  <a:close/>
                </a:path>
              </a:pathLst>
            </a:custGeom>
            <a:solidFill>
              <a:srgbClr val="71ADCE">
                <a:alpha val="14902"/>
              </a:srgbClr>
            </a:solidFill>
          </p:spPr>
        </p:sp>
        <p:sp>
          <p:nvSpPr>
            <p:cNvPr name="TextBox 7" id="7"/>
            <p:cNvSpPr txBox="true"/>
            <p:nvPr/>
          </p:nvSpPr>
          <p:spPr>
            <a:xfrm>
              <a:off x="0" y="57150"/>
              <a:ext cx="5068108" cy="2734311"/>
            </a:xfrm>
            <a:prstGeom prst="rect">
              <a:avLst/>
            </a:prstGeom>
          </p:spPr>
          <p:txBody>
            <a:bodyPr anchor="ctr" rtlCol="false" tIns="50800" lIns="50800" bIns="50800" rIns="50800"/>
            <a:lstStyle/>
            <a:p>
              <a:pPr algn="ctr">
                <a:lnSpc>
                  <a:spcPts val="3090"/>
                </a:lnSpc>
              </a:pPr>
            </a:p>
            <a:p>
              <a:pPr algn="ctr">
                <a:lnSpc>
                  <a:spcPts val="3090"/>
                </a:lnSpc>
              </a:pPr>
            </a:p>
          </p:txBody>
        </p:sp>
      </p:gr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CDFFD8">
                <a:alpha val="100000"/>
              </a:srgbClr>
            </a:gs>
            <a:gs pos="100000">
              <a:srgbClr val="94B9FF">
                <a:alpha val="100000"/>
              </a:srgbClr>
            </a:gs>
          </a:gsLst>
          <a:lin ang="0"/>
        </a:gra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64000"/>
          </a:blip>
          <a:srcRect l="0" t="12499" r="0" b="12500"/>
          <a:stretch>
            <a:fillRect/>
          </a:stretch>
        </p:blipFill>
        <p:spPr>
          <a:xfrm flipH="false" flipV="false" rot="0">
            <a:off x="0" y="0"/>
            <a:ext cx="18288000" cy="10287000"/>
          </a:xfrm>
          <a:prstGeom prst="rect">
            <a:avLst/>
          </a:prstGeom>
        </p:spPr>
      </p:pic>
      <p:sp>
        <p:nvSpPr>
          <p:cNvPr name="Freeform 3" id="3"/>
          <p:cNvSpPr/>
          <p:nvPr/>
        </p:nvSpPr>
        <p:spPr>
          <a:xfrm flipH="false" flipV="false" rot="0">
            <a:off x="706574" y="6735386"/>
            <a:ext cx="7315200" cy="2088157"/>
          </a:xfrm>
          <a:custGeom>
            <a:avLst/>
            <a:gdLst/>
            <a:ahLst/>
            <a:cxnLst/>
            <a:rect r="r" b="b" t="t" l="l"/>
            <a:pathLst>
              <a:path h="2088157" w="7315200">
                <a:moveTo>
                  <a:pt x="0" y="0"/>
                </a:moveTo>
                <a:lnTo>
                  <a:pt x="7315200" y="0"/>
                </a:lnTo>
                <a:lnTo>
                  <a:pt x="7315200" y="2088157"/>
                </a:lnTo>
                <a:lnTo>
                  <a:pt x="0" y="208815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4" id="4"/>
          <p:cNvSpPr txBox="true"/>
          <p:nvPr/>
        </p:nvSpPr>
        <p:spPr>
          <a:xfrm rot="0">
            <a:off x="706574" y="5662236"/>
            <a:ext cx="8115300"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ANY QUESTIONS?</a:t>
            </a:r>
          </a:p>
        </p:txBody>
      </p:sp>
    </p:spTree>
  </p:cSld>
  <p:clrMapOvr>
    <a:masterClrMapping/>
  </p:clrMapOvr>
  <p:timing>
    <p:tnLst>
      <p:par>
        <p:cTn dur="indefinite" restart="never" nodeType="tmRoot">
          <p:childTnLst>
            <p:video>
              <p:cMediaNode vol="0">
                <p:cTn fill="hold" display="false">
                  <p:stCondLst>
                    <p:cond delay="indefinite"/>
                  </p:stCondLst>
                </p:cTn>
                <p:tgtEl>
                  <p:spTgt spid="2"/>
                </p:tgtEl>
              </p:cMediaNode>
            </p:video>
          </p:childTnLst>
        </p:cTn>
      </p:par>
    </p:tnLst>
  </p:timing>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1028700" y="1560512"/>
            <a:ext cx="9387484" cy="1304790"/>
            <a:chOff x="0" y="0"/>
            <a:chExt cx="2472424" cy="343648"/>
          </a:xfrm>
        </p:grpSpPr>
        <p:sp>
          <p:nvSpPr>
            <p:cNvPr name="Freeform 3" id="3"/>
            <p:cNvSpPr/>
            <p:nvPr/>
          </p:nvSpPr>
          <p:spPr>
            <a:xfrm flipH="false" flipV="false" rot="0">
              <a:off x="0" y="0"/>
              <a:ext cx="2472424" cy="343648"/>
            </a:xfrm>
            <a:custGeom>
              <a:avLst/>
              <a:gdLst/>
              <a:ahLst/>
              <a:cxnLst/>
              <a:rect r="r" b="b" t="t" l="l"/>
              <a:pathLst>
                <a:path h="343648" w="2472424">
                  <a:moveTo>
                    <a:pt x="42060" y="0"/>
                  </a:moveTo>
                  <a:lnTo>
                    <a:pt x="2430364" y="0"/>
                  </a:lnTo>
                  <a:cubicBezTo>
                    <a:pt x="2453593" y="0"/>
                    <a:pt x="2472424" y="18831"/>
                    <a:pt x="2472424" y="42060"/>
                  </a:cubicBezTo>
                  <a:lnTo>
                    <a:pt x="2472424" y="301588"/>
                  </a:lnTo>
                  <a:cubicBezTo>
                    <a:pt x="2472424" y="324817"/>
                    <a:pt x="2453593" y="343648"/>
                    <a:pt x="2430364" y="343648"/>
                  </a:cubicBezTo>
                  <a:lnTo>
                    <a:pt x="42060" y="343648"/>
                  </a:lnTo>
                  <a:cubicBezTo>
                    <a:pt x="30905" y="343648"/>
                    <a:pt x="20207" y="339217"/>
                    <a:pt x="12319" y="331329"/>
                  </a:cubicBezTo>
                  <a:cubicBezTo>
                    <a:pt x="4431" y="323442"/>
                    <a:pt x="0" y="312743"/>
                    <a:pt x="0" y="301588"/>
                  </a:cubicBezTo>
                  <a:lnTo>
                    <a:pt x="0" y="42060"/>
                  </a:lnTo>
                  <a:cubicBezTo>
                    <a:pt x="0" y="18831"/>
                    <a:pt x="18831" y="0"/>
                    <a:pt x="42060" y="0"/>
                  </a:cubicBezTo>
                  <a:close/>
                </a:path>
              </a:pathLst>
            </a:custGeom>
            <a:solidFill>
              <a:srgbClr val="71ADCE"/>
            </a:solidFill>
          </p:spPr>
        </p:sp>
        <p:sp>
          <p:nvSpPr>
            <p:cNvPr name="TextBox 4" id="4"/>
            <p:cNvSpPr txBox="true"/>
            <p:nvPr/>
          </p:nvSpPr>
          <p:spPr>
            <a:xfrm>
              <a:off x="0" y="-114300"/>
              <a:ext cx="2472424" cy="457948"/>
            </a:xfrm>
            <a:prstGeom prst="rect">
              <a:avLst/>
            </a:prstGeom>
          </p:spPr>
          <p:txBody>
            <a:bodyPr anchor="ctr" rtlCol="false" tIns="50800" lIns="50800" bIns="50800" rIns="50800"/>
            <a:lstStyle/>
            <a:p>
              <a:pPr algn="ctr">
                <a:lnSpc>
                  <a:spcPts val="4900"/>
                </a:lnSpc>
              </a:pPr>
              <a:r>
                <a:rPr lang="en-US" b="true" sz="3500">
                  <a:solidFill>
                    <a:srgbClr val="FFFFFF"/>
                  </a:solidFill>
                  <a:latin typeface="Telegraf Bold"/>
                  <a:ea typeface="Telegraf Bold"/>
                  <a:cs typeface="Telegraf Bold"/>
                  <a:sym typeface="Telegraf Bold"/>
                </a:rPr>
                <a:t>Introduction</a:t>
              </a:r>
            </a:p>
          </p:txBody>
        </p:sp>
      </p:grpSp>
      <p:grpSp>
        <p:nvGrpSpPr>
          <p:cNvPr name="Group 5" id="5"/>
          <p:cNvGrpSpPr/>
          <p:nvPr/>
        </p:nvGrpSpPr>
        <p:grpSpPr>
          <a:xfrm rot="0">
            <a:off x="1028700" y="3357761"/>
            <a:ext cx="9387484" cy="1304790"/>
            <a:chOff x="0" y="0"/>
            <a:chExt cx="2472424" cy="343648"/>
          </a:xfrm>
        </p:grpSpPr>
        <p:sp>
          <p:nvSpPr>
            <p:cNvPr name="Freeform 6" id="6"/>
            <p:cNvSpPr/>
            <p:nvPr/>
          </p:nvSpPr>
          <p:spPr>
            <a:xfrm flipH="false" flipV="false" rot="0">
              <a:off x="0" y="0"/>
              <a:ext cx="2472424" cy="343648"/>
            </a:xfrm>
            <a:custGeom>
              <a:avLst/>
              <a:gdLst/>
              <a:ahLst/>
              <a:cxnLst/>
              <a:rect r="r" b="b" t="t" l="l"/>
              <a:pathLst>
                <a:path h="343648" w="2472424">
                  <a:moveTo>
                    <a:pt x="42060" y="0"/>
                  </a:moveTo>
                  <a:lnTo>
                    <a:pt x="2430364" y="0"/>
                  </a:lnTo>
                  <a:cubicBezTo>
                    <a:pt x="2453593" y="0"/>
                    <a:pt x="2472424" y="18831"/>
                    <a:pt x="2472424" y="42060"/>
                  </a:cubicBezTo>
                  <a:lnTo>
                    <a:pt x="2472424" y="301588"/>
                  </a:lnTo>
                  <a:cubicBezTo>
                    <a:pt x="2472424" y="324817"/>
                    <a:pt x="2453593" y="343648"/>
                    <a:pt x="2430364" y="343648"/>
                  </a:cubicBezTo>
                  <a:lnTo>
                    <a:pt x="42060" y="343648"/>
                  </a:lnTo>
                  <a:cubicBezTo>
                    <a:pt x="30905" y="343648"/>
                    <a:pt x="20207" y="339217"/>
                    <a:pt x="12319" y="331329"/>
                  </a:cubicBezTo>
                  <a:cubicBezTo>
                    <a:pt x="4431" y="323442"/>
                    <a:pt x="0" y="312743"/>
                    <a:pt x="0" y="301588"/>
                  </a:cubicBezTo>
                  <a:lnTo>
                    <a:pt x="0" y="42060"/>
                  </a:lnTo>
                  <a:cubicBezTo>
                    <a:pt x="0" y="18831"/>
                    <a:pt x="18831" y="0"/>
                    <a:pt x="42060" y="0"/>
                  </a:cubicBezTo>
                  <a:close/>
                </a:path>
              </a:pathLst>
            </a:custGeom>
            <a:solidFill>
              <a:srgbClr val="71ADCE"/>
            </a:solidFill>
          </p:spPr>
        </p:sp>
        <p:sp>
          <p:nvSpPr>
            <p:cNvPr name="TextBox 7" id="7"/>
            <p:cNvSpPr txBox="true"/>
            <p:nvPr/>
          </p:nvSpPr>
          <p:spPr>
            <a:xfrm>
              <a:off x="0" y="-114300"/>
              <a:ext cx="2472424" cy="457948"/>
            </a:xfrm>
            <a:prstGeom prst="rect">
              <a:avLst/>
            </a:prstGeom>
          </p:spPr>
          <p:txBody>
            <a:bodyPr anchor="ctr" rtlCol="false" tIns="50800" lIns="50800" bIns="50800" rIns="50800"/>
            <a:lstStyle/>
            <a:p>
              <a:pPr algn="ctr">
                <a:lnSpc>
                  <a:spcPts val="4900"/>
                </a:lnSpc>
              </a:pPr>
              <a:r>
                <a:rPr lang="en-US" b="true" sz="3500">
                  <a:solidFill>
                    <a:srgbClr val="FFFFFF"/>
                  </a:solidFill>
                  <a:latin typeface="Telegraf Bold"/>
                  <a:ea typeface="Telegraf Bold"/>
                  <a:cs typeface="Telegraf Bold"/>
                  <a:sym typeface="Telegraf Bold"/>
                </a:rPr>
                <a:t>Features</a:t>
              </a:r>
            </a:p>
          </p:txBody>
        </p:sp>
      </p:grpSp>
      <p:grpSp>
        <p:nvGrpSpPr>
          <p:cNvPr name="Group 8" id="8"/>
          <p:cNvGrpSpPr/>
          <p:nvPr/>
        </p:nvGrpSpPr>
        <p:grpSpPr>
          <a:xfrm rot="0">
            <a:off x="1028700" y="5143500"/>
            <a:ext cx="9387484" cy="1304790"/>
            <a:chOff x="0" y="0"/>
            <a:chExt cx="2472424" cy="343648"/>
          </a:xfrm>
        </p:grpSpPr>
        <p:sp>
          <p:nvSpPr>
            <p:cNvPr name="Freeform 9" id="9"/>
            <p:cNvSpPr/>
            <p:nvPr/>
          </p:nvSpPr>
          <p:spPr>
            <a:xfrm flipH="false" flipV="false" rot="0">
              <a:off x="0" y="0"/>
              <a:ext cx="2472424" cy="343648"/>
            </a:xfrm>
            <a:custGeom>
              <a:avLst/>
              <a:gdLst/>
              <a:ahLst/>
              <a:cxnLst/>
              <a:rect r="r" b="b" t="t" l="l"/>
              <a:pathLst>
                <a:path h="343648" w="2472424">
                  <a:moveTo>
                    <a:pt x="42060" y="0"/>
                  </a:moveTo>
                  <a:lnTo>
                    <a:pt x="2430364" y="0"/>
                  </a:lnTo>
                  <a:cubicBezTo>
                    <a:pt x="2453593" y="0"/>
                    <a:pt x="2472424" y="18831"/>
                    <a:pt x="2472424" y="42060"/>
                  </a:cubicBezTo>
                  <a:lnTo>
                    <a:pt x="2472424" y="301588"/>
                  </a:lnTo>
                  <a:cubicBezTo>
                    <a:pt x="2472424" y="324817"/>
                    <a:pt x="2453593" y="343648"/>
                    <a:pt x="2430364" y="343648"/>
                  </a:cubicBezTo>
                  <a:lnTo>
                    <a:pt x="42060" y="343648"/>
                  </a:lnTo>
                  <a:cubicBezTo>
                    <a:pt x="30905" y="343648"/>
                    <a:pt x="20207" y="339217"/>
                    <a:pt x="12319" y="331329"/>
                  </a:cubicBezTo>
                  <a:cubicBezTo>
                    <a:pt x="4431" y="323442"/>
                    <a:pt x="0" y="312743"/>
                    <a:pt x="0" y="301588"/>
                  </a:cubicBezTo>
                  <a:lnTo>
                    <a:pt x="0" y="42060"/>
                  </a:lnTo>
                  <a:cubicBezTo>
                    <a:pt x="0" y="18831"/>
                    <a:pt x="18831" y="0"/>
                    <a:pt x="42060" y="0"/>
                  </a:cubicBezTo>
                  <a:close/>
                </a:path>
              </a:pathLst>
            </a:custGeom>
            <a:solidFill>
              <a:srgbClr val="71ADCE"/>
            </a:solidFill>
          </p:spPr>
        </p:sp>
        <p:sp>
          <p:nvSpPr>
            <p:cNvPr name="TextBox 10" id="10"/>
            <p:cNvSpPr txBox="true"/>
            <p:nvPr/>
          </p:nvSpPr>
          <p:spPr>
            <a:xfrm>
              <a:off x="0" y="-114300"/>
              <a:ext cx="2472424" cy="457948"/>
            </a:xfrm>
            <a:prstGeom prst="rect">
              <a:avLst/>
            </a:prstGeom>
          </p:spPr>
          <p:txBody>
            <a:bodyPr anchor="ctr" rtlCol="false" tIns="50800" lIns="50800" bIns="50800" rIns="50800"/>
            <a:lstStyle/>
            <a:p>
              <a:pPr algn="ctr">
                <a:lnSpc>
                  <a:spcPts val="4900"/>
                </a:lnSpc>
              </a:pPr>
              <a:r>
                <a:rPr lang="en-US" b="true" sz="3500">
                  <a:solidFill>
                    <a:srgbClr val="FFFFFF"/>
                  </a:solidFill>
                  <a:latin typeface="Telegraf Bold"/>
                  <a:ea typeface="Telegraf Bold"/>
                  <a:cs typeface="Telegraf Bold"/>
                  <a:sym typeface="Telegraf Bold"/>
                </a:rPr>
                <a:t>Hardware Components</a:t>
              </a:r>
            </a:p>
          </p:txBody>
        </p:sp>
      </p:grpSp>
      <p:sp>
        <p:nvSpPr>
          <p:cNvPr name="TextBox 11" id="11"/>
          <p:cNvSpPr txBox="true"/>
          <p:nvPr/>
        </p:nvSpPr>
        <p:spPr>
          <a:xfrm rot="0">
            <a:off x="1410898" y="487363"/>
            <a:ext cx="8115300"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CONTENTS</a:t>
            </a:r>
          </a:p>
        </p:txBody>
      </p:sp>
      <p:grpSp>
        <p:nvGrpSpPr>
          <p:cNvPr name="Group 12" id="12"/>
          <p:cNvGrpSpPr/>
          <p:nvPr/>
        </p:nvGrpSpPr>
        <p:grpSpPr>
          <a:xfrm rot="0">
            <a:off x="1028700" y="6924540"/>
            <a:ext cx="9387484" cy="1304790"/>
            <a:chOff x="0" y="0"/>
            <a:chExt cx="2472424" cy="343648"/>
          </a:xfrm>
        </p:grpSpPr>
        <p:sp>
          <p:nvSpPr>
            <p:cNvPr name="Freeform 13" id="13"/>
            <p:cNvSpPr/>
            <p:nvPr/>
          </p:nvSpPr>
          <p:spPr>
            <a:xfrm flipH="false" flipV="false" rot="0">
              <a:off x="0" y="0"/>
              <a:ext cx="2472424" cy="343648"/>
            </a:xfrm>
            <a:custGeom>
              <a:avLst/>
              <a:gdLst/>
              <a:ahLst/>
              <a:cxnLst/>
              <a:rect r="r" b="b" t="t" l="l"/>
              <a:pathLst>
                <a:path h="343648" w="2472424">
                  <a:moveTo>
                    <a:pt x="42060" y="0"/>
                  </a:moveTo>
                  <a:lnTo>
                    <a:pt x="2430364" y="0"/>
                  </a:lnTo>
                  <a:cubicBezTo>
                    <a:pt x="2453593" y="0"/>
                    <a:pt x="2472424" y="18831"/>
                    <a:pt x="2472424" y="42060"/>
                  </a:cubicBezTo>
                  <a:lnTo>
                    <a:pt x="2472424" y="301588"/>
                  </a:lnTo>
                  <a:cubicBezTo>
                    <a:pt x="2472424" y="324817"/>
                    <a:pt x="2453593" y="343648"/>
                    <a:pt x="2430364" y="343648"/>
                  </a:cubicBezTo>
                  <a:lnTo>
                    <a:pt x="42060" y="343648"/>
                  </a:lnTo>
                  <a:cubicBezTo>
                    <a:pt x="30905" y="343648"/>
                    <a:pt x="20207" y="339217"/>
                    <a:pt x="12319" y="331329"/>
                  </a:cubicBezTo>
                  <a:cubicBezTo>
                    <a:pt x="4431" y="323442"/>
                    <a:pt x="0" y="312743"/>
                    <a:pt x="0" y="301588"/>
                  </a:cubicBezTo>
                  <a:lnTo>
                    <a:pt x="0" y="42060"/>
                  </a:lnTo>
                  <a:cubicBezTo>
                    <a:pt x="0" y="18831"/>
                    <a:pt x="18831" y="0"/>
                    <a:pt x="42060" y="0"/>
                  </a:cubicBezTo>
                  <a:close/>
                </a:path>
              </a:pathLst>
            </a:custGeom>
            <a:solidFill>
              <a:srgbClr val="71ADCE"/>
            </a:solidFill>
          </p:spPr>
        </p:sp>
        <p:sp>
          <p:nvSpPr>
            <p:cNvPr name="TextBox 14" id="14"/>
            <p:cNvSpPr txBox="true"/>
            <p:nvPr/>
          </p:nvSpPr>
          <p:spPr>
            <a:xfrm>
              <a:off x="0" y="-114300"/>
              <a:ext cx="2472424" cy="457948"/>
            </a:xfrm>
            <a:prstGeom prst="rect">
              <a:avLst/>
            </a:prstGeom>
          </p:spPr>
          <p:txBody>
            <a:bodyPr anchor="ctr" rtlCol="false" tIns="50800" lIns="50800" bIns="50800" rIns="50800"/>
            <a:lstStyle/>
            <a:p>
              <a:pPr algn="ctr">
                <a:lnSpc>
                  <a:spcPts val="4900"/>
                </a:lnSpc>
              </a:pPr>
              <a:r>
                <a:rPr lang="en-US" b="true" sz="3500">
                  <a:solidFill>
                    <a:srgbClr val="FFFFFF"/>
                  </a:solidFill>
                  <a:latin typeface="Telegraf Bold"/>
                  <a:ea typeface="Telegraf Bold"/>
                  <a:cs typeface="Telegraf Bold"/>
                  <a:sym typeface="Telegraf Bold"/>
                </a:rPr>
                <a:t>Future work</a:t>
              </a:r>
            </a:p>
          </p:txBody>
        </p:sp>
      </p:grpSp>
      <p:sp>
        <p:nvSpPr>
          <p:cNvPr name="Freeform 15" id="15"/>
          <p:cNvSpPr/>
          <p:nvPr/>
        </p:nvSpPr>
        <p:spPr>
          <a:xfrm flipH="false" flipV="false" rot="0">
            <a:off x="12059627" y="0"/>
            <a:ext cx="5702345" cy="9637557"/>
          </a:xfrm>
          <a:custGeom>
            <a:avLst/>
            <a:gdLst/>
            <a:ahLst/>
            <a:cxnLst/>
            <a:rect r="r" b="b" t="t" l="l"/>
            <a:pathLst>
              <a:path h="9637557" w="5702345">
                <a:moveTo>
                  <a:pt x="0" y="0"/>
                </a:moveTo>
                <a:lnTo>
                  <a:pt x="5702344" y="0"/>
                </a:lnTo>
                <a:lnTo>
                  <a:pt x="5702344" y="9637557"/>
                </a:lnTo>
                <a:lnTo>
                  <a:pt x="0" y="9637557"/>
                </a:lnTo>
                <a:lnTo>
                  <a:pt x="0" y="0"/>
                </a:lnTo>
                <a:close/>
              </a:path>
            </a:pathLst>
          </a:custGeom>
          <a:blipFill>
            <a:blip r:embed="rId2"/>
            <a:stretch>
              <a:fillRect l="0" t="0" r="0" b="0"/>
            </a:stretch>
          </a:blipFill>
        </p:spPr>
      </p:sp>
      <p:grpSp>
        <p:nvGrpSpPr>
          <p:cNvPr name="Group 16" id="16"/>
          <p:cNvGrpSpPr/>
          <p:nvPr/>
        </p:nvGrpSpPr>
        <p:grpSpPr>
          <a:xfrm rot="0">
            <a:off x="1028700" y="8605905"/>
            <a:ext cx="9387484" cy="1304790"/>
            <a:chOff x="0" y="0"/>
            <a:chExt cx="2472424" cy="343648"/>
          </a:xfrm>
        </p:grpSpPr>
        <p:sp>
          <p:nvSpPr>
            <p:cNvPr name="Freeform 17" id="17"/>
            <p:cNvSpPr/>
            <p:nvPr/>
          </p:nvSpPr>
          <p:spPr>
            <a:xfrm flipH="false" flipV="false" rot="0">
              <a:off x="0" y="0"/>
              <a:ext cx="2472424" cy="343648"/>
            </a:xfrm>
            <a:custGeom>
              <a:avLst/>
              <a:gdLst/>
              <a:ahLst/>
              <a:cxnLst/>
              <a:rect r="r" b="b" t="t" l="l"/>
              <a:pathLst>
                <a:path h="343648" w="2472424">
                  <a:moveTo>
                    <a:pt x="42060" y="0"/>
                  </a:moveTo>
                  <a:lnTo>
                    <a:pt x="2430364" y="0"/>
                  </a:lnTo>
                  <a:cubicBezTo>
                    <a:pt x="2453593" y="0"/>
                    <a:pt x="2472424" y="18831"/>
                    <a:pt x="2472424" y="42060"/>
                  </a:cubicBezTo>
                  <a:lnTo>
                    <a:pt x="2472424" y="301588"/>
                  </a:lnTo>
                  <a:cubicBezTo>
                    <a:pt x="2472424" y="324817"/>
                    <a:pt x="2453593" y="343648"/>
                    <a:pt x="2430364" y="343648"/>
                  </a:cubicBezTo>
                  <a:lnTo>
                    <a:pt x="42060" y="343648"/>
                  </a:lnTo>
                  <a:cubicBezTo>
                    <a:pt x="30905" y="343648"/>
                    <a:pt x="20207" y="339217"/>
                    <a:pt x="12319" y="331329"/>
                  </a:cubicBezTo>
                  <a:cubicBezTo>
                    <a:pt x="4431" y="323442"/>
                    <a:pt x="0" y="312743"/>
                    <a:pt x="0" y="301588"/>
                  </a:cubicBezTo>
                  <a:lnTo>
                    <a:pt x="0" y="42060"/>
                  </a:lnTo>
                  <a:cubicBezTo>
                    <a:pt x="0" y="18831"/>
                    <a:pt x="18831" y="0"/>
                    <a:pt x="42060" y="0"/>
                  </a:cubicBezTo>
                  <a:close/>
                </a:path>
              </a:pathLst>
            </a:custGeom>
            <a:solidFill>
              <a:srgbClr val="71ADCE"/>
            </a:solidFill>
          </p:spPr>
        </p:sp>
        <p:sp>
          <p:nvSpPr>
            <p:cNvPr name="TextBox 18" id="18"/>
            <p:cNvSpPr txBox="true"/>
            <p:nvPr/>
          </p:nvSpPr>
          <p:spPr>
            <a:xfrm>
              <a:off x="0" y="-114300"/>
              <a:ext cx="2472424" cy="457948"/>
            </a:xfrm>
            <a:prstGeom prst="rect">
              <a:avLst/>
            </a:prstGeom>
          </p:spPr>
          <p:txBody>
            <a:bodyPr anchor="ctr" rtlCol="false" tIns="50800" lIns="50800" bIns="50800" rIns="50800"/>
            <a:lstStyle/>
            <a:p>
              <a:pPr algn="ctr">
                <a:lnSpc>
                  <a:spcPts val="4900"/>
                </a:lnSpc>
              </a:pPr>
              <a:r>
                <a:rPr lang="en-US" b="true" sz="3500">
                  <a:solidFill>
                    <a:srgbClr val="FFFFFF"/>
                  </a:solidFill>
                  <a:latin typeface="Telegraf Bold"/>
                  <a:ea typeface="Telegraf Bold"/>
                  <a:cs typeface="Telegraf Bold"/>
                  <a:sym typeface="Telegraf Bold"/>
                </a:rPr>
                <a:t>Demo</a:t>
              </a:r>
            </a:p>
          </p:txBody>
        </p:sp>
      </p:grpSp>
      <p:sp>
        <p:nvSpPr>
          <p:cNvPr name="Freeform 19" id="19"/>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3"/>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290792" y="2591509"/>
            <a:ext cx="10723488" cy="6242668"/>
            <a:chOff x="0" y="0"/>
            <a:chExt cx="2824293" cy="1644160"/>
          </a:xfrm>
        </p:grpSpPr>
        <p:sp>
          <p:nvSpPr>
            <p:cNvPr name="Freeform 3" id="3"/>
            <p:cNvSpPr/>
            <p:nvPr/>
          </p:nvSpPr>
          <p:spPr>
            <a:xfrm flipH="false" flipV="false" rot="0">
              <a:off x="0" y="0"/>
              <a:ext cx="2824293" cy="1644160"/>
            </a:xfrm>
            <a:custGeom>
              <a:avLst/>
              <a:gdLst/>
              <a:ahLst/>
              <a:cxnLst/>
              <a:rect r="r" b="b" t="t" l="l"/>
              <a:pathLst>
                <a:path h="1644160" w="2824293">
                  <a:moveTo>
                    <a:pt x="36820" y="0"/>
                  </a:moveTo>
                  <a:lnTo>
                    <a:pt x="2787473" y="0"/>
                  </a:lnTo>
                  <a:cubicBezTo>
                    <a:pt x="2807808" y="0"/>
                    <a:pt x="2824293" y="16485"/>
                    <a:pt x="2824293" y="36820"/>
                  </a:cubicBezTo>
                  <a:lnTo>
                    <a:pt x="2824293" y="1607340"/>
                  </a:lnTo>
                  <a:cubicBezTo>
                    <a:pt x="2824293" y="1617105"/>
                    <a:pt x="2820414" y="1626470"/>
                    <a:pt x="2813509" y="1633375"/>
                  </a:cubicBezTo>
                  <a:cubicBezTo>
                    <a:pt x="2806604" y="1640280"/>
                    <a:pt x="2797238" y="1644160"/>
                    <a:pt x="2787473" y="1644160"/>
                  </a:cubicBezTo>
                  <a:lnTo>
                    <a:pt x="36820" y="1644160"/>
                  </a:lnTo>
                  <a:cubicBezTo>
                    <a:pt x="27055" y="1644160"/>
                    <a:pt x="17689" y="1640280"/>
                    <a:pt x="10784" y="1633375"/>
                  </a:cubicBezTo>
                  <a:cubicBezTo>
                    <a:pt x="3879" y="1626470"/>
                    <a:pt x="0" y="1617105"/>
                    <a:pt x="0" y="1607340"/>
                  </a:cubicBezTo>
                  <a:lnTo>
                    <a:pt x="0" y="36820"/>
                  </a:lnTo>
                  <a:cubicBezTo>
                    <a:pt x="0" y="27055"/>
                    <a:pt x="3879" y="17689"/>
                    <a:pt x="10784" y="10784"/>
                  </a:cubicBezTo>
                  <a:cubicBezTo>
                    <a:pt x="17689" y="3879"/>
                    <a:pt x="27055" y="0"/>
                    <a:pt x="36820" y="0"/>
                  </a:cubicBezTo>
                  <a:close/>
                </a:path>
              </a:pathLst>
            </a:custGeom>
            <a:solidFill>
              <a:srgbClr val="71ADCE"/>
            </a:solidFill>
          </p:spPr>
        </p:sp>
        <p:sp>
          <p:nvSpPr>
            <p:cNvPr name="TextBox 4" id="4"/>
            <p:cNvSpPr txBox="true"/>
            <p:nvPr/>
          </p:nvSpPr>
          <p:spPr>
            <a:xfrm>
              <a:off x="0" y="-66675"/>
              <a:ext cx="2824293" cy="1710835"/>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6" id="6"/>
          <p:cNvSpPr/>
          <p:nvPr/>
        </p:nvSpPr>
        <p:spPr>
          <a:xfrm flipH="false" flipV="false" rot="0">
            <a:off x="11532075" y="496888"/>
            <a:ext cx="5727225" cy="8337289"/>
          </a:xfrm>
          <a:custGeom>
            <a:avLst/>
            <a:gdLst/>
            <a:ahLst/>
            <a:cxnLst/>
            <a:rect r="r" b="b" t="t" l="l"/>
            <a:pathLst>
              <a:path h="8337289" w="5727225">
                <a:moveTo>
                  <a:pt x="0" y="0"/>
                </a:moveTo>
                <a:lnTo>
                  <a:pt x="5727225" y="0"/>
                </a:lnTo>
                <a:lnTo>
                  <a:pt x="5727225" y="8337289"/>
                </a:lnTo>
                <a:lnTo>
                  <a:pt x="0" y="8337289"/>
                </a:lnTo>
                <a:lnTo>
                  <a:pt x="0" y="0"/>
                </a:lnTo>
                <a:close/>
              </a:path>
            </a:pathLst>
          </a:custGeom>
          <a:blipFill>
            <a:blip r:embed="rId3"/>
            <a:stretch>
              <a:fillRect l="0" t="0" r="0" b="0"/>
            </a:stretch>
          </a:blipFill>
        </p:spPr>
      </p:sp>
      <p:sp>
        <p:nvSpPr>
          <p:cNvPr name="TextBox 7" id="7"/>
          <p:cNvSpPr txBox="true"/>
          <p:nvPr/>
        </p:nvSpPr>
        <p:spPr>
          <a:xfrm rot="0">
            <a:off x="1028700" y="487363"/>
            <a:ext cx="8927786"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INTRODUCTION</a:t>
            </a:r>
          </a:p>
        </p:txBody>
      </p:sp>
      <p:sp>
        <p:nvSpPr>
          <p:cNvPr name="TextBox 8" id="8"/>
          <p:cNvSpPr txBox="true"/>
          <p:nvPr/>
        </p:nvSpPr>
        <p:spPr>
          <a:xfrm rot="0">
            <a:off x="716964" y="2929267"/>
            <a:ext cx="9551258" cy="5643352"/>
          </a:xfrm>
          <a:prstGeom prst="rect">
            <a:avLst/>
          </a:prstGeom>
        </p:spPr>
        <p:txBody>
          <a:bodyPr anchor="t" rtlCol="false" tIns="0" lIns="0" bIns="0" rIns="0">
            <a:spAutoFit/>
          </a:bodyPr>
          <a:lstStyle/>
          <a:p>
            <a:pPr algn="l">
              <a:lnSpc>
                <a:spcPts val="3741"/>
              </a:lnSpc>
              <a:spcBef>
                <a:spcPct val="0"/>
              </a:spcBef>
            </a:pPr>
            <a:r>
              <a:rPr lang="en-US" sz="3741" spc="183">
                <a:solidFill>
                  <a:srgbClr val="290606"/>
                </a:solidFill>
                <a:latin typeface="Amiri"/>
                <a:ea typeface="Amiri"/>
                <a:cs typeface="Amiri"/>
                <a:sym typeface="Amiri"/>
              </a:rPr>
              <a:t> In various high-risk environments, such as high-pressure areas and hazardous zones, performing tasks like cutting or connecting wires presents significant challenges and risks to human safety. Traditional approaches often require manual intervention, which can be dangerous and inefficient. Technological advancements in robotics and digital image processing provide innovative solutions to mitigate these risks and enhance operational efficiency.</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10950" t="13010" r="12289" b="10228"/>
          <a:stretch>
            <a:fillRect/>
          </a:stretch>
        </p:blipFill>
        <p:spPr>
          <a:xfrm flipH="true" flipV="false" rot="0">
            <a:off x="4637460" y="5729831"/>
            <a:ext cx="4035965" cy="4035965"/>
          </a:xfrm>
          <a:prstGeom prst="rect">
            <a:avLst/>
          </a:prstGeom>
        </p:spPr>
      </p:pic>
      <p:grpSp>
        <p:nvGrpSpPr>
          <p:cNvPr name="Group 3" id="3"/>
          <p:cNvGrpSpPr/>
          <p:nvPr/>
        </p:nvGrpSpPr>
        <p:grpSpPr>
          <a:xfrm rot="0">
            <a:off x="7684843" y="0"/>
            <a:ext cx="4214572" cy="3621897"/>
            <a:chOff x="0" y="0"/>
            <a:chExt cx="812800" cy="698500"/>
          </a:xfrm>
        </p:grpSpPr>
        <p:sp>
          <p:nvSpPr>
            <p:cNvPr name="Freeform 4" id="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FFC97F"/>
            </a:solidFill>
          </p:spPr>
        </p:sp>
        <p:sp>
          <p:nvSpPr>
            <p:cNvPr name="TextBox 5" id="5"/>
            <p:cNvSpPr txBox="true"/>
            <p:nvPr/>
          </p:nvSpPr>
          <p:spPr>
            <a:xfrm>
              <a:off x="114300" y="19050"/>
              <a:ext cx="584200" cy="679450"/>
            </a:xfrm>
            <a:prstGeom prst="rect">
              <a:avLst/>
            </a:prstGeom>
          </p:spPr>
          <p:txBody>
            <a:bodyPr anchor="ctr" rtlCol="false" tIns="50800" lIns="50800" bIns="50800" rIns="50800"/>
            <a:lstStyle/>
            <a:p>
              <a:pPr algn="ctr">
                <a:lnSpc>
                  <a:spcPts val="3200"/>
                </a:lnSpc>
              </a:pPr>
              <a:r>
                <a:rPr lang="en-US" b="true" sz="3200">
                  <a:solidFill>
                    <a:srgbClr val="000000"/>
                  </a:solidFill>
                  <a:latin typeface="Telegraf Bold"/>
                  <a:ea typeface="Telegraf Bold"/>
                  <a:cs typeface="Telegraf Bold"/>
                  <a:sym typeface="Telegraf Bold"/>
                </a:rPr>
                <a:t>ball bearing problem</a:t>
              </a:r>
            </a:p>
          </p:txBody>
        </p:sp>
      </p:grpSp>
      <p:grpSp>
        <p:nvGrpSpPr>
          <p:cNvPr name="Group 6" id="6"/>
          <p:cNvGrpSpPr/>
          <p:nvPr/>
        </p:nvGrpSpPr>
        <p:grpSpPr>
          <a:xfrm rot="0">
            <a:off x="7684843" y="3814107"/>
            <a:ext cx="4214572" cy="3621897"/>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FFC97F"/>
            </a:solidFill>
          </p:spPr>
        </p:sp>
        <p:sp>
          <p:nvSpPr>
            <p:cNvPr name="TextBox 8" id="8"/>
            <p:cNvSpPr txBox="true"/>
            <p:nvPr/>
          </p:nvSpPr>
          <p:spPr>
            <a:xfrm>
              <a:off x="114300" y="19050"/>
              <a:ext cx="584200" cy="679450"/>
            </a:xfrm>
            <a:prstGeom prst="rect">
              <a:avLst/>
            </a:prstGeom>
          </p:spPr>
          <p:txBody>
            <a:bodyPr anchor="ctr" rtlCol="false" tIns="50800" lIns="50800" bIns="50800" rIns="50800"/>
            <a:lstStyle/>
            <a:p>
              <a:pPr algn="ctr">
                <a:lnSpc>
                  <a:spcPts val="3200"/>
                </a:lnSpc>
              </a:pPr>
              <a:r>
                <a:rPr lang="en-US" b="true" sz="3200">
                  <a:solidFill>
                    <a:srgbClr val="000000"/>
                  </a:solidFill>
                  <a:latin typeface="Telegraf Bold"/>
                  <a:ea typeface="Telegraf Bold"/>
                  <a:cs typeface="Telegraf Bold"/>
                  <a:sym typeface="Telegraf Bold"/>
                </a:rPr>
                <a:t>Relay Noise Interference</a:t>
              </a:r>
            </a:p>
          </p:txBody>
        </p:sp>
      </p:grpSp>
      <p:grpSp>
        <p:nvGrpSpPr>
          <p:cNvPr name="Group 9" id="9"/>
          <p:cNvGrpSpPr/>
          <p:nvPr/>
        </p:nvGrpSpPr>
        <p:grpSpPr>
          <a:xfrm rot="0">
            <a:off x="4389419" y="1959441"/>
            <a:ext cx="4214572" cy="3621897"/>
            <a:chOff x="0" y="0"/>
            <a:chExt cx="812800" cy="698500"/>
          </a:xfrm>
        </p:grpSpPr>
        <p:sp>
          <p:nvSpPr>
            <p:cNvPr name="Freeform 10" id="10"/>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71ADCE"/>
            </a:solidFill>
          </p:spPr>
        </p:sp>
        <p:sp>
          <p:nvSpPr>
            <p:cNvPr name="TextBox 11" id="11"/>
            <p:cNvSpPr txBox="true"/>
            <p:nvPr/>
          </p:nvSpPr>
          <p:spPr>
            <a:xfrm>
              <a:off x="114300" y="19050"/>
              <a:ext cx="584200" cy="679450"/>
            </a:xfrm>
            <a:prstGeom prst="rect">
              <a:avLst/>
            </a:prstGeom>
          </p:spPr>
          <p:txBody>
            <a:bodyPr anchor="ctr" rtlCol="false" tIns="50800" lIns="50800" bIns="50800" rIns="50800"/>
            <a:lstStyle/>
            <a:p>
              <a:pPr algn="ctr">
                <a:lnSpc>
                  <a:spcPts val="3200"/>
                </a:lnSpc>
              </a:pPr>
              <a:r>
                <a:rPr lang="en-US" b="true" sz="3200">
                  <a:solidFill>
                    <a:srgbClr val="FFFFFF"/>
                  </a:solidFill>
                  <a:latin typeface="Telegraf Bold"/>
                  <a:ea typeface="Telegraf Bold"/>
                  <a:cs typeface="Telegraf Bold"/>
                  <a:sym typeface="Telegraf Bold"/>
                </a:rPr>
                <a:t>Unavailability and High Cost of Components</a:t>
              </a:r>
            </a:p>
          </p:txBody>
        </p:sp>
      </p:grpSp>
      <p:grpSp>
        <p:nvGrpSpPr>
          <p:cNvPr name="Group 12" id="12"/>
          <p:cNvGrpSpPr/>
          <p:nvPr/>
        </p:nvGrpSpPr>
        <p:grpSpPr>
          <a:xfrm rot="0">
            <a:off x="10970741" y="1902291"/>
            <a:ext cx="4214572" cy="3621897"/>
            <a:chOff x="0" y="0"/>
            <a:chExt cx="812800" cy="698500"/>
          </a:xfrm>
        </p:grpSpPr>
        <p:sp>
          <p:nvSpPr>
            <p:cNvPr name="Freeform 13" id="13"/>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71ADCE"/>
            </a:solidFill>
          </p:spPr>
        </p:sp>
        <p:sp>
          <p:nvSpPr>
            <p:cNvPr name="TextBox 14" id="14"/>
            <p:cNvSpPr txBox="true"/>
            <p:nvPr/>
          </p:nvSpPr>
          <p:spPr>
            <a:xfrm>
              <a:off x="114300" y="19050"/>
              <a:ext cx="584200" cy="679450"/>
            </a:xfrm>
            <a:prstGeom prst="rect">
              <a:avLst/>
            </a:prstGeom>
          </p:spPr>
          <p:txBody>
            <a:bodyPr anchor="ctr" rtlCol="false" tIns="50800" lIns="50800" bIns="50800" rIns="50800"/>
            <a:lstStyle/>
            <a:p>
              <a:pPr algn="ctr">
                <a:lnSpc>
                  <a:spcPts val="3200"/>
                </a:lnSpc>
              </a:pPr>
              <a:r>
                <a:rPr lang="en-US" b="true" sz="3200">
                  <a:solidFill>
                    <a:srgbClr val="FFFFFF"/>
                  </a:solidFill>
                  <a:latin typeface="Telegraf Bold"/>
                  <a:ea typeface="Telegraf Bold"/>
                  <a:cs typeface="Telegraf Bold"/>
                  <a:sym typeface="Telegraf Bold"/>
                </a:rPr>
                <a:t>Battery Specifications</a:t>
              </a:r>
            </a:p>
          </p:txBody>
        </p:sp>
      </p:grpSp>
      <p:grpSp>
        <p:nvGrpSpPr>
          <p:cNvPr name="Group 15" id="15"/>
          <p:cNvGrpSpPr/>
          <p:nvPr/>
        </p:nvGrpSpPr>
        <p:grpSpPr>
          <a:xfrm rot="0">
            <a:off x="10980266" y="5691731"/>
            <a:ext cx="4214572" cy="3621897"/>
            <a:chOff x="0" y="0"/>
            <a:chExt cx="812800" cy="698500"/>
          </a:xfrm>
        </p:grpSpPr>
        <p:sp>
          <p:nvSpPr>
            <p:cNvPr name="Freeform 16" id="1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71ADCE"/>
            </a:solidFill>
          </p:spPr>
        </p:sp>
        <p:sp>
          <p:nvSpPr>
            <p:cNvPr name="TextBox 17" id="17"/>
            <p:cNvSpPr txBox="true"/>
            <p:nvPr/>
          </p:nvSpPr>
          <p:spPr>
            <a:xfrm>
              <a:off x="114300" y="19050"/>
              <a:ext cx="584200" cy="679450"/>
            </a:xfrm>
            <a:prstGeom prst="rect">
              <a:avLst/>
            </a:prstGeom>
          </p:spPr>
          <p:txBody>
            <a:bodyPr anchor="ctr" rtlCol="false" tIns="50800" lIns="50800" bIns="50800" rIns="50800"/>
            <a:lstStyle/>
            <a:p>
              <a:pPr algn="ctr">
                <a:lnSpc>
                  <a:spcPts val="3200"/>
                </a:lnSpc>
              </a:pPr>
              <a:r>
                <a:rPr lang="en-US" b="true" sz="3200">
                  <a:solidFill>
                    <a:srgbClr val="FFFFFF"/>
                  </a:solidFill>
                  <a:latin typeface="Telegraf Bold"/>
                  <a:ea typeface="Telegraf Bold"/>
                  <a:cs typeface="Telegraf Bold"/>
                  <a:sym typeface="Telegraf Bold"/>
                </a:rPr>
                <a:t>insufficient Current Handling of the Motor Drivers:</a:t>
              </a:r>
            </a:p>
          </p:txBody>
        </p:sp>
      </p:grpSp>
      <p:grpSp>
        <p:nvGrpSpPr>
          <p:cNvPr name="Group 18" id="18"/>
          <p:cNvGrpSpPr/>
          <p:nvPr/>
        </p:nvGrpSpPr>
        <p:grpSpPr>
          <a:xfrm rot="0">
            <a:off x="1093996" y="3918882"/>
            <a:ext cx="4214572" cy="3621897"/>
            <a:chOff x="0" y="0"/>
            <a:chExt cx="812800" cy="698500"/>
          </a:xfrm>
        </p:grpSpPr>
        <p:sp>
          <p:nvSpPr>
            <p:cNvPr name="Freeform 19" id="1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FFC97F"/>
            </a:solidFill>
          </p:spPr>
        </p:sp>
        <p:sp>
          <p:nvSpPr>
            <p:cNvPr name="TextBox 20" id="20"/>
            <p:cNvSpPr txBox="true"/>
            <p:nvPr/>
          </p:nvSpPr>
          <p:spPr>
            <a:xfrm>
              <a:off x="114300" y="28575"/>
              <a:ext cx="584200" cy="669925"/>
            </a:xfrm>
            <a:prstGeom prst="rect">
              <a:avLst/>
            </a:prstGeom>
          </p:spPr>
          <p:txBody>
            <a:bodyPr anchor="ctr" rtlCol="false" tIns="50800" lIns="50800" bIns="50800" rIns="50800"/>
            <a:lstStyle/>
            <a:p>
              <a:pPr algn="ctr">
                <a:lnSpc>
                  <a:spcPts val="3199"/>
                </a:lnSpc>
              </a:pPr>
              <a:r>
                <a:rPr lang="en-US" b="true" sz="3199">
                  <a:solidFill>
                    <a:srgbClr val="000000"/>
                  </a:solidFill>
                  <a:latin typeface="Telegraf Bold"/>
                  <a:ea typeface="Telegraf Bold"/>
                  <a:cs typeface="Telegraf Bold"/>
                  <a:sym typeface="Telegraf Bold"/>
                </a:rPr>
                <a:t>Insufficient Motor Power</a:t>
              </a:r>
            </a:p>
          </p:txBody>
        </p:sp>
      </p:grpSp>
      <p:sp>
        <p:nvSpPr>
          <p:cNvPr name="TextBox 21" id="21"/>
          <p:cNvSpPr txBox="true"/>
          <p:nvPr/>
        </p:nvSpPr>
        <p:spPr>
          <a:xfrm rot="0">
            <a:off x="579810" y="-9525"/>
            <a:ext cx="8115300" cy="1073150"/>
          </a:xfrm>
          <a:prstGeom prst="rect">
            <a:avLst/>
          </a:prstGeom>
        </p:spPr>
        <p:txBody>
          <a:bodyPr anchor="t" rtlCol="false" tIns="0" lIns="0" bIns="0" rIns="0">
            <a:spAutoFit/>
          </a:bodyPr>
          <a:lstStyle/>
          <a:p>
            <a:pPr algn="l">
              <a:lnSpc>
                <a:spcPts val="6999"/>
              </a:lnSpc>
            </a:pPr>
          </a:p>
        </p:txBody>
      </p:sp>
      <p:sp>
        <p:nvSpPr>
          <p:cNvPr name="TextBox 22" id="22"/>
          <p:cNvSpPr txBox="true"/>
          <p:nvPr/>
        </p:nvSpPr>
        <p:spPr>
          <a:xfrm rot="0">
            <a:off x="83992" y="524826"/>
            <a:ext cx="8115300" cy="1035687"/>
          </a:xfrm>
          <a:prstGeom prst="rect">
            <a:avLst/>
          </a:prstGeom>
        </p:spPr>
        <p:txBody>
          <a:bodyPr anchor="t" rtlCol="false" tIns="0" lIns="0" bIns="0" rIns="0">
            <a:spAutoFit/>
          </a:bodyPr>
          <a:lstStyle/>
          <a:p>
            <a:pPr algn="ctr">
              <a:lnSpc>
                <a:spcPts val="8539"/>
              </a:lnSpc>
              <a:spcBef>
                <a:spcPct val="0"/>
              </a:spcBef>
            </a:pPr>
            <a:r>
              <a:rPr lang="en-US" b="true" sz="6099">
                <a:solidFill>
                  <a:srgbClr val="290606"/>
                </a:solidFill>
                <a:latin typeface="Garet Bold"/>
                <a:ea typeface="Garet Bold"/>
                <a:cs typeface="Garet Bold"/>
                <a:sym typeface="Garet Bold"/>
              </a:rPr>
              <a:t>C</a:t>
            </a:r>
            <a:r>
              <a:rPr lang="en-US" b="true" sz="6099">
                <a:solidFill>
                  <a:srgbClr val="290606"/>
                </a:solidFill>
                <a:latin typeface="Garet Bold"/>
                <a:ea typeface="Garet Bold"/>
                <a:cs typeface="Garet Bold"/>
                <a:sym typeface="Garet Bold"/>
              </a:rPr>
              <a:t>onstraints</a:t>
            </a:r>
          </a:p>
        </p:txBody>
      </p:sp>
      <p:sp>
        <p:nvSpPr>
          <p:cNvPr name="Freeform 23" id="23"/>
          <p:cNvSpPr/>
          <p:nvPr/>
        </p:nvSpPr>
        <p:spPr>
          <a:xfrm flipH="false" flipV="false" rot="0">
            <a:off x="15985258"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5"/>
            <a:stretch>
              <a:fillRect l="0" t="0" r="0" b="0"/>
            </a:stretch>
          </a:blipFill>
        </p:spPr>
      </p:sp>
    </p:spTree>
  </p:cSld>
  <p:clrMapOvr>
    <a:masterClrMapping/>
  </p:clrMapOvr>
  <p:timing>
    <p:tnLst>
      <p:par>
        <p:cTn dur="indefinite" restart="never" nodeType="tmRoot">
          <p:childTnLst>
            <p:video>
              <p:cMediaNode vol="0">
                <p:cTn fill="hold" display="false">
                  <p:stCondLst>
                    <p:cond delay="indefinite"/>
                  </p:stCondLst>
                </p:cTn>
                <p:tgtEl>
                  <p:spTgt spid="2"/>
                </p:tgtEl>
              </p:cMediaNode>
            </p:video>
          </p:childTnLst>
        </p:cTn>
      </p:par>
    </p:tnLst>
  </p:timing>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sp>
        <p:nvSpPr>
          <p:cNvPr name="TextBox 2" id="2"/>
          <p:cNvSpPr txBox="true"/>
          <p:nvPr/>
        </p:nvSpPr>
        <p:spPr>
          <a:xfrm rot="0">
            <a:off x="1757527" y="414071"/>
            <a:ext cx="14772946" cy="1958975"/>
          </a:xfrm>
          <a:prstGeom prst="rect">
            <a:avLst/>
          </a:prstGeom>
        </p:spPr>
        <p:txBody>
          <a:bodyPr anchor="t" rtlCol="false" tIns="0" lIns="0" bIns="0" rIns="0">
            <a:spAutoFit/>
          </a:bodyPr>
          <a:lstStyle/>
          <a:p>
            <a:pPr algn="ctr">
              <a:lnSpc>
                <a:spcPts val="6999"/>
              </a:lnSpc>
            </a:pPr>
            <a:r>
              <a:rPr lang="en-US" sz="6999" spc="342">
                <a:solidFill>
                  <a:srgbClr val="290606"/>
                </a:solidFill>
                <a:latin typeface="Cheddar"/>
                <a:ea typeface="Cheddar"/>
                <a:cs typeface="Cheddar"/>
                <a:sym typeface="Cheddar"/>
              </a:rPr>
              <a:t>FEATURES</a:t>
            </a:r>
          </a:p>
          <a:p>
            <a:pPr algn="ctr">
              <a:lnSpc>
                <a:spcPts val="6999"/>
              </a:lnSpc>
            </a:pPr>
          </a:p>
        </p:txBody>
      </p:sp>
      <p:grpSp>
        <p:nvGrpSpPr>
          <p:cNvPr name="Group 3" id="3"/>
          <p:cNvGrpSpPr/>
          <p:nvPr/>
        </p:nvGrpSpPr>
        <p:grpSpPr>
          <a:xfrm rot="0">
            <a:off x="1410898" y="2174367"/>
            <a:ext cx="7294445" cy="803783"/>
            <a:chOff x="0" y="0"/>
            <a:chExt cx="1921171" cy="211696"/>
          </a:xfrm>
        </p:grpSpPr>
        <p:sp>
          <p:nvSpPr>
            <p:cNvPr name="Freeform 4" id="4"/>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5" id="5"/>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Image processing</a:t>
              </a:r>
            </a:p>
          </p:txBody>
        </p:sp>
      </p:grpSp>
      <p:grpSp>
        <p:nvGrpSpPr>
          <p:cNvPr name="Group 6" id="6"/>
          <p:cNvGrpSpPr/>
          <p:nvPr/>
        </p:nvGrpSpPr>
        <p:grpSpPr>
          <a:xfrm rot="0">
            <a:off x="9540732" y="2174367"/>
            <a:ext cx="7294445" cy="803783"/>
            <a:chOff x="0" y="0"/>
            <a:chExt cx="1921171" cy="211696"/>
          </a:xfrm>
        </p:grpSpPr>
        <p:sp>
          <p:nvSpPr>
            <p:cNvPr name="Freeform 7" id="7"/>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8" id="8"/>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works under hard conditions</a:t>
              </a:r>
            </a:p>
          </p:txBody>
        </p:sp>
      </p:grpSp>
      <p:grpSp>
        <p:nvGrpSpPr>
          <p:cNvPr name="Group 9" id="9"/>
          <p:cNvGrpSpPr/>
          <p:nvPr/>
        </p:nvGrpSpPr>
        <p:grpSpPr>
          <a:xfrm rot="0">
            <a:off x="5496778" y="3504928"/>
            <a:ext cx="7294445" cy="803783"/>
            <a:chOff x="0" y="0"/>
            <a:chExt cx="1921171" cy="211696"/>
          </a:xfrm>
        </p:grpSpPr>
        <p:sp>
          <p:nvSpPr>
            <p:cNvPr name="Freeform 10" id="10"/>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11" id="11"/>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Wireless Control</a:t>
              </a:r>
            </a:p>
          </p:txBody>
        </p:sp>
      </p:grpSp>
      <p:grpSp>
        <p:nvGrpSpPr>
          <p:cNvPr name="Group 12" id="12"/>
          <p:cNvGrpSpPr/>
          <p:nvPr/>
        </p:nvGrpSpPr>
        <p:grpSpPr>
          <a:xfrm rot="0">
            <a:off x="1410898" y="5038701"/>
            <a:ext cx="7294445" cy="803783"/>
            <a:chOff x="0" y="0"/>
            <a:chExt cx="1921171" cy="211696"/>
          </a:xfrm>
        </p:grpSpPr>
        <p:sp>
          <p:nvSpPr>
            <p:cNvPr name="Freeform 13" id="13"/>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14" id="14"/>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Efficient Power Management</a:t>
              </a:r>
            </a:p>
          </p:txBody>
        </p:sp>
      </p:grpSp>
      <p:grpSp>
        <p:nvGrpSpPr>
          <p:cNvPr name="Group 15" id="15"/>
          <p:cNvGrpSpPr/>
          <p:nvPr/>
        </p:nvGrpSpPr>
        <p:grpSpPr>
          <a:xfrm rot="0">
            <a:off x="9964855" y="5038701"/>
            <a:ext cx="7294445" cy="803783"/>
            <a:chOff x="0" y="0"/>
            <a:chExt cx="1921171" cy="211696"/>
          </a:xfrm>
        </p:grpSpPr>
        <p:sp>
          <p:nvSpPr>
            <p:cNvPr name="Freeform 16" id="16"/>
            <p:cNvSpPr/>
            <p:nvPr/>
          </p:nvSpPr>
          <p:spPr>
            <a:xfrm flipH="false" flipV="false" rot="0">
              <a:off x="0" y="0"/>
              <a:ext cx="1921171" cy="211696"/>
            </a:xfrm>
            <a:custGeom>
              <a:avLst/>
              <a:gdLst/>
              <a:ahLst/>
              <a:cxnLst/>
              <a:rect r="r" b="b" t="t" l="l"/>
              <a:pathLst>
                <a:path h="211696" w="1921171">
                  <a:moveTo>
                    <a:pt x="54129" y="0"/>
                  </a:moveTo>
                  <a:lnTo>
                    <a:pt x="1867042" y="0"/>
                  </a:lnTo>
                  <a:cubicBezTo>
                    <a:pt x="1896937" y="0"/>
                    <a:pt x="1921171" y="24234"/>
                    <a:pt x="1921171" y="54129"/>
                  </a:cubicBezTo>
                  <a:lnTo>
                    <a:pt x="1921171" y="157567"/>
                  </a:lnTo>
                  <a:cubicBezTo>
                    <a:pt x="1921171" y="171923"/>
                    <a:pt x="1915468" y="185691"/>
                    <a:pt x="1905317" y="195842"/>
                  </a:cubicBezTo>
                  <a:cubicBezTo>
                    <a:pt x="1895166" y="205993"/>
                    <a:pt x="1881398" y="211696"/>
                    <a:pt x="1867042" y="211696"/>
                  </a:cubicBezTo>
                  <a:lnTo>
                    <a:pt x="54129" y="211696"/>
                  </a:lnTo>
                  <a:cubicBezTo>
                    <a:pt x="24234" y="211696"/>
                    <a:pt x="0" y="187462"/>
                    <a:pt x="0" y="157567"/>
                  </a:cubicBezTo>
                  <a:lnTo>
                    <a:pt x="0" y="54129"/>
                  </a:lnTo>
                  <a:cubicBezTo>
                    <a:pt x="0" y="24234"/>
                    <a:pt x="24234" y="0"/>
                    <a:pt x="54129" y="0"/>
                  </a:cubicBezTo>
                  <a:close/>
                </a:path>
              </a:pathLst>
            </a:custGeom>
            <a:solidFill>
              <a:srgbClr val="71ADCE"/>
            </a:solidFill>
          </p:spPr>
        </p:sp>
        <p:sp>
          <p:nvSpPr>
            <p:cNvPr name="TextBox 17" id="17"/>
            <p:cNvSpPr txBox="true"/>
            <p:nvPr/>
          </p:nvSpPr>
          <p:spPr>
            <a:xfrm>
              <a:off x="0" y="-104775"/>
              <a:ext cx="1921171" cy="316471"/>
            </a:xfrm>
            <a:prstGeom prst="rect">
              <a:avLst/>
            </a:prstGeom>
          </p:spPr>
          <p:txBody>
            <a:bodyPr anchor="ctr" rtlCol="false" tIns="50800" lIns="50800" bIns="50800" rIns="50800"/>
            <a:lstStyle/>
            <a:p>
              <a:pPr algn="ctr">
                <a:lnSpc>
                  <a:spcPts val="4200"/>
                </a:lnSpc>
              </a:pPr>
              <a:r>
                <a:rPr lang="en-US" b="true" sz="3000">
                  <a:solidFill>
                    <a:srgbClr val="FFFFFF"/>
                  </a:solidFill>
                  <a:latin typeface="Telegraf Bold"/>
                  <a:ea typeface="Telegraf Bold"/>
                  <a:cs typeface="Telegraf Bold"/>
                  <a:sym typeface="Telegraf Bold"/>
                </a:rPr>
                <a:t>friendly appearnce </a:t>
              </a:r>
            </a:p>
          </p:txBody>
        </p:sp>
      </p:grpSp>
      <p:pic>
        <p:nvPicPr>
          <p:cNvPr name="Picture 18" id="18">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5930" r="0" b="15930"/>
          <a:stretch>
            <a:fillRect/>
          </a:stretch>
        </p:blipFill>
        <p:spPr>
          <a:xfrm flipH="false" flipV="false" rot="0">
            <a:off x="5837128" y="6366359"/>
            <a:ext cx="6222726" cy="3816114"/>
          </a:xfrm>
          <a:prstGeom prst="rect">
            <a:avLst/>
          </a:prstGeom>
        </p:spPr>
      </p:pic>
      <p:sp>
        <p:nvSpPr>
          <p:cNvPr name="Freeform 19" id="19"/>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5"/>
            <a:stretch>
              <a:fillRect l="0" t="0" r="0" b="0"/>
            </a:stretch>
          </a:blipFill>
        </p:spPr>
      </p:sp>
    </p:spTree>
  </p:cSld>
  <p:clrMapOvr>
    <a:masterClrMapping/>
  </p:clrMapOvr>
  <p:timing>
    <p:tnLst>
      <p:par>
        <p:cTn dur="indefinite" restart="never" nodeType="tmRoot">
          <p:childTnLst>
            <p:video>
              <p:cMediaNode vol="0">
                <p:cTn fill="hold" display="false">
                  <p:stCondLst>
                    <p:cond delay="indefinite"/>
                  </p:stCondLst>
                </p:cTn>
                <p:tgtEl>
                  <p:spTgt spid="18"/>
                </p:tgtEl>
              </p:cMediaNode>
            </p:video>
          </p:childTnLst>
        </p:cTn>
      </p:par>
    </p:tnLst>
  </p:timing>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857831" y="2092325"/>
            <a:ext cx="19400697" cy="8613418"/>
            <a:chOff x="0" y="0"/>
            <a:chExt cx="5109649" cy="2268555"/>
          </a:xfrm>
        </p:grpSpPr>
        <p:sp>
          <p:nvSpPr>
            <p:cNvPr name="Freeform 3" id="3"/>
            <p:cNvSpPr/>
            <p:nvPr/>
          </p:nvSpPr>
          <p:spPr>
            <a:xfrm flipH="false" flipV="false" rot="0">
              <a:off x="0" y="0"/>
              <a:ext cx="5109649" cy="2268555"/>
            </a:xfrm>
            <a:custGeom>
              <a:avLst/>
              <a:gdLst/>
              <a:ahLst/>
              <a:cxnLst/>
              <a:rect r="r" b="b" t="t" l="l"/>
              <a:pathLst>
                <a:path h="2268555" w="5109649">
                  <a:moveTo>
                    <a:pt x="7981" y="0"/>
                  </a:moveTo>
                  <a:lnTo>
                    <a:pt x="5101668" y="0"/>
                  </a:lnTo>
                  <a:cubicBezTo>
                    <a:pt x="5106075" y="0"/>
                    <a:pt x="5109649" y="3573"/>
                    <a:pt x="5109649" y="7981"/>
                  </a:cubicBezTo>
                  <a:lnTo>
                    <a:pt x="5109649" y="2260573"/>
                  </a:lnTo>
                  <a:cubicBezTo>
                    <a:pt x="5109649" y="2264981"/>
                    <a:pt x="5106075" y="2268555"/>
                    <a:pt x="5101668" y="2268555"/>
                  </a:cubicBezTo>
                  <a:lnTo>
                    <a:pt x="7981" y="2268555"/>
                  </a:lnTo>
                  <a:cubicBezTo>
                    <a:pt x="3573" y="2268555"/>
                    <a:pt x="0" y="2264981"/>
                    <a:pt x="0" y="2260573"/>
                  </a:cubicBezTo>
                  <a:lnTo>
                    <a:pt x="0" y="7981"/>
                  </a:lnTo>
                  <a:cubicBezTo>
                    <a:pt x="0" y="3573"/>
                    <a:pt x="3573" y="0"/>
                    <a:pt x="7981" y="0"/>
                  </a:cubicBezTo>
                  <a:close/>
                </a:path>
              </a:pathLst>
            </a:custGeom>
            <a:solidFill>
              <a:srgbClr val="71ADCE">
                <a:alpha val="14902"/>
              </a:srgbClr>
            </a:solidFill>
          </p:spPr>
        </p:sp>
        <p:sp>
          <p:nvSpPr>
            <p:cNvPr name="TextBox 4" id="4"/>
            <p:cNvSpPr txBox="true"/>
            <p:nvPr/>
          </p:nvSpPr>
          <p:spPr>
            <a:xfrm>
              <a:off x="0" y="-9525"/>
              <a:ext cx="5109649" cy="2278080"/>
            </a:xfrm>
            <a:prstGeom prst="rect">
              <a:avLst/>
            </a:prstGeom>
          </p:spPr>
          <p:txBody>
            <a:bodyPr anchor="ctr" rtlCol="false" tIns="50800" lIns="50800" bIns="50800" rIns="50800"/>
            <a:lstStyle/>
            <a:p>
              <a:pPr algn="ctr">
                <a:lnSpc>
                  <a:spcPts val="2266"/>
                </a:lnSpc>
              </a:pPr>
            </a:p>
            <a:p>
              <a:pPr algn="ctr">
                <a:lnSpc>
                  <a:spcPts val="3090"/>
                </a:lnSpc>
              </a:pPr>
            </a:p>
          </p:txBody>
        </p:sp>
      </p:grpSp>
      <p:sp>
        <p:nvSpPr>
          <p:cNvPr name="Freeform 5" id="5"/>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6" id="6"/>
          <p:cNvSpPr/>
          <p:nvPr/>
        </p:nvSpPr>
        <p:spPr>
          <a:xfrm flipH="false" flipV="false" rot="0">
            <a:off x="146419" y="3606426"/>
            <a:ext cx="3371815" cy="2697452"/>
          </a:xfrm>
          <a:custGeom>
            <a:avLst/>
            <a:gdLst/>
            <a:ahLst/>
            <a:cxnLst/>
            <a:rect r="r" b="b" t="t" l="l"/>
            <a:pathLst>
              <a:path h="2697452" w="3371815">
                <a:moveTo>
                  <a:pt x="0" y="0"/>
                </a:moveTo>
                <a:lnTo>
                  <a:pt x="3371815" y="0"/>
                </a:lnTo>
                <a:lnTo>
                  <a:pt x="3371815" y="2697451"/>
                </a:lnTo>
                <a:lnTo>
                  <a:pt x="0" y="2697451"/>
                </a:lnTo>
                <a:lnTo>
                  <a:pt x="0" y="0"/>
                </a:lnTo>
                <a:close/>
              </a:path>
            </a:pathLst>
          </a:custGeom>
          <a:blipFill>
            <a:blip r:embed="rId3"/>
            <a:stretch>
              <a:fillRect l="0" t="-12500" r="0" b="-12500"/>
            </a:stretch>
          </a:blipFill>
        </p:spPr>
      </p:sp>
      <p:sp>
        <p:nvSpPr>
          <p:cNvPr name="Freeform 7" id="7"/>
          <p:cNvSpPr/>
          <p:nvPr/>
        </p:nvSpPr>
        <p:spPr>
          <a:xfrm flipH="false" flipV="false" rot="0">
            <a:off x="4120390" y="3769948"/>
            <a:ext cx="3714600" cy="2370406"/>
          </a:xfrm>
          <a:custGeom>
            <a:avLst/>
            <a:gdLst/>
            <a:ahLst/>
            <a:cxnLst/>
            <a:rect r="r" b="b" t="t" l="l"/>
            <a:pathLst>
              <a:path h="2370406" w="3714600">
                <a:moveTo>
                  <a:pt x="0" y="0"/>
                </a:moveTo>
                <a:lnTo>
                  <a:pt x="3714599" y="0"/>
                </a:lnTo>
                <a:lnTo>
                  <a:pt x="3714599" y="2370407"/>
                </a:lnTo>
                <a:lnTo>
                  <a:pt x="0" y="2370407"/>
                </a:lnTo>
                <a:lnTo>
                  <a:pt x="0" y="0"/>
                </a:lnTo>
                <a:close/>
              </a:path>
            </a:pathLst>
          </a:custGeom>
          <a:blipFill>
            <a:blip r:embed="rId4"/>
            <a:stretch>
              <a:fillRect l="0" t="0" r="0" b="0"/>
            </a:stretch>
          </a:blipFill>
        </p:spPr>
      </p:sp>
      <p:sp>
        <p:nvSpPr>
          <p:cNvPr name="Freeform 8" id="8"/>
          <p:cNvSpPr/>
          <p:nvPr/>
        </p:nvSpPr>
        <p:spPr>
          <a:xfrm flipH="false" flipV="false" rot="0">
            <a:off x="8467077" y="3606426"/>
            <a:ext cx="2484296" cy="2484296"/>
          </a:xfrm>
          <a:custGeom>
            <a:avLst/>
            <a:gdLst/>
            <a:ahLst/>
            <a:cxnLst/>
            <a:rect r="r" b="b" t="t" l="l"/>
            <a:pathLst>
              <a:path h="2484296" w="2484296">
                <a:moveTo>
                  <a:pt x="0" y="0"/>
                </a:moveTo>
                <a:lnTo>
                  <a:pt x="2484296" y="0"/>
                </a:lnTo>
                <a:lnTo>
                  <a:pt x="2484296" y="2484296"/>
                </a:lnTo>
                <a:lnTo>
                  <a:pt x="0" y="2484296"/>
                </a:lnTo>
                <a:lnTo>
                  <a:pt x="0" y="0"/>
                </a:lnTo>
                <a:close/>
              </a:path>
            </a:pathLst>
          </a:custGeom>
          <a:blipFill>
            <a:blip r:embed="rId5"/>
            <a:stretch>
              <a:fillRect l="0" t="0" r="0" b="0"/>
            </a:stretch>
          </a:blipFill>
        </p:spPr>
      </p:sp>
      <p:sp>
        <p:nvSpPr>
          <p:cNvPr name="Freeform 9" id="9"/>
          <p:cNvSpPr/>
          <p:nvPr/>
        </p:nvSpPr>
        <p:spPr>
          <a:xfrm flipH="false" flipV="false" rot="0">
            <a:off x="12648806" y="3572190"/>
            <a:ext cx="3642251" cy="2731688"/>
          </a:xfrm>
          <a:custGeom>
            <a:avLst/>
            <a:gdLst/>
            <a:ahLst/>
            <a:cxnLst/>
            <a:rect r="r" b="b" t="t" l="l"/>
            <a:pathLst>
              <a:path h="2731688" w="3642251">
                <a:moveTo>
                  <a:pt x="0" y="0"/>
                </a:moveTo>
                <a:lnTo>
                  <a:pt x="3642251" y="0"/>
                </a:lnTo>
                <a:lnTo>
                  <a:pt x="3642251" y="2731687"/>
                </a:lnTo>
                <a:lnTo>
                  <a:pt x="0" y="2731687"/>
                </a:lnTo>
                <a:lnTo>
                  <a:pt x="0" y="0"/>
                </a:lnTo>
                <a:close/>
              </a:path>
            </a:pathLst>
          </a:custGeom>
          <a:blipFill>
            <a:blip r:embed="rId6"/>
            <a:stretch>
              <a:fillRect l="0" t="0" r="0" b="0"/>
            </a:stretch>
          </a:blipFill>
        </p:spPr>
      </p:sp>
      <p:sp>
        <p:nvSpPr>
          <p:cNvPr name="Freeform 10" id="10"/>
          <p:cNvSpPr/>
          <p:nvPr/>
        </p:nvSpPr>
        <p:spPr>
          <a:xfrm flipH="false" flipV="false" rot="0">
            <a:off x="593944" y="7305935"/>
            <a:ext cx="3172272" cy="2839184"/>
          </a:xfrm>
          <a:custGeom>
            <a:avLst/>
            <a:gdLst/>
            <a:ahLst/>
            <a:cxnLst/>
            <a:rect r="r" b="b" t="t" l="l"/>
            <a:pathLst>
              <a:path h="2839184" w="3172272">
                <a:moveTo>
                  <a:pt x="0" y="0"/>
                </a:moveTo>
                <a:lnTo>
                  <a:pt x="3172272" y="0"/>
                </a:lnTo>
                <a:lnTo>
                  <a:pt x="3172272" y="2839184"/>
                </a:lnTo>
                <a:lnTo>
                  <a:pt x="0" y="2839184"/>
                </a:lnTo>
                <a:lnTo>
                  <a:pt x="0" y="0"/>
                </a:lnTo>
                <a:close/>
              </a:path>
            </a:pathLst>
          </a:custGeom>
          <a:blipFill>
            <a:blip r:embed="rId7"/>
            <a:stretch>
              <a:fillRect l="0" t="0" r="0" b="0"/>
            </a:stretch>
          </a:blipFill>
        </p:spPr>
      </p:sp>
      <p:sp>
        <p:nvSpPr>
          <p:cNvPr name="Freeform 11" id="11"/>
          <p:cNvSpPr/>
          <p:nvPr/>
        </p:nvSpPr>
        <p:spPr>
          <a:xfrm flipH="false" flipV="false" rot="0">
            <a:off x="4752477" y="7305935"/>
            <a:ext cx="2779233" cy="2779233"/>
          </a:xfrm>
          <a:custGeom>
            <a:avLst/>
            <a:gdLst/>
            <a:ahLst/>
            <a:cxnLst/>
            <a:rect r="r" b="b" t="t" l="l"/>
            <a:pathLst>
              <a:path h="2779233" w="2779233">
                <a:moveTo>
                  <a:pt x="0" y="0"/>
                </a:moveTo>
                <a:lnTo>
                  <a:pt x="2779233" y="0"/>
                </a:lnTo>
                <a:lnTo>
                  <a:pt x="2779233" y="2779233"/>
                </a:lnTo>
                <a:lnTo>
                  <a:pt x="0" y="2779233"/>
                </a:lnTo>
                <a:lnTo>
                  <a:pt x="0" y="0"/>
                </a:lnTo>
                <a:close/>
              </a:path>
            </a:pathLst>
          </a:custGeom>
          <a:blipFill>
            <a:blip r:embed="rId8"/>
            <a:stretch>
              <a:fillRect l="0" t="0" r="0" b="0"/>
            </a:stretch>
          </a:blipFill>
        </p:spPr>
      </p:sp>
      <p:sp>
        <p:nvSpPr>
          <p:cNvPr name="Freeform 12" id="12"/>
          <p:cNvSpPr/>
          <p:nvPr/>
        </p:nvSpPr>
        <p:spPr>
          <a:xfrm flipH="false" flipV="false" rot="0">
            <a:off x="8674795" y="7356784"/>
            <a:ext cx="3220491" cy="2576392"/>
          </a:xfrm>
          <a:custGeom>
            <a:avLst/>
            <a:gdLst/>
            <a:ahLst/>
            <a:cxnLst/>
            <a:rect r="r" b="b" t="t" l="l"/>
            <a:pathLst>
              <a:path h="2576392" w="3220491">
                <a:moveTo>
                  <a:pt x="0" y="0"/>
                </a:moveTo>
                <a:lnTo>
                  <a:pt x="3220490" y="0"/>
                </a:lnTo>
                <a:lnTo>
                  <a:pt x="3220490" y="2576393"/>
                </a:lnTo>
                <a:lnTo>
                  <a:pt x="0" y="2576393"/>
                </a:lnTo>
                <a:lnTo>
                  <a:pt x="0" y="0"/>
                </a:lnTo>
                <a:close/>
              </a:path>
            </a:pathLst>
          </a:custGeom>
          <a:blipFill>
            <a:blip r:embed="rId9"/>
            <a:stretch>
              <a:fillRect l="0" t="-12499" r="0" b="-12499"/>
            </a:stretch>
          </a:blipFill>
        </p:spPr>
      </p:sp>
      <p:sp>
        <p:nvSpPr>
          <p:cNvPr name="Freeform 13" id="13"/>
          <p:cNvSpPr/>
          <p:nvPr/>
        </p:nvSpPr>
        <p:spPr>
          <a:xfrm flipH="false" flipV="false" rot="0">
            <a:off x="13223243" y="7111074"/>
            <a:ext cx="3067813" cy="3067813"/>
          </a:xfrm>
          <a:custGeom>
            <a:avLst/>
            <a:gdLst/>
            <a:ahLst/>
            <a:cxnLst/>
            <a:rect r="r" b="b" t="t" l="l"/>
            <a:pathLst>
              <a:path h="3067813" w="3067813">
                <a:moveTo>
                  <a:pt x="0" y="0"/>
                </a:moveTo>
                <a:lnTo>
                  <a:pt x="3067814" y="0"/>
                </a:lnTo>
                <a:lnTo>
                  <a:pt x="3067814" y="3067813"/>
                </a:lnTo>
                <a:lnTo>
                  <a:pt x="0" y="3067813"/>
                </a:lnTo>
                <a:lnTo>
                  <a:pt x="0" y="0"/>
                </a:lnTo>
                <a:close/>
              </a:path>
            </a:pathLst>
          </a:custGeom>
          <a:blipFill>
            <a:blip r:embed="rId10"/>
            <a:stretch>
              <a:fillRect l="0" t="0" r="0" b="0"/>
            </a:stretch>
          </a:blipFill>
        </p:spPr>
      </p:sp>
      <p:sp>
        <p:nvSpPr>
          <p:cNvPr name="TextBox 14" id="14"/>
          <p:cNvSpPr txBox="true"/>
          <p:nvPr/>
        </p:nvSpPr>
        <p:spPr>
          <a:xfrm rot="0">
            <a:off x="741245" y="487363"/>
            <a:ext cx="10210128"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HARDWARE COMPONENTS:</a:t>
            </a:r>
          </a:p>
        </p:txBody>
      </p:sp>
      <p:sp>
        <p:nvSpPr>
          <p:cNvPr name="TextBox 15" id="15"/>
          <p:cNvSpPr txBox="true"/>
          <p:nvPr/>
        </p:nvSpPr>
        <p:spPr>
          <a:xfrm rot="0">
            <a:off x="4977257" y="2937218"/>
            <a:ext cx="2817515"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DRILL MOTOR</a:t>
            </a:r>
          </a:p>
        </p:txBody>
      </p:sp>
      <p:sp>
        <p:nvSpPr>
          <p:cNvPr name="TextBox 16" id="16"/>
          <p:cNvSpPr txBox="true"/>
          <p:nvPr/>
        </p:nvSpPr>
        <p:spPr>
          <a:xfrm rot="0">
            <a:off x="1091737" y="2937218"/>
            <a:ext cx="3028652"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WIPER</a:t>
            </a:r>
            <a:r>
              <a:rPr lang="en-US" b="true" sz="3000" spc="147">
                <a:solidFill>
                  <a:srgbClr val="290606"/>
                </a:solidFill>
                <a:latin typeface="Amiri Bold"/>
                <a:ea typeface="Amiri Bold"/>
                <a:cs typeface="Amiri Bold"/>
                <a:sym typeface="Amiri Bold"/>
              </a:rPr>
              <a:t> MOTOR </a:t>
            </a:r>
          </a:p>
        </p:txBody>
      </p:sp>
      <p:sp>
        <p:nvSpPr>
          <p:cNvPr name="TextBox 17" id="17"/>
          <p:cNvSpPr txBox="true"/>
          <p:nvPr/>
        </p:nvSpPr>
        <p:spPr>
          <a:xfrm rot="0">
            <a:off x="8914602" y="2852018"/>
            <a:ext cx="3158530"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RASPBERRY PI 5</a:t>
            </a:r>
          </a:p>
        </p:txBody>
      </p:sp>
      <p:sp>
        <p:nvSpPr>
          <p:cNvPr name="TextBox 18" id="18"/>
          <p:cNvSpPr txBox="true"/>
          <p:nvPr/>
        </p:nvSpPr>
        <p:spPr>
          <a:xfrm rot="0">
            <a:off x="976197" y="6675352"/>
            <a:ext cx="3096567" cy="369363"/>
          </a:xfrm>
          <a:prstGeom prst="rect">
            <a:avLst/>
          </a:prstGeom>
        </p:spPr>
        <p:txBody>
          <a:bodyPr anchor="t" rtlCol="false" tIns="0" lIns="0" bIns="0" rIns="0">
            <a:spAutoFit/>
          </a:bodyPr>
          <a:lstStyle/>
          <a:p>
            <a:pPr algn="ctr">
              <a:lnSpc>
                <a:spcPts val="2798"/>
              </a:lnSpc>
              <a:spcBef>
                <a:spcPct val="0"/>
              </a:spcBef>
            </a:pPr>
            <a:r>
              <a:rPr lang="en-US" b="true" sz="2798" spc="137">
                <a:solidFill>
                  <a:srgbClr val="290606"/>
                </a:solidFill>
                <a:latin typeface="Amiri Bold"/>
                <a:ea typeface="Amiri Bold"/>
                <a:cs typeface="Amiri Bold"/>
                <a:sym typeface="Amiri Bold"/>
              </a:rPr>
              <a:t>STEPPER MOTOR</a:t>
            </a:r>
          </a:p>
        </p:txBody>
      </p:sp>
      <p:sp>
        <p:nvSpPr>
          <p:cNvPr name="TextBox 19" id="19"/>
          <p:cNvSpPr txBox="true"/>
          <p:nvPr/>
        </p:nvSpPr>
        <p:spPr>
          <a:xfrm rot="0">
            <a:off x="4713576" y="6594295"/>
            <a:ext cx="3054152"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SERVO </a:t>
            </a:r>
            <a:r>
              <a:rPr lang="en-US" b="true" sz="3000" spc="147">
                <a:solidFill>
                  <a:srgbClr val="290606"/>
                </a:solidFill>
                <a:latin typeface="Amiri Bold"/>
                <a:ea typeface="Amiri Bold"/>
                <a:cs typeface="Amiri Bold"/>
                <a:sym typeface="Amiri Bold"/>
              </a:rPr>
              <a:t>MOTOR </a:t>
            </a:r>
          </a:p>
        </p:txBody>
      </p:sp>
      <p:sp>
        <p:nvSpPr>
          <p:cNvPr name="TextBox 20" id="20"/>
          <p:cNvSpPr txBox="true"/>
          <p:nvPr/>
        </p:nvSpPr>
        <p:spPr>
          <a:xfrm rot="0">
            <a:off x="8914602" y="6632395"/>
            <a:ext cx="2393553" cy="781050"/>
          </a:xfrm>
          <a:prstGeom prst="rect">
            <a:avLst/>
          </a:prstGeom>
        </p:spPr>
        <p:txBody>
          <a:bodyPr anchor="t" rtlCol="false" tIns="0" lIns="0" bIns="0" rIns="0">
            <a:spAutoFit/>
          </a:bodyPr>
          <a:lstStyle/>
          <a:p>
            <a:pPr algn="ctr">
              <a:lnSpc>
                <a:spcPts val="3000"/>
              </a:lnSpc>
            </a:pPr>
            <a:r>
              <a:rPr lang="en-US" b="true" sz="3000" spc="147">
                <a:solidFill>
                  <a:srgbClr val="290606"/>
                </a:solidFill>
                <a:latin typeface="Amiri Bold"/>
                <a:ea typeface="Amiri Bold"/>
                <a:cs typeface="Amiri Bold"/>
                <a:sym typeface="Amiri Bold"/>
              </a:rPr>
              <a:t>4 CHANNEL </a:t>
            </a:r>
          </a:p>
          <a:p>
            <a:pPr algn="ctr">
              <a:lnSpc>
                <a:spcPts val="3000"/>
              </a:lnSpc>
              <a:spcBef>
                <a:spcPct val="0"/>
              </a:spcBef>
            </a:pPr>
            <a:r>
              <a:rPr lang="en-US" b="true" sz="3000" spc="147">
                <a:solidFill>
                  <a:srgbClr val="290606"/>
                </a:solidFill>
                <a:latin typeface="Amiri Bold"/>
                <a:ea typeface="Amiri Bold"/>
                <a:cs typeface="Amiri Bold"/>
                <a:sym typeface="Amiri Bold"/>
              </a:rPr>
              <a:t>RELAY</a:t>
            </a:r>
          </a:p>
        </p:txBody>
      </p:sp>
      <p:sp>
        <p:nvSpPr>
          <p:cNvPr name="TextBox 21" id="21"/>
          <p:cNvSpPr txBox="true"/>
          <p:nvPr/>
        </p:nvSpPr>
        <p:spPr>
          <a:xfrm rot="0">
            <a:off x="13191586" y="6711024"/>
            <a:ext cx="2352774"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 DC DRIVER</a:t>
            </a:r>
          </a:p>
        </p:txBody>
      </p:sp>
      <p:sp>
        <p:nvSpPr>
          <p:cNvPr name="TextBox 22" id="22"/>
          <p:cNvSpPr txBox="true"/>
          <p:nvPr/>
        </p:nvSpPr>
        <p:spPr>
          <a:xfrm rot="0">
            <a:off x="13513939" y="2803178"/>
            <a:ext cx="124321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NRF24</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791156" y="2092325"/>
            <a:ext cx="19400697" cy="8658318"/>
            <a:chOff x="0" y="0"/>
            <a:chExt cx="5109649" cy="2280380"/>
          </a:xfrm>
        </p:grpSpPr>
        <p:sp>
          <p:nvSpPr>
            <p:cNvPr name="Freeform 3" id="3"/>
            <p:cNvSpPr/>
            <p:nvPr/>
          </p:nvSpPr>
          <p:spPr>
            <a:xfrm flipH="false" flipV="false" rot="0">
              <a:off x="0" y="0"/>
              <a:ext cx="5109649" cy="2280380"/>
            </a:xfrm>
            <a:custGeom>
              <a:avLst/>
              <a:gdLst/>
              <a:ahLst/>
              <a:cxnLst/>
              <a:rect r="r" b="b" t="t" l="l"/>
              <a:pathLst>
                <a:path h="2280380" w="5109649">
                  <a:moveTo>
                    <a:pt x="7981" y="0"/>
                  </a:moveTo>
                  <a:lnTo>
                    <a:pt x="5101668" y="0"/>
                  </a:lnTo>
                  <a:cubicBezTo>
                    <a:pt x="5106075" y="0"/>
                    <a:pt x="5109649" y="3573"/>
                    <a:pt x="5109649" y="7981"/>
                  </a:cubicBezTo>
                  <a:lnTo>
                    <a:pt x="5109649" y="2272399"/>
                  </a:lnTo>
                  <a:cubicBezTo>
                    <a:pt x="5109649" y="2274516"/>
                    <a:pt x="5108808" y="2276546"/>
                    <a:pt x="5107311" y="2278042"/>
                  </a:cubicBezTo>
                  <a:cubicBezTo>
                    <a:pt x="5105814" y="2279539"/>
                    <a:pt x="5103784" y="2280380"/>
                    <a:pt x="5101668" y="2280380"/>
                  </a:cubicBezTo>
                  <a:lnTo>
                    <a:pt x="7981" y="2280380"/>
                  </a:lnTo>
                  <a:cubicBezTo>
                    <a:pt x="3573" y="2280380"/>
                    <a:pt x="0" y="2276807"/>
                    <a:pt x="0" y="2272399"/>
                  </a:cubicBezTo>
                  <a:lnTo>
                    <a:pt x="0" y="7981"/>
                  </a:lnTo>
                  <a:cubicBezTo>
                    <a:pt x="0" y="3573"/>
                    <a:pt x="3573" y="0"/>
                    <a:pt x="7981" y="0"/>
                  </a:cubicBezTo>
                  <a:close/>
                </a:path>
              </a:pathLst>
            </a:custGeom>
            <a:solidFill>
              <a:srgbClr val="71ADCE">
                <a:alpha val="14902"/>
              </a:srgbClr>
            </a:solidFill>
          </p:spPr>
        </p:sp>
        <p:sp>
          <p:nvSpPr>
            <p:cNvPr name="TextBox 4" id="4"/>
            <p:cNvSpPr txBox="true"/>
            <p:nvPr/>
          </p:nvSpPr>
          <p:spPr>
            <a:xfrm>
              <a:off x="0" y="-9525"/>
              <a:ext cx="5109649" cy="2289905"/>
            </a:xfrm>
            <a:prstGeom prst="rect">
              <a:avLst/>
            </a:prstGeom>
          </p:spPr>
          <p:txBody>
            <a:bodyPr anchor="ctr" rtlCol="false" tIns="50800" lIns="50800" bIns="50800" rIns="50800"/>
            <a:lstStyle/>
            <a:p>
              <a:pPr algn="ctr">
                <a:lnSpc>
                  <a:spcPts val="2266"/>
                </a:lnSpc>
              </a:pPr>
            </a:p>
            <a:p>
              <a:pPr algn="ctr">
                <a:lnSpc>
                  <a:spcPts val="3090"/>
                </a:lnSpc>
              </a:pPr>
            </a:p>
          </p:txBody>
        </p:sp>
      </p:grpSp>
      <p:sp>
        <p:nvSpPr>
          <p:cNvPr name="Freeform 5" id="5"/>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6" id="6"/>
          <p:cNvSpPr/>
          <p:nvPr/>
        </p:nvSpPr>
        <p:spPr>
          <a:xfrm flipH="false" flipV="false" rot="0">
            <a:off x="9001636" y="3608244"/>
            <a:ext cx="2725341" cy="2180273"/>
          </a:xfrm>
          <a:custGeom>
            <a:avLst/>
            <a:gdLst/>
            <a:ahLst/>
            <a:cxnLst/>
            <a:rect r="r" b="b" t="t" l="l"/>
            <a:pathLst>
              <a:path h="2180273" w="2725341">
                <a:moveTo>
                  <a:pt x="0" y="0"/>
                </a:moveTo>
                <a:lnTo>
                  <a:pt x="2725341" y="0"/>
                </a:lnTo>
                <a:lnTo>
                  <a:pt x="2725341" y="2180273"/>
                </a:lnTo>
                <a:lnTo>
                  <a:pt x="0" y="2180273"/>
                </a:lnTo>
                <a:lnTo>
                  <a:pt x="0" y="0"/>
                </a:lnTo>
                <a:close/>
              </a:path>
            </a:pathLst>
          </a:custGeom>
          <a:blipFill>
            <a:blip r:embed="rId3"/>
            <a:stretch>
              <a:fillRect l="0" t="-12499" r="0" b="-12499"/>
            </a:stretch>
          </a:blipFill>
        </p:spPr>
      </p:sp>
      <p:sp>
        <p:nvSpPr>
          <p:cNvPr name="Freeform 7" id="7"/>
          <p:cNvSpPr/>
          <p:nvPr/>
        </p:nvSpPr>
        <p:spPr>
          <a:xfrm flipH="false" flipV="false" rot="0">
            <a:off x="345023" y="3608244"/>
            <a:ext cx="3512404" cy="2630913"/>
          </a:xfrm>
          <a:custGeom>
            <a:avLst/>
            <a:gdLst/>
            <a:ahLst/>
            <a:cxnLst/>
            <a:rect r="r" b="b" t="t" l="l"/>
            <a:pathLst>
              <a:path h="2630913" w="3512404">
                <a:moveTo>
                  <a:pt x="0" y="0"/>
                </a:moveTo>
                <a:lnTo>
                  <a:pt x="3512404" y="0"/>
                </a:lnTo>
                <a:lnTo>
                  <a:pt x="3512404" y="2630913"/>
                </a:lnTo>
                <a:lnTo>
                  <a:pt x="0" y="2630913"/>
                </a:lnTo>
                <a:lnTo>
                  <a:pt x="0" y="0"/>
                </a:lnTo>
                <a:close/>
              </a:path>
            </a:pathLst>
          </a:custGeom>
          <a:blipFill>
            <a:blip r:embed="rId4"/>
            <a:stretch>
              <a:fillRect l="0" t="0" r="0" b="0"/>
            </a:stretch>
          </a:blipFill>
        </p:spPr>
      </p:sp>
      <p:sp>
        <p:nvSpPr>
          <p:cNvPr name="Freeform 8" id="8"/>
          <p:cNvSpPr/>
          <p:nvPr/>
        </p:nvSpPr>
        <p:spPr>
          <a:xfrm flipH="false" flipV="false" rot="0">
            <a:off x="12755677" y="3337268"/>
            <a:ext cx="2858225" cy="2858225"/>
          </a:xfrm>
          <a:custGeom>
            <a:avLst/>
            <a:gdLst/>
            <a:ahLst/>
            <a:cxnLst/>
            <a:rect r="r" b="b" t="t" l="l"/>
            <a:pathLst>
              <a:path h="2858225" w="2858225">
                <a:moveTo>
                  <a:pt x="0" y="0"/>
                </a:moveTo>
                <a:lnTo>
                  <a:pt x="2858225" y="0"/>
                </a:lnTo>
                <a:lnTo>
                  <a:pt x="2858225" y="2858224"/>
                </a:lnTo>
                <a:lnTo>
                  <a:pt x="0" y="2858224"/>
                </a:lnTo>
                <a:lnTo>
                  <a:pt x="0" y="0"/>
                </a:lnTo>
                <a:close/>
              </a:path>
            </a:pathLst>
          </a:custGeom>
          <a:blipFill>
            <a:blip r:embed="rId5"/>
            <a:stretch>
              <a:fillRect l="0" t="0" r="0" b="0"/>
            </a:stretch>
          </a:blipFill>
        </p:spPr>
      </p:sp>
      <p:sp>
        <p:nvSpPr>
          <p:cNvPr name="Freeform 9" id="9"/>
          <p:cNvSpPr/>
          <p:nvPr/>
        </p:nvSpPr>
        <p:spPr>
          <a:xfrm flipH="false" flipV="false" rot="0">
            <a:off x="9362127" y="7551998"/>
            <a:ext cx="2277816" cy="2301461"/>
          </a:xfrm>
          <a:custGeom>
            <a:avLst/>
            <a:gdLst/>
            <a:ahLst/>
            <a:cxnLst/>
            <a:rect r="r" b="b" t="t" l="l"/>
            <a:pathLst>
              <a:path h="2301461" w="2277816">
                <a:moveTo>
                  <a:pt x="0" y="0"/>
                </a:moveTo>
                <a:lnTo>
                  <a:pt x="2277815" y="0"/>
                </a:lnTo>
                <a:lnTo>
                  <a:pt x="2277815" y="2301461"/>
                </a:lnTo>
                <a:lnTo>
                  <a:pt x="0" y="2301461"/>
                </a:lnTo>
                <a:lnTo>
                  <a:pt x="0" y="0"/>
                </a:lnTo>
                <a:close/>
              </a:path>
            </a:pathLst>
          </a:custGeom>
          <a:blipFill>
            <a:blip r:embed="rId6"/>
            <a:stretch>
              <a:fillRect l="0" t="0" r="0" b="0"/>
            </a:stretch>
          </a:blipFill>
        </p:spPr>
      </p:sp>
      <p:sp>
        <p:nvSpPr>
          <p:cNvPr name="Freeform 10" id="10"/>
          <p:cNvSpPr/>
          <p:nvPr/>
        </p:nvSpPr>
        <p:spPr>
          <a:xfrm flipH="false" flipV="false" rot="0">
            <a:off x="12755677" y="7238198"/>
            <a:ext cx="2467096" cy="2626378"/>
          </a:xfrm>
          <a:custGeom>
            <a:avLst/>
            <a:gdLst/>
            <a:ahLst/>
            <a:cxnLst/>
            <a:rect r="r" b="b" t="t" l="l"/>
            <a:pathLst>
              <a:path h="2626378" w="2467096">
                <a:moveTo>
                  <a:pt x="0" y="0"/>
                </a:moveTo>
                <a:lnTo>
                  <a:pt x="2467096" y="0"/>
                </a:lnTo>
                <a:lnTo>
                  <a:pt x="2467096" y="2626377"/>
                </a:lnTo>
                <a:lnTo>
                  <a:pt x="0" y="2626377"/>
                </a:lnTo>
                <a:lnTo>
                  <a:pt x="0" y="0"/>
                </a:lnTo>
                <a:close/>
              </a:path>
            </a:pathLst>
          </a:custGeom>
          <a:blipFill>
            <a:blip r:embed="rId7"/>
            <a:stretch>
              <a:fillRect l="0" t="0" r="0" b="0"/>
            </a:stretch>
          </a:blipFill>
        </p:spPr>
      </p:sp>
      <p:sp>
        <p:nvSpPr>
          <p:cNvPr name="Freeform 11" id="11"/>
          <p:cNvSpPr/>
          <p:nvPr/>
        </p:nvSpPr>
        <p:spPr>
          <a:xfrm flipH="false" flipV="false" rot="-5412000">
            <a:off x="5105197" y="2613762"/>
            <a:ext cx="2561634" cy="4534817"/>
          </a:xfrm>
          <a:custGeom>
            <a:avLst/>
            <a:gdLst/>
            <a:ahLst/>
            <a:cxnLst/>
            <a:rect r="r" b="b" t="t" l="l"/>
            <a:pathLst>
              <a:path h="4534817" w="2561634">
                <a:moveTo>
                  <a:pt x="2561634" y="8886"/>
                </a:moveTo>
                <a:lnTo>
                  <a:pt x="2545836" y="4534816"/>
                </a:lnTo>
                <a:lnTo>
                  <a:pt x="0" y="4525930"/>
                </a:lnTo>
                <a:lnTo>
                  <a:pt x="15799" y="0"/>
                </a:lnTo>
                <a:lnTo>
                  <a:pt x="2561634" y="8886"/>
                </a:lnTo>
                <a:close/>
              </a:path>
            </a:pathLst>
          </a:custGeom>
          <a:blipFill>
            <a:blip r:embed="rId8"/>
            <a:stretch>
              <a:fillRect l="-38514" t="0" r="-39447" b="-527"/>
            </a:stretch>
          </a:blipFill>
        </p:spPr>
      </p:sp>
      <p:sp>
        <p:nvSpPr>
          <p:cNvPr name="Freeform 12" id="12"/>
          <p:cNvSpPr/>
          <p:nvPr/>
        </p:nvSpPr>
        <p:spPr>
          <a:xfrm flipH="false" flipV="false" rot="-5424000">
            <a:off x="1185860" y="6880688"/>
            <a:ext cx="2443456" cy="3644081"/>
          </a:xfrm>
          <a:custGeom>
            <a:avLst/>
            <a:gdLst/>
            <a:ahLst/>
            <a:cxnLst/>
            <a:rect r="r" b="b" t="t" l="l"/>
            <a:pathLst>
              <a:path h="3644081" w="2443456">
                <a:moveTo>
                  <a:pt x="2443456" y="16882"/>
                </a:moveTo>
                <a:lnTo>
                  <a:pt x="2418133" y="3644081"/>
                </a:lnTo>
                <a:lnTo>
                  <a:pt x="0" y="3627199"/>
                </a:lnTo>
                <a:lnTo>
                  <a:pt x="25323" y="0"/>
                </a:lnTo>
                <a:lnTo>
                  <a:pt x="2443456" y="16882"/>
                </a:lnTo>
                <a:close/>
              </a:path>
            </a:pathLst>
          </a:custGeom>
          <a:blipFill>
            <a:blip r:embed="rId9"/>
            <a:stretch>
              <a:fillRect l="-5200" t="-42" r="-5699" b="-3"/>
            </a:stretch>
          </a:blipFill>
        </p:spPr>
      </p:sp>
      <p:sp>
        <p:nvSpPr>
          <p:cNvPr name="Freeform 13" id="13"/>
          <p:cNvSpPr/>
          <p:nvPr/>
        </p:nvSpPr>
        <p:spPr>
          <a:xfrm flipH="false" flipV="false" rot="0">
            <a:off x="5036998" y="7345492"/>
            <a:ext cx="2982554" cy="2735002"/>
          </a:xfrm>
          <a:custGeom>
            <a:avLst/>
            <a:gdLst/>
            <a:ahLst/>
            <a:cxnLst/>
            <a:rect r="r" b="b" t="t" l="l"/>
            <a:pathLst>
              <a:path h="2735002" w="2982554">
                <a:moveTo>
                  <a:pt x="0" y="0"/>
                </a:moveTo>
                <a:lnTo>
                  <a:pt x="2982554" y="0"/>
                </a:lnTo>
                <a:lnTo>
                  <a:pt x="2982554" y="2735002"/>
                </a:lnTo>
                <a:lnTo>
                  <a:pt x="0" y="2735002"/>
                </a:lnTo>
                <a:lnTo>
                  <a:pt x="0" y="0"/>
                </a:lnTo>
                <a:close/>
              </a:path>
            </a:pathLst>
          </a:custGeom>
          <a:blipFill>
            <a:blip r:embed="rId10"/>
            <a:stretch>
              <a:fillRect l="0" t="0" r="0" b="0"/>
            </a:stretch>
          </a:blipFill>
        </p:spPr>
      </p:sp>
      <p:sp>
        <p:nvSpPr>
          <p:cNvPr name="TextBox 14" id="14"/>
          <p:cNvSpPr txBox="true"/>
          <p:nvPr/>
        </p:nvSpPr>
        <p:spPr>
          <a:xfrm rot="0">
            <a:off x="741245" y="487363"/>
            <a:ext cx="10210128"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HARDWARE COMPONENTS:</a:t>
            </a:r>
          </a:p>
        </p:txBody>
      </p:sp>
      <p:sp>
        <p:nvSpPr>
          <p:cNvPr name="TextBox 15" id="15"/>
          <p:cNvSpPr txBox="true"/>
          <p:nvPr/>
        </p:nvSpPr>
        <p:spPr>
          <a:xfrm rot="0">
            <a:off x="4797026" y="2845778"/>
            <a:ext cx="3177977"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ARDUINO MEGA</a:t>
            </a:r>
          </a:p>
        </p:txBody>
      </p:sp>
      <p:sp>
        <p:nvSpPr>
          <p:cNvPr name="TextBox 16" id="16"/>
          <p:cNvSpPr txBox="true"/>
          <p:nvPr/>
        </p:nvSpPr>
        <p:spPr>
          <a:xfrm rot="0">
            <a:off x="941983" y="2937218"/>
            <a:ext cx="2915444"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ARDUINO UNO</a:t>
            </a:r>
          </a:p>
        </p:txBody>
      </p:sp>
      <p:sp>
        <p:nvSpPr>
          <p:cNvPr name="TextBox 17" id="17"/>
          <p:cNvSpPr txBox="true"/>
          <p:nvPr/>
        </p:nvSpPr>
        <p:spPr>
          <a:xfrm rot="0">
            <a:off x="9217030" y="2894618"/>
            <a:ext cx="2569468"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FIRE SENSOR</a:t>
            </a:r>
          </a:p>
        </p:txBody>
      </p:sp>
      <p:sp>
        <p:nvSpPr>
          <p:cNvPr name="TextBox 18" id="18"/>
          <p:cNvSpPr txBox="true"/>
          <p:nvPr/>
        </p:nvSpPr>
        <p:spPr>
          <a:xfrm rot="0">
            <a:off x="13007639" y="2809418"/>
            <a:ext cx="3351709"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STEPPER DRIVER</a:t>
            </a:r>
          </a:p>
        </p:txBody>
      </p:sp>
      <p:sp>
        <p:nvSpPr>
          <p:cNvPr name="TextBox 19" id="19"/>
          <p:cNvSpPr txBox="true"/>
          <p:nvPr/>
        </p:nvSpPr>
        <p:spPr>
          <a:xfrm rot="0">
            <a:off x="926021" y="6625029"/>
            <a:ext cx="3378931" cy="720463"/>
          </a:xfrm>
          <a:prstGeom prst="rect">
            <a:avLst/>
          </a:prstGeom>
        </p:spPr>
        <p:txBody>
          <a:bodyPr anchor="t" rtlCol="false" tIns="0" lIns="0" bIns="0" rIns="0">
            <a:spAutoFit/>
          </a:bodyPr>
          <a:lstStyle/>
          <a:p>
            <a:pPr algn="ctr">
              <a:lnSpc>
                <a:spcPts val="2749"/>
              </a:lnSpc>
            </a:pPr>
            <a:r>
              <a:rPr lang="en-US" b="true" sz="2749" spc="134">
                <a:solidFill>
                  <a:srgbClr val="290606"/>
                </a:solidFill>
                <a:latin typeface="Amiri Bold"/>
                <a:ea typeface="Amiri Bold"/>
                <a:cs typeface="Amiri Bold"/>
                <a:sym typeface="Amiri Bold"/>
              </a:rPr>
              <a:t>LITHUIM BATTARY</a:t>
            </a:r>
          </a:p>
          <a:p>
            <a:pPr algn="ctr">
              <a:lnSpc>
                <a:spcPts val="2749"/>
              </a:lnSpc>
              <a:spcBef>
                <a:spcPct val="0"/>
              </a:spcBef>
            </a:pPr>
            <a:r>
              <a:rPr lang="en-US" b="true" sz="2749" spc="134">
                <a:solidFill>
                  <a:srgbClr val="290606"/>
                </a:solidFill>
                <a:latin typeface="Amiri Bold"/>
                <a:ea typeface="Amiri Bold"/>
                <a:cs typeface="Amiri Bold"/>
                <a:sym typeface="Amiri Bold"/>
              </a:rPr>
              <a:t> AND PMS</a:t>
            </a:r>
          </a:p>
        </p:txBody>
      </p:sp>
      <p:sp>
        <p:nvSpPr>
          <p:cNvPr name="TextBox 20" id="20"/>
          <p:cNvSpPr txBox="true"/>
          <p:nvPr/>
        </p:nvSpPr>
        <p:spPr>
          <a:xfrm rot="0">
            <a:off x="5258535" y="6780473"/>
            <a:ext cx="3026535" cy="324375"/>
          </a:xfrm>
          <a:prstGeom prst="rect">
            <a:avLst/>
          </a:prstGeom>
        </p:spPr>
        <p:txBody>
          <a:bodyPr anchor="t" rtlCol="false" tIns="0" lIns="0" bIns="0" rIns="0">
            <a:spAutoFit/>
          </a:bodyPr>
          <a:lstStyle/>
          <a:p>
            <a:pPr algn="ctr">
              <a:lnSpc>
                <a:spcPts val="2440"/>
              </a:lnSpc>
              <a:spcBef>
                <a:spcPct val="0"/>
              </a:spcBef>
            </a:pPr>
            <a:r>
              <a:rPr lang="en-US" b="true" sz="2440" spc="119">
                <a:solidFill>
                  <a:srgbClr val="290606"/>
                </a:solidFill>
                <a:latin typeface="Amiri Bold"/>
                <a:ea typeface="Amiri Bold"/>
                <a:cs typeface="Amiri Bold"/>
                <a:sym typeface="Amiri Bold"/>
              </a:rPr>
              <a:t>BUCK CONVERTOR</a:t>
            </a:r>
          </a:p>
        </p:txBody>
      </p:sp>
      <p:sp>
        <p:nvSpPr>
          <p:cNvPr name="TextBox 21" id="21"/>
          <p:cNvSpPr txBox="true"/>
          <p:nvPr/>
        </p:nvSpPr>
        <p:spPr>
          <a:xfrm rot="0">
            <a:off x="9362127" y="6789998"/>
            <a:ext cx="188833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WEB CAM</a:t>
            </a:r>
          </a:p>
        </p:txBody>
      </p:sp>
      <p:sp>
        <p:nvSpPr>
          <p:cNvPr name="TextBox 22" id="22"/>
          <p:cNvSpPr txBox="true"/>
          <p:nvPr/>
        </p:nvSpPr>
        <p:spPr>
          <a:xfrm rot="0">
            <a:off x="13490238" y="6704798"/>
            <a:ext cx="255766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FBV CAMERA</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857831" y="2092325"/>
            <a:ext cx="19400697" cy="8700607"/>
            <a:chOff x="0" y="0"/>
            <a:chExt cx="5109649" cy="2291518"/>
          </a:xfrm>
        </p:grpSpPr>
        <p:sp>
          <p:nvSpPr>
            <p:cNvPr name="Freeform 3" id="3"/>
            <p:cNvSpPr/>
            <p:nvPr/>
          </p:nvSpPr>
          <p:spPr>
            <a:xfrm flipH="false" flipV="false" rot="0">
              <a:off x="0" y="0"/>
              <a:ext cx="5109649" cy="2291518"/>
            </a:xfrm>
            <a:custGeom>
              <a:avLst/>
              <a:gdLst/>
              <a:ahLst/>
              <a:cxnLst/>
              <a:rect r="r" b="b" t="t" l="l"/>
              <a:pathLst>
                <a:path h="2291518" w="5109649">
                  <a:moveTo>
                    <a:pt x="7981" y="0"/>
                  </a:moveTo>
                  <a:lnTo>
                    <a:pt x="5101668" y="0"/>
                  </a:lnTo>
                  <a:cubicBezTo>
                    <a:pt x="5106075" y="0"/>
                    <a:pt x="5109649" y="3573"/>
                    <a:pt x="5109649" y="7981"/>
                  </a:cubicBezTo>
                  <a:lnTo>
                    <a:pt x="5109649" y="2283537"/>
                  </a:lnTo>
                  <a:cubicBezTo>
                    <a:pt x="5109649" y="2287945"/>
                    <a:pt x="5106075" y="2291518"/>
                    <a:pt x="5101668" y="2291518"/>
                  </a:cubicBezTo>
                  <a:lnTo>
                    <a:pt x="7981" y="2291518"/>
                  </a:lnTo>
                  <a:cubicBezTo>
                    <a:pt x="3573" y="2291518"/>
                    <a:pt x="0" y="2287945"/>
                    <a:pt x="0" y="2283537"/>
                  </a:cubicBezTo>
                  <a:lnTo>
                    <a:pt x="0" y="7981"/>
                  </a:lnTo>
                  <a:cubicBezTo>
                    <a:pt x="0" y="3573"/>
                    <a:pt x="3573" y="0"/>
                    <a:pt x="7981" y="0"/>
                  </a:cubicBezTo>
                  <a:close/>
                </a:path>
              </a:pathLst>
            </a:custGeom>
            <a:solidFill>
              <a:srgbClr val="71ADCE">
                <a:alpha val="14902"/>
              </a:srgbClr>
            </a:solidFill>
          </p:spPr>
        </p:sp>
        <p:sp>
          <p:nvSpPr>
            <p:cNvPr name="TextBox 4" id="4"/>
            <p:cNvSpPr txBox="true"/>
            <p:nvPr/>
          </p:nvSpPr>
          <p:spPr>
            <a:xfrm>
              <a:off x="0" y="-9525"/>
              <a:ext cx="5109649" cy="2301043"/>
            </a:xfrm>
            <a:prstGeom prst="rect">
              <a:avLst/>
            </a:prstGeom>
          </p:spPr>
          <p:txBody>
            <a:bodyPr anchor="ctr" rtlCol="false" tIns="50800" lIns="50800" bIns="50800" rIns="50800"/>
            <a:lstStyle/>
            <a:p>
              <a:pPr algn="ctr">
                <a:lnSpc>
                  <a:spcPts val="2266"/>
                </a:lnSpc>
              </a:pPr>
            </a:p>
            <a:p>
              <a:pPr algn="ctr">
                <a:lnSpc>
                  <a:spcPts val="3090"/>
                </a:lnSpc>
              </a:pPr>
            </a:p>
          </p:txBody>
        </p:sp>
      </p:grpSp>
      <p:sp>
        <p:nvSpPr>
          <p:cNvPr name="Freeform 5" id="5"/>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6" id="6"/>
          <p:cNvSpPr/>
          <p:nvPr/>
        </p:nvSpPr>
        <p:spPr>
          <a:xfrm flipH="false" flipV="false" rot="0">
            <a:off x="593944" y="3641381"/>
            <a:ext cx="3053820" cy="2631910"/>
          </a:xfrm>
          <a:custGeom>
            <a:avLst/>
            <a:gdLst/>
            <a:ahLst/>
            <a:cxnLst/>
            <a:rect r="r" b="b" t="t" l="l"/>
            <a:pathLst>
              <a:path h="2631910" w="3053820">
                <a:moveTo>
                  <a:pt x="0" y="0"/>
                </a:moveTo>
                <a:lnTo>
                  <a:pt x="3053819" y="0"/>
                </a:lnTo>
                <a:lnTo>
                  <a:pt x="3053819" y="2631910"/>
                </a:lnTo>
                <a:lnTo>
                  <a:pt x="0" y="2631910"/>
                </a:lnTo>
                <a:lnTo>
                  <a:pt x="0" y="0"/>
                </a:lnTo>
                <a:close/>
              </a:path>
            </a:pathLst>
          </a:custGeom>
          <a:blipFill>
            <a:blip r:embed="rId3"/>
            <a:stretch>
              <a:fillRect l="0" t="0" r="0" b="0"/>
            </a:stretch>
          </a:blipFill>
        </p:spPr>
      </p:sp>
      <p:sp>
        <p:nvSpPr>
          <p:cNvPr name="Freeform 7" id="7"/>
          <p:cNvSpPr/>
          <p:nvPr/>
        </p:nvSpPr>
        <p:spPr>
          <a:xfrm flipH="false" flipV="false" rot="0">
            <a:off x="4752477" y="3337268"/>
            <a:ext cx="3132261" cy="3064659"/>
          </a:xfrm>
          <a:custGeom>
            <a:avLst/>
            <a:gdLst/>
            <a:ahLst/>
            <a:cxnLst/>
            <a:rect r="r" b="b" t="t" l="l"/>
            <a:pathLst>
              <a:path h="3064659" w="3132261">
                <a:moveTo>
                  <a:pt x="0" y="0"/>
                </a:moveTo>
                <a:lnTo>
                  <a:pt x="3132261" y="0"/>
                </a:lnTo>
                <a:lnTo>
                  <a:pt x="3132261" y="3064658"/>
                </a:lnTo>
                <a:lnTo>
                  <a:pt x="0" y="3064658"/>
                </a:lnTo>
                <a:lnTo>
                  <a:pt x="0" y="0"/>
                </a:lnTo>
                <a:close/>
              </a:path>
            </a:pathLst>
          </a:custGeom>
          <a:blipFill>
            <a:blip r:embed="rId4"/>
            <a:stretch>
              <a:fillRect l="0" t="0" r="0" b="0"/>
            </a:stretch>
          </a:blipFill>
        </p:spPr>
      </p:sp>
      <p:sp>
        <p:nvSpPr>
          <p:cNvPr name="Freeform 8" id="8"/>
          <p:cNvSpPr/>
          <p:nvPr/>
        </p:nvSpPr>
        <p:spPr>
          <a:xfrm flipH="false" flipV="false" rot="0">
            <a:off x="8775741" y="3485051"/>
            <a:ext cx="3452047" cy="2972213"/>
          </a:xfrm>
          <a:custGeom>
            <a:avLst/>
            <a:gdLst/>
            <a:ahLst/>
            <a:cxnLst/>
            <a:rect r="r" b="b" t="t" l="l"/>
            <a:pathLst>
              <a:path h="2972213" w="3452047">
                <a:moveTo>
                  <a:pt x="0" y="0"/>
                </a:moveTo>
                <a:lnTo>
                  <a:pt x="3452047" y="0"/>
                </a:lnTo>
                <a:lnTo>
                  <a:pt x="3452047" y="2972213"/>
                </a:lnTo>
                <a:lnTo>
                  <a:pt x="0" y="2972213"/>
                </a:lnTo>
                <a:lnTo>
                  <a:pt x="0" y="0"/>
                </a:lnTo>
                <a:close/>
              </a:path>
            </a:pathLst>
          </a:custGeom>
          <a:blipFill>
            <a:blip r:embed="rId5"/>
            <a:stretch>
              <a:fillRect l="0" t="0" r="0" b="0"/>
            </a:stretch>
          </a:blipFill>
        </p:spPr>
      </p:sp>
      <p:sp>
        <p:nvSpPr>
          <p:cNvPr name="Freeform 9" id="9"/>
          <p:cNvSpPr/>
          <p:nvPr/>
        </p:nvSpPr>
        <p:spPr>
          <a:xfrm flipH="false" flipV="false" rot="0">
            <a:off x="12818646" y="3337268"/>
            <a:ext cx="3729694" cy="3060262"/>
          </a:xfrm>
          <a:custGeom>
            <a:avLst/>
            <a:gdLst/>
            <a:ahLst/>
            <a:cxnLst/>
            <a:rect r="r" b="b" t="t" l="l"/>
            <a:pathLst>
              <a:path h="3060262" w="3729694">
                <a:moveTo>
                  <a:pt x="0" y="0"/>
                </a:moveTo>
                <a:lnTo>
                  <a:pt x="3729695" y="0"/>
                </a:lnTo>
                <a:lnTo>
                  <a:pt x="3729695" y="3060262"/>
                </a:lnTo>
                <a:lnTo>
                  <a:pt x="0" y="3060262"/>
                </a:lnTo>
                <a:lnTo>
                  <a:pt x="0" y="0"/>
                </a:lnTo>
                <a:close/>
              </a:path>
            </a:pathLst>
          </a:custGeom>
          <a:blipFill>
            <a:blip r:embed="rId6"/>
            <a:stretch>
              <a:fillRect l="0" t="0" r="0" b="0"/>
            </a:stretch>
          </a:blipFill>
        </p:spPr>
      </p:sp>
      <p:sp>
        <p:nvSpPr>
          <p:cNvPr name="Freeform 10" id="10"/>
          <p:cNvSpPr/>
          <p:nvPr/>
        </p:nvSpPr>
        <p:spPr>
          <a:xfrm flipH="false" flipV="false" rot="0">
            <a:off x="13230234" y="7190048"/>
            <a:ext cx="2906519" cy="2906519"/>
          </a:xfrm>
          <a:custGeom>
            <a:avLst/>
            <a:gdLst/>
            <a:ahLst/>
            <a:cxnLst/>
            <a:rect r="r" b="b" t="t" l="l"/>
            <a:pathLst>
              <a:path h="2906519" w="2906519">
                <a:moveTo>
                  <a:pt x="0" y="0"/>
                </a:moveTo>
                <a:lnTo>
                  <a:pt x="2906519" y="0"/>
                </a:lnTo>
                <a:lnTo>
                  <a:pt x="2906519" y="2906519"/>
                </a:lnTo>
                <a:lnTo>
                  <a:pt x="0" y="2906519"/>
                </a:lnTo>
                <a:lnTo>
                  <a:pt x="0" y="0"/>
                </a:lnTo>
                <a:close/>
              </a:path>
            </a:pathLst>
          </a:custGeom>
          <a:blipFill>
            <a:blip r:embed="rId7"/>
            <a:stretch>
              <a:fillRect l="0" t="0" r="0" b="0"/>
            </a:stretch>
          </a:blipFill>
        </p:spPr>
      </p:sp>
      <p:sp>
        <p:nvSpPr>
          <p:cNvPr name="Freeform 11" id="11"/>
          <p:cNvSpPr/>
          <p:nvPr/>
        </p:nvSpPr>
        <p:spPr>
          <a:xfrm flipH="false" flipV="false" rot="0">
            <a:off x="1093522" y="7523095"/>
            <a:ext cx="2763905" cy="2763905"/>
          </a:xfrm>
          <a:custGeom>
            <a:avLst/>
            <a:gdLst/>
            <a:ahLst/>
            <a:cxnLst/>
            <a:rect r="r" b="b" t="t" l="l"/>
            <a:pathLst>
              <a:path h="2763905" w="2763905">
                <a:moveTo>
                  <a:pt x="0" y="0"/>
                </a:moveTo>
                <a:lnTo>
                  <a:pt x="2763905" y="0"/>
                </a:lnTo>
                <a:lnTo>
                  <a:pt x="2763905" y="2763905"/>
                </a:lnTo>
                <a:lnTo>
                  <a:pt x="0" y="2763905"/>
                </a:lnTo>
                <a:lnTo>
                  <a:pt x="0" y="0"/>
                </a:lnTo>
                <a:close/>
              </a:path>
            </a:pathLst>
          </a:custGeom>
          <a:blipFill>
            <a:blip r:embed="rId8"/>
            <a:stretch>
              <a:fillRect l="0" t="0" r="0" b="0"/>
            </a:stretch>
          </a:blipFill>
        </p:spPr>
      </p:sp>
      <p:sp>
        <p:nvSpPr>
          <p:cNvPr name="Freeform 12" id="12"/>
          <p:cNvSpPr/>
          <p:nvPr/>
        </p:nvSpPr>
        <p:spPr>
          <a:xfrm flipH="false" flipV="false" rot="0">
            <a:off x="5165492" y="7523095"/>
            <a:ext cx="2441044" cy="2619657"/>
          </a:xfrm>
          <a:custGeom>
            <a:avLst/>
            <a:gdLst/>
            <a:ahLst/>
            <a:cxnLst/>
            <a:rect r="r" b="b" t="t" l="l"/>
            <a:pathLst>
              <a:path h="2619657" w="2441044">
                <a:moveTo>
                  <a:pt x="0" y="0"/>
                </a:moveTo>
                <a:lnTo>
                  <a:pt x="2441044" y="0"/>
                </a:lnTo>
                <a:lnTo>
                  <a:pt x="2441044" y="2619656"/>
                </a:lnTo>
                <a:lnTo>
                  <a:pt x="0" y="2619656"/>
                </a:lnTo>
                <a:lnTo>
                  <a:pt x="0" y="0"/>
                </a:lnTo>
                <a:close/>
              </a:path>
            </a:pathLst>
          </a:custGeom>
          <a:blipFill>
            <a:blip r:embed="rId9"/>
            <a:stretch>
              <a:fillRect l="0" t="0" r="0" b="0"/>
            </a:stretch>
          </a:blipFill>
        </p:spPr>
      </p:sp>
      <p:sp>
        <p:nvSpPr>
          <p:cNvPr name="Freeform 13" id="13"/>
          <p:cNvSpPr/>
          <p:nvPr/>
        </p:nvSpPr>
        <p:spPr>
          <a:xfrm flipH="false" flipV="false" rot="0">
            <a:off x="9074885" y="7299807"/>
            <a:ext cx="2687001" cy="2687001"/>
          </a:xfrm>
          <a:custGeom>
            <a:avLst/>
            <a:gdLst/>
            <a:ahLst/>
            <a:cxnLst/>
            <a:rect r="r" b="b" t="t" l="l"/>
            <a:pathLst>
              <a:path h="2687001" w="2687001">
                <a:moveTo>
                  <a:pt x="0" y="0"/>
                </a:moveTo>
                <a:lnTo>
                  <a:pt x="2687000" y="0"/>
                </a:lnTo>
                <a:lnTo>
                  <a:pt x="2687000" y="2687001"/>
                </a:lnTo>
                <a:lnTo>
                  <a:pt x="0" y="2687001"/>
                </a:lnTo>
                <a:lnTo>
                  <a:pt x="0" y="0"/>
                </a:lnTo>
                <a:close/>
              </a:path>
            </a:pathLst>
          </a:custGeom>
          <a:blipFill>
            <a:blip r:embed="rId10"/>
            <a:stretch>
              <a:fillRect l="0" t="0" r="0" b="0"/>
            </a:stretch>
          </a:blipFill>
        </p:spPr>
      </p:sp>
      <p:sp>
        <p:nvSpPr>
          <p:cNvPr name="TextBox 14" id="14"/>
          <p:cNvSpPr txBox="true"/>
          <p:nvPr/>
        </p:nvSpPr>
        <p:spPr>
          <a:xfrm rot="0">
            <a:off x="741245" y="487363"/>
            <a:ext cx="10210128"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HARDWARE COMPONENTS:</a:t>
            </a:r>
          </a:p>
        </p:txBody>
      </p:sp>
      <p:sp>
        <p:nvSpPr>
          <p:cNvPr name="TextBox 15" id="15"/>
          <p:cNvSpPr txBox="true"/>
          <p:nvPr/>
        </p:nvSpPr>
        <p:spPr>
          <a:xfrm rot="0">
            <a:off x="4797026" y="2845778"/>
            <a:ext cx="3177977"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ARDUINO MEGA</a:t>
            </a:r>
          </a:p>
        </p:txBody>
      </p:sp>
      <p:sp>
        <p:nvSpPr>
          <p:cNvPr name="TextBox 16" id="16"/>
          <p:cNvSpPr txBox="true"/>
          <p:nvPr/>
        </p:nvSpPr>
        <p:spPr>
          <a:xfrm rot="0">
            <a:off x="941983" y="2937218"/>
            <a:ext cx="2915444"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ARDUINO UNO</a:t>
            </a:r>
          </a:p>
        </p:txBody>
      </p:sp>
      <p:sp>
        <p:nvSpPr>
          <p:cNvPr name="TextBox 17" id="17"/>
          <p:cNvSpPr txBox="true"/>
          <p:nvPr/>
        </p:nvSpPr>
        <p:spPr>
          <a:xfrm rot="0">
            <a:off x="8959855" y="2894618"/>
            <a:ext cx="3083818"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BICYCLE CHAIN</a:t>
            </a:r>
          </a:p>
        </p:txBody>
      </p:sp>
      <p:sp>
        <p:nvSpPr>
          <p:cNvPr name="TextBox 18" id="18"/>
          <p:cNvSpPr txBox="true"/>
          <p:nvPr/>
        </p:nvSpPr>
        <p:spPr>
          <a:xfrm rot="0">
            <a:off x="13130125" y="2809418"/>
            <a:ext cx="3106738"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BALL BEARINGS</a:t>
            </a:r>
          </a:p>
        </p:txBody>
      </p:sp>
      <p:sp>
        <p:nvSpPr>
          <p:cNvPr name="TextBox 19" id="19"/>
          <p:cNvSpPr txBox="true"/>
          <p:nvPr/>
        </p:nvSpPr>
        <p:spPr>
          <a:xfrm rot="0">
            <a:off x="1161870" y="6811160"/>
            <a:ext cx="2627209" cy="371332"/>
          </a:xfrm>
          <a:prstGeom prst="rect">
            <a:avLst/>
          </a:prstGeom>
        </p:spPr>
        <p:txBody>
          <a:bodyPr anchor="t" rtlCol="false" tIns="0" lIns="0" bIns="0" rIns="0">
            <a:spAutoFit/>
          </a:bodyPr>
          <a:lstStyle/>
          <a:p>
            <a:pPr algn="ctr">
              <a:lnSpc>
                <a:spcPts val="2749"/>
              </a:lnSpc>
              <a:spcBef>
                <a:spcPct val="0"/>
              </a:spcBef>
            </a:pPr>
            <a:r>
              <a:rPr lang="en-US" b="true" sz="2749" spc="134">
                <a:solidFill>
                  <a:srgbClr val="290606"/>
                </a:solidFill>
                <a:latin typeface="Amiri Bold"/>
                <a:ea typeface="Amiri Bold"/>
                <a:cs typeface="Amiri Bold"/>
                <a:sym typeface="Amiri Bold"/>
              </a:rPr>
              <a:t>BICYCLE COGS</a:t>
            </a:r>
          </a:p>
        </p:txBody>
      </p:sp>
      <p:sp>
        <p:nvSpPr>
          <p:cNvPr name="TextBox 20" id="20"/>
          <p:cNvSpPr txBox="true"/>
          <p:nvPr/>
        </p:nvSpPr>
        <p:spPr>
          <a:xfrm rot="0">
            <a:off x="5378794" y="6740845"/>
            <a:ext cx="2269133" cy="413154"/>
          </a:xfrm>
          <a:prstGeom prst="rect">
            <a:avLst/>
          </a:prstGeom>
        </p:spPr>
        <p:txBody>
          <a:bodyPr anchor="t" rtlCol="false" tIns="0" lIns="0" bIns="0" rIns="0">
            <a:spAutoFit/>
          </a:bodyPr>
          <a:lstStyle/>
          <a:p>
            <a:pPr algn="ctr">
              <a:lnSpc>
                <a:spcPts val="3140"/>
              </a:lnSpc>
              <a:spcBef>
                <a:spcPct val="0"/>
              </a:spcBef>
            </a:pPr>
            <a:r>
              <a:rPr lang="en-US" b="true" sz="3140" spc="153">
                <a:solidFill>
                  <a:srgbClr val="290606"/>
                </a:solidFill>
                <a:latin typeface="Amiri Bold"/>
                <a:ea typeface="Amiri Bold"/>
                <a:cs typeface="Amiri Bold"/>
                <a:sym typeface="Amiri Bold"/>
              </a:rPr>
              <a:t>CAR LIGHT</a:t>
            </a:r>
          </a:p>
        </p:txBody>
      </p:sp>
      <p:sp>
        <p:nvSpPr>
          <p:cNvPr name="TextBox 21" id="21"/>
          <p:cNvSpPr txBox="true"/>
          <p:nvPr/>
        </p:nvSpPr>
        <p:spPr>
          <a:xfrm rot="0">
            <a:off x="9237570" y="6633692"/>
            <a:ext cx="2589510" cy="666115"/>
          </a:xfrm>
          <a:prstGeom prst="rect">
            <a:avLst/>
          </a:prstGeom>
        </p:spPr>
        <p:txBody>
          <a:bodyPr anchor="t" rtlCol="false" tIns="0" lIns="0" bIns="0" rIns="0">
            <a:spAutoFit/>
          </a:bodyPr>
          <a:lstStyle/>
          <a:p>
            <a:pPr algn="ctr">
              <a:lnSpc>
                <a:spcPts val="2600"/>
              </a:lnSpc>
            </a:pPr>
            <a:r>
              <a:rPr lang="en-US" b="true" sz="2600" spc="127">
                <a:solidFill>
                  <a:srgbClr val="290606"/>
                </a:solidFill>
                <a:latin typeface="Amiri Bold"/>
                <a:ea typeface="Amiri Bold"/>
                <a:cs typeface="Amiri Bold"/>
                <a:sym typeface="Amiri Bold"/>
              </a:rPr>
              <a:t>FIRE </a:t>
            </a:r>
          </a:p>
          <a:p>
            <a:pPr algn="ctr">
              <a:lnSpc>
                <a:spcPts val="2600"/>
              </a:lnSpc>
              <a:spcBef>
                <a:spcPct val="0"/>
              </a:spcBef>
            </a:pPr>
            <a:r>
              <a:rPr lang="en-US" b="true" sz="2600" spc="127">
                <a:solidFill>
                  <a:srgbClr val="290606"/>
                </a:solidFill>
                <a:latin typeface="Amiri Bold"/>
                <a:ea typeface="Amiri Bold"/>
                <a:cs typeface="Amiri Bold"/>
                <a:sym typeface="Amiri Bold"/>
              </a:rPr>
              <a:t>EXTINGUISHER</a:t>
            </a:r>
          </a:p>
        </p:txBody>
      </p:sp>
      <p:sp>
        <p:nvSpPr>
          <p:cNvPr name="TextBox 22" id="22"/>
          <p:cNvSpPr txBox="true"/>
          <p:nvPr/>
        </p:nvSpPr>
        <p:spPr>
          <a:xfrm rot="0">
            <a:off x="13724831" y="6789998"/>
            <a:ext cx="157093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BUZZER</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EF4F3"/>
        </a:solidFill>
      </p:bgPr>
    </p:bg>
    <p:spTree>
      <p:nvGrpSpPr>
        <p:cNvPr id="1" name=""/>
        <p:cNvGrpSpPr/>
        <p:nvPr/>
      </p:nvGrpSpPr>
      <p:grpSpPr>
        <a:xfrm>
          <a:off x="0" y="0"/>
          <a:ext cx="0" cy="0"/>
          <a:chOff x="0" y="0"/>
          <a:chExt cx="0" cy="0"/>
        </a:xfrm>
      </p:grpSpPr>
      <p:grpSp>
        <p:nvGrpSpPr>
          <p:cNvPr name="Group 2" id="2"/>
          <p:cNvGrpSpPr/>
          <p:nvPr/>
        </p:nvGrpSpPr>
        <p:grpSpPr>
          <a:xfrm rot="0">
            <a:off x="-857831" y="2092325"/>
            <a:ext cx="19145831" cy="8524515"/>
            <a:chOff x="0" y="0"/>
            <a:chExt cx="5042523" cy="2245140"/>
          </a:xfrm>
        </p:grpSpPr>
        <p:sp>
          <p:nvSpPr>
            <p:cNvPr name="Freeform 3" id="3"/>
            <p:cNvSpPr/>
            <p:nvPr/>
          </p:nvSpPr>
          <p:spPr>
            <a:xfrm flipH="false" flipV="false" rot="0">
              <a:off x="0" y="0"/>
              <a:ext cx="5042523" cy="2245140"/>
            </a:xfrm>
            <a:custGeom>
              <a:avLst/>
              <a:gdLst/>
              <a:ahLst/>
              <a:cxnLst/>
              <a:rect r="r" b="b" t="t" l="l"/>
              <a:pathLst>
                <a:path h="2245140" w="5042523">
                  <a:moveTo>
                    <a:pt x="8087" y="0"/>
                  </a:moveTo>
                  <a:lnTo>
                    <a:pt x="5034436" y="0"/>
                  </a:lnTo>
                  <a:cubicBezTo>
                    <a:pt x="5036581" y="0"/>
                    <a:pt x="5038638" y="852"/>
                    <a:pt x="5040154" y="2369"/>
                  </a:cubicBezTo>
                  <a:cubicBezTo>
                    <a:pt x="5041671" y="3885"/>
                    <a:pt x="5042523" y="5942"/>
                    <a:pt x="5042523" y="8087"/>
                  </a:cubicBezTo>
                  <a:lnTo>
                    <a:pt x="5042523" y="2237052"/>
                  </a:lnTo>
                  <a:cubicBezTo>
                    <a:pt x="5042523" y="2239197"/>
                    <a:pt x="5041671" y="2241254"/>
                    <a:pt x="5040154" y="2242771"/>
                  </a:cubicBezTo>
                  <a:cubicBezTo>
                    <a:pt x="5038638" y="2244288"/>
                    <a:pt x="5036581" y="2245140"/>
                    <a:pt x="5034436" y="2245140"/>
                  </a:cubicBezTo>
                  <a:lnTo>
                    <a:pt x="8087" y="2245140"/>
                  </a:lnTo>
                  <a:cubicBezTo>
                    <a:pt x="3621" y="2245140"/>
                    <a:pt x="0" y="2241519"/>
                    <a:pt x="0" y="2237052"/>
                  </a:cubicBezTo>
                  <a:lnTo>
                    <a:pt x="0" y="8087"/>
                  </a:lnTo>
                  <a:cubicBezTo>
                    <a:pt x="0" y="5942"/>
                    <a:pt x="852" y="3885"/>
                    <a:pt x="2369" y="2369"/>
                  </a:cubicBezTo>
                  <a:cubicBezTo>
                    <a:pt x="3885" y="852"/>
                    <a:pt x="5942" y="0"/>
                    <a:pt x="8087" y="0"/>
                  </a:cubicBezTo>
                  <a:close/>
                </a:path>
              </a:pathLst>
            </a:custGeom>
            <a:solidFill>
              <a:srgbClr val="71ADCE">
                <a:alpha val="14902"/>
              </a:srgbClr>
            </a:solidFill>
          </p:spPr>
        </p:sp>
        <p:sp>
          <p:nvSpPr>
            <p:cNvPr name="TextBox 4" id="4"/>
            <p:cNvSpPr txBox="true"/>
            <p:nvPr/>
          </p:nvSpPr>
          <p:spPr>
            <a:xfrm>
              <a:off x="0" y="-9525"/>
              <a:ext cx="5042523" cy="2254665"/>
            </a:xfrm>
            <a:prstGeom prst="rect">
              <a:avLst/>
            </a:prstGeom>
          </p:spPr>
          <p:txBody>
            <a:bodyPr anchor="ctr" rtlCol="false" tIns="50800" lIns="50800" bIns="50800" rIns="50800"/>
            <a:lstStyle/>
            <a:p>
              <a:pPr algn="ctr">
                <a:lnSpc>
                  <a:spcPts val="2266"/>
                </a:lnSpc>
              </a:pPr>
            </a:p>
            <a:p>
              <a:pPr algn="ctr">
                <a:lnSpc>
                  <a:spcPts val="3090"/>
                </a:lnSpc>
              </a:pPr>
            </a:p>
          </p:txBody>
        </p:sp>
      </p:grpSp>
      <p:sp>
        <p:nvSpPr>
          <p:cNvPr name="Freeform 5" id="5"/>
          <p:cNvSpPr/>
          <p:nvPr/>
        </p:nvSpPr>
        <p:spPr>
          <a:xfrm flipH="false" flipV="false" rot="0">
            <a:off x="15975733" y="8360537"/>
            <a:ext cx="2567134" cy="1926463"/>
          </a:xfrm>
          <a:custGeom>
            <a:avLst/>
            <a:gdLst/>
            <a:ahLst/>
            <a:cxnLst/>
            <a:rect r="r" b="b" t="t" l="l"/>
            <a:pathLst>
              <a:path h="1926463" w="2567134">
                <a:moveTo>
                  <a:pt x="0" y="0"/>
                </a:moveTo>
                <a:lnTo>
                  <a:pt x="2567134" y="0"/>
                </a:lnTo>
                <a:lnTo>
                  <a:pt x="2567134" y="1926463"/>
                </a:lnTo>
                <a:lnTo>
                  <a:pt x="0" y="1926463"/>
                </a:lnTo>
                <a:lnTo>
                  <a:pt x="0" y="0"/>
                </a:lnTo>
                <a:close/>
              </a:path>
            </a:pathLst>
          </a:custGeom>
          <a:blipFill>
            <a:blip r:embed="rId2"/>
            <a:stretch>
              <a:fillRect l="0" t="0" r="0" b="0"/>
            </a:stretch>
          </a:blipFill>
        </p:spPr>
      </p:sp>
      <p:sp>
        <p:nvSpPr>
          <p:cNvPr name="Freeform 6" id="6"/>
          <p:cNvSpPr/>
          <p:nvPr/>
        </p:nvSpPr>
        <p:spPr>
          <a:xfrm flipH="false" flipV="false" rot="0">
            <a:off x="593944" y="3366690"/>
            <a:ext cx="3058720" cy="3181292"/>
          </a:xfrm>
          <a:custGeom>
            <a:avLst/>
            <a:gdLst/>
            <a:ahLst/>
            <a:cxnLst/>
            <a:rect r="r" b="b" t="t" l="l"/>
            <a:pathLst>
              <a:path h="3181292" w="3058720">
                <a:moveTo>
                  <a:pt x="0" y="0"/>
                </a:moveTo>
                <a:lnTo>
                  <a:pt x="3058720" y="0"/>
                </a:lnTo>
                <a:lnTo>
                  <a:pt x="3058720" y="3181292"/>
                </a:lnTo>
                <a:lnTo>
                  <a:pt x="0" y="3181292"/>
                </a:lnTo>
                <a:lnTo>
                  <a:pt x="0" y="0"/>
                </a:lnTo>
                <a:close/>
              </a:path>
            </a:pathLst>
          </a:custGeom>
          <a:blipFill>
            <a:blip r:embed="rId3"/>
            <a:stretch>
              <a:fillRect l="0" t="0" r="0" b="0"/>
            </a:stretch>
          </a:blipFill>
        </p:spPr>
      </p:sp>
      <p:sp>
        <p:nvSpPr>
          <p:cNvPr name="Freeform 7" id="7"/>
          <p:cNvSpPr/>
          <p:nvPr/>
        </p:nvSpPr>
        <p:spPr>
          <a:xfrm flipH="false" flipV="false" rot="0">
            <a:off x="4304952" y="3366690"/>
            <a:ext cx="3517064" cy="3014626"/>
          </a:xfrm>
          <a:custGeom>
            <a:avLst/>
            <a:gdLst/>
            <a:ahLst/>
            <a:cxnLst/>
            <a:rect r="r" b="b" t="t" l="l"/>
            <a:pathLst>
              <a:path h="3014626" w="3517064">
                <a:moveTo>
                  <a:pt x="0" y="0"/>
                </a:moveTo>
                <a:lnTo>
                  <a:pt x="3517064" y="0"/>
                </a:lnTo>
                <a:lnTo>
                  <a:pt x="3517064" y="3014626"/>
                </a:lnTo>
                <a:lnTo>
                  <a:pt x="0" y="3014626"/>
                </a:lnTo>
                <a:lnTo>
                  <a:pt x="0" y="0"/>
                </a:lnTo>
                <a:close/>
              </a:path>
            </a:pathLst>
          </a:custGeom>
          <a:blipFill>
            <a:blip r:embed="rId4"/>
            <a:stretch>
              <a:fillRect l="0" t="0" r="0" b="0"/>
            </a:stretch>
          </a:blipFill>
        </p:spPr>
      </p:sp>
      <p:sp>
        <p:nvSpPr>
          <p:cNvPr name="Freeform 8" id="8"/>
          <p:cNvSpPr/>
          <p:nvPr/>
        </p:nvSpPr>
        <p:spPr>
          <a:xfrm flipH="false" flipV="false" rot="0">
            <a:off x="8367387" y="3366690"/>
            <a:ext cx="3149158" cy="3181292"/>
          </a:xfrm>
          <a:custGeom>
            <a:avLst/>
            <a:gdLst/>
            <a:ahLst/>
            <a:cxnLst/>
            <a:rect r="r" b="b" t="t" l="l"/>
            <a:pathLst>
              <a:path h="3181292" w="3149158">
                <a:moveTo>
                  <a:pt x="0" y="0"/>
                </a:moveTo>
                <a:lnTo>
                  <a:pt x="3149158" y="0"/>
                </a:lnTo>
                <a:lnTo>
                  <a:pt x="3149158" y="3181292"/>
                </a:lnTo>
                <a:lnTo>
                  <a:pt x="0" y="3181292"/>
                </a:lnTo>
                <a:lnTo>
                  <a:pt x="0" y="0"/>
                </a:lnTo>
                <a:close/>
              </a:path>
            </a:pathLst>
          </a:custGeom>
          <a:blipFill>
            <a:blip r:embed="rId5"/>
            <a:stretch>
              <a:fillRect l="0" t="0" r="0" b="0"/>
            </a:stretch>
          </a:blipFill>
        </p:spPr>
      </p:sp>
      <p:sp>
        <p:nvSpPr>
          <p:cNvPr name="Freeform 9" id="9"/>
          <p:cNvSpPr/>
          <p:nvPr/>
        </p:nvSpPr>
        <p:spPr>
          <a:xfrm flipH="false" flipV="false" rot="0">
            <a:off x="12637222" y="3559798"/>
            <a:ext cx="4622078" cy="2822284"/>
          </a:xfrm>
          <a:custGeom>
            <a:avLst/>
            <a:gdLst/>
            <a:ahLst/>
            <a:cxnLst/>
            <a:rect r="r" b="b" t="t" l="l"/>
            <a:pathLst>
              <a:path h="2822284" w="4622078">
                <a:moveTo>
                  <a:pt x="0" y="0"/>
                </a:moveTo>
                <a:lnTo>
                  <a:pt x="4622078" y="0"/>
                </a:lnTo>
                <a:lnTo>
                  <a:pt x="4622078" y="2822285"/>
                </a:lnTo>
                <a:lnTo>
                  <a:pt x="0" y="2822285"/>
                </a:lnTo>
                <a:lnTo>
                  <a:pt x="0" y="0"/>
                </a:lnTo>
                <a:close/>
              </a:path>
            </a:pathLst>
          </a:custGeom>
          <a:blipFill>
            <a:blip r:embed="rId6"/>
            <a:stretch>
              <a:fillRect l="0" t="0" r="0" b="0"/>
            </a:stretch>
          </a:blipFill>
        </p:spPr>
      </p:sp>
      <p:sp>
        <p:nvSpPr>
          <p:cNvPr name="Freeform 10" id="10"/>
          <p:cNvSpPr/>
          <p:nvPr/>
        </p:nvSpPr>
        <p:spPr>
          <a:xfrm flipH="false" flipV="false" rot="0">
            <a:off x="943734" y="7820810"/>
            <a:ext cx="2359140" cy="2424248"/>
          </a:xfrm>
          <a:custGeom>
            <a:avLst/>
            <a:gdLst/>
            <a:ahLst/>
            <a:cxnLst/>
            <a:rect r="r" b="b" t="t" l="l"/>
            <a:pathLst>
              <a:path h="2424248" w="2359140">
                <a:moveTo>
                  <a:pt x="0" y="0"/>
                </a:moveTo>
                <a:lnTo>
                  <a:pt x="2359140" y="0"/>
                </a:lnTo>
                <a:lnTo>
                  <a:pt x="2359140" y="2424248"/>
                </a:lnTo>
                <a:lnTo>
                  <a:pt x="0" y="2424248"/>
                </a:lnTo>
                <a:lnTo>
                  <a:pt x="0" y="0"/>
                </a:lnTo>
                <a:close/>
              </a:path>
            </a:pathLst>
          </a:custGeom>
          <a:blipFill>
            <a:blip r:embed="rId7"/>
            <a:stretch>
              <a:fillRect l="0" t="0" r="0" b="0"/>
            </a:stretch>
          </a:blipFill>
        </p:spPr>
      </p:sp>
      <p:sp>
        <p:nvSpPr>
          <p:cNvPr name="Freeform 11" id="11"/>
          <p:cNvSpPr/>
          <p:nvPr/>
        </p:nvSpPr>
        <p:spPr>
          <a:xfrm flipH="false" flipV="false" rot="0">
            <a:off x="4745724" y="7345492"/>
            <a:ext cx="2635520" cy="2859569"/>
          </a:xfrm>
          <a:custGeom>
            <a:avLst/>
            <a:gdLst/>
            <a:ahLst/>
            <a:cxnLst/>
            <a:rect r="r" b="b" t="t" l="l"/>
            <a:pathLst>
              <a:path h="2859569" w="2635520">
                <a:moveTo>
                  <a:pt x="0" y="0"/>
                </a:moveTo>
                <a:lnTo>
                  <a:pt x="2635520" y="0"/>
                </a:lnTo>
                <a:lnTo>
                  <a:pt x="2635520" y="2859569"/>
                </a:lnTo>
                <a:lnTo>
                  <a:pt x="0" y="2859569"/>
                </a:lnTo>
                <a:lnTo>
                  <a:pt x="0" y="0"/>
                </a:lnTo>
                <a:close/>
              </a:path>
            </a:pathLst>
          </a:custGeom>
          <a:blipFill>
            <a:blip r:embed="rId8"/>
            <a:stretch>
              <a:fillRect l="0" t="0" r="0" b="0"/>
            </a:stretch>
          </a:blipFill>
        </p:spPr>
      </p:sp>
      <p:sp>
        <p:nvSpPr>
          <p:cNvPr name="Freeform 12" id="12"/>
          <p:cNvSpPr/>
          <p:nvPr/>
        </p:nvSpPr>
        <p:spPr>
          <a:xfrm flipH="false" flipV="false" rot="0">
            <a:off x="8902438" y="7286151"/>
            <a:ext cx="3198654" cy="3198654"/>
          </a:xfrm>
          <a:custGeom>
            <a:avLst/>
            <a:gdLst/>
            <a:ahLst/>
            <a:cxnLst/>
            <a:rect r="r" b="b" t="t" l="l"/>
            <a:pathLst>
              <a:path h="3198654" w="3198654">
                <a:moveTo>
                  <a:pt x="0" y="0"/>
                </a:moveTo>
                <a:lnTo>
                  <a:pt x="3198653" y="0"/>
                </a:lnTo>
                <a:lnTo>
                  <a:pt x="3198653" y="3198654"/>
                </a:lnTo>
                <a:lnTo>
                  <a:pt x="0" y="3198654"/>
                </a:lnTo>
                <a:lnTo>
                  <a:pt x="0" y="0"/>
                </a:lnTo>
                <a:close/>
              </a:path>
            </a:pathLst>
          </a:custGeom>
          <a:blipFill>
            <a:blip r:embed="rId9"/>
            <a:stretch>
              <a:fillRect l="0" t="0" r="0" b="0"/>
            </a:stretch>
          </a:blipFill>
        </p:spPr>
      </p:sp>
      <p:sp>
        <p:nvSpPr>
          <p:cNvPr name="TextBox 13" id="13"/>
          <p:cNvSpPr txBox="true"/>
          <p:nvPr/>
        </p:nvSpPr>
        <p:spPr>
          <a:xfrm rot="0">
            <a:off x="741245" y="487363"/>
            <a:ext cx="10210128" cy="1073150"/>
          </a:xfrm>
          <a:prstGeom prst="rect">
            <a:avLst/>
          </a:prstGeom>
        </p:spPr>
        <p:txBody>
          <a:bodyPr anchor="t" rtlCol="false" tIns="0" lIns="0" bIns="0" rIns="0">
            <a:spAutoFit/>
          </a:bodyPr>
          <a:lstStyle/>
          <a:p>
            <a:pPr algn="l">
              <a:lnSpc>
                <a:spcPts val="6999"/>
              </a:lnSpc>
            </a:pPr>
            <a:r>
              <a:rPr lang="en-US" sz="6999" spc="342">
                <a:solidFill>
                  <a:srgbClr val="290606"/>
                </a:solidFill>
                <a:latin typeface="Cheddar"/>
                <a:ea typeface="Cheddar"/>
                <a:cs typeface="Cheddar"/>
                <a:sym typeface="Cheddar"/>
              </a:rPr>
              <a:t>HARDWARE COMPONENTS:</a:t>
            </a:r>
          </a:p>
        </p:txBody>
      </p:sp>
      <p:sp>
        <p:nvSpPr>
          <p:cNvPr name="TextBox 14" id="14"/>
          <p:cNvSpPr txBox="true"/>
          <p:nvPr/>
        </p:nvSpPr>
        <p:spPr>
          <a:xfrm rot="0">
            <a:off x="5000474" y="2845778"/>
            <a:ext cx="277108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COOLING FAN</a:t>
            </a:r>
          </a:p>
        </p:txBody>
      </p:sp>
      <p:sp>
        <p:nvSpPr>
          <p:cNvPr name="TextBox 15" id="15"/>
          <p:cNvSpPr txBox="true"/>
          <p:nvPr/>
        </p:nvSpPr>
        <p:spPr>
          <a:xfrm rot="0">
            <a:off x="1028700" y="2894618"/>
            <a:ext cx="1717973"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JOISTIKS</a:t>
            </a:r>
          </a:p>
        </p:txBody>
      </p:sp>
      <p:sp>
        <p:nvSpPr>
          <p:cNvPr name="TextBox 16" id="16"/>
          <p:cNvSpPr txBox="true"/>
          <p:nvPr/>
        </p:nvSpPr>
        <p:spPr>
          <a:xfrm rot="0">
            <a:off x="9136614" y="2894618"/>
            <a:ext cx="1365151"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CLAMP</a:t>
            </a:r>
          </a:p>
        </p:txBody>
      </p:sp>
      <p:sp>
        <p:nvSpPr>
          <p:cNvPr name="TextBox 17" id="17"/>
          <p:cNvSpPr txBox="true"/>
          <p:nvPr/>
        </p:nvSpPr>
        <p:spPr>
          <a:xfrm rot="0">
            <a:off x="13318740" y="2809418"/>
            <a:ext cx="2729508" cy="400050"/>
          </a:xfrm>
          <a:prstGeom prst="rect">
            <a:avLst/>
          </a:prstGeom>
        </p:spPr>
        <p:txBody>
          <a:bodyPr anchor="t" rtlCol="false" tIns="0" lIns="0" bIns="0" rIns="0">
            <a:spAutoFit/>
          </a:bodyPr>
          <a:lstStyle/>
          <a:p>
            <a:pPr algn="ctr">
              <a:lnSpc>
                <a:spcPts val="3000"/>
              </a:lnSpc>
              <a:spcBef>
                <a:spcPct val="0"/>
              </a:spcBef>
            </a:pPr>
            <a:r>
              <a:rPr lang="en-US" b="true" sz="3000" spc="147">
                <a:solidFill>
                  <a:srgbClr val="290606"/>
                </a:solidFill>
                <a:latin typeface="Amiri Bold"/>
                <a:ea typeface="Amiri Bold"/>
                <a:cs typeface="Amiri Bold"/>
                <a:sym typeface="Amiri Bold"/>
              </a:rPr>
              <a:t>CONNECTORS</a:t>
            </a:r>
          </a:p>
        </p:txBody>
      </p:sp>
      <p:sp>
        <p:nvSpPr>
          <p:cNvPr name="TextBox 18" id="18"/>
          <p:cNvSpPr txBox="true"/>
          <p:nvPr/>
        </p:nvSpPr>
        <p:spPr>
          <a:xfrm rot="0">
            <a:off x="1162498" y="7007422"/>
            <a:ext cx="2380454" cy="720463"/>
          </a:xfrm>
          <a:prstGeom prst="rect">
            <a:avLst/>
          </a:prstGeom>
        </p:spPr>
        <p:txBody>
          <a:bodyPr anchor="t" rtlCol="false" tIns="0" lIns="0" bIns="0" rIns="0">
            <a:spAutoFit/>
          </a:bodyPr>
          <a:lstStyle/>
          <a:p>
            <a:pPr algn="ctr">
              <a:lnSpc>
                <a:spcPts val="2749"/>
              </a:lnSpc>
            </a:pPr>
            <a:r>
              <a:rPr lang="en-US" b="true" sz="2749" spc="134">
                <a:solidFill>
                  <a:srgbClr val="290606"/>
                </a:solidFill>
                <a:latin typeface="Amiri Bold"/>
                <a:ea typeface="Amiri Bold"/>
                <a:cs typeface="Amiri Bold"/>
                <a:sym typeface="Amiri Bold"/>
              </a:rPr>
              <a:t>EMERGENCY </a:t>
            </a:r>
          </a:p>
          <a:p>
            <a:pPr algn="ctr">
              <a:lnSpc>
                <a:spcPts val="2749"/>
              </a:lnSpc>
              <a:spcBef>
                <a:spcPct val="0"/>
              </a:spcBef>
            </a:pPr>
            <a:r>
              <a:rPr lang="en-US" b="true" sz="2749" spc="134">
                <a:solidFill>
                  <a:srgbClr val="290606"/>
                </a:solidFill>
                <a:latin typeface="Amiri Bold"/>
                <a:ea typeface="Amiri Bold"/>
                <a:cs typeface="Amiri Bold"/>
                <a:sym typeface="Amiri Bold"/>
              </a:rPr>
              <a:t>BUTTON</a:t>
            </a:r>
          </a:p>
        </p:txBody>
      </p:sp>
      <p:sp>
        <p:nvSpPr>
          <p:cNvPr name="TextBox 19" id="19"/>
          <p:cNvSpPr txBox="true"/>
          <p:nvPr/>
        </p:nvSpPr>
        <p:spPr>
          <a:xfrm rot="0">
            <a:off x="5323827" y="6821423"/>
            <a:ext cx="2382720" cy="324375"/>
          </a:xfrm>
          <a:prstGeom prst="rect">
            <a:avLst/>
          </a:prstGeom>
        </p:spPr>
        <p:txBody>
          <a:bodyPr anchor="t" rtlCol="false" tIns="0" lIns="0" bIns="0" rIns="0">
            <a:spAutoFit/>
          </a:bodyPr>
          <a:lstStyle/>
          <a:p>
            <a:pPr algn="ctr">
              <a:lnSpc>
                <a:spcPts val="2440"/>
              </a:lnSpc>
              <a:spcBef>
                <a:spcPct val="0"/>
              </a:spcBef>
            </a:pPr>
            <a:r>
              <a:rPr lang="en-US" b="true" sz="2440" spc="119">
                <a:solidFill>
                  <a:srgbClr val="290606"/>
                </a:solidFill>
                <a:latin typeface="Amiri Bold"/>
                <a:ea typeface="Amiri Bold"/>
                <a:cs typeface="Amiri Bold"/>
                <a:sym typeface="Amiri Bold"/>
              </a:rPr>
              <a:t>COPPER PLATE</a:t>
            </a:r>
          </a:p>
        </p:txBody>
      </p:sp>
      <p:sp>
        <p:nvSpPr>
          <p:cNvPr name="TextBox 20" id="20"/>
          <p:cNvSpPr txBox="true"/>
          <p:nvPr/>
        </p:nvSpPr>
        <p:spPr>
          <a:xfrm rot="0">
            <a:off x="9452614" y="6821423"/>
            <a:ext cx="3105704" cy="368625"/>
          </a:xfrm>
          <a:prstGeom prst="rect">
            <a:avLst/>
          </a:prstGeom>
        </p:spPr>
        <p:txBody>
          <a:bodyPr anchor="t" rtlCol="false" tIns="0" lIns="0" bIns="0" rIns="0">
            <a:spAutoFit/>
          </a:bodyPr>
          <a:lstStyle/>
          <a:p>
            <a:pPr algn="ctr">
              <a:lnSpc>
                <a:spcPts val="2731"/>
              </a:lnSpc>
              <a:spcBef>
                <a:spcPct val="0"/>
              </a:spcBef>
            </a:pPr>
            <a:r>
              <a:rPr lang="en-US" b="true" sz="2731" spc="133">
                <a:solidFill>
                  <a:srgbClr val="290606"/>
                </a:solidFill>
                <a:latin typeface="Amiri Bold"/>
                <a:ea typeface="Amiri Bold"/>
                <a:cs typeface="Amiri Bold"/>
                <a:sym typeface="Amiri Bold"/>
              </a:rPr>
              <a:t>TOGGLE SWITCH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DAGdUwzDdxs</dc:identifier>
  <dcterms:modified xsi:type="dcterms:W3CDTF">2011-08-01T06:04:30Z</dcterms:modified>
  <cp:revision>1</cp:revision>
  <dc:title>marah</dc:title>
</cp:coreProperties>
</file>