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9" r:id="rId67"/>
    <p:sldId id="330" r:id="rId68"/>
    <p:sldId id="322" r:id="rId69"/>
    <p:sldId id="323" r:id="rId70"/>
    <p:sldId id="324" r:id="rId71"/>
    <p:sldId id="325" r:id="rId72"/>
    <p:sldId id="331" r:id="rId73"/>
    <p:sldId id="332" r:id="rId74"/>
    <p:sldId id="328" r:id="rId75"/>
    <p:sldId id="326" r:id="rId76"/>
    <p:sldId id="321" r:id="rId77"/>
  </p:sldIdLst>
  <p:sldSz cx="18288000" cy="10287000"/>
  <p:notesSz cx="6858000" cy="9144000"/>
  <p:embeddedFontLst>
    <p:embeddedFont>
      <p:font typeface="Arial Bold" panose="020B0704020202020204" pitchFamily="34" charset="0"/>
      <p:regular r:id="rId78"/>
      <p:bold r:id="rId79"/>
    </p:embeddedFont>
    <p:embeddedFont>
      <p:font typeface="Brittany" panose="020B0604020202020204" charset="0"/>
      <p:regular r:id="rId80"/>
    </p:embeddedFont>
    <p:embeddedFont>
      <p:font typeface="Canva Sans Bold" panose="020B0604020202020204" charset="0"/>
      <p:regular r:id="rId81"/>
    </p:embeddedFont>
    <p:embeddedFont>
      <p:font typeface="Dante" panose="02020502050200020203" pitchFamily="18" charset="0"/>
      <p:regular r:id="rId82"/>
    </p:embeddedFont>
    <p:embeddedFont>
      <p:font typeface="Gilda Display" panose="020B0604020202020204" charset="0"/>
      <p:regular r:id="rId83"/>
    </p:embeddedFont>
    <p:embeddedFont>
      <p:font typeface="Goudy Type" panose="00000500000000000000" pitchFamily="2" charset="0"/>
      <p:regular r:id="rId84"/>
    </p:embeddedFont>
    <p:embeddedFont>
      <p:font typeface="Lora Bold Italics" panose="020B0604020202020204" charset="0"/>
      <p:regular r:id="rId85"/>
    </p:embeddedFont>
    <p:embeddedFont>
      <p:font typeface="Magnolia Script" panose="020B0604020202020204" charset="0"/>
      <p:regular r:id="rId86"/>
    </p:embeddedFont>
    <p:embeddedFont>
      <p:font typeface="Noto Serif Ethiopic Condensed" panose="020B0604020202020204" charset="0"/>
      <p:regular r:id="rId87"/>
    </p:embeddedFont>
    <p:embeddedFont>
      <p:font typeface="Noto Serif Ethiopic Condensed Bold" panose="020B0604020202020204" charset="0"/>
      <p:regular r:id="rId88"/>
    </p:embeddedFont>
    <p:embeddedFont>
      <p:font typeface="Poppins" panose="00000500000000000000" pitchFamily="2" charset="0"/>
      <p:regular r:id="rId89"/>
    </p:embeddedFont>
    <p:embeddedFont>
      <p:font typeface="Saira" panose="020B0604020202020204" charset="0"/>
      <p:regular r:id="rId90"/>
    </p:embeddedFont>
    <p:embeddedFont>
      <p:font typeface="TAN Pearl" panose="020B0604020202020204" charset="0"/>
      <p:regular r:id="rId9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99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2.fntdata"/><Relationship Id="rId5" Type="http://schemas.openxmlformats.org/officeDocument/2006/relationships/slide" Target="slides/slide4.xml"/><Relationship Id="rId90" Type="http://schemas.openxmlformats.org/officeDocument/2006/relationships/font" Target="fonts/font13.fntdata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6.fntdata"/><Relationship Id="rId88" Type="http://schemas.openxmlformats.org/officeDocument/2006/relationships/font" Target="fonts/font11.fntdata"/><Relationship Id="rId9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0.fntdata"/><Relationship Id="rId61" Type="http://schemas.openxmlformats.org/officeDocument/2006/relationships/slide" Target="slides/slide60.xml"/><Relationship Id="rId82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57.png"/><Relationship Id="rId7" Type="http://schemas.openxmlformats.org/officeDocument/2006/relationships/image" Target="../media/image3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Maqboul%20Computer\Downloads\)%20https:\erp-for-al-qadi2.odoo.com\dashboard\share\5\3dc96a9f-ed62-463d-9982-59fb53c753d7(" TargetMode="Externa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tmp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tmp"/><Relationship Id="rId2" Type="http://schemas.openxmlformats.org/officeDocument/2006/relationships/image" Target="../media/image108.tmp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5291" y="1701333"/>
            <a:ext cx="6917534" cy="8733881"/>
            <a:chOff x="0" y="0"/>
            <a:chExt cx="660400" cy="8338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833802"/>
            </a:xfrm>
            <a:custGeom>
              <a:avLst/>
              <a:gdLst/>
              <a:ahLst/>
              <a:cxnLst/>
              <a:rect l="l" t="t" r="r" b="b"/>
              <a:pathLst>
                <a:path w="660400" h="833802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969"/>
                  </a:cubicBezTo>
                  <a:lnTo>
                    <a:pt x="660400" y="833802"/>
                  </a:lnTo>
                  <a:lnTo>
                    <a:pt x="0" y="833802"/>
                  </a:lnTo>
                  <a:lnTo>
                    <a:pt x="0" y="329343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DFD3C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98425"/>
              <a:ext cx="660400" cy="7353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2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657839" y="1966439"/>
            <a:ext cx="6132437" cy="6132437"/>
            <a:chOff x="0" y="0"/>
            <a:chExt cx="8916670" cy="8916670"/>
          </a:xfrm>
        </p:grpSpPr>
        <p:sp>
          <p:nvSpPr>
            <p:cNvPr id="6" name="Freeform 6"/>
            <p:cNvSpPr/>
            <p:nvPr/>
          </p:nvSpPr>
          <p:spPr>
            <a:xfrm>
              <a:off x="6350" y="6350"/>
              <a:ext cx="8903970" cy="8903970"/>
            </a:xfrm>
            <a:custGeom>
              <a:avLst/>
              <a:gdLst/>
              <a:ahLst/>
              <a:cxnLst/>
              <a:rect l="l" t="t" r="r" b="b"/>
              <a:pathLst>
                <a:path w="8903970" h="8903970">
                  <a:moveTo>
                    <a:pt x="4451350" y="8903970"/>
                  </a:moveTo>
                  <a:cubicBezTo>
                    <a:pt x="1997710" y="8903970"/>
                    <a:pt x="0" y="6906260"/>
                    <a:pt x="0" y="4451350"/>
                  </a:cubicBezTo>
                  <a:cubicBezTo>
                    <a:pt x="0" y="1996440"/>
                    <a:pt x="1997710" y="0"/>
                    <a:pt x="4451350" y="0"/>
                  </a:cubicBezTo>
                  <a:cubicBezTo>
                    <a:pt x="6904990" y="0"/>
                    <a:pt x="8903970" y="1997710"/>
                    <a:pt x="8903970" y="4451350"/>
                  </a:cubicBezTo>
                  <a:cubicBezTo>
                    <a:pt x="8903970" y="6904990"/>
                    <a:pt x="6906260" y="8903970"/>
                    <a:pt x="4451350" y="8903970"/>
                  </a:cubicBezTo>
                  <a:close/>
                  <a:moveTo>
                    <a:pt x="4451350" y="19050"/>
                  </a:moveTo>
                  <a:cubicBezTo>
                    <a:pt x="2007870" y="19050"/>
                    <a:pt x="19050" y="2007870"/>
                    <a:pt x="19050" y="4451350"/>
                  </a:cubicBezTo>
                  <a:cubicBezTo>
                    <a:pt x="19050" y="6894830"/>
                    <a:pt x="2007870" y="8883650"/>
                    <a:pt x="4451350" y="8883650"/>
                  </a:cubicBezTo>
                  <a:cubicBezTo>
                    <a:pt x="6894830" y="8883650"/>
                    <a:pt x="8883650" y="6894830"/>
                    <a:pt x="8883650" y="4451350"/>
                  </a:cubicBezTo>
                  <a:cubicBezTo>
                    <a:pt x="8883650" y="2007870"/>
                    <a:pt x="6896100" y="19050"/>
                    <a:pt x="4451350" y="19050"/>
                  </a:cubicBez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154940" y="154940"/>
              <a:ext cx="8605520" cy="8605520"/>
            </a:xfrm>
            <a:custGeom>
              <a:avLst/>
              <a:gdLst/>
              <a:ahLst/>
              <a:cxnLst/>
              <a:rect l="l" t="t" r="r" b="b"/>
              <a:pathLst>
                <a:path w="8605520" h="8605520">
                  <a:moveTo>
                    <a:pt x="8605520" y="4302760"/>
                  </a:moveTo>
                  <a:cubicBezTo>
                    <a:pt x="8605520" y="6678930"/>
                    <a:pt x="6678930" y="8605520"/>
                    <a:pt x="4302760" y="8605520"/>
                  </a:cubicBezTo>
                  <a:cubicBezTo>
                    <a:pt x="1926590" y="8605520"/>
                    <a:pt x="0" y="6680200"/>
                    <a:pt x="0" y="4302760"/>
                  </a:cubicBezTo>
                  <a:cubicBezTo>
                    <a:pt x="0" y="1925320"/>
                    <a:pt x="1926590" y="0"/>
                    <a:pt x="4302760" y="0"/>
                  </a:cubicBezTo>
                  <a:cubicBezTo>
                    <a:pt x="6678930" y="0"/>
                    <a:pt x="8605520" y="1926590"/>
                    <a:pt x="8605520" y="4302760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15498611" y="564547"/>
            <a:ext cx="1786588" cy="1676145"/>
          </a:xfrm>
          <a:custGeom>
            <a:avLst/>
            <a:gdLst/>
            <a:ahLst/>
            <a:cxnLst/>
            <a:rect l="l" t="t" r="r" b="b"/>
            <a:pathLst>
              <a:path w="1786588" h="1676145">
                <a:moveTo>
                  <a:pt x="0" y="0"/>
                </a:moveTo>
                <a:lnTo>
                  <a:pt x="1786589" y="0"/>
                </a:lnTo>
                <a:lnTo>
                  <a:pt x="1786589" y="1676145"/>
                </a:lnTo>
                <a:lnTo>
                  <a:pt x="0" y="16761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753600" y="1336844"/>
            <a:ext cx="8178165" cy="8229600"/>
          </a:xfrm>
          <a:custGeom>
            <a:avLst/>
            <a:gdLst/>
            <a:ahLst/>
            <a:cxnLst/>
            <a:rect l="l" t="t" r="r" b="b"/>
            <a:pathLst>
              <a:path w="8178165" h="8229600">
                <a:moveTo>
                  <a:pt x="0" y="0"/>
                </a:moveTo>
                <a:lnTo>
                  <a:pt x="8178165" y="0"/>
                </a:lnTo>
                <a:lnTo>
                  <a:pt x="817816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8000"/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251792" y="2617126"/>
            <a:ext cx="9353800" cy="2415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16"/>
              </a:lnSpc>
              <a:spcBef>
                <a:spcPct val="0"/>
              </a:spcBef>
            </a:pPr>
            <a:r>
              <a:rPr lang="en-US" sz="5863">
                <a:solidFill>
                  <a:srgbClr val="000000"/>
                </a:solidFill>
                <a:latin typeface="TAN Pearl"/>
                <a:ea typeface="TAN Pearl"/>
                <a:cs typeface="TAN Pearl"/>
                <a:sym typeface="TAN Pearl"/>
              </a:rPr>
              <a:t>ERP FOR Al-QADI C QOSMTECS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821373" y="6530989"/>
            <a:ext cx="8214637" cy="5835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9"/>
              </a:lnSpc>
            </a:pPr>
            <a:r>
              <a:rPr lang="en-US" sz="3485" b="1">
                <a:solidFill>
                  <a:srgbClr val="010101"/>
                </a:solidFill>
                <a:latin typeface="Noto Serif Ethiopic Condensed Bold"/>
                <a:ea typeface="Noto Serif Ethiopic Condensed Bold"/>
                <a:cs typeface="Noto Serif Ethiopic Condensed Bold"/>
                <a:sym typeface="Noto Serif Ethiopic Condensed Bold"/>
              </a:rPr>
              <a:t> The Project Team:</a:t>
            </a:r>
          </a:p>
          <a:p>
            <a:pPr algn="ctr">
              <a:lnSpc>
                <a:spcPts val="4599"/>
              </a:lnSpc>
            </a:pPr>
            <a:endParaRPr lang="en-US" sz="3485" b="1">
              <a:solidFill>
                <a:srgbClr val="010101"/>
              </a:solidFill>
              <a:latin typeface="Noto Serif Ethiopic Condensed Bold"/>
              <a:ea typeface="Noto Serif Ethiopic Condensed Bold"/>
              <a:cs typeface="Noto Serif Ethiopic Condensed Bold"/>
              <a:sym typeface="Noto Serif Ethiopic Condensed Bold"/>
            </a:endParaRPr>
          </a:p>
          <a:p>
            <a:pPr algn="ctr">
              <a:lnSpc>
                <a:spcPts val="4599"/>
              </a:lnSpc>
            </a:pPr>
            <a:r>
              <a:rPr lang="en-US" sz="3285">
                <a:solidFill>
                  <a:srgbClr val="010101"/>
                </a:solidFill>
                <a:latin typeface="Noto Serif Ethiopic Condensed"/>
                <a:ea typeface="Noto Serif Ethiopic Condensed"/>
                <a:cs typeface="Noto Serif Ethiopic Condensed"/>
                <a:sym typeface="Noto Serif Ethiopic Condensed"/>
              </a:rPr>
              <a:t>Nosiba Wael zabin</a:t>
            </a:r>
          </a:p>
          <a:p>
            <a:pPr algn="ctr">
              <a:lnSpc>
                <a:spcPts val="4599"/>
              </a:lnSpc>
            </a:pPr>
            <a:r>
              <a:rPr lang="en-US" sz="3285">
                <a:solidFill>
                  <a:srgbClr val="010101"/>
                </a:solidFill>
                <a:latin typeface="Noto Serif Ethiopic Condensed"/>
                <a:ea typeface="Noto Serif Ethiopic Condensed"/>
                <a:cs typeface="Noto Serif Ethiopic Condensed"/>
                <a:sym typeface="Noto Serif Ethiopic Condensed"/>
              </a:rPr>
              <a:t>Amany Ziyad Manna</a:t>
            </a:r>
          </a:p>
          <a:p>
            <a:pPr algn="ctr">
              <a:lnSpc>
                <a:spcPts val="4599"/>
              </a:lnSpc>
            </a:pPr>
            <a:r>
              <a:rPr lang="en-US" sz="3285">
                <a:solidFill>
                  <a:srgbClr val="010101"/>
                </a:solidFill>
                <a:latin typeface="Noto Serif Ethiopic Condensed"/>
                <a:ea typeface="Noto Serif Ethiopic Condensed"/>
                <a:cs typeface="Noto Serif Ethiopic Condensed"/>
                <a:sym typeface="Noto Serif Ethiopic Condensed"/>
              </a:rPr>
              <a:t>Tala Hakam Dababseh</a:t>
            </a:r>
          </a:p>
          <a:p>
            <a:pPr algn="l">
              <a:lnSpc>
                <a:spcPts val="3899"/>
              </a:lnSpc>
            </a:pPr>
            <a:endParaRPr lang="en-US" sz="3285">
              <a:solidFill>
                <a:srgbClr val="010101"/>
              </a:solidFill>
              <a:latin typeface="Noto Serif Ethiopic Condensed"/>
              <a:ea typeface="Noto Serif Ethiopic Condensed"/>
              <a:cs typeface="Noto Serif Ethiopic Condensed"/>
              <a:sym typeface="Noto Serif Ethiopic Condensed"/>
            </a:endParaRPr>
          </a:p>
          <a:p>
            <a:pPr algn="l">
              <a:lnSpc>
                <a:spcPts val="3899"/>
              </a:lnSpc>
            </a:pPr>
            <a:endParaRPr lang="en-US" sz="3285">
              <a:solidFill>
                <a:srgbClr val="010101"/>
              </a:solidFill>
              <a:latin typeface="Noto Serif Ethiopic Condensed"/>
              <a:ea typeface="Noto Serif Ethiopic Condensed"/>
              <a:cs typeface="Noto Serif Ethiopic Condensed"/>
              <a:sym typeface="Noto Serif Ethiopic Condensed"/>
            </a:endParaRPr>
          </a:p>
          <a:p>
            <a:pPr algn="l">
              <a:lnSpc>
                <a:spcPts val="3899"/>
              </a:lnSpc>
            </a:pPr>
            <a:endParaRPr lang="en-US" sz="3285">
              <a:solidFill>
                <a:srgbClr val="010101"/>
              </a:solidFill>
              <a:latin typeface="Noto Serif Ethiopic Condensed"/>
              <a:ea typeface="Noto Serif Ethiopic Condensed"/>
              <a:cs typeface="Noto Serif Ethiopic Condensed"/>
              <a:sym typeface="Noto Serif Ethiopic Condensed"/>
            </a:endParaRPr>
          </a:p>
          <a:p>
            <a:pPr algn="l">
              <a:lnSpc>
                <a:spcPts val="3899"/>
              </a:lnSpc>
            </a:pPr>
            <a:endParaRPr lang="en-US" sz="3285">
              <a:solidFill>
                <a:srgbClr val="010101"/>
              </a:solidFill>
              <a:latin typeface="Noto Serif Ethiopic Condensed"/>
              <a:ea typeface="Noto Serif Ethiopic Condensed"/>
              <a:cs typeface="Noto Serif Ethiopic Condensed"/>
              <a:sym typeface="Noto Serif Ethiopic Condensed"/>
            </a:endParaRPr>
          </a:p>
          <a:p>
            <a:pPr algn="l">
              <a:lnSpc>
                <a:spcPts val="3899"/>
              </a:lnSpc>
            </a:pPr>
            <a:endParaRPr lang="en-US" sz="3285">
              <a:solidFill>
                <a:srgbClr val="010101"/>
              </a:solidFill>
              <a:latin typeface="Noto Serif Ethiopic Condensed"/>
              <a:ea typeface="Noto Serif Ethiopic Condensed"/>
              <a:cs typeface="Noto Serif Ethiopic Condensed"/>
              <a:sym typeface="Noto Serif Ethiopic Condensed"/>
            </a:endParaRPr>
          </a:p>
          <a:p>
            <a:pPr marL="0" lvl="0" indent="0" algn="l">
              <a:lnSpc>
                <a:spcPts val="3899"/>
              </a:lnSpc>
              <a:spcBef>
                <a:spcPct val="0"/>
              </a:spcBef>
            </a:pPr>
            <a:endParaRPr lang="en-US" sz="3285">
              <a:solidFill>
                <a:srgbClr val="010101"/>
              </a:solidFill>
              <a:latin typeface="Noto Serif Ethiopic Condensed"/>
              <a:ea typeface="Noto Serif Ethiopic Condensed"/>
              <a:cs typeface="Noto Serif Ethiopic Condensed"/>
              <a:sym typeface="Noto Serif Ethiopic Condense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095559" y="5585274"/>
            <a:ext cx="5311577" cy="589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7"/>
              </a:lnSpc>
              <a:spcBef>
                <a:spcPct val="0"/>
              </a:spcBef>
            </a:pPr>
            <a:r>
              <a:rPr lang="en-US" sz="3434">
                <a:solidFill>
                  <a:srgbClr val="000000"/>
                </a:solidFill>
                <a:latin typeface="Noto Serif Ethiopic Condensed"/>
                <a:ea typeface="Noto Serif Ethiopic Condensed"/>
                <a:cs typeface="Noto Serif Ethiopic Condensed"/>
                <a:sym typeface="Noto Serif Ethiopic Condensed"/>
              </a:rPr>
              <a:t>Supervised By :Kamal Irshaid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270007" y="364236"/>
            <a:ext cx="18288000" cy="9558528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l="-6900" r="-1172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10800000">
            <a:off x="9516657" y="7332934"/>
            <a:ext cx="3089314" cy="1319979"/>
          </a:xfrm>
          <a:custGeom>
            <a:avLst/>
            <a:gdLst/>
            <a:ahLst/>
            <a:cxnLst/>
            <a:rect l="l" t="t" r="r" b="b"/>
            <a:pathLst>
              <a:path w="3089314" h="1319979">
                <a:moveTo>
                  <a:pt x="0" y="0"/>
                </a:moveTo>
                <a:lnTo>
                  <a:pt x="3089314" y="0"/>
                </a:lnTo>
                <a:lnTo>
                  <a:pt x="3089314" y="1319979"/>
                </a:lnTo>
                <a:lnTo>
                  <a:pt x="0" y="13199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779829" y="766848"/>
            <a:ext cx="16747392" cy="8753303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l="-6409" r="-264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3290624" y="883154"/>
            <a:ext cx="666120" cy="66612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rnd">
              <a:solidFill>
                <a:srgbClr val="FF3131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161925"/>
              <a:ext cx="660400" cy="574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514350" y="633070"/>
            <a:ext cx="17259300" cy="9020861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l="-2608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554092" y="653842"/>
            <a:ext cx="17179815" cy="8979317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l="-4286" r="-2258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55467" y="457131"/>
            <a:ext cx="17932533" cy="9372737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t="-5098" r="-13643" b="-1564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  <p:sp>
        <p:nvSpPr>
          <p:cNvPr id="5" name="AutoShape 5"/>
          <p:cNvSpPr/>
          <p:nvPr/>
        </p:nvSpPr>
        <p:spPr>
          <a:xfrm flipV="1">
            <a:off x="6864196" y="4369829"/>
            <a:ext cx="1270193" cy="773671"/>
          </a:xfrm>
          <a:prstGeom prst="line">
            <a:avLst/>
          </a:prstGeom>
          <a:ln w="47625" cap="flat">
            <a:solidFill>
              <a:srgbClr val="FF0000"/>
            </a:solidFill>
            <a:prstDash val="solid"/>
            <a:headEnd type="none" w="sm" len="sm"/>
            <a:tailEnd type="triangle" w="lg" len="me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562665" y="658322"/>
            <a:ext cx="17162669" cy="8970355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b="-3755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28700" y="708008"/>
            <a:ext cx="16658977" cy="8707092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l="-25160" t="-2088" r="-4442" b="-926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788201" y="47625"/>
            <a:ext cx="9757946" cy="4545149"/>
          </a:xfrm>
          <a:custGeom>
            <a:avLst/>
            <a:gdLst/>
            <a:ahLst/>
            <a:cxnLst/>
            <a:rect l="l" t="t" r="r" b="b"/>
            <a:pathLst>
              <a:path w="9757946" h="4545149">
                <a:moveTo>
                  <a:pt x="0" y="0"/>
                </a:moveTo>
                <a:lnTo>
                  <a:pt x="9757946" y="0"/>
                </a:lnTo>
                <a:lnTo>
                  <a:pt x="9757946" y="4545149"/>
                </a:lnTo>
                <a:lnTo>
                  <a:pt x="0" y="45451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78518" y="6286242"/>
            <a:ext cx="5582773" cy="655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5319"/>
              </a:lnSpc>
              <a:spcBef>
                <a:spcPct val="0"/>
              </a:spcBef>
            </a:pPr>
            <a:r>
              <a:rPr lang="ar-EG" sz="3799" b="1" i="1" spc="-75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  <a:rtl/>
              </a:rPr>
              <a:t>عملية الشراء:</a:t>
            </a:r>
          </a:p>
        </p:txBody>
      </p:sp>
      <p:sp>
        <p:nvSpPr>
          <p:cNvPr id="4" name="AutoShape 4"/>
          <p:cNvSpPr/>
          <p:nvPr/>
        </p:nvSpPr>
        <p:spPr>
          <a:xfrm>
            <a:off x="3585844" y="2666202"/>
            <a:ext cx="6161983" cy="0"/>
          </a:xfrm>
          <a:prstGeom prst="line">
            <a:avLst/>
          </a:prstGeom>
          <a:ln w="95250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5" name="Freeform 5"/>
          <p:cNvSpPr/>
          <p:nvPr/>
        </p:nvSpPr>
        <p:spPr>
          <a:xfrm>
            <a:off x="1614494" y="4856180"/>
            <a:ext cx="8697057" cy="5056138"/>
          </a:xfrm>
          <a:custGeom>
            <a:avLst/>
            <a:gdLst/>
            <a:ahLst/>
            <a:cxnLst/>
            <a:rect l="l" t="t" r="r" b="b"/>
            <a:pathLst>
              <a:path w="8697057" h="5056138">
                <a:moveTo>
                  <a:pt x="0" y="0"/>
                </a:moveTo>
                <a:lnTo>
                  <a:pt x="8697056" y="0"/>
                </a:lnTo>
                <a:lnTo>
                  <a:pt x="8697056" y="5056138"/>
                </a:lnTo>
                <a:lnTo>
                  <a:pt x="0" y="50561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9903380" y="6696735"/>
            <a:ext cx="1385662" cy="4141925"/>
          </a:xfrm>
          <a:custGeom>
            <a:avLst/>
            <a:gdLst/>
            <a:ahLst/>
            <a:cxnLst/>
            <a:rect l="l" t="t" r="r" b="b"/>
            <a:pathLst>
              <a:path w="1385662" h="4141925">
                <a:moveTo>
                  <a:pt x="0" y="0"/>
                </a:moveTo>
                <a:lnTo>
                  <a:pt x="1385663" y="0"/>
                </a:lnTo>
                <a:lnTo>
                  <a:pt x="1385663" y="4141925"/>
                </a:lnTo>
                <a:lnTo>
                  <a:pt x="0" y="41419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681364" y="674442"/>
            <a:ext cx="16423197" cy="8583858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b="-1934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  <p:sp>
        <p:nvSpPr>
          <p:cNvPr id="5" name="AutoShape 5"/>
          <p:cNvSpPr/>
          <p:nvPr/>
        </p:nvSpPr>
        <p:spPr>
          <a:xfrm>
            <a:off x="1028700" y="3954379"/>
            <a:ext cx="2792880" cy="0"/>
          </a:xfrm>
          <a:prstGeom prst="line">
            <a:avLst/>
          </a:prstGeom>
          <a:ln w="57150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51571" y="0"/>
            <a:ext cx="5311557" cy="4302238"/>
          </a:xfrm>
          <a:custGeom>
            <a:avLst/>
            <a:gdLst/>
            <a:ahLst/>
            <a:cxnLst/>
            <a:rect l="l" t="t" r="r" b="b"/>
            <a:pathLst>
              <a:path w="5311557" h="4302238">
                <a:moveTo>
                  <a:pt x="0" y="0"/>
                </a:moveTo>
                <a:lnTo>
                  <a:pt x="5311557" y="0"/>
                </a:lnTo>
                <a:lnTo>
                  <a:pt x="5311557" y="4302238"/>
                </a:lnTo>
                <a:lnTo>
                  <a:pt x="0" y="43022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0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07198" y="0"/>
            <a:ext cx="5744374" cy="4302238"/>
          </a:xfrm>
          <a:custGeom>
            <a:avLst/>
            <a:gdLst/>
            <a:ahLst/>
            <a:cxnLst/>
            <a:rect l="l" t="t" r="r" b="b"/>
            <a:pathLst>
              <a:path w="5744374" h="4302238">
                <a:moveTo>
                  <a:pt x="0" y="0"/>
                </a:moveTo>
                <a:lnTo>
                  <a:pt x="5744373" y="0"/>
                </a:lnTo>
                <a:lnTo>
                  <a:pt x="5744373" y="4302238"/>
                </a:lnTo>
                <a:lnTo>
                  <a:pt x="0" y="43022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132924" y="4489175"/>
            <a:ext cx="13548137" cy="5213439"/>
          </a:xfrm>
          <a:custGeom>
            <a:avLst/>
            <a:gdLst/>
            <a:ahLst/>
            <a:cxnLst/>
            <a:rect l="l" t="t" r="r" b="b"/>
            <a:pathLst>
              <a:path w="13548137" h="5213439">
                <a:moveTo>
                  <a:pt x="0" y="0"/>
                </a:moveTo>
                <a:lnTo>
                  <a:pt x="13548137" y="0"/>
                </a:lnTo>
                <a:lnTo>
                  <a:pt x="13548137" y="5213439"/>
                </a:lnTo>
                <a:lnTo>
                  <a:pt x="0" y="52134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400000">
            <a:off x="10339295" y="2223504"/>
            <a:ext cx="892575" cy="2668023"/>
          </a:xfrm>
          <a:custGeom>
            <a:avLst/>
            <a:gdLst/>
            <a:ahLst/>
            <a:cxnLst/>
            <a:rect l="l" t="t" r="r" b="b"/>
            <a:pathLst>
              <a:path w="892575" h="2668023">
                <a:moveTo>
                  <a:pt x="0" y="0"/>
                </a:moveTo>
                <a:lnTo>
                  <a:pt x="892575" y="0"/>
                </a:lnTo>
                <a:lnTo>
                  <a:pt x="892575" y="2668023"/>
                </a:lnTo>
                <a:lnTo>
                  <a:pt x="0" y="26680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5400000">
            <a:off x="4312768" y="2556651"/>
            <a:ext cx="2788034" cy="1976969"/>
          </a:xfrm>
          <a:custGeom>
            <a:avLst/>
            <a:gdLst/>
            <a:ahLst/>
            <a:cxnLst/>
            <a:rect l="l" t="t" r="r" b="b"/>
            <a:pathLst>
              <a:path w="2788034" h="1976969">
                <a:moveTo>
                  <a:pt x="0" y="0"/>
                </a:moveTo>
                <a:lnTo>
                  <a:pt x="2788034" y="0"/>
                </a:lnTo>
                <a:lnTo>
                  <a:pt x="2788034" y="1976969"/>
                </a:lnTo>
                <a:lnTo>
                  <a:pt x="0" y="19769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709636" y="6533736"/>
            <a:ext cx="2185305" cy="562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571"/>
              </a:lnSpc>
              <a:spcBef>
                <a:spcPct val="0"/>
              </a:spcBef>
            </a:pPr>
            <a:r>
              <a:rPr lang="ar-EG" sz="3265" b="1" i="1" spc="-65">
                <a:solidFill>
                  <a:srgbClr val="000000"/>
                </a:solidFill>
                <a:latin typeface="Lora Bold Italics"/>
                <a:ea typeface="Lora Bold Italics"/>
                <a:cs typeface="Lora Bold Italics"/>
                <a:sym typeface="Lora Bold Italics"/>
                <a:rtl/>
              </a:rPr>
              <a:t>عملية الشراء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9" y="1580978"/>
            <a:ext cx="4718071" cy="1083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367"/>
              </a:lnSpc>
              <a:spcBef>
                <a:spcPct val="0"/>
              </a:spcBef>
            </a:pPr>
            <a:r>
              <a:rPr lang="ar-EG" sz="3119" b="1" i="1" spc="-62">
                <a:solidFill>
                  <a:srgbClr val="000000"/>
                </a:solidFill>
                <a:latin typeface="Lora Bold Italics"/>
                <a:ea typeface="Lora Bold Italics"/>
                <a:cs typeface="Lora Bold Italics"/>
                <a:sym typeface="Lora Bold Italics"/>
                <a:rtl/>
              </a:rPr>
              <a:t>عملية اتسجيل حتى يتم الشراء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9083" y="3798800"/>
            <a:ext cx="829072" cy="3086100"/>
            <a:chOff x="0" y="0"/>
            <a:chExt cx="21835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8356" cy="812800"/>
            </a:xfrm>
            <a:custGeom>
              <a:avLst/>
              <a:gdLst/>
              <a:ahLst/>
              <a:cxnLst/>
              <a:rect l="l" t="t" r="r" b="b"/>
              <a:pathLst>
                <a:path w="218356" h="812800">
                  <a:moveTo>
                    <a:pt x="109178" y="0"/>
                  </a:moveTo>
                  <a:lnTo>
                    <a:pt x="109178" y="0"/>
                  </a:lnTo>
                  <a:cubicBezTo>
                    <a:pt x="138134" y="0"/>
                    <a:pt x="165904" y="11503"/>
                    <a:pt x="186379" y="31978"/>
                  </a:cubicBezTo>
                  <a:cubicBezTo>
                    <a:pt x="206854" y="52452"/>
                    <a:pt x="218356" y="80222"/>
                    <a:pt x="218356" y="109178"/>
                  </a:cubicBezTo>
                  <a:lnTo>
                    <a:pt x="218356" y="703622"/>
                  </a:lnTo>
                  <a:cubicBezTo>
                    <a:pt x="218356" y="732578"/>
                    <a:pt x="206854" y="760348"/>
                    <a:pt x="186379" y="780822"/>
                  </a:cubicBezTo>
                  <a:cubicBezTo>
                    <a:pt x="165904" y="801297"/>
                    <a:pt x="138134" y="812800"/>
                    <a:pt x="109178" y="812800"/>
                  </a:cubicBezTo>
                  <a:lnTo>
                    <a:pt x="109178" y="812800"/>
                  </a:lnTo>
                  <a:cubicBezTo>
                    <a:pt x="80222" y="812800"/>
                    <a:pt x="52452" y="801297"/>
                    <a:pt x="31978" y="780822"/>
                  </a:cubicBezTo>
                  <a:cubicBezTo>
                    <a:pt x="11503" y="760348"/>
                    <a:pt x="0" y="732578"/>
                    <a:pt x="0" y="703622"/>
                  </a:cubicBezTo>
                  <a:lnTo>
                    <a:pt x="0" y="109178"/>
                  </a:lnTo>
                  <a:cubicBezTo>
                    <a:pt x="0" y="80222"/>
                    <a:pt x="11503" y="52452"/>
                    <a:pt x="31978" y="31978"/>
                  </a:cubicBezTo>
                  <a:cubicBezTo>
                    <a:pt x="52452" y="11503"/>
                    <a:pt x="80222" y="0"/>
                    <a:pt x="109178" y="0"/>
                  </a:cubicBezTo>
                  <a:close/>
                </a:path>
              </a:pathLst>
            </a:custGeom>
            <a:solidFill>
              <a:srgbClr val="BCA38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8356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430987" y="1474412"/>
            <a:ext cx="4579946" cy="2524998"/>
            <a:chOff x="0" y="0"/>
            <a:chExt cx="1206241" cy="6650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206241" cy="703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515513" y="1474412"/>
            <a:ext cx="4579946" cy="2524998"/>
            <a:chOff x="0" y="0"/>
            <a:chExt cx="1206241" cy="6650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206241" cy="703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430987" y="4359902"/>
            <a:ext cx="4579946" cy="2524998"/>
            <a:chOff x="0" y="0"/>
            <a:chExt cx="1206241" cy="6650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206241" cy="703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679354" y="4359902"/>
            <a:ext cx="4579946" cy="2524998"/>
            <a:chOff x="0" y="0"/>
            <a:chExt cx="1206241" cy="6650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206241" cy="703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475262" y="-796036"/>
            <a:ext cx="5212640" cy="3449189"/>
          </a:xfrm>
          <a:custGeom>
            <a:avLst/>
            <a:gdLst/>
            <a:ahLst/>
            <a:cxnLst/>
            <a:rect l="l" t="t" r="r" b="b"/>
            <a:pathLst>
              <a:path w="5212640" h="3449189">
                <a:moveTo>
                  <a:pt x="0" y="0"/>
                </a:moveTo>
                <a:lnTo>
                  <a:pt x="5212640" y="0"/>
                </a:lnTo>
                <a:lnTo>
                  <a:pt x="5212640" y="3449189"/>
                </a:lnTo>
                <a:lnTo>
                  <a:pt x="0" y="34491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2450377" y="1474412"/>
            <a:ext cx="4579946" cy="2524998"/>
            <a:chOff x="0" y="0"/>
            <a:chExt cx="1206241" cy="66502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206241" cy="703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450377" y="4359902"/>
            <a:ext cx="4579946" cy="2524998"/>
            <a:chOff x="0" y="0"/>
            <a:chExt cx="1206241" cy="66502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206241" cy="703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450377" y="2200136"/>
            <a:ext cx="4579946" cy="987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2734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Difficulty following up on customer requests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762535" y="2085369"/>
            <a:ext cx="4074891" cy="109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76"/>
              </a:lnSpc>
            </a:pPr>
            <a:r>
              <a:rPr lang="en-US" sz="3054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Poor communication</a:t>
            </a:r>
          </a:p>
          <a:p>
            <a:pPr algn="ctr">
              <a:lnSpc>
                <a:spcPts val="4276"/>
              </a:lnSpc>
              <a:spcBef>
                <a:spcPct val="0"/>
              </a:spcBef>
            </a:pPr>
            <a:r>
              <a:rPr lang="en-US" sz="3054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 with the customer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089954" y="2061938"/>
            <a:ext cx="5354039" cy="114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5"/>
              </a:lnSpc>
              <a:spcBef>
                <a:spcPct val="0"/>
              </a:spcBef>
            </a:pPr>
            <a:r>
              <a:rPr lang="en-US" sz="3196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Poor inventory management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50377" y="5055978"/>
            <a:ext cx="4579946" cy="987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8"/>
              </a:lnSpc>
            </a:pPr>
            <a:r>
              <a:rPr lang="en-US" sz="2734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Lack of accurate</a:t>
            </a:r>
          </a:p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2734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 reporting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510008" y="4888078"/>
            <a:ext cx="4406439" cy="1401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2"/>
              </a:lnSpc>
              <a:spcBef>
                <a:spcPct val="0"/>
              </a:spcBef>
            </a:pPr>
            <a:r>
              <a:rPr lang="en-US" sz="2630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Lack of an official channel for collecting customer feedback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647502" y="5065503"/>
            <a:ext cx="4880999" cy="1037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2914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Non-targeted </a:t>
            </a:r>
          </a:p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2914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marketing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2450377" y="7254551"/>
            <a:ext cx="4579946" cy="2524998"/>
            <a:chOff x="0" y="0"/>
            <a:chExt cx="1206241" cy="66502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206241" cy="703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2450377" y="7942175"/>
            <a:ext cx="4579946" cy="987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8"/>
              </a:lnSpc>
              <a:spcBef>
                <a:spcPct val="0"/>
              </a:spcBef>
            </a:pPr>
            <a:r>
              <a:rPr lang="en-US" sz="2734">
                <a:solidFill>
                  <a:srgbClr val="2A1F1A"/>
                </a:solidFill>
                <a:latin typeface="Poppins"/>
                <a:ea typeface="Poppins"/>
                <a:cs typeface="Poppins"/>
                <a:sym typeface="Poppins"/>
              </a:rPr>
              <a:t>Non-interactive customer experience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030323" y="7816844"/>
            <a:ext cx="10785858" cy="1441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sz="8499">
                <a:solidFill>
                  <a:srgbClr val="2A1F1A"/>
                </a:solidFill>
                <a:latin typeface="Magnolia Script"/>
                <a:ea typeface="Magnolia Script"/>
                <a:cs typeface="Magnolia Script"/>
                <a:sym typeface="Magnolia Script"/>
              </a:rPr>
              <a:t>PROBLEM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5425633" y="301877"/>
            <a:ext cx="7436733" cy="9683246"/>
            <a:chOff x="0" y="0"/>
            <a:chExt cx="14630400" cy="19050000"/>
          </a:xfrm>
        </p:grpSpPr>
        <p:sp>
          <p:nvSpPr>
            <p:cNvPr id="3" name="Freeform 3"/>
            <p:cNvSpPr/>
            <p:nvPr/>
          </p:nvSpPr>
          <p:spPr>
            <a:xfrm>
              <a:off x="604520" y="545084"/>
              <a:ext cx="13421360" cy="17959831"/>
            </a:xfrm>
            <a:custGeom>
              <a:avLst/>
              <a:gdLst/>
              <a:ahLst/>
              <a:cxnLst/>
              <a:rect l="l" t="t" r="r" b="b"/>
              <a:pathLst>
                <a:path w="13421360" h="17959831">
                  <a:moveTo>
                    <a:pt x="13421360" y="17959831"/>
                  </a:moveTo>
                  <a:lnTo>
                    <a:pt x="0" y="17959831"/>
                  </a:lnTo>
                  <a:lnTo>
                    <a:pt x="0" y="0"/>
                  </a:lnTo>
                  <a:lnTo>
                    <a:pt x="13421360" y="0"/>
                  </a:lnTo>
                  <a:lnTo>
                    <a:pt x="13421360" y="17959831"/>
                  </a:lnTo>
                  <a:close/>
                </a:path>
              </a:pathLst>
            </a:custGeom>
            <a:blipFill>
              <a:blip r:embed="rId2"/>
              <a:stretch>
                <a:fillRect t="-2829" b="-2829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630400" cy="19050000"/>
            </a:xfrm>
            <a:custGeom>
              <a:avLst/>
              <a:gdLst/>
              <a:ahLst/>
              <a:cxnLst/>
              <a:rect l="l" t="t" r="r" b="b"/>
              <a:pathLst>
                <a:path w="14630400" h="19050000">
                  <a:moveTo>
                    <a:pt x="146304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14630400" y="0"/>
                  </a:lnTo>
                  <a:lnTo>
                    <a:pt x="14630400" y="19050000"/>
                  </a:lnTo>
                  <a:close/>
                </a:path>
              </a:pathLst>
            </a:custGeom>
            <a:blipFill>
              <a:blip r:embed="rId3"/>
              <a:stretch>
                <a:fillRect t="-32" b="-32"/>
              </a:stretch>
            </a:blipFill>
          </p:spPr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0677" y="1397786"/>
            <a:ext cx="5321964" cy="6216123"/>
          </a:xfrm>
          <a:custGeom>
            <a:avLst/>
            <a:gdLst/>
            <a:ahLst/>
            <a:cxnLst/>
            <a:rect l="l" t="t" r="r" b="b"/>
            <a:pathLst>
              <a:path w="5321964" h="6216123">
                <a:moveTo>
                  <a:pt x="0" y="0"/>
                </a:moveTo>
                <a:lnTo>
                  <a:pt x="5321964" y="0"/>
                </a:lnTo>
                <a:lnTo>
                  <a:pt x="5321964" y="6216123"/>
                </a:lnTo>
                <a:lnTo>
                  <a:pt x="0" y="62161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6022641" y="1028700"/>
            <a:ext cx="7315200" cy="3125585"/>
          </a:xfrm>
          <a:custGeom>
            <a:avLst/>
            <a:gdLst/>
            <a:ahLst/>
            <a:cxnLst/>
            <a:rect l="l" t="t" r="r" b="b"/>
            <a:pathLst>
              <a:path w="7315200" h="3125585">
                <a:moveTo>
                  <a:pt x="0" y="0"/>
                </a:moveTo>
                <a:lnTo>
                  <a:pt x="7315200" y="0"/>
                </a:lnTo>
                <a:lnTo>
                  <a:pt x="7315200" y="3125585"/>
                </a:lnTo>
                <a:lnTo>
                  <a:pt x="0" y="31255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286931" y="4779010"/>
            <a:ext cx="11619508" cy="652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19"/>
              </a:lnSpc>
              <a:spcBef>
                <a:spcPct val="0"/>
              </a:spcBef>
            </a:pPr>
            <a:r>
              <a:rPr lang="ar-EG" sz="3799" b="1" i="1" spc="-75">
                <a:solidFill>
                  <a:srgbClr val="000000"/>
                </a:solidFill>
                <a:latin typeface="Lora Bold Italics"/>
                <a:ea typeface="Lora Bold Italics"/>
                <a:cs typeface="Lora Bold Italics"/>
                <a:sym typeface="Lora Bold Italics"/>
                <a:rtl/>
              </a:rPr>
              <a:t>عند يقديم الزبون طلب شراء يأتي اشعار لمندوبين المبيعات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D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209936"/>
            <a:ext cx="19988715" cy="11063599"/>
          </a:xfrm>
          <a:custGeom>
            <a:avLst/>
            <a:gdLst/>
            <a:ahLst/>
            <a:cxnLst/>
            <a:rect l="l" t="t" r="r" b="b"/>
            <a:pathLst>
              <a:path w="19988715" h="11063599">
                <a:moveTo>
                  <a:pt x="0" y="0"/>
                </a:moveTo>
                <a:lnTo>
                  <a:pt x="19988715" y="0"/>
                </a:lnTo>
                <a:lnTo>
                  <a:pt x="19988715" y="11063600"/>
                </a:lnTo>
                <a:lnTo>
                  <a:pt x="0" y="1106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3" b="-81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24933" y="5876837"/>
            <a:ext cx="9351428" cy="3381463"/>
          </a:xfrm>
          <a:custGeom>
            <a:avLst/>
            <a:gdLst/>
            <a:ahLst/>
            <a:cxnLst/>
            <a:rect l="l" t="t" r="r" b="b"/>
            <a:pathLst>
              <a:path w="9351428" h="3381463">
                <a:moveTo>
                  <a:pt x="0" y="0"/>
                </a:moveTo>
                <a:lnTo>
                  <a:pt x="9351429" y="0"/>
                </a:lnTo>
                <a:lnTo>
                  <a:pt x="9351429" y="3381463"/>
                </a:lnTo>
                <a:lnTo>
                  <a:pt x="0" y="33814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412" b="-36146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86227" y="4115557"/>
            <a:ext cx="1313283" cy="3925573"/>
          </a:xfrm>
          <a:custGeom>
            <a:avLst/>
            <a:gdLst/>
            <a:ahLst/>
            <a:cxnLst/>
            <a:rect l="l" t="t" r="r" b="b"/>
            <a:pathLst>
              <a:path w="1313283" h="3925573">
                <a:moveTo>
                  <a:pt x="0" y="0"/>
                </a:moveTo>
                <a:lnTo>
                  <a:pt x="1313283" y="0"/>
                </a:lnTo>
                <a:lnTo>
                  <a:pt x="1313283" y="3925573"/>
                </a:lnTo>
                <a:lnTo>
                  <a:pt x="0" y="39255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352614" y="372745"/>
            <a:ext cx="5582773" cy="655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 rtl="1">
              <a:lnSpc>
                <a:spcPts val="5319"/>
              </a:lnSpc>
              <a:spcBef>
                <a:spcPct val="0"/>
              </a:spcBef>
            </a:pPr>
            <a:r>
              <a:rPr lang="ar-EG" sz="3799" b="1" i="1" spc="-75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  <a:rtl/>
              </a:rPr>
              <a:t>استطلاع القاضي: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5064586" y="388587"/>
            <a:ext cx="7303546" cy="9509825"/>
            <a:chOff x="0" y="0"/>
            <a:chExt cx="14630400" cy="19050000"/>
          </a:xfrm>
        </p:grpSpPr>
        <p:sp>
          <p:nvSpPr>
            <p:cNvPr id="3" name="Freeform 3"/>
            <p:cNvSpPr/>
            <p:nvPr/>
          </p:nvSpPr>
          <p:spPr>
            <a:xfrm>
              <a:off x="604520" y="545084"/>
              <a:ext cx="13421360" cy="17959831"/>
            </a:xfrm>
            <a:custGeom>
              <a:avLst/>
              <a:gdLst/>
              <a:ahLst/>
              <a:cxnLst/>
              <a:rect l="l" t="t" r="r" b="b"/>
              <a:pathLst>
                <a:path w="13421360" h="17959831">
                  <a:moveTo>
                    <a:pt x="13421360" y="17959831"/>
                  </a:moveTo>
                  <a:lnTo>
                    <a:pt x="0" y="17959831"/>
                  </a:lnTo>
                  <a:lnTo>
                    <a:pt x="0" y="0"/>
                  </a:lnTo>
                  <a:lnTo>
                    <a:pt x="13421360" y="0"/>
                  </a:lnTo>
                  <a:lnTo>
                    <a:pt x="13421360" y="17959831"/>
                  </a:lnTo>
                  <a:close/>
                </a:path>
              </a:pathLst>
            </a:custGeom>
            <a:blipFill>
              <a:blip r:embed="rId2"/>
              <a:stretch>
                <a:fillRect l="-55024" r="-82869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630400" cy="19050000"/>
            </a:xfrm>
            <a:custGeom>
              <a:avLst/>
              <a:gdLst/>
              <a:ahLst/>
              <a:cxnLst/>
              <a:rect l="l" t="t" r="r" b="b"/>
              <a:pathLst>
                <a:path w="14630400" h="19050000">
                  <a:moveTo>
                    <a:pt x="14630400" y="19050000"/>
                  </a:moveTo>
                  <a:lnTo>
                    <a:pt x="0" y="19050000"/>
                  </a:lnTo>
                  <a:lnTo>
                    <a:pt x="0" y="0"/>
                  </a:lnTo>
                  <a:lnTo>
                    <a:pt x="14630400" y="0"/>
                  </a:lnTo>
                  <a:lnTo>
                    <a:pt x="14630400" y="19050000"/>
                  </a:lnTo>
                  <a:close/>
                </a:path>
              </a:pathLst>
            </a:custGeom>
            <a:blipFill>
              <a:blip r:embed="rId3"/>
              <a:stretch>
                <a:fillRect t="-32" b="-32"/>
              </a:stretch>
            </a:blipFill>
          </p:spPr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28700" y="868826"/>
            <a:ext cx="16357171" cy="8549348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l="-5340" r="-3959" b="-6233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9083" y="3798800"/>
            <a:ext cx="829072" cy="3086100"/>
            <a:chOff x="0" y="0"/>
            <a:chExt cx="21835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8356" cy="812800"/>
            </a:xfrm>
            <a:custGeom>
              <a:avLst/>
              <a:gdLst/>
              <a:ahLst/>
              <a:cxnLst/>
              <a:rect l="l" t="t" r="r" b="b"/>
              <a:pathLst>
                <a:path w="218356" h="812800">
                  <a:moveTo>
                    <a:pt x="109178" y="0"/>
                  </a:moveTo>
                  <a:lnTo>
                    <a:pt x="109178" y="0"/>
                  </a:lnTo>
                  <a:cubicBezTo>
                    <a:pt x="138134" y="0"/>
                    <a:pt x="165904" y="11503"/>
                    <a:pt x="186379" y="31978"/>
                  </a:cubicBezTo>
                  <a:cubicBezTo>
                    <a:pt x="206854" y="52452"/>
                    <a:pt x="218356" y="80222"/>
                    <a:pt x="218356" y="109178"/>
                  </a:cubicBezTo>
                  <a:lnTo>
                    <a:pt x="218356" y="703622"/>
                  </a:lnTo>
                  <a:cubicBezTo>
                    <a:pt x="218356" y="732578"/>
                    <a:pt x="206854" y="760348"/>
                    <a:pt x="186379" y="780822"/>
                  </a:cubicBezTo>
                  <a:cubicBezTo>
                    <a:pt x="165904" y="801297"/>
                    <a:pt x="138134" y="812800"/>
                    <a:pt x="109178" y="812800"/>
                  </a:cubicBezTo>
                  <a:lnTo>
                    <a:pt x="109178" y="812800"/>
                  </a:lnTo>
                  <a:cubicBezTo>
                    <a:pt x="80222" y="812800"/>
                    <a:pt x="52452" y="801297"/>
                    <a:pt x="31978" y="780822"/>
                  </a:cubicBezTo>
                  <a:cubicBezTo>
                    <a:pt x="11503" y="760348"/>
                    <a:pt x="0" y="732578"/>
                    <a:pt x="0" y="703622"/>
                  </a:cubicBezTo>
                  <a:lnTo>
                    <a:pt x="0" y="109178"/>
                  </a:lnTo>
                  <a:cubicBezTo>
                    <a:pt x="0" y="80222"/>
                    <a:pt x="11503" y="52452"/>
                    <a:pt x="31978" y="31978"/>
                  </a:cubicBezTo>
                  <a:cubicBezTo>
                    <a:pt x="52452" y="11503"/>
                    <a:pt x="80222" y="0"/>
                    <a:pt x="109178" y="0"/>
                  </a:cubicBezTo>
                  <a:close/>
                </a:path>
              </a:pathLst>
            </a:custGeom>
            <a:solidFill>
              <a:srgbClr val="BCA38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8356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0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81427" y="7438996"/>
            <a:ext cx="4848896" cy="2566737"/>
            <a:chOff x="0" y="0"/>
            <a:chExt cx="1277076" cy="6760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77076" cy="676013"/>
            </a:xfrm>
            <a:custGeom>
              <a:avLst/>
              <a:gdLst/>
              <a:ahLst/>
              <a:cxnLst/>
              <a:rect l="l" t="t" r="r" b="b"/>
              <a:pathLst>
                <a:path w="1277076" h="676013">
                  <a:moveTo>
                    <a:pt x="81428" y="0"/>
                  </a:moveTo>
                  <a:lnTo>
                    <a:pt x="1195647" y="0"/>
                  </a:lnTo>
                  <a:cubicBezTo>
                    <a:pt x="1217243" y="0"/>
                    <a:pt x="1237955" y="8579"/>
                    <a:pt x="1253226" y="23850"/>
                  </a:cubicBezTo>
                  <a:cubicBezTo>
                    <a:pt x="1268497" y="39121"/>
                    <a:pt x="1277076" y="59832"/>
                    <a:pt x="1277076" y="81428"/>
                  </a:cubicBezTo>
                  <a:lnTo>
                    <a:pt x="1277076" y="594585"/>
                  </a:lnTo>
                  <a:cubicBezTo>
                    <a:pt x="1277076" y="639556"/>
                    <a:pt x="1240619" y="676013"/>
                    <a:pt x="1195647" y="676013"/>
                  </a:cubicBezTo>
                  <a:lnTo>
                    <a:pt x="81428" y="676013"/>
                  </a:lnTo>
                  <a:cubicBezTo>
                    <a:pt x="36457" y="676013"/>
                    <a:pt x="0" y="639556"/>
                    <a:pt x="0" y="594585"/>
                  </a:cubicBezTo>
                  <a:lnTo>
                    <a:pt x="0" y="81428"/>
                  </a:lnTo>
                  <a:cubicBezTo>
                    <a:pt x="0" y="36457"/>
                    <a:pt x="36457" y="0"/>
                    <a:pt x="814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277076" cy="761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28"/>
                </a:lnSpc>
              </a:pPr>
              <a:r>
                <a:rPr lang="en-US" sz="27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Add a skin type questionnaire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494460" y="1537732"/>
            <a:ext cx="4579946" cy="2558542"/>
            <a:chOff x="0" y="0"/>
            <a:chExt cx="1206241" cy="6738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06241" cy="673855"/>
            </a:xfrm>
            <a:custGeom>
              <a:avLst/>
              <a:gdLst/>
              <a:ahLst/>
              <a:cxnLst/>
              <a:rect l="l" t="t" r="r" b="b"/>
              <a:pathLst>
                <a:path w="1206241" h="673855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87645"/>
                  </a:lnTo>
                  <a:cubicBezTo>
                    <a:pt x="1206241" y="635257"/>
                    <a:pt x="1167643" y="673855"/>
                    <a:pt x="1120031" y="673855"/>
                  </a:cubicBezTo>
                  <a:lnTo>
                    <a:pt x="86210" y="673855"/>
                  </a:lnTo>
                  <a:cubicBezTo>
                    <a:pt x="38598" y="673855"/>
                    <a:pt x="0" y="635257"/>
                    <a:pt x="0" y="587645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1206241" cy="7595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28"/>
                </a:lnSpc>
              </a:pPr>
              <a:r>
                <a:rPr lang="en-US" sz="27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Live analytical reports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3723" y="4505137"/>
            <a:ext cx="4579946" cy="2524998"/>
            <a:chOff x="0" y="0"/>
            <a:chExt cx="1206241" cy="6650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1206241" cy="7507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28"/>
                </a:lnSpc>
              </a:pPr>
              <a:r>
                <a:rPr lang="en-US" sz="27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“Let’s Hear From You” event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494460" y="4359902"/>
            <a:ext cx="4579946" cy="2524998"/>
            <a:chOff x="0" y="0"/>
            <a:chExt cx="1206241" cy="6650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06241" cy="665020"/>
            </a:xfrm>
            <a:custGeom>
              <a:avLst/>
              <a:gdLst/>
              <a:ahLst/>
              <a:cxnLst/>
              <a:rect l="l" t="t" r="r" b="b"/>
              <a:pathLst>
                <a:path w="1206241" h="665020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78810"/>
                  </a:lnTo>
                  <a:cubicBezTo>
                    <a:pt x="1206241" y="601674"/>
                    <a:pt x="1197158" y="623602"/>
                    <a:pt x="1180991" y="639770"/>
                  </a:cubicBezTo>
                  <a:cubicBezTo>
                    <a:pt x="1164823" y="655937"/>
                    <a:pt x="1142895" y="665020"/>
                    <a:pt x="1120031" y="665020"/>
                  </a:cubicBezTo>
                  <a:lnTo>
                    <a:pt x="86210" y="665020"/>
                  </a:lnTo>
                  <a:cubicBezTo>
                    <a:pt x="38598" y="665020"/>
                    <a:pt x="0" y="626422"/>
                    <a:pt x="0" y="578810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1206241" cy="7507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28"/>
                </a:lnSpc>
              </a:pPr>
              <a:r>
                <a:rPr lang="en-US" sz="27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“Try and Shine” experience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15655607" y="-796036"/>
            <a:ext cx="5032295" cy="3329856"/>
          </a:xfrm>
          <a:custGeom>
            <a:avLst/>
            <a:gdLst/>
            <a:ahLst/>
            <a:cxnLst/>
            <a:rect l="l" t="t" r="r" b="b"/>
            <a:pathLst>
              <a:path w="5032295" h="3329856">
                <a:moveTo>
                  <a:pt x="0" y="0"/>
                </a:moveTo>
                <a:lnTo>
                  <a:pt x="5032295" y="0"/>
                </a:lnTo>
                <a:lnTo>
                  <a:pt x="5032295" y="3329856"/>
                </a:lnTo>
                <a:lnTo>
                  <a:pt x="0" y="33298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2181427" y="1452289"/>
            <a:ext cx="4848896" cy="2643986"/>
            <a:chOff x="0" y="0"/>
            <a:chExt cx="1277076" cy="69635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77076" cy="696358"/>
            </a:xfrm>
            <a:custGeom>
              <a:avLst/>
              <a:gdLst/>
              <a:ahLst/>
              <a:cxnLst/>
              <a:rect l="l" t="t" r="r" b="b"/>
              <a:pathLst>
                <a:path w="1277076" h="696358">
                  <a:moveTo>
                    <a:pt x="81428" y="0"/>
                  </a:moveTo>
                  <a:lnTo>
                    <a:pt x="1195647" y="0"/>
                  </a:lnTo>
                  <a:cubicBezTo>
                    <a:pt x="1217243" y="0"/>
                    <a:pt x="1237955" y="8579"/>
                    <a:pt x="1253226" y="23850"/>
                  </a:cubicBezTo>
                  <a:cubicBezTo>
                    <a:pt x="1268497" y="39121"/>
                    <a:pt x="1277076" y="59832"/>
                    <a:pt x="1277076" y="81428"/>
                  </a:cubicBezTo>
                  <a:lnTo>
                    <a:pt x="1277076" y="614930"/>
                  </a:lnTo>
                  <a:cubicBezTo>
                    <a:pt x="1277076" y="659902"/>
                    <a:pt x="1240619" y="696358"/>
                    <a:pt x="1195647" y="696358"/>
                  </a:cubicBezTo>
                  <a:lnTo>
                    <a:pt x="81428" y="696358"/>
                  </a:lnTo>
                  <a:cubicBezTo>
                    <a:pt x="59832" y="696358"/>
                    <a:pt x="39121" y="687779"/>
                    <a:pt x="23850" y="672509"/>
                  </a:cubicBezTo>
                  <a:cubicBezTo>
                    <a:pt x="8579" y="657238"/>
                    <a:pt x="0" y="636526"/>
                    <a:pt x="0" y="614930"/>
                  </a:cubicBezTo>
                  <a:lnTo>
                    <a:pt x="0" y="81428"/>
                  </a:lnTo>
                  <a:cubicBezTo>
                    <a:pt x="0" y="36457"/>
                    <a:pt x="36457" y="0"/>
                    <a:pt x="814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85725"/>
              <a:ext cx="1277076" cy="78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28"/>
                </a:lnSpc>
              </a:pPr>
              <a:r>
                <a:rPr lang="en-US" sz="27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Integrate sales into the system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181427" y="4359902"/>
            <a:ext cx="4848896" cy="2762973"/>
            <a:chOff x="0" y="0"/>
            <a:chExt cx="1277076" cy="72769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277076" cy="727697"/>
            </a:xfrm>
            <a:custGeom>
              <a:avLst/>
              <a:gdLst/>
              <a:ahLst/>
              <a:cxnLst/>
              <a:rect l="l" t="t" r="r" b="b"/>
              <a:pathLst>
                <a:path w="1277076" h="727697">
                  <a:moveTo>
                    <a:pt x="81428" y="0"/>
                  </a:moveTo>
                  <a:lnTo>
                    <a:pt x="1195647" y="0"/>
                  </a:lnTo>
                  <a:cubicBezTo>
                    <a:pt x="1217243" y="0"/>
                    <a:pt x="1237955" y="8579"/>
                    <a:pt x="1253226" y="23850"/>
                  </a:cubicBezTo>
                  <a:cubicBezTo>
                    <a:pt x="1268497" y="39121"/>
                    <a:pt x="1277076" y="59832"/>
                    <a:pt x="1277076" y="81428"/>
                  </a:cubicBezTo>
                  <a:lnTo>
                    <a:pt x="1277076" y="646268"/>
                  </a:lnTo>
                  <a:cubicBezTo>
                    <a:pt x="1277076" y="667864"/>
                    <a:pt x="1268497" y="688576"/>
                    <a:pt x="1253226" y="703847"/>
                  </a:cubicBezTo>
                  <a:cubicBezTo>
                    <a:pt x="1237955" y="719118"/>
                    <a:pt x="1217243" y="727697"/>
                    <a:pt x="1195647" y="727697"/>
                  </a:cubicBezTo>
                  <a:lnTo>
                    <a:pt x="81428" y="727697"/>
                  </a:lnTo>
                  <a:cubicBezTo>
                    <a:pt x="36457" y="727697"/>
                    <a:pt x="0" y="691240"/>
                    <a:pt x="0" y="646268"/>
                  </a:cubicBezTo>
                  <a:lnTo>
                    <a:pt x="0" y="81428"/>
                  </a:lnTo>
                  <a:cubicBezTo>
                    <a:pt x="0" y="36457"/>
                    <a:pt x="36457" y="0"/>
                    <a:pt x="814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85725"/>
              <a:ext cx="1277076" cy="8134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28"/>
                </a:lnSpc>
              </a:pPr>
              <a:r>
                <a:rPr lang="en-US" sz="27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“Share Your Opinion” event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563723" y="1537732"/>
            <a:ext cx="4579946" cy="2762973"/>
            <a:chOff x="0" y="0"/>
            <a:chExt cx="1206241" cy="7276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206241" cy="727697"/>
            </a:xfrm>
            <a:custGeom>
              <a:avLst/>
              <a:gdLst/>
              <a:ahLst/>
              <a:cxnLst/>
              <a:rect l="l" t="t" r="r" b="b"/>
              <a:pathLst>
                <a:path w="1206241" h="727697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641486"/>
                  </a:lnTo>
                  <a:cubicBezTo>
                    <a:pt x="1206241" y="664351"/>
                    <a:pt x="1197158" y="686279"/>
                    <a:pt x="1180991" y="702446"/>
                  </a:cubicBezTo>
                  <a:cubicBezTo>
                    <a:pt x="1164823" y="718614"/>
                    <a:pt x="1142895" y="727697"/>
                    <a:pt x="1120031" y="727697"/>
                  </a:cubicBezTo>
                  <a:lnTo>
                    <a:pt x="86210" y="727697"/>
                  </a:lnTo>
                  <a:cubicBezTo>
                    <a:pt x="38598" y="727697"/>
                    <a:pt x="0" y="689099"/>
                    <a:pt x="0" y="641486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85725"/>
              <a:ext cx="1206241" cy="8134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28"/>
                </a:lnSpc>
              </a:pPr>
              <a:r>
                <a:rPr lang="en-US" sz="27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Integrated inventory management system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7030323" y="-161925"/>
            <a:ext cx="4857340" cy="1405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79"/>
              </a:lnSpc>
              <a:spcBef>
                <a:spcPct val="0"/>
              </a:spcBef>
            </a:pPr>
            <a:r>
              <a:rPr lang="en-US" sz="8199">
                <a:solidFill>
                  <a:srgbClr val="2A1F1A"/>
                </a:solidFill>
                <a:latin typeface="Magnolia Script"/>
                <a:ea typeface="Magnolia Script"/>
                <a:cs typeface="Magnolia Script"/>
                <a:sym typeface="Magnolia Script"/>
              </a:rPr>
              <a:t>Solutions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7637120" y="7438996"/>
            <a:ext cx="4579946" cy="2566737"/>
            <a:chOff x="0" y="0"/>
            <a:chExt cx="1206241" cy="676013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206241" cy="676013"/>
            </a:xfrm>
            <a:custGeom>
              <a:avLst/>
              <a:gdLst/>
              <a:ahLst/>
              <a:cxnLst/>
              <a:rect l="l" t="t" r="r" b="b"/>
              <a:pathLst>
                <a:path w="1206241" h="676013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89803"/>
                  </a:lnTo>
                  <a:cubicBezTo>
                    <a:pt x="1206241" y="637416"/>
                    <a:pt x="1167643" y="676013"/>
                    <a:pt x="1120031" y="676013"/>
                  </a:cubicBezTo>
                  <a:lnTo>
                    <a:pt x="86210" y="676013"/>
                  </a:lnTo>
                  <a:cubicBezTo>
                    <a:pt x="38598" y="676013"/>
                    <a:pt x="0" y="637416"/>
                    <a:pt x="0" y="589803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0" y="-85725"/>
              <a:ext cx="1206241" cy="761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28"/>
                </a:lnSpc>
              </a:pPr>
              <a:r>
                <a:rPr lang="en-US" sz="27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Matching Cards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494460" y="7438996"/>
            <a:ext cx="4579946" cy="2566737"/>
            <a:chOff x="0" y="0"/>
            <a:chExt cx="1206241" cy="676013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206241" cy="676013"/>
            </a:xfrm>
            <a:custGeom>
              <a:avLst/>
              <a:gdLst/>
              <a:ahLst/>
              <a:cxnLst/>
              <a:rect l="l" t="t" r="r" b="b"/>
              <a:pathLst>
                <a:path w="1206241" h="676013">
                  <a:moveTo>
                    <a:pt x="86210" y="0"/>
                  </a:moveTo>
                  <a:lnTo>
                    <a:pt x="1120031" y="0"/>
                  </a:lnTo>
                  <a:cubicBezTo>
                    <a:pt x="1167643" y="0"/>
                    <a:pt x="1206241" y="38598"/>
                    <a:pt x="1206241" y="86210"/>
                  </a:cubicBezTo>
                  <a:lnTo>
                    <a:pt x="1206241" y="589803"/>
                  </a:lnTo>
                  <a:cubicBezTo>
                    <a:pt x="1206241" y="637416"/>
                    <a:pt x="1167643" y="676013"/>
                    <a:pt x="1120031" y="676013"/>
                  </a:cubicBezTo>
                  <a:lnTo>
                    <a:pt x="86210" y="676013"/>
                  </a:lnTo>
                  <a:cubicBezTo>
                    <a:pt x="38598" y="676013"/>
                    <a:pt x="0" y="637416"/>
                    <a:pt x="0" y="589803"/>
                  </a:cubicBezTo>
                  <a:lnTo>
                    <a:pt x="0" y="86210"/>
                  </a:lnTo>
                  <a:cubicBezTo>
                    <a:pt x="0" y="38598"/>
                    <a:pt x="38598" y="0"/>
                    <a:pt x="86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0" y="-85725"/>
              <a:ext cx="1206241" cy="761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07"/>
                </a:lnSpc>
              </a:pPr>
              <a:r>
                <a:rPr lang="en-US" sz="2934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Live Chat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61624" y="8246535"/>
            <a:ext cx="5823107" cy="1011765"/>
          </a:xfrm>
          <a:custGeom>
            <a:avLst/>
            <a:gdLst/>
            <a:ahLst/>
            <a:cxnLst/>
            <a:rect l="l" t="t" r="r" b="b"/>
            <a:pathLst>
              <a:path w="5823107" h="1011765">
                <a:moveTo>
                  <a:pt x="0" y="0"/>
                </a:moveTo>
                <a:lnTo>
                  <a:pt x="5823106" y="0"/>
                </a:lnTo>
                <a:lnTo>
                  <a:pt x="5823106" y="1011765"/>
                </a:lnTo>
                <a:lnTo>
                  <a:pt x="0" y="10117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7889142" y="404337"/>
            <a:ext cx="7968070" cy="79680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E1DDD9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84320" y="415956"/>
              <a:ext cx="5781360" cy="5518089"/>
            </a:xfrm>
            <a:custGeom>
              <a:avLst/>
              <a:gdLst/>
              <a:ahLst/>
              <a:cxnLst/>
              <a:rect l="l" t="t" r="r" b="b"/>
              <a:pathLst>
                <a:path w="5781360" h="5518089">
                  <a:moveTo>
                    <a:pt x="2890680" y="4414"/>
                  </a:moveTo>
                  <a:cubicBezTo>
                    <a:pt x="1903611" y="0"/>
                    <a:pt x="989627" y="524062"/>
                    <a:pt x="494813" y="1378160"/>
                  </a:cubicBezTo>
                  <a:cubicBezTo>
                    <a:pt x="0" y="2232259"/>
                    <a:pt x="0" y="3285829"/>
                    <a:pt x="494813" y="4139928"/>
                  </a:cubicBezTo>
                  <a:cubicBezTo>
                    <a:pt x="989627" y="4994026"/>
                    <a:pt x="1903611" y="5518088"/>
                    <a:pt x="2890680" y="5513674"/>
                  </a:cubicBezTo>
                  <a:cubicBezTo>
                    <a:pt x="3877749" y="5518088"/>
                    <a:pt x="4791733" y="4994026"/>
                    <a:pt x="5286547" y="4139928"/>
                  </a:cubicBezTo>
                  <a:cubicBezTo>
                    <a:pt x="5781360" y="3285829"/>
                    <a:pt x="5781360" y="2232259"/>
                    <a:pt x="5286547" y="1378161"/>
                  </a:cubicBezTo>
                  <a:cubicBezTo>
                    <a:pt x="4791733" y="524062"/>
                    <a:pt x="3877749" y="0"/>
                    <a:pt x="2890680" y="4414"/>
                  </a:cubicBezTo>
                  <a:close/>
                </a:path>
              </a:pathLst>
            </a:custGeom>
            <a:blipFill>
              <a:blip r:embed="rId3"/>
              <a:stretch>
                <a:fillRect l="-475545" t="-44063" r="-368916" b="-389572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-494925" y="-494925"/>
            <a:ext cx="1523625" cy="152362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574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61925"/>
              <a:ext cx="660400" cy="574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97770" y="8996770"/>
            <a:ext cx="1785156" cy="178515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574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61925"/>
              <a:ext cx="660400" cy="574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14369" y="3633245"/>
            <a:ext cx="8250691" cy="1510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58"/>
              </a:lnSpc>
            </a:pPr>
            <a:r>
              <a:rPr lang="en-US" sz="9958" b="1" spc="-517">
                <a:solidFill>
                  <a:srgbClr val="50392B"/>
                </a:solidFill>
                <a:latin typeface="Arial Bold"/>
                <a:ea typeface="Arial Bold"/>
                <a:cs typeface="Arial Bold"/>
                <a:sym typeface="Arial Bold"/>
              </a:rPr>
              <a:t>CRM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16362" y="0"/>
            <a:ext cx="8406433" cy="4101907"/>
          </a:xfrm>
          <a:custGeom>
            <a:avLst/>
            <a:gdLst/>
            <a:ahLst/>
            <a:cxnLst/>
            <a:rect l="l" t="t" r="r" b="b"/>
            <a:pathLst>
              <a:path w="8406433" h="4101907">
                <a:moveTo>
                  <a:pt x="0" y="0"/>
                </a:moveTo>
                <a:lnTo>
                  <a:pt x="8406433" y="0"/>
                </a:lnTo>
                <a:lnTo>
                  <a:pt x="8406433" y="4101907"/>
                </a:lnTo>
                <a:lnTo>
                  <a:pt x="0" y="41019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1846" y="3179560"/>
            <a:ext cx="6672215" cy="4401283"/>
          </a:xfrm>
          <a:custGeom>
            <a:avLst/>
            <a:gdLst/>
            <a:ahLst/>
            <a:cxnLst/>
            <a:rect l="l" t="t" r="r" b="b"/>
            <a:pathLst>
              <a:path w="6672215" h="4401283">
                <a:moveTo>
                  <a:pt x="0" y="0"/>
                </a:moveTo>
                <a:lnTo>
                  <a:pt x="6672216" y="0"/>
                </a:lnTo>
                <a:lnTo>
                  <a:pt x="6672216" y="4401283"/>
                </a:lnTo>
                <a:lnTo>
                  <a:pt x="0" y="44012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564124" y="4645073"/>
            <a:ext cx="7358671" cy="4154481"/>
          </a:xfrm>
          <a:custGeom>
            <a:avLst/>
            <a:gdLst/>
            <a:ahLst/>
            <a:cxnLst/>
            <a:rect l="l" t="t" r="r" b="b"/>
            <a:pathLst>
              <a:path w="7358671" h="4154481">
                <a:moveTo>
                  <a:pt x="0" y="0"/>
                </a:moveTo>
                <a:lnTo>
                  <a:pt x="7358671" y="0"/>
                </a:lnTo>
                <a:lnTo>
                  <a:pt x="7358671" y="4154482"/>
                </a:lnTo>
                <a:lnTo>
                  <a:pt x="0" y="41544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010823">
            <a:off x="7782987" y="1051800"/>
            <a:ext cx="837062" cy="2502088"/>
          </a:xfrm>
          <a:custGeom>
            <a:avLst/>
            <a:gdLst/>
            <a:ahLst/>
            <a:cxnLst/>
            <a:rect l="l" t="t" r="r" b="b"/>
            <a:pathLst>
              <a:path w="837062" h="2502088">
                <a:moveTo>
                  <a:pt x="0" y="0"/>
                </a:moveTo>
                <a:lnTo>
                  <a:pt x="837062" y="0"/>
                </a:lnTo>
                <a:lnTo>
                  <a:pt x="837062" y="2502088"/>
                </a:lnTo>
                <a:lnTo>
                  <a:pt x="0" y="2502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190242" y="4684056"/>
            <a:ext cx="3259582" cy="2311340"/>
          </a:xfrm>
          <a:custGeom>
            <a:avLst/>
            <a:gdLst/>
            <a:ahLst/>
            <a:cxnLst/>
            <a:rect l="l" t="t" r="r" b="b"/>
            <a:pathLst>
              <a:path w="3259582" h="2311340">
                <a:moveTo>
                  <a:pt x="0" y="0"/>
                </a:moveTo>
                <a:lnTo>
                  <a:pt x="3259582" y="0"/>
                </a:lnTo>
                <a:lnTo>
                  <a:pt x="3259582" y="2311340"/>
                </a:lnTo>
                <a:lnTo>
                  <a:pt x="0" y="23113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3384420" y="3928715"/>
            <a:ext cx="2066605" cy="0"/>
          </a:xfrm>
          <a:prstGeom prst="line">
            <a:avLst/>
          </a:prstGeom>
          <a:ln w="66675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8" name="TextBox 8"/>
          <p:cNvSpPr txBox="1"/>
          <p:nvPr/>
        </p:nvSpPr>
        <p:spPr>
          <a:xfrm>
            <a:off x="692837" y="971550"/>
            <a:ext cx="6698818" cy="1417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ar-EG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rtl/>
              </a:rPr>
              <a:t>حسب ما يقدمة العميل من معلومات داخل خانة “دعينا نسمع منك” يصنف الزبون داخل</a:t>
            </a: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 CRM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90648" y="2616721"/>
            <a:ext cx="5305481" cy="4591653"/>
          </a:xfrm>
          <a:custGeom>
            <a:avLst/>
            <a:gdLst/>
            <a:ahLst/>
            <a:cxnLst/>
            <a:rect l="l" t="t" r="r" b="b"/>
            <a:pathLst>
              <a:path w="5305481" h="4591653">
                <a:moveTo>
                  <a:pt x="0" y="0"/>
                </a:moveTo>
                <a:lnTo>
                  <a:pt x="5305481" y="0"/>
                </a:lnTo>
                <a:lnTo>
                  <a:pt x="5305481" y="4591653"/>
                </a:lnTo>
                <a:lnTo>
                  <a:pt x="0" y="45916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 flipV="1">
            <a:off x="6707699" y="4912548"/>
            <a:ext cx="1486684" cy="42518"/>
          </a:xfrm>
          <a:prstGeom prst="line">
            <a:avLst/>
          </a:prstGeom>
          <a:ln w="38100" cap="flat">
            <a:solidFill>
              <a:srgbClr val="FF0000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8904472" y="2289363"/>
            <a:ext cx="2651460" cy="5246370"/>
            <a:chOff x="0" y="0"/>
            <a:chExt cx="2620010" cy="5184140"/>
          </a:xfrm>
        </p:grpSpPr>
        <p:sp>
          <p:nvSpPr>
            <p:cNvPr id="5" name="Freeform 5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4"/>
              <a:stretch>
                <a:fillRect l="-4533" r="-4533" b="-911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2784087" y="2289363"/>
            <a:ext cx="2651460" cy="5246370"/>
            <a:chOff x="0" y="0"/>
            <a:chExt cx="2620010" cy="5184140"/>
          </a:xfrm>
        </p:grpSpPr>
        <p:sp>
          <p:nvSpPr>
            <p:cNvPr id="15" name="Freeform 15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5"/>
              <a:stretch>
                <a:fillRect l="-7017" r="-7017" b="-14234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606060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0" name="Freeform 20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B8B8B8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E9E9E9"/>
            </a:solidFill>
          </p:spPr>
        </p:sp>
      </p:grpSp>
      <p:sp>
        <p:nvSpPr>
          <p:cNvPr id="24" name="TextBox 24"/>
          <p:cNvSpPr txBox="1"/>
          <p:nvPr/>
        </p:nvSpPr>
        <p:spPr>
          <a:xfrm>
            <a:off x="1704922" y="3267376"/>
            <a:ext cx="4489549" cy="3233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292"/>
              </a:lnSpc>
            </a:pPr>
            <a:r>
              <a:rPr lang="ar-EG" sz="306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rtl/>
              </a:rPr>
              <a:t>عملنا على اضافة التسويق الكتروني بحيث يتم تخصيص زبائن لهم ولاء وتم تصنيفهم من موديل (</a:t>
            </a:r>
            <a:r>
              <a:rPr lang="en-US" sz="306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CRM</a:t>
            </a:r>
            <a:r>
              <a:rPr lang="ar-EG" sz="306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rtl/>
              </a:rPr>
              <a:t>)  بأكثر ولاء او تم الفوز به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8026" y="2616721"/>
            <a:ext cx="5305481" cy="4591653"/>
          </a:xfrm>
          <a:custGeom>
            <a:avLst/>
            <a:gdLst/>
            <a:ahLst/>
            <a:cxnLst/>
            <a:rect l="l" t="t" r="r" b="b"/>
            <a:pathLst>
              <a:path w="5305481" h="4591653">
                <a:moveTo>
                  <a:pt x="0" y="0"/>
                </a:moveTo>
                <a:lnTo>
                  <a:pt x="5305481" y="0"/>
                </a:lnTo>
                <a:lnTo>
                  <a:pt x="5305481" y="4591653"/>
                </a:lnTo>
                <a:lnTo>
                  <a:pt x="0" y="45916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7743507" y="4893498"/>
            <a:ext cx="3478940" cy="0"/>
          </a:xfrm>
          <a:prstGeom prst="line">
            <a:avLst/>
          </a:prstGeom>
          <a:ln w="76200" cap="flat">
            <a:solidFill>
              <a:srgbClr val="FF0000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4" name="Freeform 4"/>
          <p:cNvSpPr/>
          <p:nvPr/>
        </p:nvSpPr>
        <p:spPr>
          <a:xfrm>
            <a:off x="11636517" y="698296"/>
            <a:ext cx="5783894" cy="8428503"/>
          </a:xfrm>
          <a:custGeom>
            <a:avLst/>
            <a:gdLst/>
            <a:ahLst/>
            <a:cxnLst/>
            <a:rect l="l" t="t" r="r" b="b"/>
            <a:pathLst>
              <a:path w="5783894" h="8428503">
                <a:moveTo>
                  <a:pt x="0" y="0"/>
                </a:moveTo>
                <a:lnTo>
                  <a:pt x="5783894" y="0"/>
                </a:lnTo>
                <a:lnTo>
                  <a:pt x="5783894" y="8428503"/>
                </a:lnTo>
                <a:lnTo>
                  <a:pt x="0" y="84285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852300" y="3267376"/>
            <a:ext cx="4489549" cy="3233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292"/>
              </a:lnSpc>
            </a:pPr>
            <a:r>
              <a:rPr lang="ar-EG" sz="3065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  <a:rtl/>
              </a:rPr>
              <a:t>قمنا بعمل مزامنة لمنشوات مواقع التواصل الاجتماعي بحيث يتم اضافة المنشور على النظام وعمل مزامنة تلقائية مع مواقع التواصل الاجتماي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32947" y="8686567"/>
            <a:ext cx="5823107" cy="1011765"/>
          </a:xfrm>
          <a:custGeom>
            <a:avLst/>
            <a:gdLst/>
            <a:ahLst/>
            <a:cxnLst/>
            <a:rect l="l" t="t" r="r" b="b"/>
            <a:pathLst>
              <a:path w="5823107" h="1011765">
                <a:moveTo>
                  <a:pt x="0" y="0"/>
                </a:moveTo>
                <a:lnTo>
                  <a:pt x="5823106" y="0"/>
                </a:lnTo>
                <a:lnTo>
                  <a:pt x="5823106" y="1011765"/>
                </a:lnTo>
                <a:lnTo>
                  <a:pt x="0" y="10117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160465" y="718497"/>
            <a:ext cx="7968070" cy="79680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E1DDD9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84320" y="415956"/>
              <a:ext cx="5781360" cy="5518089"/>
            </a:xfrm>
            <a:custGeom>
              <a:avLst/>
              <a:gdLst/>
              <a:ahLst/>
              <a:cxnLst/>
              <a:rect l="l" t="t" r="r" b="b"/>
              <a:pathLst>
                <a:path w="5781360" h="5518089">
                  <a:moveTo>
                    <a:pt x="2890680" y="4414"/>
                  </a:moveTo>
                  <a:cubicBezTo>
                    <a:pt x="1903611" y="0"/>
                    <a:pt x="989627" y="524062"/>
                    <a:pt x="494813" y="1378160"/>
                  </a:cubicBezTo>
                  <a:cubicBezTo>
                    <a:pt x="0" y="2232259"/>
                    <a:pt x="0" y="3285829"/>
                    <a:pt x="494813" y="4139928"/>
                  </a:cubicBezTo>
                  <a:cubicBezTo>
                    <a:pt x="989627" y="4994026"/>
                    <a:pt x="1903611" y="5518088"/>
                    <a:pt x="2890680" y="5513674"/>
                  </a:cubicBezTo>
                  <a:cubicBezTo>
                    <a:pt x="3877749" y="5518088"/>
                    <a:pt x="4791733" y="4994026"/>
                    <a:pt x="5286547" y="4139928"/>
                  </a:cubicBezTo>
                  <a:cubicBezTo>
                    <a:pt x="5781360" y="3285829"/>
                    <a:pt x="5781360" y="2232259"/>
                    <a:pt x="5286547" y="1378161"/>
                  </a:cubicBezTo>
                  <a:cubicBezTo>
                    <a:pt x="4791733" y="524062"/>
                    <a:pt x="3877749" y="0"/>
                    <a:pt x="2890680" y="4414"/>
                  </a:cubicBezTo>
                  <a:close/>
                </a:path>
              </a:pathLst>
            </a:custGeom>
            <a:blipFill>
              <a:blip r:embed="rId3"/>
              <a:stretch>
                <a:fillRect l="-250891" t="-193197" r="-500139" b="-187648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-494925" y="-494925"/>
            <a:ext cx="1523625" cy="152362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574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61925"/>
              <a:ext cx="660400" cy="574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97770" y="8996770"/>
            <a:ext cx="1785156" cy="178515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574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61925"/>
              <a:ext cx="660400" cy="574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15311" y="4056552"/>
            <a:ext cx="8250691" cy="1510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58"/>
              </a:lnSpc>
            </a:pPr>
            <a:r>
              <a:rPr lang="en-US" sz="9958" b="1" spc="-517">
                <a:solidFill>
                  <a:srgbClr val="50392B"/>
                </a:solidFill>
                <a:latin typeface="Arial Bold"/>
                <a:ea typeface="Arial Bold"/>
                <a:cs typeface="Arial Bold"/>
                <a:sym typeface="Arial Bold"/>
              </a:rPr>
              <a:t>INVENTORY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6016" y="2264244"/>
            <a:ext cx="14997568" cy="5758511"/>
          </a:xfrm>
          <a:custGeom>
            <a:avLst/>
            <a:gdLst/>
            <a:ahLst/>
            <a:cxnLst/>
            <a:rect l="l" t="t" r="r" b="b"/>
            <a:pathLst>
              <a:path w="14997568" h="5758511">
                <a:moveTo>
                  <a:pt x="0" y="0"/>
                </a:moveTo>
                <a:lnTo>
                  <a:pt x="14997568" y="0"/>
                </a:lnTo>
                <a:lnTo>
                  <a:pt x="14997568" y="5758512"/>
                </a:lnTo>
                <a:lnTo>
                  <a:pt x="0" y="57585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91889"/>
            <a:ext cx="16641572" cy="8688652"/>
          </a:xfrm>
          <a:custGeom>
            <a:avLst/>
            <a:gdLst/>
            <a:ahLst/>
            <a:cxnLst/>
            <a:rect l="l" t="t" r="r" b="b"/>
            <a:pathLst>
              <a:path w="16641572" h="8688652">
                <a:moveTo>
                  <a:pt x="0" y="0"/>
                </a:moveTo>
                <a:lnTo>
                  <a:pt x="16641572" y="0"/>
                </a:lnTo>
                <a:lnTo>
                  <a:pt x="16641572" y="8688652"/>
                </a:lnTo>
                <a:lnTo>
                  <a:pt x="0" y="86886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51958" y="496891"/>
            <a:ext cx="12831188" cy="9259228"/>
          </a:xfrm>
          <a:custGeom>
            <a:avLst/>
            <a:gdLst/>
            <a:ahLst/>
            <a:cxnLst/>
            <a:rect l="l" t="t" r="r" b="b"/>
            <a:pathLst>
              <a:path w="12831188" h="9259228">
                <a:moveTo>
                  <a:pt x="0" y="0"/>
                </a:moveTo>
                <a:lnTo>
                  <a:pt x="12831187" y="0"/>
                </a:lnTo>
                <a:lnTo>
                  <a:pt x="12831187" y="9259228"/>
                </a:lnTo>
                <a:lnTo>
                  <a:pt x="0" y="92592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2803" y="1028700"/>
            <a:ext cx="17237781" cy="8416030"/>
          </a:xfrm>
          <a:custGeom>
            <a:avLst/>
            <a:gdLst/>
            <a:ahLst/>
            <a:cxnLst/>
            <a:rect l="l" t="t" r="r" b="b"/>
            <a:pathLst>
              <a:path w="17237781" h="8416030">
                <a:moveTo>
                  <a:pt x="0" y="0"/>
                </a:moveTo>
                <a:lnTo>
                  <a:pt x="17237781" y="0"/>
                </a:lnTo>
                <a:lnTo>
                  <a:pt x="17237781" y="8416030"/>
                </a:lnTo>
                <a:lnTo>
                  <a:pt x="0" y="8416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52"/>
            </a:stretch>
          </a:blipFill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8163" y="2962902"/>
            <a:ext cx="15073448" cy="6839577"/>
          </a:xfrm>
          <a:custGeom>
            <a:avLst/>
            <a:gdLst/>
            <a:ahLst/>
            <a:cxnLst/>
            <a:rect l="l" t="t" r="r" b="b"/>
            <a:pathLst>
              <a:path w="15073448" h="6839577">
                <a:moveTo>
                  <a:pt x="0" y="0"/>
                </a:moveTo>
                <a:lnTo>
                  <a:pt x="15073447" y="0"/>
                </a:lnTo>
                <a:lnTo>
                  <a:pt x="15073447" y="6839577"/>
                </a:lnTo>
                <a:lnTo>
                  <a:pt x="0" y="68395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902736" y="0"/>
            <a:ext cx="7088823" cy="2726535"/>
          </a:xfrm>
          <a:custGeom>
            <a:avLst/>
            <a:gdLst/>
            <a:ahLst/>
            <a:cxnLst/>
            <a:rect l="l" t="t" r="r" b="b"/>
            <a:pathLst>
              <a:path w="7088823" h="2726535">
                <a:moveTo>
                  <a:pt x="0" y="0"/>
                </a:moveTo>
                <a:lnTo>
                  <a:pt x="7088824" y="0"/>
                </a:lnTo>
                <a:lnTo>
                  <a:pt x="7088824" y="2726535"/>
                </a:lnTo>
                <a:lnTo>
                  <a:pt x="0" y="27265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53687"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7954908" y="1047750"/>
            <a:ext cx="6492240" cy="0"/>
          </a:xfrm>
          <a:prstGeom prst="line">
            <a:avLst/>
          </a:prstGeom>
          <a:ln w="95250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866" y="4323042"/>
            <a:ext cx="3252264" cy="4803623"/>
            <a:chOff x="0" y="0"/>
            <a:chExt cx="867345" cy="12810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67345" cy="1281076"/>
            </a:xfrm>
            <a:custGeom>
              <a:avLst/>
              <a:gdLst/>
              <a:ahLst/>
              <a:cxnLst/>
              <a:rect l="l" t="t" r="r" b="b"/>
              <a:pathLst>
                <a:path w="867345" h="1281076">
                  <a:moveTo>
                    <a:pt x="40468" y="0"/>
                  </a:moveTo>
                  <a:lnTo>
                    <a:pt x="826877" y="0"/>
                  </a:lnTo>
                  <a:cubicBezTo>
                    <a:pt x="837609" y="0"/>
                    <a:pt x="847903" y="4264"/>
                    <a:pt x="855492" y="11853"/>
                  </a:cubicBezTo>
                  <a:cubicBezTo>
                    <a:pt x="863081" y="19442"/>
                    <a:pt x="867345" y="29735"/>
                    <a:pt x="867345" y="40468"/>
                  </a:cubicBezTo>
                  <a:lnTo>
                    <a:pt x="867345" y="1240608"/>
                  </a:lnTo>
                  <a:cubicBezTo>
                    <a:pt x="867345" y="1251341"/>
                    <a:pt x="863081" y="1261634"/>
                    <a:pt x="855492" y="1269223"/>
                  </a:cubicBezTo>
                  <a:cubicBezTo>
                    <a:pt x="847903" y="1276812"/>
                    <a:pt x="837609" y="1281076"/>
                    <a:pt x="826877" y="1281076"/>
                  </a:cubicBezTo>
                  <a:lnTo>
                    <a:pt x="40468" y="1281076"/>
                  </a:lnTo>
                  <a:cubicBezTo>
                    <a:pt x="29735" y="1281076"/>
                    <a:pt x="19442" y="1276812"/>
                    <a:pt x="11853" y="1269223"/>
                  </a:cubicBezTo>
                  <a:cubicBezTo>
                    <a:pt x="4264" y="1261634"/>
                    <a:pt x="0" y="1251341"/>
                    <a:pt x="0" y="1240608"/>
                  </a:cubicBezTo>
                  <a:lnTo>
                    <a:pt x="0" y="40468"/>
                  </a:lnTo>
                  <a:cubicBezTo>
                    <a:pt x="0" y="29735"/>
                    <a:pt x="4264" y="19442"/>
                    <a:pt x="11853" y="11853"/>
                  </a:cubicBezTo>
                  <a:cubicBezTo>
                    <a:pt x="19442" y="4264"/>
                    <a:pt x="29735" y="0"/>
                    <a:pt x="40468" y="0"/>
                  </a:cubicBezTo>
                  <a:close/>
                </a:path>
              </a:pathLst>
            </a:custGeom>
            <a:solidFill>
              <a:srgbClr val="DFD3C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67345" cy="1309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2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319947" y="3185196"/>
            <a:ext cx="2935531" cy="2924064"/>
            <a:chOff x="0" y="0"/>
            <a:chExt cx="6502400" cy="6477000"/>
          </a:xfrm>
        </p:grpSpPr>
        <p:sp>
          <p:nvSpPr>
            <p:cNvPr id="6" name="Freeform 6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223" t="-26176" r="223" b="-2617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567973" y="762000"/>
            <a:ext cx="9137315" cy="1067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32"/>
              </a:lnSpc>
              <a:spcBef>
                <a:spcPct val="0"/>
              </a:spcBef>
            </a:pPr>
            <a:r>
              <a:rPr lang="en-US" sz="5263">
                <a:solidFill>
                  <a:srgbClr val="000000"/>
                </a:solidFill>
                <a:latin typeface="TAN Pearl"/>
                <a:ea typeface="TAN Pearl"/>
                <a:cs typeface="TAN Pearl"/>
                <a:sym typeface="TAN Pearl"/>
              </a:rPr>
              <a:t>MODULES USED: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2119" y="6934209"/>
            <a:ext cx="2666510" cy="844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2"/>
              </a:lnSpc>
            </a:pPr>
            <a:r>
              <a:rPr lang="en-US" sz="2394" b="1" i="1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INVENTORY</a:t>
            </a:r>
          </a:p>
          <a:p>
            <a:pPr marL="0" lvl="0" indent="0" algn="ctr">
              <a:lnSpc>
                <a:spcPts val="3352"/>
              </a:lnSpc>
              <a:spcBef>
                <a:spcPct val="0"/>
              </a:spcBef>
            </a:pPr>
            <a:r>
              <a:rPr lang="en-US" sz="2394" b="1" i="1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MODULE</a:t>
            </a:r>
          </a:p>
        </p:txBody>
      </p:sp>
      <p:sp>
        <p:nvSpPr>
          <p:cNvPr id="10" name="AutoShape 10"/>
          <p:cNvSpPr/>
          <p:nvPr/>
        </p:nvSpPr>
        <p:spPr>
          <a:xfrm>
            <a:off x="177866" y="8233169"/>
            <a:ext cx="3380817" cy="0"/>
          </a:xfrm>
          <a:prstGeom prst="line">
            <a:avLst/>
          </a:prstGeom>
          <a:ln w="38100" cap="flat">
            <a:solidFill>
              <a:srgbClr val="FDFDF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3817453" y="4323042"/>
            <a:ext cx="3195828" cy="4803623"/>
            <a:chOff x="0" y="0"/>
            <a:chExt cx="852294" cy="128107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52294" cy="1281076"/>
            </a:xfrm>
            <a:custGeom>
              <a:avLst/>
              <a:gdLst/>
              <a:ahLst/>
              <a:cxnLst/>
              <a:rect l="l" t="t" r="r" b="b"/>
              <a:pathLst>
                <a:path w="852294" h="1281076">
                  <a:moveTo>
                    <a:pt x="41183" y="0"/>
                  </a:moveTo>
                  <a:lnTo>
                    <a:pt x="811111" y="0"/>
                  </a:lnTo>
                  <a:cubicBezTo>
                    <a:pt x="833856" y="0"/>
                    <a:pt x="852294" y="18438"/>
                    <a:pt x="852294" y="41183"/>
                  </a:cubicBezTo>
                  <a:lnTo>
                    <a:pt x="852294" y="1239893"/>
                  </a:lnTo>
                  <a:cubicBezTo>
                    <a:pt x="852294" y="1262638"/>
                    <a:pt x="833856" y="1281076"/>
                    <a:pt x="811111" y="1281076"/>
                  </a:cubicBezTo>
                  <a:lnTo>
                    <a:pt x="41183" y="1281076"/>
                  </a:lnTo>
                  <a:cubicBezTo>
                    <a:pt x="18438" y="1281076"/>
                    <a:pt x="0" y="1262638"/>
                    <a:pt x="0" y="1239893"/>
                  </a:cubicBezTo>
                  <a:lnTo>
                    <a:pt x="0" y="41183"/>
                  </a:lnTo>
                  <a:cubicBezTo>
                    <a:pt x="0" y="18438"/>
                    <a:pt x="18438" y="0"/>
                    <a:pt x="41183" y="0"/>
                  </a:cubicBezTo>
                  <a:close/>
                </a:path>
              </a:pathLst>
            </a:custGeom>
            <a:solidFill>
              <a:srgbClr val="DFD3CA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52294" cy="1309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2"/>
                </a:lnSpc>
              </a:pPr>
              <a:endParaRPr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3876324" y="3185196"/>
            <a:ext cx="2935531" cy="2924064"/>
            <a:chOff x="0" y="0"/>
            <a:chExt cx="6502400" cy="6477000"/>
          </a:xfrm>
        </p:grpSpPr>
        <p:sp>
          <p:nvSpPr>
            <p:cNvPr id="15" name="Freeform 15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3"/>
              <a:stretch>
                <a:fillRect l="223" t="-12499" r="223" b="-12499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3940398" y="6937935"/>
            <a:ext cx="2666510" cy="844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2"/>
              </a:lnSpc>
            </a:pPr>
            <a:r>
              <a:rPr lang="en-US" sz="2394" b="1" i="1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SALES </a:t>
            </a:r>
          </a:p>
          <a:p>
            <a:pPr marL="0" lvl="0" indent="0" algn="ctr">
              <a:lnSpc>
                <a:spcPts val="3352"/>
              </a:lnSpc>
              <a:spcBef>
                <a:spcPct val="0"/>
              </a:spcBef>
            </a:pPr>
            <a:r>
              <a:rPr lang="en-US" sz="2394" b="1" i="1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MODULE</a:t>
            </a:r>
          </a:p>
        </p:txBody>
      </p:sp>
      <p:sp>
        <p:nvSpPr>
          <p:cNvPr id="18" name="AutoShape 18"/>
          <p:cNvSpPr/>
          <p:nvPr/>
        </p:nvSpPr>
        <p:spPr>
          <a:xfrm>
            <a:off x="3722593" y="8252219"/>
            <a:ext cx="3380817" cy="0"/>
          </a:xfrm>
          <a:prstGeom prst="line">
            <a:avLst/>
          </a:prstGeom>
          <a:ln w="38100" cap="flat">
            <a:solidFill>
              <a:srgbClr val="FDFDF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9" name="Group 19"/>
          <p:cNvGrpSpPr/>
          <p:nvPr/>
        </p:nvGrpSpPr>
        <p:grpSpPr>
          <a:xfrm>
            <a:off x="7655860" y="4323042"/>
            <a:ext cx="3144677" cy="4803623"/>
            <a:chOff x="0" y="0"/>
            <a:chExt cx="838652" cy="128107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38652" cy="1281076"/>
            </a:xfrm>
            <a:custGeom>
              <a:avLst/>
              <a:gdLst/>
              <a:ahLst/>
              <a:cxnLst/>
              <a:rect l="l" t="t" r="r" b="b"/>
              <a:pathLst>
                <a:path w="838652" h="1281076">
                  <a:moveTo>
                    <a:pt x="41853" y="0"/>
                  </a:moveTo>
                  <a:lnTo>
                    <a:pt x="796800" y="0"/>
                  </a:lnTo>
                  <a:cubicBezTo>
                    <a:pt x="807900" y="0"/>
                    <a:pt x="818545" y="4409"/>
                    <a:pt x="826394" y="12258"/>
                  </a:cubicBezTo>
                  <a:cubicBezTo>
                    <a:pt x="834243" y="20107"/>
                    <a:pt x="838652" y="30753"/>
                    <a:pt x="838652" y="41853"/>
                  </a:cubicBezTo>
                  <a:lnTo>
                    <a:pt x="838652" y="1239223"/>
                  </a:lnTo>
                  <a:cubicBezTo>
                    <a:pt x="838652" y="1250323"/>
                    <a:pt x="834243" y="1260969"/>
                    <a:pt x="826394" y="1268818"/>
                  </a:cubicBezTo>
                  <a:cubicBezTo>
                    <a:pt x="818545" y="1276667"/>
                    <a:pt x="807900" y="1281076"/>
                    <a:pt x="796800" y="1281076"/>
                  </a:cubicBezTo>
                  <a:lnTo>
                    <a:pt x="41853" y="1281076"/>
                  </a:lnTo>
                  <a:cubicBezTo>
                    <a:pt x="30753" y="1281076"/>
                    <a:pt x="20107" y="1276667"/>
                    <a:pt x="12258" y="1268818"/>
                  </a:cubicBezTo>
                  <a:cubicBezTo>
                    <a:pt x="4409" y="1260969"/>
                    <a:pt x="0" y="1250323"/>
                    <a:pt x="0" y="1239223"/>
                  </a:cubicBezTo>
                  <a:lnTo>
                    <a:pt x="0" y="41853"/>
                  </a:lnTo>
                  <a:cubicBezTo>
                    <a:pt x="0" y="30753"/>
                    <a:pt x="4409" y="20107"/>
                    <a:pt x="12258" y="12258"/>
                  </a:cubicBezTo>
                  <a:cubicBezTo>
                    <a:pt x="20107" y="4409"/>
                    <a:pt x="30753" y="0"/>
                    <a:pt x="41853" y="0"/>
                  </a:cubicBezTo>
                  <a:close/>
                </a:path>
              </a:pathLst>
            </a:custGeom>
            <a:solidFill>
              <a:srgbClr val="DFD3CA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838652" cy="1309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2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981628" y="6937935"/>
            <a:ext cx="2666510" cy="844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2"/>
              </a:lnSpc>
              <a:spcBef>
                <a:spcPct val="0"/>
              </a:spcBef>
            </a:pPr>
            <a:r>
              <a:rPr lang="en-US" sz="2394" b="1" i="1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WEBSITE</a:t>
            </a:r>
          </a:p>
          <a:p>
            <a:pPr marL="0" lvl="0" indent="0" algn="ctr">
              <a:lnSpc>
                <a:spcPts val="3352"/>
              </a:lnSpc>
              <a:spcBef>
                <a:spcPct val="0"/>
              </a:spcBef>
            </a:pPr>
            <a:r>
              <a:rPr lang="en-US" sz="2394" b="1" i="1" u="none" strike="noStrike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MODULE</a:t>
            </a:r>
          </a:p>
        </p:txBody>
      </p:sp>
      <p:sp>
        <p:nvSpPr>
          <p:cNvPr id="23" name="AutoShape 23"/>
          <p:cNvSpPr/>
          <p:nvPr/>
        </p:nvSpPr>
        <p:spPr>
          <a:xfrm>
            <a:off x="7267320" y="8214119"/>
            <a:ext cx="3380817" cy="0"/>
          </a:xfrm>
          <a:prstGeom prst="line">
            <a:avLst/>
          </a:prstGeom>
          <a:ln w="38100" cap="flat">
            <a:solidFill>
              <a:srgbClr val="FDFDF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4" name="Group 24"/>
          <p:cNvGrpSpPr/>
          <p:nvPr/>
        </p:nvGrpSpPr>
        <p:grpSpPr>
          <a:xfrm>
            <a:off x="11267262" y="4323042"/>
            <a:ext cx="3116506" cy="4803623"/>
            <a:chOff x="0" y="0"/>
            <a:chExt cx="831140" cy="128107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31140" cy="1281076"/>
            </a:xfrm>
            <a:custGeom>
              <a:avLst/>
              <a:gdLst/>
              <a:ahLst/>
              <a:cxnLst/>
              <a:rect l="l" t="t" r="r" b="b"/>
              <a:pathLst>
                <a:path w="831140" h="1281076">
                  <a:moveTo>
                    <a:pt x="42231" y="0"/>
                  </a:moveTo>
                  <a:lnTo>
                    <a:pt x="788909" y="0"/>
                  </a:lnTo>
                  <a:cubicBezTo>
                    <a:pt x="800109" y="0"/>
                    <a:pt x="810851" y="4449"/>
                    <a:pt x="818770" y="12369"/>
                  </a:cubicBezTo>
                  <a:cubicBezTo>
                    <a:pt x="826690" y="20289"/>
                    <a:pt x="831140" y="31031"/>
                    <a:pt x="831140" y="42231"/>
                  </a:cubicBezTo>
                  <a:lnTo>
                    <a:pt x="831140" y="1238845"/>
                  </a:lnTo>
                  <a:cubicBezTo>
                    <a:pt x="831140" y="1250046"/>
                    <a:pt x="826690" y="1260787"/>
                    <a:pt x="818770" y="1268707"/>
                  </a:cubicBezTo>
                  <a:cubicBezTo>
                    <a:pt x="810851" y="1276627"/>
                    <a:pt x="800109" y="1281076"/>
                    <a:pt x="788909" y="1281076"/>
                  </a:cubicBezTo>
                  <a:lnTo>
                    <a:pt x="42231" y="1281076"/>
                  </a:lnTo>
                  <a:cubicBezTo>
                    <a:pt x="18907" y="1281076"/>
                    <a:pt x="0" y="1262169"/>
                    <a:pt x="0" y="1238845"/>
                  </a:cubicBezTo>
                  <a:lnTo>
                    <a:pt x="0" y="42231"/>
                  </a:lnTo>
                  <a:cubicBezTo>
                    <a:pt x="0" y="31031"/>
                    <a:pt x="4449" y="20289"/>
                    <a:pt x="12369" y="12369"/>
                  </a:cubicBezTo>
                  <a:cubicBezTo>
                    <a:pt x="20289" y="4449"/>
                    <a:pt x="31031" y="0"/>
                    <a:pt x="42231" y="0"/>
                  </a:cubicBezTo>
                  <a:close/>
                </a:path>
              </a:pathLst>
            </a:custGeom>
            <a:solidFill>
              <a:srgbClr val="DFD3CA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831140" cy="1309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2"/>
                </a:lnSpc>
              </a:pPr>
              <a:endParaRPr/>
            </a:p>
          </p:txBody>
        </p:sp>
      </p:grpSp>
      <p:grpSp>
        <p:nvGrpSpPr>
          <p:cNvPr id="27" name="Group 27"/>
          <p:cNvGrpSpPr>
            <a:grpSpLocks noChangeAspect="1"/>
          </p:cNvGrpSpPr>
          <p:nvPr/>
        </p:nvGrpSpPr>
        <p:grpSpPr>
          <a:xfrm>
            <a:off x="7760433" y="3185196"/>
            <a:ext cx="2935531" cy="2924064"/>
            <a:chOff x="0" y="0"/>
            <a:chExt cx="6502400" cy="6477000"/>
          </a:xfrm>
        </p:grpSpPr>
        <p:sp>
          <p:nvSpPr>
            <p:cNvPr id="28" name="Freeform 28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4"/>
              <a:stretch>
                <a:fillRect l="223" r="223"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0" name="TextBox 30"/>
          <p:cNvSpPr txBox="1"/>
          <p:nvPr/>
        </p:nvSpPr>
        <p:spPr>
          <a:xfrm>
            <a:off x="11536229" y="6934209"/>
            <a:ext cx="2666510" cy="844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2"/>
              </a:lnSpc>
              <a:spcBef>
                <a:spcPct val="0"/>
              </a:spcBef>
            </a:pPr>
            <a:r>
              <a:rPr lang="en-US" sz="2394" b="1" i="1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CRM</a:t>
            </a:r>
          </a:p>
          <a:p>
            <a:pPr marL="0" lvl="0" indent="0" algn="ctr">
              <a:lnSpc>
                <a:spcPts val="3352"/>
              </a:lnSpc>
              <a:spcBef>
                <a:spcPct val="0"/>
              </a:spcBef>
            </a:pPr>
            <a:r>
              <a:rPr lang="en-US" sz="2394" b="1" i="1" u="none" strike="noStrike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MODULE</a:t>
            </a:r>
          </a:p>
        </p:txBody>
      </p:sp>
      <p:sp>
        <p:nvSpPr>
          <p:cNvPr id="31" name="AutoShape 31"/>
          <p:cNvSpPr/>
          <p:nvPr/>
        </p:nvSpPr>
        <p:spPr>
          <a:xfrm>
            <a:off x="11162487" y="8214119"/>
            <a:ext cx="3380817" cy="0"/>
          </a:xfrm>
          <a:prstGeom prst="line">
            <a:avLst/>
          </a:prstGeom>
          <a:ln w="38100" cap="flat">
            <a:solidFill>
              <a:srgbClr val="FDFDF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2" name="Freeform 32"/>
          <p:cNvSpPr/>
          <p:nvPr/>
        </p:nvSpPr>
        <p:spPr>
          <a:xfrm>
            <a:off x="13240418" y="-2441628"/>
            <a:ext cx="8690625" cy="6352057"/>
          </a:xfrm>
          <a:custGeom>
            <a:avLst/>
            <a:gdLst/>
            <a:ahLst/>
            <a:cxnLst/>
            <a:rect l="l" t="t" r="r" b="b"/>
            <a:pathLst>
              <a:path w="8690625" h="6352057">
                <a:moveTo>
                  <a:pt x="0" y="0"/>
                </a:moveTo>
                <a:lnTo>
                  <a:pt x="8690625" y="0"/>
                </a:lnTo>
                <a:lnTo>
                  <a:pt x="8690625" y="6352057"/>
                </a:lnTo>
                <a:lnTo>
                  <a:pt x="0" y="63520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14876680" y="4094995"/>
            <a:ext cx="2961789" cy="5031671"/>
            <a:chOff x="0" y="0"/>
            <a:chExt cx="789878" cy="1341894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89878" cy="1341894"/>
            </a:xfrm>
            <a:custGeom>
              <a:avLst/>
              <a:gdLst/>
              <a:ahLst/>
              <a:cxnLst/>
              <a:rect l="l" t="t" r="r" b="b"/>
              <a:pathLst>
                <a:path w="789878" h="1341894">
                  <a:moveTo>
                    <a:pt x="44437" y="0"/>
                  </a:moveTo>
                  <a:lnTo>
                    <a:pt x="745441" y="0"/>
                  </a:lnTo>
                  <a:cubicBezTo>
                    <a:pt x="757227" y="0"/>
                    <a:pt x="768529" y="4682"/>
                    <a:pt x="776863" y="13015"/>
                  </a:cubicBezTo>
                  <a:cubicBezTo>
                    <a:pt x="785196" y="21349"/>
                    <a:pt x="789878" y="32651"/>
                    <a:pt x="789878" y="44437"/>
                  </a:cubicBezTo>
                  <a:lnTo>
                    <a:pt x="789878" y="1297457"/>
                  </a:lnTo>
                  <a:cubicBezTo>
                    <a:pt x="789878" y="1321999"/>
                    <a:pt x="769983" y="1341894"/>
                    <a:pt x="745441" y="1341894"/>
                  </a:cubicBezTo>
                  <a:lnTo>
                    <a:pt x="44437" y="1341894"/>
                  </a:lnTo>
                  <a:cubicBezTo>
                    <a:pt x="19895" y="1341894"/>
                    <a:pt x="0" y="1321999"/>
                    <a:pt x="0" y="1297457"/>
                  </a:cubicBezTo>
                  <a:lnTo>
                    <a:pt x="0" y="44437"/>
                  </a:lnTo>
                  <a:cubicBezTo>
                    <a:pt x="0" y="19895"/>
                    <a:pt x="19895" y="0"/>
                    <a:pt x="44437" y="0"/>
                  </a:cubicBezTo>
                  <a:close/>
                </a:path>
              </a:pathLst>
            </a:custGeom>
            <a:solidFill>
              <a:srgbClr val="DFD3CA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28575"/>
              <a:ext cx="789878" cy="1370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2"/>
                </a:lnSpc>
              </a:pPr>
              <a:endParaRPr/>
            </a:p>
          </p:txBody>
        </p:sp>
      </p:grpSp>
      <p:grpSp>
        <p:nvGrpSpPr>
          <p:cNvPr id="36" name="Group 36"/>
          <p:cNvGrpSpPr>
            <a:grpSpLocks noChangeAspect="1"/>
          </p:cNvGrpSpPr>
          <p:nvPr/>
        </p:nvGrpSpPr>
        <p:grpSpPr>
          <a:xfrm>
            <a:off x="14945743" y="3252189"/>
            <a:ext cx="2801020" cy="2790079"/>
            <a:chOff x="0" y="0"/>
            <a:chExt cx="6502400" cy="6477000"/>
          </a:xfrm>
        </p:grpSpPr>
        <p:sp>
          <p:nvSpPr>
            <p:cNvPr id="37" name="Freeform 37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7"/>
              <a:stretch>
                <a:fillRect l="-4097" r="-4097"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9" name="Group 39"/>
          <p:cNvGrpSpPr>
            <a:grpSpLocks noChangeAspect="1"/>
          </p:cNvGrpSpPr>
          <p:nvPr/>
        </p:nvGrpSpPr>
        <p:grpSpPr>
          <a:xfrm>
            <a:off x="11438712" y="3387002"/>
            <a:ext cx="2732934" cy="2722259"/>
            <a:chOff x="0" y="0"/>
            <a:chExt cx="6502400" cy="6477000"/>
          </a:xfrm>
        </p:grpSpPr>
        <p:sp>
          <p:nvSpPr>
            <p:cNvPr id="40" name="Freeform 40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8"/>
              <a:stretch>
                <a:fillRect l="223" t="-39868" r="223" b="-39868"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2" name="TextBox 42"/>
          <p:cNvSpPr txBox="1"/>
          <p:nvPr/>
        </p:nvSpPr>
        <p:spPr>
          <a:xfrm>
            <a:off x="15024319" y="6937935"/>
            <a:ext cx="2666510" cy="844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2"/>
              </a:lnSpc>
              <a:spcBef>
                <a:spcPct val="0"/>
              </a:spcBef>
            </a:pPr>
            <a:r>
              <a:rPr lang="en-US" sz="2394" b="1" i="1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MARKETING</a:t>
            </a:r>
          </a:p>
          <a:p>
            <a:pPr marL="0" lvl="0" indent="0" algn="ctr">
              <a:lnSpc>
                <a:spcPts val="3352"/>
              </a:lnSpc>
              <a:spcBef>
                <a:spcPct val="0"/>
              </a:spcBef>
            </a:pPr>
            <a:r>
              <a:rPr lang="en-US" sz="2394" b="1" i="1" u="none" strike="noStrike" spc="-47">
                <a:solidFill>
                  <a:srgbClr val="010101"/>
                </a:solidFill>
                <a:latin typeface="Lora Bold Italics"/>
                <a:ea typeface="Lora Bold Italics"/>
                <a:cs typeface="Lora Bold Italics"/>
                <a:sym typeface="Lora Bold Italics"/>
              </a:rPr>
              <a:t>MODULE</a:t>
            </a:r>
          </a:p>
        </p:txBody>
      </p:sp>
      <p:sp>
        <p:nvSpPr>
          <p:cNvPr id="43" name="AutoShape 43"/>
          <p:cNvSpPr/>
          <p:nvPr/>
        </p:nvSpPr>
        <p:spPr>
          <a:xfrm>
            <a:off x="6811855" y="3591169"/>
            <a:ext cx="3380817" cy="0"/>
          </a:xfrm>
          <a:prstGeom prst="line">
            <a:avLst/>
          </a:prstGeom>
          <a:ln w="38100" cap="flat">
            <a:solidFill>
              <a:srgbClr val="FDFDF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4" name="AutoShape 44"/>
          <p:cNvSpPr/>
          <p:nvPr/>
        </p:nvSpPr>
        <p:spPr>
          <a:xfrm>
            <a:off x="14667165" y="8195069"/>
            <a:ext cx="3380817" cy="0"/>
          </a:xfrm>
          <a:prstGeom prst="line">
            <a:avLst/>
          </a:prstGeom>
          <a:ln w="38100" cap="flat">
            <a:solidFill>
              <a:srgbClr val="FDFDFD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70378" y="303070"/>
            <a:ext cx="7553018" cy="3709786"/>
          </a:xfrm>
          <a:custGeom>
            <a:avLst/>
            <a:gdLst/>
            <a:ahLst/>
            <a:cxnLst/>
            <a:rect l="l" t="t" r="r" b="b"/>
            <a:pathLst>
              <a:path w="7553018" h="3709786">
                <a:moveTo>
                  <a:pt x="0" y="0"/>
                </a:moveTo>
                <a:lnTo>
                  <a:pt x="7553018" y="0"/>
                </a:lnTo>
                <a:lnTo>
                  <a:pt x="7553018" y="3709786"/>
                </a:lnTo>
                <a:lnTo>
                  <a:pt x="0" y="37097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8621892" y="717263"/>
            <a:ext cx="7014348" cy="0"/>
          </a:xfrm>
          <a:prstGeom prst="line">
            <a:avLst/>
          </a:prstGeom>
          <a:ln w="66675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4" name="AutoShape 4"/>
          <p:cNvSpPr/>
          <p:nvPr/>
        </p:nvSpPr>
        <p:spPr>
          <a:xfrm flipH="1">
            <a:off x="9505683" y="7683832"/>
            <a:ext cx="4241204" cy="0"/>
          </a:xfrm>
          <a:prstGeom prst="line">
            <a:avLst/>
          </a:prstGeom>
          <a:ln w="38100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5" name="AutoShape 5"/>
          <p:cNvSpPr/>
          <p:nvPr/>
        </p:nvSpPr>
        <p:spPr>
          <a:xfrm flipH="1" flipV="1">
            <a:off x="9395636" y="4611335"/>
            <a:ext cx="3573061" cy="0"/>
          </a:xfrm>
          <a:prstGeom prst="line">
            <a:avLst/>
          </a:prstGeom>
          <a:ln w="38100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Freeform 6"/>
          <p:cNvSpPr/>
          <p:nvPr/>
        </p:nvSpPr>
        <p:spPr>
          <a:xfrm>
            <a:off x="1766573" y="2157963"/>
            <a:ext cx="7377427" cy="3504714"/>
          </a:xfrm>
          <a:custGeom>
            <a:avLst/>
            <a:gdLst/>
            <a:ahLst/>
            <a:cxnLst/>
            <a:rect l="l" t="t" r="r" b="b"/>
            <a:pathLst>
              <a:path w="7377427" h="3504714">
                <a:moveTo>
                  <a:pt x="0" y="0"/>
                </a:moveTo>
                <a:lnTo>
                  <a:pt x="7377427" y="0"/>
                </a:lnTo>
                <a:lnTo>
                  <a:pt x="7377427" y="3504714"/>
                </a:lnTo>
                <a:lnTo>
                  <a:pt x="0" y="35047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23" t="-3390" r="-3552" b="-282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66573" y="6382761"/>
            <a:ext cx="7377427" cy="3391075"/>
          </a:xfrm>
          <a:custGeom>
            <a:avLst/>
            <a:gdLst/>
            <a:ahLst/>
            <a:cxnLst/>
            <a:rect l="l" t="t" r="r" b="b"/>
            <a:pathLst>
              <a:path w="7377427" h="3391075">
                <a:moveTo>
                  <a:pt x="0" y="0"/>
                </a:moveTo>
                <a:lnTo>
                  <a:pt x="7377427" y="0"/>
                </a:lnTo>
                <a:lnTo>
                  <a:pt x="7377427" y="3391075"/>
                </a:lnTo>
                <a:lnTo>
                  <a:pt x="0" y="3391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473928"/>
            <a:ext cx="7276505" cy="439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625"/>
              </a:lnSpc>
              <a:spcBef>
                <a:spcPct val="0"/>
              </a:spcBef>
            </a:pPr>
            <a:r>
              <a:rPr lang="ar-EG" sz="2589">
                <a:solidFill>
                  <a:srgbClr val="000000"/>
                </a:solidFill>
                <a:latin typeface="Saira"/>
                <a:ea typeface="Saira"/>
                <a:cs typeface="Saira"/>
                <a:sym typeface="Saira"/>
                <a:rtl/>
              </a:rPr>
              <a:t>عندما نريد ارجاع منتج قام الزبون بارجاعه نضغط على ارجاع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968698" y="4370447"/>
            <a:ext cx="5319302" cy="424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403"/>
              </a:lnSpc>
              <a:spcBef>
                <a:spcPct val="0"/>
              </a:spcBef>
            </a:pPr>
            <a:r>
              <a:rPr lang="ar-EG" sz="2431">
                <a:solidFill>
                  <a:srgbClr val="000000"/>
                </a:solidFill>
                <a:latin typeface="Saira"/>
                <a:ea typeface="Saira"/>
                <a:cs typeface="Saira"/>
                <a:sym typeface="Saira"/>
                <a:rtl/>
              </a:rPr>
              <a:t>اذا قمنا باضافة قيمة خاطئة يعطي خطأ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155327" y="7440497"/>
            <a:ext cx="3732312" cy="439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625"/>
              </a:lnSpc>
              <a:spcBef>
                <a:spcPct val="0"/>
              </a:spcBef>
            </a:pPr>
            <a:r>
              <a:rPr lang="ar-EG" sz="2589">
                <a:solidFill>
                  <a:srgbClr val="000000"/>
                </a:solidFill>
                <a:latin typeface="Saira"/>
                <a:ea typeface="Saira"/>
                <a:cs typeface="Saira"/>
                <a:sym typeface="Saira"/>
                <a:rtl/>
              </a:rPr>
              <a:t>عند تصحيح الخطأ تتم العملية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8938" y="5143500"/>
            <a:ext cx="7910083" cy="4767004"/>
          </a:xfrm>
          <a:custGeom>
            <a:avLst/>
            <a:gdLst/>
            <a:ahLst/>
            <a:cxnLst/>
            <a:rect l="l" t="t" r="r" b="b"/>
            <a:pathLst>
              <a:path w="7910083" h="4767004">
                <a:moveTo>
                  <a:pt x="0" y="0"/>
                </a:moveTo>
                <a:lnTo>
                  <a:pt x="7910083" y="0"/>
                </a:lnTo>
                <a:lnTo>
                  <a:pt x="7910083" y="4767004"/>
                </a:lnTo>
                <a:lnTo>
                  <a:pt x="0" y="4767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734893"/>
            <a:ext cx="8673039" cy="4406804"/>
          </a:xfrm>
          <a:custGeom>
            <a:avLst/>
            <a:gdLst/>
            <a:ahLst/>
            <a:cxnLst/>
            <a:rect l="l" t="t" r="r" b="b"/>
            <a:pathLst>
              <a:path w="8673039" h="4406804">
                <a:moveTo>
                  <a:pt x="0" y="0"/>
                </a:moveTo>
                <a:lnTo>
                  <a:pt x="8673039" y="0"/>
                </a:lnTo>
                <a:lnTo>
                  <a:pt x="8673039" y="4406804"/>
                </a:lnTo>
                <a:lnTo>
                  <a:pt x="0" y="44068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0" y="942975"/>
            <a:ext cx="8351441" cy="488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045"/>
              </a:lnSpc>
              <a:spcBef>
                <a:spcPct val="0"/>
              </a:spcBef>
            </a:pPr>
            <a:r>
              <a:rPr lang="ar-EG" sz="2889">
                <a:solidFill>
                  <a:srgbClr val="000000"/>
                </a:solidFill>
                <a:latin typeface="Saira"/>
                <a:ea typeface="Saira"/>
                <a:cs typeface="Saira"/>
                <a:sym typeface="Saira"/>
                <a:rtl/>
              </a:rPr>
              <a:t>عند الضغط على ارجاع نأكد طلب الارجاع من خلال “تصديق”</a:t>
            </a:r>
          </a:p>
        </p:txBody>
      </p:sp>
      <p:sp>
        <p:nvSpPr>
          <p:cNvPr id="5" name="AutoShape 5"/>
          <p:cNvSpPr/>
          <p:nvPr/>
        </p:nvSpPr>
        <p:spPr>
          <a:xfrm flipV="1">
            <a:off x="8709021" y="1000125"/>
            <a:ext cx="8550279" cy="28575"/>
          </a:xfrm>
          <a:prstGeom prst="line">
            <a:avLst/>
          </a:prstGeom>
          <a:ln w="57150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AutoShape 6"/>
          <p:cNvSpPr/>
          <p:nvPr/>
        </p:nvSpPr>
        <p:spPr>
          <a:xfrm flipH="1">
            <a:off x="9144000" y="6716239"/>
            <a:ext cx="3548270" cy="0"/>
          </a:xfrm>
          <a:prstGeom prst="line">
            <a:avLst/>
          </a:prstGeom>
          <a:ln w="66675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7" name="TextBox 7"/>
          <p:cNvSpPr txBox="1"/>
          <p:nvPr/>
        </p:nvSpPr>
        <p:spPr>
          <a:xfrm>
            <a:off x="12918572" y="6472904"/>
            <a:ext cx="5089553" cy="439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625"/>
              </a:lnSpc>
              <a:spcBef>
                <a:spcPct val="0"/>
              </a:spcBef>
            </a:pPr>
            <a:r>
              <a:rPr lang="ar-EG" sz="2589">
                <a:solidFill>
                  <a:srgbClr val="000000"/>
                </a:solidFill>
                <a:latin typeface="Saira"/>
                <a:ea typeface="Saira"/>
                <a:cs typeface="Saira"/>
                <a:sym typeface="Saira"/>
                <a:rtl/>
              </a:rPr>
              <a:t>يتم طباعة فاتورة بالعملية المرجعة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13466" y="0"/>
            <a:ext cx="5569294" cy="2729701"/>
          </a:xfrm>
          <a:custGeom>
            <a:avLst/>
            <a:gdLst/>
            <a:ahLst/>
            <a:cxnLst/>
            <a:rect l="l" t="t" r="r" b="b"/>
            <a:pathLst>
              <a:path w="5569294" h="2729701">
                <a:moveTo>
                  <a:pt x="0" y="0"/>
                </a:moveTo>
                <a:lnTo>
                  <a:pt x="5569294" y="0"/>
                </a:lnTo>
                <a:lnTo>
                  <a:pt x="5569294" y="2729701"/>
                </a:lnTo>
                <a:lnTo>
                  <a:pt x="0" y="27297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32250" y="2964360"/>
            <a:ext cx="14554004" cy="6896027"/>
          </a:xfrm>
          <a:custGeom>
            <a:avLst/>
            <a:gdLst/>
            <a:ahLst/>
            <a:cxnLst/>
            <a:rect l="l" t="t" r="r" b="b"/>
            <a:pathLst>
              <a:path w="14554004" h="6896027">
                <a:moveTo>
                  <a:pt x="0" y="0"/>
                </a:moveTo>
                <a:lnTo>
                  <a:pt x="14554005" y="0"/>
                </a:lnTo>
                <a:lnTo>
                  <a:pt x="14554005" y="6896027"/>
                </a:lnTo>
                <a:lnTo>
                  <a:pt x="0" y="68960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9144000" y="1028700"/>
            <a:ext cx="4600570" cy="19050"/>
          </a:xfrm>
          <a:prstGeom prst="line">
            <a:avLst/>
          </a:prstGeom>
          <a:ln w="66675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116238" y="0"/>
            <a:ext cx="5677059" cy="2702800"/>
          </a:xfrm>
          <a:custGeom>
            <a:avLst/>
            <a:gdLst/>
            <a:ahLst/>
            <a:cxnLst/>
            <a:rect l="l" t="t" r="r" b="b"/>
            <a:pathLst>
              <a:path w="5677059" h="2702800">
                <a:moveTo>
                  <a:pt x="0" y="0"/>
                </a:moveTo>
                <a:lnTo>
                  <a:pt x="5677060" y="0"/>
                </a:lnTo>
                <a:lnTo>
                  <a:pt x="5677060" y="2702800"/>
                </a:lnTo>
                <a:lnTo>
                  <a:pt x="0" y="2702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6419532" y="2214814"/>
            <a:ext cx="5970588" cy="0"/>
          </a:xfrm>
          <a:prstGeom prst="line">
            <a:avLst/>
          </a:prstGeom>
          <a:ln w="76200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4" name="Freeform 4"/>
          <p:cNvSpPr/>
          <p:nvPr/>
        </p:nvSpPr>
        <p:spPr>
          <a:xfrm>
            <a:off x="1028700" y="2990396"/>
            <a:ext cx="15226615" cy="6267904"/>
          </a:xfrm>
          <a:custGeom>
            <a:avLst/>
            <a:gdLst/>
            <a:ahLst/>
            <a:cxnLst/>
            <a:rect l="l" t="t" r="r" b="b"/>
            <a:pathLst>
              <a:path w="15226615" h="6267904">
                <a:moveTo>
                  <a:pt x="0" y="0"/>
                </a:moveTo>
                <a:lnTo>
                  <a:pt x="15226615" y="0"/>
                </a:lnTo>
                <a:lnTo>
                  <a:pt x="15226615" y="6267904"/>
                </a:lnTo>
                <a:lnTo>
                  <a:pt x="0" y="626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32947" y="8686567"/>
            <a:ext cx="5823107" cy="1011765"/>
          </a:xfrm>
          <a:custGeom>
            <a:avLst/>
            <a:gdLst/>
            <a:ahLst/>
            <a:cxnLst/>
            <a:rect l="l" t="t" r="r" b="b"/>
            <a:pathLst>
              <a:path w="5823107" h="1011765">
                <a:moveTo>
                  <a:pt x="0" y="0"/>
                </a:moveTo>
                <a:lnTo>
                  <a:pt x="5823106" y="0"/>
                </a:lnTo>
                <a:lnTo>
                  <a:pt x="5823106" y="1011765"/>
                </a:lnTo>
                <a:lnTo>
                  <a:pt x="0" y="10117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</a:blip>
            <a:stretch>
              <a:fillRect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8693526" y="1028700"/>
            <a:ext cx="7968070" cy="79680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-156812" y="-5088"/>
              <a:ext cx="6663624" cy="6360176"/>
            </a:xfrm>
            <a:custGeom>
              <a:avLst/>
              <a:gdLst/>
              <a:ahLst/>
              <a:cxnLst/>
              <a:rect l="l" t="t" r="r" b="b"/>
              <a:pathLst>
                <a:path w="6663624" h="6360176">
                  <a:moveTo>
                    <a:pt x="3331812" y="5088"/>
                  </a:moveTo>
                  <a:lnTo>
                    <a:pt x="3331812" y="5088"/>
                  </a:lnTo>
                  <a:cubicBezTo>
                    <a:pt x="2194111" y="0"/>
                    <a:pt x="1140649" y="604036"/>
                    <a:pt x="570324" y="1588475"/>
                  </a:cubicBezTo>
                  <a:cubicBezTo>
                    <a:pt x="0" y="2572913"/>
                    <a:pt x="0" y="3787263"/>
                    <a:pt x="570324" y="4771701"/>
                  </a:cubicBezTo>
                  <a:cubicBezTo>
                    <a:pt x="1140649" y="5756140"/>
                    <a:pt x="2194111" y="6360176"/>
                    <a:pt x="3331812" y="6355088"/>
                  </a:cubicBezTo>
                  <a:cubicBezTo>
                    <a:pt x="4469513" y="6360176"/>
                    <a:pt x="5522976" y="5756140"/>
                    <a:pt x="6093300" y="4771701"/>
                  </a:cubicBezTo>
                  <a:cubicBezTo>
                    <a:pt x="6663624" y="3787263"/>
                    <a:pt x="6663624" y="2572913"/>
                    <a:pt x="6093300" y="1588475"/>
                  </a:cubicBezTo>
                  <a:cubicBezTo>
                    <a:pt x="5522976" y="604036"/>
                    <a:pt x="4469513" y="0"/>
                    <a:pt x="3331812" y="5088"/>
                  </a:cubicBezTo>
                  <a:close/>
                </a:path>
              </a:pathLst>
            </a:custGeom>
            <a:solidFill>
              <a:srgbClr val="E1DDD9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84320" y="415956"/>
              <a:ext cx="5781360" cy="5518089"/>
            </a:xfrm>
            <a:custGeom>
              <a:avLst/>
              <a:gdLst/>
              <a:ahLst/>
              <a:cxnLst/>
              <a:rect l="l" t="t" r="r" b="b"/>
              <a:pathLst>
                <a:path w="5781360" h="5518089">
                  <a:moveTo>
                    <a:pt x="2890680" y="4414"/>
                  </a:moveTo>
                  <a:cubicBezTo>
                    <a:pt x="1903611" y="0"/>
                    <a:pt x="989627" y="524062"/>
                    <a:pt x="494813" y="1378160"/>
                  </a:cubicBezTo>
                  <a:cubicBezTo>
                    <a:pt x="0" y="2232259"/>
                    <a:pt x="0" y="3285829"/>
                    <a:pt x="494813" y="4139928"/>
                  </a:cubicBezTo>
                  <a:cubicBezTo>
                    <a:pt x="989627" y="4994026"/>
                    <a:pt x="1903611" y="5518088"/>
                    <a:pt x="2890680" y="5513674"/>
                  </a:cubicBezTo>
                  <a:cubicBezTo>
                    <a:pt x="3877749" y="5518088"/>
                    <a:pt x="4791733" y="4994026"/>
                    <a:pt x="5286547" y="4139928"/>
                  </a:cubicBezTo>
                  <a:cubicBezTo>
                    <a:pt x="5781360" y="3285829"/>
                    <a:pt x="5781360" y="2232259"/>
                    <a:pt x="5286547" y="1378161"/>
                  </a:cubicBezTo>
                  <a:cubicBezTo>
                    <a:pt x="4791733" y="524062"/>
                    <a:pt x="3877749" y="0"/>
                    <a:pt x="2890680" y="4414"/>
                  </a:cubicBezTo>
                  <a:close/>
                </a:path>
              </a:pathLst>
            </a:custGeom>
            <a:blipFill>
              <a:blip r:embed="rId3"/>
              <a:stretch>
                <a:fillRect l="-335934" t="-26942" r="-415096" b="-353903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-494925" y="-494925"/>
            <a:ext cx="1523625" cy="152362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574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61925"/>
              <a:ext cx="660400" cy="574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97770" y="8996770"/>
            <a:ext cx="1785156" cy="178515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C574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61925"/>
              <a:ext cx="660400" cy="574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93309" y="4388372"/>
            <a:ext cx="8250691" cy="1510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58"/>
              </a:lnSpc>
            </a:pPr>
            <a:r>
              <a:rPr lang="en-US" sz="9958" b="1" spc="-517">
                <a:solidFill>
                  <a:srgbClr val="50392B"/>
                </a:solidFill>
                <a:latin typeface="Arial Bold"/>
                <a:ea typeface="Arial Bold"/>
                <a:cs typeface="Arial Bold"/>
                <a:sym typeface="Arial Bold"/>
              </a:rPr>
              <a:t>SALES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87719" y="3385083"/>
            <a:ext cx="15571581" cy="6159644"/>
          </a:xfrm>
          <a:custGeom>
            <a:avLst/>
            <a:gdLst/>
            <a:ahLst/>
            <a:cxnLst/>
            <a:rect l="l" t="t" r="r" b="b"/>
            <a:pathLst>
              <a:path w="15571581" h="6159644">
                <a:moveTo>
                  <a:pt x="0" y="0"/>
                </a:moveTo>
                <a:lnTo>
                  <a:pt x="15571581" y="0"/>
                </a:lnTo>
                <a:lnTo>
                  <a:pt x="15571581" y="6159644"/>
                </a:lnTo>
                <a:lnTo>
                  <a:pt x="0" y="6159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76181" y="0"/>
            <a:ext cx="5583119" cy="3205208"/>
          </a:xfrm>
          <a:custGeom>
            <a:avLst/>
            <a:gdLst/>
            <a:ahLst/>
            <a:cxnLst/>
            <a:rect l="l" t="t" r="r" b="b"/>
            <a:pathLst>
              <a:path w="5583119" h="3205208">
                <a:moveTo>
                  <a:pt x="0" y="0"/>
                </a:moveTo>
                <a:lnTo>
                  <a:pt x="5583119" y="0"/>
                </a:lnTo>
                <a:lnTo>
                  <a:pt x="5583119" y="3205208"/>
                </a:lnTo>
                <a:lnTo>
                  <a:pt x="0" y="32052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060"/>
            </a:stretch>
          </a:blipFill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9088210" cy="10737118"/>
          </a:xfrm>
          <a:custGeom>
            <a:avLst/>
            <a:gdLst/>
            <a:ahLst/>
            <a:cxnLst/>
            <a:rect l="l" t="t" r="r" b="b"/>
            <a:pathLst>
              <a:path w="19088210" h="10737118">
                <a:moveTo>
                  <a:pt x="0" y="0"/>
                </a:moveTo>
                <a:lnTo>
                  <a:pt x="19088210" y="0"/>
                </a:lnTo>
                <a:lnTo>
                  <a:pt x="19088210" y="10737118"/>
                </a:lnTo>
                <a:lnTo>
                  <a:pt x="0" y="10737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2540" y="385232"/>
            <a:ext cx="18510540" cy="10187460"/>
          </a:xfrm>
          <a:custGeom>
            <a:avLst/>
            <a:gdLst/>
            <a:ahLst/>
            <a:cxnLst/>
            <a:rect l="l" t="t" r="r" b="b"/>
            <a:pathLst>
              <a:path w="18510540" h="10187460">
                <a:moveTo>
                  <a:pt x="0" y="0"/>
                </a:moveTo>
                <a:lnTo>
                  <a:pt x="18510540" y="0"/>
                </a:lnTo>
                <a:lnTo>
                  <a:pt x="18510540" y="10187460"/>
                </a:lnTo>
                <a:lnTo>
                  <a:pt x="0" y="101874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205"/>
            </a:stretch>
          </a:blipFill>
        </p:spPr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19662"/>
            <a:ext cx="16795868" cy="9447676"/>
          </a:xfrm>
          <a:custGeom>
            <a:avLst/>
            <a:gdLst/>
            <a:ahLst/>
            <a:cxnLst/>
            <a:rect l="l" t="t" r="r" b="b"/>
            <a:pathLst>
              <a:path w="16795868" h="9447676">
                <a:moveTo>
                  <a:pt x="0" y="0"/>
                </a:moveTo>
                <a:lnTo>
                  <a:pt x="16795868" y="0"/>
                </a:lnTo>
                <a:lnTo>
                  <a:pt x="16795868" y="9447676"/>
                </a:lnTo>
                <a:lnTo>
                  <a:pt x="0" y="94476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4250" y="0"/>
            <a:ext cx="18492250" cy="10401891"/>
          </a:xfrm>
          <a:custGeom>
            <a:avLst/>
            <a:gdLst/>
            <a:ahLst/>
            <a:cxnLst/>
            <a:rect l="l" t="t" r="r" b="b"/>
            <a:pathLst>
              <a:path w="18492250" h="10401891">
                <a:moveTo>
                  <a:pt x="0" y="0"/>
                </a:moveTo>
                <a:lnTo>
                  <a:pt x="18492250" y="0"/>
                </a:lnTo>
                <a:lnTo>
                  <a:pt x="18492250" y="10401891"/>
                </a:lnTo>
                <a:lnTo>
                  <a:pt x="0" y="10401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28700" y="788729"/>
            <a:ext cx="16663666" cy="8709543"/>
            <a:chOff x="0" y="0"/>
            <a:chExt cx="19050000" cy="9956800"/>
          </a:xfrm>
        </p:grpSpPr>
        <p:sp>
          <p:nvSpPr>
            <p:cNvPr id="3" name="Freeform 3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l="-14868" r="-9988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334" y="0"/>
            <a:ext cx="17348648" cy="9924371"/>
          </a:xfrm>
          <a:custGeom>
            <a:avLst/>
            <a:gdLst/>
            <a:ahLst/>
            <a:cxnLst/>
            <a:rect l="l" t="t" r="r" b="b"/>
            <a:pathLst>
              <a:path w="17348648" h="9924371">
                <a:moveTo>
                  <a:pt x="0" y="0"/>
                </a:moveTo>
                <a:lnTo>
                  <a:pt x="17348647" y="0"/>
                </a:lnTo>
                <a:lnTo>
                  <a:pt x="17348647" y="9924371"/>
                </a:lnTo>
                <a:lnTo>
                  <a:pt x="0" y="99243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698"/>
            </a:stretch>
          </a:blipFill>
        </p:spPr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40987"/>
            <a:ext cx="18288000" cy="9805026"/>
          </a:xfrm>
          <a:custGeom>
            <a:avLst/>
            <a:gdLst/>
            <a:ahLst/>
            <a:cxnLst/>
            <a:rect l="l" t="t" r="r" b="b"/>
            <a:pathLst>
              <a:path w="18288000" h="9805026">
                <a:moveTo>
                  <a:pt x="0" y="0"/>
                </a:moveTo>
                <a:lnTo>
                  <a:pt x="18288000" y="0"/>
                </a:lnTo>
                <a:lnTo>
                  <a:pt x="18288000" y="9805026"/>
                </a:lnTo>
                <a:lnTo>
                  <a:pt x="0" y="98050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44" b="-6220"/>
            </a:stretch>
          </a:blipFill>
        </p:spPr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46939"/>
            <a:ext cx="18810448" cy="10580877"/>
          </a:xfrm>
          <a:custGeom>
            <a:avLst/>
            <a:gdLst/>
            <a:ahLst/>
            <a:cxnLst/>
            <a:rect l="l" t="t" r="r" b="b"/>
            <a:pathLst>
              <a:path w="18810448" h="10580877">
                <a:moveTo>
                  <a:pt x="0" y="0"/>
                </a:moveTo>
                <a:lnTo>
                  <a:pt x="18810448" y="0"/>
                </a:lnTo>
                <a:lnTo>
                  <a:pt x="18810448" y="10580878"/>
                </a:lnTo>
                <a:lnTo>
                  <a:pt x="0" y="10580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778" y="0"/>
            <a:ext cx="18251222" cy="10266312"/>
          </a:xfrm>
          <a:custGeom>
            <a:avLst/>
            <a:gdLst/>
            <a:ahLst/>
            <a:cxnLst/>
            <a:rect l="l" t="t" r="r" b="b"/>
            <a:pathLst>
              <a:path w="18251222" h="10266312">
                <a:moveTo>
                  <a:pt x="0" y="0"/>
                </a:moveTo>
                <a:lnTo>
                  <a:pt x="18251222" y="0"/>
                </a:lnTo>
                <a:lnTo>
                  <a:pt x="18251222" y="10266312"/>
                </a:lnTo>
                <a:lnTo>
                  <a:pt x="0" y="102663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16247"/>
            <a:ext cx="18494661" cy="10403247"/>
          </a:xfrm>
          <a:custGeom>
            <a:avLst/>
            <a:gdLst/>
            <a:ahLst/>
            <a:cxnLst/>
            <a:rect l="l" t="t" r="r" b="b"/>
            <a:pathLst>
              <a:path w="18494661" h="10403247">
                <a:moveTo>
                  <a:pt x="0" y="0"/>
                </a:moveTo>
                <a:lnTo>
                  <a:pt x="18494661" y="0"/>
                </a:lnTo>
                <a:lnTo>
                  <a:pt x="18494661" y="10403247"/>
                </a:lnTo>
                <a:lnTo>
                  <a:pt x="0" y="104032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1961" y="-60809"/>
            <a:ext cx="18504208" cy="10408617"/>
          </a:xfrm>
          <a:custGeom>
            <a:avLst/>
            <a:gdLst/>
            <a:ahLst/>
            <a:cxnLst/>
            <a:rect l="l" t="t" r="r" b="b"/>
            <a:pathLst>
              <a:path w="18504208" h="10408617">
                <a:moveTo>
                  <a:pt x="0" y="0"/>
                </a:moveTo>
                <a:lnTo>
                  <a:pt x="18504208" y="0"/>
                </a:lnTo>
                <a:lnTo>
                  <a:pt x="18504208" y="10408618"/>
                </a:lnTo>
                <a:lnTo>
                  <a:pt x="0" y="104086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83378" y="0"/>
            <a:ext cx="21054755" cy="11843300"/>
          </a:xfrm>
          <a:custGeom>
            <a:avLst/>
            <a:gdLst/>
            <a:ahLst/>
            <a:cxnLst/>
            <a:rect l="l" t="t" r="r" b="b"/>
            <a:pathLst>
              <a:path w="21054755" h="11843300">
                <a:moveTo>
                  <a:pt x="0" y="0"/>
                </a:moveTo>
                <a:lnTo>
                  <a:pt x="21054756" y="0"/>
                </a:lnTo>
                <a:lnTo>
                  <a:pt x="21054756" y="11843300"/>
                </a:lnTo>
                <a:lnTo>
                  <a:pt x="0" y="11843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18039" y="0"/>
            <a:ext cx="18606039" cy="10465897"/>
          </a:xfrm>
          <a:custGeom>
            <a:avLst/>
            <a:gdLst/>
            <a:ahLst/>
            <a:cxnLst/>
            <a:rect l="l" t="t" r="r" b="b"/>
            <a:pathLst>
              <a:path w="18606039" h="10465897">
                <a:moveTo>
                  <a:pt x="0" y="0"/>
                </a:moveTo>
                <a:lnTo>
                  <a:pt x="18606039" y="0"/>
                </a:lnTo>
                <a:lnTo>
                  <a:pt x="18606039" y="10465897"/>
                </a:lnTo>
                <a:lnTo>
                  <a:pt x="0" y="104658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707074" y="396422"/>
            <a:ext cx="16552226" cy="9494157"/>
            <a:chOff x="0" y="0"/>
            <a:chExt cx="7981950" cy="4578350"/>
          </a:xfrm>
        </p:grpSpPr>
        <p:sp>
          <p:nvSpPr>
            <p:cNvPr id="3" name="Freeform 3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2"/>
              <a:stretch>
                <a:fillRect l="-9593" r="-7039" b="-4829"/>
              </a:stretch>
            </a:blipFill>
          </p:spPr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122" y="339256"/>
            <a:ext cx="16880681" cy="9608488"/>
          </a:xfrm>
          <a:custGeom>
            <a:avLst/>
            <a:gdLst/>
            <a:ahLst/>
            <a:cxnLst/>
            <a:rect l="l" t="t" r="r" b="b"/>
            <a:pathLst>
              <a:path w="16880681" h="9608488">
                <a:moveTo>
                  <a:pt x="0" y="0"/>
                </a:moveTo>
                <a:lnTo>
                  <a:pt x="16880680" y="0"/>
                </a:lnTo>
                <a:lnTo>
                  <a:pt x="16880680" y="9608488"/>
                </a:lnTo>
                <a:lnTo>
                  <a:pt x="0" y="96084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191"/>
            </a:stretch>
          </a:blipFill>
        </p:spPr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8854" y="535909"/>
            <a:ext cx="17458154" cy="9952168"/>
          </a:xfrm>
          <a:custGeom>
            <a:avLst/>
            <a:gdLst/>
            <a:ahLst/>
            <a:cxnLst/>
            <a:rect l="l" t="t" r="r" b="b"/>
            <a:pathLst>
              <a:path w="17458154" h="9952168">
                <a:moveTo>
                  <a:pt x="0" y="0"/>
                </a:moveTo>
                <a:lnTo>
                  <a:pt x="17458154" y="0"/>
                </a:lnTo>
                <a:lnTo>
                  <a:pt x="17458154" y="9952167"/>
                </a:lnTo>
                <a:lnTo>
                  <a:pt x="0" y="99521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43"/>
            </a:stretch>
          </a:blipFill>
        </p:spPr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398000" y="584200"/>
            <a:ext cx="10217229" cy="4060533"/>
          </a:xfrm>
          <a:custGeom>
            <a:avLst/>
            <a:gdLst/>
            <a:ahLst/>
            <a:cxnLst/>
            <a:rect l="l" t="t" r="r" b="b"/>
            <a:pathLst>
              <a:path w="10217229" h="4060533">
                <a:moveTo>
                  <a:pt x="0" y="0"/>
                </a:moveTo>
                <a:lnTo>
                  <a:pt x="10217229" y="0"/>
                </a:lnTo>
                <a:lnTo>
                  <a:pt x="10217229" y="4060533"/>
                </a:lnTo>
                <a:lnTo>
                  <a:pt x="0" y="40605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270" b="-870"/>
            </a:stretch>
          </a:blipFill>
        </p:spPr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0722" y="1028700"/>
            <a:ext cx="17320022" cy="9839449"/>
          </a:xfrm>
          <a:custGeom>
            <a:avLst/>
            <a:gdLst/>
            <a:ahLst/>
            <a:cxnLst/>
            <a:rect l="l" t="t" r="r" b="b"/>
            <a:pathLst>
              <a:path w="17320022" h="9839449">
                <a:moveTo>
                  <a:pt x="0" y="0"/>
                </a:moveTo>
                <a:lnTo>
                  <a:pt x="17320022" y="0"/>
                </a:lnTo>
                <a:lnTo>
                  <a:pt x="17320022" y="9839449"/>
                </a:lnTo>
                <a:lnTo>
                  <a:pt x="0" y="98394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994"/>
            </a:stretch>
          </a:blipFill>
        </p:spPr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4">
            <a:extLst>
              <a:ext uri="{FF2B5EF4-FFF2-40B4-BE49-F238E27FC236}">
                <a16:creationId xmlns:a16="http://schemas.microsoft.com/office/drawing/2014/main" id="{A5058AA3-69F9-EAA2-3BD2-CE5B73E36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99" y="1065064"/>
            <a:ext cx="17464801" cy="81568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965270-C39D-60C8-3B3D-9FDCB01157EA}"/>
              </a:ext>
            </a:extLst>
          </p:cNvPr>
          <p:cNvSpPr txBox="1"/>
          <p:nvPr/>
        </p:nvSpPr>
        <p:spPr>
          <a:xfrm>
            <a:off x="426839" y="495300"/>
            <a:ext cx="9144000" cy="569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60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70C0"/>
                </a:solidFill>
                <a:effectLst/>
                <a:latin typeface="Goudy Type" panose="000005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Reports (CRM) :</a:t>
            </a:r>
            <a:endParaRPr lang="en-US" sz="2400" dirty="0">
              <a:effectLst/>
              <a:latin typeface="Dante" panose="020205020502000202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3886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">
            <a:extLst>
              <a:ext uri="{FF2B5EF4-FFF2-40B4-BE49-F238E27FC236}">
                <a16:creationId xmlns:a16="http://schemas.microsoft.com/office/drawing/2014/main" id="{8FDF00FE-FAF0-03DD-78FF-F12FF7091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73" y="266700"/>
            <a:ext cx="17889454" cy="4648200"/>
          </a:xfrm>
          <a:prstGeom prst="rect">
            <a:avLst/>
          </a:prstGeom>
        </p:spPr>
      </p:pic>
      <p:pic>
        <p:nvPicPr>
          <p:cNvPr id="3" name="صورة 3">
            <a:extLst>
              <a:ext uri="{FF2B5EF4-FFF2-40B4-BE49-F238E27FC236}">
                <a16:creationId xmlns:a16="http://schemas.microsoft.com/office/drawing/2014/main" id="{106D8EFB-3D27-CC9A-9F56-4906759C21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366836"/>
            <a:ext cx="13440528" cy="565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64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9FCAF6-7DF7-C2C4-52FB-BEC324C7C5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118" t="9454" r="979" b="11932"/>
          <a:stretch>
            <a:fillRect/>
          </a:stretch>
        </p:blipFill>
        <p:spPr bwMode="auto">
          <a:xfrm>
            <a:off x="0" y="1638300"/>
            <a:ext cx="17784593" cy="7848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1BD8A8-B776-9BC8-E3E5-00AB18367941}"/>
              </a:ext>
            </a:extLst>
          </p:cNvPr>
          <p:cNvSpPr txBox="1"/>
          <p:nvPr/>
        </p:nvSpPr>
        <p:spPr>
          <a:xfrm>
            <a:off x="487680" y="662940"/>
            <a:ext cx="9144000" cy="636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6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Report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Sales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:</a:t>
            </a:r>
            <a:endParaRPr lang="en-US" sz="2800" dirty="0">
              <a:effectLst/>
              <a:latin typeface="Dante" panose="020205020502000202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553346-88BE-3788-A081-FB75F80B749C}"/>
              </a:ext>
            </a:extLst>
          </p:cNvPr>
          <p:cNvSpPr txBox="1"/>
          <p:nvPr/>
        </p:nvSpPr>
        <p:spPr>
          <a:xfrm>
            <a:off x="685800" y="9525000"/>
            <a:ext cx="9144000" cy="398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6000"/>
              </a:lnSpc>
              <a:spcAft>
                <a:spcPts val="1200"/>
              </a:spcAft>
            </a:pPr>
            <a:r>
              <a:rPr lang="en-US" sz="1800" u="sng" dirty="0">
                <a:solidFill>
                  <a:srgbClr val="467886"/>
                </a:solidFill>
                <a:effectLst/>
                <a:latin typeface="Dante" panose="02020502050200020203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 </a:t>
            </a:r>
            <a:r>
              <a:rPr lang="ar-SA" sz="1800" u="sng" dirty="0">
                <a:solidFill>
                  <a:srgbClr val="467886"/>
                </a:solidFill>
                <a:effectLst/>
                <a:latin typeface="Dante" panose="02020502050200020203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)</a:t>
            </a:r>
            <a:r>
              <a:rPr lang="en-US" sz="1800" u="sng" dirty="0">
                <a:solidFill>
                  <a:srgbClr val="467886"/>
                </a:solidFill>
                <a:effectLst/>
                <a:latin typeface="Dante" panose="02020502050200020203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 https://erp-for-al-qadi2.odoo.com/dashboard/share/5/3dc96a9f-ed62-463d-9982-59fb53c753d7</a:t>
            </a:r>
            <a:r>
              <a:rPr lang="ar-SA" sz="1800" u="sng" dirty="0">
                <a:solidFill>
                  <a:srgbClr val="467886"/>
                </a:solidFill>
                <a:effectLst/>
                <a:latin typeface="Dante" panose="02020502050200020203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(</a:t>
            </a:r>
            <a:endParaRPr lang="en-US" sz="1800" dirty="0">
              <a:effectLst/>
              <a:latin typeface="Dante" panose="020205020502000202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4712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98D598-10C8-B233-D74E-2F1FDA2C1D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238" t="7961" r="699" b="14917"/>
          <a:stretch>
            <a:fillRect/>
          </a:stretch>
        </p:blipFill>
        <p:spPr bwMode="auto">
          <a:xfrm>
            <a:off x="398976" y="1409700"/>
            <a:ext cx="17668520" cy="7543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83839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43960" y="8902274"/>
            <a:ext cx="1242046" cy="167654"/>
            <a:chOff x="0" y="0"/>
            <a:chExt cx="327123" cy="441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7123" cy="44156"/>
            </a:xfrm>
            <a:custGeom>
              <a:avLst/>
              <a:gdLst/>
              <a:ahLst/>
              <a:cxnLst/>
              <a:rect l="l" t="t" r="r" b="b"/>
              <a:pathLst>
                <a:path w="327123" h="44156">
                  <a:moveTo>
                    <a:pt x="0" y="0"/>
                  </a:moveTo>
                  <a:lnTo>
                    <a:pt x="327123" y="0"/>
                  </a:lnTo>
                  <a:lnTo>
                    <a:pt x="327123" y="44156"/>
                  </a:lnTo>
                  <a:lnTo>
                    <a:pt x="0" y="44156"/>
                  </a:lnTo>
                  <a:close/>
                </a:path>
              </a:pathLst>
            </a:custGeom>
            <a:solidFill>
              <a:srgbClr val="DAB49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327123" cy="44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22113" y="8902274"/>
            <a:ext cx="1242046" cy="167654"/>
            <a:chOff x="0" y="0"/>
            <a:chExt cx="327123" cy="4415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7123" cy="44156"/>
            </a:xfrm>
            <a:custGeom>
              <a:avLst/>
              <a:gdLst/>
              <a:ahLst/>
              <a:cxnLst/>
              <a:rect l="l" t="t" r="r" b="b"/>
              <a:pathLst>
                <a:path w="327123" h="44156">
                  <a:moveTo>
                    <a:pt x="0" y="0"/>
                  </a:moveTo>
                  <a:lnTo>
                    <a:pt x="327123" y="0"/>
                  </a:lnTo>
                  <a:lnTo>
                    <a:pt x="327123" y="44156"/>
                  </a:lnTo>
                  <a:lnTo>
                    <a:pt x="0" y="44156"/>
                  </a:lnTo>
                  <a:close/>
                </a:path>
              </a:pathLst>
            </a:custGeom>
            <a:solidFill>
              <a:srgbClr val="DAB49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85725"/>
              <a:ext cx="327123" cy="44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20"/>
                </a:lnSpc>
              </a:pPr>
              <a:endParaRPr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301230" y="442957"/>
            <a:ext cx="17986770" cy="9401085"/>
            <a:chOff x="0" y="0"/>
            <a:chExt cx="19050000" cy="9956800"/>
          </a:xfrm>
        </p:grpSpPr>
        <p:sp>
          <p:nvSpPr>
            <p:cNvPr id="9" name="Freeform 9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2"/>
              <a:stretch>
                <a:fillRect l="-9847" t="-10888" r="-11997" b="-3472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3"/>
              <a:stretch>
                <a:fillRect l="-15" r="-15"/>
              </a:stretch>
            </a:blipFill>
          </p:spPr>
        </p:sp>
      </p:grpSp>
      <p:sp>
        <p:nvSpPr>
          <p:cNvPr id="11" name="AutoShape 11"/>
          <p:cNvSpPr/>
          <p:nvPr/>
        </p:nvSpPr>
        <p:spPr>
          <a:xfrm>
            <a:off x="6260816" y="2591364"/>
            <a:ext cx="2567830" cy="0"/>
          </a:xfrm>
          <a:prstGeom prst="line">
            <a:avLst/>
          </a:prstGeom>
          <a:ln w="95250" cap="flat">
            <a:solidFill>
              <a:srgbClr val="FF3131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F69A24-4AFE-5A72-0EC8-AE1BACE30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95" y="1409700"/>
            <a:ext cx="18137405" cy="753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030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D859B3-E222-D01C-5DE5-F3C9471A2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700"/>
            <a:ext cx="17846040" cy="56664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3E5403-8627-A1B3-6972-E67AAA271A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124700"/>
            <a:ext cx="15942833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583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72E1B4-2C82-4439-3C68-6E3193914249}"/>
              </a:ext>
            </a:extLst>
          </p:cNvPr>
          <p:cNvSpPr txBox="1"/>
          <p:nvPr/>
        </p:nvSpPr>
        <p:spPr>
          <a:xfrm>
            <a:off x="533400" y="266700"/>
            <a:ext cx="9144000" cy="636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6000"/>
              </a:lnSpc>
              <a:spcAft>
                <a:spcPts val="1200"/>
              </a:spcAft>
            </a:pPr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Reports website</a:t>
            </a:r>
            <a:endParaRPr lang="en-US" sz="2800" dirty="0">
              <a:effectLst/>
              <a:latin typeface="Dante" panose="020205020502000202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صورة 10">
            <a:extLst>
              <a:ext uri="{FF2B5EF4-FFF2-40B4-BE49-F238E27FC236}">
                <a16:creationId xmlns:a16="http://schemas.microsoft.com/office/drawing/2014/main" id="{F1E9D5A6-7B3B-72D1-0BDF-AC854A4E0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176238"/>
            <a:ext cx="13792200" cy="884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842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16323B-8838-A90D-9359-6A9D01C30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47700"/>
            <a:ext cx="13197710" cy="839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277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531F8E-C1C5-B71A-48D8-2400212E0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90700"/>
            <a:ext cx="16705994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317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0644B8-7A66-801E-9ED9-BE76F436D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876300"/>
            <a:ext cx="12954000" cy="806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936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D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39873" y="448553"/>
            <a:ext cx="18527873" cy="9389893"/>
            <a:chOff x="0" y="0"/>
            <a:chExt cx="4879769" cy="24730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79769" cy="2473058"/>
            </a:xfrm>
            <a:custGeom>
              <a:avLst/>
              <a:gdLst/>
              <a:ahLst/>
              <a:cxnLst/>
              <a:rect l="l" t="t" r="r" b="b"/>
              <a:pathLst>
                <a:path w="4879769" h="2473058">
                  <a:moveTo>
                    <a:pt x="1254" y="0"/>
                  </a:moveTo>
                  <a:lnTo>
                    <a:pt x="4878516" y="0"/>
                  </a:lnTo>
                  <a:cubicBezTo>
                    <a:pt x="4878848" y="0"/>
                    <a:pt x="4879167" y="132"/>
                    <a:pt x="4879402" y="367"/>
                  </a:cubicBezTo>
                  <a:cubicBezTo>
                    <a:pt x="4879637" y="602"/>
                    <a:pt x="4879769" y="921"/>
                    <a:pt x="4879769" y="1254"/>
                  </a:cubicBezTo>
                  <a:lnTo>
                    <a:pt x="4879769" y="2471805"/>
                  </a:lnTo>
                  <a:cubicBezTo>
                    <a:pt x="4879769" y="2472497"/>
                    <a:pt x="4879208" y="2473058"/>
                    <a:pt x="4878516" y="2473058"/>
                  </a:cubicBezTo>
                  <a:lnTo>
                    <a:pt x="1254" y="2473058"/>
                  </a:lnTo>
                  <a:cubicBezTo>
                    <a:pt x="561" y="2473058"/>
                    <a:pt x="0" y="2472497"/>
                    <a:pt x="0" y="2471805"/>
                  </a:cubicBezTo>
                  <a:lnTo>
                    <a:pt x="0" y="1254"/>
                  </a:lnTo>
                  <a:cubicBezTo>
                    <a:pt x="0" y="561"/>
                    <a:pt x="561" y="0"/>
                    <a:pt x="1254" y="0"/>
                  </a:cubicBezTo>
                  <a:close/>
                </a:path>
              </a:pathLst>
            </a:custGeom>
            <a:solidFill>
              <a:srgbClr val="F7EDE2"/>
            </a:solidFill>
            <a:ln w="28575" cap="sq">
              <a:solidFill>
                <a:srgbClr val="1C212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79769" cy="2511158"/>
            </a:xfrm>
            <a:prstGeom prst="rect">
              <a:avLst/>
            </a:prstGeom>
          </p:spPr>
          <p:txBody>
            <a:bodyPr lIns="138249" tIns="138249" rIns="138249" bIns="138249" rtlCol="0" anchor="ctr"/>
            <a:lstStyle/>
            <a:p>
              <a:pPr algn="ctr">
                <a:lnSpc>
                  <a:spcPts val="2666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463404" y="3515250"/>
            <a:ext cx="3587756" cy="2188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22"/>
              </a:lnSpc>
            </a:pPr>
            <a:r>
              <a:rPr lang="en-US" sz="12873">
                <a:solidFill>
                  <a:srgbClr val="1C2120"/>
                </a:solidFill>
                <a:latin typeface="Brittany"/>
                <a:ea typeface="Brittany"/>
                <a:cs typeface="Brittany"/>
                <a:sym typeface="Brittany"/>
              </a:rPr>
              <a:t>You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68489" y="3496200"/>
            <a:ext cx="5528000" cy="2207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22"/>
              </a:lnSpc>
            </a:pPr>
            <a:r>
              <a:rPr lang="en-US" sz="12873">
                <a:solidFill>
                  <a:srgbClr val="1C2120"/>
                </a:solidFill>
                <a:latin typeface="Gilda Display"/>
                <a:ea typeface="Gilda Display"/>
                <a:cs typeface="Gilda Display"/>
                <a:sym typeface="Gilda Display"/>
              </a:rPr>
              <a:t>Thank </a:t>
            </a:r>
          </a:p>
        </p:txBody>
      </p:sp>
      <p:sp>
        <p:nvSpPr>
          <p:cNvPr id="7" name="AutoShape 7"/>
          <p:cNvSpPr/>
          <p:nvPr/>
        </p:nvSpPr>
        <p:spPr>
          <a:xfrm>
            <a:off x="10963257" y="4704773"/>
            <a:ext cx="1518531" cy="0"/>
          </a:xfrm>
          <a:prstGeom prst="line">
            <a:avLst/>
          </a:prstGeom>
          <a:ln w="57150" cap="flat">
            <a:solidFill>
              <a:srgbClr val="1C2120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25665" y="-76200"/>
            <a:ext cx="5862335" cy="1595665"/>
          </a:xfrm>
          <a:custGeom>
            <a:avLst/>
            <a:gdLst/>
            <a:ahLst/>
            <a:cxnLst/>
            <a:rect l="l" t="t" r="r" b="b"/>
            <a:pathLst>
              <a:path w="5862335" h="1595665">
                <a:moveTo>
                  <a:pt x="0" y="0"/>
                </a:moveTo>
                <a:lnTo>
                  <a:pt x="5862335" y="0"/>
                </a:lnTo>
                <a:lnTo>
                  <a:pt x="5862335" y="1595665"/>
                </a:lnTo>
                <a:lnTo>
                  <a:pt x="0" y="15956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590" t="-125786" r="-22168" b="-89901"/>
            </a:stretch>
          </a:blipFill>
        </p:spPr>
      </p:sp>
      <p:sp>
        <p:nvSpPr>
          <p:cNvPr id="3" name="AutoShape 3"/>
          <p:cNvSpPr/>
          <p:nvPr/>
        </p:nvSpPr>
        <p:spPr>
          <a:xfrm flipV="1">
            <a:off x="12425665" y="990600"/>
            <a:ext cx="3958373" cy="0"/>
          </a:xfrm>
          <a:prstGeom prst="line">
            <a:avLst/>
          </a:prstGeom>
          <a:ln w="76200" cap="flat">
            <a:solidFill>
              <a:srgbClr val="FF3131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28700" y="1339678"/>
            <a:ext cx="17118600" cy="8947322"/>
            <a:chOff x="0" y="0"/>
            <a:chExt cx="19050000" cy="9956800"/>
          </a:xfrm>
        </p:grpSpPr>
        <p:sp>
          <p:nvSpPr>
            <p:cNvPr id="5" name="Freeform 5"/>
            <p:cNvSpPr/>
            <p:nvPr/>
          </p:nvSpPr>
          <p:spPr>
            <a:xfrm>
              <a:off x="2501900" y="209042"/>
              <a:ext cx="14186915" cy="8502396"/>
            </a:xfrm>
            <a:custGeom>
              <a:avLst/>
              <a:gdLst/>
              <a:ahLst/>
              <a:cxnLst/>
              <a:rect l="l" t="t" r="r" b="b"/>
              <a:pathLst>
                <a:path w="14186915" h="8502396">
                  <a:moveTo>
                    <a:pt x="14186915" y="8502396"/>
                  </a:moveTo>
                  <a:lnTo>
                    <a:pt x="0" y="8502396"/>
                  </a:lnTo>
                  <a:lnTo>
                    <a:pt x="0" y="0"/>
                  </a:lnTo>
                  <a:lnTo>
                    <a:pt x="14186915" y="0"/>
                  </a:lnTo>
                  <a:lnTo>
                    <a:pt x="14186915" y="8502396"/>
                  </a:lnTo>
                  <a:close/>
                </a:path>
              </a:pathLst>
            </a:custGeom>
            <a:blipFill>
              <a:blip r:embed="rId3"/>
              <a:stretch>
                <a:fillRect l="-4728" r="-1816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19050000" cy="9956800"/>
            </a:xfrm>
            <a:custGeom>
              <a:avLst/>
              <a:gdLst/>
              <a:ahLst/>
              <a:cxnLst/>
              <a:rect l="l" t="t" r="r" b="b"/>
              <a:pathLst>
                <a:path w="19050000" h="9956800">
                  <a:moveTo>
                    <a:pt x="19050000" y="9956800"/>
                  </a:moveTo>
                  <a:lnTo>
                    <a:pt x="0" y="99568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9956800"/>
                  </a:lnTo>
                  <a:close/>
                </a:path>
              </a:pathLst>
            </a:custGeom>
            <a:blipFill>
              <a:blip r:embed="rId4"/>
              <a:stretch>
                <a:fillRect l="-15" r="-15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266</Words>
  <Application>Microsoft Office PowerPoint</Application>
  <PresentationFormat>Custom</PresentationFormat>
  <Paragraphs>65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93" baseType="lpstr">
      <vt:lpstr>Arial</vt:lpstr>
      <vt:lpstr>Lora Bold Italics</vt:lpstr>
      <vt:lpstr>Goudy Type</vt:lpstr>
      <vt:lpstr>Saira</vt:lpstr>
      <vt:lpstr>Magnolia Script</vt:lpstr>
      <vt:lpstr>Calibri</vt:lpstr>
      <vt:lpstr>Poppins</vt:lpstr>
      <vt:lpstr>Dante</vt:lpstr>
      <vt:lpstr>Times New Roman</vt:lpstr>
      <vt:lpstr>Noto Serif Ethiopic Condensed</vt:lpstr>
      <vt:lpstr>Canva Sans Bold</vt:lpstr>
      <vt:lpstr>TAN Pearl</vt:lpstr>
      <vt:lpstr>Noto Serif Ethiopic Condensed Bold</vt:lpstr>
      <vt:lpstr>Brittany</vt:lpstr>
      <vt:lpstr>Arial Bold</vt:lpstr>
      <vt:lpstr>Gilda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ERP FOR AL-QADI COSMTEICS</dc:title>
  <dc:creator>Admin</dc:creator>
  <cp:lastModifiedBy>Admin</cp:lastModifiedBy>
  <cp:revision>6</cp:revision>
  <dcterms:created xsi:type="dcterms:W3CDTF">2006-08-16T00:00:00Z</dcterms:created>
  <dcterms:modified xsi:type="dcterms:W3CDTF">2025-06-19T23:21:09Z</dcterms:modified>
  <dc:identifier>DAGqbJM46no</dc:identifier>
</cp:coreProperties>
</file>