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9" r:id="rId67"/>
    <p:sldId id="330" r:id="rId68"/>
    <p:sldId id="322" r:id="rId69"/>
    <p:sldId id="323" r:id="rId70"/>
    <p:sldId id="324" r:id="rId71"/>
    <p:sldId id="325" r:id="rId72"/>
    <p:sldId id="331" r:id="rId73"/>
    <p:sldId id="332" r:id="rId74"/>
    <p:sldId id="328" r:id="rId75"/>
    <p:sldId id="326" r:id="rId76"/>
    <p:sldId id="321" r:id="rId77"/>
  </p:sldIdLst>
  <p:sldSz cx="18288000" cy="10287000"/>
  <p:notesSz cx="6858000" cy="9144000"/>
  <p:embeddedFontLst>
    <p:embeddedFont>
      <p:font typeface="Arial Bold" panose="020B0704020202020204" pitchFamily="34" charset="0"/>
      <p:regular r:id="rId78"/>
      <p:bold r:id="rId79"/>
    </p:embeddedFont>
    <p:embeddedFont>
      <p:font typeface="Brittany" panose="020B0604020202020204" charset="0"/>
      <p:regular r:id="rId80"/>
    </p:embeddedFont>
    <p:embeddedFont>
      <p:font typeface="Canva Sans Bold" panose="020B0604020202020204" charset="0"/>
      <p:regular r:id="rId81"/>
    </p:embeddedFont>
    <p:embeddedFont>
      <p:font typeface="Dante" panose="02020502050200020203" pitchFamily="18" charset="0"/>
      <p:regular r:id="rId82"/>
    </p:embeddedFont>
    <p:embeddedFont>
      <p:font typeface="Gilda Display" panose="020B0604020202020204" charset="0"/>
      <p:regular r:id="rId83"/>
    </p:embeddedFont>
    <p:embeddedFont>
      <p:font typeface="Goudy Type" panose="00000500000000000000" pitchFamily="2" charset="0"/>
      <p:regular r:id="rId84"/>
    </p:embeddedFont>
    <p:embeddedFont>
      <p:font typeface="Lora Bold Italics" panose="020B0604020202020204" charset="0"/>
      <p:regular r:id="rId85"/>
    </p:embeddedFont>
    <p:embeddedFont>
      <p:font typeface="Magnolia Script" panose="020B0604020202020204" charset="0"/>
      <p:regular r:id="rId86"/>
    </p:embeddedFont>
    <p:embeddedFont>
      <p:font typeface="Noto Serif Ethiopic Condensed" panose="020B0604020202020204" charset="0"/>
      <p:regular r:id="rId87"/>
    </p:embeddedFont>
    <p:embeddedFont>
      <p:font typeface="Noto Serif Ethiopic Condensed Bold" panose="020B0604020202020204" charset="0"/>
      <p:regular r:id="rId88"/>
    </p:embeddedFont>
    <p:embeddedFont>
      <p:font typeface="Poppins" panose="00000500000000000000" pitchFamily="2" charset="0"/>
      <p:regular r:id="rId89"/>
    </p:embeddedFont>
    <p:embeddedFont>
      <p:font typeface="Saira" panose="020B0604020202020204" charset="0"/>
      <p:regular r:id="rId90"/>
    </p:embeddedFont>
    <p:embeddedFont>
      <p:font typeface="TAN Pearl" panose="020B0604020202020204" charset="0"/>
      <p:regular r:id="rId9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42" d="100"/>
          <a:sy n="42" d="100"/>
        </p:scale>
        <p:origin x="99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font" Target="fonts/font7.fntdata"/><Relationship Id="rId89" Type="http://schemas.openxmlformats.org/officeDocument/2006/relationships/font" Target="fonts/font12.fntdata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font" Target="fonts/font2.fntdata"/><Relationship Id="rId5" Type="http://schemas.openxmlformats.org/officeDocument/2006/relationships/slide" Target="slides/slide4.xml"/><Relationship Id="rId90" Type="http://schemas.openxmlformats.org/officeDocument/2006/relationships/font" Target="fonts/font13.fntdata"/><Relationship Id="rId95" Type="http://schemas.openxmlformats.org/officeDocument/2006/relationships/tableStyles" Target="tableStyle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font" Target="fonts/font3.fntdata"/><Relationship Id="rId85" Type="http://schemas.openxmlformats.org/officeDocument/2006/relationships/font" Target="fonts/font8.fntdata"/><Relationship Id="rId93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font" Target="fonts/font6.fntdata"/><Relationship Id="rId88" Type="http://schemas.openxmlformats.org/officeDocument/2006/relationships/font" Target="fonts/font11.fntdata"/><Relationship Id="rId91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font" Target="fonts/font1.fntdata"/><Relationship Id="rId81" Type="http://schemas.openxmlformats.org/officeDocument/2006/relationships/font" Target="fonts/font4.fntdata"/><Relationship Id="rId86" Type="http://schemas.openxmlformats.org/officeDocument/2006/relationships/font" Target="fonts/font9.fntdata"/><Relationship Id="rId9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presProps" Target="presProp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font" Target="fonts/font10.fntdata"/><Relationship Id="rId61" Type="http://schemas.openxmlformats.org/officeDocument/2006/relationships/slide" Target="slides/slide60.xml"/><Relationship Id="rId82" Type="http://schemas.openxmlformats.org/officeDocument/2006/relationships/font" Target="fonts/font5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sv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sv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svg"/><Relationship Id="rId3" Type="http://schemas.openxmlformats.org/officeDocument/2006/relationships/image" Target="../media/image36.png"/><Relationship Id="rId7" Type="http://schemas.openxmlformats.org/officeDocument/2006/relationships/image" Target="../media/image38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svg"/><Relationship Id="rId5" Type="http://schemas.openxmlformats.org/officeDocument/2006/relationships/image" Target="../media/image32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sv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svg"/><Relationship Id="rId4" Type="http://schemas.openxmlformats.org/officeDocument/2006/relationships/image" Target="../media/image49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svg"/><Relationship Id="rId3" Type="http://schemas.openxmlformats.org/officeDocument/2006/relationships/image" Target="../media/image57.png"/><Relationship Id="rId7" Type="http://schemas.openxmlformats.org/officeDocument/2006/relationships/image" Target="../media/image38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svg"/><Relationship Id="rId5" Type="http://schemas.openxmlformats.org/officeDocument/2006/relationships/image" Target="../media/image32.png"/><Relationship Id="rId4" Type="http://schemas.openxmlformats.org/officeDocument/2006/relationships/image" Target="../media/image5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sv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sv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Maqboul%20Computer\Downloads\)%20https:\erp-for-al-qadi2.odoo.com\dashboard\share\5\3dc96a9f-ed62-463d-9982-59fb53c753d7(" TargetMode="External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tmp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tmp"/><Relationship Id="rId2" Type="http://schemas.openxmlformats.org/officeDocument/2006/relationships/image" Target="../media/image108.tmp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265291" y="1701333"/>
            <a:ext cx="6917534" cy="8733881"/>
            <a:chOff x="0" y="0"/>
            <a:chExt cx="660400" cy="83380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60400" cy="833802"/>
            </a:xfrm>
            <a:custGeom>
              <a:avLst/>
              <a:gdLst/>
              <a:ahLst/>
              <a:cxnLst/>
              <a:rect l="l" t="t" r="r" b="b"/>
              <a:pathLst>
                <a:path w="660400" h="833802">
                  <a:moveTo>
                    <a:pt x="220252" y="19070"/>
                  </a:moveTo>
                  <a:cubicBezTo>
                    <a:pt x="254000" y="7556"/>
                    <a:pt x="292600" y="0"/>
                    <a:pt x="330378" y="0"/>
                  </a:cubicBezTo>
                  <a:cubicBezTo>
                    <a:pt x="368157" y="0"/>
                    <a:pt x="404509" y="6476"/>
                    <a:pt x="438009" y="17990"/>
                  </a:cubicBezTo>
                  <a:cubicBezTo>
                    <a:pt x="438723" y="18350"/>
                    <a:pt x="439435" y="18350"/>
                    <a:pt x="440148" y="18710"/>
                  </a:cubicBezTo>
                  <a:cubicBezTo>
                    <a:pt x="565955" y="64765"/>
                    <a:pt x="658618" y="186379"/>
                    <a:pt x="660400" y="328969"/>
                  </a:cubicBezTo>
                  <a:lnTo>
                    <a:pt x="660400" y="833802"/>
                  </a:lnTo>
                  <a:lnTo>
                    <a:pt x="0" y="833802"/>
                  </a:lnTo>
                  <a:lnTo>
                    <a:pt x="0" y="329343"/>
                  </a:lnTo>
                  <a:cubicBezTo>
                    <a:pt x="1782" y="185660"/>
                    <a:pt x="93019" y="64045"/>
                    <a:pt x="220252" y="19070"/>
                  </a:cubicBezTo>
                  <a:close/>
                </a:path>
              </a:pathLst>
            </a:custGeom>
            <a:solidFill>
              <a:srgbClr val="DFD3CA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98425"/>
              <a:ext cx="660400" cy="73537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2"/>
                </a:lnSpc>
              </a:pPr>
              <a:endParaRPr/>
            </a:p>
          </p:txBody>
        </p:sp>
      </p:grpSp>
      <p:grpSp>
        <p:nvGrpSpPr>
          <p:cNvPr id="5" name="Group 5"/>
          <p:cNvGrpSpPr>
            <a:grpSpLocks noChangeAspect="1"/>
          </p:cNvGrpSpPr>
          <p:nvPr/>
        </p:nvGrpSpPr>
        <p:grpSpPr>
          <a:xfrm>
            <a:off x="1657839" y="1966439"/>
            <a:ext cx="6132437" cy="6132437"/>
            <a:chOff x="0" y="0"/>
            <a:chExt cx="8916670" cy="8916670"/>
          </a:xfrm>
        </p:grpSpPr>
        <p:sp>
          <p:nvSpPr>
            <p:cNvPr id="6" name="Freeform 6"/>
            <p:cNvSpPr/>
            <p:nvPr/>
          </p:nvSpPr>
          <p:spPr>
            <a:xfrm>
              <a:off x="6350" y="6350"/>
              <a:ext cx="8903970" cy="8903970"/>
            </a:xfrm>
            <a:custGeom>
              <a:avLst/>
              <a:gdLst/>
              <a:ahLst/>
              <a:cxnLst/>
              <a:rect l="l" t="t" r="r" b="b"/>
              <a:pathLst>
                <a:path w="8903970" h="8903970">
                  <a:moveTo>
                    <a:pt x="4451350" y="8903970"/>
                  </a:moveTo>
                  <a:cubicBezTo>
                    <a:pt x="1997710" y="8903970"/>
                    <a:pt x="0" y="6906260"/>
                    <a:pt x="0" y="4451350"/>
                  </a:cubicBezTo>
                  <a:cubicBezTo>
                    <a:pt x="0" y="1996440"/>
                    <a:pt x="1997710" y="0"/>
                    <a:pt x="4451350" y="0"/>
                  </a:cubicBezTo>
                  <a:cubicBezTo>
                    <a:pt x="6904990" y="0"/>
                    <a:pt x="8903970" y="1997710"/>
                    <a:pt x="8903970" y="4451350"/>
                  </a:cubicBezTo>
                  <a:cubicBezTo>
                    <a:pt x="8903970" y="6904990"/>
                    <a:pt x="6906260" y="8903970"/>
                    <a:pt x="4451350" y="8903970"/>
                  </a:cubicBezTo>
                  <a:close/>
                  <a:moveTo>
                    <a:pt x="4451350" y="19050"/>
                  </a:moveTo>
                  <a:cubicBezTo>
                    <a:pt x="2007870" y="19050"/>
                    <a:pt x="19050" y="2007870"/>
                    <a:pt x="19050" y="4451350"/>
                  </a:cubicBezTo>
                  <a:cubicBezTo>
                    <a:pt x="19050" y="6894830"/>
                    <a:pt x="2007870" y="8883650"/>
                    <a:pt x="4451350" y="8883650"/>
                  </a:cubicBezTo>
                  <a:cubicBezTo>
                    <a:pt x="6894830" y="8883650"/>
                    <a:pt x="8883650" y="6894830"/>
                    <a:pt x="8883650" y="4451350"/>
                  </a:cubicBezTo>
                  <a:cubicBezTo>
                    <a:pt x="8883650" y="2007870"/>
                    <a:pt x="6896100" y="19050"/>
                    <a:pt x="4451350" y="19050"/>
                  </a:cubicBezTo>
                  <a:close/>
                </a:path>
              </a:pathLst>
            </a:custGeom>
            <a:solidFill>
              <a:srgbClr val="1A1A1A"/>
            </a:solidFill>
          </p:spPr>
        </p:sp>
        <p:sp>
          <p:nvSpPr>
            <p:cNvPr id="7" name="Freeform 7"/>
            <p:cNvSpPr/>
            <p:nvPr/>
          </p:nvSpPr>
          <p:spPr>
            <a:xfrm>
              <a:off x="154940" y="154940"/>
              <a:ext cx="8605520" cy="8605520"/>
            </a:xfrm>
            <a:custGeom>
              <a:avLst/>
              <a:gdLst/>
              <a:ahLst/>
              <a:cxnLst/>
              <a:rect l="l" t="t" r="r" b="b"/>
              <a:pathLst>
                <a:path w="8605520" h="8605520">
                  <a:moveTo>
                    <a:pt x="8605520" y="4302760"/>
                  </a:moveTo>
                  <a:cubicBezTo>
                    <a:pt x="8605520" y="6678930"/>
                    <a:pt x="6678930" y="8605520"/>
                    <a:pt x="4302760" y="8605520"/>
                  </a:cubicBezTo>
                  <a:cubicBezTo>
                    <a:pt x="1926590" y="8605520"/>
                    <a:pt x="0" y="6680200"/>
                    <a:pt x="0" y="4302760"/>
                  </a:cubicBezTo>
                  <a:cubicBezTo>
                    <a:pt x="0" y="1925320"/>
                    <a:pt x="1926590" y="0"/>
                    <a:pt x="4302760" y="0"/>
                  </a:cubicBezTo>
                  <a:cubicBezTo>
                    <a:pt x="6678930" y="0"/>
                    <a:pt x="8605520" y="1926590"/>
                    <a:pt x="8605520" y="4302760"/>
                  </a:cubicBez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</p:sp>
      </p:grpSp>
      <p:sp>
        <p:nvSpPr>
          <p:cNvPr id="8" name="Freeform 8"/>
          <p:cNvSpPr/>
          <p:nvPr/>
        </p:nvSpPr>
        <p:spPr>
          <a:xfrm>
            <a:off x="15498611" y="564547"/>
            <a:ext cx="1786588" cy="1676145"/>
          </a:xfrm>
          <a:custGeom>
            <a:avLst/>
            <a:gdLst/>
            <a:ahLst/>
            <a:cxnLst/>
            <a:rect l="l" t="t" r="r" b="b"/>
            <a:pathLst>
              <a:path w="1786588" h="1676145">
                <a:moveTo>
                  <a:pt x="0" y="0"/>
                </a:moveTo>
                <a:lnTo>
                  <a:pt x="1786589" y="0"/>
                </a:lnTo>
                <a:lnTo>
                  <a:pt x="1786589" y="1676145"/>
                </a:lnTo>
                <a:lnTo>
                  <a:pt x="0" y="167614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9753600" y="1336844"/>
            <a:ext cx="8178165" cy="8229600"/>
          </a:xfrm>
          <a:custGeom>
            <a:avLst/>
            <a:gdLst/>
            <a:ahLst/>
            <a:cxnLst/>
            <a:rect l="l" t="t" r="r" b="b"/>
            <a:pathLst>
              <a:path w="8178165" h="8229600">
                <a:moveTo>
                  <a:pt x="0" y="0"/>
                </a:moveTo>
                <a:lnTo>
                  <a:pt x="8178165" y="0"/>
                </a:lnTo>
                <a:lnTo>
                  <a:pt x="8178165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18000"/>
            </a:blip>
            <a:stretch>
              <a:fillRect/>
            </a:stretch>
          </a:blipFill>
        </p:spPr>
      </p:sp>
      <p:sp>
        <p:nvSpPr>
          <p:cNvPr id="10" name="TextBox 10"/>
          <p:cNvSpPr txBox="1"/>
          <p:nvPr/>
        </p:nvSpPr>
        <p:spPr>
          <a:xfrm>
            <a:off x="8251792" y="2617126"/>
            <a:ext cx="9353800" cy="24155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9616"/>
              </a:lnSpc>
              <a:spcBef>
                <a:spcPct val="0"/>
              </a:spcBef>
            </a:pPr>
            <a:r>
              <a:rPr lang="en-US" sz="5863">
                <a:solidFill>
                  <a:srgbClr val="000000"/>
                </a:solidFill>
                <a:latin typeface="TAN Pearl"/>
                <a:ea typeface="TAN Pearl"/>
                <a:cs typeface="TAN Pearl"/>
                <a:sym typeface="TAN Pearl"/>
              </a:rPr>
              <a:t>ERP FOR Al-QADI C QOSMTECS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8821373" y="6530989"/>
            <a:ext cx="8214637" cy="58353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79"/>
              </a:lnSpc>
            </a:pPr>
            <a:r>
              <a:rPr lang="en-US" sz="3485" b="1">
                <a:solidFill>
                  <a:srgbClr val="010101"/>
                </a:solidFill>
                <a:latin typeface="Noto Serif Ethiopic Condensed Bold"/>
                <a:ea typeface="Noto Serif Ethiopic Condensed Bold"/>
                <a:cs typeface="Noto Serif Ethiopic Condensed Bold"/>
                <a:sym typeface="Noto Serif Ethiopic Condensed Bold"/>
              </a:rPr>
              <a:t> The Project Team:</a:t>
            </a:r>
          </a:p>
          <a:p>
            <a:pPr algn="ctr">
              <a:lnSpc>
                <a:spcPts val="4599"/>
              </a:lnSpc>
            </a:pPr>
            <a:endParaRPr lang="en-US" sz="3485" b="1">
              <a:solidFill>
                <a:srgbClr val="010101"/>
              </a:solidFill>
              <a:latin typeface="Noto Serif Ethiopic Condensed Bold"/>
              <a:ea typeface="Noto Serif Ethiopic Condensed Bold"/>
              <a:cs typeface="Noto Serif Ethiopic Condensed Bold"/>
              <a:sym typeface="Noto Serif Ethiopic Condensed Bold"/>
            </a:endParaRPr>
          </a:p>
          <a:p>
            <a:pPr algn="ctr">
              <a:lnSpc>
                <a:spcPts val="4599"/>
              </a:lnSpc>
            </a:pPr>
            <a:r>
              <a:rPr lang="en-US" sz="3285">
                <a:solidFill>
                  <a:srgbClr val="010101"/>
                </a:solidFill>
                <a:latin typeface="Noto Serif Ethiopic Condensed"/>
                <a:ea typeface="Noto Serif Ethiopic Condensed"/>
                <a:cs typeface="Noto Serif Ethiopic Condensed"/>
                <a:sym typeface="Noto Serif Ethiopic Condensed"/>
              </a:rPr>
              <a:t>Nosiba Wael zabin</a:t>
            </a:r>
          </a:p>
          <a:p>
            <a:pPr algn="ctr">
              <a:lnSpc>
                <a:spcPts val="4599"/>
              </a:lnSpc>
            </a:pPr>
            <a:r>
              <a:rPr lang="en-US" sz="3285">
                <a:solidFill>
                  <a:srgbClr val="010101"/>
                </a:solidFill>
                <a:latin typeface="Noto Serif Ethiopic Condensed"/>
                <a:ea typeface="Noto Serif Ethiopic Condensed"/>
                <a:cs typeface="Noto Serif Ethiopic Condensed"/>
                <a:sym typeface="Noto Serif Ethiopic Condensed"/>
              </a:rPr>
              <a:t>Amany Ziyad Manna</a:t>
            </a:r>
          </a:p>
          <a:p>
            <a:pPr algn="ctr">
              <a:lnSpc>
                <a:spcPts val="4599"/>
              </a:lnSpc>
            </a:pPr>
            <a:r>
              <a:rPr lang="en-US" sz="3285">
                <a:solidFill>
                  <a:srgbClr val="010101"/>
                </a:solidFill>
                <a:latin typeface="Noto Serif Ethiopic Condensed"/>
                <a:ea typeface="Noto Serif Ethiopic Condensed"/>
                <a:cs typeface="Noto Serif Ethiopic Condensed"/>
                <a:sym typeface="Noto Serif Ethiopic Condensed"/>
              </a:rPr>
              <a:t>Tala Hakam Dababseh</a:t>
            </a:r>
          </a:p>
          <a:p>
            <a:pPr algn="l">
              <a:lnSpc>
                <a:spcPts val="3899"/>
              </a:lnSpc>
            </a:pPr>
            <a:endParaRPr lang="en-US" sz="3285">
              <a:solidFill>
                <a:srgbClr val="010101"/>
              </a:solidFill>
              <a:latin typeface="Noto Serif Ethiopic Condensed"/>
              <a:ea typeface="Noto Serif Ethiopic Condensed"/>
              <a:cs typeface="Noto Serif Ethiopic Condensed"/>
              <a:sym typeface="Noto Serif Ethiopic Condensed"/>
            </a:endParaRPr>
          </a:p>
          <a:p>
            <a:pPr algn="l">
              <a:lnSpc>
                <a:spcPts val="3899"/>
              </a:lnSpc>
            </a:pPr>
            <a:endParaRPr lang="en-US" sz="3285">
              <a:solidFill>
                <a:srgbClr val="010101"/>
              </a:solidFill>
              <a:latin typeface="Noto Serif Ethiopic Condensed"/>
              <a:ea typeface="Noto Serif Ethiopic Condensed"/>
              <a:cs typeface="Noto Serif Ethiopic Condensed"/>
              <a:sym typeface="Noto Serif Ethiopic Condensed"/>
            </a:endParaRPr>
          </a:p>
          <a:p>
            <a:pPr algn="l">
              <a:lnSpc>
                <a:spcPts val="3899"/>
              </a:lnSpc>
            </a:pPr>
            <a:endParaRPr lang="en-US" sz="3285">
              <a:solidFill>
                <a:srgbClr val="010101"/>
              </a:solidFill>
              <a:latin typeface="Noto Serif Ethiopic Condensed"/>
              <a:ea typeface="Noto Serif Ethiopic Condensed"/>
              <a:cs typeface="Noto Serif Ethiopic Condensed"/>
              <a:sym typeface="Noto Serif Ethiopic Condensed"/>
            </a:endParaRPr>
          </a:p>
          <a:p>
            <a:pPr algn="l">
              <a:lnSpc>
                <a:spcPts val="3899"/>
              </a:lnSpc>
            </a:pPr>
            <a:endParaRPr lang="en-US" sz="3285">
              <a:solidFill>
                <a:srgbClr val="010101"/>
              </a:solidFill>
              <a:latin typeface="Noto Serif Ethiopic Condensed"/>
              <a:ea typeface="Noto Serif Ethiopic Condensed"/>
              <a:cs typeface="Noto Serif Ethiopic Condensed"/>
              <a:sym typeface="Noto Serif Ethiopic Condensed"/>
            </a:endParaRPr>
          </a:p>
          <a:p>
            <a:pPr algn="l">
              <a:lnSpc>
                <a:spcPts val="3899"/>
              </a:lnSpc>
            </a:pPr>
            <a:endParaRPr lang="en-US" sz="3285">
              <a:solidFill>
                <a:srgbClr val="010101"/>
              </a:solidFill>
              <a:latin typeface="Noto Serif Ethiopic Condensed"/>
              <a:ea typeface="Noto Serif Ethiopic Condensed"/>
              <a:cs typeface="Noto Serif Ethiopic Condensed"/>
              <a:sym typeface="Noto Serif Ethiopic Condensed"/>
            </a:endParaRPr>
          </a:p>
          <a:p>
            <a:pPr marL="0" lvl="0" indent="0" algn="l">
              <a:lnSpc>
                <a:spcPts val="3899"/>
              </a:lnSpc>
              <a:spcBef>
                <a:spcPct val="0"/>
              </a:spcBef>
            </a:pPr>
            <a:endParaRPr lang="en-US" sz="3285">
              <a:solidFill>
                <a:srgbClr val="010101"/>
              </a:solidFill>
              <a:latin typeface="Noto Serif Ethiopic Condensed"/>
              <a:ea typeface="Noto Serif Ethiopic Condensed"/>
              <a:cs typeface="Noto Serif Ethiopic Condensed"/>
              <a:sym typeface="Noto Serif Ethiopic Condensed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10095559" y="5585274"/>
            <a:ext cx="5311577" cy="5890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07"/>
              </a:lnSpc>
              <a:spcBef>
                <a:spcPct val="0"/>
              </a:spcBef>
            </a:pPr>
            <a:r>
              <a:rPr lang="en-US" sz="3434">
                <a:solidFill>
                  <a:srgbClr val="000000"/>
                </a:solidFill>
                <a:latin typeface="Noto Serif Ethiopic Condensed"/>
                <a:ea typeface="Noto Serif Ethiopic Condensed"/>
                <a:cs typeface="Noto Serif Ethiopic Condensed"/>
                <a:sym typeface="Noto Serif Ethiopic Condensed"/>
              </a:rPr>
              <a:t>Supervised By :Kamal Irshaid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-270007" y="364236"/>
            <a:ext cx="18288000" cy="9558528"/>
            <a:chOff x="0" y="0"/>
            <a:chExt cx="19050000" cy="9956800"/>
          </a:xfrm>
        </p:grpSpPr>
        <p:sp>
          <p:nvSpPr>
            <p:cNvPr id="3" name="Freeform 3"/>
            <p:cNvSpPr/>
            <p:nvPr/>
          </p:nvSpPr>
          <p:spPr>
            <a:xfrm>
              <a:off x="2501900" y="209042"/>
              <a:ext cx="14186915" cy="8502396"/>
            </a:xfrm>
            <a:custGeom>
              <a:avLst/>
              <a:gdLst/>
              <a:ahLst/>
              <a:cxnLst/>
              <a:rect l="l" t="t" r="r" b="b"/>
              <a:pathLst>
                <a:path w="14186915" h="8502396">
                  <a:moveTo>
                    <a:pt x="14186915" y="8502396"/>
                  </a:moveTo>
                  <a:lnTo>
                    <a:pt x="0" y="8502396"/>
                  </a:lnTo>
                  <a:lnTo>
                    <a:pt x="0" y="0"/>
                  </a:lnTo>
                  <a:lnTo>
                    <a:pt x="14186915" y="0"/>
                  </a:lnTo>
                  <a:lnTo>
                    <a:pt x="14186915" y="8502396"/>
                  </a:lnTo>
                  <a:close/>
                </a:path>
              </a:pathLst>
            </a:custGeom>
            <a:blipFill>
              <a:blip r:embed="rId2"/>
              <a:stretch>
                <a:fillRect l="-6900" r="-1172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19050000" cy="9956800"/>
            </a:xfrm>
            <a:custGeom>
              <a:avLst/>
              <a:gdLst/>
              <a:ahLst/>
              <a:cxnLst/>
              <a:rect l="l" t="t" r="r" b="b"/>
              <a:pathLst>
                <a:path w="19050000" h="9956800">
                  <a:moveTo>
                    <a:pt x="19050000" y="9956800"/>
                  </a:moveTo>
                  <a:lnTo>
                    <a:pt x="0" y="9956800"/>
                  </a:lnTo>
                  <a:lnTo>
                    <a:pt x="0" y="0"/>
                  </a:lnTo>
                  <a:lnTo>
                    <a:pt x="19050000" y="0"/>
                  </a:lnTo>
                  <a:lnTo>
                    <a:pt x="19050000" y="9956800"/>
                  </a:lnTo>
                  <a:close/>
                </a:path>
              </a:pathLst>
            </a:custGeom>
            <a:blipFill>
              <a:blip r:embed="rId3"/>
              <a:stretch>
                <a:fillRect l="-15" r="-15"/>
              </a:stretch>
            </a:blipFill>
          </p:spPr>
        </p:sp>
      </p:grpSp>
      <p:sp>
        <p:nvSpPr>
          <p:cNvPr id="5" name="Freeform 5"/>
          <p:cNvSpPr/>
          <p:nvPr/>
        </p:nvSpPr>
        <p:spPr>
          <a:xfrm rot="-10800000">
            <a:off x="9516657" y="7332934"/>
            <a:ext cx="3089314" cy="1319979"/>
          </a:xfrm>
          <a:custGeom>
            <a:avLst/>
            <a:gdLst/>
            <a:ahLst/>
            <a:cxnLst/>
            <a:rect l="l" t="t" r="r" b="b"/>
            <a:pathLst>
              <a:path w="3089314" h="1319979">
                <a:moveTo>
                  <a:pt x="0" y="0"/>
                </a:moveTo>
                <a:lnTo>
                  <a:pt x="3089314" y="0"/>
                </a:lnTo>
                <a:lnTo>
                  <a:pt x="3089314" y="1319979"/>
                </a:lnTo>
                <a:lnTo>
                  <a:pt x="0" y="131997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779829" y="766848"/>
            <a:ext cx="16747392" cy="8753303"/>
            <a:chOff x="0" y="0"/>
            <a:chExt cx="19050000" cy="9956800"/>
          </a:xfrm>
        </p:grpSpPr>
        <p:sp>
          <p:nvSpPr>
            <p:cNvPr id="3" name="Freeform 3"/>
            <p:cNvSpPr/>
            <p:nvPr/>
          </p:nvSpPr>
          <p:spPr>
            <a:xfrm>
              <a:off x="2501900" y="209042"/>
              <a:ext cx="14186915" cy="8502396"/>
            </a:xfrm>
            <a:custGeom>
              <a:avLst/>
              <a:gdLst/>
              <a:ahLst/>
              <a:cxnLst/>
              <a:rect l="l" t="t" r="r" b="b"/>
              <a:pathLst>
                <a:path w="14186915" h="8502396">
                  <a:moveTo>
                    <a:pt x="14186915" y="8502396"/>
                  </a:moveTo>
                  <a:lnTo>
                    <a:pt x="0" y="8502396"/>
                  </a:lnTo>
                  <a:lnTo>
                    <a:pt x="0" y="0"/>
                  </a:lnTo>
                  <a:lnTo>
                    <a:pt x="14186915" y="0"/>
                  </a:lnTo>
                  <a:lnTo>
                    <a:pt x="14186915" y="8502396"/>
                  </a:lnTo>
                  <a:close/>
                </a:path>
              </a:pathLst>
            </a:custGeom>
            <a:blipFill>
              <a:blip r:embed="rId2"/>
              <a:stretch>
                <a:fillRect l="-6409" r="-264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19050000" cy="9956800"/>
            </a:xfrm>
            <a:custGeom>
              <a:avLst/>
              <a:gdLst/>
              <a:ahLst/>
              <a:cxnLst/>
              <a:rect l="l" t="t" r="r" b="b"/>
              <a:pathLst>
                <a:path w="19050000" h="9956800">
                  <a:moveTo>
                    <a:pt x="19050000" y="9956800"/>
                  </a:moveTo>
                  <a:lnTo>
                    <a:pt x="0" y="9956800"/>
                  </a:lnTo>
                  <a:lnTo>
                    <a:pt x="0" y="0"/>
                  </a:lnTo>
                  <a:lnTo>
                    <a:pt x="19050000" y="0"/>
                  </a:lnTo>
                  <a:lnTo>
                    <a:pt x="19050000" y="9956800"/>
                  </a:lnTo>
                  <a:close/>
                </a:path>
              </a:pathLst>
            </a:custGeom>
            <a:blipFill>
              <a:blip r:embed="rId3"/>
              <a:stretch>
                <a:fillRect l="-15" r="-15"/>
              </a:stretch>
            </a:blipFill>
          </p:spPr>
        </p:sp>
      </p:grpSp>
      <p:grpSp>
        <p:nvGrpSpPr>
          <p:cNvPr id="5" name="Group 5"/>
          <p:cNvGrpSpPr/>
          <p:nvPr/>
        </p:nvGrpSpPr>
        <p:grpSpPr>
          <a:xfrm>
            <a:off x="13290624" y="883154"/>
            <a:ext cx="666120" cy="666120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lnTo>
                    <a:pt x="406400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85725" cap="rnd">
              <a:solidFill>
                <a:srgbClr val="FF3131"/>
              </a:solidFill>
              <a:prstDash val="solid"/>
              <a:round/>
            </a:ln>
          </p:spPr>
        </p:sp>
        <p:sp>
          <p:nvSpPr>
            <p:cNvPr id="7" name="TextBox 7"/>
            <p:cNvSpPr txBox="1"/>
            <p:nvPr/>
          </p:nvSpPr>
          <p:spPr>
            <a:xfrm>
              <a:off x="76200" y="161925"/>
              <a:ext cx="660400" cy="5746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20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514350" y="633070"/>
            <a:ext cx="17259300" cy="9020861"/>
            <a:chOff x="0" y="0"/>
            <a:chExt cx="19050000" cy="9956800"/>
          </a:xfrm>
        </p:grpSpPr>
        <p:sp>
          <p:nvSpPr>
            <p:cNvPr id="3" name="Freeform 3"/>
            <p:cNvSpPr/>
            <p:nvPr/>
          </p:nvSpPr>
          <p:spPr>
            <a:xfrm>
              <a:off x="2501900" y="209042"/>
              <a:ext cx="14186915" cy="8502396"/>
            </a:xfrm>
            <a:custGeom>
              <a:avLst/>
              <a:gdLst/>
              <a:ahLst/>
              <a:cxnLst/>
              <a:rect l="l" t="t" r="r" b="b"/>
              <a:pathLst>
                <a:path w="14186915" h="8502396">
                  <a:moveTo>
                    <a:pt x="14186915" y="8502396"/>
                  </a:moveTo>
                  <a:lnTo>
                    <a:pt x="0" y="8502396"/>
                  </a:lnTo>
                  <a:lnTo>
                    <a:pt x="0" y="0"/>
                  </a:lnTo>
                  <a:lnTo>
                    <a:pt x="14186915" y="0"/>
                  </a:lnTo>
                  <a:lnTo>
                    <a:pt x="14186915" y="8502396"/>
                  </a:lnTo>
                  <a:close/>
                </a:path>
              </a:pathLst>
            </a:custGeom>
            <a:blipFill>
              <a:blip r:embed="rId2"/>
              <a:stretch>
                <a:fillRect l="-2608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19050000" cy="9956800"/>
            </a:xfrm>
            <a:custGeom>
              <a:avLst/>
              <a:gdLst/>
              <a:ahLst/>
              <a:cxnLst/>
              <a:rect l="l" t="t" r="r" b="b"/>
              <a:pathLst>
                <a:path w="19050000" h="9956800">
                  <a:moveTo>
                    <a:pt x="19050000" y="9956800"/>
                  </a:moveTo>
                  <a:lnTo>
                    <a:pt x="0" y="9956800"/>
                  </a:lnTo>
                  <a:lnTo>
                    <a:pt x="0" y="0"/>
                  </a:lnTo>
                  <a:lnTo>
                    <a:pt x="19050000" y="0"/>
                  </a:lnTo>
                  <a:lnTo>
                    <a:pt x="19050000" y="9956800"/>
                  </a:lnTo>
                  <a:close/>
                </a:path>
              </a:pathLst>
            </a:custGeom>
            <a:blipFill>
              <a:blip r:embed="rId3"/>
              <a:stretch>
                <a:fillRect l="-15" r="-15"/>
              </a:stretch>
            </a:blipFill>
          </p:spPr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554092" y="653842"/>
            <a:ext cx="17179815" cy="8979317"/>
            <a:chOff x="0" y="0"/>
            <a:chExt cx="19050000" cy="9956800"/>
          </a:xfrm>
        </p:grpSpPr>
        <p:sp>
          <p:nvSpPr>
            <p:cNvPr id="3" name="Freeform 3"/>
            <p:cNvSpPr/>
            <p:nvPr/>
          </p:nvSpPr>
          <p:spPr>
            <a:xfrm>
              <a:off x="2501900" y="209042"/>
              <a:ext cx="14186915" cy="8502396"/>
            </a:xfrm>
            <a:custGeom>
              <a:avLst/>
              <a:gdLst/>
              <a:ahLst/>
              <a:cxnLst/>
              <a:rect l="l" t="t" r="r" b="b"/>
              <a:pathLst>
                <a:path w="14186915" h="8502396">
                  <a:moveTo>
                    <a:pt x="14186915" y="8502396"/>
                  </a:moveTo>
                  <a:lnTo>
                    <a:pt x="0" y="8502396"/>
                  </a:lnTo>
                  <a:lnTo>
                    <a:pt x="0" y="0"/>
                  </a:lnTo>
                  <a:lnTo>
                    <a:pt x="14186915" y="0"/>
                  </a:lnTo>
                  <a:lnTo>
                    <a:pt x="14186915" y="8502396"/>
                  </a:lnTo>
                  <a:close/>
                </a:path>
              </a:pathLst>
            </a:custGeom>
            <a:blipFill>
              <a:blip r:embed="rId2"/>
              <a:stretch>
                <a:fillRect l="-4286" r="-2258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19050000" cy="9956800"/>
            </a:xfrm>
            <a:custGeom>
              <a:avLst/>
              <a:gdLst/>
              <a:ahLst/>
              <a:cxnLst/>
              <a:rect l="l" t="t" r="r" b="b"/>
              <a:pathLst>
                <a:path w="19050000" h="9956800">
                  <a:moveTo>
                    <a:pt x="19050000" y="9956800"/>
                  </a:moveTo>
                  <a:lnTo>
                    <a:pt x="0" y="9956800"/>
                  </a:lnTo>
                  <a:lnTo>
                    <a:pt x="0" y="0"/>
                  </a:lnTo>
                  <a:lnTo>
                    <a:pt x="19050000" y="0"/>
                  </a:lnTo>
                  <a:lnTo>
                    <a:pt x="19050000" y="9956800"/>
                  </a:lnTo>
                  <a:close/>
                </a:path>
              </a:pathLst>
            </a:custGeom>
            <a:blipFill>
              <a:blip r:embed="rId3"/>
              <a:stretch>
                <a:fillRect l="-15" r="-15"/>
              </a:stretch>
            </a:blipFill>
          </p:spPr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355467" y="457131"/>
            <a:ext cx="17932533" cy="9372737"/>
            <a:chOff x="0" y="0"/>
            <a:chExt cx="19050000" cy="9956800"/>
          </a:xfrm>
        </p:grpSpPr>
        <p:sp>
          <p:nvSpPr>
            <p:cNvPr id="3" name="Freeform 3"/>
            <p:cNvSpPr/>
            <p:nvPr/>
          </p:nvSpPr>
          <p:spPr>
            <a:xfrm>
              <a:off x="2501900" y="209042"/>
              <a:ext cx="14186915" cy="8502396"/>
            </a:xfrm>
            <a:custGeom>
              <a:avLst/>
              <a:gdLst/>
              <a:ahLst/>
              <a:cxnLst/>
              <a:rect l="l" t="t" r="r" b="b"/>
              <a:pathLst>
                <a:path w="14186915" h="8502396">
                  <a:moveTo>
                    <a:pt x="14186915" y="8502396"/>
                  </a:moveTo>
                  <a:lnTo>
                    <a:pt x="0" y="8502396"/>
                  </a:lnTo>
                  <a:lnTo>
                    <a:pt x="0" y="0"/>
                  </a:lnTo>
                  <a:lnTo>
                    <a:pt x="14186915" y="0"/>
                  </a:lnTo>
                  <a:lnTo>
                    <a:pt x="14186915" y="8502396"/>
                  </a:lnTo>
                  <a:close/>
                </a:path>
              </a:pathLst>
            </a:custGeom>
            <a:blipFill>
              <a:blip r:embed="rId2"/>
              <a:stretch>
                <a:fillRect t="-5098" r="-13643" b="-1564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19050000" cy="9956800"/>
            </a:xfrm>
            <a:custGeom>
              <a:avLst/>
              <a:gdLst/>
              <a:ahLst/>
              <a:cxnLst/>
              <a:rect l="l" t="t" r="r" b="b"/>
              <a:pathLst>
                <a:path w="19050000" h="9956800">
                  <a:moveTo>
                    <a:pt x="19050000" y="9956800"/>
                  </a:moveTo>
                  <a:lnTo>
                    <a:pt x="0" y="9956800"/>
                  </a:lnTo>
                  <a:lnTo>
                    <a:pt x="0" y="0"/>
                  </a:lnTo>
                  <a:lnTo>
                    <a:pt x="19050000" y="0"/>
                  </a:lnTo>
                  <a:lnTo>
                    <a:pt x="19050000" y="9956800"/>
                  </a:lnTo>
                  <a:close/>
                </a:path>
              </a:pathLst>
            </a:custGeom>
            <a:blipFill>
              <a:blip r:embed="rId3"/>
              <a:stretch>
                <a:fillRect l="-15" r="-15"/>
              </a:stretch>
            </a:blipFill>
          </p:spPr>
        </p:sp>
      </p:grpSp>
      <p:sp>
        <p:nvSpPr>
          <p:cNvPr id="5" name="AutoShape 5"/>
          <p:cNvSpPr/>
          <p:nvPr/>
        </p:nvSpPr>
        <p:spPr>
          <a:xfrm flipV="1">
            <a:off x="6864196" y="4369829"/>
            <a:ext cx="1270193" cy="773671"/>
          </a:xfrm>
          <a:prstGeom prst="line">
            <a:avLst/>
          </a:prstGeom>
          <a:ln w="47625" cap="flat">
            <a:solidFill>
              <a:srgbClr val="FF0000"/>
            </a:solidFill>
            <a:prstDash val="solid"/>
            <a:headEnd type="none" w="sm" len="sm"/>
            <a:tailEnd type="triangle" w="lg" len="med"/>
          </a:ln>
        </p:spPr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562665" y="658322"/>
            <a:ext cx="17162669" cy="8970355"/>
            <a:chOff x="0" y="0"/>
            <a:chExt cx="19050000" cy="9956800"/>
          </a:xfrm>
        </p:grpSpPr>
        <p:sp>
          <p:nvSpPr>
            <p:cNvPr id="3" name="Freeform 3"/>
            <p:cNvSpPr/>
            <p:nvPr/>
          </p:nvSpPr>
          <p:spPr>
            <a:xfrm>
              <a:off x="2501900" y="209042"/>
              <a:ext cx="14186915" cy="8502396"/>
            </a:xfrm>
            <a:custGeom>
              <a:avLst/>
              <a:gdLst/>
              <a:ahLst/>
              <a:cxnLst/>
              <a:rect l="l" t="t" r="r" b="b"/>
              <a:pathLst>
                <a:path w="14186915" h="8502396">
                  <a:moveTo>
                    <a:pt x="14186915" y="8502396"/>
                  </a:moveTo>
                  <a:lnTo>
                    <a:pt x="0" y="8502396"/>
                  </a:lnTo>
                  <a:lnTo>
                    <a:pt x="0" y="0"/>
                  </a:lnTo>
                  <a:lnTo>
                    <a:pt x="14186915" y="0"/>
                  </a:lnTo>
                  <a:lnTo>
                    <a:pt x="14186915" y="8502396"/>
                  </a:lnTo>
                  <a:close/>
                </a:path>
              </a:pathLst>
            </a:custGeom>
            <a:blipFill>
              <a:blip r:embed="rId2"/>
              <a:stretch>
                <a:fillRect b="-3755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19050000" cy="9956800"/>
            </a:xfrm>
            <a:custGeom>
              <a:avLst/>
              <a:gdLst/>
              <a:ahLst/>
              <a:cxnLst/>
              <a:rect l="l" t="t" r="r" b="b"/>
              <a:pathLst>
                <a:path w="19050000" h="9956800">
                  <a:moveTo>
                    <a:pt x="19050000" y="9956800"/>
                  </a:moveTo>
                  <a:lnTo>
                    <a:pt x="0" y="9956800"/>
                  </a:lnTo>
                  <a:lnTo>
                    <a:pt x="0" y="0"/>
                  </a:lnTo>
                  <a:lnTo>
                    <a:pt x="19050000" y="0"/>
                  </a:lnTo>
                  <a:lnTo>
                    <a:pt x="19050000" y="9956800"/>
                  </a:lnTo>
                  <a:close/>
                </a:path>
              </a:pathLst>
            </a:custGeom>
            <a:blipFill>
              <a:blip r:embed="rId3"/>
              <a:stretch>
                <a:fillRect l="-15" r="-15"/>
              </a:stretch>
            </a:blipFill>
          </p:spPr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1028700" y="708008"/>
            <a:ext cx="16658977" cy="8707092"/>
            <a:chOff x="0" y="0"/>
            <a:chExt cx="19050000" cy="9956800"/>
          </a:xfrm>
        </p:grpSpPr>
        <p:sp>
          <p:nvSpPr>
            <p:cNvPr id="3" name="Freeform 3"/>
            <p:cNvSpPr/>
            <p:nvPr/>
          </p:nvSpPr>
          <p:spPr>
            <a:xfrm>
              <a:off x="2501900" y="209042"/>
              <a:ext cx="14186915" cy="8502396"/>
            </a:xfrm>
            <a:custGeom>
              <a:avLst/>
              <a:gdLst/>
              <a:ahLst/>
              <a:cxnLst/>
              <a:rect l="l" t="t" r="r" b="b"/>
              <a:pathLst>
                <a:path w="14186915" h="8502396">
                  <a:moveTo>
                    <a:pt x="14186915" y="8502396"/>
                  </a:moveTo>
                  <a:lnTo>
                    <a:pt x="0" y="8502396"/>
                  </a:lnTo>
                  <a:lnTo>
                    <a:pt x="0" y="0"/>
                  </a:lnTo>
                  <a:lnTo>
                    <a:pt x="14186915" y="0"/>
                  </a:lnTo>
                  <a:lnTo>
                    <a:pt x="14186915" y="8502396"/>
                  </a:lnTo>
                  <a:close/>
                </a:path>
              </a:pathLst>
            </a:custGeom>
            <a:blipFill>
              <a:blip r:embed="rId2"/>
              <a:stretch>
                <a:fillRect l="-25160" t="-2088" r="-4442" b="-92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19050000" cy="9956800"/>
            </a:xfrm>
            <a:custGeom>
              <a:avLst/>
              <a:gdLst/>
              <a:ahLst/>
              <a:cxnLst/>
              <a:rect l="l" t="t" r="r" b="b"/>
              <a:pathLst>
                <a:path w="19050000" h="9956800">
                  <a:moveTo>
                    <a:pt x="19050000" y="9956800"/>
                  </a:moveTo>
                  <a:lnTo>
                    <a:pt x="0" y="9956800"/>
                  </a:lnTo>
                  <a:lnTo>
                    <a:pt x="0" y="0"/>
                  </a:lnTo>
                  <a:lnTo>
                    <a:pt x="19050000" y="0"/>
                  </a:lnTo>
                  <a:lnTo>
                    <a:pt x="19050000" y="9956800"/>
                  </a:lnTo>
                  <a:close/>
                </a:path>
              </a:pathLst>
            </a:custGeom>
            <a:blipFill>
              <a:blip r:embed="rId3"/>
              <a:stretch>
                <a:fillRect l="-15" r="-15"/>
              </a:stretch>
            </a:blipFill>
          </p:spPr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788201" y="47625"/>
            <a:ext cx="9757946" cy="4545149"/>
          </a:xfrm>
          <a:custGeom>
            <a:avLst/>
            <a:gdLst/>
            <a:ahLst/>
            <a:cxnLst/>
            <a:rect l="l" t="t" r="r" b="b"/>
            <a:pathLst>
              <a:path w="9757946" h="4545149">
                <a:moveTo>
                  <a:pt x="0" y="0"/>
                </a:moveTo>
                <a:lnTo>
                  <a:pt x="9757946" y="0"/>
                </a:lnTo>
                <a:lnTo>
                  <a:pt x="9757946" y="4545149"/>
                </a:lnTo>
                <a:lnTo>
                  <a:pt x="0" y="454514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1478518" y="6286242"/>
            <a:ext cx="5582773" cy="6559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 rtl="1">
              <a:lnSpc>
                <a:spcPts val="5319"/>
              </a:lnSpc>
              <a:spcBef>
                <a:spcPct val="0"/>
              </a:spcBef>
            </a:pPr>
            <a:r>
              <a:rPr lang="ar-EG" sz="3799" b="1" i="1" spc="-75">
                <a:solidFill>
                  <a:srgbClr val="010101"/>
                </a:solidFill>
                <a:latin typeface="Lora Bold Italics"/>
                <a:ea typeface="Lora Bold Italics"/>
                <a:cs typeface="Lora Bold Italics"/>
                <a:sym typeface="Lora Bold Italics"/>
                <a:rtl/>
              </a:rPr>
              <a:t>عملية الشراء:</a:t>
            </a:r>
          </a:p>
        </p:txBody>
      </p:sp>
      <p:sp>
        <p:nvSpPr>
          <p:cNvPr id="4" name="AutoShape 4"/>
          <p:cNvSpPr/>
          <p:nvPr/>
        </p:nvSpPr>
        <p:spPr>
          <a:xfrm>
            <a:off x="3585844" y="2666202"/>
            <a:ext cx="6161983" cy="0"/>
          </a:xfrm>
          <a:prstGeom prst="line">
            <a:avLst/>
          </a:prstGeom>
          <a:ln w="95250" cap="flat">
            <a:solidFill>
              <a:srgbClr val="FF3131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5" name="Freeform 5"/>
          <p:cNvSpPr/>
          <p:nvPr/>
        </p:nvSpPr>
        <p:spPr>
          <a:xfrm>
            <a:off x="1614494" y="4856180"/>
            <a:ext cx="8697057" cy="5056138"/>
          </a:xfrm>
          <a:custGeom>
            <a:avLst/>
            <a:gdLst/>
            <a:ahLst/>
            <a:cxnLst/>
            <a:rect l="l" t="t" r="r" b="b"/>
            <a:pathLst>
              <a:path w="8697057" h="5056138">
                <a:moveTo>
                  <a:pt x="0" y="0"/>
                </a:moveTo>
                <a:lnTo>
                  <a:pt x="8697056" y="0"/>
                </a:lnTo>
                <a:lnTo>
                  <a:pt x="8697056" y="5056138"/>
                </a:lnTo>
                <a:lnTo>
                  <a:pt x="0" y="505613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5400000">
            <a:off x="9903380" y="6696735"/>
            <a:ext cx="1385662" cy="4141925"/>
          </a:xfrm>
          <a:custGeom>
            <a:avLst/>
            <a:gdLst/>
            <a:ahLst/>
            <a:cxnLst/>
            <a:rect l="l" t="t" r="r" b="b"/>
            <a:pathLst>
              <a:path w="1385662" h="4141925">
                <a:moveTo>
                  <a:pt x="0" y="0"/>
                </a:moveTo>
                <a:lnTo>
                  <a:pt x="1385663" y="0"/>
                </a:lnTo>
                <a:lnTo>
                  <a:pt x="1385663" y="4141925"/>
                </a:lnTo>
                <a:lnTo>
                  <a:pt x="0" y="414192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681364" y="674442"/>
            <a:ext cx="16423197" cy="8583858"/>
            <a:chOff x="0" y="0"/>
            <a:chExt cx="19050000" cy="9956800"/>
          </a:xfrm>
        </p:grpSpPr>
        <p:sp>
          <p:nvSpPr>
            <p:cNvPr id="3" name="Freeform 3"/>
            <p:cNvSpPr/>
            <p:nvPr/>
          </p:nvSpPr>
          <p:spPr>
            <a:xfrm>
              <a:off x="2501900" y="209042"/>
              <a:ext cx="14186915" cy="8502396"/>
            </a:xfrm>
            <a:custGeom>
              <a:avLst/>
              <a:gdLst/>
              <a:ahLst/>
              <a:cxnLst/>
              <a:rect l="l" t="t" r="r" b="b"/>
              <a:pathLst>
                <a:path w="14186915" h="8502396">
                  <a:moveTo>
                    <a:pt x="14186915" y="8502396"/>
                  </a:moveTo>
                  <a:lnTo>
                    <a:pt x="0" y="8502396"/>
                  </a:lnTo>
                  <a:lnTo>
                    <a:pt x="0" y="0"/>
                  </a:lnTo>
                  <a:lnTo>
                    <a:pt x="14186915" y="0"/>
                  </a:lnTo>
                  <a:lnTo>
                    <a:pt x="14186915" y="8502396"/>
                  </a:lnTo>
                  <a:close/>
                </a:path>
              </a:pathLst>
            </a:custGeom>
            <a:blipFill>
              <a:blip r:embed="rId2"/>
              <a:stretch>
                <a:fillRect b="-1934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19050000" cy="9956800"/>
            </a:xfrm>
            <a:custGeom>
              <a:avLst/>
              <a:gdLst/>
              <a:ahLst/>
              <a:cxnLst/>
              <a:rect l="l" t="t" r="r" b="b"/>
              <a:pathLst>
                <a:path w="19050000" h="9956800">
                  <a:moveTo>
                    <a:pt x="19050000" y="9956800"/>
                  </a:moveTo>
                  <a:lnTo>
                    <a:pt x="0" y="9956800"/>
                  </a:lnTo>
                  <a:lnTo>
                    <a:pt x="0" y="0"/>
                  </a:lnTo>
                  <a:lnTo>
                    <a:pt x="19050000" y="0"/>
                  </a:lnTo>
                  <a:lnTo>
                    <a:pt x="19050000" y="9956800"/>
                  </a:lnTo>
                  <a:close/>
                </a:path>
              </a:pathLst>
            </a:custGeom>
            <a:blipFill>
              <a:blip r:embed="rId3"/>
              <a:stretch>
                <a:fillRect l="-15" r="-15"/>
              </a:stretch>
            </a:blipFill>
          </p:spPr>
        </p:sp>
      </p:grpSp>
      <p:sp>
        <p:nvSpPr>
          <p:cNvPr id="5" name="AutoShape 5"/>
          <p:cNvSpPr/>
          <p:nvPr/>
        </p:nvSpPr>
        <p:spPr>
          <a:xfrm>
            <a:off x="1028700" y="3954379"/>
            <a:ext cx="2792880" cy="0"/>
          </a:xfrm>
          <a:prstGeom prst="line">
            <a:avLst/>
          </a:prstGeom>
          <a:ln w="57150" cap="flat">
            <a:solidFill>
              <a:srgbClr val="FF3131"/>
            </a:solidFill>
            <a:prstDash val="solid"/>
            <a:headEnd type="none" w="sm" len="sm"/>
            <a:tailEnd type="triangle" w="lg" len="med"/>
          </a:ln>
        </p:spPr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451571" y="0"/>
            <a:ext cx="5311557" cy="4302238"/>
          </a:xfrm>
          <a:custGeom>
            <a:avLst/>
            <a:gdLst/>
            <a:ahLst/>
            <a:cxnLst/>
            <a:rect l="l" t="t" r="r" b="b"/>
            <a:pathLst>
              <a:path w="5311557" h="4302238">
                <a:moveTo>
                  <a:pt x="0" y="0"/>
                </a:moveTo>
                <a:lnTo>
                  <a:pt x="5311557" y="0"/>
                </a:lnTo>
                <a:lnTo>
                  <a:pt x="5311557" y="4302238"/>
                </a:lnTo>
                <a:lnTo>
                  <a:pt x="0" y="430223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6066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3707198" y="0"/>
            <a:ext cx="5744374" cy="4302238"/>
          </a:xfrm>
          <a:custGeom>
            <a:avLst/>
            <a:gdLst/>
            <a:ahLst/>
            <a:cxnLst/>
            <a:rect l="l" t="t" r="r" b="b"/>
            <a:pathLst>
              <a:path w="5744374" h="4302238">
                <a:moveTo>
                  <a:pt x="0" y="0"/>
                </a:moveTo>
                <a:lnTo>
                  <a:pt x="5744373" y="0"/>
                </a:lnTo>
                <a:lnTo>
                  <a:pt x="5744373" y="4302238"/>
                </a:lnTo>
                <a:lnTo>
                  <a:pt x="0" y="430223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2132924" y="4489175"/>
            <a:ext cx="13548137" cy="5213439"/>
          </a:xfrm>
          <a:custGeom>
            <a:avLst/>
            <a:gdLst/>
            <a:ahLst/>
            <a:cxnLst/>
            <a:rect l="l" t="t" r="r" b="b"/>
            <a:pathLst>
              <a:path w="13548137" h="5213439">
                <a:moveTo>
                  <a:pt x="0" y="0"/>
                </a:moveTo>
                <a:lnTo>
                  <a:pt x="13548137" y="0"/>
                </a:lnTo>
                <a:lnTo>
                  <a:pt x="13548137" y="5213439"/>
                </a:lnTo>
                <a:lnTo>
                  <a:pt x="0" y="521343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-5400000">
            <a:off x="10339295" y="2223504"/>
            <a:ext cx="892575" cy="2668023"/>
          </a:xfrm>
          <a:custGeom>
            <a:avLst/>
            <a:gdLst/>
            <a:ahLst/>
            <a:cxnLst/>
            <a:rect l="l" t="t" r="r" b="b"/>
            <a:pathLst>
              <a:path w="892575" h="2668023">
                <a:moveTo>
                  <a:pt x="0" y="0"/>
                </a:moveTo>
                <a:lnTo>
                  <a:pt x="892575" y="0"/>
                </a:lnTo>
                <a:lnTo>
                  <a:pt x="892575" y="2668023"/>
                </a:lnTo>
                <a:lnTo>
                  <a:pt x="0" y="266802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5400000">
            <a:off x="4312768" y="2556651"/>
            <a:ext cx="2788034" cy="1976969"/>
          </a:xfrm>
          <a:custGeom>
            <a:avLst/>
            <a:gdLst/>
            <a:ahLst/>
            <a:cxnLst/>
            <a:rect l="l" t="t" r="r" b="b"/>
            <a:pathLst>
              <a:path w="2788034" h="1976969">
                <a:moveTo>
                  <a:pt x="0" y="0"/>
                </a:moveTo>
                <a:lnTo>
                  <a:pt x="2788034" y="0"/>
                </a:lnTo>
                <a:lnTo>
                  <a:pt x="2788034" y="1976969"/>
                </a:lnTo>
                <a:lnTo>
                  <a:pt x="0" y="1976969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5709636" y="6533736"/>
            <a:ext cx="2185305" cy="5621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1">
              <a:lnSpc>
                <a:spcPts val="4571"/>
              </a:lnSpc>
              <a:spcBef>
                <a:spcPct val="0"/>
              </a:spcBef>
            </a:pPr>
            <a:r>
              <a:rPr lang="ar-EG" sz="3265" b="1" i="1" spc="-65">
                <a:solidFill>
                  <a:srgbClr val="000000"/>
                </a:solidFill>
                <a:latin typeface="Lora Bold Italics"/>
                <a:ea typeface="Lora Bold Italics"/>
                <a:cs typeface="Lora Bold Italics"/>
                <a:sym typeface="Lora Bold Italics"/>
                <a:rtl/>
              </a:rPr>
              <a:t>عملية الشراء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229" y="1580978"/>
            <a:ext cx="4718071" cy="10831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1">
              <a:lnSpc>
                <a:spcPts val="4367"/>
              </a:lnSpc>
              <a:spcBef>
                <a:spcPct val="0"/>
              </a:spcBef>
            </a:pPr>
            <a:r>
              <a:rPr lang="ar-EG" sz="3119" b="1" i="1" spc="-62">
                <a:solidFill>
                  <a:srgbClr val="000000"/>
                </a:solidFill>
                <a:latin typeface="Lora Bold Italics"/>
                <a:ea typeface="Lora Bold Italics"/>
                <a:cs typeface="Lora Bold Italics"/>
                <a:sym typeface="Lora Bold Italics"/>
                <a:rtl/>
              </a:rPr>
              <a:t>عملية اتسجيل حتى يتم الشراء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339083" y="3798800"/>
            <a:ext cx="829072" cy="3086100"/>
            <a:chOff x="0" y="0"/>
            <a:chExt cx="218356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18356" cy="812800"/>
            </a:xfrm>
            <a:custGeom>
              <a:avLst/>
              <a:gdLst/>
              <a:ahLst/>
              <a:cxnLst/>
              <a:rect l="l" t="t" r="r" b="b"/>
              <a:pathLst>
                <a:path w="218356" h="812800">
                  <a:moveTo>
                    <a:pt x="109178" y="0"/>
                  </a:moveTo>
                  <a:lnTo>
                    <a:pt x="109178" y="0"/>
                  </a:lnTo>
                  <a:cubicBezTo>
                    <a:pt x="138134" y="0"/>
                    <a:pt x="165904" y="11503"/>
                    <a:pt x="186379" y="31978"/>
                  </a:cubicBezTo>
                  <a:cubicBezTo>
                    <a:pt x="206854" y="52452"/>
                    <a:pt x="218356" y="80222"/>
                    <a:pt x="218356" y="109178"/>
                  </a:cubicBezTo>
                  <a:lnTo>
                    <a:pt x="218356" y="703622"/>
                  </a:lnTo>
                  <a:cubicBezTo>
                    <a:pt x="218356" y="732578"/>
                    <a:pt x="206854" y="760348"/>
                    <a:pt x="186379" y="780822"/>
                  </a:cubicBezTo>
                  <a:cubicBezTo>
                    <a:pt x="165904" y="801297"/>
                    <a:pt x="138134" y="812800"/>
                    <a:pt x="109178" y="812800"/>
                  </a:cubicBezTo>
                  <a:lnTo>
                    <a:pt x="109178" y="812800"/>
                  </a:lnTo>
                  <a:cubicBezTo>
                    <a:pt x="80222" y="812800"/>
                    <a:pt x="52452" y="801297"/>
                    <a:pt x="31978" y="780822"/>
                  </a:cubicBezTo>
                  <a:cubicBezTo>
                    <a:pt x="11503" y="760348"/>
                    <a:pt x="0" y="732578"/>
                    <a:pt x="0" y="703622"/>
                  </a:cubicBezTo>
                  <a:lnTo>
                    <a:pt x="0" y="109178"/>
                  </a:lnTo>
                  <a:cubicBezTo>
                    <a:pt x="0" y="80222"/>
                    <a:pt x="11503" y="52452"/>
                    <a:pt x="31978" y="31978"/>
                  </a:cubicBezTo>
                  <a:cubicBezTo>
                    <a:pt x="52452" y="11503"/>
                    <a:pt x="80222" y="0"/>
                    <a:pt x="109178" y="0"/>
                  </a:cubicBezTo>
                  <a:close/>
                </a:path>
              </a:pathLst>
            </a:custGeom>
            <a:solidFill>
              <a:srgbClr val="BCA387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18356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08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7430987" y="1474412"/>
            <a:ext cx="4579946" cy="2524998"/>
            <a:chOff x="0" y="0"/>
            <a:chExt cx="1206241" cy="66502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206241" cy="665020"/>
            </a:xfrm>
            <a:custGeom>
              <a:avLst/>
              <a:gdLst/>
              <a:ahLst/>
              <a:cxnLst/>
              <a:rect l="l" t="t" r="r" b="b"/>
              <a:pathLst>
                <a:path w="1206241" h="665020">
                  <a:moveTo>
                    <a:pt x="86210" y="0"/>
                  </a:moveTo>
                  <a:lnTo>
                    <a:pt x="1120031" y="0"/>
                  </a:lnTo>
                  <a:cubicBezTo>
                    <a:pt x="1167643" y="0"/>
                    <a:pt x="1206241" y="38598"/>
                    <a:pt x="1206241" y="86210"/>
                  </a:cubicBezTo>
                  <a:lnTo>
                    <a:pt x="1206241" y="578810"/>
                  </a:lnTo>
                  <a:cubicBezTo>
                    <a:pt x="1206241" y="601674"/>
                    <a:pt x="1197158" y="623602"/>
                    <a:pt x="1180991" y="639770"/>
                  </a:cubicBezTo>
                  <a:cubicBezTo>
                    <a:pt x="1164823" y="655937"/>
                    <a:pt x="1142895" y="665020"/>
                    <a:pt x="1120031" y="665020"/>
                  </a:cubicBezTo>
                  <a:lnTo>
                    <a:pt x="86210" y="665020"/>
                  </a:lnTo>
                  <a:cubicBezTo>
                    <a:pt x="38598" y="665020"/>
                    <a:pt x="0" y="626422"/>
                    <a:pt x="0" y="578810"/>
                  </a:cubicBezTo>
                  <a:lnTo>
                    <a:pt x="0" y="86210"/>
                  </a:lnTo>
                  <a:cubicBezTo>
                    <a:pt x="0" y="38598"/>
                    <a:pt x="38598" y="0"/>
                    <a:pt x="8621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1206241" cy="70312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08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2515513" y="1474412"/>
            <a:ext cx="4579946" cy="2524998"/>
            <a:chOff x="0" y="0"/>
            <a:chExt cx="1206241" cy="66502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206241" cy="665020"/>
            </a:xfrm>
            <a:custGeom>
              <a:avLst/>
              <a:gdLst/>
              <a:ahLst/>
              <a:cxnLst/>
              <a:rect l="l" t="t" r="r" b="b"/>
              <a:pathLst>
                <a:path w="1206241" h="665020">
                  <a:moveTo>
                    <a:pt x="86210" y="0"/>
                  </a:moveTo>
                  <a:lnTo>
                    <a:pt x="1120031" y="0"/>
                  </a:lnTo>
                  <a:cubicBezTo>
                    <a:pt x="1167643" y="0"/>
                    <a:pt x="1206241" y="38598"/>
                    <a:pt x="1206241" y="86210"/>
                  </a:cubicBezTo>
                  <a:lnTo>
                    <a:pt x="1206241" y="578810"/>
                  </a:lnTo>
                  <a:cubicBezTo>
                    <a:pt x="1206241" y="601674"/>
                    <a:pt x="1197158" y="623602"/>
                    <a:pt x="1180991" y="639770"/>
                  </a:cubicBezTo>
                  <a:cubicBezTo>
                    <a:pt x="1164823" y="655937"/>
                    <a:pt x="1142895" y="665020"/>
                    <a:pt x="1120031" y="665020"/>
                  </a:cubicBezTo>
                  <a:lnTo>
                    <a:pt x="86210" y="665020"/>
                  </a:lnTo>
                  <a:cubicBezTo>
                    <a:pt x="38598" y="665020"/>
                    <a:pt x="0" y="626422"/>
                    <a:pt x="0" y="578810"/>
                  </a:cubicBezTo>
                  <a:lnTo>
                    <a:pt x="0" y="86210"/>
                  </a:lnTo>
                  <a:cubicBezTo>
                    <a:pt x="0" y="38598"/>
                    <a:pt x="38598" y="0"/>
                    <a:pt x="8621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10" name="TextBox 10"/>
            <p:cNvSpPr txBox="1"/>
            <p:nvPr/>
          </p:nvSpPr>
          <p:spPr>
            <a:xfrm>
              <a:off x="0" y="-38100"/>
              <a:ext cx="1206241" cy="70312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08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7430987" y="4359902"/>
            <a:ext cx="4579946" cy="2524998"/>
            <a:chOff x="0" y="0"/>
            <a:chExt cx="1206241" cy="66502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206241" cy="665020"/>
            </a:xfrm>
            <a:custGeom>
              <a:avLst/>
              <a:gdLst/>
              <a:ahLst/>
              <a:cxnLst/>
              <a:rect l="l" t="t" r="r" b="b"/>
              <a:pathLst>
                <a:path w="1206241" h="665020">
                  <a:moveTo>
                    <a:pt x="86210" y="0"/>
                  </a:moveTo>
                  <a:lnTo>
                    <a:pt x="1120031" y="0"/>
                  </a:lnTo>
                  <a:cubicBezTo>
                    <a:pt x="1167643" y="0"/>
                    <a:pt x="1206241" y="38598"/>
                    <a:pt x="1206241" y="86210"/>
                  </a:cubicBezTo>
                  <a:lnTo>
                    <a:pt x="1206241" y="578810"/>
                  </a:lnTo>
                  <a:cubicBezTo>
                    <a:pt x="1206241" y="601674"/>
                    <a:pt x="1197158" y="623602"/>
                    <a:pt x="1180991" y="639770"/>
                  </a:cubicBezTo>
                  <a:cubicBezTo>
                    <a:pt x="1164823" y="655937"/>
                    <a:pt x="1142895" y="665020"/>
                    <a:pt x="1120031" y="665020"/>
                  </a:cubicBezTo>
                  <a:lnTo>
                    <a:pt x="86210" y="665020"/>
                  </a:lnTo>
                  <a:cubicBezTo>
                    <a:pt x="38598" y="665020"/>
                    <a:pt x="0" y="626422"/>
                    <a:pt x="0" y="578810"/>
                  </a:cubicBezTo>
                  <a:lnTo>
                    <a:pt x="0" y="86210"/>
                  </a:lnTo>
                  <a:cubicBezTo>
                    <a:pt x="0" y="38598"/>
                    <a:pt x="38598" y="0"/>
                    <a:pt x="8621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13" name="TextBox 13"/>
            <p:cNvSpPr txBox="1"/>
            <p:nvPr/>
          </p:nvSpPr>
          <p:spPr>
            <a:xfrm>
              <a:off x="0" y="-38100"/>
              <a:ext cx="1206241" cy="70312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08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2679354" y="4359902"/>
            <a:ext cx="4579946" cy="2524998"/>
            <a:chOff x="0" y="0"/>
            <a:chExt cx="1206241" cy="66502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1206241" cy="665020"/>
            </a:xfrm>
            <a:custGeom>
              <a:avLst/>
              <a:gdLst/>
              <a:ahLst/>
              <a:cxnLst/>
              <a:rect l="l" t="t" r="r" b="b"/>
              <a:pathLst>
                <a:path w="1206241" h="665020">
                  <a:moveTo>
                    <a:pt x="86210" y="0"/>
                  </a:moveTo>
                  <a:lnTo>
                    <a:pt x="1120031" y="0"/>
                  </a:lnTo>
                  <a:cubicBezTo>
                    <a:pt x="1167643" y="0"/>
                    <a:pt x="1206241" y="38598"/>
                    <a:pt x="1206241" y="86210"/>
                  </a:cubicBezTo>
                  <a:lnTo>
                    <a:pt x="1206241" y="578810"/>
                  </a:lnTo>
                  <a:cubicBezTo>
                    <a:pt x="1206241" y="601674"/>
                    <a:pt x="1197158" y="623602"/>
                    <a:pt x="1180991" y="639770"/>
                  </a:cubicBezTo>
                  <a:cubicBezTo>
                    <a:pt x="1164823" y="655937"/>
                    <a:pt x="1142895" y="665020"/>
                    <a:pt x="1120031" y="665020"/>
                  </a:cubicBezTo>
                  <a:lnTo>
                    <a:pt x="86210" y="665020"/>
                  </a:lnTo>
                  <a:cubicBezTo>
                    <a:pt x="38598" y="665020"/>
                    <a:pt x="0" y="626422"/>
                    <a:pt x="0" y="578810"/>
                  </a:cubicBezTo>
                  <a:lnTo>
                    <a:pt x="0" y="86210"/>
                  </a:lnTo>
                  <a:cubicBezTo>
                    <a:pt x="0" y="38598"/>
                    <a:pt x="38598" y="0"/>
                    <a:pt x="8621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16" name="TextBox 16"/>
            <p:cNvSpPr txBox="1"/>
            <p:nvPr/>
          </p:nvSpPr>
          <p:spPr>
            <a:xfrm>
              <a:off x="0" y="-38100"/>
              <a:ext cx="1206241" cy="70312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08"/>
                </a:lnSpc>
              </a:pPr>
              <a:endParaRPr/>
            </a:p>
          </p:txBody>
        </p:sp>
      </p:grpSp>
      <p:sp>
        <p:nvSpPr>
          <p:cNvPr id="17" name="Freeform 17"/>
          <p:cNvSpPr/>
          <p:nvPr/>
        </p:nvSpPr>
        <p:spPr>
          <a:xfrm>
            <a:off x="15475262" y="-796036"/>
            <a:ext cx="5212640" cy="3449189"/>
          </a:xfrm>
          <a:custGeom>
            <a:avLst/>
            <a:gdLst/>
            <a:ahLst/>
            <a:cxnLst/>
            <a:rect l="l" t="t" r="r" b="b"/>
            <a:pathLst>
              <a:path w="5212640" h="3449189">
                <a:moveTo>
                  <a:pt x="0" y="0"/>
                </a:moveTo>
                <a:lnTo>
                  <a:pt x="5212640" y="0"/>
                </a:lnTo>
                <a:lnTo>
                  <a:pt x="5212640" y="3449189"/>
                </a:lnTo>
                <a:lnTo>
                  <a:pt x="0" y="344918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18" name="Group 18"/>
          <p:cNvGrpSpPr/>
          <p:nvPr/>
        </p:nvGrpSpPr>
        <p:grpSpPr>
          <a:xfrm>
            <a:off x="2450377" y="1474412"/>
            <a:ext cx="4579946" cy="2524998"/>
            <a:chOff x="0" y="0"/>
            <a:chExt cx="1206241" cy="66502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1206241" cy="665020"/>
            </a:xfrm>
            <a:custGeom>
              <a:avLst/>
              <a:gdLst/>
              <a:ahLst/>
              <a:cxnLst/>
              <a:rect l="l" t="t" r="r" b="b"/>
              <a:pathLst>
                <a:path w="1206241" h="665020">
                  <a:moveTo>
                    <a:pt x="86210" y="0"/>
                  </a:moveTo>
                  <a:lnTo>
                    <a:pt x="1120031" y="0"/>
                  </a:lnTo>
                  <a:cubicBezTo>
                    <a:pt x="1167643" y="0"/>
                    <a:pt x="1206241" y="38598"/>
                    <a:pt x="1206241" y="86210"/>
                  </a:cubicBezTo>
                  <a:lnTo>
                    <a:pt x="1206241" y="578810"/>
                  </a:lnTo>
                  <a:cubicBezTo>
                    <a:pt x="1206241" y="601674"/>
                    <a:pt x="1197158" y="623602"/>
                    <a:pt x="1180991" y="639770"/>
                  </a:cubicBezTo>
                  <a:cubicBezTo>
                    <a:pt x="1164823" y="655937"/>
                    <a:pt x="1142895" y="665020"/>
                    <a:pt x="1120031" y="665020"/>
                  </a:cubicBezTo>
                  <a:lnTo>
                    <a:pt x="86210" y="665020"/>
                  </a:lnTo>
                  <a:cubicBezTo>
                    <a:pt x="38598" y="665020"/>
                    <a:pt x="0" y="626422"/>
                    <a:pt x="0" y="578810"/>
                  </a:cubicBezTo>
                  <a:lnTo>
                    <a:pt x="0" y="86210"/>
                  </a:lnTo>
                  <a:cubicBezTo>
                    <a:pt x="0" y="38598"/>
                    <a:pt x="38598" y="0"/>
                    <a:pt x="8621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20" name="TextBox 20"/>
            <p:cNvSpPr txBox="1"/>
            <p:nvPr/>
          </p:nvSpPr>
          <p:spPr>
            <a:xfrm>
              <a:off x="0" y="-38100"/>
              <a:ext cx="1206241" cy="70312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08"/>
                </a:lnSpc>
              </a:pPr>
              <a:endParaRPr/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2450377" y="4359902"/>
            <a:ext cx="4579946" cy="2524998"/>
            <a:chOff x="0" y="0"/>
            <a:chExt cx="1206241" cy="66502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1206241" cy="665020"/>
            </a:xfrm>
            <a:custGeom>
              <a:avLst/>
              <a:gdLst/>
              <a:ahLst/>
              <a:cxnLst/>
              <a:rect l="l" t="t" r="r" b="b"/>
              <a:pathLst>
                <a:path w="1206241" h="665020">
                  <a:moveTo>
                    <a:pt x="86210" y="0"/>
                  </a:moveTo>
                  <a:lnTo>
                    <a:pt x="1120031" y="0"/>
                  </a:lnTo>
                  <a:cubicBezTo>
                    <a:pt x="1167643" y="0"/>
                    <a:pt x="1206241" y="38598"/>
                    <a:pt x="1206241" y="86210"/>
                  </a:cubicBezTo>
                  <a:lnTo>
                    <a:pt x="1206241" y="578810"/>
                  </a:lnTo>
                  <a:cubicBezTo>
                    <a:pt x="1206241" y="601674"/>
                    <a:pt x="1197158" y="623602"/>
                    <a:pt x="1180991" y="639770"/>
                  </a:cubicBezTo>
                  <a:cubicBezTo>
                    <a:pt x="1164823" y="655937"/>
                    <a:pt x="1142895" y="665020"/>
                    <a:pt x="1120031" y="665020"/>
                  </a:cubicBezTo>
                  <a:lnTo>
                    <a:pt x="86210" y="665020"/>
                  </a:lnTo>
                  <a:cubicBezTo>
                    <a:pt x="38598" y="665020"/>
                    <a:pt x="0" y="626422"/>
                    <a:pt x="0" y="578810"/>
                  </a:cubicBezTo>
                  <a:lnTo>
                    <a:pt x="0" y="86210"/>
                  </a:lnTo>
                  <a:cubicBezTo>
                    <a:pt x="0" y="38598"/>
                    <a:pt x="38598" y="0"/>
                    <a:pt x="8621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23" name="TextBox 23"/>
            <p:cNvSpPr txBox="1"/>
            <p:nvPr/>
          </p:nvSpPr>
          <p:spPr>
            <a:xfrm>
              <a:off x="0" y="-38100"/>
              <a:ext cx="1206241" cy="70312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08"/>
                </a:lnSpc>
              </a:pPr>
              <a:endParaRPr/>
            </a:p>
          </p:txBody>
        </p:sp>
      </p:grpSp>
      <p:sp>
        <p:nvSpPr>
          <p:cNvPr id="24" name="TextBox 24"/>
          <p:cNvSpPr txBox="1"/>
          <p:nvPr/>
        </p:nvSpPr>
        <p:spPr>
          <a:xfrm>
            <a:off x="2450377" y="2200136"/>
            <a:ext cx="4579946" cy="9878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28"/>
              </a:lnSpc>
              <a:spcBef>
                <a:spcPct val="0"/>
              </a:spcBef>
            </a:pPr>
            <a:r>
              <a:rPr lang="en-US" sz="2734">
                <a:solidFill>
                  <a:srgbClr val="2A1F1A"/>
                </a:solidFill>
                <a:latin typeface="Poppins"/>
                <a:ea typeface="Poppins"/>
                <a:cs typeface="Poppins"/>
                <a:sym typeface="Poppins"/>
              </a:rPr>
              <a:t>Difficulty following up on customer requests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7762535" y="2085369"/>
            <a:ext cx="4074891" cy="10934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76"/>
              </a:lnSpc>
            </a:pPr>
            <a:r>
              <a:rPr lang="en-US" sz="3054">
                <a:solidFill>
                  <a:srgbClr val="2A1F1A"/>
                </a:solidFill>
                <a:latin typeface="Poppins"/>
                <a:ea typeface="Poppins"/>
                <a:cs typeface="Poppins"/>
                <a:sym typeface="Poppins"/>
              </a:rPr>
              <a:t>Poor communication</a:t>
            </a:r>
          </a:p>
          <a:p>
            <a:pPr algn="ctr">
              <a:lnSpc>
                <a:spcPts val="4276"/>
              </a:lnSpc>
              <a:spcBef>
                <a:spcPct val="0"/>
              </a:spcBef>
            </a:pPr>
            <a:r>
              <a:rPr lang="en-US" sz="3054">
                <a:solidFill>
                  <a:srgbClr val="2A1F1A"/>
                </a:solidFill>
                <a:latin typeface="Poppins"/>
                <a:ea typeface="Poppins"/>
                <a:cs typeface="Poppins"/>
                <a:sym typeface="Poppins"/>
              </a:rPr>
              <a:t> with the customer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12089954" y="2061938"/>
            <a:ext cx="5354039" cy="11402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75"/>
              </a:lnSpc>
              <a:spcBef>
                <a:spcPct val="0"/>
              </a:spcBef>
            </a:pPr>
            <a:r>
              <a:rPr lang="en-US" sz="3196">
                <a:solidFill>
                  <a:srgbClr val="2A1F1A"/>
                </a:solidFill>
                <a:latin typeface="Poppins"/>
                <a:ea typeface="Poppins"/>
                <a:cs typeface="Poppins"/>
                <a:sym typeface="Poppins"/>
              </a:rPr>
              <a:t>Poor inventory management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2450377" y="5055978"/>
            <a:ext cx="4579946" cy="9878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28"/>
              </a:lnSpc>
            </a:pPr>
            <a:r>
              <a:rPr lang="en-US" sz="2734">
                <a:solidFill>
                  <a:srgbClr val="2A1F1A"/>
                </a:solidFill>
                <a:latin typeface="Poppins"/>
                <a:ea typeface="Poppins"/>
                <a:cs typeface="Poppins"/>
                <a:sym typeface="Poppins"/>
              </a:rPr>
              <a:t>Lack of accurate</a:t>
            </a:r>
          </a:p>
          <a:p>
            <a:pPr algn="ctr">
              <a:lnSpc>
                <a:spcPts val="3828"/>
              </a:lnSpc>
              <a:spcBef>
                <a:spcPct val="0"/>
              </a:spcBef>
            </a:pPr>
            <a:r>
              <a:rPr lang="en-US" sz="2734">
                <a:solidFill>
                  <a:srgbClr val="2A1F1A"/>
                </a:solidFill>
                <a:latin typeface="Poppins"/>
                <a:ea typeface="Poppins"/>
                <a:cs typeface="Poppins"/>
                <a:sym typeface="Poppins"/>
              </a:rPr>
              <a:t> reporting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7510008" y="4888078"/>
            <a:ext cx="4406439" cy="14019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82"/>
              </a:lnSpc>
              <a:spcBef>
                <a:spcPct val="0"/>
              </a:spcBef>
            </a:pPr>
            <a:r>
              <a:rPr lang="en-US" sz="2630">
                <a:solidFill>
                  <a:srgbClr val="2A1F1A"/>
                </a:solidFill>
                <a:latin typeface="Poppins"/>
                <a:ea typeface="Poppins"/>
                <a:cs typeface="Poppins"/>
                <a:sym typeface="Poppins"/>
              </a:rPr>
              <a:t>Lack of an official channel for collecting customer feedback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12647502" y="5065503"/>
            <a:ext cx="4880999" cy="10375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79"/>
              </a:lnSpc>
            </a:pPr>
            <a:r>
              <a:rPr lang="en-US" sz="2914">
                <a:solidFill>
                  <a:srgbClr val="2A1F1A"/>
                </a:solidFill>
                <a:latin typeface="Poppins"/>
                <a:ea typeface="Poppins"/>
                <a:cs typeface="Poppins"/>
                <a:sym typeface="Poppins"/>
              </a:rPr>
              <a:t>Non-targeted </a:t>
            </a:r>
          </a:p>
          <a:p>
            <a:pPr algn="ctr">
              <a:lnSpc>
                <a:spcPts val="4079"/>
              </a:lnSpc>
              <a:spcBef>
                <a:spcPct val="0"/>
              </a:spcBef>
            </a:pPr>
            <a:r>
              <a:rPr lang="en-US" sz="2914">
                <a:solidFill>
                  <a:srgbClr val="2A1F1A"/>
                </a:solidFill>
                <a:latin typeface="Poppins"/>
                <a:ea typeface="Poppins"/>
                <a:cs typeface="Poppins"/>
                <a:sym typeface="Poppins"/>
              </a:rPr>
              <a:t>marketing</a:t>
            </a:r>
          </a:p>
        </p:txBody>
      </p:sp>
      <p:grpSp>
        <p:nvGrpSpPr>
          <p:cNvPr id="30" name="Group 30"/>
          <p:cNvGrpSpPr/>
          <p:nvPr/>
        </p:nvGrpSpPr>
        <p:grpSpPr>
          <a:xfrm>
            <a:off x="2450377" y="7254551"/>
            <a:ext cx="4579946" cy="2524998"/>
            <a:chOff x="0" y="0"/>
            <a:chExt cx="1206241" cy="665020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1206241" cy="665020"/>
            </a:xfrm>
            <a:custGeom>
              <a:avLst/>
              <a:gdLst/>
              <a:ahLst/>
              <a:cxnLst/>
              <a:rect l="l" t="t" r="r" b="b"/>
              <a:pathLst>
                <a:path w="1206241" h="665020">
                  <a:moveTo>
                    <a:pt x="86210" y="0"/>
                  </a:moveTo>
                  <a:lnTo>
                    <a:pt x="1120031" y="0"/>
                  </a:lnTo>
                  <a:cubicBezTo>
                    <a:pt x="1167643" y="0"/>
                    <a:pt x="1206241" y="38598"/>
                    <a:pt x="1206241" y="86210"/>
                  </a:cubicBezTo>
                  <a:lnTo>
                    <a:pt x="1206241" y="578810"/>
                  </a:lnTo>
                  <a:cubicBezTo>
                    <a:pt x="1206241" y="601674"/>
                    <a:pt x="1197158" y="623602"/>
                    <a:pt x="1180991" y="639770"/>
                  </a:cubicBezTo>
                  <a:cubicBezTo>
                    <a:pt x="1164823" y="655937"/>
                    <a:pt x="1142895" y="665020"/>
                    <a:pt x="1120031" y="665020"/>
                  </a:cubicBezTo>
                  <a:lnTo>
                    <a:pt x="86210" y="665020"/>
                  </a:lnTo>
                  <a:cubicBezTo>
                    <a:pt x="38598" y="665020"/>
                    <a:pt x="0" y="626422"/>
                    <a:pt x="0" y="578810"/>
                  </a:cubicBezTo>
                  <a:lnTo>
                    <a:pt x="0" y="86210"/>
                  </a:lnTo>
                  <a:cubicBezTo>
                    <a:pt x="0" y="38598"/>
                    <a:pt x="38598" y="0"/>
                    <a:pt x="8621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32" name="TextBox 32"/>
            <p:cNvSpPr txBox="1"/>
            <p:nvPr/>
          </p:nvSpPr>
          <p:spPr>
            <a:xfrm>
              <a:off x="0" y="-38100"/>
              <a:ext cx="1206241" cy="70312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08"/>
                </a:lnSpc>
              </a:pPr>
              <a:endParaRPr/>
            </a:p>
          </p:txBody>
        </p:sp>
      </p:grpSp>
      <p:sp>
        <p:nvSpPr>
          <p:cNvPr id="33" name="TextBox 33"/>
          <p:cNvSpPr txBox="1"/>
          <p:nvPr/>
        </p:nvSpPr>
        <p:spPr>
          <a:xfrm>
            <a:off x="2450377" y="7942175"/>
            <a:ext cx="4579946" cy="9878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28"/>
              </a:lnSpc>
              <a:spcBef>
                <a:spcPct val="0"/>
              </a:spcBef>
            </a:pPr>
            <a:r>
              <a:rPr lang="en-US" sz="2734">
                <a:solidFill>
                  <a:srgbClr val="2A1F1A"/>
                </a:solidFill>
                <a:latin typeface="Poppins"/>
                <a:ea typeface="Poppins"/>
                <a:cs typeface="Poppins"/>
                <a:sym typeface="Poppins"/>
              </a:rPr>
              <a:t>Non-interactive customer experience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7030323" y="7816844"/>
            <a:ext cx="10785858" cy="14414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899"/>
              </a:lnSpc>
              <a:spcBef>
                <a:spcPct val="0"/>
              </a:spcBef>
            </a:pPr>
            <a:r>
              <a:rPr lang="en-US" sz="8499">
                <a:solidFill>
                  <a:srgbClr val="2A1F1A"/>
                </a:solidFill>
                <a:latin typeface="Magnolia Script"/>
                <a:ea typeface="Magnolia Script"/>
                <a:cs typeface="Magnolia Script"/>
                <a:sym typeface="Magnolia Script"/>
              </a:rPr>
              <a:t>PROBLEM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5425633" y="301877"/>
            <a:ext cx="7436733" cy="9683246"/>
            <a:chOff x="0" y="0"/>
            <a:chExt cx="14630400" cy="19050000"/>
          </a:xfrm>
        </p:grpSpPr>
        <p:sp>
          <p:nvSpPr>
            <p:cNvPr id="3" name="Freeform 3"/>
            <p:cNvSpPr/>
            <p:nvPr/>
          </p:nvSpPr>
          <p:spPr>
            <a:xfrm>
              <a:off x="604520" y="545084"/>
              <a:ext cx="13421360" cy="17959831"/>
            </a:xfrm>
            <a:custGeom>
              <a:avLst/>
              <a:gdLst/>
              <a:ahLst/>
              <a:cxnLst/>
              <a:rect l="l" t="t" r="r" b="b"/>
              <a:pathLst>
                <a:path w="13421360" h="17959831">
                  <a:moveTo>
                    <a:pt x="13421360" y="17959831"/>
                  </a:moveTo>
                  <a:lnTo>
                    <a:pt x="0" y="17959831"/>
                  </a:lnTo>
                  <a:lnTo>
                    <a:pt x="0" y="0"/>
                  </a:lnTo>
                  <a:lnTo>
                    <a:pt x="13421360" y="0"/>
                  </a:lnTo>
                  <a:lnTo>
                    <a:pt x="13421360" y="17959831"/>
                  </a:lnTo>
                  <a:close/>
                </a:path>
              </a:pathLst>
            </a:custGeom>
            <a:blipFill>
              <a:blip r:embed="rId2"/>
              <a:stretch>
                <a:fillRect t="-2829" b="-2829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14630400" cy="19050000"/>
            </a:xfrm>
            <a:custGeom>
              <a:avLst/>
              <a:gdLst/>
              <a:ahLst/>
              <a:cxnLst/>
              <a:rect l="l" t="t" r="r" b="b"/>
              <a:pathLst>
                <a:path w="14630400" h="19050000">
                  <a:moveTo>
                    <a:pt x="14630400" y="19050000"/>
                  </a:moveTo>
                  <a:lnTo>
                    <a:pt x="0" y="19050000"/>
                  </a:lnTo>
                  <a:lnTo>
                    <a:pt x="0" y="0"/>
                  </a:lnTo>
                  <a:lnTo>
                    <a:pt x="14630400" y="0"/>
                  </a:lnTo>
                  <a:lnTo>
                    <a:pt x="14630400" y="19050000"/>
                  </a:lnTo>
                  <a:close/>
                </a:path>
              </a:pathLst>
            </a:custGeom>
            <a:blipFill>
              <a:blip r:embed="rId3"/>
              <a:stretch>
                <a:fillRect t="-32" b="-32"/>
              </a:stretch>
            </a:blipFill>
          </p:spPr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00677" y="1397786"/>
            <a:ext cx="5321964" cy="6216123"/>
          </a:xfrm>
          <a:custGeom>
            <a:avLst/>
            <a:gdLst/>
            <a:ahLst/>
            <a:cxnLst/>
            <a:rect l="l" t="t" r="r" b="b"/>
            <a:pathLst>
              <a:path w="5321964" h="6216123">
                <a:moveTo>
                  <a:pt x="0" y="0"/>
                </a:moveTo>
                <a:lnTo>
                  <a:pt x="5321964" y="0"/>
                </a:lnTo>
                <a:lnTo>
                  <a:pt x="5321964" y="6216123"/>
                </a:lnTo>
                <a:lnTo>
                  <a:pt x="0" y="621612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-10800000">
            <a:off x="6022641" y="1028700"/>
            <a:ext cx="7315200" cy="3125585"/>
          </a:xfrm>
          <a:custGeom>
            <a:avLst/>
            <a:gdLst/>
            <a:ahLst/>
            <a:cxnLst/>
            <a:rect l="l" t="t" r="r" b="b"/>
            <a:pathLst>
              <a:path w="7315200" h="3125585">
                <a:moveTo>
                  <a:pt x="0" y="0"/>
                </a:moveTo>
                <a:lnTo>
                  <a:pt x="7315200" y="0"/>
                </a:lnTo>
                <a:lnTo>
                  <a:pt x="7315200" y="3125585"/>
                </a:lnTo>
                <a:lnTo>
                  <a:pt x="0" y="312558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6286931" y="4779010"/>
            <a:ext cx="11619508" cy="6527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1">
              <a:lnSpc>
                <a:spcPts val="5319"/>
              </a:lnSpc>
              <a:spcBef>
                <a:spcPct val="0"/>
              </a:spcBef>
            </a:pPr>
            <a:r>
              <a:rPr lang="ar-EG" sz="3799" b="1" i="1" spc="-75">
                <a:solidFill>
                  <a:srgbClr val="000000"/>
                </a:solidFill>
                <a:latin typeface="Lora Bold Italics"/>
                <a:ea typeface="Lora Bold Italics"/>
                <a:cs typeface="Lora Bold Italics"/>
                <a:sym typeface="Lora Bold Italics"/>
                <a:rtl/>
              </a:rPr>
              <a:t>عند يقديم الزبون طلب شراء يأتي اشعار لمندوبين المبيعات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ED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-1209936"/>
            <a:ext cx="19988715" cy="11063599"/>
          </a:xfrm>
          <a:custGeom>
            <a:avLst/>
            <a:gdLst/>
            <a:ahLst/>
            <a:cxnLst/>
            <a:rect l="l" t="t" r="r" b="b"/>
            <a:pathLst>
              <a:path w="19988715" h="11063599">
                <a:moveTo>
                  <a:pt x="0" y="0"/>
                </a:moveTo>
                <a:lnTo>
                  <a:pt x="19988715" y="0"/>
                </a:lnTo>
                <a:lnTo>
                  <a:pt x="19988715" y="11063600"/>
                </a:lnTo>
                <a:lnTo>
                  <a:pt x="0" y="11063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813" b="-813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4924933" y="5876837"/>
            <a:ext cx="9351428" cy="3381463"/>
          </a:xfrm>
          <a:custGeom>
            <a:avLst/>
            <a:gdLst/>
            <a:ahLst/>
            <a:cxnLst/>
            <a:rect l="l" t="t" r="r" b="b"/>
            <a:pathLst>
              <a:path w="9351428" h="3381463">
                <a:moveTo>
                  <a:pt x="0" y="0"/>
                </a:moveTo>
                <a:lnTo>
                  <a:pt x="9351429" y="0"/>
                </a:lnTo>
                <a:lnTo>
                  <a:pt x="9351429" y="3381463"/>
                </a:lnTo>
                <a:lnTo>
                  <a:pt x="0" y="338146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9412" b="-36146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86227" y="4115557"/>
            <a:ext cx="1313283" cy="3925573"/>
          </a:xfrm>
          <a:custGeom>
            <a:avLst/>
            <a:gdLst/>
            <a:ahLst/>
            <a:cxnLst/>
            <a:rect l="l" t="t" r="r" b="b"/>
            <a:pathLst>
              <a:path w="1313283" h="3925573">
                <a:moveTo>
                  <a:pt x="0" y="0"/>
                </a:moveTo>
                <a:lnTo>
                  <a:pt x="1313283" y="0"/>
                </a:lnTo>
                <a:lnTo>
                  <a:pt x="1313283" y="3925573"/>
                </a:lnTo>
                <a:lnTo>
                  <a:pt x="0" y="392557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6352614" y="372745"/>
            <a:ext cx="5582773" cy="6559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 rtl="1">
              <a:lnSpc>
                <a:spcPts val="5319"/>
              </a:lnSpc>
              <a:spcBef>
                <a:spcPct val="0"/>
              </a:spcBef>
            </a:pPr>
            <a:r>
              <a:rPr lang="ar-EG" sz="3799" b="1" i="1" spc="-75">
                <a:solidFill>
                  <a:srgbClr val="010101"/>
                </a:solidFill>
                <a:latin typeface="Lora Bold Italics"/>
                <a:ea typeface="Lora Bold Italics"/>
                <a:cs typeface="Lora Bold Italics"/>
                <a:sym typeface="Lora Bold Italics"/>
                <a:rtl/>
              </a:rPr>
              <a:t>استطلاع القاضي: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5064586" y="388587"/>
            <a:ext cx="7303546" cy="9509825"/>
            <a:chOff x="0" y="0"/>
            <a:chExt cx="14630400" cy="19050000"/>
          </a:xfrm>
        </p:grpSpPr>
        <p:sp>
          <p:nvSpPr>
            <p:cNvPr id="3" name="Freeform 3"/>
            <p:cNvSpPr/>
            <p:nvPr/>
          </p:nvSpPr>
          <p:spPr>
            <a:xfrm>
              <a:off x="604520" y="545084"/>
              <a:ext cx="13421360" cy="17959831"/>
            </a:xfrm>
            <a:custGeom>
              <a:avLst/>
              <a:gdLst/>
              <a:ahLst/>
              <a:cxnLst/>
              <a:rect l="l" t="t" r="r" b="b"/>
              <a:pathLst>
                <a:path w="13421360" h="17959831">
                  <a:moveTo>
                    <a:pt x="13421360" y="17959831"/>
                  </a:moveTo>
                  <a:lnTo>
                    <a:pt x="0" y="17959831"/>
                  </a:lnTo>
                  <a:lnTo>
                    <a:pt x="0" y="0"/>
                  </a:lnTo>
                  <a:lnTo>
                    <a:pt x="13421360" y="0"/>
                  </a:lnTo>
                  <a:lnTo>
                    <a:pt x="13421360" y="17959831"/>
                  </a:lnTo>
                  <a:close/>
                </a:path>
              </a:pathLst>
            </a:custGeom>
            <a:blipFill>
              <a:blip r:embed="rId2"/>
              <a:stretch>
                <a:fillRect l="-55024" r="-82869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14630400" cy="19050000"/>
            </a:xfrm>
            <a:custGeom>
              <a:avLst/>
              <a:gdLst/>
              <a:ahLst/>
              <a:cxnLst/>
              <a:rect l="l" t="t" r="r" b="b"/>
              <a:pathLst>
                <a:path w="14630400" h="19050000">
                  <a:moveTo>
                    <a:pt x="14630400" y="19050000"/>
                  </a:moveTo>
                  <a:lnTo>
                    <a:pt x="0" y="19050000"/>
                  </a:lnTo>
                  <a:lnTo>
                    <a:pt x="0" y="0"/>
                  </a:lnTo>
                  <a:lnTo>
                    <a:pt x="14630400" y="0"/>
                  </a:lnTo>
                  <a:lnTo>
                    <a:pt x="14630400" y="19050000"/>
                  </a:lnTo>
                  <a:close/>
                </a:path>
              </a:pathLst>
            </a:custGeom>
            <a:blipFill>
              <a:blip r:embed="rId3"/>
              <a:stretch>
                <a:fillRect t="-32" b="-32"/>
              </a:stretch>
            </a:blipFill>
          </p:spPr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1028700" y="868826"/>
            <a:ext cx="16357171" cy="8549348"/>
            <a:chOff x="0" y="0"/>
            <a:chExt cx="19050000" cy="9956800"/>
          </a:xfrm>
        </p:grpSpPr>
        <p:sp>
          <p:nvSpPr>
            <p:cNvPr id="3" name="Freeform 3"/>
            <p:cNvSpPr/>
            <p:nvPr/>
          </p:nvSpPr>
          <p:spPr>
            <a:xfrm>
              <a:off x="2501900" y="209042"/>
              <a:ext cx="14186915" cy="8502396"/>
            </a:xfrm>
            <a:custGeom>
              <a:avLst/>
              <a:gdLst/>
              <a:ahLst/>
              <a:cxnLst/>
              <a:rect l="l" t="t" r="r" b="b"/>
              <a:pathLst>
                <a:path w="14186915" h="8502396">
                  <a:moveTo>
                    <a:pt x="14186915" y="8502396"/>
                  </a:moveTo>
                  <a:lnTo>
                    <a:pt x="0" y="8502396"/>
                  </a:lnTo>
                  <a:lnTo>
                    <a:pt x="0" y="0"/>
                  </a:lnTo>
                  <a:lnTo>
                    <a:pt x="14186915" y="0"/>
                  </a:lnTo>
                  <a:lnTo>
                    <a:pt x="14186915" y="8502396"/>
                  </a:lnTo>
                  <a:close/>
                </a:path>
              </a:pathLst>
            </a:custGeom>
            <a:blipFill>
              <a:blip r:embed="rId2"/>
              <a:stretch>
                <a:fillRect l="-5340" r="-3959" b="-6233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19050000" cy="9956800"/>
            </a:xfrm>
            <a:custGeom>
              <a:avLst/>
              <a:gdLst/>
              <a:ahLst/>
              <a:cxnLst/>
              <a:rect l="l" t="t" r="r" b="b"/>
              <a:pathLst>
                <a:path w="19050000" h="9956800">
                  <a:moveTo>
                    <a:pt x="19050000" y="9956800"/>
                  </a:moveTo>
                  <a:lnTo>
                    <a:pt x="0" y="9956800"/>
                  </a:lnTo>
                  <a:lnTo>
                    <a:pt x="0" y="0"/>
                  </a:lnTo>
                  <a:lnTo>
                    <a:pt x="19050000" y="0"/>
                  </a:lnTo>
                  <a:lnTo>
                    <a:pt x="19050000" y="9956800"/>
                  </a:lnTo>
                  <a:close/>
                </a:path>
              </a:pathLst>
            </a:custGeom>
            <a:blipFill>
              <a:blip r:embed="rId3"/>
              <a:stretch>
                <a:fillRect l="-15" r="-15"/>
              </a:stretch>
            </a:blipFill>
          </p:spPr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339083" y="3798800"/>
            <a:ext cx="829072" cy="3086100"/>
            <a:chOff x="0" y="0"/>
            <a:chExt cx="218356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18356" cy="812800"/>
            </a:xfrm>
            <a:custGeom>
              <a:avLst/>
              <a:gdLst/>
              <a:ahLst/>
              <a:cxnLst/>
              <a:rect l="l" t="t" r="r" b="b"/>
              <a:pathLst>
                <a:path w="218356" h="812800">
                  <a:moveTo>
                    <a:pt x="109178" y="0"/>
                  </a:moveTo>
                  <a:lnTo>
                    <a:pt x="109178" y="0"/>
                  </a:lnTo>
                  <a:cubicBezTo>
                    <a:pt x="138134" y="0"/>
                    <a:pt x="165904" y="11503"/>
                    <a:pt x="186379" y="31978"/>
                  </a:cubicBezTo>
                  <a:cubicBezTo>
                    <a:pt x="206854" y="52452"/>
                    <a:pt x="218356" y="80222"/>
                    <a:pt x="218356" y="109178"/>
                  </a:cubicBezTo>
                  <a:lnTo>
                    <a:pt x="218356" y="703622"/>
                  </a:lnTo>
                  <a:cubicBezTo>
                    <a:pt x="218356" y="732578"/>
                    <a:pt x="206854" y="760348"/>
                    <a:pt x="186379" y="780822"/>
                  </a:cubicBezTo>
                  <a:cubicBezTo>
                    <a:pt x="165904" y="801297"/>
                    <a:pt x="138134" y="812800"/>
                    <a:pt x="109178" y="812800"/>
                  </a:cubicBezTo>
                  <a:lnTo>
                    <a:pt x="109178" y="812800"/>
                  </a:lnTo>
                  <a:cubicBezTo>
                    <a:pt x="80222" y="812800"/>
                    <a:pt x="52452" y="801297"/>
                    <a:pt x="31978" y="780822"/>
                  </a:cubicBezTo>
                  <a:cubicBezTo>
                    <a:pt x="11503" y="760348"/>
                    <a:pt x="0" y="732578"/>
                    <a:pt x="0" y="703622"/>
                  </a:cubicBezTo>
                  <a:lnTo>
                    <a:pt x="0" y="109178"/>
                  </a:lnTo>
                  <a:cubicBezTo>
                    <a:pt x="0" y="80222"/>
                    <a:pt x="11503" y="52452"/>
                    <a:pt x="31978" y="31978"/>
                  </a:cubicBezTo>
                  <a:cubicBezTo>
                    <a:pt x="52452" y="11503"/>
                    <a:pt x="80222" y="0"/>
                    <a:pt x="109178" y="0"/>
                  </a:cubicBezTo>
                  <a:close/>
                </a:path>
              </a:pathLst>
            </a:custGeom>
            <a:solidFill>
              <a:srgbClr val="BCA387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18356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008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2181427" y="7438996"/>
            <a:ext cx="4848896" cy="2566737"/>
            <a:chOff x="0" y="0"/>
            <a:chExt cx="1277076" cy="67601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277076" cy="676013"/>
            </a:xfrm>
            <a:custGeom>
              <a:avLst/>
              <a:gdLst/>
              <a:ahLst/>
              <a:cxnLst/>
              <a:rect l="l" t="t" r="r" b="b"/>
              <a:pathLst>
                <a:path w="1277076" h="676013">
                  <a:moveTo>
                    <a:pt x="81428" y="0"/>
                  </a:moveTo>
                  <a:lnTo>
                    <a:pt x="1195647" y="0"/>
                  </a:lnTo>
                  <a:cubicBezTo>
                    <a:pt x="1217243" y="0"/>
                    <a:pt x="1237955" y="8579"/>
                    <a:pt x="1253226" y="23850"/>
                  </a:cubicBezTo>
                  <a:cubicBezTo>
                    <a:pt x="1268497" y="39121"/>
                    <a:pt x="1277076" y="59832"/>
                    <a:pt x="1277076" y="81428"/>
                  </a:cubicBezTo>
                  <a:lnTo>
                    <a:pt x="1277076" y="594585"/>
                  </a:lnTo>
                  <a:cubicBezTo>
                    <a:pt x="1277076" y="639556"/>
                    <a:pt x="1240619" y="676013"/>
                    <a:pt x="1195647" y="676013"/>
                  </a:cubicBezTo>
                  <a:lnTo>
                    <a:pt x="81428" y="676013"/>
                  </a:lnTo>
                  <a:cubicBezTo>
                    <a:pt x="36457" y="676013"/>
                    <a:pt x="0" y="639556"/>
                    <a:pt x="0" y="594585"/>
                  </a:cubicBezTo>
                  <a:lnTo>
                    <a:pt x="0" y="81428"/>
                  </a:lnTo>
                  <a:cubicBezTo>
                    <a:pt x="0" y="36457"/>
                    <a:pt x="36457" y="0"/>
                    <a:pt x="81428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7" name="TextBox 7"/>
            <p:cNvSpPr txBox="1"/>
            <p:nvPr/>
          </p:nvSpPr>
          <p:spPr>
            <a:xfrm>
              <a:off x="0" y="-85725"/>
              <a:ext cx="1277076" cy="7617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828"/>
                </a:lnSpc>
              </a:pPr>
              <a:r>
                <a:rPr lang="en-US" sz="2734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Add a skin type questionnaire</a:t>
              </a:r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2494460" y="1537732"/>
            <a:ext cx="4579946" cy="2558542"/>
            <a:chOff x="0" y="0"/>
            <a:chExt cx="1206241" cy="673855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206241" cy="673855"/>
            </a:xfrm>
            <a:custGeom>
              <a:avLst/>
              <a:gdLst/>
              <a:ahLst/>
              <a:cxnLst/>
              <a:rect l="l" t="t" r="r" b="b"/>
              <a:pathLst>
                <a:path w="1206241" h="673855">
                  <a:moveTo>
                    <a:pt x="86210" y="0"/>
                  </a:moveTo>
                  <a:lnTo>
                    <a:pt x="1120031" y="0"/>
                  </a:lnTo>
                  <a:cubicBezTo>
                    <a:pt x="1167643" y="0"/>
                    <a:pt x="1206241" y="38598"/>
                    <a:pt x="1206241" y="86210"/>
                  </a:cubicBezTo>
                  <a:lnTo>
                    <a:pt x="1206241" y="587645"/>
                  </a:lnTo>
                  <a:cubicBezTo>
                    <a:pt x="1206241" y="635257"/>
                    <a:pt x="1167643" y="673855"/>
                    <a:pt x="1120031" y="673855"/>
                  </a:cubicBezTo>
                  <a:lnTo>
                    <a:pt x="86210" y="673855"/>
                  </a:lnTo>
                  <a:cubicBezTo>
                    <a:pt x="38598" y="673855"/>
                    <a:pt x="0" y="635257"/>
                    <a:pt x="0" y="587645"/>
                  </a:cubicBezTo>
                  <a:lnTo>
                    <a:pt x="0" y="86210"/>
                  </a:lnTo>
                  <a:cubicBezTo>
                    <a:pt x="0" y="38598"/>
                    <a:pt x="38598" y="0"/>
                    <a:pt x="8621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10" name="TextBox 10"/>
            <p:cNvSpPr txBox="1"/>
            <p:nvPr/>
          </p:nvSpPr>
          <p:spPr>
            <a:xfrm>
              <a:off x="0" y="-85725"/>
              <a:ext cx="1206241" cy="75958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828"/>
                </a:lnSpc>
              </a:pPr>
              <a:r>
                <a:rPr lang="en-US" sz="2734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Live analytical reports</a:t>
              </a:r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7563723" y="4505137"/>
            <a:ext cx="4579946" cy="2524998"/>
            <a:chOff x="0" y="0"/>
            <a:chExt cx="1206241" cy="66502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206241" cy="665020"/>
            </a:xfrm>
            <a:custGeom>
              <a:avLst/>
              <a:gdLst/>
              <a:ahLst/>
              <a:cxnLst/>
              <a:rect l="l" t="t" r="r" b="b"/>
              <a:pathLst>
                <a:path w="1206241" h="665020">
                  <a:moveTo>
                    <a:pt x="86210" y="0"/>
                  </a:moveTo>
                  <a:lnTo>
                    <a:pt x="1120031" y="0"/>
                  </a:lnTo>
                  <a:cubicBezTo>
                    <a:pt x="1167643" y="0"/>
                    <a:pt x="1206241" y="38598"/>
                    <a:pt x="1206241" y="86210"/>
                  </a:cubicBezTo>
                  <a:lnTo>
                    <a:pt x="1206241" y="578810"/>
                  </a:lnTo>
                  <a:cubicBezTo>
                    <a:pt x="1206241" y="601674"/>
                    <a:pt x="1197158" y="623602"/>
                    <a:pt x="1180991" y="639770"/>
                  </a:cubicBezTo>
                  <a:cubicBezTo>
                    <a:pt x="1164823" y="655937"/>
                    <a:pt x="1142895" y="665020"/>
                    <a:pt x="1120031" y="665020"/>
                  </a:cubicBezTo>
                  <a:lnTo>
                    <a:pt x="86210" y="665020"/>
                  </a:lnTo>
                  <a:cubicBezTo>
                    <a:pt x="38598" y="665020"/>
                    <a:pt x="0" y="626422"/>
                    <a:pt x="0" y="578810"/>
                  </a:cubicBezTo>
                  <a:lnTo>
                    <a:pt x="0" y="86210"/>
                  </a:lnTo>
                  <a:cubicBezTo>
                    <a:pt x="0" y="38598"/>
                    <a:pt x="38598" y="0"/>
                    <a:pt x="8621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13" name="TextBox 13"/>
            <p:cNvSpPr txBox="1"/>
            <p:nvPr/>
          </p:nvSpPr>
          <p:spPr>
            <a:xfrm>
              <a:off x="0" y="-85725"/>
              <a:ext cx="1206241" cy="75074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828"/>
                </a:lnSpc>
              </a:pPr>
              <a:r>
                <a:rPr lang="en-US" sz="2734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“Let’s Hear From You” event</a:t>
              </a:r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2494460" y="4359902"/>
            <a:ext cx="4579946" cy="2524998"/>
            <a:chOff x="0" y="0"/>
            <a:chExt cx="1206241" cy="66502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1206241" cy="665020"/>
            </a:xfrm>
            <a:custGeom>
              <a:avLst/>
              <a:gdLst/>
              <a:ahLst/>
              <a:cxnLst/>
              <a:rect l="l" t="t" r="r" b="b"/>
              <a:pathLst>
                <a:path w="1206241" h="665020">
                  <a:moveTo>
                    <a:pt x="86210" y="0"/>
                  </a:moveTo>
                  <a:lnTo>
                    <a:pt x="1120031" y="0"/>
                  </a:lnTo>
                  <a:cubicBezTo>
                    <a:pt x="1167643" y="0"/>
                    <a:pt x="1206241" y="38598"/>
                    <a:pt x="1206241" y="86210"/>
                  </a:cubicBezTo>
                  <a:lnTo>
                    <a:pt x="1206241" y="578810"/>
                  </a:lnTo>
                  <a:cubicBezTo>
                    <a:pt x="1206241" y="601674"/>
                    <a:pt x="1197158" y="623602"/>
                    <a:pt x="1180991" y="639770"/>
                  </a:cubicBezTo>
                  <a:cubicBezTo>
                    <a:pt x="1164823" y="655937"/>
                    <a:pt x="1142895" y="665020"/>
                    <a:pt x="1120031" y="665020"/>
                  </a:cubicBezTo>
                  <a:lnTo>
                    <a:pt x="86210" y="665020"/>
                  </a:lnTo>
                  <a:cubicBezTo>
                    <a:pt x="38598" y="665020"/>
                    <a:pt x="0" y="626422"/>
                    <a:pt x="0" y="578810"/>
                  </a:cubicBezTo>
                  <a:lnTo>
                    <a:pt x="0" y="86210"/>
                  </a:lnTo>
                  <a:cubicBezTo>
                    <a:pt x="0" y="38598"/>
                    <a:pt x="38598" y="0"/>
                    <a:pt x="8621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16" name="TextBox 16"/>
            <p:cNvSpPr txBox="1"/>
            <p:nvPr/>
          </p:nvSpPr>
          <p:spPr>
            <a:xfrm>
              <a:off x="0" y="-85725"/>
              <a:ext cx="1206241" cy="75074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828"/>
                </a:lnSpc>
              </a:pPr>
              <a:r>
                <a:rPr lang="en-US" sz="2734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“Try and Shine” experience</a:t>
              </a:r>
            </a:p>
          </p:txBody>
        </p:sp>
      </p:grpSp>
      <p:sp>
        <p:nvSpPr>
          <p:cNvPr id="17" name="Freeform 17"/>
          <p:cNvSpPr/>
          <p:nvPr/>
        </p:nvSpPr>
        <p:spPr>
          <a:xfrm>
            <a:off x="15655607" y="-796036"/>
            <a:ext cx="5032295" cy="3329856"/>
          </a:xfrm>
          <a:custGeom>
            <a:avLst/>
            <a:gdLst/>
            <a:ahLst/>
            <a:cxnLst/>
            <a:rect l="l" t="t" r="r" b="b"/>
            <a:pathLst>
              <a:path w="5032295" h="3329856">
                <a:moveTo>
                  <a:pt x="0" y="0"/>
                </a:moveTo>
                <a:lnTo>
                  <a:pt x="5032295" y="0"/>
                </a:lnTo>
                <a:lnTo>
                  <a:pt x="5032295" y="3329856"/>
                </a:lnTo>
                <a:lnTo>
                  <a:pt x="0" y="332985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18" name="Group 18"/>
          <p:cNvGrpSpPr/>
          <p:nvPr/>
        </p:nvGrpSpPr>
        <p:grpSpPr>
          <a:xfrm>
            <a:off x="2181427" y="1452289"/>
            <a:ext cx="4848896" cy="2643986"/>
            <a:chOff x="0" y="0"/>
            <a:chExt cx="1277076" cy="696358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1277076" cy="696358"/>
            </a:xfrm>
            <a:custGeom>
              <a:avLst/>
              <a:gdLst/>
              <a:ahLst/>
              <a:cxnLst/>
              <a:rect l="l" t="t" r="r" b="b"/>
              <a:pathLst>
                <a:path w="1277076" h="696358">
                  <a:moveTo>
                    <a:pt x="81428" y="0"/>
                  </a:moveTo>
                  <a:lnTo>
                    <a:pt x="1195647" y="0"/>
                  </a:lnTo>
                  <a:cubicBezTo>
                    <a:pt x="1217243" y="0"/>
                    <a:pt x="1237955" y="8579"/>
                    <a:pt x="1253226" y="23850"/>
                  </a:cubicBezTo>
                  <a:cubicBezTo>
                    <a:pt x="1268497" y="39121"/>
                    <a:pt x="1277076" y="59832"/>
                    <a:pt x="1277076" y="81428"/>
                  </a:cubicBezTo>
                  <a:lnTo>
                    <a:pt x="1277076" y="614930"/>
                  </a:lnTo>
                  <a:cubicBezTo>
                    <a:pt x="1277076" y="659902"/>
                    <a:pt x="1240619" y="696358"/>
                    <a:pt x="1195647" y="696358"/>
                  </a:cubicBezTo>
                  <a:lnTo>
                    <a:pt x="81428" y="696358"/>
                  </a:lnTo>
                  <a:cubicBezTo>
                    <a:pt x="59832" y="696358"/>
                    <a:pt x="39121" y="687779"/>
                    <a:pt x="23850" y="672509"/>
                  </a:cubicBezTo>
                  <a:cubicBezTo>
                    <a:pt x="8579" y="657238"/>
                    <a:pt x="0" y="636526"/>
                    <a:pt x="0" y="614930"/>
                  </a:cubicBezTo>
                  <a:lnTo>
                    <a:pt x="0" y="81428"/>
                  </a:lnTo>
                  <a:cubicBezTo>
                    <a:pt x="0" y="36457"/>
                    <a:pt x="36457" y="0"/>
                    <a:pt x="81428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20" name="TextBox 20"/>
            <p:cNvSpPr txBox="1"/>
            <p:nvPr/>
          </p:nvSpPr>
          <p:spPr>
            <a:xfrm>
              <a:off x="0" y="-85725"/>
              <a:ext cx="1277076" cy="78208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828"/>
                </a:lnSpc>
              </a:pPr>
              <a:r>
                <a:rPr lang="en-US" sz="2734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Integrate sales into the system</a:t>
              </a:r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2181427" y="4359902"/>
            <a:ext cx="4848896" cy="2762973"/>
            <a:chOff x="0" y="0"/>
            <a:chExt cx="1277076" cy="727697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1277076" cy="727697"/>
            </a:xfrm>
            <a:custGeom>
              <a:avLst/>
              <a:gdLst/>
              <a:ahLst/>
              <a:cxnLst/>
              <a:rect l="l" t="t" r="r" b="b"/>
              <a:pathLst>
                <a:path w="1277076" h="727697">
                  <a:moveTo>
                    <a:pt x="81428" y="0"/>
                  </a:moveTo>
                  <a:lnTo>
                    <a:pt x="1195647" y="0"/>
                  </a:lnTo>
                  <a:cubicBezTo>
                    <a:pt x="1217243" y="0"/>
                    <a:pt x="1237955" y="8579"/>
                    <a:pt x="1253226" y="23850"/>
                  </a:cubicBezTo>
                  <a:cubicBezTo>
                    <a:pt x="1268497" y="39121"/>
                    <a:pt x="1277076" y="59832"/>
                    <a:pt x="1277076" y="81428"/>
                  </a:cubicBezTo>
                  <a:lnTo>
                    <a:pt x="1277076" y="646268"/>
                  </a:lnTo>
                  <a:cubicBezTo>
                    <a:pt x="1277076" y="667864"/>
                    <a:pt x="1268497" y="688576"/>
                    <a:pt x="1253226" y="703847"/>
                  </a:cubicBezTo>
                  <a:cubicBezTo>
                    <a:pt x="1237955" y="719118"/>
                    <a:pt x="1217243" y="727697"/>
                    <a:pt x="1195647" y="727697"/>
                  </a:cubicBezTo>
                  <a:lnTo>
                    <a:pt x="81428" y="727697"/>
                  </a:lnTo>
                  <a:cubicBezTo>
                    <a:pt x="36457" y="727697"/>
                    <a:pt x="0" y="691240"/>
                    <a:pt x="0" y="646268"/>
                  </a:cubicBezTo>
                  <a:lnTo>
                    <a:pt x="0" y="81428"/>
                  </a:lnTo>
                  <a:cubicBezTo>
                    <a:pt x="0" y="36457"/>
                    <a:pt x="36457" y="0"/>
                    <a:pt x="81428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23" name="TextBox 23"/>
            <p:cNvSpPr txBox="1"/>
            <p:nvPr/>
          </p:nvSpPr>
          <p:spPr>
            <a:xfrm>
              <a:off x="0" y="-85725"/>
              <a:ext cx="1277076" cy="81342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828"/>
                </a:lnSpc>
              </a:pPr>
              <a:r>
                <a:rPr lang="en-US" sz="2734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“Share Your Opinion” event</a:t>
              </a:r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7563723" y="1537732"/>
            <a:ext cx="4579946" cy="2762973"/>
            <a:chOff x="0" y="0"/>
            <a:chExt cx="1206241" cy="727697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1206241" cy="727697"/>
            </a:xfrm>
            <a:custGeom>
              <a:avLst/>
              <a:gdLst/>
              <a:ahLst/>
              <a:cxnLst/>
              <a:rect l="l" t="t" r="r" b="b"/>
              <a:pathLst>
                <a:path w="1206241" h="727697">
                  <a:moveTo>
                    <a:pt x="86210" y="0"/>
                  </a:moveTo>
                  <a:lnTo>
                    <a:pt x="1120031" y="0"/>
                  </a:lnTo>
                  <a:cubicBezTo>
                    <a:pt x="1167643" y="0"/>
                    <a:pt x="1206241" y="38598"/>
                    <a:pt x="1206241" y="86210"/>
                  </a:cubicBezTo>
                  <a:lnTo>
                    <a:pt x="1206241" y="641486"/>
                  </a:lnTo>
                  <a:cubicBezTo>
                    <a:pt x="1206241" y="664351"/>
                    <a:pt x="1197158" y="686279"/>
                    <a:pt x="1180991" y="702446"/>
                  </a:cubicBezTo>
                  <a:cubicBezTo>
                    <a:pt x="1164823" y="718614"/>
                    <a:pt x="1142895" y="727697"/>
                    <a:pt x="1120031" y="727697"/>
                  </a:cubicBezTo>
                  <a:lnTo>
                    <a:pt x="86210" y="727697"/>
                  </a:lnTo>
                  <a:cubicBezTo>
                    <a:pt x="38598" y="727697"/>
                    <a:pt x="0" y="689099"/>
                    <a:pt x="0" y="641486"/>
                  </a:cubicBezTo>
                  <a:lnTo>
                    <a:pt x="0" y="86210"/>
                  </a:lnTo>
                  <a:cubicBezTo>
                    <a:pt x="0" y="38598"/>
                    <a:pt x="38598" y="0"/>
                    <a:pt x="8621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26" name="TextBox 26"/>
            <p:cNvSpPr txBox="1"/>
            <p:nvPr/>
          </p:nvSpPr>
          <p:spPr>
            <a:xfrm>
              <a:off x="0" y="-85725"/>
              <a:ext cx="1206241" cy="81342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828"/>
                </a:lnSpc>
              </a:pPr>
              <a:r>
                <a:rPr lang="en-US" sz="2734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Integrated inventory management system</a:t>
              </a:r>
            </a:p>
          </p:txBody>
        </p:sp>
      </p:grpSp>
      <p:sp>
        <p:nvSpPr>
          <p:cNvPr id="27" name="TextBox 27"/>
          <p:cNvSpPr txBox="1"/>
          <p:nvPr/>
        </p:nvSpPr>
        <p:spPr>
          <a:xfrm>
            <a:off x="7030323" y="-161925"/>
            <a:ext cx="4857340" cy="14052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479"/>
              </a:lnSpc>
              <a:spcBef>
                <a:spcPct val="0"/>
              </a:spcBef>
            </a:pPr>
            <a:r>
              <a:rPr lang="en-US" sz="8199">
                <a:solidFill>
                  <a:srgbClr val="2A1F1A"/>
                </a:solidFill>
                <a:latin typeface="Magnolia Script"/>
                <a:ea typeface="Magnolia Script"/>
                <a:cs typeface="Magnolia Script"/>
                <a:sym typeface="Magnolia Script"/>
              </a:rPr>
              <a:t>Solutions</a:t>
            </a:r>
          </a:p>
        </p:txBody>
      </p:sp>
      <p:grpSp>
        <p:nvGrpSpPr>
          <p:cNvPr id="28" name="Group 28"/>
          <p:cNvGrpSpPr/>
          <p:nvPr/>
        </p:nvGrpSpPr>
        <p:grpSpPr>
          <a:xfrm>
            <a:off x="7637120" y="7438996"/>
            <a:ext cx="4579946" cy="2566737"/>
            <a:chOff x="0" y="0"/>
            <a:chExt cx="1206241" cy="676013"/>
          </a:xfrm>
        </p:grpSpPr>
        <p:sp>
          <p:nvSpPr>
            <p:cNvPr id="29" name="Freeform 29"/>
            <p:cNvSpPr/>
            <p:nvPr/>
          </p:nvSpPr>
          <p:spPr>
            <a:xfrm>
              <a:off x="0" y="0"/>
              <a:ext cx="1206241" cy="676013"/>
            </a:xfrm>
            <a:custGeom>
              <a:avLst/>
              <a:gdLst/>
              <a:ahLst/>
              <a:cxnLst/>
              <a:rect l="l" t="t" r="r" b="b"/>
              <a:pathLst>
                <a:path w="1206241" h="676013">
                  <a:moveTo>
                    <a:pt x="86210" y="0"/>
                  </a:moveTo>
                  <a:lnTo>
                    <a:pt x="1120031" y="0"/>
                  </a:lnTo>
                  <a:cubicBezTo>
                    <a:pt x="1167643" y="0"/>
                    <a:pt x="1206241" y="38598"/>
                    <a:pt x="1206241" y="86210"/>
                  </a:cubicBezTo>
                  <a:lnTo>
                    <a:pt x="1206241" y="589803"/>
                  </a:lnTo>
                  <a:cubicBezTo>
                    <a:pt x="1206241" y="637416"/>
                    <a:pt x="1167643" y="676013"/>
                    <a:pt x="1120031" y="676013"/>
                  </a:cubicBezTo>
                  <a:lnTo>
                    <a:pt x="86210" y="676013"/>
                  </a:lnTo>
                  <a:cubicBezTo>
                    <a:pt x="38598" y="676013"/>
                    <a:pt x="0" y="637416"/>
                    <a:pt x="0" y="589803"/>
                  </a:cubicBezTo>
                  <a:lnTo>
                    <a:pt x="0" y="86210"/>
                  </a:lnTo>
                  <a:cubicBezTo>
                    <a:pt x="0" y="38598"/>
                    <a:pt x="38598" y="0"/>
                    <a:pt x="8621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30" name="TextBox 30"/>
            <p:cNvSpPr txBox="1"/>
            <p:nvPr/>
          </p:nvSpPr>
          <p:spPr>
            <a:xfrm>
              <a:off x="0" y="-85725"/>
              <a:ext cx="1206241" cy="7617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828"/>
                </a:lnSpc>
              </a:pPr>
              <a:r>
                <a:rPr lang="en-US" sz="2734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Matching Cards</a:t>
              </a:r>
            </a:p>
          </p:txBody>
        </p:sp>
      </p:grpSp>
      <p:grpSp>
        <p:nvGrpSpPr>
          <p:cNvPr id="31" name="Group 31"/>
          <p:cNvGrpSpPr/>
          <p:nvPr/>
        </p:nvGrpSpPr>
        <p:grpSpPr>
          <a:xfrm>
            <a:off x="12494460" y="7438996"/>
            <a:ext cx="4579946" cy="2566737"/>
            <a:chOff x="0" y="0"/>
            <a:chExt cx="1206241" cy="676013"/>
          </a:xfrm>
        </p:grpSpPr>
        <p:sp>
          <p:nvSpPr>
            <p:cNvPr id="32" name="Freeform 32"/>
            <p:cNvSpPr/>
            <p:nvPr/>
          </p:nvSpPr>
          <p:spPr>
            <a:xfrm>
              <a:off x="0" y="0"/>
              <a:ext cx="1206241" cy="676013"/>
            </a:xfrm>
            <a:custGeom>
              <a:avLst/>
              <a:gdLst/>
              <a:ahLst/>
              <a:cxnLst/>
              <a:rect l="l" t="t" r="r" b="b"/>
              <a:pathLst>
                <a:path w="1206241" h="676013">
                  <a:moveTo>
                    <a:pt x="86210" y="0"/>
                  </a:moveTo>
                  <a:lnTo>
                    <a:pt x="1120031" y="0"/>
                  </a:lnTo>
                  <a:cubicBezTo>
                    <a:pt x="1167643" y="0"/>
                    <a:pt x="1206241" y="38598"/>
                    <a:pt x="1206241" y="86210"/>
                  </a:cubicBezTo>
                  <a:lnTo>
                    <a:pt x="1206241" y="589803"/>
                  </a:lnTo>
                  <a:cubicBezTo>
                    <a:pt x="1206241" y="637416"/>
                    <a:pt x="1167643" y="676013"/>
                    <a:pt x="1120031" y="676013"/>
                  </a:cubicBezTo>
                  <a:lnTo>
                    <a:pt x="86210" y="676013"/>
                  </a:lnTo>
                  <a:cubicBezTo>
                    <a:pt x="38598" y="676013"/>
                    <a:pt x="0" y="637416"/>
                    <a:pt x="0" y="589803"/>
                  </a:cubicBezTo>
                  <a:lnTo>
                    <a:pt x="0" y="86210"/>
                  </a:lnTo>
                  <a:cubicBezTo>
                    <a:pt x="0" y="38598"/>
                    <a:pt x="38598" y="0"/>
                    <a:pt x="8621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33" name="TextBox 33"/>
            <p:cNvSpPr txBox="1"/>
            <p:nvPr/>
          </p:nvSpPr>
          <p:spPr>
            <a:xfrm>
              <a:off x="0" y="-85725"/>
              <a:ext cx="1206241" cy="7617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107"/>
                </a:lnSpc>
              </a:pPr>
              <a:r>
                <a:rPr lang="en-US" sz="2934">
                  <a:solidFill>
                    <a:srgbClr val="000000"/>
                  </a:solidFill>
                  <a:latin typeface="Poppins"/>
                  <a:ea typeface="Poppins"/>
                  <a:cs typeface="Poppins"/>
                  <a:sym typeface="Poppins"/>
                </a:rPr>
                <a:t>Live Chat</a:t>
              </a:r>
            </a:p>
          </p:txBody>
        </p: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8961624" y="8246535"/>
            <a:ext cx="5823107" cy="1011765"/>
          </a:xfrm>
          <a:custGeom>
            <a:avLst/>
            <a:gdLst/>
            <a:ahLst/>
            <a:cxnLst/>
            <a:rect l="l" t="t" r="r" b="b"/>
            <a:pathLst>
              <a:path w="5823107" h="1011765">
                <a:moveTo>
                  <a:pt x="0" y="0"/>
                </a:moveTo>
                <a:lnTo>
                  <a:pt x="5823106" y="0"/>
                </a:lnTo>
                <a:lnTo>
                  <a:pt x="5823106" y="1011765"/>
                </a:lnTo>
                <a:lnTo>
                  <a:pt x="0" y="101176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8000"/>
            </a:blip>
            <a:stretch>
              <a:fillRect/>
            </a:stretch>
          </a:blipFill>
        </p:spPr>
      </p:sp>
      <p:grpSp>
        <p:nvGrpSpPr>
          <p:cNvPr id="3" name="Group 3"/>
          <p:cNvGrpSpPr>
            <a:grpSpLocks noChangeAspect="1"/>
          </p:cNvGrpSpPr>
          <p:nvPr/>
        </p:nvGrpSpPr>
        <p:grpSpPr>
          <a:xfrm>
            <a:off x="7889142" y="404337"/>
            <a:ext cx="7968070" cy="7968070"/>
            <a:chOff x="0" y="0"/>
            <a:chExt cx="6350000" cy="6350000"/>
          </a:xfrm>
        </p:grpSpPr>
        <p:sp>
          <p:nvSpPr>
            <p:cNvPr id="4" name="Freeform 4"/>
            <p:cNvSpPr/>
            <p:nvPr/>
          </p:nvSpPr>
          <p:spPr>
            <a:xfrm>
              <a:off x="-156812" y="-5088"/>
              <a:ext cx="6663624" cy="6360176"/>
            </a:xfrm>
            <a:custGeom>
              <a:avLst/>
              <a:gdLst/>
              <a:ahLst/>
              <a:cxnLst/>
              <a:rect l="l" t="t" r="r" b="b"/>
              <a:pathLst>
                <a:path w="6663624" h="6360176">
                  <a:moveTo>
                    <a:pt x="3331812" y="5088"/>
                  </a:moveTo>
                  <a:lnTo>
                    <a:pt x="3331812" y="5088"/>
                  </a:lnTo>
                  <a:cubicBezTo>
                    <a:pt x="2194111" y="0"/>
                    <a:pt x="1140649" y="604036"/>
                    <a:pt x="570324" y="1588475"/>
                  </a:cubicBezTo>
                  <a:cubicBezTo>
                    <a:pt x="0" y="2572913"/>
                    <a:pt x="0" y="3787263"/>
                    <a:pt x="570324" y="4771701"/>
                  </a:cubicBezTo>
                  <a:cubicBezTo>
                    <a:pt x="1140649" y="5756140"/>
                    <a:pt x="2194111" y="6360176"/>
                    <a:pt x="3331812" y="6355088"/>
                  </a:cubicBezTo>
                  <a:cubicBezTo>
                    <a:pt x="4469513" y="6360176"/>
                    <a:pt x="5522976" y="5756140"/>
                    <a:pt x="6093300" y="4771701"/>
                  </a:cubicBezTo>
                  <a:cubicBezTo>
                    <a:pt x="6663624" y="3787263"/>
                    <a:pt x="6663624" y="2572913"/>
                    <a:pt x="6093300" y="1588475"/>
                  </a:cubicBezTo>
                  <a:cubicBezTo>
                    <a:pt x="5522976" y="604036"/>
                    <a:pt x="4469513" y="0"/>
                    <a:pt x="3331812" y="5088"/>
                  </a:cubicBezTo>
                  <a:close/>
                </a:path>
              </a:pathLst>
            </a:custGeom>
            <a:solidFill>
              <a:srgbClr val="E1DDD9"/>
            </a:solidFill>
          </p:spPr>
        </p:sp>
        <p:sp>
          <p:nvSpPr>
            <p:cNvPr id="5" name="Freeform 5"/>
            <p:cNvSpPr/>
            <p:nvPr/>
          </p:nvSpPr>
          <p:spPr>
            <a:xfrm>
              <a:off x="284320" y="415956"/>
              <a:ext cx="5781360" cy="5518089"/>
            </a:xfrm>
            <a:custGeom>
              <a:avLst/>
              <a:gdLst/>
              <a:ahLst/>
              <a:cxnLst/>
              <a:rect l="l" t="t" r="r" b="b"/>
              <a:pathLst>
                <a:path w="5781360" h="5518089">
                  <a:moveTo>
                    <a:pt x="2890680" y="4414"/>
                  </a:moveTo>
                  <a:cubicBezTo>
                    <a:pt x="1903611" y="0"/>
                    <a:pt x="989627" y="524062"/>
                    <a:pt x="494813" y="1378160"/>
                  </a:cubicBezTo>
                  <a:cubicBezTo>
                    <a:pt x="0" y="2232259"/>
                    <a:pt x="0" y="3285829"/>
                    <a:pt x="494813" y="4139928"/>
                  </a:cubicBezTo>
                  <a:cubicBezTo>
                    <a:pt x="989627" y="4994026"/>
                    <a:pt x="1903611" y="5518088"/>
                    <a:pt x="2890680" y="5513674"/>
                  </a:cubicBezTo>
                  <a:cubicBezTo>
                    <a:pt x="3877749" y="5518088"/>
                    <a:pt x="4791733" y="4994026"/>
                    <a:pt x="5286547" y="4139928"/>
                  </a:cubicBezTo>
                  <a:cubicBezTo>
                    <a:pt x="5781360" y="3285829"/>
                    <a:pt x="5781360" y="2232259"/>
                    <a:pt x="5286547" y="1378161"/>
                  </a:cubicBezTo>
                  <a:cubicBezTo>
                    <a:pt x="4791733" y="524062"/>
                    <a:pt x="3877749" y="0"/>
                    <a:pt x="2890680" y="4414"/>
                  </a:cubicBezTo>
                  <a:close/>
                </a:path>
              </a:pathLst>
            </a:custGeom>
            <a:blipFill>
              <a:blip r:embed="rId3"/>
              <a:stretch>
                <a:fillRect l="-475545" t="-44063" r="-368916" b="-389572"/>
              </a:stretch>
            </a:blipFill>
          </p:spPr>
        </p:sp>
      </p:grpSp>
      <p:grpSp>
        <p:nvGrpSpPr>
          <p:cNvPr id="6" name="Group 6"/>
          <p:cNvGrpSpPr/>
          <p:nvPr/>
        </p:nvGrpSpPr>
        <p:grpSpPr>
          <a:xfrm>
            <a:off x="-494925" y="-494925"/>
            <a:ext cx="1523625" cy="1523625"/>
            <a:chOff x="0" y="0"/>
            <a:chExt cx="812800" cy="812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7C5740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76200" y="161925"/>
              <a:ext cx="660400" cy="5746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20"/>
                </a:lnSpc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6997770" y="8996770"/>
            <a:ext cx="1785156" cy="1785156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7C5740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76200" y="161925"/>
              <a:ext cx="660400" cy="5746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20"/>
                </a:lnSpc>
              </a:pPr>
              <a:endParaRPr/>
            </a:p>
          </p:txBody>
        </p:sp>
      </p:grpSp>
      <p:sp>
        <p:nvSpPr>
          <p:cNvPr id="12" name="TextBox 12"/>
          <p:cNvSpPr txBox="1"/>
          <p:nvPr/>
        </p:nvSpPr>
        <p:spPr>
          <a:xfrm>
            <a:off x="614369" y="3633245"/>
            <a:ext cx="8250691" cy="15102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958"/>
              </a:lnSpc>
            </a:pPr>
            <a:r>
              <a:rPr lang="en-US" sz="9958" b="1" spc="-517">
                <a:solidFill>
                  <a:srgbClr val="50392B"/>
                </a:solidFill>
                <a:latin typeface="Arial Bold"/>
                <a:ea typeface="Arial Bold"/>
                <a:cs typeface="Arial Bold"/>
                <a:sym typeface="Arial Bold"/>
              </a:rPr>
              <a:t>CRM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516362" y="0"/>
            <a:ext cx="8406433" cy="4101907"/>
          </a:xfrm>
          <a:custGeom>
            <a:avLst/>
            <a:gdLst/>
            <a:ahLst/>
            <a:cxnLst/>
            <a:rect l="l" t="t" r="r" b="b"/>
            <a:pathLst>
              <a:path w="8406433" h="4101907">
                <a:moveTo>
                  <a:pt x="0" y="0"/>
                </a:moveTo>
                <a:lnTo>
                  <a:pt x="8406433" y="0"/>
                </a:lnTo>
                <a:lnTo>
                  <a:pt x="8406433" y="4101907"/>
                </a:lnTo>
                <a:lnTo>
                  <a:pt x="0" y="410190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401846" y="3179560"/>
            <a:ext cx="6672215" cy="4401283"/>
          </a:xfrm>
          <a:custGeom>
            <a:avLst/>
            <a:gdLst/>
            <a:ahLst/>
            <a:cxnLst/>
            <a:rect l="l" t="t" r="r" b="b"/>
            <a:pathLst>
              <a:path w="6672215" h="4401283">
                <a:moveTo>
                  <a:pt x="0" y="0"/>
                </a:moveTo>
                <a:lnTo>
                  <a:pt x="6672216" y="0"/>
                </a:lnTo>
                <a:lnTo>
                  <a:pt x="6672216" y="4401283"/>
                </a:lnTo>
                <a:lnTo>
                  <a:pt x="0" y="440128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0564124" y="4645073"/>
            <a:ext cx="7358671" cy="4154481"/>
          </a:xfrm>
          <a:custGeom>
            <a:avLst/>
            <a:gdLst/>
            <a:ahLst/>
            <a:cxnLst/>
            <a:rect l="l" t="t" r="r" b="b"/>
            <a:pathLst>
              <a:path w="7358671" h="4154481">
                <a:moveTo>
                  <a:pt x="0" y="0"/>
                </a:moveTo>
                <a:lnTo>
                  <a:pt x="7358671" y="0"/>
                </a:lnTo>
                <a:lnTo>
                  <a:pt x="7358671" y="4154482"/>
                </a:lnTo>
                <a:lnTo>
                  <a:pt x="0" y="415448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 rot="4010823">
            <a:off x="7782987" y="1051800"/>
            <a:ext cx="837062" cy="2502088"/>
          </a:xfrm>
          <a:custGeom>
            <a:avLst/>
            <a:gdLst/>
            <a:ahLst/>
            <a:cxnLst/>
            <a:rect l="l" t="t" r="r" b="b"/>
            <a:pathLst>
              <a:path w="837062" h="2502088">
                <a:moveTo>
                  <a:pt x="0" y="0"/>
                </a:moveTo>
                <a:lnTo>
                  <a:pt x="837062" y="0"/>
                </a:lnTo>
                <a:lnTo>
                  <a:pt x="837062" y="2502088"/>
                </a:lnTo>
                <a:lnTo>
                  <a:pt x="0" y="250208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7190242" y="4684056"/>
            <a:ext cx="3259582" cy="2311340"/>
          </a:xfrm>
          <a:custGeom>
            <a:avLst/>
            <a:gdLst/>
            <a:ahLst/>
            <a:cxnLst/>
            <a:rect l="l" t="t" r="r" b="b"/>
            <a:pathLst>
              <a:path w="3259582" h="2311340">
                <a:moveTo>
                  <a:pt x="0" y="0"/>
                </a:moveTo>
                <a:lnTo>
                  <a:pt x="3259582" y="0"/>
                </a:lnTo>
                <a:lnTo>
                  <a:pt x="3259582" y="2311340"/>
                </a:lnTo>
                <a:lnTo>
                  <a:pt x="0" y="231134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7" name="AutoShape 7"/>
          <p:cNvSpPr/>
          <p:nvPr/>
        </p:nvSpPr>
        <p:spPr>
          <a:xfrm>
            <a:off x="3384420" y="3928715"/>
            <a:ext cx="2066605" cy="0"/>
          </a:xfrm>
          <a:prstGeom prst="line">
            <a:avLst/>
          </a:prstGeom>
          <a:ln w="66675" cap="flat">
            <a:solidFill>
              <a:srgbClr val="FF3131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8" name="TextBox 8"/>
          <p:cNvSpPr txBox="1"/>
          <p:nvPr/>
        </p:nvSpPr>
        <p:spPr>
          <a:xfrm>
            <a:off x="692837" y="971550"/>
            <a:ext cx="6698818" cy="14173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80"/>
              </a:lnSpc>
            </a:pPr>
            <a:r>
              <a:rPr lang="ar-EG" sz="2700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  <a:rtl/>
              </a:rPr>
              <a:t>حسب ما يقدمة العميل من معلومات داخل خانة “دعينا نسمع منك” يصنف الزبون داخل</a:t>
            </a:r>
            <a:r>
              <a:rPr lang="en-US" sz="2700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 CRM 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290648" y="2616721"/>
            <a:ext cx="5305481" cy="4591653"/>
          </a:xfrm>
          <a:custGeom>
            <a:avLst/>
            <a:gdLst/>
            <a:ahLst/>
            <a:cxnLst/>
            <a:rect l="l" t="t" r="r" b="b"/>
            <a:pathLst>
              <a:path w="5305481" h="4591653">
                <a:moveTo>
                  <a:pt x="0" y="0"/>
                </a:moveTo>
                <a:lnTo>
                  <a:pt x="5305481" y="0"/>
                </a:lnTo>
                <a:lnTo>
                  <a:pt x="5305481" y="4591653"/>
                </a:lnTo>
                <a:lnTo>
                  <a:pt x="0" y="459165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AutoShape 3"/>
          <p:cNvSpPr/>
          <p:nvPr/>
        </p:nvSpPr>
        <p:spPr>
          <a:xfrm flipV="1">
            <a:off x="6707699" y="4912548"/>
            <a:ext cx="1486684" cy="42518"/>
          </a:xfrm>
          <a:prstGeom prst="line">
            <a:avLst/>
          </a:prstGeom>
          <a:ln w="38100" cap="flat">
            <a:solidFill>
              <a:srgbClr val="FF0000"/>
            </a:solidFill>
            <a:prstDash val="solid"/>
            <a:headEnd type="none" w="sm" len="sm"/>
            <a:tailEnd type="triangle" w="lg" len="med"/>
          </a:ln>
        </p:spPr>
      </p:sp>
      <p:grpSp>
        <p:nvGrpSpPr>
          <p:cNvPr id="4" name="Group 4"/>
          <p:cNvGrpSpPr>
            <a:grpSpLocks noChangeAspect="1"/>
          </p:cNvGrpSpPr>
          <p:nvPr/>
        </p:nvGrpSpPr>
        <p:grpSpPr>
          <a:xfrm>
            <a:off x="8904472" y="2289363"/>
            <a:ext cx="2651460" cy="5246370"/>
            <a:chOff x="0" y="0"/>
            <a:chExt cx="2620010" cy="5184140"/>
          </a:xfrm>
        </p:grpSpPr>
        <p:sp>
          <p:nvSpPr>
            <p:cNvPr id="5" name="Freeform 5"/>
            <p:cNvSpPr/>
            <p:nvPr/>
          </p:nvSpPr>
          <p:spPr>
            <a:xfrm>
              <a:off x="53340" y="25400"/>
              <a:ext cx="2513330" cy="5132070"/>
            </a:xfrm>
            <a:custGeom>
              <a:avLst/>
              <a:gdLst/>
              <a:ahLst/>
              <a:cxnLst/>
              <a:rect l="l" t="t" r="r" b="b"/>
              <a:pathLst>
                <a:path w="2513330" h="513207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6" name="Freeform 6"/>
            <p:cNvSpPr/>
            <p:nvPr/>
          </p:nvSpPr>
          <p:spPr>
            <a:xfrm>
              <a:off x="185420" y="156210"/>
              <a:ext cx="2251710" cy="4876800"/>
            </a:xfrm>
            <a:custGeom>
              <a:avLst/>
              <a:gdLst/>
              <a:ahLst/>
              <a:cxnLst/>
              <a:rect l="l" t="t" r="r" b="b"/>
              <a:pathLst>
                <a:path w="2251710" h="487680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4"/>
              <a:stretch>
                <a:fillRect l="-4533" r="-4533" b="-9116"/>
              </a:stretch>
            </a:blipFill>
          </p:spPr>
        </p:sp>
        <p:sp>
          <p:nvSpPr>
            <p:cNvPr id="7" name="Freeform 7"/>
            <p:cNvSpPr/>
            <p:nvPr/>
          </p:nvSpPr>
          <p:spPr>
            <a:xfrm>
              <a:off x="1121410" y="198120"/>
              <a:ext cx="347980" cy="43180"/>
            </a:xfrm>
            <a:custGeom>
              <a:avLst/>
              <a:gdLst/>
              <a:ahLst/>
              <a:cxnLst/>
              <a:rect l="l" t="t" r="r" b="b"/>
              <a:pathLst>
                <a:path w="347980" h="431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8" name="Freeform 8"/>
            <p:cNvSpPr/>
            <p:nvPr/>
          </p:nvSpPr>
          <p:spPr>
            <a:xfrm>
              <a:off x="1578312" y="187909"/>
              <a:ext cx="66636" cy="63602"/>
            </a:xfrm>
            <a:custGeom>
              <a:avLst/>
              <a:gdLst/>
              <a:ahLst/>
              <a:cxnLst/>
              <a:rect l="l" t="t" r="r" b="b"/>
              <a:pathLst>
                <a:path w="66636" h="63602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9" name="Freeform 9"/>
            <p:cNvSpPr/>
            <p:nvPr/>
          </p:nvSpPr>
          <p:spPr>
            <a:xfrm>
              <a:off x="0" y="685800"/>
              <a:ext cx="27940" cy="213360"/>
            </a:xfrm>
            <a:custGeom>
              <a:avLst/>
              <a:gdLst/>
              <a:ahLst/>
              <a:cxnLst/>
              <a:rect l="l" t="t" r="r" b="b"/>
              <a:pathLst>
                <a:path w="27940" h="21336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0" name="Freeform 10"/>
            <p:cNvSpPr/>
            <p:nvPr/>
          </p:nvSpPr>
          <p:spPr>
            <a:xfrm>
              <a:off x="0" y="1057910"/>
              <a:ext cx="27940" cy="384810"/>
            </a:xfrm>
            <a:custGeom>
              <a:avLst/>
              <a:gdLst/>
              <a:ahLst/>
              <a:cxnLst/>
              <a:rect l="l" t="t" r="r" b="b"/>
              <a:pathLst>
                <a:path w="27940" h="38481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1" name="Freeform 11"/>
            <p:cNvSpPr/>
            <p:nvPr/>
          </p:nvSpPr>
          <p:spPr>
            <a:xfrm>
              <a:off x="0" y="1526540"/>
              <a:ext cx="27940" cy="386080"/>
            </a:xfrm>
            <a:custGeom>
              <a:avLst/>
              <a:gdLst/>
              <a:ahLst/>
              <a:cxnLst/>
              <a:rect l="l" t="t" r="r" b="b"/>
              <a:pathLst>
                <a:path w="27940" h="38608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2" name="Freeform 12"/>
            <p:cNvSpPr/>
            <p:nvPr/>
          </p:nvSpPr>
          <p:spPr>
            <a:xfrm>
              <a:off x="2592070" y="1184910"/>
              <a:ext cx="27940" cy="618490"/>
            </a:xfrm>
            <a:custGeom>
              <a:avLst/>
              <a:gdLst/>
              <a:ahLst/>
              <a:cxnLst/>
              <a:rect l="l" t="t" r="r" b="b"/>
              <a:pathLst>
                <a:path w="27940" h="61849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3" name="Freeform 13"/>
            <p:cNvSpPr/>
            <p:nvPr/>
          </p:nvSpPr>
          <p:spPr>
            <a:xfrm>
              <a:off x="27940" y="0"/>
              <a:ext cx="2564130" cy="5182870"/>
            </a:xfrm>
            <a:custGeom>
              <a:avLst/>
              <a:gdLst/>
              <a:ahLst/>
              <a:cxnLst/>
              <a:rect l="l" t="t" r="r" b="b"/>
              <a:pathLst>
                <a:path w="2564130" h="518287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id="14" name="Group 14"/>
          <p:cNvGrpSpPr>
            <a:grpSpLocks noChangeAspect="1"/>
          </p:cNvGrpSpPr>
          <p:nvPr/>
        </p:nvGrpSpPr>
        <p:grpSpPr>
          <a:xfrm>
            <a:off x="12784087" y="2289363"/>
            <a:ext cx="2651460" cy="5246370"/>
            <a:chOff x="0" y="0"/>
            <a:chExt cx="2620010" cy="5184140"/>
          </a:xfrm>
        </p:grpSpPr>
        <p:sp>
          <p:nvSpPr>
            <p:cNvPr id="15" name="Freeform 15"/>
            <p:cNvSpPr/>
            <p:nvPr/>
          </p:nvSpPr>
          <p:spPr>
            <a:xfrm>
              <a:off x="53340" y="25400"/>
              <a:ext cx="2513330" cy="5132070"/>
            </a:xfrm>
            <a:custGeom>
              <a:avLst/>
              <a:gdLst/>
              <a:ahLst/>
              <a:cxnLst/>
              <a:rect l="l" t="t" r="r" b="b"/>
              <a:pathLst>
                <a:path w="2513330" h="513207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16" name="Freeform 16"/>
            <p:cNvSpPr/>
            <p:nvPr/>
          </p:nvSpPr>
          <p:spPr>
            <a:xfrm>
              <a:off x="185420" y="156210"/>
              <a:ext cx="2251710" cy="4876800"/>
            </a:xfrm>
            <a:custGeom>
              <a:avLst/>
              <a:gdLst/>
              <a:ahLst/>
              <a:cxnLst/>
              <a:rect l="l" t="t" r="r" b="b"/>
              <a:pathLst>
                <a:path w="2251710" h="487680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5"/>
              <a:stretch>
                <a:fillRect l="-7017" r="-7017" b="-14234"/>
              </a:stretch>
            </a:blipFill>
          </p:spPr>
        </p:sp>
        <p:sp>
          <p:nvSpPr>
            <p:cNvPr id="17" name="Freeform 17"/>
            <p:cNvSpPr/>
            <p:nvPr/>
          </p:nvSpPr>
          <p:spPr>
            <a:xfrm>
              <a:off x="1121410" y="198120"/>
              <a:ext cx="347980" cy="43180"/>
            </a:xfrm>
            <a:custGeom>
              <a:avLst/>
              <a:gdLst/>
              <a:ahLst/>
              <a:cxnLst/>
              <a:rect l="l" t="t" r="r" b="b"/>
              <a:pathLst>
                <a:path w="347980" h="431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18" name="Freeform 18"/>
            <p:cNvSpPr/>
            <p:nvPr/>
          </p:nvSpPr>
          <p:spPr>
            <a:xfrm>
              <a:off x="1578312" y="187909"/>
              <a:ext cx="66636" cy="63602"/>
            </a:xfrm>
            <a:custGeom>
              <a:avLst/>
              <a:gdLst/>
              <a:ahLst/>
              <a:cxnLst/>
              <a:rect l="l" t="t" r="r" b="b"/>
              <a:pathLst>
                <a:path w="66636" h="63602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19" name="Freeform 19"/>
            <p:cNvSpPr/>
            <p:nvPr/>
          </p:nvSpPr>
          <p:spPr>
            <a:xfrm>
              <a:off x="0" y="685800"/>
              <a:ext cx="27940" cy="213360"/>
            </a:xfrm>
            <a:custGeom>
              <a:avLst/>
              <a:gdLst/>
              <a:ahLst/>
              <a:cxnLst/>
              <a:rect l="l" t="t" r="r" b="b"/>
              <a:pathLst>
                <a:path w="27940" h="21336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0" name="Freeform 20"/>
            <p:cNvSpPr/>
            <p:nvPr/>
          </p:nvSpPr>
          <p:spPr>
            <a:xfrm>
              <a:off x="0" y="1057910"/>
              <a:ext cx="27940" cy="384810"/>
            </a:xfrm>
            <a:custGeom>
              <a:avLst/>
              <a:gdLst/>
              <a:ahLst/>
              <a:cxnLst/>
              <a:rect l="l" t="t" r="r" b="b"/>
              <a:pathLst>
                <a:path w="27940" h="38481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1" name="Freeform 21"/>
            <p:cNvSpPr/>
            <p:nvPr/>
          </p:nvSpPr>
          <p:spPr>
            <a:xfrm>
              <a:off x="0" y="1526540"/>
              <a:ext cx="27940" cy="386080"/>
            </a:xfrm>
            <a:custGeom>
              <a:avLst/>
              <a:gdLst/>
              <a:ahLst/>
              <a:cxnLst/>
              <a:rect l="l" t="t" r="r" b="b"/>
              <a:pathLst>
                <a:path w="27940" h="38608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2" name="Freeform 22"/>
            <p:cNvSpPr/>
            <p:nvPr/>
          </p:nvSpPr>
          <p:spPr>
            <a:xfrm>
              <a:off x="2592070" y="1184910"/>
              <a:ext cx="27940" cy="618490"/>
            </a:xfrm>
            <a:custGeom>
              <a:avLst/>
              <a:gdLst/>
              <a:ahLst/>
              <a:cxnLst/>
              <a:rect l="l" t="t" r="r" b="b"/>
              <a:pathLst>
                <a:path w="27940" h="61849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3" name="Freeform 23"/>
            <p:cNvSpPr/>
            <p:nvPr/>
          </p:nvSpPr>
          <p:spPr>
            <a:xfrm>
              <a:off x="27940" y="0"/>
              <a:ext cx="2564130" cy="5182870"/>
            </a:xfrm>
            <a:custGeom>
              <a:avLst/>
              <a:gdLst/>
              <a:ahLst/>
              <a:cxnLst/>
              <a:rect l="l" t="t" r="r" b="b"/>
              <a:pathLst>
                <a:path w="2564130" h="518287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id="24" name="TextBox 24"/>
          <p:cNvSpPr txBox="1"/>
          <p:nvPr/>
        </p:nvSpPr>
        <p:spPr>
          <a:xfrm>
            <a:off x="1704922" y="3267376"/>
            <a:ext cx="4489549" cy="32331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1">
              <a:lnSpc>
                <a:spcPts val="4292"/>
              </a:lnSpc>
            </a:pPr>
            <a:r>
              <a:rPr lang="ar-EG" sz="3065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  <a:rtl/>
              </a:rPr>
              <a:t>عملنا على اضافة التسويق الكتروني بحيث يتم تخصيص زبائن لهم ولاء وتم تصنيفهم من موديل (</a:t>
            </a:r>
            <a:r>
              <a:rPr lang="en-US" sz="3065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CRM</a:t>
            </a:r>
            <a:r>
              <a:rPr lang="ar-EG" sz="3065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  <a:rtl/>
              </a:rPr>
              <a:t>)  بأكثر ولاء او تم الفوز به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438026" y="2616721"/>
            <a:ext cx="5305481" cy="4591653"/>
          </a:xfrm>
          <a:custGeom>
            <a:avLst/>
            <a:gdLst/>
            <a:ahLst/>
            <a:cxnLst/>
            <a:rect l="l" t="t" r="r" b="b"/>
            <a:pathLst>
              <a:path w="5305481" h="4591653">
                <a:moveTo>
                  <a:pt x="0" y="0"/>
                </a:moveTo>
                <a:lnTo>
                  <a:pt x="5305481" y="0"/>
                </a:lnTo>
                <a:lnTo>
                  <a:pt x="5305481" y="4591653"/>
                </a:lnTo>
                <a:lnTo>
                  <a:pt x="0" y="459165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AutoShape 3"/>
          <p:cNvSpPr/>
          <p:nvPr/>
        </p:nvSpPr>
        <p:spPr>
          <a:xfrm>
            <a:off x="7743507" y="4893498"/>
            <a:ext cx="3478940" cy="0"/>
          </a:xfrm>
          <a:prstGeom prst="line">
            <a:avLst/>
          </a:prstGeom>
          <a:ln w="76200" cap="flat">
            <a:solidFill>
              <a:srgbClr val="FF0000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4" name="Freeform 4"/>
          <p:cNvSpPr/>
          <p:nvPr/>
        </p:nvSpPr>
        <p:spPr>
          <a:xfrm>
            <a:off x="11636517" y="698296"/>
            <a:ext cx="5783894" cy="8428503"/>
          </a:xfrm>
          <a:custGeom>
            <a:avLst/>
            <a:gdLst/>
            <a:ahLst/>
            <a:cxnLst/>
            <a:rect l="l" t="t" r="r" b="b"/>
            <a:pathLst>
              <a:path w="5783894" h="8428503">
                <a:moveTo>
                  <a:pt x="0" y="0"/>
                </a:moveTo>
                <a:lnTo>
                  <a:pt x="5783894" y="0"/>
                </a:lnTo>
                <a:lnTo>
                  <a:pt x="5783894" y="8428503"/>
                </a:lnTo>
                <a:lnTo>
                  <a:pt x="0" y="842850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2852300" y="3267376"/>
            <a:ext cx="4489549" cy="32331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1">
              <a:lnSpc>
                <a:spcPts val="4292"/>
              </a:lnSpc>
            </a:pPr>
            <a:r>
              <a:rPr lang="ar-EG" sz="3065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  <a:rtl/>
              </a:rPr>
              <a:t>قمنا بعمل مزامنة لمنشوات مواقع التواصل الاجتماعي بحيث يتم اضافة المنشور على النظام وعمل مزامنة تلقائية مع مواقع التواصل الاجتماي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32947" y="8686567"/>
            <a:ext cx="5823107" cy="1011765"/>
          </a:xfrm>
          <a:custGeom>
            <a:avLst/>
            <a:gdLst/>
            <a:ahLst/>
            <a:cxnLst/>
            <a:rect l="l" t="t" r="r" b="b"/>
            <a:pathLst>
              <a:path w="5823107" h="1011765">
                <a:moveTo>
                  <a:pt x="0" y="0"/>
                </a:moveTo>
                <a:lnTo>
                  <a:pt x="5823106" y="0"/>
                </a:lnTo>
                <a:lnTo>
                  <a:pt x="5823106" y="1011765"/>
                </a:lnTo>
                <a:lnTo>
                  <a:pt x="0" y="101176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8000"/>
            </a:blip>
            <a:stretch>
              <a:fillRect/>
            </a:stretch>
          </a:blipFill>
        </p:spPr>
      </p:sp>
      <p:grpSp>
        <p:nvGrpSpPr>
          <p:cNvPr id="3" name="Group 3"/>
          <p:cNvGrpSpPr>
            <a:grpSpLocks noChangeAspect="1"/>
          </p:cNvGrpSpPr>
          <p:nvPr/>
        </p:nvGrpSpPr>
        <p:grpSpPr>
          <a:xfrm>
            <a:off x="9160465" y="718497"/>
            <a:ext cx="7968070" cy="7968070"/>
            <a:chOff x="0" y="0"/>
            <a:chExt cx="6350000" cy="6350000"/>
          </a:xfrm>
        </p:grpSpPr>
        <p:sp>
          <p:nvSpPr>
            <p:cNvPr id="4" name="Freeform 4"/>
            <p:cNvSpPr/>
            <p:nvPr/>
          </p:nvSpPr>
          <p:spPr>
            <a:xfrm>
              <a:off x="-156812" y="-5088"/>
              <a:ext cx="6663624" cy="6360176"/>
            </a:xfrm>
            <a:custGeom>
              <a:avLst/>
              <a:gdLst/>
              <a:ahLst/>
              <a:cxnLst/>
              <a:rect l="l" t="t" r="r" b="b"/>
              <a:pathLst>
                <a:path w="6663624" h="6360176">
                  <a:moveTo>
                    <a:pt x="3331812" y="5088"/>
                  </a:moveTo>
                  <a:lnTo>
                    <a:pt x="3331812" y="5088"/>
                  </a:lnTo>
                  <a:cubicBezTo>
                    <a:pt x="2194111" y="0"/>
                    <a:pt x="1140649" y="604036"/>
                    <a:pt x="570324" y="1588475"/>
                  </a:cubicBezTo>
                  <a:cubicBezTo>
                    <a:pt x="0" y="2572913"/>
                    <a:pt x="0" y="3787263"/>
                    <a:pt x="570324" y="4771701"/>
                  </a:cubicBezTo>
                  <a:cubicBezTo>
                    <a:pt x="1140649" y="5756140"/>
                    <a:pt x="2194111" y="6360176"/>
                    <a:pt x="3331812" y="6355088"/>
                  </a:cubicBezTo>
                  <a:cubicBezTo>
                    <a:pt x="4469513" y="6360176"/>
                    <a:pt x="5522976" y="5756140"/>
                    <a:pt x="6093300" y="4771701"/>
                  </a:cubicBezTo>
                  <a:cubicBezTo>
                    <a:pt x="6663624" y="3787263"/>
                    <a:pt x="6663624" y="2572913"/>
                    <a:pt x="6093300" y="1588475"/>
                  </a:cubicBezTo>
                  <a:cubicBezTo>
                    <a:pt x="5522976" y="604036"/>
                    <a:pt x="4469513" y="0"/>
                    <a:pt x="3331812" y="5088"/>
                  </a:cubicBezTo>
                  <a:close/>
                </a:path>
              </a:pathLst>
            </a:custGeom>
            <a:solidFill>
              <a:srgbClr val="E1DDD9"/>
            </a:solidFill>
          </p:spPr>
        </p:sp>
        <p:sp>
          <p:nvSpPr>
            <p:cNvPr id="5" name="Freeform 5"/>
            <p:cNvSpPr/>
            <p:nvPr/>
          </p:nvSpPr>
          <p:spPr>
            <a:xfrm>
              <a:off x="284320" y="415956"/>
              <a:ext cx="5781360" cy="5518089"/>
            </a:xfrm>
            <a:custGeom>
              <a:avLst/>
              <a:gdLst/>
              <a:ahLst/>
              <a:cxnLst/>
              <a:rect l="l" t="t" r="r" b="b"/>
              <a:pathLst>
                <a:path w="5781360" h="5518089">
                  <a:moveTo>
                    <a:pt x="2890680" y="4414"/>
                  </a:moveTo>
                  <a:cubicBezTo>
                    <a:pt x="1903611" y="0"/>
                    <a:pt x="989627" y="524062"/>
                    <a:pt x="494813" y="1378160"/>
                  </a:cubicBezTo>
                  <a:cubicBezTo>
                    <a:pt x="0" y="2232259"/>
                    <a:pt x="0" y="3285829"/>
                    <a:pt x="494813" y="4139928"/>
                  </a:cubicBezTo>
                  <a:cubicBezTo>
                    <a:pt x="989627" y="4994026"/>
                    <a:pt x="1903611" y="5518088"/>
                    <a:pt x="2890680" y="5513674"/>
                  </a:cubicBezTo>
                  <a:cubicBezTo>
                    <a:pt x="3877749" y="5518088"/>
                    <a:pt x="4791733" y="4994026"/>
                    <a:pt x="5286547" y="4139928"/>
                  </a:cubicBezTo>
                  <a:cubicBezTo>
                    <a:pt x="5781360" y="3285829"/>
                    <a:pt x="5781360" y="2232259"/>
                    <a:pt x="5286547" y="1378161"/>
                  </a:cubicBezTo>
                  <a:cubicBezTo>
                    <a:pt x="4791733" y="524062"/>
                    <a:pt x="3877749" y="0"/>
                    <a:pt x="2890680" y="4414"/>
                  </a:cubicBezTo>
                  <a:close/>
                </a:path>
              </a:pathLst>
            </a:custGeom>
            <a:blipFill>
              <a:blip r:embed="rId3"/>
              <a:stretch>
                <a:fillRect l="-250891" t="-193197" r="-500139" b="-187648"/>
              </a:stretch>
            </a:blipFill>
          </p:spPr>
        </p:sp>
      </p:grpSp>
      <p:grpSp>
        <p:nvGrpSpPr>
          <p:cNvPr id="6" name="Group 6"/>
          <p:cNvGrpSpPr/>
          <p:nvPr/>
        </p:nvGrpSpPr>
        <p:grpSpPr>
          <a:xfrm>
            <a:off x="-494925" y="-494925"/>
            <a:ext cx="1523625" cy="1523625"/>
            <a:chOff x="0" y="0"/>
            <a:chExt cx="812800" cy="812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7C5740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76200" y="161925"/>
              <a:ext cx="660400" cy="5746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20"/>
                </a:lnSpc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6997770" y="8996770"/>
            <a:ext cx="1785156" cy="1785156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7C5740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76200" y="161925"/>
              <a:ext cx="660400" cy="5746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20"/>
                </a:lnSpc>
              </a:pPr>
              <a:endParaRPr/>
            </a:p>
          </p:txBody>
        </p:sp>
      </p:grpSp>
      <p:sp>
        <p:nvSpPr>
          <p:cNvPr id="12" name="TextBox 12"/>
          <p:cNvSpPr txBox="1"/>
          <p:nvPr/>
        </p:nvSpPr>
        <p:spPr>
          <a:xfrm>
            <a:off x="515311" y="4056552"/>
            <a:ext cx="8250691" cy="15102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958"/>
              </a:lnSpc>
            </a:pPr>
            <a:r>
              <a:rPr lang="en-US" sz="9958" b="1" spc="-517">
                <a:solidFill>
                  <a:srgbClr val="50392B"/>
                </a:solidFill>
                <a:latin typeface="Arial Bold"/>
                <a:ea typeface="Arial Bold"/>
                <a:cs typeface="Arial Bold"/>
                <a:sym typeface="Arial Bold"/>
              </a:rPr>
              <a:t>INVENTORY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866016" y="2264244"/>
            <a:ext cx="14997568" cy="5758511"/>
          </a:xfrm>
          <a:custGeom>
            <a:avLst/>
            <a:gdLst/>
            <a:ahLst/>
            <a:cxnLst/>
            <a:rect l="l" t="t" r="r" b="b"/>
            <a:pathLst>
              <a:path w="14997568" h="5758511">
                <a:moveTo>
                  <a:pt x="0" y="0"/>
                </a:moveTo>
                <a:lnTo>
                  <a:pt x="14997568" y="0"/>
                </a:lnTo>
                <a:lnTo>
                  <a:pt x="14997568" y="5758512"/>
                </a:lnTo>
                <a:lnTo>
                  <a:pt x="0" y="575851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8700" y="691889"/>
            <a:ext cx="16641572" cy="8688652"/>
          </a:xfrm>
          <a:custGeom>
            <a:avLst/>
            <a:gdLst/>
            <a:ahLst/>
            <a:cxnLst/>
            <a:rect l="l" t="t" r="r" b="b"/>
            <a:pathLst>
              <a:path w="16641572" h="8688652">
                <a:moveTo>
                  <a:pt x="0" y="0"/>
                </a:moveTo>
                <a:lnTo>
                  <a:pt x="16641572" y="0"/>
                </a:lnTo>
                <a:lnTo>
                  <a:pt x="16641572" y="8688652"/>
                </a:lnTo>
                <a:lnTo>
                  <a:pt x="0" y="86886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751958" y="496891"/>
            <a:ext cx="12831188" cy="9259228"/>
          </a:xfrm>
          <a:custGeom>
            <a:avLst/>
            <a:gdLst/>
            <a:ahLst/>
            <a:cxnLst/>
            <a:rect l="l" t="t" r="r" b="b"/>
            <a:pathLst>
              <a:path w="12831188" h="9259228">
                <a:moveTo>
                  <a:pt x="0" y="0"/>
                </a:moveTo>
                <a:lnTo>
                  <a:pt x="12831187" y="0"/>
                </a:lnTo>
                <a:lnTo>
                  <a:pt x="12831187" y="9259228"/>
                </a:lnTo>
                <a:lnTo>
                  <a:pt x="0" y="925922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02803" y="1028700"/>
            <a:ext cx="17237781" cy="8416030"/>
          </a:xfrm>
          <a:custGeom>
            <a:avLst/>
            <a:gdLst/>
            <a:ahLst/>
            <a:cxnLst/>
            <a:rect l="l" t="t" r="r" b="b"/>
            <a:pathLst>
              <a:path w="17237781" h="8416030">
                <a:moveTo>
                  <a:pt x="0" y="0"/>
                </a:moveTo>
                <a:lnTo>
                  <a:pt x="17237781" y="0"/>
                </a:lnTo>
                <a:lnTo>
                  <a:pt x="17237781" y="8416030"/>
                </a:lnTo>
                <a:lnTo>
                  <a:pt x="0" y="841603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b="-252"/>
            </a:stretch>
          </a:blipFill>
        </p:spPr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398163" y="2962902"/>
            <a:ext cx="15073448" cy="6839577"/>
          </a:xfrm>
          <a:custGeom>
            <a:avLst/>
            <a:gdLst/>
            <a:ahLst/>
            <a:cxnLst/>
            <a:rect l="l" t="t" r="r" b="b"/>
            <a:pathLst>
              <a:path w="15073448" h="6839577">
                <a:moveTo>
                  <a:pt x="0" y="0"/>
                </a:moveTo>
                <a:lnTo>
                  <a:pt x="15073447" y="0"/>
                </a:lnTo>
                <a:lnTo>
                  <a:pt x="15073447" y="6839577"/>
                </a:lnTo>
                <a:lnTo>
                  <a:pt x="0" y="683957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0902736" y="0"/>
            <a:ext cx="7088823" cy="2726535"/>
          </a:xfrm>
          <a:custGeom>
            <a:avLst/>
            <a:gdLst/>
            <a:ahLst/>
            <a:cxnLst/>
            <a:rect l="l" t="t" r="r" b="b"/>
            <a:pathLst>
              <a:path w="7088823" h="2726535">
                <a:moveTo>
                  <a:pt x="0" y="0"/>
                </a:moveTo>
                <a:lnTo>
                  <a:pt x="7088824" y="0"/>
                </a:lnTo>
                <a:lnTo>
                  <a:pt x="7088824" y="2726535"/>
                </a:lnTo>
                <a:lnTo>
                  <a:pt x="0" y="272653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b="-53687"/>
            </a:stretch>
          </a:blipFill>
        </p:spPr>
      </p:sp>
      <p:sp>
        <p:nvSpPr>
          <p:cNvPr id="4" name="AutoShape 4"/>
          <p:cNvSpPr/>
          <p:nvPr/>
        </p:nvSpPr>
        <p:spPr>
          <a:xfrm>
            <a:off x="7954908" y="1047750"/>
            <a:ext cx="6492240" cy="0"/>
          </a:xfrm>
          <a:prstGeom prst="line">
            <a:avLst/>
          </a:prstGeom>
          <a:ln w="95250" cap="flat">
            <a:solidFill>
              <a:srgbClr val="FF3131"/>
            </a:solidFill>
            <a:prstDash val="solid"/>
            <a:headEnd type="none" w="sm" len="sm"/>
            <a:tailEnd type="triangle" w="lg" len="med"/>
          </a:ln>
        </p:spPr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77866" y="4323042"/>
            <a:ext cx="3252264" cy="4803623"/>
            <a:chOff x="0" y="0"/>
            <a:chExt cx="867345" cy="128107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67345" cy="1281076"/>
            </a:xfrm>
            <a:custGeom>
              <a:avLst/>
              <a:gdLst/>
              <a:ahLst/>
              <a:cxnLst/>
              <a:rect l="l" t="t" r="r" b="b"/>
              <a:pathLst>
                <a:path w="867345" h="1281076">
                  <a:moveTo>
                    <a:pt x="40468" y="0"/>
                  </a:moveTo>
                  <a:lnTo>
                    <a:pt x="826877" y="0"/>
                  </a:lnTo>
                  <a:cubicBezTo>
                    <a:pt x="837609" y="0"/>
                    <a:pt x="847903" y="4264"/>
                    <a:pt x="855492" y="11853"/>
                  </a:cubicBezTo>
                  <a:cubicBezTo>
                    <a:pt x="863081" y="19442"/>
                    <a:pt x="867345" y="29735"/>
                    <a:pt x="867345" y="40468"/>
                  </a:cubicBezTo>
                  <a:lnTo>
                    <a:pt x="867345" y="1240608"/>
                  </a:lnTo>
                  <a:cubicBezTo>
                    <a:pt x="867345" y="1251341"/>
                    <a:pt x="863081" y="1261634"/>
                    <a:pt x="855492" y="1269223"/>
                  </a:cubicBezTo>
                  <a:cubicBezTo>
                    <a:pt x="847903" y="1276812"/>
                    <a:pt x="837609" y="1281076"/>
                    <a:pt x="826877" y="1281076"/>
                  </a:cubicBezTo>
                  <a:lnTo>
                    <a:pt x="40468" y="1281076"/>
                  </a:lnTo>
                  <a:cubicBezTo>
                    <a:pt x="29735" y="1281076"/>
                    <a:pt x="19442" y="1276812"/>
                    <a:pt x="11853" y="1269223"/>
                  </a:cubicBezTo>
                  <a:cubicBezTo>
                    <a:pt x="4264" y="1261634"/>
                    <a:pt x="0" y="1251341"/>
                    <a:pt x="0" y="1240608"/>
                  </a:cubicBezTo>
                  <a:lnTo>
                    <a:pt x="0" y="40468"/>
                  </a:lnTo>
                  <a:cubicBezTo>
                    <a:pt x="0" y="29735"/>
                    <a:pt x="4264" y="19442"/>
                    <a:pt x="11853" y="11853"/>
                  </a:cubicBezTo>
                  <a:cubicBezTo>
                    <a:pt x="19442" y="4264"/>
                    <a:pt x="29735" y="0"/>
                    <a:pt x="40468" y="0"/>
                  </a:cubicBezTo>
                  <a:close/>
                </a:path>
              </a:pathLst>
            </a:custGeom>
            <a:solidFill>
              <a:srgbClr val="DFD3CA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867345" cy="130965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2"/>
                </a:lnSpc>
              </a:pPr>
              <a:endParaRPr/>
            </a:p>
          </p:txBody>
        </p:sp>
      </p:grpSp>
      <p:grpSp>
        <p:nvGrpSpPr>
          <p:cNvPr id="5" name="Group 5"/>
          <p:cNvGrpSpPr>
            <a:grpSpLocks noChangeAspect="1"/>
          </p:cNvGrpSpPr>
          <p:nvPr/>
        </p:nvGrpSpPr>
        <p:grpSpPr>
          <a:xfrm>
            <a:off x="319947" y="3185196"/>
            <a:ext cx="2935531" cy="2924064"/>
            <a:chOff x="0" y="0"/>
            <a:chExt cx="6502400" cy="6477000"/>
          </a:xfrm>
        </p:grpSpPr>
        <p:sp>
          <p:nvSpPr>
            <p:cNvPr id="6" name="Freeform 6"/>
            <p:cNvSpPr/>
            <p:nvPr/>
          </p:nvSpPr>
          <p:spPr>
            <a:xfrm>
              <a:off x="-23042" y="119185"/>
              <a:ext cx="6542159" cy="6244242"/>
            </a:xfrm>
            <a:custGeom>
              <a:avLst/>
              <a:gdLst/>
              <a:ahLst/>
              <a:cxnLst/>
              <a:rect l="l" t="t" r="r" b="b"/>
              <a:pathLst>
                <a:path w="6542159" h="6244242">
                  <a:moveTo>
                    <a:pt x="3271080" y="4996"/>
                  </a:moveTo>
                  <a:cubicBezTo>
                    <a:pt x="2154117" y="0"/>
                    <a:pt x="1119857" y="593026"/>
                    <a:pt x="559929" y="1559521"/>
                  </a:cubicBezTo>
                  <a:cubicBezTo>
                    <a:pt x="0" y="2526015"/>
                    <a:pt x="0" y="3718228"/>
                    <a:pt x="559929" y="4684723"/>
                  </a:cubicBezTo>
                  <a:cubicBezTo>
                    <a:pt x="1119857" y="5651217"/>
                    <a:pt x="2154117" y="6244243"/>
                    <a:pt x="3271080" y="6239248"/>
                  </a:cubicBezTo>
                  <a:cubicBezTo>
                    <a:pt x="4388043" y="6244243"/>
                    <a:pt x="5422303" y="5651217"/>
                    <a:pt x="5982231" y="4684723"/>
                  </a:cubicBezTo>
                  <a:cubicBezTo>
                    <a:pt x="6542160" y="3718229"/>
                    <a:pt x="6542160" y="2526015"/>
                    <a:pt x="5982231" y="1559521"/>
                  </a:cubicBezTo>
                  <a:cubicBezTo>
                    <a:pt x="5422303" y="593027"/>
                    <a:pt x="4388043" y="1"/>
                    <a:pt x="3271080" y="4996"/>
                  </a:cubicBezTo>
                  <a:close/>
                </a:path>
              </a:pathLst>
            </a:custGeom>
            <a:blipFill>
              <a:blip r:embed="rId2"/>
              <a:stretch>
                <a:fillRect l="223" t="-26176" r="223" b="-26176"/>
              </a:stretch>
            </a:blipFill>
          </p:spPr>
        </p:sp>
        <p:sp>
          <p:nvSpPr>
            <p:cNvPr id="7" name="Freeform 7"/>
            <p:cNvSpPr/>
            <p:nvPr/>
          </p:nvSpPr>
          <p:spPr>
            <a:xfrm>
              <a:off x="73038" y="66269"/>
              <a:ext cx="6350000" cy="6349987"/>
            </a:xfrm>
            <a:custGeom>
              <a:avLst/>
              <a:gdLst/>
              <a:ahLst/>
              <a:cxnLst/>
              <a:rect l="l" t="t" r="r" b="b"/>
              <a:pathLst>
                <a:path w="6350000" h="6349987">
                  <a:moveTo>
                    <a:pt x="3175000" y="6349987"/>
                  </a:moveTo>
                  <a:cubicBezTo>
                    <a:pt x="1424279" y="6349987"/>
                    <a:pt x="0" y="4925733"/>
                    <a:pt x="0" y="3175038"/>
                  </a:cubicBezTo>
                  <a:cubicBezTo>
                    <a:pt x="0" y="1424317"/>
                    <a:pt x="1424292" y="0"/>
                    <a:pt x="3175000" y="0"/>
                  </a:cubicBezTo>
                  <a:cubicBezTo>
                    <a:pt x="4925733" y="0"/>
                    <a:pt x="6350000" y="1424330"/>
                    <a:pt x="6350000" y="3175038"/>
                  </a:cubicBezTo>
                  <a:cubicBezTo>
                    <a:pt x="6350000" y="4925720"/>
                    <a:pt x="4925733" y="6349987"/>
                    <a:pt x="3175000" y="6349987"/>
                  </a:cubicBezTo>
                  <a:close/>
                  <a:moveTo>
                    <a:pt x="3175000" y="115760"/>
                  </a:moveTo>
                  <a:cubicBezTo>
                    <a:pt x="1488135" y="115760"/>
                    <a:pt x="115760" y="1488148"/>
                    <a:pt x="115760" y="3175038"/>
                  </a:cubicBezTo>
                  <a:cubicBezTo>
                    <a:pt x="115760" y="4861915"/>
                    <a:pt x="1488135" y="6234265"/>
                    <a:pt x="3175000" y="6234265"/>
                  </a:cubicBezTo>
                  <a:cubicBezTo>
                    <a:pt x="4861852" y="6234265"/>
                    <a:pt x="6234265" y="4861890"/>
                    <a:pt x="6234265" y="3175038"/>
                  </a:cubicBezTo>
                  <a:cubicBezTo>
                    <a:pt x="6234265" y="1488148"/>
                    <a:pt x="4861852" y="115760"/>
                    <a:pt x="3175000" y="11576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8" name="TextBox 8"/>
          <p:cNvSpPr txBox="1"/>
          <p:nvPr/>
        </p:nvSpPr>
        <p:spPr>
          <a:xfrm>
            <a:off x="1567973" y="762000"/>
            <a:ext cx="9137315" cy="10679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632"/>
              </a:lnSpc>
              <a:spcBef>
                <a:spcPct val="0"/>
              </a:spcBef>
            </a:pPr>
            <a:r>
              <a:rPr lang="en-US" sz="5263">
                <a:solidFill>
                  <a:srgbClr val="000000"/>
                </a:solidFill>
                <a:latin typeface="TAN Pearl"/>
                <a:ea typeface="TAN Pearl"/>
                <a:cs typeface="TAN Pearl"/>
                <a:sym typeface="TAN Pearl"/>
              </a:rPr>
              <a:t>MODULES USED: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502119" y="6934209"/>
            <a:ext cx="2666510" cy="8440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52"/>
              </a:lnSpc>
            </a:pPr>
            <a:r>
              <a:rPr lang="en-US" sz="2394" b="1" i="1" spc="-47">
                <a:solidFill>
                  <a:srgbClr val="010101"/>
                </a:solidFill>
                <a:latin typeface="Lora Bold Italics"/>
                <a:ea typeface="Lora Bold Italics"/>
                <a:cs typeface="Lora Bold Italics"/>
                <a:sym typeface="Lora Bold Italics"/>
              </a:rPr>
              <a:t>INVENTORY</a:t>
            </a:r>
          </a:p>
          <a:p>
            <a:pPr marL="0" lvl="0" indent="0" algn="ctr">
              <a:lnSpc>
                <a:spcPts val="3352"/>
              </a:lnSpc>
              <a:spcBef>
                <a:spcPct val="0"/>
              </a:spcBef>
            </a:pPr>
            <a:r>
              <a:rPr lang="en-US" sz="2394" b="1" i="1" spc="-47">
                <a:solidFill>
                  <a:srgbClr val="010101"/>
                </a:solidFill>
                <a:latin typeface="Lora Bold Italics"/>
                <a:ea typeface="Lora Bold Italics"/>
                <a:cs typeface="Lora Bold Italics"/>
                <a:sym typeface="Lora Bold Italics"/>
              </a:rPr>
              <a:t>MODULE</a:t>
            </a:r>
          </a:p>
        </p:txBody>
      </p:sp>
      <p:sp>
        <p:nvSpPr>
          <p:cNvPr id="10" name="AutoShape 10"/>
          <p:cNvSpPr/>
          <p:nvPr/>
        </p:nvSpPr>
        <p:spPr>
          <a:xfrm>
            <a:off x="177866" y="8233169"/>
            <a:ext cx="3380817" cy="0"/>
          </a:xfrm>
          <a:prstGeom prst="line">
            <a:avLst/>
          </a:prstGeom>
          <a:ln w="38100" cap="flat">
            <a:solidFill>
              <a:srgbClr val="FDFDFD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11" name="Group 11"/>
          <p:cNvGrpSpPr/>
          <p:nvPr/>
        </p:nvGrpSpPr>
        <p:grpSpPr>
          <a:xfrm>
            <a:off x="3817453" y="4323042"/>
            <a:ext cx="3195828" cy="4803623"/>
            <a:chOff x="0" y="0"/>
            <a:chExt cx="852294" cy="1281076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52294" cy="1281076"/>
            </a:xfrm>
            <a:custGeom>
              <a:avLst/>
              <a:gdLst/>
              <a:ahLst/>
              <a:cxnLst/>
              <a:rect l="l" t="t" r="r" b="b"/>
              <a:pathLst>
                <a:path w="852294" h="1281076">
                  <a:moveTo>
                    <a:pt x="41183" y="0"/>
                  </a:moveTo>
                  <a:lnTo>
                    <a:pt x="811111" y="0"/>
                  </a:lnTo>
                  <a:cubicBezTo>
                    <a:pt x="833856" y="0"/>
                    <a:pt x="852294" y="18438"/>
                    <a:pt x="852294" y="41183"/>
                  </a:cubicBezTo>
                  <a:lnTo>
                    <a:pt x="852294" y="1239893"/>
                  </a:lnTo>
                  <a:cubicBezTo>
                    <a:pt x="852294" y="1262638"/>
                    <a:pt x="833856" y="1281076"/>
                    <a:pt x="811111" y="1281076"/>
                  </a:cubicBezTo>
                  <a:lnTo>
                    <a:pt x="41183" y="1281076"/>
                  </a:lnTo>
                  <a:cubicBezTo>
                    <a:pt x="18438" y="1281076"/>
                    <a:pt x="0" y="1262638"/>
                    <a:pt x="0" y="1239893"/>
                  </a:cubicBezTo>
                  <a:lnTo>
                    <a:pt x="0" y="41183"/>
                  </a:lnTo>
                  <a:cubicBezTo>
                    <a:pt x="0" y="18438"/>
                    <a:pt x="18438" y="0"/>
                    <a:pt x="41183" y="0"/>
                  </a:cubicBezTo>
                  <a:close/>
                </a:path>
              </a:pathLst>
            </a:custGeom>
            <a:solidFill>
              <a:srgbClr val="DFD3CA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0" y="-28575"/>
              <a:ext cx="852294" cy="130965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2"/>
                </a:lnSpc>
              </a:pPr>
              <a:endParaRPr/>
            </a:p>
          </p:txBody>
        </p:sp>
      </p:grpSp>
      <p:grpSp>
        <p:nvGrpSpPr>
          <p:cNvPr id="14" name="Group 14"/>
          <p:cNvGrpSpPr>
            <a:grpSpLocks noChangeAspect="1"/>
          </p:cNvGrpSpPr>
          <p:nvPr/>
        </p:nvGrpSpPr>
        <p:grpSpPr>
          <a:xfrm>
            <a:off x="3876324" y="3185196"/>
            <a:ext cx="2935531" cy="2924064"/>
            <a:chOff x="0" y="0"/>
            <a:chExt cx="6502400" cy="6477000"/>
          </a:xfrm>
        </p:grpSpPr>
        <p:sp>
          <p:nvSpPr>
            <p:cNvPr id="15" name="Freeform 15"/>
            <p:cNvSpPr/>
            <p:nvPr/>
          </p:nvSpPr>
          <p:spPr>
            <a:xfrm>
              <a:off x="-23042" y="119185"/>
              <a:ext cx="6542159" cy="6244242"/>
            </a:xfrm>
            <a:custGeom>
              <a:avLst/>
              <a:gdLst/>
              <a:ahLst/>
              <a:cxnLst/>
              <a:rect l="l" t="t" r="r" b="b"/>
              <a:pathLst>
                <a:path w="6542159" h="6244242">
                  <a:moveTo>
                    <a:pt x="3271080" y="4996"/>
                  </a:moveTo>
                  <a:cubicBezTo>
                    <a:pt x="2154117" y="0"/>
                    <a:pt x="1119857" y="593026"/>
                    <a:pt x="559929" y="1559521"/>
                  </a:cubicBezTo>
                  <a:cubicBezTo>
                    <a:pt x="0" y="2526015"/>
                    <a:pt x="0" y="3718228"/>
                    <a:pt x="559929" y="4684723"/>
                  </a:cubicBezTo>
                  <a:cubicBezTo>
                    <a:pt x="1119857" y="5651217"/>
                    <a:pt x="2154117" y="6244243"/>
                    <a:pt x="3271080" y="6239248"/>
                  </a:cubicBezTo>
                  <a:cubicBezTo>
                    <a:pt x="4388043" y="6244243"/>
                    <a:pt x="5422303" y="5651217"/>
                    <a:pt x="5982231" y="4684723"/>
                  </a:cubicBezTo>
                  <a:cubicBezTo>
                    <a:pt x="6542160" y="3718229"/>
                    <a:pt x="6542160" y="2526015"/>
                    <a:pt x="5982231" y="1559521"/>
                  </a:cubicBezTo>
                  <a:cubicBezTo>
                    <a:pt x="5422303" y="593027"/>
                    <a:pt x="4388043" y="1"/>
                    <a:pt x="3271080" y="4996"/>
                  </a:cubicBezTo>
                  <a:close/>
                </a:path>
              </a:pathLst>
            </a:custGeom>
            <a:blipFill>
              <a:blip r:embed="rId3"/>
              <a:stretch>
                <a:fillRect l="223" t="-12499" r="223" b="-12499"/>
              </a:stretch>
            </a:blipFill>
          </p:spPr>
        </p:sp>
        <p:sp>
          <p:nvSpPr>
            <p:cNvPr id="16" name="Freeform 16"/>
            <p:cNvSpPr/>
            <p:nvPr/>
          </p:nvSpPr>
          <p:spPr>
            <a:xfrm>
              <a:off x="73038" y="66269"/>
              <a:ext cx="6350000" cy="6349987"/>
            </a:xfrm>
            <a:custGeom>
              <a:avLst/>
              <a:gdLst/>
              <a:ahLst/>
              <a:cxnLst/>
              <a:rect l="l" t="t" r="r" b="b"/>
              <a:pathLst>
                <a:path w="6350000" h="6349987">
                  <a:moveTo>
                    <a:pt x="3175000" y="6349987"/>
                  </a:moveTo>
                  <a:cubicBezTo>
                    <a:pt x="1424279" y="6349987"/>
                    <a:pt x="0" y="4925733"/>
                    <a:pt x="0" y="3175038"/>
                  </a:cubicBezTo>
                  <a:cubicBezTo>
                    <a:pt x="0" y="1424317"/>
                    <a:pt x="1424292" y="0"/>
                    <a:pt x="3175000" y="0"/>
                  </a:cubicBezTo>
                  <a:cubicBezTo>
                    <a:pt x="4925733" y="0"/>
                    <a:pt x="6350000" y="1424330"/>
                    <a:pt x="6350000" y="3175038"/>
                  </a:cubicBezTo>
                  <a:cubicBezTo>
                    <a:pt x="6350000" y="4925720"/>
                    <a:pt x="4925733" y="6349987"/>
                    <a:pt x="3175000" y="6349987"/>
                  </a:cubicBezTo>
                  <a:close/>
                  <a:moveTo>
                    <a:pt x="3175000" y="115760"/>
                  </a:moveTo>
                  <a:cubicBezTo>
                    <a:pt x="1488135" y="115760"/>
                    <a:pt x="115760" y="1488148"/>
                    <a:pt x="115760" y="3175038"/>
                  </a:cubicBezTo>
                  <a:cubicBezTo>
                    <a:pt x="115760" y="4861915"/>
                    <a:pt x="1488135" y="6234265"/>
                    <a:pt x="3175000" y="6234265"/>
                  </a:cubicBezTo>
                  <a:cubicBezTo>
                    <a:pt x="4861852" y="6234265"/>
                    <a:pt x="6234265" y="4861890"/>
                    <a:pt x="6234265" y="3175038"/>
                  </a:cubicBezTo>
                  <a:cubicBezTo>
                    <a:pt x="6234265" y="1488148"/>
                    <a:pt x="4861852" y="115760"/>
                    <a:pt x="3175000" y="11576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7" name="TextBox 17"/>
          <p:cNvSpPr txBox="1"/>
          <p:nvPr/>
        </p:nvSpPr>
        <p:spPr>
          <a:xfrm>
            <a:off x="3940398" y="6937935"/>
            <a:ext cx="2666510" cy="8440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52"/>
              </a:lnSpc>
            </a:pPr>
            <a:r>
              <a:rPr lang="en-US" sz="2394" b="1" i="1" spc="-47">
                <a:solidFill>
                  <a:srgbClr val="010101"/>
                </a:solidFill>
                <a:latin typeface="Lora Bold Italics"/>
                <a:ea typeface="Lora Bold Italics"/>
                <a:cs typeface="Lora Bold Italics"/>
                <a:sym typeface="Lora Bold Italics"/>
              </a:rPr>
              <a:t>SALES </a:t>
            </a:r>
          </a:p>
          <a:p>
            <a:pPr marL="0" lvl="0" indent="0" algn="ctr">
              <a:lnSpc>
                <a:spcPts val="3352"/>
              </a:lnSpc>
              <a:spcBef>
                <a:spcPct val="0"/>
              </a:spcBef>
            </a:pPr>
            <a:r>
              <a:rPr lang="en-US" sz="2394" b="1" i="1" spc="-47">
                <a:solidFill>
                  <a:srgbClr val="010101"/>
                </a:solidFill>
                <a:latin typeface="Lora Bold Italics"/>
                <a:ea typeface="Lora Bold Italics"/>
                <a:cs typeface="Lora Bold Italics"/>
                <a:sym typeface="Lora Bold Italics"/>
              </a:rPr>
              <a:t>MODULE</a:t>
            </a:r>
          </a:p>
        </p:txBody>
      </p:sp>
      <p:sp>
        <p:nvSpPr>
          <p:cNvPr id="18" name="AutoShape 18"/>
          <p:cNvSpPr/>
          <p:nvPr/>
        </p:nvSpPr>
        <p:spPr>
          <a:xfrm>
            <a:off x="3722593" y="8252219"/>
            <a:ext cx="3380817" cy="0"/>
          </a:xfrm>
          <a:prstGeom prst="line">
            <a:avLst/>
          </a:prstGeom>
          <a:ln w="38100" cap="flat">
            <a:solidFill>
              <a:srgbClr val="FDFDFD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19" name="Group 19"/>
          <p:cNvGrpSpPr/>
          <p:nvPr/>
        </p:nvGrpSpPr>
        <p:grpSpPr>
          <a:xfrm>
            <a:off x="7655860" y="4323042"/>
            <a:ext cx="3144677" cy="4803623"/>
            <a:chOff x="0" y="0"/>
            <a:chExt cx="838652" cy="1281076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838652" cy="1281076"/>
            </a:xfrm>
            <a:custGeom>
              <a:avLst/>
              <a:gdLst/>
              <a:ahLst/>
              <a:cxnLst/>
              <a:rect l="l" t="t" r="r" b="b"/>
              <a:pathLst>
                <a:path w="838652" h="1281076">
                  <a:moveTo>
                    <a:pt x="41853" y="0"/>
                  </a:moveTo>
                  <a:lnTo>
                    <a:pt x="796800" y="0"/>
                  </a:lnTo>
                  <a:cubicBezTo>
                    <a:pt x="807900" y="0"/>
                    <a:pt x="818545" y="4409"/>
                    <a:pt x="826394" y="12258"/>
                  </a:cubicBezTo>
                  <a:cubicBezTo>
                    <a:pt x="834243" y="20107"/>
                    <a:pt x="838652" y="30753"/>
                    <a:pt x="838652" y="41853"/>
                  </a:cubicBezTo>
                  <a:lnTo>
                    <a:pt x="838652" y="1239223"/>
                  </a:lnTo>
                  <a:cubicBezTo>
                    <a:pt x="838652" y="1250323"/>
                    <a:pt x="834243" y="1260969"/>
                    <a:pt x="826394" y="1268818"/>
                  </a:cubicBezTo>
                  <a:cubicBezTo>
                    <a:pt x="818545" y="1276667"/>
                    <a:pt x="807900" y="1281076"/>
                    <a:pt x="796800" y="1281076"/>
                  </a:cubicBezTo>
                  <a:lnTo>
                    <a:pt x="41853" y="1281076"/>
                  </a:lnTo>
                  <a:cubicBezTo>
                    <a:pt x="30753" y="1281076"/>
                    <a:pt x="20107" y="1276667"/>
                    <a:pt x="12258" y="1268818"/>
                  </a:cubicBezTo>
                  <a:cubicBezTo>
                    <a:pt x="4409" y="1260969"/>
                    <a:pt x="0" y="1250323"/>
                    <a:pt x="0" y="1239223"/>
                  </a:cubicBezTo>
                  <a:lnTo>
                    <a:pt x="0" y="41853"/>
                  </a:lnTo>
                  <a:cubicBezTo>
                    <a:pt x="0" y="30753"/>
                    <a:pt x="4409" y="20107"/>
                    <a:pt x="12258" y="12258"/>
                  </a:cubicBezTo>
                  <a:cubicBezTo>
                    <a:pt x="20107" y="4409"/>
                    <a:pt x="30753" y="0"/>
                    <a:pt x="41853" y="0"/>
                  </a:cubicBezTo>
                  <a:close/>
                </a:path>
              </a:pathLst>
            </a:custGeom>
            <a:solidFill>
              <a:srgbClr val="DFD3CA"/>
            </a:solidFill>
          </p:spPr>
        </p:sp>
        <p:sp>
          <p:nvSpPr>
            <p:cNvPr id="21" name="TextBox 21"/>
            <p:cNvSpPr txBox="1"/>
            <p:nvPr/>
          </p:nvSpPr>
          <p:spPr>
            <a:xfrm>
              <a:off x="0" y="-28575"/>
              <a:ext cx="838652" cy="130965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2"/>
                </a:lnSpc>
              </a:pPr>
              <a:endParaRPr/>
            </a:p>
          </p:txBody>
        </p:sp>
      </p:grpSp>
      <p:sp>
        <p:nvSpPr>
          <p:cNvPr id="22" name="TextBox 22"/>
          <p:cNvSpPr txBox="1"/>
          <p:nvPr/>
        </p:nvSpPr>
        <p:spPr>
          <a:xfrm>
            <a:off x="7981628" y="6937935"/>
            <a:ext cx="2666510" cy="8440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2"/>
              </a:lnSpc>
              <a:spcBef>
                <a:spcPct val="0"/>
              </a:spcBef>
            </a:pPr>
            <a:r>
              <a:rPr lang="en-US" sz="2394" b="1" i="1" spc="-47">
                <a:solidFill>
                  <a:srgbClr val="010101"/>
                </a:solidFill>
                <a:latin typeface="Lora Bold Italics"/>
                <a:ea typeface="Lora Bold Italics"/>
                <a:cs typeface="Lora Bold Italics"/>
                <a:sym typeface="Lora Bold Italics"/>
              </a:rPr>
              <a:t>WEBSITE</a:t>
            </a:r>
          </a:p>
          <a:p>
            <a:pPr marL="0" lvl="0" indent="0" algn="ctr">
              <a:lnSpc>
                <a:spcPts val="3352"/>
              </a:lnSpc>
              <a:spcBef>
                <a:spcPct val="0"/>
              </a:spcBef>
            </a:pPr>
            <a:r>
              <a:rPr lang="en-US" sz="2394" b="1" i="1" u="none" strike="noStrike" spc="-47">
                <a:solidFill>
                  <a:srgbClr val="010101"/>
                </a:solidFill>
                <a:latin typeface="Lora Bold Italics"/>
                <a:ea typeface="Lora Bold Italics"/>
                <a:cs typeface="Lora Bold Italics"/>
                <a:sym typeface="Lora Bold Italics"/>
              </a:rPr>
              <a:t>MODULE</a:t>
            </a:r>
          </a:p>
        </p:txBody>
      </p:sp>
      <p:sp>
        <p:nvSpPr>
          <p:cNvPr id="23" name="AutoShape 23"/>
          <p:cNvSpPr/>
          <p:nvPr/>
        </p:nvSpPr>
        <p:spPr>
          <a:xfrm>
            <a:off x="7267320" y="8214119"/>
            <a:ext cx="3380817" cy="0"/>
          </a:xfrm>
          <a:prstGeom prst="line">
            <a:avLst/>
          </a:prstGeom>
          <a:ln w="38100" cap="flat">
            <a:solidFill>
              <a:srgbClr val="FDFDFD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24" name="Group 24"/>
          <p:cNvGrpSpPr/>
          <p:nvPr/>
        </p:nvGrpSpPr>
        <p:grpSpPr>
          <a:xfrm>
            <a:off x="11267262" y="4323042"/>
            <a:ext cx="3116506" cy="4803623"/>
            <a:chOff x="0" y="0"/>
            <a:chExt cx="831140" cy="1281076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831140" cy="1281076"/>
            </a:xfrm>
            <a:custGeom>
              <a:avLst/>
              <a:gdLst/>
              <a:ahLst/>
              <a:cxnLst/>
              <a:rect l="l" t="t" r="r" b="b"/>
              <a:pathLst>
                <a:path w="831140" h="1281076">
                  <a:moveTo>
                    <a:pt x="42231" y="0"/>
                  </a:moveTo>
                  <a:lnTo>
                    <a:pt x="788909" y="0"/>
                  </a:lnTo>
                  <a:cubicBezTo>
                    <a:pt x="800109" y="0"/>
                    <a:pt x="810851" y="4449"/>
                    <a:pt x="818770" y="12369"/>
                  </a:cubicBezTo>
                  <a:cubicBezTo>
                    <a:pt x="826690" y="20289"/>
                    <a:pt x="831140" y="31031"/>
                    <a:pt x="831140" y="42231"/>
                  </a:cubicBezTo>
                  <a:lnTo>
                    <a:pt x="831140" y="1238845"/>
                  </a:lnTo>
                  <a:cubicBezTo>
                    <a:pt x="831140" y="1250046"/>
                    <a:pt x="826690" y="1260787"/>
                    <a:pt x="818770" y="1268707"/>
                  </a:cubicBezTo>
                  <a:cubicBezTo>
                    <a:pt x="810851" y="1276627"/>
                    <a:pt x="800109" y="1281076"/>
                    <a:pt x="788909" y="1281076"/>
                  </a:cubicBezTo>
                  <a:lnTo>
                    <a:pt x="42231" y="1281076"/>
                  </a:lnTo>
                  <a:cubicBezTo>
                    <a:pt x="18907" y="1281076"/>
                    <a:pt x="0" y="1262169"/>
                    <a:pt x="0" y="1238845"/>
                  </a:cubicBezTo>
                  <a:lnTo>
                    <a:pt x="0" y="42231"/>
                  </a:lnTo>
                  <a:cubicBezTo>
                    <a:pt x="0" y="31031"/>
                    <a:pt x="4449" y="20289"/>
                    <a:pt x="12369" y="12369"/>
                  </a:cubicBezTo>
                  <a:cubicBezTo>
                    <a:pt x="20289" y="4449"/>
                    <a:pt x="31031" y="0"/>
                    <a:pt x="42231" y="0"/>
                  </a:cubicBezTo>
                  <a:close/>
                </a:path>
              </a:pathLst>
            </a:custGeom>
            <a:solidFill>
              <a:srgbClr val="DFD3CA"/>
            </a:solidFill>
          </p:spPr>
        </p:sp>
        <p:sp>
          <p:nvSpPr>
            <p:cNvPr id="26" name="TextBox 26"/>
            <p:cNvSpPr txBox="1"/>
            <p:nvPr/>
          </p:nvSpPr>
          <p:spPr>
            <a:xfrm>
              <a:off x="0" y="-28575"/>
              <a:ext cx="831140" cy="130965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2"/>
                </a:lnSpc>
              </a:pPr>
              <a:endParaRPr/>
            </a:p>
          </p:txBody>
        </p:sp>
      </p:grpSp>
      <p:grpSp>
        <p:nvGrpSpPr>
          <p:cNvPr id="27" name="Group 27"/>
          <p:cNvGrpSpPr>
            <a:grpSpLocks noChangeAspect="1"/>
          </p:cNvGrpSpPr>
          <p:nvPr/>
        </p:nvGrpSpPr>
        <p:grpSpPr>
          <a:xfrm>
            <a:off x="7760433" y="3185196"/>
            <a:ext cx="2935531" cy="2924064"/>
            <a:chOff x="0" y="0"/>
            <a:chExt cx="6502400" cy="6477000"/>
          </a:xfrm>
        </p:grpSpPr>
        <p:sp>
          <p:nvSpPr>
            <p:cNvPr id="28" name="Freeform 28"/>
            <p:cNvSpPr/>
            <p:nvPr/>
          </p:nvSpPr>
          <p:spPr>
            <a:xfrm>
              <a:off x="-23042" y="119185"/>
              <a:ext cx="6542159" cy="6244242"/>
            </a:xfrm>
            <a:custGeom>
              <a:avLst/>
              <a:gdLst/>
              <a:ahLst/>
              <a:cxnLst/>
              <a:rect l="l" t="t" r="r" b="b"/>
              <a:pathLst>
                <a:path w="6542159" h="6244242">
                  <a:moveTo>
                    <a:pt x="3271080" y="4996"/>
                  </a:moveTo>
                  <a:cubicBezTo>
                    <a:pt x="2154117" y="0"/>
                    <a:pt x="1119857" y="593026"/>
                    <a:pt x="559929" y="1559521"/>
                  </a:cubicBezTo>
                  <a:cubicBezTo>
                    <a:pt x="0" y="2526015"/>
                    <a:pt x="0" y="3718228"/>
                    <a:pt x="559929" y="4684723"/>
                  </a:cubicBezTo>
                  <a:cubicBezTo>
                    <a:pt x="1119857" y="5651217"/>
                    <a:pt x="2154117" y="6244243"/>
                    <a:pt x="3271080" y="6239248"/>
                  </a:cubicBezTo>
                  <a:cubicBezTo>
                    <a:pt x="4388043" y="6244243"/>
                    <a:pt x="5422303" y="5651217"/>
                    <a:pt x="5982231" y="4684723"/>
                  </a:cubicBezTo>
                  <a:cubicBezTo>
                    <a:pt x="6542160" y="3718229"/>
                    <a:pt x="6542160" y="2526015"/>
                    <a:pt x="5982231" y="1559521"/>
                  </a:cubicBezTo>
                  <a:cubicBezTo>
                    <a:pt x="5422303" y="593027"/>
                    <a:pt x="4388043" y="1"/>
                    <a:pt x="3271080" y="4996"/>
                  </a:cubicBezTo>
                  <a:close/>
                </a:path>
              </a:pathLst>
            </a:custGeom>
            <a:blipFill>
              <a:blip r:embed="rId4"/>
              <a:stretch>
                <a:fillRect l="223" r="223"/>
              </a:stretch>
            </a:blipFill>
          </p:spPr>
        </p:sp>
        <p:sp>
          <p:nvSpPr>
            <p:cNvPr id="29" name="Freeform 29"/>
            <p:cNvSpPr/>
            <p:nvPr/>
          </p:nvSpPr>
          <p:spPr>
            <a:xfrm>
              <a:off x="73038" y="66269"/>
              <a:ext cx="6350000" cy="6349987"/>
            </a:xfrm>
            <a:custGeom>
              <a:avLst/>
              <a:gdLst/>
              <a:ahLst/>
              <a:cxnLst/>
              <a:rect l="l" t="t" r="r" b="b"/>
              <a:pathLst>
                <a:path w="6350000" h="6349987">
                  <a:moveTo>
                    <a:pt x="3175000" y="6349987"/>
                  </a:moveTo>
                  <a:cubicBezTo>
                    <a:pt x="1424279" y="6349987"/>
                    <a:pt x="0" y="4925733"/>
                    <a:pt x="0" y="3175038"/>
                  </a:cubicBezTo>
                  <a:cubicBezTo>
                    <a:pt x="0" y="1424317"/>
                    <a:pt x="1424292" y="0"/>
                    <a:pt x="3175000" y="0"/>
                  </a:cubicBezTo>
                  <a:cubicBezTo>
                    <a:pt x="4925733" y="0"/>
                    <a:pt x="6350000" y="1424330"/>
                    <a:pt x="6350000" y="3175038"/>
                  </a:cubicBezTo>
                  <a:cubicBezTo>
                    <a:pt x="6350000" y="4925720"/>
                    <a:pt x="4925733" y="6349987"/>
                    <a:pt x="3175000" y="6349987"/>
                  </a:cubicBezTo>
                  <a:close/>
                  <a:moveTo>
                    <a:pt x="3175000" y="115760"/>
                  </a:moveTo>
                  <a:cubicBezTo>
                    <a:pt x="1488135" y="115760"/>
                    <a:pt x="115760" y="1488148"/>
                    <a:pt x="115760" y="3175038"/>
                  </a:cubicBezTo>
                  <a:cubicBezTo>
                    <a:pt x="115760" y="4861915"/>
                    <a:pt x="1488135" y="6234265"/>
                    <a:pt x="3175000" y="6234265"/>
                  </a:cubicBezTo>
                  <a:cubicBezTo>
                    <a:pt x="4861852" y="6234265"/>
                    <a:pt x="6234265" y="4861890"/>
                    <a:pt x="6234265" y="3175038"/>
                  </a:cubicBezTo>
                  <a:cubicBezTo>
                    <a:pt x="6234265" y="1488148"/>
                    <a:pt x="4861852" y="115760"/>
                    <a:pt x="3175000" y="11576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30" name="TextBox 30"/>
          <p:cNvSpPr txBox="1"/>
          <p:nvPr/>
        </p:nvSpPr>
        <p:spPr>
          <a:xfrm>
            <a:off x="11536229" y="6934209"/>
            <a:ext cx="2666510" cy="8440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2"/>
              </a:lnSpc>
              <a:spcBef>
                <a:spcPct val="0"/>
              </a:spcBef>
            </a:pPr>
            <a:r>
              <a:rPr lang="en-US" sz="2394" b="1" i="1" spc="-47">
                <a:solidFill>
                  <a:srgbClr val="010101"/>
                </a:solidFill>
                <a:latin typeface="Lora Bold Italics"/>
                <a:ea typeface="Lora Bold Italics"/>
                <a:cs typeface="Lora Bold Italics"/>
                <a:sym typeface="Lora Bold Italics"/>
              </a:rPr>
              <a:t>CRM</a:t>
            </a:r>
          </a:p>
          <a:p>
            <a:pPr marL="0" lvl="0" indent="0" algn="ctr">
              <a:lnSpc>
                <a:spcPts val="3352"/>
              </a:lnSpc>
              <a:spcBef>
                <a:spcPct val="0"/>
              </a:spcBef>
            </a:pPr>
            <a:r>
              <a:rPr lang="en-US" sz="2394" b="1" i="1" u="none" strike="noStrike" spc="-47">
                <a:solidFill>
                  <a:srgbClr val="010101"/>
                </a:solidFill>
                <a:latin typeface="Lora Bold Italics"/>
                <a:ea typeface="Lora Bold Italics"/>
                <a:cs typeface="Lora Bold Italics"/>
                <a:sym typeface="Lora Bold Italics"/>
              </a:rPr>
              <a:t>MODULE</a:t>
            </a:r>
          </a:p>
        </p:txBody>
      </p:sp>
      <p:sp>
        <p:nvSpPr>
          <p:cNvPr id="31" name="AutoShape 31"/>
          <p:cNvSpPr/>
          <p:nvPr/>
        </p:nvSpPr>
        <p:spPr>
          <a:xfrm>
            <a:off x="11162487" y="8214119"/>
            <a:ext cx="3380817" cy="0"/>
          </a:xfrm>
          <a:prstGeom prst="line">
            <a:avLst/>
          </a:prstGeom>
          <a:ln w="38100" cap="flat">
            <a:solidFill>
              <a:srgbClr val="FDFDFD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2" name="Freeform 32"/>
          <p:cNvSpPr/>
          <p:nvPr/>
        </p:nvSpPr>
        <p:spPr>
          <a:xfrm>
            <a:off x="13240418" y="-2441628"/>
            <a:ext cx="8690625" cy="6352057"/>
          </a:xfrm>
          <a:custGeom>
            <a:avLst/>
            <a:gdLst/>
            <a:ahLst/>
            <a:cxnLst/>
            <a:rect l="l" t="t" r="r" b="b"/>
            <a:pathLst>
              <a:path w="8690625" h="6352057">
                <a:moveTo>
                  <a:pt x="0" y="0"/>
                </a:moveTo>
                <a:lnTo>
                  <a:pt x="8690625" y="0"/>
                </a:lnTo>
                <a:lnTo>
                  <a:pt x="8690625" y="6352057"/>
                </a:lnTo>
                <a:lnTo>
                  <a:pt x="0" y="635205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grpSp>
        <p:nvGrpSpPr>
          <p:cNvPr id="33" name="Group 33"/>
          <p:cNvGrpSpPr/>
          <p:nvPr/>
        </p:nvGrpSpPr>
        <p:grpSpPr>
          <a:xfrm>
            <a:off x="14876680" y="4094995"/>
            <a:ext cx="2961789" cy="5031671"/>
            <a:chOff x="0" y="0"/>
            <a:chExt cx="789878" cy="1341894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789878" cy="1341894"/>
            </a:xfrm>
            <a:custGeom>
              <a:avLst/>
              <a:gdLst/>
              <a:ahLst/>
              <a:cxnLst/>
              <a:rect l="l" t="t" r="r" b="b"/>
              <a:pathLst>
                <a:path w="789878" h="1341894">
                  <a:moveTo>
                    <a:pt x="44437" y="0"/>
                  </a:moveTo>
                  <a:lnTo>
                    <a:pt x="745441" y="0"/>
                  </a:lnTo>
                  <a:cubicBezTo>
                    <a:pt x="757227" y="0"/>
                    <a:pt x="768529" y="4682"/>
                    <a:pt x="776863" y="13015"/>
                  </a:cubicBezTo>
                  <a:cubicBezTo>
                    <a:pt x="785196" y="21349"/>
                    <a:pt x="789878" y="32651"/>
                    <a:pt x="789878" y="44437"/>
                  </a:cubicBezTo>
                  <a:lnTo>
                    <a:pt x="789878" y="1297457"/>
                  </a:lnTo>
                  <a:cubicBezTo>
                    <a:pt x="789878" y="1321999"/>
                    <a:pt x="769983" y="1341894"/>
                    <a:pt x="745441" y="1341894"/>
                  </a:cubicBezTo>
                  <a:lnTo>
                    <a:pt x="44437" y="1341894"/>
                  </a:lnTo>
                  <a:cubicBezTo>
                    <a:pt x="19895" y="1341894"/>
                    <a:pt x="0" y="1321999"/>
                    <a:pt x="0" y="1297457"/>
                  </a:cubicBezTo>
                  <a:lnTo>
                    <a:pt x="0" y="44437"/>
                  </a:lnTo>
                  <a:cubicBezTo>
                    <a:pt x="0" y="19895"/>
                    <a:pt x="19895" y="0"/>
                    <a:pt x="44437" y="0"/>
                  </a:cubicBezTo>
                  <a:close/>
                </a:path>
              </a:pathLst>
            </a:custGeom>
            <a:solidFill>
              <a:srgbClr val="DFD3CA"/>
            </a:solidFill>
          </p:spPr>
        </p:sp>
        <p:sp>
          <p:nvSpPr>
            <p:cNvPr id="35" name="TextBox 35"/>
            <p:cNvSpPr txBox="1"/>
            <p:nvPr/>
          </p:nvSpPr>
          <p:spPr>
            <a:xfrm>
              <a:off x="0" y="-28575"/>
              <a:ext cx="789878" cy="137046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2"/>
                </a:lnSpc>
              </a:pPr>
              <a:endParaRPr/>
            </a:p>
          </p:txBody>
        </p:sp>
      </p:grpSp>
      <p:grpSp>
        <p:nvGrpSpPr>
          <p:cNvPr id="36" name="Group 36"/>
          <p:cNvGrpSpPr>
            <a:grpSpLocks noChangeAspect="1"/>
          </p:cNvGrpSpPr>
          <p:nvPr/>
        </p:nvGrpSpPr>
        <p:grpSpPr>
          <a:xfrm>
            <a:off x="14945743" y="3252189"/>
            <a:ext cx="2801020" cy="2790079"/>
            <a:chOff x="0" y="0"/>
            <a:chExt cx="6502400" cy="6477000"/>
          </a:xfrm>
        </p:grpSpPr>
        <p:sp>
          <p:nvSpPr>
            <p:cNvPr id="37" name="Freeform 37"/>
            <p:cNvSpPr/>
            <p:nvPr/>
          </p:nvSpPr>
          <p:spPr>
            <a:xfrm>
              <a:off x="-23042" y="119185"/>
              <a:ext cx="6542159" cy="6244242"/>
            </a:xfrm>
            <a:custGeom>
              <a:avLst/>
              <a:gdLst/>
              <a:ahLst/>
              <a:cxnLst/>
              <a:rect l="l" t="t" r="r" b="b"/>
              <a:pathLst>
                <a:path w="6542159" h="6244242">
                  <a:moveTo>
                    <a:pt x="3271080" y="4996"/>
                  </a:moveTo>
                  <a:cubicBezTo>
                    <a:pt x="2154117" y="0"/>
                    <a:pt x="1119857" y="593026"/>
                    <a:pt x="559929" y="1559521"/>
                  </a:cubicBezTo>
                  <a:cubicBezTo>
                    <a:pt x="0" y="2526015"/>
                    <a:pt x="0" y="3718228"/>
                    <a:pt x="559929" y="4684723"/>
                  </a:cubicBezTo>
                  <a:cubicBezTo>
                    <a:pt x="1119857" y="5651217"/>
                    <a:pt x="2154117" y="6244243"/>
                    <a:pt x="3271080" y="6239248"/>
                  </a:cubicBezTo>
                  <a:cubicBezTo>
                    <a:pt x="4388043" y="6244243"/>
                    <a:pt x="5422303" y="5651217"/>
                    <a:pt x="5982231" y="4684723"/>
                  </a:cubicBezTo>
                  <a:cubicBezTo>
                    <a:pt x="6542160" y="3718229"/>
                    <a:pt x="6542160" y="2526015"/>
                    <a:pt x="5982231" y="1559521"/>
                  </a:cubicBezTo>
                  <a:cubicBezTo>
                    <a:pt x="5422303" y="593027"/>
                    <a:pt x="4388043" y="1"/>
                    <a:pt x="3271080" y="4996"/>
                  </a:cubicBezTo>
                  <a:close/>
                </a:path>
              </a:pathLst>
            </a:custGeom>
            <a:blipFill>
              <a:blip r:embed="rId7"/>
              <a:stretch>
                <a:fillRect l="-4097" r="-4097"/>
              </a:stretch>
            </a:blipFill>
          </p:spPr>
        </p:sp>
        <p:sp>
          <p:nvSpPr>
            <p:cNvPr id="38" name="Freeform 38"/>
            <p:cNvSpPr/>
            <p:nvPr/>
          </p:nvSpPr>
          <p:spPr>
            <a:xfrm>
              <a:off x="73038" y="66269"/>
              <a:ext cx="6350000" cy="6349987"/>
            </a:xfrm>
            <a:custGeom>
              <a:avLst/>
              <a:gdLst/>
              <a:ahLst/>
              <a:cxnLst/>
              <a:rect l="l" t="t" r="r" b="b"/>
              <a:pathLst>
                <a:path w="6350000" h="6349987">
                  <a:moveTo>
                    <a:pt x="3175000" y="6349987"/>
                  </a:moveTo>
                  <a:cubicBezTo>
                    <a:pt x="1424279" y="6349987"/>
                    <a:pt x="0" y="4925733"/>
                    <a:pt x="0" y="3175038"/>
                  </a:cubicBezTo>
                  <a:cubicBezTo>
                    <a:pt x="0" y="1424317"/>
                    <a:pt x="1424292" y="0"/>
                    <a:pt x="3175000" y="0"/>
                  </a:cubicBezTo>
                  <a:cubicBezTo>
                    <a:pt x="4925733" y="0"/>
                    <a:pt x="6350000" y="1424330"/>
                    <a:pt x="6350000" y="3175038"/>
                  </a:cubicBezTo>
                  <a:cubicBezTo>
                    <a:pt x="6350000" y="4925720"/>
                    <a:pt x="4925733" y="6349987"/>
                    <a:pt x="3175000" y="6349987"/>
                  </a:cubicBezTo>
                  <a:close/>
                  <a:moveTo>
                    <a:pt x="3175000" y="115760"/>
                  </a:moveTo>
                  <a:cubicBezTo>
                    <a:pt x="1488135" y="115760"/>
                    <a:pt x="115760" y="1488148"/>
                    <a:pt x="115760" y="3175038"/>
                  </a:cubicBezTo>
                  <a:cubicBezTo>
                    <a:pt x="115760" y="4861915"/>
                    <a:pt x="1488135" y="6234265"/>
                    <a:pt x="3175000" y="6234265"/>
                  </a:cubicBezTo>
                  <a:cubicBezTo>
                    <a:pt x="4861852" y="6234265"/>
                    <a:pt x="6234265" y="4861890"/>
                    <a:pt x="6234265" y="3175038"/>
                  </a:cubicBezTo>
                  <a:cubicBezTo>
                    <a:pt x="6234265" y="1488148"/>
                    <a:pt x="4861852" y="115760"/>
                    <a:pt x="3175000" y="11576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39" name="Group 39"/>
          <p:cNvGrpSpPr>
            <a:grpSpLocks noChangeAspect="1"/>
          </p:cNvGrpSpPr>
          <p:nvPr/>
        </p:nvGrpSpPr>
        <p:grpSpPr>
          <a:xfrm>
            <a:off x="11438712" y="3387002"/>
            <a:ext cx="2732934" cy="2722259"/>
            <a:chOff x="0" y="0"/>
            <a:chExt cx="6502400" cy="6477000"/>
          </a:xfrm>
        </p:grpSpPr>
        <p:sp>
          <p:nvSpPr>
            <p:cNvPr id="40" name="Freeform 40"/>
            <p:cNvSpPr/>
            <p:nvPr/>
          </p:nvSpPr>
          <p:spPr>
            <a:xfrm>
              <a:off x="-23042" y="119185"/>
              <a:ext cx="6542159" cy="6244242"/>
            </a:xfrm>
            <a:custGeom>
              <a:avLst/>
              <a:gdLst/>
              <a:ahLst/>
              <a:cxnLst/>
              <a:rect l="l" t="t" r="r" b="b"/>
              <a:pathLst>
                <a:path w="6542159" h="6244242">
                  <a:moveTo>
                    <a:pt x="3271080" y="4996"/>
                  </a:moveTo>
                  <a:cubicBezTo>
                    <a:pt x="2154117" y="0"/>
                    <a:pt x="1119857" y="593026"/>
                    <a:pt x="559929" y="1559521"/>
                  </a:cubicBezTo>
                  <a:cubicBezTo>
                    <a:pt x="0" y="2526015"/>
                    <a:pt x="0" y="3718228"/>
                    <a:pt x="559929" y="4684723"/>
                  </a:cubicBezTo>
                  <a:cubicBezTo>
                    <a:pt x="1119857" y="5651217"/>
                    <a:pt x="2154117" y="6244243"/>
                    <a:pt x="3271080" y="6239248"/>
                  </a:cubicBezTo>
                  <a:cubicBezTo>
                    <a:pt x="4388043" y="6244243"/>
                    <a:pt x="5422303" y="5651217"/>
                    <a:pt x="5982231" y="4684723"/>
                  </a:cubicBezTo>
                  <a:cubicBezTo>
                    <a:pt x="6542160" y="3718229"/>
                    <a:pt x="6542160" y="2526015"/>
                    <a:pt x="5982231" y="1559521"/>
                  </a:cubicBezTo>
                  <a:cubicBezTo>
                    <a:pt x="5422303" y="593027"/>
                    <a:pt x="4388043" y="1"/>
                    <a:pt x="3271080" y="4996"/>
                  </a:cubicBezTo>
                  <a:close/>
                </a:path>
              </a:pathLst>
            </a:custGeom>
            <a:blipFill>
              <a:blip r:embed="rId8"/>
              <a:stretch>
                <a:fillRect l="223" t="-39868" r="223" b="-39868"/>
              </a:stretch>
            </a:blipFill>
          </p:spPr>
        </p:sp>
        <p:sp>
          <p:nvSpPr>
            <p:cNvPr id="41" name="Freeform 41"/>
            <p:cNvSpPr/>
            <p:nvPr/>
          </p:nvSpPr>
          <p:spPr>
            <a:xfrm>
              <a:off x="73038" y="66269"/>
              <a:ext cx="6350000" cy="6349987"/>
            </a:xfrm>
            <a:custGeom>
              <a:avLst/>
              <a:gdLst/>
              <a:ahLst/>
              <a:cxnLst/>
              <a:rect l="l" t="t" r="r" b="b"/>
              <a:pathLst>
                <a:path w="6350000" h="6349987">
                  <a:moveTo>
                    <a:pt x="3175000" y="6349987"/>
                  </a:moveTo>
                  <a:cubicBezTo>
                    <a:pt x="1424279" y="6349987"/>
                    <a:pt x="0" y="4925733"/>
                    <a:pt x="0" y="3175038"/>
                  </a:cubicBezTo>
                  <a:cubicBezTo>
                    <a:pt x="0" y="1424317"/>
                    <a:pt x="1424292" y="0"/>
                    <a:pt x="3175000" y="0"/>
                  </a:cubicBezTo>
                  <a:cubicBezTo>
                    <a:pt x="4925733" y="0"/>
                    <a:pt x="6350000" y="1424330"/>
                    <a:pt x="6350000" y="3175038"/>
                  </a:cubicBezTo>
                  <a:cubicBezTo>
                    <a:pt x="6350000" y="4925720"/>
                    <a:pt x="4925733" y="6349987"/>
                    <a:pt x="3175000" y="6349987"/>
                  </a:cubicBezTo>
                  <a:close/>
                  <a:moveTo>
                    <a:pt x="3175000" y="115760"/>
                  </a:moveTo>
                  <a:cubicBezTo>
                    <a:pt x="1488135" y="115760"/>
                    <a:pt x="115760" y="1488148"/>
                    <a:pt x="115760" y="3175038"/>
                  </a:cubicBezTo>
                  <a:cubicBezTo>
                    <a:pt x="115760" y="4861915"/>
                    <a:pt x="1488135" y="6234265"/>
                    <a:pt x="3175000" y="6234265"/>
                  </a:cubicBezTo>
                  <a:cubicBezTo>
                    <a:pt x="4861852" y="6234265"/>
                    <a:pt x="6234265" y="4861890"/>
                    <a:pt x="6234265" y="3175038"/>
                  </a:cubicBezTo>
                  <a:cubicBezTo>
                    <a:pt x="6234265" y="1488148"/>
                    <a:pt x="4861852" y="115760"/>
                    <a:pt x="3175000" y="11576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42" name="TextBox 42"/>
          <p:cNvSpPr txBox="1"/>
          <p:nvPr/>
        </p:nvSpPr>
        <p:spPr>
          <a:xfrm>
            <a:off x="15024319" y="6937935"/>
            <a:ext cx="2666510" cy="8440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2"/>
              </a:lnSpc>
              <a:spcBef>
                <a:spcPct val="0"/>
              </a:spcBef>
            </a:pPr>
            <a:r>
              <a:rPr lang="en-US" sz="2394" b="1" i="1" spc="-47">
                <a:solidFill>
                  <a:srgbClr val="010101"/>
                </a:solidFill>
                <a:latin typeface="Lora Bold Italics"/>
                <a:ea typeface="Lora Bold Italics"/>
                <a:cs typeface="Lora Bold Italics"/>
                <a:sym typeface="Lora Bold Italics"/>
              </a:rPr>
              <a:t>MARKETING</a:t>
            </a:r>
          </a:p>
          <a:p>
            <a:pPr marL="0" lvl="0" indent="0" algn="ctr">
              <a:lnSpc>
                <a:spcPts val="3352"/>
              </a:lnSpc>
              <a:spcBef>
                <a:spcPct val="0"/>
              </a:spcBef>
            </a:pPr>
            <a:r>
              <a:rPr lang="en-US" sz="2394" b="1" i="1" u="none" strike="noStrike" spc="-47">
                <a:solidFill>
                  <a:srgbClr val="010101"/>
                </a:solidFill>
                <a:latin typeface="Lora Bold Italics"/>
                <a:ea typeface="Lora Bold Italics"/>
                <a:cs typeface="Lora Bold Italics"/>
                <a:sym typeface="Lora Bold Italics"/>
              </a:rPr>
              <a:t>MODULE</a:t>
            </a:r>
          </a:p>
        </p:txBody>
      </p:sp>
      <p:sp>
        <p:nvSpPr>
          <p:cNvPr id="43" name="AutoShape 43"/>
          <p:cNvSpPr/>
          <p:nvPr/>
        </p:nvSpPr>
        <p:spPr>
          <a:xfrm>
            <a:off x="6811855" y="3591169"/>
            <a:ext cx="3380817" cy="0"/>
          </a:xfrm>
          <a:prstGeom prst="line">
            <a:avLst/>
          </a:prstGeom>
          <a:ln w="38100" cap="flat">
            <a:solidFill>
              <a:srgbClr val="FDFDFD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44" name="AutoShape 44"/>
          <p:cNvSpPr/>
          <p:nvPr/>
        </p:nvSpPr>
        <p:spPr>
          <a:xfrm>
            <a:off x="14667165" y="8195069"/>
            <a:ext cx="3380817" cy="0"/>
          </a:xfrm>
          <a:prstGeom prst="line">
            <a:avLst/>
          </a:prstGeom>
          <a:ln w="38100" cap="flat">
            <a:solidFill>
              <a:srgbClr val="FDFDFD"/>
            </a:solidFill>
            <a:prstDash val="solid"/>
            <a:headEnd type="none" w="sm" len="sm"/>
            <a:tailEnd type="none" w="sm" len="sm"/>
          </a:ln>
        </p:spPr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970378" y="303070"/>
            <a:ext cx="7553018" cy="3709786"/>
          </a:xfrm>
          <a:custGeom>
            <a:avLst/>
            <a:gdLst/>
            <a:ahLst/>
            <a:cxnLst/>
            <a:rect l="l" t="t" r="r" b="b"/>
            <a:pathLst>
              <a:path w="7553018" h="3709786">
                <a:moveTo>
                  <a:pt x="0" y="0"/>
                </a:moveTo>
                <a:lnTo>
                  <a:pt x="7553018" y="0"/>
                </a:lnTo>
                <a:lnTo>
                  <a:pt x="7553018" y="3709786"/>
                </a:lnTo>
                <a:lnTo>
                  <a:pt x="0" y="370978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AutoShape 3"/>
          <p:cNvSpPr/>
          <p:nvPr/>
        </p:nvSpPr>
        <p:spPr>
          <a:xfrm>
            <a:off x="8621892" y="717263"/>
            <a:ext cx="7014348" cy="0"/>
          </a:xfrm>
          <a:prstGeom prst="line">
            <a:avLst/>
          </a:prstGeom>
          <a:ln w="66675" cap="flat">
            <a:solidFill>
              <a:srgbClr val="FF3131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4" name="AutoShape 4"/>
          <p:cNvSpPr/>
          <p:nvPr/>
        </p:nvSpPr>
        <p:spPr>
          <a:xfrm flipH="1">
            <a:off x="9505683" y="7683832"/>
            <a:ext cx="4241204" cy="0"/>
          </a:xfrm>
          <a:prstGeom prst="line">
            <a:avLst/>
          </a:prstGeom>
          <a:ln w="38100" cap="flat">
            <a:solidFill>
              <a:srgbClr val="FF3131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5" name="AutoShape 5"/>
          <p:cNvSpPr/>
          <p:nvPr/>
        </p:nvSpPr>
        <p:spPr>
          <a:xfrm flipH="1" flipV="1">
            <a:off x="9395636" y="4611335"/>
            <a:ext cx="3573061" cy="0"/>
          </a:xfrm>
          <a:prstGeom prst="line">
            <a:avLst/>
          </a:prstGeom>
          <a:ln w="38100" cap="flat">
            <a:solidFill>
              <a:srgbClr val="FF3131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6" name="Freeform 6"/>
          <p:cNvSpPr/>
          <p:nvPr/>
        </p:nvSpPr>
        <p:spPr>
          <a:xfrm>
            <a:off x="1766573" y="2157963"/>
            <a:ext cx="7377427" cy="3504714"/>
          </a:xfrm>
          <a:custGeom>
            <a:avLst/>
            <a:gdLst/>
            <a:ahLst/>
            <a:cxnLst/>
            <a:rect l="l" t="t" r="r" b="b"/>
            <a:pathLst>
              <a:path w="7377427" h="3504714">
                <a:moveTo>
                  <a:pt x="0" y="0"/>
                </a:moveTo>
                <a:lnTo>
                  <a:pt x="7377427" y="0"/>
                </a:lnTo>
                <a:lnTo>
                  <a:pt x="7377427" y="3504714"/>
                </a:lnTo>
                <a:lnTo>
                  <a:pt x="0" y="350471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623" t="-3390" r="-3552" b="-2825"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766573" y="6382761"/>
            <a:ext cx="7377427" cy="3391075"/>
          </a:xfrm>
          <a:custGeom>
            <a:avLst/>
            <a:gdLst/>
            <a:ahLst/>
            <a:cxnLst/>
            <a:rect l="l" t="t" r="r" b="b"/>
            <a:pathLst>
              <a:path w="7377427" h="3391075">
                <a:moveTo>
                  <a:pt x="0" y="0"/>
                </a:moveTo>
                <a:lnTo>
                  <a:pt x="7377427" y="0"/>
                </a:lnTo>
                <a:lnTo>
                  <a:pt x="7377427" y="3391075"/>
                </a:lnTo>
                <a:lnTo>
                  <a:pt x="0" y="339107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1028700" y="473928"/>
            <a:ext cx="7276505" cy="4390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1">
              <a:lnSpc>
                <a:spcPts val="3625"/>
              </a:lnSpc>
              <a:spcBef>
                <a:spcPct val="0"/>
              </a:spcBef>
            </a:pPr>
            <a:r>
              <a:rPr lang="ar-EG" sz="2589">
                <a:solidFill>
                  <a:srgbClr val="000000"/>
                </a:solidFill>
                <a:latin typeface="Saira"/>
                <a:ea typeface="Saira"/>
                <a:cs typeface="Saira"/>
                <a:sym typeface="Saira"/>
                <a:rtl/>
              </a:rPr>
              <a:t>عندما نريد ارجاع منتج قام الزبون بارجاعه نضغط على ارجاع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2968698" y="4370447"/>
            <a:ext cx="5319302" cy="4246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1">
              <a:lnSpc>
                <a:spcPts val="3403"/>
              </a:lnSpc>
              <a:spcBef>
                <a:spcPct val="0"/>
              </a:spcBef>
            </a:pPr>
            <a:r>
              <a:rPr lang="ar-EG" sz="2431">
                <a:solidFill>
                  <a:srgbClr val="000000"/>
                </a:solidFill>
                <a:latin typeface="Saira"/>
                <a:ea typeface="Saira"/>
                <a:cs typeface="Saira"/>
                <a:sym typeface="Saira"/>
                <a:rtl/>
              </a:rPr>
              <a:t>اذا قمنا باضافة قيمة خاطئة يعطي خطأ 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4155327" y="7440497"/>
            <a:ext cx="3732312" cy="4390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1">
              <a:lnSpc>
                <a:spcPts val="3625"/>
              </a:lnSpc>
              <a:spcBef>
                <a:spcPct val="0"/>
              </a:spcBef>
            </a:pPr>
            <a:r>
              <a:rPr lang="ar-EG" sz="2589">
                <a:solidFill>
                  <a:srgbClr val="000000"/>
                </a:solidFill>
                <a:latin typeface="Saira"/>
                <a:ea typeface="Saira"/>
                <a:cs typeface="Saira"/>
                <a:sym typeface="Saira"/>
                <a:rtl/>
              </a:rPr>
              <a:t>عند تصحيح الخطأ تتم العملية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98938" y="5143500"/>
            <a:ext cx="7910083" cy="4767004"/>
          </a:xfrm>
          <a:custGeom>
            <a:avLst/>
            <a:gdLst/>
            <a:ahLst/>
            <a:cxnLst/>
            <a:rect l="l" t="t" r="r" b="b"/>
            <a:pathLst>
              <a:path w="7910083" h="4767004">
                <a:moveTo>
                  <a:pt x="0" y="0"/>
                </a:moveTo>
                <a:lnTo>
                  <a:pt x="7910083" y="0"/>
                </a:lnTo>
                <a:lnTo>
                  <a:pt x="7910083" y="4767004"/>
                </a:lnTo>
                <a:lnTo>
                  <a:pt x="0" y="476700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9144000" y="734893"/>
            <a:ext cx="8673039" cy="4406804"/>
          </a:xfrm>
          <a:custGeom>
            <a:avLst/>
            <a:gdLst/>
            <a:ahLst/>
            <a:cxnLst/>
            <a:rect l="l" t="t" r="r" b="b"/>
            <a:pathLst>
              <a:path w="8673039" h="4406804">
                <a:moveTo>
                  <a:pt x="0" y="0"/>
                </a:moveTo>
                <a:lnTo>
                  <a:pt x="8673039" y="0"/>
                </a:lnTo>
                <a:lnTo>
                  <a:pt x="8673039" y="4406804"/>
                </a:lnTo>
                <a:lnTo>
                  <a:pt x="0" y="440680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0" y="942975"/>
            <a:ext cx="8351441" cy="4885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1">
              <a:lnSpc>
                <a:spcPts val="4045"/>
              </a:lnSpc>
              <a:spcBef>
                <a:spcPct val="0"/>
              </a:spcBef>
            </a:pPr>
            <a:r>
              <a:rPr lang="ar-EG" sz="2889">
                <a:solidFill>
                  <a:srgbClr val="000000"/>
                </a:solidFill>
                <a:latin typeface="Saira"/>
                <a:ea typeface="Saira"/>
                <a:cs typeface="Saira"/>
                <a:sym typeface="Saira"/>
                <a:rtl/>
              </a:rPr>
              <a:t>عند الضغط على ارجاع نأكد طلب الارجاع من خلال “تصديق”</a:t>
            </a:r>
          </a:p>
        </p:txBody>
      </p:sp>
      <p:sp>
        <p:nvSpPr>
          <p:cNvPr id="5" name="AutoShape 5"/>
          <p:cNvSpPr/>
          <p:nvPr/>
        </p:nvSpPr>
        <p:spPr>
          <a:xfrm flipV="1">
            <a:off x="8709021" y="1000125"/>
            <a:ext cx="8550279" cy="28575"/>
          </a:xfrm>
          <a:prstGeom prst="line">
            <a:avLst/>
          </a:prstGeom>
          <a:ln w="57150" cap="flat">
            <a:solidFill>
              <a:srgbClr val="FF3131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6" name="AutoShape 6"/>
          <p:cNvSpPr/>
          <p:nvPr/>
        </p:nvSpPr>
        <p:spPr>
          <a:xfrm flipH="1">
            <a:off x="9144000" y="6716239"/>
            <a:ext cx="3548270" cy="0"/>
          </a:xfrm>
          <a:prstGeom prst="line">
            <a:avLst/>
          </a:prstGeom>
          <a:ln w="66675" cap="flat">
            <a:solidFill>
              <a:srgbClr val="FF3131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7" name="TextBox 7"/>
          <p:cNvSpPr txBox="1"/>
          <p:nvPr/>
        </p:nvSpPr>
        <p:spPr>
          <a:xfrm>
            <a:off x="12918572" y="6472904"/>
            <a:ext cx="5089553" cy="4390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rtl="1">
              <a:lnSpc>
                <a:spcPts val="3625"/>
              </a:lnSpc>
              <a:spcBef>
                <a:spcPct val="0"/>
              </a:spcBef>
            </a:pPr>
            <a:r>
              <a:rPr lang="ar-EG" sz="2589">
                <a:solidFill>
                  <a:srgbClr val="000000"/>
                </a:solidFill>
                <a:latin typeface="Saira"/>
                <a:ea typeface="Saira"/>
                <a:cs typeface="Saira"/>
                <a:sym typeface="Saira"/>
                <a:rtl/>
              </a:rPr>
              <a:t>يتم طباعة فاتورة بالعملية المرجعة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2513466" y="0"/>
            <a:ext cx="5569294" cy="2729701"/>
          </a:xfrm>
          <a:custGeom>
            <a:avLst/>
            <a:gdLst/>
            <a:ahLst/>
            <a:cxnLst/>
            <a:rect l="l" t="t" r="r" b="b"/>
            <a:pathLst>
              <a:path w="5569294" h="2729701">
                <a:moveTo>
                  <a:pt x="0" y="0"/>
                </a:moveTo>
                <a:lnTo>
                  <a:pt x="5569294" y="0"/>
                </a:lnTo>
                <a:lnTo>
                  <a:pt x="5569294" y="2729701"/>
                </a:lnTo>
                <a:lnTo>
                  <a:pt x="0" y="272970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232250" y="2964360"/>
            <a:ext cx="14554004" cy="6896027"/>
          </a:xfrm>
          <a:custGeom>
            <a:avLst/>
            <a:gdLst/>
            <a:ahLst/>
            <a:cxnLst/>
            <a:rect l="l" t="t" r="r" b="b"/>
            <a:pathLst>
              <a:path w="14554004" h="6896027">
                <a:moveTo>
                  <a:pt x="0" y="0"/>
                </a:moveTo>
                <a:lnTo>
                  <a:pt x="14554005" y="0"/>
                </a:lnTo>
                <a:lnTo>
                  <a:pt x="14554005" y="6896027"/>
                </a:lnTo>
                <a:lnTo>
                  <a:pt x="0" y="689602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AutoShape 4"/>
          <p:cNvSpPr/>
          <p:nvPr/>
        </p:nvSpPr>
        <p:spPr>
          <a:xfrm>
            <a:off x="9144000" y="1028700"/>
            <a:ext cx="4600570" cy="19050"/>
          </a:xfrm>
          <a:prstGeom prst="line">
            <a:avLst/>
          </a:prstGeom>
          <a:ln w="66675" cap="flat">
            <a:solidFill>
              <a:srgbClr val="FF3131"/>
            </a:solidFill>
            <a:prstDash val="solid"/>
            <a:headEnd type="none" w="sm" len="sm"/>
            <a:tailEnd type="triangle" w="lg" len="med"/>
          </a:ln>
        </p:spPr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116238" y="0"/>
            <a:ext cx="5677059" cy="2702800"/>
          </a:xfrm>
          <a:custGeom>
            <a:avLst/>
            <a:gdLst/>
            <a:ahLst/>
            <a:cxnLst/>
            <a:rect l="l" t="t" r="r" b="b"/>
            <a:pathLst>
              <a:path w="5677059" h="2702800">
                <a:moveTo>
                  <a:pt x="0" y="0"/>
                </a:moveTo>
                <a:lnTo>
                  <a:pt x="5677060" y="0"/>
                </a:lnTo>
                <a:lnTo>
                  <a:pt x="5677060" y="2702800"/>
                </a:lnTo>
                <a:lnTo>
                  <a:pt x="0" y="27028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AutoShape 3"/>
          <p:cNvSpPr/>
          <p:nvPr/>
        </p:nvSpPr>
        <p:spPr>
          <a:xfrm>
            <a:off x="6419532" y="2214814"/>
            <a:ext cx="5970588" cy="0"/>
          </a:xfrm>
          <a:prstGeom prst="line">
            <a:avLst/>
          </a:prstGeom>
          <a:ln w="76200" cap="flat">
            <a:solidFill>
              <a:srgbClr val="FF3131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4" name="Freeform 4"/>
          <p:cNvSpPr/>
          <p:nvPr/>
        </p:nvSpPr>
        <p:spPr>
          <a:xfrm>
            <a:off x="1028700" y="2990396"/>
            <a:ext cx="15226615" cy="6267904"/>
          </a:xfrm>
          <a:custGeom>
            <a:avLst/>
            <a:gdLst/>
            <a:ahLst/>
            <a:cxnLst/>
            <a:rect l="l" t="t" r="r" b="b"/>
            <a:pathLst>
              <a:path w="15226615" h="6267904">
                <a:moveTo>
                  <a:pt x="0" y="0"/>
                </a:moveTo>
                <a:lnTo>
                  <a:pt x="15226615" y="0"/>
                </a:lnTo>
                <a:lnTo>
                  <a:pt x="15226615" y="6267904"/>
                </a:lnTo>
                <a:lnTo>
                  <a:pt x="0" y="626790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32947" y="8686567"/>
            <a:ext cx="5823107" cy="1011765"/>
          </a:xfrm>
          <a:custGeom>
            <a:avLst/>
            <a:gdLst/>
            <a:ahLst/>
            <a:cxnLst/>
            <a:rect l="l" t="t" r="r" b="b"/>
            <a:pathLst>
              <a:path w="5823107" h="1011765">
                <a:moveTo>
                  <a:pt x="0" y="0"/>
                </a:moveTo>
                <a:lnTo>
                  <a:pt x="5823106" y="0"/>
                </a:lnTo>
                <a:lnTo>
                  <a:pt x="5823106" y="1011765"/>
                </a:lnTo>
                <a:lnTo>
                  <a:pt x="0" y="101176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8000"/>
            </a:blip>
            <a:stretch>
              <a:fillRect/>
            </a:stretch>
          </a:blipFill>
        </p:spPr>
      </p:sp>
      <p:grpSp>
        <p:nvGrpSpPr>
          <p:cNvPr id="3" name="Group 3"/>
          <p:cNvGrpSpPr>
            <a:grpSpLocks noChangeAspect="1"/>
          </p:cNvGrpSpPr>
          <p:nvPr/>
        </p:nvGrpSpPr>
        <p:grpSpPr>
          <a:xfrm>
            <a:off x="8693526" y="1028700"/>
            <a:ext cx="7968070" cy="7968070"/>
            <a:chOff x="0" y="0"/>
            <a:chExt cx="6350000" cy="6350000"/>
          </a:xfrm>
        </p:grpSpPr>
        <p:sp>
          <p:nvSpPr>
            <p:cNvPr id="4" name="Freeform 4"/>
            <p:cNvSpPr/>
            <p:nvPr/>
          </p:nvSpPr>
          <p:spPr>
            <a:xfrm>
              <a:off x="-156812" y="-5088"/>
              <a:ext cx="6663624" cy="6360176"/>
            </a:xfrm>
            <a:custGeom>
              <a:avLst/>
              <a:gdLst/>
              <a:ahLst/>
              <a:cxnLst/>
              <a:rect l="l" t="t" r="r" b="b"/>
              <a:pathLst>
                <a:path w="6663624" h="6360176">
                  <a:moveTo>
                    <a:pt x="3331812" y="5088"/>
                  </a:moveTo>
                  <a:lnTo>
                    <a:pt x="3331812" y="5088"/>
                  </a:lnTo>
                  <a:cubicBezTo>
                    <a:pt x="2194111" y="0"/>
                    <a:pt x="1140649" y="604036"/>
                    <a:pt x="570324" y="1588475"/>
                  </a:cubicBezTo>
                  <a:cubicBezTo>
                    <a:pt x="0" y="2572913"/>
                    <a:pt x="0" y="3787263"/>
                    <a:pt x="570324" y="4771701"/>
                  </a:cubicBezTo>
                  <a:cubicBezTo>
                    <a:pt x="1140649" y="5756140"/>
                    <a:pt x="2194111" y="6360176"/>
                    <a:pt x="3331812" y="6355088"/>
                  </a:cubicBezTo>
                  <a:cubicBezTo>
                    <a:pt x="4469513" y="6360176"/>
                    <a:pt x="5522976" y="5756140"/>
                    <a:pt x="6093300" y="4771701"/>
                  </a:cubicBezTo>
                  <a:cubicBezTo>
                    <a:pt x="6663624" y="3787263"/>
                    <a:pt x="6663624" y="2572913"/>
                    <a:pt x="6093300" y="1588475"/>
                  </a:cubicBezTo>
                  <a:cubicBezTo>
                    <a:pt x="5522976" y="604036"/>
                    <a:pt x="4469513" y="0"/>
                    <a:pt x="3331812" y="5088"/>
                  </a:cubicBezTo>
                  <a:close/>
                </a:path>
              </a:pathLst>
            </a:custGeom>
            <a:solidFill>
              <a:srgbClr val="E1DDD9"/>
            </a:solidFill>
          </p:spPr>
        </p:sp>
        <p:sp>
          <p:nvSpPr>
            <p:cNvPr id="5" name="Freeform 5"/>
            <p:cNvSpPr/>
            <p:nvPr/>
          </p:nvSpPr>
          <p:spPr>
            <a:xfrm>
              <a:off x="284320" y="415956"/>
              <a:ext cx="5781360" cy="5518089"/>
            </a:xfrm>
            <a:custGeom>
              <a:avLst/>
              <a:gdLst/>
              <a:ahLst/>
              <a:cxnLst/>
              <a:rect l="l" t="t" r="r" b="b"/>
              <a:pathLst>
                <a:path w="5781360" h="5518089">
                  <a:moveTo>
                    <a:pt x="2890680" y="4414"/>
                  </a:moveTo>
                  <a:cubicBezTo>
                    <a:pt x="1903611" y="0"/>
                    <a:pt x="989627" y="524062"/>
                    <a:pt x="494813" y="1378160"/>
                  </a:cubicBezTo>
                  <a:cubicBezTo>
                    <a:pt x="0" y="2232259"/>
                    <a:pt x="0" y="3285829"/>
                    <a:pt x="494813" y="4139928"/>
                  </a:cubicBezTo>
                  <a:cubicBezTo>
                    <a:pt x="989627" y="4994026"/>
                    <a:pt x="1903611" y="5518088"/>
                    <a:pt x="2890680" y="5513674"/>
                  </a:cubicBezTo>
                  <a:cubicBezTo>
                    <a:pt x="3877749" y="5518088"/>
                    <a:pt x="4791733" y="4994026"/>
                    <a:pt x="5286547" y="4139928"/>
                  </a:cubicBezTo>
                  <a:cubicBezTo>
                    <a:pt x="5781360" y="3285829"/>
                    <a:pt x="5781360" y="2232259"/>
                    <a:pt x="5286547" y="1378161"/>
                  </a:cubicBezTo>
                  <a:cubicBezTo>
                    <a:pt x="4791733" y="524062"/>
                    <a:pt x="3877749" y="0"/>
                    <a:pt x="2890680" y="4414"/>
                  </a:cubicBezTo>
                  <a:close/>
                </a:path>
              </a:pathLst>
            </a:custGeom>
            <a:blipFill>
              <a:blip r:embed="rId3"/>
              <a:stretch>
                <a:fillRect l="-335934" t="-26942" r="-415096" b="-353903"/>
              </a:stretch>
            </a:blipFill>
          </p:spPr>
        </p:sp>
      </p:grpSp>
      <p:grpSp>
        <p:nvGrpSpPr>
          <p:cNvPr id="6" name="Group 6"/>
          <p:cNvGrpSpPr/>
          <p:nvPr/>
        </p:nvGrpSpPr>
        <p:grpSpPr>
          <a:xfrm>
            <a:off x="-494925" y="-494925"/>
            <a:ext cx="1523625" cy="1523625"/>
            <a:chOff x="0" y="0"/>
            <a:chExt cx="812800" cy="812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7C5740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76200" y="161925"/>
              <a:ext cx="660400" cy="5746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20"/>
                </a:lnSpc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6997770" y="8996770"/>
            <a:ext cx="1785156" cy="1785156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7C5740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76200" y="161925"/>
              <a:ext cx="660400" cy="5746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20"/>
                </a:lnSpc>
              </a:pPr>
              <a:endParaRPr/>
            </a:p>
          </p:txBody>
        </p:sp>
      </p:grpSp>
      <p:sp>
        <p:nvSpPr>
          <p:cNvPr id="12" name="TextBox 12"/>
          <p:cNvSpPr txBox="1"/>
          <p:nvPr/>
        </p:nvSpPr>
        <p:spPr>
          <a:xfrm>
            <a:off x="893309" y="4388372"/>
            <a:ext cx="8250691" cy="15102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958"/>
              </a:lnSpc>
            </a:pPr>
            <a:r>
              <a:rPr lang="en-US" sz="9958" b="1" spc="-517">
                <a:solidFill>
                  <a:srgbClr val="50392B"/>
                </a:solidFill>
                <a:latin typeface="Arial Bold"/>
                <a:ea typeface="Arial Bold"/>
                <a:cs typeface="Arial Bold"/>
                <a:sym typeface="Arial Bold"/>
              </a:rPr>
              <a:t>SALES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687719" y="3385083"/>
            <a:ext cx="15571581" cy="6159644"/>
          </a:xfrm>
          <a:custGeom>
            <a:avLst/>
            <a:gdLst/>
            <a:ahLst/>
            <a:cxnLst/>
            <a:rect l="l" t="t" r="r" b="b"/>
            <a:pathLst>
              <a:path w="15571581" h="6159644">
                <a:moveTo>
                  <a:pt x="0" y="0"/>
                </a:moveTo>
                <a:lnTo>
                  <a:pt x="15571581" y="0"/>
                </a:lnTo>
                <a:lnTo>
                  <a:pt x="15571581" y="6159644"/>
                </a:lnTo>
                <a:lnTo>
                  <a:pt x="0" y="615964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1676181" y="0"/>
            <a:ext cx="5583119" cy="3205208"/>
          </a:xfrm>
          <a:custGeom>
            <a:avLst/>
            <a:gdLst/>
            <a:ahLst/>
            <a:cxnLst/>
            <a:rect l="l" t="t" r="r" b="b"/>
            <a:pathLst>
              <a:path w="5583119" h="3205208">
                <a:moveTo>
                  <a:pt x="0" y="0"/>
                </a:moveTo>
                <a:lnTo>
                  <a:pt x="5583119" y="0"/>
                </a:lnTo>
                <a:lnTo>
                  <a:pt x="5583119" y="3205208"/>
                </a:lnTo>
                <a:lnTo>
                  <a:pt x="0" y="320520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r="-2060"/>
            </a:stretch>
          </a:blipFill>
        </p:spPr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9088210" cy="10737118"/>
          </a:xfrm>
          <a:custGeom>
            <a:avLst/>
            <a:gdLst/>
            <a:ahLst/>
            <a:cxnLst/>
            <a:rect l="l" t="t" r="r" b="b"/>
            <a:pathLst>
              <a:path w="19088210" h="10737118">
                <a:moveTo>
                  <a:pt x="0" y="0"/>
                </a:moveTo>
                <a:lnTo>
                  <a:pt x="19088210" y="0"/>
                </a:lnTo>
                <a:lnTo>
                  <a:pt x="19088210" y="10737118"/>
                </a:lnTo>
                <a:lnTo>
                  <a:pt x="0" y="1073711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222540" y="385232"/>
            <a:ext cx="18510540" cy="10187460"/>
          </a:xfrm>
          <a:custGeom>
            <a:avLst/>
            <a:gdLst/>
            <a:ahLst/>
            <a:cxnLst/>
            <a:rect l="l" t="t" r="r" b="b"/>
            <a:pathLst>
              <a:path w="18510540" h="10187460">
                <a:moveTo>
                  <a:pt x="0" y="0"/>
                </a:moveTo>
                <a:lnTo>
                  <a:pt x="18510540" y="0"/>
                </a:lnTo>
                <a:lnTo>
                  <a:pt x="18510540" y="10187460"/>
                </a:lnTo>
                <a:lnTo>
                  <a:pt x="0" y="1018746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b="-2205"/>
            </a:stretch>
          </a:blipFill>
        </p:spPr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8700" y="419662"/>
            <a:ext cx="16795868" cy="9447676"/>
          </a:xfrm>
          <a:custGeom>
            <a:avLst/>
            <a:gdLst/>
            <a:ahLst/>
            <a:cxnLst/>
            <a:rect l="l" t="t" r="r" b="b"/>
            <a:pathLst>
              <a:path w="16795868" h="9447676">
                <a:moveTo>
                  <a:pt x="0" y="0"/>
                </a:moveTo>
                <a:lnTo>
                  <a:pt x="16795868" y="0"/>
                </a:lnTo>
                <a:lnTo>
                  <a:pt x="16795868" y="9447676"/>
                </a:lnTo>
                <a:lnTo>
                  <a:pt x="0" y="944767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204250" y="0"/>
            <a:ext cx="18492250" cy="10401891"/>
          </a:xfrm>
          <a:custGeom>
            <a:avLst/>
            <a:gdLst/>
            <a:ahLst/>
            <a:cxnLst/>
            <a:rect l="l" t="t" r="r" b="b"/>
            <a:pathLst>
              <a:path w="18492250" h="10401891">
                <a:moveTo>
                  <a:pt x="0" y="0"/>
                </a:moveTo>
                <a:lnTo>
                  <a:pt x="18492250" y="0"/>
                </a:lnTo>
                <a:lnTo>
                  <a:pt x="18492250" y="10401891"/>
                </a:lnTo>
                <a:lnTo>
                  <a:pt x="0" y="1040189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1028700" y="788729"/>
            <a:ext cx="16663666" cy="8709543"/>
            <a:chOff x="0" y="0"/>
            <a:chExt cx="19050000" cy="9956800"/>
          </a:xfrm>
        </p:grpSpPr>
        <p:sp>
          <p:nvSpPr>
            <p:cNvPr id="3" name="Freeform 3"/>
            <p:cNvSpPr/>
            <p:nvPr/>
          </p:nvSpPr>
          <p:spPr>
            <a:xfrm>
              <a:off x="2501900" y="209042"/>
              <a:ext cx="14186915" cy="8502396"/>
            </a:xfrm>
            <a:custGeom>
              <a:avLst/>
              <a:gdLst/>
              <a:ahLst/>
              <a:cxnLst/>
              <a:rect l="l" t="t" r="r" b="b"/>
              <a:pathLst>
                <a:path w="14186915" h="8502396">
                  <a:moveTo>
                    <a:pt x="14186915" y="8502396"/>
                  </a:moveTo>
                  <a:lnTo>
                    <a:pt x="0" y="8502396"/>
                  </a:lnTo>
                  <a:lnTo>
                    <a:pt x="0" y="0"/>
                  </a:lnTo>
                  <a:lnTo>
                    <a:pt x="14186915" y="0"/>
                  </a:lnTo>
                  <a:lnTo>
                    <a:pt x="14186915" y="8502396"/>
                  </a:lnTo>
                  <a:close/>
                </a:path>
              </a:pathLst>
            </a:custGeom>
            <a:blipFill>
              <a:blip r:embed="rId2"/>
              <a:stretch>
                <a:fillRect l="-14868" r="-9988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19050000" cy="9956800"/>
            </a:xfrm>
            <a:custGeom>
              <a:avLst/>
              <a:gdLst/>
              <a:ahLst/>
              <a:cxnLst/>
              <a:rect l="l" t="t" r="r" b="b"/>
              <a:pathLst>
                <a:path w="19050000" h="9956800">
                  <a:moveTo>
                    <a:pt x="19050000" y="9956800"/>
                  </a:moveTo>
                  <a:lnTo>
                    <a:pt x="0" y="9956800"/>
                  </a:lnTo>
                  <a:lnTo>
                    <a:pt x="0" y="0"/>
                  </a:lnTo>
                  <a:lnTo>
                    <a:pt x="19050000" y="0"/>
                  </a:lnTo>
                  <a:lnTo>
                    <a:pt x="19050000" y="9956800"/>
                  </a:lnTo>
                  <a:close/>
                </a:path>
              </a:pathLst>
            </a:custGeom>
            <a:blipFill>
              <a:blip r:embed="rId3"/>
              <a:stretch>
                <a:fillRect l="-15" r="-15"/>
              </a:stretch>
            </a:blipFill>
          </p:spPr>
        </p:sp>
      </p:grp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68334" y="0"/>
            <a:ext cx="17348648" cy="9924371"/>
          </a:xfrm>
          <a:custGeom>
            <a:avLst/>
            <a:gdLst/>
            <a:ahLst/>
            <a:cxnLst/>
            <a:rect l="l" t="t" r="r" b="b"/>
            <a:pathLst>
              <a:path w="17348648" h="9924371">
                <a:moveTo>
                  <a:pt x="0" y="0"/>
                </a:moveTo>
                <a:lnTo>
                  <a:pt x="17348647" y="0"/>
                </a:lnTo>
                <a:lnTo>
                  <a:pt x="17348647" y="9924371"/>
                </a:lnTo>
                <a:lnTo>
                  <a:pt x="0" y="992437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r="-1698"/>
            </a:stretch>
          </a:blipFill>
        </p:spPr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240987"/>
            <a:ext cx="18288000" cy="9805026"/>
          </a:xfrm>
          <a:custGeom>
            <a:avLst/>
            <a:gdLst/>
            <a:ahLst/>
            <a:cxnLst/>
            <a:rect l="l" t="t" r="r" b="b"/>
            <a:pathLst>
              <a:path w="18288000" h="9805026">
                <a:moveTo>
                  <a:pt x="0" y="0"/>
                </a:moveTo>
                <a:lnTo>
                  <a:pt x="18288000" y="0"/>
                </a:lnTo>
                <a:lnTo>
                  <a:pt x="18288000" y="9805026"/>
                </a:lnTo>
                <a:lnTo>
                  <a:pt x="0" y="980502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244" b="-6220"/>
            </a:stretch>
          </a:blipFill>
        </p:spPr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-146939"/>
            <a:ext cx="18810448" cy="10580877"/>
          </a:xfrm>
          <a:custGeom>
            <a:avLst/>
            <a:gdLst/>
            <a:ahLst/>
            <a:cxnLst/>
            <a:rect l="l" t="t" r="r" b="b"/>
            <a:pathLst>
              <a:path w="18810448" h="10580877">
                <a:moveTo>
                  <a:pt x="0" y="0"/>
                </a:moveTo>
                <a:lnTo>
                  <a:pt x="18810448" y="0"/>
                </a:lnTo>
                <a:lnTo>
                  <a:pt x="18810448" y="10580878"/>
                </a:lnTo>
                <a:lnTo>
                  <a:pt x="0" y="105808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6778" y="0"/>
            <a:ext cx="18251222" cy="10266312"/>
          </a:xfrm>
          <a:custGeom>
            <a:avLst/>
            <a:gdLst/>
            <a:ahLst/>
            <a:cxnLst/>
            <a:rect l="l" t="t" r="r" b="b"/>
            <a:pathLst>
              <a:path w="18251222" h="10266312">
                <a:moveTo>
                  <a:pt x="0" y="0"/>
                </a:moveTo>
                <a:lnTo>
                  <a:pt x="18251222" y="0"/>
                </a:lnTo>
                <a:lnTo>
                  <a:pt x="18251222" y="10266312"/>
                </a:lnTo>
                <a:lnTo>
                  <a:pt x="0" y="1026631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-116247"/>
            <a:ext cx="18494661" cy="10403247"/>
          </a:xfrm>
          <a:custGeom>
            <a:avLst/>
            <a:gdLst/>
            <a:ahLst/>
            <a:cxnLst/>
            <a:rect l="l" t="t" r="r" b="b"/>
            <a:pathLst>
              <a:path w="18494661" h="10403247">
                <a:moveTo>
                  <a:pt x="0" y="0"/>
                </a:moveTo>
                <a:lnTo>
                  <a:pt x="18494661" y="0"/>
                </a:lnTo>
                <a:lnTo>
                  <a:pt x="18494661" y="10403247"/>
                </a:lnTo>
                <a:lnTo>
                  <a:pt x="0" y="1040324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61961" y="-60809"/>
            <a:ext cx="18504208" cy="10408617"/>
          </a:xfrm>
          <a:custGeom>
            <a:avLst/>
            <a:gdLst/>
            <a:ahLst/>
            <a:cxnLst/>
            <a:rect l="l" t="t" r="r" b="b"/>
            <a:pathLst>
              <a:path w="18504208" h="10408617">
                <a:moveTo>
                  <a:pt x="0" y="0"/>
                </a:moveTo>
                <a:lnTo>
                  <a:pt x="18504208" y="0"/>
                </a:lnTo>
                <a:lnTo>
                  <a:pt x="18504208" y="10408618"/>
                </a:lnTo>
                <a:lnTo>
                  <a:pt x="0" y="1040861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1383378" y="0"/>
            <a:ext cx="21054755" cy="11843300"/>
          </a:xfrm>
          <a:custGeom>
            <a:avLst/>
            <a:gdLst/>
            <a:ahLst/>
            <a:cxnLst/>
            <a:rect l="l" t="t" r="r" b="b"/>
            <a:pathLst>
              <a:path w="21054755" h="11843300">
                <a:moveTo>
                  <a:pt x="0" y="0"/>
                </a:moveTo>
                <a:lnTo>
                  <a:pt x="21054756" y="0"/>
                </a:lnTo>
                <a:lnTo>
                  <a:pt x="21054756" y="11843300"/>
                </a:lnTo>
                <a:lnTo>
                  <a:pt x="0" y="118433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318039" y="0"/>
            <a:ext cx="18606039" cy="10465897"/>
          </a:xfrm>
          <a:custGeom>
            <a:avLst/>
            <a:gdLst/>
            <a:ahLst/>
            <a:cxnLst/>
            <a:rect l="l" t="t" r="r" b="b"/>
            <a:pathLst>
              <a:path w="18606039" h="10465897">
                <a:moveTo>
                  <a:pt x="0" y="0"/>
                </a:moveTo>
                <a:lnTo>
                  <a:pt x="18606039" y="0"/>
                </a:lnTo>
                <a:lnTo>
                  <a:pt x="18606039" y="10465897"/>
                </a:lnTo>
                <a:lnTo>
                  <a:pt x="0" y="1046589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707074" y="396422"/>
            <a:ext cx="16552226" cy="9494157"/>
            <a:chOff x="0" y="0"/>
            <a:chExt cx="7981950" cy="4578350"/>
          </a:xfrm>
        </p:grpSpPr>
        <p:sp>
          <p:nvSpPr>
            <p:cNvPr id="3" name="Freeform 3"/>
            <p:cNvSpPr/>
            <p:nvPr/>
          </p:nvSpPr>
          <p:spPr>
            <a:xfrm>
              <a:off x="765810" y="21590"/>
              <a:ext cx="6451600" cy="4326890"/>
            </a:xfrm>
            <a:custGeom>
              <a:avLst/>
              <a:gdLst/>
              <a:ahLst/>
              <a:cxnLst/>
              <a:rect l="l" t="t" r="r" b="b"/>
              <a:pathLst>
                <a:path w="6451600" h="4326890">
                  <a:moveTo>
                    <a:pt x="6224270" y="0"/>
                  </a:moveTo>
                  <a:lnTo>
                    <a:pt x="226060" y="0"/>
                  </a:lnTo>
                  <a:cubicBezTo>
                    <a:pt x="101600" y="0"/>
                    <a:pt x="0" y="101600"/>
                    <a:pt x="0" y="226060"/>
                  </a:cubicBezTo>
                  <a:lnTo>
                    <a:pt x="0" y="4326890"/>
                  </a:lnTo>
                  <a:lnTo>
                    <a:pt x="6451601" y="4326890"/>
                  </a:lnTo>
                  <a:lnTo>
                    <a:pt x="6451601" y="226060"/>
                  </a:lnTo>
                  <a:cubicBezTo>
                    <a:pt x="6450331" y="101600"/>
                    <a:pt x="6348731" y="0"/>
                    <a:pt x="6224270" y="0"/>
                  </a:cubicBezTo>
                  <a:close/>
                  <a:moveTo>
                    <a:pt x="6252210" y="4043680"/>
                  </a:moveTo>
                  <a:lnTo>
                    <a:pt x="196851" y="4043680"/>
                  </a:lnTo>
                  <a:lnTo>
                    <a:pt x="196851" y="255270"/>
                  </a:lnTo>
                  <a:lnTo>
                    <a:pt x="6252210" y="255270"/>
                  </a:lnTo>
                  <a:lnTo>
                    <a:pt x="6252210" y="404368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4" name="Freeform 4"/>
            <p:cNvSpPr/>
            <p:nvPr/>
          </p:nvSpPr>
          <p:spPr>
            <a:xfrm>
              <a:off x="0" y="0"/>
              <a:ext cx="7981950" cy="4542790"/>
            </a:xfrm>
            <a:custGeom>
              <a:avLst/>
              <a:gdLst/>
              <a:ahLst/>
              <a:cxnLst/>
              <a:rect l="l" t="t" r="r" b="b"/>
              <a:pathLst>
                <a:path w="7981950" h="4542790">
                  <a:moveTo>
                    <a:pt x="7239000" y="4348480"/>
                  </a:moveTo>
                  <a:lnTo>
                    <a:pt x="7239000" y="243840"/>
                  </a:lnTo>
                  <a:cubicBezTo>
                    <a:pt x="7239000" y="109220"/>
                    <a:pt x="7129780" y="0"/>
                    <a:pt x="6995160" y="0"/>
                  </a:cubicBezTo>
                  <a:lnTo>
                    <a:pt x="985520" y="0"/>
                  </a:lnTo>
                  <a:cubicBezTo>
                    <a:pt x="852170" y="0"/>
                    <a:pt x="742950" y="109220"/>
                    <a:pt x="742950" y="243840"/>
                  </a:cubicBezTo>
                  <a:lnTo>
                    <a:pt x="742950" y="4349750"/>
                  </a:lnTo>
                  <a:lnTo>
                    <a:pt x="0" y="4349750"/>
                  </a:lnTo>
                  <a:lnTo>
                    <a:pt x="0" y="4447540"/>
                  </a:lnTo>
                  <a:cubicBezTo>
                    <a:pt x="0" y="4500880"/>
                    <a:pt x="43180" y="4542790"/>
                    <a:pt x="95250" y="4542790"/>
                  </a:cubicBezTo>
                  <a:lnTo>
                    <a:pt x="7886700" y="4542790"/>
                  </a:lnTo>
                  <a:cubicBezTo>
                    <a:pt x="7940040" y="4542790"/>
                    <a:pt x="7981950" y="4499610"/>
                    <a:pt x="7981950" y="4447540"/>
                  </a:cubicBezTo>
                  <a:lnTo>
                    <a:pt x="7981950" y="4349750"/>
                  </a:lnTo>
                  <a:lnTo>
                    <a:pt x="7239000" y="4349750"/>
                  </a:lnTo>
                  <a:close/>
                  <a:moveTo>
                    <a:pt x="4519930" y="4348480"/>
                  </a:moveTo>
                  <a:lnTo>
                    <a:pt x="4519930" y="4349750"/>
                  </a:lnTo>
                  <a:cubicBezTo>
                    <a:pt x="4519930" y="4403090"/>
                    <a:pt x="4476750" y="4445000"/>
                    <a:pt x="4424680" y="4445000"/>
                  </a:cubicBezTo>
                  <a:lnTo>
                    <a:pt x="3557270" y="4445000"/>
                  </a:lnTo>
                  <a:cubicBezTo>
                    <a:pt x="3503930" y="4445000"/>
                    <a:pt x="3462020" y="4401820"/>
                    <a:pt x="3462020" y="4349750"/>
                  </a:cubicBezTo>
                  <a:lnTo>
                    <a:pt x="3462020" y="4348480"/>
                  </a:lnTo>
                  <a:lnTo>
                    <a:pt x="765810" y="4348480"/>
                  </a:lnTo>
                  <a:lnTo>
                    <a:pt x="765810" y="247650"/>
                  </a:lnTo>
                  <a:cubicBezTo>
                    <a:pt x="765810" y="123190"/>
                    <a:pt x="867410" y="21590"/>
                    <a:pt x="991870" y="21590"/>
                  </a:cubicBezTo>
                  <a:lnTo>
                    <a:pt x="6990080" y="21590"/>
                  </a:lnTo>
                  <a:cubicBezTo>
                    <a:pt x="7114539" y="21590"/>
                    <a:pt x="7216139" y="123190"/>
                    <a:pt x="7216139" y="247650"/>
                  </a:cubicBezTo>
                  <a:lnTo>
                    <a:pt x="7216139" y="4348480"/>
                  </a:lnTo>
                  <a:lnTo>
                    <a:pt x="4519930" y="4348480"/>
                  </a:lnTo>
                  <a:close/>
                </a:path>
              </a:pathLst>
            </a:custGeom>
            <a:solidFill>
              <a:srgbClr val="E9E9E9"/>
            </a:solidFill>
          </p:spPr>
        </p:sp>
        <p:sp>
          <p:nvSpPr>
            <p:cNvPr id="5" name="Freeform 5"/>
            <p:cNvSpPr/>
            <p:nvPr/>
          </p:nvSpPr>
          <p:spPr>
            <a:xfrm>
              <a:off x="3460750" y="4349750"/>
              <a:ext cx="1059180" cy="96520"/>
            </a:xfrm>
            <a:custGeom>
              <a:avLst/>
              <a:gdLst/>
              <a:ahLst/>
              <a:cxnLst/>
              <a:rect l="l" t="t" r="r" b="b"/>
              <a:pathLst>
                <a:path w="1059180" h="96520">
                  <a:moveTo>
                    <a:pt x="96520" y="96520"/>
                  </a:moveTo>
                  <a:lnTo>
                    <a:pt x="963930" y="96520"/>
                  </a:lnTo>
                  <a:cubicBezTo>
                    <a:pt x="1017270" y="96520"/>
                    <a:pt x="1059180" y="53340"/>
                    <a:pt x="1059180" y="1270"/>
                  </a:cubicBezTo>
                  <a:lnTo>
                    <a:pt x="1059180" y="0"/>
                  </a:lnTo>
                  <a:lnTo>
                    <a:pt x="0" y="0"/>
                  </a:lnTo>
                  <a:lnTo>
                    <a:pt x="0" y="1270"/>
                  </a:lnTo>
                  <a:cubicBezTo>
                    <a:pt x="0" y="53340"/>
                    <a:pt x="43180" y="96520"/>
                    <a:pt x="96520" y="96520"/>
                  </a:cubicBezTo>
                  <a:close/>
                </a:path>
              </a:pathLst>
            </a:custGeom>
            <a:solidFill>
              <a:srgbClr val="CCCCCC"/>
            </a:solidFill>
          </p:spPr>
        </p:sp>
        <p:sp>
          <p:nvSpPr>
            <p:cNvPr id="6" name="Freeform 6"/>
            <p:cNvSpPr/>
            <p:nvPr/>
          </p:nvSpPr>
          <p:spPr>
            <a:xfrm>
              <a:off x="163830" y="4542790"/>
              <a:ext cx="7654290" cy="35560"/>
            </a:xfrm>
            <a:custGeom>
              <a:avLst/>
              <a:gdLst/>
              <a:ahLst/>
              <a:cxnLst/>
              <a:rect l="l" t="t" r="r" b="b"/>
              <a:pathLst>
                <a:path w="7654290" h="35560">
                  <a:moveTo>
                    <a:pt x="0" y="0"/>
                  </a:moveTo>
                  <a:cubicBezTo>
                    <a:pt x="0" y="20320"/>
                    <a:pt x="16510" y="35560"/>
                    <a:pt x="35560" y="35560"/>
                  </a:cubicBezTo>
                  <a:lnTo>
                    <a:pt x="7618730" y="35560"/>
                  </a:lnTo>
                  <a:cubicBezTo>
                    <a:pt x="7639050" y="35560"/>
                    <a:pt x="7654290" y="19050"/>
                    <a:pt x="765429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</p:spPr>
        </p:sp>
        <p:sp>
          <p:nvSpPr>
            <p:cNvPr id="7" name="Freeform 7"/>
            <p:cNvSpPr/>
            <p:nvPr/>
          </p:nvSpPr>
          <p:spPr>
            <a:xfrm>
              <a:off x="962660" y="276860"/>
              <a:ext cx="6055360" cy="3789680"/>
            </a:xfrm>
            <a:custGeom>
              <a:avLst/>
              <a:gdLst/>
              <a:ahLst/>
              <a:cxnLst/>
              <a:rect l="l" t="t" r="r" b="b"/>
              <a:pathLst>
                <a:path w="6055360" h="3789680">
                  <a:moveTo>
                    <a:pt x="0" y="0"/>
                  </a:moveTo>
                  <a:lnTo>
                    <a:pt x="6055360" y="0"/>
                  </a:lnTo>
                  <a:lnTo>
                    <a:pt x="6055360" y="3789680"/>
                  </a:lnTo>
                  <a:lnTo>
                    <a:pt x="0" y="3789680"/>
                  </a:lnTo>
                  <a:close/>
                </a:path>
              </a:pathLst>
            </a:custGeom>
            <a:blipFill>
              <a:blip r:embed="rId2"/>
              <a:stretch>
                <a:fillRect l="-9593" r="-7039" b="-4829"/>
              </a:stretch>
            </a:blipFill>
          </p:spPr>
        </p:sp>
      </p:grp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03122" y="339256"/>
            <a:ext cx="16880681" cy="9608488"/>
          </a:xfrm>
          <a:custGeom>
            <a:avLst/>
            <a:gdLst/>
            <a:ahLst/>
            <a:cxnLst/>
            <a:rect l="l" t="t" r="r" b="b"/>
            <a:pathLst>
              <a:path w="16880681" h="9608488">
                <a:moveTo>
                  <a:pt x="0" y="0"/>
                </a:moveTo>
                <a:lnTo>
                  <a:pt x="16880680" y="0"/>
                </a:lnTo>
                <a:lnTo>
                  <a:pt x="16880680" y="9608488"/>
                </a:lnTo>
                <a:lnTo>
                  <a:pt x="0" y="960848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r="-1191"/>
            </a:stretch>
          </a:blipFill>
        </p:spPr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198854" y="535909"/>
            <a:ext cx="17458154" cy="9952168"/>
          </a:xfrm>
          <a:custGeom>
            <a:avLst/>
            <a:gdLst/>
            <a:ahLst/>
            <a:cxnLst/>
            <a:rect l="l" t="t" r="r" b="b"/>
            <a:pathLst>
              <a:path w="17458154" h="9952168">
                <a:moveTo>
                  <a:pt x="0" y="0"/>
                </a:moveTo>
                <a:lnTo>
                  <a:pt x="17458154" y="0"/>
                </a:lnTo>
                <a:lnTo>
                  <a:pt x="17458154" y="9952167"/>
                </a:lnTo>
                <a:lnTo>
                  <a:pt x="0" y="995216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r="-1343"/>
            </a:stretch>
          </a:blipFill>
        </p:spPr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9398000" y="584200"/>
            <a:ext cx="10217229" cy="4060533"/>
          </a:xfrm>
          <a:custGeom>
            <a:avLst/>
            <a:gdLst/>
            <a:ahLst/>
            <a:cxnLst/>
            <a:rect l="l" t="t" r="r" b="b"/>
            <a:pathLst>
              <a:path w="10217229" h="4060533">
                <a:moveTo>
                  <a:pt x="0" y="0"/>
                </a:moveTo>
                <a:lnTo>
                  <a:pt x="10217229" y="0"/>
                </a:lnTo>
                <a:lnTo>
                  <a:pt x="10217229" y="4060533"/>
                </a:lnTo>
                <a:lnTo>
                  <a:pt x="0" y="406053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270" b="-870"/>
            </a:stretch>
          </a:blipFill>
        </p:spPr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60722" y="1028700"/>
            <a:ext cx="17320022" cy="9839449"/>
          </a:xfrm>
          <a:custGeom>
            <a:avLst/>
            <a:gdLst/>
            <a:ahLst/>
            <a:cxnLst/>
            <a:rect l="l" t="t" r="r" b="b"/>
            <a:pathLst>
              <a:path w="17320022" h="9839449">
                <a:moveTo>
                  <a:pt x="0" y="0"/>
                </a:moveTo>
                <a:lnTo>
                  <a:pt x="17320022" y="0"/>
                </a:lnTo>
                <a:lnTo>
                  <a:pt x="17320022" y="9839449"/>
                </a:lnTo>
                <a:lnTo>
                  <a:pt x="0" y="983944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r="-994"/>
            </a:stretch>
          </a:blipFill>
        </p:spPr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4">
            <a:extLst>
              <a:ext uri="{FF2B5EF4-FFF2-40B4-BE49-F238E27FC236}">
                <a16:creationId xmlns:a16="http://schemas.microsoft.com/office/drawing/2014/main" id="{A5058AA3-69F9-EAA2-3BD2-CE5B73E3609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599" y="1065064"/>
            <a:ext cx="17464801" cy="815687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1965270-C39D-60C8-3B3D-9FDCB01157EA}"/>
              </a:ext>
            </a:extLst>
          </p:cNvPr>
          <p:cNvSpPr txBox="1"/>
          <p:nvPr/>
        </p:nvSpPr>
        <p:spPr>
          <a:xfrm>
            <a:off x="426839" y="495300"/>
            <a:ext cx="9144000" cy="569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6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70C0"/>
                </a:solidFill>
                <a:effectLst/>
                <a:latin typeface="Goudy Type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Reports (CRM) :</a:t>
            </a:r>
            <a:endParaRPr lang="en-US" sz="2400" dirty="0">
              <a:effectLst/>
              <a:latin typeface="Dante" panose="020205020502000202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838864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2">
            <a:extLst>
              <a:ext uri="{FF2B5EF4-FFF2-40B4-BE49-F238E27FC236}">
                <a16:creationId xmlns:a16="http://schemas.microsoft.com/office/drawing/2014/main" id="{8FDF00FE-FAF0-03DD-78FF-F12FF70918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273" y="266700"/>
            <a:ext cx="17889454" cy="4648200"/>
          </a:xfrm>
          <a:prstGeom prst="rect">
            <a:avLst/>
          </a:prstGeom>
        </p:spPr>
      </p:pic>
      <p:pic>
        <p:nvPicPr>
          <p:cNvPr id="3" name="صورة 3">
            <a:extLst>
              <a:ext uri="{FF2B5EF4-FFF2-40B4-BE49-F238E27FC236}">
                <a16:creationId xmlns:a16="http://schemas.microsoft.com/office/drawing/2014/main" id="{106D8EFB-3D27-CC9A-9F56-4906759C21E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4366836"/>
            <a:ext cx="13440528" cy="5653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6642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79FCAF6-7DF7-C2C4-52FB-BEC324C7C51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118" t="9454" r="979" b="11932"/>
          <a:stretch>
            <a:fillRect/>
          </a:stretch>
        </p:blipFill>
        <p:spPr bwMode="auto">
          <a:xfrm>
            <a:off x="0" y="1638300"/>
            <a:ext cx="17784593" cy="7848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21BD8A8-B776-9BC8-E3E5-00AB18367941}"/>
              </a:ext>
            </a:extLst>
          </p:cNvPr>
          <p:cNvSpPr txBox="1"/>
          <p:nvPr/>
        </p:nvSpPr>
        <p:spPr>
          <a:xfrm>
            <a:off x="487680" y="662940"/>
            <a:ext cx="9144000" cy="6367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6000"/>
              </a:lnSpc>
              <a:spcAft>
                <a:spcPts val="1200"/>
              </a:spcAft>
            </a:pPr>
            <a:r>
              <a:rPr lang="en-US" sz="32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Report</a:t>
            </a: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32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Sales</a:t>
            </a:r>
            <a: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:</a:t>
            </a:r>
            <a:endParaRPr lang="en-US" sz="2800" dirty="0">
              <a:effectLst/>
              <a:latin typeface="Dante" panose="020205020502000202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553346-88BE-3788-A081-FB75F80B749C}"/>
              </a:ext>
            </a:extLst>
          </p:cNvPr>
          <p:cNvSpPr txBox="1"/>
          <p:nvPr/>
        </p:nvSpPr>
        <p:spPr>
          <a:xfrm>
            <a:off x="685800" y="9525000"/>
            <a:ext cx="9144000" cy="3982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6000"/>
              </a:lnSpc>
              <a:spcAft>
                <a:spcPts val="1200"/>
              </a:spcAft>
            </a:pPr>
            <a:r>
              <a:rPr lang="en-US" sz="1800" u="sng" dirty="0">
                <a:solidFill>
                  <a:srgbClr val="467886"/>
                </a:solidFill>
                <a:effectLst/>
                <a:latin typeface="Dante" panose="02020502050200020203" pitchFamily="18" charset="0"/>
                <a:ea typeface="Times New Roman" panose="02020603050405020304" pitchFamily="18" charset="0"/>
                <a:cs typeface="Arial" panose="020B0604020202020204" pitchFamily="34" charset="0"/>
                <a:hlinkClick r:id="rId3"/>
              </a:rPr>
              <a:t> </a:t>
            </a:r>
            <a:r>
              <a:rPr lang="ar-SA" sz="1800" u="sng" dirty="0">
                <a:solidFill>
                  <a:srgbClr val="467886"/>
                </a:solidFill>
                <a:effectLst/>
                <a:latin typeface="Dante" panose="02020502050200020203" pitchFamily="18" charset="0"/>
                <a:ea typeface="Times New Roman" panose="02020603050405020304" pitchFamily="18" charset="0"/>
                <a:cs typeface="Arial" panose="020B0604020202020204" pitchFamily="34" charset="0"/>
                <a:hlinkClick r:id="rId3"/>
              </a:rPr>
              <a:t>)</a:t>
            </a:r>
            <a:r>
              <a:rPr lang="en-US" sz="1800" u="sng" dirty="0">
                <a:solidFill>
                  <a:srgbClr val="467886"/>
                </a:solidFill>
                <a:effectLst/>
                <a:latin typeface="Dante" panose="02020502050200020203" pitchFamily="18" charset="0"/>
                <a:ea typeface="Times New Roman" panose="02020603050405020304" pitchFamily="18" charset="0"/>
                <a:cs typeface="Arial" panose="020B0604020202020204" pitchFamily="34" charset="0"/>
                <a:hlinkClick r:id="rId3"/>
              </a:rPr>
              <a:t> https://erp-for-al-qadi2.odoo.com/dashboard/share/5/3dc96a9f-ed62-463d-9982-59fb53c753d7</a:t>
            </a:r>
            <a:r>
              <a:rPr lang="ar-SA" sz="1800" u="sng" dirty="0">
                <a:solidFill>
                  <a:srgbClr val="467886"/>
                </a:solidFill>
                <a:effectLst/>
                <a:latin typeface="Dante" panose="02020502050200020203" pitchFamily="18" charset="0"/>
                <a:ea typeface="Times New Roman" panose="02020603050405020304" pitchFamily="18" charset="0"/>
                <a:cs typeface="Arial" panose="020B0604020202020204" pitchFamily="34" charset="0"/>
                <a:hlinkClick r:id="rId3"/>
              </a:rPr>
              <a:t>(</a:t>
            </a:r>
            <a:endParaRPr lang="en-US" sz="1800" dirty="0">
              <a:effectLst/>
              <a:latin typeface="Dante" panose="020205020502000202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47124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098D598-10C8-B233-D74E-2F1FDA2C1DA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2238" t="7961" r="699" b="14917"/>
          <a:stretch>
            <a:fillRect/>
          </a:stretch>
        </p:blipFill>
        <p:spPr bwMode="auto">
          <a:xfrm>
            <a:off x="398976" y="1409700"/>
            <a:ext cx="17668520" cy="7543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83839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143960" y="8902274"/>
            <a:ext cx="1242046" cy="167654"/>
            <a:chOff x="0" y="0"/>
            <a:chExt cx="327123" cy="4415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27123" cy="44156"/>
            </a:xfrm>
            <a:custGeom>
              <a:avLst/>
              <a:gdLst/>
              <a:ahLst/>
              <a:cxnLst/>
              <a:rect l="l" t="t" r="r" b="b"/>
              <a:pathLst>
                <a:path w="327123" h="44156">
                  <a:moveTo>
                    <a:pt x="0" y="0"/>
                  </a:moveTo>
                  <a:lnTo>
                    <a:pt x="327123" y="0"/>
                  </a:lnTo>
                  <a:lnTo>
                    <a:pt x="327123" y="44156"/>
                  </a:lnTo>
                  <a:lnTo>
                    <a:pt x="0" y="44156"/>
                  </a:lnTo>
                  <a:close/>
                </a:path>
              </a:pathLst>
            </a:custGeom>
            <a:solidFill>
              <a:srgbClr val="DAB495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85725"/>
              <a:ext cx="327123" cy="4415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2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4522113" y="8902274"/>
            <a:ext cx="1242046" cy="167654"/>
            <a:chOff x="0" y="0"/>
            <a:chExt cx="327123" cy="44156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327123" cy="44156"/>
            </a:xfrm>
            <a:custGeom>
              <a:avLst/>
              <a:gdLst/>
              <a:ahLst/>
              <a:cxnLst/>
              <a:rect l="l" t="t" r="r" b="b"/>
              <a:pathLst>
                <a:path w="327123" h="44156">
                  <a:moveTo>
                    <a:pt x="0" y="0"/>
                  </a:moveTo>
                  <a:lnTo>
                    <a:pt x="327123" y="0"/>
                  </a:lnTo>
                  <a:lnTo>
                    <a:pt x="327123" y="44156"/>
                  </a:lnTo>
                  <a:lnTo>
                    <a:pt x="0" y="44156"/>
                  </a:lnTo>
                  <a:close/>
                </a:path>
              </a:pathLst>
            </a:custGeom>
            <a:solidFill>
              <a:srgbClr val="DAB495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85725"/>
              <a:ext cx="327123" cy="4415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620"/>
                </a:lnSpc>
              </a:pPr>
              <a:endParaRPr/>
            </a:p>
          </p:txBody>
        </p:sp>
      </p:grpSp>
      <p:grpSp>
        <p:nvGrpSpPr>
          <p:cNvPr id="8" name="Group 8"/>
          <p:cNvGrpSpPr>
            <a:grpSpLocks noChangeAspect="1"/>
          </p:cNvGrpSpPr>
          <p:nvPr/>
        </p:nvGrpSpPr>
        <p:grpSpPr>
          <a:xfrm>
            <a:off x="301230" y="442957"/>
            <a:ext cx="17986770" cy="9401085"/>
            <a:chOff x="0" y="0"/>
            <a:chExt cx="19050000" cy="9956800"/>
          </a:xfrm>
        </p:grpSpPr>
        <p:sp>
          <p:nvSpPr>
            <p:cNvPr id="9" name="Freeform 9"/>
            <p:cNvSpPr/>
            <p:nvPr/>
          </p:nvSpPr>
          <p:spPr>
            <a:xfrm>
              <a:off x="2501900" y="209042"/>
              <a:ext cx="14186915" cy="8502396"/>
            </a:xfrm>
            <a:custGeom>
              <a:avLst/>
              <a:gdLst/>
              <a:ahLst/>
              <a:cxnLst/>
              <a:rect l="l" t="t" r="r" b="b"/>
              <a:pathLst>
                <a:path w="14186915" h="8502396">
                  <a:moveTo>
                    <a:pt x="14186915" y="8502396"/>
                  </a:moveTo>
                  <a:lnTo>
                    <a:pt x="0" y="8502396"/>
                  </a:lnTo>
                  <a:lnTo>
                    <a:pt x="0" y="0"/>
                  </a:lnTo>
                  <a:lnTo>
                    <a:pt x="14186915" y="0"/>
                  </a:lnTo>
                  <a:lnTo>
                    <a:pt x="14186915" y="8502396"/>
                  </a:lnTo>
                  <a:close/>
                </a:path>
              </a:pathLst>
            </a:custGeom>
            <a:blipFill>
              <a:blip r:embed="rId2"/>
              <a:stretch>
                <a:fillRect l="-9847" t="-10888" r="-11997" b="-3472"/>
              </a:stretch>
            </a:blipFill>
          </p:spPr>
        </p:sp>
        <p:sp>
          <p:nvSpPr>
            <p:cNvPr id="10" name="Freeform 10"/>
            <p:cNvSpPr/>
            <p:nvPr/>
          </p:nvSpPr>
          <p:spPr>
            <a:xfrm>
              <a:off x="0" y="0"/>
              <a:ext cx="19050000" cy="9956800"/>
            </a:xfrm>
            <a:custGeom>
              <a:avLst/>
              <a:gdLst/>
              <a:ahLst/>
              <a:cxnLst/>
              <a:rect l="l" t="t" r="r" b="b"/>
              <a:pathLst>
                <a:path w="19050000" h="9956800">
                  <a:moveTo>
                    <a:pt x="19050000" y="9956800"/>
                  </a:moveTo>
                  <a:lnTo>
                    <a:pt x="0" y="9956800"/>
                  </a:lnTo>
                  <a:lnTo>
                    <a:pt x="0" y="0"/>
                  </a:lnTo>
                  <a:lnTo>
                    <a:pt x="19050000" y="0"/>
                  </a:lnTo>
                  <a:lnTo>
                    <a:pt x="19050000" y="9956800"/>
                  </a:lnTo>
                  <a:close/>
                </a:path>
              </a:pathLst>
            </a:custGeom>
            <a:blipFill>
              <a:blip r:embed="rId3"/>
              <a:stretch>
                <a:fillRect l="-15" r="-15"/>
              </a:stretch>
            </a:blipFill>
          </p:spPr>
        </p:sp>
      </p:grpSp>
      <p:sp>
        <p:nvSpPr>
          <p:cNvPr id="11" name="AutoShape 11"/>
          <p:cNvSpPr/>
          <p:nvPr/>
        </p:nvSpPr>
        <p:spPr>
          <a:xfrm>
            <a:off x="6260816" y="2591364"/>
            <a:ext cx="2567830" cy="0"/>
          </a:xfrm>
          <a:prstGeom prst="line">
            <a:avLst/>
          </a:prstGeom>
          <a:ln w="95250" cap="flat">
            <a:solidFill>
              <a:srgbClr val="FF3131"/>
            </a:solidFill>
            <a:prstDash val="solid"/>
            <a:headEnd type="none" w="sm" len="sm"/>
            <a:tailEnd type="arrow" w="med" len="sm"/>
          </a:ln>
        </p:spPr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8F69A24-4AFE-5A72-0EC8-AE1BACE30D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95" y="1409700"/>
            <a:ext cx="18137405" cy="7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80307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0D859B3-E222-D01C-5DE5-F3C9471A20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"/>
            <a:ext cx="17846040" cy="566649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C3E5403-8627-A1B3-6972-E67AAA271A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124700"/>
            <a:ext cx="15942833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15839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072E1B4-2C82-4439-3C68-6E3193914249}"/>
              </a:ext>
            </a:extLst>
          </p:cNvPr>
          <p:cNvSpPr txBox="1"/>
          <p:nvPr/>
        </p:nvSpPr>
        <p:spPr>
          <a:xfrm>
            <a:off x="533400" y="266700"/>
            <a:ext cx="9144000" cy="6367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6000"/>
              </a:lnSpc>
              <a:spcAft>
                <a:spcPts val="1200"/>
              </a:spcAft>
            </a:pPr>
            <a:r>
              <a:rPr lang="en-US" sz="32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Reports website</a:t>
            </a:r>
            <a:endParaRPr lang="en-US" sz="2800" dirty="0">
              <a:effectLst/>
              <a:latin typeface="Dante" panose="02020502050200020203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4" name="صورة 10">
            <a:extLst>
              <a:ext uri="{FF2B5EF4-FFF2-40B4-BE49-F238E27FC236}">
                <a16:creationId xmlns:a16="http://schemas.microsoft.com/office/drawing/2014/main" id="{F1E9D5A6-7B3B-72D1-0BDF-AC854A4E0A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176238"/>
            <a:ext cx="13792200" cy="8844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484289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016323B-8838-A90D-9359-6A9D01C308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647700"/>
            <a:ext cx="13197710" cy="839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52770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F531F8E-C1C5-B71A-48D8-2400212E0ED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790700"/>
            <a:ext cx="16705994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53174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644B8-7A66-801E-9ED9-BE76F436DE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876300"/>
            <a:ext cx="12954000" cy="8064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393612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ED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239873" y="448553"/>
            <a:ext cx="18527873" cy="9389893"/>
            <a:chOff x="0" y="0"/>
            <a:chExt cx="4879769" cy="247305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879769" cy="2473058"/>
            </a:xfrm>
            <a:custGeom>
              <a:avLst/>
              <a:gdLst/>
              <a:ahLst/>
              <a:cxnLst/>
              <a:rect l="l" t="t" r="r" b="b"/>
              <a:pathLst>
                <a:path w="4879769" h="2473058">
                  <a:moveTo>
                    <a:pt x="1254" y="0"/>
                  </a:moveTo>
                  <a:lnTo>
                    <a:pt x="4878516" y="0"/>
                  </a:lnTo>
                  <a:cubicBezTo>
                    <a:pt x="4878848" y="0"/>
                    <a:pt x="4879167" y="132"/>
                    <a:pt x="4879402" y="367"/>
                  </a:cubicBezTo>
                  <a:cubicBezTo>
                    <a:pt x="4879637" y="602"/>
                    <a:pt x="4879769" y="921"/>
                    <a:pt x="4879769" y="1254"/>
                  </a:cubicBezTo>
                  <a:lnTo>
                    <a:pt x="4879769" y="2471805"/>
                  </a:lnTo>
                  <a:cubicBezTo>
                    <a:pt x="4879769" y="2472497"/>
                    <a:pt x="4879208" y="2473058"/>
                    <a:pt x="4878516" y="2473058"/>
                  </a:cubicBezTo>
                  <a:lnTo>
                    <a:pt x="1254" y="2473058"/>
                  </a:lnTo>
                  <a:cubicBezTo>
                    <a:pt x="561" y="2473058"/>
                    <a:pt x="0" y="2472497"/>
                    <a:pt x="0" y="2471805"/>
                  </a:cubicBezTo>
                  <a:lnTo>
                    <a:pt x="0" y="1254"/>
                  </a:lnTo>
                  <a:cubicBezTo>
                    <a:pt x="0" y="561"/>
                    <a:pt x="561" y="0"/>
                    <a:pt x="1254" y="0"/>
                  </a:cubicBezTo>
                  <a:close/>
                </a:path>
              </a:pathLst>
            </a:custGeom>
            <a:solidFill>
              <a:srgbClr val="F7EDE2"/>
            </a:solidFill>
            <a:ln w="28575" cap="sq">
              <a:solidFill>
                <a:srgbClr val="1C2120"/>
              </a:solidFill>
              <a:prstDash val="solid"/>
              <a:miter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4879769" cy="2511158"/>
            </a:xfrm>
            <a:prstGeom prst="rect">
              <a:avLst/>
            </a:prstGeom>
          </p:spPr>
          <p:txBody>
            <a:bodyPr lIns="138249" tIns="138249" rIns="138249" bIns="138249" rtlCol="0" anchor="ctr"/>
            <a:lstStyle/>
            <a:p>
              <a:pPr algn="ctr">
                <a:lnSpc>
                  <a:spcPts val="2666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9463404" y="3515250"/>
            <a:ext cx="3587756" cy="21885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8022"/>
              </a:lnSpc>
            </a:pPr>
            <a:r>
              <a:rPr lang="en-US" sz="12873">
                <a:solidFill>
                  <a:srgbClr val="1C2120"/>
                </a:solidFill>
                <a:latin typeface="Brittany"/>
                <a:ea typeface="Brittany"/>
                <a:cs typeface="Brittany"/>
                <a:sym typeface="Brittany"/>
              </a:rPr>
              <a:t>You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4568489" y="3496200"/>
            <a:ext cx="5528000" cy="22075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8022"/>
              </a:lnSpc>
            </a:pPr>
            <a:r>
              <a:rPr lang="en-US" sz="12873">
                <a:solidFill>
                  <a:srgbClr val="1C2120"/>
                </a:solidFill>
                <a:latin typeface="Gilda Display"/>
                <a:ea typeface="Gilda Display"/>
                <a:cs typeface="Gilda Display"/>
                <a:sym typeface="Gilda Display"/>
              </a:rPr>
              <a:t>Thank </a:t>
            </a:r>
          </a:p>
        </p:txBody>
      </p:sp>
      <p:sp>
        <p:nvSpPr>
          <p:cNvPr id="7" name="AutoShape 7"/>
          <p:cNvSpPr/>
          <p:nvPr/>
        </p:nvSpPr>
        <p:spPr>
          <a:xfrm>
            <a:off x="10963257" y="4704773"/>
            <a:ext cx="1518531" cy="0"/>
          </a:xfrm>
          <a:prstGeom prst="line">
            <a:avLst/>
          </a:prstGeom>
          <a:ln w="57150" cap="flat">
            <a:solidFill>
              <a:srgbClr val="1C2120"/>
            </a:solidFill>
            <a:prstDash val="solid"/>
            <a:headEnd type="none" w="sm" len="sm"/>
            <a:tailEnd type="none" w="sm" len="sm"/>
          </a:ln>
        </p:spPr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2425665" y="-76200"/>
            <a:ext cx="5862335" cy="1595665"/>
          </a:xfrm>
          <a:custGeom>
            <a:avLst/>
            <a:gdLst/>
            <a:ahLst/>
            <a:cxnLst/>
            <a:rect l="l" t="t" r="r" b="b"/>
            <a:pathLst>
              <a:path w="5862335" h="1595665">
                <a:moveTo>
                  <a:pt x="0" y="0"/>
                </a:moveTo>
                <a:lnTo>
                  <a:pt x="5862335" y="0"/>
                </a:lnTo>
                <a:lnTo>
                  <a:pt x="5862335" y="1595665"/>
                </a:lnTo>
                <a:lnTo>
                  <a:pt x="0" y="159566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0590" t="-125786" r="-22168" b="-89901"/>
            </a:stretch>
          </a:blipFill>
        </p:spPr>
      </p:sp>
      <p:sp>
        <p:nvSpPr>
          <p:cNvPr id="3" name="AutoShape 3"/>
          <p:cNvSpPr/>
          <p:nvPr/>
        </p:nvSpPr>
        <p:spPr>
          <a:xfrm flipV="1">
            <a:off x="12425665" y="990600"/>
            <a:ext cx="3958373" cy="0"/>
          </a:xfrm>
          <a:prstGeom prst="line">
            <a:avLst/>
          </a:prstGeom>
          <a:ln w="76200" cap="flat">
            <a:solidFill>
              <a:srgbClr val="FF3131"/>
            </a:solidFill>
            <a:prstDash val="solid"/>
            <a:headEnd type="none" w="sm" len="sm"/>
            <a:tailEnd type="triangle" w="lg" len="med"/>
          </a:ln>
        </p:spPr>
      </p:sp>
      <p:grpSp>
        <p:nvGrpSpPr>
          <p:cNvPr id="4" name="Group 4"/>
          <p:cNvGrpSpPr>
            <a:grpSpLocks noChangeAspect="1"/>
          </p:cNvGrpSpPr>
          <p:nvPr/>
        </p:nvGrpSpPr>
        <p:grpSpPr>
          <a:xfrm>
            <a:off x="1028700" y="1339678"/>
            <a:ext cx="17118600" cy="8947322"/>
            <a:chOff x="0" y="0"/>
            <a:chExt cx="19050000" cy="9956800"/>
          </a:xfrm>
        </p:grpSpPr>
        <p:sp>
          <p:nvSpPr>
            <p:cNvPr id="5" name="Freeform 5"/>
            <p:cNvSpPr/>
            <p:nvPr/>
          </p:nvSpPr>
          <p:spPr>
            <a:xfrm>
              <a:off x="2501900" y="209042"/>
              <a:ext cx="14186915" cy="8502396"/>
            </a:xfrm>
            <a:custGeom>
              <a:avLst/>
              <a:gdLst/>
              <a:ahLst/>
              <a:cxnLst/>
              <a:rect l="l" t="t" r="r" b="b"/>
              <a:pathLst>
                <a:path w="14186915" h="8502396">
                  <a:moveTo>
                    <a:pt x="14186915" y="8502396"/>
                  </a:moveTo>
                  <a:lnTo>
                    <a:pt x="0" y="8502396"/>
                  </a:lnTo>
                  <a:lnTo>
                    <a:pt x="0" y="0"/>
                  </a:lnTo>
                  <a:lnTo>
                    <a:pt x="14186915" y="0"/>
                  </a:lnTo>
                  <a:lnTo>
                    <a:pt x="14186915" y="8502396"/>
                  </a:lnTo>
                  <a:close/>
                </a:path>
              </a:pathLst>
            </a:custGeom>
            <a:blipFill>
              <a:blip r:embed="rId3"/>
              <a:stretch>
                <a:fillRect l="-4728" r="-1816"/>
              </a:stretch>
            </a:blipFill>
          </p:spPr>
        </p:sp>
        <p:sp>
          <p:nvSpPr>
            <p:cNvPr id="6" name="Freeform 6"/>
            <p:cNvSpPr/>
            <p:nvPr/>
          </p:nvSpPr>
          <p:spPr>
            <a:xfrm>
              <a:off x="0" y="0"/>
              <a:ext cx="19050000" cy="9956800"/>
            </a:xfrm>
            <a:custGeom>
              <a:avLst/>
              <a:gdLst/>
              <a:ahLst/>
              <a:cxnLst/>
              <a:rect l="l" t="t" r="r" b="b"/>
              <a:pathLst>
                <a:path w="19050000" h="9956800">
                  <a:moveTo>
                    <a:pt x="19050000" y="9956800"/>
                  </a:moveTo>
                  <a:lnTo>
                    <a:pt x="0" y="9956800"/>
                  </a:lnTo>
                  <a:lnTo>
                    <a:pt x="0" y="0"/>
                  </a:lnTo>
                  <a:lnTo>
                    <a:pt x="19050000" y="0"/>
                  </a:lnTo>
                  <a:lnTo>
                    <a:pt x="19050000" y="9956800"/>
                  </a:lnTo>
                  <a:close/>
                </a:path>
              </a:pathLst>
            </a:custGeom>
            <a:blipFill>
              <a:blip r:embed="rId4"/>
              <a:stretch>
                <a:fillRect l="-15" r="-15"/>
              </a:stretch>
            </a:blipFill>
          </p:spPr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266</Words>
  <Application>Microsoft Office PowerPoint</Application>
  <PresentationFormat>Custom</PresentationFormat>
  <Paragraphs>65</Paragraphs>
  <Slides>76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76</vt:i4>
      </vt:variant>
    </vt:vector>
  </HeadingPairs>
  <TitlesOfParts>
    <vt:vector size="93" baseType="lpstr">
      <vt:lpstr>Arial</vt:lpstr>
      <vt:lpstr>Lora Bold Italics</vt:lpstr>
      <vt:lpstr>Goudy Type</vt:lpstr>
      <vt:lpstr>Saira</vt:lpstr>
      <vt:lpstr>Magnolia Script</vt:lpstr>
      <vt:lpstr>Calibri</vt:lpstr>
      <vt:lpstr>Poppins</vt:lpstr>
      <vt:lpstr>Dante</vt:lpstr>
      <vt:lpstr>Times New Roman</vt:lpstr>
      <vt:lpstr>Noto Serif Ethiopic Condensed</vt:lpstr>
      <vt:lpstr>Canva Sans Bold</vt:lpstr>
      <vt:lpstr>TAN Pearl</vt:lpstr>
      <vt:lpstr>Noto Serif Ethiopic Condensed Bold</vt:lpstr>
      <vt:lpstr>Brittany</vt:lpstr>
      <vt:lpstr>Arial Bold</vt:lpstr>
      <vt:lpstr>Gilda Display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ERP FOR AL-QADI COSMTEICS</dc:title>
  <dc:creator>Admin</dc:creator>
  <cp:lastModifiedBy>Admin</cp:lastModifiedBy>
  <cp:revision>6</cp:revision>
  <dcterms:created xsi:type="dcterms:W3CDTF">2006-08-16T00:00:00Z</dcterms:created>
  <dcterms:modified xsi:type="dcterms:W3CDTF">2025-06-19T23:21:09Z</dcterms:modified>
  <dc:identifier>DAGqbJM46no</dc:identifier>
</cp:coreProperties>
</file>