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58" r:id="rId4"/>
    <p:sldId id="259" r:id="rId5"/>
    <p:sldId id="260" r:id="rId6"/>
    <p:sldId id="261" r:id="rId7"/>
    <p:sldId id="263" r:id="rId8"/>
    <p:sldId id="264" r:id="rId9"/>
    <p:sldId id="266" r:id="rId10"/>
    <p:sldId id="265" r:id="rId11"/>
    <p:sldId id="267" r:id="rId12"/>
    <p:sldId id="268" r:id="rId13"/>
    <p:sldId id="269" r:id="rId14"/>
    <p:sldId id="270" r:id="rId15"/>
    <p:sldId id="271" r:id="rId16"/>
    <p:sldId id="272" r:id="rId17"/>
    <p:sldId id="273" r:id="rId18"/>
    <p:sldId id="274"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6" d="100"/>
          <a:sy n="66" d="100"/>
        </p:scale>
        <p:origin x="-150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EAF264-F6FA-4CC7-8BB8-8247B252E81A}" type="datetimeFigureOut">
              <a:rPr lang="en-US" smtClean="0"/>
              <a:pPr/>
              <a:t>12/20/2018</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9A4068-BF61-4FC5-A4A9-E0146F34E6F0}" type="slidenum">
              <a:rPr lang="en-US" smtClean="0"/>
              <a:pPr/>
              <a:t>‹#›</a:t>
            </a:fld>
            <a:endParaRPr lang="en-US"/>
          </a:p>
        </p:txBody>
      </p:sp>
    </p:spTree>
    <p:extLst>
      <p:ext uri="{BB962C8B-B14F-4D97-AF65-F5344CB8AC3E}">
        <p14:creationId xmlns:p14="http://schemas.microsoft.com/office/powerpoint/2010/main" xmlns="" val="3019021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9A9A4068-BF61-4FC5-A4A9-E0146F34E6F0}" type="slidenum">
              <a:rPr lang="en-US" smtClean="0"/>
              <a:pPr/>
              <a:t>10</a:t>
            </a:fld>
            <a:endParaRPr lang="en-US"/>
          </a:p>
        </p:txBody>
      </p:sp>
    </p:spTree>
    <p:extLst>
      <p:ext uri="{BB962C8B-B14F-4D97-AF65-F5344CB8AC3E}">
        <p14:creationId xmlns:p14="http://schemas.microsoft.com/office/powerpoint/2010/main" xmlns="" val="727686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8C3ED59A-C676-4FE6-B725-F4D64547FA83}" type="datetimeFigureOut">
              <a:rPr lang="en-US" smtClean="0"/>
              <a:pPr/>
              <a:t>12/20/2018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7B3D930-4056-48BD-A0B0-DDF48AD5C0C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Date Placeholder 3"/>
          <p:cNvSpPr>
            <a:spLocks noGrp="1"/>
          </p:cNvSpPr>
          <p:nvPr>
            <p:ph type="dt" sz="half" idx="10"/>
          </p:nvPr>
        </p:nvSpPr>
        <p:spPr/>
        <p:txBody>
          <a:bodyPr/>
          <a:lstStyle/>
          <a:p>
            <a:fld id="{8C3ED59A-C676-4FE6-B725-F4D64547FA83}" type="datetimeFigureOut">
              <a:rPr lang="en-US" smtClean="0"/>
              <a:pPr/>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3D930-4056-48BD-A0B0-DDF48AD5C0C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Date Placeholder 3"/>
          <p:cNvSpPr>
            <a:spLocks noGrp="1"/>
          </p:cNvSpPr>
          <p:nvPr>
            <p:ph type="dt" sz="half" idx="10"/>
          </p:nvPr>
        </p:nvSpPr>
        <p:spPr/>
        <p:txBody>
          <a:bodyPr/>
          <a:lstStyle/>
          <a:p>
            <a:fld id="{8C3ED59A-C676-4FE6-B725-F4D64547FA83}" type="datetimeFigureOut">
              <a:rPr lang="en-US" smtClean="0"/>
              <a:pPr/>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3D930-4056-48BD-A0B0-DDF48AD5C0C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Date Placeholder 3"/>
          <p:cNvSpPr>
            <a:spLocks noGrp="1"/>
          </p:cNvSpPr>
          <p:nvPr>
            <p:ph type="dt" sz="half" idx="10"/>
          </p:nvPr>
        </p:nvSpPr>
        <p:spPr/>
        <p:txBody>
          <a:bodyPr/>
          <a:lstStyle/>
          <a:p>
            <a:fld id="{8C3ED59A-C676-4FE6-B725-F4D64547FA83}" type="datetimeFigureOut">
              <a:rPr lang="en-US" smtClean="0"/>
              <a:pPr/>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3D930-4056-48BD-A0B0-DDF48AD5C0C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4" name="Date Placeholder 3"/>
          <p:cNvSpPr>
            <a:spLocks noGrp="1"/>
          </p:cNvSpPr>
          <p:nvPr>
            <p:ph type="dt" sz="half" idx="10"/>
          </p:nvPr>
        </p:nvSpPr>
        <p:spPr/>
        <p:txBody>
          <a:bodyPr/>
          <a:lstStyle/>
          <a:p>
            <a:fld id="{8C3ED59A-C676-4FE6-B725-F4D64547FA83}" type="datetimeFigureOut">
              <a:rPr lang="en-US" smtClean="0"/>
              <a:pPr/>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3D930-4056-48BD-A0B0-DDF48AD5C0C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Date Placeholder 4"/>
          <p:cNvSpPr>
            <a:spLocks noGrp="1"/>
          </p:cNvSpPr>
          <p:nvPr>
            <p:ph type="dt" sz="half" idx="10"/>
          </p:nvPr>
        </p:nvSpPr>
        <p:spPr/>
        <p:txBody>
          <a:bodyPr/>
          <a:lstStyle/>
          <a:p>
            <a:fld id="{8C3ED59A-C676-4FE6-B725-F4D64547FA83}" type="datetimeFigureOut">
              <a:rPr lang="en-US" smtClean="0"/>
              <a:pPr/>
              <a:t>12/20/2018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3D930-4056-48BD-A0B0-DDF48AD5C0C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Date Placeholder 6"/>
          <p:cNvSpPr>
            <a:spLocks noGrp="1"/>
          </p:cNvSpPr>
          <p:nvPr>
            <p:ph type="dt" sz="half" idx="10"/>
          </p:nvPr>
        </p:nvSpPr>
        <p:spPr/>
        <p:txBody>
          <a:bodyPr/>
          <a:lstStyle/>
          <a:p>
            <a:fld id="{8C3ED59A-C676-4FE6-B725-F4D64547FA83}" type="datetimeFigureOut">
              <a:rPr lang="en-US" smtClean="0"/>
              <a:pPr/>
              <a:t>12/20/2018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B3D930-4056-48BD-A0B0-DDF48AD5C0C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a:t>انقر لتحرير نمط العنوان الرئيسي</a:t>
            </a:r>
            <a:endParaRPr kumimoji="0" lang="en-US"/>
          </a:p>
        </p:txBody>
      </p:sp>
      <p:sp>
        <p:nvSpPr>
          <p:cNvPr id="3" name="Date Placeholder 2"/>
          <p:cNvSpPr>
            <a:spLocks noGrp="1"/>
          </p:cNvSpPr>
          <p:nvPr>
            <p:ph type="dt" sz="half" idx="10"/>
          </p:nvPr>
        </p:nvSpPr>
        <p:spPr/>
        <p:txBody>
          <a:bodyPr/>
          <a:lstStyle/>
          <a:p>
            <a:fld id="{8C3ED59A-C676-4FE6-B725-F4D64547FA83}" type="datetimeFigureOut">
              <a:rPr lang="en-US" smtClean="0"/>
              <a:pPr/>
              <a:t>12/20/2018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B3D930-4056-48BD-A0B0-DDF48AD5C0C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3ED59A-C676-4FE6-B725-F4D64547FA83}" type="datetimeFigureOut">
              <a:rPr lang="en-US" smtClean="0"/>
              <a:pPr/>
              <a:t>12/20/2018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B3D930-4056-48BD-A0B0-DDF48AD5C0C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Date Placeholder 4"/>
          <p:cNvSpPr>
            <a:spLocks noGrp="1"/>
          </p:cNvSpPr>
          <p:nvPr>
            <p:ph type="dt" sz="half" idx="10"/>
          </p:nvPr>
        </p:nvSpPr>
        <p:spPr/>
        <p:txBody>
          <a:bodyPr/>
          <a:lstStyle/>
          <a:p>
            <a:fld id="{8C3ED59A-C676-4FE6-B725-F4D64547FA83}" type="datetimeFigureOut">
              <a:rPr lang="en-US" smtClean="0"/>
              <a:pPr/>
              <a:t>12/20/2018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3D930-4056-48BD-A0B0-DDF48AD5C0C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a:t>انقر لتحرير أنماط النص الرئيسي</a:t>
            </a:r>
          </a:p>
        </p:txBody>
      </p:sp>
      <p:sp>
        <p:nvSpPr>
          <p:cNvPr id="5" name="Date Placeholder 4"/>
          <p:cNvSpPr>
            <a:spLocks noGrp="1"/>
          </p:cNvSpPr>
          <p:nvPr>
            <p:ph type="dt" sz="half" idx="10"/>
          </p:nvPr>
        </p:nvSpPr>
        <p:spPr/>
        <p:txBody>
          <a:bodyPr/>
          <a:lstStyle/>
          <a:p>
            <a:fld id="{8C3ED59A-C676-4FE6-B725-F4D64547FA83}" type="datetimeFigureOut">
              <a:rPr lang="en-US" smtClean="0"/>
              <a:pPr/>
              <a:t>12/20/2018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7B3D930-4056-48BD-A0B0-DDF48AD5C0C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C3ED59A-C676-4FE6-B725-F4D64547FA83}" type="datetimeFigureOut">
              <a:rPr lang="en-US" smtClean="0"/>
              <a:pPr/>
              <a:t>12/20/2018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7B3D930-4056-48BD-A0B0-DDF48AD5C0C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40504" y="214290"/>
            <a:ext cx="8374900" cy="2071702"/>
          </a:xfrm>
        </p:spPr>
        <p:txBody>
          <a:bodyPr>
            <a:normAutofit/>
          </a:bodyPr>
          <a:lstStyle/>
          <a:p>
            <a:pPr algn="ctr"/>
            <a:r>
              <a:rPr lang="en-US" u="sng" dirty="0">
                <a:solidFill>
                  <a:schemeClr val="tx1">
                    <a:lumMod val="95000"/>
                  </a:schemeClr>
                </a:solidFill>
                <a:effectLst/>
                <a:latin typeface="Andalus" pitchFamily="18" charset="-78"/>
                <a:cs typeface="Andalus" pitchFamily="18" charset="-78"/>
              </a:rPr>
              <a:t>Single Phase Active Power Filter Using H-Bridge</a:t>
            </a:r>
            <a:endParaRPr lang="en-US" sz="4000" u="sng" dirty="0">
              <a:solidFill>
                <a:schemeClr val="tx1">
                  <a:lumMod val="95000"/>
                </a:schemeClr>
              </a:solidFill>
              <a:latin typeface="Andalus" pitchFamily="18" charset="-78"/>
              <a:cs typeface="Andalus" pitchFamily="18" charset="-78"/>
            </a:endParaRPr>
          </a:p>
        </p:txBody>
      </p:sp>
      <p:sp>
        <p:nvSpPr>
          <p:cNvPr id="3" name="عنوان فرعي 2"/>
          <p:cNvSpPr>
            <a:spLocks noGrp="1"/>
          </p:cNvSpPr>
          <p:nvPr>
            <p:ph type="subTitle" idx="1"/>
          </p:nvPr>
        </p:nvSpPr>
        <p:spPr>
          <a:xfrm>
            <a:off x="381000" y="2819400"/>
            <a:ext cx="7854696" cy="3276600"/>
          </a:xfrm>
        </p:spPr>
        <p:txBody>
          <a:bodyPr>
            <a:normAutofit fontScale="55000" lnSpcReduction="20000"/>
          </a:bodyPr>
          <a:lstStyle/>
          <a:p>
            <a:pPr algn="l"/>
            <a:r>
              <a:rPr lang="en-US" sz="4400" b="1" dirty="0">
                <a:latin typeface="Arial Unicode MS" pitchFamily="34" charset="-128"/>
                <a:ea typeface="Arial Unicode MS" pitchFamily="34" charset="-128"/>
                <a:cs typeface="Arial Unicode MS" pitchFamily="34" charset="-128"/>
              </a:rPr>
              <a:t>Prepared by : </a:t>
            </a:r>
            <a:r>
              <a:rPr lang="en-US" sz="5100" b="1" i="1" dirty="0">
                <a:latin typeface="Arial Unicode MS" pitchFamily="34" charset="-128"/>
                <a:ea typeface="Arial Unicode MS" pitchFamily="34" charset="-128"/>
                <a:cs typeface="Arial Unicode MS" pitchFamily="34" charset="-128"/>
              </a:rPr>
              <a:t>Aysar Daraghmeh</a:t>
            </a:r>
            <a:r>
              <a:rPr lang="en-US" sz="4400" b="1" dirty="0">
                <a:latin typeface="Arial Unicode MS" pitchFamily="34" charset="-128"/>
                <a:ea typeface="Arial Unicode MS" pitchFamily="34" charset="-128"/>
                <a:cs typeface="Arial Unicode MS" pitchFamily="34" charset="-128"/>
              </a:rPr>
              <a:t/>
            </a:r>
            <a:br>
              <a:rPr lang="en-US" sz="4400" b="1" dirty="0">
                <a:latin typeface="Arial Unicode MS" pitchFamily="34" charset="-128"/>
                <a:ea typeface="Arial Unicode MS" pitchFamily="34" charset="-128"/>
                <a:cs typeface="Arial Unicode MS" pitchFamily="34" charset="-128"/>
              </a:rPr>
            </a:br>
            <a:r>
              <a:rPr lang="en-US" sz="4400" b="1" dirty="0">
                <a:latin typeface="Arial Unicode MS" pitchFamily="34" charset="-128"/>
                <a:ea typeface="Arial Unicode MS" pitchFamily="34" charset="-128"/>
                <a:cs typeface="Arial Unicode MS" pitchFamily="34" charset="-128"/>
              </a:rPr>
              <a:t>  </a:t>
            </a:r>
            <a:br>
              <a:rPr lang="en-US" sz="4400" b="1" dirty="0">
                <a:latin typeface="Arial Unicode MS" pitchFamily="34" charset="-128"/>
                <a:ea typeface="Arial Unicode MS" pitchFamily="34" charset="-128"/>
                <a:cs typeface="Arial Unicode MS" pitchFamily="34" charset="-128"/>
              </a:rPr>
            </a:br>
            <a:r>
              <a:rPr lang="en-US" sz="4400" b="1" dirty="0">
                <a:latin typeface="Arial Unicode MS" pitchFamily="34" charset="-128"/>
                <a:ea typeface="Arial Unicode MS" pitchFamily="34" charset="-128"/>
                <a:cs typeface="Arial Unicode MS" pitchFamily="34" charset="-128"/>
              </a:rPr>
              <a:t>                       </a:t>
            </a:r>
            <a:r>
              <a:rPr lang="en-US" sz="5100" b="1" i="1" dirty="0">
                <a:latin typeface="Arial Unicode MS" pitchFamily="34" charset="-128"/>
                <a:ea typeface="Arial Unicode MS" pitchFamily="34" charset="-128"/>
                <a:cs typeface="Arial Unicode MS" pitchFamily="34" charset="-128"/>
              </a:rPr>
              <a:t>Osama Daraghmeh</a:t>
            </a:r>
            <a:r>
              <a:rPr lang="en-US" sz="4400" b="1" dirty="0">
                <a:latin typeface="Arial Unicode MS" pitchFamily="34" charset="-128"/>
                <a:ea typeface="Arial Unicode MS" pitchFamily="34" charset="-128"/>
                <a:cs typeface="Arial Unicode MS" pitchFamily="34" charset="-128"/>
              </a:rPr>
              <a:t/>
            </a:r>
            <a:br>
              <a:rPr lang="en-US" sz="4400" b="1" dirty="0">
                <a:latin typeface="Arial Unicode MS" pitchFamily="34" charset="-128"/>
                <a:ea typeface="Arial Unicode MS" pitchFamily="34" charset="-128"/>
                <a:cs typeface="Arial Unicode MS" pitchFamily="34" charset="-128"/>
              </a:rPr>
            </a:br>
            <a:endParaRPr lang="en-US" sz="4400" b="1" dirty="0">
              <a:latin typeface="Arial Unicode MS" pitchFamily="34" charset="-128"/>
              <a:ea typeface="Arial Unicode MS" pitchFamily="34" charset="-128"/>
              <a:cs typeface="Arial Unicode MS" pitchFamily="34" charset="-128"/>
            </a:endParaRPr>
          </a:p>
          <a:p>
            <a:pPr algn="l"/>
            <a:r>
              <a:rPr lang="en-US" sz="4400" b="1" i="1" dirty="0">
                <a:latin typeface="Arial Unicode MS" pitchFamily="34" charset="-128"/>
                <a:ea typeface="Arial Unicode MS" pitchFamily="34" charset="-128"/>
                <a:cs typeface="Arial Unicode MS" pitchFamily="34" charset="-128"/>
              </a:rPr>
              <a:t>                        </a:t>
            </a:r>
            <a:r>
              <a:rPr lang="en-US" sz="5100" b="1" i="1" dirty="0">
                <a:latin typeface="Arial Unicode MS" pitchFamily="34" charset="-128"/>
                <a:ea typeface="Arial Unicode MS" pitchFamily="34" charset="-128"/>
                <a:cs typeface="Arial Unicode MS" pitchFamily="34" charset="-128"/>
              </a:rPr>
              <a:t>Diya Kharouf</a:t>
            </a:r>
            <a:r>
              <a:rPr lang="en-US" sz="4400" b="1" dirty="0">
                <a:latin typeface="Arial Unicode MS" pitchFamily="34" charset="-128"/>
                <a:ea typeface="Arial Unicode MS" pitchFamily="34" charset="-128"/>
                <a:cs typeface="Arial Unicode MS" pitchFamily="34" charset="-128"/>
              </a:rPr>
              <a:t/>
            </a:r>
            <a:br>
              <a:rPr lang="en-US" sz="4400" b="1" dirty="0">
                <a:latin typeface="Arial Unicode MS" pitchFamily="34" charset="-128"/>
                <a:ea typeface="Arial Unicode MS" pitchFamily="34" charset="-128"/>
                <a:cs typeface="Arial Unicode MS" pitchFamily="34" charset="-128"/>
              </a:rPr>
            </a:br>
            <a:endParaRPr lang="en-US" sz="4400" b="1" dirty="0">
              <a:latin typeface="Arial Unicode MS" pitchFamily="34" charset="-128"/>
              <a:ea typeface="Arial Unicode MS" pitchFamily="34" charset="-128"/>
              <a:cs typeface="Arial Unicode MS" pitchFamily="34" charset="-128"/>
            </a:endParaRPr>
          </a:p>
          <a:p>
            <a:pPr algn="l"/>
            <a:endParaRPr lang="en-US" sz="4400" b="1" dirty="0">
              <a:latin typeface="Arial Unicode MS" pitchFamily="34" charset="-128"/>
              <a:ea typeface="Arial Unicode MS" pitchFamily="34" charset="-128"/>
              <a:cs typeface="Arial Unicode MS" pitchFamily="34" charset="-128"/>
            </a:endParaRPr>
          </a:p>
          <a:p>
            <a:pPr algn="l"/>
            <a:r>
              <a:rPr lang="en-US" sz="5100" b="1" dirty="0">
                <a:latin typeface="Arial Unicode MS" pitchFamily="34" charset="-128"/>
                <a:ea typeface="Arial Unicode MS" pitchFamily="34" charset="-128"/>
                <a:cs typeface="Arial Unicode MS" pitchFamily="34" charset="-128"/>
              </a:rPr>
              <a:t>Supervised by: </a:t>
            </a:r>
            <a:r>
              <a:rPr lang="en-US" sz="5800" b="1" dirty="0">
                <a:latin typeface="Arial Unicode MS" pitchFamily="34" charset="-128"/>
                <a:ea typeface="Arial Unicode MS" pitchFamily="34" charset="-128"/>
                <a:cs typeface="Arial Unicode MS" pitchFamily="34" charset="-128"/>
              </a:rPr>
              <a:t>Dr. </a:t>
            </a:r>
            <a:r>
              <a:rPr lang="en-US" sz="5800" b="1" dirty="0" err="1">
                <a:latin typeface="Arial Unicode MS" pitchFamily="34" charset="-128"/>
                <a:ea typeface="Arial Unicode MS" pitchFamily="34" charset="-128"/>
                <a:cs typeface="Arial Unicode MS" pitchFamily="34" charset="-128"/>
              </a:rPr>
              <a:t>Kamel</a:t>
            </a:r>
            <a:r>
              <a:rPr lang="en-US" sz="5800" b="1" dirty="0">
                <a:latin typeface="Arial Unicode MS" pitchFamily="34" charset="-128"/>
                <a:ea typeface="Arial Unicode MS" pitchFamily="34" charset="-128"/>
                <a:cs typeface="Arial Unicode MS" pitchFamily="34" charset="-128"/>
              </a:rPr>
              <a:t> </a:t>
            </a:r>
            <a:r>
              <a:rPr lang="en-US" sz="5800" b="1" dirty="0" err="1">
                <a:latin typeface="Arial Unicode MS" pitchFamily="34" charset="-128"/>
                <a:ea typeface="Arial Unicode MS" pitchFamily="34" charset="-128"/>
                <a:cs typeface="Arial Unicode MS" pitchFamily="34" charset="-128"/>
              </a:rPr>
              <a:t>Saleh</a:t>
            </a:r>
            <a:r>
              <a:rPr lang="en-US" dirty="0"/>
              <a:t/>
            </a:r>
            <a:br>
              <a:rPr lang="en-US" dirty="0"/>
            </a:br>
            <a:r>
              <a:rPr lang="en-US" dirty="0"/>
              <a:t> </a:t>
            </a:r>
          </a:p>
        </p:txBody>
      </p:sp>
    </p:spTree>
    <p:extLst>
      <p:ext uri="{BB962C8B-B14F-4D97-AF65-F5344CB8AC3E}">
        <p14:creationId xmlns:p14="http://schemas.microsoft.com/office/powerpoint/2010/main" xmlns="" val="11486724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1066800"/>
          </a:xfrm>
        </p:spPr>
        <p:txBody>
          <a:bodyPr>
            <a:noAutofit/>
          </a:bodyPr>
          <a:lstStyle/>
          <a:p>
            <a:pPr algn="ctr"/>
            <a:r>
              <a:rPr lang="en-US" sz="4000" b="1" dirty="0">
                <a:latin typeface="+mn-lt"/>
              </a:rPr>
              <a:t>• </a:t>
            </a:r>
            <a:r>
              <a:rPr lang="en-US" sz="4000" dirty="0">
                <a:latin typeface="Arial Unicode MS" pitchFamily="34" charset="-128"/>
                <a:ea typeface="Arial Unicode MS" pitchFamily="34" charset="-128"/>
                <a:cs typeface="Arial Unicode MS" pitchFamily="34" charset="-128"/>
              </a:rPr>
              <a:t>Ordinary methods of APF </a:t>
            </a:r>
            <a:endParaRPr lang="en-US" sz="3600" dirty="0">
              <a:latin typeface="+mn-lt"/>
            </a:endParaRPr>
          </a:p>
        </p:txBody>
      </p:sp>
      <p:sp>
        <p:nvSpPr>
          <p:cNvPr id="3" name="عنصر نائب للمحتوى 2"/>
          <p:cNvSpPr>
            <a:spLocks noGrp="1"/>
          </p:cNvSpPr>
          <p:nvPr>
            <p:ph idx="1"/>
          </p:nvPr>
        </p:nvSpPr>
        <p:spPr>
          <a:xfrm>
            <a:off x="457200" y="1524000"/>
            <a:ext cx="8229600" cy="4800600"/>
          </a:xfrm>
        </p:spPr>
        <p:txBody>
          <a:bodyPr>
            <a:normAutofit/>
          </a:bodyPr>
          <a:lstStyle/>
          <a:p>
            <a:r>
              <a:rPr lang="en-US" sz="2800" b="1" u="sng" dirty="0"/>
              <a:t>dq transformation :</a:t>
            </a:r>
            <a:br>
              <a:rPr lang="en-US" sz="2800" b="1" u="sng" dirty="0"/>
            </a:br>
            <a:r>
              <a:rPr lang="en-US" dirty="0"/>
              <a:t>In case of compensation using this method, the source supplies the power corresponds to the fundamental component of supply voltage and load current. But in case distorted supply voltage, the load requires more power corresponds to the harmonic component of voltage and current.</a:t>
            </a:r>
          </a:p>
          <a:p>
            <a:endParaRPr lang="en-US" sz="2800" dirty="0"/>
          </a:p>
          <a:p>
            <a:pPr marL="0" indent="0">
              <a:buNone/>
            </a:pPr>
            <a:r>
              <a:rPr lang="en-US" sz="2800" dirty="0"/>
              <a:t> and this method was applied to this project</a:t>
            </a:r>
          </a:p>
          <a:p>
            <a:endParaRPr lang="en-US" sz="2800" b="1" u="sng" dirty="0"/>
          </a:p>
        </p:txBody>
      </p:sp>
    </p:spTree>
    <p:extLst>
      <p:ext uri="{BB962C8B-B14F-4D97-AF65-F5344CB8AC3E}">
        <p14:creationId xmlns:p14="http://schemas.microsoft.com/office/powerpoint/2010/main" xmlns="" val="3902467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817095"/>
            <a:ext cx="7924800" cy="3484095"/>
          </a:xfrm>
        </p:spPr>
        <p:txBody>
          <a:bodyPr>
            <a:noAutofit/>
          </a:bodyPr>
          <a:lstStyle/>
          <a:p>
            <a:pPr algn="ctr"/>
            <a:r>
              <a:rPr lang="en-US" sz="4000" b="1" dirty="0"/>
              <a:t>•</a:t>
            </a:r>
            <a:r>
              <a:rPr lang="en-US" sz="4000" dirty="0">
                <a:latin typeface="Arial Unicode MS" pitchFamily="34" charset="-128"/>
                <a:ea typeface="Arial Unicode MS" pitchFamily="34" charset="-128"/>
                <a:cs typeface="Arial Unicode MS" pitchFamily="34" charset="-128"/>
              </a:rPr>
              <a:t>D-Q Transformation method and its advantages</a:t>
            </a:r>
            <a:br>
              <a:rPr lang="en-US" sz="4000" dirty="0">
                <a:latin typeface="Arial Unicode MS" pitchFamily="34" charset="-128"/>
                <a:ea typeface="Arial Unicode MS" pitchFamily="34" charset="-128"/>
                <a:cs typeface="Arial Unicode MS" pitchFamily="34" charset="-128"/>
              </a:rPr>
            </a:br>
            <a:r>
              <a:rPr lang="en-US" sz="4000" b="1" dirty="0"/>
              <a:t> </a:t>
            </a:r>
            <a:r>
              <a:rPr lang="en-US" sz="4000" b="1" dirty="0">
                <a:latin typeface="+mn-lt"/>
                <a:ea typeface="Arial Unicode MS" pitchFamily="34" charset="-128"/>
                <a:cs typeface="Arial Unicode MS" pitchFamily="34" charset="-128"/>
              </a:rPr>
              <a:t> </a:t>
            </a:r>
            <a:br>
              <a:rPr lang="en-US" sz="4000" b="1" dirty="0">
                <a:latin typeface="+mn-lt"/>
                <a:ea typeface="Arial Unicode MS" pitchFamily="34" charset="-128"/>
                <a:cs typeface="Arial Unicode MS" pitchFamily="34" charset="-128"/>
              </a:rPr>
            </a:br>
            <a:endParaRPr lang="en-US" sz="3600" b="1" dirty="0">
              <a:latin typeface="+mn-lt"/>
            </a:endParaRPr>
          </a:p>
        </p:txBody>
      </p:sp>
      <p:pic>
        <p:nvPicPr>
          <p:cNvPr id="7" name="Content Placeholder 6">
            <a:extLst>
              <a:ext uri="{FF2B5EF4-FFF2-40B4-BE49-F238E27FC236}">
                <a16:creationId xmlns:a16="http://schemas.microsoft.com/office/drawing/2014/main" xmlns="" id="{A1311FE1-4387-429E-B716-6F4DE22F6591}"/>
              </a:ext>
            </a:extLst>
          </p:cNvPr>
          <p:cNvPicPr>
            <a:picLocks noGrp="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381000" y="2057400"/>
            <a:ext cx="8153400" cy="4114800"/>
          </a:xfrm>
          <a:prstGeom prst="rect">
            <a:avLst/>
          </a:prstGeom>
          <a:noFill/>
          <a:ln>
            <a:noFill/>
          </a:ln>
        </p:spPr>
      </p:pic>
    </p:spTree>
    <p:extLst>
      <p:ext uri="{BB962C8B-B14F-4D97-AF65-F5344CB8AC3E}">
        <p14:creationId xmlns:p14="http://schemas.microsoft.com/office/powerpoint/2010/main" xmlns="" val="389789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7"/>
            <a:ext cx="8229600" cy="1200329"/>
          </a:xfrm>
        </p:spPr>
        <p:txBody>
          <a:bodyPr>
            <a:noAutofit/>
          </a:bodyPr>
          <a:lstStyle/>
          <a:p>
            <a:pPr algn="ctr"/>
            <a:r>
              <a:rPr lang="en-US" sz="4000" b="1" dirty="0">
                <a:latin typeface="+mn-lt"/>
              </a:rPr>
              <a:t>•</a:t>
            </a:r>
            <a:r>
              <a:rPr lang="en-US" sz="4000" dirty="0">
                <a:latin typeface="Arial Unicode MS" pitchFamily="34" charset="-128"/>
                <a:ea typeface="Arial Unicode MS" pitchFamily="34" charset="-128"/>
                <a:cs typeface="Arial Unicode MS" pitchFamily="34" charset="-128"/>
              </a:rPr>
              <a:t> D-Q Transformation method and its advantages</a:t>
            </a:r>
            <a:r>
              <a:rPr lang="en-US" sz="4000" b="1" dirty="0">
                <a:latin typeface="+mn-lt"/>
                <a:ea typeface="Arial Unicode MS" pitchFamily="34" charset="-128"/>
                <a:cs typeface="Arial Unicode MS" pitchFamily="34" charset="-128"/>
              </a:rPr>
              <a:t/>
            </a:r>
            <a:br>
              <a:rPr lang="en-US" sz="4000" b="1" dirty="0">
                <a:latin typeface="+mn-lt"/>
                <a:ea typeface="Arial Unicode MS" pitchFamily="34" charset="-128"/>
                <a:cs typeface="Arial Unicode MS" pitchFamily="34" charset="-128"/>
              </a:rPr>
            </a:br>
            <a:endParaRPr lang="en-US" sz="3600" dirty="0">
              <a:latin typeface="+mn-lt"/>
            </a:endParaRPr>
          </a:p>
        </p:txBody>
      </p:sp>
      <p:sp>
        <p:nvSpPr>
          <p:cNvPr id="5" name="مستطيل 4"/>
          <p:cNvSpPr/>
          <p:nvPr/>
        </p:nvSpPr>
        <p:spPr>
          <a:xfrm>
            <a:off x="762000" y="2159886"/>
            <a:ext cx="8063345" cy="1200329"/>
          </a:xfrm>
          <a:prstGeom prst="rect">
            <a:avLst/>
          </a:prstGeom>
        </p:spPr>
        <p:txBody>
          <a:bodyPr wrap="square">
            <a:spAutoFit/>
          </a:bodyPr>
          <a:lstStyle/>
          <a:p>
            <a:r>
              <a:rPr lang="en-US" sz="2400" dirty="0"/>
              <a:t>* result of the power factor obtained after closed loop control :</a:t>
            </a:r>
          </a:p>
          <a:p>
            <a:endParaRPr lang="ar-SA" sz="2400" dirty="0">
              <a:latin typeface="Arial" pitchFamily="34" charset="0"/>
              <a:cs typeface="Arial" pitchFamily="34" charset="0"/>
            </a:endParaRPr>
          </a:p>
        </p:txBody>
      </p:sp>
      <p:sp>
        <p:nvSpPr>
          <p:cNvPr id="6" name="Content Placeholder 5">
            <a:extLst>
              <a:ext uri="{FF2B5EF4-FFF2-40B4-BE49-F238E27FC236}">
                <a16:creationId xmlns:a16="http://schemas.microsoft.com/office/drawing/2014/main" xmlns="" id="{100F6D93-EF07-4571-8572-0E98CAADDCC3}"/>
              </a:ext>
            </a:extLst>
          </p:cNvPr>
          <p:cNvSpPr>
            <a:spLocks noGrp="1"/>
          </p:cNvSpPr>
          <p:nvPr>
            <p:ph idx="1"/>
          </p:nvPr>
        </p:nvSpPr>
        <p:spPr>
          <a:xfrm>
            <a:off x="457200" y="1447800"/>
            <a:ext cx="8229600" cy="4876800"/>
          </a:xfrm>
        </p:spPr>
        <p:txBody>
          <a:bodyPr/>
          <a:lstStyle/>
          <a:p>
            <a:endParaRPr lang="ar-SA" dirty="0"/>
          </a:p>
        </p:txBody>
      </p:sp>
    </p:spTree>
    <p:extLst>
      <p:ext uri="{BB962C8B-B14F-4D97-AF65-F5344CB8AC3E}">
        <p14:creationId xmlns:p14="http://schemas.microsoft.com/office/powerpoint/2010/main" xmlns="" val="38492405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85800"/>
            <a:ext cx="8229600" cy="914400"/>
          </a:xfrm>
        </p:spPr>
        <p:txBody>
          <a:bodyPr>
            <a:normAutofit fontScale="90000"/>
          </a:bodyPr>
          <a:lstStyle/>
          <a:p>
            <a:pPr algn="ctr"/>
            <a:r>
              <a:rPr lang="en-US" sz="4000" b="1" dirty="0">
                <a:latin typeface="+mn-lt"/>
              </a:rPr>
              <a:t>• </a:t>
            </a:r>
            <a:r>
              <a:rPr lang="en-US" sz="4000" dirty="0">
                <a:latin typeface="Arial Unicode MS" pitchFamily="34" charset="-128"/>
                <a:ea typeface="Arial Unicode MS" pitchFamily="34" charset="-128"/>
                <a:cs typeface="Arial Unicode MS" pitchFamily="34" charset="-128"/>
              </a:rPr>
              <a:t>Methodology and MATLAB Simulation of APF </a:t>
            </a:r>
            <a:br>
              <a:rPr lang="en-US" sz="4000" dirty="0">
                <a:latin typeface="Arial Unicode MS" pitchFamily="34" charset="-128"/>
                <a:ea typeface="Arial Unicode MS" pitchFamily="34" charset="-128"/>
                <a:cs typeface="Arial Unicode MS" pitchFamily="34" charset="-128"/>
              </a:rPr>
            </a:br>
            <a:endParaRPr lang="en-US" sz="4000" dirty="0">
              <a:latin typeface="+mn-lt"/>
            </a:endParaRPr>
          </a:p>
        </p:txBody>
      </p:sp>
      <p:sp>
        <p:nvSpPr>
          <p:cNvPr id="3" name="عنصر نائب للمحتوى 2"/>
          <p:cNvSpPr>
            <a:spLocks noGrp="1"/>
          </p:cNvSpPr>
          <p:nvPr>
            <p:ph idx="1"/>
          </p:nvPr>
        </p:nvSpPr>
        <p:spPr>
          <a:xfrm>
            <a:off x="457200" y="1600200"/>
            <a:ext cx="8229600" cy="4724400"/>
          </a:xfrm>
        </p:spPr>
        <p:txBody>
          <a:bodyPr/>
          <a:lstStyle/>
          <a:p>
            <a:pPr marL="0" indent="0">
              <a:buNone/>
            </a:pPr>
            <a:endParaRPr lang="en-US" dirty="0"/>
          </a:p>
          <a:p>
            <a:endParaRPr lang="en-US" dirty="0"/>
          </a:p>
        </p:txBody>
      </p:sp>
      <p:pic>
        <p:nvPicPr>
          <p:cNvPr id="5" name="Picture 4">
            <a:extLst>
              <a:ext uri="{FF2B5EF4-FFF2-40B4-BE49-F238E27FC236}">
                <a16:creationId xmlns:a16="http://schemas.microsoft.com/office/drawing/2014/main" xmlns="" id="{95B8AC9C-2871-4820-9D8B-AE95C82C5DE2}"/>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0886" y="914400"/>
            <a:ext cx="9144000" cy="5943600"/>
          </a:xfrm>
          <a:prstGeom prst="rect">
            <a:avLst/>
          </a:prstGeom>
        </p:spPr>
      </p:pic>
    </p:spTree>
    <p:extLst>
      <p:ext uri="{BB962C8B-B14F-4D97-AF65-F5344CB8AC3E}">
        <p14:creationId xmlns:p14="http://schemas.microsoft.com/office/powerpoint/2010/main" xmlns="" val="6757392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685800" indent="-685800" algn="ctr">
              <a:buFont typeface="Arial" panose="020B0604020202020204" pitchFamily="34" charset="0"/>
              <a:buChar char="•"/>
            </a:pPr>
            <a:r>
              <a:rPr lang="en-US" sz="5400" dirty="0">
                <a:latin typeface="Arial Unicode MS" pitchFamily="34" charset="-128"/>
                <a:ea typeface="Arial Unicode MS" pitchFamily="34" charset="-128"/>
                <a:cs typeface="Arial Unicode MS" pitchFamily="34" charset="-128"/>
              </a:rPr>
              <a:t>Results</a:t>
            </a:r>
            <a:endParaRPr lang="en-US" dirty="0"/>
          </a:p>
        </p:txBody>
      </p:sp>
      <p:sp>
        <p:nvSpPr>
          <p:cNvPr id="5" name="Content Placeholder 4">
            <a:extLst>
              <a:ext uri="{FF2B5EF4-FFF2-40B4-BE49-F238E27FC236}">
                <a16:creationId xmlns:a16="http://schemas.microsoft.com/office/drawing/2014/main" xmlns="" id="{CB499259-25CC-4F56-9297-59DC7FD2A81F}"/>
              </a:ext>
            </a:extLst>
          </p:cNvPr>
          <p:cNvSpPr>
            <a:spLocks noGrp="1"/>
          </p:cNvSpPr>
          <p:nvPr>
            <p:ph idx="1"/>
          </p:nvPr>
        </p:nvSpPr>
        <p:spPr/>
        <p:txBody>
          <a:bodyPr/>
          <a:lstStyle/>
          <a:p>
            <a:endParaRPr lang="ar-SA" dirty="0"/>
          </a:p>
        </p:txBody>
      </p:sp>
    </p:spTree>
    <p:extLst>
      <p:ext uri="{BB962C8B-B14F-4D97-AF65-F5344CB8AC3E}">
        <p14:creationId xmlns:p14="http://schemas.microsoft.com/office/powerpoint/2010/main" xmlns="" val="30735679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990600"/>
            <a:ext cx="8229600" cy="1008888"/>
          </a:xfrm>
        </p:spPr>
        <p:txBody>
          <a:bodyPr>
            <a:normAutofit fontScale="90000"/>
          </a:bodyPr>
          <a:lstStyle/>
          <a:p>
            <a:pPr algn="ctr"/>
            <a:r>
              <a:rPr lang="en-US" sz="4400" b="1" dirty="0">
                <a:latin typeface="+mn-lt"/>
              </a:rPr>
              <a:t>• </a:t>
            </a:r>
            <a:r>
              <a:rPr lang="en-US" sz="4400" dirty="0">
                <a:latin typeface="Arial Unicode MS" pitchFamily="34" charset="-128"/>
                <a:ea typeface="Arial Unicode MS" pitchFamily="34" charset="-128"/>
                <a:cs typeface="Arial Unicode MS" pitchFamily="34" charset="-128"/>
              </a:rPr>
              <a:t>Results</a:t>
            </a:r>
            <a:r>
              <a:rPr lang="en-US" sz="5400" dirty="0">
                <a:latin typeface="Arial Unicode MS" pitchFamily="34" charset="-128"/>
                <a:ea typeface="Arial Unicode MS" pitchFamily="34" charset="-128"/>
                <a:cs typeface="Arial Unicode MS" pitchFamily="34" charset="-128"/>
              </a:rPr>
              <a:t/>
            </a:r>
            <a:br>
              <a:rPr lang="en-US" sz="5400" dirty="0">
                <a:latin typeface="Arial Unicode MS" pitchFamily="34" charset="-128"/>
                <a:ea typeface="Arial Unicode MS" pitchFamily="34" charset="-128"/>
                <a:cs typeface="Arial Unicode MS" pitchFamily="34" charset="-128"/>
              </a:rPr>
            </a:br>
            <a:endParaRPr lang="en-US" dirty="0"/>
          </a:p>
        </p:txBody>
      </p:sp>
      <p:sp>
        <p:nvSpPr>
          <p:cNvPr id="3" name="عنصر نائب للمحتوى 2"/>
          <p:cNvSpPr>
            <a:spLocks noGrp="1"/>
          </p:cNvSpPr>
          <p:nvPr>
            <p:ph idx="1"/>
          </p:nvPr>
        </p:nvSpPr>
        <p:spPr>
          <a:xfrm>
            <a:off x="457200" y="1600200"/>
            <a:ext cx="8229600" cy="4724400"/>
          </a:xfrm>
        </p:spPr>
        <p:txBody>
          <a:bodyPr/>
          <a:lstStyle/>
          <a:p>
            <a:pPr marL="0" indent="0">
              <a:buNone/>
            </a:pPr>
            <a:endParaRPr lang="en-US" dirty="0"/>
          </a:p>
        </p:txBody>
      </p:sp>
    </p:spTree>
    <p:extLst>
      <p:ext uri="{BB962C8B-B14F-4D97-AF65-F5344CB8AC3E}">
        <p14:creationId xmlns:p14="http://schemas.microsoft.com/office/powerpoint/2010/main" xmlns="" val="1673741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14400"/>
            <a:ext cx="8229600" cy="5410200"/>
          </a:xfrm>
        </p:spPr>
        <p:txBody>
          <a:bodyPr/>
          <a:lstStyle/>
          <a:p>
            <a:pPr marL="0" indent="0">
              <a:buNone/>
            </a:pPr>
            <a:endParaRPr lang="en-US" dirty="0"/>
          </a:p>
        </p:txBody>
      </p:sp>
    </p:spTree>
    <p:extLst>
      <p:ext uri="{BB962C8B-B14F-4D97-AF65-F5344CB8AC3E}">
        <p14:creationId xmlns:p14="http://schemas.microsoft.com/office/powerpoint/2010/main" xmlns="" val="29673934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8200"/>
            <a:ext cx="8229600" cy="5486400"/>
          </a:xfrm>
        </p:spPr>
        <p:txBody>
          <a:bodyPr/>
          <a:lstStyle/>
          <a:p>
            <a:pPr marL="0" indent="0">
              <a:buNone/>
            </a:pPr>
            <a:endParaRPr lang="en-US" dirty="0"/>
          </a:p>
        </p:txBody>
      </p:sp>
    </p:spTree>
    <p:extLst>
      <p:ext uri="{BB962C8B-B14F-4D97-AF65-F5344CB8AC3E}">
        <p14:creationId xmlns:p14="http://schemas.microsoft.com/office/powerpoint/2010/main" xmlns="" val="2247522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normAutofit/>
          </a:bodyPr>
          <a:lstStyle/>
          <a:p>
            <a:pPr marL="571500" indent="-571500" algn="ctr">
              <a:buFont typeface="Arial" panose="020B0604020202020204" pitchFamily="34" charset="0"/>
              <a:buChar char="•"/>
            </a:pPr>
            <a:r>
              <a:rPr lang="en-US" sz="4400" dirty="0">
                <a:latin typeface="Arial Unicode MS" pitchFamily="34" charset="-128"/>
                <a:ea typeface="Arial Unicode MS" pitchFamily="34" charset="-128"/>
                <a:cs typeface="Arial Unicode MS" pitchFamily="34" charset="-128"/>
              </a:rPr>
              <a:t>Future Work</a:t>
            </a:r>
            <a:endParaRPr lang="en-US" dirty="0"/>
          </a:p>
        </p:txBody>
      </p:sp>
      <p:sp>
        <p:nvSpPr>
          <p:cNvPr id="4" name="Content Placeholder 3">
            <a:extLst>
              <a:ext uri="{FF2B5EF4-FFF2-40B4-BE49-F238E27FC236}">
                <a16:creationId xmlns:a16="http://schemas.microsoft.com/office/drawing/2014/main" xmlns="" id="{9A88C9A7-7B73-4028-BE57-F6D7E1CB0446}"/>
              </a:ext>
            </a:extLst>
          </p:cNvPr>
          <p:cNvSpPr>
            <a:spLocks noGrp="1"/>
          </p:cNvSpPr>
          <p:nvPr>
            <p:ph idx="1"/>
          </p:nvPr>
        </p:nvSpPr>
        <p:spPr/>
        <p:txBody>
          <a:bodyPr/>
          <a:lstStyle/>
          <a:p>
            <a:endParaRPr lang="ar-SA" dirty="0"/>
          </a:p>
        </p:txBody>
      </p:sp>
    </p:spTree>
    <p:extLst>
      <p:ext uri="{BB962C8B-B14F-4D97-AF65-F5344CB8AC3E}">
        <p14:creationId xmlns:p14="http://schemas.microsoft.com/office/powerpoint/2010/main" xmlns="" val="4210044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4" name="عنصر نائب للمحتوى 3"/>
          <p:cNvSpPr>
            <a:spLocks noGrp="1"/>
          </p:cNvSpPr>
          <p:nvPr>
            <p:ph idx="1"/>
          </p:nvPr>
        </p:nvSpPr>
        <p:spPr/>
        <p:txBody>
          <a:bodyPr/>
          <a:lstStyle/>
          <a:p>
            <a:endParaRPr lang="ar-SA"/>
          </a:p>
        </p:txBody>
      </p:sp>
      <p:pic>
        <p:nvPicPr>
          <p:cNvPr id="1026" name="Picture 2" descr="C:\Users\tibah\Desktop\Thank You Clipart Black And White 2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xmlns="" val="70516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 </a:t>
            </a:r>
            <a:r>
              <a:rPr lang="en-US" sz="9600" b="1" dirty="0">
                <a:solidFill>
                  <a:srgbClr val="FF0000"/>
                </a:solidFill>
                <a:latin typeface="Blackadder ITC" pitchFamily="82" charset="0"/>
              </a:rPr>
              <a:t>content</a:t>
            </a:r>
            <a:r>
              <a:rPr lang="en-US" sz="9600" dirty="0">
                <a:solidFill>
                  <a:srgbClr val="FF0000"/>
                </a:solidFill>
                <a:latin typeface="Blackadder ITC" pitchFamily="82" charset="0"/>
              </a:rPr>
              <a:t>:</a:t>
            </a:r>
          </a:p>
        </p:txBody>
      </p:sp>
      <p:sp>
        <p:nvSpPr>
          <p:cNvPr id="3" name="عنصر نائب للمحتوى 2"/>
          <p:cNvSpPr>
            <a:spLocks noGrp="1"/>
          </p:cNvSpPr>
          <p:nvPr>
            <p:ph idx="1"/>
          </p:nvPr>
        </p:nvSpPr>
        <p:spPr/>
        <p:txBody>
          <a:bodyPr>
            <a:normAutofit fontScale="85000" lnSpcReduction="20000"/>
          </a:bodyPr>
          <a:lstStyle/>
          <a:p>
            <a:r>
              <a:rPr lang="en-US" sz="2800" dirty="0">
                <a:latin typeface="Arial Unicode MS" pitchFamily="34" charset="-128"/>
                <a:ea typeface="Arial Unicode MS" pitchFamily="34" charset="-128"/>
                <a:cs typeface="Arial Unicode MS" pitchFamily="34" charset="-128"/>
              </a:rPr>
              <a:t>General Idea about the project</a:t>
            </a:r>
          </a:p>
          <a:p>
            <a:r>
              <a:rPr lang="en-US" sz="2800" dirty="0">
                <a:latin typeface="Arial Unicode MS" pitchFamily="34" charset="-128"/>
                <a:ea typeface="Arial Unicode MS" pitchFamily="34" charset="-128"/>
                <a:cs typeface="Arial Unicode MS" pitchFamily="34" charset="-128"/>
              </a:rPr>
              <a:t>Sources of harmonics and its effects</a:t>
            </a:r>
          </a:p>
          <a:p>
            <a:r>
              <a:rPr lang="en-US" sz="2800" dirty="0">
                <a:latin typeface="Arial Unicode MS" pitchFamily="34" charset="-128"/>
                <a:ea typeface="Arial Unicode MS" pitchFamily="34" charset="-128"/>
                <a:cs typeface="Arial Unicode MS" pitchFamily="34" charset="-128"/>
              </a:rPr>
              <a:t>Solution of the harmonic problem</a:t>
            </a:r>
          </a:p>
          <a:p>
            <a:r>
              <a:rPr lang="en-US" sz="2800" dirty="0">
                <a:latin typeface="Arial Unicode MS" pitchFamily="34" charset="-128"/>
                <a:ea typeface="Arial Unicode MS" pitchFamily="34" charset="-128"/>
                <a:cs typeface="Arial Unicode MS" pitchFamily="34" charset="-128"/>
              </a:rPr>
              <a:t>Passive filter</a:t>
            </a:r>
          </a:p>
          <a:p>
            <a:r>
              <a:rPr lang="en-US" sz="2800" dirty="0">
                <a:latin typeface="Arial Unicode MS" pitchFamily="34" charset="-128"/>
                <a:ea typeface="Arial Unicode MS" pitchFamily="34" charset="-128"/>
                <a:cs typeface="Arial Unicode MS" pitchFamily="34" charset="-128"/>
              </a:rPr>
              <a:t>Active filter</a:t>
            </a:r>
          </a:p>
          <a:p>
            <a:r>
              <a:rPr lang="en-US" sz="2800" dirty="0">
                <a:latin typeface="Arial Unicode MS" pitchFamily="34" charset="-128"/>
                <a:ea typeface="Arial Unicode MS" pitchFamily="34" charset="-128"/>
                <a:cs typeface="Arial Unicode MS" pitchFamily="34" charset="-128"/>
              </a:rPr>
              <a:t>Ordinary methods of APF  </a:t>
            </a:r>
          </a:p>
          <a:p>
            <a:r>
              <a:rPr lang="en-US" sz="2800" dirty="0">
                <a:latin typeface="Arial Unicode MS" pitchFamily="34" charset="-128"/>
                <a:ea typeface="Arial Unicode MS" pitchFamily="34" charset="-128"/>
                <a:cs typeface="Arial Unicode MS" pitchFamily="34" charset="-128"/>
              </a:rPr>
              <a:t>D-Q Transformation method and its advantages</a:t>
            </a:r>
          </a:p>
          <a:p>
            <a:r>
              <a:rPr lang="en-US" sz="2800" dirty="0">
                <a:latin typeface="Arial Unicode MS" pitchFamily="34" charset="-128"/>
                <a:ea typeface="Arial Unicode MS" pitchFamily="34" charset="-128"/>
                <a:cs typeface="Arial Unicode MS" pitchFamily="34" charset="-128"/>
              </a:rPr>
              <a:t>Methodology and MATLAB Simulation of APF </a:t>
            </a:r>
          </a:p>
          <a:p>
            <a:r>
              <a:rPr lang="en-US" sz="2800" dirty="0">
                <a:latin typeface="Arial Unicode MS" pitchFamily="34" charset="-128"/>
                <a:ea typeface="Arial Unicode MS" pitchFamily="34" charset="-128"/>
                <a:cs typeface="Arial Unicode MS" pitchFamily="34" charset="-128"/>
              </a:rPr>
              <a:t>Results </a:t>
            </a:r>
          </a:p>
          <a:p>
            <a:r>
              <a:rPr lang="en-US" sz="2800" dirty="0">
                <a:latin typeface="Arial Unicode MS" pitchFamily="34" charset="-128"/>
                <a:ea typeface="Arial Unicode MS" pitchFamily="34" charset="-128"/>
                <a:cs typeface="Arial Unicode MS" pitchFamily="34" charset="-128"/>
              </a:rPr>
              <a:t>Future Work </a:t>
            </a:r>
            <a:r>
              <a:rPr lang="en-US" sz="2800" dirty="0"/>
              <a:t/>
            </a:r>
            <a:br>
              <a:rPr lang="en-US" sz="2800" dirty="0"/>
            </a:br>
            <a:r>
              <a:rPr lang="en-US" sz="2800" dirty="0"/>
              <a:t/>
            </a:r>
            <a:br>
              <a:rPr lang="en-US" sz="2800" dirty="0"/>
            </a:br>
            <a:endParaRPr lang="en-US" dirty="0"/>
          </a:p>
        </p:txBody>
      </p:sp>
    </p:spTree>
    <p:extLst>
      <p:ext uri="{BB962C8B-B14F-4D97-AF65-F5344CB8AC3E}">
        <p14:creationId xmlns:p14="http://schemas.microsoft.com/office/powerpoint/2010/main" xmlns="" val="3379016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1143000"/>
          </a:xfrm>
        </p:spPr>
        <p:txBody>
          <a:bodyPr>
            <a:normAutofit fontScale="90000"/>
          </a:bodyPr>
          <a:lstStyle/>
          <a:p>
            <a:r>
              <a:rPr lang="en-US" sz="4000" b="1" dirty="0">
                <a:latin typeface="+mn-lt"/>
              </a:rPr>
              <a:t>• </a:t>
            </a:r>
            <a:r>
              <a:rPr lang="en-US" sz="4000" dirty="0">
                <a:latin typeface="Arial Unicode MS" pitchFamily="34" charset="-128"/>
                <a:ea typeface="Arial Unicode MS" pitchFamily="34" charset="-128"/>
                <a:cs typeface="Arial Unicode MS" pitchFamily="34" charset="-128"/>
              </a:rPr>
              <a:t>General Idea about the project</a:t>
            </a:r>
            <a:br>
              <a:rPr lang="en-US" sz="4000" dirty="0">
                <a:latin typeface="Arial Unicode MS" pitchFamily="34" charset="-128"/>
                <a:ea typeface="Arial Unicode MS" pitchFamily="34" charset="-128"/>
                <a:cs typeface="Arial Unicode MS" pitchFamily="34" charset="-128"/>
              </a:rPr>
            </a:br>
            <a:endParaRPr lang="en-US" sz="4000" b="1" dirty="0">
              <a:latin typeface="+mn-lt"/>
            </a:endParaRPr>
          </a:p>
        </p:txBody>
      </p:sp>
      <p:pic>
        <p:nvPicPr>
          <p:cNvPr id="5"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81000" y="4509120"/>
            <a:ext cx="2513585" cy="535682"/>
          </a:xfrm>
          <a:prstGeom prst="rect">
            <a:avLst/>
          </a:prstGeom>
          <a:noFill/>
        </p:spPr>
      </p:pic>
      <p:pic>
        <p:nvPicPr>
          <p:cNvPr id="6"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81000" y="5229200"/>
            <a:ext cx="3384377" cy="511592"/>
          </a:xfrm>
          <a:prstGeom prst="rect">
            <a:avLst/>
          </a:prstGeom>
          <a:noFill/>
        </p:spPr>
      </p:pic>
      <p:pic>
        <p:nvPicPr>
          <p:cNvPr id="7"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349552" y="4293096"/>
            <a:ext cx="2880320" cy="720080"/>
          </a:xfrm>
          <a:prstGeom prst="rect">
            <a:avLst/>
          </a:prstGeom>
          <a:noFill/>
        </p:spPr>
      </p:pic>
      <p:pic>
        <p:nvPicPr>
          <p:cNvPr id="8"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259712" y="4941168"/>
            <a:ext cx="3431835" cy="792088"/>
          </a:xfrm>
          <a:prstGeom prst="rect">
            <a:avLst/>
          </a:prstGeom>
          <a:noFill/>
        </p:spPr>
      </p:pic>
      <p:sp>
        <p:nvSpPr>
          <p:cNvPr id="9" name="Content Placeholder 8">
            <a:extLst>
              <a:ext uri="{FF2B5EF4-FFF2-40B4-BE49-F238E27FC236}">
                <a16:creationId xmlns:a16="http://schemas.microsoft.com/office/drawing/2014/main" xmlns="" id="{6B6EF667-AA15-4039-9EBC-E744EB91D489}"/>
              </a:ext>
            </a:extLst>
          </p:cNvPr>
          <p:cNvSpPr>
            <a:spLocks noGrp="1"/>
          </p:cNvSpPr>
          <p:nvPr>
            <p:ph idx="1"/>
          </p:nvPr>
        </p:nvSpPr>
        <p:spPr>
          <a:xfrm>
            <a:off x="457200" y="1447800"/>
            <a:ext cx="8229600" cy="4876800"/>
          </a:xfrm>
        </p:spPr>
        <p:txBody>
          <a:bodyPr/>
          <a:lstStyle/>
          <a:p>
            <a:r>
              <a:rPr lang="en-US" dirty="0"/>
              <a:t>Non-linear Loads:</a:t>
            </a:r>
          </a:p>
          <a:p>
            <a:pPr marL="0" indent="0">
              <a:buNone/>
            </a:pPr>
            <a:r>
              <a:rPr lang="en-US" sz="2000" dirty="0"/>
              <a:t>Which is a Load with more than one frequency such as </a:t>
            </a:r>
            <a:r>
              <a:rPr lang="en-US" sz="2000" dirty="0" smtClean="0"/>
              <a:t>Power </a:t>
            </a:r>
            <a:r>
              <a:rPr lang="en-US" sz="2000" dirty="0"/>
              <a:t>electronic devices (rectifier), Florescent lamps.</a:t>
            </a:r>
          </a:p>
          <a:p>
            <a:pPr marL="0" indent="0">
              <a:buNone/>
            </a:pPr>
            <a:r>
              <a:rPr lang="en-US" sz="2000" dirty="0"/>
              <a:t>Non-linear loads have fundamental </a:t>
            </a:r>
            <a:r>
              <a:rPr lang="en-US" sz="2000" dirty="0" smtClean="0"/>
              <a:t>freq </a:t>
            </a:r>
            <a:r>
              <a:rPr lang="en-US" sz="2000" dirty="0"/>
              <a:t>and other </a:t>
            </a:r>
            <a:r>
              <a:rPr lang="en-US" sz="2000" dirty="0" smtClean="0"/>
              <a:t>frequencies  (harmonic </a:t>
            </a:r>
            <a:r>
              <a:rPr lang="en-US" sz="2000" dirty="0"/>
              <a:t>freq) which causes non-pure Sinusoidal current .</a:t>
            </a:r>
          </a:p>
          <a:p>
            <a:pPr marL="0" indent="0">
              <a:buNone/>
            </a:pPr>
            <a:endParaRPr lang="ar-SA" dirty="0"/>
          </a:p>
        </p:txBody>
      </p:sp>
      <p:pic>
        <p:nvPicPr>
          <p:cNvPr id="11" name="Picture 10">
            <a:extLst>
              <a:ext uri="{FF2B5EF4-FFF2-40B4-BE49-F238E27FC236}">
                <a16:creationId xmlns:a16="http://schemas.microsoft.com/office/drawing/2014/main" xmlns="" id="{AC7C92DD-77EC-4C0A-898B-E6217449383F}"/>
              </a:ext>
            </a:extLst>
          </p:cNvPr>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381000" y="3733800"/>
            <a:ext cx="8414575" cy="2667000"/>
          </a:xfrm>
          <a:prstGeom prst="rect">
            <a:avLst/>
          </a:prstGeom>
        </p:spPr>
      </p:pic>
    </p:spTree>
    <p:extLst>
      <p:ext uri="{BB962C8B-B14F-4D97-AF65-F5344CB8AC3E}">
        <p14:creationId xmlns:p14="http://schemas.microsoft.com/office/powerpoint/2010/main" xmlns="" val="2991083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4000" b="1" dirty="0"/>
              <a:t>• </a:t>
            </a:r>
            <a:r>
              <a:rPr lang="en-US" sz="4000" dirty="0">
                <a:latin typeface="Arial Unicode MS" pitchFamily="34" charset="-128"/>
                <a:ea typeface="Arial Unicode MS" pitchFamily="34" charset="-128"/>
                <a:cs typeface="Arial Unicode MS" pitchFamily="34" charset="-128"/>
              </a:rPr>
              <a:t>Sources of harmonics and its effects</a:t>
            </a:r>
            <a:br>
              <a:rPr lang="en-US" sz="4000" dirty="0">
                <a:latin typeface="Arial Unicode MS" pitchFamily="34" charset="-128"/>
                <a:ea typeface="Arial Unicode MS" pitchFamily="34" charset="-128"/>
                <a:cs typeface="Arial Unicode MS" pitchFamily="34" charset="-128"/>
              </a:rPr>
            </a:br>
            <a:endParaRPr lang="en-US" sz="4000" dirty="0"/>
          </a:p>
        </p:txBody>
      </p:sp>
      <p:sp>
        <p:nvSpPr>
          <p:cNvPr id="3" name="عنصر نائب للمحتوى 2"/>
          <p:cNvSpPr>
            <a:spLocks noGrp="1"/>
          </p:cNvSpPr>
          <p:nvPr>
            <p:ph idx="1"/>
          </p:nvPr>
        </p:nvSpPr>
        <p:spPr>
          <a:xfrm>
            <a:off x="457200" y="1500174"/>
            <a:ext cx="8229600" cy="4824426"/>
          </a:xfrm>
        </p:spPr>
        <p:txBody>
          <a:bodyPr>
            <a:normAutofit/>
          </a:bodyPr>
          <a:lstStyle/>
          <a:p>
            <a:pPr marL="0" indent="0">
              <a:buNone/>
            </a:pPr>
            <a:r>
              <a:rPr lang="en-US" sz="2800" dirty="0"/>
              <a:t>Harmonics comes from non-linear load </a:t>
            </a:r>
            <a:r>
              <a:rPr lang="en-US" sz="2800" dirty="0" smtClean="0"/>
              <a:t>. </a:t>
            </a:r>
            <a:br>
              <a:rPr lang="en-US" sz="2800" dirty="0" smtClean="0"/>
            </a:br>
            <a:r>
              <a:rPr lang="en-US" sz="2800" dirty="0" smtClean="0"/>
              <a:t>the </a:t>
            </a:r>
            <a:r>
              <a:rPr lang="en-US" dirty="0"/>
              <a:t>increased amount of harmonics that pollute the distribution systems. These harmonics will affect the system by:</a:t>
            </a:r>
          </a:p>
          <a:p>
            <a:r>
              <a:rPr lang="en-US" sz="2000" dirty="0"/>
              <a:t>increase losses(decrease the efficiency)</a:t>
            </a:r>
          </a:p>
          <a:p>
            <a:r>
              <a:rPr lang="en-US" sz="2000" dirty="0"/>
              <a:t>cause male-function of protection</a:t>
            </a:r>
          </a:p>
          <a:p>
            <a:r>
              <a:rPr lang="en-US" sz="2000" dirty="0"/>
              <a:t>interfere with Telecommunications</a:t>
            </a:r>
          </a:p>
          <a:p>
            <a:r>
              <a:rPr lang="en-US" sz="2000" dirty="0"/>
              <a:t>Decreases the voltage</a:t>
            </a:r>
          </a:p>
          <a:p>
            <a:r>
              <a:rPr lang="en-US" sz="2000" dirty="0"/>
              <a:t>Cause THD penalty</a:t>
            </a:r>
          </a:p>
          <a:p>
            <a:r>
              <a:rPr lang="en-US" sz="2000" dirty="0"/>
              <a:t>Increase the installation cost</a:t>
            </a:r>
          </a:p>
          <a:p>
            <a:endParaRPr lang="ar-JO" sz="2800" dirty="0"/>
          </a:p>
          <a:p>
            <a:endParaRPr lang="en-US" dirty="0"/>
          </a:p>
          <a:p>
            <a:endParaRPr lang="en-US" dirty="0"/>
          </a:p>
          <a:p>
            <a:endParaRPr lang="en-US" dirty="0"/>
          </a:p>
          <a:p>
            <a:pPr marL="0" indent="0">
              <a:buNone/>
            </a:pPr>
            <a:endParaRPr lang="en-US" dirty="0"/>
          </a:p>
          <a:p>
            <a:pPr marL="0" indent="0">
              <a:buNone/>
            </a:pPr>
            <a:endParaRPr lang="en-US" sz="2800" b="1" dirty="0"/>
          </a:p>
        </p:txBody>
      </p:sp>
    </p:spTree>
    <p:extLst>
      <p:ext uri="{BB962C8B-B14F-4D97-AF65-F5344CB8AC3E}">
        <p14:creationId xmlns:p14="http://schemas.microsoft.com/office/powerpoint/2010/main" xmlns="" val="2286046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600200"/>
            <a:ext cx="8229600" cy="762000"/>
          </a:xfrm>
        </p:spPr>
        <p:txBody>
          <a:bodyPr>
            <a:noAutofit/>
          </a:bodyPr>
          <a:lstStyle/>
          <a:p>
            <a:r>
              <a:rPr lang="en-US" sz="4000" b="1" dirty="0">
                <a:latin typeface="+mn-lt"/>
              </a:rPr>
              <a:t>• </a:t>
            </a:r>
            <a:r>
              <a:rPr lang="en-US" sz="4000" dirty="0">
                <a:latin typeface="Arial Unicode MS" pitchFamily="34" charset="-128"/>
                <a:ea typeface="Arial Unicode MS" pitchFamily="34" charset="-128"/>
                <a:cs typeface="Arial Unicode MS" pitchFamily="34" charset="-128"/>
              </a:rPr>
              <a:t>Solution of the harmonic problem</a:t>
            </a:r>
            <a:br>
              <a:rPr lang="en-US" sz="4000" dirty="0">
                <a:latin typeface="Arial Unicode MS" pitchFamily="34" charset="-128"/>
                <a:ea typeface="Arial Unicode MS" pitchFamily="34" charset="-128"/>
                <a:cs typeface="Arial Unicode MS" pitchFamily="34" charset="-128"/>
              </a:rPr>
            </a:br>
            <a:r>
              <a:rPr lang="en-US" sz="4000" b="1" dirty="0">
                <a:latin typeface="+mn-lt"/>
              </a:rPr>
              <a:t/>
            </a:r>
            <a:br>
              <a:rPr lang="en-US" sz="4000" b="1" dirty="0">
                <a:latin typeface="+mn-lt"/>
              </a:rPr>
            </a:br>
            <a:endParaRPr lang="en-US" sz="4000" b="1" dirty="0">
              <a:latin typeface="+mn-lt"/>
            </a:endParaRPr>
          </a:p>
        </p:txBody>
      </p:sp>
      <p:sp>
        <p:nvSpPr>
          <p:cNvPr id="3" name="عنصر نائب للمحتوى 2"/>
          <p:cNvSpPr>
            <a:spLocks noGrp="1"/>
          </p:cNvSpPr>
          <p:nvPr>
            <p:ph idx="1"/>
          </p:nvPr>
        </p:nvSpPr>
        <p:spPr/>
        <p:txBody>
          <a:bodyPr>
            <a:normAutofit/>
          </a:bodyPr>
          <a:lstStyle/>
          <a:p>
            <a:r>
              <a:rPr lang="en-US" dirty="0"/>
              <a:t> Passive Filter :</a:t>
            </a:r>
          </a:p>
          <a:p>
            <a:pPr marL="0" indent="0">
              <a:buNone/>
            </a:pPr>
            <a:r>
              <a:rPr lang="en-US" dirty="0"/>
              <a:t> </a:t>
            </a:r>
            <a:r>
              <a:rPr lang="en-US" sz="2400" dirty="0"/>
              <a:t>are based on combinations of resistors, inductors and capacitors .</a:t>
            </a:r>
            <a:r>
              <a:rPr lang="en-US" dirty="0"/>
              <a:t> they do not depend upon an external power supply.</a:t>
            </a:r>
            <a:br>
              <a:rPr lang="en-US" dirty="0"/>
            </a:br>
            <a:endParaRPr lang="en-US" dirty="0"/>
          </a:p>
          <a:p>
            <a:r>
              <a:rPr lang="en-US" sz="2400" dirty="0"/>
              <a:t>Active Filter :</a:t>
            </a:r>
          </a:p>
          <a:p>
            <a:pPr marL="0" indent="0">
              <a:buNone/>
            </a:pPr>
            <a:r>
              <a:rPr lang="en-US" sz="2400" dirty="0"/>
              <a:t> The active filter use voltage source inverter to eliminate the harmonic. </a:t>
            </a:r>
          </a:p>
          <a:p>
            <a:pPr marL="0" indent="0">
              <a:buNone/>
            </a:pPr>
            <a:endParaRPr lang="en-US" sz="2400" dirty="0"/>
          </a:p>
        </p:txBody>
      </p:sp>
    </p:spTree>
    <p:extLst>
      <p:ext uri="{BB962C8B-B14F-4D97-AF65-F5344CB8AC3E}">
        <p14:creationId xmlns:p14="http://schemas.microsoft.com/office/powerpoint/2010/main" xmlns="" val="1944163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838200"/>
            <a:ext cx="8229600" cy="1143000"/>
          </a:xfrm>
        </p:spPr>
        <p:txBody>
          <a:bodyPr>
            <a:normAutofit fontScale="90000"/>
          </a:bodyPr>
          <a:lstStyle/>
          <a:p>
            <a:r>
              <a:rPr lang="en-US" dirty="0"/>
              <a:t>• </a:t>
            </a:r>
            <a:r>
              <a:rPr lang="en-US" sz="4400" dirty="0"/>
              <a:t>Passive Filter : </a:t>
            </a:r>
            <a:r>
              <a:rPr lang="ar-JO" sz="4400" b="1" u="sng" dirty="0"/>
              <a:t/>
            </a:r>
            <a:br>
              <a:rPr lang="ar-JO" sz="4400" b="1" u="sng" dirty="0"/>
            </a:br>
            <a:endParaRPr lang="en-US" sz="4400" b="1" dirty="0"/>
          </a:p>
        </p:txBody>
      </p:sp>
      <p:sp>
        <p:nvSpPr>
          <p:cNvPr id="3" name="عنصر نائب للمحتوى 2"/>
          <p:cNvSpPr>
            <a:spLocks noGrp="1"/>
          </p:cNvSpPr>
          <p:nvPr>
            <p:ph idx="1"/>
          </p:nvPr>
        </p:nvSpPr>
        <p:spPr>
          <a:xfrm>
            <a:off x="381000" y="1371600"/>
            <a:ext cx="8305800" cy="4953000"/>
          </a:xfrm>
        </p:spPr>
        <p:txBody>
          <a:bodyPr>
            <a:normAutofit/>
          </a:bodyPr>
          <a:lstStyle/>
          <a:p>
            <a:pPr marL="0" indent="0">
              <a:buNone/>
            </a:pPr>
            <a:r>
              <a:rPr lang="en-US" dirty="0"/>
              <a:t>  </a:t>
            </a:r>
            <a:r>
              <a:rPr lang="en-US" sz="2400" dirty="0"/>
              <a:t>Passive filters are based on combinations of resistors, inductors and capacitors . they do not depend upon an external power supply. Inductors block high-frequency signals and conduct low-frequency signals, while capacitors do the reverse.</a:t>
            </a:r>
          </a:p>
          <a:p>
            <a:r>
              <a:rPr lang="en-US" sz="2400" dirty="0"/>
              <a:t>Passive filter not stable</a:t>
            </a:r>
          </a:p>
          <a:p>
            <a:r>
              <a:rPr lang="en-US" sz="2400" dirty="0"/>
              <a:t>If the system frequency is changed will not be valid</a:t>
            </a:r>
          </a:p>
          <a:p>
            <a:r>
              <a:rPr lang="en-US" sz="2400" dirty="0"/>
              <a:t>The passive filters are more expensive for power system </a:t>
            </a:r>
          </a:p>
          <a:p>
            <a:pPr marL="0" indent="0">
              <a:buNone/>
            </a:pPr>
            <a:r>
              <a:rPr lang="en-US" sz="2400" dirty="0"/>
              <a:t/>
            </a:r>
            <a:br>
              <a:rPr lang="en-US" sz="2400" dirty="0"/>
            </a:br>
            <a:r>
              <a:rPr lang="en-US" sz="2400" dirty="0"/>
              <a:t/>
            </a:r>
            <a:br>
              <a:rPr lang="en-US" sz="2400" dirty="0"/>
            </a:br>
            <a:r>
              <a:rPr lang="en-US" dirty="0"/>
              <a:t/>
            </a:r>
            <a:br>
              <a:rPr lang="en-US" dirty="0"/>
            </a:br>
            <a:endParaRPr lang="en-US" dirty="0"/>
          </a:p>
          <a:p>
            <a:pPr marL="0" indent="0">
              <a:buNone/>
            </a:pPr>
            <a:endParaRPr lang="en-US" dirty="0"/>
          </a:p>
          <a:p>
            <a:endParaRPr lang="en-US" dirty="0"/>
          </a:p>
        </p:txBody>
      </p:sp>
      <p:pic>
        <p:nvPicPr>
          <p:cNvPr id="4"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26949" y="4686298"/>
            <a:ext cx="2679134" cy="495302"/>
          </a:xfrm>
          <a:prstGeom prst="rect">
            <a:avLst/>
          </a:prstGeom>
          <a:noFill/>
        </p:spPr>
      </p:pic>
      <p:pic>
        <p:nvPicPr>
          <p:cNvPr id="307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26949" y="5334000"/>
            <a:ext cx="2773363" cy="7858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4">
            <a:extLst>
              <a:ext uri="{FF2B5EF4-FFF2-40B4-BE49-F238E27FC236}">
                <a16:creationId xmlns:a16="http://schemas.microsoft.com/office/drawing/2014/main" xmlns="" id="{91913FAC-1E84-480F-87CC-25D2F13F879E}"/>
              </a:ext>
            </a:extLst>
          </p:cNvPr>
          <p:cNvPicPr>
            <a:picLocks noChangeAspect="1"/>
          </p:cNvPicPr>
          <p:nvPr/>
        </p:nvPicPr>
        <p:blipFill>
          <a:blip r:embed="rId4"/>
          <a:stretch>
            <a:fillRect/>
          </a:stretch>
        </p:blipFill>
        <p:spPr>
          <a:xfrm>
            <a:off x="457200" y="4690963"/>
            <a:ext cx="5396825" cy="1752381"/>
          </a:xfrm>
          <a:prstGeom prst="rect">
            <a:avLst/>
          </a:prstGeom>
        </p:spPr>
      </p:pic>
    </p:spTree>
    <p:extLst>
      <p:ext uri="{BB962C8B-B14F-4D97-AF65-F5344CB8AC3E}">
        <p14:creationId xmlns:p14="http://schemas.microsoft.com/office/powerpoint/2010/main" xmlns="" val="20910664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43000"/>
            <a:ext cx="8229600" cy="5181600"/>
          </a:xfrm>
        </p:spPr>
        <p:txBody>
          <a:bodyPr>
            <a:normAutofit/>
          </a:bodyPr>
          <a:lstStyle/>
          <a:p>
            <a:pPr>
              <a:buNone/>
            </a:pPr>
            <a:r>
              <a:rPr lang="en-US" sz="4000" b="1" dirty="0">
                <a:solidFill>
                  <a:schemeClr val="tx2"/>
                </a:solidFill>
              </a:rPr>
              <a:t>Active Filter :</a:t>
            </a:r>
          </a:p>
          <a:p>
            <a:pPr marL="0" indent="0">
              <a:buNone/>
            </a:pPr>
            <a:r>
              <a:rPr lang="en-US" sz="2400"/>
              <a:t> The </a:t>
            </a:r>
            <a:r>
              <a:rPr lang="en-US" sz="2400" dirty="0"/>
              <a:t>active filter use voltage source inverter to eliminate the harmonic ,and it can control reactive power and voltage stability at transmission </a:t>
            </a:r>
            <a:r>
              <a:rPr lang="en-US" sz="2400"/>
              <a:t>levels .</a:t>
            </a:r>
          </a:p>
          <a:p>
            <a:pPr marL="0" indent="0">
              <a:buNone/>
            </a:pPr>
            <a:endParaRPr lang="en-US" sz="2400" dirty="0"/>
          </a:p>
          <a:p>
            <a:r>
              <a:rPr lang="en-US" sz="2400" dirty="0"/>
              <a:t>small size.</a:t>
            </a:r>
          </a:p>
          <a:p>
            <a:r>
              <a:rPr lang="en-US" sz="2400" dirty="0"/>
              <a:t>no requirement for tuning</a:t>
            </a:r>
          </a:p>
          <a:p>
            <a:r>
              <a:rPr lang="en-US" sz="2400" dirty="0"/>
              <a:t>stable operation</a:t>
            </a:r>
          </a:p>
          <a:p>
            <a:r>
              <a:rPr lang="en-US" sz="2400" dirty="0"/>
              <a:t>Cheap for power system</a:t>
            </a:r>
            <a:br>
              <a:rPr lang="en-US" sz="2400" dirty="0"/>
            </a:br>
            <a:endParaRPr lang="en-US" sz="2400" dirty="0"/>
          </a:p>
          <a:p>
            <a:pPr marL="0" indent="0">
              <a:buNone/>
            </a:pPr>
            <a:endParaRPr lang="en-US" sz="2800" dirty="0">
              <a:sym typeface="Wingdings" pitchFamily="2" charset="2"/>
            </a:endParaRPr>
          </a:p>
        </p:txBody>
      </p:sp>
    </p:spTree>
    <p:extLst>
      <p:ext uri="{BB962C8B-B14F-4D97-AF65-F5344CB8AC3E}">
        <p14:creationId xmlns:p14="http://schemas.microsoft.com/office/powerpoint/2010/main" xmlns="" val="878835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914400"/>
            <a:ext cx="8458200" cy="932688"/>
          </a:xfrm>
        </p:spPr>
        <p:txBody>
          <a:bodyPr>
            <a:noAutofit/>
          </a:bodyPr>
          <a:lstStyle/>
          <a:p>
            <a:pPr algn="ctr"/>
            <a:r>
              <a:rPr lang="en-US" sz="4000" b="1" dirty="0">
                <a:latin typeface="+mn-lt"/>
              </a:rPr>
              <a:t>• </a:t>
            </a:r>
            <a:r>
              <a:rPr lang="en-US" sz="4000" dirty="0">
                <a:latin typeface="Arial Unicode MS" pitchFamily="34" charset="-128"/>
                <a:ea typeface="Arial Unicode MS" pitchFamily="34" charset="-128"/>
                <a:cs typeface="Arial Unicode MS" pitchFamily="34" charset="-128"/>
              </a:rPr>
              <a:t>Ordinary methods of APF  </a:t>
            </a:r>
            <a:br>
              <a:rPr lang="en-US" sz="4000" dirty="0">
                <a:latin typeface="Arial Unicode MS" pitchFamily="34" charset="-128"/>
                <a:ea typeface="Arial Unicode MS" pitchFamily="34" charset="-128"/>
                <a:cs typeface="Arial Unicode MS" pitchFamily="34" charset="-128"/>
              </a:rPr>
            </a:br>
            <a:endParaRPr lang="en-US" sz="4000" b="1" dirty="0">
              <a:latin typeface="+mn-lt"/>
            </a:endParaRPr>
          </a:p>
        </p:txBody>
      </p:sp>
      <p:sp>
        <p:nvSpPr>
          <p:cNvPr id="3" name="عنصر نائب للمحتوى 2"/>
          <p:cNvSpPr>
            <a:spLocks noGrp="1"/>
          </p:cNvSpPr>
          <p:nvPr>
            <p:ph idx="1"/>
          </p:nvPr>
        </p:nvSpPr>
        <p:spPr/>
        <p:txBody>
          <a:bodyPr>
            <a:normAutofit fontScale="92500" lnSpcReduction="10000"/>
          </a:bodyPr>
          <a:lstStyle/>
          <a:p>
            <a:pPr marL="0" indent="0">
              <a:buNone/>
            </a:pPr>
            <a:r>
              <a:rPr lang="en-US" dirty="0"/>
              <a:t>These common methods which are used for solving harmonic problem, which are: </a:t>
            </a:r>
            <a:br>
              <a:rPr lang="en-US" dirty="0"/>
            </a:br>
            <a:endParaRPr lang="en-US" dirty="0"/>
          </a:p>
          <a:p>
            <a:r>
              <a:rPr lang="en-US" sz="3000" b="1" u="sng" dirty="0"/>
              <a:t>Multiplication with sine function :</a:t>
            </a:r>
            <a:r>
              <a:rPr lang="en-US" sz="2800" dirty="0"/>
              <a:t/>
            </a:r>
            <a:br>
              <a:rPr lang="en-US" sz="2800" dirty="0"/>
            </a:br>
            <a:r>
              <a:rPr lang="en-US" dirty="0"/>
              <a:t/>
            </a:r>
            <a:br>
              <a:rPr lang="en-US" dirty="0"/>
            </a:br>
            <a:r>
              <a:rPr lang="en-US" dirty="0"/>
              <a:t>This method not require the voltage transformation for computation except for the sine wave generation (synchronization). The algorithm can provide a response time of half cycle (one cycle) for load current containing odd (odd and even) harmonic only.</a:t>
            </a:r>
            <a:br>
              <a:rPr lang="en-US" dirty="0"/>
            </a:br>
            <a:endParaRPr lang="en-US" dirty="0"/>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xmlns="" val="13226488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4000" b="1" dirty="0">
                <a:latin typeface="+mn-lt"/>
              </a:rPr>
              <a:t>• </a:t>
            </a:r>
            <a:r>
              <a:rPr lang="en-US" sz="4000" dirty="0">
                <a:latin typeface="Arial Unicode MS" pitchFamily="34" charset="-128"/>
                <a:ea typeface="Arial Unicode MS" pitchFamily="34" charset="-128"/>
                <a:cs typeface="Arial Unicode MS" pitchFamily="34" charset="-128"/>
              </a:rPr>
              <a:t>Ordinary methods of APF  </a:t>
            </a:r>
            <a:br>
              <a:rPr lang="en-US" sz="4000" dirty="0">
                <a:latin typeface="Arial Unicode MS" pitchFamily="34" charset="-128"/>
                <a:ea typeface="Arial Unicode MS" pitchFamily="34" charset="-128"/>
                <a:cs typeface="Arial Unicode MS" pitchFamily="34" charset="-128"/>
              </a:rPr>
            </a:br>
            <a:endParaRPr lang="en-US" sz="3600" dirty="0">
              <a:latin typeface="+mn-lt"/>
            </a:endParaRPr>
          </a:p>
        </p:txBody>
      </p:sp>
      <p:sp>
        <p:nvSpPr>
          <p:cNvPr id="3" name="عنصر نائب للمحتوى 2"/>
          <p:cNvSpPr>
            <a:spLocks noGrp="1"/>
          </p:cNvSpPr>
          <p:nvPr>
            <p:ph idx="1"/>
          </p:nvPr>
        </p:nvSpPr>
        <p:spPr>
          <a:xfrm>
            <a:off x="457200" y="1447800"/>
            <a:ext cx="8229600" cy="4876800"/>
          </a:xfrm>
        </p:spPr>
        <p:txBody>
          <a:bodyPr>
            <a:normAutofit lnSpcReduction="10000"/>
          </a:bodyPr>
          <a:lstStyle/>
          <a:p>
            <a:r>
              <a:rPr lang="en-US" sz="2800" b="1" u="sng" dirty="0" err="1"/>
              <a:t>pq</a:t>
            </a:r>
            <a:r>
              <a:rPr lang="en-US" sz="2800" b="1" u="sng" dirty="0"/>
              <a:t> theory :</a:t>
            </a:r>
            <a:r>
              <a:rPr lang="en-US" sz="2800" dirty="0"/>
              <a:t/>
            </a:r>
            <a:br>
              <a:rPr lang="en-US" sz="2800" dirty="0"/>
            </a:br>
            <a:r>
              <a:rPr lang="en-US" dirty="0"/>
              <a:t>This method is the fastest of all algorithm presented with a response time of T/4 time period. But the source current generated by </a:t>
            </a:r>
            <a:r>
              <a:rPr lang="en-US" dirty="0" err="1"/>
              <a:t>pq</a:t>
            </a:r>
            <a:r>
              <a:rPr lang="en-US" dirty="0"/>
              <a:t> theory deviate from sinusoidal shape when the supply voltage is distorted.</a:t>
            </a:r>
            <a:endParaRPr lang="en-US" sz="2800" dirty="0"/>
          </a:p>
          <a:p>
            <a:pPr lvl="0"/>
            <a:r>
              <a:rPr lang="en-US" sz="2800" b="1" u="sng" dirty="0"/>
              <a:t>Fourier transfer :</a:t>
            </a:r>
            <a:br>
              <a:rPr lang="en-US" sz="2800" b="1" u="sng" dirty="0"/>
            </a:br>
            <a:r>
              <a:rPr lang="en-US" dirty="0"/>
              <a:t>This method can generate the reference source current even under the distorted source voltage. also, the method can provide a good transient response of half cycle for load current contains odd harmonic and one cycle for load current contains even harmonics.</a:t>
            </a:r>
            <a:r>
              <a:rPr lang="en-US" sz="2800" dirty="0"/>
              <a:t/>
            </a:r>
            <a:br>
              <a:rPr lang="en-US" sz="2800" dirty="0"/>
            </a:br>
            <a:endParaRPr lang="en-US" sz="2800" dirty="0"/>
          </a:p>
        </p:txBody>
      </p:sp>
    </p:spTree>
    <p:extLst>
      <p:ext uri="{BB962C8B-B14F-4D97-AF65-F5344CB8AC3E}">
        <p14:creationId xmlns:p14="http://schemas.microsoft.com/office/powerpoint/2010/main" xmlns="" val="37970283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TM03457496[[fn=Parallax]]</Template>
  <TotalTime>486</TotalTime>
  <Words>258</Words>
  <Application>Microsoft Office PowerPoint</Application>
  <PresentationFormat>عرض على الشاشة (3:4)‏</PresentationFormat>
  <Paragraphs>69</Paragraphs>
  <Slides>19</Slides>
  <Notes>1</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تدفق</vt:lpstr>
      <vt:lpstr>Single Phase Active Power Filter Using H-Bridge</vt:lpstr>
      <vt:lpstr> content:</vt:lpstr>
      <vt:lpstr>• General Idea about the project </vt:lpstr>
      <vt:lpstr>• Sources of harmonics and its effects </vt:lpstr>
      <vt:lpstr>• Solution of the harmonic problem  </vt:lpstr>
      <vt:lpstr>• Passive Filter :  </vt:lpstr>
      <vt:lpstr>الشريحة 7</vt:lpstr>
      <vt:lpstr>• Ordinary methods of APF   </vt:lpstr>
      <vt:lpstr>• Ordinary methods of APF   </vt:lpstr>
      <vt:lpstr>• Ordinary methods of APF </vt:lpstr>
      <vt:lpstr>•D-Q Transformation method and its advantages    </vt:lpstr>
      <vt:lpstr>• D-Q Transformation method and its advantages </vt:lpstr>
      <vt:lpstr>• Methodology and MATLAB Simulation of APF  </vt:lpstr>
      <vt:lpstr>Results</vt:lpstr>
      <vt:lpstr>• Results </vt:lpstr>
      <vt:lpstr>الشريحة 16</vt:lpstr>
      <vt:lpstr>الشريحة 17</vt:lpstr>
      <vt:lpstr>Future Work</vt:lpstr>
      <vt:lpstr>الشريحة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SVC Based Flexible AC Transmission System (FACTS)</dc:title>
  <dc:creator>Windows User</dc:creator>
  <cp:lastModifiedBy>tibah</cp:lastModifiedBy>
  <cp:revision>41</cp:revision>
  <dcterms:created xsi:type="dcterms:W3CDTF">2018-04-27T07:09:27Z</dcterms:created>
  <dcterms:modified xsi:type="dcterms:W3CDTF">2018-12-20T19:13:56Z</dcterms:modified>
</cp:coreProperties>
</file>