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4"/>
  </p:notesMasterIdLst>
  <p:sldIdLst>
    <p:sldId id="256" r:id="rId2"/>
    <p:sldId id="290" r:id="rId3"/>
    <p:sldId id="284" r:id="rId4"/>
    <p:sldId id="285" r:id="rId5"/>
    <p:sldId id="257" r:id="rId6"/>
    <p:sldId id="286" r:id="rId7"/>
    <p:sldId id="259" r:id="rId8"/>
    <p:sldId id="262" r:id="rId9"/>
    <p:sldId id="263" r:id="rId10"/>
    <p:sldId id="264" r:id="rId11"/>
    <p:sldId id="265" r:id="rId12"/>
    <p:sldId id="287" r:id="rId13"/>
    <p:sldId id="288" r:id="rId14"/>
    <p:sldId id="266" r:id="rId15"/>
    <p:sldId id="267" r:id="rId16"/>
    <p:sldId id="268" r:id="rId17"/>
    <p:sldId id="269" r:id="rId18"/>
    <p:sldId id="270" r:id="rId19"/>
    <p:sldId id="271" r:id="rId20"/>
    <p:sldId id="273" r:id="rId21"/>
    <p:sldId id="274" r:id="rId22"/>
    <p:sldId id="272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9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EXCEL%20TEMPERATURE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AppData\Roaming\Microsoft\Excel\Book1%20(version%201).xlsb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EXCEL%20TEMPERATUR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EXCEL%20TEMPERATUR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EXCEL%20TEMPERATUR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EXCEL%20TEMPERATUR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AppData\Roaming\Microsoft\Excel\Book1%20(version%201).xlsb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AppData\Roaming\Microsoft\Excel\Book1%20(version%201).xlsb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AppData\Roaming\Microsoft\Excel\Book1%20(version%201).xlsb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esktop\&#1575;&#1604;&#1578;&#1582;&#1585;&#1580;\control%20&amp;m\Book1%20(Recovered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4227430297627891"/>
          <c:y val="0.19998261435269321"/>
          <c:w val="0.7809946516119447"/>
          <c:h val="0.60464834752799002"/>
        </c:manualLayout>
      </c:layout>
      <c:scatterChart>
        <c:scatterStyle val="lineMarker"/>
        <c:ser>
          <c:idx val="0"/>
          <c:order val="0"/>
          <c:tx>
            <c:v>SVI</c:v>
          </c:tx>
          <c:spPr>
            <a:ln w="28575">
              <a:noFill/>
            </a:ln>
          </c:spP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0.13249752389441885"/>
                  <c:y val="-0.20871606213157781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y = -46.5x3 + 1014.x2 - 7170x + 16992
R² = 0.990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Sheet1!$N$58:$N$61</c:f>
              <c:numCache>
                <c:formatCode>General</c:formatCode>
                <c:ptCount val="4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</c:numCache>
            </c:numRef>
          </c:xVal>
          <c:yVal>
            <c:numRef>
              <c:f>Sheet1!$L$58:$L$61</c:f>
              <c:numCache>
                <c:formatCode>General</c:formatCode>
                <c:ptCount val="4"/>
                <c:pt idx="0">
                  <c:v>452.58620689655174</c:v>
                </c:pt>
                <c:pt idx="1">
                  <c:v>603.44827586206861</c:v>
                </c:pt>
                <c:pt idx="2">
                  <c:v>767.24137931034522</c:v>
                </c:pt>
                <c:pt idx="3">
                  <c:v>775.86206896551687</c:v>
                </c:pt>
              </c:numCache>
            </c:numRef>
          </c:yVal>
        </c:ser>
        <c:axId val="58124160"/>
        <c:axId val="58243712"/>
      </c:scatterChart>
      <c:valAx>
        <c:axId val="58124160"/>
        <c:scaling>
          <c:orientation val="minMax"/>
          <c:min val="5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pH</a:t>
                </a:r>
              </a:p>
            </c:rich>
          </c:tx>
          <c:layout>
            <c:manualLayout>
              <c:xMode val="edge"/>
              <c:yMode val="edge"/>
              <c:x val="0.51772829693458133"/>
              <c:y val="0.88370057226453247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b="1">
                <a:latin typeface="+mj-lt"/>
              </a:defRPr>
            </a:pPr>
            <a:endParaRPr lang="en-US"/>
          </a:p>
        </c:txPr>
        <c:crossAx val="58243712"/>
        <c:crosses val="autoZero"/>
        <c:crossBetween val="midCat"/>
      </c:valAx>
      <c:valAx>
        <c:axId val="58243712"/>
        <c:scaling>
          <c:orientation val="minMax"/>
          <c:min val="3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SVI(ml/g)</a:t>
                </a:r>
                <a:endParaRPr lang="ar-SA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58124160"/>
        <c:crosses val="autoZero"/>
        <c:crossBetween val="midCat"/>
      </c:valAx>
    </c:plotArea>
    <c:plotVisOnly val="1"/>
  </c:chart>
  <c:txPr>
    <a:bodyPr/>
    <a:lstStyle/>
    <a:p>
      <a:pPr>
        <a:defRPr sz="1400">
          <a:latin typeface="+mj-lt"/>
        </a:defRPr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lineMarker"/>
        <c:ser>
          <c:idx val="0"/>
          <c:order val="0"/>
          <c:tx>
            <c:v>VISCICITY</c:v>
          </c:tx>
          <c:spPr>
            <a:ln w="28575">
              <a:noFill/>
            </a:ln>
          </c:spPr>
          <c:xVal>
            <c:numRef>
              <c:f>Sheet1!$A$30:$A$33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35</c:v>
                </c:pt>
              </c:numCache>
            </c:numRef>
          </c:xVal>
          <c:yVal>
            <c:numRef>
              <c:f>Sheet1!$B$30:$B$33</c:f>
              <c:numCache>
                <c:formatCode>General</c:formatCode>
                <c:ptCount val="4"/>
                <c:pt idx="0">
                  <c:v>7.2</c:v>
                </c:pt>
                <c:pt idx="1">
                  <c:v>7.1</c:v>
                </c:pt>
                <c:pt idx="2">
                  <c:v>6.9</c:v>
                </c:pt>
                <c:pt idx="3">
                  <c:v>5.6</c:v>
                </c:pt>
              </c:numCache>
            </c:numRef>
          </c:yVal>
        </c:ser>
        <c:axId val="63178240"/>
        <c:axId val="63202048"/>
      </c:scatterChart>
      <c:valAx>
        <c:axId val="631782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 sz="1400">
                    <a:latin typeface="+mj-lt"/>
                  </a:defRPr>
                </a:pPr>
                <a:r>
                  <a:rPr lang="en-US" sz="1400">
                    <a:latin typeface="+mj-lt"/>
                    <a:cs typeface="Times New Roman" pitchFamily="18" charset="0"/>
                  </a:rPr>
                  <a:t>Temperature  ͦ</a:t>
                </a:r>
                <a:r>
                  <a:rPr lang="en-US" sz="1400">
                    <a:latin typeface="+mj-lt"/>
                    <a:cs typeface="Times New Roman"/>
                  </a:rPr>
                  <a:t>̊</a:t>
                </a:r>
                <a:r>
                  <a:rPr lang="en-US" sz="1400">
                    <a:latin typeface="+mj-lt"/>
                    <a:cs typeface="Times New Roman" pitchFamily="18" charset="0"/>
                  </a:rPr>
                  <a:t>C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400" b="1">
                <a:latin typeface="+mj-lt"/>
              </a:defRPr>
            </a:pPr>
            <a:endParaRPr lang="en-US"/>
          </a:p>
        </c:txPr>
        <c:crossAx val="63202048"/>
        <c:crosses val="autoZero"/>
        <c:crossBetween val="midCat"/>
      </c:valAx>
      <c:valAx>
        <c:axId val="63202048"/>
        <c:scaling>
          <c:orientation val="minMax"/>
          <c:min val="5"/>
        </c:scaling>
        <c:axPos val="l"/>
        <c:majorGridlines/>
        <c:title>
          <c:tx>
            <c:rich>
              <a:bodyPr/>
              <a:lstStyle/>
              <a:p>
                <a:pPr>
                  <a:defRPr lang="en-US" sz="1400">
                    <a:latin typeface="+mj-lt"/>
                  </a:defRPr>
                </a:pPr>
                <a:r>
                  <a:rPr lang="en-US" sz="1400">
                    <a:latin typeface="+mj-lt"/>
                    <a:cs typeface="Times New Roman" pitchFamily="18" charset="0"/>
                  </a:rPr>
                  <a:t>viscosity (mPa.s)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400" b="1">
                <a:latin typeface="+mj-lt"/>
              </a:defRPr>
            </a:pPr>
            <a:endParaRPr lang="en-US"/>
          </a:p>
        </c:txPr>
        <c:crossAx val="63178240"/>
        <c:crosses val="autoZero"/>
        <c:crossBetween val="midCat"/>
        <c:minorUnit val="0.2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0632099992355323"/>
          <c:y val="6.7559277547933644E-2"/>
          <c:w val="0.81203526743623067"/>
          <c:h val="0.76259508874949955"/>
        </c:manualLayout>
      </c:layout>
      <c:scatterChart>
        <c:scatterStyle val="lineMarker"/>
        <c:ser>
          <c:idx val="0"/>
          <c:order val="0"/>
          <c:tx>
            <c:v>CST</c:v>
          </c:tx>
          <c:spPr>
            <a:ln w="28575">
              <a:noFill/>
            </a:ln>
          </c:spPr>
          <c:xVal>
            <c:numRef>
              <c:f>Sheet1!$N$58:$N$61</c:f>
              <c:numCache>
                <c:formatCode>General</c:formatCode>
                <c:ptCount val="4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</c:numCache>
            </c:numRef>
          </c:xVal>
          <c:yVal>
            <c:numRef>
              <c:f>Sheet1!$I$58:$I$61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50</c:v>
                </c:pt>
                <c:pt idx="3">
                  <c:v>38</c:v>
                </c:pt>
              </c:numCache>
            </c:numRef>
          </c:yVal>
        </c:ser>
        <c:axId val="37217024"/>
        <c:axId val="37218944"/>
      </c:scatterChart>
      <c:valAx>
        <c:axId val="37217024"/>
        <c:scaling>
          <c:orientation val="minMax"/>
          <c:min val="5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pH</a:t>
                </a:r>
              </a:p>
            </c:rich>
          </c:tx>
          <c:layout>
            <c:manualLayout>
              <c:xMode val="edge"/>
              <c:yMode val="edge"/>
              <c:x val="0.46500522386158039"/>
              <c:y val="0.91456381511633078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37218944"/>
        <c:crosses val="autoZero"/>
        <c:crossBetween val="midCat"/>
      </c:valAx>
      <c:valAx>
        <c:axId val="3721894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 CST (sec)</a:t>
                </a:r>
                <a:endParaRPr lang="ar-SA" sz="140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7217024"/>
        <c:crosses val="autoZero"/>
        <c:crossBetween val="midCat"/>
      </c:valAx>
    </c:plotArea>
    <c:plotVisOnly val="1"/>
  </c:chart>
  <c:txPr>
    <a:bodyPr/>
    <a:lstStyle/>
    <a:p>
      <a:pPr>
        <a:defRPr b="1">
          <a:latin typeface="+mj-lt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9.4098397274808732E-2"/>
          <c:y val="7.7125479507369268E-2"/>
          <c:w val="0.82828080887052247"/>
          <c:h val="0.76767211790833834"/>
        </c:manualLayout>
      </c:layout>
      <c:scatterChart>
        <c:scatterStyle val="lineMarker"/>
        <c:ser>
          <c:idx val="0"/>
          <c:order val="0"/>
          <c:tx>
            <c:v>tur</c:v>
          </c:tx>
          <c:spPr>
            <a:ln w="28575">
              <a:noFill/>
            </a:ln>
          </c:spPr>
          <c:xVal>
            <c:numRef>
              <c:f>Sheet1!$N$58:$N$61</c:f>
              <c:numCache>
                <c:formatCode>General</c:formatCode>
                <c:ptCount val="4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</c:numCache>
            </c:numRef>
          </c:xVal>
          <c:yVal>
            <c:numRef>
              <c:f>Sheet1!$J$58:$J$61</c:f>
              <c:numCache>
                <c:formatCode>General</c:formatCode>
                <c:ptCount val="4"/>
                <c:pt idx="0">
                  <c:v>6.59</c:v>
                </c:pt>
                <c:pt idx="1">
                  <c:v>8.5300000000000011</c:v>
                </c:pt>
                <c:pt idx="2">
                  <c:v>8.7299999999999986</c:v>
                </c:pt>
                <c:pt idx="3">
                  <c:v>9.5</c:v>
                </c:pt>
              </c:numCache>
            </c:numRef>
          </c:yVal>
        </c:ser>
        <c:axId val="37409536"/>
        <c:axId val="37412224"/>
      </c:scatterChart>
      <c:valAx>
        <c:axId val="37409536"/>
        <c:scaling>
          <c:orientation val="minMax"/>
          <c:min val="4"/>
        </c:scaling>
        <c:axPos val="b"/>
        <c:title>
          <c:tx>
            <c:rich>
              <a:bodyPr/>
              <a:lstStyle/>
              <a:p>
                <a:pPr>
                  <a:defRPr sz="1400">
                    <a:latin typeface="+mj-lt"/>
                  </a:defRPr>
                </a:pPr>
                <a:r>
                  <a:rPr lang="en-US" sz="1400">
                    <a:latin typeface="+mj-lt"/>
                  </a:rPr>
                  <a:t>pH</a:t>
                </a:r>
              </a:p>
            </c:rich>
          </c:tx>
          <c:layout>
            <c:manualLayout>
              <c:xMode val="edge"/>
              <c:yMode val="edge"/>
              <c:x val="0.46339814402806528"/>
              <c:y val="0.88306758530183715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400" b="1">
                <a:latin typeface="+mj-lt"/>
              </a:defRPr>
            </a:pPr>
            <a:endParaRPr lang="en-US"/>
          </a:p>
        </c:txPr>
        <c:crossAx val="37412224"/>
        <c:crosses val="autoZero"/>
        <c:crossBetween val="midCat"/>
      </c:valAx>
      <c:valAx>
        <c:axId val="37412224"/>
        <c:scaling>
          <c:orientation val="minMax"/>
          <c:max val="10"/>
          <c:min val="5.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>
                    <a:latin typeface="+mj-lt"/>
                  </a:defRPr>
                </a:pPr>
                <a:r>
                  <a:rPr lang="en-US" sz="1400">
                    <a:latin typeface="+mj-lt"/>
                  </a:rPr>
                  <a:t>Turbidity</a:t>
                </a:r>
                <a:r>
                  <a:rPr lang="en-US" sz="1400" baseline="0">
                    <a:latin typeface="+mj-lt"/>
                  </a:rPr>
                  <a:t> (NTU)</a:t>
                </a:r>
                <a:endParaRPr lang="ar-SA" sz="1400">
                  <a:latin typeface="+mj-lt"/>
                </a:endParaRP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 b="1">
                <a:latin typeface="+mj-lt"/>
              </a:defRPr>
            </a:pPr>
            <a:endParaRPr lang="en-US"/>
          </a:p>
        </c:txPr>
        <c:crossAx val="37409536"/>
        <c:crosses val="autoZero"/>
        <c:crossBetween val="midCat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2337416754499894"/>
          <c:y val="5.4797088008340759E-2"/>
          <c:w val="0.79473243425147944"/>
          <c:h val="0.74043146454268283"/>
        </c:manualLayout>
      </c:layout>
      <c:scatterChart>
        <c:scatterStyle val="lineMarker"/>
        <c:ser>
          <c:idx val="0"/>
          <c:order val="0"/>
          <c:tx>
            <c:v>BOD</c:v>
          </c:tx>
          <c:spPr>
            <a:ln w="28575">
              <a:noFill/>
            </a:ln>
          </c:spPr>
          <c:xVal>
            <c:numRef>
              <c:f>Sheet1!$N$58:$N$61</c:f>
              <c:numCache>
                <c:formatCode>General</c:formatCode>
                <c:ptCount val="4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</c:numCache>
            </c:numRef>
          </c:xVal>
          <c:yVal>
            <c:numRef>
              <c:f>Sheet1!$H$58:$H$61</c:f>
              <c:numCache>
                <c:formatCode>General</c:formatCode>
                <c:ptCount val="4"/>
                <c:pt idx="0">
                  <c:v>90</c:v>
                </c:pt>
                <c:pt idx="1">
                  <c:v>270</c:v>
                </c:pt>
                <c:pt idx="2">
                  <c:v>270</c:v>
                </c:pt>
                <c:pt idx="3">
                  <c:v>360</c:v>
                </c:pt>
              </c:numCache>
            </c:numRef>
          </c:yVal>
        </c:ser>
        <c:axId val="53723136"/>
        <c:axId val="53755904"/>
      </c:scatterChart>
      <c:valAx>
        <c:axId val="53723136"/>
        <c:scaling>
          <c:orientation val="minMax"/>
          <c:min val="5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pH</a:t>
                </a:r>
              </a:p>
            </c:rich>
          </c:tx>
          <c:layout>
            <c:manualLayout>
              <c:xMode val="edge"/>
              <c:yMode val="edge"/>
              <c:x val="0.46775029215863495"/>
              <c:y val="0.88556018257533065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b="1">
                <a:latin typeface="+mj-lt"/>
              </a:defRPr>
            </a:pPr>
            <a:endParaRPr lang="en-US"/>
          </a:p>
        </c:txPr>
        <c:crossAx val="53755904"/>
        <c:crosses val="autoZero"/>
        <c:crossBetween val="midCat"/>
      </c:valAx>
      <c:valAx>
        <c:axId val="5375590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BOD(mg/l)</a:t>
                </a:r>
                <a:endParaRPr lang="ar-SA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b="1">
                <a:latin typeface="+mj-lt"/>
              </a:defRPr>
            </a:pPr>
            <a:endParaRPr lang="en-US"/>
          </a:p>
        </c:txPr>
        <c:crossAx val="53723136"/>
        <c:crosses val="autoZero"/>
        <c:crossBetween val="midCat"/>
      </c:valAx>
    </c:plotArea>
    <c:plotVisOnly val="1"/>
  </c:chart>
  <c:txPr>
    <a:bodyPr/>
    <a:lstStyle/>
    <a:p>
      <a:pPr>
        <a:defRPr sz="14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31129169304329"/>
          <c:y val="0.11649872503198108"/>
          <c:w val="0.81453174113856952"/>
          <c:h val="0.68870029724939918"/>
        </c:manualLayout>
      </c:layout>
      <c:scatterChart>
        <c:scatterStyle val="lineMarker"/>
        <c:ser>
          <c:idx val="0"/>
          <c:order val="0"/>
          <c:tx>
            <c:v>vis</c:v>
          </c:tx>
          <c:spPr>
            <a:ln w="28575">
              <a:noFill/>
            </a:ln>
          </c:spPr>
          <c:xVal>
            <c:numRef>
              <c:f>Sheet1!$N$58:$N$61</c:f>
              <c:numCache>
                <c:formatCode>General</c:formatCode>
                <c:ptCount val="4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</c:numCache>
            </c:numRef>
          </c:xVal>
          <c:yVal>
            <c:numRef>
              <c:f>Sheet1!$M$58:$M$61</c:f>
              <c:numCache>
                <c:formatCode>General</c:formatCode>
                <c:ptCount val="4"/>
                <c:pt idx="0">
                  <c:v>5.4</c:v>
                </c:pt>
                <c:pt idx="1">
                  <c:v>8.3000000000000007</c:v>
                </c:pt>
                <c:pt idx="2">
                  <c:v>8.3000000000000007</c:v>
                </c:pt>
                <c:pt idx="3">
                  <c:v>8.3000000000000007</c:v>
                </c:pt>
              </c:numCache>
            </c:numRef>
          </c:yVal>
        </c:ser>
        <c:axId val="54348032"/>
        <c:axId val="54355072"/>
      </c:scatterChart>
      <c:valAx>
        <c:axId val="54348032"/>
        <c:scaling>
          <c:orientation val="minMax"/>
          <c:min val="4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pH</a:t>
                </a:r>
              </a:p>
            </c:rich>
          </c:tx>
          <c:layout>
            <c:manualLayout>
              <c:xMode val="edge"/>
              <c:yMode val="edge"/>
              <c:x val="0.44649289390772551"/>
              <c:y val="0.88130925557864537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b="1">
                <a:latin typeface="+mj-lt"/>
              </a:defRPr>
            </a:pPr>
            <a:endParaRPr lang="en-US"/>
          </a:p>
        </c:txPr>
        <c:crossAx val="54355072"/>
        <c:crosses val="autoZero"/>
        <c:crossBetween val="midCat"/>
      </c:valAx>
      <c:valAx>
        <c:axId val="54355072"/>
        <c:scaling>
          <c:orientation val="minMax"/>
          <c:min val="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Viscosity (mps.sec)</a:t>
                </a:r>
                <a:endParaRPr lang="ar-SA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54348032"/>
        <c:crosses val="autoZero"/>
        <c:crossBetween val="midCat"/>
      </c:valAx>
    </c:plotArea>
    <c:plotVisOnly val="1"/>
  </c:chart>
  <c:txPr>
    <a:bodyPr/>
    <a:lstStyle/>
    <a:p>
      <a:pPr>
        <a:defRPr sz="1400">
          <a:latin typeface="+mj-lt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2730533683289588"/>
          <c:y val="8.1713931266404194E-2"/>
          <c:w val="0.84598309402501159"/>
          <c:h val="0.74352726172900263"/>
        </c:manualLayout>
      </c:layout>
      <c:scatterChart>
        <c:scatterStyle val="lineMarker"/>
        <c:ser>
          <c:idx val="0"/>
          <c:order val="0"/>
          <c:tx>
            <c:v>SVI</c:v>
          </c:tx>
          <c:spPr>
            <a:ln w="28575">
              <a:noFill/>
            </a:ln>
          </c:spPr>
          <c:trendline>
            <c:trendlineType val="linear"/>
            <c:dispRSqr val="1"/>
            <c:trendlineLbl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="1" dirty="0">
                        <a:latin typeface="+mj-lt"/>
                      </a:rPr>
                      <a:t>R² = 0.912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Sheet1!$A$10:$A$13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35</c:v>
                </c:pt>
              </c:numCache>
            </c:numRef>
          </c:xVal>
          <c:yVal>
            <c:numRef>
              <c:f>Sheet1!$C$10:$C$13</c:f>
              <c:numCache>
                <c:formatCode>General</c:formatCode>
                <c:ptCount val="4"/>
                <c:pt idx="0">
                  <c:v>689.65517241379291</c:v>
                </c:pt>
                <c:pt idx="1">
                  <c:v>646.55172413793048</c:v>
                </c:pt>
                <c:pt idx="2">
                  <c:v>603.44827586206839</c:v>
                </c:pt>
                <c:pt idx="3">
                  <c:v>293.10344827586232</c:v>
                </c:pt>
              </c:numCache>
            </c:numRef>
          </c:yVal>
        </c:ser>
        <c:axId val="54916608"/>
        <c:axId val="55312768"/>
      </c:scatterChart>
      <c:valAx>
        <c:axId val="549166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 ͦ C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55312768"/>
        <c:crosses val="autoZero"/>
        <c:crossBetween val="midCat"/>
      </c:valAx>
      <c:valAx>
        <c:axId val="55312768"/>
        <c:scaling>
          <c:orientation val="minMax"/>
          <c:min val="20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SVI (mL/g)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54916608"/>
        <c:crosses val="autoZero"/>
        <c:crossBetween val="midCat"/>
      </c:valAx>
    </c:plotArea>
    <c:plotVisOnly val="1"/>
    <c:dispBlanksAs val="gap"/>
  </c:chart>
  <c:txPr>
    <a:bodyPr/>
    <a:lstStyle/>
    <a:p>
      <a:pPr>
        <a:defRPr sz="1400">
          <a:latin typeface="+mj-lt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1770745003028468"/>
          <c:y val="0.13430779838960807"/>
          <c:w val="0.85830910559257012"/>
          <c:h val="0.67595133235464222"/>
        </c:manualLayout>
      </c:layout>
      <c:scatterChart>
        <c:scatterStyle val="lineMarker"/>
        <c:ser>
          <c:idx val="0"/>
          <c:order val="0"/>
          <c:tx>
            <c:v>CST</c:v>
          </c:tx>
          <c:spPr>
            <a:ln w="28575">
              <a:noFill/>
            </a:ln>
          </c:spPr>
          <c:xVal>
            <c:numRef>
              <c:f>Sheet1!$A$3:$A$6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35</c:v>
                </c:pt>
              </c:numCache>
            </c:numRef>
          </c:xVal>
          <c:yVal>
            <c:numRef>
              <c:f>Sheet1!$B$3:$B$6</c:f>
              <c:numCache>
                <c:formatCode>General</c:formatCode>
                <c:ptCount val="4"/>
                <c:pt idx="0">
                  <c:v>49</c:v>
                </c:pt>
                <c:pt idx="1">
                  <c:v>43</c:v>
                </c:pt>
                <c:pt idx="2">
                  <c:v>20</c:v>
                </c:pt>
                <c:pt idx="3">
                  <c:v>10</c:v>
                </c:pt>
              </c:numCache>
            </c:numRef>
          </c:yVal>
        </c:ser>
        <c:axId val="54863360"/>
        <c:axId val="55345920"/>
      </c:scatterChart>
      <c:valAx>
        <c:axId val="548633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 sz="1400">
                    <a:latin typeface="+mj-lt"/>
                  </a:defRPr>
                </a:pPr>
                <a:r>
                  <a:rPr lang="en-US" sz="1400">
                    <a:latin typeface="+mj-lt"/>
                    <a:cs typeface="Times New Roman" pitchFamily="18" charset="0"/>
                  </a:rPr>
                  <a:t>Temperature </a:t>
                </a:r>
                <a:r>
                  <a:rPr lang="en-US" sz="1400" baseline="0">
                    <a:latin typeface="+mj-lt"/>
                    <a:cs typeface="Times New Roman" pitchFamily="18" charset="0"/>
                  </a:rPr>
                  <a:t>ͦ C</a:t>
                </a:r>
                <a:endParaRPr lang="en-US" sz="1400">
                  <a:latin typeface="+mj-lt"/>
                  <a:cs typeface="Times New Roman" pitchFamily="18" charset="0"/>
                </a:endParaRP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400" b="1">
                <a:latin typeface="+mj-lt"/>
              </a:defRPr>
            </a:pPr>
            <a:endParaRPr lang="en-US"/>
          </a:p>
        </c:txPr>
        <c:crossAx val="55345920"/>
        <c:crosses val="autoZero"/>
        <c:crossBetween val="midCat"/>
      </c:valAx>
      <c:valAx>
        <c:axId val="5534592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 sz="1400">
                    <a:latin typeface="+mj-lt"/>
                  </a:defRPr>
                </a:pPr>
                <a:r>
                  <a:rPr lang="en-US" sz="1400">
                    <a:latin typeface="+mj-lt"/>
                    <a:cs typeface="Times New Roman" pitchFamily="18" charset="0"/>
                  </a:rPr>
                  <a:t>CST (sec)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400" b="1">
                <a:latin typeface="+mj-lt"/>
              </a:defRPr>
            </a:pPr>
            <a:endParaRPr lang="en-US"/>
          </a:p>
        </c:txPr>
        <c:crossAx val="54863360"/>
        <c:crosses val="autoZero"/>
        <c:crossBetween val="midCat"/>
      </c:valAx>
      <c:spPr>
        <a:solidFill>
          <a:schemeClr val="bg1"/>
        </a:solidFill>
      </c:spPr>
    </c:plotArea>
    <c:plotVisOnly val="1"/>
    <c:dispBlanksAs val="gap"/>
  </c:chart>
  <c:spPr>
    <a:noFill/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2440457442819645"/>
          <c:y val="0.12077643126640419"/>
          <c:w val="0.77072515935508057"/>
          <c:h val="0.70604366592847767"/>
        </c:manualLayout>
      </c:layout>
      <c:scatterChart>
        <c:scatterStyle val="lineMarker"/>
        <c:ser>
          <c:idx val="0"/>
          <c:order val="0"/>
          <c:tx>
            <c:v>TURBIDITY</c:v>
          </c:tx>
          <c:spPr>
            <a:ln w="28575">
              <a:noFill/>
            </a:ln>
          </c:spPr>
          <c:xVal>
            <c:numRef>
              <c:f>Sheet1!$A$17:$A$20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35</c:v>
                </c:pt>
              </c:numCache>
            </c:numRef>
          </c:xVal>
          <c:yVal>
            <c:numRef>
              <c:f>Sheet1!$B$17:$B$20</c:f>
              <c:numCache>
                <c:formatCode>General</c:formatCode>
                <c:ptCount val="4"/>
                <c:pt idx="0">
                  <c:v>22.4</c:v>
                </c:pt>
                <c:pt idx="1">
                  <c:v>18.190000000000001</c:v>
                </c:pt>
                <c:pt idx="2">
                  <c:v>15.209999999999999</c:v>
                </c:pt>
                <c:pt idx="3">
                  <c:v>2.4699999999999998</c:v>
                </c:pt>
              </c:numCache>
            </c:numRef>
          </c:yVal>
        </c:ser>
        <c:axId val="57859072"/>
        <c:axId val="58241792"/>
      </c:scatterChart>
      <c:valAx>
        <c:axId val="578590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 sz="1400">
                    <a:latin typeface="+mj-lt"/>
                  </a:defRPr>
                </a:pPr>
                <a:r>
                  <a:rPr lang="en-US" sz="1400">
                    <a:latin typeface="+mj-lt"/>
                    <a:cs typeface="Times New Roman" pitchFamily="18" charset="0"/>
                  </a:rPr>
                  <a:t>Temperature </a:t>
                </a:r>
                <a:r>
                  <a:rPr lang="en-US" sz="1400">
                    <a:latin typeface="+mj-lt"/>
                    <a:cs typeface="Times New Roman"/>
                  </a:rPr>
                  <a:t>ͦ</a:t>
                </a:r>
                <a:r>
                  <a:rPr lang="en-US" sz="1400">
                    <a:latin typeface="+mj-lt"/>
                    <a:cs typeface="Times New Roman" pitchFamily="18" charset="0"/>
                  </a:rPr>
                  <a:t>  </a:t>
                </a:r>
                <a:r>
                  <a:rPr lang="en-US" sz="1400" baseline="0">
                    <a:latin typeface="+mj-lt"/>
                    <a:cs typeface="Times New Roman" pitchFamily="18" charset="0"/>
                  </a:rPr>
                  <a:t>C</a:t>
                </a:r>
                <a:endParaRPr lang="en-US" sz="1400">
                  <a:latin typeface="+mj-lt"/>
                  <a:cs typeface="Times New Roman" pitchFamily="18" charset="0"/>
                </a:endParaRP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400" b="1">
                <a:latin typeface="+mj-lt"/>
              </a:defRPr>
            </a:pPr>
            <a:endParaRPr lang="en-US"/>
          </a:p>
        </c:txPr>
        <c:crossAx val="58241792"/>
        <c:crosses val="autoZero"/>
        <c:crossBetween val="midCat"/>
      </c:valAx>
      <c:valAx>
        <c:axId val="5824179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 sz="1400">
                    <a:latin typeface="+mj-lt"/>
                  </a:defRPr>
                </a:pPr>
                <a:r>
                  <a:rPr lang="en-US" sz="1400" dirty="0">
                    <a:latin typeface="+mj-lt"/>
                    <a:cs typeface="Times New Roman" pitchFamily="18" charset="0"/>
                  </a:rPr>
                  <a:t>T</a:t>
                </a:r>
                <a:r>
                  <a:rPr lang="en-US" sz="1400" dirty="0" smtClean="0">
                    <a:latin typeface="+mj-lt"/>
                    <a:cs typeface="Times New Roman" pitchFamily="18" charset="0"/>
                  </a:rPr>
                  <a:t>urbidity </a:t>
                </a:r>
                <a:r>
                  <a:rPr lang="en-US" sz="1400" dirty="0">
                    <a:latin typeface="+mj-lt"/>
                    <a:cs typeface="Times New Roman" pitchFamily="18" charset="0"/>
                  </a:rPr>
                  <a:t>(NTU)</a:t>
                </a:r>
              </a:p>
            </c:rich>
          </c:tx>
          <c:layout>
            <c:manualLayout>
              <c:xMode val="edge"/>
              <c:yMode val="edge"/>
              <c:x val="1.9672937415468102E-2"/>
              <c:y val="0.36132545931759058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 sz="1400" b="1">
                <a:latin typeface="+mj-lt"/>
              </a:defRPr>
            </a:pPr>
            <a:endParaRPr lang="en-US"/>
          </a:p>
        </c:txPr>
        <c:crossAx val="57859072"/>
        <c:crosses val="autoZero"/>
        <c:crossBetween val="midCat"/>
      </c:valAx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9.5426643098184161E-2"/>
          <c:y val="0.10556292305567068"/>
          <c:w val="0.87677151963147459"/>
          <c:h val="0.66577957360593087"/>
        </c:manualLayout>
      </c:layout>
      <c:scatterChart>
        <c:scatterStyle val="lineMarker"/>
        <c:ser>
          <c:idx val="0"/>
          <c:order val="0"/>
          <c:tx>
            <c:strRef>
              <c:f>Sheet1!$A$37:$A$40</c:f>
              <c:strCache>
                <c:ptCount val="1"/>
                <c:pt idx="0">
                  <c:v>5 10 20 35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Sheet1!$A$37:$A$40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35</c:v>
                </c:pt>
              </c:numCache>
            </c:numRef>
          </c:xVal>
          <c:yVal>
            <c:numRef>
              <c:f>Sheet1!$B$37:$B$40</c:f>
              <c:numCache>
                <c:formatCode>General</c:formatCode>
                <c:ptCount val="4"/>
                <c:pt idx="0">
                  <c:v>270</c:v>
                </c:pt>
                <c:pt idx="1">
                  <c:v>90</c:v>
                </c:pt>
                <c:pt idx="2">
                  <c:v>270</c:v>
                </c:pt>
                <c:pt idx="3">
                  <c:v>90</c:v>
                </c:pt>
              </c:numCache>
            </c:numRef>
          </c:yVal>
        </c:ser>
        <c:axId val="54506240"/>
        <c:axId val="55361920"/>
      </c:scatterChart>
      <c:valAx>
        <c:axId val="545062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>
                    <a:latin typeface="+mj-lt"/>
                  </a:defRPr>
                </a:pPr>
                <a:r>
                  <a:rPr lang="en-US" sz="1400">
                    <a:latin typeface="+mj-lt"/>
                  </a:rPr>
                  <a:t>Temperature ͦ  C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400">
                <a:latin typeface="+mj-lt"/>
              </a:defRPr>
            </a:pPr>
            <a:endParaRPr lang="en-US"/>
          </a:p>
        </c:txPr>
        <c:crossAx val="55361920"/>
        <c:crosses val="autoZero"/>
        <c:crossBetween val="midCat"/>
      </c:valAx>
      <c:valAx>
        <c:axId val="5536192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400">
                    <a:latin typeface="+mj-lt"/>
                  </a:defRPr>
                </a:pPr>
                <a:r>
                  <a:rPr lang="en-US" sz="1400">
                    <a:latin typeface="+mj-lt"/>
                  </a:rPr>
                  <a:t>BOD (mg/L)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4506240"/>
        <c:crosses val="autoZero"/>
        <c:crossBetween val="midCat"/>
      </c:valAx>
    </c:plotArea>
    <c:plotVisOnly val="1"/>
    <c:dispBlanksAs val="gap"/>
  </c:chart>
  <c:txPr>
    <a:bodyPr/>
    <a:lstStyle/>
    <a:p>
      <a:pPr>
        <a:defRPr b="1">
          <a:latin typeface="+mj-lt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091C8-DE71-4E2E-9432-4E36F8FD1D26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C92C3-48D3-48A6-B574-0A055212DA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92C3-48D3-48A6-B574-0A055212DAB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92C3-48D3-48A6-B574-0A055212DAB6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5110A-B070-4F59-8A8D-BC952647893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FEF6-0593-4531-A9C1-EA11CDA9D8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5110A-B070-4F59-8A8D-BC952647893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FEF6-0593-4531-A9C1-EA11CDA9D8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5110A-B070-4F59-8A8D-BC952647893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FEF6-0593-4531-A9C1-EA11CDA9D8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5110A-B070-4F59-8A8D-BC952647893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FEF6-0593-4531-A9C1-EA11CDA9D8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5110A-B070-4F59-8A8D-BC952647893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FEF6-0593-4531-A9C1-EA11CDA9D8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5110A-B070-4F59-8A8D-BC952647893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FEF6-0593-4531-A9C1-EA11CDA9D8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5110A-B070-4F59-8A8D-BC952647893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FEF6-0593-4531-A9C1-EA11CDA9D8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5110A-B070-4F59-8A8D-BC952647893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FEF6-0593-4531-A9C1-EA11CDA9D8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5110A-B070-4F59-8A8D-BC952647893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FEF6-0593-4531-A9C1-EA11CDA9D8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5110A-B070-4F59-8A8D-BC952647893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FEF6-0593-4531-A9C1-EA11CDA9D8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5110A-B070-4F59-8A8D-BC952647893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226FEF6-0593-4531-A9C1-EA11CDA9D85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A5110A-B070-4F59-8A8D-BC9526478939}" type="datetimeFigureOut">
              <a:rPr lang="en-US" smtClean="0"/>
              <a:pPr/>
              <a:t>2/5/2013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26FEF6-0593-4531-A9C1-EA11CDA9D85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21336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THE EFFECT OF TEMPRETURE AND </a:t>
            </a:r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pH </a:t>
            </a: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ON </a:t>
            </a:r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SETTLE ABILITY OF ACTIVATED </a:t>
            </a: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SLUDGE</a:t>
            </a:r>
            <a:r>
              <a:rPr lang="en-U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Times New Roman" pitchFamily="18" charset="0"/>
              </a:rPr>
              <a:t/>
            </a:r>
            <a:br>
              <a:rPr lang="en-U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Times New Roman" pitchFamily="18" charset="0"/>
              </a:rPr>
            </a:b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819400"/>
            <a:ext cx="6705600" cy="3657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Prepared by :</a:t>
            </a:r>
          </a:p>
          <a:p>
            <a:pPr algn="ctr"/>
            <a:endParaRPr lang="en-US" sz="28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Arial Rounded MT Bold" pitchFamily="34" charset="0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Sabren Yahya</a:t>
            </a:r>
          </a:p>
          <a:p>
            <a:pPr algn="ctr"/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Sahar Khalid</a:t>
            </a:r>
          </a:p>
          <a:p>
            <a:pPr algn="ctr"/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Sondos Saleh</a:t>
            </a:r>
          </a:p>
          <a:p>
            <a:pPr algn="ctr"/>
            <a:endParaRPr lang="en-US" sz="28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Arial Rounded MT Bold" pitchFamily="34" charset="0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Submitted to :</a:t>
            </a:r>
          </a:p>
          <a:p>
            <a:pPr algn="ctr"/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Arial Rounded MT Bold" pitchFamily="34" charset="0"/>
                <a:cs typeface="Times New Roman" pitchFamily="18" charset="0"/>
              </a:rPr>
              <a:t>Dr.  Ola Sawalha</a:t>
            </a:r>
          </a:p>
          <a:p>
            <a:endParaRPr lang="en-US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Biological  Oxygen Demand (BOD).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Dewater ability (Capillary Suction Time CST ) .</a:t>
            </a:r>
          </a:p>
          <a:p>
            <a:pPr algn="ctr"/>
            <a:endParaRPr lang="en-US" sz="2800" b="1" dirty="0"/>
          </a:p>
        </p:txBody>
      </p:sp>
      <p:pic>
        <p:nvPicPr>
          <p:cNvPr id="1026" name="Picture 2" descr="C:\Users\istbrq\Desktop\sondos\13353570939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819400"/>
            <a:ext cx="2514600" cy="3017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 descr="C:\Users\istbrq\Desktop\sondos\13553263168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819400"/>
            <a:ext cx="2438400" cy="304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819400"/>
            <a:ext cx="2514600" cy="304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Total Suspended Solid (TSS).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Total Solid (TS).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C:\Users\istbrq\Desktop\sondos\13339608088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895600"/>
            <a:ext cx="3581400" cy="3276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099" name="Picture 3" descr="C:\Users\istbrq\Desktop\sondos\13339633451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399" y="2895600"/>
            <a:ext cx="3581401" cy="3276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Viscosity.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Floc structure .</a:t>
            </a:r>
          </a:p>
          <a:p>
            <a:pPr algn="l" rtl="0">
              <a:buFont typeface="Wingdings" pitchFamily="2" charset="2"/>
              <a:buChar char="Ø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/>
          </a:p>
        </p:txBody>
      </p:sp>
      <p:pic>
        <p:nvPicPr>
          <p:cNvPr id="4" name="Picture 3" descr="C:\Users\istbrq\AppData\Local\Temp\Rar$DI09.936\13553263391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438400"/>
            <a:ext cx="3276600" cy="304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4" name="Picture 2" descr="C:\Users\istbrq\Desktop\sondos\13344930520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362200"/>
            <a:ext cx="3048000" cy="304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55000" lnSpcReduction="20000"/>
          </a:bodyPr>
          <a:lstStyle/>
          <a:p>
            <a:pPr algn="ctr"/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6900" b="1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Results</a:t>
            </a:r>
            <a:endParaRPr lang="en-US" sz="6900" b="1" dirty="0">
              <a:solidFill>
                <a:schemeClr val="accent1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pic>
        <p:nvPicPr>
          <p:cNvPr id="7170" name="Picture 2" descr="C:\Users\Everest\Desktop\untitled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600200"/>
            <a:ext cx="6019800" cy="4953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algn="ctr"/>
            <a:r>
              <a:rPr lang="en-US" dirty="0" smtClean="0">
                <a:latin typeface="Arial Rounded MT Bold" pitchFamily="34" charset="0"/>
                <a:cs typeface="Times New Roman" pitchFamily="18" charset="0"/>
              </a:rPr>
              <a:t>Effect of pH</a:t>
            </a:r>
            <a:endParaRPr lang="en-US" dirty="0">
              <a:latin typeface="Arial Rounded MT Bold" pitchFamily="34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143000"/>
          <a:ext cx="8229600" cy="48006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900"/>
                <a:gridCol w="1358900"/>
                <a:gridCol w="1358900"/>
                <a:gridCol w="1358900"/>
                <a:gridCol w="1358900"/>
                <a:gridCol w="1435100"/>
              </a:tblGrid>
              <a:tr h="1205203">
                <a:tc>
                  <a:txBody>
                    <a:bodyPr/>
                    <a:lstStyle/>
                    <a:p>
                      <a:r>
                        <a:rPr lang="en-US" dirty="0" smtClean="0"/>
                        <a:t>Test</a:t>
                      </a:r>
                      <a:r>
                        <a:rPr lang="en-US" baseline="0" dirty="0" smtClean="0"/>
                        <a:t> ∕pH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SVI </a:t>
                      </a:r>
                    </a:p>
                    <a:p>
                      <a:pPr algn="ctr"/>
                      <a:r>
                        <a:rPr lang="en-GB" sz="1800" kern="1200" dirty="0" smtClean="0"/>
                        <a:t>(ml/g)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CST</a:t>
                      </a:r>
                    </a:p>
                    <a:p>
                      <a:pPr algn="ctr"/>
                      <a:r>
                        <a:rPr lang="en-GB" sz="1800" kern="1200" dirty="0" smtClean="0"/>
                        <a:t>(sec)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Turbidity</a:t>
                      </a:r>
                    </a:p>
                    <a:p>
                      <a:pPr algn="ctr"/>
                      <a:r>
                        <a:rPr lang="en-GB" sz="1800" kern="1200" dirty="0" smtClean="0"/>
                        <a:t>(NTU)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BOD</a:t>
                      </a:r>
                    </a:p>
                    <a:p>
                      <a:pPr algn="ctr"/>
                      <a:r>
                        <a:rPr lang="en-GB" sz="1800" kern="1200" dirty="0" smtClean="0"/>
                        <a:t>(mg/L)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Viscosity</a:t>
                      </a:r>
                    </a:p>
                    <a:p>
                      <a:pPr algn="ctr"/>
                      <a:r>
                        <a:rPr lang="en-GB" sz="1800" kern="1200" dirty="0" smtClean="0"/>
                        <a:t>(mPa.s)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7190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5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706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15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8.58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180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6.7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  <a:tr h="7190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6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453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10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6.59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90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5.4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  <a:tr h="7190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7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603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20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8.53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270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8.3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  <a:tr h="7190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8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767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50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8.73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270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8.3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  <a:tr h="7190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9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776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38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9.5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360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8.3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8686800" cy="5592763"/>
          </a:xfrm>
        </p:spPr>
        <p:txBody>
          <a:bodyPr>
            <a:normAutofit/>
          </a:bodyPr>
          <a:lstStyle/>
          <a:p>
            <a:pPr algn="ctr" rtl="0">
              <a:buFont typeface="Wingdings" pitchFamily="2" charset="2"/>
              <a:buChar char="Ø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This figure shows the relationship between SVI and pH .</a:t>
            </a:r>
          </a:p>
          <a:p>
            <a:endParaRPr lang="en-US" sz="2800" b="1" dirty="0" smtClean="0"/>
          </a:p>
          <a:p>
            <a:endParaRPr lang="en-US" dirty="0"/>
          </a:p>
        </p:txBody>
      </p:sp>
      <p:graphicFrame>
        <p:nvGraphicFramePr>
          <p:cNvPr id="4" name="مخطط 2"/>
          <p:cNvGraphicFramePr/>
          <p:nvPr/>
        </p:nvGraphicFramePr>
        <p:xfrm>
          <a:off x="609600" y="1676400"/>
          <a:ext cx="8077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ctr" rtl="0">
              <a:buFont typeface="Wingdings" pitchFamily="2" charset="2"/>
              <a:buChar char="Ø"/>
            </a:pPr>
            <a:r>
              <a:rPr lang="en-GB" dirty="0" smtClean="0"/>
              <a:t>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This figure shows the relationship between CST and pH.</a:t>
            </a:r>
          </a:p>
          <a:p>
            <a:endParaRPr lang="en-US" dirty="0"/>
          </a:p>
        </p:txBody>
      </p:sp>
      <p:graphicFrame>
        <p:nvGraphicFramePr>
          <p:cNvPr id="5" name="مخطط 1"/>
          <p:cNvGraphicFramePr/>
          <p:nvPr/>
        </p:nvGraphicFramePr>
        <p:xfrm>
          <a:off x="457200" y="1828800"/>
          <a:ext cx="78486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ctr" rtl="0">
              <a:buFont typeface="Wingdings" pitchFamily="2" charset="2"/>
              <a:buChar char="Ø"/>
            </a:pPr>
            <a:r>
              <a:rPr lang="en-GB" dirty="0" smtClean="0"/>
              <a:t>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This figure shows the relationship between turbidity and pH 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graphicFrame>
        <p:nvGraphicFramePr>
          <p:cNvPr id="5" name="مخطط 3"/>
          <p:cNvGraphicFramePr/>
          <p:nvPr/>
        </p:nvGraphicFramePr>
        <p:xfrm>
          <a:off x="381000" y="2209800"/>
          <a:ext cx="805815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5516563"/>
          </a:xfrm>
        </p:spPr>
        <p:txBody>
          <a:bodyPr>
            <a:normAutofit/>
          </a:bodyPr>
          <a:lstStyle/>
          <a:p>
            <a:pPr algn="ctr" rtl="0">
              <a:buFont typeface="Wingdings" pitchFamily="2" charset="2"/>
              <a:buChar char="Ø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This figure shows the relationship between BOD and pH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مخطط 5"/>
          <p:cNvGraphicFramePr/>
          <p:nvPr/>
        </p:nvGraphicFramePr>
        <p:xfrm>
          <a:off x="381000" y="2057400"/>
          <a:ext cx="7990522" cy="412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ctr" rtl="0">
              <a:buFont typeface="Wingdings" pitchFamily="2" charset="2"/>
              <a:buChar char="Ø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This figure shows the relationship between viscosity and pH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graphicFrame>
        <p:nvGraphicFramePr>
          <p:cNvPr id="5" name="مخطط 4"/>
          <p:cNvGraphicFramePr/>
          <p:nvPr/>
        </p:nvGraphicFramePr>
        <p:xfrm>
          <a:off x="457200" y="2057400"/>
          <a:ext cx="7620000" cy="4128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Out line:</a:t>
            </a:r>
            <a:endParaRPr lang="ar-SA" dirty="0">
              <a:latin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14800"/>
          </a:xfrm>
        </p:spPr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Introduction.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Objectives.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Process of activated sludge.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Main tests.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Results.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Conclusion.</a:t>
            </a:r>
          </a:p>
          <a:p>
            <a:pPr algn="l" rtl="0">
              <a:buFont typeface="Wingdings" pitchFamily="2" charset="2"/>
              <a:buChar char="Ø"/>
            </a:pPr>
            <a:endParaRPr lang="en-US" sz="2800" b="1" dirty="0" smtClean="0">
              <a:latin typeface="Arial Rounded MT Bold" pitchFamily="34" charset="0"/>
            </a:endParaRPr>
          </a:p>
          <a:p>
            <a:pPr algn="l" rtl="0">
              <a:buFont typeface="Wingdings" pitchFamily="2" charset="2"/>
              <a:buChar char="Ø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Those figure show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the relationship  between floc structure  and pH </a:t>
            </a:r>
            <a:r>
              <a:rPr lang="en-GB" sz="2800" b="1" dirty="0" smtClean="0"/>
              <a:t>. </a:t>
            </a:r>
          </a:p>
          <a:p>
            <a:pPr>
              <a:buNone/>
            </a:pPr>
            <a:endParaRPr lang="en-GB" sz="2800" b="1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2400" b="1" dirty="0" smtClean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81200"/>
            <a:ext cx="3886200" cy="3581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981200"/>
            <a:ext cx="3886200" cy="3505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Rectangle 5"/>
          <p:cNvSpPr/>
          <p:nvPr/>
        </p:nvSpPr>
        <p:spPr>
          <a:xfrm>
            <a:off x="457200" y="5791200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At pH=5                                 At pH=6</a:t>
            </a:r>
            <a:endParaRPr lang="en-GB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4038600" cy="28651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04800"/>
            <a:ext cx="4038600" cy="28651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810000"/>
            <a:ext cx="4114800" cy="2362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Rectangle 6"/>
          <p:cNvSpPr/>
          <p:nvPr/>
        </p:nvSpPr>
        <p:spPr>
          <a:xfrm>
            <a:off x="1676400" y="3200400"/>
            <a:ext cx="25145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At pH=7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 flipH="1">
            <a:off x="6059178" y="3276600"/>
            <a:ext cx="30848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At pH=8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 rot="10800000" flipV="1">
            <a:off x="3886199" y="6284267"/>
            <a:ext cx="23622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At pH=9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Arial Rounded MT Bold" pitchFamily="34" charset="0"/>
                <a:cs typeface="Times New Roman" pitchFamily="18" charset="0"/>
              </a:rPr>
              <a:t> Effect of  temperature </a:t>
            </a:r>
            <a:endParaRPr lang="en-US" dirty="0">
              <a:latin typeface="Arial Rounded MT Bold" pitchFamily="34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523999"/>
          <a:ext cx="81534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900"/>
                <a:gridCol w="1358900"/>
                <a:gridCol w="1358900"/>
                <a:gridCol w="1358900"/>
                <a:gridCol w="1358900"/>
                <a:gridCol w="1358900"/>
              </a:tblGrid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Test/Temp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SVI </a:t>
                      </a:r>
                    </a:p>
                    <a:p>
                      <a:pPr algn="ctr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(ml/g)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CST</a:t>
                      </a:r>
                    </a:p>
                    <a:p>
                      <a:pPr algn="ctr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(sec)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Turbidity</a:t>
                      </a:r>
                    </a:p>
                    <a:p>
                      <a:pPr algn="ctr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(NTU)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BOD</a:t>
                      </a:r>
                    </a:p>
                    <a:p>
                      <a:pPr algn="ctr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(mg/L)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Viscosity</a:t>
                      </a:r>
                    </a:p>
                    <a:p>
                      <a:pPr algn="ctr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(mPa.s)</a:t>
                      </a:r>
                      <a:endParaRPr lang="en-US" dirty="0" smtClean="0"/>
                    </a:p>
                  </a:txBody>
                  <a:tcPr/>
                </a:tc>
              </a:tr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5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689.6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49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22.4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270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7.2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10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646.5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43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18.19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90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7.1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20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603.4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20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15.21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270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6.9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35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293.1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10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2.47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90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5.6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algn="ctr" rtl="0">
              <a:buFont typeface="Wingdings" pitchFamily="2" charset="2"/>
              <a:buChar char="Ø"/>
            </a:pPr>
            <a:r>
              <a:rPr lang="en-GB" dirty="0" smtClean="0"/>
              <a:t>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This figure shows the relationship between SVI and temperature.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609600" y="2209800"/>
          <a:ext cx="7772400" cy="3901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algn="ctr" rtl="0">
              <a:buFont typeface="Wingdings" pitchFamily="2" charset="2"/>
              <a:buChar char="Ø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This figure shows the relationship between CST and temperature.</a:t>
            </a:r>
          </a:p>
          <a:p>
            <a:pPr>
              <a:buFont typeface="Wingdings" pitchFamily="2" charset="2"/>
              <a:buChar char="Ø"/>
            </a:pPr>
            <a:endParaRPr lang="en-US" sz="2800" b="1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990600" y="1828800"/>
          <a:ext cx="69342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algn="ctr" rtl="0">
              <a:buFont typeface="Wingdings" pitchFamily="2" charset="2"/>
              <a:buChar char="Ø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This figure shows the relationship between turbidity and temperature.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457200" y="2057400"/>
          <a:ext cx="8001000" cy="3901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algn="ctr" rtl="0">
              <a:buFont typeface="Wingdings" pitchFamily="2" charset="2"/>
              <a:buChar char="Ø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This figure shows the relationship between BOD and temperature.</a:t>
            </a:r>
          </a:p>
          <a:p>
            <a:endParaRPr lang="en-US" sz="2800" b="1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685800" y="1905000"/>
          <a:ext cx="7467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 algn="ctr" rtl="0">
              <a:buFont typeface="Wingdings" pitchFamily="2" charset="2"/>
              <a:buChar char="Ø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This figure shows the relationship between viscosity and temperature.</a:t>
            </a:r>
          </a:p>
          <a:p>
            <a:endParaRPr lang="en-US" sz="2800" b="1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609600" y="2194560"/>
          <a:ext cx="7543800" cy="3977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6096000"/>
          </a:xfrm>
        </p:spPr>
        <p:txBody>
          <a:bodyPr>
            <a:normAutofit fontScale="92500" lnSpcReduction="20000"/>
          </a:bodyPr>
          <a:lstStyle/>
          <a:p>
            <a:pPr algn="ctr" rtl="0">
              <a:buFont typeface="Wingdings" pitchFamily="2" charset="2"/>
              <a:buChar char="Ø"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This figure show </a:t>
            </a:r>
            <a:r>
              <a:rPr lang="en-GB" sz="3000" b="1" dirty="0" smtClean="0">
                <a:latin typeface="Times New Roman" pitchFamily="18" charset="0"/>
                <a:cs typeface="Times New Roman" pitchFamily="18" charset="0"/>
              </a:rPr>
              <a:t>the relationship  between pH  and floc structure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        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 algn="ctr">
              <a:buNone/>
            </a:pPr>
            <a:endParaRPr lang="en-GB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GB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endParaRPr lang="en-GB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r>
              <a:rPr lang="en-GB" sz="3000" b="1" dirty="0" smtClean="0">
                <a:latin typeface="Times New Roman" pitchFamily="18" charset="0"/>
                <a:cs typeface="Times New Roman" pitchFamily="18" charset="0"/>
              </a:rPr>
              <a:t>At temp=5</a:t>
            </a:r>
            <a:r>
              <a:rPr lang="en-GB" sz="3000" b="1" baseline="30000" dirty="0" smtClean="0">
                <a:latin typeface="Times New Roman" pitchFamily="18" charset="0"/>
                <a:cs typeface="Times New Roman" pitchFamily="18" charset="0"/>
              </a:rPr>
              <a:t>◦</a:t>
            </a:r>
            <a:r>
              <a:rPr lang="en-GB" sz="3000" b="1" dirty="0" smtClean="0">
                <a:latin typeface="Times New Roman" pitchFamily="18" charset="0"/>
                <a:cs typeface="Times New Roman" pitchFamily="18" charset="0"/>
              </a:rPr>
              <a:t>C                        At temp=10</a:t>
            </a:r>
            <a:r>
              <a:rPr lang="en-GB" sz="3000" b="1" baseline="30000" dirty="0" smtClean="0">
                <a:latin typeface="Times New Roman" pitchFamily="18" charset="0"/>
                <a:cs typeface="Times New Roman" pitchFamily="18" charset="0"/>
              </a:rPr>
              <a:t>◦</a:t>
            </a:r>
            <a:r>
              <a:rPr lang="en-GB" sz="3000" b="1" dirty="0" smtClean="0">
                <a:latin typeface="Times New Roman" pitchFamily="18" charset="0"/>
                <a:cs typeface="Times New Roman" pitchFamily="18" charset="0"/>
              </a:rPr>
              <a:t>C                           </a:t>
            </a:r>
          </a:p>
          <a:p>
            <a:pPr>
              <a:buNone/>
            </a:pPr>
            <a:r>
              <a:rPr lang="en-GB" sz="30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828800"/>
            <a:ext cx="3733800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828800"/>
            <a:ext cx="3886200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63114"/>
            <a:ext cx="3886200" cy="35898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371600"/>
            <a:ext cx="3886200" cy="3581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Rectangle 5"/>
          <p:cNvSpPr/>
          <p:nvPr/>
        </p:nvSpPr>
        <p:spPr>
          <a:xfrm>
            <a:off x="914400" y="5486400"/>
            <a:ext cx="76962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800" b="1" dirty="0" smtClean="0"/>
              <a:t>      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At temp=20</a:t>
            </a:r>
            <a:r>
              <a:rPr lang="en-GB" sz="2800" b="1" baseline="30000" dirty="0" smtClean="0">
                <a:latin typeface="Times New Roman" pitchFamily="18" charset="0"/>
                <a:cs typeface="Times New Roman" pitchFamily="18" charset="0"/>
              </a:rPr>
              <a:t>◦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C                     At temp=35</a:t>
            </a:r>
            <a:r>
              <a:rPr lang="en-GB" sz="2800" b="1" baseline="30000" dirty="0" smtClean="0">
                <a:latin typeface="Times New Roman" pitchFamily="18" charset="0"/>
                <a:cs typeface="Times New Roman" pitchFamily="18" charset="0"/>
              </a:rPr>
              <a:t>◦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800" b="1" dirty="0" smtClean="0"/>
              <a:t>                        </a:t>
            </a:r>
          </a:p>
          <a:p>
            <a:pPr>
              <a:buNone/>
            </a:pPr>
            <a:r>
              <a:rPr lang="en-GB" dirty="0" smtClean="0"/>
              <a:t>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3200" b="1" dirty="0" smtClean="0">
                <a:latin typeface="Arial Rounded MT Bold" pitchFamily="34" charset="0"/>
              </a:rPr>
              <a:t>Introduction</a:t>
            </a:r>
            <a:endParaRPr lang="en-US" sz="3200" b="1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48640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GB" sz="2800" b="1" dirty="0" smtClean="0">
                <a:latin typeface="Times New Roman" pitchFamily="18" charset="0"/>
                <a:cs typeface="+mj-cs"/>
              </a:rPr>
              <a:t>Wastewater includes substances such as human waste, food scraps, oils, soaps and chemicals. </a:t>
            </a:r>
          </a:p>
          <a:p>
            <a:pPr algn="just" rtl="0"/>
            <a:endParaRPr lang="en-GB" sz="2800" b="1" dirty="0" smtClean="0">
              <a:latin typeface="Times New Roman" pitchFamily="18" charset="0"/>
              <a:cs typeface="+mj-cs"/>
            </a:endParaRPr>
          </a:p>
          <a:p>
            <a:pPr algn="l" rtl="0"/>
            <a:r>
              <a:rPr lang="en-GB" sz="2800" b="1" dirty="0" smtClean="0">
                <a:latin typeface="Times New Roman" pitchFamily="18" charset="0"/>
                <a:cs typeface="+mj-cs"/>
              </a:rPr>
              <a:t>The major aim of wastewater treatment is to:</a:t>
            </a:r>
          </a:p>
          <a:p>
            <a:pPr algn="l" rtl="0">
              <a:buNone/>
            </a:pPr>
            <a:endParaRPr lang="en-GB" sz="2800" b="1" dirty="0" smtClean="0">
              <a:latin typeface="Times New Roman" pitchFamily="18" charset="0"/>
              <a:cs typeface="+mj-cs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GB" sz="2800" b="1" dirty="0" smtClean="0">
                <a:latin typeface="Times New Roman" pitchFamily="18" charset="0"/>
                <a:cs typeface="+mj-cs"/>
              </a:rPr>
              <a:t> remove as much of the suspended solids .</a:t>
            </a:r>
          </a:p>
          <a:p>
            <a:pPr algn="l" rtl="0">
              <a:buFont typeface="Wingdings" pitchFamily="2" charset="2"/>
              <a:buChar char="Ø"/>
            </a:pPr>
            <a:r>
              <a:rPr lang="en-GB" sz="2800" b="1" dirty="0" smtClean="0">
                <a:latin typeface="Times New Roman" pitchFamily="18" charset="0"/>
                <a:cs typeface="+mj-cs"/>
              </a:rPr>
              <a:t> reduce impurities to acceptable level to produce water that is safe for human use at reasonable cost.</a:t>
            </a:r>
          </a:p>
          <a:p>
            <a:pPr>
              <a:buNone/>
            </a:pPr>
            <a:endParaRPr lang="en-GB" sz="2800" dirty="0" smtClean="0">
              <a:latin typeface="Times New Roman" pitchFamily="18" charset="0"/>
              <a:cs typeface="+mj-cs"/>
            </a:endParaRPr>
          </a:p>
          <a:p>
            <a:endParaRPr lang="en-US" sz="28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/>
          <a:lstStyle/>
          <a:p>
            <a:r>
              <a:rPr lang="ar-SA" b="1" dirty="0" smtClean="0">
                <a:latin typeface="Arial Rounded MT Bold" pitchFamily="34" charset="0"/>
              </a:rPr>
              <a:t>:</a:t>
            </a:r>
            <a:r>
              <a:rPr lang="en-US" b="1" dirty="0" smtClean="0">
                <a:latin typeface="Arial Rounded MT Bold" pitchFamily="34" charset="0"/>
              </a:rPr>
              <a:t>Conclusions</a:t>
            </a:r>
            <a:endParaRPr lang="en-US" b="1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 </a:t>
            </a:r>
            <a:endParaRPr lang="en-GB" sz="2800" b="1" dirty="0" smtClean="0"/>
          </a:p>
          <a:p>
            <a:pPr algn="l" rtl="0">
              <a:lnSpc>
                <a:spcPct val="110000"/>
              </a:lnSpc>
              <a:buFont typeface="Wingdings" pitchFamily="2" charset="2"/>
              <a:buChar char="Ø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The relationship between SVI and T was described by a linear regression with very high coefficient of determination R</a:t>
            </a:r>
            <a:r>
              <a:rPr lang="en-GB" sz="2800" b="1" baseline="30000" dirty="0" smtClean="0">
                <a:latin typeface="Times New Roman" pitchFamily="18" charset="0"/>
                <a:cs typeface="Times New Roman" pitchFamily="18" charset="0"/>
              </a:rPr>
              <a:t>2=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0.91. </a:t>
            </a:r>
          </a:p>
          <a:p>
            <a:pPr algn="l" rtl="0">
              <a:lnSpc>
                <a:spcPct val="110000"/>
              </a:lnSpc>
              <a:buFont typeface="Wingdings" pitchFamily="2" charset="2"/>
              <a:buChar char="Ø"/>
            </a:pPr>
            <a:endParaRPr lang="en-GB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10000"/>
              </a:lnSpc>
              <a:buFont typeface="Wingdings" pitchFamily="2" charset="2"/>
              <a:buChar char="Ø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The relationship between pH and SVI was tested and found to be a perfect fit of </a:t>
            </a:r>
            <a:r>
              <a:rPr lang="en-GB" sz="2800" b="1" dirty="0" err="1" smtClean="0">
                <a:latin typeface="Times New Roman" pitchFamily="18" charset="0"/>
                <a:cs typeface="Times New Roman" pitchFamily="18" charset="0"/>
              </a:rPr>
              <a:t>cupic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curve with R</a:t>
            </a:r>
            <a:r>
              <a:rPr lang="en-GB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=0.99. A prediction equation was derived and it was</a:t>
            </a:r>
          </a:p>
          <a:p>
            <a:pPr algn="l" rtl="0">
              <a:lnSpc>
                <a:spcPct val="110000"/>
              </a:lnSpc>
              <a:buNone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            SVI = 16,992 - 7,170X + 1014.9X</a:t>
            </a:r>
            <a:r>
              <a:rPr lang="en-GB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- 46 X</a:t>
            </a:r>
            <a:r>
              <a:rPr lang="en-GB" sz="2800" b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906963"/>
          </a:xfrm>
        </p:spPr>
        <p:txBody>
          <a:bodyPr/>
          <a:lstStyle/>
          <a:p>
            <a:pPr algn="just" rtl="0">
              <a:buFont typeface="Wingdings" pitchFamily="2" charset="2"/>
              <a:buChar char="Ø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(SVI) was in its lowest value at (T=35̊ C  and  pH=7) , and ( pH=6  and T=22 ̊ C ).</a:t>
            </a:r>
            <a:endParaRPr lang="en-US" dirty="0"/>
          </a:p>
        </p:txBody>
      </p:sp>
      <p:pic>
        <p:nvPicPr>
          <p:cNvPr id="4098" name="Picture 2" descr="C:\Users\Everest\Desktop\m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048000"/>
            <a:ext cx="7086600" cy="32956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pPr algn="ctr" rtl="0"/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>Thanks For Listening……</a:t>
            </a:r>
            <a:endParaRPr lang="ar-SA" sz="7200" b="1" dirty="0">
              <a:solidFill>
                <a:schemeClr val="tx2">
                  <a:lumMod val="60000"/>
                  <a:lumOff val="40000"/>
                </a:schemeClr>
              </a:solidFill>
              <a:latin typeface="Aharoni" pitchFamily="2" charset="-79"/>
            </a:endParaRPr>
          </a:p>
        </p:txBody>
      </p:sp>
      <p:pic>
        <p:nvPicPr>
          <p:cNvPr id="3074" name="Picture 2" descr="C:\Users\Everest\Desktop\نت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120459"/>
            <a:ext cx="762000" cy="2737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4343400" cy="5638800"/>
          </a:xfrm>
        </p:spPr>
        <p:txBody>
          <a:bodyPr/>
          <a:lstStyle/>
          <a:p>
            <a:pPr algn="l" rtl="0">
              <a:buNone/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Our case study:</a:t>
            </a:r>
          </a:p>
          <a:p>
            <a:pPr algn="l" rtl="0">
              <a:buNone/>
            </a:pPr>
            <a:endParaRPr lang="en-US" sz="28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Domestic waste water.</a:t>
            </a:r>
          </a:p>
          <a:p>
            <a:pPr algn="l" rtl="0">
              <a:buFont typeface="Wingdings" pitchFamily="2" charset="2"/>
              <a:buChar char="Ø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Al-Beirah waste water treatment plant.</a:t>
            </a:r>
          </a:p>
          <a:p>
            <a:pPr algn="l" rtl="0">
              <a:buFont typeface="Wingdings" pitchFamily="2" charset="2"/>
              <a:buChar char="Ø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We used the activated sludge in secondary treatment.</a:t>
            </a:r>
          </a:p>
          <a:p>
            <a:pPr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147" name="Picture 3" descr="C:\Users\Everest\Desktop\التخرج\ص م 1\13336291474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838200"/>
            <a:ext cx="3962400" cy="5715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1000"/>
            <a:ext cx="5105400" cy="6477000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sz="2800" b="1" dirty="0" smtClean="0">
                <a:latin typeface="Times New Roman" pitchFamily="18" charset="0"/>
                <a:cs typeface="+mj-cs"/>
              </a:rPr>
              <a:t>   </a:t>
            </a:r>
          </a:p>
          <a:p>
            <a:pPr algn="l" rtl="0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  <a:cs typeface="+mj-cs"/>
              </a:rPr>
              <a:t>Objective:</a:t>
            </a:r>
          </a:p>
          <a:p>
            <a:pPr>
              <a:buNone/>
            </a:pPr>
            <a:endParaRPr lang="en-US" sz="2800" b="1" dirty="0" smtClean="0">
              <a:latin typeface="Times New Roman" pitchFamily="18" charset="0"/>
              <a:cs typeface="+mj-cs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GB" sz="2800" b="1" dirty="0" smtClean="0">
                <a:latin typeface="Times New Roman" pitchFamily="18" charset="0"/>
                <a:cs typeface="+mj-cs"/>
              </a:rPr>
              <a:t> The main objective of this research is to study the effect of temperature and pH on settle ability of activated sludge.</a:t>
            </a:r>
          </a:p>
          <a:p>
            <a:pPr algn="l" rtl="0">
              <a:buFont typeface="Wingdings" pitchFamily="2" charset="2"/>
              <a:buChar char="Ø"/>
            </a:pPr>
            <a:endParaRPr lang="en-GB" sz="2800" b="1" dirty="0" smtClean="0">
              <a:latin typeface="Times New Roman" pitchFamily="18" charset="0"/>
              <a:cs typeface="+mj-cs"/>
            </a:endParaRPr>
          </a:p>
          <a:p>
            <a:pPr lvl="0"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In this project we focus on temperature and pH because these two factor mostly affected on activated sludge. </a:t>
            </a:r>
          </a:p>
          <a:p>
            <a:pPr algn="l" rtl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rtl="0">
              <a:buFont typeface="Wingdings" pitchFamily="2" charset="2"/>
              <a:buChar char="Ø"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Everest\Desktop\م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685800"/>
            <a:ext cx="3276600" cy="5715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7696200" cy="5943600"/>
          </a:xfrm>
        </p:spPr>
        <p:txBody>
          <a:bodyPr/>
          <a:lstStyle/>
          <a:p>
            <a:pPr lvl="0"/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Other factors that affect the performance of an activated sludge treatment system. These include:</a:t>
            </a:r>
          </a:p>
          <a:p>
            <a:pPr lvl="0" algn="l" rtl="0"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Font typeface="Wingdings" pitchFamily="2" charset="2"/>
              <a:buChar char="Ø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amount of oxygen available.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Font typeface="Wingdings" pitchFamily="2" charset="2"/>
              <a:buChar char="Ø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amount of organic matter available.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Font typeface="Wingdings" pitchFamily="2" charset="2"/>
              <a:buChar char="Ø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aeration time.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8686800" cy="6096000"/>
          </a:xfrm>
        </p:spPr>
        <p:txBody>
          <a:bodyPr>
            <a:normAutofit/>
          </a:bodyPr>
          <a:lstStyle/>
          <a:p>
            <a:pPr algn="just" rtl="0">
              <a:buFont typeface="Wingdings" pitchFamily="2" charset="2"/>
              <a:buChar char="Ø"/>
            </a:pP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The studied ranges of pH were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(5 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9) 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with increments of one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unit, 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ccording to literature review domestic waste water pH is (5-9).</a:t>
            </a:r>
          </a:p>
          <a:p>
            <a:pPr algn="just">
              <a:buNone/>
            </a:pPr>
            <a:endParaRPr lang="en-GB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Font typeface="Wingdings" pitchFamily="2" charset="2"/>
              <a:buChar char="Ø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Temperature from (5-35</a:t>
            </a:r>
            <a:r>
              <a:rPr lang="en-GB" sz="2800" b="1" baseline="30000" dirty="0" smtClean="0">
                <a:latin typeface="Times New Roman" pitchFamily="18" charset="0"/>
                <a:cs typeface="Times New Roman" pitchFamily="18" charset="0"/>
              </a:rPr>
              <a:t>ͦ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C) in general this the temperature range in Palestine </a:t>
            </a:r>
            <a:r>
              <a:rPr lang="en-GB" sz="2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None/>
            </a:pP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15361" name="Picture 1" descr="C:\Users\istbrq\Desktop\sondos\13344931346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657599"/>
            <a:ext cx="3810000" cy="28989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363" name="Picture 3" descr="C:\Users\istbrq\Desktop\sondos\13553263002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657600"/>
            <a:ext cx="3810000" cy="28471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 Rounded MT Bold" pitchFamily="34" charset="0"/>
                <a:cs typeface="Times New Roman" pitchFamily="18" charset="0"/>
              </a:rPr>
              <a:t>Process of activated sludge</a:t>
            </a:r>
            <a:endParaRPr lang="en-US" dirty="0">
              <a:latin typeface="Arial Rounded MT Bold" pitchFamily="34" charset="0"/>
              <a:cs typeface="Times New Roman" pitchFamily="18" charset="0"/>
            </a:endParaRPr>
          </a:p>
        </p:txBody>
      </p:sp>
      <p:pic>
        <p:nvPicPr>
          <p:cNvPr id="4" name="Content Placeholder 3" descr="http://water.me.vccs.edu/courses/env110/clipart/activated1.gif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  <a:cs typeface="Times New Roman" pitchFamily="18" charset="0"/>
              </a:rPr>
              <a:t>Main Tests:</a:t>
            </a:r>
            <a:endParaRPr lang="en-US" dirty="0"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Turbidity.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Sludge volume index (SVI).</a:t>
            </a:r>
          </a:p>
        </p:txBody>
      </p:sp>
      <p:pic>
        <p:nvPicPr>
          <p:cNvPr id="4" name="Picture 2" descr="C:\Users\istbrq\Desktop\sondos\13553263026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895600"/>
            <a:ext cx="3733800" cy="32502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28" name="AutoShape 4" descr="View 1355326284202.jpg in slide sho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0" name="AutoShape 6" descr="View 1355326284202.jpg in slide sho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31" name="Picture 7" descr="C:\Users\istbrq\Downloads\13553262842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895600"/>
            <a:ext cx="3657600" cy="32156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647</TotalTime>
  <Words>651</Words>
  <Application>Microsoft Office PowerPoint</Application>
  <PresentationFormat>On-screen Show (4:3)</PresentationFormat>
  <Paragraphs>206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Flow</vt:lpstr>
      <vt:lpstr>THE EFFECT OF TEMPRETURE AND pH ON SETTLE ABILITY OF ACTIVATED SLUDGE </vt:lpstr>
      <vt:lpstr>Out line:</vt:lpstr>
      <vt:lpstr>Introduction</vt:lpstr>
      <vt:lpstr>Slide 4</vt:lpstr>
      <vt:lpstr>Slide 5</vt:lpstr>
      <vt:lpstr>Slide 6</vt:lpstr>
      <vt:lpstr>Slide 7</vt:lpstr>
      <vt:lpstr>Process of activated sludge</vt:lpstr>
      <vt:lpstr>Main Tests:</vt:lpstr>
      <vt:lpstr>Slide 10</vt:lpstr>
      <vt:lpstr>Slide 11</vt:lpstr>
      <vt:lpstr>Slide 12</vt:lpstr>
      <vt:lpstr>Slide 13</vt:lpstr>
      <vt:lpstr>Effect of pH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 Effect of  temperature 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:Conclusions</vt:lpstr>
      <vt:lpstr>Slide 31</vt:lpstr>
      <vt:lpstr>Thanks For Listening……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EFFECT OF TEMPRETURE AND PH ON ACTIVATED SLUDGE</dc:title>
  <dc:creator>istbrq</dc:creator>
  <cp:lastModifiedBy>Student</cp:lastModifiedBy>
  <cp:revision>69</cp:revision>
  <dcterms:created xsi:type="dcterms:W3CDTF">2013-01-01T20:09:25Z</dcterms:created>
  <dcterms:modified xsi:type="dcterms:W3CDTF">2013-02-05T19:15:58Z</dcterms:modified>
</cp:coreProperties>
</file>