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7" r:id="rId1"/>
  </p:sldMasterIdLst>
  <p:sldIdLst>
    <p:sldId id="256" r:id="rId2"/>
    <p:sldId id="257" r:id="rId3"/>
    <p:sldId id="258" r:id="rId4"/>
    <p:sldId id="259" r:id="rId5"/>
    <p:sldId id="260" r:id="rId6"/>
    <p:sldId id="261" r:id="rId7"/>
    <p:sldId id="262" r:id="rId8"/>
    <p:sldId id="263" r:id="rId9"/>
    <p:sldId id="264" r:id="rId10"/>
    <p:sldId id="265" r:id="rId11"/>
    <p:sldId id="275" r:id="rId12"/>
    <p:sldId id="266" r:id="rId13"/>
    <p:sldId id="278" r:id="rId14"/>
    <p:sldId id="279" r:id="rId15"/>
    <p:sldId id="280" r:id="rId16"/>
    <p:sldId id="281" r:id="rId17"/>
    <p:sldId id="270" r:id="rId18"/>
    <p:sldId id="277" r:id="rId19"/>
    <p:sldId id="272" r:id="rId20"/>
    <p:sldId id="273" r:id="rId21"/>
    <p:sldId id="276" r:id="rId22"/>
    <p:sldId id="268"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48" d="100"/>
          <a:sy n="48" d="100"/>
        </p:scale>
        <p:origin x="72" y="1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03B3AF9-86B4-4090-A12B-B5FF0C4F980F}" type="datetimeFigureOut">
              <a:rPr lang="en-US" smtClean="0"/>
              <a:t>30\06\2024</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2B043012-3342-4802-BF34-9CAFCA5A8CD4}" type="slidenum">
              <a:rPr lang="en-US" smtClean="0"/>
              <a:t>‹#›</a:t>
            </a:fld>
            <a:endParaRPr lang="en-US"/>
          </a:p>
        </p:txBody>
      </p:sp>
    </p:spTree>
    <p:extLst>
      <p:ext uri="{BB962C8B-B14F-4D97-AF65-F5344CB8AC3E}">
        <p14:creationId xmlns:p14="http://schemas.microsoft.com/office/powerpoint/2010/main" val="41833596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03B3AF9-86B4-4090-A12B-B5FF0C4F980F}" type="datetimeFigureOut">
              <a:rPr lang="en-US" smtClean="0"/>
              <a:t>30\06\2024</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B043012-3342-4802-BF34-9CAFCA5A8CD4}" type="slidenum">
              <a:rPr lang="en-US" smtClean="0"/>
              <a:t>‹#›</a:t>
            </a:fld>
            <a:endParaRPr lang="en-US"/>
          </a:p>
        </p:txBody>
      </p:sp>
    </p:spTree>
    <p:extLst>
      <p:ext uri="{BB962C8B-B14F-4D97-AF65-F5344CB8AC3E}">
        <p14:creationId xmlns:p14="http://schemas.microsoft.com/office/powerpoint/2010/main" val="37307939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03B3AF9-86B4-4090-A12B-B5FF0C4F980F}" type="datetimeFigureOut">
              <a:rPr lang="en-US" smtClean="0"/>
              <a:t>30\06\2024</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B043012-3342-4802-BF34-9CAFCA5A8CD4}"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3514034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703B3AF9-86B4-4090-A12B-B5FF0C4F980F}" type="datetimeFigureOut">
              <a:rPr lang="en-US" smtClean="0"/>
              <a:t>30\06\2024</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B043012-3342-4802-BF34-9CAFCA5A8CD4}" type="slidenum">
              <a:rPr lang="en-US" smtClean="0"/>
              <a:t>‹#›</a:t>
            </a:fld>
            <a:endParaRPr lang="en-US"/>
          </a:p>
        </p:txBody>
      </p:sp>
    </p:spTree>
    <p:extLst>
      <p:ext uri="{BB962C8B-B14F-4D97-AF65-F5344CB8AC3E}">
        <p14:creationId xmlns:p14="http://schemas.microsoft.com/office/powerpoint/2010/main" val="18575137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703B3AF9-86B4-4090-A12B-B5FF0C4F980F}" type="datetimeFigureOut">
              <a:rPr lang="en-US" smtClean="0"/>
              <a:t>30\06\2024</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B043012-3342-4802-BF34-9CAFCA5A8CD4}"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1438489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703B3AF9-86B4-4090-A12B-B5FF0C4F980F}" type="datetimeFigureOut">
              <a:rPr lang="en-US" smtClean="0"/>
              <a:t>30\06\2024</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B043012-3342-4802-BF34-9CAFCA5A8CD4}" type="slidenum">
              <a:rPr lang="en-US" smtClean="0"/>
              <a:t>‹#›</a:t>
            </a:fld>
            <a:endParaRPr lang="en-US"/>
          </a:p>
        </p:txBody>
      </p:sp>
    </p:spTree>
    <p:extLst>
      <p:ext uri="{BB962C8B-B14F-4D97-AF65-F5344CB8AC3E}">
        <p14:creationId xmlns:p14="http://schemas.microsoft.com/office/powerpoint/2010/main" val="12924647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03B3AF9-86B4-4090-A12B-B5FF0C4F980F}" type="datetimeFigureOut">
              <a:rPr lang="en-US" smtClean="0"/>
              <a:t>30\06\2024</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B043012-3342-4802-BF34-9CAFCA5A8CD4}" type="slidenum">
              <a:rPr lang="en-US" smtClean="0"/>
              <a:t>‹#›</a:t>
            </a:fld>
            <a:endParaRPr lang="en-US"/>
          </a:p>
        </p:txBody>
      </p:sp>
    </p:spTree>
    <p:extLst>
      <p:ext uri="{BB962C8B-B14F-4D97-AF65-F5344CB8AC3E}">
        <p14:creationId xmlns:p14="http://schemas.microsoft.com/office/powerpoint/2010/main" val="13754013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03B3AF9-86B4-4090-A12B-B5FF0C4F980F}" type="datetimeFigureOut">
              <a:rPr lang="en-US" smtClean="0"/>
              <a:t>30\06\2024</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B043012-3342-4802-BF34-9CAFCA5A8CD4}" type="slidenum">
              <a:rPr lang="en-US" smtClean="0"/>
              <a:t>‹#›</a:t>
            </a:fld>
            <a:endParaRPr lang="en-US"/>
          </a:p>
        </p:txBody>
      </p:sp>
    </p:spTree>
    <p:extLst>
      <p:ext uri="{BB962C8B-B14F-4D97-AF65-F5344CB8AC3E}">
        <p14:creationId xmlns:p14="http://schemas.microsoft.com/office/powerpoint/2010/main" val="16928969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03B3AF9-86B4-4090-A12B-B5FF0C4F980F}" type="datetimeFigureOut">
              <a:rPr lang="en-US" smtClean="0"/>
              <a:t>30\06\2024</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B043012-3342-4802-BF34-9CAFCA5A8CD4}" type="slidenum">
              <a:rPr lang="en-US" smtClean="0"/>
              <a:t>‹#›</a:t>
            </a:fld>
            <a:endParaRPr lang="en-US"/>
          </a:p>
        </p:txBody>
      </p:sp>
    </p:spTree>
    <p:extLst>
      <p:ext uri="{BB962C8B-B14F-4D97-AF65-F5344CB8AC3E}">
        <p14:creationId xmlns:p14="http://schemas.microsoft.com/office/powerpoint/2010/main" val="3454532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03B3AF9-86B4-4090-A12B-B5FF0C4F980F}" type="datetimeFigureOut">
              <a:rPr lang="en-US" smtClean="0"/>
              <a:t>30\06\2024</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B043012-3342-4802-BF34-9CAFCA5A8CD4}" type="slidenum">
              <a:rPr lang="en-US" smtClean="0"/>
              <a:t>‹#›</a:t>
            </a:fld>
            <a:endParaRPr lang="en-US"/>
          </a:p>
        </p:txBody>
      </p:sp>
    </p:spTree>
    <p:extLst>
      <p:ext uri="{BB962C8B-B14F-4D97-AF65-F5344CB8AC3E}">
        <p14:creationId xmlns:p14="http://schemas.microsoft.com/office/powerpoint/2010/main" val="534152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03B3AF9-86B4-4090-A12B-B5FF0C4F980F}" type="datetimeFigureOut">
              <a:rPr lang="en-US" smtClean="0"/>
              <a:t>30\06\2024</a:t>
            </a:fld>
            <a:endParaRPr lang="en-US"/>
          </a:p>
        </p:txBody>
      </p:sp>
      <p:sp>
        <p:nvSpPr>
          <p:cNvPr id="6" name="Footer Placeholder 5"/>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2B043012-3342-4802-BF34-9CAFCA5A8CD4}" type="slidenum">
              <a:rPr lang="en-US" smtClean="0"/>
              <a:t>‹#›</a:t>
            </a:fld>
            <a:endParaRPr lang="en-US"/>
          </a:p>
        </p:txBody>
      </p:sp>
    </p:spTree>
    <p:extLst>
      <p:ext uri="{BB962C8B-B14F-4D97-AF65-F5344CB8AC3E}">
        <p14:creationId xmlns:p14="http://schemas.microsoft.com/office/powerpoint/2010/main" val="15194510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03B3AF9-86B4-4090-A12B-B5FF0C4F980F}" type="datetimeFigureOut">
              <a:rPr lang="en-US" smtClean="0"/>
              <a:t>30\06\2024</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2B043012-3342-4802-BF34-9CAFCA5A8CD4}" type="slidenum">
              <a:rPr lang="en-US" smtClean="0"/>
              <a:t>‹#›</a:t>
            </a:fld>
            <a:endParaRPr lang="en-US"/>
          </a:p>
        </p:txBody>
      </p:sp>
    </p:spTree>
    <p:extLst>
      <p:ext uri="{BB962C8B-B14F-4D97-AF65-F5344CB8AC3E}">
        <p14:creationId xmlns:p14="http://schemas.microsoft.com/office/powerpoint/2010/main" val="3626309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03B3AF9-86B4-4090-A12B-B5FF0C4F980F}" type="datetimeFigureOut">
              <a:rPr lang="en-US" smtClean="0"/>
              <a:t>30\06\2024</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B043012-3342-4802-BF34-9CAFCA5A8CD4}" type="slidenum">
              <a:rPr lang="en-US" smtClean="0"/>
              <a:t>‹#›</a:t>
            </a:fld>
            <a:endParaRPr lang="en-US"/>
          </a:p>
        </p:txBody>
      </p:sp>
    </p:spTree>
    <p:extLst>
      <p:ext uri="{BB962C8B-B14F-4D97-AF65-F5344CB8AC3E}">
        <p14:creationId xmlns:p14="http://schemas.microsoft.com/office/powerpoint/2010/main" val="10986359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3B3AF9-86B4-4090-A12B-B5FF0C4F980F}" type="datetimeFigureOut">
              <a:rPr lang="en-US" smtClean="0"/>
              <a:t>30\06\2024</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B043012-3342-4802-BF34-9CAFCA5A8CD4}" type="slidenum">
              <a:rPr lang="en-US" smtClean="0"/>
              <a:t>‹#›</a:t>
            </a:fld>
            <a:endParaRPr lang="en-US"/>
          </a:p>
        </p:txBody>
      </p:sp>
    </p:spTree>
    <p:extLst>
      <p:ext uri="{BB962C8B-B14F-4D97-AF65-F5344CB8AC3E}">
        <p14:creationId xmlns:p14="http://schemas.microsoft.com/office/powerpoint/2010/main" val="41823139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03B3AF9-86B4-4090-A12B-B5FF0C4F980F}" type="datetimeFigureOut">
              <a:rPr lang="en-US" smtClean="0"/>
              <a:t>30\06\2024</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B043012-3342-4802-BF34-9CAFCA5A8CD4}" type="slidenum">
              <a:rPr lang="en-US" smtClean="0"/>
              <a:t>‹#›</a:t>
            </a:fld>
            <a:endParaRPr lang="en-US"/>
          </a:p>
        </p:txBody>
      </p:sp>
    </p:spTree>
    <p:extLst>
      <p:ext uri="{BB962C8B-B14F-4D97-AF65-F5344CB8AC3E}">
        <p14:creationId xmlns:p14="http://schemas.microsoft.com/office/powerpoint/2010/main" val="5399779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03B3AF9-86B4-4090-A12B-B5FF0C4F980F}" type="datetimeFigureOut">
              <a:rPr lang="en-US" smtClean="0"/>
              <a:t>30\06\2024</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B043012-3342-4802-BF34-9CAFCA5A8CD4}" type="slidenum">
              <a:rPr lang="en-US" smtClean="0"/>
              <a:t>‹#›</a:t>
            </a:fld>
            <a:endParaRPr lang="en-US"/>
          </a:p>
        </p:txBody>
      </p:sp>
    </p:spTree>
    <p:extLst>
      <p:ext uri="{BB962C8B-B14F-4D97-AF65-F5344CB8AC3E}">
        <p14:creationId xmlns:p14="http://schemas.microsoft.com/office/powerpoint/2010/main" val="76902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03B3AF9-86B4-4090-A12B-B5FF0C4F980F}" type="datetimeFigureOut">
              <a:rPr lang="en-US" smtClean="0"/>
              <a:t>30\06\2024</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2B043012-3342-4802-BF34-9CAFCA5A8CD4}" type="slidenum">
              <a:rPr lang="en-US" smtClean="0"/>
              <a:t>‹#›</a:t>
            </a:fld>
            <a:endParaRPr lang="en-US"/>
          </a:p>
        </p:txBody>
      </p:sp>
    </p:spTree>
    <p:extLst>
      <p:ext uri="{BB962C8B-B14F-4D97-AF65-F5344CB8AC3E}">
        <p14:creationId xmlns:p14="http://schemas.microsoft.com/office/powerpoint/2010/main" val="3947053570"/>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 id="2147483750" r:id="rId13"/>
    <p:sldLayoutId id="2147483751" r:id="rId14"/>
    <p:sldLayoutId id="2147483752" r:id="rId15"/>
    <p:sldLayoutId id="2147483753"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https://en.wikipedia.org/wiki/Opto-isolator"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21.jpg"/><Relationship Id="rId1" Type="http://schemas.openxmlformats.org/officeDocument/2006/relationships/slideLayout" Target="../slideLayouts/slideLayout2.xml"/><Relationship Id="rId6" Type="http://schemas.openxmlformats.org/officeDocument/2006/relationships/image" Target="../media/image35.jpg"/><Relationship Id="rId5" Type="http://schemas.openxmlformats.org/officeDocument/2006/relationships/image" Target="../media/image34.jpg"/><Relationship Id="rId4" Type="http://schemas.openxmlformats.org/officeDocument/2006/relationships/image" Target="../media/image33.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7EA1227-FB32-4558-C6AB-EE934F6B6EC2}"/>
              </a:ext>
            </a:extLst>
          </p:cNvPr>
          <p:cNvPicPr>
            <a:picLocks noChangeAspect="1"/>
          </p:cNvPicPr>
          <p:nvPr/>
        </p:nvPicPr>
        <p:blipFill>
          <a:blip r:embed="rId2"/>
          <a:stretch>
            <a:fillRect/>
          </a:stretch>
        </p:blipFill>
        <p:spPr>
          <a:xfrm>
            <a:off x="7906043" y="3120734"/>
            <a:ext cx="3460652" cy="3046230"/>
          </a:xfrm>
          <a:prstGeom prst="rect">
            <a:avLst/>
          </a:prstGeom>
        </p:spPr>
      </p:pic>
      <p:sp>
        <p:nvSpPr>
          <p:cNvPr id="3" name="Subtitle 2">
            <a:extLst>
              <a:ext uri="{FF2B5EF4-FFF2-40B4-BE49-F238E27FC236}">
                <a16:creationId xmlns:a16="http://schemas.microsoft.com/office/drawing/2014/main" id="{D7130D6A-D0AA-4E9D-3786-22E5CB56FC4D}"/>
              </a:ext>
            </a:extLst>
          </p:cNvPr>
          <p:cNvSpPr>
            <a:spLocks noGrp="1"/>
          </p:cNvSpPr>
          <p:nvPr>
            <p:ph type="subTitle" idx="1"/>
          </p:nvPr>
        </p:nvSpPr>
        <p:spPr>
          <a:xfrm>
            <a:off x="1603718" y="2114940"/>
            <a:ext cx="7484013" cy="3568408"/>
          </a:xfrm>
        </p:spPr>
        <p:txBody>
          <a:bodyPr>
            <a:normAutofit fontScale="92500" lnSpcReduction="10000"/>
          </a:bodyPr>
          <a:lstStyle/>
          <a:p>
            <a:pPr>
              <a:lnSpc>
                <a:spcPct val="115000"/>
              </a:lnSpc>
              <a:spcBef>
                <a:spcPts val="0"/>
              </a:spcBef>
              <a:spcAft>
                <a:spcPts val="1000"/>
              </a:spcAft>
            </a:pPr>
            <a:r>
              <a:rPr lang="en-US" sz="1800" b="1" dirty="0">
                <a:latin typeface="Arial" panose="020B0604020202020204" pitchFamily="34" charset="0"/>
                <a:ea typeface="Calibri" panose="020F0502020204030204" pitchFamily="34" charset="0"/>
                <a:cs typeface="Arial" panose="020B0604020202020204" pitchFamily="34" charset="0"/>
              </a:rPr>
              <a:t>An-Najah National University</a:t>
            </a:r>
            <a:endParaRPr lang="en-US" sz="1800" dirty="0">
              <a:latin typeface="Calibri" panose="020F0502020204030204" pitchFamily="34" charset="0"/>
              <a:ea typeface="Calibri" panose="020F0502020204030204" pitchFamily="34" charset="0"/>
              <a:cs typeface="Arial" panose="020B0604020202020204" pitchFamily="34" charset="0"/>
            </a:endParaRPr>
          </a:p>
          <a:p>
            <a:r>
              <a:rPr lang="en-US" sz="1800" b="1" dirty="0">
                <a:latin typeface="Arial" panose="020B0604020202020204" pitchFamily="34" charset="0"/>
                <a:ea typeface="Calibri" panose="020F0502020204030204" pitchFamily="34" charset="0"/>
              </a:rPr>
              <a:t>Faculty of Engineering and Information Technology</a:t>
            </a:r>
            <a:endParaRPr lang="ar-SA" sz="1800" b="1" dirty="0">
              <a:latin typeface="Arial" panose="020B0604020202020204" pitchFamily="34" charset="0"/>
              <a:ea typeface="Calibri" panose="020F0502020204030204" pitchFamily="34" charset="0"/>
            </a:endParaRPr>
          </a:p>
          <a:p>
            <a:r>
              <a:rPr lang="en-US" sz="1800" b="1" dirty="0">
                <a:latin typeface="Arial" panose="020B0604020202020204" pitchFamily="34" charset="0"/>
                <a:ea typeface="Calibri" panose="020F0502020204030204" pitchFamily="34" charset="0"/>
                <a:cs typeface="Arial" panose="020B0604020202020204" pitchFamily="34" charset="0"/>
              </a:rPr>
              <a:t>Electrical and Telecommunication Department</a:t>
            </a:r>
            <a:endParaRPr lang="en-US" sz="1800" dirty="0">
              <a:latin typeface="Calibri" panose="020F0502020204030204" pitchFamily="34" charset="0"/>
              <a:ea typeface="Calibri" panose="020F0502020204030204" pitchFamily="34" charset="0"/>
              <a:cs typeface="Arial" panose="020B0604020202020204" pitchFamily="34" charset="0"/>
            </a:endParaRPr>
          </a:p>
          <a:p>
            <a:r>
              <a:rPr lang="en-US" sz="1800" dirty="0">
                <a:latin typeface="Arial" panose="020B0604020202020204" pitchFamily="34" charset="0"/>
                <a:ea typeface="Calibri" panose="020F0502020204030204" pitchFamily="34" charset="0"/>
                <a:cs typeface="Arial" panose="020B0604020202020204" pitchFamily="34" charset="0"/>
              </a:rPr>
              <a:t>Graduation Project </a:t>
            </a:r>
            <a:r>
              <a:rPr lang="ar-SA" sz="1800" dirty="0">
                <a:latin typeface="Arial" panose="020B0604020202020204" pitchFamily="34" charset="0"/>
                <a:ea typeface="Calibri" panose="020F0502020204030204" pitchFamily="34" charset="0"/>
                <a:cs typeface="Arial" panose="020B0604020202020204" pitchFamily="34" charset="0"/>
              </a:rPr>
              <a:t>2</a:t>
            </a:r>
            <a:endParaRPr lang="en-US" sz="18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Bef>
                <a:spcPts val="0"/>
              </a:spcBef>
              <a:spcAft>
                <a:spcPts val="1000"/>
              </a:spcAft>
            </a:pPr>
            <a:r>
              <a:rPr lang="en-US" sz="1800" b="1" dirty="0">
                <a:latin typeface="Arial" panose="020B0604020202020204" pitchFamily="34" charset="0"/>
                <a:ea typeface="Calibri" panose="020F0502020204030204" pitchFamily="34" charset="0"/>
                <a:cs typeface="Arial" panose="020B0604020202020204" pitchFamily="34" charset="0"/>
              </a:rPr>
              <a:t>7-Axis Robotic Arm</a:t>
            </a:r>
            <a:endParaRPr lang="en-US" sz="1800" dirty="0">
              <a:latin typeface="Calibri" panose="020F0502020204030204" pitchFamily="34" charset="0"/>
              <a:ea typeface="Calibri" panose="020F0502020204030204" pitchFamily="34" charset="0"/>
              <a:cs typeface="Arial" panose="020B0604020202020204" pitchFamily="34" charset="0"/>
            </a:endParaRPr>
          </a:p>
          <a:p>
            <a:pPr>
              <a:lnSpc>
                <a:spcPct val="150000"/>
              </a:lnSpc>
              <a:spcBef>
                <a:spcPts val="0"/>
              </a:spcBef>
              <a:spcAft>
                <a:spcPts val="1000"/>
              </a:spcAft>
            </a:pPr>
            <a:r>
              <a:rPr lang="en-US" sz="1800" b="1" dirty="0">
                <a:latin typeface="Arial" panose="020B0604020202020204" pitchFamily="34" charset="0"/>
                <a:ea typeface="Calibri" panose="020F0502020204030204" pitchFamily="34" charset="0"/>
                <a:cs typeface="Arial" panose="020B0604020202020204" pitchFamily="34" charset="0"/>
              </a:rPr>
              <a:t>Hashem </a:t>
            </a:r>
            <a:r>
              <a:rPr lang="en-US" sz="1800" b="1" dirty="0" err="1">
                <a:latin typeface="Arial" panose="020B0604020202020204" pitchFamily="34" charset="0"/>
                <a:ea typeface="Calibri" panose="020F0502020204030204" pitchFamily="34" charset="0"/>
                <a:cs typeface="Arial" panose="020B0604020202020204" pitchFamily="34" charset="0"/>
              </a:rPr>
              <a:t>Alshami</a:t>
            </a:r>
            <a:r>
              <a:rPr lang="en-US" sz="1800" b="1" dirty="0">
                <a:latin typeface="Arial" panose="020B0604020202020204" pitchFamily="34" charset="0"/>
                <a:ea typeface="Calibri" panose="020F0502020204030204" pitchFamily="34" charset="0"/>
                <a:cs typeface="Arial" panose="020B0604020202020204" pitchFamily="34" charset="0"/>
              </a:rPr>
              <a:t>    11926161</a:t>
            </a:r>
            <a:endParaRPr lang="en-US" sz="1800" dirty="0">
              <a:latin typeface="Calibri" panose="020F0502020204030204" pitchFamily="34" charset="0"/>
              <a:ea typeface="Calibri" panose="020F0502020204030204" pitchFamily="34" charset="0"/>
              <a:cs typeface="Arial" panose="020B0604020202020204" pitchFamily="34" charset="0"/>
            </a:endParaRPr>
          </a:p>
          <a:p>
            <a:pPr>
              <a:lnSpc>
                <a:spcPct val="150000"/>
              </a:lnSpc>
              <a:spcBef>
                <a:spcPts val="0"/>
              </a:spcBef>
              <a:spcAft>
                <a:spcPts val="1000"/>
              </a:spcAft>
            </a:pPr>
            <a:r>
              <a:rPr lang="af-ZA" sz="1800" b="1" dirty="0">
                <a:latin typeface="Arial" panose="020B0604020202020204" pitchFamily="34" charset="0"/>
                <a:ea typeface="Calibri" panose="020F0502020204030204" pitchFamily="34" charset="0"/>
                <a:cs typeface="Arial" panose="020B0604020202020204" pitchFamily="34" charset="0"/>
              </a:rPr>
              <a:t>Baraah abualreesh 11822790</a:t>
            </a:r>
            <a:endParaRPr lang="en-US" sz="1800" dirty="0">
              <a:latin typeface="Calibri" panose="020F0502020204030204" pitchFamily="34" charset="0"/>
              <a:ea typeface="Calibri" panose="020F0502020204030204" pitchFamily="34" charset="0"/>
              <a:cs typeface="Arial" panose="020B0604020202020204" pitchFamily="34" charset="0"/>
            </a:endParaRPr>
          </a:p>
          <a:p>
            <a:pPr>
              <a:lnSpc>
                <a:spcPct val="150000"/>
              </a:lnSpc>
              <a:spcBef>
                <a:spcPts val="0"/>
              </a:spcBef>
              <a:spcAft>
                <a:spcPts val="1000"/>
              </a:spcAft>
            </a:pPr>
            <a:r>
              <a:rPr lang="en-US" sz="1800" b="1" dirty="0">
                <a:latin typeface="Arial" panose="020B0604020202020204" pitchFamily="34" charset="0"/>
                <a:ea typeface="Calibri" panose="020F0502020204030204" pitchFamily="34" charset="0"/>
                <a:cs typeface="Arial" panose="020B0604020202020204" pitchFamily="34" charset="0"/>
              </a:rPr>
              <a:t>Supervisor : Dr. Omar Tamimi</a:t>
            </a:r>
            <a:endParaRPr lang="en-US" sz="1800" dirty="0">
              <a:latin typeface="Calibri" panose="020F0502020204030204" pitchFamily="34" charset="0"/>
              <a:ea typeface="Calibri" panose="020F0502020204030204" pitchFamily="34" charset="0"/>
              <a:cs typeface="Arial" panose="020B0604020202020204" pitchFamily="34" charset="0"/>
            </a:endParaRPr>
          </a:p>
          <a:p>
            <a:endParaRPr lang="en-US" dirty="0"/>
          </a:p>
        </p:txBody>
      </p:sp>
      <p:pic>
        <p:nvPicPr>
          <p:cNvPr id="4" name="Picture 3">
            <a:extLst>
              <a:ext uri="{FF2B5EF4-FFF2-40B4-BE49-F238E27FC236}">
                <a16:creationId xmlns:a16="http://schemas.microsoft.com/office/drawing/2014/main" id="{1FAF6455-F2B6-4ACA-0C41-325C71B8A5F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389023" y="236757"/>
            <a:ext cx="2288540" cy="1875790"/>
          </a:xfrm>
          <a:prstGeom prst="rect">
            <a:avLst/>
          </a:prstGeom>
          <a:noFill/>
        </p:spPr>
      </p:pic>
    </p:spTree>
    <p:extLst>
      <p:ext uri="{BB962C8B-B14F-4D97-AF65-F5344CB8AC3E}">
        <p14:creationId xmlns:p14="http://schemas.microsoft.com/office/powerpoint/2010/main" val="42648586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96E2D8F-60DB-9DEA-3B40-DA7D38C804A2}"/>
              </a:ext>
            </a:extLst>
          </p:cNvPr>
          <p:cNvSpPr>
            <a:spLocks noGrp="1"/>
          </p:cNvSpPr>
          <p:nvPr>
            <p:ph idx="1"/>
          </p:nvPr>
        </p:nvSpPr>
        <p:spPr>
          <a:xfrm>
            <a:off x="182879" y="140677"/>
            <a:ext cx="11282289" cy="6620673"/>
          </a:xfrm>
        </p:spPr>
        <p:txBody>
          <a:bodyPr/>
          <a:lstStyle/>
          <a:p>
            <a:r>
              <a:rPr lang="en-US" dirty="0">
                <a:latin typeface="Times New Roman" panose="02020603050405020304" pitchFamily="18" charset="0"/>
                <a:ea typeface="Times New Roman" panose="02020603050405020304" pitchFamily="18" charset="0"/>
                <a:cs typeface="Arial" panose="020B0604020202020204" pitchFamily="34" charset="0"/>
              </a:rPr>
              <a:t>Mechanical Claw</a:t>
            </a:r>
            <a:endParaRPr lang="ar-SA" dirty="0">
              <a:latin typeface="Times New Roman" panose="02020603050405020304" pitchFamily="18" charset="0"/>
              <a:ea typeface="Times New Roman" panose="02020603050405020304" pitchFamily="18" charset="0"/>
              <a:cs typeface="Arial" panose="020B0604020202020204" pitchFamily="34" charset="0"/>
            </a:endParaRPr>
          </a:p>
          <a:p>
            <a:endParaRPr lang="ar-SA" dirty="0">
              <a:latin typeface="Times New Roman" panose="02020603050405020304" pitchFamily="18" charset="0"/>
              <a:ea typeface="Calibri" panose="020F0502020204030204" pitchFamily="34" charset="0"/>
              <a:cs typeface="Arial" panose="020B0604020202020204" pitchFamily="34" charset="0"/>
            </a:endParaRPr>
          </a:p>
          <a:p>
            <a:endParaRPr lang="ar-SA" dirty="0">
              <a:latin typeface="Times New Roman" panose="02020603050405020304" pitchFamily="18" charset="0"/>
              <a:ea typeface="Calibri" panose="020F0502020204030204" pitchFamily="34" charset="0"/>
              <a:cs typeface="Arial" panose="020B0604020202020204" pitchFamily="34" charset="0"/>
            </a:endParaRPr>
          </a:p>
          <a:p>
            <a:r>
              <a:rPr lang="en-US" dirty="0">
                <a:latin typeface="Times New Roman" panose="02020603050405020304" pitchFamily="18" charset="0"/>
                <a:ea typeface="Times New Roman" panose="02020603050405020304" pitchFamily="18" charset="0"/>
                <a:cs typeface="Arial" panose="020B0604020202020204" pitchFamily="34" charset="0"/>
              </a:rPr>
              <a:t>Brackets</a:t>
            </a:r>
            <a:r>
              <a:rPr lang="ar-SA" dirty="0">
                <a:latin typeface="Times New Roman" panose="02020603050405020304" pitchFamily="18" charset="0"/>
                <a:ea typeface="Times New Roman" panose="02020603050405020304" pitchFamily="18" charset="0"/>
                <a:cs typeface="Arial" panose="020B0604020202020204" pitchFamily="34" charset="0"/>
              </a:rPr>
              <a:t>                 </a:t>
            </a:r>
          </a:p>
          <a:p>
            <a:endParaRPr lang="ar-SA" dirty="0">
              <a:latin typeface="Times New Roman" panose="02020603050405020304" pitchFamily="18" charset="0"/>
              <a:ea typeface="Calibri" panose="020F0502020204030204" pitchFamily="34" charset="0"/>
              <a:cs typeface="Arial" panose="020B0604020202020204" pitchFamily="34" charset="0"/>
            </a:endParaRPr>
          </a:p>
          <a:p>
            <a:endParaRPr lang="ar-SA" dirty="0">
              <a:latin typeface="Times New Roman" panose="02020603050405020304" pitchFamily="18" charset="0"/>
              <a:ea typeface="Calibri" panose="020F0502020204030204" pitchFamily="34" charset="0"/>
              <a:cs typeface="Arial" panose="020B0604020202020204" pitchFamily="34" charset="0"/>
            </a:endParaRPr>
          </a:p>
          <a:p>
            <a:endParaRPr lang="ar-SA" dirty="0">
              <a:latin typeface="Times New Roman" panose="02020603050405020304" pitchFamily="18" charset="0"/>
              <a:ea typeface="Calibri" panose="020F0502020204030204" pitchFamily="34" charset="0"/>
              <a:cs typeface="Arial" panose="020B0604020202020204" pitchFamily="34" charset="0"/>
            </a:endParaRPr>
          </a:p>
          <a:p>
            <a:r>
              <a:rPr lang="en-US" dirty="0">
                <a:latin typeface="Times New Roman" panose="02020603050405020304" pitchFamily="18" charset="0"/>
                <a:ea typeface="Times New Roman" panose="02020603050405020304" pitchFamily="18" charset="0"/>
                <a:cs typeface="Arial" panose="020B0604020202020204" pitchFamily="34" charset="0"/>
              </a:rPr>
              <a:t>Bearing</a:t>
            </a:r>
            <a:endParaRPr lang="ar-SA" dirty="0">
              <a:latin typeface="Times New Roman" panose="02020603050405020304" pitchFamily="18" charset="0"/>
              <a:ea typeface="Times New Roman" panose="02020603050405020304" pitchFamily="18" charset="0"/>
              <a:cs typeface="Arial" panose="020B0604020202020204" pitchFamily="34" charset="0"/>
            </a:endParaRPr>
          </a:p>
          <a:p>
            <a:endParaRPr lang="ar-SA" dirty="0">
              <a:latin typeface="Times New Roman" panose="02020603050405020304" pitchFamily="18" charset="0"/>
              <a:ea typeface="Calibri" panose="020F0502020204030204" pitchFamily="34" charset="0"/>
              <a:cs typeface="Arial" panose="020B0604020202020204" pitchFamily="34" charset="0"/>
            </a:endParaRPr>
          </a:p>
          <a:p>
            <a:endParaRPr lang="ar-SA" dirty="0">
              <a:latin typeface="Times New Roman" panose="02020603050405020304" pitchFamily="18" charset="0"/>
              <a:ea typeface="Calibri" panose="020F0502020204030204" pitchFamily="34" charset="0"/>
              <a:cs typeface="Arial" panose="020B0604020202020204" pitchFamily="34" charset="0"/>
            </a:endParaRPr>
          </a:p>
          <a:p>
            <a:pPr marL="0" indent="0">
              <a:buNone/>
            </a:pPr>
            <a:r>
              <a:rPr lang="en-US" dirty="0">
                <a:latin typeface="Times New Roman" panose="02020603050405020304" pitchFamily="18" charset="0"/>
                <a:ea typeface="Times New Roman" panose="02020603050405020304" pitchFamily="18" charset="0"/>
              </a:rPr>
              <a:t>Screws &amp; Nuts</a:t>
            </a:r>
            <a:endParaRPr lang="ar-SA" dirty="0">
              <a:latin typeface="Times New Roman" panose="02020603050405020304" pitchFamily="18" charset="0"/>
              <a:ea typeface="Times New Roman" panose="02020603050405020304" pitchFamily="18" charset="0"/>
            </a:endParaRPr>
          </a:p>
          <a:p>
            <a:pPr marL="0" indent="0">
              <a:buNone/>
            </a:pPr>
            <a:endParaRPr lang="ar-SA" dirty="0">
              <a:latin typeface="Times New Roman" panose="02020603050405020304" pitchFamily="18" charset="0"/>
              <a:ea typeface="Calibri" panose="020F0502020204030204" pitchFamily="34" charset="0"/>
              <a:cs typeface="Arial" panose="020B0604020202020204" pitchFamily="34" charset="0"/>
            </a:endParaRPr>
          </a:p>
          <a:p>
            <a:pPr marL="0" indent="0">
              <a:buNone/>
            </a:pPr>
            <a:endParaRPr lang="en-US" dirty="0">
              <a:latin typeface="Calibri" panose="020F0502020204030204" pitchFamily="34" charset="0"/>
              <a:ea typeface="Calibri" panose="020F0502020204030204" pitchFamily="34" charset="0"/>
              <a:cs typeface="Arial" panose="020B0604020202020204" pitchFamily="34" charset="0"/>
            </a:endParaRPr>
          </a:p>
          <a:p>
            <a:endParaRPr lang="en-US" dirty="0">
              <a:latin typeface="Calibri" panose="020F0502020204030204" pitchFamily="34" charset="0"/>
              <a:ea typeface="Calibri" panose="020F0502020204030204" pitchFamily="34" charset="0"/>
              <a:cs typeface="Arial" panose="020B0604020202020204" pitchFamily="34" charset="0"/>
            </a:endParaRPr>
          </a:p>
          <a:p>
            <a:endParaRPr lang="en-US" dirty="0"/>
          </a:p>
        </p:txBody>
      </p:sp>
      <p:pic>
        <p:nvPicPr>
          <p:cNvPr id="4" name="Picture 3">
            <a:extLst>
              <a:ext uri="{FF2B5EF4-FFF2-40B4-BE49-F238E27FC236}">
                <a16:creationId xmlns:a16="http://schemas.microsoft.com/office/drawing/2014/main" id="{178596DF-FCA5-36BF-7129-5947670F8D9F}"/>
              </a:ext>
            </a:extLst>
          </p:cNvPr>
          <p:cNvPicPr>
            <a:picLocks noChangeAspect="1"/>
          </p:cNvPicPr>
          <p:nvPr/>
        </p:nvPicPr>
        <p:blipFill>
          <a:blip r:embed="rId2"/>
          <a:stretch>
            <a:fillRect/>
          </a:stretch>
        </p:blipFill>
        <p:spPr>
          <a:xfrm>
            <a:off x="3962217" y="28710"/>
            <a:ext cx="2133785" cy="1237957"/>
          </a:xfrm>
          <a:prstGeom prst="rect">
            <a:avLst/>
          </a:prstGeom>
        </p:spPr>
      </p:pic>
      <p:pic>
        <p:nvPicPr>
          <p:cNvPr id="5" name="Picture 4" descr="DIY Robot Arm Mechanical Robot Mount ...">
            <a:extLst>
              <a:ext uri="{FF2B5EF4-FFF2-40B4-BE49-F238E27FC236}">
                <a16:creationId xmlns:a16="http://schemas.microsoft.com/office/drawing/2014/main" id="{D20D4826-FA08-923F-6DEC-373A5C684C32}"/>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749553" y="974620"/>
            <a:ext cx="2181225" cy="1047750"/>
          </a:xfrm>
          <a:prstGeom prst="rect">
            <a:avLst/>
          </a:prstGeom>
          <a:noFill/>
          <a:ln>
            <a:noFill/>
          </a:ln>
        </p:spPr>
      </p:pic>
      <p:pic>
        <p:nvPicPr>
          <p:cNvPr id="6" name="Picture 5">
            <a:extLst>
              <a:ext uri="{FF2B5EF4-FFF2-40B4-BE49-F238E27FC236}">
                <a16:creationId xmlns:a16="http://schemas.microsoft.com/office/drawing/2014/main" id="{353AD365-CAFF-5603-64E1-F737B13C4690}"/>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3444732" y="2413581"/>
            <a:ext cx="2438400" cy="1490480"/>
          </a:xfrm>
          <a:prstGeom prst="rect">
            <a:avLst/>
          </a:prstGeom>
          <a:noFill/>
        </p:spPr>
      </p:pic>
      <p:pic>
        <p:nvPicPr>
          <p:cNvPr id="7" name="Picture 6">
            <a:extLst>
              <a:ext uri="{FF2B5EF4-FFF2-40B4-BE49-F238E27FC236}">
                <a16:creationId xmlns:a16="http://schemas.microsoft.com/office/drawing/2014/main" id="{BA2E2508-654E-066B-BF3A-5C1C07309C7B}"/>
              </a:ext>
            </a:extLst>
          </p:cNvPr>
          <p:cNvPicPr>
            <a:picLocks noChangeAspect="1"/>
          </p:cNvPicPr>
          <p:nvPr/>
        </p:nvPicPr>
        <p:blipFill>
          <a:blip r:embed="rId5"/>
          <a:stretch>
            <a:fillRect/>
          </a:stretch>
        </p:blipFill>
        <p:spPr>
          <a:xfrm>
            <a:off x="6749551" y="3904061"/>
            <a:ext cx="2345348" cy="1241434"/>
          </a:xfrm>
          <a:prstGeom prst="rect">
            <a:avLst/>
          </a:prstGeom>
        </p:spPr>
      </p:pic>
      <p:sp>
        <p:nvSpPr>
          <p:cNvPr id="8" name="Content Placeholder 2">
            <a:extLst>
              <a:ext uri="{FF2B5EF4-FFF2-40B4-BE49-F238E27FC236}">
                <a16:creationId xmlns:a16="http://schemas.microsoft.com/office/drawing/2014/main" id="{D4E90D21-98AB-6002-7323-6C1E25B912A1}"/>
              </a:ext>
            </a:extLst>
          </p:cNvPr>
          <p:cNvSpPr txBox="1">
            <a:spLocks/>
          </p:cNvSpPr>
          <p:nvPr/>
        </p:nvSpPr>
        <p:spPr>
          <a:xfrm>
            <a:off x="182880" y="140678"/>
            <a:ext cx="11170920" cy="603628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latin typeface="Times New Roman" panose="02020603050405020304" pitchFamily="18" charset="0"/>
                <a:ea typeface="Times New Roman" panose="02020603050405020304" pitchFamily="18" charset="0"/>
                <a:cs typeface="Arial" panose="020B0604020202020204" pitchFamily="34" charset="0"/>
              </a:rPr>
              <a:t>Mechanical Claw</a:t>
            </a:r>
            <a:endParaRPr lang="ar-SA" sz="2400" dirty="0">
              <a:latin typeface="Times New Roman" panose="02020603050405020304" pitchFamily="18" charset="0"/>
              <a:ea typeface="Times New Roman" panose="02020603050405020304" pitchFamily="18" charset="0"/>
              <a:cs typeface="Arial" panose="020B0604020202020204" pitchFamily="34" charset="0"/>
            </a:endParaRPr>
          </a:p>
          <a:p>
            <a:endParaRPr lang="ar-SA" sz="2400" dirty="0">
              <a:latin typeface="Times New Roman" panose="02020603050405020304" pitchFamily="18" charset="0"/>
              <a:ea typeface="Calibri" panose="020F0502020204030204" pitchFamily="34" charset="0"/>
              <a:cs typeface="Arial" panose="020B0604020202020204" pitchFamily="34" charset="0"/>
            </a:endParaRPr>
          </a:p>
          <a:p>
            <a:endParaRPr lang="ar-SA" sz="2400" dirty="0">
              <a:latin typeface="Times New Roman" panose="02020603050405020304" pitchFamily="18" charset="0"/>
              <a:ea typeface="Calibri" panose="020F0502020204030204" pitchFamily="34" charset="0"/>
              <a:cs typeface="Arial" panose="020B0604020202020204" pitchFamily="34" charset="0"/>
            </a:endParaRPr>
          </a:p>
          <a:p>
            <a:r>
              <a:rPr lang="en-US" sz="2400" dirty="0">
                <a:latin typeface="Times New Roman" panose="02020603050405020304" pitchFamily="18" charset="0"/>
                <a:ea typeface="Times New Roman" panose="02020603050405020304" pitchFamily="18" charset="0"/>
                <a:cs typeface="Arial" panose="020B0604020202020204" pitchFamily="34" charset="0"/>
              </a:rPr>
              <a:t>Brackets</a:t>
            </a:r>
            <a:endParaRPr lang="ar-SA" sz="2400" dirty="0">
              <a:latin typeface="Times New Roman" panose="02020603050405020304" pitchFamily="18" charset="0"/>
              <a:ea typeface="Times New Roman" panose="02020603050405020304" pitchFamily="18" charset="0"/>
              <a:cs typeface="Arial" panose="020B0604020202020204" pitchFamily="34" charset="0"/>
            </a:endParaRPr>
          </a:p>
          <a:p>
            <a:endParaRPr lang="ar-SA" sz="2400" dirty="0">
              <a:latin typeface="Times New Roman" panose="02020603050405020304" pitchFamily="18" charset="0"/>
              <a:ea typeface="Calibri" panose="020F0502020204030204" pitchFamily="34" charset="0"/>
              <a:cs typeface="Arial" panose="020B0604020202020204" pitchFamily="34" charset="0"/>
            </a:endParaRPr>
          </a:p>
          <a:p>
            <a:endParaRPr lang="ar-SA" sz="2400" dirty="0">
              <a:latin typeface="Times New Roman" panose="02020603050405020304" pitchFamily="18" charset="0"/>
              <a:ea typeface="Calibri" panose="020F0502020204030204" pitchFamily="34" charset="0"/>
              <a:cs typeface="Arial" panose="020B0604020202020204" pitchFamily="34" charset="0"/>
            </a:endParaRPr>
          </a:p>
          <a:p>
            <a:endParaRPr lang="ar-SA" sz="2400" dirty="0">
              <a:latin typeface="Times New Roman" panose="02020603050405020304" pitchFamily="18" charset="0"/>
              <a:ea typeface="Calibri" panose="020F0502020204030204" pitchFamily="34" charset="0"/>
              <a:cs typeface="Arial" panose="020B0604020202020204" pitchFamily="34" charset="0"/>
            </a:endParaRPr>
          </a:p>
          <a:p>
            <a:r>
              <a:rPr lang="en-US" sz="2400" dirty="0">
                <a:latin typeface="Times New Roman" panose="02020603050405020304" pitchFamily="18" charset="0"/>
                <a:ea typeface="Times New Roman" panose="02020603050405020304" pitchFamily="18" charset="0"/>
                <a:cs typeface="Arial" panose="020B0604020202020204" pitchFamily="34" charset="0"/>
              </a:rPr>
              <a:t>Bearing</a:t>
            </a:r>
            <a:endParaRPr lang="ar-SA" sz="2400" dirty="0">
              <a:latin typeface="Times New Roman" panose="02020603050405020304" pitchFamily="18" charset="0"/>
              <a:ea typeface="Times New Roman" panose="02020603050405020304" pitchFamily="18" charset="0"/>
              <a:cs typeface="Arial" panose="020B0604020202020204" pitchFamily="34" charset="0"/>
            </a:endParaRPr>
          </a:p>
          <a:p>
            <a:endParaRPr lang="ar-SA" sz="2400" dirty="0">
              <a:latin typeface="Times New Roman" panose="02020603050405020304" pitchFamily="18" charset="0"/>
              <a:ea typeface="Calibri" panose="020F0502020204030204" pitchFamily="34" charset="0"/>
              <a:cs typeface="Arial" panose="020B0604020202020204" pitchFamily="34" charset="0"/>
            </a:endParaRPr>
          </a:p>
          <a:p>
            <a:endParaRPr lang="ar-SA" sz="2400" dirty="0">
              <a:latin typeface="Times New Roman" panose="02020603050405020304" pitchFamily="18" charset="0"/>
              <a:ea typeface="Calibri" panose="020F0502020204030204" pitchFamily="34" charset="0"/>
              <a:cs typeface="Arial" panose="020B0604020202020204" pitchFamily="34" charset="0"/>
            </a:endParaRPr>
          </a:p>
          <a:p>
            <a:endParaRPr lang="ar-SA" sz="2400" dirty="0">
              <a:latin typeface="Times New Roman" panose="02020603050405020304" pitchFamily="18" charset="0"/>
              <a:ea typeface="Calibri" panose="020F0502020204030204" pitchFamily="34" charset="0"/>
              <a:cs typeface="Arial" panose="020B0604020202020204" pitchFamily="34" charset="0"/>
            </a:endParaRPr>
          </a:p>
          <a:p>
            <a:endParaRPr lang="en-US" sz="2400" dirty="0">
              <a:latin typeface="Calibri" panose="020F0502020204030204" pitchFamily="34" charset="0"/>
              <a:ea typeface="Calibri" panose="020F0502020204030204" pitchFamily="34" charset="0"/>
              <a:cs typeface="Arial" panose="020B0604020202020204" pitchFamily="34" charset="0"/>
            </a:endParaRPr>
          </a:p>
          <a:p>
            <a:r>
              <a:rPr lang="en-US" sz="2400" dirty="0">
                <a:latin typeface="Times New Roman" panose="02020603050405020304" pitchFamily="18" charset="0"/>
                <a:ea typeface="Times New Roman" panose="02020603050405020304" pitchFamily="18" charset="0"/>
                <a:cs typeface="Arial" panose="020B0604020202020204" pitchFamily="34" charset="0"/>
              </a:rPr>
              <a:t>Headers and Jumper wires</a:t>
            </a:r>
            <a:r>
              <a:rPr lang="en-US" sz="1800" dirty="0">
                <a:latin typeface="Times New Roman" panose="02020603050405020304" pitchFamily="18" charset="0"/>
                <a:ea typeface="Times New Roman" panose="02020603050405020304" pitchFamily="18" charset="0"/>
                <a:cs typeface="Arial" panose="020B0604020202020204" pitchFamily="34" charset="0"/>
              </a:rPr>
              <a:t>:</a:t>
            </a:r>
            <a:endParaRPr lang="en-US" sz="1800" dirty="0">
              <a:latin typeface="Calibri" panose="020F0502020204030204" pitchFamily="34" charset="0"/>
              <a:ea typeface="Calibri" panose="020F0502020204030204" pitchFamily="34" charset="0"/>
              <a:cs typeface="Arial" panose="020B0604020202020204" pitchFamily="34" charset="0"/>
            </a:endParaRPr>
          </a:p>
          <a:p>
            <a:endParaRPr lang="en-US" sz="2400" dirty="0">
              <a:latin typeface="Calibri" panose="020F0502020204030204" pitchFamily="34" charset="0"/>
              <a:ea typeface="Calibri" panose="020F0502020204030204" pitchFamily="34" charset="0"/>
              <a:cs typeface="Arial" panose="020B0604020202020204" pitchFamily="34" charset="0"/>
            </a:endParaRPr>
          </a:p>
          <a:p>
            <a:endParaRPr lang="en-US" dirty="0"/>
          </a:p>
        </p:txBody>
      </p:sp>
      <p:pic>
        <p:nvPicPr>
          <p:cNvPr id="9" name="Picture 8">
            <a:extLst>
              <a:ext uri="{FF2B5EF4-FFF2-40B4-BE49-F238E27FC236}">
                <a16:creationId xmlns:a16="http://schemas.microsoft.com/office/drawing/2014/main" id="{4D4CE0D6-6253-750B-1190-770EA648846A}"/>
              </a:ext>
            </a:extLst>
          </p:cNvPr>
          <p:cNvPicPr>
            <a:picLocks noChangeAspect="1"/>
          </p:cNvPicPr>
          <p:nvPr/>
        </p:nvPicPr>
        <p:blipFill>
          <a:blip r:embed="rId6"/>
          <a:stretch>
            <a:fillRect/>
          </a:stretch>
        </p:blipFill>
        <p:spPr>
          <a:xfrm>
            <a:off x="4240844" y="5524637"/>
            <a:ext cx="2219136" cy="1304657"/>
          </a:xfrm>
          <a:prstGeom prst="rect">
            <a:avLst/>
          </a:prstGeom>
        </p:spPr>
      </p:pic>
    </p:spTree>
    <p:extLst>
      <p:ext uri="{BB962C8B-B14F-4D97-AF65-F5344CB8AC3E}">
        <p14:creationId xmlns:p14="http://schemas.microsoft.com/office/powerpoint/2010/main" val="10052006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18968" y="0"/>
            <a:ext cx="12410968" cy="6049818"/>
          </a:xfrm>
          <a:prstGeom prst="rect">
            <a:avLst/>
          </a:prstGeom>
        </p:spPr>
      </p:pic>
      <p:pic>
        <p:nvPicPr>
          <p:cNvPr id="7" name="Picture 6"/>
          <p:cNvPicPr>
            <a:picLocks noChangeAspect="1"/>
          </p:cNvPicPr>
          <p:nvPr/>
        </p:nvPicPr>
        <p:blipFill>
          <a:blip r:embed="rId3"/>
          <a:stretch>
            <a:fillRect/>
          </a:stretch>
        </p:blipFill>
        <p:spPr>
          <a:xfrm>
            <a:off x="3031325" y="4553512"/>
            <a:ext cx="9096020" cy="2304488"/>
          </a:xfrm>
          <a:prstGeom prst="rect">
            <a:avLst/>
          </a:prstGeom>
        </p:spPr>
      </p:pic>
    </p:spTree>
    <p:extLst>
      <p:ext uri="{BB962C8B-B14F-4D97-AF65-F5344CB8AC3E}">
        <p14:creationId xmlns:p14="http://schemas.microsoft.com/office/powerpoint/2010/main" val="41195512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AF1EAD-0DC9-BD06-98C0-25DB6077C629}"/>
              </a:ext>
            </a:extLst>
          </p:cNvPr>
          <p:cNvSpPr>
            <a:spLocks noGrp="1"/>
          </p:cNvSpPr>
          <p:nvPr>
            <p:ph type="title"/>
          </p:nvPr>
        </p:nvSpPr>
        <p:spPr/>
        <p:txBody>
          <a:bodyPr>
            <a:normAutofit/>
          </a:bodyPr>
          <a:lstStyle/>
          <a:p>
            <a:r>
              <a:rPr lang="en-US" sz="3600" b="1" dirty="0">
                <a:latin typeface="Calibri" panose="020F0502020204030204" pitchFamily="34" charset="0"/>
                <a:ea typeface="Calibri" panose="020F0502020204030204" pitchFamily="34" charset="0"/>
                <a:cs typeface="Arial" panose="020B0604020202020204" pitchFamily="34" charset="0"/>
              </a:rPr>
              <a:t>The structure of the robotics system</a:t>
            </a:r>
            <a:r>
              <a:rPr lang="en-US" sz="1800" dirty="0">
                <a:latin typeface="Calibri" panose="020F0502020204030204" pitchFamily="34" charset="0"/>
                <a:ea typeface="Calibri" panose="020F0502020204030204" pitchFamily="34" charset="0"/>
                <a:cs typeface="Arial" panose="020B0604020202020204" pitchFamily="34" charset="0"/>
              </a:rPr>
              <a:t/>
            </a:r>
            <a:br>
              <a:rPr lang="en-US" sz="1800" dirty="0">
                <a:latin typeface="Calibri" panose="020F0502020204030204" pitchFamily="34" charset="0"/>
                <a:ea typeface="Calibri" panose="020F0502020204030204" pitchFamily="34" charset="0"/>
                <a:cs typeface="Arial" panose="020B0604020202020204" pitchFamily="34" charset="0"/>
              </a:rPr>
            </a:br>
            <a:endParaRPr lang="en-US" dirty="0"/>
          </a:p>
        </p:txBody>
      </p:sp>
      <p:pic>
        <p:nvPicPr>
          <p:cNvPr id="4" name="Content Placeholder 3">
            <a:extLst>
              <a:ext uri="{FF2B5EF4-FFF2-40B4-BE49-F238E27FC236}">
                <a16:creationId xmlns:a16="http://schemas.microsoft.com/office/drawing/2014/main" id="{7A5CE4C8-65F8-5FDD-6C52-41D3BBD2FA8C}"/>
              </a:ext>
            </a:extLst>
          </p:cNvPr>
          <p:cNvPicPr>
            <a:picLocks noGrp="1" noChangeAspect="1"/>
          </p:cNvPicPr>
          <p:nvPr>
            <p:ph idx="1"/>
          </p:nvPr>
        </p:nvPicPr>
        <p:blipFill>
          <a:blip r:embed="rId2"/>
          <a:stretch>
            <a:fillRect/>
          </a:stretch>
        </p:blipFill>
        <p:spPr>
          <a:xfrm>
            <a:off x="2011682" y="1620114"/>
            <a:ext cx="6583679" cy="4279763"/>
          </a:xfrm>
          <a:prstGeom prst="rect">
            <a:avLst/>
          </a:prstGeom>
        </p:spPr>
      </p:pic>
    </p:spTree>
    <p:extLst>
      <p:ext uri="{BB962C8B-B14F-4D97-AF65-F5344CB8AC3E}">
        <p14:creationId xmlns:p14="http://schemas.microsoft.com/office/powerpoint/2010/main" val="41821148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0" y="-1"/>
            <a:ext cx="6583908" cy="6927273"/>
          </a:xfrm>
          <a:prstGeom prst="rect">
            <a:avLst/>
          </a:prstGeom>
        </p:spPr>
      </p:pic>
      <p:pic>
        <p:nvPicPr>
          <p:cNvPr id="5" name="Picture 4">
            <a:extLst>
              <a:ext uri="{FF2B5EF4-FFF2-40B4-BE49-F238E27FC236}">
                <a16:creationId xmlns:a16="http://schemas.microsoft.com/office/drawing/2014/main" id="{B7F1264D-6721-7504-97DA-33FE1D3F9104}"/>
              </a:ext>
            </a:extLst>
          </p:cNvPr>
          <p:cNvPicPr>
            <a:picLocks noChangeAspect="1"/>
          </p:cNvPicPr>
          <p:nvPr/>
        </p:nvPicPr>
        <p:blipFill>
          <a:blip r:embed="rId3"/>
          <a:stretch>
            <a:fillRect/>
          </a:stretch>
        </p:blipFill>
        <p:spPr>
          <a:xfrm>
            <a:off x="5888575" y="24362"/>
            <a:ext cx="6303425" cy="6833638"/>
          </a:xfrm>
          <a:prstGeom prst="rect">
            <a:avLst/>
          </a:prstGeom>
        </p:spPr>
      </p:pic>
    </p:spTree>
    <p:extLst>
      <p:ext uri="{BB962C8B-B14F-4D97-AF65-F5344CB8AC3E}">
        <p14:creationId xmlns:p14="http://schemas.microsoft.com/office/powerpoint/2010/main" val="39419388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6">
            <a:extLst>
              <a:ext uri="{FF2B5EF4-FFF2-40B4-BE49-F238E27FC236}">
                <a16:creationId xmlns:a16="http://schemas.microsoft.com/office/drawing/2014/main" id="{EEBADE31-934F-65E2-C534-0D226911C26A}"/>
              </a:ext>
            </a:extLst>
          </p:cNvPr>
          <p:cNvPicPr>
            <a:picLocks noGrp="1" noChangeAspect="1"/>
          </p:cNvPicPr>
          <p:nvPr>
            <p:ph idx="1"/>
          </p:nvPr>
        </p:nvPicPr>
        <p:blipFill>
          <a:blip r:embed="rId2"/>
          <a:stretch>
            <a:fillRect/>
          </a:stretch>
        </p:blipFill>
        <p:spPr>
          <a:xfrm>
            <a:off x="0" y="0"/>
            <a:ext cx="4230255" cy="685942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30255" y="0"/>
            <a:ext cx="7961745" cy="6858000"/>
          </a:xfrm>
          <a:prstGeom prst="rect">
            <a:avLst/>
          </a:prstGeom>
        </p:spPr>
      </p:pic>
    </p:spTree>
    <p:extLst>
      <p:ext uri="{BB962C8B-B14F-4D97-AF65-F5344CB8AC3E}">
        <p14:creationId xmlns:p14="http://schemas.microsoft.com/office/powerpoint/2010/main" val="9688300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5033818" cy="2332445"/>
          </a:xfrm>
          <a:prstGeom prst="rect">
            <a:avLst/>
          </a:prstGeom>
        </p:spPr>
      </p:pic>
      <p:sp>
        <p:nvSpPr>
          <p:cNvPr id="7" name="Rectangle 6"/>
          <p:cNvSpPr/>
          <p:nvPr/>
        </p:nvSpPr>
        <p:spPr>
          <a:xfrm>
            <a:off x="91003" y="2634734"/>
            <a:ext cx="6180603" cy="461665"/>
          </a:xfrm>
          <a:prstGeom prst="rect">
            <a:avLst/>
          </a:prstGeom>
        </p:spPr>
        <p:txBody>
          <a:bodyPr wrap="none">
            <a:spAutoFit/>
          </a:bodyPr>
          <a:lstStyle/>
          <a:p>
            <a:r>
              <a:rPr lang="en-US" sz="2400" b="1" dirty="0">
                <a:latin typeface="Segoe UI Historic" panose="020B0502040204020203" pitchFamily="34" charset="0"/>
              </a:rPr>
              <a:t>15 selectable microstep resolutions including</a:t>
            </a:r>
            <a:endParaRPr lang="en-US" sz="2400" b="1" dirty="0"/>
          </a:p>
        </p:txBody>
      </p:sp>
      <p:sp>
        <p:nvSpPr>
          <p:cNvPr id="8" name="Rectangle 7"/>
          <p:cNvSpPr/>
          <p:nvPr/>
        </p:nvSpPr>
        <p:spPr>
          <a:xfrm>
            <a:off x="154927" y="3077515"/>
            <a:ext cx="5700928" cy="830997"/>
          </a:xfrm>
          <a:prstGeom prst="rect">
            <a:avLst/>
          </a:prstGeom>
        </p:spPr>
        <p:txBody>
          <a:bodyPr wrap="square">
            <a:spAutoFit/>
          </a:bodyPr>
          <a:lstStyle/>
          <a:p>
            <a:r>
              <a:rPr lang="en-US" sz="2400" b="1" dirty="0">
                <a:latin typeface="Segoe UI Historic" panose="020B0502040204020203" pitchFamily="34" charset="0"/>
              </a:rPr>
              <a:t>Soft-start when powered on</a:t>
            </a:r>
            <a:endParaRPr lang="en-US" sz="2400" b="1" dirty="0"/>
          </a:p>
          <a:p>
            <a:endParaRPr lang="en-US" sz="2400" dirty="0"/>
          </a:p>
        </p:txBody>
      </p:sp>
      <p:sp>
        <p:nvSpPr>
          <p:cNvPr id="10" name="Rectangle 9"/>
          <p:cNvSpPr/>
          <p:nvPr/>
        </p:nvSpPr>
        <p:spPr>
          <a:xfrm>
            <a:off x="164064" y="3518172"/>
            <a:ext cx="3516475" cy="461665"/>
          </a:xfrm>
          <a:prstGeom prst="rect">
            <a:avLst/>
          </a:prstGeom>
        </p:spPr>
        <p:txBody>
          <a:bodyPr wrap="none">
            <a:spAutoFit/>
          </a:bodyPr>
          <a:lstStyle/>
          <a:p>
            <a:r>
              <a:rPr lang="en-US" sz="2400" b="1" dirty="0">
                <a:latin typeface="Segoe UI Historic" panose="020B0502040204020203" pitchFamily="34" charset="0"/>
              </a:rPr>
              <a:t>8 selectable peak current</a:t>
            </a:r>
            <a:endParaRPr lang="en-US" sz="2400" b="1" dirty="0"/>
          </a:p>
        </p:txBody>
      </p:sp>
      <p:sp>
        <p:nvSpPr>
          <p:cNvPr id="11" name="Rectangle 10"/>
          <p:cNvSpPr/>
          <p:nvPr/>
        </p:nvSpPr>
        <p:spPr>
          <a:xfrm>
            <a:off x="164064" y="4041392"/>
            <a:ext cx="3208699" cy="461665"/>
          </a:xfrm>
          <a:prstGeom prst="rect">
            <a:avLst/>
          </a:prstGeom>
        </p:spPr>
        <p:txBody>
          <a:bodyPr wrap="none">
            <a:spAutoFit/>
          </a:bodyPr>
          <a:lstStyle/>
          <a:p>
            <a:r>
              <a:rPr lang="en-US" sz="2400" b="1" dirty="0">
                <a:latin typeface="Segoe UI Historic" panose="020B0502040204020203" pitchFamily="34" charset="0"/>
              </a:rPr>
              <a:t>optically isolated input</a:t>
            </a:r>
            <a:endParaRPr lang="en-US" sz="2400" b="1" dirty="0"/>
          </a:p>
        </p:txBody>
      </p:sp>
      <p:sp>
        <p:nvSpPr>
          <p:cNvPr id="12" name="Rectangle 11"/>
          <p:cNvSpPr/>
          <p:nvPr/>
        </p:nvSpPr>
        <p:spPr>
          <a:xfrm>
            <a:off x="164064" y="4540700"/>
            <a:ext cx="5348515" cy="461665"/>
          </a:xfrm>
          <a:prstGeom prst="rect">
            <a:avLst/>
          </a:prstGeom>
        </p:spPr>
        <p:txBody>
          <a:bodyPr wrap="none">
            <a:spAutoFit/>
          </a:bodyPr>
          <a:lstStyle/>
          <a:p>
            <a:r>
              <a:rPr lang="en-US" sz="2400" b="1" dirty="0">
                <a:latin typeface="Segoe UI Historic" panose="020B0502040204020203" pitchFamily="34" charset="0"/>
              </a:rPr>
              <a:t>Support PUL/DIR and CW/CCW modes</a:t>
            </a:r>
            <a:endParaRPr lang="en-US" sz="2400" b="1" dirty="0"/>
          </a:p>
        </p:txBody>
      </p:sp>
      <p:sp>
        <p:nvSpPr>
          <p:cNvPr id="13" name="Rectangle 12"/>
          <p:cNvSpPr/>
          <p:nvPr/>
        </p:nvSpPr>
        <p:spPr>
          <a:xfrm>
            <a:off x="154927" y="4971534"/>
            <a:ext cx="5280485" cy="461665"/>
          </a:xfrm>
          <a:prstGeom prst="rect">
            <a:avLst/>
          </a:prstGeom>
        </p:spPr>
        <p:txBody>
          <a:bodyPr wrap="none">
            <a:spAutoFit/>
          </a:bodyPr>
          <a:lstStyle/>
          <a:p>
            <a:r>
              <a:rPr lang="en-US" sz="2400" b="1" dirty="0">
                <a:latin typeface="Segoe UI Historic" panose="020B0502040204020203" pitchFamily="34" charset="0"/>
              </a:rPr>
              <a:t>Over-voltage, over-current protections</a:t>
            </a:r>
            <a:endParaRPr lang="en-US" sz="2400" b="1" dirty="0"/>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59278" y="0"/>
            <a:ext cx="4332722" cy="2181726"/>
          </a:xfrm>
          <a:prstGeom prst="rect">
            <a:avLst/>
          </a:prstGeom>
        </p:spPr>
      </p:pic>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15732" y="2181726"/>
            <a:ext cx="3619814" cy="1249788"/>
          </a:xfrm>
          <a:prstGeom prst="rect">
            <a:avLst/>
          </a:prstGeom>
        </p:spPr>
      </p:pic>
    </p:spTree>
    <p:extLst>
      <p:ext uri="{BB962C8B-B14F-4D97-AF65-F5344CB8AC3E}">
        <p14:creationId xmlns:p14="http://schemas.microsoft.com/office/powerpoint/2010/main" val="17589260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3405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81892"/>
            <a:ext cx="12192000" cy="6263658"/>
          </a:xfrm>
          <a:prstGeom prst="rect">
            <a:avLst/>
          </a:prstGeom>
        </p:spPr>
      </p:pic>
      <p:sp>
        <p:nvSpPr>
          <p:cNvPr id="2" name="TextBox 1"/>
          <p:cNvSpPr txBox="1"/>
          <p:nvPr/>
        </p:nvSpPr>
        <p:spPr>
          <a:xfrm>
            <a:off x="203200" y="73890"/>
            <a:ext cx="4342856" cy="400110"/>
          </a:xfrm>
          <a:prstGeom prst="rect">
            <a:avLst/>
          </a:prstGeom>
          <a:noFill/>
        </p:spPr>
        <p:txBody>
          <a:bodyPr wrap="none" rtlCol="0">
            <a:spAutoFit/>
          </a:bodyPr>
          <a:lstStyle/>
          <a:p>
            <a:r>
              <a:rPr lang="en-US" sz="2000" b="1" dirty="0" smtClean="0"/>
              <a:t>Open collecter (common </a:t>
            </a:r>
            <a:r>
              <a:rPr lang="en-US" sz="2000" b="1" dirty="0" smtClean="0"/>
              <a:t>anode)</a:t>
            </a:r>
            <a:endParaRPr lang="en-US" sz="2000" b="1" dirty="0"/>
          </a:p>
        </p:txBody>
      </p:sp>
    </p:spTree>
    <p:extLst>
      <p:ext uri="{BB962C8B-B14F-4D97-AF65-F5344CB8AC3E}">
        <p14:creationId xmlns:p14="http://schemas.microsoft.com/office/powerpoint/2010/main" val="6070667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2998" y="0"/>
            <a:ext cx="8911687" cy="1280890"/>
          </a:xfrm>
        </p:spPr>
        <p:txBody>
          <a:bodyPr/>
          <a:lstStyle/>
          <a:p>
            <a:r>
              <a:rPr lang="en-US" b="1" dirty="0" smtClean="0">
                <a:solidFill>
                  <a:schemeClr val="tx2"/>
                </a:solidFill>
              </a:rPr>
              <a:t>Protection Driver</a:t>
            </a:r>
            <a:endParaRPr lang="en-US" b="1" dirty="0">
              <a:solidFill>
                <a:schemeClr val="tx2"/>
              </a:solidFill>
            </a:endParaRPr>
          </a:p>
        </p:txBody>
      </p:sp>
      <p:sp>
        <p:nvSpPr>
          <p:cNvPr id="3" name="Content Placeholder 2"/>
          <p:cNvSpPr>
            <a:spLocks noGrp="1"/>
          </p:cNvSpPr>
          <p:nvPr>
            <p:ph idx="1"/>
          </p:nvPr>
        </p:nvSpPr>
        <p:spPr>
          <a:xfrm>
            <a:off x="354012" y="1280890"/>
            <a:ext cx="8915400" cy="3777622"/>
          </a:xfrm>
        </p:spPr>
        <p:txBody>
          <a:bodyPr/>
          <a:lstStyle/>
          <a:p>
            <a:r>
              <a:rPr lang="en-US" dirty="0" smtClean="0"/>
              <a:t>Over Voltage</a:t>
            </a:r>
          </a:p>
          <a:p>
            <a:r>
              <a:rPr lang="en-US" dirty="0" smtClean="0"/>
              <a:t>Over Current </a:t>
            </a:r>
            <a:endParaRPr lang="en-US" dirty="0" smtClean="0"/>
          </a:p>
          <a:p>
            <a:endParaRPr lang="en-US" dirty="0"/>
          </a:p>
          <a:p>
            <a:pPr marL="0" indent="0">
              <a:buNone/>
            </a:pPr>
            <a:endParaRPr lang="en-US" dirty="0" smtClean="0"/>
          </a:p>
          <a:p>
            <a:pPr marL="0" indent="0">
              <a:buNone/>
            </a:pPr>
            <a:endParaRPr lang="en-US" dirty="0" smtClean="0"/>
          </a:p>
          <a:p>
            <a:r>
              <a:rPr lang="en-US" b="1" u="sng" dirty="0">
                <a:hlinkClick r:id="rId2"/>
              </a:rPr>
              <a:t>Opto-isolator</a:t>
            </a:r>
            <a:endParaRPr lang="en-US" b="1"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012" y="3625516"/>
            <a:ext cx="4201946" cy="3232484"/>
          </a:xfrm>
          <a:prstGeom prst="rect">
            <a:avLst/>
          </a:prstGeom>
        </p:spPr>
      </p:pic>
    </p:spTree>
    <p:extLst>
      <p:ext uri="{BB962C8B-B14F-4D97-AF65-F5344CB8AC3E}">
        <p14:creationId xmlns:p14="http://schemas.microsoft.com/office/powerpoint/2010/main" val="35285047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a:extLst>
              <a:ext uri="{FF2B5EF4-FFF2-40B4-BE49-F238E27FC236}">
                <a16:creationId xmlns:a16="http://schemas.microsoft.com/office/drawing/2014/main" id="{6A3638E0-F600-4D4C-AE9F-62B403195DCF}"/>
              </a:ext>
            </a:extLst>
          </p:cNvPr>
          <p:cNvSpPr>
            <a:spLocks noChangeArrowheads="1"/>
          </p:cNvSpPr>
          <p:nvPr/>
        </p:nvSpPr>
        <p:spPr bwMode="auto">
          <a:xfrm>
            <a:off x="0" y="22591"/>
            <a:ext cx="11244263" cy="652862"/>
          </a:xfrm>
          <a:prstGeom prst="snipRoundRect">
            <a:avLst>
              <a:gd name="adj1" fmla="val 0"/>
              <a:gd name="adj2" fmla="val 50000"/>
            </a:avLst>
          </a:prstGeom>
          <a:solidFill>
            <a:srgbClr val="3684A0"/>
          </a:solidFill>
          <a:ln w="12700">
            <a:noFill/>
            <a:miter lim="800000"/>
          </a:ln>
        </p:spPr>
        <p:txBody>
          <a:bodyPr wrap="none" lIns="252227" tIns="67261" rIns="252227" bIns="63042" anchor="ctr" anchorCtr="0"/>
          <a:lstStyle>
            <a:defPPr>
              <a:defRPr kern="1200" smtId="4294967295"/>
            </a:defPPr>
          </a:lstStyle>
          <a:p>
            <a:pPr defTabSz="4324089">
              <a:defRPr/>
            </a:pPr>
            <a:r>
              <a:rPr lang="en-US" sz="4800" b="1" dirty="0">
                <a:solidFill>
                  <a:schemeClr val="accent3">
                    <a:lumMod val="20000"/>
                    <a:lumOff val="80000"/>
                  </a:schemeClr>
                </a:solidFill>
                <a:effectLst/>
                <a:latin typeface="+mj-lt"/>
              </a:rPr>
              <a:t>User interference  ( Control Software)</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29791"/>
            <a:ext cx="12192000" cy="6128209"/>
          </a:xfrm>
          <a:prstGeom prst="rect">
            <a:avLst/>
          </a:prstGeom>
        </p:spPr>
      </p:pic>
    </p:spTree>
    <p:extLst>
      <p:ext uri="{BB962C8B-B14F-4D97-AF65-F5344CB8AC3E}">
        <p14:creationId xmlns:p14="http://schemas.microsoft.com/office/powerpoint/2010/main" val="40916107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014EA0A-58A8-E752-870A-2A5EF759E03C}"/>
              </a:ext>
            </a:extLst>
          </p:cNvPr>
          <p:cNvSpPr>
            <a:spLocks noGrp="1"/>
          </p:cNvSpPr>
          <p:nvPr>
            <p:ph idx="1"/>
          </p:nvPr>
        </p:nvSpPr>
        <p:spPr>
          <a:xfrm>
            <a:off x="337625" y="1392702"/>
            <a:ext cx="11016175" cy="4784261"/>
          </a:xfrm>
        </p:spPr>
        <p:txBody>
          <a:bodyPr/>
          <a:lstStyle/>
          <a:p>
            <a:endParaRPr lang="en-US" dirty="0"/>
          </a:p>
          <a:p>
            <a:endParaRPr lang="en-US" dirty="0"/>
          </a:p>
          <a:p>
            <a:pPr algn="ctr"/>
            <a:endParaRPr lang="en-US" dirty="0"/>
          </a:p>
          <a:p>
            <a:pPr algn="ctr"/>
            <a:r>
              <a:rPr lang="en-US" sz="4800" b="1" dirty="0">
                <a:solidFill>
                  <a:srgbClr val="000000"/>
                </a:solidFill>
                <a:latin typeface="Arial" panose="020B0604020202020204" pitchFamily="34" charset="0"/>
                <a:ea typeface="Calibri" panose="020F0502020204030204" pitchFamily="34" charset="0"/>
                <a:cs typeface="Arial" panose="020B0604020202020204" pitchFamily="34" charset="0"/>
              </a:rPr>
              <a:t>Introduction</a:t>
            </a:r>
            <a:endParaRPr lang="en-US" sz="4800" dirty="0">
              <a:latin typeface="Calibri" panose="020F0502020204030204" pitchFamily="34" charset="0"/>
              <a:ea typeface="Calibri" panose="020F0502020204030204" pitchFamily="34" charset="0"/>
              <a:cs typeface="Arial" panose="020B0604020202020204" pitchFamily="34" charset="0"/>
            </a:endParaRPr>
          </a:p>
          <a:p>
            <a:pPr algn="ctr"/>
            <a:endParaRPr lang="en-US" dirty="0"/>
          </a:p>
        </p:txBody>
      </p:sp>
    </p:spTree>
    <p:extLst>
      <p:ext uri="{BB962C8B-B14F-4D97-AF65-F5344CB8AC3E}">
        <p14:creationId xmlns:p14="http://schemas.microsoft.com/office/powerpoint/2010/main" val="19748602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2114132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8915400" cy="3777622"/>
          </a:xfrm>
        </p:spPr>
        <p:txBody>
          <a:bodyPr/>
          <a:lstStyle/>
          <a:p>
            <a:r>
              <a:rPr lang="en-US" sz="3600" b="1" dirty="0" smtClean="0"/>
              <a:t>Issuse</a:t>
            </a:r>
            <a:endParaRPr lang="en-US" b="1" dirty="0"/>
          </a:p>
        </p:txBody>
      </p:sp>
      <p:sp>
        <p:nvSpPr>
          <p:cNvPr id="6" name="TextBox 5"/>
          <p:cNvSpPr txBox="1"/>
          <p:nvPr/>
        </p:nvSpPr>
        <p:spPr>
          <a:xfrm>
            <a:off x="0" y="6280191"/>
            <a:ext cx="6513094" cy="369332"/>
          </a:xfrm>
          <a:prstGeom prst="rect">
            <a:avLst/>
          </a:prstGeom>
          <a:noFill/>
        </p:spPr>
        <p:txBody>
          <a:bodyPr wrap="square" rtlCol="0">
            <a:spAutoFit/>
          </a:bodyPr>
          <a:lstStyle/>
          <a:p>
            <a:r>
              <a:rPr lang="ar-SA" dirty="0" smtClean="0"/>
              <a:t>عدم توافر القطع مثل ستيبر موتور</a:t>
            </a:r>
            <a:endParaRPr lang="en-US" dirty="0"/>
          </a:p>
        </p:txBody>
      </p:sp>
      <p:pic>
        <p:nvPicPr>
          <p:cNvPr id="2" name="Picture 1"/>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8630653" y="0"/>
            <a:ext cx="3561347" cy="2671010"/>
          </a:xfrm>
          <a:prstGeom prst="rect">
            <a:avLst/>
          </a:prstGeom>
        </p:spPr>
      </p:pic>
      <p:pic>
        <p:nvPicPr>
          <p:cNvPr id="7" name="Picture 6"/>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866021" y="2671010"/>
            <a:ext cx="5325979" cy="4186990"/>
          </a:xfrm>
          <a:prstGeom prst="rect">
            <a:avLst/>
          </a:prstGeom>
        </p:spPr>
      </p:pic>
      <p:pic>
        <p:nvPicPr>
          <p:cNvPr id="8" name="Picture 7"/>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0" y="2324316"/>
            <a:ext cx="3471698" cy="4628930"/>
          </a:xfrm>
          <a:prstGeom prst="rect">
            <a:avLst/>
          </a:prstGeom>
        </p:spPr>
      </p:pic>
      <p:pic>
        <p:nvPicPr>
          <p:cNvPr id="9" name="Picture 8"/>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3451085" y="2051670"/>
            <a:ext cx="3435550" cy="4901576"/>
          </a:xfrm>
          <a:prstGeom prst="rect">
            <a:avLst/>
          </a:prstGeom>
        </p:spPr>
      </p:pic>
      <p:pic>
        <p:nvPicPr>
          <p:cNvPr id="10" name="Picture 9"/>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4634577" y="-191"/>
            <a:ext cx="3998637" cy="2936782"/>
          </a:xfrm>
          <a:prstGeom prst="rect">
            <a:avLst/>
          </a:prstGeom>
        </p:spPr>
      </p:pic>
    </p:spTree>
    <p:extLst>
      <p:ext uri="{BB962C8B-B14F-4D97-AF65-F5344CB8AC3E}">
        <p14:creationId xmlns:p14="http://schemas.microsoft.com/office/powerpoint/2010/main" val="33317134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555617-5A6F-0E92-4413-3C12865E3F64}"/>
              </a:ext>
            </a:extLst>
          </p:cNvPr>
          <p:cNvSpPr>
            <a:spLocks noGrp="1"/>
          </p:cNvSpPr>
          <p:nvPr>
            <p:ph type="title"/>
          </p:nvPr>
        </p:nvSpPr>
        <p:spPr/>
        <p:txBody>
          <a:bodyPr>
            <a:normAutofit/>
          </a:bodyPr>
          <a:lstStyle/>
          <a:p>
            <a:r>
              <a:rPr lang="en-US" sz="3600" b="1" dirty="0">
                <a:latin typeface="Calibri" panose="020F0502020204030204" pitchFamily="34" charset="0"/>
                <a:ea typeface="Calibri" panose="020F0502020204030204" pitchFamily="34" charset="0"/>
                <a:cs typeface="Arial" panose="020B0604020202020204" pitchFamily="34" charset="0"/>
              </a:rPr>
              <a:t>Conclusion</a:t>
            </a:r>
            <a:r>
              <a:rPr lang="en-US" sz="3600" dirty="0">
                <a:latin typeface="Calibri" panose="020F0502020204030204" pitchFamily="34" charset="0"/>
                <a:ea typeface="Calibri" panose="020F0502020204030204" pitchFamily="34" charset="0"/>
                <a:cs typeface="Arial" panose="020B0604020202020204" pitchFamily="34" charset="0"/>
              </a:rPr>
              <a:t/>
            </a:r>
            <a:br>
              <a:rPr lang="en-US" sz="3600" dirty="0">
                <a:latin typeface="Calibri" panose="020F0502020204030204" pitchFamily="34" charset="0"/>
                <a:ea typeface="Calibri" panose="020F0502020204030204" pitchFamily="34" charset="0"/>
                <a:cs typeface="Arial" panose="020B0604020202020204" pitchFamily="34" charset="0"/>
              </a:rPr>
            </a:br>
            <a:endParaRPr lang="en-US" sz="3600" dirty="0"/>
          </a:p>
        </p:txBody>
      </p:sp>
      <p:sp>
        <p:nvSpPr>
          <p:cNvPr id="3" name="Content Placeholder 2">
            <a:extLst>
              <a:ext uri="{FF2B5EF4-FFF2-40B4-BE49-F238E27FC236}">
                <a16:creationId xmlns:a16="http://schemas.microsoft.com/office/drawing/2014/main" id="{8B6A5004-50D2-1940-3DD7-ACC432411A92}"/>
              </a:ext>
            </a:extLst>
          </p:cNvPr>
          <p:cNvSpPr>
            <a:spLocks noGrp="1"/>
          </p:cNvSpPr>
          <p:nvPr>
            <p:ph idx="1"/>
          </p:nvPr>
        </p:nvSpPr>
        <p:spPr>
          <a:xfrm>
            <a:off x="838200" y="1336431"/>
            <a:ext cx="10515600" cy="4840532"/>
          </a:xfrm>
        </p:spPr>
        <p:txBody>
          <a:bodyPr>
            <a:normAutofit/>
          </a:bodyPr>
          <a:lstStyle/>
          <a:p>
            <a:r>
              <a:rPr lang="en-US" dirty="0">
                <a:latin typeface="Calibri" panose="020F0502020204030204" pitchFamily="34" charset="0"/>
                <a:ea typeface="Calibri" panose="020F0502020204030204" pitchFamily="34" charset="0"/>
                <a:cs typeface="Arial" panose="020B0604020202020204" pitchFamily="34" charset="0"/>
              </a:rPr>
              <a:t>Throughout the project, various challenges were encountered, including issues with component compatibility, signal interference, and precise control of the arm's movements. These challenges were addressed through iterative testing, debugging, and refinement of both hardware and software</a:t>
            </a:r>
            <a:endParaRPr lang="ar-SA" dirty="0">
              <a:latin typeface="Calibri" panose="020F0502020204030204" pitchFamily="34" charset="0"/>
              <a:cs typeface="Arial" panose="020B0604020202020204" pitchFamily="34" charset="0"/>
            </a:endParaRPr>
          </a:p>
          <a:p>
            <a:r>
              <a:rPr lang="en-US" dirty="0">
                <a:latin typeface="Times New Roman" panose="02020603050405020304" pitchFamily="18" charset="0"/>
                <a:ea typeface="Times New Roman" panose="02020603050405020304" pitchFamily="18" charset="0"/>
              </a:rPr>
              <a:t>In conclusion, the project has successfully demonstrated the design, implementation, and wireless control of a 7-axis robotic arm, highlighting the potential for advanced robotic systems in various applications. The lessons learned and the technologies developed can serve as a foundation for further advancements in robotic manipulation and control</a:t>
            </a:r>
            <a:endParaRPr lang="en-US" dirty="0"/>
          </a:p>
        </p:txBody>
      </p:sp>
    </p:spTree>
    <p:extLst>
      <p:ext uri="{BB962C8B-B14F-4D97-AF65-F5344CB8AC3E}">
        <p14:creationId xmlns:p14="http://schemas.microsoft.com/office/powerpoint/2010/main" val="24772957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D7C764-8BAE-31B8-871B-2E80D8987FFF}"/>
              </a:ext>
            </a:extLst>
          </p:cNvPr>
          <p:cNvSpPr>
            <a:spLocks noGrp="1"/>
          </p:cNvSpPr>
          <p:nvPr>
            <p:ph type="title"/>
          </p:nvPr>
        </p:nvSpPr>
        <p:spPr>
          <a:xfrm>
            <a:off x="337625" y="365125"/>
            <a:ext cx="11016175" cy="900967"/>
          </a:xfrm>
        </p:spPr>
        <p:txBody>
          <a:bodyPr>
            <a:normAutofit/>
          </a:bodyPr>
          <a:lstStyle/>
          <a:p>
            <a:r>
              <a:rPr lang="en-US" sz="3600" b="1" dirty="0">
                <a:latin typeface="Calibri" panose="020F0502020204030204" pitchFamily="34" charset="0"/>
                <a:ea typeface="Calibri" panose="020F0502020204030204" pitchFamily="34" charset="0"/>
                <a:cs typeface="Arial" panose="020B0604020202020204" pitchFamily="34" charset="0"/>
              </a:rPr>
              <a:t>1-Literature Review</a:t>
            </a:r>
            <a:endParaRPr lang="en-US" sz="3600" dirty="0"/>
          </a:p>
        </p:txBody>
      </p:sp>
      <p:sp>
        <p:nvSpPr>
          <p:cNvPr id="3" name="Content Placeholder 2">
            <a:extLst>
              <a:ext uri="{FF2B5EF4-FFF2-40B4-BE49-F238E27FC236}">
                <a16:creationId xmlns:a16="http://schemas.microsoft.com/office/drawing/2014/main" id="{D7B40361-011C-CFA6-F52C-9E41DACA83CD}"/>
              </a:ext>
            </a:extLst>
          </p:cNvPr>
          <p:cNvSpPr>
            <a:spLocks noGrp="1"/>
          </p:cNvSpPr>
          <p:nvPr>
            <p:ph idx="1"/>
          </p:nvPr>
        </p:nvSpPr>
        <p:spPr>
          <a:xfrm>
            <a:off x="450166" y="1420837"/>
            <a:ext cx="10903634" cy="4756126"/>
          </a:xfrm>
        </p:spPr>
        <p:txBody>
          <a:bodyPr>
            <a:normAutofit/>
          </a:bodyPr>
          <a:lstStyle/>
          <a:p>
            <a:r>
              <a:rPr lang="en-US" dirty="0">
                <a:effectLst/>
                <a:latin typeface="Calibri" panose="020F0502020204030204" pitchFamily="34" charset="0"/>
                <a:ea typeface="Calibri" panose="020F0502020204030204" pitchFamily="34" charset="0"/>
                <a:cs typeface="Arial" panose="020B0604020202020204" pitchFamily="34" charset="0"/>
              </a:rPr>
              <a:t>Robots have their verifiable past however they came into presences just in 1961 when </a:t>
            </a:r>
            <a:r>
              <a:rPr lang="en-US" dirty="0" err="1">
                <a:effectLst/>
                <a:latin typeface="Calibri" panose="020F0502020204030204" pitchFamily="34" charset="0"/>
                <a:ea typeface="Calibri" panose="020F0502020204030204" pitchFamily="34" charset="0"/>
                <a:cs typeface="Arial" panose="020B0604020202020204" pitchFamily="34" charset="0"/>
              </a:rPr>
              <a:t>Unimation</a:t>
            </a:r>
            <a:r>
              <a:rPr lang="en-US" dirty="0">
                <a:effectLst/>
                <a:latin typeface="Calibri" panose="020F0502020204030204" pitchFamily="34" charset="0"/>
                <a:ea typeface="Calibri" panose="020F0502020204030204" pitchFamily="34" charset="0"/>
                <a:cs typeface="Arial" panose="020B0604020202020204" pitchFamily="34" charset="0"/>
              </a:rPr>
              <a:t> Inc, USA presented the principal servo-controlled new robots. Early advancement tracing back to 500B</a:t>
            </a:r>
            <a:endParaRPr lang="ar-SA"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pic>
        <p:nvPicPr>
          <p:cNvPr id="4" name="Picture 3">
            <a:extLst>
              <a:ext uri="{FF2B5EF4-FFF2-40B4-BE49-F238E27FC236}">
                <a16:creationId xmlns:a16="http://schemas.microsoft.com/office/drawing/2014/main" id="{6004AD21-50E5-9375-159E-C71D7349679E}"/>
              </a:ext>
            </a:extLst>
          </p:cNvPr>
          <p:cNvPicPr>
            <a:picLocks noChangeAspect="1"/>
          </p:cNvPicPr>
          <p:nvPr/>
        </p:nvPicPr>
        <p:blipFill>
          <a:blip r:embed="rId2"/>
          <a:stretch>
            <a:fillRect/>
          </a:stretch>
        </p:blipFill>
        <p:spPr>
          <a:xfrm>
            <a:off x="4206240" y="2998800"/>
            <a:ext cx="5022166" cy="2965902"/>
          </a:xfrm>
          <a:prstGeom prst="rect">
            <a:avLst/>
          </a:prstGeom>
        </p:spPr>
      </p:pic>
    </p:spTree>
    <p:extLst>
      <p:ext uri="{BB962C8B-B14F-4D97-AF65-F5344CB8AC3E}">
        <p14:creationId xmlns:p14="http://schemas.microsoft.com/office/powerpoint/2010/main" val="39419008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A7B6C-E685-2BF9-058E-8B5064143704}"/>
              </a:ext>
            </a:extLst>
          </p:cNvPr>
          <p:cNvSpPr>
            <a:spLocks noGrp="1"/>
          </p:cNvSpPr>
          <p:nvPr>
            <p:ph type="title"/>
          </p:nvPr>
        </p:nvSpPr>
        <p:spPr/>
        <p:txBody>
          <a:bodyPr>
            <a:normAutofit/>
          </a:bodyPr>
          <a:lstStyle/>
          <a:p>
            <a:r>
              <a:rPr lang="en-US" sz="3600" b="1" dirty="0">
                <a:latin typeface="Calibri" panose="020F0502020204030204" pitchFamily="34" charset="0"/>
                <a:ea typeface="Calibri" panose="020F0502020204030204" pitchFamily="34" charset="0"/>
                <a:cs typeface="Arial" panose="020B0604020202020204" pitchFamily="34" charset="0"/>
              </a:rPr>
              <a:t>Overview</a:t>
            </a:r>
            <a:r>
              <a:rPr lang="en-US" sz="3600" dirty="0">
                <a:latin typeface="Calibri" panose="020F0502020204030204" pitchFamily="34" charset="0"/>
                <a:ea typeface="Calibri" panose="020F0502020204030204" pitchFamily="34" charset="0"/>
                <a:cs typeface="Arial" panose="020B0604020202020204" pitchFamily="34" charset="0"/>
              </a:rPr>
              <a:t/>
            </a:r>
            <a:br>
              <a:rPr lang="en-US" sz="3600" dirty="0">
                <a:latin typeface="Calibri" panose="020F0502020204030204" pitchFamily="34" charset="0"/>
                <a:ea typeface="Calibri" panose="020F0502020204030204" pitchFamily="34" charset="0"/>
                <a:cs typeface="Arial" panose="020B0604020202020204" pitchFamily="34" charset="0"/>
              </a:rPr>
            </a:br>
            <a:r>
              <a:rPr lang="en-US" sz="3600" dirty="0">
                <a:latin typeface="Calibri" panose="020F0502020204030204" pitchFamily="34" charset="0"/>
                <a:ea typeface="Calibri" panose="020F0502020204030204" pitchFamily="34" charset="0"/>
                <a:cs typeface="Arial" panose="020B0604020202020204" pitchFamily="34" charset="0"/>
              </a:rPr>
              <a:t>7-DOF Robotic Arms</a:t>
            </a:r>
            <a:endParaRPr lang="en-US" sz="3600" dirty="0"/>
          </a:p>
        </p:txBody>
      </p:sp>
      <p:sp>
        <p:nvSpPr>
          <p:cNvPr id="3" name="Content Placeholder 2">
            <a:extLst>
              <a:ext uri="{FF2B5EF4-FFF2-40B4-BE49-F238E27FC236}">
                <a16:creationId xmlns:a16="http://schemas.microsoft.com/office/drawing/2014/main" id="{2FE713CF-5499-0880-D094-B12B59D3C0A5}"/>
              </a:ext>
            </a:extLst>
          </p:cNvPr>
          <p:cNvSpPr>
            <a:spLocks noGrp="1"/>
          </p:cNvSpPr>
          <p:nvPr>
            <p:ph idx="1"/>
          </p:nvPr>
        </p:nvSpPr>
        <p:spPr/>
        <p:txBody>
          <a:bodyPr/>
          <a:lstStyle/>
          <a:p>
            <a:r>
              <a:rPr lang="en-US" dirty="0"/>
              <a:t>A 7-degree-of-freedom (DOF) robotic arm refers to a robotic arm with seven independent movements or axes of rotation. These degrees of freedom allow the arm to achieve a high level of dexterity and flexibility, mimicking the range of motion of a human arm</a:t>
            </a:r>
            <a:endParaRPr lang="ar-SA" dirty="0"/>
          </a:p>
          <a:p>
            <a:endParaRPr lang="en-US" dirty="0"/>
          </a:p>
        </p:txBody>
      </p:sp>
      <p:pic>
        <p:nvPicPr>
          <p:cNvPr id="4" name="Picture 3">
            <a:extLst>
              <a:ext uri="{FF2B5EF4-FFF2-40B4-BE49-F238E27FC236}">
                <a16:creationId xmlns:a16="http://schemas.microsoft.com/office/drawing/2014/main" id="{B63BABC8-78E4-EE09-9885-3875B6EE3151}"/>
              </a:ext>
            </a:extLst>
          </p:cNvPr>
          <p:cNvPicPr>
            <a:picLocks noChangeAspect="1"/>
          </p:cNvPicPr>
          <p:nvPr/>
        </p:nvPicPr>
        <p:blipFill>
          <a:blip r:embed="rId2"/>
          <a:stretch>
            <a:fillRect/>
          </a:stretch>
        </p:blipFill>
        <p:spPr>
          <a:xfrm>
            <a:off x="7470935" y="4027073"/>
            <a:ext cx="3923897" cy="2119728"/>
          </a:xfrm>
          <a:prstGeom prst="rect">
            <a:avLst/>
          </a:prstGeom>
        </p:spPr>
      </p:pic>
    </p:spTree>
    <p:extLst>
      <p:ext uri="{BB962C8B-B14F-4D97-AF65-F5344CB8AC3E}">
        <p14:creationId xmlns:p14="http://schemas.microsoft.com/office/powerpoint/2010/main" val="40827555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157F2-DBB9-2DD9-0E64-4F0F1FCC5245}"/>
              </a:ext>
            </a:extLst>
          </p:cNvPr>
          <p:cNvSpPr>
            <a:spLocks noGrp="1"/>
          </p:cNvSpPr>
          <p:nvPr>
            <p:ph type="title"/>
          </p:nvPr>
        </p:nvSpPr>
        <p:spPr>
          <a:xfrm>
            <a:off x="520505" y="365125"/>
            <a:ext cx="10833295" cy="816561"/>
          </a:xfrm>
        </p:spPr>
        <p:txBody>
          <a:bodyPr>
            <a:normAutofit/>
          </a:bodyPr>
          <a:lstStyle/>
          <a:p>
            <a:r>
              <a:rPr lang="en-US" sz="3200" b="1" dirty="0">
                <a:latin typeface="Calibri" panose="020F0502020204030204" pitchFamily="34" charset="0"/>
                <a:ea typeface="Calibri" panose="020F0502020204030204" pitchFamily="34" charset="0"/>
                <a:cs typeface="Arial" panose="020B0604020202020204" pitchFamily="34" charset="0"/>
              </a:rPr>
              <a:t> PROPOSED METHODOLOGY</a:t>
            </a:r>
            <a:endParaRPr lang="en-US" sz="3200" dirty="0"/>
          </a:p>
        </p:txBody>
      </p:sp>
      <p:pic>
        <p:nvPicPr>
          <p:cNvPr id="4" name="Content Placeholder 3">
            <a:extLst>
              <a:ext uri="{FF2B5EF4-FFF2-40B4-BE49-F238E27FC236}">
                <a16:creationId xmlns:a16="http://schemas.microsoft.com/office/drawing/2014/main" id="{F9DA3F5F-9FB3-D9EE-5BCF-95EE99F0E41C}"/>
              </a:ext>
            </a:extLst>
          </p:cNvPr>
          <p:cNvPicPr>
            <a:picLocks noGrp="1" noChangeAspect="1"/>
          </p:cNvPicPr>
          <p:nvPr>
            <p:ph idx="1"/>
          </p:nvPr>
        </p:nvPicPr>
        <p:blipFill>
          <a:blip r:embed="rId2"/>
          <a:stretch>
            <a:fillRect/>
          </a:stretch>
        </p:blipFill>
        <p:spPr>
          <a:xfrm>
            <a:off x="2096088" y="1294229"/>
            <a:ext cx="6893169" cy="4600135"/>
          </a:xfrm>
          <a:prstGeom prst="rect">
            <a:avLst/>
          </a:prstGeom>
        </p:spPr>
      </p:pic>
    </p:spTree>
    <p:extLst>
      <p:ext uri="{BB962C8B-B14F-4D97-AF65-F5344CB8AC3E}">
        <p14:creationId xmlns:p14="http://schemas.microsoft.com/office/powerpoint/2010/main" val="26389117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AD7A52-4D33-DDB6-310C-5D253640C1C1}"/>
              </a:ext>
            </a:extLst>
          </p:cNvPr>
          <p:cNvSpPr>
            <a:spLocks noGrp="1"/>
          </p:cNvSpPr>
          <p:nvPr>
            <p:ph type="title"/>
          </p:nvPr>
        </p:nvSpPr>
        <p:spPr/>
        <p:txBody>
          <a:bodyPr>
            <a:normAutofit/>
          </a:bodyPr>
          <a:lstStyle/>
          <a:p>
            <a:r>
              <a:rPr lang="en-US" sz="3200" b="1" dirty="0">
                <a:latin typeface="Calibri" panose="020F0502020204030204" pitchFamily="34" charset="0"/>
                <a:ea typeface="Calibri" panose="020F0502020204030204" pitchFamily="34" charset="0"/>
                <a:cs typeface="Arial" panose="020B0604020202020204" pitchFamily="34" charset="0"/>
              </a:rPr>
              <a:t>Current situation on the Market</a:t>
            </a:r>
            <a:endParaRPr lang="en-US" sz="3200" dirty="0"/>
          </a:p>
        </p:txBody>
      </p:sp>
      <p:sp>
        <p:nvSpPr>
          <p:cNvPr id="3" name="Content Placeholder 2">
            <a:extLst>
              <a:ext uri="{FF2B5EF4-FFF2-40B4-BE49-F238E27FC236}">
                <a16:creationId xmlns:a16="http://schemas.microsoft.com/office/drawing/2014/main" id="{7EF3CC6A-480C-C464-BC8F-3830B7579817}"/>
              </a:ext>
            </a:extLst>
          </p:cNvPr>
          <p:cNvSpPr>
            <a:spLocks noGrp="1"/>
          </p:cNvSpPr>
          <p:nvPr>
            <p:ph idx="1"/>
          </p:nvPr>
        </p:nvSpPr>
        <p:spPr>
          <a:xfrm>
            <a:off x="604911" y="267286"/>
            <a:ext cx="10972800" cy="5909677"/>
          </a:xfrm>
        </p:spPr>
        <p:txBody>
          <a:bodyPr/>
          <a:lstStyle/>
          <a:p>
            <a:pPr marL="0" indent="0">
              <a:buNone/>
            </a:pPr>
            <a:endParaRPr lang="en-US" dirty="0"/>
          </a:p>
        </p:txBody>
      </p:sp>
      <p:sp>
        <p:nvSpPr>
          <p:cNvPr id="5" name="Oval 4">
            <a:extLst>
              <a:ext uri="{FF2B5EF4-FFF2-40B4-BE49-F238E27FC236}">
                <a16:creationId xmlns:a16="http://schemas.microsoft.com/office/drawing/2014/main" id="{DC3E205A-7AFE-770C-80B9-7A037ED9B3DE}"/>
              </a:ext>
            </a:extLst>
          </p:cNvPr>
          <p:cNvSpPr/>
          <p:nvPr/>
        </p:nvSpPr>
        <p:spPr>
          <a:xfrm>
            <a:off x="1161758" y="2518116"/>
            <a:ext cx="10289345" cy="3038622"/>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dirty="0">
                <a:latin typeface="Times New Roman" panose="02020603050405020304" pitchFamily="18" charset="0"/>
                <a:ea typeface="Times New Roman" panose="02020603050405020304" pitchFamily="18" charset="0"/>
              </a:rPr>
              <a:t>The current status of </a:t>
            </a:r>
            <a:r>
              <a:rPr lang="en-US" dirty="0" smtClean="0">
                <a:latin typeface="Times New Roman" panose="02020603050405020304" pitchFamily="18" charset="0"/>
                <a:ea typeface="Times New Roman" panose="02020603050405020304" pitchFamily="18" charset="0"/>
              </a:rPr>
              <a:t>6-DOF </a:t>
            </a:r>
            <a:r>
              <a:rPr lang="en-US" dirty="0">
                <a:latin typeface="Times New Roman" panose="02020603050405020304" pitchFamily="18" charset="0"/>
                <a:ea typeface="Times New Roman" panose="02020603050405020304" pitchFamily="18" charset="0"/>
              </a:rPr>
              <a:t>(degrees of freedom) robotic arms in the market shows significant advancements in their design, functionality, and applications</a:t>
            </a:r>
            <a:r>
              <a:rPr lang="en-US" dirty="0">
                <a:latin typeface="Calibri" panose="020F0502020204030204" pitchFamily="34" charset="0"/>
                <a:ea typeface="Calibri" panose="020F0502020204030204" pitchFamily="34" charset="0"/>
                <a:cs typeface="Arial" panose="020B0604020202020204" pitchFamily="34" charset="0"/>
              </a:rPr>
              <a:t> The UFACTORY xArm </a:t>
            </a:r>
            <a:r>
              <a:rPr lang="en-US" dirty="0" smtClean="0">
                <a:latin typeface="Calibri" panose="020F0502020204030204" pitchFamily="34" charset="0"/>
                <a:ea typeface="Calibri" panose="020F0502020204030204" pitchFamily="34" charset="0"/>
                <a:cs typeface="Arial" panose="020B0604020202020204" pitchFamily="34" charset="0"/>
              </a:rPr>
              <a:t>7 </a:t>
            </a:r>
            <a:r>
              <a:rPr lang="en-US" dirty="0">
                <a:latin typeface="Calibri" panose="020F0502020204030204" pitchFamily="34" charset="0"/>
                <a:ea typeface="Calibri" panose="020F0502020204030204" pitchFamily="34" charset="0"/>
                <a:cs typeface="Arial" panose="020B0604020202020204" pitchFamily="34" charset="0"/>
              </a:rPr>
              <a:t>is available for purchase at around $10,000 to $11,500, depending on the specific configuration and optional add-ons like grippers or vacuum systems. It comes with support options such as free training, a one-year warranty, and local support in some regions​ ​.</a:t>
            </a:r>
          </a:p>
        </p:txBody>
      </p:sp>
    </p:spTree>
    <p:extLst>
      <p:ext uri="{BB962C8B-B14F-4D97-AF65-F5344CB8AC3E}">
        <p14:creationId xmlns:p14="http://schemas.microsoft.com/office/powerpoint/2010/main" val="6874354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AE7028-5355-896F-D931-2C8ACF735260}"/>
              </a:ext>
            </a:extLst>
          </p:cNvPr>
          <p:cNvSpPr>
            <a:spLocks noGrp="1"/>
          </p:cNvSpPr>
          <p:nvPr>
            <p:ph type="title"/>
          </p:nvPr>
        </p:nvSpPr>
        <p:spPr/>
        <p:txBody>
          <a:bodyPr>
            <a:normAutofit fontScale="90000"/>
          </a:bodyPr>
          <a:lstStyle/>
          <a:p>
            <a:r>
              <a:rPr lang="en-US" sz="3200" b="1" dirty="0">
                <a:solidFill>
                  <a:srgbClr val="000000"/>
                </a:solidFill>
                <a:latin typeface="Arial" panose="020B0604020202020204" pitchFamily="34" charset="0"/>
                <a:ea typeface="Calibri" panose="020F0502020204030204" pitchFamily="34" charset="0"/>
                <a:cs typeface="Arial" panose="020B0604020202020204" pitchFamily="34" charset="0"/>
              </a:rPr>
              <a:t>Control using </a:t>
            </a:r>
            <a:r>
              <a:rPr lang="en-US" sz="3200" b="1" dirty="0" err="1">
                <a:solidFill>
                  <a:srgbClr val="000000"/>
                </a:solidFill>
                <a:latin typeface="Arial" panose="020B0604020202020204" pitchFamily="34" charset="0"/>
                <a:ea typeface="Calibri" panose="020F0502020204030204" pitchFamily="34" charset="0"/>
                <a:cs typeface="Arial" panose="020B0604020202020204" pitchFamily="34" charset="0"/>
              </a:rPr>
              <a:t>matlab</a:t>
            </a:r>
            <a:r>
              <a:rPr lang="ar-SA" sz="3200" b="1" dirty="0">
                <a:solidFill>
                  <a:srgbClr val="000000"/>
                </a:solidFill>
                <a:latin typeface="Arial" panose="020B0604020202020204" pitchFamily="34" charset="0"/>
                <a:ea typeface="Calibri" panose="020F0502020204030204" pitchFamily="34" charset="0"/>
                <a:cs typeface="Arial" panose="020B0604020202020204" pitchFamily="34" charset="0"/>
              </a:rPr>
              <a:t/>
            </a:r>
            <a:br>
              <a:rPr lang="ar-SA" sz="3200" b="1" dirty="0">
                <a:solidFill>
                  <a:srgbClr val="000000"/>
                </a:solidFill>
                <a:latin typeface="Arial" panose="020B0604020202020204" pitchFamily="34" charset="0"/>
                <a:ea typeface="Calibri" panose="020F0502020204030204" pitchFamily="34" charset="0"/>
                <a:cs typeface="Arial" panose="020B0604020202020204" pitchFamily="34" charset="0"/>
              </a:rPr>
            </a:br>
            <a:r>
              <a:rPr lang="en-US" sz="3100" b="1" dirty="0">
                <a:latin typeface="Calibri" panose="020F0502020204030204" pitchFamily="34" charset="0"/>
                <a:ea typeface="Calibri" panose="020F0502020204030204" pitchFamily="34" charset="0"/>
                <a:cs typeface="Arial" panose="020B0604020202020204" pitchFamily="34" charset="0"/>
              </a:rPr>
              <a:t>INTRODUCTION</a:t>
            </a:r>
            <a:r>
              <a:rPr lang="en-US" sz="1800" dirty="0">
                <a:latin typeface="Calibri" panose="020F0502020204030204" pitchFamily="34" charset="0"/>
                <a:ea typeface="Calibri" panose="020F0502020204030204" pitchFamily="34" charset="0"/>
                <a:cs typeface="Arial" panose="020B0604020202020204" pitchFamily="34" charset="0"/>
              </a:rPr>
              <a:t/>
            </a:r>
            <a:br>
              <a:rPr lang="en-US" sz="1800" dirty="0">
                <a:latin typeface="Calibri" panose="020F0502020204030204" pitchFamily="34" charset="0"/>
                <a:ea typeface="Calibri" panose="020F0502020204030204" pitchFamily="34" charset="0"/>
                <a:cs typeface="Arial" panose="020B0604020202020204" pitchFamily="34" charset="0"/>
              </a:rPr>
            </a:br>
            <a:r>
              <a:rPr lang="en-US" sz="1800" dirty="0">
                <a:latin typeface="Calibri" panose="020F0502020204030204" pitchFamily="34" charset="0"/>
                <a:ea typeface="Calibri" panose="020F0502020204030204" pitchFamily="34" charset="0"/>
                <a:cs typeface="Arial" panose="020B0604020202020204" pitchFamily="34" charset="0"/>
              </a:rPr>
              <a:t/>
            </a:r>
            <a:br>
              <a:rPr lang="en-US" sz="1800" dirty="0">
                <a:latin typeface="Calibri" panose="020F0502020204030204" pitchFamily="34" charset="0"/>
                <a:ea typeface="Calibri" panose="020F0502020204030204" pitchFamily="34" charset="0"/>
                <a:cs typeface="Arial" panose="020B0604020202020204" pitchFamily="34" charset="0"/>
              </a:rPr>
            </a:br>
            <a:endParaRPr lang="en-US" dirty="0"/>
          </a:p>
        </p:txBody>
      </p:sp>
      <p:sp>
        <p:nvSpPr>
          <p:cNvPr id="12" name="Content Placeholder 11">
            <a:extLst>
              <a:ext uri="{FF2B5EF4-FFF2-40B4-BE49-F238E27FC236}">
                <a16:creationId xmlns:a16="http://schemas.microsoft.com/office/drawing/2014/main" id="{A8606DB9-BDB4-958C-1F8C-C08858057489}"/>
              </a:ext>
            </a:extLst>
          </p:cNvPr>
          <p:cNvSpPr>
            <a:spLocks noGrp="1"/>
          </p:cNvSpPr>
          <p:nvPr>
            <p:ph idx="1"/>
          </p:nvPr>
        </p:nvSpPr>
        <p:spPr>
          <a:xfrm>
            <a:off x="281355" y="0"/>
            <a:ext cx="11072446" cy="6176963"/>
          </a:xfrm>
        </p:spPr>
        <p:txBody>
          <a:bodyPr/>
          <a:lstStyle/>
          <a:p>
            <a:endParaRPr lang="en-US" dirty="0"/>
          </a:p>
        </p:txBody>
      </p:sp>
      <p:sp>
        <p:nvSpPr>
          <p:cNvPr id="13" name="Oval 12">
            <a:extLst>
              <a:ext uri="{FF2B5EF4-FFF2-40B4-BE49-F238E27FC236}">
                <a16:creationId xmlns:a16="http://schemas.microsoft.com/office/drawing/2014/main" id="{7C00BAC1-26E6-896C-ED7D-B2BA92F84BD6}"/>
              </a:ext>
            </a:extLst>
          </p:cNvPr>
          <p:cNvSpPr/>
          <p:nvPr/>
        </p:nvSpPr>
        <p:spPr>
          <a:xfrm>
            <a:off x="689317" y="2463093"/>
            <a:ext cx="10664483" cy="469293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ct val="115000"/>
              </a:lnSpc>
              <a:spcAft>
                <a:spcPts val="1000"/>
              </a:spcAft>
            </a:pPr>
            <a:r>
              <a:rPr lang="en-US" dirty="0">
                <a:latin typeface="Calibri" panose="020F0502020204030204" pitchFamily="34" charset="0"/>
                <a:ea typeface="Calibri" panose="020F0502020204030204" pitchFamily="34" charset="0"/>
                <a:cs typeface="Arial" panose="020B0604020202020204" pitchFamily="34" charset="0"/>
              </a:rPr>
              <a:t>For the control simulation of a robotic arm, most studies focus on the implementation of a single axis. In other words, the control method is simulated based on the dynamics of one axis, ignoring the coupling effect from other axes and the </a:t>
            </a:r>
            <a:r>
              <a:rPr lang="en-US" dirty="0" err="1">
                <a:latin typeface="Calibri" panose="020F0502020204030204" pitchFamily="34" charset="0"/>
                <a:ea typeface="Calibri" panose="020F0502020204030204" pitchFamily="34" charset="0"/>
                <a:cs typeface="Arial" panose="020B0604020202020204" pitchFamily="34" charset="0"/>
              </a:rPr>
              <a:t>timevariant</a:t>
            </a:r>
            <a:r>
              <a:rPr lang="en-US" dirty="0">
                <a:latin typeface="Calibri" panose="020F0502020204030204" pitchFamily="34" charset="0"/>
                <a:ea typeface="Calibri" panose="020F0502020204030204" pitchFamily="34" charset="0"/>
                <a:cs typeface="Arial" panose="020B0604020202020204" pitchFamily="34" charset="0"/>
              </a:rPr>
              <a:t> of </a:t>
            </a:r>
            <a:r>
              <a:rPr lang="en-US" dirty="0" err="1">
                <a:latin typeface="Calibri" panose="020F0502020204030204" pitchFamily="34" charset="0"/>
                <a:ea typeface="Calibri" panose="020F0502020204030204" pitchFamily="34" charset="0"/>
                <a:cs typeface="Arial" panose="020B0604020202020204" pitchFamily="34" charset="0"/>
              </a:rPr>
              <a:t>parameters.To</a:t>
            </a:r>
            <a:r>
              <a:rPr lang="en-US" dirty="0">
                <a:latin typeface="Calibri" panose="020F0502020204030204" pitchFamily="34" charset="0"/>
                <a:ea typeface="Calibri" panose="020F0502020204030204" pitchFamily="34" charset="0"/>
                <a:cs typeface="Arial" panose="020B0604020202020204" pitchFamily="34" charset="0"/>
              </a:rPr>
              <a:t> improve performance and correctness of control simulation of the multi-axis system, this paper uses MATLAB robotics toolbox to simulate control of 7-DOF manipulator based on sliding model control. The Robotics Toolbox is a software package that allows a MATLAB user to readily create and manipulate datatypes fundamental to robotics such as homogeneous transformations, quaternions and trajectories. Functions provided, for arbitrary serial-link manipulators, include forward and inverse kinematics, Jacobians, and forward and inverse dynamics</a:t>
            </a:r>
          </a:p>
        </p:txBody>
      </p:sp>
    </p:spTree>
    <p:extLst>
      <p:ext uri="{BB962C8B-B14F-4D97-AF65-F5344CB8AC3E}">
        <p14:creationId xmlns:p14="http://schemas.microsoft.com/office/powerpoint/2010/main" val="15532353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3F7725-CB66-CCCD-01B2-98D2075FA54D}"/>
              </a:ext>
            </a:extLst>
          </p:cNvPr>
          <p:cNvSpPr>
            <a:spLocks noGrp="1"/>
          </p:cNvSpPr>
          <p:nvPr>
            <p:ph type="title"/>
          </p:nvPr>
        </p:nvSpPr>
        <p:spPr/>
        <p:txBody>
          <a:bodyPr/>
          <a:lstStyle/>
          <a:p>
            <a:r>
              <a:rPr lang="en-US" sz="3200" b="1" dirty="0">
                <a:latin typeface="Calibri" panose="020F0502020204030204" pitchFamily="34" charset="0"/>
                <a:ea typeface="Calibri" panose="020F0502020204030204" pitchFamily="34" charset="0"/>
                <a:cs typeface="Arial" panose="020B0604020202020204" pitchFamily="34" charset="0"/>
              </a:rPr>
              <a:t>METHOD</a:t>
            </a:r>
            <a:r>
              <a:rPr lang="en-US" sz="1800" dirty="0">
                <a:latin typeface="Calibri" panose="020F0502020204030204" pitchFamily="34" charset="0"/>
                <a:ea typeface="Calibri" panose="020F0502020204030204" pitchFamily="34" charset="0"/>
                <a:cs typeface="Arial" panose="020B0604020202020204" pitchFamily="34" charset="0"/>
              </a:rPr>
              <a:t/>
            </a:r>
            <a:br>
              <a:rPr lang="en-US" sz="1800" dirty="0">
                <a:latin typeface="Calibri" panose="020F0502020204030204" pitchFamily="34" charset="0"/>
                <a:ea typeface="Calibri" panose="020F0502020204030204" pitchFamily="34" charset="0"/>
                <a:cs typeface="Arial" panose="020B0604020202020204" pitchFamily="34" charset="0"/>
              </a:rPr>
            </a:br>
            <a:endParaRPr lang="en-US" dirty="0"/>
          </a:p>
        </p:txBody>
      </p:sp>
      <p:pic>
        <p:nvPicPr>
          <p:cNvPr id="4" name="Content Placeholder 3">
            <a:extLst>
              <a:ext uri="{FF2B5EF4-FFF2-40B4-BE49-F238E27FC236}">
                <a16:creationId xmlns:a16="http://schemas.microsoft.com/office/drawing/2014/main" id="{3D8137DC-8356-0EE5-31C8-D1A793FB7549}"/>
              </a:ext>
            </a:extLst>
          </p:cNvPr>
          <p:cNvPicPr>
            <a:picLocks noGrp="1" noChangeAspect="1"/>
          </p:cNvPicPr>
          <p:nvPr>
            <p:ph idx="1"/>
          </p:nvPr>
        </p:nvPicPr>
        <p:blipFill>
          <a:blip r:embed="rId2"/>
          <a:stretch>
            <a:fillRect/>
          </a:stretch>
        </p:blipFill>
        <p:spPr>
          <a:xfrm>
            <a:off x="838201" y="1504448"/>
            <a:ext cx="3635326" cy="1576545"/>
          </a:xfrm>
          <a:prstGeom prst="rect">
            <a:avLst/>
          </a:prstGeom>
        </p:spPr>
      </p:pic>
      <p:pic>
        <p:nvPicPr>
          <p:cNvPr id="5" name="Picture 4">
            <a:extLst>
              <a:ext uri="{FF2B5EF4-FFF2-40B4-BE49-F238E27FC236}">
                <a16:creationId xmlns:a16="http://schemas.microsoft.com/office/drawing/2014/main" id="{05F6A640-A21D-159E-3A48-71C25E235213}"/>
              </a:ext>
            </a:extLst>
          </p:cNvPr>
          <p:cNvPicPr>
            <a:picLocks noChangeAspect="1"/>
          </p:cNvPicPr>
          <p:nvPr/>
        </p:nvPicPr>
        <p:blipFill>
          <a:blip r:embed="rId3"/>
          <a:stretch>
            <a:fillRect/>
          </a:stretch>
        </p:blipFill>
        <p:spPr>
          <a:xfrm>
            <a:off x="5430129" y="1140290"/>
            <a:ext cx="4848888" cy="2868926"/>
          </a:xfrm>
          <a:prstGeom prst="rect">
            <a:avLst/>
          </a:prstGeom>
        </p:spPr>
      </p:pic>
      <p:pic>
        <p:nvPicPr>
          <p:cNvPr id="6" name="Picture 5">
            <a:extLst>
              <a:ext uri="{FF2B5EF4-FFF2-40B4-BE49-F238E27FC236}">
                <a16:creationId xmlns:a16="http://schemas.microsoft.com/office/drawing/2014/main" id="{CED1A9A3-3797-4BD6-D106-B4D5CD471886}"/>
              </a:ext>
            </a:extLst>
          </p:cNvPr>
          <p:cNvPicPr>
            <a:picLocks noChangeAspect="1"/>
          </p:cNvPicPr>
          <p:nvPr/>
        </p:nvPicPr>
        <p:blipFill>
          <a:blip r:embed="rId4"/>
          <a:stretch>
            <a:fillRect/>
          </a:stretch>
        </p:blipFill>
        <p:spPr>
          <a:xfrm>
            <a:off x="1912985" y="3351464"/>
            <a:ext cx="3137319" cy="2582551"/>
          </a:xfrm>
          <a:prstGeom prst="rect">
            <a:avLst/>
          </a:prstGeom>
        </p:spPr>
      </p:pic>
      <p:pic>
        <p:nvPicPr>
          <p:cNvPr id="7" name="Picture 6">
            <a:extLst>
              <a:ext uri="{FF2B5EF4-FFF2-40B4-BE49-F238E27FC236}">
                <a16:creationId xmlns:a16="http://schemas.microsoft.com/office/drawing/2014/main" id="{2B92CBCE-3DD4-FBB3-2E58-F3024E33B7EF}"/>
              </a:ext>
            </a:extLst>
          </p:cNvPr>
          <p:cNvPicPr>
            <a:picLocks noChangeAspect="1"/>
          </p:cNvPicPr>
          <p:nvPr/>
        </p:nvPicPr>
        <p:blipFill>
          <a:blip r:embed="rId5"/>
          <a:stretch>
            <a:fillRect/>
          </a:stretch>
        </p:blipFill>
        <p:spPr>
          <a:xfrm>
            <a:off x="6006904" y="3968914"/>
            <a:ext cx="4523624" cy="2523963"/>
          </a:xfrm>
          <a:prstGeom prst="rect">
            <a:avLst/>
          </a:prstGeom>
        </p:spPr>
      </p:pic>
    </p:spTree>
    <p:extLst>
      <p:ext uri="{BB962C8B-B14F-4D97-AF65-F5344CB8AC3E}">
        <p14:creationId xmlns:p14="http://schemas.microsoft.com/office/powerpoint/2010/main" val="6180697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F44A3F-EEC8-A558-AC00-40A31C65C4BE}"/>
              </a:ext>
            </a:extLst>
          </p:cNvPr>
          <p:cNvSpPr>
            <a:spLocks noGrp="1"/>
          </p:cNvSpPr>
          <p:nvPr>
            <p:ph type="title"/>
          </p:nvPr>
        </p:nvSpPr>
        <p:spPr/>
        <p:txBody>
          <a:bodyPr>
            <a:normAutofit/>
          </a:bodyPr>
          <a:lstStyle/>
          <a:p>
            <a:r>
              <a:rPr lang="en-US" sz="3200" b="1" dirty="0">
                <a:latin typeface="Calibri" panose="020F0502020204030204" pitchFamily="34" charset="0"/>
                <a:ea typeface="Calibri" panose="020F0502020204030204" pitchFamily="34" charset="0"/>
                <a:cs typeface="Arial" panose="020B0604020202020204" pitchFamily="34" charset="0"/>
              </a:rPr>
              <a:t>Component and Programming</a:t>
            </a:r>
            <a:endParaRPr lang="en-US" sz="3200" dirty="0"/>
          </a:p>
        </p:txBody>
      </p:sp>
      <p:sp>
        <p:nvSpPr>
          <p:cNvPr id="3" name="Content Placeholder 2">
            <a:extLst>
              <a:ext uri="{FF2B5EF4-FFF2-40B4-BE49-F238E27FC236}">
                <a16:creationId xmlns:a16="http://schemas.microsoft.com/office/drawing/2014/main" id="{554BB6B0-6539-9540-FEA4-B7D93A9877A2}"/>
              </a:ext>
            </a:extLst>
          </p:cNvPr>
          <p:cNvSpPr>
            <a:spLocks noGrp="1"/>
          </p:cNvSpPr>
          <p:nvPr>
            <p:ph idx="1"/>
          </p:nvPr>
        </p:nvSpPr>
        <p:spPr>
          <a:xfrm>
            <a:off x="407963" y="1252025"/>
            <a:ext cx="10945837" cy="5240850"/>
          </a:xfrm>
        </p:spPr>
        <p:txBody>
          <a:bodyPr>
            <a:normAutofit/>
          </a:bodyPr>
          <a:lstStyle/>
          <a:p>
            <a:r>
              <a:rPr lang="en-US" dirty="0">
                <a:effectLst/>
                <a:latin typeface="Calibri" panose="020F0502020204030204" pitchFamily="34" charset="0"/>
                <a:ea typeface="Calibri" panose="020F0502020204030204" pitchFamily="34" charset="0"/>
                <a:cs typeface="Arial" panose="020B0604020202020204" pitchFamily="34" charset="0"/>
              </a:rPr>
              <a:t>1 Fabrication of Robotic Arm</a:t>
            </a:r>
            <a:endParaRPr lang="ar-SA" dirty="0">
              <a:effectLst/>
              <a:latin typeface="Calibri" panose="020F0502020204030204" pitchFamily="34" charset="0"/>
              <a:ea typeface="Calibri" panose="020F0502020204030204" pitchFamily="34" charset="0"/>
              <a:cs typeface="Arial" panose="020B0604020202020204" pitchFamily="34" charset="0"/>
            </a:endParaRPr>
          </a:p>
          <a:p>
            <a:r>
              <a:rPr lang="en-US" b="1" dirty="0">
                <a:solidFill>
                  <a:srgbClr val="000000"/>
                </a:solidFill>
                <a:latin typeface="Verdana" panose="020B0604030504040204" pitchFamily="34" charset="0"/>
                <a:ea typeface="Calibri" panose="020F0502020204030204" pitchFamily="34" charset="0"/>
                <a:cs typeface="Arial" panose="020B0604020202020204" pitchFamily="34" charset="0"/>
              </a:rPr>
              <a:t>stepper motor</a:t>
            </a:r>
            <a:endParaRPr lang="ar-SA" b="1" dirty="0">
              <a:solidFill>
                <a:srgbClr val="000000"/>
              </a:solidFill>
              <a:latin typeface="Verdana" panose="020B0604030504040204" pitchFamily="34" charset="0"/>
              <a:ea typeface="Calibri" panose="020F0502020204030204" pitchFamily="34" charset="0"/>
              <a:cs typeface="Arial" panose="020B0604020202020204" pitchFamily="34" charset="0"/>
            </a:endParaRPr>
          </a:p>
          <a:p>
            <a:endParaRPr lang="ar-SA" sz="1800" b="1" dirty="0">
              <a:solidFill>
                <a:srgbClr val="000000"/>
              </a:solidFill>
              <a:latin typeface="Verdana" panose="020B0604030504040204" pitchFamily="34" charset="0"/>
              <a:ea typeface="Calibri" panose="020F0502020204030204" pitchFamily="34" charset="0"/>
              <a:cs typeface="Arial" panose="020B0604020202020204" pitchFamily="34" charset="0"/>
            </a:endParaRPr>
          </a:p>
          <a:p>
            <a:endParaRPr lang="ar-SA" sz="1800" b="1" dirty="0">
              <a:solidFill>
                <a:srgbClr val="000000"/>
              </a:solidFill>
              <a:latin typeface="Verdana" panose="020B0604030504040204" pitchFamily="34" charset="0"/>
              <a:ea typeface="Calibri" panose="020F0502020204030204" pitchFamily="34" charset="0"/>
              <a:cs typeface="Arial" panose="020B0604020202020204" pitchFamily="34" charset="0"/>
            </a:endParaRPr>
          </a:p>
          <a:p>
            <a:endParaRPr lang="ar-SA" sz="1800" b="1" dirty="0">
              <a:solidFill>
                <a:srgbClr val="000000"/>
              </a:solidFill>
              <a:latin typeface="Verdana" panose="020B0604030504040204" pitchFamily="34" charset="0"/>
              <a:ea typeface="Calibri" panose="020F0502020204030204" pitchFamily="34" charset="0"/>
              <a:cs typeface="Arial" panose="020B0604020202020204" pitchFamily="34" charset="0"/>
            </a:endParaRPr>
          </a:p>
          <a:p>
            <a:r>
              <a:rPr lang="en-US" b="1" dirty="0">
                <a:latin typeface="Calibri" panose="020F0502020204030204" pitchFamily="34" charset="0"/>
                <a:ea typeface="Calibri" panose="020F0502020204030204" pitchFamily="34" charset="0"/>
                <a:cs typeface="Arial" panose="020B0604020202020204" pitchFamily="34" charset="0"/>
              </a:rPr>
              <a:t>Arduino mega 2560</a:t>
            </a:r>
            <a:endParaRPr lang="ar-SA" b="1" dirty="0">
              <a:latin typeface="Calibri" panose="020F0502020204030204" pitchFamily="34" charset="0"/>
              <a:ea typeface="Calibri" panose="020F0502020204030204" pitchFamily="34" charset="0"/>
              <a:cs typeface="Arial" panose="020B0604020202020204" pitchFamily="34" charset="0"/>
            </a:endParaRPr>
          </a:p>
          <a:p>
            <a:endParaRPr lang="ar-SA" b="1" dirty="0">
              <a:latin typeface="Calibri" panose="020F0502020204030204" pitchFamily="34" charset="0"/>
              <a:ea typeface="Calibri" panose="020F0502020204030204" pitchFamily="34" charset="0"/>
              <a:cs typeface="Arial" panose="020B0604020202020204" pitchFamily="34" charset="0"/>
            </a:endParaRPr>
          </a:p>
          <a:p>
            <a:endParaRPr lang="ar-SA" b="1" dirty="0">
              <a:latin typeface="Calibri" panose="020F0502020204030204" pitchFamily="34" charset="0"/>
              <a:ea typeface="Calibri" panose="020F0502020204030204" pitchFamily="34" charset="0"/>
              <a:cs typeface="Arial" panose="020B0604020202020204" pitchFamily="34" charset="0"/>
            </a:endParaRPr>
          </a:p>
          <a:p>
            <a:r>
              <a:rPr lang="en-US" sz="1800" b="1" dirty="0">
                <a:solidFill>
                  <a:srgbClr val="000000"/>
                </a:solidFill>
                <a:highlight>
                  <a:srgbClr val="FFFFFF"/>
                </a:highlight>
                <a:latin typeface="Arial" panose="020B0604020202020204" pitchFamily="34" charset="0"/>
                <a:ea typeface="Times New Roman" panose="02020603050405020304" pitchFamily="18" charset="0"/>
              </a:rPr>
              <a:t>power supply</a:t>
            </a:r>
            <a:endParaRPr lang="en-US" sz="1800" dirty="0">
              <a:latin typeface="Times New Roman" panose="02020603050405020304" pitchFamily="18" charset="0"/>
              <a:ea typeface="Times New Roman" panose="02020603050405020304" pitchFamily="18" charset="0"/>
            </a:endParaRPr>
          </a:p>
          <a:p>
            <a:endParaRPr lang="ar-SA" b="1" dirty="0">
              <a:latin typeface="Calibri" panose="020F0502020204030204" pitchFamily="34" charset="0"/>
              <a:ea typeface="Calibri" panose="020F0502020204030204" pitchFamily="34" charset="0"/>
              <a:cs typeface="Arial" panose="020B0604020202020204" pitchFamily="34" charset="0"/>
            </a:endParaRPr>
          </a:p>
          <a:p>
            <a:endParaRPr lang="ar-SA" b="1" dirty="0">
              <a:latin typeface="Calibri" panose="020F0502020204030204" pitchFamily="34" charset="0"/>
              <a:ea typeface="Calibri" panose="020F0502020204030204" pitchFamily="34" charset="0"/>
              <a:cs typeface="Arial" panose="020B0604020202020204" pitchFamily="34" charset="0"/>
            </a:endParaRPr>
          </a:p>
          <a:p>
            <a:endParaRPr lang="ar-SA" b="1" dirty="0">
              <a:latin typeface="Calibri" panose="020F0502020204030204" pitchFamily="34" charset="0"/>
              <a:ea typeface="Calibri" panose="020F0502020204030204" pitchFamily="34" charset="0"/>
              <a:cs typeface="Arial" panose="020B0604020202020204" pitchFamily="34" charset="0"/>
            </a:endParaRPr>
          </a:p>
          <a:p>
            <a:endParaRPr lang="ar-SA" b="1" dirty="0">
              <a:latin typeface="Calibri" panose="020F0502020204030204" pitchFamily="34" charset="0"/>
              <a:ea typeface="Calibri" panose="020F0502020204030204" pitchFamily="34" charset="0"/>
              <a:cs typeface="Arial" panose="020B0604020202020204" pitchFamily="34" charset="0"/>
            </a:endParaRPr>
          </a:p>
          <a:p>
            <a:endParaRPr lang="en-US" dirty="0">
              <a:latin typeface="Calibri" panose="020F0502020204030204" pitchFamily="34" charset="0"/>
              <a:ea typeface="Calibri" panose="020F0502020204030204" pitchFamily="34" charset="0"/>
              <a:cs typeface="Arial" panose="020B0604020202020204" pitchFamily="34" charset="0"/>
            </a:endParaRPr>
          </a:p>
          <a:p>
            <a:endParaRPr lang="en-US" sz="1800" dirty="0">
              <a:latin typeface="Calibri" panose="020F0502020204030204" pitchFamily="34" charset="0"/>
              <a:ea typeface="Calibri" panose="020F0502020204030204" pitchFamily="34" charset="0"/>
              <a:cs typeface="Arial" panose="020B0604020202020204" pitchFamily="34" charset="0"/>
            </a:endParaRPr>
          </a:p>
          <a:p>
            <a:endParaRPr lang="en-US" dirty="0"/>
          </a:p>
        </p:txBody>
      </p:sp>
      <p:pic>
        <p:nvPicPr>
          <p:cNvPr id="4" name="Picture 3">
            <a:extLst>
              <a:ext uri="{FF2B5EF4-FFF2-40B4-BE49-F238E27FC236}">
                <a16:creationId xmlns:a16="http://schemas.microsoft.com/office/drawing/2014/main" id="{DB660F9D-B016-8725-8E20-1F3C0F6967B4}"/>
              </a:ext>
            </a:extLst>
          </p:cNvPr>
          <p:cNvPicPr>
            <a:picLocks noChangeAspect="1"/>
          </p:cNvPicPr>
          <p:nvPr/>
        </p:nvPicPr>
        <p:blipFill>
          <a:blip r:embed="rId2"/>
          <a:stretch>
            <a:fillRect/>
          </a:stretch>
        </p:blipFill>
        <p:spPr>
          <a:xfrm>
            <a:off x="6850966" y="1027906"/>
            <a:ext cx="3082624" cy="1598428"/>
          </a:xfrm>
          <a:prstGeom prst="rect">
            <a:avLst/>
          </a:prstGeom>
        </p:spPr>
      </p:pic>
      <p:pic>
        <p:nvPicPr>
          <p:cNvPr id="5" name="Picture 4">
            <a:extLst>
              <a:ext uri="{FF2B5EF4-FFF2-40B4-BE49-F238E27FC236}">
                <a16:creationId xmlns:a16="http://schemas.microsoft.com/office/drawing/2014/main" id="{FA987930-AA12-5468-3277-04D8DCA605BC}"/>
              </a:ext>
            </a:extLst>
          </p:cNvPr>
          <p:cNvPicPr>
            <a:picLocks noChangeAspect="1"/>
          </p:cNvPicPr>
          <p:nvPr/>
        </p:nvPicPr>
        <p:blipFill>
          <a:blip r:embed="rId3"/>
          <a:stretch>
            <a:fillRect/>
          </a:stretch>
        </p:blipFill>
        <p:spPr>
          <a:xfrm>
            <a:off x="7006298" y="3073237"/>
            <a:ext cx="3036071" cy="1598429"/>
          </a:xfrm>
          <a:prstGeom prst="rect">
            <a:avLst/>
          </a:prstGeom>
        </p:spPr>
      </p:pic>
      <p:pic>
        <p:nvPicPr>
          <p:cNvPr id="6" name="Picture 5">
            <a:extLst>
              <a:ext uri="{FF2B5EF4-FFF2-40B4-BE49-F238E27FC236}">
                <a16:creationId xmlns:a16="http://schemas.microsoft.com/office/drawing/2014/main" id="{74C42F0F-65FA-D825-1103-48F1D9833B45}"/>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4093920" y="4895785"/>
            <a:ext cx="5213985" cy="1325563"/>
          </a:xfrm>
          <a:prstGeom prst="rect">
            <a:avLst/>
          </a:prstGeom>
          <a:noFill/>
        </p:spPr>
      </p:pic>
    </p:spTree>
    <p:extLst>
      <p:ext uri="{BB962C8B-B14F-4D97-AF65-F5344CB8AC3E}">
        <p14:creationId xmlns:p14="http://schemas.microsoft.com/office/powerpoint/2010/main" val="2175882174"/>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90</TotalTime>
  <Words>530</Words>
  <Application>Microsoft Office PowerPoint</Application>
  <PresentationFormat>Widescreen</PresentationFormat>
  <Paragraphs>84</Paragraphs>
  <Slides>22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22</vt:i4>
      </vt:variant>
    </vt:vector>
  </HeadingPairs>
  <TitlesOfParts>
    <vt:vector size="31" baseType="lpstr">
      <vt:lpstr>Arial</vt:lpstr>
      <vt:lpstr>Calibri</vt:lpstr>
      <vt:lpstr>Century Gothic</vt:lpstr>
      <vt:lpstr>Segoe UI Historic</vt:lpstr>
      <vt:lpstr>Tahoma</vt:lpstr>
      <vt:lpstr>Times New Roman</vt:lpstr>
      <vt:lpstr>Verdana</vt:lpstr>
      <vt:lpstr>Wingdings 3</vt:lpstr>
      <vt:lpstr>Wisp</vt:lpstr>
      <vt:lpstr>PowerPoint Presentation</vt:lpstr>
      <vt:lpstr>PowerPoint Presentation</vt:lpstr>
      <vt:lpstr>1-Literature Review</vt:lpstr>
      <vt:lpstr>Overview 7-DOF Robotic Arms</vt:lpstr>
      <vt:lpstr> PROPOSED METHODOLOGY</vt:lpstr>
      <vt:lpstr>Current situation on the Market</vt:lpstr>
      <vt:lpstr>Control using matlab INTRODUCTION  </vt:lpstr>
      <vt:lpstr>METHOD </vt:lpstr>
      <vt:lpstr>Component and Programming</vt:lpstr>
      <vt:lpstr>PowerPoint Presentation</vt:lpstr>
      <vt:lpstr>PowerPoint Presentation</vt:lpstr>
      <vt:lpstr>The structure of the robotics system </vt:lpstr>
      <vt:lpstr>PowerPoint Presentation</vt:lpstr>
      <vt:lpstr>PowerPoint Presentation</vt:lpstr>
      <vt:lpstr>PowerPoint Presentation</vt:lpstr>
      <vt:lpstr>PowerPoint Presentation</vt:lpstr>
      <vt:lpstr>PowerPoint Presentation</vt:lpstr>
      <vt:lpstr>Protection Driver</vt:lpstr>
      <vt:lpstr>PowerPoint Presentation</vt:lpstr>
      <vt:lpstr>PowerPoint Presentation</vt:lpstr>
      <vt:lpstr>PowerPoint Presentation</vt:lpstr>
      <vt:lpstr>Conclusion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PC</dc:creator>
  <cp:lastModifiedBy>User</cp:lastModifiedBy>
  <cp:revision>24</cp:revision>
  <dcterms:created xsi:type="dcterms:W3CDTF">2024-06-30T02:14:58Z</dcterms:created>
  <dcterms:modified xsi:type="dcterms:W3CDTF">2024-06-30T07:15:40Z</dcterms:modified>
</cp:coreProperties>
</file>