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59" r:id="rId3"/>
    <p:sldId id="261" r:id="rId4"/>
    <p:sldId id="262" r:id="rId5"/>
    <p:sldId id="263" r:id="rId6"/>
    <p:sldId id="272" r:id="rId7"/>
    <p:sldId id="266" r:id="rId8"/>
    <p:sldId id="278" r:id="rId9"/>
    <p:sldId id="265" r:id="rId10"/>
    <p:sldId id="268" r:id="rId11"/>
    <p:sldId id="269" r:id="rId12"/>
    <p:sldId id="270" r:id="rId13"/>
    <p:sldId id="277" r:id="rId14"/>
    <p:sldId id="273" r:id="rId15"/>
    <p:sldId id="274" r:id="rId16"/>
    <p:sldId id="275" r:id="rId17"/>
    <p:sldId id="276" r:id="rId18"/>
    <p:sldId id="279" r:id="rId19"/>
    <p:sldId id="280" r:id="rId20"/>
    <p:sldId id="281" r:id="rId21"/>
    <p:sldId id="282" r:id="rId22"/>
    <p:sldId id="287" r:id="rId23"/>
    <p:sldId id="283" r:id="rId24"/>
    <p:sldId id="284" r:id="rId25"/>
    <p:sldId id="285" r:id="rId26"/>
    <p:sldId id="286" r:id="rId27"/>
    <p:sldId id="288" r:id="rId28"/>
    <p:sldId id="289" r:id="rId29"/>
    <p:sldId id="290" r:id="rId30"/>
    <p:sldId id="291" r:id="rId31"/>
    <p:sldId id="293" r:id="rId32"/>
    <p:sldId id="292" r:id="rId33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8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F2647-F06E-4DFC-B84D-C24DD3995A6A}" type="datetimeFigureOut">
              <a:rPr lang="ar-SA" smtClean="0"/>
              <a:t>12/06/1440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DAA-DD55-4359-94FD-5DF4EA98269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52984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F2647-F06E-4DFC-B84D-C24DD3995A6A}" type="datetimeFigureOut">
              <a:rPr lang="ar-SA" smtClean="0"/>
              <a:t>12/06/1440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DAA-DD55-4359-94FD-5DF4EA98269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2452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F2647-F06E-4DFC-B84D-C24DD3995A6A}" type="datetimeFigureOut">
              <a:rPr lang="ar-SA" smtClean="0"/>
              <a:t>12/06/1440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DAA-DD55-4359-94FD-5DF4EA982697}" type="slidenum">
              <a:rPr lang="ar-SA" smtClean="0"/>
              <a:t>‹#›</a:t>
            </a:fld>
            <a:endParaRPr lang="ar-S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8422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F2647-F06E-4DFC-B84D-C24DD3995A6A}" type="datetimeFigureOut">
              <a:rPr lang="ar-SA" smtClean="0"/>
              <a:t>12/06/1440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DAA-DD55-4359-94FD-5DF4EA98269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65165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F2647-F06E-4DFC-B84D-C24DD3995A6A}" type="datetimeFigureOut">
              <a:rPr lang="ar-SA" smtClean="0"/>
              <a:t>12/06/1440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DAA-DD55-4359-94FD-5DF4EA982697}" type="slidenum">
              <a:rPr lang="ar-SA" smtClean="0"/>
              <a:t>‹#›</a:t>
            </a:fld>
            <a:endParaRPr lang="ar-S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34757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F2647-F06E-4DFC-B84D-C24DD3995A6A}" type="datetimeFigureOut">
              <a:rPr lang="ar-SA" smtClean="0"/>
              <a:t>12/06/1440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DAA-DD55-4359-94FD-5DF4EA98269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1566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F2647-F06E-4DFC-B84D-C24DD3995A6A}" type="datetimeFigureOut">
              <a:rPr lang="ar-SA" smtClean="0"/>
              <a:t>12/06/1440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DAA-DD55-4359-94FD-5DF4EA98269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1543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F2647-F06E-4DFC-B84D-C24DD3995A6A}" type="datetimeFigureOut">
              <a:rPr lang="ar-SA" smtClean="0"/>
              <a:t>12/06/1440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DAA-DD55-4359-94FD-5DF4EA98269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121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F2647-F06E-4DFC-B84D-C24DD3995A6A}" type="datetimeFigureOut">
              <a:rPr lang="ar-SA" smtClean="0"/>
              <a:t>12/06/1440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DAA-DD55-4359-94FD-5DF4EA98269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666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F2647-F06E-4DFC-B84D-C24DD3995A6A}" type="datetimeFigureOut">
              <a:rPr lang="ar-SA" smtClean="0"/>
              <a:t>12/06/1440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DAA-DD55-4359-94FD-5DF4EA98269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62842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F2647-F06E-4DFC-B84D-C24DD3995A6A}" type="datetimeFigureOut">
              <a:rPr lang="ar-SA" smtClean="0"/>
              <a:t>12/06/1440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DAA-DD55-4359-94FD-5DF4EA98269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80443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F2647-F06E-4DFC-B84D-C24DD3995A6A}" type="datetimeFigureOut">
              <a:rPr lang="ar-SA" smtClean="0"/>
              <a:t>12/06/1440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DAA-DD55-4359-94FD-5DF4EA98269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5999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F2647-F06E-4DFC-B84D-C24DD3995A6A}" type="datetimeFigureOut">
              <a:rPr lang="ar-SA" smtClean="0"/>
              <a:t>12/06/1440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DAA-DD55-4359-94FD-5DF4EA98269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9537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F2647-F06E-4DFC-B84D-C24DD3995A6A}" type="datetimeFigureOut">
              <a:rPr lang="ar-SA" smtClean="0"/>
              <a:t>12/06/1440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DAA-DD55-4359-94FD-5DF4EA98269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82059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F2647-F06E-4DFC-B84D-C24DD3995A6A}" type="datetimeFigureOut">
              <a:rPr lang="ar-SA" smtClean="0"/>
              <a:t>12/06/1440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DAA-DD55-4359-94FD-5DF4EA98269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5327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F2647-F06E-4DFC-B84D-C24DD3995A6A}" type="datetimeFigureOut">
              <a:rPr lang="ar-SA" smtClean="0"/>
              <a:t>12/06/1440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85DAA-DD55-4359-94FD-5DF4EA98269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0659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F2647-F06E-4DFC-B84D-C24DD3995A6A}" type="datetimeFigureOut">
              <a:rPr lang="ar-SA" smtClean="0"/>
              <a:t>12/06/1440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8E85DAA-DD55-4359-94FD-5DF4EA98269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8169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925637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3600" b="1" i="1" dirty="0" smtClean="0"/>
              <a:t>Transportation Management Plan of Haifa, Jaffa, and Tunis streets area</a:t>
            </a:r>
            <a:endParaRPr lang="ar-SA" sz="3600" b="1" i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048000"/>
            <a:ext cx="9144000" cy="3543300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50000"/>
              </a:lnSpc>
            </a:pPr>
            <a:r>
              <a:rPr lang="en-US" sz="2000" dirty="0" smtClean="0">
                <a:cs typeface="+mj-cs"/>
              </a:rPr>
              <a:t>By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cs typeface="+mj-cs"/>
              </a:rPr>
              <a:t>Tamer Sami </a:t>
            </a:r>
            <a:r>
              <a:rPr lang="en-US" sz="2000" dirty="0" err="1" smtClean="0">
                <a:cs typeface="+mj-cs"/>
              </a:rPr>
              <a:t>Isawi</a:t>
            </a:r>
            <a:r>
              <a:rPr lang="en-US" sz="2000" dirty="0" smtClean="0">
                <a:cs typeface="+mj-cs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2000" dirty="0" err="1" smtClean="0">
                <a:cs typeface="+mj-cs"/>
              </a:rPr>
              <a:t>Amr</a:t>
            </a:r>
            <a:r>
              <a:rPr lang="en-US" sz="2000" dirty="0" smtClean="0">
                <a:cs typeface="+mj-cs"/>
              </a:rPr>
              <a:t> Shaker </a:t>
            </a:r>
            <a:r>
              <a:rPr lang="en-US" sz="2000" dirty="0" err="1" smtClean="0">
                <a:cs typeface="+mj-cs"/>
              </a:rPr>
              <a:t>Bitar</a:t>
            </a:r>
            <a:endParaRPr lang="en-US" sz="2000" dirty="0" smtClean="0">
              <a:cs typeface="+mj-cs"/>
            </a:endParaRPr>
          </a:p>
          <a:p>
            <a:pPr algn="ctr">
              <a:lnSpc>
                <a:spcPct val="150000"/>
              </a:lnSpc>
            </a:pPr>
            <a:r>
              <a:rPr lang="en-US" sz="2000" dirty="0" err="1" smtClean="0">
                <a:cs typeface="+mj-cs"/>
              </a:rPr>
              <a:t>Amjad</a:t>
            </a:r>
            <a:r>
              <a:rPr lang="en-US" sz="2000" dirty="0" smtClean="0">
                <a:cs typeface="+mj-cs"/>
              </a:rPr>
              <a:t> Amir </a:t>
            </a:r>
            <a:r>
              <a:rPr lang="en-US" sz="2000" dirty="0" err="1" smtClean="0">
                <a:cs typeface="+mj-cs"/>
              </a:rPr>
              <a:t>Amir</a:t>
            </a:r>
            <a:endParaRPr lang="en-US" sz="2000" dirty="0" smtClean="0">
              <a:cs typeface="+mj-cs"/>
            </a:endParaRP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cs typeface="+mj-cs"/>
              </a:rPr>
              <a:t>Mohammed </a:t>
            </a:r>
            <a:r>
              <a:rPr lang="en-US" sz="2000" dirty="0" err="1" smtClean="0">
                <a:cs typeface="+mj-cs"/>
              </a:rPr>
              <a:t>Kamel</a:t>
            </a:r>
            <a:r>
              <a:rPr lang="en-US" sz="2000" dirty="0" smtClean="0">
                <a:cs typeface="+mj-cs"/>
              </a:rPr>
              <a:t> Abdul-</a:t>
            </a:r>
            <a:r>
              <a:rPr lang="en-US" sz="2000" dirty="0" err="1" smtClean="0">
                <a:cs typeface="+mj-cs"/>
              </a:rPr>
              <a:t>Hadi</a:t>
            </a:r>
            <a:endParaRPr lang="en-US" sz="2000" dirty="0" smtClean="0">
              <a:cs typeface="+mj-cs"/>
            </a:endParaRPr>
          </a:p>
          <a:p>
            <a:pPr algn="ctr">
              <a:lnSpc>
                <a:spcPct val="150000"/>
              </a:lnSpc>
            </a:pPr>
            <a:endParaRPr lang="en-US" sz="2000" dirty="0">
              <a:cs typeface="+mj-cs"/>
            </a:endParaRP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cs typeface="+mj-cs"/>
              </a:rPr>
              <a:t>Under supervision of : Dr. Khalid Al-</a:t>
            </a:r>
            <a:r>
              <a:rPr lang="en-US" sz="2000" dirty="0" err="1" smtClean="0">
                <a:cs typeface="+mj-cs"/>
              </a:rPr>
              <a:t>Sahili</a:t>
            </a:r>
            <a:r>
              <a:rPr lang="en-US" sz="2000" dirty="0" smtClean="0">
                <a:cs typeface="+mj-cs"/>
              </a:rPr>
              <a:t> </a:t>
            </a:r>
          </a:p>
          <a:p>
            <a:pPr algn="ctr"/>
            <a:endParaRPr lang="ar-SA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425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3266" y="98474"/>
            <a:ext cx="3922802" cy="1831926"/>
          </a:xfrm>
        </p:spPr>
        <p:txBody>
          <a:bodyPr>
            <a:normAutofit fontScale="90000"/>
          </a:bodyPr>
          <a:lstStyle/>
          <a:p>
            <a:r>
              <a:rPr lang="en-US" sz="6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Traffic Analysis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63266" y="2160589"/>
            <a:ext cx="8596668" cy="3880773"/>
          </a:xfrm>
        </p:spPr>
        <p:txBody>
          <a:bodyPr/>
          <a:lstStyle/>
          <a:p>
            <a:pPr lvl="0" algn="l" rtl="0"/>
            <a:r>
              <a:rPr lang="en-GB" i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Haifa – Jamal Abdel-Nasser Intersection </a:t>
            </a:r>
            <a:br>
              <a:rPr lang="en-GB" i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i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(Al-Salam Intersection)</a:t>
            </a:r>
            <a:endParaRPr lang="en-US" i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 rtl="0"/>
            <a:endParaRPr lang="en-US" i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dirty="0"/>
          </a:p>
        </p:txBody>
      </p:sp>
      <p:pic>
        <p:nvPicPr>
          <p:cNvPr id="102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" t="12975" r="54047" b="17519"/>
          <a:stretch>
            <a:fillRect/>
          </a:stretch>
        </p:blipFill>
        <p:spPr bwMode="auto">
          <a:xfrm>
            <a:off x="4979963" y="0"/>
            <a:ext cx="7212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28600" y="68580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86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Geometric Analysis </a:t>
            </a:r>
            <a:endParaRPr lang="ar-SA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Vertical Alignment</a:t>
            </a:r>
          </a:p>
          <a:p>
            <a:pPr algn="l" rtl="0"/>
            <a:r>
              <a:rPr lang="en-US" dirty="0" smtClean="0"/>
              <a:t>Drainage </a:t>
            </a:r>
          </a:p>
          <a:p>
            <a:pPr algn="l" rtl="0"/>
            <a:r>
              <a:rPr lang="en-US" dirty="0" smtClean="0"/>
              <a:t>Roundabout</a:t>
            </a:r>
          </a:p>
          <a:p>
            <a:pPr algn="l" rtl="0"/>
            <a:r>
              <a:rPr lang="en-US" dirty="0" smtClean="0"/>
              <a:t>Horizontal Alignment </a:t>
            </a:r>
          </a:p>
          <a:p>
            <a:pPr algn="l" rtl="0"/>
            <a:r>
              <a:rPr lang="en-US" dirty="0" smtClean="0"/>
              <a:t>Stopping, Passing, and Headlight Sight Distances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3545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Alignment </a:t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CHECK: VIOLATED</a:t>
            </a:r>
          </a:p>
          <a:p>
            <a:pPr algn="l" rtl="0"/>
            <a:r>
              <a:rPr lang="en-US" dirty="0"/>
              <a:t>LOCAL ROAD</a:t>
            </a:r>
          </a:p>
          <a:p>
            <a:pPr algn="l" rtl="0"/>
            <a:r>
              <a:rPr lang="en-US" dirty="0"/>
              <a:t>20%&gt;15</a:t>
            </a:r>
            <a:r>
              <a:rPr lang="en-US" dirty="0" smtClean="0"/>
              <a:t>%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ar-SA" dirty="0"/>
          </a:p>
        </p:txBody>
      </p:sp>
      <p:pic>
        <p:nvPicPr>
          <p:cNvPr id="4" name="Content Placeholder 3"/>
          <p:cNvPicPr>
            <a:picLocks/>
          </p:cNvPicPr>
          <p:nvPr/>
        </p:nvPicPr>
        <p:blipFill rotWithShape="1">
          <a:blip r:embed="rId2"/>
          <a:srcRect l="32659" t="19910" r="37843" b="23978"/>
          <a:stretch/>
        </p:blipFill>
        <p:spPr bwMode="auto">
          <a:xfrm>
            <a:off x="3336230" y="1930400"/>
            <a:ext cx="6048287" cy="41109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7220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R</a:t>
            </a:r>
            <a:r>
              <a:rPr lang="en-US" dirty="0" smtClean="0"/>
              <a:t>eal </a:t>
            </a:r>
            <a:r>
              <a:rPr lang="en-US" dirty="0"/>
              <a:t>driving </a:t>
            </a:r>
            <a:r>
              <a:rPr lang="en-US" dirty="0" smtClean="0"/>
              <a:t>problem on Al-</a:t>
            </a:r>
            <a:r>
              <a:rPr lang="en-US" dirty="0" err="1" smtClean="0"/>
              <a:t>Mraij</a:t>
            </a:r>
            <a:r>
              <a:rPr lang="en-US" dirty="0" smtClean="0"/>
              <a:t> </a:t>
            </a:r>
            <a:r>
              <a:rPr lang="en-US" dirty="0"/>
              <a:t>M</a:t>
            </a:r>
            <a:r>
              <a:rPr lang="en-US" dirty="0" smtClean="0"/>
              <a:t>iddle Street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4" name="Autodesk AutoCAD Civil 3D 2018 - [FINAL.dwg] 4_27_2018 1_16_21 AM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92803" y="2085145"/>
            <a:ext cx="7165729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319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407963" y="609600"/>
            <a:ext cx="8188350" cy="1320800"/>
          </a:xfrm>
        </p:spPr>
        <p:txBody>
          <a:bodyPr/>
          <a:lstStyle/>
          <a:p>
            <a:r>
              <a:rPr lang="en-US" dirty="0" smtClean="0"/>
              <a:t>Drainage</a:t>
            </a:r>
            <a:endParaRPr lang="ar-SA" dirty="0"/>
          </a:p>
        </p:txBody>
      </p:sp>
      <p:pic>
        <p:nvPicPr>
          <p:cNvPr id="4" name="Picture 7"/>
          <p:cNvPicPr/>
          <p:nvPr/>
        </p:nvPicPr>
        <p:blipFill rotWithShape="1">
          <a:blip r:embed="rId2"/>
          <a:srcRect l="1648" t="19844" r="12715" b="12980"/>
          <a:stretch/>
        </p:blipFill>
        <p:spPr bwMode="auto">
          <a:xfrm>
            <a:off x="407963" y="1710787"/>
            <a:ext cx="8820443" cy="46845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Oval 8"/>
          <p:cNvSpPr/>
          <p:nvPr/>
        </p:nvSpPr>
        <p:spPr>
          <a:xfrm>
            <a:off x="4687561" y="3753289"/>
            <a:ext cx="1149350" cy="8191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6" name="Picture 9"/>
          <p:cNvPicPr/>
          <p:nvPr/>
        </p:nvPicPr>
        <p:blipFill rotWithShape="1">
          <a:blip r:embed="rId3"/>
          <a:srcRect l="26068" t="36221" r="29603" b="34898"/>
          <a:stretch/>
        </p:blipFill>
        <p:spPr bwMode="auto">
          <a:xfrm>
            <a:off x="751983" y="3481388"/>
            <a:ext cx="3211486" cy="17345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مربع نص 6"/>
          <p:cNvSpPr txBox="1"/>
          <p:nvPr/>
        </p:nvSpPr>
        <p:spPr>
          <a:xfrm>
            <a:off x="5067633" y="3220951"/>
            <a:ext cx="153855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Jaffa St</a:t>
            </a:r>
            <a:endParaRPr lang="ar-SA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8830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/>
          </p:cNvPicPr>
          <p:nvPr/>
        </p:nvPicPr>
        <p:blipFill rotWithShape="1">
          <a:blip r:embed="rId2"/>
          <a:srcRect l="1567" t="19806" r="4603" b="9639"/>
          <a:stretch/>
        </p:blipFill>
        <p:spPr bwMode="auto">
          <a:xfrm>
            <a:off x="534573" y="1139483"/>
            <a:ext cx="8756882" cy="48533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3094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1069145" y="0"/>
            <a:ext cx="7527168" cy="17446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/>
            </a:r>
            <a:br>
              <a:rPr lang="en-US" dirty="0"/>
            </a:b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BLUE : COVERED AREA OF WATER FROM CATCH BASIN</a:t>
            </a:r>
            <a:b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RED : UNCOVERED AREA OF WATER FROM CATCH BASIN </a:t>
            </a:r>
            <a:b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GREEN : CATCH BASIN</a:t>
            </a:r>
            <a:endParaRPr lang="ar-SA" sz="1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4294967295"/>
          </p:nvPr>
        </p:nvPicPr>
        <p:blipFill rotWithShape="1">
          <a:blip r:embed="rId2"/>
          <a:srcRect l="3389" t="19861" r="9326" b="10772"/>
          <a:stretch/>
        </p:blipFill>
        <p:spPr bwMode="auto">
          <a:xfrm>
            <a:off x="534572" y="2039816"/>
            <a:ext cx="8750106" cy="43609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31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Roundabout</a:t>
            </a: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668219"/>
            <a:ext cx="8298979" cy="464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83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Driver sight line on this roundabout</a:t>
            </a:r>
            <a:br>
              <a:rPr lang="en-US" dirty="0"/>
            </a:br>
            <a:endParaRPr lang="ar-SA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719385"/>
            <a:ext cx="7974297" cy="454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6004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movement of truck on the turning path</a:t>
            </a:r>
            <a:endParaRPr lang="ar-SA" dirty="0"/>
          </a:p>
        </p:txBody>
      </p:sp>
      <p:pic>
        <p:nvPicPr>
          <p:cNvPr id="4" name="Picture 2" descr="Untitled-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682286"/>
            <a:ext cx="8448626" cy="481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0950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O</a:t>
            </a:r>
            <a:r>
              <a:rPr lang="en-US" dirty="0" smtClean="0"/>
              <a:t>utline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/>
          <a:lstStyle/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Introduction </a:t>
            </a:r>
          </a:p>
          <a:p>
            <a:pPr algn="l" rtl="0"/>
            <a:r>
              <a:rPr lang="en-US" dirty="0"/>
              <a:t>General </a:t>
            </a:r>
            <a:r>
              <a:rPr lang="en-US" dirty="0" smtClean="0"/>
              <a:t>Background </a:t>
            </a:r>
          </a:p>
          <a:p>
            <a:pPr algn="l" rtl="0"/>
            <a:r>
              <a:rPr lang="en-US" dirty="0" smtClean="0"/>
              <a:t>Study Area Description</a:t>
            </a:r>
          </a:p>
          <a:p>
            <a:pPr algn="l" rtl="0"/>
            <a:r>
              <a:rPr lang="en-US" dirty="0" smtClean="0"/>
              <a:t>Objectives </a:t>
            </a:r>
          </a:p>
          <a:p>
            <a:pPr algn="l" rtl="0"/>
            <a:r>
              <a:rPr lang="en-US" dirty="0" smtClean="0"/>
              <a:t>Methodology </a:t>
            </a:r>
          </a:p>
          <a:p>
            <a:pPr algn="l" rtl="0"/>
            <a:r>
              <a:rPr lang="en-US" dirty="0" smtClean="0"/>
              <a:t>Analysis and results </a:t>
            </a:r>
          </a:p>
          <a:p>
            <a:pPr algn="l" rtl="0"/>
            <a:r>
              <a:rPr lang="en-US" dirty="0" smtClean="0"/>
              <a:t>Conclusion 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0792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Videos</a:t>
            </a:r>
            <a:endParaRPr lang="ar-SA" dirty="0"/>
          </a:p>
        </p:txBody>
      </p:sp>
      <p:pic>
        <p:nvPicPr>
          <p:cNvPr id="4" name="bandicam 2018-04-30 17-30-10-870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68566" y="2160588"/>
            <a:ext cx="7214906" cy="3881437"/>
          </a:xfrm>
        </p:spPr>
      </p:pic>
    </p:spTree>
    <p:extLst>
      <p:ext uri="{BB962C8B-B14F-4D97-AF65-F5344CB8AC3E}">
        <p14:creationId xmlns:p14="http://schemas.microsoft.com/office/powerpoint/2010/main" val="127766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647114" y="609600"/>
            <a:ext cx="8482818" cy="1320800"/>
          </a:xfrm>
        </p:spPr>
        <p:txBody>
          <a:bodyPr/>
          <a:lstStyle/>
          <a:p>
            <a:r>
              <a:rPr lang="en-US" dirty="0"/>
              <a:t>CHECK DESIGN  HORIZONTAL CURVES :</a:t>
            </a:r>
            <a:endParaRPr lang="ar-SA" dirty="0"/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6288522"/>
              </p:ext>
            </p:extLst>
          </p:nvPr>
        </p:nvGraphicFramePr>
        <p:xfrm>
          <a:off x="677863" y="2119356"/>
          <a:ext cx="3486174" cy="32826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9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98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7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4037"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4 Circular Curve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657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Start Station: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0+415.55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2657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End Station: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0+438.67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2657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Radius: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165.789m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657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Design Speed: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2657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sng" dirty="0">
                          <a:effectLst/>
                        </a:rPr>
                        <a:t>Design Criteria: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2657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    Minimum Radius: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203.00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2657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sng">
                          <a:effectLst/>
                        </a:rPr>
                        <a:t>Design Checks: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VIOLATED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924177"/>
              </p:ext>
            </p:extLst>
          </p:nvPr>
        </p:nvGraphicFramePr>
        <p:xfrm>
          <a:off x="5866228" y="2102265"/>
          <a:ext cx="3542726" cy="33419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59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99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7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0286">
                <a:tc gridSpan="3"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8 Circular Curve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452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Start Station: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0+617.03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 rtl="0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452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End Station: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0+836.46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 rtl="0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452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Radius: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287.780m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 rtl="0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452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Design Speed: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 rtl="0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452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sng" dirty="0">
                          <a:effectLst/>
                        </a:rPr>
                        <a:t>Design Criteria: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 rtl="0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452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    Minimum Radius: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203.00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 rtl="0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452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sng" dirty="0">
                          <a:effectLst/>
                        </a:rPr>
                        <a:t>Design Checks: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</a:pPr>
                      <a:r>
                        <a:rPr lang="en-US" sz="110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CLEARED</a:t>
                      </a:r>
                      <a:endParaRPr lang="en-US" sz="11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l" rtl="0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49090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36207"/>
              </p:ext>
            </p:extLst>
          </p:nvPr>
        </p:nvGraphicFramePr>
        <p:xfrm>
          <a:off x="2194561" y="1885070"/>
          <a:ext cx="6063174" cy="36013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11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59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559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3543">
                <a:tc gridSpan="3"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7 Tangent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4" marR="9524" marT="9523" marB="9523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7557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3" marB="9523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Start Station: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4" marR="9524" marT="9523" marB="9523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0+601.78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4" marR="9524" marT="9523" marB="952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7557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3" marB="9523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End Station: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4" marR="9524" marT="9523" marB="9523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0+617.03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4" marR="9524" marT="9523" marB="952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7557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3" marB="9523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Length: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4" marR="9524" marT="9523" marB="9523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15.257m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4" marR="9524" marT="9523" marB="952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7557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3" marB="9523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Design Speed: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4" marR="9524" marT="9523" marB="9523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4" marR="9524" marT="9523" marB="952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7557"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3" marB="9523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u="sng">
                          <a:effectLst/>
                        </a:rPr>
                        <a:t>Design Checks: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4" marR="9524" marT="9523" marB="9523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</a:pPr>
                      <a:r>
                        <a:rPr lang="en-US" sz="1400" b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VIOLATED</a:t>
                      </a:r>
                      <a:endParaRPr lang="en-US" sz="14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4" marR="9524" marT="9523" marB="9523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64751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Checking Stopping, Passing</a:t>
            </a:r>
            <a:r>
              <a:rPr lang="en-US" b="1" dirty="0" smtClean="0"/>
              <a:t>, and Headlight 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distances in Jaffa Street :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0471" y="2162309"/>
            <a:ext cx="7410393" cy="392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0917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3053619"/>
              </p:ext>
            </p:extLst>
          </p:nvPr>
        </p:nvGraphicFramePr>
        <p:xfrm>
          <a:off x="1336431" y="1617786"/>
          <a:ext cx="7329266" cy="43469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893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53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93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753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381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PVC Station: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76200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0+925.00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127000" marT="76200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Elevation: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76200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440.911m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127000" marT="76200" marB="95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79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PVI Station: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1+000.00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127000" marT="9525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Elevation: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436.527m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127000" marT="9525" marB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679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PVT Station: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1+075.00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127000" marT="9525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Elevation: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434.632m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127000" marT="9525" marB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679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Low Point: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1+075.00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127000" marT="9525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Elevation: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434.632m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127000" marT="9525" marB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381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Grade in: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76200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-5.85%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127000" marT="76200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Grade out: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76200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-2.53%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127000" marT="76200" marB="95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57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Change: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3.32%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127000" marT="9525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K: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45.1939241897209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127000" marT="9525" marB="952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381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Curve Length: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76200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150.000m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127000" marT="76200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76200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127000" marT="76200" marB="9525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93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Headlight Distance: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171.312m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127000" marT="9525" marB="9525" anchor="ctr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Check : </a:t>
                      </a:r>
                      <a:r>
                        <a:rPr lang="en-US" sz="1200">
                          <a:effectLst/>
                        </a:rPr>
                        <a:t>cleared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127000" marT="9525" marB="9525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22942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1434905" y="2700997"/>
            <a:ext cx="8820442" cy="1860062"/>
          </a:xfrm>
        </p:spPr>
        <p:txBody>
          <a:bodyPr/>
          <a:lstStyle/>
          <a:p>
            <a:r>
              <a:rPr lang="en-US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Pavement </a:t>
            </a:r>
            <a:r>
              <a:rPr lang="en-US" sz="6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 </a:t>
            </a:r>
            <a:endParaRPr lang="ar-SA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80662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2293034" y="3137095"/>
            <a:ext cx="6980968" cy="2208628"/>
          </a:xfrm>
        </p:spPr>
        <p:txBody>
          <a:bodyPr/>
          <a:lstStyle/>
          <a:p>
            <a:r>
              <a:rPr lang="en-US" dirty="0" err="1" smtClean="0"/>
              <a:t>Fadwa</a:t>
            </a:r>
            <a:r>
              <a:rPr lang="en-US" dirty="0" smtClean="0"/>
              <a:t> </a:t>
            </a:r>
            <a:r>
              <a:rPr lang="en-US" dirty="0" err="1" smtClean="0"/>
              <a:t>Touqan</a:t>
            </a:r>
            <a:r>
              <a:rPr lang="en-US" dirty="0" smtClean="0"/>
              <a:t> Street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608247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عنصر نائب للمحتوى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016" y="1376484"/>
            <a:ext cx="7067223" cy="4095848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3432517" y="5683348"/>
            <a:ext cx="34887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b="1" dirty="0"/>
              <a:t>Alligator Cracking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125748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751" y="1564004"/>
            <a:ext cx="7338692" cy="4063073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3502855" y="5795889"/>
            <a:ext cx="288387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b="1" dirty="0"/>
              <a:t>Transverse Cracking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8087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عنصر نائب للمحتوى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431" y="1179806"/>
            <a:ext cx="7641192" cy="4489474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3770142" y="5767754"/>
            <a:ext cx="29120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b="1" dirty="0"/>
              <a:t>Longitudinal Cracking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29472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03200" y="2895600"/>
            <a:ext cx="9486900" cy="3467100"/>
          </a:xfrm>
        </p:spPr>
        <p:txBody>
          <a:bodyPr>
            <a:normAutofit/>
          </a:bodyPr>
          <a:lstStyle/>
          <a:p>
            <a:pPr algn="ctr" rtl="0"/>
            <a:r>
              <a:rPr lang="en-US" sz="6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background </a:t>
            </a:r>
            <a:r>
              <a:rPr lang="en-US" sz="6000" b="1" i="1" dirty="0" smtClean="0"/>
              <a:t> </a:t>
            </a:r>
            <a:br>
              <a:rPr lang="en-US" sz="6000" b="1" i="1" dirty="0" smtClean="0"/>
            </a:br>
            <a:endParaRPr lang="ar-SA" sz="6000" b="1" i="1" dirty="0"/>
          </a:p>
        </p:txBody>
      </p:sp>
    </p:spTree>
    <p:extLst>
      <p:ext uri="{BB962C8B-B14F-4D97-AF65-F5344CB8AC3E}">
        <p14:creationId xmlns:p14="http://schemas.microsoft.com/office/powerpoint/2010/main" val="302573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260" y="1102701"/>
            <a:ext cx="7094182" cy="4874895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291840" y="5977596"/>
            <a:ext cx="396708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b="1" dirty="0" smtClean="0"/>
              <a:t>Potholes and </a:t>
            </a:r>
            <a:r>
              <a:rPr lang="en-US" b="1" dirty="0"/>
              <a:t>Patching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5753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94891" y="2813539"/>
            <a:ext cx="8415873" cy="2560320"/>
          </a:xfrm>
        </p:spPr>
        <p:txBody>
          <a:bodyPr>
            <a:normAutofit/>
          </a:bodyPr>
          <a:lstStyle/>
          <a:p>
            <a:r>
              <a:rPr lang="en-US" sz="6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 </a:t>
            </a:r>
            <a:endParaRPr lang="ar-SA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71061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38954" y="2419643"/>
            <a:ext cx="5278776" cy="1589648"/>
          </a:xfrm>
        </p:spPr>
        <p:txBody>
          <a:bodyPr>
            <a:normAutofit/>
          </a:bodyPr>
          <a:lstStyle/>
          <a:p>
            <a:r>
              <a:rPr lang="en-US" sz="6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</a:t>
            </a:r>
            <a:endParaRPr lang="ar-SA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124" y="4009291"/>
            <a:ext cx="2767630" cy="2848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5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182880" y="3124200"/>
            <a:ext cx="10775852" cy="3390900"/>
          </a:xfrm>
        </p:spPr>
        <p:txBody>
          <a:bodyPr>
            <a:normAutofit/>
          </a:bodyPr>
          <a:lstStyle/>
          <a:p>
            <a:pPr algn="ctr" rtl="0"/>
            <a:r>
              <a:rPr lang="en-US" sz="6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 </a:t>
            </a:r>
            <a:r>
              <a:rPr lang="en-US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 Description </a:t>
            </a:r>
            <a:endParaRPr lang="ar-SA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811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63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86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 </a:t>
            </a:r>
            <a:endParaRPr lang="ar-SA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 few existing problems will be mentioned, but the concentration will be in the future problems and working out possible solutions for them.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Our study will include these aspects: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 smtClean="0"/>
              <a:t>Traffic Operating Conditions 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 smtClean="0"/>
              <a:t>Pavement Performance 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 smtClean="0"/>
              <a:t>Geometric Design of the streets in the area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634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rtl="0"/>
            <a:r>
              <a:rPr lang="en-US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Methodology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Traffic Counts </a:t>
            </a:r>
          </a:p>
          <a:p>
            <a:pPr algn="l" rtl="0"/>
            <a:r>
              <a:rPr lang="en-US" dirty="0" smtClean="0"/>
              <a:t>Road Inventory Studies </a:t>
            </a:r>
          </a:p>
          <a:p>
            <a:pPr algn="l" rtl="0"/>
            <a:r>
              <a:rPr lang="en-US" dirty="0" smtClean="0"/>
              <a:t>Geometric Plans Analysis</a:t>
            </a:r>
          </a:p>
          <a:p>
            <a:pPr algn="l" rtl="0"/>
            <a:r>
              <a:rPr lang="en-US" dirty="0" smtClean="0"/>
              <a:t>Level Of Service</a:t>
            </a:r>
          </a:p>
          <a:p>
            <a:pPr marL="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1692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337626" y="374064"/>
            <a:ext cx="9144000" cy="5801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7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66900" y="2971800"/>
            <a:ext cx="9207500" cy="2260600"/>
          </a:xfrm>
        </p:spPr>
        <p:txBody>
          <a:bodyPr>
            <a:normAutofit/>
          </a:bodyPr>
          <a:lstStyle/>
          <a:p>
            <a:r>
              <a:rPr lang="en-US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 and Results </a:t>
            </a:r>
            <a:endParaRPr lang="ar-SA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621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واجهة">
  <a:themeElements>
    <a:clrScheme name="واجهة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واجهة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واجهة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754</TotalTime>
  <Words>330</Words>
  <Application>Microsoft Office PowerPoint</Application>
  <PresentationFormat>Widescreen</PresentationFormat>
  <Paragraphs>131</Paragraphs>
  <Slides>32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Calibri</vt:lpstr>
      <vt:lpstr>Tahoma</vt:lpstr>
      <vt:lpstr>Times New Roman</vt:lpstr>
      <vt:lpstr>Trebuchet MS</vt:lpstr>
      <vt:lpstr>Wingdings</vt:lpstr>
      <vt:lpstr>Wingdings 3</vt:lpstr>
      <vt:lpstr>واجهة</vt:lpstr>
      <vt:lpstr>Transportation Management Plan of Haifa, Jaffa, and Tunis streets area</vt:lpstr>
      <vt:lpstr>Outline</vt:lpstr>
      <vt:lpstr>General background   </vt:lpstr>
      <vt:lpstr>Study area Description </vt:lpstr>
      <vt:lpstr>PowerPoint Presentation</vt:lpstr>
      <vt:lpstr>Objectives </vt:lpstr>
      <vt:lpstr>Methodology </vt:lpstr>
      <vt:lpstr>PowerPoint Presentation</vt:lpstr>
      <vt:lpstr>Analysis and Results </vt:lpstr>
      <vt:lpstr>Traffic Analysis </vt:lpstr>
      <vt:lpstr>Geometric Analysis </vt:lpstr>
      <vt:lpstr>Vertical Alignment  </vt:lpstr>
      <vt:lpstr>Real driving problem on Al-Mraij Middle Street </vt:lpstr>
      <vt:lpstr>Drainage</vt:lpstr>
      <vt:lpstr>PowerPoint Presentation</vt:lpstr>
      <vt:lpstr> BLUE : COVERED AREA OF WATER FROM CATCH BASIN RED : UNCOVERED AREA OF WATER FROM CATCH BASIN  GREEN : CATCH BASIN</vt:lpstr>
      <vt:lpstr>Roundabout</vt:lpstr>
      <vt:lpstr>Driver sight line on this roundabout </vt:lpstr>
      <vt:lpstr>movement of truck on the turning path</vt:lpstr>
      <vt:lpstr>Videos</vt:lpstr>
      <vt:lpstr>CHECK DESIGN  HORIZONTAL CURVES :</vt:lpstr>
      <vt:lpstr>PowerPoint Presentation</vt:lpstr>
      <vt:lpstr>Checking Stopping, Passing, and Headlight  distances in Jaffa Street :</vt:lpstr>
      <vt:lpstr>PowerPoint Presentation</vt:lpstr>
      <vt:lpstr>Pavement Analysis </vt:lpstr>
      <vt:lpstr>Fadwa Touqan Street</vt:lpstr>
      <vt:lpstr>PowerPoint Presentation</vt:lpstr>
      <vt:lpstr>PowerPoint Presentation</vt:lpstr>
      <vt:lpstr>PowerPoint Presentation</vt:lpstr>
      <vt:lpstr>PowerPoint Presentation</vt:lpstr>
      <vt:lpstr>Conclusion </vt:lpstr>
      <vt:lpstr>Thanks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Transportation Management Plan of Haifa, Jaffa, and Tunis streets area</dc:title>
  <dc:creator>Windows User</dc:creator>
  <cp:lastModifiedBy>mona</cp:lastModifiedBy>
  <cp:revision>18</cp:revision>
  <dcterms:created xsi:type="dcterms:W3CDTF">2018-05-14T15:38:47Z</dcterms:created>
  <dcterms:modified xsi:type="dcterms:W3CDTF">2019-02-17T10:37:51Z</dcterms:modified>
</cp:coreProperties>
</file>