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bookmarkIdSeed="6">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5"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3" r:id="rId46"/>
    <p:sldId id="304" r:id="rId47"/>
    <p:sldId id="305" r:id="rId48"/>
    <p:sldId id="306" r:id="rId49"/>
    <p:sldId id="307" r:id="rId50"/>
    <p:sldId id="308" r:id="rId51"/>
    <p:sldId id="309" r:id="rId52"/>
  </p:sldIdLst>
  <p:sldSz cx="18288000" cy="10287000"/>
  <p:notesSz cx="6858000" cy="9144000"/>
  <p:embeddedFontLst>
    <p:embeddedFont>
      <p:font typeface="Barlow Bold" panose="020B0604020202020204" charset="0"/>
      <p:regular r:id="rId53"/>
    </p:embeddedFont>
    <p:embeddedFont>
      <p:font typeface="Barlow Semi-Bold" panose="020B0604020202020204" charset="0"/>
      <p:regular r:id="rId54"/>
    </p:embeddedFont>
    <p:embeddedFont>
      <p:font typeface="Cambria Math" panose="02040503050406030204" pitchFamily="18" charset="0"/>
      <p:regular r:id="rId55"/>
    </p:embeddedFont>
    <p:embeddedFont>
      <p:font typeface="Canva Sans Bold" panose="020B0604020202020204" charset="0"/>
      <p:regular r:id="rId56"/>
    </p:embeddedFont>
    <p:embeddedFont>
      <p:font typeface="Inter Bold" panose="020B0604020202020204" charset="0"/>
      <p:regular r:id="rId57"/>
    </p:embeddedFont>
    <p:embeddedFont>
      <p:font typeface="League Spartan" panose="020B0604020202020204" charset="0"/>
      <p:regular r:id="rId58"/>
    </p:embeddedFont>
    <p:embeddedFont>
      <p:font typeface="Montserrat" panose="00000500000000000000" pitchFamily="2" charset="0"/>
      <p:regular r:id="rId59"/>
      <p:bold r:id="rId60"/>
      <p:italic r:id="rId61"/>
      <p:boldItalic r:id="rId62"/>
    </p:embeddedFont>
    <p:embeddedFont>
      <p:font typeface="Montserrat Bold" panose="00000800000000000000" charset="0"/>
      <p:regular r:id="rId63"/>
    </p:embeddedFont>
    <p:embeddedFont>
      <p:font typeface="Montserrat Semi-Bold" panose="020B0604020202020204" charset="0"/>
      <p:regular r:id="rId64"/>
    </p:embeddedFont>
    <p:embeddedFont>
      <p:font typeface="Open Sans" panose="020B0606030504020204" pitchFamily="34" charset="0"/>
      <p:regular r:id="rId65"/>
      <p:bold r:id="rId66"/>
      <p:italic r:id="rId67"/>
      <p:boldItalic r:id="rId68"/>
    </p:embeddedFont>
    <p:embeddedFont>
      <p:font typeface="Times New Roman Bold" panose="02020803070505020304" pitchFamily="18" charset="0"/>
      <p:regular r:id="rId69"/>
      <p:bold r:id="rId7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89" autoAdjust="0"/>
    <p:restoredTop sz="94622" autoAdjust="0"/>
  </p:normalViewPr>
  <p:slideViewPr>
    <p:cSldViewPr>
      <p:cViewPr>
        <p:scale>
          <a:sx n="50" d="100"/>
          <a:sy n="50" d="100"/>
        </p:scale>
        <p:origin x="874" y="2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3.fntdata"/><Relationship Id="rId63" Type="http://schemas.openxmlformats.org/officeDocument/2006/relationships/font" Target="fonts/font11.fntdata"/><Relationship Id="rId68" Type="http://schemas.openxmlformats.org/officeDocument/2006/relationships/font" Target="fonts/font16.fntdata"/><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1.fntdata"/><Relationship Id="rId58" Type="http://schemas.openxmlformats.org/officeDocument/2006/relationships/font" Target="fonts/font6.fntdata"/><Relationship Id="rId66" Type="http://schemas.openxmlformats.org/officeDocument/2006/relationships/font" Target="fonts/font14.fntdata"/><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5.fntdata"/><Relationship Id="rId61"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8.fntdata"/><Relationship Id="rId65" Type="http://schemas.openxmlformats.org/officeDocument/2006/relationships/font" Target="fonts/font13.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4.fntdata"/><Relationship Id="rId64" Type="http://schemas.openxmlformats.org/officeDocument/2006/relationships/font" Target="fonts/font12.fntdata"/><Relationship Id="rId69" Type="http://schemas.openxmlformats.org/officeDocument/2006/relationships/font" Target="fonts/font17.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7.fntdata"/><Relationship Id="rId67" Type="http://schemas.openxmlformats.org/officeDocument/2006/relationships/font" Target="fonts/font1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2.fntdata"/><Relationship Id="rId62" Type="http://schemas.openxmlformats.org/officeDocument/2006/relationships/font" Target="fonts/font10.fntdata"/><Relationship Id="rId70"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svg"/><Relationship Id="rId3" Type="http://schemas.openxmlformats.org/officeDocument/2006/relationships/image" Target="../media/image33.svg"/><Relationship Id="rId7" Type="http://schemas.openxmlformats.org/officeDocument/2006/relationships/image" Target="../media/image37.svg"/><Relationship Id="rId12" Type="http://schemas.openxmlformats.org/officeDocument/2006/relationships/image" Target="../media/image42.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png"/><Relationship Id="rId11" Type="http://schemas.openxmlformats.org/officeDocument/2006/relationships/image" Target="../media/image41.svg"/><Relationship Id="rId5" Type="http://schemas.openxmlformats.org/officeDocument/2006/relationships/image" Target="../media/image35.sv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svg"/></Relationships>
</file>

<file path=ppt/slides/_rels/slide14.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7.sv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10.svg"/></Relationships>
</file>

<file path=ppt/slides/_rels/slide2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6.sv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 Id="rId5" Type="http://schemas.openxmlformats.org/officeDocument/2006/relationships/image" Target="../media/image71.png"/><Relationship Id="rId4" Type="http://schemas.openxmlformats.org/officeDocument/2006/relationships/image" Target="../media/image70.png"/></Relationships>
</file>

<file path=ppt/slides/_rels/slide3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89.jp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4.svg"/><Relationship Id="rId3" Type="http://schemas.openxmlformats.org/officeDocument/2006/relationships/image" Target="../media/image16.svg"/><Relationship Id="rId7" Type="http://schemas.openxmlformats.org/officeDocument/2006/relationships/image" Target="../media/image20.svg"/><Relationship Id="rId12"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4.svg"/><Relationship Id="rId5" Type="http://schemas.openxmlformats.org/officeDocument/2006/relationships/image" Target="../media/image18.sv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svg"/></Relationships>
</file>

<file path=ppt/slides/_rels/slide5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7.xml"/><Relationship Id="rId4" Type="http://schemas.openxmlformats.org/officeDocument/2006/relationships/image" Target="../media/image93.png"/></Relationships>
</file>

<file path=ppt/slides/_rels/slide5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7.xml"/><Relationship Id="rId5" Type="http://schemas.openxmlformats.org/officeDocument/2006/relationships/image" Target="../media/image97.png"/><Relationship Id="rId4" Type="http://schemas.openxmlformats.org/officeDocument/2006/relationships/image" Target="../media/image96.png"/></Relationships>
</file>

<file path=ppt/slides/_rels/slide6.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14.sv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8.sv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sv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Freeform 2"/>
          <p:cNvSpPr/>
          <p:nvPr/>
        </p:nvSpPr>
        <p:spPr>
          <a:xfrm>
            <a:off x="8325519" y="256764"/>
            <a:ext cx="1538530" cy="1543872"/>
          </a:xfrm>
          <a:custGeom>
            <a:avLst/>
            <a:gdLst/>
            <a:ahLst/>
            <a:cxnLst/>
            <a:rect l="l" t="t" r="r" b="b"/>
            <a:pathLst>
              <a:path w="1538530" h="1543872">
                <a:moveTo>
                  <a:pt x="0" y="0"/>
                </a:moveTo>
                <a:lnTo>
                  <a:pt x="1538530" y="0"/>
                </a:lnTo>
                <a:lnTo>
                  <a:pt x="1538530" y="1543872"/>
                </a:lnTo>
                <a:lnTo>
                  <a:pt x="0" y="1543872"/>
                </a:lnTo>
                <a:lnTo>
                  <a:pt x="0" y="0"/>
                </a:lnTo>
                <a:close/>
              </a:path>
            </a:pathLst>
          </a:custGeom>
          <a:blipFill>
            <a:blip r:embed="rId2"/>
            <a:stretch>
              <a:fillRect/>
            </a:stretch>
          </a:blipFill>
        </p:spPr>
      </p:sp>
      <p:sp>
        <p:nvSpPr>
          <p:cNvPr id="4" name="TextBox 4"/>
          <p:cNvSpPr txBox="1"/>
          <p:nvPr/>
        </p:nvSpPr>
        <p:spPr>
          <a:xfrm>
            <a:off x="6456374" y="2021922"/>
            <a:ext cx="5375253" cy="389255"/>
          </a:xfrm>
          <a:prstGeom prst="rect">
            <a:avLst/>
          </a:prstGeom>
        </p:spPr>
        <p:txBody>
          <a:bodyPr lIns="0" tIns="0" rIns="0" bIns="0" rtlCol="0" anchor="t">
            <a:spAutoFit/>
          </a:bodyPr>
          <a:lstStyle/>
          <a:p>
            <a:pPr algn="l">
              <a:lnSpc>
                <a:spcPts val="3219"/>
              </a:lnSpc>
              <a:spcBef>
                <a:spcPct val="0"/>
              </a:spcBef>
            </a:pPr>
            <a:r>
              <a:rPr lang="en-US" sz="2299" b="1">
                <a:solidFill>
                  <a:srgbClr val="1A3664"/>
                </a:solidFill>
                <a:latin typeface="Montserrat Bold"/>
                <a:ea typeface="Montserrat Bold"/>
                <a:cs typeface="Montserrat Bold"/>
                <a:sym typeface="Montserrat Bold"/>
              </a:rPr>
              <a:t>AN-NAJAH NATIONAL UNIVERSITY </a:t>
            </a:r>
          </a:p>
        </p:txBody>
      </p:sp>
      <p:sp>
        <p:nvSpPr>
          <p:cNvPr id="5" name="TextBox 5"/>
          <p:cNvSpPr txBox="1"/>
          <p:nvPr/>
        </p:nvSpPr>
        <p:spPr>
          <a:xfrm>
            <a:off x="2280557" y="2811227"/>
            <a:ext cx="13628454" cy="1784972"/>
          </a:xfrm>
          <a:prstGeom prst="rect">
            <a:avLst/>
          </a:prstGeom>
        </p:spPr>
        <p:txBody>
          <a:bodyPr lIns="0" tIns="0" rIns="0" bIns="0" rtlCol="0" anchor="t">
            <a:spAutoFit/>
          </a:bodyPr>
          <a:lstStyle/>
          <a:p>
            <a:pPr algn="ctr">
              <a:lnSpc>
                <a:spcPts val="7140"/>
              </a:lnSpc>
            </a:pPr>
            <a:r>
              <a:rPr lang="en-US" sz="5100" dirty="0">
                <a:solidFill>
                  <a:srgbClr val="1A3664"/>
                </a:solidFill>
                <a:latin typeface="League Spartan"/>
                <a:ea typeface="League Spartan"/>
                <a:cs typeface="League Spartan"/>
                <a:sym typeface="League Spartan"/>
              </a:rPr>
              <a:t>Evaluating Manufacturing Systems with Machine Learning Techniques</a:t>
            </a:r>
          </a:p>
        </p:txBody>
      </p:sp>
      <p:sp>
        <p:nvSpPr>
          <p:cNvPr id="6" name="TextBox 6"/>
          <p:cNvSpPr txBox="1"/>
          <p:nvPr/>
        </p:nvSpPr>
        <p:spPr>
          <a:xfrm>
            <a:off x="2329773" y="4589665"/>
            <a:ext cx="13628454" cy="613396"/>
          </a:xfrm>
          <a:prstGeom prst="rect">
            <a:avLst/>
          </a:prstGeom>
        </p:spPr>
        <p:txBody>
          <a:bodyPr lIns="0" tIns="0" rIns="0" bIns="0" rtlCol="0" anchor="t">
            <a:spAutoFit/>
          </a:bodyPr>
          <a:lstStyle/>
          <a:p>
            <a:pPr algn="ctr">
              <a:lnSpc>
                <a:spcPts val="5040"/>
              </a:lnSpc>
            </a:pPr>
            <a:r>
              <a:rPr lang="en-US" sz="3600">
                <a:solidFill>
                  <a:srgbClr val="1A3664"/>
                </a:solidFill>
                <a:latin typeface="Open Sans"/>
                <a:ea typeface="Open Sans"/>
                <a:cs typeface="Open Sans"/>
                <a:sym typeface="Open Sans"/>
              </a:rPr>
              <a:t>Graduation Project  </a:t>
            </a:r>
          </a:p>
        </p:txBody>
      </p:sp>
      <p:sp>
        <p:nvSpPr>
          <p:cNvPr id="7" name="TextBox 7"/>
          <p:cNvSpPr txBox="1"/>
          <p:nvPr/>
        </p:nvSpPr>
        <p:spPr>
          <a:xfrm>
            <a:off x="2280557" y="6133024"/>
            <a:ext cx="13628454" cy="1471916"/>
          </a:xfrm>
          <a:prstGeom prst="rect">
            <a:avLst/>
          </a:prstGeom>
        </p:spPr>
        <p:txBody>
          <a:bodyPr lIns="0" tIns="0" rIns="0" bIns="0" rtlCol="0" anchor="t">
            <a:spAutoFit/>
          </a:bodyPr>
          <a:lstStyle/>
          <a:p>
            <a:pPr algn="ctr">
              <a:lnSpc>
                <a:spcPts val="3920"/>
              </a:lnSpc>
            </a:pPr>
            <a:r>
              <a:rPr lang="en-US" sz="2800">
                <a:solidFill>
                  <a:srgbClr val="1A3664"/>
                </a:solidFill>
                <a:latin typeface="Open Sans"/>
                <a:ea typeface="Open Sans"/>
                <a:cs typeface="Open Sans"/>
                <a:sym typeface="Open Sans"/>
              </a:rPr>
              <a:t>By: </a:t>
            </a:r>
          </a:p>
          <a:p>
            <a:pPr algn="ctr">
              <a:lnSpc>
                <a:spcPts val="3920"/>
              </a:lnSpc>
            </a:pPr>
            <a:r>
              <a:rPr lang="en-US" sz="2800">
                <a:solidFill>
                  <a:srgbClr val="1A3664"/>
                </a:solidFill>
                <a:latin typeface="Open Sans"/>
                <a:ea typeface="Open Sans"/>
                <a:cs typeface="Open Sans"/>
                <a:sym typeface="Open Sans"/>
              </a:rPr>
              <a:t>FIRAS MABROUKEH</a:t>
            </a:r>
          </a:p>
          <a:p>
            <a:pPr algn="ctr">
              <a:lnSpc>
                <a:spcPts val="3920"/>
              </a:lnSpc>
            </a:pPr>
            <a:r>
              <a:rPr lang="en-US" sz="2800">
                <a:solidFill>
                  <a:srgbClr val="1A3664"/>
                </a:solidFill>
                <a:latin typeface="Open Sans"/>
                <a:ea typeface="Open Sans"/>
                <a:cs typeface="Open Sans"/>
                <a:sym typeface="Open Sans"/>
              </a:rPr>
              <a:t> BASEL AL-SAHILI  </a:t>
            </a:r>
          </a:p>
        </p:txBody>
      </p:sp>
      <p:sp>
        <p:nvSpPr>
          <p:cNvPr id="8" name="TextBox 8"/>
          <p:cNvSpPr txBox="1"/>
          <p:nvPr/>
        </p:nvSpPr>
        <p:spPr>
          <a:xfrm>
            <a:off x="2182125" y="8001614"/>
            <a:ext cx="13628454" cy="976616"/>
          </a:xfrm>
          <a:prstGeom prst="rect">
            <a:avLst/>
          </a:prstGeom>
        </p:spPr>
        <p:txBody>
          <a:bodyPr lIns="0" tIns="0" rIns="0" bIns="0" rtlCol="0" anchor="t">
            <a:spAutoFit/>
          </a:bodyPr>
          <a:lstStyle/>
          <a:p>
            <a:pPr algn="ctr">
              <a:lnSpc>
                <a:spcPts val="3920"/>
              </a:lnSpc>
            </a:pPr>
            <a:r>
              <a:rPr lang="en-US" sz="2800">
                <a:solidFill>
                  <a:srgbClr val="1A3664"/>
                </a:solidFill>
                <a:latin typeface="Open Sans"/>
                <a:ea typeface="Open Sans"/>
                <a:cs typeface="Open Sans"/>
                <a:sym typeface="Open Sans"/>
              </a:rPr>
              <a:t>Supervisor:</a:t>
            </a:r>
          </a:p>
          <a:p>
            <a:pPr algn="ctr">
              <a:lnSpc>
                <a:spcPts val="3920"/>
              </a:lnSpc>
            </a:pPr>
            <a:r>
              <a:rPr lang="en-US" sz="2800">
                <a:solidFill>
                  <a:srgbClr val="1A3664"/>
                </a:solidFill>
                <a:latin typeface="Open Sans"/>
                <a:ea typeface="Open Sans"/>
                <a:cs typeface="Open Sans"/>
                <a:sym typeface="Open Sans"/>
              </a:rPr>
              <a:t> Dr. RAMIZ ASSAF </a:t>
            </a:r>
          </a:p>
        </p:txBody>
      </p:sp>
      <p:sp>
        <p:nvSpPr>
          <p:cNvPr id="9" name="Freeform 9"/>
          <p:cNvSpPr/>
          <p:nvPr/>
        </p:nvSpPr>
        <p:spPr>
          <a:xfrm>
            <a:off x="15512368" y="3756101"/>
            <a:ext cx="2775632" cy="6530899"/>
          </a:xfrm>
          <a:custGeom>
            <a:avLst/>
            <a:gdLst/>
            <a:ahLst/>
            <a:cxnLst/>
            <a:rect l="l" t="t" r="r" b="b"/>
            <a:pathLst>
              <a:path w="2775632" h="6530899">
                <a:moveTo>
                  <a:pt x="0" y="0"/>
                </a:moveTo>
                <a:lnTo>
                  <a:pt x="2775632" y="0"/>
                </a:lnTo>
                <a:lnTo>
                  <a:pt x="2775632" y="6530899"/>
                </a:lnTo>
                <a:lnTo>
                  <a:pt x="0" y="6530899"/>
                </a:lnTo>
                <a:lnTo>
                  <a:pt x="0" y="0"/>
                </a:lnTo>
                <a:close/>
              </a:path>
            </a:pathLst>
          </a:custGeom>
          <a:blipFill>
            <a:blip r:embed="rId3"/>
            <a:stretch>
              <a:fillRect/>
            </a:stretch>
          </a:blipFill>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grpSp>
        <p:nvGrpSpPr>
          <p:cNvPr id="2" name="Group 2"/>
          <p:cNvGrpSpPr/>
          <p:nvPr/>
        </p:nvGrpSpPr>
        <p:grpSpPr>
          <a:xfrm>
            <a:off x="6911265" y="1948613"/>
            <a:ext cx="4465470" cy="1180960"/>
            <a:chOff x="0" y="0"/>
            <a:chExt cx="1307981" cy="345915"/>
          </a:xfrm>
        </p:grpSpPr>
        <p:sp>
          <p:nvSpPr>
            <p:cNvPr id="3" name="Freeform 3"/>
            <p:cNvSpPr/>
            <p:nvPr/>
          </p:nvSpPr>
          <p:spPr>
            <a:xfrm>
              <a:off x="0" y="0"/>
              <a:ext cx="1307981" cy="345915"/>
            </a:xfrm>
            <a:custGeom>
              <a:avLst/>
              <a:gdLst/>
              <a:ahLst/>
              <a:cxnLst/>
              <a:rect l="l" t="t" r="r" b="b"/>
              <a:pathLst>
                <a:path w="1307981" h="345915">
                  <a:moveTo>
                    <a:pt x="52012" y="0"/>
                  </a:moveTo>
                  <a:lnTo>
                    <a:pt x="1255969" y="0"/>
                  </a:lnTo>
                  <a:cubicBezTo>
                    <a:pt x="1284694" y="0"/>
                    <a:pt x="1307981" y="23287"/>
                    <a:pt x="1307981" y="52012"/>
                  </a:cubicBezTo>
                  <a:lnTo>
                    <a:pt x="1307981" y="293903"/>
                  </a:lnTo>
                  <a:cubicBezTo>
                    <a:pt x="1307981" y="322629"/>
                    <a:pt x="1284694" y="345915"/>
                    <a:pt x="1255969" y="345915"/>
                  </a:cubicBezTo>
                  <a:lnTo>
                    <a:pt x="52012" y="345915"/>
                  </a:lnTo>
                  <a:cubicBezTo>
                    <a:pt x="23287" y="345915"/>
                    <a:pt x="0" y="322629"/>
                    <a:pt x="0" y="293903"/>
                  </a:cubicBezTo>
                  <a:lnTo>
                    <a:pt x="0" y="52012"/>
                  </a:lnTo>
                  <a:cubicBezTo>
                    <a:pt x="0" y="23287"/>
                    <a:pt x="23287" y="0"/>
                    <a:pt x="52012" y="0"/>
                  </a:cubicBezTo>
                  <a:close/>
                </a:path>
              </a:pathLst>
            </a:custGeom>
            <a:solidFill>
              <a:srgbClr val="1D3865"/>
            </a:solidFill>
          </p:spPr>
        </p:sp>
        <p:sp>
          <p:nvSpPr>
            <p:cNvPr id="4" name="TextBox 4"/>
            <p:cNvSpPr txBox="1"/>
            <p:nvPr/>
          </p:nvSpPr>
          <p:spPr>
            <a:xfrm>
              <a:off x="0" y="-57150"/>
              <a:ext cx="1307981" cy="403065"/>
            </a:xfrm>
            <a:prstGeom prst="rect">
              <a:avLst/>
            </a:prstGeom>
          </p:spPr>
          <p:txBody>
            <a:bodyPr lIns="50800" tIns="50800" rIns="50800" bIns="50800" rtlCol="0" anchor="ctr"/>
            <a:lstStyle/>
            <a:p>
              <a:pPr algn="ctr">
                <a:lnSpc>
                  <a:spcPts val="3499"/>
                </a:lnSpc>
              </a:pPr>
              <a:r>
                <a:rPr lang="en-US" sz="2499" b="1" spc="79">
                  <a:solidFill>
                    <a:srgbClr val="FCFDFD"/>
                  </a:solidFill>
                  <a:latin typeface="Barlow Semi-Bold"/>
                  <a:ea typeface="Barlow Semi-Bold"/>
                  <a:cs typeface="Barlow Semi-Bold"/>
                  <a:sym typeface="Barlow Semi-Bold"/>
                </a:rPr>
                <a:t>Type of Machine Learning</a:t>
              </a:r>
            </a:p>
          </p:txBody>
        </p:sp>
      </p:grpSp>
      <p:grpSp>
        <p:nvGrpSpPr>
          <p:cNvPr id="5" name="Group 5"/>
          <p:cNvGrpSpPr/>
          <p:nvPr/>
        </p:nvGrpSpPr>
        <p:grpSpPr>
          <a:xfrm>
            <a:off x="1485886" y="4230864"/>
            <a:ext cx="4465470" cy="1180960"/>
            <a:chOff x="0" y="0"/>
            <a:chExt cx="1307981" cy="345915"/>
          </a:xfrm>
        </p:grpSpPr>
        <p:sp>
          <p:nvSpPr>
            <p:cNvPr id="6" name="Freeform 6"/>
            <p:cNvSpPr/>
            <p:nvPr/>
          </p:nvSpPr>
          <p:spPr>
            <a:xfrm>
              <a:off x="0" y="0"/>
              <a:ext cx="1307981" cy="345915"/>
            </a:xfrm>
            <a:custGeom>
              <a:avLst/>
              <a:gdLst/>
              <a:ahLst/>
              <a:cxnLst/>
              <a:rect l="l" t="t" r="r" b="b"/>
              <a:pathLst>
                <a:path w="1307981" h="345915">
                  <a:moveTo>
                    <a:pt x="52012" y="0"/>
                  </a:moveTo>
                  <a:lnTo>
                    <a:pt x="1255969" y="0"/>
                  </a:lnTo>
                  <a:cubicBezTo>
                    <a:pt x="1284694" y="0"/>
                    <a:pt x="1307981" y="23287"/>
                    <a:pt x="1307981" y="52012"/>
                  </a:cubicBezTo>
                  <a:lnTo>
                    <a:pt x="1307981" y="293903"/>
                  </a:lnTo>
                  <a:cubicBezTo>
                    <a:pt x="1307981" y="322629"/>
                    <a:pt x="1284694" y="345915"/>
                    <a:pt x="1255969" y="345915"/>
                  </a:cubicBezTo>
                  <a:lnTo>
                    <a:pt x="52012" y="345915"/>
                  </a:lnTo>
                  <a:cubicBezTo>
                    <a:pt x="23287" y="345915"/>
                    <a:pt x="0" y="322629"/>
                    <a:pt x="0" y="293903"/>
                  </a:cubicBezTo>
                  <a:lnTo>
                    <a:pt x="0" y="52012"/>
                  </a:lnTo>
                  <a:cubicBezTo>
                    <a:pt x="0" y="23287"/>
                    <a:pt x="23287" y="0"/>
                    <a:pt x="52012" y="0"/>
                  </a:cubicBezTo>
                  <a:close/>
                </a:path>
              </a:pathLst>
            </a:custGeom>
            <a:solidFill>
              <a:srgbClr val="F4D064"/>
            </a:solidFill>
          </p:spPr>
        </p:sp>
        <p:sp>
          <p:nvSpPr>
            <p:cNvPr id="7" name="TextBox 7"/>
            <p:cNvSpPr txBox="1"/>
            <p:nvPr/>
          </p:nvSpPr>
          <p:spPr>
            <a:xfrm>
              <a:off x="0" y="-57150"/>
              <a:ext cx="1307981" cy="403065"/>
            </a:xfrm>
            <a:prstGeom prst="rect">
              <a:avLst/>
            </a:prstGeom>
          </p:spPr>
          <p:txBody>
            <a:bodyPr lIns="50800" tIns="50800" rIns="50800" bIns="50800" rtlCol="0" anchor="ctr"/>
            <a:lstStyle/>
            <a:p>
              <a:pPr algn="ctr">
                <a:lnSpc>
                  <a:spcPts val="3359"/>
                </a:lnSpc>
              </a:pPr>
              <a:r>
                <a:rPr lang="en-US" sz="2399" b="1" spc="76">
                  <a:solidFill>
                    <a:srgbClr val="FCFDFD"/>
                  </a:solidFill>
                  <a:latin typeface="Barlow Semi-Bold"/>
                  <a:ea typeface="Barlow Semi-Bold"/>
                  <a:cs typeface="Barlow Semi-Bold"/>
                  <a:sym typeface="Barlow Semi-Bold"/>
                </a:rPr>
                <a:t>Supervised ML</a:t>
              </a:r>
            </a:p>
          </p:txBody>
        </p:sp>
      </p:grpSp>
      <p:grpSp>
        <p:nvGrpSpPr>
          <p:cNvPr id="8" name="Group 8"/>
          <p:cNvGrpSpPr/>
          <p:nvPr/>
        </p:nvGrpSpPr>
        <p:grpSpPr>
          <a:xfrm>
            <a:off x="6911945" y="4230864"/>
            <a:ext cx="4465470" cy="1180960"/>
            <a:chOff x="0" y="0"/>
            <a:chExt cx="1307981" cy="345915"/>
          </a:xfrm>
        </p:grpSpPr>
        <p:sp>
          <p:nvSpPr>
            <p:cNvPr id="9" name="Freeform 9"/>
            <p:cNvSpPr/>
            <p:nvPr/>
          </p:nvSpPr>
          <p:spPr>
            <a:xfrm>
              <a:off x="0" y="0"/>
              <a:ext cx="1307981" cy="345915"/>
            </a:xfrm>
            <a:custGeom>
              <a:avLst/>
              <a:gdLst/>
              <a:ahLst/>
              <a:cxnLst/>
              <a:rect l="l" t="t" r="r" b="b"/>
              <a:pathLst>
                <a:path w="1307981" h="345915">
                  <a:moveTo>
                    <a:pt x="52012" y="0"/>
                  </a:moveTo>
                  <a:lnTo>
                    <a:pt x="1255969" y="0"/>
                  </a:lnTo>
                  <a:cubicBezTo>
                    <a:pt x="1284694" y="0"/>
                    <a:pt x="1307981" y="23287"/>
                    <a:pt x="1307981" y="52012"/>
                  </a:cubicBezTo>
                  <a:lnTo>
                    <a:pt x="1307981" y="293903"/>
                  </a:lnTo>
                  <a:cubicBezTo>
                    <a:pt x="1307981" y="322629"/>
                    <a:pt x="1284694" y="345915"/>
                    <a:pt x="1255969" y="345915"/>
                  </a:cubicBezTo>
                  <a:lnTo>
                    <a:pt x="52012" y="345915"/>
                  </a:lnTo>
                  <a:cubicBezTo>
                    <a:pt x="23287" y="345915"/>
                    <a:pt x="0" y="322629"/>
                    <a:pt x="0" y="293903"/>
                  </a:cubicBezTo>
                  <a:lnTo>
                    <a:pt x="0" y="52012"/>
                  </a:lnTo>
                  <a:cubicBezTo>
                    <a:pt x="0" y="23287"/>
                    <a:pt x="23287" y="0"/>
                    <a:pt x="52012" y="0"/>
                  </a:cubicBezTo>
                  <a:close/>
                </a:path>
              </a:pathLst>
            </a:custGeom>
            <a:solidFill>
              <a:srgbClr val="1D3865"/>
            </a:solidFill>
          </p:spPr>
        </p:sp>
        <p:sp>
          <p:nvSpPr>
            <p:cNvPr id="10" name="TextBox 10"/>
            <p:cNvSpPr txBox="1"/>
            <p:nvPr/>
          </p:nvSpPr>
          <p:spPr>
            <a:xfrm>
              <a:off x="0" y="-57150"/>
              <a:ext cx="1307981" cy="403065"/>
            </a:xfrm>
            <a:prstGeom prst="rect">
              <a:avLst/>
            </a:prstGeom>
          </p:spPr>
          <p:txBody>
            <a:bodyPr lIns="50800" tIns="50800" rIns="50800" bIns="50800" rtlCol="0" anchor="ctr"/>
            <a:lstStyle/>
            <a:p>
              <a:pPr algn="ctr">
                <a:lnSpc>
                  <a:spcPts val="3359"/>
                </a:lnSpc>
              </a:pPr>
              <a:r>
                <a:rPr lang="en-US" sz="2399" b="1" spc="76">
                  <a:solidFill>
                    <a:srgbClr val="FCFDFD"/>
                  </a:solidFill>
                  <a:latin typeface="Barlow Semi-Bold"/>
                  <a:ea typeface="Barlow Semi-Bold"/>
                  <a:cs typeface="Barlow Semi-Bold"/>
                  <a:sym typeface="Barlow Semi-Bold"/>
                </a:rPr>
                <a:t>Unsupervised ML</a:t>
              </a:r>
            </a:p>
          </p:txBody>
        </p:sp>
      </p:grpSp>
      <p:grpSp>
        <p:nvGrpSpPr>
          <p:cNvPr id="11" name="Group 11"/>
          <p:cNvGrpSpPr/>
          <p:nvPr/>
        </p:nvGrpSpPr>
        <p:grpSpPr>
          <a:xfrm>
            <a:off x="12336644" y="4230864"/>
            <a:ext cx="4465470" cy="1180960"/>
            <a:chOff x="0" y="0"/>
            <a:chExt cx="1307981" cy="345915"/>
          </a:xfrm>
        </p:grpSpPr>
        <p:sp>
          <p:nvSpPr>
            <p:cNvPr id="12" name="Freeform 12"/>
            <p:cNvSpPr/>
            <p:nvPr/>
          </p:nvSpPr>
          <p:spPr>
            <a:xfrm>
              <a:off x="0" y="0"/>
              <a:ext cx="1307981" cy="345915"/>
            </a:xfrm>
            <a:custGeom>
              <a:avLst/>
              <a:gdLst/>
              <a:ahLst/>
              <a:cxnLst/>
              <a:rect l="l" t="t" r="r" b="b"/>
              <a:pathLst>
                <a:path w="1307981" h="345915">
                  <a:moveTo>
                    <a:pt x="52012" y="0"/>
                  </a:moveTo>
                  <a:lnTo>
                    <a:pt x="1255969" y="0"/>
                  </a:lnTo>
                  <a:cubicBezTo>
                    <a:pt x="1284694" y="0"/>
                    <a:pt x="1307981" y="23287"/>
                    <a:pt x="1307981" y="52012"/>
                  </a:cubicBezTo>
                  <a:lnTo>
                    <a:pt x="1307981" y="293903"/>
                  </a:lnTo>
                  <a:cubicBezTo>
                    <a:pt x="1307981" y="322629"/>
                    <a:pt x="1284694" y="345915"/>
                    <a:pt x="1255969" y="345915"/>
                  </a:cubicBezTo>
                  <a:lnTo>
                    <a:pt x="52012" y="345915"/>
                  </a:lnTo>
                  <a:cubicBezTo>
                    <a:pt x="23287" y="345915"/>
                    <a:pt x="0" y="322629"/>
                    <a:pt x="0" y="293903"/>
                  </a:cubicBezTo>
                  <a:lnTo>
                    <a:pt x="0" y="52012"/>
                  </a:lnTo>
                  <a:cubicBezTo>
                    <a:pt x="0" y="23287"/>
                    <a:pt x="23287" y="0"/>
                    <a:pt x="52012" y="0"/>
                  </a:cubicBezTo>
                  <a:close/>
                </a:path>
              </a:pathLst>
            </a:custGeom>
            <a:solidFill>
              <a:srgbClr val="1D3865"/>
            </a:solidFill>
          </p:spPr>
        </p:sp>
        <p:sp>
          <p:nvSpPr>
            <p:cNvPr id="13" name="TextBox 13"/>
            <p:cNvSpPr txBox="1"/>
            <p:nvPr/>
          </p:nvSpPr>
          <p:spPr>
            <a:xfrm>
              <a:off x="0" y="-57150"/>
              <a:ext cx="1307981" cy="403065"/>
            </a:xfrm>
            <a:prstGeom prst="rect">
              <a:avLst/>
            </a:prstGeom>
          </p:spPr>
          <p:txBody>
            <a:bodyPr lIns="50800" tIns="50800" rIns="50800" bIns="50800" rtlCol="0" anchor="ctr"/>
            <a:lstStyle/>
            <a:p>
              <a:pPr algn="ctr">
                <a:lnSpc>
                  <a:spcPts val="3359"/>
                </a:lnSpc>
              </a:pPr>
              <a:r>
                <a:rPr lang="en-US" sz="2399" b="1" spc="76">
                  <a:solidFill>
                    <a:srgbClr val="FCFDFD"/>
                  </a:solidFill>
                  <a:latin typeface="Barlow Semi-Bold"/>
                  <a:ea typeface="Barlow Semi-Bold"/>
                  <a:cs typeface="Barlow Semi-Bold"/>
                  <a:sym typeface="Barlow Semi-Bold"/>
                </a:rPr>
                <a:t>Reinforcement Learning</a:t>
              </a:r>
            </a:p>
          </p:txBody>
        </p:sp>
      </p:grpSp>
      <p:sp>
        <p:nvSpPr>
          <p:cNvPr id="14" name="AutoShape 14"/>
          <p:cNvSpPr/>
          <p:nvPr/>
        </p:nvSpPr>
        <p:spPr>
          <a:xfrm>
            <a:off x="9144000" y="3129573"/>
            <a:ext cx="5425379" cy="1101291"/>
          </a:xfrm>
          <a:prstGeom prst="line">
            <a:avLst/>
          </a:prstGeom>
          <a:ln w="38100" cap="flat">
            <a:solidFill>
              <a:srgbClr val="000000"/>
            </a:solidFill>
            <a:prstDash val="solid"/>
            <a:headEnd type="none" w="sm" len="sm"/>
            <a:tailEnd type="triangle" w="lg" len="med"/>
          </a:ln>
        </p:spPr>
      </p:sp>
      <p:sp>
        <p:nvSpPr>
          <p:cNvPr id="15" name="AutoShape 15"/>
          <p:cNvSpPr/>
          <p:nvPr/>
        </p:nvSpPr>
        <p:spPr>
          <a:xfrm>
            <a:off x="9144000" y="3129573"/>
            <a:ext cx="680" cy="1101291"/>
          </a:xfrm>
          <a:prstGeom prst="line">
            <a:avLst/>
          </a:prstGeom>
          <a:ln w="38100" cap="flat">
            <a:solidFill>
              <a:srgbClr val="000000"/>
            </a:solidFill>
            <a:prstDash val="solid"/>
            <a:headEnd type="none" w="sm" len="sm"/>
            <a:tailEnd type="triangle" w="lg" len="med"/>
          </a:ln>
        </p:spPr>
      </p:sp>
      <p:sp>
        <p:nvSpPr>
          <p:cNvPr id="16" name="AutoShape 16"/>
          <p:cNvSpPr/>
          <p:nvPr/>
        </p:nvSpPr>
        <p:spPr>
          <a:xfrm flipH="1">
            <a:off x="3718621" y="3129573"/>
            <a:ext cx="5425379" cy="1101291"/>
          </a:xfrm>
          <a:prstGeom prst="line">
            <a:avLst/>
          </a:prstGeom>
          <a:ln w="38100" cap="flat">
            <a:solidFill>
              <a:srgbClr val="000000"/>
            </a:solidFill>
            <a:prstDash val="solid"/>
            <a:headEnd type="none" w="sm" len="sm"/>
            <a:tailEnd type="triangle" w="lg" len="med"/>
          </a:ln>
        </p:spPr>
      </p:sp>
      <p:sp>
        <p:nvSpPr>
          <p:cNvPr id="17" name="Freeform 17"/>
          <p:cNvSpPr/>
          <p:nvPr/>
        </p:nvSpPr>
        <p:spPr>
          <a:xfrm>
            <a:off x="196279" y="6972178"/>
            <a:ext cx="3260794" cy="2888349"/>
          </a:xfrm>
          <a:custGeom>
            <a:avLst/>
            <a:gdLst/>
            <a:ahLst/>
            <a:cxnLst/>
            <a:rect l="l" t="t" r="r" b="b"/>
            <a:pathLst>
              <a:path w="3260794" h="2888349">
                <a:moveTo>
                  <a:pt x="0" y="0"/>
                </a:moveTo>
                <a:lnTo>
                  <a:pt x="3260793" y="0"/>
                </a:lnTo>
                <a:lnTo>
                  <a:pt x="3260793" y="2888348"/>
                </a:lnTo>
                <a:lnTo>
                  <a:pt x="0" y="2888348"/>
                </a:lnTo>
                <a:lnTo>
                  <a:pt x="0" y="0"/>
                </a:lnTo>
                <a:close/>
              </a:path>
            </a:pathLst>
          </a:custGeom>
          <a:blipFill>
            <a:blip r:embed="rId2"/>
            <a:stretch>
              <a:fillRect/>
            </a:stretch>
          </a:blipFill>
        </p:spPr>
      </p:sp>
      <p:sp>
        <p:nvSpPr>
          <p:cNvPr id="18" name="Freeform 18"/>
          <p:cNvSpPr/>
          <p:nvPr/>
        </p:nvSpPr>
        <p:spPr>
          <a:xfrm>
            <a:off x="3901867" y="7268429"/>
            <a:ext cx="3242777" cy="2454439"/>
          </a:xfrm>
          <a:custGeom>
            <a:avLst/>
            <a:gdLst/>
            <a:ahLst/>
            <a:cxnLst/>
            <a:rect l="l" t="t" r="r" b="b"/>
            <a:pathLst>
              <a:path w="3242777" h="2454439">
                <a:moveTo>
                  <a:pt x="0" y="0"/>
                </a:moveTo>
                <a:lnTo>
                  <a:pt x="3242778" y="0"/>
                </a:lnTo>
                <a:lnTo>
                  <a:pt x="3242778" y="2454438"/>
                </a:lnTo>
                <a:lnTo>
                  <a:pt x="0" y="2454438"/>
                </a:lnTo>
                <a:lnTo>
                  <a:pt x="0" y="0"/>
                </a:lnTo>
                <a:close/>
              </a:path>
            </a:pathLst>
          </a:custGeom>
          <a:blipFill>
            <a:blip r:embed="rId3"/>
            <a:stretch>
              <a:fillRect l="-26041" t="-13530" r="-6188" b="-26230"/>
            </a:stretch>
          </a:blipFill>
        </p:spPr>
      </p:sp>
      <p:sp>
        <p:nvSpPr>
          <p:cNvPr id="21" name="TextBox 21"/>
          <p:cNvSpPr txBox="1"/>
          <p:nvPr/>
        </p:nvSpPr>
        <p:spPr>
          <a:xfrm>
            <a:off x="3930716" y="534755"/>
            <a:ext cx="10426568" cy="881887"/>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2.2 Machine Learning</a:t>
            </a:r>
          </a:p>
        </p:txBody>
      </p:sp>
      <p:sp>
        <p:nvSpPr>
          <p:cNvPr id="22" name="TextBox 22"/>
          <p:cNvSpPr txBox="1"/>
          <p:nvPr/>
        </p:nvSpPr>
        <p:spPr>
          <a:xfrm>
            <a:off x="0" y="346706"/>
            <a:ext cx="2998754" cy="387816"/>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2. key Terms</a:t>
            </a:r>
          </a:p>
        </p:txBody>
      </p:sp>
      <p:sp>
        <p:nvSpPr>
          <p:cNvPr id="23" name="TextBox 23"/>
          <p:cNvSpPr txBox="1"/>
          <p:nvPr/>
        </p:nvSpPr>
        <p:spPr>
          <a:xfrm>
            <a:off x="7402" y="6371482"/>
            <a:ext cx="3711218" cy="422175"/>
          </a:xfrm>
          <a:prstGeom prst="rect">
            <a:avLst/>
          </a:prstGeom>
        </p:spPr>
        <p:txBody>
          <a:bodyPr lIns="0" tIns="0" rIns="0" bIns="0" rtlCol="0" anchor="t">
            <a:spAutoFit/>
          </a:bodyPr>
          <a:lstStyle/>
          <a:p>
            <a:pPr algn="ctr">
              <a:lnSpc>
                <a:spcPts val="3500"/>
              </a:lnSpc>
              <a:spcBef>
                <a:spcPct val="0"/>
              </a:spcBef>
            </a:pPr>
            <a:r>
              <a:rPr lang="en-US" sz="2500" b="1" spc="80">
                <a:solidFill>
                  <a:srgbClr val="1D3865"/>
                </a:solidFill>
                <a:latin typeface="Barlow Bold"/>
                <a:ea typeface="Barlow Bold"/>
                <a:cs typeface="Barlow Bold"/>
                <a:sym typeface="Barlow Bold"/>
              </a:rPr>
              <a:t>Classification </a:t>
            </a:r>
          </a:p>
        </p:txBody>
      </p:sp>
      <p:sp>
        <p:nvSpPr>
          <p:cNvPr id="24" name="TextBox 24"/>
          <p:cNvSpPr txBox="1"/>
          <p:nvPr/>
        </p:nvSpPr>
        <p:spPr>
          <a:xfrm>
            <a:off x="3718621" y="6371482"/>
            <a:ext cx="3711218" cy="422175"/>
          </a:xfrm>
          <a:prstGeom prst="rect">
            <a:avLst/>
          </a:prstGeom>
        </p:spPr>
        <p:txBody>
          <a:bodyPr lIns="0" tIns="0" rIns="0" bIns="0" rtlCol="0" anchor="t">
            <a:spAutoFit/>
          </a:bodyPr>
          <a:lstStyle/>
          <a:p>
            <a:pPr algn="ctr">
              <a:lnSpc>
                <a:spcPts val="3500"/>
              </a:lnSpc>
              <a:spcBef>
                <a:spcPct val="0"/>
              </a:spcBef>
            </a:pPr>
            <a:r>
              <a:rPr lang="en-US" sz="2500" b="1" spc="80">
                <a:solidFill>
                  <a:srgbClr val="FBC73B"/>
                </a:solidFill>
                <a:latin typeface="Barlow Semi-Bold"/>
                <a:ea typeface="Barlow Semi-Bold"/>
                <a:cs typeface="Barlow Semi-Bold"/>
                <a:sym typeface="Barlow Semi-Bold"/>
              </a:rPr>
              <a:t>Regression </a:t>
            </a:r>
          </a:p>
        </p:txBody>
      </p:sp>
      <p:sp>
        <p:nvSpPr>
          <p:cNvPr id="27" name="AutoShape 27"/>
          <p:cNvSpPr/>
          <p:nvPr/>
        </p:nvSpPr>
        <p:spPr>
          <a:xfrm flipH="1">
            <a:off x="1863012" y="5411824"/>
            <a:ext cx="1855609" cy="1007283"/>
          </a:xfrm>
          <a:prstGeom prst="line">
            <a:avLst/>
          </a:prstGeom>
          <a:ln w="38100" cap="flat">
            <a:solidFill>
              <a:srgbClr val="000000"/>
            </a:solidFill>
            <a:prstDash val="solid"/>
            <a:headEnd type="none" w="sm" len="sm"/>
            <a:tailEnd type="triangle" w="lg" len="med"/>
          </a:ln>
        </p:spPr>
      </p:sp>
      <p:sp>
        <p:nvSpPr>
          <p:cNvPr id="28" name="AutoShape 28"/>
          <p:cNvSpPr/>
          <p:nvPr/>
        </p:nvSpPr>
        <p:spPr>
          <a:xfrm>
            <a:off x="3718621" y="5411824"/>
            <a:ext cx="1855609" cy="1007283"/>
          </a:xfrm>
          <a:prstGeom prst="line">
            <a:avLst/>
          </a:prstGeom>
          <a:ln w="38100" cap="flat">
            <a:solidFill>
              <a:srgbClr val="000000"/>
            </a:solidFill>
            <a:prstDash val="solid"/>
            <a:headEnd type="none" w="sm" len="sm"/>
            <a:tailEnd type="triangle" w="lg" len="med"/>
          </a:ln>
        </p:spPr>
      </p:sp>
      <p:sp>
        <p:nvSpPr>
          <p:cNvPr id="31" name="TextBox 31"/>
          <p:cNvSpPr txBox="1"/>
          <p:nvPr/>
        </p:nvSpPr>
        <p:spPr>
          <a:xfrm>
            <a:off x="17614480" y="9683929"/>
            <a:ext cx="462257"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TextBox 2"/>
          <p:cNvSpPr txBox="1"/>
          <p:nvPr/>
        </p:nvSpPr>
        <p:spPr>
          <a:xfrm>
            <a:off x="3930716" y="534755"/>
            <a:ext cx="10426568" cy="8820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2.3 Queuing system</a:t>
            </a:r>
          </a:p>
        </p:txBody>
      </p:sp>
      <p:sp>
        <p:nvSpPr>
          <p:cNvPr id="3" name="TextBox 3"/>
          <p:cNvSpPr txBox="1"/>
          <p:nvPr/>
        </p:nvSpPr>
        <p:spPr>
          <a:xfrm>
            <a:off x="1028700" y="2027435"/>
            <a:ext cx="12888155" cy="624211"/>
          </a:xfrm>
          <a:prstGeom prst="rect">
            <a:avLst/>
          </a:prstGeom>
        </p:spPr>
        <p:txBody>
          <a:bodyPr lIns="0" tIns="0" rIns="0" bIns="0" rtlCol="0" anchor="t">
            <a:spAutoFit/>
          </a:bodyPr>
          <a:lstStyle/>
          <a:p>
            <a:pPr algn="l">
              <a:lnSpc>
                <a:spcPts val="4700"/>
              </a:lnSpc>
            </a:pPr>
            <a:r>
              <a:rPr lang="en-US" sz="4700" b="1">
                <a:solidFill>
                  <a:srgbClr val="1D3865"/>
                </a:solidFill>
                <a:latin typeface="Montserrat Bold"/>
                <a:ea typeface="Montserrat Bold"/>
                <a:cs typeface="Montserrat Bold"/>
                <a:sym typeface="Montserrat Bold"/>
              </a:rPr>
              <a:t>The M/M/s/GD/∞/∞ Queuing System : </a:t>
            </a:r>
          </a:p>
        </p:txBody>
      </p:sp>
      <p:sp>
        <p:nvSpPr>
          <p:cNvPr id="4" name="TextBox 4"/>
          <p:cNvSpPr txBox="1"/>
          <p:nvPr/>
        </p:nvSpPr>
        <p:spPr>
          <a:xfrm>
            <a:off x="1043586" y="2742050"/>
            <a:ext cx="15020486" cy="1538883"/>
          </a:xfrm>
          <a:prstGeom prst="rect">
            <a:avLst/>
          </a:prstGeom>
        </p:spPr>
        <p:txBody>
          <a:bodyPr lIns="0" tIns="0" rIns="0" bIns="0" rtlCol="0" anchor="t">
            <a:spAutoFit/>
          </a:bodyPr>
          <a:lstStyle/>
          <a:p>
            <a:pPr marL="457200" indent="-457200" algn="l">
              <a:lnSpc>
                <a:spcPts val="3000"/>
              </a:lnSpc>
              <a:buFont typeface="Arial" panose="020B0604020202020204" pitchFamily="34" charset="0"/>
              <a:buChar char="•"/>
            </a:pPr>
            <a:r>
              <a:rPr lang="en-US" sz="3000" dirty="0">
                <a:solidFill>
                  <a:srgbClr val="1D3865"/>
                </a:solidFill>
                <a:latin typeface="Montserrat"/>
                <a:ea typeface="Montserrat"/>
                <a:cs typeface="Montserrat"/>
                <a:sym typeface="Montserrat"/>
              </a:rPr>
              <a:t>A system where customers/parts arrive for service at a facility, forming a queue when the service facility is busy. </a:t>
            </a:r>
            <a:br>
              <a:rPr lang="en-US" sz="3000" dirty="0">
                <a:solidFill>
                  <a:srgbClr val="1D3865"/>
                </a:solidFill>
                <a:latin typeface="Montserrat"/>
                <a:ea typeface="Montserrat"/>
                <a:cs typeface="Montserrat"/>
                <a:sym typeface="Montserrat"/>
              </a:rPr>
            </a:br>
            <a:endParaRPr lang="en-US" sz="3000" dirty="0">
              <a:solidFill>
                <a:srgbClr val="1D3865"/>
              </a:solidFill>
              <a:latin typeface="Montserrat"/>
              <a:ea typeface="Montserrat"/>
              <a:cs typeface="Montserrat"/>
              <a:sym typeface="Montserrat"/>
            </a:endParaRPr>
          </a:p>
          <a:p>
            <a:pPr marL="457200" indent="-457200" algn="l">
              <a:lnSpc>
                <a:spcPts val="3000"/>
              </a:lnSpc>
              <a:buFont typeface="Arial" panose="020B0604020202020204" pitchFamily="34" charset="0"/>
              <a:buChar char="•"/>
            </a:pPr>
            <a:r>
              <a:rPr lang="en-US" sz="3000" dirty="0">
                <a:solidFill>
                  <a:srgbClr val="1D3865"/>
                </a:solidFill>
                <a:latin typeface="Montserrat"/>
                <a:ea typeface="Montserrat"/>
                <a:cs typeface="Montserrat"/>
                <a:sym typeface="Montserrat"/>
              </a:rPr>
              <a:t>Customers are served based on preassigned rules</a:t>
            </a:r>
          </a:p>
        </p:txBody>
      </p:sp>
      <p:sp>
        <p:nvSpPr>
          <p:cNvPr id="5" name="TextBox 5"/>
          <p:cNvSpPr txBox="1"/>
          <p:nvPr/>
        </p:nvSpPr>
        <p:spPr>
          <a:xfrm>
            <a:off x="0" y="346706"/>
            <a:ext cx="2998754" cy="387816"/>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2. key Terms</a:t>
            </a:r>
          </a:p>
        </p:txBody>
      </p:sp>
      <p:sp>
        <p:nvSpPr>
          <p:cNvPr id="6" name="Freeform 6"/>
          <p:cNvSpPr/>
          <p:nvPr/>
        </p:nvSpPr>
        <p:spPr>
          <a:xfrm>
            <a:off x="533868" y="9744470"/>
            <a:ext cx="965509" cy="391031"/>
          </a:xfrm>
          <a:custGeom>
            <a:avLst/>
            <a:gdLst/>
            <a:ahLst/>
            <a:cxnLst/>
            <a:rect l="l" t="t" r="r" b="b"/>
            <a:pathLst>
              <a:path w="965509" h="391031">
                <a:moveTo>
                  <a:pt x="0" y="0"/>
                </a:moveTo>
                <a:lnTo>
                  <a:pt x="965509" y="0"/>
                </a:lnTo>
                <a:lnTo>
                  <a:pt x="965509" y="391032"/>
                </a:lnTo>
                <a:lnTo>
                  <a:pt x="0" y="391032"/>
                </a:lnTo>
                <a:lnTo>
                  <a:pt x="0" y="0"/>
                </a:lnTo>
                <a:close/>
              </a:path>
            </a:pathLst>
          </a:custGeom>
          <a:blipFill>
            <a:blip r:embed="rId2">
              <a:alphaModFix amt="30000"/>
              <a:extLst>
                <a:ext uri="{96DAC541-7B7A-43D3-8B79-37D633B846F1}">
                  <asvg:svgBlip xmlns:asvg="http://schemas.microsoft.com/office/drawing/2016/SVG/main" r:embed="rId3"/>
                </a:ext>
              </a:extLst>
            </a:blip>
            <a:stretch>
              <a:fillRect/>
            </a:stretch>
          </a:blipFill>
        </p:spPr>
      </p:sp>
      <p:grpSp>
        <p:nvGrpSpPr>
          <p:cNvPr id="7" name="Group 7"/>
          <p:cNvGrpSpPr/>
          <p:nvPr/>
        </p:nvGrpSpPr>
        <p:grpSpPr>
          <a:xfrm>
            <a:off x="11893884" y="6558110"/>
            <a:ext cx="1315579" cy="1315579"/>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47625" cap="sq">
              <a:solidFill>
                <a:srgbClr val="0D0F68"/>
              </a:solidFill>
              <a:prstDash val="solid"/>
              <a:miter/>
            </a:ln>
          </p:spPr>
        </p:sp>
        <p:sp>
          <p:nvSpPr>
            <p:cNvPr id="9" name="TextBox 9"/>
            <p:cNvSpPr txBox="1"/>
            <p:nvPr/>
          </p:nvSpPr>
          <p:spPr>
            <a:xfrm>
              <a:off x="76200" y="38100"/>
              <a:ext cx="660400" cy="698500"/>
            </a:xfrm>
            <a:prstGeom prst="rect">
              <a:avLst/>
            </a:prstGeom>
          </p:spPr>
          <p:txBody>
            <a:bodyPr lIns="45974" tIns="45974" rIns="45974" bIns="45974" rtlCol="0" anchor="ctr"/>
            <a:lstStyle/>
            <a:p>
              <a:pPr algn="ctr">
                <a:lnSpc>
                  <a:spcPts val="3079"/>
                </a:lnSpc>
                <a:spcBef>
                  <a:spcPct val="0"/>
                </a:spcBef>
              </a:pPr>
              <a:r>
                <a:rPr lang="en-US" sz="3600" b="1" dirty="0">
                  <a:solidFill>
                    <a:srgbClr val="000000"/>
                  </a:solidFill>
                  <a:latin typeface="Times New Roman Bold" panose="02020803070505020304" pitchFamily="18" charset="0"/>
                  <a:ea typeface="Droid Arabic Kufi Bold"/>
                  <a:cs typeface="Times New Roman Bold" panose="02020803070505020304" pitchFamily="18" charset="0"/>
                  <a:sym typeface="Droid Arabic Kufi Bold"/>
                </a:rPr>
                <a:t>2</a:t>
              </a:r>
            </a:p>
          </p:txBody>
        </p:sp>
      </p:grpSp>
      <p:grpSp>
        <p:nvGrpSpPr>
          <p:cNvPr id="10" name="Group 10"/>
          <p:cNvGrpSpPr/>
          <p:nvPr/>
        </p:nvGrpSpPr>
        <p:grpSpPr>
          <a:xfrm>
            <a:off x="11809209" y="8630119"/>
            <a:ext cx="1413157" cy="1505301"/>
            <a:chOff x="0" y="0"/>
            <a:chExt cx="974252" cy="1037778"/>
          </a:xfrm>
        </p:grpSpPr>
        <p:sp>
          <p:nvSpPr>
            <p:cNvPr id="11" name="Freeform 11"/>
            <p:cNvSpPr/>
            <p:nvPr/>
          </p:nvSpPr>
          <p:spPr>
            <a:xfrm>
              <a:off x="0" y="0"/>
              <a:ext cx="974252" cy="1037778"/>
            </a:xfrm>
            <a:custGeom>
              <a:avLst/>
              <a:gdLst/>
              <a:ahLst/>
              <a:cxnLst/>
              <a:rect l="l" t="t" r="r" b="b"/>
              <a:pathLst>
                <a:path w="974252" h="1037778">
                  <a:moveTo>
                    <a:pt x="487126" y="0"/>
                  </a:moveTo>
                  <a:cubicBezTo>
                    <a:pt x="218094" y="0"/>
                    <a:pt x="0" y="232314"/>
                    <a:pt x="0" y="518889"/>
                  </a:cubicBezTo>
                  <a:cubicBezTo>
                    <a:pt x="0" y="805463"/>
                    <a:pt x="218094" y="1037778"/>
                    <a:pt x="487126" y="1037778"/>
                  </a:cubicBezTo>
                  <a:cubicBezTo>
                    <a:pt x="756158" y="1037778"/>
                    <a:pt x="974252" y="805463"/>
                    <a:pt x="974252" y="518889"/>
                  </a:cubicBezTo>
                  <a:cubicBezTo>
                    <a:pt x="974252" y="232314"/>
                    <a:pt x="756158" y="0"/>
                    <a:pt x="487126" y="0"/>
                  </a:cubicBezTo>
                  <a:close/>
                </a:path>
              </a:pathLst>
            </a:custGeom>
            <a:solidFill>
              <a:srgbClr val="FFFFFF"/>
            </a:solidFill>
            <a:ln w="47625" cap="sq">
              <a:solidFill>
                <a:srgbClr val="0D0F68"/>
              </a:solidFill>
              <a:prstDash val="solid"/>
              <a:miter/>
            </a:ln>
          </p:spPr>
        </p:sp>
        <p:sp>
          <p:nvSpPr>
            <p:cNvPr id="12" name="TextBox 12"/>
            <p:cNvSpPr txBox="1"/>
            <p:nvPr/>
          </p:nvSpPr>
          <p:spPr>
            <a:xfrm>
              <a:off x="91336" y="21092"/>
              <a:ext cx="791580" cy="919394"/>
            </a:xfrm>
            <a:prstGeom prst="rect">
              <a:avLst/>
            </a:prstGeom>
          </p:spPr>
          <p:txBody>
            <a:bodyPr lIns="45974" tIns="45974" rIns="45974" bIns="45974" rtlCol="0" anchor="ctr"/>
            <a:lstStyle/>
            <a:p>
              <a:pPr algn="ctr">
                <a:lnSpc>
                  <a:spcPts val="5599"/>
                </a:lnSpc>
                <a:spcBef>
                  <a:spcPct val="0"/>
                </a:spcBef>
              </a:pPr>
              <a:r>
                <a:rPr lang="en-US" sz="3999" b="1" dirty="0">
                  <a:solidFill>
                    <a:srgbClr val="000000"/>
                  </a:solidFill>
                  <a:latin typeface="Times New Roman Bold" panose="02020803070505020304" pitchFamily="18" charset="0"/>
                  <a:ea typeface="Droid Arabic Kufi Bold"/>
                  <a:cs typeface="Times New Roman Bold" panose="02020803070505020304" pitchFamily="18" charset="0"/>
                  <a:sym typeface="Droid Arabic Kufi Bold"/>
                </a:rPr>
                <a:t>S</a:t>
              </a:r>
            </a:p>
          </p:txBody>
        </p:sp>
      </p:grpSp>
      <p:grpSp>
        <p:nvGrpSpPr>
          <p:cNvPr id="13" name="Group 13"/>
          <p:cNvGrpSpPr/>
          <p:nvPr/>
        </p:nvGrpSpPr>
        <p:grpSpPr>
          <a:xfrm>
            <a:off x="11857998" y="5016006"/>
            <a:ext cx="1315579" cy="1315579"/>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47625" cap="sq">
              <a:solidFill>
                <a:srgbClr val="0D0F68"/>
              </a:solidFill>
              <a:prstDash val="solid"/>
              <a:miter/>
            </a:ln>
          </p:spPr>
        </p:sp>
        <p:sp>
          <p:nvSpPr>
            <p:cNvPr id="15" name="TextBox 15"/>
            <p:cNvSpPr txBox="1"/>
            <p:nvPr/>
          </p:nvSpPr>
          <p:spPr>
            <a:xfrm>
              <a:off x="76200" y="38100"/>
              <a:ext cx="660400" cy="698500"/>
            </a:xfrm>
            <a:prstGeom prst="rect">
              <a:avLst/>
            </a:prstGeom>
          </p:spPr>
          <p:txBody>
            <a:bodyPr lIns="45974" tIns="45974" rIns="45974" bIns="45974" rtlCol="0" anchor="ctr"/>
            <a:lstStyle/>
            <a:p>
              <a:pPr algn="ctr">
                <a:lnSpc>
                  <a:spcPts val="3079"/>
                </a:lnSpc>
                <a:spcBef>
                  <a:spcPct val="0"/>
                </a:spcBef>
              </a:pPr>
              <a:r>
                <a:rPr lang="en-US" sz="3600" b="1" dirty="0">
                  <a:solidFill>
                    <a:srgbClr val="000000"/>
                  </a:solidFill>
                  <a:latin typeface="Times New Roman Bold" panose="02020803070505020304" pitchFamily="18" charset="0"/>
                  <a:ea typeface="Droid Arabic Kufi Bold"/>
                  <a:cs typeface="Times New Roman Bold" panose="02020803070505020304" pitchFamily="18" charset="0"/>
                  <a:sym typeface="Droid Arabic Kufi Bold"/>
                </a:rPr>
                <a:t>1</a:t>
              </a:r>
            </a:p>
          </p:txBody>
        </p:sp>
      </p:grpSp>
      <p:sp>
        <p:nvSpPr>
          <p:cNvPr id="16" name="AutoShape 16"/>
          <p:cNvSpPr/>
          <p:nvPr/>
        </p:nvSpPr>
        <p:spPr>
          <a:xfrm flipV="1">
            <a:off x="4975949" y="6401632"/>
            <a:ext cx="4123136" cy="0"/>
          </a:xfrm>
          <a:prstGeom prst="line">
            <a:avLst/>
          </a:prstGeom>
          <a:ln w="38100" cap="flat">
            <a:solidFill>
              <a:srgbClr val="0D0F68"/>
            </a:solidFill>
            <a:prstDash val="solid"/>
            <a:headEnd type="none" w="sm" len="sm"/>
            <a:tailEnd type="none" w="sm" len="sm"/>
          </a:ln>
        </p:spPr>
      </p:sp>
      <p:sp>
        <p:nvSpPr>
          <p:cNvPr id="17" name="AutoShape 17"/>
          <p:cNvSpPr/>
          <p:nvPr/>
        </p:nvSpPr>
        <p:spPr>
          <a:xfrm>
            <a:off x="4975949" y="8401519"/>
            <a:ext cx="4123136" cy="0"/>
          </a:xfrm>
          <a:prstGeom prst="line">
            <a:avLst/>
          </a:prstGeom>
          <a:ln w="38100" cap="flat">
            <a:solidFill>
              <a:srgbClr val="0D0F68"/>
            </a:solidFill>
            <a:prstDash val="solid"/>
            <a:headEnd type="none" w="sm" len="sm"/>
            <a:tailEnd type="none" w="sm" len="sm"/>
          </a:ln>
        </p:spPr>
      </p:sp>
      <p:sp>
        <p:nvSpPr>
          <p:cNvPr id="18" name="AutoShape 18"/>
          <p:cNvSpPr/>
          <p:nvPr/>
        </p:nvSpPr>
        <p:spPr>
          <a:xfrm flipV="1">
            <a:off x="9099085" y="6384391"/>
            <a:ext cx="0" cy="2017128"/>
          </a:xfrm>
          <a:prstGeom prst="line">
            <a:avLst/>
          </a:prstGeom>
          <a:ln w="38100" cap="flat">
            <a:solidFill>
              <a:srgbClr val="0D0F68"/>
            </a:solidFill>
            <a:prstDash val="solid"/>
            <a:headEnd type="none" w="sm" len="sm"/>
            <a:tailEnd type="none" w="sm" len="sm"/>
          </a:ln>
        </p:spPr>
      </p:sp>
      <p:sp>
        <p:nvSpPr>
          <p:cNvPr id="19" name="AutoShape 19"/>
          <p:cNvSpPr/>
          <p:nvPr/>
        </p:nvSpPr>
        <p:spPr>
          <a:xfrm flipV="1">
            <a:off x="8553829" y="6401632"/>
            <a:ext cx="0" cy="2017128"/>
          </a:xfrm>
          <a:prstGeom prst="line">
            <a:avLst/>
          </a:prstGeom>
          <a:ln w="38100" cap="flat">
            <a:solidFill>
              <a:srgbClr val="0D0F68"/>
            </a:solidFill>
            <a:prstDash val="solid"/>
            <a:headEnd type="none" w="sm" len="sm"/>
            <a:tailEnd type="none" w="sm" len="sm"/>
          </a:ln>
        </p:spPr>
      </p:sp>
      <p:sp>
        <p:nvSpPr>
          <p:cNvPr id="20" name="AutoShape 20"/>
          <p:cNvSpPr/>
          <p:nvPr/>
        </p:nvSpPr>
        <p:spPr>
          <a:xfrm flipV="1">
            <a:off x="8010757" y="6384391"/>
            <a:ext cx="0" cy="2017128"/>
          </a:xfrm>
          <a:prstGeom prst="line">
            <a:avLst/>
          </a:prstGeom>
          <a:ln w="38100" cap="flat">
            <a:solidFill>
              <a:srgbClr val="0D0F68"/>
            </a:solidFill>
            <a:prstDash val="solid"/>
            <a:headEnd type="none" w="sm" len="sm"/>
            <a:tailEnd type="none" w="sm" len="sm"/>
          </a:ln>
        </p:spPr>
      </p:sp>
      <p:sp>
        <p:nvSpPr>
          <p:cNvPr id="21" name="AutoShape 21"/>
          <p:cNvSpPr/>
          <p:nvPr/>
        </p:nvSpPr>
        <p:spPr>
          <a:xfrm flipV="1">
            <a:off x="7467684" y="6384391"/>
            <a:ext cx="0" cy="2017128"/>
          </a:xfrm>
          <a:prstGeom prst="line">
            <a:avLst/>
          </a:prstGeom>
          <a:ln w="38100" cap="flat">
            <a:solidFill>
              <a:srgbClr val="0D0F68"/>
            </a:solidFill>
            <a:prstDash val="solid"/>
            <a:headEnd type="none" w="sm" len="sm"/>
            <a:tailEnd type="none" w="sm" len="sm"/>
          </a:ln>
        </p:spPr>
      </p:sp>
      <p:sp>
        <p:nvSpPr>
          <p:cNvPr id="22" name="AutoShape 22"/>
          <p:cNvSpPr/>
          <p:nvPr/>
        </p:nvSpPr>
        <p:spPr>
          <a:xfrm flipV="1">
            <a:off x="6924611" y="6401632"/>
            <a:ext cx="0" cy="2017128"/>
          </a:xfrm>
          <a:prstGeom prst="line">
            <a:avLst/>
          </a:prstGeom>
          <a:ln w="38100" cap="flat">
            <a:solidFill>
              <a:srgbClr val="0D0F68"/>
            </a:solidFill>
            <a:prstDash val="solid"/>
            <a:headEnd type="none" w="sm" len="sm"/>
            <a:tailEnd type="none" w="sm" len="sm"/>
          </a:ln>
        </p:spPr>
      </p:sp>
      <p:sp>
        <p:nvSpPr>
          <p:cNvPr id="23" name="AutoShape 23"/>
          <p:cNvSpPr/>
          <p:nvPr/>
        </p:nvSpPr>
        <p:spPr>
          <a:xfrm flipV="1">
            <a:off x="9116325" y="5673796"/>
            <a:ext cx="2741673" cy="1727779"/>
          </a:xfrm>
          <a:prstGeom prst="line">
            <a:avLst/>
          </a:prstGeom>
          <a:ln w="47625" cap="flat">
            <a:solidFill>
              <a:srgbClr val="000000"/>
            </a:solidFill>
            <a:prstDash val="solid"/>
            <a:headEnd type="triangle" w="lg" len="med"/>
            <a:tailEnd type="arrow" w="med" len="sm"/>
          </a:ln>
        </p:spPr>
      </p:sp>
      <p:sp>
        <p:nvSpPr>
          <p:cNvPr id="24" name="AutoShape 24"/>
          <p:cNvSpPr/>
          <p:nvPr/>
        </p:nvSpPr>
        <p:spPr>
          <a:xfrm flipV="1">
            <a:off x="9116325" y="7215899"/>
            <a:ext cx="2777559" cy="185676"/>
          </a:xfrm>
          <a:prstGeom prst="line">
            <a:avLst/>
          </a:prstGeom>
          <a:ln w="47625" cap="flat">
            <a:solidFill>
              <a:srgbClr val="000000"/>
            </a:solidFill>
            <a:prstDash val="solid"/>
            <a:headEnd type="triangle" w="lg" len="med"/>
            <a:tailEnd type="arrow" w="med" len="sm"/>
          </a:ln>
        </p:spPr>
      </p:sp>
      <p:sp>
        <p:nvSpPr>
          <p:cNvPr id="25" name="AutoShape 25"/>
          <p:cNvSpPr/>
          <p:nvPr/>
        </p:nvSpPr>
        <p:spPr>
          <a:xfrm>
            <a:off x="9116325" y="7401575"/>
            <a:ext cx="2692884" cy="1981194"/>
          </a:xfrm>
          <a:prstGeom prst="line">
            <a:avLst/>
          </a:prstGeom>
          <a:ln w="47625" cap="flat">
            <a:solidFill>
              <a:srgbClr val="000000"/>
            </a:solidFill>
            <a:prstDash val="solid"/>
            <a:headEnd type="triangle" w="lg" len="med"/>
            <a:tailEnd type="arrow" w="med" len="sm"/>
          </a:ln>
        </p:spPr>
      </p:sp>
      <p:sp>
        <p:nvSpPr>
          <p:cNvPr id="26" name="AutoShape 26"/>
          <p:cNvSpPr/>
          <p:nvPr/>
        </p:nvSpPr>
        <p:spPr>
          <a:xfrm>
            <a:off x="12201867" y="8334844"/>
            <a:ext cx="669612" cy="0"/>
          </a:xfrm>
          <a:prstGeom prst="line">
            <a:avLst/>
          </a:prstGeom>
          <a:ln w="133350" cap="flat">
            <a:solidFill>
              <a:srgbClr val="000000"/>
            </a:solidFill>
            <a:prstDash val="sysDot"/>
            <a:headEnd type="none" w="sm" len="sm"/>
            <a:tailEnd type="none" w="sm" len="sm"/>
          </a:ln>
        </p:spPr>
      </p:sp>
      <p:sp>
        <p:nvSpPr>
          <p:cNvPr id="27" name="AutoShape 27"/>
          <p:cNvSpPr/>
          <p:nvPr/>
        </p:nvSpPr>
        <p:spPr>
          <a:xfrm>
            <a:off x="13173577" y="5673796"/>
            <a:ext cx="1468731" cy="0"/>
          </a:xfrm>
          <a:prstGeom prst="line">
            <a:avLst/>
          </a:prstGeom>
          <a:ln w="57150" cap="flat">
            <a:solidFill>
              <a:srgbClr val="000000"/>
            </a:solidFill>
            <a:prstDash val="solid"/>
            <a:headEnd type="none" w="sm" len="sm"/>
            <a:tailEnd type="triangle" w="lg" len="med"/>
          </a:ln>
        </p:spPr>
      </p:sp>
      <p:sp>
        <p:nvSpPr>
          <p:cNvPr id="28" name="AutoShape 28"/>
          <p:cNvSpPr/>
          <p:nvPr/>
        </p:nvSpPr>
        <p:spPr>
          <a:xfrm>
            <a:off x="13173577" y="7187324"/>
            <a:ext cx="1468731" cy="0"/>
          </a:xfrm>
          <a:prstGeom prst="line">
            <a:avLst/>
          </a:prstGeom>
          <a:ln w="57150" cap="flat">
            <a:solidFill>
              <a:srgbClr val="000000"/>
            </a:solidFill>
            <a:prstDash val="solid"/>
            <a:headEnd type="none" w="sm" len="sm"/>
            <a:tailEnd type="triangle" w="lg" len="med"/>
          </a:ln>
        </p:spPr>
      </p:sp>
      <p:sp>
        <p:nvSpPr>
          <p:cNvPr id="29" name="AutoShape 29"/>
          <p:cNvSpPr/>
          <p:nvPr/>
        </p:nvSpPr>
        <p:spPr>
          <a:xfrm>
            <a:off x="13173577" y="9411385"/>
            <a:ext cx="1468731" cy="0"/>
          </a:xfrm>
          <a:prstGeom prst="line">
            <a:avLst/>
          </a:prstGeom>
          <a:ln w="57150" cap="flat">
            <a:solidFill>
              <a:srgbClr val="000000"/>
            </a:solidFill>
            <a:prstDash val="solid"/>
            <a:headEnd type="none" w="sm" len="sm"/>
            <a:tailEnd type="triangle" w="lg" len="med"/>
          </a:ln>
        </p:spPr>
      </p:sp>
      <p:sp>
        <p:nvSpPr>
          <p:cNvPr id="30" name="TextBox 30"/>
          <p:cNvSpPr txBox="1"/>
          <p:nvPr/>
        </p:nvSpPr>
        <p:spPr>
          <a:xfrm>
            <a:off x="2435578" y="6947550"/>
            <a:ext cx="313611" cy="755650"/>
          </a:xfrm>
          <a:prstGeom prst="rect">
            <a:avLst/>
          </a:prstGeom>
        </p:spPr>
        <p:txBody>
          <a:bodyPr lIns="0" tIns="0" rIns="0" bIns="0" rtlCol="0" anchor="t">
            <a:spAutoFit/>
          </a:bodyPr>
          <a:lstStyle/>
          <a:p>
            <a:pPr algn="ctr">
              <a:lnSpc>
                <a:spcPts val="5599"/>
              </a:lnSpc>
            </a:pPr>
            <a:r>
              <a:rPr lang="en-US" sz="3999" b="1">
                <a:solidFill>
                  <a:srgbClr val="000000"/>
                </a:solidFill>
                <a:latin typeface="Times New Roman Bold"/>
                <a:ea typeface="Times New Roman Bold"/>
                <a:cs typeface="Times New Roman Bold"/>
                <a:sym typeface="Times New Roman Bold"/>
              </a:rPr>
              <a:t>λ</a:t>
            </a:r>
          </a:p>
        </p:txBody>
      </p:sp>
      <p:sp>
        <p:nvSpPr>
          <p:cNvPr id="31" name="TextBox 31"/>
          <p:cNvSpPr txBox="1"/>
          <p:nvPr/>
        </p:nvSpPr>
        <p:spPr>
          <a:xfrm>
            <a:off x="12358982" y="4088906"/>
            <a:ext cx="313611" cy="755650"/>
          </a:xfrm>
          <a:prstGeom prst="rect">
            <a:avLst/>
          </a:prstGeom>
        </p:spPr>
        <p:txBody>
          <a:bodyPr lIns="0" tIns="0" rIns="0" bIns="0" rtlCol="0" anchor="t">
            <a:spAutoFit/>
          </a:bodyPr>
          <a:lstStyle/>
          <a:p>
            <a:pPr algn="ctr">
              <a:lnSpc>
                <a:spcPts val="5599"/>
              </a:lnSpc>
            </a:pPr>
            <a:r>
              <a:rPr lang="en-US" sz="3999" b="1" dirty="0">
                <a:solidFill>
                  <a:srgbClr val="000000"/>
                </a:solidFill>
                <a:latin typeface="Times New Roman Bold"/>
                <a:ea typeface="Times New Roman Bold"/>
                <a:cs typeface="Times New Roman Bold"/>
                <a:sym typeface="Times New Roman Bold"/>
              </a:rPr>
              <a:t>μ</a:t>
            </a:r>
          </a:p>
        </p:txBody>
      </p:sp>
      <p:sp>
        <p:nvSpPr>
          <p:cNvPr id="32" name="AutoShape 32"/>
          <p:cNvSpPr/>
          <p:nvPr/>
        </p:nvSpPr>
        <p:spPr>
          <a:xfrm>
            <a:off x="3002795" y="7401575"/>
            <a:ext cx="1973155" cy="0"/>
          </a:xfrm>
          <a:prstGeom prst="line">
            <a:avLst/>
          </a:prstGeom>
          <a:ln w="57150" cap="flat">
            <a:solidFill>
              <a:srgbClr val="000000"/>
            </a:solidFill>
            <a:prstDash val="solid"/>
            <a:headEnd type="none" w="sm" len="sm"/>
            <a:tailEnd type="triangle" w="lg" len="med"/>
          </a:ln>
        </p:spPr>
      </p:sp>
      <p:sp>
        <p:nvSpPr>
          <p:cNvPr id="33" name="TextBox 33"/>
          <p:cNvSpPr txBox="1"/>
          <p:nvPr/>
        </p:nvSpPr>
        <p:spPr>
          <a:xfrm>
            <a:off x="7467684" y="5340881"/>
            <a:ext cx="313611" cy="755650"/>
          </a:xfrm>
          <a:prstGeom prst="rect">
            <a:avLst/>
          </a:prstGeom>
        </p:spPr>
        <p:txBody>
          <a:bodyPr lIns="0" tIns="0" rIns="0" bIns="0" rtlCol="0" anchor="t">
            <a:spAutoFit/>
          </a:bodyPr>
          <a:lstStyle/>
          <a:p>
            <a:pPr algn="ctr">
              <a:lnSpc>
                <a:spcPts val="5599"/>
              </a:lnSpc>
            </a:pPr>
            <a:r>
              <a:rPr lang="en-US" sz="3999" b="1" dirty="0">
                <a:solidFill>
                  <a:srgbClr val="000000"/>
                </a:solidFill>
                <a:latin typeface="Times New Roman Bold"/>
                <a:ea typeface="Times New Roman Bold"/>
                <a:cs typeface="Times New Roman Bold"/>
                <a:sym typeface="Times New Roman Bold"/>
              </a:rPr>
              <a:t>ρ</a:t>
            </a:r>
          </a:p>
        </p:txBody>
      </p:sp>
      <p:sp>
        <p:nvSpPr>
          <p:cNvPr id="34" name="TextBox 34"/>
          <p:cNvSpPr txBox="1"/>
          <p:nvPr/>
        </p:nvSpPr>
        <p:spPr>
          <a:xfrm>
            <a:off x="17614480" y="9683929"/>
            <a:ext cx="462257"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10</a:t>
            </a:r>
          </a:p>
        </p:txBody>
      </p:sp>
      <p:sp>
        <p:nvSpPr>
          <p:cNvPr id="35" name="TextBox 34">
            <a:extLst>
              <a:ext uri="{FF2B5EF4-FFF2-40B4-BE49-F238E27FC236}">
                <a16:creationId xmlns:a16="http://schemas.microsoft.com/office/drawing/2014/main" id="{5EE21E87-05EA-C906-4E89-8D6502923F25}"/>
              </a:ext>
            </a:extLst>
          </p:cNvPr>
          <p:cNvSpPr txBox="1"/>
          <p:nvPr/>
        </p:nvSpPr>
        <p:spPr>
          <a:xfrm>
            <a:off x="8997821" y="3239769"/>
            <a:ext cx="8176614" cy="487313"/>
          </a:xfrm>
          <a:prstGeom prst="rect">
            <a:avLst/>
          </a:prstGeom>
        </p:spPr>
        <p:txBody>
          <a:bodyPr wrap="square" lIns="0" tIns="0" rIns="0" bIns="0" rtlCol="0" anchor="t">
            <a:spAutoFit/>
          </a:bodyPr>
          <a:lstStyle/>
          <a:p>
            <a:pPr algn="l">
              <a:lnSpc>
                <a:spcPts val="1917"/>
              </a:lnSpc>
            </a:pPr>
            <a:r>
              <a:rPr lang="en-US" dirty="0">
                <a:solidFill>
                  <a:srgbClr val="1D3865"/>
                </a:solidFill>
                <a:latin typeface="Montserrat"/>
                <a:ea typeface="Montserrat"/>
                <a:cs typeface="Montserrat"/>
                <a:sym typeface="Montserrat"/>
              </a:rPr>
              <a:t>- OR  </a:t>
            </a:r>
            <a:r>
              <a:rPr lang="pt-BR" dirty="0">
                <a:solidFill>
                  <a:srgbClr val="1D3865"/>
                </a:solidFill>
                <a:latin typeface="Montserrat"/>
              </a:rPr>
              <a:t>A P P L I C AT I O N S  AN D  A L G O R I T H M S  4th </a:t>
            </a:r>
            <a:br>
              <a:rPr lang="pt-BR" dirty="0">
                <a:solidFill>
                  <a:srgbClr val="1D3865"/>
                </a:solidFill>
                <a:latin typeface="Montserrat"/>
              </a:rPr>
            </a:br>
            <a:endParaRPr lang="en-US" dirty="0">
              <a:solidFill>
                <a:srgbClr val="1D3865"/>
              </a:solidFill>
              <a:latin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Freeform 2"/>
          <p:cNvSpPr/>
          <p:nvPr/>
        </p:nvSpPr>
        <p:spPr>
          <a:xfrm>
            <a:off x="396141" y="9512482"/>
            <a:ext cx="965509" cy="391031"/>
          </a:xfrm>
          <a:custGeom>
            <a:avLst/>
            <a:gdLst/>
            <a:ahLst/>
            <a:cxnLst/>
            <a:rect l="l" t="t" r="r" b="b"/>
            <a:pathLst>
              <a:path w="965509" h="391031">
                <a:moveTo>
                  <a:pt x="0" y="0"/>
                </a:moveTo>
                <a:lnTo>
                  <a:pt x="965510" y="0"/>
                </a:lnTo>
                <a:lnTo>
                  <a:pt x="965510" y="391031"/>
                </a:lnTo>
                <a:lnTo>
                  <a:pt x="0" y="391031"/>
                </a:lnTo>
                <a:lnTo>
                  <a:pt x="0" y="0"/>
                </a:lnTo>
                <a:close/>
              </a:path>
            </a:pathLst>
          </a:custGeom>
          <a:blipFill>
            <a:blip r:embed="rId2">
              <a:alphaModFix amt="30000"/>
              <a:extLst>
                <a:ext uri="{96DAC541-7B7A-43D3-8B79-37D633B846F1}">
                  <asvg:svgBlip xmlns:asvg="http://schemas.microsoft.com/office/drawing/2016/SVG/main" r:embed="rId3"/>
                </a:ext>
              </a:extLst>
            </a:blip>
            <a:stretch>
              <a:fillRect/>
            </a:stretch>
          </a:blipFill>
        </p:spPr>
      </p:sp>
      <p:sp>
        <p:nvSpPr>
          <p:cNvPr id="3" name="TextBox 3"/>
          <p:cNvSpPr txBox="1"/>
          <p:nvPr/>
        </p:nvSpPr>
        <p:spPr>
          <a:xfrm>
            <a:off x="3184035" y="649603"/>
            <a:ext cx="11919931" cy="8820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2.4 Serial Production Lines</a:t>
            </a:r>
          </a:p>
        </p:txBody>
      </p:sp>
      <p:sp>
        <p:nvSpPr>
          <p:cNvPr id="4" name="TextBox 4"/>
          <p:cNvSpPr txBox="1"/>
          <p:nvPr/>
        </p:nvSpPr>
        <p:spPr>
          <a:xfrm>
            <a:off x="1028700" y="2287681"/>
            <a:ext cx="15932586" cy="1805311"/>
          </a:xfrm>
          <a:prstGeom prst="rect">
            <a:avLst/>
          </a:prstGeom>
        </p:spPr>
        <p:txBody>
          <a:bodyPr lIns="0" tIns="0" rIns="0" bIns="0" rtlCol="0" anchor="t">
            <a:spAutoFit/>
          </a:bodyPr>
          <a:lstStyle/>
          <a:p>
            <a:pPr algn="l">
              <a:lnSpc>
                <a:spcPts val="4700"/>
              </a:lnSpc>
            </a:pPr>
            <a:r>
              <a:rPr lang="en-US" sz="4700" b="1">
                <a:solidFill>
                  <a:srgbClr val="1D3865"/>
                </a:solidFill>
                <a:latin typeface="Montserrat Bold"/>
                <a:ea typeface="Montserrat Bold"/>
                <a:cs typeface="Montserrat Bold"/>
                <a:sym typeface="Montserrat Bold"/>
              </a:rPr>
              <a:t>synchronous serial buffered production lines  machine systems :</a:t>
            </a:r>
          </a:p>
          <a:p>
            <a:pPr algn="l">
              <a:lnSpc>
                <a:spcPts val="4700"/>
              </a:lnSpc>
            </a:pPr>
            <a:endParaRPr lang="en-US" sz="4700" b="1">
              <a:solidFill>
                <a:srgbClr val="1D3865"/>
              </a:solidFill>
              <a:latin typeface="Montserrat Bold"/>
              <a:ea typeface="Montserrat Bold"/>
              <a:cs typeface="Montserrat Bold"/>
              <a:sym typeface="Montserrat Bold"/>
            </a:endParaRPr>
          </a:p>
        </p:txBody>
      </p:sp>
      <p:sp>
        <p:nvSpPr>
          <p:cNvPr id="5" name="TextBox 5"/>
          <p:cNvSpPr txBox="1"/>
          <p:nvPr/>
        </p:nvSpPr>
        <p:spPr>
          <a:xfrm>
            <a:off x="878896" y="3582708"/>
            <a:ext cx="13667681" cy="1914681"/>
          </a:xfrm>
          <a:prstGeom prst="rect">
            <a:avLst/>
          </a:prstGeom>
        </p:spPr>
        <p:txBody>
          <a:bodyPr lIns="0" tIns="0" rIns="0" bIns="0" rtlCol="0" anchor="t">
            <a:spAutoFit/>
          </a:bodyPr>
          <a:lstStyle/>
          <a:p>
            <a:pPr marL="609062" lvl="1" indent="-304531" algn="just">
              <a:lnSpc>
                <a:spcPts val="5218"/>
              </a:lnSpc>
              <a:buFont typeface="Arial"/>
              <a:buChar char="•"/>
            </a:pPr>
            <a:r>
              <a:rPr lang="en-US" sz="2821">
                <a:solidFill>
                  <a:srgbClr val="1D3865"/>
                </a:solidFill>
                <a:latin typeface="Montserrat"/>
                <a:ea typeface="Montserrat"/>
                <a:cs typeface="Montserrat"/>
                <a:sym typeface="Montserrat"/>
              </a:rPr>
              <a:t>Operating at the same time </a:t>
            </a:r>
          </a:p>
          <a:p>
            <a:pPr marL="609062" lvl="1" indent="-304531" algn="just">
              <a:lnSpc>
                <a:spcPts val="5218"/>
              </a:lnSpc>
              <a:buFont typeface="Arial"/>
              <a:buChar char="•"/>
            </a:pPr>
            <a:r>
              <a:rPr lang="en-US" sz="2821">
                <a:solidFill>
                  <a:srgbClr val="1D3865"/>
                </a:solidFill>
                <a:latin typeface="Montserrat"/>
                <a:ea typeface="Montserrat"/>
                <a:cs typeface="Montserrat"/>
                <a:sym typeface="Montserrat"/>
              </a:rPr>
              <a:t>Sequential machine connection</a:t>
            </a:r>
          </a:p>
          <a:p>
            <a:pPr marL="609062" lvl="1" indent="-304531" algn="just">
              <a:lnSpc>
                <a:spcPts val="5218"/>
              </a:lnSpc>
              <a:buFont typeface="Arial"/>
              <a:buChar char="•"/>
            </a:pPr>
            <a:r>
              <a:rPr lang="en-US" sz="2821">
                <a:solidFill>
                  <a:srgbClr val="1D3865"/>
                </a:solidFill>
                <a:latin typeface="Montserrat"/>
                <a:ea typeface="Montserrat"/>
                <a:cs typeface="Montserrat"/>
                <a:sym typeface="Montserrat"/>
              </a:rPr>
              <a:t>Temporary item storage (WIP)</a:t>
            </a:r>
          </a:p>
        </p:txBody>
      </p:sp>
      <p:sp>
        <p:nvSpPr>
          <p:cNvPr id="6" name="TextBox 6"/>
          <p:cNvSpPr txBox="1"/>
          <p:nvPr/>
        </p:nvSpPr>
        <p:spPr>
          <a:xfrm>
            <a:off x="0" y="346706"/>
            <a:ext cx="2998754" cy="387816"/>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2. key Terms</a:t>
            </a:r>
          </a:p>
        </p:txBody>
      </p:sp>
      <p:grpSp>
        <p:nvGrpSpPr>
          <p:cNvPr id="7" name="Group 7"/>
          <p:cNvGrpSpPr/>
          <p:nvPr/>
        </p:nvGrpSpPr>
        <p:grpSpPr>
          <a:xfrm>
            <a:off x="2156116" y="7331250"/>
            <a:ext cx="1302718" cy="1302718"/>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47625" cap="sq">
              <a:solidFill>
                <a:srgbClr val="0D0F68"/>
              </a:solidFill>
              <a:prstDash val="solid"/>
              <a:miter/>
            </a:ln>
          </p:spPr>
        </p:sp>
        <p:sp>
          <p:nvSpPr>
            <p:cNvPr id="9" name="TextBox 9"/>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10" name="Group 10"/>
          <p:cNvGrpSpPr/>
          <p:nvPr/>
        </p:nvGrpSpPr>
        <p:grpSpPr>
          <a:xfrm>
            <a:off x="4306559" y="7358427"/>
            <a:ext cx="678732" cy="1275540"/>
            <a:chOff x="0" y="0"/>
            <a:chExt cx="313245" cy="588681"/>
          </a:xfrm>
        </p:grpSpPr>
        <p:sp>
          <p:nvSpPr>
            <p:cNvPr id="11" name="Freeform 11"/>
            <p:cNvSpPr/>
            <p:nvPr/>
          </p:nvSpPr>
          <p:spPr>
            <a:xfrm>
              <a:off x="0" y="0"/>
              <a:ext cx="313245" cy="588681"/>
            </a:xfrm>
            <a:custGeom>
              <a:avLst/>
              <a:gdLst/>
              <a:ahLst/>
              <a:cxnLst/>
              <a:rect l="l" t="t" r="r" b="b"/>
              <a:pathLst>
                <a:path w="313245" h="588681">
                  <a:moveTo>
                    <a:pt x="0" y="0"/>
                  </a:moveTo>
                  <a:lnTo>
                    <a:pt x="313245" y="0"/>
                  </a:lnTo>
                  <a:lnTo>
                    <a:pt x="313245" y="588681"/>
                  </a:lnTo>
                  <a:lnTo>
                    <a:pt x="0" y="588681"/>
                  </a:lnTo>
                  <a:close/>
                </a:path>
              </a:pathLst>
            </a:custGeom>
            <a:solidFill>
              <a:srgbClr val="FFFFFF"/>
            </a:solidFill>
            <a:ln w="47625" cap="sq">
              <a:solidFill>
                <a:srgbClr val="0D0F68"/>
              </a:solidFill>
              <a:prstDash val="solid"/>
              <a:miter/>
            </a:ln>
          </p:spPr>
        </p:sp>
        <p:sp>
          <p:nvSpPr>
            <p:cNvPr id="12" name="TextBox 12"/>
            <p:cNvSpPr txBox="1"/>
            <p:nvPr/>
          </p:nvSpPr>
          <p:spPr>
            <a:xfrm>
              <a:off x="0" y="-38100"/>
              <a:ext cx="313245" cy="626781"/>
            </a:xfrm>
            <a:prstGeom prst="rect">
              <a:avLst/>
            </a:prstGeom>
          </p:spPr>
          <p:txBody>
            <a:bodyPr lIns="50800" tIns="50800" rIns="50800" bIns="50800" rtlCol="0" anchor="ctr"/>
            <a:lstStyle/>
            <a:p>
              <a:pPr algn="ctr">
                <a:lnSpc>
                  <a:spcPts val="2659"/>
                </a:lnSpc>
              </a:pPr>
              <a:endParaRPr/>
            </a:p>
          </p:txBody>
        </p:sp>
      </p:grpSp>
      <p:sp>
        <p:nvSpPr>
          <p:cNvPr id="13" name="AutoShape 13"/>
          <p:cNvSpPr/>
          <p:nvPr/>
        </p:nvSpPr>
        <p:spPr>
          <a:xfrm>
            <a:off x="3458834" y="7982609"/>
            <a:ext cx="847725" cy="13589"/>
          </a:xfrm>
          <a:prstGeom prst="line">
            <a:avLst/>
          </a:prstGeom>
          <a:ln w="57150" cap="flat">
            <a:solidFill>
              <a:srgbClr val="0D0F68"/>
            </a:solidFill>
            <a:prstDash val="solid"/>
            <a:headEnd type="none" w="sm" len="sm"/>
            <a:tailEnd type="triangle" w="lg" len="med"/>
          </a:ln>
        </p:spPr>
      </p:sp>
      <p:sp>
        <p:nvSpPr>
          <p:cNvPr id="14" name="AutoShape 14"/>
          <p:cNvSpPr/>
          <p:nvPr/>
        </p:nvSpPr>
        <p:spPr>
          <a:xfrm>
            <a:off x="1028700" y="7982609"/>
            <a:ext cx="1127416" cy="0"/>
          </a:xfrm>
          <a:prstGeom prst="line">
            <a:avLst/>
          </a:prstGeom>
          <a:ln w="57150" cap="flat">
            <a:solidFill>
              <a:srgbClr val="0D0F68"/>
            </a:solidFill>
            <a:prstDash val="solid"/>
            <a:headEnd type="none" w="sm" len="sm"/>
            <a:tailEnd type="triangle" w="lg" len="med"/>
          </a:ln>
        </p:spPr>
      </p:sp>
      <p:sp>
        <p:nvSpPr>
          <p:cNvPr id="15" name="AutoShape 15"/>
          <p:cNvSpPr/>
          <p:nvPr/>
        </p:nvSpPr>
        <p:spPr>
          <a:xfrm>
            <a:off x="4985549" y="7993479"/>
            <a:ext cx="1201117" cy="10871"/>
          </a:xfrm>
          <a:prstGeom prst="line">
            <a:avLst/>
          </a:prstGeom>
          <a:ln w="57150" cap="flat">
            <a:solidFill>
              <a:srgbClr val="0D0F68"/>
            </a:solidFill>
            <a:prstDash val="solid"/>
            <a:headEnd type="none" w="sm" len="sm"/>
            <a:tailEnd type="triangle" w="lg" len="med"/>
          </a:ln>
        </p:spPr>
      </p:sp>
      <p:grpSp>
        <p:nvGrpSpPr>
          <p:cNvPr id="16" name="Group 16"/>
          <p:cNvGrpSpPr/>
          <p:nvPr/>
        </p:nvGrpSpPr>
        <p:grpSpPr>
          <a:xfrm>
            <a:off x="6186924" y="7358427"/>
            <a:ext cx="1302718" cy="1302718"/>
            <a:chOff x="0" y="0"/>
            <a:chExt cx="812800" cy="812800"/>
          </a:xfrm>
        </p:grpSpPr>
        <p:sp>
          <p:nvSpPr>
            <p:cNvPr id="17" name="Freeform 1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47625" cap="sq">
              <a:solidFill>
                <a:srgbClr val="0D0F68"/>
              </a:solidFill>
              <a:prstDash val="solid"/>
              <a:miter/>
            </a:ln>
          </p:spPr>
        </p:sp>
        <p:sp>
          <p:nvSpPr>
            <p:cNvPr id="18" name="TextBox 18"/>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19" name="Group 19"/>
          <p:cNvGrpSpPr/>
          <p:nvPr/>
        </p:nvGrpSpPr>
        <p:grpSpPr>
          <a:xfrm>
            <a:off x="8374572" y="7358427"/>
            <a:ext cx="678732" cy="1302718"/>
            <a:chOff x="0" y="0"/>
            <a:chExt cx="313245" cy="601224"/>
          </a:xfrm>
        </p:grpSpPr>
        <p:sp>
          <p:nvSpPr>
            <p:cNvPr id="20" name="Freeform 20"/>
            <p:cNvSpPr/>
            <p:nvPr/>
          </p:nvSpPr>
          <p:spPr>
            <a:xfrm>
              <a:off x="0" y="0"/>
              <a:ext cx="313245" cy="601224"/>
            </a:xfrm>
            <a:custGeom>
              <a:avLst/>
              <a:gdLst/>
              <a:ahLst/>
              <a:cxnLst/>
              <a:rect l="l" t="t" r="r" b="b"/>
              <a:pathLst>
                <a:path w="313245" h="601224">
                  <a:moveTo>
                    <a:pt x="0" y="0"/>
                  </a:moveTo>
                  <a:lnTo>
                    <a:pt x="313245" y="0"/>
                  </a:lnTo>
                  <a:lnTo>
                    <a:pt x="313245" y="601224"/>
                  </a:lnTo>
                  <a:lnTo>
                    <a:pt x="0" y="601224"/>
                  </a:lnTo>
                  <a:close/>
                </a:path>
              </a:pathLst>
            </a:custGeom>
            <a:solidFill>
              <a:srgbClr val="FFFFFF"/>
            </a:solidFill>
            <a:ln w="47625" cap="sq">
              <a:solidFill>
                <a:srgbClr val="0D0F68"/>
              </a:solidFill>
              <a:prstDash val="solid"/>
              <a:miter/>
            </a:ln>
          </p:spPr>
        </p:sp>
        <p:sp>
          <p:nvSpPr>
            <p:cNvPr id="21" name="TextBox 21"/>
            <p:cNvSpPr txBox="1"/>
            <p:nvPr/>
          </p:nvSpPr>
          <p:spPr>
            <a:xfrm>
              <a:off x="0" y="-38100"/>
              <a:ext cx="313245" cy="639324"/>
            </a:xfrm>
            <a:prstGeom prst="rect">
              <a:avLst/>
            </a:prstGeom>
          </p:spPr>
          <p:txBody>
            <a:bodyPr lIns="50800" tIns="50800" rIns="50800" bIns="50800" rtlCol="0" anchor="ctr"/>
            <a:lstStyle/>
            <a:p>
              <a:pPr algn="ctr">
                <a:lnSpc>
                  <a:spcPts val="2659"/>
                </a:lnSpc>
              </a:pPr>
              <a:endParaRPr/>
            </a:p>
          </p:txBody>
        </p:sp>
      </p:grpSp>
      <p:sp>
        <p:nvSpPr>
          <p:cNvPr id="22" name="AutoShape 22"/>
          <p:cNvSpPr/>
          <p:nvPr/>
        </p:nvSpPr>
        <p:spPr>
          <a:xfrm flipV="1">
            <a:off x="7489642" y="8009786"/>
            <a:ext cx="884930" cy="0"/>
          </a:xfrm>
          <a:prstGeom prst="line">
            <a:avLst/>
          </a:prstGeom>
          <a:ln w="57150" cap="flat">
            <a:solidFill>
              <a:srgbClr val="0D0F68"/>
            </a:solidFill>
            <a:prstDash val="solid"/>
            <a:headEnd type="none" w="sm" len="sm"/>
            <a:tailEnd type="triangle" w="lg" len="med"/>
          </a:ln>
        </p:spPr>
      </p:sp>
      <p:sp>
        <p:nvSpPr>
          <p:cNvPr id="23" name="AutoShape 23"/>
          <p:cNvSpPr/>
          <p:nvPr/>
        </p:nvSpPr>
        <p:spPr>
          <a:xfrm>
            <a:off x="9050451" y="7982609"/>
            <a:ext cx="1201117" cy="10871"/>
          </a:xfrm>
          <a:prstGeom prst="line">
            <a:avLst/>
          </a:prstGeom>
          <a:ln w="57150" cap="flat">
            <a:solidFill>
              <a:srgbClr val="0D0F68"/>
            </a:solidFill>
            <a:prstDash val="solid"/>
            <a:headEnd type="none" w="sm" len="sm"/>
            <a:tailEnd type="triangle" w="lg" len="med"/>
          </a:ln>
        </p:spPr>
      </p:sp>
      <p:sp>
        <p:nvSpPr>
          <p:cNvPr id="24" name="AutoShape 24"/>
          <p:cNvSpPr/>
          <p:nvPr/>
        </p:nvSpPr>
        <p:spPr>
          <a:xfrm flipV="1">
            <a:off x="13797583" y="7998915"/>
            <a:ext cx="1083260" cy="10871"/>
          </a:xfrm>
          <a:prstGeom prst="line">
            <a:avLst/>
          </a:prstGeom>
          <a:ln w="57150" cap="flat">
            <a:solidFill>
              <a:srgbClr val="0D0F68"/>
            </a:solidFill>
            <a:prstDash val="solid"/>
            <a:headEnd type="none" w="sm" len="sm"/>
            <a:tailEnd type="triangle" w="lg" len="med"/>
          </a:ln>
        </p:spPr>
      </p:sp>
      <p:sp>
        <p:nvSpPr>
          <p:cNvPr id="25" name="AutoShape 25"/>
          <p:cNvSpPr/>
          <p:nvPr/>
        </p:nvSpPr>
        <p:spPr>
          <a:xfrm>
            <a:off x="16183561" y="7998915"/>
            <a:ext cx="1201117" cy="10871"/>
          </a:xfrm>
          <a:prstGeom prst="line">
            <a:avLst/>
          </a:prstGeom>
          <a:ln w="57150" cap="flat">
            <a:solidFill>
              <a:srgbClr val="0D0F68"/>
            </a:solidFill>
            <a:prstDash val="solid"/>
            <a:headEnd type="none" w="sm" len="sm"/>
            <a:tailEnd type="triangle" w="lg" len="med"/>
          </a:ln>
        </p:spPr>
      </p:sp>
      <p:grpSp>
        <p:nvGrpSpPr>
          <p:cNvPr id="26" name="Group 26"/>
          <p:cNvGrpSpPr/>
          <p:nvPr/>
        </p:nvGrpSpPr>
        <p:grpSpPr>
          <a:xfrm>
            <a:off x="14880843" y="7347556"/>
            <a:ext cx="1302718" cy="1302718"/>
            <a:chOff x="0" y="0"/>
            <a:chExt cx="812800" cy="812800"/>
          </a:xfrm>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47625" cap="sq">
              <a:solidFill>
                <a:srgbClr val="0D0F68"/>
              </a:solidFill>
              <a:prstDash val="solid"/>
              <a:miter/>
            </a:ln>
          </p:spPr>
        </p:sp>
        <p:sp>
          <p:nvSpPr>
            <p:cNvPr id="28" name="TextBox 28"/>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a:p>
          </p:txBody>
        </p:sp>
      </p:grpSp>
      <p:grpSp>
        <p:nvGrpSpPr>
          <p:cNvPr id="29" name="Group 29"/>
          <p:cNvGrpSpPr/>
          <p:nvPr/>
        </p:nvGrpSpPr>
        <p:grpSpPr>
          <a:xfrm>
            <a:off x="13118851" y="7358427"/>
            <a:ext cx="678732" cy="1302718"/>
            <a:chOff x="0" y="0"/>
            <a:chExt cx="313245" cy="601224"/>
          </a:xfrm>
        </p:grpSpPr>
        <p:sp>
          <p:nvSpPr>
            <p:cNvPr id="30" name="Freeform 30"/>
            <p:cNvSpPr/>
            <p:nvPr/>
          </p:nvSpPr>
          <p:spPr>
            <a:xfrm>
              <a:off x="0" y="0"/>
              <a:ext cx="313245" cy="601224"/>
            </a:xfrm>
            <a:custGeom>
              <a:avLst/>
              <a:gdLst/>
              <a:ahLst/>
              <a:cxnLst/>
              <a:rect l="l" t="t" r="r" b="b"/>
              <a:pathLst>
                <a:path w="313245" h="601224">
                  <a:moveTo>
                    <a:pt x="0" y="0"/>
                  </a:moveTo>
                  <a:lnTo>
                    <a:pt x="313245" y="0"/>
                  </a:lnTo>
                  <a:lnTo>
                    <a:pt x="313245" y="601224"/>
                  </a:lnTo>
                  <a:lnTo>
                    <a:pt x="0" y="601224"/>
                  </a:lnTo>
                  <a:close/>
                </a:path>
              </a:pathLst>
            </a:custGeom>
            <a:solidFill>
              <a:srgbClr val="FFFFFF"/>
            </a:solidFill>
            <a:ln w="47625" cap="sq">
              <a:solidFill>
                <a:srgbClr val="0D0F68"/>
              </a:solidFill>
              <a:prstDash val="solid"/>
              <a:miter/>
            </a:ln>
          </p:spPr>
        </p:sp>
        <p:sp>
          <p:nvSpPr>
            <p:cNvPr id="31" name="TextBox 31"/>
            <p:cNvSpPr txBox="1"/>
            <p:nvPr/>
          </p:nvSpPr>
          <p:spPr>
            <a:xfrm>
              <a:off x="0" y="-38100"/>
              <a:ext cx="313245" cy="639324"/>
            </a:xfrm>
            <a:prstGeom prst="rect">
              <a:avLst/>
            </a:prstGeom>
          </p:spPr>
          <p:txBody>
            <a:bodyPr lIns="50800" tIns="50800" rIns="50800" bIns="50800" rtlCol="0" anchor="ctr"/>
            <a:lstStyle/>
            <a:p>
              <a:pPr algn="ctr">
                <a:lnSpc>
                  <a:spcPts val="2659"/>
                </a:lnSpc>
              </a:pPr>
              <a:endParaRPr/>
            </a:p>
          </p:txBody>
        </p:sp>
      </p:grpSp>
      <p:sp>
        <p:nvSpPr>
          <p:cNvPr id="32" name="AutoShape 32"/>
          <p:cNvSpPr/>
          <p:nvPr/>
        </p:nvSpPr>
        <p:spPr>
          <a:xfrm>
            <a:off x="10421378" y="8004853"/>
            <a:ext cx="2527922" cy="0"/>
          </a:xfrm>
          <a:prstGeom prst="line">
            <a:avLst/>
          </a:prstGeom>
          <a:ln w="142875" cap="flat">
            <a:solidFill>
              <a:srgbClr val="0D0F68"/>
            </a:solidFill>
            <a:prstDash val="sysDot"/>
            <a:headEnd type="none" w="sm" len="sm"/>
            <a:tailEnd type="none" w="sm" len="sm"/>
          </a:ln>
        </p:spPr>
      </p:sp>
      <p:sp>
        <p:nvSpPr>
          <p:cNvPr id="33" name="TextBox 33"/>
          <p:cNvSpPr txBox="1"/>
          <p:nvPr/>
        </p:nvSpPr>
        <p:spPr>
          <a:xfrm>
            <a:off x="2579212" y="6530535"/>
            <a:ext cx="313611" cy="581025"/>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m</a:t>
            </a:r>
          </a:p>
        </p:txBody>
      </p:sp>
      <p:sp>
        <p:nvSpPr>
          <p:cNvPr id="34" name="TextBox 34"/>
          <p:cNvSpPr txBox="1"/>
          <p:nvPr/>
        </p:nvSpPr>
        <p:spPr>
          <a:xfrm>
            <a:off x="2908737" y="6750796"/>
            <a:ext cx="127000"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1</a:t>
            </a:r>
          </a:p>
        </p:txBody>
      </p:sp>
      <p:sp>
        <p:nvSpPr>
          <p:cNvPr id="35" name="TextBox 35"/>
          <p:cNvSpPr txBox="1"/>
          <p:nvPr/>
        </p:nvSpPr>
        <p:spPr>
          <a:xfrm>
            <a:off x="4473101" y="6530535"/>
            <a:ext cx="210383" cy="581025"/>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b</a:t>
            </a:r>
          </a:p>
        </p:txBody>
      </p:sp>
      <p:sp>
        <p:nvSpPr>
          <p:cNvPr id="36" name="TextBox 36"/>
          <p:cNvSpPr txBox="1"/>
          <p:nvPr/>
        </p:nvSpPr>
        <p:spPr>
          <a:xfrm>
            <a:off x="4691748" y="6750796"/>
            <a:ext cx="127000"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1</a:t>
            </a:r>
          </a:p>
        </p:txBody>
      </p:sp>
      <p:sp>
        <p:nvSpPr>
          <p:cNvPr id="37" name="TextBox 37"/>
          <p:cNvSpPr txBox="1"/>
          <p:nvPr/>
        </p:nvSpPr>
        <p:spPr>
          <a:xfrm>
            <a:off x="6610020" y="6530535"/>
            <a:ext cx="313611" cy="581025"/>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m</a:t>
            </a:r>
          </a:p>
        </p:txBody>
      </p:sp>
      <p:sp>
        <p:nvSpPr>
          <p:cNvPr id="38" name="TextBox 38"/>
          <p:cNvSpPr txBox="1"/>
          <p:nvPr/>
        </p:nvSpPr>
        <p:spPr>
          <a:xfrm>
            <a:off x="6939546" y="6750796"/>
            <a:ext cx="127000"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2</a:t>
            </a:r>
          </a:p>
        </p:txBody>
      </p:sp>
      <p:sp>
        <p:nvSpPr>
          <p:cNvPr id="39" name="TextBox 39"/>
          <p:cNvSpPr txBox="1"/>
          <p:nvPr/>
        </p:nvSpPr>
        <p:spPr>
          <a:xfrm>
            <a:off x="8519532" y="6543828"/>
            <a:ext cx="210383" cy="581025"/>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b</a:t>
            </a:r>
          </a:p>
        </p:txBody>
      </p:sp>
      <p:sp>
        <p:nvSpPr>
          <p:cNvPr id="40" name="TextBox 40"/>
          <p:cNvSpPr txBox="1"/>
          <p:nvPr/>
        </p:nvSpPr>
        <p:spPr>
          <a:xfrm>
            <a:off x="8781343" y="6764089"/>
            <a:ext cx="127000"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2</a:t>
            </a:r>
          </a:p>
        </p:txBody>
      </p:sp>
      <p:sp>
        <p:nvSpPr>
          <p:cNvPr id="41" name="TextBox 41"/>
          <p:cNvSpPr txBox="1"/>
          <p:nvPr/>
        </p:nvSpPr>
        <p:spPr>
          <a:xfrm>
            <a:off x="13097636" y="6530535"/>
            <a:ext cx="210383" cy="581025"/>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b</a:t>
            </a:r>
          </a:p>
        </p:txBody>
      </p:sp>
      <p:sp>
        <p:nvSpPr>
          <p:cNvPr id="42" name="TextBox 42"/>
          <p:cNvSpPr txBox="1"/>
          <p:nvPr/>
        </p:nvSpPr>
        <p:spPr>
          <a:xfrm>
            <a:off x="13355644" y="6750796"/>
            <a:ext cx="463153"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M-1</a:t>
            </a:r>
          </a:p>
        </p:txBody>
      </p:sp>
      <p:sp>
        <p:nvSpPr>
          <p:cNvPr id="43" name="TextBox 43"/>
          <p:cNvSpPr txBox="1"/>
          <p:nvPr/>
        </p:nvSpPr>
        <p:spPr>
          <a:xfrm>
            <a:off x="15225841" y="6530535"/>
            <a:ext cx="313611" cy="581025"/>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m</a:t>
            </a:r>
          </a:p>
        </p:txBody>
      </p:sp>
      <p:sp>
        <p:nvSpPr>
          <p:cNvPr id="44" name="TextBox 44"/>
          <p:cNvSpPr txBox="1"/>
          <p:nvPr/>
        </p:nvSpPr>
        <p:spPr>
          <a:xfrm>
            <a:off x="15587076" y="6750796"/>
            <a:ext cx="251486"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M</a:t>
            </a:r>
          </a:p>
        </p:txBody>
      </p:sp>
      <p:sp>
        <p:nvSpPr>
          <p:cNvPr id="45" name="TextBox 45"/>
          <p:cNvSpPr txBox="1"/>
          <p:nvPr/>
        </p:nvSpPr>
        <p:spPr>
          <a:xfrm>
            <a:off x="2156116" y="8858432"/>
            <a:ext cx="1325695" cy="580926"/>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(e  , P  ) </a:t>
            </a:r>
          </a:p>
        </p:txBody>
      </p:sp>
      <p:sp>
        <p:nvSpPr>
          <p:cNvPr id="46" name="TextBox 46"/>
          <p:cNvSpPr txBox="1"/>
          <p:nvPr/>
        </p:nvSpPr>
        <p:spPr>
          <a:xfrm>
            <a:off x="2463701" y="9125132"/>
            <a:ext cx="127000"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1</a:t>
            </a:r>
          </a:p>
        </p:txBody>
      </p:sp>
      <p:sp>
        <p:nvSpPr>
          <p:cNvPr id="47" name="TextBox 47"/>
          <p:cNvSpPr txBox="1"/>
          <p:nvPr/>
        </p:nvSpPr>
        <p:spPr>
          <a:xfrm>
            <a:off x="2983726" y="9125132"/>
            <a:ext cx="127000"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1</a:t>
            </a:r>
          </a:p>
        </p:txBody>
      </p:sp>
      <p:sp>
        <p:nvSpPr>
          <p:cNvPr id="48" name="TextBox 48"/>
          <p:cNvSpPr txBox="1"/>
          <p:nvPr/>
        </p:nvSpPr>
        <p:spPr>
          <a:xfrm>
            <a:off x="6262479" y="8858432"/>
            <a:ext cx="1325695" cy="581025"/>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(e  , P  ) </a:t>
            </a:r>
          </a:p>
        </p:txBody>
      </p:sp>
      <p:sp>
        <p:nvSpPr>
          <p:cNvPr id="49" name="TextBox 49"/>
          <p:cNvSpPr txBox="1"/>
          <p:nvPr/>
        </p:nvSpPr>
        <p:spPr>
          <a:xfrm>
            <a:off x="6570064" y="9125132"/>
            <a:ext cx="127000"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2</a:t>
            </a:r>
          </a:p>
        </p:txBody>
      </p:sp>
      <p:sp>
        <p:nvSpPr>
          <p:cNvPr id="50" name="TextBox 50"/>
          <p:cNvSpPr txBox="1"/>
          <p:nvPr/>
        </p:nvSpPr>
        <p:spPr>
          <a:xfrm>
            <a:off x="7090089" y="9125132"/>
            <a:ext cx="127000"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2</a:t>
            </a:r>
          </a:p>
        </p:txBody>
      </p:sp>
      <p:sp>
        <p:nvSpPr>
          <p:cNvPr id="51" name="TextBox 51"/>
          <p:cNvSpPr txBox="1"/>
          <p:nvPr/>
        </p:nvSpPr>
        <p:spPr>
          <a:xfrm>
            <a:off x="14839963" y="8858432"/>
            <a:ext cx="1611445" cy="581025"/>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(e    , P   ) </a:t>
            </a:r>
          </a:p>
        </p:txBody>
      </p:sp>
      <p:sp>
        <p:nvSpPr>
          <p:cNvPr id="52" name="TextBox 52"/>
          <p:cNvSpPr txBox="1"/>
          <p:nvPr/>
        </p:nvSpPr>
        <p:spPr>
          <a:xfrm>
            <a:off x="15162341" y="9125132"/>
            <a:ext cx="127000"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M</a:t>
            </a:r>
          </a:p>
        </p:txBody>
      </p:sp>
      <p:sp>
        <p:nvSpPr>
          <p:cNvPr id="53" name="TextBox 53"/>
          <p:cNvSpPr txBox="1"/>
          <p:nvPr/>
        </p:nvSpPr>
        <p:spPr>
          <a:xfrm>
            <a:off x="15848620" y="9125132"/>
            <a:ext cx="251486"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M</a:t>
            </a:r>
          </a:p>
        </p:txBody>
      </p:sp>
      <p:sp>
        <p:nvSpPr>
          <p:cNvPr id="54" name="TextBox 54"/>
          <p:cNvSpPr txBox="1"/>
          <p:nvPr/>
        </p:nvSpPr>
        <p:spPr>
          <a:xfrm>
            <a:off x="4409601" y="8858432"/>
            <a:ext cx="210383" cy="581025"/>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N</a:t>
            </a:r>
          </a:p>
        </p:txBody>
      </p:sp>
      <p:sp>
        <p:nvSpPr>
          <p:cNvPr id="55" name="TextBox 55"/>
          <p:cNvSpPr txBox="1"/>
          <p:nvPr/>
        </p:nvSpPr>
        <p:spPr>
          <a:xfrm>
            <a:off x="4691748" y="9125132"/>
            <a:ext cx="127000"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1</a:t>
            </a:r>
          </a:p>
        </p:txBody>
      </p:sp>
      <p:sp>
        <p:nvSpPr>
          <p:cNvPr id="56" name="TextBox 56"/>
          <p:cNvSpPr txBox="1"/>
          <p:nvPr/>
        </p:nvSpPr>
        <p:spPr>
          <a:xfrm>
            <a:off x="8499197" y="8858432"/>
            <a:ext cx="210383" cy="581025"/>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N</a:t>
            </a:r>
          </a:p>
        </p:txBody>
      </p:sp>
      <p:sp>
        <p:nvSpPr>
          <p:cNvPr id="57" name="TextBox 57"/>
          <p:cNvSpPr txBox="1"/>
          <p:nvPr/>
        </p:nvSpPr>
        <p:spPr>
          <a:xfrm>
            <a:off x="8781343" y="9125132"/>
            <a:ext cx="127000"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2</a:t>
            </a:r>
          </a:p>
        </p:txBody>
      </p:sp>
      <p:sp>
        <p:nvSpPr>
          <p:cNvPr id="58" name="TextBox 58"/>
          <p:cNvSpPr txBox="1"/>
          <p:nvPr/>
        </p:nvSpPr>
        <p:spPr>
          <a:xfrm>
            <a:off x="13253644" y="8858432"/>
            <a:ext cx="210383" cy="581025"/>
          </a:xfrm>
          <a:prstGeom prst="rect">
            <a:avLst/>
          </a:prstGeom>
        </p:spPr>
        <p:txBody>
          <a:bodyPr lIns="0" tIns="0" rIns="0" bIns="0" rtlCol="0" anchor="t">
            <a:spAutoFit/>
          </a:bodyPr>
          <a:lstStyle/>
          <a:p>
            <a:pPr algn="ctr">
              <a:lnSpc>
                <a:spcPts val="4200"/>
              </a:lnSpc>
            </a:pPr>
            <a:r>
              <a:rPr lang="en-US" sz="3000" b="1">
                <a:solidFill>
                  <a:srgbClr val="000000"/>
                </a:solidFill>
                <a:latin typeface="Times New Roman Bold"/>
                <a:ea typeface="Times New Roman Bold"/>
                <a:cs typeface="Times New Roman Bold"/>
                <a:sym typeface="Times New Roman Bold"/>
              </a:rPr>
              <a:t>N</a:t>
            </a:r>
          </a:p>
        </p:txBody>
      </p:sp>
      <p:sp>
        <p:nvSpPr>
          <p:cNvPr id="59" name="TextBox 59"/>
          <p:cNvSpPr txBox="1"/>
          <p:nvPr/>
        </p:nvSpPr>
        <p:spPr>
          <a:xfrm>
            <a:off x="13535790" y="9125132"/>
            <a:ext cx="553029" cy="387350"/>
          </a:xfrm>
          <a:prstGeom prst="rect">
            <a:avLst/>
          </a:prstGeom>
        </p:spPr>
        <p:txBody>
          <a:bodyPr lIns="0" tIns="0" rIns="0" bIns="0" rtlCol="0" anchor="t">
            <a:spAutoFit/>
          </a:bodyPr>
          <a:lstStyle/>
          <a:p>
            <a:pPr algn="ctr">
              <a:lnSpc>
                <a:spcPts val="2800"/>
              </a:lnSpc>
            </a:pPr>
            <a:r>
              <a:rPr lang="en-US" sz="2000" b="1">
                <a:solidFill>
                  <a:srgbClr val="000000"/>
                </a:solidFill>
                <a:latin typeface="Times New Roman Bold"/>
                <a:ea typeface="Times New Roman Bold"/>
                <a:cs typeface="Times New Roman Bold"/>
                <a:sym typeface="Times New Roman Bold"/>
              </a:rPr>
              <a:t>M-1</a:t>
            </a:r>
          </a:p>
        </p:txBody>
      </p:sp>
      <p:sp>
        <p:nvSpPr>
          <p:cNvPr id="60" name="TextBox 60"/>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grpSp>
        <p:nvGrpSpPr>
          <p:cNvPr id="2" name="Group 2"/>
          <p:cNvGrpSpPr/>
          <p:nvPr/>
        </p:nvGrpSpPr>
        <p:grpSpPr>
          <a:xfrm>
            <a:off x="542706" y="3900692"/>
            <a:ext cx="2355308" cy="2618446"/>
            <a:chOff x="0" y="0"/>
            <a:chExt cx="3140410" cy="3491261"/>
          </a:xfrm>
        </p:grpSpPr>
        <p:grpSp>
          <p:nvGrpSpPr>
            <p:cNvPr id="3" name="Group 3"/>
            <p:cNvGrpSpPr/>
            <p:nvPr/>
          </p:nvGrpSpPr>
          <p:grpSpPr>
            <a:xfrm rot="5400000">
              <a:off x="0" y="350851"/>
              <a:ext cx="3140410" cy="3140410"/>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E4E4"/>
              </a:solidFill>
            </p:spPr>
          </p:sp>
          <p:sp>
            <p:nvSpPr>
              <p:cNvPr id="5" name="TextBox 5"/>
              <p:cNvSpPr txBox="1"/>
              <p:nvPr/>
            </p:nvSpPr>
            <p:spPr>
              <a:xfrm>
                <a:off x="76200" y="28575"/>
                <a:ext cx="660400" cy="708025"/>
              </a:xfrm>
              <a:prstGeom prst="rect">
                <a:avLst/>
              </a:prstGeom>
            </p:spPr>
            <p:txBody>
              <a:bodyPr lIns="44158" tIns="44158" rIns="44158" bIns="44158" rtlCol="0" anchor="ctr"/>
              <a:lstStyle/>
              <a:p>
                <a:pPr algn="ctr">
                  <a:lnSpc>
                    <a:spcPts val="2100"/>
                  </a:lnSpc>
                </a:pPr>
                <a:endParaRPr/>
              </a:p>
            </p:txBody>
          </p:sp>
        </p:grpSp>
        <p:grpSp>
          <p:nvGrpSpPr>
            <p:cNvPr id="6" name="Group 6"/>
            <p:cNvGrpSpPr/>
            <p:nvPr/>
          </p:nvGrpSpPr>
          <p:grpSpPr>
            <a:xfrm>
              <a:off x="1339508" y="0"/>
              <a:ext cx="461395" cy="403721"/>
              <a:chOff x="0" y="0"/>
              <a:chExt cx="812800" cy="711200"/>
            </a:xfrm>
          </p:grpSpPr>
          <p:sp>
            <p:nvSpPr>
              <p:cNvPr id="7" name="Freeform 7"/>
              <p:cNvSpPr/>
              <p:nvPr/>
            </p:nvSpPr>
            <p:spPr>
              <a:xfrm>
                <a:off x="0" y="0"/>
                <a:ext cx="812800" cy="711200"/>
              </a:xfrm>
              <a:custGeom>
                <a:avLst/>
                <a:gdLst/>
                <a:ahLst/>
                <a:cxnLst/>
                <a:rect l="l" t="t" r="r" b="b"/>
                <a:pathLst>
                  <a:path w="812800" h="711200">
                    <a:moveTo>
                      <a:pt x="406400" y="0"/>
                    </a:moveTo>
                    <a:lnTo>
                      <a:pt x="812800" y="711200"/>
                    </a:lnTo>
                    <a:lnTo>
                      <a:pt x="0" y="711200"/>
                    </a:lnTo>
                    <a:lnTo>
                      <a:pt x="406400" y="0"/>
                    </a:lnTo>
                    <a:close/>
                  </a:path>
                </a:pathLst>
              </a:custGeom>
              <a:solidFill>
                <a:srgbClr val="DFE4E4"/>
              </a:solidFill>
            </p:spPr>
          </p:sp>
          <p:sp>
            <p:nvSpPr>
              <p:cNvPr id="8" name="TextBox 8"/>
              <p:cNvSpPr txBox="1"/>
              <p:nvPr/>
            </p:nvSpPr>
            <p:spPr>
              <a:xfrm>
                <a:off x="127000" y="292100"/>
                <a:ext cx="558800" cy="368300"/>
              </a:xfrm>
              <a:prstGeom prst="rect">
                <a:avLst/>
              </a:prstGeom>
            </p:spPr>
            <p:txBody>
              <a:bodyPr lIns="50800" tIns="50800" rIns="50800" bIns="50800" rtlCol="0" anchor="ctr"/>
              <a:lstStyle/>
              <a:p>
                <a:pPr algn="ctr">
                  <a:lnSpc>
                    <a:spcPts val="2099"/>
                  </a:lnSpc>
                </a:pPr>
                <a:endParaRPr/>
              </a:p>
            </p:txBody>
          </p:sp>
        </p:grpSp>
      </p:grpSp>
      <p:grpSp>
        <p:nvGrpSpPr>
          <p:cNvPr id="9" name="Group 9"/>
          <p:cNvGrpSpPr/>
          <p:nvPr/>
        </p:nvGrpSpPr>
        <p:grpSpPr>
          <a:xfrm rot="5400000">
            <a:off x="830173" y="4451296"/>
            <a:ext cx="1780375" cy="1780375"/>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84186"/>
            </a:solidFill>
          </p:spPr>
        </p:sp>
        <p:sp>
          <p:nvSpPr>
            <p:cNvPr id="11" name="TextBox 11"/>
            <p:cNvSpPr txBox="1"/>
            <p:nvPr/>
          </p:nvSpPr>
          <p:spPr>
            <a:xfrm>
              <a:off x="76200" y="28575"/>
              <a:ext cx="660400" cy="708025"/>
            </a:xfrm>
            <a:prstGeom prst="rect">
              <a:avLst/>
            </a:prstGeom>
          </p:spPr>
          <p:txBody>
            <a:bodyPr lIns="49607" tIns="49607" rIns="49607" bIns="49607" rtlCol="0" anchor="ctr"/>
            <a:lstStyle/>
            <a:p>
              <a:pPr algn="ctr">
                <a:lnSpc>
                  <a:spcPts val="2100"/>
                </a:lnSpc>
              </a:pPr>
              <a:endParaRPr/>
            </a:p>
          </p:txBody>
        </p:sp>
      </p:grpSp>
      <p:grpSp>
        <p:nvGrpSpPr>
          <p:cNvPr id="12" name="Group 12"/>
          <p:cNvGrpSpPr/>
          <p:nvPr/>
        </p:nvGrpSpPr>
        <p:grpSpPr>
          <a:xfrm>
            <a:off x="4265299" y="3944669"/>
            <a:ext cx="2355308" cy="2618446"/>
            <a:chOff x="0" y="0"/>
            <a:chExt cx="3140410" cy="3491261"/>
          </a:xfrm>
        </p:grpSpPr>
        <p:grpSp>
          <p:nvGrpSpPr>
            <p:cNvPr id="13" name="Group 13"/>
            <p:cNvGrpSpPr/>
            <p:nvPr/>
          </p:nvGrpSpPr>
          <p:grpSpPr>
            <a:xfrm rot="5400000">
              <a:off x="0" y="350851"/>
              <a:ext cx="3140410" cy="3140410"/>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E4E4"/>
              </a:solidFill>
            </p:spPr>
          </p:sp>
          <p:sp>
            <p:nvSpPr>
              <p:cNvPr id="15" name="TextBox 15"/>
              <p:cNvSpPr txBox="1"/>
              <p:nvPr/>
            </p:nvSpPr>
            <p:spPr>
              <a:xfrm>
                <a:off x="76200" y="28575"/>
                <a:ext cx="660400" cy="708025"/>
              </a:xfrm>
              <a:prstGeom prst="rect">
                <a:avLst/>
              </a:prstGeom>
            </p:spPr>
            <p:txBody>
              <a:bodyPr lIns="44158" tIns="44158" rIns="44158" bIns="44158" rtlCol="0" anchor="ctr"/>
              <a:lstStyle/>
              <a:p>
                <a:pPr algn="ctr">
                  <a:lnSpc>
                    <a:spcPts val="2100"/>
                  </a:lnSpc>
                </a:pPr>
                <a:endParaRPr/>
              </a:p>
            </p:txBody>
          </p:sp>
        </p:grpSp>
        <p:grpSp>
          <p:nvGrpSpPr>
            <p:cNvPr id="16" name="Group 16"/>
            <p:cNvGrpSpPr/>
            <p:nvPr/>
          </p:nvGrpSpPr>
          <p:grpSpPr>
            <a:xfrm>
              <a:off x="1339508" y="0"/>
              <a:ext cx="461395" cy="403721"/>
              <a:chOff x="0" y="0"/>
              <a:chExt cx="812800" cy="711200"/>
            </a:xfrm>
          </p:grpSpPr>
          <p:sp>
            <p:nvSpPr>
              <p:cNvPr id="17" name="Freeform 17"/>
              <p:cNvSpPr/>
              <p:nvPr/>
            </p:nvSpPr>
            <p:spPr>
              <a:xfrm>
                <a:off x="0" y="0"/>
                <a:ext cx="812800" cy="711200"/>
              </a:xfrm>
              <a:custGeom>
                <a:avLst/>
                <a:gdLst/>
                <a:ahLst/>
                <a:cxnLst/>
                <a:rect l="l" t="t" r="r" b="b"/>
                <a:pathLst>
                  <a:path w="812800" h="711200">
                    <a:moveTo>
                      <a:pt x="406400" y="0"/>
                    </a:moveTo>
                    <a:lnTo>
                      <a:pt x="812800" y="711200"/>
                    </a:lnTo>
                    <a:lnTo>
                      <a:pt x="0" y="711200"/>
                    </a:lnTo>
                    <a:lnTo>
                      <a:pt x="406400" y="0"/>
                    </a:lnTo>
                    <a:close/>
                  </a:path>
                </a:pathLst>
              </a:custGeom>
              <a:solidFill>
                <a:srgbClr val="DFE4E4"/>
              </a:solidFill>
            </p:spPr>
          </p:sp>
          <p:sp>
            <p:nvSpPr>
              <p:cNvPr id="18" name="TextBox 18"/>
              <p:cNvSpPr txBox="1"/>
              <p:nvPr/>
            </p:nvSpPr>
            <p:spPr>
              <a:xfrm>
                <a:off x="127000" y="292100"/>
                <a:ext cx="558800" cy="368300"/>
              </a:xfrm>
              <a:prstGeom prst="rect">
                <a:avLst/>
              </a:prstGeom>
            </p:spPr>
            <p:txBody>
              <a:bodyPr lIns="50800" tIns="50800" rIns="50800" bIns="50800" rtlCol="0" anchor="ctr"/>
              <a:lstStyle/>
              <a:p>
                <a:pPr algn="ctr">
                  <a:lnSpc>
                    <a:spcPts val="2099"/>
                  </a:lnSpc>
                </a:pPr>
                <a:endParaRPr/>
              </a:p>
            </p:txBody>
          </p:sp>
        </p:grpSp>
      </p:grpSp>
      <p:grpSp>
        <p:nvGrpSpPr>
          <p:cNvPr id="19" name="Group 19"/>
          <p:cNvGrpSpPr/>
          <p:nvPr/>
        </p:nvGrpSpPr>
        <p:grpSpPr>
          <a:xfrm rot="5400000">
            <a:off x="2927073" y="4450913"/>
            <a:ext cx="971514" cy="1704939"/>
            <a:chOff x="0" y="0"/>
            <a:chExt cx="812800" cy="1426407"/>
          </a:xfrm>
        </p:grpSpPr>
        <p:sp>
          <p:nvSpPr>
            <p:cNvPr id="20" name="Freeform 20"/>
            <p:cNvSpPr/>
            <p:nvPr/>
          </p:nvSpPr>
          <p:spPr>
            <a:xfrm>
              <a:off x="0" y="0"/>
              <a:ext cx="812800" cy="1426407"/>
            </a:xfrm>
            <a:custGeom>
              <a:avLst/>
              <a:gdLst/>
              <a:ahLst/>
              <a:cxnLst/>
              <a:rect l="l" t="t" r="r" b="b"/>
              <a:pathLst>
                <a:path w="812800" h="1426407">
                  <a:moveTo>
                    <a:pt x="406400" y="0"/>
                  </a:moveTo>
                  <a:lnTo>
                    <a:pt x="0" y="406400"/>
                  </a:lnTo>
                  <a:lnTo>
                    <a:pt x="203200" y="406400"/>
                  </a:lnTo>
                  <a:lnTo>
                    <a:pt x="203200" y="1426407"/>
                  </a:lnTo>
                  <a:lnTo>
                    <a:pt x="609600" y="1426407"/>
                  </a:lnTo>
                  <a:lnTo>
                    <a:pt x="609600" y="406400"/>
                  </a:lnTo>
                  <a:lnTo>
                    <a:pt x="812800" y="406400"/>
                  </a:lnTo>
                  <a:lnTo>
                    <a:pt x="406400" y="0"/>
                  </a:lnTo>
                  <a:close/>
                </a:path>
              </a:pathLst>
            </a:custGeom>
            <a:solidFill>
              <a:srgbClr val="084186"/>
            </a:solidFill>
          </p:spPr>
        </p:sp>
        <p:sp>
          <p:nvSpPr>
            <p:cNvPr id="21" name="TextBox 21"/>
            <p:cNvSpPr txBox="1"/>
            <p:nvPr/>
          </p:nvSpPr>
          <p:spPr>
            <a:xfrm>
              <a:off x="203200" y="53975"/>
              <a:ext cx="406400" cy="1372432"/>
            </a:xfrm>
            <a:prstGeom prst="rect">
              <a:avLst/>
            </a:prstGeom>
          </p:spPr>
          <p:txBody>
            <a:bodyPr lIns="49607" tIns="49607" rIns="49607" bIns="49607" rtlCol="0" anchor="ctr"/>
            <a:lstStyle/>
            <a:p>
              <a:pPr algn="ctr">
                <a:lnSpc>
                  <a:spcPts val="2100"/>
                </a:lnSpc>
              </a:pPr>
              <a:endParaRPr/>
            </a:p>
          </p:txBody>
        </p:sp>
      </p:grpSp>
      <p:grpSp>
        <p:nvGrpSpPr>
          <p:cNvPr id="22" name="Group 22"/>
          <p:cNvGrpSpPr/>
          <p:nvPr/>
        </p:nvGrpSpPr>
        <p:grpSpPr>
          <a:xfrm rot="5400000">
            <a:off x="4552766" y="4495274"/>
            <a:ext cx="1780375" cy="1780375"/>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A86B6"/>
            </a:solidFill>
          </p:spPr>
        </p:sp>
        <p:sp>
          <p:nvSpPr>
            <p:cNvPr id="24" name="TextBox 24"/>
            <p:cNvSpPr txBox="1"/>
            <p:nvPr/>
          </p:nvSpPr>
          <p:spPr>
            <a:xfrm>
              <a:off x="76200" y="28575"/>
              <a:ext cx="660400" cy="708025"/>
            </a:xfrm>
            <a:prstGeom prst="rect">
              <a:avLst/>
            </a:prstGeom>
          </p:spPr>
          <p:txBody>
            <a:bodyPr lIns="49607" tIns="49607" rIns="49607" bIns="49607" rtlCol="0" anchor="ctr"/>
            <a:lstStyle/>
            <a:p>
              <a:pPr algn="ctr">
                <a:lnSpc>
                  <a:spcPts val="2100"/>
                </a:lnSpc>
              </a:pPr>
              <a:endParaRPr/>
            </a:p>
          </p:txBody>
        </p:sp>
      </p:grpSp>
      <p:grpSp>
        <p:nvGrpSpPr>
          <p:cNvPr id="25" name="Group 25"/>
          <p:cNvGrpSpPr/>
          <p:nvPr/>
        </p:nvGrpSpPr>
        <p:grpSpPr>
          <a:xfrm>
            <a:off x="8014193" y="3867021"/>
            <a:ext cx="2355308" cy="2618446"/>
            <a:chOff x="0" y="0"/>
            <a:chExt cx="3140410" cy="3491261"/>
          </a:xfrm>
        </p:grpSpPr>
        <p:grpSp>
          <p:nvGrpSpPr>
            <p:cNvPr id="26" name="Group 26"/>
            <p:cNvGrpSpPr/>
            <p:nvPr/>
          </p:nvGrpSpPr>
          <p:grpSpPr>
            <a:xfrm rot="5400000">
              <a:off x="0" y="350851"/>
              <a:ext cx="3140410" cy="3140410"/>
              <a:chOff x="0" y="0"/>
              <a:chExt cx="812800" cy="812800"/>
            </a:xfrm>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E4E4"/>
              </a:solidFill>
            </p:spPr>
          </p:sp>
          <p:sp>
            <p:nvSpPr>
              <p:cNvPr id="28" name="TextBox 28"/>
              <p:cNvSpPr txBox="1"/>
              <p:nvPr/>
            </p:nvSpPr>
            <p:spPr>
              <a:xfrm>
                <a:off x="76200" y="28575"/>
                <a:ext cx="660400" cy="708025"/>
              </a:xfrm>
              <a:prstGeom prst="rect">
                <a:avLst/>
              </a:prstGeom>
            </p:spPr>
            <p:txBody>
              <a:bodyPr lIns="44158" tIns="44158" rIns="44158" bIns="44158" rtlCol="0" anchor="ctr"/>
              <a:lstStyle/>
              <a:p>
                <a:pPr algn="ctr">
                  <a:lnSpc>
                    <a:spcPts val="2100"/>
                  </a:lnSpc>
                </a:pPr>
                <a:endParaRPr/>
              </a:p>
            </p:txBody>
          </p:sp>
        </p:grpSp>
        <p:grpSp>
          <p:nvGrpSpPr>
            <p:cNvPr id="29" name="Group 29"/>
            <p:cNvGrpSpPr/>
            <p:nvPr/>
          </p:nvGrpSpPr>
          <p:grpSpPr>
            <a:xfrm>
              <a:off x="1339508" y="0"/>
              <a:ext cx="461395" cy="403721"/>
              <a:chOff x="0" y="0"/>
              <a:chExt cx="812800" cy="711200"/>
            </a:xfrm>
          </p:grpSpPr>
          <p:sp>
            <p:nvSpPr>
              <p:cNvPr id="30" name="Freeform 30"/>
              <p:cNvSpPr/>
              <p:nvPr/>
            </p:nvSpPr>
            <p:spPr>
              <a:xfrm>
                <a:off x="0" y="0"/>
                <a:ext cx="812800" cy="711200"/>
              </a:xfrm>
              <a:custGeom>
                <a:avLst/>
                <a:gdLst/>
                <a:ahLst/>
                <a:cxnLst/>
                <a:rect l="l" t="t" r="r" b="b"/>
                <a:pathLst>
                  <a:path w="812800" h="711200">
                    <a:moveTo>
                      <a:pt x="406400" y="0"/>
                    </a:moveTo>
                    <a:lnTo>
                      <a:pt x="812800" y="711200"/>
                    </a:lnTo>
                    <a:lnTo>
                      <a:pt x="0" y="711200"/>
                    </a:lnTo>
                    <a:lnTo>
                      <a:pt x="406400" y="0"/>
                    </a:lnTo>
                    <a:close/>
                  </a:path>
                </a:pathLst>
              </a:custGeom>
              <a:solidFill>
                <a:srgbClr val="DFE4E4"/>
              </a:solidFill>
            </p:spPr>
          </p:sp>
          <p:sp>
            <p:nvSpPr>
              <p:cNvPr id="31" name="TextBox 31"/>
              <p:cNvSpPr txBox="1"/>
              <p:nvPr/>
            </p:nvSpPr>
            <p:spPr>
              <a:xfrm>
                <a:off x="127000" y="292100"/>
                <a:ext cx="558800" cy="368300"/>
              </a:xfrm>
              <a:prstGeom prst="rect">
                <a:avLst/>
              </a:prstGeom>
            </p:spPr>
            <p:txBody>
              <a:bodyPr lIns="50800" tIns="50800" rIns="50800" bIns="50800" rtlCol="0" anchor="ctr"/>
              <a:lstStyle/>
              <a:p>
                <a:pPr algn="ctr">
                  <a:lnSpc>
                    <a:spcPts val="2099"/>
                  </a:lnSpc>
                </a:pPr>
                <a:endParaRPr/>
              </a:p>
            </p:txBody>
          </p:sp>
        </p:grpSp>
      </p:grpSp>
      <p:grpSp>
        <p:nvGrpSpPr>
          <p:cNvPr id="32" name="Group 32"/>
          <p:cNvGrpSpPr/>
          <p:nvPr/>
        </p:nvGrpSpPr>
        <p:grpSpPr>
          <a:xfrm rot="5400000">
            <a:off x="6666442" y="4523467"/>
            <a:ext cx="971514" cy="1723989"/>
            <a:chOff x="0" y="0"/>
            <a:chExt cx="812800" cy="1442345"/>
          </a:xfrm>
        </p:grpSpPr>
        <p:sp>
          <p:nvSpPr>
            <p:cNvPr id="33" name="Freeform 33"/>
            <p:cNvSpPr/>
            <p:nvPr/>
          </p:nvSpPr>
          <p:spPr>
            <a:xfrm>
              <a:off x="0" y="0"/>
              <a:ext cx="812800" cy="1442345"/>
            </a:xfrm>
            <a:custGeom>
              <a:avLst/>
              <a:gdLst/>
              <a:ahLst/>
              <a:cxnLst/>
              <a:rect l="l" t="t" r="r" b="b"/>
              <a:pathLst>
                <a:path w="812800" h="1442345">
                  <a:moveTo>
                    <a:pt x="406400" y="0"/>
                  </a:moveTo>
                  <a:lnTo>
                    <a:pt x="0" y="406400"/>
                  </a:lnTo>
                  <a:lnTo>
                    <a:pt x="203200" y="406400"/>
                  </a:lnTo>
                  <a:lnTo>
                    <a:pt x="203200" y="1442345"/>
                  </a:lnTo>
                  <a:lnTo>
                    <a:pt x="609600" y="1442345"/>
                  </a:lnTo>
                  <a:lnTo>
                    <a:pt x="609600" y="406400"/>
                  </a:lnTo>
                  <a:lnTo>
                    <a:pt x="812800" y="406400"/>
                  </a:lnTo>
                  <a:lnTo>
                    <a:pt x="406400" y="0"/>
                  </a:lnTo>
                  <a:close/>
                </a:path>
              </a:pathLst>
            </a:custGeom>
            <a:solidFill>
              <a:srgbClr val="1A86B6"/>
            </a:solidFill>
          </p:spPr>
        </p:sp>
        <p:sp>
          <p:nvSpPr>
            <p:cNvPr id="34" name="TextBox 34"/>
            <p:cNvSpPr txBox="1"/>
            <p:nvPr/>
          </p:nvSpPr>
          <p:spPr>
            <a:xfrm>
              <a:off x="203200" y="53975"/>
              <a:ext cx="406400" cy="1388370"/>
            </a:xfrm>
            <a:prstGeom prst="rect">
              <a:avLst/>
            </a:prstGeom>
          </p:spPr>
          <p:txBody>
            <a:bodyPr lIns="49607" tIns="49607" rIns="49607" bIns="49607" rtlCol="0" anchor="ctr"/>
            <a:lstStyle/>
            <a:p>
              <a:pPr algn="ctr">
                <a:lnSpc>
                  <a:spcPts val="2100"/>
                </a:lnSpc>
              </a:pPr>
              <a:endParaRPr/>
            </a:p>
          </p:txBody>
        </p:sp>
      </p:grpSp>
      <p:grpSp>
        <p:nvGrpSpPr>
          <p:cNvPr id="35" name="Group 35"/>
          <p:cNvGrpSpPr/>
          <p:nvPr/>
        </p:nvGrpSpPr>
        <p:grpSpPr>
          <a:xfrm rot="5400000">
            <a:off x="8251643" y="4472146"/>
            <a:ext cx="1780375" cy="1780375"/>
            <a:chOff x="0" y="0"/>
            <a:chExt cx="812800" cy="812800"/>
          </a:xfrm>
        </p:grpSpPr>
        <p:sp>
          <p:nvSpPr>
            <p:cNvPr id="36" name="Freeform 3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5BDCB"/>
            </a:solidFill>
          </p:spPr>
        </p:sp>
        <p:sp>
          <p:nvSpPr>
            <p:cNvPr id="37" name="TextBox 37"/>
            <p:cNvSpPr txBox="1"/>
            <p:nvPr/>
          </p:nvSpPr>
          <p:spPr>
            <a:xfrm>
              <a:off x="76200" y="28575"/>
              <a:ext cx="660400" cy="708025"/>
            </a:xfrm>
            <a:prstGeom prst="rect">
              <a:avLst/>
            </a:prstGeom>
          </p:spPr>
          <p:txBody>
            <a:bodyPr lIns="49607" tIns="49607" rIns="49607" bIns="49607" rtlCol="0" anchor="ctr"/>
            <a:lstStyle/>
            <a:p>
              <a:pPr algn="ctr">
                <a:lnSpc>
                  <a:spcPts val="2100"/>
                </a:lnSpc>
              </a:pPr>
              <a:endParaRPr/>
            </a:p>
          </p:txBody>
        </p:sp>
      </p:grpSp>
      <p:grpSp>
        <p:nvGrpSpPr>
          <p:cNvPr id="38" name="Group 38"/>
          <p:cNvGrpSpPr/>
          <p:nvPr/>
        </p:nvGrpSpPr>
        <p:grpSpPr>
          <a:xfrm rot="5400000">
            <a:off x="10291409" y="4522105"/>
            <a:ext cx="971514" cy="1680458"/>
            <a:chOff x="0" y="0"/>
            <a:chExt cx="812800" cy="1405926"/>
          </a:xfrm>
        </p:grpSpPr>
        <p:sp>
          <p:nvSpPr>
            <p:cNvPr id="39" name="Freeform 39"/>
            <p:cNvSpPr/>
            <p:nvPr/>
          </p:nvSpPr>
          <p:spPr>
            <a:xfrm>
              <a:off x="0" y="0"/>
              <a:ext cx="812800" cy="1405926"/>
            </a:xfrm>
            <a:custGeom>
              <a:avLst/>
              <a:gdLst/>
              <a:ahLst/>
              <a:cxnLst/>
              <a:rect l="l" t="t" r="r" b="b"/>
              <a:pathLst>
                <a:path w="812800" h="1405926">
                  <a:moveTo>
                    <a:pt x="406400" y="0"/>
                  </a:moveTo>
                  <a:lnTo>
                    <a:pt x="0" y="406400"/>
                  </a:lnTo>
                  <a:lnTo>
                    <a:pt x="203200" y="406400"/>
                  </a:lnTo>
                  <a:lnTo>
                    <a:pt x="203200" y="1405926"/>
                  </a:lnTo>
                  <a:lnTo>
                    <a:pt x="609600" y="1405926"/>
                  </a:lnTo>
                  <a:lnTo>
                    <a:pt x="609600" y="406400"/>
                  </a:lnTo>
                  <a:lnTo>
                    <a:pt x="812800" y="406400"/>
                  </a:lnTo>
                  <a:lnTo>
                    <a:pt x="406400" y="0"/>
                  </a:lnTo>
                  <a:close/>
                </a:path>
              </a:pathLst>
            </a:custGeom>
            <a:solidFill>
              <a:srgbClr val="25BDCB"/>
            </a:solidFill>
          </p:spPr>
        </p:sp>
        <p:sp>
          <p:nvSpPr>
            <p:cNvPr id="40" name="TextBox 40"/>
            <p:cNvSpPr txBox="1"/>
            <p:nvPr/>
          </p:nvSpPr>
          <p:spPr>
            <a:xfrm>
              <a:off x="203200" y="53975"/>
              <a:ext cx="406400" cy="1351951"/>
            </a:xfrm>
            <a:prstGeom prst="rect">
              <a:avLst/>
            </a:prstGeom>
          </p:spPr>
          <p:txBody>
            <a:bodyPr lIns="49607" tIns="49607" rIns="49607" bIns="49607" rtlCol="0" anchor="ctr"/>
            <a:lstStyle/>
            <a:p>
              <a:pPr algn="ctr">
                <a:lnSpc>
                  <a:spcPts val="2100"/>
                </a:lnSpc>
              </a:pPr>
              <a:endParaRPr/>
            </a:p>
          </p:txBody>
        </p:sp>
      </p:grpSp>
      <p:grpSp>
        <p:nvGrpSpPr>
          <p:cNvPr id="41" name="Group 41"/>
          <p:cNvGrpSpPr/>
          <p:nvPr/>
        </p:nvGrpSpPr>
        <p:grpSpPr>
          <a:xfrm>
            <a:off x="11576730" y="3900692"/>
            <a:ext cx="2355308" cy="2618446"/>
            <a:chOff x="0" y="0"/>
            <a:chExt cx="3140410" cy="3491261"/>
          </a:xfrm>
        </p:grpSpPr>
        <p:grpSp>
          <p:nvGrpSpPr>
            <p:cNvPr id="42" name="Group 42"/>
            <p:cNvGrpSpPr/>
            <p:nvPr/>
          </p:nvGrpSpPr>
          <p:grpSpPr>
            <a:xfrm rot="5400000">
              <a:off x="0" y="350851"/>
              <a:ext cx="3140410" cy="3140410"/>
              <a:chOff x="0" y="0"/>
              <a:chExt cx="812800" cy="812800"/>
            </a:xfrm>
          </p:grpSpPr>
          <p:sp>
            <p:nvSpPr>
              <p:cNvPr id="43" name="Freeform 4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E4E4"/>
              </a:solidFill>
            </p:spPr>
          </p:sp>
          <p:sp>
            <p:nvSpPr>
              <p:cNvPr id="44" name="TextBox 44"/>
              <p:cNvSpPr txBox="1"/>
              <p:nvPr/>
            </p:nvSpPr>
            <p:spPr>
              <a:xfrm>
                <a:off x="76200" y="28575"/>
                <a:ext cx="660400" cy="708025"/>
              </a:xfrm>
              <a:prstGeom prst="rect">
                <a:avLst/>
              </a:prstGeom>
            </p:spPr>
            <p:txBody>
              <a:bodyPr lIns="44158" tIns="44158" rIns="44158" bIns="44158" rtlCol="0" anchor="ctr"/>
              <a:lstStyle/>
              <a:p>
                <a:pPr algn="ctr">
                  <a:lnSpc>
                    <a:spcPts val="2100"/>
                  </a:lnSpc>
                </a:pPr>
                <a:endParaRPr/>
              </a:p>
            </p:txBody>
          </p:sp>
        </p:grpSp>
        <p:grpSp>
          <p:nvGrpSpPr>
            <p:cNvPr id="45" name="Group 45"/>
            <p:cNvGrpSpPr/>
            <p:nvPr/>
          </p:nvGrpSpPr>
          <p:grpSpPr>
            <a:xfrm>
              <a:off x="1339508" y="0"/>
              <a:ext cx="461395" cy="403721"/>
              <a:chOff x="0" y="0"/>
              <a:chExt cx="812800" cy="711200"/>
            </a:xfrm>
          </p:grpSpPr>
          <p:sp>
            <p:nvSpPr>
              <p:cNvPr id="46" name="Freeform 46"/>
              <p:cNvSpPr/>
              <p:nvPr/>
            </p:nvSpPr>
            <p:spPr>
              <a:xfrm>
                <a:off x="0" y="0"/>
                <a:ext cx="812800" cy="711200"/>
              </a:xfrm>
              <a:custGeom>
                <a:avLst/>
                <a:gdLst/>
                <a:ahLst/>
                <a:cxnLst/>
                <a:rect l="l" t="t" r="r" b="b"/>
                <a:pathLst>
                  <a:path w="812800" h="711200">
                    <a:moveTo>
                      <a:pt x="406400" y="0"/>
                    </a:moveTo>
                    <a:lnTo>
                      <a:pt x="812800" y="711200"/>
                    </a:lnTo>
                    <a:lnTo>
                      <a:pt x="0" y="711200"/>
                    </a:lnTo>
                    <a:lnTo>
                      <a:pt x="406400" y="0"/>
                    </a:lnTo>
                    <a:close/>
                  </a:path>
                </a:pathLst>
              </a:custGeom>
              <a:solidFill>
                <a:srgbClr val="DFE4E4"/>
              </a:solidFill>
            </p:spPr>
          </p:sp>
          <p:sp>
            <p:nvSpPr>
              <p:cNvPr id="47" name="TextBox 47"/>
              <p:cNvSpPr txBox="1"/>
              <p:nvPr/>
            </p:nvSpPr>
            <p:spPr>
              <a:xfrm>
                <a:off x="127000" y="292100"/>
                <a:ext cx="558800" cy="368300"/>
              </a:xfrm>
              <a:prstGeom prst="rect">
                <a:avLst/>
              </a:prstGeom>
            </p:spPr>
            <p:txBody>
              <a:bodyPr lIns="50800" tIns="50800" rIns="50800" bIns="50800" rtlCol="0" anchor="ctr"/>
              <a:lstStyle/>
              <a:p>
                <a:pPr algn="ctr">
                  <a:lnSpc>
                    <a:spcPts val="2099"/>
                  </a:lnSpc>
                </a:pPr>
                <a:endParaRPr/>
              </a:p>
            </p:txBody>
          </p:sp>
        </p:grpSp>
      </p:grpSp>
      <p:grpSp>
        <p:nvGrpSpPr>
          <p:cNvPr id="48" name="Group 48"/>
          <p:cNvGrpSpPr/>
          <p:nvPr/>
        </p:nvGrpSpPr>
        <p:grpSpPr>
          <a:xfrm rot="5400000">
            <a:off x="11864197" y="4451296"/>
            <a:ext cx="1780375" cy="1780375"/>
            <a:chOff x="0" y="0"/>
            <a:chExt cx="812800" cy="812800"/>
          </a:xfrm>
        </p:grpSpPr>
        <p:sp>
          <p:nvSpPr>
            <p:cNvPr id="49" name="Freeform 4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8B6FF"/>
            </a:solidFill>
          </p:spPr>
        </p:sp>
        <p:sp>
          <p:nvSpPr>
            <p:cNvPr id="50" name="TextBox 50"/>
            <p:cNvSpPr txBox="1"/>
            <p:nvPr/>
          </p:nvSpPr>
          <p:spPr>
            <a:xfrm>
              <a:off x="76200" y="28575"/>
              <a:ext cx="660400" cy="708025"/>
            </a:xfrm>
            <a:prstGeom prst="rect">
              <a:avLst/>
            </a:prstGeom>
          </p:spPr>
          <p:txBody>
            <a:bodyPr lIns="49607" tIns="49607" rIns="49607" bIns="49607" rtlCol="0" anchor="ctr"/>
            <a:lstStyle/>
            <a:p>
              <a:pPr algn="ctr">
                <a:lnSpc>
                  <a:spcPts val="2100"/>
                </a:lnSpc>
              </a:pPr>
              <a:endParaRPr/>
            </a:p>
          </p:txBody>
        </p:sp>
      </p:grpSp>
      <p:grpSp>
        <p:nvGrpSpPr>
          <p:cNvPr id="51" name="Group 51"/>
          <p:cNvGrpSpPr/>
          <p:nvPr/>
        </p:nvGrpSpPr>
        <p:grpSpPr>
          <a:xfrm rot="5400000">
            <a:off x="13869327" y="4588035"/>
            <a:ext cx="971514" cy="1506897"/>
            <a:chOff x="0" y="0"/>
            <a:chExt cx="812800" cy="1260719"/>
          </a:xfrm>
        </p:grpSpPr>
        <p:sp>
          <p:nvSpPr>
            <p:cNvPr id="52" name="Freeform 52"/>
            <p:cNvSpPr/>
            <p:nvPr/>
          </p:nvSpPr>
          <p:spPr>
            <a:xfrm>
              <a:off x="0" y="0"/>
              <a:ext cx="812800" cy="1260719"/>
            </a:xfrm>
            <a:custGeom>
              <a:avLst/>
              <a:gdLst/>
              <a:ahLst/>
              <a:cxnLst/>
              <a:rect l="l" t="t" r="r" b="b"/>
              <a:pathLst>
                <a:path w="812800" h="1260719">
                  <a:moveTo>
                    <a:pt x="406400" y="0"/>
                  </a:moveTo>
                  <a:lnTo>
                    <a:pt x="0" y="406400"/>
                  </a:lnTo>
                  <a:lnTo>
                    <a:pt x="203200" y="406400"/>
                  </a:lnTo>
                  <a:lnTo>
                    <a:pt x="203200" y="1260719"/>
                  </a:lnTo>
                  <a:lnTo>
                    <a:pt x="609600" y="1260719"/>
                  </a:lnTo>
                  <a:lnTo>
                    <a:pt x="609600" y="406400"/>
                  </a:lnTo>
                  <a:lnTo>
                    <a:pt x="812800" y="406400"/>
                  </a:lnTo>
                  <a:lnTo>
                    <a:pt x="406400" y="0"/>
                  </a:lnTo>
                  <a:close/>
                </a:path>
              </a:pathLst>
            </a:custGeom>
            <a:solidFill>
              <a:srgbClr val="38B6FF"/>
            </a:solidFill>
          </p:spPr>
        </p:sp>
        <p:sp>
          <p:nvSpPr>
            <p:cNvPr id="53" name="TextBox 53"/>
            <p:cNvSpPr txBox="1"/>
            <p:nvPr/>
          </p:nvSpPr>
          <p:spPr>
            <a:xfrm>
              <a:off x="203200" y="53975"/>
              <a:ext cx="406400" cy="1206744"/>
            </a:xfrm>
            <a:prstGeom prst="rect">
              <a:avLst/>
            </a:prstGeom>
          </p:spPr>
          <p:txBody>
            <a:bodyPr lIns="49607" tIns="49607" rIns="49607" bIns="49607" rtlCol="0" anchor="ctr"/>
            <a:lstStyle/>
            <a:p>
              <a:pPr algn="ctr">
                <a:lnSpc>
                  <a:spcPts val="2100"/>
                </a:lnSpc>
              </a:pPr>
              <a:endParaRPr/>
            </a:p>
          </p:txBody>
        </p:sp>
      </p:grpSp>
      <p:grpSp>
        <p:nvGrpSpPr>
          <p:cNvPr id="54" name="Group 54"/>
          <p:cNvGrpSpPr/>
          <p:nvPr/>
        </p:nvGrpSpPr>
        <p:grpSpPr>
          <a:xfrm>
            <a:off x="15108533" y="3867021"/>
            <a:ext cx="2355308" cy="2618446"/>
            <a:chOff x="0" y="0"/>
            <a:chExt cx="3140410" cy="3491261"/>
          </a:xfrm>
        </p:grpSpPr>
        <p:grpSp>
          <p:nvGrpSpPr>
            <p:cNvPr id="55" name="Group 55"/>
            <p:cNvGrpSpPr/>
            <p:nvPr/>
          </p:nvGrpSpPr>
          <p:grpSpPr>
            <a:xfrm rot="5400000">
              <a:off x="0" y="350851"/>
              <a:ext cx="3140410" cy="3140410"/>
              <a:chOff x="0" y="0"/>
              <a:chExt cx="812800" cy="812800"/>
            </a:xfrm>
          </p:grpSpPr>
          <p:sp>
            <p:nvSpPr>
              <p:cNvPr id="56" name="Freeform 5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E4E4"/>
              </a:solidFill>
            </p:spPr>
          </p:sp>
          <p:sp>
            <p:nvSpPr>
              <p:cNvPr id="57" name="TextBox 57"/>
              <p:cNvSpPr txBox="1"/>
              <p:nvPr/>
            </p:nvSpPr>
            <p:spPr>
              <a:xfrm>
                <a:off x="76200" y="28575"/>
                <a:ext cx="660400" cy="708025"/>
              </a:xfrm>
              <a:prstGeom prst="rect">
                <a:avLst/>
              </a:prstGeom>
            </p:spPr>
            <p:txBody>
              <a:bodyPr lIns="44158" tIns="44158" rIns="44158" bIns="44158" rtlCol="0" anchor="ctr"/>
              <a:lstStyle/>
              <a:p>
                <a:pPr algn="ctr">
                  <a:lnSpc>
                    <a:spcPts val="2100"/>
                  </a:lnSpc>
                </a:pPr>
                <a:endParaRPr/>
              </a:p>
            </p:txBody>
          </p:sp>
        </p:grpSp>
        <p:grpSp>
          <p:nvGrpSpPr>
            <p:cNvPr id="58" name="Group 58"/>
            <p:cNvGrpSpPr/>
            <p:nvPr/>
          </p:nvGrpSpPr>
          <p:grpSpPr>
            <a:xfrm>
              <a:off x="1339508" y="0"/>
              <a:ext cx="461395" cy="403721"/>
              <a:chOff x="0" y="0"/>
              <a:chExt cx="812800" cy="711200"/>
            </a:xfrm>
          </p:grpSpPr>
          <p:sp>
            <p:nvSpPr>
              <p:cNvPr id="59" name="Freeform 59"/>
              <p:cNvSpPr/>
              <p:nvPr/>
            </p:nvSpPr>
            <p:spPr>
              <a:xfrm>
                <a:off x="0" y="0"/>
                <a:ext cx="812800" cy="711200"/>
              </a:xfrm>
              <a:custGeom>
                <a:avLst/>
                <a:gdLst/>
                <a:ahLst/>
                <a:cxnLst/>
                <a:rect l="l" t="t" r="r" b="b"/>
                <a:pathLst>
                  <a:path w="812800" h="711200">
                    <a:moveTo>
                      <a:pt x="406400" y="0"/>
                    </a:moveTo>
                    <a:lnTo>
                      <a:pt x="812800" y="711200"/>
                    </a:lnTo>
                    <a:lnTo>
                      <a:pt x="0" y="711200"/>
                    </a:lnTo>
                    <a:lnTo>
                      <a:pt x="406400" y="0"/>
                    </a:lnTo>
                    <a:close/>
                  </a:path>
                </a:pathLst>
              </a:custGeom>
              <a:solidFill>
                <a:srgbClr val="DFE4E4"/>
              </a:solidFill>
            </p:spPr>
          </p:sp>
          <p:sp>
            <p:nvSpPr>
              <p:cNvPr id="60" name="TextBox 60"/>
              <p:cNvSpPr txBox="1"/>
              <p:nvPr/>
            </p:nvSpPr>
            <p:spPr>
              <a:xfrm>
                <a:off x="127000" y="292100"/>
                <a:ext cx="558800" cy="368300"/>
              </a:xfrm>
              <a:prstGeom prst="rect">
                <a:avLst/>
              </a:prstGeom>
            </p:spPr>
            <p:txBody>
              <a:bodyPr lIns="50800" tIns="50800" rIns="50800" bIns="50800" rtlCol="0" anchor="ctr"/>
              <a:lstStyle/>
              <a:p>
                <a:pPr algn="ctr">
                  <a:lnSpc>
                    <a:spcPts val="2099"/>
                  </a:lnSpc>
                </a:pPr>
                <a:endParaRPr/>
              </a:p>
            </p:txBody>
          </p:sp>
        </p:grpSp>
      </p:grpSp>
      <p:grpSp>
        <p:nvGrpSpPr>
          <p:cNvPr id="61" name="Group 61"/>
          <p:cNvGrpSpPr/>
          <p:nvPr/>
        </p:nvGrpSpPr>
        <p:grpSpPr>
          <a:xfrm rot="5400000">
            <a:off x="15395999" y="4417626"/>
            <a:ext cx="1780375" cy="1780375"/>
            <a:chOff x="0" y="0"/>
            <a:chExt cx="812800" cy="812800"/>
          </a:xfrm>
        </p:grpSpPr>
        <p:sp>
          <p:nvSpPr>
            <p:cNvPr id="62" name="Freeform 6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CE1E6"/>
            </a:solidFill>
          </p:spPr>
        </p:sp>
        <p:sp>
          <p:nvSpPr>
            <p:cNvPr id="63" name="TextBox 63"/>
            <p:cNvSpPr txBox="1"/>
            <p:nvPr/>
          </p:nvSpPr>
          <p:spPr>
            <a:xfrm>
              <a:off x="76200" y="28575"/>
              <a:ext cx="660400" cy="708025"/>
            </a:xfrm>
            <a:prstGeom prst="rect">
              <a:avLst/>
            </a:prstGeom>
          </p:spPr>
          <p:txBody>
            <a:bodyPr lIns="49607" tIns="49607" rIns="49607" bIns="49607" rtlCol="0" anchor="ctr"/>
            <a:lstStyle/>
            <a:p>
              <a:pPr algn="ctr">
                <a:lnSpc>
                  <a:spcPts val="2100"/>
                </a:lnSpc>
              </a:pPr>
              <a:endParaRPr/>
            </a:p>
          </p:txBody>
        </p:sp>
      </p:grpSp>
      <p:sp>
        <p:nvSpPr>
          <p:cNvPr id="64" name="Freeform 64"/>
          <p:cNvSpPr/>
          <p:nvPr/>
        </p:nvSpPr>
        <p:spPr>
          <a:xfrm>
            <a:off x="22381" y="3378827"/>
            <a:ext cx="18265619" cy="45664"/>
          </a:xfrm>
          <a:custGeom>
            <a:avLst/>
            <a:gdLst/>
            <a:ahLst/>
            <a:cxnLst/>
            <a:rect l="l" t="t" r="r" b="b"/>
            <a:pathLst>
              <a:path w="18265619" h="45664">
                <a:moveTo>
                  <a:pt x="0" y="0"/>
                </a:moveTo>
                <a:lnTo>
                  <a:pt x="18265619" y="0"/>
                </a:lnTo>
                <a:lnTo>
                  <a:pt x="18265619" y="45664"/>
                </a:lnTo>
                <a:lnTo>
                  <a:pt x="0" y="4566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65" name="Group 65"/>
          <p:cNvGrpSpPr/>
          <p:nvPr/>
        </p:nvGrpSpPr>
        <p:grpSpPr>
          <a:xfrm>
            <a:off x="1263230" y="2924304"/>
            <a:ext cx="909046" cy="909046"/>
            <a:chOff x="0" y="0"/>
            <a:chExt cx="812800" cy="812800"/>
          </a:xfrm>
        </p:grpSpPr>
        <p:sp>
          <p:nvSpPr>
            <p:cNvPr id="66" name="Freeform 6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84186"/>
            </a:solidFill>
          </p:spPr>
        </p:sp>
        <p:sp>
          <p:nvSpPr>
            <p:cNvPr id="67" name="TextBox 67"/>
            <p:cNvSpPr txBox="1"/>
            <p:nvPr/>
          </p:nvSpPr>
          <p:spPr>
            <a:xfrm>
              <a:off x="76200" y="28575"/>
              <a:ext cx="660400" cy="708025"/>
            </a:xfrm>
            <a:prstGeom prst="rect">
              <a:avLst/>
            </a:prstGeom>
          </p:spPr>
          <p:txBody>
            <a:bodyPr lIns="50800" tIns="50800" rIns="50800" bIns="50800" rtlCol="0" anchor="ctr"/>
            <a:lstStyle/>
            <a:p>
              <a:pPr algn="ctr">
                <a:lnSpc>
                  <a:spcPts val="2100"/>
                </a:lnSpc>
              </a:pPr>
              <a:endParaRPr/>
            </a:p>
          </p:txBody>
        </p:sp>
      </p:grpSp>
      <p:grpSp>
        <p:nvGrpSpPr>
          <p:cNvPr id="68" name="Group 68"/>
          <p:cNvGrpSpPr/>
          <p:nvPr/>
        </p:nvGrpSpPr>
        <p:grpSpPr>
          <a:xfrm>
            <a:off x="5000927" y="2924304"/>
            <a:ext cx="909046" cy="909046"/>
            <a:chOff x="0" y="0"/>
            <a:chExt cx="812800" cy="812800"/>
          </a:xfrm>
        </p:grpSpPr>
        <p:sp>
          <p:nvSpPr>
            <p:cNvPr id="69" name="Freeform 6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A86B6"/>
            </a:solidFill>
          </p:spPr>
        </p:sp>
        <p:sp>
          <p:nvSpPr>
            <p:cNvPr id="70" name="TextBox 70"/>
            <p:cNvSpPr txBox="1"/>
            <p:nvPr/>
          </p:nvSpPr>
          <p:spPr>
            <a:xfrm>
              <a:off x="76200" y="28575"/>
              <a:ext cx="660400" cy="708025"/>
            </a:xfrm>
            <a:prstGeom prst="rect">
              <a:avLst/>
            </a:prstGeom>
          </p:spPr>
          <p:txBody>
            <a:bodyPr lIns="50800" tIns="50800" rIns="50800" bIns="50800" rtlCol="0" anchor="ctr"/>
            <a:lstStyle/>
            <a:p>
              <a:pPr algn="ctr">
                <a:lnSpc>
                  <a:spcPts val="2100"/>
                </a:lnSpc>
              </a:pPr>
              <a:endParaRPr/>
            </a:p>
          </p:txBody>
        </p:sp>
      </p:grpSp>
      <p:grpSp>
        <p:nvGrpSpPr>
          <p:cNvPr id="71" name="Group 71"/>
          <p:cNvGrpSpPr/>
          <p:nvPr/>
        </p:nvGrpSpPr>
        <p:grpSpPr>
          <a:xfrm>
            <a:off x="8738624" y="2924304"/>
            <a:ext cx="909046" cy="909046"/>
            <a:chOff x="0" y="0"/>
            <a:chExt cx="812800" cy="812800"/>
          </a:xfrm>
        </p:grpSpPr>
        <p:sp>
          <p:nvSpPr>
            <p:cNvPr id="72" name="Freeform 7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5BDCB"/>
            </a:solidFill>
          </p:spPr>
        </p:sp>
        <p:sp>
          <p:nvSpPr>
            <p:cNvPr id="73" name="TextBox 73"/>
            <p:cNvSpPr txBox="1"/>
            <p:nvPr/>
          </p:nvSpPr>
          <p:spPr>
            <a:xfrm>
              <a:off x="76200" y="28575"/>
              <a:ext cx="660400" cy="708025"/>
            </a:xfrm>
            <a:prstGeom prst="rect">
              <a:avLst/>
            </a:prstGeom>
          </p:spPr>
          <p:txBody>
            <a:bodyPr lIns="50800" tIns="50800" rIns="50800" bIns="50800" rtlCol="0" anchor="ctr"/>
            <a:lstStyle/>
            <a:p>
              <a:pPr algn="ctr">
                <a:lnSpc>
                  <a:spcPts val="2100"/>
                </a:lnSpc>
              </a:pPr>
              <a:endParaRPr/>
            </a:p>
          </p:txBody>
        </p:sp>
      </p:grpSp>
      <p:grpSp>
        <p:nvGrpSpPr>
          <p:cNvPr id="74" name="Group 74"/>
          <p:cNvGrpSpPr/>
          <p:nvPr/>
        </p:nvGrpSpPr>
        <p:grpSpPr>
          <a:xfrm>
            <a:off x="12299069" y="2957975"/>
            <a:ext cx="909046" cy="909046"/>
            <a:chOff x="0" y="0"/>
            <a:chExt cx="812800" cy="812800"/>
          </a:xfrm>
        </p:grpSpPr>
        <p:sp>
          <p:nvSpPr>
            <p:cNvPr id="75" name="Freeform 7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8B6FF"/>
            </a:solidFill>
          </p:spPr>
        </p:sp>
        <p:sp>
          <p:nvSpPr>
            <p:cNvPr id="76" name="TextBox 76"/>
            <p:cNvSpPr txBox="1"/>
            <p:nvPr/>
          </p:nvSpPr>
          <p:spPr>
            <a:xfrm>
              <a:off x="76200" y="28575"/>
              <a:ext cx="660400" cy="708025"/>
            </a:xfrm>
            <a:prstGeom prst="rect">
              <a:avLst/>
            </a:prstGeom>
          </p:spPr>
          <p:txBody>
            <a:bodyPr lIns="50800" tIns="50800" rIns="50800" bIns="50800" rtlCol="0" anchor="ctr"/>
            <a:lstStyle/>
            <a:p>
              <a:pPr algn="ctr">
                <a:lnSpc>
                  <a:spcPts val="2100"/>
                </a:lnSpc>
              </a:pPr>
              <a:endParaRPr/>
            </a:p>
          </p:txBody>
        </p:sp>
      </p:grpSp>
      <p:grpSp>
        <p:nvGrpSpPr>
          <p:cNvPr id="77" name="Group 77"/>
          <p:cNvGrpSpPr/>
          <p:nvPr/>
        </p:nvGrpSpPr>
        <p:grpSpPr>
          <a:xfrm>
            <a:off x="15831663" y="2924304"/>
            <a:ext cx="909046" cy="909046"/>
            <a:chOff x="0" y="0"/>
            <a:chExt cx="812800" cy="812800"/>
          </a:xfrm>
        </p:grpSpPr>
        <p:sp>
          <p:nvSpPr>
            <p:cNvPr id="78" name="Freeform 7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CE1E6"/>
            </a:solidFill>
          </p:spPr>
        </p:sp>
        <p:sp>
          <p:nvSpPr>
            <p:cNvPr id="79" name="TextBox 79"/>
            <p:cNvSpPr txBox="1"/>
            <p:nvPr/>
          </p:nvSpPr>
          <p:spPr>
            <a:xfrm>
              <a:off x="76200" y="28575"/>
              <a:ext cx="660400" cy="708025"/>
            </a:xfrm>
            <a:prstGeom prst="rect">
              <a:avLst/>
            </a:prstGeom>
          </p:spPr>
          <p:txBody>
            <a:bodyPr lIns="50800" tIns="50800" rIns="50800" bIns="50800" rtlCol="0" anchor="ctr"/>
            <a:lstStyle/>
            <a:p>
              <a:pPr algn="ctr">
                <a:lnSpc>
                  <a:spcPts val="2100"/>
                </a:lnSpc>
              </a:pPr>
              <a:endParaRPr/>
            </a:p>
          </p:txBody>
        </p:sp>
      </p:grpSp>
      <p:sp>
        <p:nvSpPr>
          <p:cNvPr id="80" name="Freeform 80"/>
          <p:cNvSpPr/>
          <p:nvPr/>
        </p:nvSpPr>
        <p:spPr>
          <a:xfrm>
            <a:off x="1263230" y="4829016"/>
            <a:ext cx="845551" cy="1066635"/>
          </a:xfrm>
          <a:custGeom>
            <a:avLst/>
            <a:gdLst/>
            <a:ahLst/>
            <a:cxnLst/>
            <a:rect l="l" t="t" r="r" b="b"/>
            <a:pathLst>
              <a:path w="845551" h="1066635">
                <a:moveTo>
                  <a:pt x="0" y="0"/>
                </a:moveTo>
                <a:lnTo>
                  <a:pt x="845551" y="0"/>
                </a:lnTo>
                <a:lnTo>
                  <a:pt x="845551" y="1066635"/>
                </a:lnTo>
                <a:lnTo>
                  <a:pt x="0" y="106663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81" name="Freeform 81"/>
          <p:cNvSpPr/>
          <p:nvPr/>
        </p:nvSpPr>
        <p:spPr>
          <a:xfrm>
            <a:off x="4883554" y="4855727"/>
            <a:ext cx="1118798" cy="1118798"/>
          </a:xfrm>
          <a:custGeom>
            <a:avLst/>
            <a:gdLst/>
            <a:ahLst/>
            <a:cxnLst/>
            <a:rect l="l" t="t" r="r" b="b"/>
            <a:pathLst>
              <a:path w="1118798" h="1118798">
                <a:moveTo>
                  <a:pt x="0" y="0"/>
                </a:moveTo>
                <a:lnTo>
                  <a:pt x="1118798" y="0"/>
                </a:lnTo>
                <a:lnTo>
                  <a:pt x="1118798" y="1118798"/>
                </a:lnTo>
                <a:lnTo>
                  <a:pt x="0" y="111879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82" name="Freeform 82"/>
          <p:cNvSpPr/>
          <p:nvPr/>
        </p:nvSpPr>
        <p:spPr>
          <a:xfrm>
            <a:off x="12174320" y="4794756"/>
            <a:ext cx="1158544" cy="1089031"/>
          </a:xfrm>
          <a:custGeom>
            <a:avLst/>
            <a:gdLst/>
            <a:ahLst/>
            <a:cxnLst/>
            <a:rect l="l" t="t" r="r" b="b"/>
            <a:pathLst>
              <a:path w="1158544" h="1089031">
                <a:moveTo>
                  <a:pt x="0" y="0"/>
                </a:moveTo>
                <a:lnTo>
                  <a:pt x="1158544" y="0"/>
                </a:lnTo>
                <a:lnTo>
                  <a:pt x="1158544" y="1089031"/>
                </a:lnTo>
                <a:lnTo>
                  <a:pt x="0" y="108903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83" name="Freeform 83"/>
          <p:cNvSpPr/>
          <p:nvPr/>
        </p:nvSpPr>
        <p:spPr>
          <a:xfrm>
            <a:off x="15727658" y="4724509"/>
            <a:ext cx="1105324" cy="1123582"/>
          </a:xfrm>
          <a:custGeom>
            <a:avLst/>
            <a:gdLst/>
            <a:ahLst/>
            <a:cxnLst/>
            <a:rect l="l" t="t" r="r" b="b"/>
            <a:pathLst>
              <a:path w="1105324" h="1123582">
                <a:moveTo>
                  <a:pt x="0" y="0"/>
                </a:moveTo>
                <a:lnTo>
                  <a:pt x="1105323" y="0"/>
                </a:lnTo>
                <a:lnTo>
                  <a:pt x="1105323" y="1123582"/>
                </a:lnTo>
                <a:lnTo>
                  <a:pt x="0" y="112358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84" name="TextBox 84"/>
          <p:cNvSpPr txBox="1"/>
          <p:nvPr/>
        </p:nvSpPr>
        <p:spPr>
          <a:xfrm>
            <a:off x="3930716" y="463976"/>
            <a:ext cx="10426568" cy="8820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3. Methodology</a:t>
            </a:r>
          </a:p>
        </p:txBody>
      </p:sp>
      <p:sp>
        <p:nvSpPr>
          <p:cNvPr id="85" name="TextBox 85"/>
          <p:cNvSpPr txBox="1"/>
          <p:nvPr/>
        </p:nvSpPr>
        <p:spPr>
          <a:xfrm>
            <a:off x="345035" y="6959384"/>
            <a:ext cx="2912656" cy="469071"/>
          </a:xfrm>
          <a:prstGeom prst="rect">
            <a:avLst/>
          </a:prstGeom>
        </p:spPr>
        <p:txBody>
          <a:bodyPr lIns="0" tIns="0" rIns="0" bIns="0" rtlCol="0" anchor="t">
            <a:spAutoFit/>
          </a:bodyPr>
          <a:lstStyle/>
          <a:p>
            <a:pPr algn="ctr">
              <a:lnSpc>
                <a:spcPts val="3848"/>
              </a:lnSpc>
              <a:spcBef>
                <a:spcPct val="0"/>
              </a:spcBef>
            </a:pPr>
            <a:r>
              <a:rPr lang="en-US" sz="2748" b="1">
                <a:solidFill>
                  <a:srgbClr val="231F20"/>
                </a:solidFill>
                <a:latin typeface="Inter Bold"/>
                <a:ea typeface="Inter Bold"/>
                <a:cs typeface="Inter Bold"/>
                <a:sym typeface="Inter Bold"/>
              </a:rPr>
              <a:t>Data Generation</a:t>
            </a:r>
          </a:p>
        </p:txBody>
      </p:sp>
      <p:sp>
        <p:nvSpPr>
          <p:cNvPr id="86" name="TextBox 86"/>
          <p:cNvSpPr txBox="1"/>
          <p:nvPr/>
        </p:nvSpPr>
        <p:spPr>
          <a:xfrm>
            <a:off x="4033318" y="6994184"/>
            <a:ext cx="2912656" cy="469071"/>
          </a:xfrm>
          <a:prstGeom prst="rect">
            <a:avLst/>
          </a:prstGeom>
        </p:spPr>
        <p:txBody>
          <a:bodyPr lIns="0" tIns="0" rIns="0" bIns="0" rtlCol="0" anchor="t">
            <a:spAutoFit/>
          </a:bodyPr>
          <a:lstStyle/>
          <a:p>
            <a:pPr algn="ctr">
              <a:lnSpc>
                <a:spcPts val="3848"/>
              </a:lnSpc>
              <a:spcBef>
                <a:spcPct val="0"/>
              </a:spcBef>
            </a:pPr>
            <a:r>
              <a:rPr lang="en-US" sz="2748" b="1">
                <a:solidFill>
                  <a:srgbClr val="231F20"/>
                </a:solidFill>
                <a:latin typeface="Inter Bold"/>
                <a:ea typeface="Inter Bold"/>
                <a:cs typeface="Inter Bold"/>
                <a:sym typeface="Inter Bold"/>
              </a:rPr>
              <a:t>Data Splitting</a:t>
            </a:r>
          </a:p>
        </p:txBody>
      </p:sp>
      <p:sp>
        <p:nvSpPr>
          <p:cNvPr id="87" name="TextBox 87"/>
          <p:cNvSpPr txBox="1"/>
          <p:nvPr/>
        </p:nvSpPr>
        <p:spPr>
          <a:xfrm>
            <a:off x="14907749" y="6918767"/>
            <a:ext cx="2912656" cy="950809"/>
          </a:xfrm>
          <a:prstGeom prst="rect">
            <a:avLst/>
          </a:prstGeom>
        </p:spPr>
        <p:txBody>
          <a:bodyPr lIns="0" tIns="0" rIns="0" bIns="0" rtlCol="0" anchor="t">
            <a:spAutoFit/>
          </a:bodyPr>
          <a:lstStyle/>
          <a:p>
            <a:pPr algn="ctr">
              <a:lnSpc>
                <a:spcPts val="3848"/>
              </a:lnSpc>
              <a:spcBef>
                <a:spcPct val="0"/>
              </a:spcBef>
            </a:pPr>
            <a:r>
              <a:rPr lang="en-US" sz="2748" b="1">
                <a:solidFill>
                  <a:srgbClr val="231F20"/>
                </a:solidFill>
                <a:latin typeface="Inter Bold"/>
                <a:ea typeface="Inter Bold"/>
                <a:cs typeface="Inter Bold"/>
                <a:sym typeface="Inter Bold"/>
              </a:rPr>
              <a:t>Evaluate the Algorithms</a:t>
            </a:r>
          </a:p>
        </p:txBody>
      </p:sp>
      <p:sp>
        <p:nvSpPr>
          <p:cNvPr id="88" name="TextBox 88"/>
          <p:cNvSpPr txBox="1"/>
          <p:nvPr/>
        </p:nvSpPr>
        <p:spPr>
          <a:xfrm>
            <a:off x="7718846" y="6918767"/>
            <a:ext cx="2912656" cy="950809"/>
          </a:xfrm>
          <a:prstGeom prst="rect">
            <a:avLst/>
          </a:prstGeom>
        </p:spPr>
        <p:txBody>
          <a:bodyPr lIns="0" tIns="0" rIns="0" bIns="0" rtlCol="0" anchor="t">
            <a:spAutoFit/>
          </a:bodyPr>
          <a:lstStyle/>
          <a:p>
            <a:pPr algn="ctr">
              <a:lnSpc>
                <a:spcPts val="3848"/>
              </a:lnSpc>
              <a:spcBef>
                <a:spcPct val="0"/>
              </a:spcBef>
            </a:pPr>
            <a:r>
              <a:rPr lang="en-US" sz="2748" b="1">
                <a:solidFill>
                  <a:srgbClr val="231F20"/>
                </a:solidFill>
                <a:latin typeface="Inter Bold"/>
                <a:ea typeface="Inter Bold"/>
                <a:cs typeface="Inter Bold"/>
                <a:sym typeface="Inter Bold"/>
              </a:rPr>
              <a:t>Algorithms Training</a:t>
            </a:r>
          </a:p>
        </p:txBody>
      </p:sp>
      <p:sp>
        <p:nvSpPr>
          <p:cNvPr id="89" name="TextBox 89"/>
          <p:cNvSpPr txBox="1"/>
          <p:nvPr/>
        </p:nvSpPr>
        <p:spPr>
          <a:xfrm>
            <a:off x="11381021" y="6959384"/>
            <a:ext cx="2912656" cy="950809"/>
          </a:xfrm>
          <a:prstGeom prst="rect">
            <a:avLst/>
          </a:prstGeom>
        </p:spPr>
        <p:txBody>
          <a:bodyPr lIns="0" tIns="0" rIns="0" bIns="0" rtlCol="0" anchor="t">
            <a:spAutoFit/>
          </a:bodyPr>
          <a:lstStyle/>
          <a:p>
            <a:pPr algn="ctr">
              <a:lnSpc>
                <a:spcPts val="3848"/>
              </a:lnSpc>
              <a:spcBef>
                <a:spcPct val="0"/>
              </a:spcBef>
            </a:pPr>
            <a:r>
              <a:rPr lang="en-US" sz="2748" b="1">
                <a:solidFill>
                  <a:srgbClr val="231F20"/>
                </a:solidFill>
                <a:latin typeface="Inter Bold"/>
                <a:ea typeface="Inter Bold"/>
                <a:cs typeface="Inter Bold"/>
                <a:sym typeface="Inter Bold"/>
              </a:rPr>
              <a:t>Optimize Algorithms</a:t>
            </a:r>
          </a:p>
        </p:txBody>
      </p:sp>
      <p:sp>
        <p:nvSpPr>
          <p:cNvPr id="90" name="Freeform 90"/>
          <p:cNvSpPr/>
          <p:nvPr/>
        </p:nvSpPr>
        <p:spPr>
          <a:xfrm>
            <a:off x="8545466" y="4793004"/>
            <a:ext cx="1219449" cy="1138660"/>
          </a:xfrm>
          <a:custGeom>
            <a:avLst/>
            <a:gdLst/>
            <a:ahLst/>
            <a:cxnLst/>
            <a:rect l="l" t="t" r="r" b="b"/>
            <a:pathLst>
              <a:path w="1219449" h="1138660">
                <a:moveTo>
                  <a:pt x="0" y="0"/>
                </a:moveTo>
                <a:lnTo>
                  <a:pt x="1219449" y="0"/>
                </a:lnTo>
                <a:lnTo>
                  <a:pt x="1219449" y="1138660"/>
                </a:lnTo>
                <a:lnTo>
                  <a:pt x="0" y="1138660"/>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91" name="TextBox 91"/>
          <p:cNvSpPr txBox="1"/>
          <p:nvPr/>
        </p:nvSpPr>
        <p:spPr>
          <a:xfrm>
            <a:off x="1319544" y="3047410"/>
            <a:ext cx="732922" cy="589744"/>
          </a:xfrm>
          <a:prstGeom prst="rect">
            <a:avLst/>
          </a:prstGeom>
        </p:spPr>
        <p:txBody>
          <a:bodyPr lIns="0" tIns="0" rIns="0" bIns="0" rtlCol="0" anchor="t">
            <a:spAutoFit/>
          </a:bodyPr>
          <a:lstStyle/>
          <a:p>
            <a:pPr algn="ctr">
              <a:lnSpc>
                <a:spcPts val="4762"/>
              </a:lnSpc>
            </a:pPr>
            <a:r>
              <a:rPr lang="en-US" sz="3401" b="1" spc="142">
                <a:solidFill>
                  <a:srgbClr val="FCFDFD"/>
                </a:solidFill>
                <a:latin typeface="Barlow Bold"/>
                <a:ea typeface="Barlow Bold"/>
                <a:cs typeface="Barlow Bold"/>
                <a:sym typeface="Barlow Bold"/>
              </a:rPr>
              <a:t>1</a:t>
            </a:r>
          </a:p>
        </p:txBody>
      </p:sp>
      <p:sp>
        <p:nvSpPr>
          <p:cNvPr id="92" name="TextBox 92"/>
          <p:cNvSpPr txBox="1"/>
          <p:nvPr/>
        </p:nvSpPr>
        <p:spPr>
          <a:xfrm>
            <a:off x="5076492" y="3047410"/>
            <a:ext cx="732922" cy="589744"/>
          </a:xfrm>
          <a:prstGeom prst="rect">
            <a:avLst/>
          </a:prstGeom>
        </p:spPr>
        <p:txBody>
          <a:bodyPr lIns="0" tIns="0" rIns="0" bIns="0" rtlCol="0" anchor="t">
            <a:spAutoFit/>
          </a:bodyPr>
          <a:lstStyle/>
          <a:p>
            <a:pPr algn="ctr">
              <a:lnSpc>
                <a:spcPts val="4762"/>
              </a:lnSpc>
            </a:pPr>
            <a:r>
              <a:rPr lang="en-US" sz="3401" b="1" spc="142">
                <a:solidFill>
                  <a:srgbClr val="FCFDFD"/>
                </a:solidFill>
                <a:latin typeface="Barlow Bold"/>
                <a:ea typeface="Barlow Bold"/>
                <a:cs typeface="Barlow Bold"/>
                <a:sym typeface="Barlow Bold"/>
              </a:rPr>
              <a:t>2</a:t>
            </a:r>
          </a:p>
        </p:txBody>
      </p:sp>
      <p:sp>
        <p:nvSpPr>
          <p:cNvPr id="93" name="TextBox 93"/>
          <p:cNvSpPr txBox="1"/>
          <p:nvPr/>
        </p:nvSpPr>
        <p:spPr>
          <a:xfrm>
            <a:off x="8808713" y="3047410"/>
            <a:ext cx="732922" cy="589744"/>
          </a:xfrm>
          <a:prstGeom prst="rect">
            <a:avLst/>
          </a:prstGeom>
        </p:spPr>
        <p:txBody>
          <a:bodyPr lIns="0" tIns="0" rIns="0" bIns="0" rtlCol="0" anchor="t">
            <a:spAutoFit/>
          </a:bodyPr>
          <a:lstStyle/>
          <a:p>
            <a:pPr algn="ctr">
              <a:lnSpc>
                <a:spcPts val="4762"/>
              </a:lnSpc>
            </a:pPr>
            <a:r>
              <a:rPr lang="en-US" sz="3401" b="1" spc="142">
                <a:solidFill>
                  <a:srgbClr val="FCFDFD"/>
                </a:solidFill>
                <a:latin typeface="Barlow Bold"/>
                <a:ea typeface="Barlow Bold"/>
                <a:cs typeface="Barlow Bold"/>
                <a:sym typeface="Barlow Bold"/>
              </a:rPr>
              <a:t>3</a:t>
            </a:r>
          </a:p>
        </p:txBody>
      </p:sp>
      <p:sp>
        <p:nvSpPr>
          <p:cNvPr id="94" name="TextBox 94"/>
          <p:cNvSpPr txBox="1"/>
          <p:nvPr/>
        </p:nvSpPr>
        <p:spPr>
          <a:xfrm>
            <a:off x="12373206" y="3047410"/>
            <a:ext cx="732922" cy="589744"/>
          </a:xfrm>
          <a:prstGeom prst="rect">
            <a:avLst/>
          </a:prstGeom>
        </p:spPr>
        <p:txBody>
          <a:bodyPr lIns="0" tIns="0" rIns="0" bIns="0" rtlCol="0" anchor="t">
            <a:spAutoFit/>
          </a:bodyPr>
          <a:lstStyle/>
          <a:p>
            <a:pPr algn="ctr">
              <a:lnSpc>
                <a:spcPts val="4762"/>
              </a:lnSpc>
            </a:pPr>
            <a:r>
              <a:rPr lang="en-US" sz="3401" b="1" spc="142">
                <a:solidFill>
                  <a:srgbClr val="FCFDFD"/>
                </a:solidFill>
                <a:latin typeface="Barlow Bold"/>
                <a:ea typeface="Barlow Bold"/>
                <a:cs typeface="Barlow Bold"/>
                <a:sym typeface="Barlow Bold"/>
              </a:rPr>
              <a:t>4</a:t>
            </a:r>
          </a:p>
        </p:txBody>
      </p:sp>
      <p:sp>
        <p:nvSpPr>
          <p:cNvPr id="95" name="TextBox 95"/>
          <p:cNvSpPr txBox="1"/>
          <p:nvPr/>
        </p:nvSpPr>
        <p:spPr>
          <a:xfrm>
            <a:off x="15919725" y="3047410"/>
            <a:ext cx="732922" cy="589744"/>
          </a:xfrm>
          <a:prstGeom prst="rect">
            <a:avLst/>
          </a:prstGeom>
        </p:spPr>
        <p:txBody>
          <a:bodyPr lIns="0" tIns="0" rIns="0" bIns="0" rtlCol="0" anchor="t">
            <a:spAutoFit/>
          </a:bodyPr>
          <a:lstStyle/>
          <a:p>
            <a:pPr algn="ctr">
              <a:lnSpc>
                <a:spcPts val="4762"/>
              </a:lnSpc>
            </a:pPr>
            <a:r>
              <a:rPr lang="en-US" sz="3401" b="1" spc="142">
                <a:solidFill>
                  <a:srgbClr val="FCFDFD"/>
                </a:solidFill>
                <a:latin typeface="Barlow Bold"/>
                <a:ea typeface="Barlow Bold"/>
                <a:cs typeface="Barlow Bold"/>
                <a:sym typeface="Barlow Bold"/>
              </a:rPr>
              <a:t>5</a:t>
            </a:r>
          </a:p>
        </p:txBody>
      </p:sp>
      <p:sp>
        <p:nvSpPr>
          <p:cNvPr id="96" name="TextBox 96"/>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Freeform 2"/>
          <p:cNvSpPr/>
          <p:nvPr/>
        </p:nvSpPr>
        <p:spPr>
          <a:xfrm>
            <a:off x="12762531" y="3024223"/>
            <a:ext cx="2350835" cy="3918059"/>
          </a:xfrm>
          <a:custGeom>
            <a:avLst/>
            <a:gdLst/>
            <a:ahLst/>
            <a:cxnLst/>
            <a:rect l="l" t="t" r="r" b="b"/>
            <a:pathLst>
              <a:path w="2350835" h="3918059">
                <a:moveTo>
                  <a:pt x="0" y="0"/>
                </a:moveTo>
                <a:lnTo>
                  <a:pt x="2350835" y="0"/>
                </a:lnTo>
                <a:lnTo>
                  <a:pt x="2350835" y="3918059"/>
                </a:lnTo>
                <a:lnTo>
                  <a:pt x="0" y="391805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5528352" y="3024223"/>
            <a:ext cx="2350835" cy="3918059"/>
          </a:xfrm>
          <a:custGeom>
            <a:avLst/>
            <a:gdLst/>
            <a:ahLst/>
            <a:cxnLst/>
            <a:rect l="l" t="t" r="r" b="b"/>
            <a:pathLst>
              <a:path w="2350835" h="3918059">
                <a:moveTo>
                  <a:pt x="0" y="0"/>
                </a:moveTo>
                <a:lnTo>
                  <a:pt x="2350835" y="0"/>
                </a:lnTo>
                <a:lnTo>
                  <a:pt x="2350835" y="3918059"/>
                </a:lnTo>
                <a:lnTo>
                  <a:pt x="0" y="391805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0" y="363268"/>
            <a:ext cx="3390449" cy="387757"/>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3. Methodology</a:t>
            </a:r>
          </a:p>
        </p:txBody>
      </p:sp>
      <p:sp>
        <p:nvSpPr>
          <p:cNvPr id="5" name="TextBox 5"/>
          <p:cNvSpPr txBox="1"/>
          <p:nvPr/>
        </p:nvSpPr>
        <p:spPr>
          <a:xfrm>
            <a:off x="3930716" y="463976"/>
            <a:ext cx="10426568" cy="8820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3.1 Data Generation</a:t>
            </a:r>
          </a:p>
        </p:txBody>
      </p:sp>
      <p:sp>
        <p:nvSpPr>
          <p:cNvPr id="6" name="TextBox 6"/>
          <p:cNvSpPr txBox="1"/>
          <p:nvPr/>
        </p:nvSpPr>
        <p:spPr>
          <a:xfrm>
            <a:off x="127446" y="2003348"/>
            <a:ext cx="11740455" cy="3430144"/>
          </a:xfrm>
          <a:prstGeom prst="rect">
            <a:avLst/>
          </a:prstGeom>
        </p:spPr>
        <p:txBody>
          <a:bodyPr lIns="0" tIns="0" rIns="0" bIns="0" rtlCol="0" anchor="t">
            <a:spAutoFit/>
          </a:bodyPr>
          <a:lstStyle/>
          <a:p>
            <a:pPr algn="l">
              <a:lnSpc>
                <a:spcPts val="5051"/>
              </a:lnSpc>
            </a:pPr>
            <a:r>
              <a:rPr lang="en-US" sz="3007" b="1" dirty="0">
                <a:solidFill>
                  <a:srgbClr val="1D3865"/>
                </a:solidFill>
                <a:latin typeface="Montserrat Bold"/>
                <a:ea typeface="Montserrat Bold"/>
                <a:cs typeface="Montserrat Bold"/>
                <a:sym typeface="Montserrat Bold"/>
              </a:rPr>
              <a:t>     Inputs: </a:t>
            </a:r>
          </a:p>
          <a:p>
            <a:pPr marL="606055" lvl="1" indent="-303027" algn="l">
              <a:lnSpc>
                <a:spcPts val="4715"/>
              </a:lnSpc>
              <a:buFont typeface="Arial"/>
              <a:buChar char="•"/>
            </a:pPr>
            <a:r>
              <a:rPr lang="en-US" sz="2807" dirty="0">
                <a:solidFill>
                  <a:srgbClr val="1D3865"/>
                </a:solidFill>
                <a:latin typeface="Montserrat"/>
                <a:ea typeface="Montserrat"/>
                <a:cs typeface="Montserrat"/>
                <a:sym typeface="Montserrat"/>
              </a:rPr>
              <a:t>S = [ 1 - 10 ] </a:t>
            </a:r>
          </a:p>
          <a:p>
            <a:pPr marL="606055" lvl="1" indent="-303027" algn="l">
              <a:lnSpc>
                <a:spcPts val="4715"/>
              </a:lnSpc>
              <a:buFont typeface="Arial"/>
              <a:buChar char="•"/>
            </a:pPr>
            <a:r>
              <a:rPr lang="en-US" sz="2807" dirty="0">
                <a:solidFill>
                  <a:srgbClr val="1D3865"/>
                </a:solidFill>
                <a:latin typeface="Montserrat"/>
                <a:ea typeface="Montserrat"/>
                <a:cs typeface="Montserrat"/>
                <a:sym typeface="Montserrat"/>
              </a:rPr>
              <a:t>ρ = [ 0.1 - 0.9 ]</a:t>
            </a:r>
          </a:p>
          <a:p>
            <a:pPr marL="606055" lvl="1" indent="-303027" algn="l">
              <a:lnSpc>
                <a:spcPts val="4715"/>
              </a:lnSpc>
              <a:buFont typeface="Arial"/>
              <a:buChar char="•"/>
            </a:pPr>
            <a:r>
              <a:rPr lang="en-US" sz="2807" dirty="0">
                <a:solidFill>
                  <a:srgbClr val="1D3865"/>
                </a:solidFill>
                <a:latin typeface="Montserrat"/>
                <a:ea typeface="Montserrat"/>
                <a:cs typeface="Montserrat"/>
                <a:sym typeface="Montserrat"/>
              </a:rPr>
              <a:t>mean interarrival time = [ 1 - 60 ] </a:t>
            </a:r>
          </a:p>
          <a:p>
            <a:pPr marL="606055" lvl="1" indent="-303027" algn="l">
              <a:lnSpc>
                <a:spcPts val="4715"/>
              </a:lnSpc>
              <a:buFont typeface="Arial"/>
              <a:buChar char="•"/>
            </a:pPr>
            <a:r>
              <a:rPr lang="en-US" sz="2807" dirty="0">
                <a:solidFill>
                  <a:srgbClr val="1D3865"/>
                </a:solidFill>
                <a:latin typeface="Montserrat"/>
                <a:ea typeface="Montserrat"/>
                <a:cs typeface="Montserrat"/>
                <a:sym typeface="Montserrat"/>
              </a:rPr>
              <a:t>mean service time =   Traffic intensity </a:t>
            </a:r>
            <a:r>
              <a:rPr lang="en-US" sz="2807" b="1" dirty="0">
                <a:solidFill>
                  <a:srgbClr val="1D3865"/>
                </a:solidFill>
                <a:latin typeface="Montserrat Bold"/>
                <a:ea typeface="Montserrat Bold"/>
                <a:cs typeface="Montserrat Bold"/>
                <a:sym typeface="Montserrat Bold"/>
              </a:rPr>
              <a:t>x</a:t>
            </a:r>
            <a:r>
              <a:rPr lang="en-US" sz="2807" dirty="0">
                <a:solidFill>
                  <a:srgbClr val="1D3865"/>
                </a:solidFill>
                <a:latin typeface="Montserrat"/>
                <a:ea typeface="Montserrat"/>
                <a:cs typeface="Montserrat"/>
                <a:sym typeface="Montserrat"/>
              </a:rPr>
              <a:t> mean interarrival time</a:t>
            </a:r>
          </a:p>
          <a:p>
            <a:pPr algn="l">
              <a:lnSpc>
                <a:spcPts val="2807"/>
              </a:lnSpc>
            </a:pPr>
            <a:endParaRPr lang="en-US" sz="2807" dirty="0">
              <a:solidFill>
                <a:srgbClr val="1D3865"/>
              </a:solidFill>
              <a:latin typeface="Montserrat"/>
              <a:ea typeface="Montserrat"/>
              <a:cs typeface="Montserrat"/>
              <a:sym typeface="Montserrat"/>
            </a:endParaRPr>
          </a:p>
        </p:txBody>
      </p:sp>
      <p:sp>
        <p:nvSpPr>
          <p:cNvPr id="7" name="TextBox 7"/>
          <p:cNvSpPr txBox="1"/>
          <p:nvPr/>
        </p:nvSpPr>
        <p:spPr>
          <a:xfrm>
            <a:off x="12916514" y="4512772"/>
            <a:ext cx="2042869" cy="1457572"/>
          </a:xfrm>
          <a:prstGeom prst="rect">
            <a:avLst/>
          </a:prstGeom>
        </p:spPr>
        <p:txBody>
          <a:bodyPr lIns="0" tIns="0" rIns="0" bIns="0" rtlCol="0" anchor="t">
            <a:spAutoFit/>
          </a:bodyPr>
          <a:lstStyle/>
          <a:p>
            <a:pPr algn="ctr">
              <a:lnSpc>
                <a:spcPts val="3859"/>
              </a:lnSpc>
            </a:pPr>
            <a:r>
              <a:rPr lang="en-US" sz="2756" b="1" spc="115">
                <a:solidFill>
                  <a:srgbClr val="000000"/>
                </a:solidFill>
                <a:latin typeface="Barlow Bold"/>
                <a:ea typeface="Barlow Bold"/>
                <a:cs typeface="Barlow Bold"/>
                <a:sym typeface="Barlow Bold"/>
              </a:rPr>
              <a:t>M/M/S</a:t>
            </a:r>
          </a:p>
          <a:p>
            <a:pPr algn="ctr">
              <a:lnSpc>
                <a:spcPts val="3859"/>
              </a:lnSpc>
            </a:pPr>
            <a:r>
              <a:rPr lang="en-US" sz="2756" b="1" spc="115">
                <a:solidFill>
                  <a:srgbClr val="000000"/>
                </a:solidFill>
                <a:latin typeface="Barlow Bold"/>
                <a:ea typeface="Barlow Bold"/>
                <a:cs typeface="Barlow Bold"/>
                <a:sym typeface="Barlow Bold"/>
              </a:rPr>
              <a:t>EQUATIONS </a:t>
            </a:r>
          </a:p>
          <a:p>
            <a:pPr algn="ctr">
              <a:lnSpc>
                <a:spcPts val="3859"/>
              </a:lnSpc>
            </a:pPr>
            <a:r>
              <a:rPr lang="en-US" sz="2756" b="1" spc="115">
                <a:solidFill>
                  <a:srgbClr val="000000"/>
                </a:solidFill>
                <a:latin typeface="Barlow Bold"/>
                <a:ea typeface="Barlow Bold"/>
                <a:cs typeface="Barlow Bold"/>
                <a:sym typeface="Barlow Bold"/>
              </a:rPr>
              <a:t>DATA SET</a:t>
            </a:r>
          </a:p>
        </p:txBody>
      </p:sp>
      <p:sp>
        <p:nvSpPr>
          <p:cNvPr id="8" name="TextBox 8"/>
          <p:cNvSpPr txBox="1"/>
          <p:nvPr/>
        </p:nvSpPr>
        <p:spPr>
          <a:xfrm>
            <a:off x="15605343" y="4512772"/>
            <a:ext cx="2196852" cy="1457572"/>
          </a:xfrm>
          <a:prstGeom prst="rect">
            <a:avLst/>
          </a:prstGeom>
        </p:spPr>
        <p:txBody>
          <a:bodyPr lIns="0" tIns="0" rIns="0" bIns="0" rtlCol="0" anchor="t">
            <a:spAutoFit/>
          </a:bodyPr>
          <a:lstStyle/>
          <a:p>
            <a:pPr algn="ctr">
              <a:lnSpc>
                <a:spcPts val="3859"/>
              </a:lnSpc>
            </a:pPr>
            <a:r>
              <a:rPr lang="en-US" sz="2756" b="1" spc="115">
                <a:solidFill>
                  <a:srgbClr val="000000"/>
                </a:solidFill>
                <a:latin typeface="Barlow Bold"/>
                <a:ea typeface="Barlow Bold"/>
                <a:cs typeface="Barlow Bold"/>
                <a:sym typeface="Barlow Bold"/>
              </a:rPr>
              <a:t>M/M/S</a:t>
            </a:r>
          </a:p>
          <a:p>
            <a:pPr algn="ctr">
              <a:lnSpc>
                <a:spcPts val="3859"/>
              </a:lnSpc>
            </a:pPr>
            <a:r>
              <a:rPr lang="en-US" sz="2756" b="1" spc="115">
                <a:solidFill>
                  <a:srgbClr val="000000"/>
                </a:solidFill>
                <a:latin typeface="Barlow Bold"/>
                <a:ea typeface="Barlow Bold"/>
                <a:cs typeface="Barlow Bold"/>
                <a:sym typeface="Barlow Bold"/>
              </a:rPr>
              <a:t>SIMULATION</a:t>
            </a:r>
          </a:p>
          <a:p>
            <a:pPr algn="ctr">
              <a:lnSpc>
                <a:spcPts val="3859"/>
              </a:lnSpc>
            </a:pPr>
            <a:r>
              <a:rPr lang="en-US" sz="2756" b="1" spc="115">
                <a:solidFill>
                  <a:srgbClr val="000000"/>
                </a:solidFill>
                <a:latin typeface="Barlow Bold"/>
                <a:ea typeface="Barlow Bold"/>
                <a:cs typeface="Barlow Bold"/>
                <a:sym typeface="Barlow Bold"/>
              </a:rPr>
              <a:t>DATA SET</a:t>
            </a:r>
          </a:p>
        </p:txBody>
      </p:sp>
      <p:sp>
        <p:nvSpPr>
          <p:cNvPr id="9" name="TextBox 9"/>
          <p:cNvSpPr txBox="1"/>
          <p:nvPr/>
        </p:nvSpPr>
        <p:spPr>
          <a:xfrm>
            <a:off x="127446" y="5828156"/>
            <a:ext cx="11740455" cy="3430144"/>
          </a:xfrm>
          <a:prstGeom prst="rect">
            <a:avLst/>
          </a:prstGeom>
        </p:spPr>
        <p:txBody>
          <a:bodyPr lIns="0" tIns="0" rIns="0" bIns="0" rtlCol="0" anchor="t">
            <a:spAutoFit/>
          </a:bodyPr>
          <a:lstStyle/>
          <a:p>
            <a:pPr algn="l">
              <a:lnSpc>
                <a:spcPts val="5051"/>
              </a:lnSpc>
            </a:pPr>
            <a:r>
              <a:rPr lang="en-US" sz="3007" b="1">
                <a:solidFill>
                  <a:srgbClr val="1D3865"/>
                </a:solidFill>
                <a:latin typeface="Montserrat Bold"/>
                <a:ea typeface="Montserrat Bold"/>
                <a:cs typeface="Montserrat Bold"/>
                <a:sym typeface="Montserrat Bold"/>
              </a:rPr>
              <a:t>     Outputs: </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Average number in the system (L)</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Average number in the queue (Lq)</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Average waiting time in the system (W)</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Average waiting time in the queue (Wq)</a:t>
            </a:r>
          </a:p>
          <a:p>
            <a:pPr algn="l">
              <a:lnSpc>
                <a:spcPts val="2807"/>
              </a:lnSpc>
            </a:pPr>
            <a:endParaRPr lang="en-US" sz="2807">
              <a:solidFill>
                <a:srgbClr val="1D3865"/>
              </a:solidFill>
              <a:latin typeface="Montserrat"/>
              <a:ea typeface="Montserrat"/>
              <a:cs typeface="Montserrat"/>
              <a:sym typeface="Montserrat"/>
            </a:endParaRPr>
          </a:p>
        </p:txBody>
      </p:sp>
      <p:sp>
        <p:nvSpPr>
          <p:cNvPr id="10" name="TextBox 10"/>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13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Freeform 2"/>
          <p:cNvSpPr/>
          <p:nvPr/>
        </p:nvSpPr>
        <p:spPr>
          <a:xfrm>
            <a:off x="13779996" y="3555063"/>
            <a:ext cx="1906125" cy="3176874"/>
          </a:xfrm>
          <a:custGeom>
            <a:avLst/>
            <a:gdLst/>
            <a:ahLst/>
            <a:cxnLst/>
            <a:rect l="l" t="t" r="r" b="b"/>
            <a:pathLst>
              <a:path w="1906125" h="3176874">
                <a:moveTo>
                  <a:pt x="0" y="0"/>
                </a:moveTo>
                <a:lnTo>
                  <a:pt x="1906124" y="0"/>
                </a:lnTo>
                <a:lnTo>
                  <a:pt x="1906124" y="3176874"/>
                </a:lnTo>
                <a:lnTo>
                  <a:pt x="0" y="317687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16022602" y="3555063"/>
            <a:ext cx="1906125" cy="3176874"/>
          </a:xfrm>
          <a:custGeom>
            <a:avLst/>
            <a:gdLst/>
            <a:ahLst/>
            <a:cxnLst/>
            <a:rect l="l" t="t" r="r" b="b"/>
            <a:pathLst>
              <a:path w="1906125" h="3176874">
                <a:moveTo>
                  <a:pt x="0" y="0"/>
                </a:moveTo>
                <a:lnTo>
                  <a:pt x="1906125" y="0"/>
                </a:lnTo>
                <a:lnTo>
                  <a:pt x="1906125" y="3176874"/>
                </a:lnTo>
                <a:lnTo>
                  <a:pt x="0" y="317687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TextBox 4"/>
          <p:cNvSpPr txBox="1"/>
          <p:nvPr/>
        </p:nvSpPr>
        <p:spPr>
          <a:xfrm>
            <a:off x="0" y="363268"/>
            <a:ext cx="3390449" cy="387757"/>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3. Methodology</a:t>
            </a:r>
          </a:p>
        </p:txBody>
      </p:sp>
      <p:sp>
        <p:nvSpPr>
          <p:cNvPr id="5" name="TextBox 5"/>
          <p:cNvSpPr txBox="1"/>
          <p:nvPr/>
        </p:nvSpPr>
        <p:spPr>
          <a:xfrm>
            <a:off x="3930716" y="463976"/>
            <a:ext cx="10426568" cy="8820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3.1 Data Generation</a:t>
            </a:r>
          </a:p>
        </p:txBody>
      </p:sp>
      <p:sp>
        <p:nvSpPr>
          <p:cNvPr id="6" name="TextBox 6"/>
          <p:cNvSpPr txBox="1"/>
          <p:nvPr/>
        </p:nvSpPr>
        <p:spPr>
          <a:xfrm>
            <a:off x="240809" y="2008903"/>
            <a:ext cx="11627092" cy="4137608"/>
          </a:xfrm>
          <a:prstGeom prst="rect">
            <a:avLst/>
          </a:prstGeom>
        </p:spPr>
        <p:txBody>
          <a:bodyPr lIns="0" tIns="0" rIns="0" bIns="0" rtlCol="0" anchor="t">
            <a:spAutoFit/>
          </a:bodyPr>
          <a:lstStyle/>
          <a:p>
            <a:pPr algn="l">
              <a:lnSpc>
                <a:spcPts val="5051"/>
              </a:lnSpc>
            </a:pPr>
            <a:r>
              <a:rPr lang="en-US" sz="3007" b="1">
                <a:solidFill>
                  <a:srgbClr val="1D3865"/>
                </a:solidFill>
                <a:latin typeface="Montserrat Bold"/>
                <a:ea typeface="Montserrat Bold"/>
                <a:cs typeface="Montserrat Bold"/>
                <a:sym typeface="Montserrat Bold"/>
              </a:rPr>
              <a:t>     Inputs: </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E = [ 0.65 - 0.99 ]</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N = [2 - 50]</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Probability of Repair = [0.1 - 0.4]</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Probability of  No Repair = 1 - Probability of Repair</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Probability of failure = ( R / E ) - R</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Probability of NO failure = 1 -  Probability of failure</a:t>
            </a:r>
          </a:p>
        </p:txBody>
      </p:sp>
      <p:sp>
        <p:nvSpPr>
          <p:cNvPr id="7" name="TextBox 7"/>
          <p:cNvSpPr txBox="1"/>
          <p:nvPr/>
        </p:nvSpPr>
        <p:spPr>
          <a:xfrm>
            <a:off x="13904850" y="4760735"/>
            <a:ext cx="1656416" cy="785701"/>
          </a:xfrm>
          <a:prstGeom prst="rect">
            <a:avLst/>
          </a:prstGeom>
        </p:spPr>
        <p:txBody>
          <a:bodyPr lIns="0" tIns="0" rIns="0" bIns="0" rtlCol="0" anchor="t">
            <a:spAutoFit/>
          </a:bodyPr>
          <a:lstStyle/>
          <a:p>
            <a:pPr algn="ctr">
              <a:lnSpc>
                <a:spcPts val="3129"/>
              </a:lnSpc>
            </a:pPr>
            <a:r>
              <a:rPr lang="en-US" sz="2235" b="1" spc="93">
                <a:solidFill>
                  <a:srgbClr val="000000"/>
                </a:solidFill>
                <a:latin typeface="Barlow Bold"/>
                <a:ea typeface="Barlow Bold"/>
                <a:cs typeface="Barlow Bold"/>
                <a:sym typeface="Barlow Bold"/>
              </a:rPr>
              <a:t>3 MACHINE</a:t>
            </a:r>
          </a:p>
          <a:p>
            <a:pPr algn="ctr">
              <a:lnSpc>
                <a:spcPts val="3129"/>
              </a:lnSpc>
            </a:pPr>
            <a:r>
              <a:rPr lang="en-US" sz="2235" b="1" spc="93">
                <a:solidFill>
                  <a:srgbClr val="000000"/>
                </a:solidFill>
                <a:latin typeface="Barlow Bold"/>
                <a:ea typeface="Barlow Bold"/>
                <a:cs typeface="Barlow Bold"/>
                <a:sym typeface="Barlow Bold"/>
              </a:rPr>
              <a:t>DATA SET</a:t>
            </a:r>
          </a:p>
        </p:txBody>
      </p:sp>
      <p:sp>
        <p:nvSpPr>
          <p:cNvPr id="8" name="TextBox 8"/>
          <p:cNvSpPr txBox="1"/>
          <p:nvPr/>
        </p:nvSpPr>
        <p:spPr>
          <a:xfrm>
            <a:off x="16085029" y="4760735"/>
            <a:ext cx="1781270" cy="785701"/>
          </a:xfrm>
          <a:prstGeom prst="rect">
            <a:avLst/>
          </a:prstGeom>
        </p:spPr>
        <p:txBody>
          <a:bodyPr lIns="0" tIns="0" rIns="0" bIns="0" rtlCol="0" anchor="t">
            <a:spAutoFit/>
          </a:bodyPr>
          <a:lstStyle/>
          <a:p>
            <a:pPr algn="ctr">
              <a:lnSpc>
                <a:spcPts val="3129"/>
              </a:lnSpc>
            </a:pPr>
            <a:r>
              <a:rPr lang="en-US" sz="2235" b="1" spc="93">
                <a:solidFill>
                  <a:srgbClr val="000000"/>
                </a:solidFill>
                <a:latin typeface="Barlow Bold"/>
                <a:ea typeface="Barlow Bold"/>
                <a:cs typeface="Barlow Bold"/>
                <a:sym typeface="Barlow Bold"/>
              </a:rPr>
              <a:t>4 MACHINE </a:t>
            </a:r>
          </a:p>
          <a:p>
            <a:pPr algn="ctr">
              <a:lnSpc>
                <a:spcPts val="3129"/>
              </a:lnSpc>
            </a:pPr>
            <a:r>
              <a:rPr lang="en-US" sz="2235" b="1" spc="93">
                <a:solidFill>
                  <a:srgbClr val="000000"/>
                </a:solidFill>
                <a:latin typeface="Barlow Bold"/>
                <a:ea typeface="Barlow Bold"/>
                <a:cs typeface="Barlow Bold"/>
                <a:sym typeface="Barlow Bold"/>
              </a:rPr>
              <a:t>DATA SET</a:t>
            </a:r>
          </a:p>
        </p:txBody>
      </p:sp>
      <p:sp>
        <p:nvSpPr>
          <p:cNvPr id="9" name="Freeform 9"/>
          <p:cNvSpPr/>
          <p:nvPr/>
        </p:nvSpPr>
        <p:spPr>
          <a:xfrm>
            <a:off x="11349996" y="3555063"/>
            <a:ext cx="1906125" cy="3176874"/>
          </a:xfrm>
          <a:custGeom>
            <a:avLst/>
            <a:gdLst/>
            <a:ahLst/>
            <a:cxnLst/>
            <a:rect l="l" t="t" r="r" b="b"/>
            <a:pathLst>
              <a:path w="1906125" h="3176874">
                <a:moveTo>
                  <a:pt x="0" y="0"/>
                </a:moveTo>
                <a:lnTo>
                  <a:pt x="1906125" y="0"/>
                </a:lnTo>
                <a:lnTo>
                  <a:pt x="1906125" y="3176874"/>
                </a:lnTo>
                <a:lnTo>
                  <a:pt x="0" y="317687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0" name="TextBox 10"/>
          <p:cNvSpPr txBox="1"/>
          <p:nvPr/>
        </p:nvSpPr>
        <p:spPr>
          <a:xfrm>
            <a:off x="11474850" y="4760735"/>
            <a:ext cx="1656416" cy="785701"/>
          </a:xfrm>
          <a:prstGeom prst="rect">
            <a:avLst/>
          </a:prstGeom>
        </p:spPr>
        <p:txBody>
          <a:bodyPr lIns="0" tIns="0" rIns="0" bIns="0" rtlCol="0" anchor="t">
            <a:spAutoFit/>
          </a:bodyPr>
          <a:lstStyle/>
          <a:p>
            <a:pPr algn="ctr">
              <a:lnSpc>
                <a:spcPts val="3129"/>
              </a:lnSpc>
            </a:pPr>
            <a:r>
              <a:rPr lang="en-US" sz="2235" b="1" spc="93">
                <a:solidFill>
                  <a:srgbClr val="000000"/>
                </a:solidFill>
                <a:latin typeface="Barlow Bold"/>
                <a:ea typeface="Barlow Bold"/>
                <a:cs typeface="Barlow Bold"/>
                <a:sym typeface="Barlow Bold"/>
              </a:rPr>
              <a:t>2 MACHINE </a:t>
            </a:r>
          </a:p>
          <a:p>
            <a:pPr algn="ctr">
              <a:lnSpc>
                <a:spcPts val="3129"/>
              </a:lnSpc>
            </a:pPr>
            <a:r>
              <a:rPr lang="en-US" sz="2235" b="1" spc="93">
                <a:solidFill>
                  <a:srgbClr val="000000"/>
                </a:solidFill>
                <a:latin typeface="Barlow Bold"/>
                <a:ea typeface="Barlow Bold"/>
                <a:cs typeface="Barlow Bold"/>
                <a:sym typeface="Barlow Bold"/>
              </a:rPr>
              <a:t>DATA SET</a:t>
            </a:r>
          </a:p>
        </p:txBody>
      </p:sp>
      <p:sp>
        <p:nvSpPr>
          <p:cNvPr id="11" name="TextBox 11"/>
          <p:cNvSpPr txBox="1"/>
          <p:nvPr/>
        </p:nvSpPr>
        <p:spPr>
          <a:xfrm>
            <a:off x="240809" y="6584661"/>
            <a:ext cx="11627092" cy="2365958"/>
          </a:xfrm>
          <a:prstGeom prst="rect">
            <a:avLst/>
          </a:prstGeom>
        </p:spPr>
        <p:txBody>
          <a:bodyPr lIns="0" tIns="0" rIns="0" bIns="0" rtlCol="0" anchor="t">
            <a:spAutoFit/>
          </a:bodyPr>
          <a:lstStyle/>
          <a:p>
            <a:pPr algn="l">
              <a:lnSpc>
                <a:spcPts val="5051"/>
              </a:lnSpc>
            </a:pPr>
            <a:r>
              <a:rPr lang="en-US" sz="3007" b="1">
                <a:solidFill>
                  <a:srgbClr val="1D3865"/>
                </a:solidFill>
                <a:latin typeface="Montserrat Bold"/>
                <a:ea typeface="Montserrat Bold"/>
                <a:cs typeface="Montserrat Bold"/>
                <a:sym typeface="Montserrat Bold"/>
              </a:rPr>
              <a:t>     Outputs: </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Average Throughput </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Throughput standard deviation</a:t>
            </a:r>
          </a:p>
          <a:p>
            <a:pPr marL="606055" lvl="1" indent="-303027" algn="l">
              <a:lnSpc>
                <a:spcPts val="4715"/>
              </a:lnSpc>
              <a:buFont typeface="Arial"/>
              <a:buChar char="•"/>
            </a:pPr>
            <a:r>
              <a:rPr lang="en-US" sz="2807">
                <a:solidFill>
                  <a:srgbClr val="1D3865"/>
                </a:solidFill>
                <a:latin typeface="Montserrat"/>
                <a:ea typeface="Montserrat"/>
                <a:cs typeface="Montserrat"/>
                <a:sym typeface="Montserrat"/>
              </a:rPr>
              <a:t> Average Buffer Level for each Buffer</a:t>
            </a:r>
          </a:p>
        </p:txBody>
      </p:sp>
      <p:sp>
        <p:nvSpPr>
          <p:cNvPr id="12" name="TextBox 12"/>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14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grpSp>
        <p:nvGrpSpPr>
          <p:cNvPr id="2" name="Group 2"/>
          <p:cNvGrpSpPr/>
          <p:nvPr/>
        </p:nvGrpSpPr>
        <p:grpSpPr>
          <a:xfrm>
            <a:off x="1028700" y="2451446"/>
            <a:ext cx="3536690" cy="6375405"/>
            <a:chOff x="0" y="0"/>
            <a:chExt cx="931474" cy="1679119"/>
          </a:xfrm>
        </p:grpSpPr>
        <p:sp>
          <p:nvSpPr>
            <p:cNvPr id="3" name="Freeform 3"/>
            <p:cNvSpPr/>
            <p:nvPr/>
          </p:nvSpPr>
          <p:spPr>
            <a:xfrm>
              <a:off x="0" y="0"/>
              <a:ext cx="931474" cy="1679119"/>
            </a:xfrm>
            <a:custGeom>
              <a:avLst/>
              <a:gdLst/>
              <a:ahLst/>
              <a:cxnLst/>
              <a:rect l="l" t="t" r="r" b="b"/>
              <a:pathLst>
                <a:path w="931474" h="1679119">
                  <a:moveTo>
                    <a:pt x="0" y="0"/>
                  </a:moveTo>
                  <a:lnTo>
                    <a:pt x="931474" y="0"/>
                  </a:lnTo>
                  <a:lnTo>
                    <a:pt x="931474" y="1679119"/>
                  </a:lnTo>
                  <a:lnTo>
                    <a:pt x="0" y="1679119"/>
                  </a:lnTo>
                  <a:close/>
                </a:path>
              </a:pathLst>
            </a:custGeom>
            <a:solidFill>
              <a:srgbClr val="FFFFFF"/>
            </a:solidFill>
            <a:ln w="76200" cap="sq">
              <a:solidFill>
                <a:srgbClr val="000000"/>
              </a:solidFill>
              <a:prstDash val="solid"/>
              <a:miter/>
            </a:ln>
          </p:spPr>
        </p:sp>
        <p:sp>
          <p:nvSpPr>
            <p:cNvPr id="4" name="TextBox 4"/>
            <p:cNvSpPr txBox="1"/>
            <p:nvPr/>
          </p:nvSpPr>
          <p:spPr>
            <a:xfrm>
              <a:off x="0" y="-47625"/>
              <a:ext cx="931474" cy="1726744"/>
            </a:xfrm>
            <a:prstGeom prst="rect">
              <a:avLst/>
            </a:prstGeom>
          </p:spPr>
          <p:txBody>
            <a:bodyPr lIns="50800" tIns="50800" rIns="50800" bIns="50800" rtlCol="0" anchor="ctr"/>
            <a:lstStyle/>
            <a:p>
              <a:pPr algn="ctr">
                <a:lnSpc>
                  <a:spcPts val="2100"/>
                </a:lnSpc>
              </a:pPr>
              <a:endParaRPr/>
            </a:p>
          </p:txBody>
        </p:sp>
      </p:grpSp>
      <p:grpSp>
        <p:nvGrpSpPr>
          <p:cNvPr id="5" name="Group 5"/>
          <p:cNvGrpSpPr/>
          <p:nvPr/>
        </p:nvGrpSpPr>
        <p:grpSpPr>
          <a:xfrm>
            <a:off x="6588177" y="2451446"/>
            <a:ext cx="2307998" cy="6375405"/>
            <a:chOff x="0" y="0"/>
            <a:chExt cx="607868" cy="1679119"/>
          </a:xfrm>
        </p:grpSpPr>
        <p:sp>
          <p:nvSpPr>
            <p:cNvPr id="6" name="Freeform 6"/>
            <p:cNvSpPr/>
            <p:nvPr/>
          </p:nvSpPr>
          <p:spPr>
            <a:xfrm>
              <a:off x="0" y="0"/>
              <a:ext cx="607868" cy="1679119"/>
            </a:xfrm>
            <a:custGeom>
              <a:avLst/>
              <a:gdLst/>
              <a:ahLst/>
              <a:cxnLst/>
              <a:rect l="l" t="t" r="r" b="b"/>
              <a:pathLst>
                <a:path w="607868" h="1679119">
                  <a:moveTo>
                    <a:pt x="0" y="0"/>
                  </a:moveTo>
                  <a:lnTo>
                    <a:pt x="607868" y="0"/>
                  </a:lnTo>
                  <a:lnTo>
                    <a:pt x="607868" y="1679119"/>
                  </a:lnTo>
                  <a:lnTo>
                    <a:pt x="0" y="1679119"/>
                  </a:lnTo>
                  <a:close/>
                </a:path>
              </a:pathLst>
            </a:custGeom>
            <a:solidFill>
              <a:srgbClr val="FFFFFF"/>
            </a:solidFill>
            <a:ln w="76200" cap="sq">
              <a:solidFill>
                <a:srgbClr val="1D3865"/>
              </a:solidFill>
              <a:prstDash val="solid"/>
              <a:miter/>
            </a:ln>
          </p:spPr>
        </p:sp>
        <p:sp>
          <p:nvSpPr>
            <p:cNvPr id="7" name="TextBox 7"/>
            <p:cNvSpPr txBox="1"/>
            <p:nvPr/>
          </p:nvSpPr>
          <p:spPr>
            <a:xfrm>
              <a:off x="0" y="-47625"/>
              <a:ext cx="607868" cy="1726744"/>
            </a:xfrm>
            <a:prstGeom prst="rect">
              <a:avLst/>
            </a:prstGeom>
          </p:spPr>
          <p:txBody>
            <a:bodyPr lIns="50800" tIns="50800" rIns="50800" bIns="50800" rtlCol="0" anchor="ctr"/>
            <a:lstStyle/>
            <a:p>
              <a:pPr algn="ctr">
                <a:lnSpc>
                  <a:spcPts val="2100"/>
                </a:lnSpc>
              </a:pPr>
              <a:endParaRPr/>
            </a:p>
          </p:txBody>
        </p:sp>
      </p:grpSp>
      <p:grpSp>
        <p:nvGrpSpPr>
          <p:cNvPr id="8" name="Group 8"/>
          <p:cNvGrpSpPr/>
          <p:nvPr/>
        </p:nvGrpSpPr>
        <p:grpSpPr>
          <a:xfrm>
            <a:off x="9353998" y="2451446"/>
            <a:ext cx="1677173" cy="6375405"/>
            <a:chOff x="0" y="0"/>
            <a:chExt cx="441725" cy="1679119"/>
          </a:xfrm>
        </p:grpSpPr>
        <p:sp>
          <p:nvSpPr>
            <p:cNvPr id="9" name="Freeform 9"/>
            <p:cNvSpPr/>
            <p:nvPr/>
          </p:nvSpPr>
          <p:spPr>
            <a:xfrm>
              <a:off x="0" y="0"/>
              <a:ext cx="441724" cy="1679119"/>
            </a:xfrm>
            <a:custGeom>
              <a:avLst/>
              <a:gdLst/>
              <a:ahLst/>
              <a:cxnLst/>
              <a:rect l="l" t="t" r="r" b="b"/>
              <a:pathLst>
                <a:path w="441724" h="1679119">
                  <a:moveTo>
                    <a:pt x="0" y="0"/>
                  </a:moveTo>
                  <a:lnTo>
                    <a:pt x="441724" y="0"/>
                  </a:lnTo>
                  <a:lnTo>
                    <a:pt x="441724" y="1679119"/>
                  </a:lnTo>
                  <a:lnTo>
                    <a:pt x="0" y="1679119"/>
                  </a:lnTo>
                  <a:close/>
                </a:path>
              </a:pathLst>
            </a:custGeom>
            <a:solidFill>
              <a:srgbClr val="FFFFFF"/>
            </a:solidFill>
            <a:ln w="76200" cap="sq">
              <a:solidFill>
                <a:srgbClr val="FCCB53"/>
              </a:solidFill>
              <a:prstDash val="solid"/>
              <a:miter/>
            </a:ln>
          </p:spPr>
        </p:sp>
        <p:sp>
          <p:nvSpPr>
            <p:cNvPr id="10" name="TextBox 10"/>
            <p:cNvSpPr txBox="1"/>
            <p:nvPr/>
          </p:nvSpPr>
          <p:spPr>
            <a:xfrm>
              <a:off x="0" y="-47625"/>
              <a:ext cx="441725" cy="1726744"/>
            </a:xfrm>
            <a:prstGeom prst="rect">
              <a:avLst/>
            </a:prstGeom>
          </p:spPr>
          <p:txBody>
            <a:bodyPr lIns="50800" tIns="50800" rIns="50800" bIns="50800" rtlCol="0" anchor="ctr"/>
            <a:lstStyle/>
            <a:p>
              <a:pPr algn="ctr">
                <a:lnSpc>
                  <a:spcPts val="2100"/>
                </a:lnSpc>
              </a:pPr>
              <a:endParaRPr/>
            </a:p>
          </p:txBody>
        </p:sp>
      </p:grpSp>
      <p:grpSp>
        <p:nvGrpSpPr>
          <p:cNvPr id="11" name="Group 11"/>
          <p:cNvGrpSpPr/>
          <p:nvPr/>
        </p:nvGrpSpPr>
        <p:grpSpPr>
          <a:xfrm>
            <a:off x="12816307" y="2451446"/>
            <a:ext cx="2307998" cy="3852103"/>
            <a:chOff x="0" y="0"/>
            <a:chExt cx="607868" cy="1014546"/>
          </a:xfrm>
        </p:grpSpPr>
        <p:sp>
          <p:nvSpPr>
            <p:cNvPr id="12" name="Freeform 12"/>
            <p:cNvSpPr/>
            <p:nvPr/>
          </p:nvSpPr>
          <p:spPr>
            <a:xfrm>
              <a:off x="0" y="0"/>
              <a:ext cx="607868" cy="1014546"/>
            </a:xfrm>
            <a:custGeom>
              <a:avLst/>
              <a:gdLst/>
              <a:ahLst/>
              <a:cxnLst/>
              <a:rect l="l" t="t" r="r" b="b"/>
              <a:pathLst>
                <a:path w="607868" h="1014546">
                  <a:moveTo>
                    <a:pt x="0" y="0"/>
                  </a:moveTo>
                  <a:lnTo>
                    <a:pt x="607868" y="0"/>
                  </a:lnTo>
                  <a:lnTo>
                    <a:pt x="607868" y="1014546"/>
                  </a:lnTo>
                  <a:lnTo>
                    <a:pt x="0" y="1014546"/>
                  </a:lnTo>
                  <a:close/>
                </a:path>
              </a:pathLst>
            </a:custGeom>
            <a:solidFill>
              <a:srgbClr val="FFFFFF"/>
            </a:solidFill>
            <a:ln w="76200" cap="sq">
              <a:solidFill>
                <a:srgbClr val="1D3865"/>
              </a:solidFill>
              <a:prstDash val="solid"/>
              <a:miter/>
            </a:ln>
          </p:spPr>
        </p:sp>
        <p:sp>
          <p:nvSpPr>
            <p:cNvPr id="13" name="TextBox 13"/>
            <p:cNvSpPr txBox="1"/>
            <p:nvPr/>
          </p:nvSpPr>
          <p:spPr>
            <a:xfrm>
              <a:off x="0" y="-47625"/>
              <a:ext cx="607868" cy="1062171"/>
            </a:xfrm>
            <a:prstGeom prst="rect">
              <a:avLst/>
            </a:prstGeom>
          </p:spPr>
          <p:txBody>
            <a:bodyPr lIns="50800" tIns="50800" rIns="50800" bIns="50800" rtlCol="0" anchor="ctr"/>
            <a:lstStyle/>
            <a:p>
              <a:pPr algn="ctr">
                <a:lnSpc>
                  <a:spcPts val="2100"/>
                </a:lnSpc>
              </a:pPr>
              <a:endParaRPr/>
            </a:p>
          </p:txBody>
        </p:sp>
      </p:grpSp>
      <p:grpSp>
        <p:nvGrpSpPr>
          <p:cNvPr id="14" name="Group 14"/>
          <p:cNvGrpSpPr/>
          <p:nvPr/>
        </p:nvGrpSpPr>
        <p:grpSpPr>
          <a:xfrm>
            <a:off x="15582127" y="2451446"/>
            <a:ext cx="1677173" cy="3852103"/>
            <a:chOff x="0" y="0"/>
            <a:chExt cx="441725" cy="1014546"/>
          </a:xfrm>
        </p:grpSpPr>
        <p:sp>
          <p:nvSpPr>
            <p:cNvPr id="15" name="Freeform 15"/>
            <p:cNvSpPr/>
            <p:nvPr/>
          </p:nvSpPr>
          <p:spPr>
            <a:xfrm>
              <a:off x="0" y="0"/>
              <a:ext cx="441724" cy="1014546"/>
            </a:xfrm>
            <a:custGeom>
              <a:avLst/>
              <a:gdLst/>
              <a:ahLst/>
              <a:cxnLst/>
              <a:rect l="l" t="t" r="r" b="b"/>
              <a:pathLst>
                <a:path w="441724" h="1014546">
                  <a:moveTo>
                    <a:pt x="0" y="0"/>
                  </a:moveTo>
                  <a:lnTo>
                    <a:pt x="441724" y="0"/>
                  </a:lnTo>
                  <a:lnTo>
                    <a:pt x="441724" y="1014546"/>
                  </a:lnTo>
                  <a:lnTo>
                    <a:pt x="0" y="1014546"/>
                  </a:lnTo>
                  <a:close/>
                </a:path>
              </a:pathLst>
            </a:custGeom>
            <a:solidFill>
              <a:srgbClr val="FFFFFF"/>
            </a:solidFill>
            <a:ln w="76200" cap="sq">
              <a:solidFill>
                <a:srgbClr val="FCCB53"/>
              </a:solidFill>
              <a:prstDash val="solid"/>
              <a:miter/>
            </a:ln>
          </p:spPr>
        </p:sp>
        <p:sp>
          <p:nvSpPr>
            <p:cNvPr id="16" name="TextBox 16"/>
            <p:cNvSpPr txBox="1"/>
            <p:nvPr/>
          </p:nvSpPr>
          <p:spPr>
            <a:xfrm>
              <a:off x="0" y="-47625"/>
              <a:ext cx="441725" cy="1062171"/>
            </a:xfrm>
            <a:prstGeom prst="rect">
              <a:avLst/>
            </a:prstGeom>
          </p:spPr>
          <p:txBody>
            <a:bodyPr lIns="50800" tIns="50800" rIns="50800" bIns="50800" rtlCol="0" anchor="ctr"/>
            <a:lstStyle/>
            <a:p>
              <a:pPr algn="ctr">
                <a:lnSpc>
                  <a:spcPts val="2100"/>
                </a:lnSpc>
              </a:pPr>
              <a:endParaRPr/>
            </a:p>
          </p:txBody>
        </p:sp>
      </p:grpSp>
      <p:grpSp>
        <p:nvGrpSpPr>
          <p:cNvPr id="17" name="Group 17"/>
          <p:cNvGrpSpPr/>
          <p:nvPr/>
        </p:nvGrpSpPr>
        <p:grpSpPr>
          <a:xfrm>
            <a:off x="12816307" y="6709519"/>
            <a:ext cx="2307998" cy="2117332"/>
            <a:chOff x="0" y="0"/>
            <a:chExt cx="607868" cy="557651"/>
          </a:xfrm>
        </p:grpSpPr>
        <p:sp>
          <p:nvSpPr>
            <p:cNvPr id="18" name="Freeform 18"/>
            <p:cNvSpPr/>
            <p:nvPr/>
          </p:nvSpPr>
          <p:spPr>
            <a:xfrm>
              <a:off x="0" y="0"/>
              <a:ext cx="607868" cy="557651"/>
            </a:xfrm>
            <a:custGeom>
              <a:avLst/>
              <a:gdLst/>
              <a:ahLst/>
              <a:cxnLst/>
              <a:rect l="l" t="t" r="r" b="b"/>
              <a:pathLst>
                <a:path w="607868" h="557651">
                  <a:moveTo>
                    <a:pt x="0" y="0"/>
                  </a:moveTo>
                  <a:lnTo>
                    <a:pt x="607868" y="0"/>
                  </a:lnTo>
                  <a:lnTo>
                    <a:pt x="607868" y="557651"/>
                  </a:lnTo>
                  <a:lnTo>
                    <a:pt x="0" y="557651"/>
                  </a:lnTo>
                  <a:close/>
                </a:path>
              </a:pathLst>
            </a:custGeom>
            <a:solidFill>
              <a:srgbClr val="FFFFFF"/>
            </a:solidFill>
            <a:ln w="76200" cap="sq">
              <a:solidFill>
                <a:srgbClr val="1D3865"/>
              </a:solidFill>
              <a:prstDash val="solid"/>
              <a:miter/>
            </a:ln>
          </p:spPr>
        </p:sp>
        <p:sp>
          <p:nvSpPr>
            <p:cNvPr id="19" name="TextBox 19"/>
            <p:cNvSpPr txBox="1"/>
            <p:nvPr/>
          </p:nvSpPr>
          <p:spPr>
            <a:xfrm>
              <a:off x="0" y="-47625"/>
              <a:ext cx="607868" cy="605276"/>
            </a:xfrm>
            <a:prstGeom prst="rect">
              <a:avLst/>
            </a:prstGeom>
          </p:spPr>
          <p:txBody>
            <a:bodyPr lIns="50800" tIns="50800" rIns="50800" bIns="50800" rtlCol="0" anchor="ctr"/>
            <a:lstStyle/>
            <a:p>
              <a:pPr algn="ctr">
                <a:lnSpc>
                  <a:spcPts val="2100"/>
                </a:lnSpc>
              </a:pPr>
              <a:endParaRPr/>
            </a:p>
          </p:txBody>
        </p:sp>
      </p:grpSp>
      <p:grpSp>
        <p:nvGrpSpPr>
          <p:cNvPr id="20" name="Group 20"/>
          <p:cNvGrpSpPr/>
          <p:nvPr/>
        </p:nvGrpSpPr>
        <p:grpSpPr>
          <a:xfrm>
            <a:off x="15582127" y="6709519"/>
            <a:ext cx="1677173" cy="2117332"/>
            <a:chOff x="0" y="0"/>
            <a:chExt cx="441725" cy="557651"/>
          </a:xfrm>
        </p:grpSpPr>
        <p:sp>
          <p:nvSpPr>
            <p:cNvPr id="21" name="Freeform 21"/>
            <p:cNvSpPr/>
            <p:nvPr/>
          </p:nvSpPr>
          <p:spPr>
            <a:xfrm>
              <a:off x="0" y="0"/>
              <a:ext cx="441724" cy="557651"/>
            </a:xfrm>
            <a:custGeom>
              <a:avLst/>
              <a:gdLst/>
              <a:ahLst/>
              <a:cxnLst/>
              <a:rect l="l" t="t" r="r" b="b"/>
              <a:pathLst>
                <a:path w="441724" h="557651">
                  <a:moveTo>
                    <a:pt x="0" y="0"/>
                  </a:moveTo>
                  <a:lnTo>
                    <a:pt x="441724" y="0"/>
                  </a:lnTo>
                  <a:lnTo>
                    <a:pt x="441724" y="557651"/>
                  </a:lnTo>
                  <a:lnTo>
                    <a:pt x="0" y="557651"/>
                  </a:lnTo>
                  <a:close/>
                </a:path>
              </a:pathLst>
            </a:custGeom>
            <a:solidFill>
              <a:srgbClr val="FFFFFF"/>
            </a:solidFill>
            <a:ln w="76200" cap="sq">
              <a:solidFill>
                <a:srgbClr val="FCCB53"/>
              </a:solidFill>
              <a:prstDash val="solid"/>
              <a:miter/>
            </a:ln>
          </p:spPr>
        </p:sp>
        <p:sp>
          <p:nvSpPr>
            <p:cNvPr id="22" name="TextBox 22"/>
            <p:cNvSpPr txBox="1"/>
            <p:nvPr/>
          </p:nvSpPr>
          <p:spPr>
            <a:xfrm>
              <a:off x="0" y="-47625"/>
              <a:ext cx="441725" cy="605276"/>
            </a:xfrm>
            <a:prstGeom prst="rect">
              <a:avLst/>
            </a:prstGeom>
          </p:spPr>
          <p:txBody>
            <a:bodyPr lIns="50800" tIns="50800" rIns="50800" bIns="50800" rtlCol="0" anchor="ctr"/>
            <a:lstStyle/>
            <a:p>
              <a:pPr algn="ctr">
                <a:lnSpc>
                  <a:spcPts val="2100"/>
                </a:lnSpc>
              </a:pPr>
              <a:endParaRPr/>
            </a:p>
          </p:txBody>
        </p:sp>
      </p:grpSp>
      <p:sp>
        <p:nvSpPr>
          <p:cNvPr id="23" name="AutoShape 23"/>
          <p:cNvSpPr/>
          <p:nvPr/>
        </p:nvSpPr>
        <p:spPr>
          <a:xfrm>
            <a:off x="4914401" y="5639149"/>
            <a:ext cx="1313346" cy="0"/>
          </a:xfrm>
          <a:prstGeom prst="line">
            <a:avLst/>
          </a:prstGeom>
          <a:ln w="85725" cap="flat">
            <a:solidFill>
              <a:srgbClr val="000000"/>
            </a:solidFill>
            <a:prstDash val="solid"/>
            <a:headEnd type="none" w="sm" len="sm"/>
            <a:tailEnd type="arrow" w="med" len="sm"/>
          </a:ln>
        </p:spPr>
      </p:sp>
      <p:sp>
        <p:nvSpPr>
          <p:cNvPr id="24" name="AutoShape 24"/>
          <p:cNvSpPr/>
          <p:nvPr/>
        </p:nvSpPr>
        <p:spPr>
          <a:xfrm>
            <a:off x="11283573" y="5682011"/>
            <a:ext cx="1313346" cy="0"/>
          </a:xfrm>
          <a:prstGeom prst="line">
            <a:avLst/>
          </a:prstGeom>
          <a:ln w="85725" cap="flat">
            <a:solidFill>
              <a:srgbClr val="000000"/>
            </a:solidFill>
            <a:prstDash val="solid"/>
            <a:headEnd type="none" w="sm" len="sm"/>
            <a:tailEnd type="arrow" w="med" len="sm"/>
          </a:ln>
        </p:spPr>
      </p:sp>
      <p:sp>
        <p:nvSpPr>
          <p:cNvPr id="25" name="TextBox 25"/>
          <p:cNvSpPr txBox="1"/>
          <p:nvPr/>
        </p:nvSpPr>
        <p:spPr>
          <a:xfrm>
            <a:off x="0" y="363268"/>
            <a:ext cx="3390449" cy="387757"/>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3. Methodology</a:t>
            </a:r>
          </a:p>
        </p:txBody>
      </p:sp>
      <p:sp>
        <p:nvSpPr>
          <p:cNvPr id="26" name="TextBox 26"/>
          <p:cNvSpPr txBox="1"/>
          <p:nvPr/>
        </p:nvSpPr>
        <p:spPr>
          <a:xfrm>
            <a:off x="3930716" y="649603"/>
            <a:ext cx="10426568" cy="8820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3.2 Data Splitting</a:t>
            </a:r>
          </a:p>
        </p:txBody>
      </p:sp>
      <p:sp>
        <p:nvSpPr>
          <p:cNvPr id="27" name="TextBox 27"/>
          <p:cNvSpPr txBox="1"/>
          <p:nvPr/>
        </p:nvSpPr>
        <p:spPr>
          <a:xfrm>
            <a:off x="1831916" y="5067649"/>
            <a:ext cx="1930258" cy="1066800"/>
          </a:xfrm>
          <a:prstGeom prst="rect">
            <a:avLst/>
          </a:prstGeom>
        </p:spPr>
        <p:txBody>
          <a:bodyPr lIns="0" tIns="0" rIns="0" bIns="0" rtlCol="0" anchor="t">
            <a:spAutoFit/>
          </a:bodyPr>
          <a:lstStyle/>
          <a:p>
            <a:pPr algn="ctr">
              <a:lnSpc>
                <a:spcPts val="4200"/>
              </a:lnSpc>
            </a:pPr>
            <a:r>
              <a:rPr lang="en-US" sz="3000" b="1" spc="126">
                <a:solidFill>
                  <a:srgbClr val="000000"/>
                </a:solidFill>
                <a:latin typeface="Barlow Bold"/>
                <a:ea typeface="Barlow Bold"/>
                <a:cs typeface="Barlow Bold"/>
                <a:sym typeface="Barlow Bold"/>
              </a:rPr>
              <a:t>DATA</a:t>
            </a:r>
          </a:p>
          <a:p>
            <a:pPr algn="ctr">
              <a:lnSpc>
                <a:spcPts val="4200"/>
              </a:lnSpc>
            </a:pPr>
            <a:r>
              <a:rPr lang="en-US" sz="3000" b="1" spc="126">
                <a:solidFill>
                  <a:srgbClr val="000000"/>
                </a:solidFill>
                <a:latin typeface="Barlow Bold"/>
                <a:ea typeface="Barlow Bold"/>
                <a:cs typeface="Barlow Bold"/>
                <a:sym typeface="Barlow Bold"/>
              </a:rPr>
              <a:t>SET</a:t>
            </a:r>
          </a:p>
        </p:txBody>
      </p:sp>
      <p:sp>
        <p:nvSpPr>
          <p:cNvPr id="28" name="TextBox 28"/>
          <p:cNvSpPr txBox="1"/>
          <p:nvPr/>
        </p:nvSpPr>
        <p:spPr>
          <a:xfrm>
            <a:off x="11488371" y="4044459"/>
            <a:ext cx="1108548" cy="589876"/>
          </a:xfrm>
          <a:prstGeom prst="rect">
            <a:avLst/>
          </a:prstGeom>
        </p:spPr>
        <p:txBody>
          <a:bodyPr lIns="0" tIns="0" rIns="0" bIns="0" rtlCol="0" anchor="t">
            <a:spAutoFit/>
          </a:bodyPr>
          <a:lstStyle/>
          <a:p>
            <a:pPr algn="ctr">
              <a:lnSpc>
                <a:spcPts val="4762"/>
              </a:lnSpc>
            </a:pPr>
            <a:r>
              <a:rPr lang="en-US" sz="3401" b="1" spc="142">
                <a:solidFill>
                  <a:srgbClr val="000000"/>
                </a:solidFill>
                <a:latin typeface="Barlow Bold"/>
                <a:ea typeface="Barlow Bold"/>
                <a:cs typeface="Barlow Bold"/>
                <a:sym typeface="Barlow Bold"/>
              </a:rPr>
              <a:t>%80</a:t>
            </a:r>
          </a:p>
        </p:txBody>
      </p:sp>
      <p:sp>
        <p:nvSpPr>
          <p:cNvPr id="29" name="TextBox 29"/>
          <p:cNvSpPr txBox="1"/>
          <p:nvPr/>
        </p:nvSpPr>
        <p:spPr>
          <a:xfrm>
            <a:off x="11488371" y="7435147"/>
            <a:ext cx="1108548" cy="589876"/>
          </a:xfrm>
          <a:prstGeom prst="rect">
            <a:avLst/>
          </a:prstGeom>
        </p:spPr>
        <p:txBody>
          <a:bodyPr lIns="0" tIns="0" rIns="0" bIns="0" rtlCol="0" anchor="t">
            <a:spAutoFit/>
          </a:bodyPr>
          <a:lstStyle/>
          <a:p>
            <a:pPr algn="ctr">
              <a:lnSpc>
                <a:spcPts val="4762"/>
              </a:lnSpc>
            </a:pPr>
            <a:r>
              <a:rPr lang="en-US" sz="3401" b="1" spc="142">
                <a:solidFill>
                  <a:srgbClr val="000000"/>
                </a:solidFill>
                <a:latin typeface="Barlow Bold"/>
                <a:ea typeface="Barlow Bold"/>
                <a:cs typeface="Barlow Bold"/>
                <a:sym typeface="Barlow Bold"/>
              </a:rPr>
              <a:t>%20</a:t>
            </a:r>
          </a:p>
        </p:txBody>
      </p:sp>
      <p:sp>
        <p:nvSpPr>
          <p:cNvPr id="30" name="TextBox 30"/>
          <p:cNvSpPr txBox="1"/>
          <p:nvPr/>
        </p:nvSpPr>
        <p:spPr>
          <a:xfrm>
            <a:off x="6777047" y="5334349"/>
            <a:ext cx="1930258" cy="533400"/>
          </a:xfrm>
          <a:prstGeom prst="rect">
            <a:avLst/>
          </a:prstGeom>
        </p:spPr>
        <p:txBody>
          <a:bodyPr lIns="0" tIns="0" rIns="0" bIns="0" rtlCol="0" anchor="t">
            <a:spAutoFit/>
          </a:bodyPr>
          <a:lstStyle/>
          <a:p>
            <a:pPr algn="ctr">
              <a:lnSpc>
                <a:spcPts val="4200"/>
              </a:lnSpc>
            </a:pPr>
            <a:r>
              <a:rPr lang="en-US" sz="3000" b="1" spc="126">
                <a:solidFill>
                  <a:srgbClr val="000000"/>
                </a:solidFill>
                <a:latin typeface="Barlow Bold"/>
                <a:ea typeface="Barlow Bold"/>
                <a:cs typeface="Barlow Bold"/>
                <a:sym typeface="Barlow Bold"/>
              </a:rPr>
              <a:t>X</a:t>
            </a:r>
          </a:p>
        </p:txBody>
      </p:sp>
      <p:sp>
        <p:nvSpPr>
          <p:cNvPr id="31" name="TextBox 31"/>
          <p:cNvSpPr txBox="1"/>
          <p:nvPr/>
        </p:nvSpPr>
        <p:spPr>
          <a:xfrm>
            <a:off x="9258126" y="5334349"/>
            <a:ext cx="1930258" cy="533400"/>
          </a:xfrm>
          <a:prstGeom prst="rect">
            <a:avLst/>
          </a:prstGeom>
        </p:spPr>
        <p:txBody>
          <a:bodyPr lIns="0" tIns="0" rIns="0" bIns="0" rtlCol="0" anchor="t">
            <a:spAutoFit/>
          </a:bodyPr>
          <a:lstStyle/>
          <a:p>
            <a:pPr algn="ctr">
              <a:lnSpc>
                <a:spcPts val="4200"/>
              </a:lnSpc>
            </a:pPr>
            <a:r>
              <a:rPr lang="en-US" sz="3000" b="1" spc="126">
                <a:solidFill>
                  <a:srgbClr val="000000"/>
                </a:solidFill>
                <a:latin typeface="Barlow Bold"/>
                <a:ea typeface="Barlow Bold"/>
                <a:cs typeface="Barlow Bold"/>
                <a:sym typeface="Barlow Bold"/>
              </a:rPr>
              <a:t>Y</a:t>
            </a:r>
          </a:p>
        </p:txBody>
      </p:sp>
      <p:sp>
        <p:nvSpPr>
          <p:cNvPr id="32" name="TextBox 32"/>
          <p:cNvSpPr txBox="1"/>
          <p:nvPr/>
        </p:nvSpPr>
        <p:spPr>
          <a:xfrm>
            <a:off x="15455585" y="4358111"/>
            <a:ext cx="1930258" cy="860425"/>
          </a:xfrm>
          <a:prstGeom prst="rect">
            <a:avLst/>
          </a:prstGeom>
        </p:spPr>
        <p:txBody>
          <a:bodyPr lIns="0" tIns="0" rIns="0" bIns="0" rtlCol="0" anchor="t">
            <a:spAutoFit/>
          </a:bodyPr>
          <a:lstStyle/>
          <a:p>
            <a:pPr algn="ctr">
              <a:lnSpc>
                <a:spcPts val="3500"/>
              </a:lnSpc>
            </a:pPr>
            <a:r>
              <a:rPr lang="en-US" sz="2500" b="1" spc="105">
                <a:solidFill>
                  <a:srgbClr val="000000"/>
                </a:solidFill>
                <a:latin typeface="Barlow Bold"/>
                <a:ea typeface="Barlow Bold"/>
                <a:cs typeface="Barlow Bold"/>
                <a:sym typeface="Barlow Bold"/>
              </a:rPr>
              <a:t>TRANING</a:t>
            </a:r>
          </a:p>
          <a:p>
            <a:pPr algn="ctr">
              <a:lnSpc>
                <a:spcPts val="3500"/>
              </a:lnSpc>
            </a:pPr>
            <a:r>
              <a:rPr lang="en-US" sz="2500" b="1" spc="105">
                <a:solidFill>
                  <a:srgbClr val="000000"/>
                </a:solidFill>
                <a:latin typeface="Barlow Bold"/>
                <a:ea typeface="Barlow Bold"/>
                <a:cs typeface="Barlow Bold"/>
                <a:sym typeface="Barlow Bold"/>
              </a:rPr>
              <a:t>(Y)</a:t>
            </a:r>
          </a:p>
        </p:txBody>
      </p:sp>
      <p:sp>
        <p:nvSpPr>
          <p:cNvPr id="33" name="TextBox 33"/>
          <p:cNvSpPr txBox="1"/>
          <p:nvPr/>
        </p:nvSpPr>
        <p:spPr>
          <a:xfrm>
            <a:off x="15455585" y="7314161"/>
            <a:ext cx="1930258" cy="860425"/>
          </a:xfrm>
          <a:prstGeom prst="rect">
            <a:avLst/>
          </a:prstGeom>
        </p:spPr>
        <p:txBody>
          <a:bodyPr lIns="0" tIns="0" rIns="0" bIns="0" rtlCol="0" anchor="t">
            <a:spAutoFit/>
          </a:bodyPr>
          <a:lstStyle/>
          <a:p>
            <a:pPr algn="ctr">
              <a:lnSpc>
                <a:spcPts val="3500"/>
              </a:lnSpc>
            </a:pPr>
            <a:r>
              <a:rPr lang="en-US" sz="2500" b="1" spc="105">
                <a:solidFill>
                  <a:srgbClr val="000000"/>
                </a:solidFill>
                <a:latin typeface="Barlow Bold"/>
                <a:ea typeface="Barlow Bold"/>
                <a:cs typeface="Barlow Bold"/>
                <a:sym typeface="Barlow Bold"/>
              </a:rPr>
              <a:t>TEST</a:t>
            </a:r>
          </a:p>
          <a:p>
            <a:pPr algn="ctr">
              <a:lnSpc>
                <a:spcPts val="3500"/>
              </a:lnSpc>
            </a:pPr>
            <a:r>
              <a:rPr lang="en-US" sz="2500" b="1" spc="105">
                <a:solidFill>
                  <a:srgbClr val="000000"/>
                </a:solidFill>
                <a:latin typeface="Barlow Bold"/>
                <a:ea typeface="Barlow Bold"/>
                <a:cs typeface="Barlow Bold"/>
                <a:sym typeface="Barlow Bold"/>
              </a:rPr>
              <a:t>(Y)</a:t>
            </a:r>
          </a:p>
        </p:txBody>
      </p:sp>
      <p:sp>
        <p:nvSpPr>
          <p:cNvPr id="34" name="TextBox 34"/>
          <p:cNvSpPr txBox="1"/>
          <p:nvPr/>
        </p:nvSpPr>
        <p:spPr>
          <a:xfrm>
            <a:off x="13005177" y="4358111"/>
            <a:ext cx="1930258" cy="860425"/>
          </a:xfrm>
          <a:prstGeom prst="rect">
            <a:avLst/>
          </a:prstGeom>
        </p:spPr>
        <p:txBody>
          <a:bodyPr lIns="0" tIns="0" rIns="0" bIns="0" rtlCol="0" anchor="t">
            <a:spAutoFit/>
          </a:bodyPr>
          <a:lstStyle/>
          <a:p>
            <a:pPr algn="ctr">
              <a:lnSpc>
                <a:spcPts val="3500"/>
              </a:lnSpc>
            </a:pPr>
            <a:r>
              <a:rPr lang="en-US" sz="2500" b="1" spc="105">
                <a:solidFill>
                  <a:srgbClr val="000000"/>
                </a:solidFill>
                <a:latin typeface="Barlow Bold"/>
                <a:ea typeface="Barlow Bold"/>
                <a:cs typeface="Barlow Bold"/>
                <a:sym typeface="Barlow Bold"/>
              </a:rPr>
              <a:t>TRANING</a:t>
            </a:r>
          </a:p>
          <a:p>
            <a:pPr algn="ctr">
              <a:lnSpc>
                <a:spcPts val="3500"/>
              </a:lnSpc>
            </a:pPr>
            <a:r>
              <a:rPr lang="en-US" sz="2500" b="1" spc="105">
                <a:solidFill>
                  <a:srgbClr val="000000"/>
                </a:solidFill>
                <a:latin typeface="Barlow Bold"/>
                <a:ea typeface="Barlow Bold"/>
                <a:cs typeface="Barlow Bold"/>
                <a:sym typeface="Barlow Bold"/>
              </a:rPr>
              <a:t>(X)</a:t>
            </a:r>
          </a:p>
        </p:txBody>
      </p:sp>
      <p:sp>
        <p:nvSpPr>
          <p:cNvPr id="35" name="TextBox 35"/>
          <p:cNvSpPr txBox="1"/>
          <p:nvPr/>
        </p:nvSpPr>
        <p:spPr>
          <a:xfrm>
            <a:off x="13005177" y="7314161"/>
            <a:ext cx="1930258" cy="860425"/>
          </a:xfrm>
          <a:prstGeom prst="rect">
            <a:avLst/>
          </a:prstGeom>
        </p:spPr>
        <p:txBody>
          <a:bodyPr lIns="0" tIns="0" rIns="0" bIns="0" rtlCol="0" anchor="t">
            <a:spAutoFit/>
          </a:bodyPr>
          <a:lstStyle/>
          <a:p>
            <a:pPr algn="ctr">
              <a:lnSpc>
                <a:spcPts val="3500"/>
              </a:lnSpc>
            </a:pPr>
            <a:r>
              <a:rPr lang="en-US" sz="2500" b="1" spc="105">
                <a:solidFill>
                  <a:srgbClr val="000000"/>
                </a:solidFill>
                <a:latin typeface="Barlow Bold"/>
                <a:ea typeface="Barlow Bold"/>
                <a:cs typeface="Barlow Bold"/>
                <a:sym typeface="Barlow Bold"/>
              </a:rPr>
              <a:t>TEST</a:t>
            </a:r>
          </a:p>
          <a:p>
            <a:pPr algn="ctr">
              <a:lnSpc>
                <a:spcPts val="3500"/>
              </a:lnSpc>
            </a:pPr>
            <a:r>
              <a:rPr lang="en-US" sz="2500" b="1" spc="105">
                <a:solidFill>
                  <a:srgbClr val="000000"/>
                </a:solidFill>
                <a:latin typeface="Barlow Bold"/>
                <a:ea typeface="Barlow Bold"/>
                <a:cs typeface="Barlow Bold"/>
                <a:sym typeface="Barlow Bold"/>
              </a:rPr>
              <a:t>(X)</a:t>
            </a:r>
          </a:p>
        </p:txBody>
      </p:sp>
      <p:sp>
        <p:nvSpPr>
          <p:cNvPr id="36" name="TextBox 36"/>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15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TextBox 2"/>
          <p:cNvSpPr txBox="1"/>
          <p:nvPr/>
        </p:nvSpPr>
        <p:spPr>
          <a:xfrm>
            <a:off x="0" y="363268"/>
            <a:ext cx="3390449" cy="387757"/>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3. Methodology</a:t>
            </a:r>
          </a:p>
        </p:txBody>
      </p:sp>
      <p:sp>
        <p:nvSpPr>
          <p:cNvPr id="3" name="TextBox 3"/>
          <p:cNvSpPr txBox="1"/>
          <p:nvPr/>
        </p:nvSpPr>
        <p:spPr>
          <a:xfrm>
            <a:off x="3930716" y="649603"/>
            <a:ext cx="10426568" cy="8820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3.3 Training Algorithms   </a:t>
            </a:r>
          </a:p>
        </p:txBody>
      </p:sp>
      <p:grpSp>
        <p:nvGrpSpPr>
          <p:cNvPr id="4" name="Group 4"/>
          <p:cNvGrpSpPr/>
          <p:nvPr/>
        </p:nvGrpSpPr>
        <p:grpSpPr>
          <a:xfrm>
            <a:off x="6399757" y="2433185"/>
            <a:ext cx="4465470" cy="1180960"/>
            <a:chOff x="0" y="0"/>
            <a:chExt cx="1307981" cy="345915"/>
          </a:xfrm>
        </p:grpSpPr>
        <p:sp>
          <p:nvSpPr>
            <p:cNvPr id="5" name="Freeform 5"/>
            <p:cNvSpPr/>
            <p:nvPr/>
          </p:nvSpPr>
          <p:spPr>
            <a:xfrm>
              <a:off x="0" y="0"/>
              <a:ext cx="1307981" cy="345915"/>
            </a:xfrm>
            <a:custGeom>
              <a:avLst/>
              <a:gdLst/>
              <a:ahLst/>
              <a:cxnLst/>
              <a:rect l="l" t="t" r="r" b="b"/>
              <a:pathLst>
                <a:path w="1307981" h="345915">
                  <a:moveTo>
                    <a:pt x="52012" y="0"/>
                  </a:moveTo>
                  <a:lnTo>
                    <a:pt x="1255969" y="0"/>
                  </a:lnTo>
                  <a:cubicBezTo>
                    <a:pt x="1284694" y="0"/>
                    <a:pt x="1307981" y="23287"/>
                    <a:pt x="1307981" y="52012"/>
                  </a:cubicBezTo>
                  <a:lnTo>
                    <a:pt x="1307981" y="293903"/>
                  </a:lnTo>
                  <a:cubicBezTo>
                    <a:pt x="1307981" y="322629"/>
                    <a:pt x="1284694" y="345915"/>
                    <a:pt x="1255969" y="345915"/>
                  </a:cubicBezTo>
                  <a:lnTo>
                    <a:pt x="52012" y="345915"/>
                  </a:lnTo>
                  <a:cubicBezTo>
                    <a:pt x="23287" y="345915"/>
                    <a:pt x="0" y="322629"/>
                    <a:pt x="0" y="293903"/>
                  </a:cubicBezTo>
                  <a:lnTo>
                    <a:pt x="0" y="52012"/>
                  </a:lnTo>
                  <a:cubicBezTo>
                    <a:pt x="0" y="23287"/>
                    <a:pt x="23287" y="0"/>
                    <a:pt x="52012" y="0"/>
                  </a:cubicBezTo>
                  <a:close/>
                </a:path>
              </a:pathLst>
            </a:custGeom>
            <a:solidFill>
              <a:srgbClr val="1D3865"/>
            </a:solidFill>
          </p:spPr>
        </p:sp>
        <p:sp>
          <p:nvSpPr>
            <p:cNvPr id="6" name="TextBox 6"/>
            <p:cNvSpPr txBox="1"/>
            <p:nvPr/>
          </p:nvSpPr>
          <p:spPr>
            <a:xfrm>
              <a:off x="0" y="-57150"/>
              <a:ext cx="1307981" cy="403065"/>
            </a:xfrm>
            <a:prstGeom prst="rect">
              <a:avLst/>
            </a:prstGeom>
          </p:spPr>
          <p:txBody>
            <a:bodyPr lIns="50800" tIns="50800" rIns="50800" bIns="50800" rtlCol="0" anchor="ctr"/>
            <a:lstStyle/>
            <a:p>
              <a:pPr algn="ctr">
                <a:lnSpc>
                  <a:spcPts val="3499"/>
                </a:lnSpc>
              </a:pPr>
              <a:r>
                <a:rPr lang="en-US" sz="2499" b="1" spc="79">
                  <a:solidFill>
                    <a:srgbClr val="FCFDFD"/>
                  </a:solidFill>
                  <a:latin typeface="Barlow Semi-Bold"/>
                  <a:ea typeface="Barlow Semi-Bold"/>
                  <a:cs typeface="Barlow Semi-Bold"/>
                  <a:sym typeface="Barlow Semi-Bold"/>
                </a:rPr>
                <a:t>Machine Learning Algorithm</a:t>
              </a:r>
            </a:p>
          </p:txBody>
        </p:sp>
      </p:grpSp>
      <p:grpSp>
        <p:nvGrpSpPr>
          <p:cNvPr id="7" name="Group 7"/>
          <p:cNvGrpSpPr/>
          <p:nvPr/>
        </p:nvGrpSpPr>
        <p:grpSpPr>
          <a:xfrm>
            <a:off x="10865227" y="4390926"/>
            <a:ext cx="4465470" cy="1180960"/>
            <a:chOff x="0" y="0"/>
            <a:chExt cx="1307981" cy="345915"/>
          </a:xfrm>
        </p:grpSpPr>
        <p:sp>
          <p:nvSpPr>
            <p:cNvPr id="8" name="Freeform 8"/>
            <p:cNvSpPr/>
            <p:nvPr/>
          </p:nvSpPr>
          <p:spPr>
            <a:xfrm>
              <a:off x="0" y="0"/>
              <a:ext cx="1307981" cy="345915"/>
            </a:xfrm>
            <a:custGeom>
              <a:avLst/>
              <a:gdLst/>
              <a:ahLst/>
              <a:cxnLst/>
              <a:rect l="l" t="t" r="r" b="b"/>
              <a:pathLst>
                <a:path w="1307981" h="345915">
                  <a:moveTo>
                    <a:pt x="52012" y="0"/>
                  </a:moveTo>
                  <a:lnTo>
                    <a:pt x="1255969" y="0"/>
                  </a:lnTo>
                  <a:cubicBezTo>
                    <a:pt x="1284694" y="0"/>
                    <a:pt x="1307981" y="23287"/>
                    <a:pt x="1307981" y="52012"/>
                  </a:cubicBezTo>
                  <a:lnTo>
                    <a:pt x="1307981" y="293903"/>
                  </a:lnTo>
                  <a:cubicBezTo>
                    <a:pt x="1307981" y="322629"/>
                    <a:pt x="1284694" y="345915"/>
                    <a:pt x="1255969" y="345915"/>
                  </a:cubicBezTo>
                  <a:lnTo>
                    <a:pt x="52012" y="345915"/>
                  </a:lnTo>
                  <a:cubicBezTo>
                    <a:pt x="23287" y="345915"/>
                    <a:pt x="0" y="322629"/>
                    <a:pt x="0" y="293903"/>
                  </a:cubicBezTo>
                  <a:lnTo>
                    <a:pt x="0" y="52012"/>
                  </a:lnTo>
                  <a:cubicBezTo>
                    <a:pt x="0" y="23287"/>
                    <a:pt x="23287" y="0"/>
                    <a:pt x="52012" y="0"/>
                  </a:cubicBezTo>
                  <a:close/>
                </a:path>
              </a:pathLst>
            </a:custGeom>
            <a:solidFill>
              <a:srgbClr val="1D3865"/>
            </a:solidFill>
          </p:spPr>
        </p:sp>
        <p:sp>
          <p:nvSpPr>
            <p:cNvPr id="9" name="TextBox 9"/>
            <p:cNvSpPr txBox="1"/>
            <p:nvPr/>
          </p:nvSpPr>
          <p:spPr>
            <a:xfrm>
              <a:off x="0" y="-57150"/>
              <a:ext cx="1307981" cy="403065"/>
            </a:xfrm>
            <a:prstGeom prst="rect">
              <a:avLst/>
            </a:prstGeom>
          </p:spPr>
          <p:txBody>
            <a:bodyPr lIns="50800" tIns="50800" rIns="50800" bIns="50800" rtlCol="0" anchor="ctr"/>
            <a:lstStyle/>
            <a:p>
              <a:pPr algn="ctr">
                <a:lnSpc>
                  <a:spcPts val="3359"/>
                </a:lnSpc>
              </a:pPr>
              <a:r>
                <a:rPr lang="en-US" sz="2399" b="1" spc="76">
                  <a:solidFill>
                    <a:srgbClr val="FCFDFD"/>
                  </a:solidFill>
                  <a:latin typeface="Barlow Semi-Bold"/>
                  <a:ea typeface="Barlow Semi-Bold"/>
                  <a:cs typeface="Barlow Semi-Bold"/>
                  <a:sym typeface="Barlow Semi-Bold"/>
                </a:rPr>
                <a:t>phase two</a:t>
              </a:r>
            </a:p>
            <a:p>
              <a:pPr algn="ctr">
                <a:lnSpc>
                  <a:spcPts val="3359"/>
                </a:lnSpc>
              </a:pPr>
              <a:r>
                <a:rPr lang="en-US" sz="2399" b="1" spc="76">
                  <a:solidFill>
                    <a:srgbClr val="FCFDFD"/>
                  </a:solidFill>
                  <a:latin typeface="Barlow Semi-Bold"/>
                  <a:ea typeface="Barlow Semi-Bold"/>
                  <a:cs typeface="Barlow Semi-Bold"/>
                  <a:sym typeface="Barlow Semi-Bold"/>
                </a:rPr>
                <a:t>(Tree-based ML Algorithm)</a:t>
              </a:r>
            </a:p>
          </p:txBody>
        </p:sp>
      </p:grpSp>
      <p:grpSp>
        <p:nvGrpSpPr>
          <p:cNvPr id="10" name="Group 10"/>
          <p:cNvGrpSpPr/>
          <p:nvPr/>
        </p:nvGrpSpPr>
        <p:grpSpPr>
          <a:xfrm>
            <a:off x="1509254" y="4390926"/>
            <a:ext cx="4465470" cy="1180960"/>
            <a:chOff x="0" y="0"/>
            <a:chExt cx="1307981" cy="345915"/>
          </a:xfrm>
        </p:grpSpPr>
        <p:sp>
          <p:nvSpPr>
            <p:cNvPr id="11" name="Freeform 11"/>
            <p:cNvSpPr/>
            <p:nvPr/>
          </p:nvSpPr>
          <p:spPr>
            <a:xfrm>
              <a:off x="0" y="0"/>
              <a:ext cx="1307981" cy="345915"/>
            </a:xfrm>
            <a:custGeom>
              <a:avLst/>
              <a:gdLst/>
              <a:ahLst/>
              <a:cxnLst/>
              <a:rect l="l" t="t" r="r" b="b"/>
              <a:pathLst>
                <a:path w="1307981" h="345915">
                  <a:moveTo>
                    <a:pt x="52012" y="0"/>
                  </a:moveTo>
                  <a:lnTo>
                    <a:pt x="1255969" y="0"/>
                  </a:lnTo>
                  <a:cubicBezTo>
                    <a:pt x="1284694" y="0"/>
                    <a:pt x="1307981" y="23287"/>
                    <a:pt x="1307981" y="52012"/>
                  </a:cubicBezTo>
                  <a:lnTo>
                    <a:pt x="1307981" y="293903"/>
                  </a:lnTo>
                  <a:cubicBezTo>
                    <a:pt x="1307981" y="322629"/>
                    <a:pt x="1284694" y="345915"/>
                    <a:pt x="1255969" y="345915"/>
                  </a:cubicBezTo>
                  <a:lnTo>
                    <a:pt x="52012" y="345915"/>
                  </a:lnTo>
                  <a:cubicBezTo>
                    <a:pt x="23287" y="345915"/>
                    <a:pt x="0" y="322629"/>
                    <a:pt x="0" y="293903"/>
                  </a:cubicBezTo>
                  <a:lnTo>
                    <a:pt x="0" y="52012"/>
                  </a:lnTo>
                  <a:cubicBezTo>
                    <a:pt x="0" y="23287"/>
                    <a:pt x="23287" y="0"/>
                    <a:pt x="52012" y="0"/>
                  </a:cubicBezTo>
                  <a:close/>
                </a:path>
              </a:pathLst>
            </a:custGeom>
            <a:solidFill>
              <a:srgbClr val="1D3865"/>
            </a:solidFill>
          </p:spPr>
        </p:sp>
        <p:sp>
          <p:nvSpPr>
            <p:cNvPr id="12" name="TextBox 12"/>
            <p:cNvSpPr txBox="1"/>
            <p:nvPr/>
          </p:nvSpPr>
          <p:spPr>
            <a:xfrm>
              <a:off x="0" y="-57150"/>
              <a:ext cx="1307981" cy="403065"/>
            </a:xfrm>
            <a:prstGeom prst="rect">
              <a:avLst/>
            </a:prstGeom>
          </p:spPr>
          <p:txBody>
            <a:bodyPr lIns="50800" tIns="50800" rIns="50800" bIns="50800" rtlCol="0" anchor="ctr"/>
            <a:lstStyle/>
            <a:p>
              <a:pPr algn="ctr">
                <a:lnSpc>
                  <a:spcPts val="3359"/>
                </a:lnSpc>
              </a:pPr>
              <a:r>
                <a:rPr lang="en-US" sz="2399" b="1" spc="76">
                  <a:solidFill>
                    <a:srgbClr val="FCFDFD"/>
                  </a:solidFill>
                  <a:latin typeface="Barlow Semi-Bold"/>
                  <a:ea typeface="Barlow Semi-Bold"/>
                  <a:cs typeface="Barlow Semi-Bold"/>
                  <a:sym typeface="Barlow Semi-Bold"/>
                </a:rPr>
                <a:t>phase one</a:t>
              </a:r>
            </a:p>
            <a:p>
              <a:pPr algn="ctr">
                <a:lnSpc>
                  <a:spcPts val="3359"/>
                </a:lnSpc>
              </a:pPr>
              <a:r>
                <a:rPr lang="en-US" sz="2399" b="1" spc="76">
                  <a:solidFill>
                    <a:srgbClr val="FCFDFD"/>
                  </a:solidFill>
                  <a:latin typeface="Barlow Semi-Bold"/>
                  <a:ea typeface="Barlow Semi-Bold"/>
                  <a:cs typeface="Barlow Semi-Bold"/>
                  <a:sym typeface="Barlow Semi-Bold"/>
                </a:rPr>
                <a:t>(popular ML Algorithm)</a:t>
              </a:r>
            </a:p>
          </p:txBody>
        </p:sp>
      </p:grpSp>
      <p:sp>
        <p:nvSpPr>
          <p:cNvPr id="13" name="AutoShape 13"/>
          <p:cNvSpPr/>
          <p:nvPr/>
        </p:nvSpPr>
        <p:spPr>
          <a:xfrm flipH="1">
            <a:off x="3741989" y="3614145"/>
            <a:ext cx="4890503" cy="776780"/>
          </a:xfrm>
          <a:prstGeom prst="line">
            <a:avLst/>
          </a:prstGeom>
          <a:ln w="38100" cap="flat">
            <a:solidFill>
              <a:srgbClr val="000000"/>
            </a:solidFill>
            <a:prstDash val="solid"/>
            <a:headEnd type="none" w="sm" len="sm"/>
            <a:tailEnd type="triangle" w="lg" len="med"/>
          </a:ln>
        </p:spPr>
      </p:sp>
      <p:sp>
        <p:nvSpPr>
          <p:cNvPr id="14" name="AutoShape 14"/>
          <p:cNvSpPr/>
          <p:nvPr/>
        </p:nvSpPr>
        <p:spPr>
          <a:xfrm>
            <a:off x="8632492" y="3614145"/>
            <a:ext cx="4465470" cy="776780"/>
          </a:xfrm>
          <a:prstGeom prst="line">
            <a:avLst/>
          </a:prstGeom>
          <a:ln w="38100" cap="flat">
            <a:solidFill>
              <a:srgbClr val="000000"/>
            </a:solidFill>
            <a:prstDash val="solid"/>
            <a:headEnd type="none" w="sm" len="sm"/>
            <a:tailEnd type="triangle" w="lg" len="med"/>
          </a:ln>
        </p:spPr>
      </p:sp>
      <p:sp>
        <p:nvSpPr>
          <p:cNvPr id="15" name="AutoShape 15"/>
          <p:cNvSpPr/>
          <p:nvPr/>
        </p:nvSpPr>
        <p:spPr>
          <a:xfrm>
            <a:off x="3741989" y="5571886"/>
            <a:ext cx="0" cy="3528845"/>
          </a:xfrm>
          <a:prstGeom prst="line">
            <a:avLst/>
          </a:prstGeom>
          <a:ln w="66675" cap="flat">
            <a:solidFill>
              <a:srgbClr val="1A3664"/>
            </a:solidFill>
            <a:prstDash val="solid"/>
            <a:headEnd type="none" w="sm" len="sm"/>
            <a:tailEnd type="none" w="sm" len="sm"/>
          </a:ln>
        </p:spPr>
      </p:sp>
      <p:grpSp>
        <p:nvGrpSpPr>
          <p:cNvPr id="16" name="Group 16"/>
          <p:cNvGrpSpPr/>
          <p:nvPr/>
        </p:nvGrpSpPr>
        <p:grpSpPr>
          <a:xfrm>
            <a:off x="3521194" y="6053901"/>
            <a:ext cx="441589" cy="299131"/>
            <a:chOff x="0" y="0"/>
            <a:chExt cx="1031152" cy="698500"/>
          </a:xfrm>
        </p:grpSpPr>
        <p:sp>
          <p:nvSpPr>
            <p:cNvPr id="17" name="Freeform 17"/>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A3664"/>
            </a:solidFill>
          </p:spPr>
        </p:sp>
        <p:sp>
          <p:nvSpPr>
            <p:cNvPr id="18" name="TextBox 18"/>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19" name="Group 19"/>
          <p:cNvGrpSpPr/>
          <p:nvPr/>
        </p:nvGrpSpPr>
        <p:grpSpPr>
          <a:xfrm>
            <a:off x="3521194" y="6838807"/>
            <a:ext cx="441589" cy="299131"/>
            <a:chOff x="0" y="0"/>
            <a:chExt cx="1031152" cy="698500"/>
          </a:xfrm>
        </p:grpSpPr>
        <p:sp>
          <p:nvSpPr>
            <p:cNvPr id="20" name="Freeform 20"/>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4C6184"/>
            </a:solidFill>
          </p:spPr>
        </p:sp>
        <p:sp>
          <p:nvSpPr>
            <p:cNvPr id="21" name="TextBox 21"/>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22" name="Group 22"/>
          <p:cNvGrpSpPr/>
          <p:nvPr/>
        </p:nvGrpSpPr>
        <p:grpSpPr>
          <a:xfrm>
            <a:off x="3521194" y="7623713"/>
            <a:ext cx="441589" cy="299131"/>
            <a:chOff x="0" y="0"/>
            <a:chExt cx="1031152" cy="698500"/>
          </a:xfrm>
        </p:grpSpPr>
        <p:sp>
          <p:nvSpPr>
            <p:cNvPr id="23" name="Freeform 23"/>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A3664"/>
            </a:solidFill>
          </p:spPr>
        </p:sp>
        <p:sp>
          <p:nvSpPr>
            <p:cNvPr id="24" name="TextBox 24"/>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25" name="Group 25"/>
          <p:cNvGrpSpPr/>
          <p:nvPr/>
        </p:nvGrpSpPr>
        <p:grpSpPr>
          <a:xfrm>
            <a:off x="3521194" y="9100731"/>
            <a:ext cx="441589" cy="299131"/>
            <a:chOff x="0" y="0"/>
            <a:chExt cx="1031152" cy="698500"/>
          </a:xfrm>
        </p:grpSpPr>
        <p:sp>
          <p:nvSpPr>
            <p:cNvPr id="26" name="Freeform 26"/>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D3865"/>
            </a:solidFill>
          </p:spPr>
        </p:sp>
        <p:sp>
          <p:nvSpPr>
            <p:cNvPr id="27" name="TextBox 27"/>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28" name="Group 28"/>
          <p:cNvGrpSpPr/>
          <p:nvPr/>
        </p:nvGrpSpPr>
        <p:grpSpPr>
          <a:xfrm>
            <a:off x="3521194" y="8315825"/>
            <a:ext cx="441589" cy="299131"/>
            <a:chOff x="0" y="0"/>
            <a:chExt cx="1031152" cy="698500"/>
          </a:xfrm>
        </p:grpSpPr>
        <p:sp>
          <p:nvSpPr>
            <p:cNvPr id="29" name="Freeform 29"/>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4C6184"/>
            </a:solidFill>
          </p:spPr>
        </p:sp>
        <p:sp>
          <p:nvSpPr>
            <p:cNvPr id="30" name="TextBox 30"/>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sp>
        <p:nvSpPr>
          <p:cNvPr id="31" name="AutoShape 31"/>
          <p:cNvSpPr/>
          <p:nvPr/>
        </p:nvSpPr>
        <p:spPr>
          <a:xfrm>
            <a:off x="13075503" y="5571886"/>
            <a:ext cx="0" cy="3528845"/>
          </a:xfrm>
          <a:prstGeom prst="line">
            <a:avLst/>
          </a:prstGeom>
          <a:ln w="66675" cap="flat">
            <a:solidFill>
              <a:srgbClr val="1A3664"/>
            </a:solidFill>
            <a:prstDash val="solid"/>
            <a:headEnd type="none" w="sm" len="sm"/>
            <a:tailEnd type="none" w="sm" len="sm"/>
          </a:ln>
        </p:spPr>
      </p:sp>
      <p:grpSp>
        <p:nvGrpSpPr>
          <p:cNvPr id="32" name="Group 32"/>
          <p:cNvGrpSpPr/>
          <p:nvPr/>
        </p:nvGrpSpPr>
        <p:grpSpPr>
          <a:xfrm>
            <a:off x="12854708" y="6053901"/>
            <a:ext cx="441589" cy="299131"/>
            <a:chOff x="0" y="0"/>
            <a:chExt cx="1031152" cy="698500"/>
          </a:xfrm>
        </p:grpSpPr>
        <p:sp>
          <p:nvSpPr>
            <p:cNvPr id="33" name="Freeform 33"/>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A3664"/>
            </a:solidFill>
          </p:spPr>
        </p:sp>
        <p:sp>
          <p:nvSpPr>
            <p:cNvPr id="34" name="TextBox 34"/>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35" name="Group 35"/>
          <p:cNvGrpSpPr/>
          <p:nvPr/>
        </p:nvGrpSpPr>
        <p:grpSpPr>
          <a:xfrm>
            <a:off x="12854708" y="6838807"/>
            <a:ext cx="441589" cy="299131"/>
            <a:chOff x="0" y="0"/>
            <a:chExt cx="1031152" cy="698500"/>
          </a:xfrm>
        </p:grpSpPr>
        <p:sp>
          <p:nvSpPr>
            <p:cNvPr id="36" name="Freeform 36"/>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4C6184"/>
            </a:solidFill>
          </p:spPr>
        </p:sp>
        <p:sp>
          <p:nvSpPr>
            <p:cNvPr id="37" name="TextBox 37"/>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38" name="Group 38"/>
          <p:cNvGrpSpPr/>
          <p:nvPr/>
        </p:nvGrpSpPr>
        <p:grpSpPr>
          <a:xfrm>
            <a:off x="12854708" y="7623713"/>
            <a:ext cx="441589" cy="299131"/>
            <a:chOff x="0" y="0"/>
            <a:chExt cx="1031152" cy="698500"/>
          </a:xfrm>
        </p:grpSpPr>
        <p:sp>
          <p:nvSpPr>
            <p:cNvPr id="39" name="Freeform 39"/>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A3664"/>
            </a:solidFill>
          </p:spPr>
        </p:sp>
        <p:sp>
          <p:nvSpPr>
            <p:cNvPr id="40" name="TextBox 40"/>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41" name="Group 41"/>
          <p:cNvGrpSpPr/>
          <p:nvPr/>
        </p:nvGrpSpPr>
        <p:grpSpPr>
          <a:xfrm>
            <a:off x="12854708" y="9100731"/>
            <a:ext cx="441589" cy="299131"/>
            <a:chOff x="0" y="0"/>
            <a:chExt cx="1031152" cy="698500"/>
          </a:xfrm>
        </p:grpSpPr>
        <p:sp>
          <p:nvSpPr>
            <p:cNvPr id="42" name="Freeform 42"/>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D3865"/>
            </a:solidFill>
          </p:spPr>
        </p:sp>
        <p:sp>
          <p:nvSpPr>
            <p:cNvPr id="43" name="TextBox 43"/>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44" name="Group 44"/>
          <p:cNvGrpSpPr/>
          <p:nvPr/>
        </p:nvGrpSpPr>
        <p:grpSpPr>
          <a:xfrm>
            <a:off x="12854708" y="8315825"/>
            <a:ext cx="441589" cy="299131"/>
            <a:chOff x="0" y="0"/>
            <a:chExt cx="1031152" cy="698500"/>
          </a:xfrm>
        </p:grpSpPr>
        <p:sp>
          <p:nvSpPr>
            <p:cNvPr id="45" name="Freeform 45"/>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4C6184"/>
            </a:solidFill>
          </p:spPr>
        </p:sp>
        <p:sp>
          <p:nvSpPr>
            <p:cNvPr id="46" name="TextBox 46"/>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sp>
        <p:nvSpPr>
          <p:cNvPr id="47" name="TextBox 47"/>
          <p:cNvSpPr txBox="1"/>
          <p:nvPr/>
        </p:nvSpPr>
        <p:spPr>
          <a:xfrm>
            <a:off x="4119114" y="5968566"/>
            <a:ext cx="3711218" cy="422175"/>
          </a:xfrm>
          <a:prstGeom prst="rect">
            <a:avLst/>
          </a:prstGeom>
        </p:spPr>
        <p:txBody>
          <a:bodyPr lIns="0" tIns="0" rIns="0" bIns="0" rtlCol="0" anchor="t">
            <a:spAutoFit/>
          </a:bodyPr>
          <a:lstStyle/>
          <a:p>
            <a:pPr algn="l">
              <a:lnSpc>
                <a:spcPts val="3500"/>
              </a:lnSpc>
              <a:spcBef>
                <a:spcPct val="0"/>
              </a:spcBef>
            </a:pPr>
            <a:r>
              <a:rPr lang="en-US" sz="2500" b="1" spc="80" dirty="0">
                <a:solidFill>
                  <a:srgbClr val="1D3865"/>
                </a:solidFill>
                <a:latin typeface="Barlow Bold"/>
                <a:ea typeface="Barlow Bold"/>
                <a:cs typeface="Barlow Bold"/>
                <a:sym typeface="Barlow Bold"/>
              </a:rPr>
              <a:t>Linear Regression</a:t>
            </a:r>
          </a:p>
        </p:txBody>
      </p:sp>
      <p:sp>
        <p:nvSpPr>
          <p:cNvPr id="48" name="TextBox 48"/>
          <p:cNvSpPr txBox="1"/>
          <p:nvPr/>
        </p:nvSpPr>
        <p:spPr>
          <a:xfrm>
            <a:off x="4119114" y="6753472"/>
            <a:ext cx="5181757" cy="422175"/>
          </a:xfrm>
          <a:prstGeom prst="rect">
            <a:avLst/>
          </a:prstGeom>
        </p:spPr>
        <p:txBody>
          <a:bodyPr lIns="0" tIns="0" rIns="0" bIns="0" rtlCol="0" anchor="t">
            <a:spAutoFit/>
          </a:bodyPr>
          <a:lstStyle/>
          <a:p>
            <a:pPr algn="l">
              <a:lnSpc>
                <a:spcPts val="3500"/>
              </a:lnSpc>
              <a:spcBef>
                <a:spcPct val="0"/>
              </a:spcBef>
            </a:pPr>
            <a:r>
              <a:rPr lang="en-US" sz="2500" b="1" spc="80" dirty="0">
                <a:solidFill>
                  <a:srgbClr val="1D3865"/>
                </a:solidFill>
                <a:latin typeface="Barlow Bold"/>
                <a:ea typeface="Barlow Bold"/>
                <a:cs typeface="Barlow Bold"/>
                <a:sym typeface="Barlow Bold"/>
              </a:rPr>
              <a:t>Decision Trees Regression</a:t>
            </a:r>
          </a:p>
        </p:txBody>
      </p:sp>
      <p:sp>
        <p:nvSpPr>
          <p:cNvPr id="49" name="TextBox 49"/>
          <p:cNvSpPr txBox="1"/>
          <p:nvPr/>
        </p:nvSpPr>
        <p:spPr>
          <a:xfrm>
            <a:off x="4119114" y="7538379"/>
            <a:ext cx="4490134" cy="422175"/>
          </a:xfrm>
          <a:prstGeom prst="rect">
            <a:avLst/>
          </a:prstGeom>
        </p:spPr>
        <p:txBody>
          <a:bodyPr lIns="0" tIns="0" rIns="0" bIns="0" rtlCol="0" anchor="t">
            <a:spAutoFit/>
          </a:bodyPr>
          <a:lstStyle/>
          <a:p>
            <a:pPr algn="l">
              <a:lnSpc>
                <a:spcPts val="3500"/>
              </a:lnSpc>
              <a:spcBef>
                <a:spcPct val="0"/>
              </a:spcBef>
            </a:pPr>
            <a:r>
              <a:rPr lang="en-US" sz="2500" b="1" spc="80">
                <a:solidFill>
                  <a:srgbClr val="1D3865"/>
                </a:solidFill>
                <a:latin typeface="Barlow Bold"/>
                <a:ea typeface="Barlow Bold"/>
                <a:cs typeface="Barlow Bold"/>
                <a:sym typeface="Barlow Bold"/>
              </a:rPr>
              <a:t>Random Forest Regression</a:t>
            </a:r>
          </a:p>
        </p:txBody>
      </p:sp>
      <p:sp>
        <p:nvSpPr>
          <p:cNvPr id="50" name="TextBox 50"/>
          <p:cNvSpPr txBox="1"/>
          <p:nvPr/>
        </p:nvSpPr>
        <p:spPr>
          <a:xfrm>
            <a:off x="4119114" y="8230491"/>
            <a:ext cx="3711218" cy="422175"/>
          </a:xfrm>
          <a:prstGeom prst="rect">
            <a:avLst/>
          </a:prstGeom>
        </p:spPr>
        <p:txBody>
          <a:bodyPr lIns="0" tIns="0" rIns="0" bIns="0" rtlCol="0" anchor="t">
            <a:spAutoFit/>
          </a:bodyPr>
          <a:lstStyle/>
          <a:p>
            <a:pPr algn="l">
              <a:lnSpc>
                <a:spcPts val="3500"/>
              </a:lnSpc>
              <a:spcBef>
                <a:spcPct val="0"/>
              </a:spcBef>
            </a:pPr>
            <a:r>
              <a:rPr lang="en-US" sz="2500" b="1" spc="80">
                <a:solidFill>
                  <a:srgbClr val="1D3865"/>
                </a:solidFill>
                <a:latin typeface="Barlow Bold"/>
                <a:ea typeface="Barlow Bold"/>
                <a:cs typeface="Barlow Bold"/>
                <a:sym typeface="Barlow Bold"/>
              </a:rPr>
              <a:t>MLP Regression</a:t>
            </a:r>
          </a:p>
        </p:txBody>
      </p:sp>
      <p:sp>
        <p:nvSpPr>
          <p:cNvPr id="51" name="TextBox 51"/>
          <p:cNvSpPr txBox="1"/>
          <p:nvPr/>
        </p:nvSpPr>
        <p:spPr>
          <a:xfrm>
            <a:off x="4119114" y="9014616"/>
            <a:ext cx="4026813" cy="422175"/>
          </a:xfrm>
          <a:prstGeom prst="rect">
            <a:avLst/>
          </a:prstGeom>
        </p:spPr>
        <p:txBody>
          <a:bodyPr lIns="0" tIns="0" rIns="0" bIns="0" rtlCol="0" anchor="t">
            <a:spAutoFit/>
          </a:bodyPr>
          <a:lstStyle/>
          <a:p>
            <a:pPr algn="l">
              <a:lnSpc>
                <a:spcPts val="3500"/>
              </a:lnSpc>
              <a:spcBef>
                <a:spcPct val="0"/>
              </a:spcBef>
            </a:pPr>
            <a:r>
              <a:rPr lang="en-US" sz="2500" b="1" spc="80">
                <a:solidFill>
                  <a:srgbClr val="1D3865"/>
                </a:solidFill>
                <a:latin typeface="Barlow Bold"/>
                <a:ea typeface="Barlow Bold"/>
                <a:cs typeface="Barlow Bold"/>
                <a:sym typeface="Barlow Bold"/>
              </a:rPr>
              <a:t>K-Neighbors Regression</a:t>
            </a:r>
          </a:p>
        </p:txBody>
      </p:sp>
      <p:sp>
        <p:nvSpPr>
          <p:cNvPr id="52" name="TextBox 52"/>
          <p:cNvSpPr txBox="1"/>
          <p:nvPr/>
        </p:nvSpPr>
        <p:spPr>
          <a:xfrm>
            <a:off x="13452629" y="5968566"/>
            <a:ext cx="4476966" cy="422175"/>
          </a:xfrm>
          <a:prstGeom prst="rect">
            <a:avLst/>
          </a:prstGeom>
        </p:spPr>
        <p:txBody>
          <a:bodyPr lIns="0" tIns="0" rIns="0" bIns="0" rtlCol="0" anchor="t">
            <a:spAutoFit/>
          </a:bodyPr>
          <a:lstStyle/>
          <a:p>
            <a:pPr algn="l">
              <a:lnSpc>
                <a:spcPts val="3500"/>
              </a:lnSpc>
              <a:spcBef>
                <a:spcPct val="0"/>
              </a:spcBef>
            </a:pPr>
            <a:r>
              <a:rPr lang="en-US" sz="2500" b="1" spc="80">
                <a:solidFill>
                  <a:srgbClr val="1D3865"/>
                </a:solidFill>
                <a:latin typeface="Barlow Bold"/>
                <a:ea typeface="Barlow Bold"/>
                <a:cs typeface="Barlow Bold"/>
                <a:sym typeface="Barlow Bold"/>
              </a:rPr>
              <a:t>Random Forest Regression</a:t>
            </a:r>
          </a:p>
        </p:txBody>
      </p:sp>
      <p:sp>
        <p:nvSpPr>
          <p:cNvPr id="53" name="TextBox 53"/>
          <p:cNvSpPr txBox="1"/>
          <p:nvPr/>
        </p:nvSpPr>
        <p:spPr>
          <a:xfrm>
            <a:off x="13452629" y="6753472"/>
            <a:ext cx="5181757" cy="422175"/>
          </a:xfrm>
          <a:prstGeom prst="rect">
            <a:avLst/>
          </a:prstGeom>
        </p:spPr>
        <p:txBody>
          <a:bodyPr lIns="0" tIns="0" rIns="0" bIns="0" rtlCol="0" anchor="t">
            <a:spAutoFit/>
          </a:bodyPr>
          <a:lstStyle/>
          <a:p>
            <a:pPr algn="l">
              <a:lnSpc>
                <a:spcPts val="3500"/>
              </a:lnSpc>
              <a:spcBef>
                <a:spcPct val="0"/>
              </a:spcBef>
            </a:pPr>
            <a:r>
              <a:rPr lang="en-US" sz="2500" b="1" spc="80">
                <a:solidFill>
                  <a:srgbClr val="1D3865"/>
                </a:solidFill>
                <a:latin typeface="Barlow Bold"/>
                <a:ea typeface="Barlow Bold"/>
                <a:cs typeface="Barlow Bold"/>
                <a:sym typeface="Barlow Bold"/>
              </a:rPr>
              <a:t>Extra Trees Regression</a:t>
            </a:r>
          </a:p>
        </p:txBody>
      </p:sp>
      <p:sp>
        <p:nvSpPr>
          <p:cNvPr id="54" name="TextBox 54"/>
          <p:cNvSpPr txBox="1"/>
          <p:nvPr/>
        </p:nvSpPr>
        <p:spPr>
          <a:xfrm>
            <a:off x="13452629" y="7538379"/>
            <a:ext cx="5181757" cy="422175"/>
          </a:xfrm>
          <a:prstGeom prst="rect">
            <a:avLst/>
          </a:prstGeom>
        </p:spPr>
        <p:txBody>
          <a:bodyPr lIns="0" tIns="0" rIns="0" bIns="0" rtlCol="0" anchor="t">
            <a:spAutoFit/>
          </a:bodyPr>
          <a:lstStyle/>
          <a:p>
            <a:pPr algn="l">
              <a:lnSpc>
                <a:spcPts val="3500"/>
              </a:lnSpc>
              <a:spcBef>
                <a:spcPct val="0"/>
              </a:spcBef>
            </a:pPr>
            <a:r>
              <a:rPr lang="en-US" sz="2500" b="1" spc="80">
                <a:solidFill>
                  <a:srgbClr val="1D3865"/>
                </a:solidFill>
                <a:latin typeface="Barlow Bold"/>
                <a:ea typeface="Barlow Bold"/>
                <a:cs typeface="Barlow Bold"/>
                <a:sym typeface="Barlow Bold"/>
              </a:rPr>
              <a:t>Gradient Boosting Regression</a:t>
            </a:r>
          </a:p>
        </p:txBody>
      </p:sp>
      <p:sp>
        <p:nvSpPr>
          <p:cNvPr id="55" name="TextBox 55"/>
          <p:cNvSpPr txBox="1"/>
          <p:nvPr/>
        </p:nvSpPr>
        <p:spPr>
          <a:xfrm>
            <a:off x="13452629" y="8230491"/>
            <a:ext cx="3711218" cy="422175"/>
          </a:xfrm>
          <a:prstGeom prst="rect">
            <a:avLst/>
          </a:prstGeom>
        </p:spPr>
        <p:txBody>
          <a:bodyPr lIns="0" tIns="0" rIns="0" bIns="0" rtlCol="0" anchor="t">
            <a:spAutoFit/>
          </a:bodyPr>
          <a:lstStyle/>
          <a:p>
            <a:pPr algn="l">
              <a:lnSpc>
                <a:spcPts val="3500"/>
              </a:lnSpc>
              <a:spcBef>
                <a:spcPct val="0"/>
              </a:spcBef>
            </a:pPr>
            <a:r>
              <a:rPr lang="en-US" sz="2500" b="1" spc="80">
                <a:solidFill>
                  <a:srgbClr val="1D3865"/>
                </a:solidFill>
                <a:latin typeface="Barlow Bold"/>
                <a:ea typeface="Barlow Bold"/>
                <a:cs typeface="Barlow Bold"/>
                <a:sym typeface="Barlow Bold"/>
              </a:rPr>
              <a:t>Xgboost Regression</a:t>
            </a:r>
          </a:p>
        </p:txBody>
      </p:sp>
      <p:sp>
        <p:nvSpPr>
          <p:cNvPr id="56" name="TextBox 56"/>
          <p:cNvSpPr txBox="1"/>
          <p:nvPr/>
        </p:nvSpPr>
        <p:spPr>
          <a:xfrm>
            <a:off x="13452629" y="9014616"/>
            <a:ext cx="4026813" cy="422175"/>
          </a:xfrm>
          <a:prstGeom prst="rect">
            <a:avLst/>
          </a:prstGeom>
        </p:spPr>
        <p:txBody>
          <a:bodyPr lIns="0" tIns="0" rIns="0" bIns="0" rtlCol="0" anchor="t">
            <a:spAutoFit/>
          </a:bodyPr>
          <a:lstStyle/>
          <a:p>
            <a:pPr algn="l">
              <a:lnSpc>
                <a:spcPts val="3500"/>
              </a:lnSpc>
              <a:spcBef>
                <a:spcPct val="0"/>
              </a:spcBef>
            </a:pPr>
            <a:r>
              <a:rPr lang="en-US" sz="2500" b="1" spc="80">
                <a:solidFill>
                  <a:srgbClr val="1D3865"/>
                </a:solidFill>
                <a:latin typeface="Barlow Bold"/>
                <a:ea typeface="Barlow Bold"/>
                <a:cs typeface="Barlow Bold"/>
                <a:sym typeface="Barlow Bold"/>
              </a:rPr>
              <a:t>Lightgbm Regression</a:t>
            </a:r>
          </a:p>
        </p:txBody>
      </p:sp>
      <p:sp>
        <p:nvSpPr>
          <p:cNvPr id="57" name="TextBox 57"/>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16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TextBox 2"/>
          <p:cNvSpPr txBox="1"/>
          <p:nvPr/>
        </p:nvSpPr>
        <p:spPr>
          <a:xfrm>
            <a:off x="0" y="363268"/>
            <a:ext cx="3390449" cy="387757"/>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3. Methodology</a:t>
            </a:r>
          </a:p>
        </p:txBody>
      </p:sp>
      <p:sp>
        <p:nvSpPr>
          <p:cNvPr id="3" name="TextBox 3"/>
          <p:cNvSpPr txBox="1"/>
          <p:nvPr/>
        </p:nvSpPr>
        <p:spPr>
          <a:xfrm>
            <a:off x="3930716" y="649603"/>
            <a:ext cx="10426568" cy="17202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3.4 Optimization</a:t>
            </a:r>
          </a:p>
          <a:p>
            <a:pPr algn="ctr">
              <a:lnSpc>
                <a:spcPts val="6600"/>
              </a:lnSpc>
            </a:pPr>
            <a:r>
              <a:rPr lang="en-US" sz="6600">
                <a:solidFill>
                  <a:srgbClr val="1D3865"/>
                </a:solidFill>
                <a:latin typeface="League Spartan"/>
                <a:ea typeface="League Spartan"/>
                <a:cs typeface="League Spartan"/>
                <a:sym typeface="League Spartan"/>
              </a:rPr>
              <a:t>Algorithms</a:t>
            </a:r>
          </a:p>
        </p:txBody>
      </p:sp>
      <p:grpSp>
        <p:nvGrpSpPr>
          <p:cNvPr id="4" name="Group 4"/>
          <p:cNvGrpSpPr/>
          <p:nvPr/>
        </p:nvGrpSpPr>
        <p:grpSpPr>
          <a:xfrm>
            <a:off x="12537856" y="3537424"/>
            <a:ext cx="4323604" cy="3598178"/>
            <a:chOff x="0" y="0"/>
            <a:chExt cx="812800" cy="676426"/>
          </a:xfrm>
        </p:grpSpPr>
        <p:sp>
          <p:nvSpPr>
            <p:cNvPr id="5" name="Freeform 5"/>
            <p:cNvSpPr/>
            <p:nvPr/>
          </p:nvSpPr>
          <p:spPr>
            <a:xfrm>
              <a:off x="0" y="0"/>
              <a:ext cx="812800" cy="676426"/>
            </a:xfrm>
            <a:custGeom>
              <a:avLst/>
              <a:gdLst/>
              <a:ahLst/>
              <a:cxnLst/>
              <a:rect l="l" t="t" r="r" b="b"/>
              <a:pathLst>
                <a:path w="812800" h="676426">
                  <a:moveTo>
                    <a:pt x="0" y="0"/>
                  </a:moveTo>
                  <a:lnTo>
                    <a:pt x="609600" y="0"/>
                  </a:lnTo>
                  <a:lnTo>
                    <a:pt x="812800" y="338213"/>
                  </a:lnTo>
                  <a:lnTo>
                    <a:pt x="609600" y="676426"/>
                  </a:lnTo>
                  <a:lnTo>
                    <a:pt x="0" y="676426"/>
                  </a:lnTo>
                  <a:lnTo>
                    <a:pt x="203200" y="338213"/>
                  </a:lnTo>
                  <a:lnTo>
                    <a:pt x="0" y="0"/>
                  </a:lnTo>
                  <a:close/>
                </a:path>
              </a:pathLst>
            </a:custGeom>
            <a:solidFill>
              <a:srgbClr val="000000">
                <a:alpha val="0"/>
              </a:srgbClr>
            </a:solidFill>
            <a:ln w="238125" cap="sq">
              <a:solidFill>
                <a:srgbClr val="1A3664"/>
              </a:solidFill>
              <a:prstDash val="solid"/>
              <a:miter/>
            </a:ln>
          </p:spPr>
        </p:sp>
        <p:sp>
          <p:nvSpPr>
            <p:cNvPr id="6" name="TextBox 6"/>
            <p:cNvSpPr txBox="1"/>
            <p:nvPr/>
          </p:nvSpPr>
          <p:spPr>
            <a:xfrm>
              <a:off x="177800" y="-38100"/>
              <a:ext cx="558800" cy="714526"/>
            </a:xfrm>
            <a:prstGeom prst="rect">
              <a:avLst/>
            </a:prstGeom>
          </p:spPr>
          <p:txBody>
            <a:bodyPr lIns="50800" tIns="50800" rIns="50800" bIns="50800" rtlCol="0" anchor="ctr"/>
            <a:lstStyle/>
            <a:p>
              <a:pPr algn="ctr">
                <a:lnSpc>
                  <a:spcPts val="2659"/>
                </a:lnSpc>
              </a:pPr>
              <a:endParaRPr/>
            </a:p>
          </p:txBody>
        </p:sp>
      </p:grpSp>
      <p:grpSp>
        <p:nvGrpSpPr>
          <p:cNvPr id="7" name="Group 7"/>
          <p:cNvGrpSpPr/>
          <p:nvPr/>
        </p:nvGrpSpPr>
        <p:grpSpPr>
          <a:xfrm>
            <a:off x="12032378" y="3334754"/>
            <a:ext cx="1775752" cy="3466288"/>
            <a:chOff x="0" y="0"/>
            <a:chExt cx="504005" cy="983824"/>
          </a:xfrm>
        </p:grpSpPr>
        <p:sp>
          <p:nvSpPr>
            <p:cNvPr id="8" name="Freeform 8"/>
            <p:cNvSpPr/>
            <p:nvPr/>
          </p:nvSpPr>
          <p:spPr>
            <a:xfrm>
              <a:off x="0" y="0"/>
              <a:ext cx="504005" cy="983824"/>
            </a:xfrm>
            <a:custGeom>
              <a:avLst/>
              <a:gdLst/>
              <a:ahLst/>
              <a:cxnLst/>
              <a:rect l="l" t="t" r="r" b="b"/>
              <a:pathLst>
                <a:path w="504005" h="983824">
                  <a:moveTo>
                    <a:pt x="0" y="0"/>
                  </a:moveTo>
                  <a:lnTo>
                    <a:pt x="504005" y="0"/>
                  </a:lnTo>
                  <a:lnTo>
                    <a:pt x="504005" y="983824"/>
                  </a:lnTo>
                  <a:lnTo>
                    <a:pt x="0" y="983824"/>
                  </a:lnTo>
                  <a:close/>
                </a:path>
              </a:pathLst>
            </a:custGeom>
            <a:solidFill>
              <a:srgbClr val="FFFFFF"/>
            </a:solidFill>
          </p:spPr>
        </p:sp>
        <p:sp>
          <p:nvSpPr>
            <p:cNvPr id="9" name="TextBox 9"/>
            <p:cNvSpPr txBox="1"/>
            <p:nvPr/>
          </p:nvSpPr>
          <p:spPr>
            <a:xfrm>
              <a:off x="0" y="-38100"/>
              <a:ext cx="504005" cy="1021924"/>
            </a:xfrm>
            <a:prstGeom prst="rect">
              <a:avLst/>
            </a:prstGeom>
          </p:spPr>
          <p:txBody>
            <a:bodyPr lIns="50800" tIns="50800" rIns="50800" bIns="50800" rtlCol="0" anchor="ctr"/>
            <a:lstStyle/>
            <a:p>
              <a:pPr algn="ctr">
                <a:lnSpc>
                  <a:spcPts val="2659"/>
                </a:lnSpc>
              </a:pPr>
              <a:endParaRPr/>
            </a:p>
          </p:txBody>
        </p:sp>
      </p:grpSp>
      <p:grpSp>
        <p:nvGrpSpPr>
          <p:cNvPr id="10" name="Group 10"/>
          <p:cNvGrpSpPr/>
          <p:nvPr/>
        </p:nvGrpSpPr>
        <p:grpSpPr>
          <a:xfrm>
            <a:off x="13553384" y="2777201"/>
            <a:ext cx="1520447" cy="1520447"/>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A3664"/>
            </a:solidFill>
            <a:ln w="95250" cap="sq">
              <a:solidFill>
                <a:srgbClr val="1A3664"/>
              </a:solidFill>
              <a:prstDash val="solid"/>
              <a:miter/>
            </a:ln>
          </p:spPr>
        </p:sp>
        <p:sp>
          <p:nvSpPr>
            <p:cNvPr id="12" name="TextBox 12"/>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13" name="Group 13"/>
          <p:cNvGrpSpPr/>
          <p:nvPr/>
        </p:nvGrpSpPr>
        <p:grpSpPr>
          <a:xfrm>
            <a:off x="2620205" y="3537424"/>
            <a:ext cx="4323604" cy="3598178"/>
            <a:chOff x="0" y="0"/>
            <a:chExt cx="812800" cy="676426"/>
          </a:xfrm>
        </p:grpSpPr>
        <p:sp>
          <p:nvSpPr>
            <p:cNvPr id="14" name="Freeform 14"/>
            <p:cNvSpPr/>
            <p:nvPr/>
          </p:nvSpPr>
          <p:spPr>
            <a:xfrm>
              <a:off x="0" y="0"/>
              <a:ext cx="812800" cy="676426"/>
            </a:xfrm>
            <a:custGeom>
              <a:avLst/>
              <a:gdLst/>
              <a:ahLst/>
              <a:cxnLst/>
              <a:rect l="l" t="t" r="r" b="b"/>
              <a:pathLst>
                <a:path w="812800" h="676426">
                  <a:moveTo>
                    <a:pt x="0" y="0"/>
                  </a:moveTo>
                  <a:lnTo>
                    <a:pt x="609600" y="0"/>
                  </a:lnTo>
                  <a:lnTo>
                    <a:pt x="812800" y="338213"/>
                  </a:lnTo>
                  <a:lnTo>
                    <a:pt x="609600" y="676426"/>
                  </a:lnTo>
                  <a:lnTo>
                    <a:pt x="0" y="676426"/>
                  </a:lnTo>
                  <a:lnTo>
                    <a:pt x="203200" y="338213"/>
                  </a:lnTo>
                  <a:lnTo>
                    <a:pt x="0" y="0"/>
                  </a:lnTo>
                  <a:close/>
                </a:path>
              </a:pathLst>
            </a:custGeom>
            <a:solidFill>
              <a:srgbClr val="000000">
                <a:alpha val="0"/>
              </a:srgbClr>
            </a:solidFill>
            <a:ln w="238125" cap="sq">
              <a:solidFill>
                <a:srgbClr val="1A3664"/>
              </a:solidFill>
              <a:prstDash val="solid"/>
              <a:miter/>
            </a:ln>
          </p:spPr>
        </p:sp>
        <p:sp>
          <p:nvSpPr>
            <p:cNvPr id="15" name="TextBox 15"/>
            <p:cNvSpPr txBox="1"/>
            <p:nvPr/>
          </p:nvSpPr>
          <p:spPr>
            <a:xfrm>
              <a:off x="177800" y="-38100"/>
              <a:ext cx="558800" cy="714526"/>
            </a:xfrm>
            <a:prstGeom prst="rect">
              <a:avLst/>
            </a:prstGeom>
          </p:spPr>
          <p:txBody>
            <a:bodyPr lIns="50800" tIns="50800" rIns="50800" bIns="50800" rtlCol="0" anchor="ctr"/>
            <a:lstStyle/>
            <a:p>
              <a:pPr algn="ctr">
                <a:lnSpc>
                  <a:spcPts val="2659"/>
                </a:lnSpc>
              </a:pPr>
              <a:endParaRPr/>
            </a:p>
          </p:txBody>
        </p:sp>
      </p:grpSp>
      <p:grpSp>
        <p:nvGrpSpPr>
          <p:cNvPr id="16" name="Group 16"/>
          <p:cNvGrpSpPr/>
          <p:nvPr/>
        </p:nvGrpSpPr>
        <p:grpSpPr>
          <a:xfrm>
            <a:off x="2193798" y="3229170"/>
            <a:ext cx="1775752" cy="3466288"/>
            <a:chOff x="0" y="0"/>
            <a:chExt cx="504005" cy="983824"/>
          </a:xfrm>
        </p:grpSpPr>
        <p:sp>
          <p:nvSpPr>
            <p:cNvPr id="17" name="Freeform 17"/>
            <p:cNvSpPr/>
            <p:nvPr/>
          </p:nvSpPr>
          <p:spPr>
            <a:xfrm>
              <a:off x="0" y="0"/>
              <a:ext cx="504005" cy="983824"/>
            </a:xfrm>
            <a:custGeom>
              <a:avLst/>
              <a:gdLst/>
              <a:ahLst/>
              <a:cxnLst/>
              <a:rect l="l" t="t" r="r" b="b"/>
              <a:pathLst>
                <a:path w="504005" h="983824">
                  <a:moveTo>
                    <a:pt x="0" y="0"/>
                  </a:moveTo>
                  <a:lnTo>
                    <a:pt x="504005" y="0"/>
                  </a:lnTo>
                  <a:lnTo>
                    <a:pt x="504005" y="983824"/>
                  </a:lnTo>
                  <a:lnTo>
                    <a:pt x="0" y="983824"/>
                  </a:lnTo>
                  <a:close/>
                </a:path>
              </a:pathLst>
            </a:custGeom>
            <a:solidFill>
              <a:srgbClr val="FFFFFF"/>
            </a:solidFill>
          </p:spPr>
        </p:sp>
        <p:sp>
          <p:nvSpPr>
            <p:cNvPr id="18" name="TextBox 18"/>
            <p:cNvSpPr txBox="1"/>
            <p:nvPr/>
          </p:nvSpPr>
          <p:spPr>
            <a:xfrm>
              <a:off x="0" y="-38100"/>
              <a:ext cx="504005" cy="1021924"/>
            </a:xfrm>
            <a:prstGeom prst="rect">
              <a:avLst/>
            </a:prstGeom>
          </p:spPr>
          <p:txBody>
            <a:bodyPr lIns="50800" tIns="50800" rIns="50800" bIns="50800" rtlCol="0" anchor="ctr"/>
            <a:lstStyle/>
            <a:p>
              <a:pPr algn="ctr">
                <a:lnSpc>
                  <a:spcPts val="2659"/>
                </a:lnSpc>
              </a:pPr>
              <a:endParaRPr/>
            </a:p>
          </p:txBody>
        </p:sp>
      </p:grpSp>
      <p:grpSp>
        <p:nvGrpSpPr>
          <p:cNvPr id="19" name="Group 19"/>
          <p:cNvGrpSpPr/>
          <p:nvPr/>
        </p:nvGrpSpPr>
        <p:grpSpPr>
          <a:xfrm>
            <a:off x="3635734" y="2777201"/>
            <a:ext cx="1520447" cy="1520447"/>
            <a:chOff x="0" y="0"/>
            <a:chExt cx="812800" cy="812800"/>
          </a:xfrm>
        </p:grpSpPr>
        <p:sp>
          <p:nvSpPr>
            <p:cNvPr id="20" name="Freeform 2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A3664"/>
            </a:solidFill>
            <a:ln w="95250" cap="sq">
              <a:solidFill>
                <a:srgbClr val="1A3664"/>
              </a:solidFill>
              <a:prstDash val="solid"/>
              <a:miter/>
            </a:ln>
          </p:spPr>
        </p:sp>
        <p:sp>
          <p:nvSpPr>
            <p:cNvPr id="21" name="TextBox 21"/>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22" name="TextBox 22"/>
          <p:cNvSpPr txBox="1"/>
          <p:nvPr/>
        </p:nvSpPr>
        <p:spPr>
          <a:xfrm>
            <a:off x="2771814" y="4588480"/>
            <a:ext cx="3248286" cy="1441099"/>
          </a:xfrm>
          <a:prstGeom prst="rect">
            <a:avLst/>
          </a:prstGeom>
        </p:spPr>
        <p:txBody>
          <a:bodyPr lIns="0" tIns="0" rIns="0" bIns="0" rtlCol="0" anchor="t">
            <a:spAutoFit/>
          </a:bodyPr>
          <a:lstStyle/>
          <a:p>
            <a:pPr algn="ctr">
              <a:lnSpc>
                <a:spcPts val="5746"/>
              </a:lnSpc>
            </a:pPr>
            <a:r>
              <a:rPr lang="en-US" sz="4104" b="1" spc="20" dirty="0">
                <a:solidFill>
                  <a:srgbClr val="000000"/>
                </a:solidFill>
                <a:latin typeface="Inter Bold"/>
                <a:ea typeface="Inter Bold"/>
                <a:cs typeface="Inter Bold"/>
                <a:sym typeface="Inter Bold"/>
              </a:rPr>
              <a:t>Random Search</a:t>
            </a:r>
          </a:p>
        </p:txBody>
      </p:sp>
      <p:sp>
        <p:nvSpPr>
          <p:cNvPr id="23" name="AutoShape 23"/>
          <p:cNvSpPr/>
          <p:nvPr/>
        </p:nvSpPr>
        <p:spPr>
          <a:xfrm>
            <a:off x="1028700" y="8829965"/>
            <a:ext cx="16230600" cy="0"/>
          </a:xfrm>
          <a:prstGeom prst="line">
            <a:avLst/>
          </a:prstGeom>
          <a:ln w="95250" cap="flat">
            <a:solidFill>
              <a:srgbClr val="FBC73B"/>
            </a:solidFill>
            <a:prstDash val="solid"/>
            <a:headEnd type="none" w="sm" len="sm"/>
            <a:tailEnd type="none" w="sm" len="sm"/>
          </a:ln>
        </p:spPr>
      </p:sp>
      <p:grpSp>
        <p:nvGrpSpPr>
          <p:cNvPr id="24" name="Group 24"/>
          <p:cNvGrpSpPr/>
          <p:nvPr/>
        </p:nvGrpSpPr>
        <p:grpSpPr>
          <a:xfrm>
            <a:off x="4040077" y="8426460"/>
            <a:ext cx="711760" cy="711760"/>
            <a:chOff x="0" y="0"/>
            <a:chExt cx="812800" cy="812800"/>
          </a:xfrm>
        </p:grpSpPr>
        <p:sp>
          <p:nvSpPr>
            <p:cNvPr id="25" name="Freeform 2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A3664"/>
            </a:solidFill>
            <a:ln w="47625" cap="sq">
              <a:solidFill>
                <a:srgbClr val="1A3664"/>
              </a:solidFill>
              <a:prstDash val="solid"/>
              <a:miter/>
            </a:ln>
          </p:spPr>
        </p:sp>
        <p:sp>
          <p:nvSpPr>
            <p:cNvPr id="26" name="TextBox 26"/>
            <p:cNvSpPr txBox="1"/>
            <p:nvPr/>
          </p:nvSpPr>
          <p:spPr>
            <a:xfrm>
              <a:off x="76200" y="38100"/>
              <a:ext cx="660400" cy="698500"/>
            </a:xfrm>
            <a:prstGeom prst="rect">
              <a:avLst/>
            </a:prstGeom>
          </p:spPr>
          <p:txBody>
            <a:bodyPr lIns="52083" tIns="52083" rIns="52083" bIns="52083" rtlCol="0" anchor="ctr"/>
            <a:lstStyle/>
            <a:p>
              <a:pPr algn="ctr">
                <a:lnSpc>
                  <a:spcPts val="2659"/>
                </a:lnSpc>
              </a:pPr>
              <a:endParaRPr/>
            </a:p>
          </p:txBody>
        </p:sp>
      </p:grpSp>
      <p:grpSp>
        <p:nvGrpSpPr>
          <p:cNvPr id="27" name="Group 27"/>
          <p:cNvGrpSpPr/>
          <p:nvPr/>
        </p:nvGrpSpPr>
        <p:grpSpPr>
          <a:xfrm>
            <a:off x="13957728" y="8426460"/>
            <a:ext cx="711760" cy="711760"/>
            <a:chOff x="0" y="0"/>
            <a:chExt cx="812800" cy="812800"/>
          </a:xfrm>
        </p:grpSpPr>
        <p:sp>
          <p:nvSpPr>
            <p:cNvPr id="28" name="Freeform 2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A3664"/>
            </a:solidFill>
            <a:ln w="47625" cap="sq">
              <a:solidFill>
                <a:srgbClr val="1A3664"/>
              </a:solidFill>
              <a:prstDash val="solid"/>
              <a:miter/>
            </a:ln>
          </p:spPr>
        </p:sp>
        <p:sp>
          <p:nvSpPr>
            <p:cNvPr id="29" name="TextBox 29"/>
            <p:cNvSpPr txBox="1"/>
            <p:nvPr/>
          </p:nvSpPr>
          <p:spPr>
            <a:xfrm>
              <a:off x="76200" y="38100"/>
              <a:ext cx="660400" cy="698500"/>
            </a:xfrm>
            <a:prstGeom prst="rect">
              <a:avLst/>
            </a:prstGeom>
          </p:spPr>
          <p:txBody>
            <a:bodyPr lIns="52083" tIns="52083" rIns="52083" bIns="52083" rtlCol="0" anchor="ctr"/>
            <a:lstStyle/>
            <a:p>
              <a:pPr algn="ctr">
                <a:lnSpc>
                  <a:spcPts val="2659"/>
                </a:lnSpc>
              </a:pPr>
              <a:endParaRPr/>
            </a:p>
          </p:txBody>
        </p:sp>
      </p:grpSp>
      <p:sp>
        <p:nvSpPr>
          <p:cNvPr id="30" name="AutoShape 30"/>
          <p:cNvSpPr/>
          <p:nvPr/>
        </p:nvSpPr>
        <p:spPr>
          <a:xfrm>
            <a:off x="4395957" y="7135603"/>
            <a:ext cx="0" cy="1290858"/>
          </a:xfrm>
          <a:prstGeom prst="line">
            <a:avLst/>
          </a:prstGeom>
          <a:ln w="47625" cap="flat">
            <a:solidFill>
              <a:srgbClr val="1D3865"/>
            </a:solidFill>
            <a:prstDash val="solid"/>
            <a:headEnd type="none" w="sm" len="sm"/>
            <a:tailEnd type="none" w="sm" len="sm"/>
          </a:ln>
        </p:spPr>
      </p:sp>
      <p:sp>
        <p:nvSpPr>
          <p:cNvPr id="31" name="AutoShape 31"/>
          <p:cNvSpPr/>
          <p:nvPr/>
        </p:nvSpPr>
        <p:spPr>
          <a:xfrm>
            <a:off x="14313608" y="7135603"/>
            <a:ext cx="0" cy="1290858"/>
          </a:xfrm>
          <a:prstGeom prst="line">
            <a:avLst/>
          </a:prstGeom>
          <a:ln w="47625" cap="flat">
            <a:solidFill>
              <a:srgbClr val="1A3664"/>
            </a:solidFill>
            <a:prstDash val="solid"/>
            <a:headEnd type="none" w="sm" len="sm"/>
            <a:tailEnd type="none" w="sm" len="sm"/>
          </a:ln>
        </p:spPr>
      </p:sp>
      <p:sp>
        <p:nvSpPr>
          <p:cNvPr id="32" name="Freeform 32"/>
          <p:cNvSpPr/>
          <p:nvPr/>
        </p:nvSpPr>
        <p:spPr>
          <a:xfrm>
            <a:off x="3928381" y="3097903"/>
            <a:ext cx="935152" cy="879043"/>
          </a:xfrm>
          <a:custGeom>
            <a:avLst/>
            <a:gdLst/>
            <a:ahLst/>
            <a:cxnLst/>
            <a:rect l="l" t="t" r="r" b="b"/>
            <a:pathLst>
              <a:path w="935152" h="879043">
                <a:moveTo>
                  <a:pt x="0" y="0"/>
                </a:moveTo>
                <a:lnTo>
                  <a:pt x="935152" y="0"/>
                </a:lnTo>
                <a:lnTo>
                  <a:pt x="935152" y="879043"/>
                </a:lnTo>
                <a:lnTo>
                  <a:pt x="0" y="87904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3" name="Freeform 33"/>
          <p:cNvSpPr/>
          <p:nvPr/>
        </p:nvSpPr>
        <p:spPr>
          <a:xfrm>
            <a:off x="13846032" y="3097903"/>
            <a:ext cx="935152" cy="879043"/>
          </a:xfrm>
          <a:custGeom>
            <a:avLst/>
            <a:gdLst/>
            <a:ahLst/>
            <a:cxnLst/>
            <a:rect l="l" t="t" r="r" b="b"/>
            <a:pathLst>
              <a:path w="935152" h="879043">
                <a:moveTo>
                  <a:pt x="0" y="0"/>
                </a:moveTo>
                <a:lnTo>
                  <a:pt x="935152" y="0"/>
                </a:lnTo>
                <a:lnTo>
                  <a:pt x="935152" y="879043"/>
                </a:lnTo>
                <a:lnTo>
                  <a:pt x="0" y="87904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4" name="TextBox 34"/>
          <p:cNvSpPr txBox="1"/>
          <p:nvPr/>
        </p:nvSpPr>
        <p:spPr>
          <a:xfrm>
            <a:off x="12613660" y="4735798"/>
            <a:ext cx="3399895" cy="1441099"/>
          </a:xfrm>
          <a:prstGeom prst="rect">
            <a:avLst/>
          </a:prstGeom>
        </p:spPr>
        <p:txBody>
          <a:bodyPr lIns="0" tIns="0" rIns="0" bIns="0" rtlCol="0" anchor="t">
            <a:spAutoFit/>
          </a:bodyPr>
          <a:lstStyle/>
          <a:p>
            <a:pPr algn="ctr">
              <a:lnSpc>
                <a:spcPts val="5746"/>
              </a:lnSpc>
            </a:pPr>
            <a:r>
              <a:rPr lang="en-US" sz="4104" b="1" spc="20">
                <a:solidFill>
                  <a:srgbClr val="000000"/>
                </a:solidFill>
                <a:latin typeface="Inter Bold"/>
                <a:ea typeface="Inter Bold"/>
                <a:cs typeface="Inter Bold"/>
                <a:sym typeface="Inter Bold"/>
              </a:rPr>
              <a:t>Bayesian Optimization</a:t>
            </a:r>
          </a:p>
        </p:txBody>
      </p:sp>
      <p:sp>
        <p:nvSpPr>
          <p:cNvPr id="35" name="TextBox 35"/>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17</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TextBox 2"/>
          <p:cNvSpPr txBox="1"/>
          <p:nvPr/>
        </p:nvSpPr>
        <p:spPr>
          <a:xfrm>
            <a:off x="0" y="363268"/>
            <a:ext cx="3390449" cy="387757"/>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3. Methodology</a:t>
            </a:r>
          </a:p>
        </p:txBody>
      </p:sp>
      <p:sp>
        <p:nvSpPr>
          <p:cNvPr id="3" name="TextBox 3"/>
          <p:cNvSpPr txBox="1"/>
          <p:nvPr/>
        </p:nvSpPr>
        <p:spPr>
          <a:xfrm>
            <a:off x="3930716" y="652397"/>
            <a:ext cx="10426568" cy="25584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3.5 Evaluation</a:t>
            </a:r>
          </a:p>
          <a:p>
            <a:pPr algn="ctr">
              <a:lnSpc>
                <a:spcPts val="6600"/>
              </a:lnSpc>
            </a:pPr>
            <a:r>
              <a:rPr lang="en-US" sz="6600">
                <a:solidFill>
                  <a:srgbClr val="1D3865"/>
                </a:solidFill>
                <a:latin typeface="League Spartan"/>
                <a:ea typeface="League Spartan"/>
                <a:cs typeface="League Spartan"/>
                <a:sym typeface="League Spartan"/>
              </a:rPr>
              <a:t>Algorithms</a:t>
            </a:r>
          </a:p>
          <a:p>
            <a:pPr algn="ctr">
              <a:lnSpc>
                <a:spcPts val="6600"/>
              </a:lnSpc>
            </a:pPr>
            <a:endParaRPr lang="en-US" sz="6600">
              <a:solidFill>
                <a:srgbClr val="1D3865"/>
              </a:solidFill>
              <a:latin typeface="League Spartan"/>
              <a:ea typeface="League Spartan"/>
              <a:cs typeface="League Spartan"/>
              <a:sym typeface="League Spartan"/>
            </a:endParaRPr>
          </a:p>
        </p:txBody>
      </p:sp>
      <p:grpSp>
        <p:nvGrpSpPr>
          <p:cNvPr id="4" name="Group 4"/>
          <p:cNvGrpSpPr/>
          <p:nvPr/>
        </p:nvGrpSpPr>
        <p:grpSpPr>
          <a:xfrm rot="-2700000">
            <a:off x="8076577" y="5270880"/>
            <a:ext cx="2134846" cy="2134846"/>
            <a:chOff x="0" y="0"/>
            <a:chExt cx="619172" cy="619172"/>
          </a:xfrm>
        </p:grpSpPr>
        <p:sp>
          <p:nvSpPr>
            <p:cNvPr id="5" name="Freeform 5"/>
            <p:cNvSpPr/>
            <p:nvPr/>
          </p:nvSpPr>
          <p:spPr>
            <a:xfrm>
              <a:off x="0" y="0"/>
              <a:ext cx="619172" cy="619172"/>
            </a:xfrm>
            <a:custGeom>
              <a:avLst/>
              <a:gdLst/>
              <a:ahLst/>
              <a:cxnLst/>
              <a:rect l="l" t="t" r="r" b="b"/>
              <a:pathLst>
                <a:path w="619172" h="619172">
                  <a:moveTo>
                    <a:pt x="0" y="0"/>
                  </a:moveTo>
                  <a:lnTo>
                    <a:pt x="619172" y="0"/>
                  </a:lnTo>
                  <a:lnTo>
                    <a:pt x="619172" y="619172"/>
                  </a:lnTo>
                  <a:lnTo>
                    <a:pt x="0" y="619172"/>
                  </a:lnTo>
                  <a:close/>
                </a:path>
              </a:pathLst>
            </a:custGeom>
            <a:solidFill>
              <a:srgbClr val="FBC73B"/>
            </a:solidFill>
          </p:spPr>
        </p:sp>
        <p:sp>
          <p:nvSpPr>
            <p:cNvPr id="6" name="TextBox 6"/>
            <p:cNvSpPr txBox="1"/>
            <p:nvPr/>
          </p:nvSpPr>
          <p:spPr>
            <a:xfrm>
              <a:off x="0" y="-38100"/>
              <a:ext cx="619172" cy="657272"/>
            </a:xfrm>
            <a:prstGeom prst="rect">
              <a:avLst/>
            </a:prstGeom>
          </p:spPr>
          <p:txBody>
            <a:bodyPr lIns="59202" tIns="59202" rIns="59202" bIns="59202" rtlCol="0" anchor="ctr"/>
            <a:lstStyle/>
            <a:p>
              <a:pPr algn="ctr">
                <a:lnSpc>
                  <a:spcPts val="2660"/>
                </a:lnSpc>
              </a:pPr>
              <a:endParaRPr/>
            </a:p>
          </p:txBody>
        </p:sp>
      </p:grpSp>
      <p:grpSp>
        <p:nvGrpSpPr>
          <p:cNvPr id="7" name="Group 7"/>
          <p:cNvGrpSpPr/>
          <p:nvPr/>
        </p:nvGrpSpPr>
        <p:grpSpPr>
          <a:xfrm rot="-2700000">
            <a:off x="5787476" y="3150746"/>
            <a:ext cx="2436469" cy="2436469"/>
            <a:chOff x="0" y="0"/>
            <a:chExt cx="543317" cy="543317"/>
          </a:xfrm>
        </p:grpSpPr>
        <p:sp>
          <p:nvSpPr>
            <p:cNvPr id="8" name="Freeform 8"/>
            <p:cNvSpPr/>
            <p:nvPr/>
          </p:nvSpPr>
          <p:spPr>
            <a:xfrm>
              <a:off x="0" y="0"/>
              <a:ext cx="543317" cy="543317"/>
            </a:xfrm>
            <a:custGeom>
              <a:avLst/>
              <a:gdLst/>
              <a:ahLst/>
              <a:cxnLst/>
              <a:rect l="l" t="t" r="r" b="b"/>
              <a:pathLst>
                <a:path w="543317" h="543317">
                  <a:moveTo>
                    <a:pt x="0" y="0"/>
                  </a:moveTo>
                  <a:lnTo>
                    <a:pt x="543317" y="0"/>
                  </a:lnTo>
                  <a:lnTo>
                    <a:pt x="543317" y="543317"/>
                  </a:lnTo>
                  <a:lnTo>
                    <a:pt x="0" y="543317"/>
                  </a:lnTo>
                  <a:close/>
                </a:path>
              </a:pathLst>
            </a:custGeom>
            <a:solidFill>
              <a:srgbClr val="1D3865"/>
            </a:solidFill>
          </p:spPr>
        </p:sp>
        <p:sp>
          <p:nvSpPr>
            <p:cNvPr id="9" name="TextBox 9"/>
            <p:cNvSpPr txBox="1"/>
            <p:nvPr/>
          </p:nvSpPr>
          <p:spPr>
            <a:xfrm>
              <a:off x="0" y="-38100"/>
              <a:ext cx="543317" cy="581417"/>
            </a:xfrm>
            <a:prstGeom prst="rect">
              <a:avLst/>
            </a:prstGeom>
          </p:spPr>
          <p:txBody>
            <a:bodyPr lIns="59999" tIns="59999" rIns="59999" bIns="59999" rtlCol="0" anchor="ctr"/>
            <a:lstStyle/>
            <a:p>
              <a:pPr algn="ctr">
                <a:lnSpc>
                  <a:spcPts val="2660"/>
                </a:lnSpc>
              </a:pPr>
              <a:endParaRPr/>
            </a:p>
          </p:txBody>
        </p:sp>
      </p:grpSp>
      <p:grpSp>
        <p:nvGrpSpPr>
          <p:cNvPr id="10" name="Group 10"/>
          <p:cNvGrpSpPr/>
          <p:nvPr/>
        </p:nvGrpSpPr>
        <p:grpSpPr>
          <a:xfrm rot="-2700000">
            <a:off x="5787476" y="7089391"/>
            <a:ext cx="2436469" cy="2436469"/>
            <a:chOff x="0" y="0"/>
            <a:chExt cx="543317" cy="543317"/>
          </a:xfrm>
        </p:grpSpPr>
        <p:sp>
          <p:nvSpPr>
            <p:cNvPr id="11" name="Freeform 11"/>
            <p:cNvSpPr/>
            <p:nvPr/>
          </p:nvSpPr>
          <p:spPr>
            <a:xfrm>
              <a:off x="0" y="0"/>
              <a:ext cx="543317" cy="543317"/>
            </a:xfrm>
            <a:custGeom>
              <a:avLst/>
              <a:gdLst/>
              <a:ahLst/>
              <a:cxnLst/>
              <a:rect l="l" t="t" r="r" b="b"/>
              <a:pathLst>
                <a:path w="543317" h="543317">
                  <a:moveTo>
                    <a:pt x="0" y="0"/>
                  </a:moveTo>
                  <a:lnTo>
                    <a:pt x="543317" y="0"/>
                  </a:lnTo>
                  <a:lnTo>
                    <a:pt x="543317" y="543317"/>
                  </a:lnTo>
                  <a:lnTo>
                    <a:pt x="0" y="543317"/>
                  </a:lnTo>
                  <a:close/>
                </a:path>
              </a:pathLst>
            </a:custGeom>
            <a:solidFill>
              <a:srgbClr val="1D3865"/>
            </a:solidFill>
          </p:spPr>
        </p:sp>
        <p:sp>
          <p:nvSpPr>
            <p:cNvPr id="12" name="TextBox 12"/>
            <p:cNvSpPr txBox="1"/>
            <p:nvPr/>
          </p:nvSpPr>
          <p:spPr>
            <a:xfrm>
              <a:off x="0" y="-38100"/>
              <a:ext cx="543317" cy="581417"/>
            </a:xfrm>
            <a:prstGeom prst="rect">
              <a:avLst/>
            </a:prstGeom>
          </p:spPr>
          <p:txBody>
            <a:bodyPr lIns="59999" tIns="59999" rIns="59999" bIns="59999" rtlCol="0" anchor="ctr"/>
            <a:lstStyle/>
            <a:p>
              <a:pPr algn="ctr">
                <a:lnSpc>
                  <a:spcPts val="2660"/>
                </a:lnSpc>
              </a:pPr>
              <a:endParaRPr/>
            </a:p>
          </p:txBody>
        </p:sp>
      </p:grpSp>
      <p:grpSp>
        <p:nvGrpSpPr>
          <p:cNvPr id="13" name="Group 13"/>
          <p:cNvGrpSpPr/>
          <p:nvPr/>
        </p:nvGrpSpPr>
        <p:grpSpPr>
          <a:xfrm rot="-2700000">
            <a:off x="10064056" y="3150746"/>
            <a:ext cx="2436469" cy="2436469"/>
            <a:chOff x="0" y="0"/>
            <a:chExt cx="543317" cy="543317"/>
          </a:xfrm>
        </p:grpSpPr>
        <p:sp>
          <p:nvSpPr>
            <p:cNvPr id="14" name="Freeform 14"/>
            <p:cNvSpPr/>
            <p:nvPr/>
          </p:nvSpPr>
          <p:spPr>
            <a:xfrm>
              <a:off x="0" y="0"/>
              <a:ext cx="543317" cy="543317"/>
            </a:xfrm>
            <a:custGeom>
              <a:avLst/>
              <a:gdLst/>
              <a:ahLst/>
              <a:cxnLst/>
              <a:rect l="l" t="t" r="r" b="b"/>
              <a:pathLst>
                <a:path w="543317" h="543317">
                  <a:moveTo>
                    <a:pt x="0" y="0"/>
                  </a:moveTo>
                  <a:lnTo>
                    <a:pt x="543317" y="0"/>
                  </a:lnTo>
                  <a:lnTo>
                    <a:pt x="543317" y="543317"/>
                  </a:lnTo>
                  <a:lnTo>
                    <a:pt x="0" y="543317"/>
                  </a:lnTo>
                  <a:close/>
                </a:path>
              </a:pathLst>
            </a:custGeom>
            <a:solidFill>
              <a:srgbClr val="1D3865"/>
            </a:solidFill>
          </p:spPr>
        </p:sp>
        <p:sp>
          <p:nvSpPr>
            <p:cNvPr id="15" name="TextBox 15"/>
            <p:cNvSpPr txBox="1"/>
            <p:nvPr/>
          </p:nvSpPr>
          <p:spPr>
            <a:xfrm>
              <a:off x="0" y="-38100"/>
              <a:ext cx="543317" cy="581417"/>
            </a:xfrm>
            <a:prstGeom prst="rect">
              <a:avLst/>
            </a:prstGeom>
          </p:spPr>
          <p:txBody>
            <a:bodyPr lIns="59999" tIns="59999" rIns="59999" bIns="59999" rtlCol="0" anchor="ctr"/>
            <a:lstStyle/>
            <a:p>
              <a:pPr algn="ctr">
                <a:lnSpc>
                  <a:spcPts val="2660"/>
                </a:lnSpc>
              </a:pPr>
              <a:endParaRPr/>
            </a:p>
          </p:txBody>
        </p:sp>
      </p:grpSp>
      <p:grpSp>
        <p:nvGrpSpPr>
          <p:cNvPr id="16" name="Group 16"/>
          <p:cNvGrpSpPr/>
          <p:nvPr/>
        </p:nvGrpSpPr>
        <p:grpSpPr>
          <a:xfrm rot="-2700000">
            <a:off x="10064056" y="7089391"/>
            <a:ext cx="2436469" cy="2436469"/>
            <a:chOff x="0" y="0"/>
            <a:chExt cx="543317" cy="543317"/>
          </a:xfrm>
        </p:grpSpPr>
        <p:sp>
          <p:nvSpPr>
            <p:cNvPr id="17" name="Freeform 17"/>
            <p:cNvSpPr/>
            <p:nvPr/>
          </p:nvSpPr>
          <p:spPr>
            <a:xfrm>
              <a:off x="0" y="0"/>
              <a:ext cx="543317" cy="543317"/>
            </a:xfrm>
            <a:custGeom>
              <a:avLst/>
              <a:gdLst/>
              <a:ahLst/>
              <a:cxnLst/>
              <a:rect l="l" t="t" r="r" b="b"/>
              <a:pathLst>
                <a:path w="543317" h="543317">
                  <a:moveTo>
                    <a:pt x="0" y="0"/>
                  </a:moveTo>
                  <a:lnTo>
                    <a:pt x="543317" y="0"/>
                  </a:lnTo>
                  <a:lnTo>
                    <a:pt x="543317" y="543317"/>
                  </a:lnTo>
                  <a:lnTo>
                    <a:pt x="0" y="543317"/>
                  </a:lnTo>
                  <a:close/>
                </a:path>
              </a:pathLst>
            </a:custGeom>
            <a:solidFill>
              <a:srgbClr val="1D3865"/>
            </a:solidFill>
          </p:spPr>
        </p:sp>
        <p:sp>
          <p:nvSpPr>
            <p:cNvPr id="18" name="TextBox 18"/>
            <p:cNvSpPr txBox="1"/>
            <p:nvPr/>
          </p:nvSpPr>
          <p:spPr>
            <a:xfrm>
              <a:off x="0" y="-38100"/>
              <a:ext cx="543317" cy="581417"/>
            </a:xfrm>
            <a:prstGeom prst="rect">
              <a:avLst/>
            </a:prstGeom>
          </p:spPr>
          <p:txBody>
            <a:bodyPr lIns="59999" tIns="59999" rIns="59999" bIns="59999" rtlCol="0" anchor="ctr"/>
            <a:lstStyle/>
            <a:p>
              <a:pPr algn="ctr">
                <a:lnSpc>
                  <a:spcPts val="2660"/>
                </a:lnSpc>
              </a:pPr>
              <a:endParaRPr/>
            </a:p>
          </p:txBody>
        </p:sp>
      </p:grpSp>
      <p:sp>
        <p:nvSpPr>
          <p:cNvPr id="19" name="Freeform 19"/>
          <p:cNvSpPr/>
          <p:nvPr/>
        </p:nvSpPr>
        <p:spPr>
          <a:xfrm rot="-2700000">
            <a:off x="9915861" y="7170515"/>
            <a:ext cx="836969" cy="784658"/>
          </a:xfrm>
          <a:custGeom>
            <a:avLst/>
            <a:gdLst/>
            <a:ahLst/>
            <a:cxnLst/>
            <a:rect l="l" t="t" r="r" b="b"/>
            <a:pathLst>
              <a:path w="836969" h="784658">
                <a:moveTo>
                  <a:pt x="0" y="0"/>
                </a:moveTo>
                <a:lnTo>
                  <a:pt x="836969" y="0"/>
                </a:lnTo>
                <a:lnTo>
                  <a:pt x="836969" y="784658"/>
                </a:lnTo>
                <a:lnTo>
                  <a:pt x="0" y="7846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0" name="TextBox 20"/>
          <p:cNvSpPr txBox="1"/>
          <p:nvPr/>
        </p:nvSpPr>
        <p:spPr>
          <a:xfrm>
            <a:off x="10204453" y="7963010"/>
            <a:ext cx="2155674" cy="613031"/>
          </a:xfrm>
          <a:prstGeom prst="rect">
            <a:avLst/>
          </a:prstGeom>
        </p:spPr>
        <p:txBody>
          <a:bodyPr lIns="0" tIns="0" rIns="0" bIns="0" rtlCol="0" anchor="t">
            <a:spAutoFit/>
          </a:bodyPr>
          <a:lstStyle/>
          <a:p>
            <a:pPr algn="ctr">
              <a:lnSpc>
                <a:spcPts val="5003"/>
              </a:lnSpc>
            </a:pPr>
            <a:r>
              <a:rPr lang="en-US" sz="3573" b="1" spc="150">
                <a:solidFill>
                  <a:srgbClr val="FCFDFD"/>
                </a:solidFill>
                <a:latin typeface="Barlow Bold"/>
                <a:ea typeface="Barlow Bold"/>
                <a:cs typeface="Barlow Bold"/>
                <a:sym typeface="Barlow Bold"/>
              </a:rPr>
              <a:t>MAPE</a:t>
            </a:r>
          </a:p>
        </p:txBody>
      </p:sp>
      <p:sp>
        <p:nvSpPr>
          <p:cNvPr id="21" name="Freeform 21"/>
          <p:cNvSpPr/>
          <p:nvPr/>
        </p:nvSpPr>
        <p:spPr>
          <a:xfrm rot="2700000">
            <a:off x="7535170" y="7170515"/>
            <a:ext cx="836969" cy="784658"/>
          </a:xfrm>
          <a:custGeom>
            <a:avLst/>
            <a:gdLst/>
            <a:ahLst/>
            <a:cxnLst/>
            <a:rect l="l" t="t" r="r" b="b"/>
            <a:pathLst>
              <a:path w="836969" h="784658">
                <a:moveTo>
                  <a:pt x="0" y="0"/>
                </a:moveTo>
                <a:lnTo>
                  <a:pt x="836969" y="0"/>
                </a:lnTo>
                <a:lnTo>
                  <a:pt x="836969" y="784658"/>
                </a:lnTo>
                <a:lnTo>
                  <a:pt x="0" y="7846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2" name="TextBox 22"/>
          <p:cNvSpPr txBox="1"/>
          <p:nvPr/>
        </p:nvSpPr>
        <p:spPr>
          <a:xfrm>
            <a:off x="5971438" y="8059976"/>
            <a:ext cx="2155674" cy="613031"/>
          </a:xfrm>
          <a:prstGeom prst="rect">
            <a:avLst/>
          </a:prstGeom>
        </p:spPr>
        <p:txBody>
          <a:bodyPr lIns="0" tIns="0" rIns="0" bIns="0" rtlCol="0" anchor="t">
            <a:spAutoFit/>
          </a:bodyPr>
          <a:lstStyle/>
          <a:p>
            <a:pPr algn="ctr">
              <a:lnSpc>
                <a:spcPts val="5003"/>
              </a:lnSpc>
            </a:pPr>
            <a:r>
              <a:rPr lang="en-US" sz="3573" b="1" spc="150">
                <a:solidFill>
                  <a:srgbClr val="FCFDFD"/>
                </a:solidFill>
                <a:latin typeface="Barlow Bold"/>
                <a:ea typeface="Barlow Bold"/>
                <a:cs typeface="Barlow Bold"/>
                <a:sym typeface="Barlow Bold"/>
              </a:rPr>
              <a:t>MSE</a:t>
            </a:r>
          </a:p>
        </p:txBody>
      </p:sp>
      <p:sp>
        <p:nvSpPr>
          <p:cNvPr id="23" name="Freeform 23"/>
          <p:cNvSpPr/>
          <p:nvPr/>
        </p:nvSpPr>
        <p:spPr>
          <a:xfrm rot="8100000">
            <a:off x="7535170" y="4789824"/>
            <a:ext cx="836969" cy="784658"/>
          </a:xfrm>
          <a:custGeom>
            <a:avLst/>
            <a:gdLst/>
            <a:ahLst/>
            <a:cxnLst/>
            <a:rect l="l" t="t" r="r" b="b"/>
            <a:pathLst>
              <a:path w="836969" h="784658">
                <a:moveTo>
                  <a:pt x="0" y="0"/>
                </a:moveTo>
                <a:lnTo>
                  <a:pt x="836969" y="0"/>
                </a:lnTo>
                <a:lnTo>
                  <a:pt x="836969" y="784658"/>
                </a:lnTo>
                <a:lnTo>
                  <a:pt x="0" y="7846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4" name="TextBox 24"/>
          <p:cNvSpPr txBox="1"/>
          <p:nvPr/>
        </p:nvSpPr>
        <p:spPr>
          <a:xfrm>
            <a:off x="5971438" y="4024991"/>
            <a:ext cx="2155674" cy="613031"/>
          </a:xfrm>
          <a:prstGeom prst="rect">
            <a:avLst/>
          </a:prstGeom>
        </p:spPr>
        <p:txBody>
          <a:bodyPr lIns="0" tIns="0" rIns="0" bIns="0" rtlCol="0" anchor="t">
            <a:spAutoFit/>
          </a:bodyPr>
          <a:lstStyle/>
          <a:p>
            <a:pPr algn="ctr">
              <a:lnSpc>
                <a:spcPts val="5003"/>
              </a:lnSpc>
            </a:pPr>
            <a:r>
              <a:rPr lang="en-US" sz="3573" b="1" spc="150">
                <a:solidFill>
                  <a:srgbClr val="FCFDFD"/>
                </a:solidFill>
                <a:latin typeface="Barlow Bold"/>
                <a:ea typeface="Barlow Bold"/>
                <a:cs typeface="Barlow Bold"/>
                <a:sym typeface="Barlow Bold"/>
              </a:rPr>
              <a:t>MAE</a:t>
            </a:r>
          </a:p>
        </p:txBody>
      </p:sp>
      <p:sp>
        <p:nvSpPr>
          <p:cNvPr id="25" name="Freeform 25"/>
          <p:cNvSpPr/>
          <p:nvPr/>
        </p:nvSpPr>
        <p:spPr>
          <a:xfrm rot="-8100000">
            <a:off x="9915861" y="4789824"/>
            <a:ext cx="836969" cy="784658"/>
          </a:xfrm>
          <a:custGeom>
            <a:avLst/>
            <a:gdLst/>
            <a:ahLst/>
            <a:cxnLst/>
            <a:rect l="l" t="t" r="r" b="b"/>
            <a:pathLst>
              <a:path w="836969" h="784658">
                <a:moveTo>
                  <a:pt x="0" y="0"/>
                </a:moveTo>
                <a:lnTo>
                  <a:pt x="836969" y="0"/>
                </a:lnTo>
                <a:lnTo>
                  <a:pt x="836969" y="784658"/>
                </a:lnTo>
                <a:lnTo>
                  <a:pt x="0" y="78465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6" name="TextBox 26"/>
          <p:cNvSpPr txBox="1"/>
          <p:nvPr/>
        </p:nvSpPr>
        <p:spPr>
          <a:xfrm>
            <a:off x="10088809" y="4118422"/>
            <a:ext cx="2155674" cy="613031"/>
          </a:xfrm>
          <a:prstGeom prst="rect">
            <a:avLst/>
          </a:prstGeom>
        </p:spPr>
        <p:txBody>
          <a:bodyPr lIns="0" tIns="0" rIns="0" bIns="0" rtlCol="0" anchor="t">
            <a:spAutoFit/>
          </a:bodyPr>
          <a:lstStyle/>
          <a:p>
            <a:pPr algn="ctr">
              <a:lnSpc>
                <a:spcPts val="5003"/>
              </a:lnSpc>
            </a:pPr>
            <a:r>
              <a:rPr lang="en-US" sz="3573" b="1" spc="150">
                <a:solidFill>
                  <a:srgbClr val="FCFDFD"/>
                </a:solidFill>
                <a:latin typeface="Barlow Bold"/>
                <a:ea typeface="Barlow Bold"/>
                <a:cs typeface="Barlow Bold"/>
                <a:sym typeface="Barlow Bold"/>
              </a:rPr>
              <a:t>R</a:t>
            </a:r>
          </a:p>
        </p:txBody>
      </p:sp>
      <p:sp>
        <p:nvSpPr>
          <p:cNvPr id="27" name="TextBox 27"/>
          <p:cNvSpPr txBox="1"/>
          <p:nvPr/>
        </p:nvSpPr>
        <p:spPr>
          <a:xfrm>
            <a:off x="10320097" y="3950610"/>
            <a:ext cx="2155674" cy="430875"/>
          </a:xfrm>
          <a:prstGeom prst="rect">
            <a:avLst/>
          </a:prstGeom>
        </p:spPr>
        <p:txBody>
          <a:bodyPr lIns="0" tIns="0" rIns="0" bIns="0" rtlCol="0" anchor="t">
            <a:spAutoFit/>
          </a:bodyPr>
          <a:lstStyle/>
          <a:p>
            <a:pPr algn="ctr">
              <a:lnSpc>
                <a:spcPts val="3439"/>
              </a:lnSpc>
            </a:pPr>
            <a:r>
              <a:rPr lang="en-US" sz="2456" b="1" spc="103">
                <a:solidFill>
                  <a:srgbClr val="FCFDFD"/>
                </a:solidFill>
                <a:latin typeface="Barlow Bold"/>
                <a:ea typeface="Barlow Bold"/>
                <a:cs typeface="Barlow Bold"/>
                <a:sym typeface="Barlow Bold"/>
              </a:rPr>
              <a:t>2</a:t>
            </a:r>
          </a:p>
        </p:txBody>
      </p:sp>
      <p:sp>
        <p:nvSpPr>
          <p:cNvPr id="28" name="TextBox 28"/>
          <p:cNvSpPr txBox="1"/>
          <p:nvPr/>
        </p:nvSpPr>
        <p:spPr>
          <a:xfrm>
            <a:off x="8127112" y="5737621"/>
            <a:ext cx="2033777" cy="1221121"/>
          </a:xfrm>
          <a:prstGeom prst="rect">
            <a:avLst/>
          </a:prstGeom>
        </p:spPr>
        <p:txBody>
          <a:bodyPr lIns="0" tIns="0" rIns="0" bIns="0" rtlCol="0" anchor="t">
            <a:spAutoFit/>
          </a:bodyPr>
          <a:lstStyle/>
          <a:p>
            <a:pPr algn="ctr">
              <a:lnSpc>
                <a:spcPts val="4894"/>
              </a:lnSpc>
            </a:pPr>
            <a:r>
              <a:rPr lang="en-US" sz="3496" b="1" spc="17">
                <a:solidFill>
                  <a:srgbClr val="FCFDFD"/>
                </a:solidFill>
                <a:latin typeface="Inter Bold"/>
                <a:ea typeface="Inter Bold"/>
                <a:cs typeface="Inter Bold"/>
                <a:sym typeface="Inter Bold"/>
              </a:rPr>
              <a:t>Error Metric</a:t>
            </a:r>
          </a:p>
        </p:txBody>
      </p:sp>
      <p:sp>
        <p:nvSpPr>
          <p:cNvPr id="29" name="TextBox 29"/>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18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Freeform 2"/>
          <p:cNvSpPr/>
          <p:nvPr/>
        </p:nvSpPr>
        <p:spPr>
          <a:xfrm>
            <a:off x="0" y="0"/>
            <a:ext cx="6546389" cy="1898453"/>
          </a:xfrm>
          <a:custGeom>
            <a:avLst/>
            <a:gdLst/>
            <a:ahLst/>
            <a:cxnLst/>
            <a:rect l="l" t="t" r="r" b="b"/>
            <a:pathLst>
              <a:path w="6546389" h="1898453">
                <a:moveTo>
                  <a:pt x="0" y="0"/>
                </a:moveTo>
                <a:lnTo>
                  <a:pt x="6546389" y="0"/>
                </a:lnTo>
                <a:lnTo>
                  <a:pt x="6546389" y="1898453"/>
                </a:lnTo>
                <a:lnTo>
                  <a:pt x="0" y="1898453"/>
                </a:lnTo>
                <a:lnTo>
                  <a:pt x="0" y="0"/>
                </a:lnTo>
                <a:close/>
              </a:path>
            </a:pathLst>
          </a:custGeom>
          <a:blipFill>
            <a:blip r:embed="rId2">
              <a:alphaModFix amt="50000"/>
              <a:extLst>
                <a:ext uri="{96DAC541-7B7A-43D3-8B79-37D633B846F1}">
                  <asvg:svgBlip xmlns:asvg="http://schemas.microsoft.com/office/drawing/2016/SVG/main" r:embed="rId3"/>
                </a:ext>
              </a:extLst>
            </a:blip>
            <a:stretch>
              <a:fillRect/>
            </a:stretch>
          </a:blipFill>
        </p:spPr>
      </p:sp>
      <p:sp>
        <p:nvSpPr>
          <p:cNvPr id="3" name="TextBox 3"/>
          <p:cNvSpPr txBox="1"/>
          <p:nvPr/>
        </p:nvSpPr>
        <p:spPr>
          <a:xfrm>
            <a:off x="6069717" y="565150"/>
            <a:ext cx="6148566" cy="1069976"/>
          </a:xfrm>
          <a:prstGeom prst="rect">
            <a:avLst/>
          </a:prstGeom>
        </p:spPr>
        <p:txBody>
          <a:bodyPr lIns="0" tIns="0" rIns="0" bIns="0" rtlCol="0" anchor="t">
            <a:spAutoFit/>
          </a:bodyPr>
          <a:lstStyle/>
          <a:p>
            <a:pPr algn="ctr">
              <a:lnSpc>
                <a:spcPts val="8000"/>
              </a:lnSpc>
            </a:pPr>
            <a:r>
              <a:rPr lang="en-US" sz="8000">
                <a:solidFill>
                  <a:srgbClr val="0D0F68"/>
                </a:solidFill>
                <a:latin typeface="League Spartan"/>
                <a:ea typeface="League Spartan"/>
                <a:cs typeface="League Spartan"/>
                <a:sym typeface="League Spartan"/>
              </a:rPr>
              <a:t>Outline</a:t>
            </a:r>
          </a:p>
        </p:txBody>
      </p:sp>
      <p:sp>
        <p:nvSpPr>
          <p:cNvPr id="4" name="Freeform 4"/>
          <p:cNvSpPr/>
          <p:nvPr/>
        </p:nvSpPr>
        <p:spPr>
          <a:xfrm rot="-10800000">
            <a:off x="11741611" y="0"/>
            <a:ext cx="6546389" cy="1898453"/>
          </a:xfrm>
          <a:custGeom>
            <a:avLst/>
            <a:gdLst/>
            <a:ahLst/>
            <a:cxnLst/>
            <a:rect l="l" t="t" r="r" b="b"/>
            <a:pathLst>
              <a:path w="6546389" h="1898453">
                <a:moveTo>
                  <a:pt x="0" y="0"/>
                </a:moveTo>
                <a:lnTo>
                  <a:pt x="6546389" y="0"/>
                </a:lnTo>
                <a:lnTo>
                  <a:pt x="6546389" y="1898453"/>
                </a:lnTo>
                <a:lnTo>
                  <a:pt x="0" y="1898453"/>
                </a:lnTo>
                <a:lnTo>
                  <a:pt x="0" y="0"/>
                </a:lnTo>
                <a:close/>
              </a:path>
            </a:pathLst>
          </a:custGeom>
          <a:blipFill>
            <a:blip r:embed="rId2">
              <a:alphaModFix amt="50000"/>
              <a:extLst>
                <a:ext uri="{96DAC541-7B7A-43D3-8B79-37D633B846F1}">
                  <asvg:svgBlip xmlns:asvg="http://schemas.microsoft.com/office/drawing/2016/SVG/main" r:embed="rId3"/>
                </a:ext>
              </a:extLst>
            </a:blip>
            <a:stretch>
              <a:fillRect/>
            </a:stretch>
          </a:blipFill>
        </p:spPr>
      </p:sp>
      <p:grpSp>
        <p:nvGrpSpPr>
          <p:cNvPr id="5" name="Group 5"/>
          <p:cNvGrpSpPr/>
          <p:nvPr/>
        </p:nvGrpSpPr>
        <p:grpSpPr>
          <a:xfrm>
            <a:off x="1038445" y="3458485"/>
            <a:ext cx="16412037" cy="5091892"/>
            <a:chOff x="0" y="0"/>
            <a:chExt cx="21882716" cy="6789189"/>
          </a:xfrm>
        </p:grpSpPr>
        <p:sp>
          <p:nvSpPr>
            <p:cNvPr id="6" name="Freeform 6"/>
            <p:cNvSpPr/>
            <p:nvPr/>
          </p:nvSpPr>
          <p:spPr>
            <a:xfrm flipH="1">
              <a:off x="8899937" y="1683575"/>
              <a:ext cx="12244180" cy="3367150"/>
            </a:xfrm>
            <a:custGeom>
              <a:avLst/>
              <a:gdLst/>
              <a:ahLst/>
              <a:cxnLst/>
              <a:rect l="l" t="t" r="r" b="b"/>
              <a:pathLst>
                <a:path w="12244180" h="3367150">
                  <a:moveTo>
                    <a:pt x="12244181" y="0"/>
                  </a:moveTo>
                  <a:lnTo>
                    <a:pt x="0" y="0"/>
                  </a:lnTo>
                  <a:lnTo>
                    <a:pt x="0" y="3367149"/>
                  </a:lnTo>
                  <a:lnTo>
                    <a:pt x="12244181" y="3367149"/>
                  </a:lnTo>
                  <a:lnTo>
                    <a:pt x="12244181"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Freeform 7"/>
            <p:cNvSpPr/>
            <p:nvPr/>
          </p:nvSpPr>
          <p:spPr>
            <a:xfrm flipH="1">
              <a:off x="738599" y="1683575"/>
              <a:ext cx="12244180" cy="3367150"/>
            </a:xfrm>
            <a:custGeom>
              <a:avLst/>
              <a:gdLst/>
              <a:ahLst/>
              <a:cxnLst/>
              <a:rect l="l" t="t" r="r" b="b"/>
              <a:pathLst>
                <a:path w="12244180" h="3367150">
                  <a:moveTo>
                    <a:pt x="12244180" y="0"/>
                  </a:moveTo>
                  <a:lnTo>
                    <a:pt x="0" y="0"/>
                  </a:lnTo>
                  <a:lnTo>
                    <a:pt x="0" y="3367149"/>
                  </a:lnTo>
                  <a:lnTo>
                    <a:pt x="12244180" y="3367149"/>
                  </a:lnTo>
                  <a:lnTo>
                    <a:pt x="1224418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8" name="Freeform 8"/>
            <p:cNvSpPr/>
            <p:nvPr/>
          </p:nvSpPr>
          <p:spPr>
            <a:xfrm rot="5400000">
              <a:off x="2903658" y="5327302"/>
              <a:ext cx="1509044" cy="1414729"/>
            </a:xfrm>
            <a:custGeom>
              <a:avLst/>
              <a:gdLst/>
              <a:ahLst/>
              <a:cxnLst/>
              <a:rect l="l" t="t" r="r" b="b"/>
              <a:pathLst>
                <a:path w="1509044" h="1414729">
                  <a:moveTo>
                    <a:pt x="0" y="0"/>
                  </a:moveTo>
                  <a:lnTo>
                    <a:pt x="1509045" y="0"/>
                  </a:lnTo>
                  <a:lnTo>
                    <a:pt x="1509045" y="1414729"/>
                  </a:lnTo>
                  <a:lnTo>
                    <a:pt x="0" y="141472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9" name="Freeform 9"/>
            <p:cNvSpPr/>
            <p:nvPr/>
          </p:nvSpPr>
          <p:spPr>
            <a:xfrm rot="5400000">
              <a:off x="7282951" y="5327302"/>
              <a:ext cx="1509044" cy="1414729"/>
            </a:xfrm>
            <a:custGeom>
              <a:avLst/>
              <a:gdLst/>
              <a:ahLst/>
              <a:cxnLst/>
              <a:rect l="l" t="t" r="r" b="b"/>
              <a:pathLst>
                <a:path w="1509044" h="1414729">
                  <a:moveTo>
                    <a:pt x="0" y="0"/>
                  </a:moveTo>
                  <a:lnTo>
                    <a:pt x="1509045" y="0"/>
                  </a:lnTo>
                  <a:lnTo>
                    <a:pt x="1509045" y="1414729"/>
                  </a:lnTo>
                  <a:lnTo>
                    <a:pt x="0" y="141472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grpSp>
          <p:nvGrpSpPr>
            <p:cNvPr id="10" name="Group 10"/>
            <p:cNvGrpSpPr/>
            <p:nvPr/>
          </p:nvGrpSpPr>
          <p:grpSpPr>
            <a:xfrm>
              <a:off x="1090448" y="0"/>
              <a:ext cx="3367150" cy="3367150"/>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0" cap="sq">
                <a:solidFill>
                  <a:srgbClr val="FCCB53"/>
                </a:solidFill>
                <a:prstDash val="solid"/>
                <a:miter/>
              </a:ln>
            </p:spPr>
          </p:sp>
          <p:sp>
            <p:nvSpPr>
              <p:cNvPr id="12" name="TextBox 12"/>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13" name="Group 13"/>
            <p:cNvGrpSpPr/>
            <p:nvPr/>
          </p:nvGrpSpPr>
          <p:grpSpPr>
            <a:xfrm>
              <a:off x="5174116" y="0"/>
              <a:ext cx="3367150" cy="3367150"/>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0" cap="sq">
                <a:solidFill>
                  <a:srgbClr val="FCCB53"/>
                </a:solidFill>
                <a:prstDash val="solid"/>
                <a:miter/>
              </a:ln>
            </p:spPr>
          </p:sp>
          <p:sp>
            <p:nvSpPr>
              <p:cNvPr id="15" name="TextBox 15"/>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6" name="Freeform 16"/>
            <p:cNvSpPr/>
            <p:nvPr/>
          </p:nvSpPr>
          <p:spPr>
            <a:xfrm rot="5400000">
              <a:off x="11662244" y="5327302"/>
              <a:ext cx="1509044" cy="1414729"/>
            </a:xfrm>
            <a:custGeom>
              <a:avLst/>
              <a:gdLst/>
              <a:ahLst/>
              <a:cxnLst/>
              <a:rect l="l" t="t" r="r" b="b"/>
              <a:pathLst>
                <a:path w="1509044" h="1414729">
                  <a:moveTo>
                    <a:pt x="0" y="0"/>
                  </a:moveTo>
                  <a:lnTo>
                    <a:pt x="1509044" y="0"/>
                  </a:lnTo>
                  <a:lnTo>
                    <a:pt x="1509044" y="1414729"/>
                  </a:lnTo>
                  <a:lnTo>
                    <a:pt x="0" y="141472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grpSp>
          <p:nvGrpSpPr>
            <p:cNvPr id="17" name="Group 17"/>
            <p:cNvGrpSpPr/>
            <p:nvPr/>
          </p:nvGrpSpPr>
          <p:grpSpPr>
            <a:xfrm>
              <a:off x="9257783" y="0"/>
              <a:ext cx="3367150" cy="3367150"/>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0" cap="sq">
                <a:solidFill>
                  <a:srgbClr val="FCCB53"/>
                </a:solidFill>
                <a:prstDash val="solid"/>
                <a:miter/>
              </a:ln>
            </p:spPr>
          </p:sp>
          <p:sp>
            <p:nvSpPr>
              <p:cNvPr id="19" name="TextBox 19"/>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20" name="Freeform 20"/>
            <p:cNvSpPr/>
            <p:nvPr/>
          </p:nvSpPr>
          <p:spPr>
            <a:xfrm rot="5400000">
              <a:off x="16041537" y="5327302"/>
              <a:ext cx="1509044" cy="1414729"/>
            </a:xfrm>
            <a:custGeom>
              <a:avLst/>
              <a:gdLst/>
              <a:ahLst/>
              <a:cxnLst/>
              <a:rect l="l" t="t" r="r" b="b"/>
              <a:pathLst>
                <a:path w="1509044" h="1414729">
                  <a:moveTo>
                    <a:pt x="0" y="0"/>
                  </a:moveTo>
                  <a:lnTo>
                    <a:pt x="1509044" y="0"/>
                  </a:lnTo>
                  <a:lnTo>
                    <a:pt x="1509044" y="1414729"/>
                  </a:lnTo>
                  <a:lnTo>
                    <a:pt x="0" y="141472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grpSp>
          <p:nvGrpSpPr>
            <p:cNvPr id="21" name="Group 21"/>
            <p:cNvGrpSpPr/>
            <p:nvPr/>
          </p:nvGrpSpPr>
          <p:grpSpPr>
            <a:xfrm>
              <a:off x="13341451" y="0"/>
              <a:ext cx="3367150" cy="3367150"/>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0" cap="sq">
                <a:solidFill>
                  <a:srgbClr val="FBC73B"/>
                </a:solidFill>
                <a:prstDash val="solid"/>
                <a:miter/>
              </a:ln>
            </p:spPr>
          </p:sp>
          <p:sp>
            <p:nvSpPr>
              <p:cNvPr id="23" name="TextBox 23"/>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24" name="Freeform 24"/>
            <p:cNvSpPr/>
            <p:nvPr/>
          </p:nvSpPr>
          <p:spPr>
            <a:xfrm rot="5400000">
              <a:off x="20420829" y="5327302"/>
              <a:ext cx="1509044" cy="1414729"/>
            </a:xfrm>
            <a:custGeom>
              <a:avLst/>
              <a:gdLst/>
              <a:ahLst/>
              <a:cxnLst/>
              <a:rect l="l" t="t" r="r" b="b"/>
              <a:pathLst>
                <a:path w="1509044" h="1414729">
                  <a:moveTo>
                    <a:pt x="0" y="0"/>
                  </a:moveTo>
                  <a:lnTo>
                    <a:pt x="1509045" y="0"/>
                  </a:lnTo>
                  <a:lnTo>
                    <a:pt x="1509045" y="1414729"/>
                  </a:lnTo>
                  <a:lnTo>
                    <a:pt x="0" y="141472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grpSp>
          <p:nvGrpSpPr>
            <p:cNvPr id="25" name="Group 25"/>
            <p:cNvGrpSpPr/>
            <p:nvPr/>
          </p:nvGrpSpPr>
          <p:grpSpPr>
            <a:xfrm>
              <a:off x="17425119" y="0"/>
              <a:ext cx="3367150" cy="3367150"/>
              <a:chOff x="0" y="0"/>
              <a:chExt cx="812800" cy="812800"/>
            </a:xfrm>
          </p:grpSpPr>
          <p:sp>
            <p:nvSpPr>
              <p:cNvPr id="26" name="Freeform 2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0" cap="sq">
                <a:solidFill>
                  <a:srgbClr val="FBC73B"/>
                </a:solidFill>
                <a:prstDash val="solid"/>
                <a:miter/>
              </a:ln>
            </p:spPr>
          </p:sp>
          <p:sp>
            <p:nvSpPr>
              <p:cNvPr id="27" name="TextBox 27"/>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28" name="Group 28"/>
            <p:cNvGrpSpPr/>
            <p:nvPr/>
          </p:nvGrpSpPr>
          <p:grpSpPr>
            <a:xfrm>
              <a:off x="0" y="5516036"/>
              <a:ext cx="4215069" cy="1051191"/>
              <a:chOff x="0" y="0"/>
              <a:chExt cx="1432179" cy="357170"/>
            </a:xfrm>
          </p:grpSpPr>
          <p:sp>
            <p:nvSpPr>
              <p:cNvPr id="29" name="Freeform 29"/>
              <p:cNvSpPr/>
              <p:nvPr/>
            </p:nvSpPr>
            <p:spPr>
              <a:xfrm>
                <a:off x="0" y="0"/>
                <a:ext cx="1432180" cy="357170"/>
              </a:xfrm>
              <a:custGeom>
                <a:avLst/>
                <a:gdLst/>
                <a:ahLst/>
                <a:cxnLst/>
                <a:rect l="l" t="t" r="r" b="b"/>
                <a:pathLst>
                  <a:path w="1432180" h="357170">
                    <a:moveTo>
                      <a:pt x="0" y="0"/>
                    </a:moveTo>
                    <a:lnTo>
                      <a:pt x="1228980" y="0"/>
                    </a:lnTo>
                    <a:lnTo>
                      <a:pt x="1432180" y="178585"/>
                    </a:lnTo>
                    <a:lnTo>
                      <a:pt x="1228980" y="357170"/>
                    </a:lnTo>
                    <a:lnTo>
                      <a:pt x="0" y="357170"/>
                    </a:lnTo>
                    <a:lnTo>
                      <a:pt x="203200" y="178585"/>
                    </a:lnTo>
                    <a:lnTo>
                      <a:pt x="0" y="0"/>
                    </a:lnTo>
                    <a:close/>
                  </a:path>
                </a:pathLst>
              </a:custGeom>
              <a:solidFill>
                <a:srgbClr val="084186"/>
              </a:solidFill>
            </p:spPr>
          </p:sp>
          <p:sp>
            <p:nvSpPr>
              <p:cNvPr id="30" name="TextBox 30"/>
              <p:cNvSpPr txBox="1"/>
              <p:nvPr/>
            </p:nvSpPr>
            <p:spPr>
              <a:xfrm>
                <a:off x="177800" y="-38100"/>
                <a:ext cx="1178179" cy="395270"/>
              </a:xfrm>
              <a:prstGeom prst="rect">
                <a:avLst/>
              </a:prstGeom>
            </p:spPr>
            <p:txBody>
              <a:bodyPr lIns="50800" tIns="50800" rIns="50800" bIns="50800" rtlCol="0" anchor="ctr"/>
              <a:lstStyle/>
              <a:p>
                <a:pPr algn="ctr">
                  <a:lnSpc>
                    <a:spcPts val="2659"/>
                  </a:lnSpc>
                </a:pPr>
                <a:endParaRPr/>
              </a:p>
            </p:txBody>
          </p:sp>
        </p:grpSp>
        <p:grpSp>
          <p:nvGrpSpPr>
            <p:cNvPr id="31" name="Group 31"/>
            <p:cNvGrpSpPr/>
            <p:nvPr/>
          </p:nvGrpSpPr>
          <p:grpSpPr>
            <a:xfrm>
              <a:off x="4365545" y="5516036"/>
              <a:ext cx="4215069" cy="1051191"/>
              <a:chOff x="0" y="0"/>
              <a:chExt cx="1432179" cy="357170"/>
            </a:xfrm>
          </p:grpSpPr>
          <p:sp>
            <p:nvSpPr>
              <p:cNvPr id="32" name="Freeform 32"/>
              <p:cNvSpPr/>
              <p:nvPr/>
            </p:nvSpPr>
            <p:spPr>
              <a:xfrm>
                <a:off x="0" y="0"/>
                <a:ext cx="1432180" cy="357170"/>
              </a:xfrm>
              <a:custGeom>
                <a:avLst/>
                <a:gdLst/>
                <a:ahLst/>
                <a:cxnLst/>
                <a:rect l="l" t="t" r="r" b="b"/>
                <a:pathLst>
                  <a:path w="1432180" h="357170">
                    <a:moveTo>
                      <a:pt x="0" y="0"/>
                    </a:moveTo>
                    <a:lnTo>
                      <a:pt x="1228980" y="0"/>
                    </a:lnTo>
                    <a:lnTo>
                      <a:pt x="1432180" y="178585"/>
                    </a:lnTo>
                    <a:lnTo>
                      <a:pt x="1228980" y="357170"/>
                    </a:lnTo>
                    <a:lnTo>
                      <a:pt x="0" y="357170"/>
                    </a:lnTo>
                    <a:lnTo>
                      <a:pt x="203200" y="178585"/>
                    </a:lnTo>
                    <a:lnTo>
                      <a:pt x="0" y="0"/>
                    </a:lnTo>
                    <a:close/>
                  </a:path>
                </a:pathLst>
              </a:custGeom>
              <a:solidFill>
                <a:srgbClr val="084186"/>
              </a:solidFill>
            </p:spPr>
          </p:sp>
          <p:sp>
            <p:nvSpPr>
              <p:cNvPr id="33" name="TextBox 33"/>
              <p:cNvSpPr txBox="1"/>
              <p:nvPr/>
            </p:nvSpPr>
            <p:spPr>
              <a:xfrm>
                <a:off x="177800" y="-38100"/>
                <a:ext cx="1178179" cy="395270"/>
              </a:xfrm>
              <a:prstGeom prst="rect">
                <a:avLst/>
              </a:prstGeom>
            </p:spPr>
            <p:txBody>
              <a:bodyPr lIns="50800" tIns="50800" rIns="50800" bIns="50800" rtlCol="0" anchor="ctr"/>
              <a:lstStyle/>
              <a:p>
                <a:pPr algn="ctr">
                  <a:lnSpc>
                    <a:spcPts val="2659"/>
                  </a:lnSpc>
                </a:pPr>
                <a:endParaRPr/>
              </a:p>
            </p:txBody>
          </p:sp>
        </p:grpSp>
        <p:grpSp>
          <p:nvGrpSpPr>
            <p:cNvPr id="34" name="Group 34"/>
            <p:cNvGrpSpPr/>
            <p:nvPr/>
          </p:nvGrpSpPr>
          <p:grpSpPr>
            <a:xfrm>
              <a:off x="8731090" y="5516036"/>
              <a:ext cx="4215069" cy="1051191"/>
              <a:chOff x="0" y="0"/>
              <a:chExt cx="1432179" cy="357170"/>
            </a:xfrm>
          </p:grpSpPr>
          <p:sp>
            <p:nvSpPr>
              <p:cNvPr id="35" name="Freeform 35"/>
              <p:cNvSpPr/>
              <p:nvPr/>
            </p:nvSpPr>
            <p:spPr>
              <a:xfrm>
                <a:off x="0" y="0"/>
                <a:ext cx="1432180" cy="357170"/>
              </a:xfrm>
              <a:custGeom>
                <a:avLst/>
                <a:gdLst/>
                <a:ahLst/>
                <a:cxnLst/>
                <a:rect l="l" t="t" r="r" b="b"/>
                <a:pathLst>
                  <a:path w="1432180" h="357170">
                    <a:moveTo>
                      <a:pt x="0" y="0"/>
                    </a:moveTo>
                    <a:lnTo>
                      <a:pt x="1228980" y="0"/>
                    </a:lnTo>
                    <a:lnTo>
                      <a:pt x="1432180" y="178585"/>
                    </a:lnTo>
                    <a:lnTo>
                      <a:pt x="1228980" y="357170"/>
                    </a:lnTo>
                    <a:lnTo>
                      <a:pt x="0" y="357170"/>
                    </a:lnTo>
                    <a:lnTo>
                      <a:pt x="203200" y="178585"/>
                    </a:lnTo>
                    <a:lnTo>
                      <a:pt x="0" y="0"/>
                    </a:lnTo>
                    <a:close/>
                  </a:path>
                </a:pathLst>
              </a:custGeom>
              <a:solidFill>
                <a:srgbClr val="084186"/>
              </a:solidFill>
            </p:spPr>
          </p:sp>
          <p:sp>
            <p:nvSpPr>
              <p:cNvPr id="36" name="TextBox 36"/>
              <p:cNvSpPr txBox="1"/>
              <p:nvPr/>
            </p:nvSpPr>
            <p:spPr>
              <a:xfrm>
                <a:off x="177800" y="-38100"/>
                <a:ext cx="1178179" cy="395270"/>
              </a:xfrm>
              <a:prstGeom prst="rect">
                <a:avLst/>
              </a:prstGeom>
            </p:spPr>
            <p:txBody>
              <a:bodyPr lIns="50800" tIns="50800" rIns="50800" bIns="50800" rtlCol="0" anchor="ctr"/>
              <a:lstStyle/>
              <a:p>
                <a:pPr algn="ctr">
                  <a:lnSpc>
                    <a:spcPts val="2659"/>
                  </a:lnSpc>
                </a:pPr>
                <a:endParaRPr/>
              </a:p>
            </p:txBody>
          </p:sp>
        </p:grpSp>
        <p:grpSp>
          <p:nvGrpSpPr>
            <p:cNvPr id="37" name="Group 37"/>
            <p:cNvGrpSpPr/>
            <p:nvPr/>
          </p:nvGrpSpPr>
          <p:grpSpPr>
            <a:xfrm>
              <a:off x="13096635" y="5516036"/>
              <a:ext cx="4215069" cy="1051191"/>
              <a:chOff x="0" y="0"/>
              <a:chExt cx="1432179" cy="357170"/>
            </a:xfrm>
          </p:grpSpPr>
          <p:sp>
            <p:nvSpPr>
              <p:cNvPr id="38" name="Freeform 38"/>
              <p:cNvSpPr/>
              <p:nvPr/>
            </p:nvSpPr>
            <p:spPr>
              <a:xfrm>
                <a:off x="0" y="0"/>
                <a:ext cx="1432180" cy="357170"/>
              </a:xfrm>
              <a:custGeom>
                <a:avLst/>
                <a:gdLst/>
                <a:ahLst/>
                <a:cxnLst/>
                <a:rect l="l" t="t" r="r" b="b"/>
                <a:pathLst>
                  <a:path w="1432180" h="357170">
                    <a:moveTo>
                      <a:pt x="0" y="0"/>
                    </a:moveTo>
                    <a:lnTo>
                      <a:pt x="1228980" y="0"/>
                    </a:lnTo>
                    <a:lnTo>
                      <a:pt x="1432180" y="178585"/>
                    </a:lnTo>
                    <a:lnTo>
                      <a:pt x="1228980" y="357170"/>
                    </a:lnTo>
                    <a:lnTo>
                      <a:pt x="0" y="357170"/>
                    </a:lnTo>
                    <a:lnTo>
                      <a:pt x="203200" y="178585"/>
                    </a:lnTo>
                    <a:lnTo>
                      <a:pt x="0" y="0"/>
                    </a:lnTo>
                    <a:close/>
                  </a:path>
                </a:pathLst>
              </a:custGeom>
              <a:solidFill>
                <a:srgbClr val="084186"/>
              </a:solidFill>
            </p:spPr>
          </p:sp>
          <p:sp>
            <p:nvSpPr>
              <p:cNvPr id="39" name="TextBox 39"/>
              <p:cNvSpPr txBox="1"/>
              <p:nvPr/>
            </p:nvSpPr>
            <p:spPr>
              <a:xfrm>
                <a:off x="177800" y="-38100"/>
                <a:ext cx="1178179" cy="395270"/>
              </a:xfrm>
              <a:prstGeom prst="rect">
                <a:avLst/>
              </a:prstGeom>
            </p:spPr>
            <p:txBody>
              <a:bodyPr lIns="50800" tIns="50800" rIns="50800" bIns="50800" rtlCol="0" anchor="ctr"/>
              <a:lstStyle/>
              <a:p>
                <a:pPr algn="ctr">
                  <a:lnSpc>
                    <a:spcPts val="2659"/>
                  </a:lnSpc>
                </a:pPr>
                <a:endParaRPr/>
              </a:p>
            </p:txBody>
          </p:sp>
        </p:grpSp>
        <p:grpSp>
          <p:nvGrpSpPr>
            <p:cNvPr id="40" name="Group 40"/>
            <p:cNvGrpSpPr/>
            <p:nvPr/>
          </p:nvGrpSpPr>
          <p:grpSpPr>
            <a:xfrm>
              <a:off x="17462180" y="5516036"/>
              <a:ext cx="4215069" cy="1051191"/>
              <a:chOff x="0" y="0"/>
              <a:chExt cx="1432179" cy="357170"/>
            </a:xfrm>
          </p:grpSpPr>
          <p:sp>
            <p:nvSpPr>
              <p:cNvPr id="41" name="Freeform 41"/>
              <p:cNvSpPr/>
              <p:nvPr/>
            </p:nvSpPr>
            <p:spPr>
              <a:xfrm>
                <a:off x="0" y="0"/>
                <a:ext cx="1432180" cy="357170"/>
              </a:xfrm>
              <a:custGeom>
                <a:avLst/>
                <a:gdLst/>
                <a:ahLst/>
                <a:cxnLst/>
                <a:rect l="l" t="t" r="r" b="b"/>
                <a:pathLst>
                  <a:path w="1432180" h="357170">
                    <a:moveTo>
                      <a:pt x="0" y="0"/>
                    </a:moveTo>
                    <a:lnTo>
                      <a:pt x="1228980" y="0"/>
                    </a:lnTo>
                    <a:lnTo>
                      <a:pt x="1432180" y="178585"/>
                    </a:lnTo>
                    <a:lnTo>
                      <a:pt x="1228980" y="357170"/>
                    </a:lnTo>
                    <a:lnTo>
                      <a:pt x="0" y="357170"/>
                    </a:lnTo>
                    <a:lnTo>
                      <a:pt x="203200" y="178585"/>
                    </a:lnTo>
                    <a:lnTo>
                      <a:pt x="0" y="0"/>
                    </a:lnTo>
                    <a:close/>
                  </a:path>
                </a:pathLst>
              </a:custGeom>
              <a:solidFill>
                <a:srgbClr val="084186"/>
              </a:solidFill>
            </p:spPr>
          </p:sp>
          <p:sp>
            <p:nvSpPr>
              <p:cNvPr id="42" name="TextBox 42"/>
              <p:cNvSpPr txBox="1"/>
              <p:nvPr/>
            </p:nvSpPr>
            <p:spPr>
              <a:xfrm>
                <a:off x="177800" y="-38100"/>
                <a:ext cx="1178179" cy="395270"/>
              </a:xfrm>
              <a:prstGeom prst="rect">
                <a:avLst/>
              </a:prstGeom>
            </p:spPr>
            <p:txBody>
              <a:bodyPr lIns="50800" tIns="50800" rIns="50800" bIns="50800" rtlCol="0" anchor="ctr"/>
              <a:lstStyle/>
              <a:p>
                <a:pPr algn="ctr">
                  <a:lnSpc>
                    <a:spcPts val="2659"/>
                  </a:lnSpc>
                </a:pPr>
                <a:endParaRPr/>
              </a:p>
            </p:txBody>
          </p:sp>
        </p:grpSp>
        <p:sp>
          <p:nvSpPr>
            <p:cNvPr id="43" name="TextBox 43"/>
            <p:cNvSpPr txBox="1"/>
            <p:nvPr/>
          </p:nvSpPr>
          <p:spPr>
            <a:xfrm>
              <a:off x="639246" y="5721472"/>
              <a:ext cx="3018935" cy="569239"/>
            </a:xfrm>
            <a:prstGeom prst="rect">
              <a:avLst/>
            </a:prstGeom>
          </p:spPr>
          <p:txBody>
            <a:bodyPr lIns="0" tIns="0" rIns="0" bIns="0" rtlCol="0" anchor="t">
              <a:spAutoFit/>
            </a:bodyPr>
            <a:lstStyle/>
            <a:p>
              <a:pPr algn="ctr">
                <a:lnSpc>
                  <a:spcPts val="3603"/>
                </a:lnSpc>
              </a:pPr>
              <a:r>
                <a:rPr lang="en-US" sz="2573" b="1" spc="12">
                  <a:solidFill>
                    <a:srgbClr val="FFFFFF"/>
                  </a:solidFill>
                  <a:latin typeface="Inter Bold"/>
                  <a:ea typeface="Inter Bold"/>
                  <a:cs typeface="Inter Bold"/>
                  <a:sym typeface="Inter Bold"/>
                </a:rPr>
                <a:t>Introduction</a:t>
              </a:r>
            </a:p>
          </p:txBody>
        </p:sp>
        <p:sp>
          <p:nvSpPr>
            <p:cNvPr id="44" name="TextBox 44"/>
            <p:cNvSpPr txBox="1"/>
            <p:nvPr/>
          </p:nvSpPr>
          <p:spPr>
            <a:xfrm>
              <a:off x="4868954" y="5721472"/>
              <a:ext cx="3168519" cy="569239"/>
            </a:xfrm>
            <a:prstGeom prst="rect">
              <a:avLst/>
            </a:prstGeom>
          </p:spPr>
          <p:txBody>
            <a:bodyPr lIns="0" tIns="0" rIns="0" bIns="0" rtlCol="0" anchor="t">
              <a:spAutoFit/>
            </a:bodyPr>
            <a:lstStyle/>
            <a:p>
              <a:pPr algn="ctr">
                <a:lnSpc>
                  <a:spcPts val="3603"/>
                </a:lnSpc>
              </a:pPr>
              <a:r>
                <a:rPr lang="en-US" sz="2573" b="1" spc="12">
                  <a:solidFill>
                    <a:srgbClr val="FFFFFF"/>
                  </a:solidFill>
                  <a:latin typeface="Inter Bold"/>
                  <a:ea typeface="Inter Bold"/>
                  <a:cs typeface="Inter Bold"/>
                  <a:sym typeface="Inter Bold"/>
                </a:rPr>
                <a:t>Key Terms </a:t>
              </a:r>
            </a:p>
          </p:txBody>
        </p:sp>
        <p:sp>
          <p:nvSpPr>
            <p:cNvPr id="45" name="TextBox 45"/>
            <p:cNvSpPr txBox="1"/>
            <p:nvPr/>
          </p:nvSpPr>
          <p:spPr>
            <a:xfrm>
              <a:off x="9248247" y="5721472"/>
              <a:ext cx="3168519" cy="569145"/>
            </a:xfrm>
            <a:prstGeom prst="rect">
              <a:avLst/>
            </a:prstGeom>
          </p:spPr>
          <p:txBody>
            <a:bodyPr lIns="0" tIns="0" rIns="0" bIns="0" rtlCol="0" anchor="t">
              <a:spAutoFit/>
            </a:bodyPr>
            <a:lstStyle/>
            <a:p>
              <a:pPr algn="ctr">
                <a:lnSpc>
                  <a:spcPts val="3603"/>
                </a:lnSpc>
              </a:pPr>
              <a:r>
                <a:rPr lang="en-US" sz="2573" b="1" spc="12">
                  <a:solidFill>
                    <a:srgbClr val="FFFFFF"/>
                  </a:solidFill>
                  <a:latin typeface="Inter Bold"/>
                  <a:ea typeface="Inter Bold"/>
                  <a:cs typeface="Inter Bold"/>
                  <a:sym typeface="Inter Bold"/>
                </a:rPr>
                <a:t>Methodology</a:t>
              </a:r>
            </a:p>
          </p:txBody>
        </p:sp>
        <p:sp>
          <p:nvSpPr>
            <p:cNvPr id="46" name="TextBox 46"/>
            <p:cNvSpPr txBox="1"/>
            <p:nvPr/>
          </p:nvSpPr>
          <p:spPr>
            <a:xfrm>
              <a:off x="13627540" y="5721472"/>
              <a:ext cx="3168519" cy="569239"/>
            </a:xfrm>
            <a:prstGeom prst="rect">
              <a:avLst/>
            </a:prstGeom>
          </p:spPr>
          <p:txBody>
            <a:bodyPr lIns="0" tIns="0" rIns="0" bIns="0" rtlCol="0" anchor="t">
              <a:spAutoFit/>
            </a:bodyPr>
            <a:lstStyle/>
            <a:p>
              <a:pPr algn="ctr">
                <a:lnSpc>
                  <a:spcPts val="3603"/>
                </a:lnSpc>
              </a:pPr>
              <a:r>
                <a:rPr lang="en-US" sz="2573" b="1" spc="12">
                  <a:solidFill>
                    <a:srgbClr val="FFFFFF"/>
                  </a:solidFill>
                  <a:latin typeface="Inter Bold"/>
                  <a:ea typeface="Inter Bold"/>
                  <a:cs typeface="Inter Bold"/>
                  <a:sym typeface="Inter Bold"/>
                </a:rPr>
                <a:t>Results </a:t>
              </a:r>
            </a:p>
          </p:txBody>
        </p:sp>
        <p:sp>
          <p:nvSpPr>
            <p:cNvPr id="47" name="TextBox 47"/>
            <p:cNvSpPr txBox="1"/>
            <p:nvPr/>
          </p:nvSpPr>
          <p:spPr>
            <a:xfrm>
              <a:off x="18007340" y="5721472"/>
              <a:ext cx="3168011" cy="569239"/>
            </a:xfrm>
            <a:prstGeom prst="rect">
              <a:avLst/>
            </a:prstGeom>
          </p:spPr>
          <p:txBody>
            <a:bodyPr lIns="0" tIns="0" rIns="0" bIns="0" rtlCol="0" anchor="t">
              <a:spAutoFit/>
            </a:bodyPr>
            <a:lstStyle/>
            <a:p>
              <a:pPr algn="ctr">
                <a:lnSpc>
                  <a:spcPts val="3603"/>
                </a:lnSpc>
              </a:pPr>
              <a:r>
                <a:rPr lang="en-US" sz="2573" b="1" spc="12">
                  <a:solidFill>
                    <a:srgbClr val="FFFFFF"/>
                  </a:solidFill>
                  <a:latin typeface="Inter Bold"/>
                  <a:ea typeface="Inter Bold"/>
                  <a:cs typeface="Inter Bold"/>
                  <a:sym typeface="Inter Bold"/>
                </a:rPr>
                <a:t>Conclusion</a:t>
              </a:r>
            </a:p>
          </p:txBody>
        </p:sp>
        <p:sp>
          <p:nvSpPr>
            <p:cNvPr id="48" name="TextBox 48"/>
            <p:cNvSpPr txBox="1"/>
            <p:nvPr/>
          </p:nvSpPr>
          <p:spPr>
            <a:xfrm>
              <a:off x="1899834" y="947223"/>
              <a:ext cx="1748378" cy="1348878"/>
            </a:xfrm>
            <a:prstGeom prst="rect">
              <a:avLst/>
            </a:prstGeom>
          </p:spPr>
          <p:txBody>
            <a:bodyPr lIns="0" tIns="0" rIns="0" bIns="0" rtlCol="0" anchor="t">
              <a:spAutoFit/>
            </a:bodyPr>
            <a:lstStyle/>
            <a:p>
              <a:pPr algn="ctr">
                <a:lnSpc>
                  <a:spcPts val="8519"/>
                </a:lnSpc>
              </a:pPr>
              <a:r>
                <a:rPr lang="en-US" sz="6085" b="1" spc="255">
                  <a:solidFill>
                    <a:srgbClr val="000000"/>
                  </a:solidFill>
                  <a:latin typeface="Barlow Bold"/>
                  <a:ea typeface="Barlow Bold"/>
                  <a:cs typeface="Barlow Bold"/>
                  <a:sym typeface="Barlow Bold"/>
                </a:rPr>
                <a:t>1</a:t>
              </a:r>
            </a:p>
          </p:txBody>
        </p:sp>
        <p:sp>
          <p:nvSpPr>
            <p:cNvPr id="49" name="TextBox 49"/>
            <p:cNvSpPr txBox="1"/>
            <p:nvPr/>
          </p:nvSpPr>
          <p:spPr>
            <a:xfrm>
              <a:off x="5986500" y="947223"/>
              <a:ext cx="1748378" cy="1349194"/>
            </a:xfrm>
            <a:prstGeom prst="rect">
              <a:avLst/>
            </a:prstGeom>
          </p:spPr>
          <p:txBody>
            <a:bodyPr lIns="0" tIns="0" rIns="0" bIns="0" rtlCol="0" anchor="t">
              <a:spAutoFit/>
            </a:bodyPr>
            <a:lstStyle/>
            <a:p>
              <a:pPr algn="ctr">
                <a:lnSpc>
                  <a:spcPts val="8519"/>
                </a:lnSpc>
              </a:pPr>
              <a:r>
                <a:rPr lang="en-US" sz="6085" b="1" spc="255">
                  <a:solidFill>
                    <a:srgbClr val="000000"/>
                  </a:solidFill>
                  <a:latin typeface="Barlow Bold"/>
                  <a:ea typeface="Barlow Bold"/>
                  <a:cs typeface="Barlow Bold"/>
                  <a:sym typeface="Barlow Bold"/>
                </a:rPr>
                <a:t>2</a:t>
              </a:r>
            </a:p>
          </p:txBody>
        </p:sp>
        <p:sp>
          <p:nvSpPr>
            <p:cNvPr id="50" name="TextBox 50"/>
            <p:cNvSpPr txBox="1"/>
            <p:nvPr/>
          </p:nvSpPr>
          <p:spPr>
            <a:xfrm>
              <a:off x="9972007" y="946908"/>
              <a:ext cx="1748378" cy="1349194"/>
            </a:xfrm>
            <a:prstGeom prst="rect">
              <a:avLst/>
            </a:prstGeom>
          </p:spPr>
          <p:txBody>
            <a:bodyPr lIns="0" tIns="0" rIns="0" bIns="0" rtlCol="0" anchor="t">
              <a:spAutoFit/>
            </a:bodyPr>
            <a:lstStyle/>
            <a:p>
              <a:pPr algn="ctr">
                <a:lnSpc>
                  <a:spcPts val="8519"/>
                </a:lnSpc>
              </a:pPr>
              <a:r>
                <a:rPr lang="en-US" sz="6085" b="1" spc="255">
                  <a:solidFill>
                    <a:srgbClr val="000000"/>
                  </a:solidFill>
                  <a:latin typeface="Barlow Bold"/>
                  <a:ea typeface="Barlow Bold"/>
                  <a:cs typeface="Barlow Bold"/>
                  <a:sym typeface="Barlow Bold"/>
                </a:rPr>
                <a:t>3</a:t>
              </a:r>
            </a:p>
          </p:txBody>
        </p:sp>
        <p:sp>
          <p:nvSpPr>
            <p:cNvPr id="51" name="TextBox 51"/>
            <p:cNvSpPr txBox="1"/>
            <p:nvPr/>
          </p:nvSpPr>
          <p:spPr>
            <a:xfrm>
              <a:off x="14147839" y="946908"/>
              <a:ext cx="1748378" cy="1349194"/>
            </a:xfrm>
            <a:prstGeom prst="rect">
              <a:avLst/>
            </a:prstGeom>
          </p:spPr>
          <p:txBody>
            <a:bodyPr lIns="0" tIns="0" rIns="0" bIns="0" rtlCol="0" anchor="t">
              <a:spAutoFit/>
            </a:bodyPr>
            <a:lstStyle/>
            <a:p>
              <a:pPr algn="ctr">
                <a:lnSpc>
                  <a:spcPts val="8519"/>
                </a:lnSpc>
              </a:pPr>
              <a:r>
                <a:rPr lang="en-US" sz="6085" b="1" spc="255">
                  <a:solidFill>
                    <a:srgbClr val="000000"/>
                  </a:solidFill>
                  <a:latin typeface="Barlow Bold"/>
                  <a:ea typeface="Barlow Bold"/>
                  <a:cs typeface="Barlow Bold"/>
                  <a:sym typeface="Barlow Bold"/>
                </a:rPr>
                <a:t>4</a:t>
              </a:r>
            </a:p>
          </p:txBody>
        </p:sp>
        <p:sp>
          <p:nvSpPr>
            <p:cNvPr id="52" name="TextBox 52"/>
            <p:cNvSpPr txBox="1"/>
            <p:nvPr/>
          </p:nvSpPr>
          <p:spPr>
            <a:xfrm>
              <a:off x="18139343" y="947223"/>
              <a:ext cx="1748378" cy="1349194"/>
            </a:xfrm>
            <a:prstGeom prst="rect">
              <a:avLst/>
            </a:prstGeom>
          </p:spPr>
          <p:txBody>
            <a:bodyPr lIns="0" tIns="0" rIns="0" bIns="0" rtlCol="0" anchor="t">
              <a:spAutoFit/>
            </a:bodyPr>
            <a:lstStyle/>
            <a:p>
              <a:pPr algn="ctr">
                <a:lnSpc>
                  <a:spcPts val="8519"/>
                </a:lnSpc>
              </a:pPr>
              <a:r>
                <a:rPr lang="en-US" sz="6085" b="1" spc="255">
                  <a:solidFill>
                    <a:srgbClr val="000000"/>
                  </a:solidFill>
                  <a:latin typeface="Barlow Bold"/>
                  <a:ea typeface="Barlow Bold"/>
                  <a:cs typeface="Barlow Bold"/>
                  <a:sym typeface="Barlow Bold"/>
                </a:rPr>
                <a:t>5</a:t>
              </a:r>
            </a:p>
          </p:txBody>
        </p:sp>
      </p:grpSp>
      <p:sp>
        <p:nvSpPr>
          <p:cNvPr id="53" name="TextBox 53"/>
          <p:cNvSpPr txBox="1"/>
          <p:nvPr/>
        </p:nvSpPr>
        <p:spPr>
          <a:xfrm>
            <a:off x="17614480" y="9683929"/>
            <a:ext cx="462257"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35689"/>
        </a:solidFill>
        <a:effectLst/>
      </p:bgPr>
    </p:bg>
    <p:spTree>
      <p:nvGrpSpPr>
        <p:cNvPr id="1" name=""/>
        <p:cNvGrpSpPr/>
        <p:nvPr/>
      </p:nvGrpSpPr>
      <p:grpSpPr>
        <a:xfrm>
          <a:off x="0" y="0"/>
          <a:ext cx="0" cy="0"/>
          <a:chOff x="0" y="0"/>
          <a:chExt cx="0" cy="0"/>
        </a:xfrm>
      </p:grpSpPr>
      <p:grpSp>
        <p:nvGrpSpPr>
          <p:cNvPr id="2" name="Group 2"/>
          <p:cNvGrpSpPr/>
          <p:nvPr/>
        </p:nvGrpSpPr>
        <p:grpSpPr>
          <a:xfrm>
            <a:off x="2801120" y="2304747"/>
            <a:ext cx="12410796" cy="7258489"/>
            <a:chOff x="0" y="0"/>
            <a:chExt cx="3268687" cy="1911701"/>
          </a:xfrm>
        </p:grpSpPr>
        <p:sp>
          <p:nvSpPr>
            <p:cNvPr id="3" name="Freeform 3"/>
            <p:cNvSpPr/>
            <p:nvPr/>
          </p:nvSpPr>
          <p:spPr>
            <a:xfrm>
              <a:off x="0" y="0"/>
              <a:ext cx="3268687" cy="1911701"/>
            </a:xfrm>
            <a:custGeom>
              <a:avLst/>
              <a:gdLst/>
              <a:ahLst/>
              <a:cxnLst/>
              <a:rect l="l" t="t" r="r" b="b"/>
              <a:pathLst>
                <a:path w="3268687" h="1911701">
                  <a:moveTo>
                    <a:pt x="31814" y="0"/>
                  </a:moveTo>
                  <a:lnTo>
                    <a:pt x="3236873" y="0"/>
                  </a:lnTo>
                  <a:cubicBezTo>
                    <a:pt x="3245310" y="0"/>
                    <a:pt x="3253403" y="3352"/>
                    <a:pt x="3259369" y="9318"/>
                  </a:cubicBezTo>
                  <a:cubicBezTo>
                    <a:pt x="3265335" y="15284"/>
                    <a:pt x="3268687" y="23376"/>
                    <a:pt x="3268687" y="31814"/>
                  </a:cubicBezTo>
                  <a:lnTo>
                    <a:pt x="3268687" y="1879887"/>
                  </a:lnTo>
                  <a:cubicBezTo>
                    <a:pt x="3268687" y="1888324"/>
                    <a:pt x="3265335" y="1896417"/>
                    <a:pt x="3259369" y="1902383"/>
                  </a:cubicBezTo>
                  <a:cubicBezTo>
                    <a:pt x="3253403" y="1908349"/>
                    <a:pt x="3245310" y="1911701"/>
                    <a:pt x="3236873" y="1911701"/>
                  </a:cubicBezTo>
                  <a:lnTo>
                    <a:pt x="31814" y="1911701"/>
                  </a:lnTo>
                  <a:cubicBezTo>
                    <a:pt x="14244" y="1911701"/>
                    <a:pt x="0" y="1897457"/>
                    <a:pt x="0" y="1879887"/>
                  </a:cubicBezTo>
                  <a:lnTo>
                    <a:pt x="0" y="31814"/>
                  </a:lnTo>
                  <a:cubicBezTo>
                    <a:pt x="0" y="23376"/>
                    <a:pt x="3352" y="15284"/>
                    <a:pt x="9318" y="9318"/>
                  </a:cubicBezTo>
                  <a:cubicBezTo>
                    <a:pt x="15284" y="3352"/>
                    <a:pt x="23376" y="0"/>
                    <a:pt x="31814" y="0"/>
                  </a:cubicBezTo>
                  <a:close/>
                </a:path>
              </a:pathLst>
            </a:custGeom>
            <a:solidFill>
              <a:srgbClr val="FFFFFF"/>
            </a:solidFill>
          </p:spPr>
        </p:sp>
        <p:sp>
          <p:nvSpPr>
            <p:cNvPr id="4" name="TextBox 4"/>
            <p:cNvSpPr txBox="1"/>
            <p:nvPr/>
          </p:nvSpPr>
          <p:spPr>
            <a:xfrm>
              <a:off x="0" y="-47625"/>
              <a:ext cx="3268687" cy="1959326"/>
            </a:xfrm>
            <a:prstGeom prst="rect">
              <a:avLst/>
            </a:prstGeom>
          </p:spPr>
          <p:txBody>
            <a:bodyPr lIns="50800" tIns="50800" rIns="50800" bIns="50800" rtlCol="0" anchor="ctr"/>
            <a:lstStyle/>
            <a:p>
              <a:pPr algn="ctr">
                <a:lnSpc>
                  <a:spcPts val="3079"/>
                </a:lnSpc>
              </a:pPr>
              <a:endParaRPr/>
            </a:p>
          </p:txBody>
        </p:sp>
      </p:grpSp>
      <p:sp>
        <p:nvSpPr>
          <p:cNvPr id="5" name="Freeform 5"/>
          <p:cNvSpPr/>
          <p:nvPr/>
        </p:nvSpPr>
        <p:spPr>
          <a:xfrm>
            <a:off x="3076083" y="2531311"/>
            <a:ext cx="11785887" cy="6805362"/>
          </a:xfrm>
          <a:custGeom>
            <a:avLst/>
            <a:gdLst/>
            <a:ahLst/>
            <a:cxnLst/>
            <a:rect l="l" t="t" r="r" b="b"/>
            <a:pathLst>
              <a:path w="11785887" h="6805362">
                <a:moveTo>
                  <a:pt x="0" y="0"/>
                </a:moveTo>
                <a:lnTo>
                  <a:pt x="11785888" y="0"/>
                </a:lnTo>
                <a:lnTo>
                  <a:pt x="11785888" y="6805362"/>
                </a:lnTo>
                <a:lnTo>
                  <a:pt x="0" y="6805362"/>
                </a:lnTo>
                <a:lnTo>
                  <a:pt x="0" y="0"/>
                </a:lnTo>
                <a:close/>
              </a:path>
            </a:pathLst>
          </a:custGeom>
          <a:blipFill>
            <a:blip r:embed="rId2"/>
            <a:stretch>
              <a:fillRect t="-1163" b="-1163"/>
            </a:stretch>
          </a:blipFill>
          <a:ln w="38100" cap="rnd">
            <a:solidFill>
              <a:srgbClr val="1D3865"/>
            </a:solidFill>
            <a:prstDash val="dash"/>
            <a:round/>
          </a:ln>
        </p:spPr>
      </p:sp>
      <p:sp>
        <p:nvSpPr>
          <p:cNvPr id="6" name="TextBox 6"/>
          <p:cNvSpPr txBox="1"/>
          <p:nvPr/>
        </p:nvSpPr>
        <p:spPr>
          <a:xfrm>
            <a:off x="3076083" y="488158"/>
            <a:ext cx="12135833" cy="882019"/>
          </a:xfrm>
          <a:prstGeom prst="rect">
            <a:avLst/>
          </a:prstGeom>
        </p:spPr>
        <p:txBody>
          <a:bodyPr lIns="0" tIns="0" rIns="0" bIns="0" rtlCol="0" anchor="t">
            <a:spAutoFit/>
          </a:bodyPr>
          <a:lstStyle/>
          <a:p>
            <a:pPr algn="ctr">
              <a:lnSpc>
                <a:spcPts val="6600"/>
              </a:lnSpc>
            </a:pPr>
            <a:r>
              <a:rPr lang="en-US" sz="6600" dirty="0">
                <a:solidFill>
                  <a:srgbClr val="FCFDFD"/>
                </a:solidFill>
                <a:latin typeface="League Spartan"/>
                <a:ea typeface="League Spartan"/>
                <a:cs typeface="League Spartan"/>
                <a:sym typeface="League Spartan"/>
              </a:rPr>
              <a:t>4.1 PHASE ONE RESULTS </a:t>
            </a:r>
          </a:p>
        </p:txBody>
      </p:sp>
      <p:sp>
        <p:nvSpPr>
          <p:cNvPr id="7" name="TextBox 7"/>
          <p:cNvSpPr txBox="1"/>
          <p:nvPr/>
        </p:nvSpPr>
        <p:spPr>
          <a:xfrm>
            <a:off x="4026971" y="1455902"/>
            <a:ext cx="10426568" cy="624211"/>
          </a:xfrm>
          <a:prstGeom prst="rect">
            <a:avLst/>
          </a:prstGeom>
        </p:spPr>
        <p:txBody>
          <a:bodyPr lIns="0" tIns="0" rIns="0" bIns="0" rtlCol="0" anchor="t">
            <a:spAutoFit/>
          </a:bodyPr>
          <a:lstStyle/>
          <a:p>
            <a:pPr algn="ctr">
              <a:lnSpc>
                <a:spcPts val="4700"/>
              </a:lnSpc>
            </a:pPr>
            <a:r>
              <a:rPr lang="en-US" sz="4700" b="1" dirty="0">
                <a:solidFill>
                  <a:srgbClr val="FFFFFF"/>
                </a:solidFill>
                <a:latin typeface="Montserrat Bold"/>
                <a:ea typeface="Montserrat Bold"/>
                <a:cs typeface="Montserrat Bold"/>
                <a:sym typeface="Montserrat Bold"/>
              </a:rPr>
              <a:t>M/M/S Algorithms Comparison </a:t>
            </a:r>
          </a:p>
        </p:txBody>
      </p:sp>
      <p:sp>
        <p:nvSpPr>
          <p:cNvPr id="8" name="TextBox 8"/>
          <p:cNvSpPr txBox="1"/>
          <p:nvPr/>
        </p:nvSpPr>
        <p:spPr>
          <a:xfrm>
            <a:off x="228303" y="421483"/>
            <a:ext cx="2998754" cy="378830"/>
          </a:xfrm>
          <a:prstGeom prst="rect">
            <a:avLst/>
          </a:prstGeom>
        </p:spPr>
        <p:txBody>
          <a:bodyPr lIns="0" tIns="0" rIns="0" bIns="0" rtlCol="0" anchor="t">
            <a:spAutoFit/>
          </a:bodyPr>
          <a:lstStyle/>
          <a:p>
            <a:pPr algn="l">
              <a:lnSpc>
                <a:spcPts val="2919"/>
              </a:lnSpc>
            </a:pPr>
            <a:r>
              <a:rPr lang="en-US" sz="2919">
                <a:solidFill>
                  <a:srgbClr val="FCFDFD"/>
                </a:solidFill>
                <a:latin typeface="League Spartan"/>
                <a:ea typeface="League Spartan"/>
                <a:cs typeface="League Spartan"/>
                <a:sym typeface="League Spartan"/>
              </a:rPr>
              <a:t>4. Result</a:t>
            </a:r>
          </a:p>
        </p:txBody>
      </p:sp>
      <p:sp>
        <p:nvSpPr>
          <p:cNvPr id="9" name="TextBox 9"/>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FFFFFF"/>
                </a:solidFill>
                <a:latin typeface="League Spartan"/>
                <a:ea typeface="League Spartan"/>
                <a:cs typeface="League Spartan"/>
                <a:sym typeface="League Spartan"/>
              </a:rPr>
              <a:t>19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335689"/>
        </a:solidFill>
        <a:effectLst/>
      </p:bgPr>
    </p:bg>
    <p:spTree>
      <p:nvGrpSpPr>
        <p:cNvPr id="1" name=""/>
        <p:cNvGrpSpPr/>
        <p:nvPr/>
      </p:nvGrpSpPr>
      <p:grpSpPr>
        <a:xfrm>
          <a:off x="0" y="0"/>
          <a:ext cx="0" cy="0"/>
          <a:chOff x="0" y="0"/>
          <a:chExt cx="0" cy="0"/>
        </a:xfrm>
      </p:grpSpPr>
      <p:grpSp>
        <p:nvGrpSpPr>
          <p:cNvPr id="2" name="Group 2"/>
          <p:cNvGrpSpPr/>
          <p:nvPr/>
        </p:nvGrpSpPr>
        <p:grpSpPr>
          <a:xfrm>
            <a:off x="622474" y="2129951"/>
            <a:ext cx="8500438" cy="7439315"/>
            <a:chOff x="0" y="-47625"/>
            <a:chExt cx="2238799" cy="1959326"/>
          </a:xfrm>
        </p:grpSpPr>
        <p:sp>
          <p:nvSpPr>
            <p:cNvPr id="3" name="Freeform 3"/>
            <p:cNvSpPr/>
            <p:nvPr/>
          </p:nvSpPr>
          <p:spPr>
            <a:xfrm>
              <a:off x="0" y="0"/>
              <a:ext cx="2238799" cy="1911701"/>
            </a:xfrm>
            <a:custGeom>
              <a:avLst/>
              <a:gdLst/>
              <a:ahLst/>
              <a:cxnLst/>
              <a:rect l="l" t="t" r="r" b="b"/>
              <a:pathLst>
                <a:path w="2238799" h="1911701">
                  <a:moveTo>
                    <a:pt x="46449" y="0"/>
                  </a:moveTo>
                  <a:lnTo>
                    <a:pt x="2192350" y="0"/>
                  </a:lnTo>
                  <a:cubicBezTo>
                    <a:pt x="2218003" y="0"/>
                    <a:pt x="2238799" y="20796"/>
                    <a:pt x="2238799" y="46449"/>
                  </a:cubicBezTo>
                  <a:lnTo>
                    <a:pt x="2238799" y="1865252"/>
                  </a:lnTo>
                  <a:cubicBezTo>
                    <a:pt x="2238799" y="1877571"/>
                    <a:pt x="2233905" y="1889385"/>
                    <a:pt x="2225194" y="1898096"/>
                  </a:cubicBezTo>
                  <a:cubicBezTo>
                    <a:pt x="2216483" y="1906807"/>
                    <a:pt x="2204669" y="1911701"/>
                    <a:pt x="2192350" y="1911701"/>
                  </a:cubicBezTo>
                  <a:lnTo>
                    <a:pt x="46449" y="1911701"/>
                  </a:lnTo>
                  <a:cubicBezTo>
                    <a:pt x="34130" y="1911701"/>
                    <a:pt x="22316" y="1906807"/>
                    <a:pt x="13605" y="1898096"/>
                  </a:cubicBezTo>
                  <a:cubicBezTo>
                    <a:pt x="4894" y="1889385"/>
                    <a:pt x="0" y="1877571"/>
                    <a:pt x="0" y="1865252"/>
                  </a:cubicBezTo>
                  <a:lnTo>
                    <a:pt x="0" y="46449"/>
                  </a:lnTo>
                  <a:cubicBezTo>
                    <a:pt x="0" y="34130"/>
                    <a:pt x="4894" y="22316"/>
                    <a:pt x="13605" y="13605"/>
                  </a:cubicBezTo>
                  <a:cubicBezTo>
                    <a:pt x="22316" y="4894"/>
                    <a:pt x="34130" y="0"/>
                    <a:pt x="46449" y="0"/>
                  </a:cubicBezTo>
                  <a:close/>
                </a:path>
              </a:pathLst>
            </a:custGeom>
            <a:solidFill>
              <a:srgbClr val="FFFFFF"/>
            </a:solidFill>
          </p:spPr>
        </p:sp>
        <p:sp>
          <p:nvSpPr>
            <p:cNvPr id="4" name="TextBox 4"/>
            <p:cNvSpPr txBox="1"/>
            <p:nvPr/>
          </p:nvSpPr>
          <p:spPr>
            <a:xfrm>
              <a:off x="0" y="-47625"/>
              <a:ext cx="2238799" cy="1959326"/>
            </a:xfrm>
            <a:prstGeom prst="rect">
              <a:avLst/>
            </a:prstGeom>
          </p:spPr>
          <p:txBody>
            <a:bodyPr lIns="50800" tIns="50800" rIns="50800" bIns="50800" rtlCol="0" anchor="ctr"/>
            <a:lstStyle/>
            <a:p>
              <a:pPr algn="ctr">
                <a:lnSpc>
                  <a:spcPts val="3079"/>
                </a:lnSpc>
              </a:pPr>
              <a:endParaRPr/>
            </a:p>
          </p:txBody>
        </p:sp>
      </p:grpSp>
      <p:sp>
        <p:nvSpPr>
          <p:cNvPr id="5" name="Freeform 5"/>
          <p:cNvSpPr/>
          <p:nvPr/>
        </p:nvSpPr>
        <p:spPr>
          <a:xfrm>
            <a:off x="990600" y="2992471"/>
            <a:ext cx="7811434" cy="6385819"/>
          </a:xfrm>
          <a:custGeom>
            <a:avLst/>
            <a:gdLst/>
            <a:ahLst/>
            <a:cxnLst/>
            <a:rect l="l" t="t" r="r" b="b"/>
            <a:pathLst>
              <a:path w="7994655" h="6648616">
                <a:moveTo>
                  <a:pt x="0" y="0"/>
                </a:moveTo>
                <a:lnTo>
                  <a:pt x="7994654" y="0"/>
                </a:lnTo>
                <a:lnTo>
                  <a:pt x="7994654" y="6648616"/>
                </a:lnTo>
                <a:lnTo>
                  <a:pt x="0" y="6648616"/>
                </a:lnTo>
                <a:lnTo>
                  <a:pt x="0" y="0"/>
                </a:lnTo>
                <a:close/>
              </a:path>
            </a:pathLst>
          </a:custGeom>
          <a:blipFill>
            <a:blip r:embed="rId2"/>
            <a:stretch>
              <a:fillRect t="-3166"/>
            </a:stretch>
          </a:blipFill>
        </p:spPr>
        <p:txBody>
          <a:bodyPr/>
          <a:lstStyle/>
          <a:p>
            <a:endParaRPr lang="en-US" dirty="0"/>
          </a:p>
        </p:txBody>
      </p:sp>
      <p:grpSp>
        <p:nvGrpSpPr>
          <p:cNvPr id="6" name="Group 6"/>
          <p:cNvGrpSpPr/>
          <p:nvPr/>
        </p:nvGrpSpPr>
        <p:grpSpPr>
          <a:xfrm>
            <a:off x="9240254" y="2304747"/>
            <a:ext cx="8500438" cy="7258489"/>
            <a:chOff x="0" y="0"/>
            <a:chExt cx="2238799" cy="1911701"/>
          </a:xfrm>
        </p:grpSpPr>
        <p:sp>
          <p:nvSpPr>
            <p:cNvPr id="7" name="Freeform 7"/>
            <p:cNvSpPr/>
            <p:nvPr/>
          </p:nvSpPr>
          <p:spPr>
            <a:xfrm>
              <a:off x="0" y="0"/>
              <a:ext cx="2238799" cy="1911701"/>
            </a:xfrm>
            <a:custGeom>
              <a:avLst/>
              <a:gdLst/>
              <a:ahLst/>
              <a:cxnLst/>
              <a:rect l="l" t="t" r="r" b="b"/>
              <a:pathLst>
                <a:path w="2238799" h="1911701">
                  <a:moveTo>
                    <a:pt x="46449" y="0"/>
                  </a:moveTo>
                  <a:lnTo>
                    <a:pt x="2192350" y="0"/>
                  </a:lnTo>
                  <a:cubicBezTo>
                    <a:pt x="2218003" y="0"/>
                    <a:pt x="2238799" y="20796"/>
                    <a:pt x="2238799" y="46449"/>
                  </a:cubicBezTo>
                  <a:lnTo>
                    <a:pt x="2238799" y="1865252"/>
                  </a:lnTo>
                  <a:cubicBezTo>
                    <a:pt x="2238799" y="1877571"/>
                    <a:pt x="2233905" y="1889385"/>
                    <a:pt x="2225194" y="1898096"/>
                  </a:cubicBezTo>
                  <a:cubicBezTo>
                    <a:pt x="2216483" y="1906807"/>
                    <a:pt x="2204669" y="1911701"/>
                    <a:pt x="2192350" y="1911701"/>
                  </a:cubicBezTo>
                  <a:lnTo>
                    <a:pt x="46449" y="1911701"/>
                  </a:lnTo>
                  <a:cubicBezTo>
                    <a:pt x="34130" y="1911701"/>
                    <a:pt x="22316" y="1906807"/>
                    <a:pt x="13605" y="1898096"/>
                  </a:cubicBezTo>
                  <a:cubicBezTo>
                    <a:pt x="4894" y="1889385"/>
                    <a:pt x="0" y="1877571"/>
                    <a:pt x="0" y="1865252"/>
                  </a:cubicBezTo>
                  <a:lnTo>
                    <a:pt x="0" y="46449"/>
                  </a:lnTo>
                  <a:cubicBezTo>
                    <a:pt x="0" y="34130"/>
                    <a:pt x="4894" y="22316"/>
                    <a:pt x="13605" y="13605"/>
                  </a:cubicBezTo>
                  <a:cubicBezTo>
                    <a:pt x="22316" y="4894"/>
                    <a:pt x="34130" y="0"/>
                    <a:pt x="46449" y="0"/>
                  </a:cubicBezTo>
                  <a:close/>
                </a:path>
              </a:pathLst>
            </a:custGeom>
            <a:solidFill>
              <a:srgbClr val="FFFFFF"/>
            </a:solidFill>
          </p:spPr>
        </p:sp>
        <p:sp>
          <p:nvSpPr>
            <p:cNvPr id="8" name="TextBox 8"/>
            <p:cNvSpPr txBox="1"/>
            <p:nvPr/>
          </p:nvSpPr>
          <p:spPr>
            <a:xfrm>
              <a:off x="0" y="-47625"/>
              <a:ext cx="2238799" cy="1959326"/>
            </a:xfrm>
            <a:prstGeom prst="rect">
              <a:avLst/>
            </a:prstGeom>
          </p:spPr>
          <p:txBody>
            <a:bodyPr lIns="50800" tIns="50800" rIns="50800" bIns="50800" rtlCol="0" anchor="ctr"/>
            <a:lstStyle/>
            <a:p>
              <a:pPr algn="ctr">
                <a:lnSpc>
                  <a:spcPts val="3079"/>
                </a:lnSpc>
              </a:pPr>
              <a:endParaRPr/>
            </a:p>
          </p:txBody>
        </p:sp>
      </p:grpSp>
      <p:sp>
        <p:nvSpPr>
          <p:cNvPr id="9" name="Freeform 9"/>
          <p:cNvSpPr/>
          <p:nvPr/>
        </p:nvSpPr>
        <p:spPr>
          <a:xfrm>
            <a:off x="9372601" y="2833857"/>
            <a:ext cx="8292926" cy="6544433"/>
          </a:xfrm>
          <a:custGeom>
            <a:avLst/>
            <a:gdLst/>
            <a:ahLst/>
            <a:cxnLst/>
            <a:rect l="l" t="t" r="r" b="b"/>
            <a:pathLst>
              <a:path w="8076233" h="6648616">
                <a:moveTo>
                  <a:pt x="0" y="0"/>
                </a:moveTo>
                <a:lnTo>
                  <a:pt x="8076233" y="0"/>
                </a:lnTo>
                <a:lnTo>
                  <a:pt x="8076233" y="6648616"/>
                </a:lnTo>
                <a:lnTo>
                  <a:pt x="0" y="6648616"/>
                </a:lnTo>
                <a:lnTo>
                  <a:pt x="0" y="0"/>
                </a:lnTo>
                <a:close/>
              </a:path>
            </a:pathLst>
          </a:custGeom>
          <a:blipFill>
            <a:blip r:embed="rId3"/>
            <a:stretch>
              <a:fillRect t="-5082"/>
            </a:stretch>
          </a:blipFill>
        </p:spPr>
        <p:txBody>
          <a:bodyPr/>
          <a:lstStyle/>
          <a:p>
            <a:endParaRPr lang="en-US" dirty="0"/>
          </a:p>
        </p:txBody>
      </p:sp>
      <p:sp>
        <p:nvSpPr>
          <p:cNvPr id="10" name="TextBox 10"/>
          <p:cNvSpPr txBox="1"/>
          <p:nvPr/>
        </p:nvSpPr>
        <p:spPr>
          <a:xfrm>
            <a:off x="4026971" y="1455902"/>
            <a:ext cx="10426568" cy="624211"/>
          </a:xfrm>
          <a:prstGeom prst="rect">
            <a:avLst/>
          </a:prstGeom>
        </p:spPr>
        <p:txBody>
          <a:bodyPr lIns="0" tIns="0" rIns="0" bIns="0" rtlCol="0" anchor="t">
            <a:spAutoFit/>
          </a:bodyPr>
          <a:lstStyle/>
          <a:p>
            <a:pPr algn="ctr">
              <a:lnSpc>
                <a:spcPts val="4700"/>
              </a:lnSpc>
            </a:pPr>
            <a:r>
              <a:rPr lang="en-US" sz="4700" b="1" dirty="0">
                <a:solidFill>
                  <a:srgbClr val="FFFFFF"/>
                </a:solidFill>
                <a:latin typeface="Montserrat Bold"/>
                <a:ea typeface="Montserrat Bold"/>
                <a:cs typeface="Montserrat Bold"/>
                <a:sym typeface="Montserrat Bold"/>
              </a:rPr>
              <a:t>M/M/S Random-forest Models</a:t>
            </a:r>
          </a:p>
        </p:txBody>
      </p:sp>
      <p:sp>
        <p:nvSpPr>
          <p:cNvPr id="11" name="TextBox 11"/>
          <p:cNvSpPr txBox="1"/>
          <p:nvPr/>
        </p:nvSpPr>
        <p:spPr>
          <a:xfrm>
            <a:off x="3076083" y="488158"/>
            <a:ext cx="12135833" cy="882019"/>
          </a:xfrm>
          <a:prstGeom prst="rect">
            <a:avLst/>
          </a:prstGeom>
        </p:spPr>
        <p:txBody>
          <a:bodyPr lIns="0" tIns="0" rIns="0" bIns="0" rtlCol="0" anchor="t">
            <a:spAutoFit/>
          </a:bodyPr>
          <a:lstStyle/>
          <a:p>
            <a:pPr algn="ctr">
              <a:lnSpc>
                <a:spcPts val="6600"/>
              </a:lnSpc>
            </a:pPr>
            <a:r>
              <a:rPr lang="en-US" sz="6600">
                <a:solidFill>
                  <a:srgbClr val="FCFDFD"/>
                </a:solidFill>
                <a:latin typeface="League Spartan"/>
                <a:ea typeface="League Spartan"/>
                <a:cs typeface="League Spartan"/>
                <a:sym typeface="League Spartan"/>
              </a:rPr>
              <a:t>4.1 PHASE ONE RESULT </a:t>
            </a:r>
          </a:p>
        </p:txBody>
      </p:sp>
      <p:sp>
        <p:nvSpPr>
          <p:cNvPr id="12" name="TextBox 12"/>
          <p:cNvSpPr txBox="1"/>
          <p:nvPr/>
        </p:nvSpPr>
        <p:spPr>
          <a:xfrm>
            <a:off x="228303" y="421483"/>
            <a:ext cx="2998754" cy="378830"/>
          </a:xfrm>
          <a:prstGeom prst="rect">
            <a:avLst/>
          </a:prstGeom>
        </p:spPr>
        <p:txBody>
          <a:bodyPr lIns="0" tIns="0" rIns="0" bIns="0" rtlCol="0" anchor="t">
            <a:spAutoFit/>
          </a:bodyPr>
          <a:lstStyle/>
          <a:p>
            <a:pPr algn="l">
              <a:lnSpc>
                <a:spcPts val="2919"/>
              </a:lnSpc>
            </a:pPr>
            <a:r>
              <a:rPr lang="en-US" sz="2919">
                <a:solidFill>
                  <a:srgbClr val="FCFDFD"/>
                </a:solidFill>
                <a:latin typeface="League Spartan"/>
                <a:ea typeface="League Spartan"/>
                <a:cs typeface="League Spartan"/>
                <a:sym typeface="League Spartan"/>
              </a:rPr>
              <a:t>4. Result</a:t>
            </a:r>
          </a:p>
        </p:txBody>
      </p:sp>
      <p:sp>
        <p:nvSpPr>
          <p:cNvPr id="13" name="TextBox 13"/>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FFFFFF"/>
                </a:solidFill>
                <a:latin typeface="League Spartan"/>
                <a:ea typeface="League Spartan"/>
                <a:cs typeface="League Spartan"/>
                <a:sym typeface="League Spartan"/>
              </a:rPr>
              <a:t>20</a:t>
            </a:r>
          </a:p>
        </p:txBody>
      </p:sp>
      <p:sp>
        <p:nvSpPr>
          <p:cNvPr id="16" name="TextBox 29">
            <a:extLst>
              <a:ext uri="{FF2B5EF4-FFF2-40B4-BE49-F238E27FC236}">
                <a16:creationId xmlns:a16="http://schemas.microsoft.com/office/drawing/2014/main" id="{1CA8D758-83BF-083B-C3A8-F4885ED4E195}"/>
              </a:ext>
            </a:extLst>
          </p:cNvPr>
          <p:cNvSpPr txBox="1"/>
          <p:nvPr/>
        </p:nvSpPr>
        <p:spPr>
          <a:xfrm>
            <a:off x="2510493" y="2426354"/>
            <a:ext cx="4724400" cy="566117"/>
          </a:xfrm>
          <a:prstGeom prst="rect">
            <a:avLst/>
          </a:prstGeom>
        </p:spPr>
        <p:txBody>
          <a:bodyPr wrap="square" lIns="0" tIns="0" rIns="0" bIns="0" rtlCol="0" anchor="t">
            <a:spAutoFit/>
          </a:bodyPr>
          <a:lstStyle/>
          <a:p>
            <a:pPr algn="ctr">
              <a:lnSpc>
                <a:spcPts val="4700"/>
              </a:lnSpc>
            </a:pPr>
            <a:r>
              <a:rPr lang="en-US" sz="3200" b="1" dirty="0">
                <a:solidFill>
                  <a:srgbClr val="1D3865"/>
                </a:solidFill>
                <a:latin typeface="Montserrat Bold"/>
                <a:ea typeface="Montserrat Bold"/>
                <a:cs typeface="Montserrat Bold"/>
                <a:sym typeface="Montserrat Bold"/>
              </a:rPr>
              <a:t>Equation RF Model</a:t>
            </a:r>
          </a:p>
        </p:txBody>
      </p:sp>
      <p:sp>
        <p:nvSpPr>
          <p:cNvPr id="17" name="TextBox 29">
            <a:extLst>
              <a:ext uri="{FF2B5EF4-FFF2-40B4-BE49-F238E27FC236}">
                <a16:creationId xmlns:a16="http://schemas.microsoft.com/office/drawing/2014/main" id="{9914C52C-8AF5-32AF-5CA2-50DBA94E632A}"/>
              </a:ext>
            </a:extLst>
          </p:cNvPr>
          <p:cNvSpPr txBox="1"/>
          <p:nvPr/>
        </p:nvSpPr>
        <p:spPr>
          <a:xfrm>
            <a:off x="11226933" y="2426354"/>
            <a:ext cx="4724400" cy="566117"/>
          </a:xfrm>
          <a:prstGeom prst="rect">
            <a:avLst/>
          </a:prstGeom>
        </p:spPr>
        <p:txBody>
          <a:bodyPr wrap="square" lIns="0" tIns="0" rIns="0" bIns="0" rtlCol="0" anchor="t">
            <a:spAutoFit/>
          </a:bodyPr>
          <a:lstStyle/>
          <a:p>
            <a:pPr algn="ctr">
              <a:lnSpc>
                <a:spcPts val="4700"/>
              </a:lnSpc>
            </a:pPr>
            <a:r>
              <a:rPr lang="en-US" sz="3200" b="1" dirty="0">
                <a:solidFill>
                  <a:srgbClr val="1D3865"/>
                </a:solidFill>
                <a:latin typeface="Montserrat Bold"/>
                <a:ea typeface="Montserrat Bold"/>
                <a:cs typeface="Montserrat Bold"/>
                <a:sym typeface="Montserrat Bold"/>
              </a:rPr>
              <a:t>Simulation RF Model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335689"/>
        </a:solidFill>
        <a:effectLst/>
      </p:bgPr>
    </p:bg>
    <p:spTree>
      <p:nvGrpSpPr>
        <p:cNvPr id="1" name=""/>
        <p:cNvGrpSpPr/>
        <p:nvPr/>
      </p:nvGrpSpPr>
      <p:grpSpPr>
        <a:xfrm>
          <a:off x="0" y="0"/>
          <a:ext cx="0" cy="0"/>
          <a:chOff x="0" y="0"/>
          <a:chExt cx="0" cy="0"/>
        </a:xfrm>
      </p:grpSpPr>
      <p:sp>
        <p:nvSpPr>
          <p:cNvPr id="2" name="TextBox 2"/>
          <p:cNvSpPr txBox="1"/>
          <p:nvPr/>
        </p:nvSpPr>
        <p:spPr>
          <a:xfrm>
            <a:off x="4026971" y="1455902"/>
            <a:ext cx="10426568" cy="624211"/>
          </a:xfrm>
          <a:prstGeom prst="rect">
            <a:avLst/>
          </a:prstGeom>
        </p:spPr>
        <p:txBody>
          <a:bodyPr lIns="0" tIns="0" rIns="0" bIns="0" rtlCol="0" anchor="t">
            <a:spAutoFit/>
          </a:bodyPr>
          <a:lstStyle/>
          <a:p>
            <a:pPr lvl="1" algn="ctr">
              <a:lnSpc>
                <a:spcPts val="4700"/>
              </a:lnSpc>
            </a:pPr>
            <a:r>
              <a:rPr lang="en-US" sz="4700" b="1" dirty="0">
                <a:solidFill>
                  <a:srgbClr val="FFFFFF"/>
                </a:solidFill>
                <a:latin typeface="Montserrat Bold"/>
                <a:ea typeface="Montserrat Bold"/>
                <a:cs typeface="Montserrat Bold"/>
                <a:sym typeface="Montserrat Bold"/>
              </a:rPr>
              <a:t>M/M/S Models comparison </a:t>
            </a:r>
          </a:p>
        </p:txBody>
      </p:sp>
      <p:sp>
        <p:nvSpPr>
          <p:cNvPr id="3" name="TextBox 3"/>
          <p:cNvSpPr txBox="1"/>
          <p:nvPr/>
        </p:nvSpPr>
        <p:spPr>
          <a:xfrm>
            <a:off x="3076083" y="488158"/>
            <a:ext cx="12135833" cy="882019"/>
          </a:xfrm>
          <a:prstGeom prst="rect">
            <a:avLst/>
          </a:prstGeom>
        </p:spPr>
        <p:txBody>
          <a:bodyPr lIns="0" tIns="0" rIns="0" bIns="0" rtlCol="0" anchor="t">
            <a:spAutoFit/>
          </a:bodyPr>
          <a:lstStyle/>
          <a:p>
            <a:pPr algn="ctr">
              <a:lnSpc>
                <a:spcPts val="6600"/>
              </a:lnSpc>
            </a:pPr>
            <a:r>
              <a:rPr lang="en-US" sz="6600" dirty="0">
                <a:solidFill>
                  <a:srgbClr val="FCFDFD"/>
                </a:solidFill>
                <a:latin typeface="League Spartan"/>
                <a:ea typeface="League Spartan"/>
                <a:cs typeface="League Spartan"/>
                <a:sym typeface="League Spartan"/>
              </a:rPr>
              <a:t>4.1 PHASE ONE RESULTS </a:t>
            </a:r>
          </a:p>
        </p:txBody>
      </p:sp>
      <p:sp>
        <p:nvSpPr>
          <p:cNvPr id="4" name="TextBox 4"/>
          <p:cNvSpPr txBox="1"/>
          <p:nvPr/>
        </p:nvSpPr>
        <p:spPr>
          <a:xfrm>
            <a:off x="228303" y="421483"/>
            <a:ext cx="2998754" cy="378830"/>
          </a:xfrm>
          <a:prstGeom prst="rect">
            <a:avLst/>
          </a:prstGeom>
        </p:spPr>
        <p:txBody>
          <a:bodyPr lIns="0" tIns="0" rIns="0" bIns="0" rtlCol="0" anchor="t">
            <a:spAutoFit/>
          </a:bodyPr>
          <a:lstStyle/>
          <a:p>
            <a:pPr algn="l">
              <a:lnSpc>
                <a:spcPts val="2919"/>
              </a:lnSpc>
            </a:pPr>
            <a:r>
              <a:rPr lang="en-US" sz="2919">
                <a:solidFill>
                  <a:srgbClr val="FCFDFD"/>
                </a:solidFill>
                <a:latin typeface="League Spartan"/>
                <a:ea typeface="League Spartan"/>
                <a:cs typeface="League Spartan"/>
                <a:sym typeface="League Spartan"/>
              </a:rPr>
              <a:t>4. Result</a:t>
            </a:r>
          </a:p>
        </p:txBody>
      </p:sp>
      <p:sp>
        <p:nvSpPr>
          <p:cNvPr id="5" name="TextBox 5"/>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FFFFFF"/>
                </a:solidFill>
                <a:latin typeface="League Spartan"/>
                <a:ea typeface="League Spartan"/>
                <a:cs typeface="League Spartan"/>
                <a:sym typeface="League Spartan"/>
              </a:rPr>
              <a:t>21</a:t>
            </a:r>
          </a:p>
        </p:txBody>
      </p:sp>
      <p:grpSp>
        <p:nvGrpSpPr>
          <p:cNvPr id="6" name="Group 2">
            <a:extLst>
              <a:ext uri="{FF2B5EF4-FFF2-40B4-BE49-F238E27FC236}">
                <a16:creationId xmlns:a16="http://schemas.microsoft.com/office/drawing/2014/main" id="{4006AC80-F25E-A735-F419-F20070B6329E}"/>
              </a:ext>
            </a:extLst>
          </p:cNvPr>
          <p:cNvGrpSpPr/>
          <p:nvPr/>
        </p:nvGrpSpPr>
        <p:grpSpPr>
          <a:xfrm>
            <a:off x="1767113" y="2714033"/>
            <a:ext cx="8439705" cy="7258489"/>
            <a:chOff x="0" y="0"/>
            <a:chExt cx="2222803" cy="1911701"/>
          </a:xfrm>
        </p:grpSpPr>
        <p:sp>
          <p:nvSpPr>
            <p:cNvPr id="7" name="Freeform 3">
              <a:extLst>
                <a:ext uri="{FF2B5EF4-FFF2-40B4-BE49-F238E27FC236}">
                  <a16:creationId xmlns:a16="http://schemas.microsoft.com/office/drawing/2014/main" id="{0D79D1F1-9669-565B-0759-18440DC40DBE}"/>
                </a:ext>
              </a:extLst>
            </p:cNvPr>
            <p:cNvSpPr/>
            <p:nvPr/>
          </p:nvSpPr>
          <p:spPr>
            <a:xfrm>
              <a:off x="0" y="0"/>
              <a:ext cx="2222803" cy="1911701"/>
            </a:xfrm>
            <a:custGeom>
              <a:avLst/>
              <a:gdLst/>
              <a:ahLst/>
              <a:cxnLst/>
              <a:rect l="l" t="t" r="r" b="b"/>
              <a:pathLst>
                <a:path w="2222803" h="1911701">
                  <a:moveTo>
                    <a:pt x="46783" y="0"/>
                  </a:moveTo>
                  <a:lnTo>
                    <a:pt x="2176020" y="0"/>
                  </a:lnTo>
                  <a:cubicBezTo>
                    <a:pt x="2188427" y="0"/>
                    <a:pt x="2200327" y="4929"/>
                    <a:pt x="2209100" y="13703"/>
                  </a:cubicBezTo>
                  <a:cubicBezTo>
                    <a:pt x="2217874" y="22476"/>
                    <a:pt x="2222803" y="34376"/>
                    <a:pt x="2222803" y="46783"/>
                  </a:cubicBezTo>
                  <a:lnTo>
                    <a:pt x="2222803" y="1864918"/>
                  </a:lnTo>
                  <a:cubicBezTo>
                    <a:pt x="2222803" y="1877325"/>
                    <a:pt x="2217874" y="1889225"/>
                    <a:pt x="2209100" y="1897998"/>
                  </a:cubicBezTo>
                  <a:cubicBezTo>
                    <a:pt x="2200327" y="1906772"/>
                    <a:pt x="2188427" y="1911701"/>
                    <a:pt x="2176020" y="1911701"/>
                  </a:cubicBezTo>
                  <a:lnTo>
                    <a:pt x="46783" y="1911701"/>
                  </a:lnTo>
                  <a:cubicBezTo>
                    <a:pt x="34376" y="1911701"/>
                    <a:pt x="22476" y="1906772"/>
                    <a:pt x="13703" y="1897998"/>
                  </a:cubicBezTo>
                  <a:cubicBezTo>
                    <a:pt x="4929" y="1889225"/>
                    <a:pt x="0" y="1877325"/>
                    <a:pt x="0" y="1864918"/>
                  </a:cubicBezTo>
                  <a:lnTo>
                    <a:pt x="0" y="46783"/>
                  </a:lnTo>
                  <a:cubicBezTo>
                    <a:pt x="0" y="34376"/>
                    <a:pt x="4929" y="22476"/>
                    <a:pt x="13703" y="13703"/>
                  </a:cubicBezTo>
                  <a:cubicBezTo>
                    <a:pt x="22476" y="4929"/>
                    <a:pt x="34376" y="0"/>
                    <a:pt x="46783" y="0"/>
                  </a:cubicBezTo>
                  <a:close/>
                </a:path>
              </a:pathLst>
            </a:custGeom>
            <a:solidFill>
              <a:srgbClr val="FFFFFF"/>
            </a:solidFill>
          </p:spPr>
          <p:txBody>
            <a:bodyPr/>
            <a:lstStyle/>
            <a:p>
              <a:endParaRPr lang="en-US" dirty="0"/>
            </a:p>
          </p:txBody>
        </p:sp>
        <p:sp>
          <p:nvSpPr>
            <p:cNvPr id="8" name="TextBox 4">
              <a:extLst>
                <a:ext uri="{FF2B5EF4-FFF2-40B4-BE49-F238E27FC236}">
                  <a16:creationId xmlns:a16="http://schemas.microsoft.com/office/drawing/2014/main" id="{F0F474E1-7148-8B6E-7953-A0EA6C008305}"/>
                </a:ext>
              </a:extLst>
            </p:cNvPr>
            <p:cNvSpPr txBox="1"/>
            <p:nvPr/>
          </p:nvSpPr>
          <p:spPr>
            <a:xfrm>
              <a:off x="0" y="-47625"/>
              <a:ext cx="2222803" cy="1959326"/>
            </a:xfrm>
            <a:prstGeom prst="rect">
              <a:avLst/>
            </a:prstGeom>
          </p:spPr>
          <p:txBody>
            <a:bodyPr lIns="50800" tIns="50800" rIns="50800" bIns="50800" rtlCol="0" anchor="ctr"/>
            <a:lstStyle/>
            <a:p>
              <a:pPr algn="ctr">
                <a:lnSpc>
                  <a:spcPts val="3079"/>
                </a:lnSpc>
              </a:pPr>
              <a:endParaRPr/>
            </a:p>
          </p:txBody>
        </p:sp>
      </p:grpSp>
      <p:grpSp>
        <p:nvGrpSpPr>
          <p:cNvPr id="9" name="Group 5">
            <a:extLst>
              <a:ext uri="{FF2B5EF4-FFF2-40B4-BE49-F238E27FC236}">
                <a16:creationId xmlns:a16="http://schemas.microsoft.com/office/drawing/2014/main" id="{618E4779-AC38-DD58-B9DF-F37941702587}"/>
              </a:ext>
            </a:extLst>
          </p:cNvPr>
          <p:cNvGrpSpPr/>
          <p:nvPr/>
        </p:nvGrpSpPr>
        <p:grpSpPr>
          <a:xfrm>
            <a:off x="9055939" y="2714033"/>
            <a:ext cx="7464948" cy="7258489"/>
            <a:chOff x="0" y="0"/>
            <a:chExt cx="1966077" cy="1911701"/>
          </a:xfrm>
        </p:grpSpPr>
        <p:sp>
          <p:nvSpPr>
            <p:cNvPr id="10" name="Freeform 6">
              <a:extLst>
                <a:ext uri="{FF2B5EF4-FFF2-40B4-BE49-F238E27FC236}">
                  <a16:creationId xmlns:a16="http://schemas.microsoft.com/office/drawing/2014/main" id="{F2E0F56B-5C5B-EF0B-8642-2FBE3FFE03DA}"/>
                </a:ext>
              </a:extLst>
            </p:cNvPr>
            <p:cNvSpPr/>
            <p:nvPr/>
          </p:nvSpPr>
          <p:spPr>
            <a:xfrm>
              <a:off x="0" y="0"/>
              <a:ext cx="1966077" cy="1911701"/>
            </a:xfrm>
            <a:custGeom>
              <a:avLst/>
              <a:gdLst/>
              <a:ahLst/>
              <a:cxnLst/>
              <a:rect l="l" t="t" r="r" b="b"/>
              <a:pathLst>
                <a:path w="1966077" h="1911701">
                  <a:moveTo>
                    <a:pt x="52892" y="0"/>
                  </a:moveTo>
                  <a:lnTo>
                    <a:pt x="1913185" y="0"/>
                  </a:lnTo>
                  <a:cubicBezTo>
                    <a:pt x="1942396" y="0"/>
                    <a:pt x="1966077" y="23681"/>
                    <a:pt x="1966077" y="52892"/>
                  </a:cubicBezTo>
                  <a:lnTo>
                    <a:pt x="1966077" y="1858809"/>
                  </a:lnTo>
                  <a:cubicBezTo>
                    <a:pt x="1966077" y="1872837"/>
                    <a:pt x="1960504" y="1886290"/>
                    <a:pt x="1950585" y="1896209"/>
                  </a:cubicBezTo>
                  <a:cubicBezTo>
                    <a:pt x="1940666" y="1906128"/>
                    <a:pt x="1927213" y="1911701"/>
                    <a:pt x="1913185" y="1911701"/>
                  </a:cubicBezTo>
                  <a:lnTo>
                    <a:pt x="52892" y="1911701"/>
                  </a:lnTo>
                  <a:cubicBezTo>
                    <a:pt x="23681" y="1911701"/>
                    <a:pt x="0" y="1888020"/>
                    <a:pt x="0" y="1858809"/>
                  </a:cubicBezTo>
                  <a:lnTo>
                    <a:pt x="0" y="52892"/>
                  </a:lnTo>
                  <a:cubicBezTo>
                    <a:pt x="0" y="23681"/>
                    <a:pt x="23681" y="0"/>
                    <a:pt x="52892" y="0"/>
                  </a:cubicBezTo>
                  <a:close/>
                </a:path>
              </a:pathLst>
            </a:custGeom>
            <a:solidFill>
              <a:srgbClr val="FFFFFF"/>
            </a:solidFill>
          </p:spPr>
        </p:sp>
        <p:sp>
          <p:nvSpPr>
            <p:cNvPr id="11" name="TextBox 7">
              <a:extLst>
                <a:ext uri="{FF2B5EF4-FFF2-40B4-BE49-F238E27FC236}">
                  <a16:creationId xmlns:a16="http://schemas.microsoft.com/office/drawing/2014/main" id="{17E4FFA0-4361-79C6-C169-8D7DA58A99BE}"/>
                </a:ext>
              </a:extLst>
            </p:cNvPr>
            <p:cNvSpPr txBox="1"/>
            <p:nvPr/>
          </p:nvSpPr>
          <p:spPr>
            <a:xfrm>
              <a:off x="0" y="-47625"/>
              <a:ext cx="1966077" cy="1959326"/>
            </a:xfrm>
            <a:prstGeom prst="rect">
              <a:avLst/>
            </a:prstGeom>
          </p:spPr>
          <p:txBody>
            <a:bodyPr lIns="50800" tIns="50800" rIns="50800" bIns="50800" rtlCol="0" anchor="ctr"/>
            <a:lstStyle/>
            <a:p>
              <a:pPr algn="ctr">
                <a:lnSpc>
                  <a:spcPts val="3079"/>
                </a:lnSpc>
              </a:pPr>
              <a:endParaRPr/>
            </a:p>
          </p:txBody>
        </p:sp>
      </p:grpSp>
      <p:sp>
        <p:nvSpPr>
          <p:cNvPr id="12" name="Freeform 8">
            <a:extLst>
              <a:ext uri="{FF2B5EF4-FFF2-40B4-BE49-F238E27FC236}">
                <a16:creationId xmlns:a16="http://schemas.microsoft.com/office/drawing/2014/main" id="{7D50C84C-049C-E162-7842-4AED513294C1}"/>
              </a:ext>
            </a:extLst>
          </p:cNvPr>
          <p:cNvSpPr/>
          <p:nvPr/>
        </p:nvSpPr>
        <p:spPr>
          <a:xfrm>
            <a:off x="2338372" y="3154284"/>
            <a:ext cx="6529306" cy="6377987"/>
          </a:xfrm>
          <a:custGeom>
            <a:avLst/>
            <a:gdLst/>
            <a:ahLst/>
            <a:cxnLst/>
            <a:rect l="l" t="t" r="r" b="b"/>
            <a:pathLst>
              <a:path w="6529306" h="6377987">
                <a:moveTo>
                  <a:pt x="0" y="0"/>
                </a:moveTo>
                <a:lnTo>
                  <a:pt x="6529307" y="0"/>
                </a:lnTo>
                <a:lnTo>
                  <a:pt x="6529307" y="6377987"/>
                </a:lnTo>
                <a:lnTo>
                  <a:pt x="0" y="6377987"/>
                </a:lnTo>
                <a:lnTo>
                  <a:pt x="0" y="0"/>
                </a:lnTo>
                <a:close/>
              </a:path>
            </a:pathLst>
          </a:custGeom>
          <a:blipFill>
            <a:blip r:embed="rId2"/>
            <a:stretch>
              <a:fillRect b="-91633"/>
            </a:stretch>
          </a:blipFill>
        </p:spPr>
      </p:sp>
      <p:sp>
        <p:nvSpPr>
          <p:cNvPr id="13" name="Freeform 9">
            <a:extLst>
              <a:ext uri="{FF2B5EF4-FFF2-40B4-BE49-F238E27FC236}">
                <a16:creationId xmlns:a16="http://schemas.microsoft.com/office/drawing/2014/main" id="{10BF2BDD-8625-CF06-91DF-A97A199BF640}"/>
              </a:ext>
            </a:extLst>
          </p:cNvPr>
          <p:cNvSpPr/>
          <p:nvPr/>
        </p:nvSpPr>
        <p:spPr>
          <a:xfrm>
            <a:off x="9603766" y="3678738"/>
            <a:ext cx="6510457" cy="5853533"/>
          </a:xfrm>
          <a:custGeom>
            <a:avLst/>
            <a:gdLst/>
            <a:ahLst/>
            <a:cxnLst/>
            <a:rect l="l" t="t" r="r" b="b"/>
            <a:pathLst>
              <a:path w="6510457" h="5853533">
                <a:moveTo>
                  <a:pt x="0" y="0"/>
                </a:moveTo>
                <a:lnTo>
                  <a:pt x="6510456" y="0"/>
                </a:lnTo>
                <a:lnTo>
                  <a:pt x="6510456" y="5853533"/>
                </a:lnTo>
                <a:lnTo>
                  <a:pt x="0" y="5853533"/>
                </a:lnTo>
                <a:lnTo>
                  <a:pt x="0" y="0"/>
                </a:lnTo>
                <a:close/>
              </a:path>
            </a:pathLst>
          </a:custGeom>
          <a:blipFill>
            <a:blip r:embed="rId2"/>
            <a:stretch>
              <a:fillRect t="-108200"/>
            </a:stretch>
          </a:blipFill>
        </p:spPr>
      </p:sp>
      <p:sp>
        <p:nvSpPr>
          <p:cNvPr id="14" name="Freeform 12">
            <a:extLst>
              <a:ext uri="{FF2B5EF4-FFF2-40B4-BE49-F238E27FC236}">
                <a16:creationId xmlns:a16="http://schemas.microsoft.com/office/drawing/2014/main" id="{F91B6057-E714-CD39-FCCA-9047D1B9D835}"/>
              </a:ext>
            </a:extLst>
          </p:cNvPr>
          <p:cNvSpPr/>
          <p:nvPr/>
        </p:nvSpPr>
        <p:spPr>
          <a:xfrm>
            <a:off x="9584916" y="3154284"/>
            <a:ext cx="6529306" cy="510164"/>
          </a:xfrm>
          <a:custGeom>
            <a:avLst/>
            <a:gdLst/>
            <a:ahLst/>
            <a:cxnLst/>
            <a:rect l="l" t="t" r="r" b="b"/>
            <a:pathLst>
              <a:path w="6529306" h="510164">
                <a:moveTo>
                  <a:pt x="0" y="0"/>
                </a:moveTo>
                <a:lnTo>
                  <a:pt x="6529306" y="0"/>
                </a:lnTo>
                <a:lnTo>
                  <a:pt x="6529306" y="510165"/>
                </a:lnTo>
                <a:lnTo>
                  <a:pt x="0" y="510165"/>
                </a:lnTo>
                <a:lnTo>
                  <a:pt x="0" y="0"/>
                </a:lnTo>
                <a:close/>
              </a:path>
            </a:pathLst>
          </a:custGeom>
          <a:blipFill>
            <a:blip r:embed="rId2"/>
            <a:stretch>
              <a:fillRect b="-2295767"/>
            </a:stretch>
          </a:blipFill>
        </p:spPr>
      </p:sp>
      <p:sp>
        <p:nvSpPr>
          <p:cNvPr id="15" name="TextBox 13">
            <a:extLst>
              <a:ext uri="{FF2B5EF4-FFF2-40B4-BE49-F238E27FC236}">
                <a16:creationId xmlns:a16="http://schemas.microsoft.com/office/drawing/2014/main" id="{DE1BA95A-A567-BC28-9CBF-2077ABBEFD85}"/>
              </a:ext>
            </a:extLst>
          </p:cNvPr>
          <p:cNvSpPr txBox="1"/>
          <p:nvPr/>
        </p:nvSpPr>
        <p:spPr>
          <a:xfrm>
            <a:off x="2067263" y="2060881"/>
            <a:ext cx="4638338" cy="530231"/>
          </a:xfrm>
          <a:prstGeom prst="rect">
            <a:avLst/>
          </a:prstGeom>
        </p:spPr>
        <p:txBody>
          <a:bodyPr wrap="square" lIns="0" tIns="0" rIns="0" bIns="0" rtlCol="0" anchor="t">
            <a:spAutoFit/>
          </a:bodyPr>
          <a:lstStyle/>
          <a:p>
            <a:pPr algn="l">
              <a:lnSpc>
                <a:spcPts val="4000"/>
              </a:lnSpc>
            </a:pPr>
            <a:r>
              <a:rPr lang="en-US" sz="4000" dirty="0">
                <a:solidFill>
                  <a:srgbClr val="FFFFFF"/>
                </a:solidFill>
                <a:latin typeface="Montserrat Bold"/>
              </a:rPr>
              <a:t>Wilcoxon Test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335689"/>
        </a:solidFill>
        <a:effectLst/>
      </p:bgPr>
    </p:bg>
    <p:spTree>
      <p:nvGrpSpPr>
        <p:cNvPr id="1" name=""/>
        <p:cNvGrpSpPr/>
        <p:nvPr/>
      </p:nvGrpSpPr>
      <p:grpSpPr>
        <a:xfrm>
          <a:off x="0" y="0"/>
          <a:ext cx="0" cy="0"/>
          <a:chOff x="0" y="0"/>
          <a:chExt cx="0" cy="0"/>
        </a:xfrm>
      </p:grpSpPr>
      <p:grpSp>
        <p:nvGrpSpPr>
          <p:cNvPr id="2" name="Group 2"/>
          <p:cNvGrpSpPr/>
          <p:nvPr/>
        </p:nvGrpSpPr>
        <p:grpSpPr>
          <a:xfrm>
            <a:off x="2198896" y="3210354"/>
            <a:ext cx="204565" cy="1577114"/>
            <a:chOff x="0" y="0"/>
            <a:chExt cx="43872" cy="338235"/>
          </a:xfrm>
        </p:grpSpPr>
        <p:sp>
          <p:nvSpPr>
            <p:cNvPr id="3" name="Freeform 3"/>
            <p:cNvSpPr/>
            <p:nvPr/>
          </p:nvSpPr>
          <p:spPr>
            <a:xfrm>
              <a:off x="0" y="0"/>
              <a:ext cx="43872" cy="338235"/>
            </a:xfrm>
            <a:custGeom>
              <a:avLst/>
              <a:gdLst/>
              <a:ahLst/>
              <a:cxnLst/>
              <a:rect l="l" t="t" r="r" b="b"/>
              <a:pathLst>
                <a:path w="43872" h="338235">
                  <a:moveTo>
                    <a:pt x="0" y="0"/>
                  </a:moveTo>
                  <a:lnTo>
                    <a:pt x="43872" y="0"/>
                  </a:lnTo>
                  <a:lnTo>
                    <a:pt x="43872" y="338235"/>
                  </a:lnTo>
                  <a:lnTo>
                    <a:pt x="0" y="338235"/>
                  </a:lnTo>
                  <a:close/>
                </a:path>
              </a:pathLst>
            </a:custGeom>
            <a:solidFill>
              <a:srgbClr val="1D3865"/>
            </a:solidFill>
          </p:spPr>
        </p:sp>
        <p:sp>
          <p:nvSpPr>
            <p:cNvPr id="4" name="TextBox 4"/>
            <p:cNvSpPr txBox="1"/>
            <p:nvPr/>
          </p:nvSpPr>
          <p:spPr>
            <a:xfrm>
              <a:off x="0" y="-47625"/>
              <a:ext cx="43872" cy="385860"/>
            </a:xfrm>
            <a:prstGeom prst="rect">
              <a:avLst/>
            </a:prstGeom>
          </p:spPr>
          <p:txBody>
            <a:bodyPr lIns="50800" tIns="50800" rIns="50800" bIns="50800" rtlCol="0" anchor="ctr"/>
            <a:lstStyle/>
            <a:p>
              <a:pPr algn="ctr">
                <a:lnSpc>
                  <a:spcPts val="3079"/>
                </a:lnSpc>
              </a:pPr>
              <a:endParaRPr/>
            </a:p>
          </p:txBody>
        </p:sp>
      </p:grpSp>
      <p:grpSp>
        <p:nvGrpSpPr>
          <p:cNvPr id="5" name="Group 5"/>
          <p:cNvGrpSpPr/>
          <p:nvPr/>
        </p:nvGrpSpPr>
        <p:grpSpPr>
          <a:xfrm>
            <a:off x="2198896" y="5184022"/>
            <a:ext cx="204565" cy="1577114"/>
            <a:chOff x="0" y="0"/>
            <a:chExt cx="43872" cy="338235"/>
          </a:xfrm>
        </p:grpSpPr>
        <p:sp>
          <p:nvSpPr>
            <p:cNvPr id="6" name="Freeform 6"/>
            <p:cNvSpPr/>
            <p:nvPr/>
          </p:nvSpPr>
          <p:spPr>
            <a:xfrm>
              <a:off x="0" y="0"/>
              <a:ext cx="43872" cy="338235"/>
            </a:xfrm>
            <a:custGeom>
              <a:avLst/>
              <a:gdLst/>
              <a:ahLst/>
              <a:cxnLst/>
              <a:rect l="l" t="t" r="r" b="b"/>
              <a:pathLst>
                <a:path w="43872" h="338235">
                  <a:moveTo>
                    <a:pt x="0" y="0"/>
                  </a:moveTo>
                  <a:lnTo>
                    <a:pt x="43872" y="0"/>
                  </a:lnTo>
                  <a:lnTo>
                    <a:pt x="43872" y="338235"/>
                  </a:lnTo>
                  <a:lnTo>
                    <a:pt x="0" y="338235"/>
                  </a:lnTo>
                  <a:close/>
                </a:path>
              </a:pathLst>
            </a:custGeom>
            <a:solidFill>
              <a:srgbClr val="617494"/>
            </a:solidFill>
          </p:spPr>
        </p:sp>
        <p:sp>
          <p:nvSpPr>
            <p:cNvPr id="7" name="TextBox 7"/>
            <p:cNvSpPr txBox="1"/>
            <p:nvPr/>
          </p:nvSpPr>
          <p:spPr>
            <a:xfrm>
              <a:off x="0" y="-47625"/>
              <a:ext cx="43872" cy="385860"/>
            </a:xfrm>
            <a:prstGeom prst="rect">
              <a:avLst/>
            </a:prstGeom>
          </p:spPr>
          <p:txBody>
            <a:bodyPr lIns="50800" tIns="50800" rIns="50800" bIns="50800" rtlCol="0" anchor="ctr"/>
            <a:lstStyle/>
            <a:p>
              <a:pPr algn="ctr">
                <a:lnSpc>
                  <a:spcPts val="3079"/>
                </a:lnSpc>
              </a:pPr>
              <a:endParaRPr/>
            </a:p>
          </p:txBody>
        </p:sp>
      </p:grpSp>
      <p:grpSp>
        <p:nvGrpSpPr>
          <p:cNvPr id="8" name="Group 8"/>
          <p:cNvGrpSpPr/>
          <p:nvPr/>
        </p:nvGrpSpPr>
        <p:grpSpPr>
          <a:xfrm>
            <a:off x="2198896" y="7157691"/>
            <a:ext cx="204565" cy="1577114"/>
            <a:chOff x="0" y="0"/>
            <a:chExt cx="43872" cy="338235"/>
          </a:xfrm>
        </p:grpSpPr>
        <p:sp>
          <p:nvSpPr>
            <p:cNvPr id="9" name="Freeform 9"/>
            <p:cNvSpPr/>
            <p:nvPr/>
          </p:nvSpPr>
          <p:spPr>
            <a:xfrm>
              <a:off x="0" y="0"/>
              <a:ext cx="43872" cy="338235"/>
            </a:xfrm>
            <a:custGeom>
              <a:avLst/>
              <a:gdLst/>
              <a:ahLst/>
              <a:cxnLst/>
              <a:rect l="l" t="t" r="r" b="b"/>
              <a:pathLst>
                <a:path w="43872" h="338235">
                  <a:moveTo>
                    <a:pt x="0" y="0"/>
                  </a:moveTo>
                  <a:lnTo>
                    <a:pt x="43872" y="0"/>
                  </a:lnTo>
                  <a:lnTo>
                    <a:pt x="43872" y="338235"/>
                  </a:lnTo>
                  <a:lnTo>
                    <a:pt x="0" y="338235"/>
                  </a:lnTo>
                  <a:close/>
                </a:path>
              </a:pathLst>
            </a:custGeom>
            <a:solidFill>
              <a:srgbClr val="1D3865"/>
            </a:solidFill>
          </p:spPr>
        </p:sp>
        <p:sp>
          <p:nvSpPr>
            <p:cNvPr id="10" name="TextBox 10"/>
            <p:cNvSpPr txBox="1"/>
            <p:nvPr/>
          </p:nvSpPr>
          <p:spPr>
            <a:xfrm>
              <a:off x="0" y="-47625"/>
              <a:ext cx="43872" cy="385860"/>
            </a:xfrm>
            <a:prstGeom prst="rect">
              <a:avLst/>
            </a:prstGeom>
          </p:spPr>
          <p:txBody>
            <a:bodyPr lIns="50800" tIns="50800" rIns="50800" bIns="50800" rtlCol="0" anchor="ctr"/>
            <a:lstStyle/>
            <a:p>
              <a:pPr algn="ctr">
                <a:lnSpc>
                  <a:spcPts val="3079"/>
                </a:lnSpc>
              </a:pPr>
              <a:endParaRPr/>
            </a:p>
          </p:txBody>
        </p:sp>
      </p:grpSp>
      <p:sp>
        <p:nvSpPr>
          <p:cNvPr id="11" name="TextBox 11"/>
          <p:cNvSpPr txBox="1"/>
          <p:nvPr/>
        </p:nvSpPr>
        <p:spPr>
          <a:xfrm>
            <a:off x="2559443" y="649669"/>
            <a:ext cx="13989114" cy="1720219"/>
          </a:xfrm>
          <a:prstGeom prst="rect">
            <a:avLst/>
          </a:prstGeom>
        </p:spPr>
        <p:txBody>
          <a:bodyPr lIns="0" tIns="0" rIns="0" bIns="0" rtlCol="0" anchor="t">
            <a:spAutoFit/>
          </a:bodyPr>
          <a:lstStyle/>
          <a:p>
            <a:pPr algn="ctr">
              <a:lnSpc>
                <a:spcPts val="6600"/>
              </a:lnSpc>
            </a:pPr>
            <a:r>
              <a:rPr lang="en-US" sz="6600" dirty="0">
                <a:solidFill>
                  <a:srgbClr val="FCFDFD"/>
                </a:solidFill>
                <a:latin typeface="League Spartan"/>
                <a:ea typeface="League Spartan"/>
                <a:cs typeface="League Spartan"/>
                <a:sym typeface="League Spartan"/>
              </a:rPr>
              <a:t>4.2 PHASE ONE </a:t>
            </a:r>
          </a:p>
          <a:p>
            <a:pPr algn="ctr">
              <a:lnSpc>
                <a:spcPts val="6600"/>
              </a:lnSpc>
            </a:pPr>
            <a:r>
              <a:rPr lang="en-US" sz="6600" dirty="0">
                <a:solidFill>
                  <a:srgbClr val="FCFDFD"/>
                </a:solidFill>
                <a:latin typeface="League Spartan"/>
                <a:ea typeface="League Spartan"/>
                <a:cs typeface="League Spartan"/>
                <a:sym typeface="League Spartan"/>
              </a:rPr>
              <a:t>Main findings </a:t>
            </a:r>
          </a:p>
        </p:txBody>
      </p:sp>
      <p:sp>
        <p:nvSpPr>
          <p:cNvPr id="12" name="TextBox 12"/>
          <p:cNvSpPr txBox="1"/>
          <p:nvPr/>
        </p:nvSpPr>
        <p:spPr>
          <a:xfrm>
            <a:off x="2895600" y="3439373"/>
            <a:ext cx="13627108" cy="956802"/>
          </a:xfrm>
          <a:prstGeom prst="rect">
            <a:avLst/>
          </a:prstGeom>
        </p:spPr>
        <p:txBody>
          <a:bodyPr lIns="0" tIns="0" rIns="0" bIns="0" rtlCol="0" anchor="t">
            <a:spAutoFit/>
          </a:bodyPr>
          <a:lstStyle/>
          <a:p>
            <a:pPr marL="0" lvl="1" indent="0" algn="l">
              <a:lnSpc>
                <a:spcPts val="3835"/>
              </a:lnSpc>
              <a:spcBef>
                <a:spcPct val="0"/>
              </a:spcBef>
            </a:pPr>
            <a:r>
              <a:rPr lang="en-US" sz="2739" b="1" spc="87" dirty="0">
                <a:solidFill>
                  <a:srgbClr val="FFFEFD"/>
                </a:solidFill>
                <a:latin typeface="Barlow Semi-Bold"/>
                <a:ea typeface="Barlow Semi-Bold"/>
                <a:cs typeface="Barlow Semi-Bold"/>
                <a:sym typeface="Barlow Semi-Bold"/>
              </a:rPr>
              <a:t>Machine learning models can accurately predict queuing system behaviors, as demonstrated in our project.</a:t>
            </a:r>
          </a:p>
        </p:txBody>
      </p:sp>
      <p:sp>
        <p:nvSpPr>
          <p:cNvPr id="13" name="TextBox 13"/>
          <p:cNvSpPr txBox="1"/>
          <p:nvPr/>
        </p:nvSpPr>
        <p:spPr>
          <a:xfrm>
            <a:off x="2895600" y="5448300"/>
            <a:ext cx="13987844" cy="956802"/>
          </a:xfrm>
          <a:prstGeom prst="rect">
            <a:avLst/>
          </a:prstGeom>
        </p:spPr>
        <p:txBody>
          <a:bodyPr lIns="0" tIns="0" rIns="0" bIns="0" rtlCol="0" anchor="t">
            <a:spAutoFit/>
          </a:bodyPr>
          <a:lstStyle/>
          <a:p>
            <a:pPr marL="0" lvl="1" indent="0" algn="l">
              <a:lnSpc>
                <a:spcPts val="3835"/>
              </a:lnSpc>
              <a:spcBef>
                <a:spcPct val="0"/>
              </a:spcBef>
            </a:pPr>
            <a:r>
              <a:rPr lang="en-US" sz="2739" b="1" spc="87">
                <a:solidFill>
                  <a:srgbClr val="FFFEFD"/>
                </a:solidFill>
                <a:latin typeface="Barlow Semi-Bold"/>
                <a:ea typeface="Barlow Semi-Bold"/>
                <a:cs typeface="Barlow Semi-Bold"/>
                <a:sym typeface="Barlow Semi-Bold"/>
              </a:rPr>
              <a:t>Simulation provides reliable data, especially in scenarios where theoretical equations are unavailable or impractical.</a:t>
            </a:r>
          </a:p>
        </p:txBody>
      </p:sp>
      <p:sp>
        <p:nvSpPr>
          <p:cNvPr id="15" name="TextBox 15"/>
          <p:cNvSpPr txBox="1"/>
          <p:nvPr/>
        </p:nvSpPr>
        <p:spPr>
          <a:xfrm>
            <a:off x="1000709" y="3471735"/>
            <a:ext cx="709877" cy="943442"/>
          </a:xfrm>
          <a:prstGeom prst="rect">
            <a:avLst/>
          </a:prstGeom>
        </p:spPr>
        <p:txBody>
          <a:bodyPr lIns="0" tIns="0" rIns="0" bIns="0" rtlCol="0" anchor="t">
            <a:spAutoFit/>
          </a:bodyPr>
          <a:lstStyle/>
          <a:p>
            <a:pPr algn="ctr">
              <a:lnSpc>
                <a:spcPts val="7899"/>
              </a:lnSpc>
            </a:pPr>
            <a:r>
              <a:rPr lang="en-US" sz="5129" b="1" spc="215">
                <a:solidFill>
                  <a:srgbClr val="FFFEFD"/>
                </a:solidFill>
                <a:latin typeface="Barlow Bold"/>
                <a:ea typeface="Barlow Bold"/>
                <a:cs typeface="Barlow Bold"/>
                <a:sym typeface="Barlow Bold"/>
              </a:rPr>
              <a:t>1</a:t>
            </a:r>
          </a:p>
        </p:txBody>
      </p:sp>
      <p:sp>
        <p:nvSpPr>
          <p:cNvPr id="16" name="TextBox 16"/>
          <p:cNvSpPr txBox="1"/>
          <p:nvPr/>
        </p:nvSpPr>
        <p:spPr>
          <a:xfrm>
            <a:off x="1000709" y="5455155"/>
            <a:ext cx="709877" cy="943442"/>
          </a:xfrm>
          <a:prstGeom prst="rect">
            <a:avLst/>
          </a:prstGeom>
        </p:spPr>
        <p:txBody>
          <a:bodyPr lIns="0" tIns="0" rIns="0" bIns="0" rtlCol="0" anchor="t">
            <a:spAutoFit/>
          </a:bodyPr>
          <a:lstStyle/>
          <a:p>
            <a:pPr algn="ctr">
              <a:lnSpc>
                <a:spcPts val="7899"/>
              </a:lnSpc>
            </a:pPr>
            <a:r>
              <a:rPr lang="en-US" sz="5129" b="1" spc="215">
                <a:solidFill>
                  <a:srgbClr val="FFFEFD"/>
                </a:solidFill>
                <a:latin typeface="Barlow Bold"/>
                <a:ea typeface="Barlow Bold"/>
                <a:cs typeface="Barlow Bold"/>
                <a:sym typeface="Barlow Bold"/>
              </a:rPr>
              <a:t>2</a:t>
            </a:r>
          </a:p>
        </p:txBody>
      </p:sp>
      <p:sp>
        <p:nvSpPr>
          <p:cNvPr id="17" name="TextBox 17"/>
          <p:cNvSpPr txBox="1"/>
          <p:nvPr/>
        </p:nvSpPr>
        <p:spPr>
          <a:xfrm>
            <a:off x="1000709" y="7438576"/>
            <a:ext cx="709877" cy="943442"/>
          </a:xfrm>
          <a:prstGeom prst="rect">
            <a:avLst/>
          </a:prstGeom>
        </p:spPr>
        <p:txBody>
          <a:bodyPr lIns="0" tIns="0" rIns="0" bIns="0" rtlCol="0" anchor="t">
            <a:spAutoFit/>
          </a:bodyPr>
          <a:lstStyle/>
          <a:p>
            <a:pPr algn="ctr">
              <a:lnSpc>
                <a:spcPts val="7899"/>
              </a:lnSpc>
            </a:pPr>
            <a:r>
              <a:rPr lang="en-US" sz="5129" b="1" spc="215">
                <a:solidFill>
                  <a:srgbClr val="FFFEFD"/>
                </a:solidFill>
                <a:latin typeface="Barlow Bold"/>
                <a:ea typeface="Barlow Bold"/>
                <a:cs typeface="Barlow Bold"/>
                <a:sym typeface="Barlow Bold"/>
              </a:rPr>
              <a:t>3</a:t>
            </a:r>
          </a:p>
        </p:txBody>
      </p:sp>
      <p:sp>
        <p:nvSpPr>
          <p:cNvPr id="18" name="TextBox 18"/>
          <p:cNvSpPr txBox="1"/>
          <p:nvPr/>
        </p:nvSpPr>
        <p:spPr>
          <a:xfrm>
            <a:off x="228303" y="421483"/>
            <a:ext cx="2998754" cy="378830"/>
          </a:xfrm>
          <a:prstGeom prst="rect">
            <a:avLst/>
          </a:prstGeom>
        </p:spPr>
        <p:txBody>
          <a:bodyPr lIns="0" tIns="0" rIns="0" bIns="0" rtlCol="0" anchor="t">
            <a:spAutoFit/>
          </a:bodyPr>
          <a:lstStyle/>
          <a:p>
            <a:pPr algn="l">
              <a:lnSpc>
                <a:spcPts val="2919"/>
              </a:lnSpc>
            </a:pPr>
            <a:r>
              <a:rPr lang="en-US" sz="2919">
                <a:solidFill>
                  <a:srgbClr val="FFFEFD"/>
                </a:solidFill>
                <a:latin typeface="League Spartan"/>
                <a:ea typeface="League Spartan"/>
                <a:cs typeface="League Spartan"/>
                <a:sym typeface="League Spartan"/>
              </a:rPr>
              <a:t>4. Result</a:t>
            </a:r>
          </a:p>
        </p:txBody>
      </p:sp>
      <p:sp>
        <p:nvSpPr>
          <p:cNvPr id="22" name="TextBox 22"/>
          <p:cNvSpPr txBox="1"/>
          <p:nvPr/>
        </p:nvSpPr>
        <p:spPr>
          <a:xfrm>
            <a:off x="2895600" y="7467847"/>
            <a:ext cx="13987844" cy="956802"/>
          </a:xfrm>
          <a:prstGeom prst="rect">
            <a:avLst/>
          </a:prstGeom>
        </p:spPr>
        <p:txBody>
          <a:bodyPr lIns="0" tIns="0" rIns="0" bIns="0" rtlCol="0" anchor="t">
            <a:spAutoFit/>
          </a:bodyPr>
          <a:lstStyle/>
          <a:p>
            <a:pPr marL="0" lvl="1" indent="0" algn="l">
              <a:lnSpc>
                <a:spcPts val="3835"/>
              </a:lnSpc>
              <a:spcBef>
                <a:spcPct val="0"/>
              </a:spcBef>
            </a:pPr>
            <a:r>
              <a:rPr lang="en-US" sz="2739" b="1" spc="87" dirty="0">
                <a:solidFill>
                  <a:srgbClr val="FFFEFD"/>
                </a:solidFill>
                <a:latin typeface="Barlow Semi-Bold"/>
                <a:ea typeface="Barlow Semi-Bold"/>
                <a:cs typeface="Barlow Semi-Bold"/>
                <a:sym typeface="Barlow Semi-Bold"/>
              </a:rPr>
              <a:t>Tree-based algorithms are the most accurate models in predicting Manufacturing systems  </a:t>
            </a:r>
          </a:p>
        </p:txBody>
      </p:sp>
      <p:sp>
        <p:nvSpPr>
          <p:cNvPr id="24" name="TextBox 24"/>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FFFFFF"/>
                </a:solidFill>
                <a:latin typeface="League Spartan"/>
                <a:ea typeface="League Spartan"/>
                <a:cs typeface="League Spartan"/>
                <a:sym typeface="League Spartan"/>
              </a:rPr>
              <a:t>22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335689"/>
        </a:solidFill>
        <a:effectLst/>
      </p:bgPr>
    </p:bg>
    <p:spTree>
      <p:nvGrpSpPr>
        <p:cNvPr id="1" name=""/>
        <p:cNvGrpSpPr/>
        <p:nvPr/>
      </p:nvGrpSpPr>
      <p:grpSpPr>
        <a:xfrm>
          <a:off x="0" y="0"/>
          <a:ext cx="0" cy="0"/>
          <a:chOff x="0" y="0"/>
          <a:chExt cx="0" cy="0"/>
        </a:xfrm>
      </p:grpSpPr>
      <p:grpSp>
        <p:nvGrpSpPr>
          <p:cNvPr id="2" name="Group 2"/>
          <p:cNvGrpSpPr/>
          <p:nvPr/>
        </p:nvGrpSpPr>
        <p:grpSpPr>
          <a:xfrm>
            <a:off x="2590243" y="2304747"/>
            <a:ext cx="13171071" cy="7447937"/>
            <a:chOff x="0" y="0"/>
            <a:chExt cx="3468924" cy="1961597"/>
          </a:xfrm>
        </p:grpSpPr>
        <p:sp>
          <p:nvSpPr>
            <p:cNvPr id="3" name="Freeform 3"/>
            <p:cNvSpPr/>
            <p:nvPr/>
          </p:nvSpPr>
          <p:spPr>
            <a:xfrm>
              <a:off x="0" y="0"/>
              <a:ext cx="3468924" cy="1961597"/>
            </a:xfrm>
            <a:custGeom>
              <a:avLst/>
              <a:gdLst/>
              <a:ahLst/>
              <a:cxnLst/>
              <a:rect l="l" t="t" r="r" b="b"/>
              <a:pathLst>
                <a:path w="3468924" h="1961597">
                  <a:moveTo>
                    <a:pt x="29978" y="0"/>
                  </a:moveTo>
                  <a:lnTo>
                    <a:pt x="3438947" y="0"/>
                  </a:lnTo>
                  <a:cubicBezTo>
                    <a:pt x="3446897" y="0"/>
                    <a:pt x="3454522" y="3158"/>
                    <a:pt x="3460144" y="8780"/>
                  </a:cubicBezTo>
                  <a:cubicBezTo>
                    <a:pt x="3465766" y="14402"/>
                    <a:pt x="3468924" y="22027"/>
                    <a:pt x="3468924" y="29978"/>
                  </a:cubicBezTo>
                  <a:lnTo>
                    <a:pt x="3468924" y="1931619"/>
                  </a:lnTo>
                  <a:cubicBezTo>
                    <a:pt x="3468924" y="1939569"/>
                    <a:pt x="3465766" y="1947194"/>
                    <a:pt x="3460144" y="1952816"/>
                  </a:cubicBezTo>
                  <a:cubicBezTo>
                    <a:pt x="3454522" y="1958438"/>
                    <a:pt x="3446897" y="1961597"/>
                    <a:pt x="3438947" y="1961597"/>
                  </a:cubicBezTo>
                  <a:lnTo>
                    <a:pt x="29978" y="1961597"/>
                  </a:lnTo>
                  <a:cubicBezTo>
                    <a:pt x="13421" y="1961597"/>
                    <a:pt x="0" y="1948175"/>
                    <a:pt x="0" y="1931619"/>
                  </a:cubicBezTo>
                  <a:lnTo>
                    <a:pt x="0" y="29978"/>
                  </a:lnTo>
                  <a:cubicBezTo>
                    <a:pt x="0" y="22027"/>
                    <a:pt x="3158" y="14402"/>
                    <a:pt x="8780" y="8780"/>
                  </a:cubicBezTo>
                  <a:cubicBezTo>
                    <a:pt x="14402" y="3158"/>
                    <a:pt x="22027" y="0"/>
                    <a:pt x="29978" y="0"/>
                  </a:cubicBezTo>
                  <a:close/>
                </a:path>
              </a:pathLst>
            </a:custGeom>
            <a:solidFill>
              <a:srgbClr val="FFFFFF"/>
            </a:solidFill>
          </p:spPr>
        </p:sp>
        <p:sp>
          <p:nvSpPr>
            <p:cNvPr id="4" name="TextBox 4"/>
            <p:cNvSpPr txBox="1"/>
            <p:nvPr/>
          </p:nvSpPr>
          <p:spPr>
            <a:xfrm>
              <a:off x="0" y="-47625"/>
              <a:ext cx="3468924" cy="2009222"/>
            </a:xfrm>
            <a:prstGeom prst="rect">
              <a:avLst/>
            </a:prstGeom>
          </p:spPr>
          <p:txBody>
            <a:bodyPr lIns="50800" tIns="50800" rIns="50800" bIns="50800" rtlCol="0" anchor="ctr"/>
            <a:lstStyle/>
            <a:p>
              <a:pPr algn="ctr">
                <a:lnSpc>
                  <a:spcPts val="3079"/>
                </a:lnSpc>
              </a:pPr>
              <a:endParaRPr/>
            </a:p>
          </p:txBody>
        </p:sp>
      </p:grpSp>
      <p:sp>
        <p:nvSpPr>
          <p:cNvPr id="6" name="TextBox 6"/>
          <p:cNvSpPr txBox="1"/>
          <p:nvPr/>
        </p:nvSpPr>
        <p:spPr>
          <a:xfrm>
            <a:off x="3076083" y="488158"/>
            <a:ext cx="12135833" cy="882019"/>
          </a:xfrm>
          <a:prstGeom prst="rect">
            <a:avLst/>
          </a:prstGeom>
        </p:spPr>
        <p:txBody>
          <a:bodyPr lIns="0" tIns="0" rIns="0" bIns="0" rtlCol="0" anchor="t">
            <a:spAutoFit/>
          </a:bodyPr>
          <a:lstStyle/>
          <a:p>
            <a:pPr algn="ctr">
              <a:lnSpc>
                <a:spcPts val="6600"/>
              </a:lnSpc>
            </a:pPr>
            <a:r>
              <a:rPr lang="en-US" sz="6600" dirty="0">
                <a:solidFill>
                  <a:srgbClr val="FCFDFD"/>
                </a:solidFill>
                <a:latin typeface="League Spartan"/>
                <a:ea typeface="League Spartan"/>
                <a:cs typeface="League Spartan"/>
                <a:sym typeface="League Spartan"/>
              </a:rPr>
              <a:t>4.3 PHASE TWO RESULTS</a:t>
            </a:r>
          </a:p>
        </p:txBody>
      </p:sp>
      <p:sp>
        <p:nvSpPr>
          <p:cNvPr id="7" name="TextBox 7"/>
          <p:cNvSpPr txBox="1"/>
          <p:nvPr/>
        </p:nvSpPr>
        <p:spPr>
          <a:xfrm>
            <a:off x="2590243" y="1455902"/>
            <a:ext cx="12832551" cy="624211"/>
          </a:xfrm>
          <a:prstGeom prst="rect">
            <a:avLst/>
          </a:prstGeom>
        </p:spPr>
        <p:txBody>
          <a:bodyPr lIns="0" tIns="0" rIns="0" bIns="0" rtlCol="0" anchor="t">
            <a:spAutoFit/>
          </a:bodyPr>
          <a:lstStyle/>
          <a:p>
            <a:pPr algn="ctr">
              <a:lnSpc>
                <a:spcPts val="4700"/>
              </a:lnSpc>
            </a:pPr>
            <a:r>
              <a:rPr lang="en-US" sz="4700" b="1">
                <a:solidFill>
                  <a:srgbClr val="FCFDFD"/>
                </a:solidFill>
                <a:latin typeface="Montserrat Bold"/>
                <a:ea typeface="Montserrat Bold"/>
                <a:cs typeface="Montserrat Bold"/>
                <a:sym typeface="Montserrat Bold"/>
              </a:rPr>
              <a:t>Avg_Throughput results</a:t>
            </a:r>
          </a:p>
        </p:txBody>
      </p:sp>
      <p:sp>
        <p:nvSpPr>
          <p:cNvPr id="8" name="TextBox 8"/>
          <p:cNvSpPr txBox="1"/>
          <p:nvPr/>
        </p:nvSpPr>
        <p:spPr>
          <a:xfrm>
            <a:off x="228303" y="421483"/>
            <a:ext cx="2998754" cy="378830"/>
          </a:xfrm>
          <a:prstGeom prst="rect">
            <a:avLst/>
          </a:prstGeom>
        </p:spPr>
        <p:txBody>
          <a:bodyPr lIns="0" tIns="0" rIns="0" bIns="0" rtlCol="0" anchor="t">
            <a:spAutoFit/>
          </a:bodyPr>
          <a:lstStyle/>
          <a:p>
            <a:pPr algn="l">
              <a:lnSpc>
                <a:spcPts val="2919"/>
              </a:lnSpc>
            </a:pPr>
            <a:r>
              <a:rPr lang="en-US" sz="2919">
                <a:solidFill>
                  <a:srgbClr val="FCFDFD"/>
                </a:solidFill>
                <a:latin typeface="League Spartan"/>
                <a:ea typeface="League Spartan"/>
                <a:cs typeface="League Spartan"/>
                <a:sym typeface="League Spartan"/>
              </a:rPr>
              <a:t>4. Result</a:t>
            </a:r>
          </a:p>
        </p:txBody>
      </p:sp>
      <p:sp>
        <p:nvSpPr>
          <p:cNvPr id="9" name="TextBox 9"/>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FFFFFF"/>
                </a:solidFill>
                <a:latin typeface="League Spartan"/>
                <a:ea typeface="League Spartan"/>
                <a:cs typeface="League Spartan"/>
                <a:sym typeface="League Spartan"/>
              </a:rPr>
              <a:t>23</a:t>
            </a:r>
          </a:p>
        </p:txBody>
      </p:sp>
      <p:pic>
        <p:nvPicPr>
          <p:cNvPr id="14" name="Picture 13">
            <a:extLst>
              <a:ext uri="{FF2B5EF4-FFF2-40B4-BE49-F238E27FC236}">
                <a16:creationId xmlns:a16="http://schemas.microsoft.com/office/drawing/2014/main" id="{A7D4A101-F070-B575-8850-169196AD5C00}"/>
              </a:ext>
            </a:extLst>
          </p:cNvPr>
          <p:cNvPicPr>
            <a:picLocks noChangeAspect="1"/>
          </p:cNvPicPr>
          <p:nvPr/>
        </p:nvPicPr>
        <p:blipFill>
          <a:blip r:embed="rId2"/>
          <a:stretch>
            <a:fillRect/>
          </a:stretch>
        </p:blipFill>
        <p:spPr>
          <a:xfrm>
            <a:off x="2976102" y="2743322"/>
            <a:ext cx="12335796" cy="6400800"/>
          </a:xfrm>
          <a:prstGeom prst="rect">
            <a:avLst/>
          </a:prstGeom>
          <a:ln>
            <a:solidFill>
              <a:schemeClr val="tx1"/>
            </a:solid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335689"/>
        </a:solidFill>
        <a:effectLst/>
      </p:bgPr>
    </p:bg>
    <p:spTree>
      <p:nvGrpSpPr>
        <p:cNvPr id="1" name=""/>
        <p:cNvGrpSpPr/>
        <p:nvPr/>
      </p:nvGrpSpPr>
      <p:grpSpPr>
        <a:xfrm>
          <a:off x="0" y="0"/>
          <a:ext cx="0" cy="0"/>
          <a:chOff x="0" y="0"/>
          <a:chExt cx="0" cy="0"/>
        </a:xfrm>
      </p:grpSpPr>
      <p:grpSp>
        <p:nvGrpSpPr>
          <p:cNvPr id="2" name="Group 2"/>
          <p:cNvGrpSpPr/>
          <p:nvPr/>
        </p:nvGrpSpPr>
        <p:grpSpPr>
          <a:xfrm>
            <a:off x="228303" y="3695700"/>
            <a:ext cx="17829894" cy="4419600"/>
            <a:chOff x="0" y="0"/>
            <a:chExt cx="3364143" cy="1966586"/>
          </a:xfrm>
        </p:grpSpPr>
        <p:sp>
          <p:nvSpPr>
            <p:cNvPr id="3" name="Freeform 3"/>
            <p:cNvSpPr/>
            <p:nvPr/>
          </p:nvSpPr>
          <p:spPr>
            <a:xfrm>
              <a:off x="0" y="0"/>
              <a:ext cx="3364143" cy="1966586"/>
            </a:xfrm>
            <a:custGeom>
              <a:avLst/>
              <a:gdLst/>
              <a:ahLst/>
              <a:cxnLst/>
              <a:rect l="l" t="t" r="r" b="b"/>
              <a:pathLst>
                <a:path w="3364143" h="1966586">
                  <a:moveTo>
                    <a:pt x="30911" y="0"/>
                  </a:moveTo>
                  <a:lnTo>
                    <a:pt x="3333232" y="0"/>
                  </a:lnTo>
                  <a:cubicBezTo>
                    <a:pt x="3350304" y="0"/>
                    <a:pt x="3364143" y="13839"/>
                    <a:pt x="3364143" y="30911"/>
                  </a:cubicBezTo>
                  <a:lnTo>
                    <a:pt x="3364143" y="1935675"/>
                  </a:lnTo>
                  <a:cubicBezTo>
                    <a:pt x="3364143" y="1952747"/>
                    <a:pt x="3350304" y="1966586"/>
                    <a:pt x="3333232" y="1966586"/>
                  </a:cubicBezTo>
                  <a:lnTo>
                    <a:pt x="30911" y="1966586"/>
                  </a:lnTo>
                  <a:cubicBezTo>
                    <a:pt x="13839" y="1966586"/>
                    <a:pt x="0" y="1952747"/>
                    <a:pt x="0" y="1935675"/>
                  </a:cubicBezTo>
                  <a:lnTo>
                    <a:pt x="0" y="30911"/>
                  </a:lnTo>
                  <a:cubicBezTo>
                    <a:pt x="0" y="13839"/>
                    <a:pt x="13839" y="0"/>
                    <a:pt x="30911" y="0"/>
                  </a:cubicBezTo>
                  <a:close/>
                </a:path>
              </a:pathLst>
            </a:custGeom>
            <a:solidFill>
              <a:srgbClr val="FFFFFF"/>
            </a:solidFill>
          </p:spPr>
        </p:sp>
        <p:sp>
          <p:nvSpPr>
            <p:cNvPr id="4" name="TextBox 4"/>
            <p:cNvSpPr txBox="1"/>
            <p:nvPr/>
          </p:nvSpPr>
          <p:spPr>
            <a:xfrm>
              <a:off x="0" y="-47625"/>
              <a:ext cx="3364143" cy="2014211"/>
            </a:xfrm>
            <a:prstGeom prst="rect">
              <a:avLst/>
            </a:prstGeom>
          </p:spPr>
          <p:txBody>
            <a:bodyPr lIns="50800" tIns="50800" rIns="50800" bIns="50800" rtlCol="0" anchor="ctr"/>
            <a:lstStyle/>
            <a:p>
              <a:pPr algn="ctr">
                <a:lnSpc>
                  <a:spcPts val="3079"/>
                </a:lnSpc>
              </a:pPr>
              <a:endParaRPr/>
            </a:p>
          </p:txBody>
        </p:sp>
      </p:grpSp>
      <p:sp>
        <p:nvSpPr>
          <p:cNvPr id="6" name="Freeform 6"/>
          <p:cNvSpPr/>
          <p:nvPr/>
        </p:nvSpPr>
        <p:spPr>
          <a:xfrm>
            <a:off x="258782" y="4005516"/>
            <a:ext cx="17572017" cy="3881183"/>
          </a:xfrm>
          <a:custGeom>
            <a:avLst/>
            <a:gdLst/>
            <a:ahLst/>
            <a:cxnLst/>
            <a:rect l="l" t="t" r="r" b="b"/>
            <a:pathLst>
              <a:path w="11379832" h="2275966">
                <a:moveTo>
                  <a:pt x="0" y="0"/>
                </a:moveTo>
                <a:lnTo>
                  <a:pt x="11379832" y="0"/>
                </a:lnTo>
                <a:lnTo>
                  <a:pt x="11379832" y="2275967"/>
                </a:lnTo>
                <a:lnTo>
                  <a:pt x="0" y="2275967"/>
                </a:lnTo>
                <a:lnTo>
                  <a:pt x="0" y="0"/>
                </a:lnTo>
                <a:close/>
              </a:path>
            </a:pathLst>
          </a:custGeom>
          <a:blipFill>
            <a:blip r:embed="rId2"/>
            <a:stretch>
              <a:fillRect/>
            </a:stretch>
          </a:blipFill>
        </p:spPr>
        <p:txBody>
          <a:bodyPr/>
          <a:lstStyle/>
          <a:p>
            <a:endParaRPr lang="en-US" dirty="0"/>
          </a:p>
        </p:txBody>
      </p:sp>
      <p:sp>
        <p:nvSpPr>
          <p:cNvPr id="8" name="TextBox 8"/>
          <p:cNvSpPr txBox="1"/>
          <p:nvPr/>
        </p:nvSpPr>
        <p:spPr>
          <a:xfrm>
            <a:off x="3076083" y="488158"/>
            <a:ext cx="12135833" cy="882019"/>
          </a:xfrm>
          <a:prstGeom prst="rect">
            <a:avLst/>
          </a:prstGeom>
        </p:spPr>
        <p:txBody>
          <a:bodyPr lIns="0" tIns="0" rIns="0" bIns="0" rtlCol="0" anchor="t">
            <a:spAutoFit/>
          </a:bodyPr>
          <a:lstStyle/>
          <a:p>
            <a:pPr algn="ctr">
              <a:lnSpc>
                <a:spcPts val="6600"/>
              </a:lnSpc>
            </a:pPr>
            <a:r>
              <a:rPr lang="en-US" sz="6600" dirty="0">
                <a:solidFill>
                  <a:srgbClr val="FCFDFD"/>
                </a:solidFill>
                <a:latin typeface="League Spartan"/>
                <a:ea typeface="League Spartan"/>
                <a:cs typeface="League Spartan"/>
                <a:sym typeface="League Spartan"/>
              </a:rPr>
              <a:t>4.3 PHASE TWO RESULTS </a:t>
            </a:r>
          </a:p>
        </p:txBody>
      </p:sp>
      <p:sp>
        <p:nvSpPr>
          <p:cNvPr id="9" name="TextBox 9"/>
          <p:cNvSpPr txBox="1"/>
          <p:nvPr/>
        </p:nvSpPr>
        <p:spPr>
          <a:xfrm>
            <a:off x="2590243" y="1455902"/>
            <a:ext cx="12832551" cy="624211"/>
          </a:xfrm>
          <a:prstGeom prst="rect">
            <a:avLst/>
          </a:prstGeom>
        </p:spPr>
        <p:txBody>
          <a:bodyPr lIns="0" tIns="0" rIns="0" bIns="0" rtlCol="0" anchor="t">
            <a:spAutoFit/>
          </a:bodyPr>
          <a:lstStyle/>
          <a:p>
            <a:pPr algn="ctr">
              <a:lnSpc>
                <a:spcPts val="4700"/>
              </a:lnSpc>
            </a:pPr>
            <a:r>
              <a:rPr lang="en-US" sz="4700" b="1">
                <a:solidFill>
                  <a:srgbClr val="FCFDFD"/>
                </a:solidFill>
                <a:latin typeface="Montserrat Bold"/>
                <a:ea typeface="Montserrat Bold"/>
                <a:cs typeface="Montserrat Bold"/>
                <a:sym typeface="Montserrat Bold"/>
              </a:rPr>
              <a:t>Throughput_Std results</a:t>
            </a:r>
          </a:p>
        </p:txBody>
      </p:sp>
      <p:sp>
        <p:nvSpPr>
          <p:cNvPr id="10" name="TextBox 10"/>
          <p:cNvSpPr txBox="1"/>
          <p:nvPr/>
        </p:nvSpPr>
        <p:spPr>
          <a:xfrm>
            <a:off x="228303" y="421483"/>
            <a:ext cx="2998754" cy="378830"/>
          </a:xfrm>
          <a:prstGeom prst="rect">
            <a:avLst/>
          </a:prstGeom>
        </p:spPr>
        <p:txBody>
          <a:bodyPr lIns="0" tIns="0" rIns="0" bIns="0" rtlCol="0" anchor="t">
            <a:spAutoFit/>
          </a:bodyPr>
          <a:lstStyle/>
          <a:p>
            <a:pPr algn="l">
              <a:lnSpc>
                <a:spcPts val="2919"/>
              </a:lnSpc>
            </a:pPr>
            <a:r>
              <a:rPr lang="en-US" sz="2919">
                <a:solidFill>
                  <a:srgbClr val="FCFDFD"/>
                </a:solidFill>
                <a:latin typeface="League Spartan"/>
                <a:ea typeface="League Spartan"/>
                <a:cs typeface="League Spartan"/>
                <a:sym typeface="League Spartan"/>
              </a:rPr>
              <a:t>4. Result</a:t>
            </a:r>
          </a:p>
        </p:txBody>
      </p:sp>
      <p:sp>
        <p:nvSpPr>
          <p:cNvPr id="11" name="TextBox 11"/>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FFFFFF"/>
                </a:solidFill>
                <a:latin typeface="League Spartan"/>
                <a:ea typeface="League Spartan"/>
                <a:cs typeface="League Spartan"/>
                <a:sym typeface="League Spartan"/>
              </a:rPr>
              <a:t>24</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335689"/>
        </a:solidFill>
        <a:effectLst/>
      </p:bgPr>
    </p:bg>
    <p:spTree>
      <p:nvGrpSpPr>
        <p:cNvPr id="1" name=""/>
        <p:cNvGrpSpPr/>
        <p:nvPr/>
      </p:nvGrpSpPr>
      <p:grpSpPr>
        <a:xfrm>
          <a:off x="0" y="0"/>
          <a:ext cx="0" cy="0"/>
          <a:chOff x="0" y="0"/>
          <a:chExt cx="0" cy="0"/>
        </a:xfrm>
      </p:grpSpPr>
      <p:sp>
        <p:nvSpPr>
          <p:cNvPr id="2" name="TextBox 2"/>
          <p:cNvSpPr txBox="1"/>
          <p:nvPr/>
        </p:nvSpPr>
        <p:spPr>
          <a:xfrm>
            <a:off x="3076083" y="488158"/>
            <a:ext cx="12135833" cy="882019"/>
          </a:xfrm>
          <a:prstGeom prst="rect">
            <a:avLst/>
          </a:prstGeom>
        </p:spPr>
        <p:txBody>
          <a:bodyPr lIns="0" tIns="0" rIns="0" bIns="0" rtlCol="0" anchor="t">
            <a:spAutoFit/>
          </a:bodyPr>
          <a:lstStyle/>
          <a:p>
            <a:pPr algn="ctr">
              <a:lnSpc>
                <a:spcPts val="6600"/>
              </a:lnSpc>
            </a:pPr>
            <a:r>
              <a:rPr lang="en-US" sz="6600" dirty="0">
                <a:solidFill>
                  <a:srgbClr val="FCFDFD"/>
                </a:solidFill>
                <a:latin typeface="League Spartan"/>
                <a:ea typeface="League Spartan"/>
                <a:cs typeface="League Spartan"/>
                <a:sym typeface="League Spartan"/>
              </a:rPr>
              <a:t>4.3 PHASE TWO RESULTS </a:t>
            </a:r>
          </a:p>
        </p:txBody>
      </p:sp>
      <p:sp>
        <p:nvSpPr>
          <p:cNvPr id="3" name="TextBox 3"/>
          <p:cNvSpPr txBox="1"/>
          <p:nvPr/>
        </p:nvSpPr>
        <p:spPr>
          <a:xfrm>
            <a:off x="2590243" y="1455902"/>
            <a:ext cx="12832551" cy="624211"/>
          </a:xfrm>
          <a:prstGeom prst="rect">
            <a:avLst/>
          </a:prstGeom>
        </p:spPr>
        <p:txBody>
          <a:bodyPr lIns="0" tIns="0" rIns="0" bIns="0" rtlCol="0" anchor="t">
            <a:spAutoFit/>
          </a:bodyPr>
          <a:lstStyle/>
          <a:p>
            <a:pPr algn="ctr">
              <a:lnSpc>
                <a:spcPts val="4700"/>
              </a:lnSpc>
            </a:pPr>
            <a:r>
              <a:rPr lang="en-US" sz="4700" b="1">
                <a:solidFill>
                  <a:srgbClr val="FCFDFD"/>
                </a:solidFill>
                <a:latin typeface="Montserrat Bold"/>
                <a:ea typeface="Montserrat Bold"/>
                <a:cs typeface="Montserrat Bold"/>
                <a:sym typeface="Montserrat Bold"/>
              </a:rPr>
              <a:t>Avg_Buffer level results</a:t>
            </a:r>
          </a:p>
        </p:txBody>
      </p:sp>
      <p:sp>
        <p:nvSpPr>
          <p:cNvPr id="4" name="TextBox 4"/>
          <p:cNvSpPr txBox="1"/>
          <p:nvPr/>
        </p:nvSpPr>
        <p:spPr>
          <a:xfrm>
            <a:off x="228303" y="421483"/>
            <a:ext cx="2998754" cy="378830"/>
          </a:xfrm>
          <a:prstGeom prst="rect">
            <a:avLst/>
          </a:prstGeom>
        </p:spPr>
        <p:txBody>
          <a:bodyPr lIns="0" tIns="0" rIns="0" bIns="0" rtlCol="0" anchor="t">
            <a:spAutoFit/>
          </a:bodyPr>
          <a:lstStyle/>
          <a:p>
            <a:pPr algn="l">
              <a:lnSpc>
                <a:spcPts val="2919"/>
              </a:lnSpc>
            </a:pPr>
            <a:r>
              <a:rPr lang="en-US" sz="2919">
                <a:solidFill>
                  <a:srgbClr val="FCFDFD"/>
                </a:solidFill>
                <a:latin typeface="League Spartan"/>
                <a:ea typeface="League Spartan"/>
                <a:cs typeface="League Spartan"/>
                <a:sym typeface="League Spartan"/>
              </a:rPr>
              <a:t>4. Result</a:t>
            </a:r>
          </a:p>
        </p:txBody>
      </p:sp>
      <p:grpSp>
        <p:nvGrpSpPr>
          <p:cNvPr id="5" name="Group 5"/>
          <p:cNvGrpSpPr/>
          <p:nvPr/>
        </p:nvGrpSpPr>
        <p:grpSpPr>
          <a:xfrm>
            <a:off x="1852921" y="2651613"/>
            <a:ext cx="14582157" cy="6769682"/>
            <a:chOff x="0" y="0"/>
            <a:chExt cx="19442876" cy="9026242"/>
          </a:xfrm>
        </p:grpSpPr>
        <p:grpSp>
          <p:nvGrpSpPr>
            <p:cNvPr id="6" name="Group 6"/>
            <p:cNvGrpSpPr/>
            <p:nvPr/>
          </p:nvGrpSpPr>
          <p:grpSpPr>
            <a:xfrm>
              <a:off x="400114" y="0"/>
              <a:ext cx="19042762" cy="9026242"/>
              <a:chOff x="0" y="0"/>
              <a:chExt cx="3326125" cy="1576579"/>
            </a:xfrm>
          </p:grpSpPr>
          <p:sp>
            <p:nvSpPr>
              <p:cNvPr id="7" name="Freeform 7"/>
              <p:cNvSpPr/>
              <p:nvPr/>
            </p:nvSpPr>
            <p:spPr>
              <a:xfrm>
                <a:off x="0" y="0"/>
                <a:ext cx="3326125" cy="1576579"/>
              </a:xfrm>
              <a:custGeom>
                <a:avLst/>
                <a:gdLst/>
                <a:ahLst/>
                <a:cxnLst/>
                <a:rect l="l" t="t" r="r" b="b"/>
                <a:pathLst>
                  <a:path w="3326125" h="1576579">
                    <a:moveTo>
                      <a:pt x="28572" y="0"/>
                    </a:moveTo>
                    <a:lnTo>
                      <a:pt x="3297553" y="0"/>
                    </a:lnTo>
                    <a:cubicBezTo>
                      <a:pt x="3305131" y="0"/>
                      <a:pt x="3312399" y="3010"/>
                      <a:pt x="3317757" y="8369"/>
                    </a:cubicBezTo>
                    <a:cubicBezTo>
                      <a:pt x="3323115" y="13727"/>
                      <a:pt x="3326125" y="20994"/>
                      <a:pt x="3326125" y="28572"/>
                    </a:cubicBezTo>
                    <a:lnTo>
                      <a:pt x="3326125" y="1548007"/>
                    </a:lnTo>
                    <a:cubicBezTo>
                      <a:pt x="3326125" y="1555584"/>
                      <a:pt x="3323115" y="1562852"/>
                      <a:pt x="3317757" y="1568210"/>
                    </a:cubicBezTo>
                    <a:cubicBezTo>
                      <a:pt x="3312399" y="1573568"/>
                      <a:pt x="3305131" y="1576579"/>
                      <a:pt x="3297553" y="1576579"/>
                    </a:cubicBezTo>
                    <a:lnTo>
                      <a:pt x="28572" y="1576579"/>
                    </a:lnTo>
                    <a:cubicBezTo>
                      <a:pt x="20994" y="1576579"/>
                      <a:pt x="13727" y="1573568"/>
                      <a:pt x="8369" y="1568210"/>
                    </a:cubicBezTo>
                    <a:cubicBezTo>
                      <a:pt x="3010" y="1562852"/>
                      <a:pt x="0" y="1555584"/>
                      <a:pt x="0" y="1548007"/>
                    </a:cubicBezTo>
                    <a:lnTo>
                      <a:pt x="0" y="28572"/>
                    </a:lnTo>
                    <a:cubicBezTo>
                      <a:pt x="0" y="20994"/>
                      <a:pt x="3010" y="13727"/>
                      <a:pt x="8369" y="8369"/>
                    </a:cubicBezTo>
                    <a:cubicBezTo>
                      <a:pt x="13727" y="3010"/>
                      <a:pt x="20994" y="0"/>
                      <a:pt x="28572" y="0"/>
                    </a:cubicBezTo>
                    <a:close/>
                  </a:path>
                </a:pathLst>
              </a:custGeom>
              <a:solidFill>
                <a:srgbClr val="FFFFFF"/>
              </a:solidFill>
            </p:spPr>
          </p:sp>
          <p:sp>
            <p:nvSpPr>
              <p:cNvPr id="8" name="TextBox 8"/>
              <p:cNvSpPr txBox="1"/>
              <p:nvPr/>
            </p:nvSpPr>
            <p:spPr>
              <a:xfrm>
                <a:off x="0" y="-47625"/>
                <a:ext cx="3326125" cy="1624204"/>
              </a:xfrm>
              <a:prstGeom prst="rect">
                <a:avLst/>
              </a:prstGeom>
            </p:spPr>
            <p:txBody>
              <a:bodyPr lIns="55587" tIns="55587" rIns="55587" bIns="55587" rtlCol="0" anchor="ctr"/>
              <a:lstStyle/>
              <a:p>
                <a:pPr algn="ctr">
                  <a:lnSpc>
                    <a:spcPts val="3079"/>
                  </a:lnSpc>
                </a:pPr>
                <a:endParaRPr/>
              </a:p>
            </p:txBody>
          </p:sp>
        </p:grpSp>
        <p:sp>
          <p:nvSpPr>
            <p:cNvPr id="9" name="Freeform 9"/>
            <p:cNvSpPr/>
            <p:nvPr/>
          </p:nvSpPr>
          <p:spPr>
            <a:xfrm>
              <a:off x="637982" y="320140"/>
              <a:ext cx="18488515" cy="8385963"/>
            </a:xfrm>
            <a:custGeom>
              <a:avLst/>
              <a:gdLst/>
              <a:ahLst/>
              <a:cxnLst/>
              <a:rect l="l" t="t" r="r" b="b"/>
              <a:pathLst>
                <a:path w="18488515" h="8385963">
                  <a:moveTo>
                    <a:pt x="0" y="0"/>
                  </a:moveTo>
                  <a:lnTo>
                    <a:pt x="18488515" y="0"/>
                  </a:lnTo>
                  <a:lnTo>
                    <a:pt x="18488515" y="8385962"/>
                  </a:lnTo>
                  <a:lnTo>
                    <a:pt x="0" y="8385962"/>
                  </a:lnTo>
                  <a:lnTo>
                    <a:pt x="0" y="0"/>
                  </a:lnTo>
                  <a:close/>
                </a:path>
              </a:pathLst>
            </a:custGeom>
            <a:blipFill>
              <a:blip r:embed="rId2"/>
              <a:stretch>
                <a:fillRect/>
              </a:stretch>
            </a:blipFill>
            <a:ln w="28575" cap="rnd">
              <a:solidFill>
                <a:srgbClr val="000000"/>
              </a:solidFill>
              <a:prstDash val="solid"/>
              <a:round/>
            </a:ln>
          </p:spPr>
        </p:sp>
        <p:sp>
          <p:nvSpPr>
            <p:cNvPr id="10" name="TextBox 10"/>
            <p:cNvSpPr txBox="1"/>
            <p:nvPr/>
          </p:nvSpPr>
          <p:spPr>
            <a:xfrm>
              <a:off x="0" y="979021"/>
              <a:ext cx="4197640" cy="748180"/>
            </a:xfrm>
            <a:prstGeom prst="rect">
              <a:avLst/>
            </a:prstGeom>
          </p:spPr>
          <p:txBody>
            <a:bodyPr lIns="0" tIns="0" rIns="0" bIns="0" rtlCol="0" anchor="t">
              <a:spAutoFit/>
            </a:bodyPr>
            <a:lstStyle/>
            <a:p>
              <a:pPr algn="ctr">
                <a:lnSpc>
                  <a:spcPts val="4714"/>
                </a:lnSpc>
                <a:spcBef>
                  <a:spcPct val="0"/>
                </a:spcBef>
              </a:pPr>
              <a:r>
                <a:rPr lang="en-US" sz="3367" b="1" spc="107">
                  <a:solidFill>
                    <a:srgbClr val="000000"/>
                  </a:solidFill>
                  <a:latin typeface="Barlow Semi-Bold"/>
                  <a:ea typeface="Barlow Semi-Bold"/>
                  <a:cs typeface="Barlow Semi-Bold"/>
                  <a:sym typeface="Barlow Semi-Bold"/>
                </a:rPr>
                <a:t>Algorithm</a:t>
              </a:r>
            </a:p>
          </p:txBody>
        </p:sp>
        <p:sp>
          <p:nvSpPr>
            <p:cNvPr id="11" name="AutoShape 11"/>
            <p:cNvSpPr/>
            <p:nvPr/>
          </p:nvSpPr>
          <p:spPr>
            <a:xfrm>
              <a:off x="858592" y="549143"/>
              <a:ext cx="4403010" cy="1178059"/>
            </a:xfrm>
            <a:prstGeom prst="line">
              <a:avLst/>
            </a:prstGeom>
            <a:ln w="65628" cap="flat">
              <a:solidFill>
                <a:srgbClr val="000000"/>
              </a:solidFill>
              <a:prstDash val="solid"/>
              <a:headEnd type="none" w="sm" len="sm"/>
              <a:tailEnd type="none" w="sm" len="sm"/>
            </a:ln>
          </p:spPr>
        </p:sp>
        <p:sp>
          <p:nvSpPr>
            <p:cNvPr id="12" name="TextBox 12"/>
            <p:cNvSpPr txBox="1"/>
            <p:nvPr/>
          </p:nvSpPr>
          <p:spPr>
            <a:xfrm>
              <a:off x="2608644" y="472943"/>
              <a:ext cx="4197640" cy="748180"/>
            </a:xfrm>
            <a:prstGeom prst="rect">
              <a:avLst/>
            </a:prstGeom>
          </p:spPr>
          <p:txBody>
            <a:bodyPr lIns="0" tIns="0" rIns="0" bIns="0" rtlCol="0" anchor="t">
              <a:spAutoFit/>
            </a:bodyPr>
            <a:lstStyle/>
            <a:p>
              <a:pPr algn="ctr">
                <a:lnSpc>
                  <a:spcPts val="4714"/>
                </a:lnSpc>
                <a:spcBef>
                  <a:spcPct val="0"/>
                </a:spcBef>
              </a:pPr>
              <a:r>
                <a:rPr lang="en-US" sz="3367" b="1" spc="107">
                  <a:solidFill>
                    <a:srgbClr val="000000"/>
                  </a:solidFill>
                  <a:latin typeface="Barlow Semi-Bold"/>
                  <a:ea typeface="Barlow Semi-Bold"/>
                  <a:cs typeface="Barlow Semi-Bold"/>
                  <a:sym typeface="Barlow Semi-Bold"/>
                </a:rPr>
                <a:t>M</a:t>
              </a:r>
            </a:p>
          </p:txBody>
        </p:sp>
      </p:grpSp>
      <p:sp>
        <p:nvSpPr>
          <p:cNvPr id="13" name="TextBox 13"/>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FFFFFF"/>
                </a:solidFill>
                <a:latin typeface="League Spartan"/>
                <a:ea typeface="League Spartan"/>
                <a:cs typeface="League Spartan"/>
                <a:sym typeface="League Spartan"/>
              </a:rPr>
              <a:t>25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335689"/>
        </a:solidFill>
        <a:effectLst/>
      </p:bgPr>
    </p:bg>
    <p:spTree>
      <p:nvGrpSpPr>
        <p:cNvPr id="1" name=""/>
        <p:cNvGrpSpPr/>
        <p:nvPr/>
      </p:nvGrpSpPr>
      <p:grpSpPr>
        <a:xfrm>
          <a:off x="0" y="0"/>
          <a:ext cx="0" cy="0"/>
          <a:chOff x="0" y="0"/>
          <a:chExt cx="0" cy="0"/>
        </a:xfrm>
      </p:grpSpPr>
      <p:grpSp>
        <p:nvGrpSpPr>
          <p:cNvPr id="2" name="Group 2"/>
          <p:cNvGrpSpPr/>
          <p:nvPr/>
        </p:nvGrpSpPr>
        <p:grpSpPr>
          <a:xfrm>
            <a:off x="2559443" y="2417086"/>
            <a:ext cx="261342" cy="2014840"/>
            <a:chOff x="0" y="0"/>
            <a:chExt cx="43872" cy="338235"/>
          </a:xfrm>
        </p:grpSpPr>
        <p:sp>
          <p:nvSpPr>
            <p:cNvPr id="3" name="Freeform 3"/>
            <p:cNvSpPr/>
            <p:nvPr/>
          </p:nvSpPr>
          <p:spPr>
            <a:xfrm>
              <a:off x="0" y="0"/>
              <a:ext cx="43872" cy="338235"/>
            </a:xfrm>
            <a:custGeom>
              <a:avLst/>
              <a:gdLst/>
              <a:ahLst/>
              <a:cxnLst/>
              <a:rect l="l" t="t" r="r" b="b"/>
              <a:pathLst>
                <a:path w="43872" h="338235">
                  <a:moveTo>
                    <a:pt x="0" y="0"/>
                  </a:moveTo>
                  <a:lnTo>
                    <a:pt x="43872" y="0"/>
                  </a:lnTo>
                  <a:lnTo>
                    <a:pt x="43872" y="338235"/>
                  </a:lnTo>
                  <a:lnTo>
                    <a:pt x="0" y="338235"/>
                  </a:lnTo>
                  <a:close/>
                </a:path>
              </a:pathLst>
            </a:custGeom>
            <a:solidFill>
              <a:srgbClr val="1D3865"/>
            </a:solidFill>
          </p:spPr>
        </p:sp>
        <p:sp>
          <p:nvSpPr>
            <p:cNvPr id="4" name="TextBox 4"/>
            <p:cNvSpPr txBox="1"/>
            <p:nvPr/>
          </p:nvSpPr>
          <p:spPr>
            <a:xfrm>
              <a:off x="0" y="-47625"/>
              <a:ext cx="43872" cy="385860"/>
            </a:xfrm>
            <a:prstGeom prst="rect">
              <a:avLst/>
            </a:prstGeom>
          </p:spPr>
          <p:txBody>
            <a:bodyPr lIns="50800" tIns="50800" rIns="50800" bIns="50800" rtlCol="0" anchor="ctr"/>
            <a:lstStyle/>
            <a:p>
              <a:pPr algn="ctr">
                <a:lnSpc>
                  <a:spcPts val="3079"/>
                </a:lnSpc>
              </a:pPr>
              <a:endParaRPr/>
            </a:p>
          </p:txBody>
        </p:sp>
      </p:grpSp>
      <p:grpSp>
        <p:nvGrpSpPr>
          <p:cNvPr id="5" name="Group 5"/>
          <p:cNvGrpSpPr/>
          <p:nvPr/>
        </p:nvGrpSpPr>
        <p:grpSpPr>
          <a:xfrm>
            <a:off x="2559443" y="4938545"/>
            <a:ext cx="261342" cy="2014840"/>
            <a:chOff x="0" y="0"/>
            <a:chExt cx="43872" cy="338235"/>
          </a:xfrm>
        </p:grpSpPr>
        <p:sp>
          <p:nvSpPr>
            <p:cNvPr id="6" name="Freeform 6"/>
            <p:cNvSpPr/>
            <p:nvPr/>
          </p:nvSpPr>
          <p:spPr>
            <a:xfrm>
              <a:off x="0" y="0"/>
              <a:ext cx="43872" cy="338235"/>
            </a:xfrm>
            <a:custGeom>
              <a:avLst/>
              <a:gdLst/>
              <a:ahLst/>
              <a:cxnLst/>
              <a:rect l="l" t="t" r="r" b="b"/>
              <a:pathLst>
                <a:path w="43872" h="338235">
                  <a:moveTo>
                    <a:pt x="0" y="0"/>
                  </a:moveTo>
                  <a:lnTo>
                    <a:pt x="43872" y="0"/>
                  </a:lnTo>
                  <a:lnTo>
                    <a:pt x="43872" y="338235"/>
                  </a:lnTo>
                  <a:lnTo>
                    <a:pt x="0" y="338235"/>
                  </a:lnTo>
                  <a:close/>
                </a:path>
              </a:pathLst>
            </a:custGeom>
            <a:solidFill>
              <a:srgbClr val="617494"/>
            </a:solidFill>
          </p:spPr>
        </p:sp>
        <p:sp>
          <p:nvSpPr>
            <p:cNvPr id="7" name="TextBox 7"/>
            <p:cNvSpPr txBox="1"/>
            <p:nvPr/>
          </p:nvSpPr>
          <p:spPr>
            <a:xfrm>
              <a:off x="0" y="-47625"/>
              <a:ext cx="43872" cy="385860"/>
            </a:xfrm>
            <a:prstGeom prst="rect">
              <a:avLst/>
            </a:prstGeom>
          </p:spPr>
          <p:txBody>
            <a:bodyPr lIns="50800" tIns="50800" rIns="50800" bIns="50800" rtlCol="0" anchor="ctr"/>
            <a:lstStyle/>
            <a:p>
              <a:pPr algn="ctr">
                <a:lnSpc>
                  <a:spcPts val="3079"/>
                </a:lnSpc>
              </a:pPr>
              <a:endParaRPr/>
            </a:p>
          </p:txBody>
        </p:sp>
      </p:grpSp>
      <p:grpSp>
        <p:nvGrpSpPr>
          <p:cNvPr id="8" name="Group 8"/>
          <p:cNvGrpSpPr/>
          <p:nvPr/>
        </p:nvGrpSpPr>
        <p:grpSpPr>
          <a:xfrm>
            <a:off x="2559443" y="7460003"/>
            <a:ext cx="261342" cy="2014840"/>
            <a:chOff x="0" y="0"/>
            <a:chExt cx="43872" cy="338235"/>
          </a:xfrm>
        </p:grpSpPr>
        <p:sp>
          <p:nvSpPr>
            <p:cNvPr id="9" name="Freeform 9"/>
            <p:cNvSpPr/>
            <p:nvPr/>
          </p:nvSpPr>
          <p:spPr>
            <a:xfrm>
              <a:off x="0" y="0"/>
              <a:ext cx="43872" cy="338235"/>
            </a:xfrm>
            <a:custGeom>
              <a:avLst/>
              <a:gdLst/>
              <a:ahLst/>
              <a:cxnLst/>
              <a:rect l="l" t="t" r="r" b="b"/>
              <a:pathLst>
                <a:path w="43872" h="338235">
                  <a:moveTo>
                    <a:pt x="0" y="0"/>
                  </a:moveTo>
                  <a:lnTo>
                    <a:pt x="43872" y="0"/>
                  </a:lnTo>
                  <a:lnTo>
                    <a:pt x="43872" y="338235"/>
                  </a:lnTo>
                  <a:lnTo>
                    <a:pt x="0" y="338235"/>
                  </a:lnTo>
                  <a:close/>
                </a:path>
              </a:pathLst>
            </a:custGeom>
            <a:solidFill>
              <a:srgbClr val="1D3865"/>
            </a:solidFill>
          </p:spPr>
        </p:sp>
        <p:sp>
          <p:nvSpPr>
            <p:cNvPr id="10" name="TextBox 10"/>
            <p:cNvSpPr txBox="1"/>
            <p:nvPr/>
          </p:nvSpPr>
          <p:spPr>
            <a:xfrm>
              <a:off x="0" y="-47625"/>
              <a:ext cx="43872" cy="385860"/>
            </a:xfrm>
            <a:prstGeom prst="rect">
              <a:avLst/>
            </a:prstGeom>
          </p:spPr>
          <p:txBody>
            <a:bodyPr lIns="50800" tIns="50800" rIns="50800" bIns="50800" rtlCol="0" anchor="ctr"/>
            <a:lstStyle/>
            <a:p>
              <a:pPr algn="ctr">
                <a:lnSpc>
                  <a:spcPts val="3079"/>
                </a:lnSpc>
              </a:pPr>
              <a:endParaRPr/>
            </a:p>
          </p:txBody>
        </p:sp>
      </p:grpSp>
      <p:sp>
        <p:nvSpPr>
          <p:cNvPr id="11" name="TextBox 11"/>
          <p:cNvSpPr txBox="1"/>
          <p:nvPr/>
        </p:nvSpPr>
        <p:spPr>
          <a:xfrm>
            <a:off x="2559443" y="649669"/>
            <a:ext cx="13989114" cy="1720219"/>
          </a:xfrm>
          <a:prstGeom prst="rect">
            <a:avLst/>
          </a:prstGeom>
        </p:spPr>
        <p:txBody>
          <a:bodyPr lIns="0" tIns="0" rIns="0" bIns="0" rtlCol="0" anchor="t">
            <a:spAutoFit/>
          </a:bodyPr>
          <a:lstStyle/>
          <a:p>
            <a:pPr algn="ctr">
              <a:lnSpc>
                <a:spcPts val="6600"/>
              </a:lnSpc>
            </a:pPr>
            <a:r>
              <a:rPr lang="en-US" sz="6600">
                <a:solidFill>
                  <a:srgbClr val="FCFDFD"/>
                </a:solidFill>
                <a:latin typeface="League Spartan"/>
                <a:ea typeface="League Spartan"/>
                <a:cs typeface="League Spartan"/>
                <a:sym typeface="League Spartan"/>
              </a:rPr>
              <a:t>4.4 PHASE TWO </a:t>
            </a:r>
          </a:p>
          <a:p>
            <a:pPr algn="ctr">
              <a:lnSpc>
                <a:spcPts val="6600"/>
              </a:lnSpc>
            </a:pPr>
            <a:r>
              <a:rPr lang="en-US" sz="6600">
                <a:solidFill>
                  <a:srgbClr val="FCFDFD"/>
                </a:solidFill>
                <a:latin typeface="League Spartan"/>
                <a:ea typeface="League Spartan"/>
                <a:cs typeface="League Spartan"/>
                <a:sym typeface="League Spartan"/>
              </a:rPr>
              <a:t>Main findings </a:t>
            </a:r>
          </a:p>
        </p:txBody>
      </p:sp>
      <p:sp>
        <p:nvSpPr>
          <p:cNvPr id="12" name="TextBox 12"/>
          <p:cNvSpPr txBox="1"/>
          <p:nvPr/>
        </p:nvSpPr>
        <p:spPr>
          <a:xfrm>
            <a:off x="3439910" y="3092719"/>
            <a:ext cx="13418763" cy="596900"/>
          </a:xfrm>
          <a:prstGeom prst="rect">
            <a:avLst/>
          </a:prstGeom>
        </p:spPr>
        <p:txBody>
          <a:bodyPr lIns="0" tIns="0" rIns="0" bIns="0" rtlCol="0" anchor="t">
            <a:spAutoFit/>
          </a:bodyPr>
          <a:lstStyle/>
          <a:p>
            <a:pPr algn="l">
              <a:lnSpc>
                <a:spcPts val="4900"/>
              </a:lnSpc>
              <a:spcBef>
                <a:spcPct val="0"/>
              </a:spcBef>
            </a:pPr>
            <a:r>
              <a:rPr lang="en-US" sz="3500" b="1" spc="112">
                <a:solidFill>
                  <a:srgbClr val="FFFEFD"/>
                </a:solidFill>
                <a:latin typeface="Barlow Semi-Bold"/>
                <a:ea typeface="Barlow Semi-Bold"/>
                <a:cs typeface="Barlow Semi-Bold"/>
                <a:sym typeface="Barlow Semi-Bold"/>
              </a:rPr>
              <a:t>Developed a framework for evaluating serial production lines</a:t>
            </a:r>
          </a:p>
        </p:txBody>
      </p:sp>
      <p:sp>
        <p:nvSpPr>
          <p:cNvPr id="13" name="TextBox 13"/>
          <p:cNvSpPr txBox="1"/>
          <p:nvPr/>
        </p:nvSpPr>
        <p:spPr>
          <a:xfrm>
            <a:off x="3439910" y="5333367"/>
            <a:ext cx="13773984" cy="1216025"/>
          </a:xfrm>
          <a:prstGeom prst="rect">
            <a:avLst/>
          </a:prstGeom>
        </p:spPr>
        <p:txBody>
          <a:bodyPr lIns="0" tIns="0" rIns="0" bIns="0" rtlCol="0" anchor="t">
            <a:spAutoFit/>
          </a:bodyPr>
          <a:lstStyle/>
          <a:p>
            <a:pPr algn="l">
              <a:lnSpc>
                <a:spcPts val="4900"/>
              </a:lnSpc>
              <a:spcBef>
                <a:spcPct val="0"/>
              </a:spcBef>
            </a:pPr>
            <a:r>
              <a:rPr lang="en-US" sz="3500" b="1" spc="112">
                <a:solidFill>
                  <a:srgbClr val="FFFEFD"/>
                </a:solidFill>
                <a:latin typeface="Barlow Semi-Bold"/>
                <a:ea typeface="Barlow Semi-Bold"/>
                <a:cs typeface="Barlow Semi-Bold"/>
                <a:sym typeface="Barlow Semi-Bold"/>
              </a:rPr>
              <a:t>Gradient Boosting, XGBoost, and LightGBM performed well in predict avg_throughput and buffer levels.</a:t>
            </a:r>
          </a:p>
        </p:txBody>
      </p:sp>
      <p:sp>
        <p:nvSpPr>
          <p:cNvPr id="14" name="TextBox 14"/>
          <p:cNvSpPr txBox="1"/>
          <p:nvPr/>
        </p:nvSpPr>
        <p:spPr>
          <a:xfrm>
            <a:off x="3439910" y="8193141"/>
            <a:ext cx="14504159" cy="596900"/>
          </a:xfrm>
          <a:prstGeom prst="rect">
            <a:avLst/>
          </a:prstGeom>
        </p:spPr>
        <p:txBody>
          <a:bodyPr lIns="0" tIns="0" rIns="0" bIns="0" rtlCol="0" anchor="t">
            <a:spAutoFit/>
          </a:bodyPr>
          <a:lstStyle/>
          <a:p>
            <a:pPr algn="l">
              <a:lnSpc>
                <a:spcPts val="4900"/>
              </a:lnSpc>
              <a:spcBef>
                <a:spcPct val="0"/>
              </a:spcBef>
            </a:pPr>
            <a:r>
              <a:rPr lang="en-US" sz="3500" b="1" spc="112">
                <a:solidFill>
                  <a:srgbClr val="FFFEFD"/>
                </a:solidFill>
                <a:latin typeface="Barlow Semi-Bold"/>
                <a:ea typeface="Barlow Semi-Bold"/>
                <a:cs typeface="Barlow Semi-Bold"/>
                <a:sym typeface="Barlow Semi-Bold"/>
              </a:rPr>
              <a:t>Identified the need for better methods to predict variability metrics</a:t>
            </a:r>
          </a:p>
        </p:txBody>
      </p:sp>
      <p:sp>
        <p:nvSpPr>
          <p:cNvPr id="15" name="TextBox 15"/>
          <p:cNvSpPr txBox="1"/>
          <p:nvPr/>
        </p:nvSpPr>
        <p:spPr>
          <a:xfrm>
            <a:off x="1028700" y="2748330"/>
            <a:ext cx="906903" cy="1207976"/>
          </a:xfrm>
          <a:prstGeom prst="rect">
            <a:avLst/>
          </a:prstGeom>
        </p:spPr>
        <p:txBody>
          <a:bodyPr lIns="0" tIns="0" rIns="0" bIns="0" rtlCol="0" anchor="t">
            <a:spAutoFit/>
          </a:bodyPr>
          <a:lstStyle/>
          <a:p>
            <a:pPr algn="ctr">
              <a:lnSpc>
                <a:spcPts val="10092"/>
              </a:lnSpc>
            </a:pPr>
            <a:r>
              <a:rPr lang="en-US" sz="6553" b="1" spc="275">
                <a:solidFill>
                  <a:srgbClr val="FFFEFD"/>
                </a:solidFill>
                <a:latin typeface="Barlow Bold"/>
                <a:ea typeface="Barlow Bold"/>
                <a:cs typeface="Barlow Bold"/>
                <a:sym typeface="Barlow Bold"/>
              </a:rPr>
              <a:t>1</a:t>
            </a:r>
          </a:p>
        </p:txBody>
      </p:sp>
      <p:sp>
        <p:nvSpPr>
          <p:cNvPr id="16" name="TextBox 16"/>
          <p:cNvSpPr txBox="1"/>
          <p:nvPr/>
        </p:nvSpPr>
        <p:spPr>
          <a:xfrm>
            <a:off x="1028700" y="5282247"/>
            <a:ext cx="906903" cy="1207976"/>
          </a:xfrm>
          <a:prstGeom prst="rect">
            <a:avLst/>
          </a:prstGeom>
        </p:spPr>
        <p:txBody>
          <a:bodyPr lIns="0" tIns="0" rIns="0" bIns="0" rtlCol="0" anchor="t">
            <a:spAutoFit/>
          </a:bodyPr>
          <a:lstStyle/>
          <a:p>
            <a:pPr algn="ctr">
              <a:lnSpc>
                <a:spcPts val="10092"/>
              </a:lnSpc>
            </a:pPr>
            <a:r>
              <a:rPr lang="en-US" sz="6553" b="1" spc="275">
                <a:solidFill>
                  <a:srgbClr val="FFFEFD"/>
                </a:solidFill>
                <a:latin typeface="Barlow Bold"/>
                <a:ea typeface="Barlow Bold"/>
                <a:cs typeface="Barlow Bold"/>
                <a:sym typeface="Barlow Bold"/>
              </a:rPr>
              <a:t>2</a:t>
            </a:r>
          </a:p>
        </p:txBody>
      </p:sp>
      <p:sp>
        <p:nvSpPr>
          <p:cNvPr id="17" name="TextBox 17"/>
          <p:cNvSpPr txBox="1"/>
          <p:nvPr/>
        </p:nvSpPr>
        <p:spPr>
          <a:xfrm>
            <a:off x="1028700" y="7816165"/>
            <a:ext cx="906903" cy="1207976"/>
          </a:xfrm>
          <a:prstGeom prst="rect">
            <a:avLst/>
          </a:prstGeom>
        </p:spPr>
        <p:txBody>
          <a:bodyPr lIns="0" tIns="0" rIns="0" bIns="0" rtlCol="0" anchor="t">
            <a:spAutoFit/>
          </a:bodyPr>
          <a:lstStyle/>
          <a:p>
            <a:pPr algn="ctr">
              <a:lnSpc>
                <a:spcPts val="10092"/>
              </a:lnSpc>
            </a:pPr>
            <a:r>
              <a:rPr lang="en-US" sz="6553" b="1" spc="275">
                <a:solidFill>
                  <a:srgbClr val="FFFEFD"/>
                </a:solidFill>
                <a:latin typeface="Barlow Bold"/>
                <a:ea typeface="Barlow Bold"/>
                <a:cs typeface="Barlow Bold"/>
                <a:sym typeface="Barlow Bold"/>
              </a:rPr>
              <a:t>3</a:t>
            </a:r>
          </a:p>
        </p:txBody>
      </p:sp>
      <p:sp>
        <p:nvSpPr>
          <p:cNvPr id="18" name="TextBox 18"/>
          <p:cNvSpPr txBox="1"/>
          <p:nvPr/>
        </p:nvSpPr>
        <p:spPr>
          <a:xfrm>
            <a:off x="228303" y="421483"/>
            <a:ext cx="2998754" cy="378830"/>
          </a:xfrm>
          <a:prstGeom prst="rect">
            <a:avLst/>
          </a:prstGeom>
        </p:spPr>
        <p:txBody>
          <a:bodyPr lIns="0" tIns="0" rIns="0" bIns="0" rtlCol="0" anchor="t">
            <a:spAutoFit/>
          </a:bodyPr>
          <a:lstStyle/>
          <a:p>
            <a:pPr algn="l">
              <a:lnSpc>
                <a:spcPts val="2919"/>
              </a:lnSpc>
            </a:pPr>
            <a:r>
              <a:rPr lang="en-US" sz="2919">
                <a:solidFill>
                  <a:srgbClr val="FFFEFD"/>
                </a:solidFill>
                <a:latin typeface="League Spartan"/>
                <a:ea typeface="League Spartan"/>
                <a:cs typeface="League Spartan"/>
                <a:sym typeface="League Spartan"/>
              </a:rPr>
              <a:t>4. Result</a:t>
            </a:r>
          </a:p>
        </p:txBody>
      </p:sp>
      <p:sp>
        <p:nvSpPr>
          <p:cNvPr id="19" name="TextBox 19"/>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FFFFFF"/>
                </a:solidFill>
                <a:latin typeface="League Spartan"/>
                <a:ea typeface="League Spartan"/>
                <a:cs typeface="League Spartan"/>
                <a:sym typeface="League Spartan"/>
              </a:rPr>
              <a:t>26</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559443" y="649669"/>
            <a:ext cx="13989114" cy="1720219"/>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5.1 Strengths and</a:t>
            </a:r>
          </a:p>
          <a:p>
            <a:pPr algn="ctr">
              <a:lnSpc>
                <a:spcPts val="6600"/>
              </a:lnSpc>
            </a:pPr>
            <a:r>
              <a:rPr lang="en-US" sz="6600" dirty="0">
                <a:solidFill>
                  <a:srgbClr val="1D3865"/>
                </a:solidFill>
                <a:latin typeface="League Spartan"/>
                <a:ea typeface="League Spartan"/>
                <a:cs typeface="League Spartan"/>
                <a:sym typeface="League Spartan"/>
              </a:rPr>
              <a:t> Limitations </a:t>
            </a:r>
          </a:p>
        </p:txBody>
      </p:sp>
      <p:sp>
        <p:nvSpPr>
          <p:cNvPr id="3" name="TextBox 3"/>
          <p:cNvSpPr txBox="1"/>
          <p:nvPr/>
        </p:nvSpPr>
        <p:spPr>
          <a:xfrm>
            <a:off x="0" y="363268"/>
            <a:ext cx="3390449" cy="387816"/>
          </a:xfrm>
          <a:prstGeom prst="rect">
            <a:avLst/>
          </a:prstGeom>
        </p:spPr>
        <p:txBody>
          <a:bodyPr lIns="0" tIns="0" rIns="0" bIns="0" rtlCol="0" anchor="t">
            <a:spAutoFit/>
          </a:bodyPr>
          <a:lstStyle/>
          <a:p>
            <a:pPr algn="ctr">
              <a:lnSpc>
                <a:spcPts val="2919"/>
              </a:lnSpc>
            </a:pPr>
            <a:r>
              <a:rPr lang="en-US" sz="2919" dirty="0">
                <a:solidFill>
                  <a:srgbClr val="1D3865"/>
                </a:solidFill>
                <a:latin typeface="League Spartan"/>
                <a:ea typeface="League Spartan"/>
                <a:cs typeface="League Spartan"/>
                <a:sym typeface="League Spartan"/>
              </a:rPr>
              <a:t>5. Conclusion </a:t>
            </a:r>
          </a:p>
        </p:txBody>
      </p:sp>
      <p:grpSp>
        <p:nvGrpSpPr>
          <p:cNvPr id="4" name="Group 4"/>
          <p:cNvGrpSpPr/>
          <p:nvPr/>
        </p:nvGrpSpPr>
        <p:grpSpPr>
          <a:xfrm>
            <a:off x="3213947" y="2881742"/>
            <a:ext cx="3730447" cy="1363184"/>
            <a:chOff x="0" y="-33338"/>
            <a:chExt cx="895592" cy="327268"/>
          </a:xfrm>
        </p:grpSpPr>
        <p:sp>
          <p:nvSpPr>
            <p:cNvPr id="5" name="Freeform 5"/>
            <p:cNvSpPr/>
            <p:nvPr/>
          </p:nvSpPr>
          <p:spPr>
            <a:xfrm>
              <a:off x="0" y="0"/>
              <a:ext cx="895592" cy="260593"/>
            </a:xfrm>
            <a:custGeom>
              <a:avLst/>
              <a:gdLst/>
              <a:ahLst/>
              <a:cxnLst/>
              <a:rect l="l" t="t" r="r" b="b"/>
              <a:pathLst>
                <a:path w="895592" h="260593">
                  <a:moveTo>
                    <a:pt x="62260" y="0"/>
                  </a:moveTo>
                  <a:lnTo>
                    <a:pt x="833332" y="0"/>
                  </a:lnTo>
                  <a:cubicBezTo>
                    <a:pt x="849845" y="0"/>
                    <a:pt x="865681" y="6560"/>
                    <a:pt x="877357" y="18236"/>
                  </a:cubicBezTo>
                  <a:cubicBezTo>
                    <a:pt x="889033" y="29912"/>
                    <a:pt x="895592" y="45748"/>
                    <a:pt x="895592" y="62260"/>
                  </a:cubicBezTo>
                  <a:lnTo>
                    <a:pt x="895592" y="198333"/>
                  </a:lnTo>
                  <a:cubicBezTo>
                    <a:pt x="895592" y="214846"/>
                    <a:pt x="889033" y="230682"/>
                    <a:pt x="877357" y="242358"/>
                  </a:cubicBezTo>
                  <a:cubicBezTo>
                    <a:pt x="865681" y="254034"/>
                    <a:pt x="849845" y="260593"/>
                    <a:pt x="833332" y="260593"/>
                  </a:cubicBezTo>
                  <a:lnTo>
                    <a:pt x="62260" y="260593"/>
                  </a:lnTo>
                  <a:cubicBezTo>
                    <a:pt x="45748" y="260593"/>
                    <a:pt x="29912" y="254034"/>
                    <a:pt x="18236" y="242358"/>
                  </a:cubicBezTo>
                  <a:cubicBezTo>
                    <a:pt x="6560" y="230682"/>
                    <a:pt x="0" y="214846"/>
                    <a:pt x="0" y="198333"/>
                  </a:cubicBezTo>
                  <a:lnTo>
                    <a:pt x="0" y="62260"/>
                  </a:lnTo>
                  <a:cubicBezTo>
                    <a:pt x="0" y="45748"/>
                    <a:pt x="6560" y="29912"/>
                    <a:pt x="18236" y="18236"/>
                  </a:cubicBezTo>
                  <a:cubicBezTo>
                    <a:pt x="29912" y="6560"/>
                    <a:pt x="45748" y="0"/>
                    <a:pt x="62260" y="0"/>
                  </a:cubicBezTo>
                  <a:close/>
                </a:path>
              </a:pathLst>
            </a:custGeom>
            <a:solidFill>
              <a:srgbClr val="1D3865"/>
            </a:solidFill>
          </p:spPr>
        </p:sp>
        <p:sp>
          <p:nvSpPr>
            <p:cNvPr id="6" name="TextBox 6"/>
            <p:cNvSpPr txBox="1"/>
            <p:nvPr/>
          </p:nvSpPr>
          <p:spPr>
            <a:xfrm>
              <a:off x="0" y="-33338"/>
              <a:ext cx="895592" cy="327268"/>
            </a:xfrm>
            <a:prstGeom prst="rect">
              <a:avLst/>
            </a:prstGeom>
          </p:spPr>
          <p:txBody>
            <a:bodyPr lIns="50800" tIns="50800" rIns="50800" bIns="50800" rtlCol="0" anchor="ctr"/>
            <a:lstStyle/>
            <a:p>
              <a:pPr algn="ctr">
                <a:lnSpc>
                  <a:spcPts val="4199"/>
                </a:lnSpc>
              </a:pPr>
              <a:r>
                <a:rPr lang="en-US" sz="2999" b="1" spc="95" dirty="0">
                  <a:solidFill>
                    <a:srgbClr val="FCFDFD"/>
                  </a:solidFill>
                  <a:latin typeface="Barlow Semi-Bold"/>
                  <a:ea typeface="Barlow Semi-Bold"/>
                  <a:cs typeface="Barlow Semi-Bold"/>
                  <a:sym typeface="Barlow Semi-Bold"/>
                </a:rPr>
                <a:t>Strengths</a:t>
              </a:r>
            </a:p>
          </p:txBody>
        </p:sp>
      </p:grpSp>
      <p:sp>
        <p:nvSpPr>
          <p:cNvPr id="7" name="AutoShape 7"/>
          <p:cNvSpPr/>
          <p:nvPr/>
        </p:nvSpPr>
        <p:spPr>
          <a:xfrm>
            <a:off x="626784" y="3563336"/>
            <a:ext cx="0" cy="5091607"/>
          </a:xfrm>
          <a:prstGeom prst="line">
            <a:avLst/>
          </a:prstGeom>
          <a:ln w="85725" cap="flat">
            <a:solidFill>
              <a:srgbClr val="1A3664"/>
            </a:solidFill>
            <a:prstDash val="solid"/>
            <a:headEnd type="none" w="sm" len="sm"/>
            <a:tailEnd type="none" w="sm" len="sm"/>
          </a:ln>
        </p:spPr>
      </p:sp>
      <p:grpSp>
        <p:nvGrpSpPr>
          <p:cNvPr id="8" name="Group 8"/>
          <p:cNvGrpSpPr/>
          <p:nvPr/>
        </p:nvGrpSpPr>
        <p:grpSpPr>
          <a:xfrm>
            <a:off x="357400" y="4937596"/>
            <a:ext cx="538769" cy="364961"/>
            <a:chOff x="0" y="0"/>
            <a:chExt cx="1031152" cy="698500"/>
          </a:xfrm>
        </p:grpSpPr>
        <p:sp>
          <p:nvSpPr>
            <p:cNvPr id="9" name="Freeform 9"/>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A3664"/>
            </a:solidFill>
          </p:spPr>
        </p:sp>
        <p:sp>
          <p:nvSpPr>
            <p:cNvPr id="10" name="TextBox 10"/>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11" name="Group 11"/>
          <p:cNvGrpSpPr/>
          <p:nvPr/>
        </p:nvGrpSpPr>
        <p:grpSpPr>
          <a:xfrm>
            <a:off x="357400" y="6796269"/>
            <a:ext cx="538769" cy="364961"/>
            <a:chOff x="0" y="0"/>
            <a:chExt cx="1031152" cy="698500"/>
          </a:xfrm>
        </p:grpSpPr>
        <p:sp>
          <p:nvSpPr>
            <p:cNvPr id="12" name="Freeform 12"/>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4C6184"/>
            </a:solidFill>
          </p:spPr>
        </p:sp>
        <p:sp>
          <p:nvSpPr>
            <p:cNvPr id="13" name="TextBox 13"/>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14" name="Group 14"/>
          <p:cNvGrpSpPr/>
          <p:nvPr/>
        </p:nvGrpSpPr>
        <p:grpSpPr>
          <a:xfrm>
            <a:off x="357400" y="8654943"/>
            <a:ext cx="538769" cy="364961"/>
            <a:chOff x="0" y="0"/>
            <a:chExt cx="1031152" cy="698500"/>
          </a:xfrm>
        </p:grpSpPr>
        <p:sp>
          <p:nvSpPr>
            <p:cNvPr id="15" name="Freeform 15"/>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D3865"/>
            </a:solidFill>
          </p:spPr>
        </p:sp>
        <p:sp>
          <p:nvSpPr>
            <p:cNvPr id="16" name="TextBox 16"/>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sp>
        <p:nvSpPr>
          <p:cNvPr id="17" name="TextBox 17"/>
          <p:cNvSpPr txBox="1"/>
          <p:nvPr/>
        </p:nvSpPr>
        <p:spPr>
          <a:xfrm>
            <a:off x="1177607" y="4651575"/>
            <a:ext cx="7803127" cy="889378"/>
          </a:xfrm>
          <a:prstGeom prst="rect">
            <a:avLst/>
          </a:prstGeom>
        </p:spPr>
        <p:txBody>
          <a:bodyPr lIns="0" tIns="0" rIns="0" bIns="0" rtlCol="0" anchor="t">
            <a:spAutoFit/>
          </a:bodyPr>
          <a:lstStyle/>
          <a:p>
            <a:pPr algn="l">
              <a:lnSpc>
                <a:spcPts val="3588"/>
              </a:lnSpc>
              <a:spcBef>
                <a:spcPct val="0"/>
              </a:spcBef>
            </a:pPr>
            <a:r>
              <a:rPr lang="en-US" sz="2563" b="1" spc="82">
                <a:solidFill>
                  <a:srgbClr val="000000"/>
                </a:solidFill>
                <a:latin typeface="Barlow Semi-Bold"/>
                <a:ea typeface="Barlow Semi-Bold"/>
                <a:cs typeface="Barlow Semi-Bold"/>
                <a:sym typeface="Barlow Semi-Bold"/>
              </a:rPr>
              <a:t>Development of a robust framework for evaluating Manufacturing systems </a:t>
            </a:r>
          </a:p>
        </p:txBody>
      </p:sp>
      <p:sp>
        <p:nvSpPr>
          <p:cNvPr id="18" name="TextBox 18"/>
          <p:cNvSpPr txBox="1"/>
          <p:nvPr/>
        </p:nvSpPr>
        <p:spPr>
          <a:xfrm>
            <a:off x="1177607" y="6283534"/>
            <a:ext cx="7803127" cy="1342808"/>
          </a:xfrm>
          <a:prstGeom prst="rect">
            <a:avLst/>
          </a:prstGeom>
        </p:spPr>
        <p:txBody>
          <a:bodyPr lIns="0" tIns="0" rIns="0" bIns="0" rtlCol="0" anchor="t">
            <a:spAutoFit/>
          </a:bodyPr>
          <a:lstStyle/>
          <a:p>
            <a:pPr algn="l">
              <a:lnSpc>
                <a:spcPts val="3588"/>
              </a:lnSpc>
              <a:spcBef>
                <a:spcPct val="0"/>
              </a:spcBef>
            </a:pPr>
            <a:r>
              <a:rPr lang="en-US" sz="2563" b="1" spc="82">
                <a:solidFill>
                  <a:srgbClr val="000000"/>
                </a:solidFill>
                <a:latin typeface="Barlow Semi-Bold"/>
                <a:ea typeface="Barlow Semi-Bold"/>
                <a:cs typeface="Barlow Semi-Bold"/>
                <a:sym typeface="Barlow Semi-Bold"/>
              </a:rPr>
              <a:t>Establishing a methodology that can be extended to evaluate production lines with varying configurations and parameters</a:t>
            </a:r>
          </a:p>
        </p:txBody>
      </p:sp>
      <p:sp>
        <p:nvSpPr>
          <p:cNvPr id="19" name="TextBox 19"/>
          <p:cNvSpPr txBox="1"/>
          <p:nvPr/>
        </p:nvSpPr>
        <p:spPr>
          <a:xfrm>
            <a:off x="1177607" y="8583957"/>
            <a:ext cx="7803127" cy="435947"/>
          </a:xfrm>
          <a:prstGeom prst="rect">
            <a:avLst/>
          </a:prstGeom>
        </p:spPr>
        <p:txBody>
          <a:bodyPr lIns="0" tIns="0" rIns="0" bIns="0" rtlCol="0" anchor="t">
            <a:spAutoFit/>
          </a:bodyPr>
          <a:lstStyle/>
          <a:p>
            <a:pPr algn="l">
              <a:lnSpc>
                <a:spcPts val="3588"/>
              </a:lnSpc>
              <a:spcBef>
                <a:spcPct val="0"/>
              </a:spcBef>
            </a:pPr>
            <a:r>
              <a:rPr lang="en-US" sz="2563" b="1" spc="82">
                <a:solidFill>
                  <a:srgbClr val="000000"/>
                </a:solidFill>
                <a:latin typeface="Barlow Semi-Bold"/>
                <a:ea typeface="Barlow Semi-Bold"/>
                <a:cs typeface="Barlow Semi-Bold"/>
                <a:sym typeface="Barlow Semi-Bold"/>
              </a:rPr>
              <a:t>The integration of simulation and machine learning</a:t>
            </a:r>
          </a:p>
        </p:txBody>
      </p:sp>
      <p:sp>
        <p:nvSpPr>
          <p:cNvPr id="20" name="AutoShape 20"/>
          <p:cNvSpPr/>
          <p:nvPr/>
        </p:nvSpPr>
        <p:spPr>
          <a:xfrm flipH="1" flipV="1">
            <a:off x="626784" y="3563336"/>
            <a:ext cx="2587163" cy="0"/>
          </a:xfrm>
          <a:prstGeom prst="line">
            <a:avLst/>
          </a:prstGeom>
          <a:ln w="85725" cap="flat">
            <a:solidFill>
              <a:srgbClr val="1A3664"/>
            </a:solidFill>
            <a:prstDash val="solid"/>
            <a:headEnd type="none" w="sm" len="sm"/>
            <a:tailEnd type="none" w="sm" len="sm"/>
          </a:ln>
        </p:spPr>
      </p:sp>
      <p:grpSp>
        <p:nvGrpSpPr>
          <p:cNvPr id="21" name="Group 21"/>
          <p:cNvGrpSpPr/>
          <p:nvPr/>
        </p:nvGrpSpPr>
        <p:grpSpPr>
          <a:xfrm>
            <a:off x="12410548" y="2838877"/>
            <a:ext cx="3730447" cy="1363184"/>
            <a:chOff x="0" y="-43629"/>
            <a:chExt cx="895592" cy="327268"/>
          </a:xfrm>
        </p:grpSpPr>
        <p:sp>
          <p:nvSpPr>
            <p:cNvPr id="22" name="Freeform 22"/>
            <p:cNvSpPr/>
            <p:nvPr/>
          </p:nvSpPr>
          <p:spPr>
            <a:xfrm>
              <a:off x="0" y="0"/>
              <a:ext cx="895592" cy="260593"/>
            </a:xfrm>
            <a:custGeom>
              <a:avLst/>
              <a:gdLst/>
              <a:ahLst/>
              <a:cxnLst/>
              <a:rect l="l" t="t" r="r" b="b"/>
              <a:pathLst>
                <a:path w="895592" h="260593">
                  <a:moveTo>
                    <a:pt x="62260" y="0"/>
                  </a:moveTo>
                  <a:lnTo>
                    <a:pt x="833332" y="0"/>
                  </a:lnTo>
                  <a:cubicBezTo>
                    <a:pt x="849845" y="0"/>
                    <a:pt x="865681" y="6560"/>
                    <a:pt x="877357" y="18236"/>
                  </a:cubicBezTo>
                  <a:cubicBezTo>
                    <a:pt x="889033" y="29912"/>
                    <a:pt x="895592" y="45748"/>
                    <a:pt x="895592" y="62260"/>
                  </a:cubicBezTo>
                  <a:lnTo>
                    <a:pt x="895592" y="198333"/>
                  </a:lnTo>
                  <a:cubicBezTo>
                    <a:pt x="895592" y="214846"/>
                    <a:pt x="889033" y="230682"/>
                    <a:pt x="877357" y="242358"/>
                  </a:cubicBezTo>
                  <a:cubicBezTo>
                    <a:pt x="865681" y="254034"/>
                    <a:pt x="849845" y="260593"/>
                    <a:pt x="833332" y="260593"/>
                  </a:cubicBezTo>
                  <a:lnTo>
                    <a:pt x="62260" y="260593"/>
                  </a:lnTo>
                  <a:cubicBezTo>
                    <a:pt x="45748" y="260593"/>
                    <a:pt x="29912" y="254034"/>
                    <a:pt x="18236" y="242358"/>
                  </a:cubicBezTo>
                  <a:cubicBezTo>
                    <a:pt x="6560" y="230682"/>
                    <a:pt x="0" y="214846"/>
                    <a:pt x="0" y="198333"/>
                  </a:cubicBezTo>
                  <a:lnTo>
                    <a:pt x="0" y="62260"/>
                  </a:lnTo>
                  <a:cubicBezTo>
                    <a:pt x="0" y="45748"/>
                    <a:pt x="6560" y="29912"/>
                    <a:pt x="18236" y="18236"/>
                  </a:cubicBezTo>
                  <a:cubicBezTo>
                    <a:pt x="29912" y="6560"/>
                    <a:pt x="45748" y="0"/>
                    <a:pt x="62260" y="0"/>
                  </a:cubicBezTo>
                  <a:close/>
                </a:path>
              </a:pathLst>
            </a:custGeom>
            <a:solidFill>
              <a:srgbClr val="1D3865"/>
            </a:solidFill>
          </p:spPr>
        </p:sp>
        <p:sp>
          <p:nvSpPr>
            <p:cNvPr id="23" name="TextBox 23"/>
            <p:cNvSpPr txBox="1"/>
            <p:nvPr/>
          </p:nvSpPr>
          <p:spPr>
            <a:xfrm>
              <a:off x="0" y="-43629"/>
              <a:ext cx="895592" cy="327268"/>
            </a:xfrm>
            <a:prstGeom prst="rect">
              <a:avLst/>
            </a:prstGeom>
          </p:spPr>
          <p:txBody>
            <a:bodyPr lIns="50800" tIns="50800" rIns="50800" bIns="50800" rtlCol="0" anchor="ctr"/>
            <a:lstStyle/>
            <a:p>
              <a:pPr algn="ctr">
                <a:lnSpc>
                  <a:spcPts val="4199"/>
                </a:lnSpc>
              </a:pPr>
              <a:r>
                <a:rPr lang="en-US" sz="2999" b="1" spc="95" dirty="0">
                  <a:solidFill>
                    <a:srgbClr val="FCFDFD"/>
                  </a:solidFill>
                  <a:latin typeface="Barlow Semi-Bold"/>
                  <a:ea typeface="Barlow Semi-Bold"/>
                  <a:cs typeface="Barlow Semi-Bold"/>
                  <a:sym typeface="Barlow Semi-Bold"/>
                </a:rPr>
                <a:t> Limitations </a:t>
              </a:r>
            </a:p>
          </p:txBody>
        </p:sp>
      </p:grpSp>
      <p:grpSp>
        <p:nvGrpSpPr>
          <p:cNvPr id="24" name="Group 24"/>
          <p:cNvGrpSpPr/>
          <p:nvPr/>
        </p:nvGrpSpPr>
        <p:grpSpPr>
          <a:xfrm>
            <a:off x="9554001" y="3520474"/>
            <a:ext cx="2856548" cy="5499430"/>
            <a:chOff x="0" y="0"/>
            <a:chExt cx="3808730" cy="7332574"/>
          </a:xfrm>
        </p:grpSpPr>
        <p:sp>
          <p:nvSpPr>
            <p:cNvPr id="25" name="AutoShape 25"/>
            <p:cNvSpPr/>
            <p:nvPr/>
          </p:nvSpPr>
          <p:spPr>
            <a:xfrm>
              <a:off x="359180" y="57150"/>
              <a:ext cx="0" cy="6788809"/>
            </a:xfrm>
            <a:prstGeom prst="line">
              <a:avLst/>
            </a:prstGeom>
            <a:ln w="114300" cap="flat">
              <a:solidFill>
                <a:srgbClr val="1A3664"/>
              </a:solidFill>
              <a:prstDash val="solid"/>
              <a:headEnd type="none" w="sm" len="sm"/>
              <a:tailEnd type="none" w="sm" len="sm"/>
            </a:ln>
          </p:spPr>
        </p:sp>
        <p:grpSp>
          <p:nvGrpSpPr>
            <p:cNvPr id="26" name="Group 26"/>
            <p:cNvGrpSpPr/>
            <p:nvPr/>
          </p:nvGrpSpPr>
          <p:grpSpPr>
            <a:xfrm>
              <a:off x="0" y="1889496"/>
              <a:ext cx="718359" cy="486615"/>
              <a:chOff x="0" y="0"/>
              <a:chExt cx="1031152" cy="698500"/>
            </a:xfrm>
          </p:grpSpPr>
          <p:sp>
            <p:nvSpPr>
              <p:cNvPr id="27" name="Freeform 27"/>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A3664"/>
              </a:solidFill>
            </p:spPr>
          </p:sp>
          <p:sp>
            <p:nvSpPr>
              <p:cNvPr id="28" name="TextBox 28"/>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29" name="Group 29"/>
            <p:cNvGrpSpPr/>
            <p:nvPr/>
          </p:nvGrpSpPr>
          <p:grpSpPr>
            <a:xfrm>
              <a:off x="0" y="4367727"/>
              <a:ext cx="718359" cy="486615"/>
              <a:chOff x="0" y="0"/>
              <a:chExt cx="1031152" cy="698500"/>
            </a:xfrm>
          </p:grpSpPr>
          <p:sp>
            <p:nvSpPr>
              <p:cNvPr id="30" name="Freeform 30"/>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4C6184"/>
              </a:solidFill>
            </p:spPr>
          </p:sp>
          <p:sp>
            <p:nvSpPr>
              <p:cNvPr id="31" name="TextBox 31"/>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32" name="Group 32"/>
            <p:cNvGrpSpPr/>
            <p:nvPr/>
          </p:nvGrpSpPr>
          <p:grpSpPr>
            <a:xfrm>
              <a:off x="0" y="6845959"/>
              <a:ext cx="718359" cy="486615"/>
              <a:chOff x="0" y="0"/>
              <a:chExt cx="1031152" cy="698500"/>
            </a:xfrm>
          </p:grpSpPr>
          <p:sp>
            <p:nvSpPr>
              <p:cNvPr id="33" name="Freeform 33"/>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D3865"/>
              </a:solidFill>
            </p:spPr>
          </p:sp>
          <p:sp>
            <p:nvSpPr>
              <p:cNvPr id="34" name="TextBox 34"/>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sp>
          <p:nvSpPr>
            <p:cNvPr id="35" name="AutoShape 35"/>
            <p:cNvSpPr/>
            <p:nvPr/>
          </p:nvSpPr>
          <p:spPr>
            <a:xfrm flipH="1" flipV="1">
              <a:off x="359180" y="57150"/>
              <a:ext cx="3449551" cy="0"/>
            </a:xfrm>
            <a:prstGeom prst="line">
              <a:avLst/>
            </a:prstGeom>
            <a:ln w="114300" cap="flat">
              <a:solidFill>
                <a:srgbClr val="1A3664"/>
              </a:solidFill>
              <a:prstDash val="solid"/>
              <a:headEnd type="none" w="sm" len="sm"/>
              <a:tailEnd type="none" w="sm" len="sm"/>
            </a:ln>
          </p:spPr>
        </p:sp>
      </p:grpSp>
      <p:sp>
        <p:nvSpPr>
          <p:cNvPr id="36" name="TextBox 36"/>
          <p:cNvSpPr txBox="1"/>
          <p:nvPr/>
        </p:nvSpPr>
        <p:spPr>
          <a:xfrm>
            <a:off x="10374208" y="4651575"/>
            <a:ext cx="7803127" cy="877867"/>
          </a:xfrm>
          <a:prstGeom prst="rect">
            <a:avLst/>
          </a:prstGeom>
        </p:spPr>
        <p:txBody>
          <a:bodyPr lIns="0" tIns="0" rIns="0" bIns="0" rtlCol="0" anchor="t">
            <a:spAutoFit/>
          </a:bodyPr>
          <a:lstStyle/>
          <a:p>
            <a:pPr algn="l">
              <a:lnSpc>
                <a:spcPts val="3588"/>
              </a:lnSpc>
              <a:spcBef>
                <a:spcPct val="0"/>
              </a:spcBef>
            </a:pPr>
            <a:r>
              <a:rPr lang="en-US" sz="2563" b="1" spc="82" dirty="0">
                <a:solidFill>
                  <a:srgbClr val="000000"/>
                </a:solidFill>
                <a:latin typeface="Barlow Bold"/>
                <a:ea typeface="Barlow Bold"/>
                <a:cs typeface="Barlow Bold"/>
                <a:sym typeface="Barlow Bold"/>
              </a:rPr>
              <a:t>Limited  </a:t>
            </a:r>
            <a:r>
              <a:rPr lang="en-US" sz="2563" b="1" spc="82" dirty="0" err="1">
                <a:solidFill>
                  <a:srgbClr val="000000"/>
                </a:solidFill>
                <a:latin typeface="Barlow Bold"/>
                <a:ea typeface="Barlow Bold"/>
                <a:cs typeface="Barlow Bold"/>
                <a:sym typeface="Barlow Bold"/>
              </a:rPr>
              <a:t>Throughput_Std</a:t>
            </a:r>
            <a:r>
              <a:rPr lang="en-US" sz="2563" b="1" spc="82" dirty="0">
                <a:solidFill>
                  <a:srgbClr val="000000"/>
                </a:solidFill>
                <a:latin typeface="Barlow Bold"/>
                <a:ea typeface="Barlow Bold"/>
                <a:cs typeface="Barlow Bold"/>
                <a:sym typeface="Barlow Bold"/>
              </a:rPr>
              <a:t>. prediction capability  for tree-based models</a:t>
            </a:r>
          </a:p>
        </p:txBody>
      </p:sp>
      <p:sp>
        <p:nvSpPr>
          <p:cNvPr id="37" name="TextBox 37"/>
          <p:cNvSpPr txBox="1"/>
          <p:nvPr/>
        </p:nvSpPr>
        <p:spPr>
          <a:xfrm>
            <a:off x="10374208" y="6510249"/>
            <a:ext cx="7803127" cy="889378"/>
          </a:xfrm>
          <a:prstGeom prst="rect">
            <a:avLst/>
          </a:prstGeom>
        </p:spPr>
        <p:txBody>
          <a:bodyPr lIns="0" tIns="0" rIns="0" bIns="0" rtlCol="0" anchor="t">
            <a:spAutoFit/>
          </a:bodyPr>
          <a:lstStyle/>
          <a:p>
            <a:pPr algn="l">
              <a:lnSpc>
                <a:spcPts val="3588"/>
              </a:lnSpc>
              <a:spcBef>
                <a:spcPct val="0"/>
              </a:spcBef>
            </a:pPr>
            <a:r>
              <a:rPr lang="en-US" sz="2563" b="1" spc="82">
                <a:solidFill>
                  <a:srgbClr val="000000"/>
                </a:solidFill>
                <a:latin typeface="Barlow Semi-Bold"/>
                <a:ea typeface="Barlow Semi-Bold"/>
                <a:cs typeface="Barlow Semi-Bold"/>
                <a:sym typeface="Barlow Semi-Bold"/>
              </a:rPr>
              <a:t>Representation of low variability systems only (exponantially distributed).</a:t>
            </a:r>
          </a:p>
        </p:txBody>
      </p:sp>
      <p:sp>
        <p:nvSpPr>
          <p:cNvPr id="38" name="TextBox 38"/>
          <p:cNvSpPr txBox="1"/>
          <p:nvPr/>
        </p:nvSpPr>
        <p:spPr>
          <a:xfrm>
            <a:off x="10374208" y="8583957"/>
            <a:ext cx="7803127" cy="435947"/>
          </a:xfrm>
          <a:prstGeom prst="rect">
            <a:avLst/>
          </a:prstGeom>
        </p:spPr>
        <p:txBody>
          <a:bodyPr lIns="0" tIns="0" rIns="0" bIns="0" rtlCol="0" anchor="t">
            <a:spAutoFit/>
          </a:bodyPr>
          <a:lstStyle/>
          <a:p>
            <a:pPr algn="l">
              <a:lnSpc>
                <a:spcPts val="3588"/>
              </a:lnSpc>
              <a:spcBef>
                <a:spcPct val="0"/>
              </a:spcBef>
            </a:pPr>
            <a:r>
              <a:rPr lang="en-US" sz="2563" b="1" spc="82">
                <a:solidFill>
                  <a:srgbClr val="000000"/>
                </a:solidFill>
                <a:latin typeface="Barlow Semi-Bold"/>
                <a:ea typeface="Barlow Semi-Bold"/>
                <a:cs typeface="Barlow Semi-Bold"/>
                <a:sym typeface="Barlow Semi-Bold"/>
              </a:rPr>
              <a:t>inattention to deep learning models</a:t>
            </a:r>
          </a:p>
        </p:txBody>
      </p:sp>
      <p:sp>
        <p:nvSpPr>
          <p:cNvPr id="39" name="TextBox 39"/>
          <p:cNvSpPr txBox="1"/>
          <p:nvPr/>
        </p:nvSpPr>
        <p:spPr>
          <a:xfrm>
            <a:off x="17384677" y="9722538"/>
            <a:ext cx="673520"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27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2446020"/>
            <a:ext cx="18288000" cy="7840980"/>
          </a:xfrm>
          <a:custGeom>
            <a:avLst/>
            <a:gdLst/>
            <a:ahLst/>
            <a:cxnLst/>
            <a:rect l="l" t="t" r="r" b="b"/>
            <a:pathLst>
              <a:path w="18288000" h="7840980">
                <a:moveTo>
                  <a:pt x="0" y="0"/>
                </a:moveTo>
                <a:lnTo>
                  <a:pt x="18288000" y="0"/>
                </a:lnTo>
                <a:lnTo>
                  <a:pt x="18288000" y="7840980"/>
                </a:lnTo>
                <a:lnTo>
                  <a:pt x="0" y="7840980"/>
                </a:lnTo>
                <a:lnTo>
                  <a:pt x="0" y="0"/>
                </a:lnTo>
                <a:close/>
              </a:path>
            </a:pathLst>
          </a:custGeom>
          <a:blipFill>
            <a:blip r:embed="rId2">
              <a:alphaModFix amt="34000"/>
              <a:extLst>
                <a:ext uri="{96DAC541-7B7A-43D3-8B79-37D633B846F1}">
                  <asvg:svgBlip xmlns:asvg="http://schemas.microsoft.com/office/drawing/2016/SVG/main" r:embed="rId3"/>
                </a:ext>
              </a:extLst>
            </a:blip>
            <a:stretch>
              <a:fillRect/>
            </a:stretch>
          </a:blipFill>
        </p:spPr>
      </p:sp>
      <p:sp>
        <p:nvSpPr>
          <p:cNvPr id="4" name="Freeform 4"/>
          <p:cNvSpPr/>
          <p:nvPr/>
        </p:nvSpPr>
        <p:spPr>
          <a:xfrm rot="-10800000">
            <a:off x="131618" y="57084"/>
            <a:ext cx="18163309" cy="7752723"/>
          </a:xfrm>
          <a:custGeom>
            <a:avLst/>
            <a:gdLst/>
            <a:ahLst/>
            <a:cxnLst/>
            <a:rect l="l" t="t" r="r" b="b"/>
            <a:pathLst>
              <a:path w="18288000" h="7840980">
                <a:moveTo>
                  <a:pt x="0" y="0"/>
                </a:moveTo>
                <a:lnTo>
                  <a:pt x="18288000" y="0"/>
                </a:lnTo>
                <a:lnTo>
                  <a:pt x="18288000" y="7840980"/>
                </a:lnTo>
                <a:lnTo>
                  <a:pt x="0" y="7840980"/>
                </a:lnTo>
                <a:lnTo>
                  <a:pt x="0" y="0"/>
                </a:lnTo>
                <a:close/>
              </a:path>
            </a:pathLst>
          </a:custGeom>
          <a:blipFill>
            <a:blip r:embed="rId2">
              <a:alphaModFix amt="34000"/>
              <a:extLst>
                <a:ext uri="{96DAC541-7B7A-43D3-8B79-37D633B846F1}">
                  <asvg:svgBlip xmlns:asvg="http://schemas.microsoft.com/office/drawing/2016/SVG/main" r:embed="rId3"/>
                </a:ext>
              </a:extLst>
            </a:blip>
            <a:stretch>
              <a:fillRect/>
            </a:stretch>
          </a:blipFill>
        </p:spPr>
      </p:sp>
      <p:sp>
        <p:nvSpPr>
          <p:cNvPr id="3" name="TextBox 3"/>
          <p:cNvSpPr txBox="1"/>
          <p:nvPr/>
        </p:nvSpPr>
        <p:spPr>
          <a:xfrm>
            <a:off x="2061633" y="4008747"/>
            <a:ext cx="14164733" cy="1987082"/>
          </a:xfrm>
          <a:prstGeom prst="rect">
            <a:avLst/>
          </a:prstGeom>
        </p:spPr>
        <p:txBody>
          <a:bodyPr lIns="0" tIns="0" rIns="0" bIns="0" rtlCol="0" anchor="t">
            <a:spAutoFit/>
          </a:bodyPr>
          <a:lstStyle/>
          <a:p>
            <a:pPr algn="ctr">
              <a:lnSpc>
                <a:spcPts val="16659"/>
              </a:lnSpc>
            </a:pPr>
            <a:r>
              <a:rPr lang="en-US" sz="9900" b="1" dirty="0">
                <a:solidFill>
                  <a:srgbClr val="1D3865"/>
                </a:solidFill>
                <a:latin typeface="League Spartan" panose="020B0604020202020204" charset="0"/>
                <a:ea typeface="Droid Arabic Naskh Bold"/>
                <a:cs typeface="Droid Arabic Naskh Bold"/>
                <a:sym typeface="Droid Arabic Naskh Bold"/>
              </a:rPr>
              <a:t>Acknowledgement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AutoShape 2"/>
          <p:cNvSpPr/>
          <p:nvPr/>
        </p:nvSpPr>
        <p:spPr>
          <a:xfrm>
            <a:off x="754493" y="1963247"/>
            <a:ext cx="0" cy="3743719"/>
          </a:xfrm>
          <a:prstGeom prst="line">
            <a:avLst/>
          </a:prstGeom>
          <a:ln w="66675" cap="flat">
            <a:solidFill>
              <a:srgbClr val="1A3664"/>
            </a:solidFill>
            <a:prstDash val="solid"/>
            <a:headEnd type="none" w="sm" len="sm"/>
            <a:tailEnd type="none" w="sm" len="sm"/>
          </a:ln>
        </p:spPr>
      </p:sp>
      <p:grpSp>
        <p:nvGrpSpPr>
          <p:cNvPr id="3" name="Group 3"/>
          <p:cNvGrpSpPr/>
          <p:nvPr/>
        </p:nvGrpSpPr>
        <p:grpSpPr>
          <a:xfrm>
            <a:off x="533698" y="2445261"/>
            <a:ext cx="441589" cy="299131"/>
            <a:chOff x="0" y="0"/>
            <a:chExt cx="1031152" cy="698500"/>
          </a:xfrm>
        </p:grpSpPr>
        <p:sp>
          <p:nvSpPr>
            <p:cNvPr id="4" name="Freeform 4"/>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A3664"/>
            </a:solidFill>
          </p:spPr>
        </p:sp>
        <p:sp>
          <p:nvSpPr>
            <p:cNvPr id="5" name="TextBox 5"/>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6" name="Group 6"/>
          <p:cNvGrpSpPr/>
          <p:nvPr/>
        </p:nvGrpSpPr>
        <p:grpSpPr>
          <a:xfrm>
            <a:off x="533698" y="3657233"/>
            <a:ext cx="441589" cy="299131"/>
            <a:chOff x="0" y="0"/>
            <a:chExt cx="1031152" cy="698500"/>
          </a:xfrm>
        </p:grpSpPr>
        <p:sp>
          <p:nvSpPr>
            <p:cNvPr id="7" name="Freeform 7"/>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4C6184"/>
            </a:solidFill>
          </p:spPr>
        </p:sp>
        <p:sp>
          <p:nvSpPr>
            <p:cNvPr id="8" name="TextBox 8"/>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9" name="Group 9"/>
          <p:cNvGrpSpPr/>
          <p:nvPr/>
        </p:nvGrpSpPr>
        <p:grpSpPr>
          <a:xfrm>
            <a:off x="533698" y="4869205"/>
            <a:ext cx="441589" cy="299131"/>
            <a:chOff x="0" y="0"/>
            <a:chExt cx="1031152" cy="698500"/>
          </a:xfrm>
        </p:grpSpPr>
        <p:sp>
          <p:nvSpPr>
            <p:cNvPr id="10" name="Freeform 10"/>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A3664"/>
            </a:solidFill>
          </p:spPr>
        </p:sp>
        <p:sp>
          <p:nvSpPr>
            <p:cNvPr id="11" name="TextBox 11"/>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12" name="Group 12"/>
          <p:cNvGrpSpPr/>
          <p:nvPr/>
        </p:nvGrpSpPr>
        <p:grpSpPr>
          <a:xfrm>
            <a:off x="1246488" y="2094574"/>
            <a:ext cx="9069172" cy="1000506"/>
            <a:chOff x="0" y="0"/>
            <a:chExt cx="6331611" cy="698500"/>
          </a:xfrm>
        </p:grpSpPr>
        <p:sp>
          <p:nvSpPr>
            <p:cNvPr id="13" name="Freeform 13"/>
            <p:cNvSpPr/>
            <p:nvPr/>
          </p:nvSpPr>
          <p:spPr>
            <a:xfrm>
              <a:off x="0" y="0"/>
              <a:ext cx="6331610" cy="698500"/>
            </a:xfrm>
            <a:custGeom>
              <a:avLst/>
              <a:gdLst/>
              <a:ahLst/>
              <a:cxnLst/>
              <a:rect l="l" t="t" r="r" b="b"/>
              <a:pathLst>
                <a:path w="6331610" h="698500">
                  <a:moveTo>
                    <a:pt x="6331610" y="349250"/>
                  </a:moveTo>
                  <a:lnTo>
                    <a:pt x="6128410" y="698500"/>
                  </a:lnTo>
                  <a:lnTo>
                    <a:pt x="203200" y="698500"/>
                  </a:lnTo>
                  <a:lnTo>
                    <a:pt x="0" y="349250"/>
                  </a:lnTo>
                  <a:lnTo>
                    <a:pt x="203200" y="0"/>
                  </a:lnTo>
                  <a:lnTo>
                    <a:pt x="6128410" y="0"/>
                  </a:lnTo>
                  <a:lnTo>
                    <a:pt x="6331610" y="349250"/>
                  </a:lnTo>
                  <a:close/>
                </a:path>
              </a:pathLst>
            </a:custGeom>
            <a:solidFill>
              <a:srgbClr val="1A3664"/>
            </a:solidFill>
          </p:spPr>
        </p:sp>
        <p:sp>
          <p:nvSpPr>
            <p:cNvPr id="14" name="TextBox 14"/>
            <p:cNvSpPr txBox="1"/>
            <p:nvPr/>
          </p:nvSpPr>
          <p:spPr>
            <a:xfrm>
              <a:off x="114300" y="-38100"/>
              <a:ext cx="6103011" cy="736600"/>
            </a:xfrm>
            <a:prstGeom prst="rect">
              <a:avLst/>
            </a:prstGeom>
          </p:spPr>
          <p:txBody>
            <a:bodyPr lIns="50800" tIns="50800" rIns="50800" bIns="50800" rtlCol="0" anchor="ctr"/>
            <a:lstStyle/>
            <a:p>
              <a:pPr algn="ctr">
                <a:lnSpc>
                  <a:spcPts val="2799"/>
                </a:lnSpc>
              </a:pPr>
              <a:endParaRPr/>
            </a:p>
          </p:txBody>
        </p:sp>
      </p:grpSp>
      <p:grpSp>
        <p:nvGrpSpPr>
          <p:cNvPr id="15" name="Group 15"/>
          <p:cNvGrpSpPr/>
          <p:nvPr/>
        </p:nvGrpSpPr>
        <p:grpSpPr>
          <a:xfrm>
            <a:off x="1246488" y="3306546"/>
            <a:ext cx="9069172" cy="1000506"/>
            <a:chOff x="0" y="0"/>
            <a:chExt cx="6331611" cy="698500"/>
          </a:xfrm>
        </p:grpSpPr>
        <p:sp>
          <p:nvSpPr>
            <p:cNvPr id="16" name="Freeform 16"/>
            <p:cNvSpPr/>
            <p:nvPr/>
          </p:nvSpPr>
          <p:spPr>
            <a:xfrm>
              <a:off x="0" y="0"/>
              <a:ext cx="6331610" cy="698500"/>
            </a:xfrm>
            <a:custGeom>
              <a:avLst/>
              <a:gdLst/>
              <a:ahLst/>
              <a:cxnLst/>
              <a:rect l="l" t="t" r="r" b="b"/>
              <a:pathLst>
                <a:path w="6331610" h="698500">
                  <a:moveTo>
                    <a:pt x="6331610" y="349250"/>
                  </a:moveTo>
                  <a:lnTo>
                    <a:pt x="6128410" y="698500"/>
                  </a:lnTo>
                  <a:lnTo>
                    <a:pt x="203200" y="698500"/>
                  </a:lnTo>
                  <a:lnTo>
                    <a:pt x="0" y="349250"/>
                  </a:lnTo>
                  <a:lnTo>
                    <a:pt x="203200" y="0"/>
                  </a:lnTo>
                  <a:lnTo>
                    <a:pt x="6128410" y="0"/>
                  </a:lnTo>
                  <a:lnTo>
                    <a:pt x="6331610" y="349250"/>
                  </a:lnTo>
                  <a:close/>
                </a:path>
              </a:pathLst>
            </a:custGeom>
            <a:solidFill>
              <a:srgbClr val="617494"/>
            </a:solidFill>
          </p:spPr>
        </p:sp>
        <p:sp>
          <p:nvSpPr>
            <p:cNvPr id="17" name="TextBox 17"/>
            <p:cNvSpPr txBox="1"/>
            <p:nvPr/>
          </p:nvSpPr>
          <p:spPr>
            <a:xfrm>
              <a:off x="114300" y="-38100"/>
              <a:ext cx="6103011" cy="736600"/>
            </a:xfrm>
            <a:prstGeom prst="rect">
              <a:avLst/>
            </a:prstGeom>
          </p:spPr>
          <p:txBody>
            <a:bodyPr lIns="50800" tIns="50800" rIns="50800" bIns="50800" rtlCol="0" anchor="ctr"/>
            <a:lstStyle/>
            <a:p>
              <a:pPr algn="ctr">
                <a:lnSpc>
                  <a:spcPts val="2799"/>
                </a:lnSpc>
              </a:pPr>
              <a:endParaRPr/>
            </a:p>
          </p:txBody>
        </p:sp>
      </p:grpSp>
      <p:grpSp>
        <p:nvGrpSpPr>
          <p:cNvPr id="18" name="Group 18"/>
          <p:cNvGrpSpPr/>
          <p:nvPr/>
        </p:nvGrpSpPr>
        <p:grpSpPr>
          <a:xfrm>
            <a:off x="1246488" y="4518518"/>
            <a:ext cx="9069172" cy="1000506"/>
            <a:chOff x="0" y="0"/>
            <a:chExt cx="6331611" cy="698500"/>
          </a:xfrm>
        </p:grpSpPr>
        <p:sp>
          <p:nvSpPr>
            <p:cNvPr id="19" name="Freeform 19"/>
            <p:cNvSpPr/>
            <p:nvPr/>
          </p:nvSpPr>
          <p:spPr>
            <a:xfrm>
              <a:off x="0" y="0"/>
              <a:ext cx="6331610" cy="698500"/>
            </a:xfrm>
            <a:custGeom>
              <a:avLst/>
              <a:gdLst/>
              <a:ahLst/>
              <a:cxnLst/>
              <a:rect l="l" t="t" r="r" b="b"/>
              <a:pathLst>
                <a:path w="6331610" h="698500">
                  <a:moveTo>
                    <a:pt x="6331610" y="349250"/>
                  </a:moveTo>
                  <a:lnTo>
                    <a:pt x="6128410" y="698500"/>
                  </a:lnTo>
                  <a:lnTo>
                    <a:pt x="203200" y="698500"/>
                  </a:lnTo>
                  <a:lnTo>
                    <a:pt x="0" y="349250"/>
                  </a:lnTo>
                  <a:lnTo>
                    <a:pt x="203200" y="0"/>
                  </a:lnTo>
                  <a:lnTo>
                    <a:pt x="6128410" y="0"/>
                  </a:lnTo>
                  <a:lnTo>
                    <a:pt x="6331610" y="349250"/>
                  </a:lnTo>
                  <a:close/>
                </a:path>
              </a:pathLst>
            </a:custGeom>
            <a:solidFill>
              <a:srgbClr val="1A3664"/>
            </a:solidFill>
          </p:spPr>
        </p:sp>
        <p:sp>
          <p:nvSpPr>
            <p:cNvPr id="20" name="TextBox 20"/>
            <p:cNvSpPr txBox="1"/>
            <p:nvPr/>
          </p:nvSpPr>
          <p:spPr>
            <a:xfrm>
              <a:off x="114300" y="-38100"/>
              <a:ext cx="6103011" cy="736600"/>
            </a:xfrm>
            <a:prstGeom prst="rect">
              <a:avLst/>
            </a:prstGeom>
          </p:spPr>
          <p:txBody>
            <a:bodyPr lIns="50800" tIns="50800" rIns="50800" bIns="50800" rtlCol="0" anchor="ctr"/>
            <a:lstStyle/>
            <a:p>
              <a:pPr algn="ctr">
                <a:lnSpc>
                  <a:spcPts val="2799"/>
                </a:lnSpc>
              </a:pPr>
              <a:endParaRPr/>
            </a:p>
          </p:txBody>
        </p:sp>
      </p:grpSp>
      <p:sp>
        <p:nvSpPr>
          <p:cNvPr id="21" name="Freeform 21"/>
          <p:cNvSpPr/>
          <p:nvPr/>
        </p:nvSpPr>
        <p:spPr>
          <a:xfrm>
            <a:off x="10772859" y="2936474"/>
            <a:ext cx="7127125" cy="5202802"/>
          </a:xfrm>
          <a:custGeom>
            <a:avLst/>
            <a:gdLst/>
            <a:ahLst/>
            <a:cxnLst/>
            <a:rect l="l" t="t" r="r" b="b"/>
            <a:pathLst>
              <a:path w="7127125" h="5202802">
                <a:moveTo>
                  <a:pt x="0" y="0"/>
                </a:moveTo>
                <a:lnTo>
                  <a:pt x="7127126" y="0"/>
                </a:lnTo>
                <a:lnTo>
                  <a:pt x="7127126" y="5202802"/>
                </a:lnTo>
                <a:lnTo>
                  <a:pt x="0" y="520280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2" name="TextBox 22"/>
          <p:cNvSpPr txBox="1"/>
          <p:nvPr/>
        </p:nvSpPr>
        <p:spPr>
          <a:xfrm>
            <a:off x="5729440" y="441029"/>
            <a:ext cx="6778676" cy="8820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1.1 Overveiw</a:t>
            </a:r>
          </a:p>
        </p:txBody>
      </p:sp>
      <p:sp>
        <p:nvSpPr>
          <p:cNvPr id="23" name="TextBox 23"/>
          <p:cNvSpPr txBox="1"/>
          <p:nvPr/>
        </p:nvSpPr>
        <p:spPr>
          <a:xfrm>
            <a:off x="1825376" y="2445261"/>
            <a:ext cx="6104081" cy="491213"/>
          </a:xfrm>
          <a:prstGeom prst="rect">
            <a:avLst/>
          </a:prstGeom>
        </p:spPr>
        <p:txBody>
          <a:bodyPr lIns="0" tIns="0" rIns="0" bIns="0" rtlCol="0" anchor="t">
            <a:spAutoFit/>
          </a:bodyPr>
          <a:lstStyle/>
          <a:p>
            <a:pPr marL="347397" lvl="1" indent="-173699" algn="l">
              <a:lnSpc>
                <a:spcPts val="1963"/>
              </a:lnSpc>
              <a:buFont typeface="Arial"/>
              <a:buChar char="•"/>
            </a:pPr>
            <a:r>
              <a:rPr lang="en-US" sz="1609" b="1" spc="64">
                <a:solidFill>
                  <a:srgbClr val="FCFDFD"/>
                </a:solidFill>
                <a:latin typeface="Montserrat Semi-Bold"/>
                <a:ea typeface="Montserrat Semi-Bold"/>
                <a:cs typeface="Montserrat Semi-Bold"/>
                <a:sym typeface="Montserrat Semi-Bold"/>
              </a:rPr>
              <a:t>Industrial Revolution</a:t>
            </a:r>
          </a:p>
          <a:p>
            <a:pPr algn="l">
              <a:lnSpc>
                <a:spcPts val="1963"/>
              </a:lnSpc>
            </a:pPr>
            <a:endParaRPr lang="en-US" sz="1609" b="1" spc="64">
              <a:solidFill>
                <a:srgbClr val="FCFDFD"/>
              </a:solidFill>
              <a:latin typeface="Montserrat Semi-Bold"/>
              <a:ea typeface="Montserrat Semi-Bold"/>
              <a:cs typeface="Montserrat Semi-Bold"/>
              <a:sym typeface="Montserrat Semi-Bold"/>
            </a:endParaRPr>
          </a:p>
        </p:txBody>
      </p:sp>
      <p:sp>
        <p:nvSpPr>
          <p:cNvPr id="24" name="TextBox 24"/>
          <p:cNvSpPr txBox="1"/>
          <p:nvPr/>
        </p:nvSpPr>
        <p:spPr>
          <a:xfrm>
            <a:off x="1825376" y="3595779"/>
            <a:ext cx="7911394" cy="491213"/>
          </a:xfrm>
          <a:prstGeom prst="rect">
            <a:avLst/>
          </a:prstGeom>
        </p:spPr>
        <p:txBody>
          <a:bodyPr lIns="0" tIns="0" rIns="0" bIns="0" rtlCol="0" anchor="t">
            <a:spAutoFit/>
          </a:bodyPr>
          <a:lstStyle/>
          <a:p>
            <a:pPr marL="347397" lvl="1" indent="-173699" algn="l">
              <a:lnSpc>
                <a:spcPts val="1963"/>
              </a:lnSpc>
              <a:buFont typeface="Arial"/>
              <a:buChar char="•"/>
            </a:pPr>
            <a:r>
              <a:rPr lang="en-US" sz="1609" b="1" spc="64">
                <a:solidFill>
                  <a:srgbClr val="FCFDFD"/>
                </a:solidFill>
                <a:latin typeface="Montserrat Semi-Bold"/>
                <a:ea typeface="Montserrat Semi-Bold"/>
                <a:cs typeface="Montserrat Semi-Bold"/>
                <a:sym typeface="Montserrat Semi-Bold"/>
              </a:rPr>
              <a:t>Development of AI and ML applications</a:t>
            </a:r>
          </a:p>
          <a:p>
            <a:pPr algn="l">
              <a:lnSpc>
                <a:spcPts val="1963"/>
              </a:lnSpc>
            </a:pPr>
            <a:endParaRPr lang="en-US" sz="1609" b="1" spc="64">
              <a:solidFill>
                <a:srgbClr val="FCFDFD"/>
              </a:solidFill>
              <a:latin typeface="Montserrat Semi-Bold"/>
              <a:ea typeface="Montserrat Semi-Bold"/>
              <a:cs typeface="Montserrat Semi-Bold"/>
              <a:sym typeface="Montserrat Semi-Bold"/>
            </a:endParaRPr>
          </a:p>
        </p:txBody>
      </p:sp>
      <p:sp>
        <p:nvSpPr>
          <p:cNvPr id="25" name="TextBox 25"/>
          <p:cNvSpPr txBox="1"/>
          <p:nvPr/>
        </p:nvSpPr>
        <p:spPr>
          <a:xfrm>
            <a:off x="1837363" y="4872701"/>
            <a:ext cx="6267147" cy="491015"/>
          </a:xfrm>
          <a:prstGeom prst="rect">
            <a:avLst/>
          </a:prstGeom>
        </p:spPr>
        <p:txBody>
          <a:bodyPr lIns="0" tIns="0" rIns="0" bIns="0" rtlCol="0" anchor="t">
            <a:spAutoFit/>
          </a:bodyPr>
          <a:lstStyle/>
          <a:p>
            <a:pPr marL="347397" lvl="1" indent="-173699" algn="l">
              <a:lnSpc>
                <a:spcPts val="1963"/>
              </a:lnSpc>
              <a:buFont typeface="Arial"/>
              <a:buChar char="•"/>
            </a:pPr>
            <a:r>
              <a:rPr lang="en-US" sz="1609" b="1" spc="64">
                <a:solidFill>
                  <a:srgbClr val="FCFDFD"/>
                </a:solidFill>
                <a:latin typeface="Montserrat Semi-Bold"/>
                <a:ea typeface="Montserrat Semi-Bold"/>
                <a:cs typeface="Montserrat Semi-Bold"/>
                <a:sym typeface="Montserrat Semi-Bold"/>
              </a:rPr>
              <a:t>Domination of mass production systems</a:t>
            </a:r>
          </a:p>
          <a:p>
            <a:pPr algn="l">
              <a:lnSpc>
                <a:spcPts val="1963"/>
              </a:lnSpc>
            </a:pPr>
            <a:endParaRPr lang="en-US" sz="1609" b="1" spc="64">
              <a:solidFill>
                <a:srgbClr val="FCFDFD"/>
              </a:solidFill>
              <a:latin typeface="Montserrat Semi-Bold"/>
              <a:ea typeface="Montserrat Semi-Bold"/>
              <a:cs typeface="Montserrat Semi-Bold"/>
              <a:sym typeface="Montserrat Semi-Bold"/>
            </a:endParaRPr>
          </a:p>
        </p:txBody>
      </p:sp>
      <p:sp>
        <p:nvSpPr>
          <p:cNvPr id="26" name="AutoShape 26"/>
          <p:cNvSpPr/>
          <p:nvPr/>
        </p:nvSpPr>
        <p:spPr>
          <a:xfrm>
            <a:off x="754493" y="4518518"/>
            <a:ext cx="0" cy="3743719"/>
          </a:xfrm>
          <a:prstGeom prst="line">
            <a:avLst/>
          </a:prstGeom>
          <a:ln w="66675" cap="flat">
            <a:solidFill>
              <a:srgbClr val="1A3664"/>
            </a:solidFill>
            <a:prstDash val="solid"/>
            <a:headEnd type="none" w="sm" len="sm"/>
            <a:tailEnd type="none" w="sm" len="sm"/>
          </a:ln>
        </p:spPr>
      </p:sp>
      <p:grpSp>
        <p:nvGrpSpPr>
          <p:cNvPr id="27" name="Group 27"/>
          <p:cNvGrpSpPr/>
          <p:nvPr/>
        </p:nvGrpSpPr>
        <p:grpSpPr>
          <a:xfrm>
            <a:off x="533698" y="6212505"/>
            <a:ext cx="441589" cy="299131"/>
            <a:chOff x="0" y="0"/>
            <a:chExt cx="1031152" cy="698500"/>
          </a:xfrm>
        </p:grpSpPr>
        <p:sp>
          <p:nvSpPr>
            <p:cNvPr id="28" name="Freeform 28"/>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4C6184"/>
            </a:solidFill>
          </p:spPr>
        </p:sp>
        <p:sp>
          <p:nvSpPr>
            <p:cNvPr id="29" name="TextBox 29"/>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30" name="Group 30"/>
          <p:cNvGrpSpPr/>
          <p:nvPr/>
        </p:nvGrpSpPr>
        <p:grpSpPr>
          <a:xfrm>
            <a:off x="533698" y="7424477"/>
            <a:ext cx="441589" cy="299131"/>
            <a:chOff x="0" y="0"/>
            <a:chExt cx="1031152" cy="698500"/>
          </a:xfrm>
        </p:grpSpPr>
        <p:sp>
          <p:nvSpPr>
            <p:cNvPr id="31" name="Freeform 31"/>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1A3664"/>
            </a:solidFill>
          </p:spPr>
        </p:sp>
        <p:sp>
          <p:nvSpPr>
            <p:cNvPr id="32" name="TextBox 32"/>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33" name="Group 33"/>
          <p:cNvGrpSpPr/>
          <p:nvPr/>
        </p:nvGrpSpPr>
        <p:grpSpPr>
          <a:xfrm>
            <a:off x="1246488" y="5861817"/>
            <a:ext cx="9069172" cy="1000506"/>
            <a:chOff x="0" y="0"/>
            <a:chExt cx="6331611" cy="698500"/>
          </a:xfrm>
        </p:grpSpPr>
        <p:sp>
          <p:nvSpPr>
            <p:cNvPr id="34" name="Freeform 34"/>
            <p:cNvSpPr/>
            <p:nvPr/>
          </p:nvSpPr>
          <p:spPr>
            <a:xfrm>
              <a:off x="0" y="0"/>
              <a:ext cx="6331610" cy="698500"/>
            </a:xfrm>
            <a:custGeom>
              <a:avLst/>
              <a:gdLst/>
              <a:ahLst/>
              <a:cxnLst/>
              <a:rect l="l" t="t" r="r" b="b"/>
              <a:pathLst>
                <a:path w="6331610" h="698500">
                  <a:moveTo>
                    <a:pt x="6331610" y="349250"/>
                  </a:moveTo>
                  <a:lnTo>
                    <a:pt x="6128410" y="698500"/>
                  </a:lnTo>
                  <a:lnTo>
                    <a:pt x="203200" y="698500"/>
                  </a:lnTo>
                  <a:lnTo>
                    <a:pt x="0" y="349250"/>
                  </a:lnTo>
                  <a:lnTo>
                    <a:pt x="203200" y="0"/>
                  </a:lnTo>
                  <a:lnTo>
                    <a:pt x="6128410" y="0"/>
                  </a:lnTo>
                  <a:lnTo>
                    <a:pt x="6331610" y="349250"/>
                  </a:lnTo>
                  <a:close/>
                </a:path>
              </a:pathLst>
            </a:custGeom>
            <a:solidFill>
              <a:srgbClr val="617494"/>
            </a:solidFill>
          </p:spPr>
        </p:sp>
        <p:sp>
          <p:nvSpPr>
            <p:cNvPr id="35" name="TextBox 35"/>
            <p:cNvSpPr txBox="1"/>
            <p:nvPr/>
          </p:nvSpPr>
          <p:spPr>
            <a:xfrm>
              <a:off x="114300" y="-38100"/>
              <a:ext cx="6103011" cy="736600"/>
            </a:xfrm>
            <a:prstGeom prst="rect">
              <a:avLst/>
            </a:prstGeom>
          </p:spPr>
          <p:txBody>
            <a:bodyPr lIns="50800" tIns="50800" rIns="50800" bIns="50800" rtlCol="0" anchor="ctr"/>
            <a:lstStyle/>
            <a:p>
              <a:pPr algn="ctr">
                <a:lnSpc>
                  <a:spcPts val="2799"/>
                </a:lnSpc>
              </a:pPr>
              <a:endParaRPr/>
            </a:p>
          </p:txBody>
        </p:sp>
      </p:grpSp>
      <p:grpSp>
        <p:nvGrpSpPr>
          <p:cNvPr id="36" name="Group 36"/>
          <p:cNvGrpSpPr/>
          <p:nvPr/>
        </p:nvGrpSpPr>
        <p:grpSpPr>
          <a:xfrm>
            <a:off x="1246488" y="7073789"/>
            <a:ext cx="9069172" cy="1000506"/>
            <a:chOff x="0" y="0"/>
            <a:chExt cx="6331611" cy="698500"/>
          </a:xfrm>
        </p:grpSpPr>
        <p:sp>
          <p:nvSpPr>
            <p:cNvPr id="37" name="Freeform 37"/>
            <p:cNvSpPr/>
            <p:nvPr/>
          </p:nvSpPr>
          <p:spPr>
            <a:xfrm>
              <a:off x="0" y="0"/>
              <a:ext cx="6331610" cy="698500"/>
            </a:xfrm>
            <a:custGeom>
              <a:avLst/>
              <a:gdLst/>
              <a:ahLst/>
              <a:cxnLst/>
              <a:rect l="l" t="t" r="r" b="b"/>
              <a:pathLst>
                <a:path w="6331610" h="698500">
                  <a:moveTo>
                    <a:pt x="6331610" y="349250"/>
                  </a:moveTo>
                  <a:lnTo>
                    <a:pt x="6128410" y="698500"/>
                  </a:lnTo>
                  <a:lnTo>
                    <a:pt x="203200" y="698500"/>
                  </a:lnTo>
                  <a:lnTo>
                    <a:pt x="0" y="349250"/>
                  </a:lnTo>
                  <a:lnTo>
                    <a:pt x="203200" y="0"/>
                  </a:lnTo>
                  <a:lnTo>
                    <a:pt x="6128410" y="0"/>
                  </a:lnTo>
                  <a:lnTo>
                    <a:pt x="6331610" y="349250"/>
                  </a:lnTo>
                  <a:close/>
                </a:path>
              </a:pathLst>
            </a:custGeom>
            <a:solidFill>
              <a:srgbClr val="1A3664"/>
            </a:solidFill>
          </p:spPr>
        </p:sp>
        <p:sp>
          <p:nvSpPr>
            <p:cNvPr id="38" name="TextBox 38"/>
            <p:cNvSpPr txBox="1"/>
            <p:nvPr/>
          </p:nvSpPr>
          <p:spPr>
            <a:xfrm>
              <a:off x="114300" y="-38100"/>
              <a:ext cx="6103011" cy="736600"/>
            </a:xfrm>
            <a:prstGeom prst="rect">
              <a:avLst/>
            </a:prstGeom>
          </p:spPr>
          <p:txBody>
            <a:bodyPr lIns="50800" tIns="50800" rIns="50800" bIns="50800" rtlCol="0" anchor="ctr"/>
            <a:lstStyle/>
            <a:p>
              <a:pPr algn="ctr">
                <a:lnSpc>
                  <a:spcPts val="2799"/>
                </a:lnSpc>
              </a:pPr>
              <a:endParaRPr/>
            </a:p>
          </p:txBody>
        </p:sp>
      </p:grpSp>
      <p:sp>
        <p:nvSpPr>
          <p:cNvPr id="39" name="TextBox 39"/>
          <p:cNvSpPr txBox="1"/>
          <p:nvPr/>
        </p:nvSpPr>
        <p:spPr>
          <a:xfrm>
            <a:off x="1825376" y="6212505"/>
            <a:ext cx="7808127" cy="738863"/>
          </a:xfrm>
          <a:prstGeom prst="rect">
            <a:avLst/>
          </a:prstGeom>
        </p:spPr>
        <p:txBody>
          <a:bodyPr lIns="0" tIns="0" rIns="0" bIns="0" rtlCol="0" anchor="t">
            <a:spAutoFit/>
          </a:bodyPr>
          <a:lstStyle/>
          <a:p>
            <a:pPr marL="347397" lvl="1" indent="-173699" algn="l">
              <a:lnSpc>
                <a:spcPts val="1963"/>
              </a:lnSpc>
              <a:buFont typeface="Arial"/>
              <a:buChar char="•"/>
            </a:pPr>
            <a:r>
              <a:rPr lang="en-US" sz="1609" b="1" spc="64">
                <a:solidFill>
                  <a:srgbClr val="FCFDFD"/>
                </a:solidFill>
                <a:latin typeface="Montserrat Semi-Bold"/>
                <a:ea typeface="Montserrat Semi-Bold"/>
                <a:cs typeface="Montserrat Semi-Bold"/>
                <a:sym typeface="Montserrat Semi-Bold"/>
              </a:rPr>
              <a:t> High variability in predicting output parameters</a:t>
            </a:r>
          </a:p>
          <a:p>
            <a:pPr algn="l">
              <a:lnSpc>
                <a:spcPts val="1963"/>
              </a:lnSpc>
            </a:pPr>
            <a:endParaRPr lang="en-US" sz="1609" b="1" spc="64">
              <a:solidFill>
                <a:srgbClr val="FCFDFD"/>
              </a:solidFill>
              <a:latin typeface="Montserrat Semi-Bold"/>
              <a:ea typeface="Montserrat Semi-Bold"/>
              <a:cs typeface="Montserrat Semi-Bold"/>
              <a:sym typeface="Montserrat Semi-Bold"/>
            </a:endParaRPr>
          </a:p>
          <a:p>
            <a:pPr algn="l">
              <a:lnSpc>
                <a:spcPts val="1963"/>
              </a:lnSpc>
            </a:pPr>
            <a:endParaRPr lang="en-US" sz="1609" b="1" spc="64">
              <a:solidFill>
                <a:srgbClr val="FCFDFD"/>
              </a:solidFill>
              <a:latin typeface="Montserrat Semi-Bold"/>
              <a:ea typeface="Montserrat Semi-Bold"/>
              <a:cs typeface="Montserrat Semi-Bold"/>
              <a:sym typeface="Montserrat Semi-Bold"/>
            </a:endParaRPr>
          </a:p>
        </p:txBody>
      </p:sp>
      <p:sp>
        <p:nvSpPr>
          <p:cNvPr id="40" name="TextBox 40"/>
          <p:cNvSpPr txBox="1"/>
          <p:nvPr/>
        </p:nvSpPr>
        <p:spPr>
          <a:xfrm>
            <a:off x="1825376" y="7424477"/>
            <a:ext cx="7808127" cy="491213"/>
          </a:xfrm>
          <a:prstGeom prst="rect">
            <a:avLst/>
          </a:prstGeom>
        </p:spPr>
        <p:txBody>
          <a:bodyPr lIns="0" tIns="0" rIns="0" bIns="0" rtlCol="0" anchor="t">
            <a:spAutoFit/>
          </a:bodyPr>
          <a:lstStyle/>
          <a:p>
            <a:pPr marL="347397" lvl="1" indent="-173699" algn="l">
              <a:lnSpc>
                <a:spcPts val="1963"/>
              </a:lnSpc>
              <a:buFont typeface="Arial"/>
              <a:buChar char="•"/>
            </a:pPr>
            <a:r>
              <a:rPr lang="en-US" sz="1609" b="1" spc="64">
                <a:solidFill>
                  <a:srgbClr val="FCFDFD"/>
                </a:solidFill>
                <a:latin typeface="Montserrat Semi-Bold"/>
                <a:ea typeface="Montserrat Semi-Bold"/>
                <a:cs typeface="Montserrat Semi-Bold"/>
                <a:sym typeface="Montserrat Semi-Bold"/>
              </a:rPr>
              <a:t>Evaluate manufacturing systems</a:t>
            </a:r>
          </a:p>
          <a:p>
            <a:pPr algn="l">
              <a:lnSpc>
                <a:spcPts val="1963"/>
              </a:lnSpc>
            </a:pPr>
            <a:endParaRPr lang="en-US" sz="1609" b="1" spc="64">
              <a:solidFill>
                <a:srgbClr val="FCFDFD"/>
              </a:solidFill>
              <a:latin typeface="Montserrat Semi-Bold"/>
              <a:ea typeface="Montserrat Semi-Bold"/>
              <a:cs typeface="Montserrat Semi-Bold"/>
              <a:sym typeface="Montserrat Semi-Bold"/>
            </a:endParaRPr>
          </a:p>
        </p:txBody>
      </p:sp>
      <p:sp>
        <p:nvSpPr>
          <p:cNvPr id="41" name="AutoShape 41"/>
          <p:cNvSpPr/>
          <p:nvPr/>
        </p:nvSpPr>
        <p:spPr>
          <a:xfrm>
            <a:off x="754493" y="7014724"/>
            <a:ext cx="0" cy="3743719"/>
          </a:xfrm>
          <a:prstGeom prst="line">
            <a:avLst/>
          </a:prstGeom>
          <a:ln w="66675" cap="flat">
            <a:solidFill>
              <a:srgbClr val="1A3664"/>
            </a:solidFill>
            <a:prstDash val="solid"/>
            <a:headEnd type="none" w="sm" len="sm"/>
            <a:tailEnd type="none" w="sm" len="sm"/>
          </a:ln>
        </p:spPr>
      </p:sp>
      <p:grpSp>
        <p:nvGrpSpPr>
          <p:cNvPr id="42" name="Group 42"/>
          <p:cNvGrpSpPr/>
          <p:nvPr/>
        </p:nvGrpSpPr>
        <p:grpSpPr>
          <a:xfrm>
            <a:off x="533698" y="8708710"/>
            <a:ext cx="441589" cy="299131"/>
            <a:chOff x="0" y="0"/>
            <a:chExt cx="1031152" cy="698500"/>
          </a:xfrm>
        </p:grpSpPr>
        <p:sp>
          <p:nvSpPr>
            <p:cNvPr id="43" name="Freeform 43"/>
            <p:cNvSpPr/>
            <p:nvPr/>
          </p:nvSpPr>
          <p:spPr>
            <a:xfrm>
              <a:off x="0" y="0"/>
              <a:ext cx="1031152" cy="698500"/>
            </a:xfrm>
            <a:custGeom>
              <a:avLst/>
              <a:gdLst/>
              <a:ahLst/>
              <a:cxnLst/>
              <a:rect l="l" t="t" r="r" b="b"/>
              <a:pathLst>
                <a:path w="1031152" h="698500">
                  <a:moveTo>
                    <a:pt x="1031152" y="349250"/>
                  </a:moveTo>
                  <a:lnTo>
                    <a:pt x="827952" y="698500"/>
                  </a:lnTo>
                  <a:lnTo>
                    <a:pt x="203200" y="698500"/>
                  </a:lnTo>
                  <a:lnTo>
                    <a:pt x="0" y="349250"/>
                  </a:lnTo>
                  <a:lnTo>
                    <a:pt x="203200" y="0"/>
                  </a:lnTo>
                  <a:lnTo>
                    <a:pt x="827952" y="0"/>
                  </a:lnTo>
                  <a:lnTo>
                    <a:pt x="1031152" y="349250"/>
                  </a:lnTo>
                  <a:close/>
                </a:path>
              </a:pathLst>
            </a:custGeom>
            <a:solidFill>
              <a:srgbClr val="4C6184"/>
            </a:solidFill>
          </p:spPr>
        </p:sp>
        <p:sp>
          <p:nvSpPr>
            <p:cNvPr id="44" name="TextBox 44"/>
            <p:cNvSpPr txBox="1"/>
            <p:nvPr/>
          </p:nvSpPr>
          <p:spPr>
            <a:xfrm>
              <a:off x="114300" y="-38100"/>
              <a:ext cx="802552" cy="736600"/>
            </a:xfrm>
            <a:prstGeom prst="rect">
              <a:avLst/>
            </a:prstGeom>
          </p:spPr>
          <p:txBody>
            <a:bodyPr lIns="50800" tIns="50800" rIns="50800" bIns="50800" rtlCol="0" anchor="ctr"/>
            <a:lstStyle/>
            <a:p>
              <a:pPr algn="ctr">
                <a:lnSpc>
                  <a:spcPts val="2799"/>
                </a:lnSpc>
              </a:pPr>
              <a:endParaRPr/>
            </a:p>
          </p:txBody>
        </p:sp>
      </p:grpSp>
      <p:grpSp>
        <p:nvGrpSpPr>
          <p:cNvPr id="45" name="Group 45"/>
          <p:cNvGrpSpPr/>
          <p:nvPr/>
        </p:nvGrpSpPr>
        <p:grpSpPr>
          <a:xfrm>
            <a:off x="1246488" y="8358023"/>
            <a:ext cx="9069172" cy="1000506"/>
            <a:chOff x="0" y="0"/>
            <a:chExt cx="6331611" cy="698500"/>
          </a:xfrm>
        </p:grpSpPr>
        <p:sp>
          <p:nvSpPr>
            <p:cNvPr id="46" name="Freeform 46"/>
            <p:cNvSpPr/>
            <p:nvPr/>
          </p:nvSpPr>
          <p:spPr>
            <a:xfrm>
              <a:off x="0" y="0"/>
              <a:ext cx="6331610" cy="698500"/>
            </a:xfrm>
            <a:custGeom>
              <a:avLst/>
              <a:gdLst/>
              <a:ahLst/>
              <a:cxnLst/>
              <a:rect l="l" t="t" r="r" b="b"/>
              <a:pathLst>
                <a:path w="6331610" h="698500">
                  <a:moveTo>
                    <a:pt x="6331610" y="349250"/>
                  </a:moveTo>
                  <a:lnTo>
                    <a:pt x="6128410" y="698500"/>
                  </a:lnTo>
                  <a:lnTo>
                    <a:pt x="203200" y="698500"/>
                  </a:lnTo>
                  <a:lnTo>
                    <a:pt x="0" y="349250"/>
                  </a:lnTo>
                  <a:lnTo>
                    <a:pt x="203200" y="0"/>
                  </a:lnTo>
                  <a:lnTo>
                    <a:pt x="6128410" y="0"/>
                  </a:lnTo>
                  <a:lnTo>
                    <a:pt x="6331610" y="349250"/>
                  </a:lnTo>
                  <a:close/>
                </a:path>
              </a:pathLst>
            </a:custGeom>
            <a:solidFill>
              <a:srgbClr val="617494"/>
            </a:solidFill>
          </p:spPr>
        </p:sp>
        <p:sp>
          <p:nvSpPr>
            <p:cNvPr id="47" name="TextBox 47"/>
            <p:cNvSpPr txBox="1"/>
            <p:nvPr/>
          </p:nvSpPr>
          <p:spPr>
            <a:xfrm>
              <a:off x="114300" y="-38100"/>
              <a:ext cx="6103011" cy="736600"/>
            </a:xfrm>
            <a:prstGeom prst="rect">
              <a:avLst/>
            </a:prstGeom>
          </p:spPr>
          <p:txBody>
            <a:bodyPr lIns="50800" tIns="50800" rIns="50800" bIns="50800" rtlCol="0" anchor="ctr"/>
            <a:lstStyle/>
            <a:p>
              <a:pPr algn="ctr">
                <a:lnSpc>
                  <a:spcPts val="2799"/>
                </a:lnSpc>
              </a:pPr>
              <a:endParaRPr/>
            </a:p>
          </p:txBody>
        </p:sp>
      </p:grpSp>
      <p:sp>
        <p:nvSpPr>
          <p:cNvPr id="48" name="TextBox 48"/>
          <p:cNvSpPr txBox="1"/>
          <p:nvPr/>
        </p:nvSpPr>
        <p:spPr>
          <a:xfrm>
            <a:off x="1403571" y="8693421"/>
            <a:ext cx="7808127" cy="738863"/>
          </a:xfrm>
          <a:prstGeom prst="rect">
            <a:avLst/>
          </a:prstGeom>
        </p:spPr>
        <p:txBody>
          <a:bodyPr lIns="0" tIns="0" rIns="0" bIns="0" rtlCol="0" anchor="t">
            <a:spAutoFit/>
          </a:bodyPr>
          <a:lstStyle/>
          <a:p>
            <a:pPr marL="694794" lvl="2" indent="-231598" algn="l">
              <a:lnSpc>
                <a:spcPts val="1963"/>
              </a:lnSpc>
              <a:buFont typeface="Arial"/>
              <a:buChar char="⚬"/>
            </a:pPr>
            <a:r>
              <a:rPr lang="en-US" sz="1609" b="1" spc="64">
                <a:solidFill>
                  <a:srgbClr val="FCFDFD"/>
                </a:solidFill>
                <a:latin typeface="Montserrat Semi-Bold"/>
                <a:ea typeface="Montserrat Semi-Bold"/>
                <a:cs typeface="Montserrat Semi-Bold"/>
                <a:sym typeface="Montserrat Semi-Bold"/>
              </a:rPr>
              <a:t>Simulation-integrated machine-learning technique</a:t>
            </a:r>
          </a:p>
          <a:p>
            <a:pPr algn="l">
              <a:lnSpc>
                <a:spcPts val="1963"/>
              </a:lnSpc>
            </a:pPr>
            <a:endParaRPr lang="en-US" sz="1609" b="1" spc="64">
              <a:solidFill>
                <a:srgbClr val="FCFDFD"/>
              </a:solidFill>
              <a:latin typeface="Montserrat Semi-Bold"/>
              <a:ea typeface="Montserrat Semi-Bold"/>
              <a:cs typeface="Montserrat Semi-Bold"/>
              <a:sym typeface="Montserrat Semi-Bold"/>
            </a:endParaRPr>
          </a:p>
          <a:p>
            <a:pPr algn="l">
              <a:lnSpc>
                <a:spcPts val="1963"/>
              </a:lnSpc>
            </a:pPr>
            <a:endParaRPr lang="en-US" sz="1609" b="1" spc="64">
              <a:solidFill>
                <a:srgbClr val="FCFDFD"/>
              </a:solidFill>
              <a:latin typeface="Montserrat Semi-Bold"/>
              <a:ea typeface="Montserrat Semi-Bold"/>
              <a:cs typeface="Montserrat Semi-Bold"/>
              <a:sym typeface="Montserrat Semi-Bold"/>
            </a:endParaRPr>
          </a:p>
        </p:txBody>
      </p:sp>
      <p:sp>
        <p:nvSpPr>
          <p:cNvPr id="49" name="TextBox 49"/>
          <p:cNvSpPr txBox="1"/>
          <p:nvPr/>
        </p:nvSpPr>
        <p:spPr>
          <a:xfrm>
            <a:off x="0" y="346706"/>
            <a:ext cx="2998754" cy="387816"/>
          </a:xfrm>
          <a:prstGeom prst="rect">
            <a:avLst/>
          </a:prstGeom>
        </p:spPr>
        <p:txBody>
          <a:bodyPr lIns="0" tIns="0" rIns="0" bIns="0" rtlCol="0" anchor="t">
            <a:spAutoFit/>
          </a:bodyPr>
          <a:lstStyle/>
          <a:p>
            <a:pPr marL="630382" lvl="1" indent="-315191" algn="ctr">
              <a:lnSpc>
                <a:spcPts val="2919"/>
              </a:lnSpc>
              <a:buAutoNum type="arabicPeriod"/>
            </a:pPr>
            <a:r>
              <a:rPr lang="en-US" sz="2919">
                <a:solidFill>
                  <a:srgbClr val="1D3865"/>
                </a:solidFill>
                <a:latin typeface="League Spartan"/>
                <a:ea typeface="League Spartan"/>
                <a:cs typeface="League Spartan"/>
                <a:sym typeface="League Spartan"/>
              </a:rPr>
              <a:t>Introduction</a:t>
            </a:r>
          </a:p>
        </p:txBody>
      </p:sp>
      <p:sp>
        <p:nvSpPr>
          <p:cNvPr id="50" name="TextBox 50"/>
          <p:cNvSpPr txBox="1"/>
          <p:nvPr/>
        </p:nvSpPr>
        <p:spPr>
          <a:xfrm>
            <a:off x="17614480" y="9683929"/>
            <a:ext cx="462257"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2</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5AE2699C-D86B-B5F5-E137-221CEB5164D0}"/>
              </a:ext>
            </a:extLst>
          </p:cNvPr>
          <p:cNvSpPr txBox="1"/>
          <p:nvPr/>
        </p:nvSpPr>
        <p:spPr>
          <a:xfrm>
            <a:off x="2559443" y="649669"/>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m/m/s </a:t>
            </a:r>
          </a:p>
        </p:txBody>
      </p:sp>
      <p:pic>
        <p:nvPicPr>
          <p:cNvPr id="3" name="Picture 2">
            <a:extLst>
              <a:ext uri="{FF2B5EF4-FFF2-40B4-BE49-F238E27FC236}">
                <a16:creationId xmlns:a16="http://schemas.microsoft.com/office/drawing/2014/main" id="{CF782E62-2917-7118-3900-F912D21AEF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9443" y="1619295"/>
            <a:ext cx="3515512" cy="1786890"/>
          </a:xfrm>
          <a:prstGeom prst="rect">
            <a:avLst/>
          </a:prstGeom>
        </p:spPr>
      </p:pic>
      <p:pic>
        <p:nvPicPr>
          <p:cNvPr id="4" name="Picture 3">
            <a:extLst>
              <a:ext uri="{FF2B5EF4-FFF2-40B4-BE49-F238E27FC236}">
                <a16:creationId xmlns:a16="http://schemas.microsoft.com/office/drawing/2014/main" id="{76890158-AEAA-2E4A-917F-2D37CFD068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1054" y="3960793"/>
            <a:ext cx="6467386" cy="3200400"/>
          </a:xfrm>
          <a:prstGeom prst="rect">
            <a:avLst/>
          </a:prstGeom>
        </p:spPr>
      </p:pic>
      <p:pic>
        <p:nvPicPr>
          <p:cNvPr id="5" name="Picture 4">
            <a:extLst>
              <a:ext uri="{FF2B5EF4-FFF2-40B4-BE49-F238E27FC236}">
                <a16:creationId xmlns:a16="http://schemas.microsoft.com/office/drawing/2014/main" id="{D6D89C76-1D58-5A23-29D3-480F3CB6FF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4182" y="7715801"/>
            <a:ext cx="5695984" cy="1603144"/>
          </a:xfrm>
          <a:prstGeom prst="rect">
            <a:avLst/>
          </a:prstGeom>
        </p:spPr>
      </p:pic>
      <p:pic>
        <p:nvPicPr>
          <p:cNvPr id="6" name="Picture 5">
            <a:extLst>
              <a:ext uri="{FF2B5EF4-FFF2-40B4-BE49-F238E27FC236}">
                <a16:creationId xmlns:a16="http://schemas.microsoft.com/office/drawing/2014/main" id="{59593DB8-3201-BC48-DE33-F9A1A241AE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01400" y="1619295"/>
            <a:ext cx="4620895" cy="2352675"/>
          </a:xfrm>
          <a:prstGeom prst="rect">
            <a:avLst/>
          </a:prstGeom>
        </p:spPr>
      </p:pic>
      <p:pic>
        <p:nvPicPr>
          <p:cNvPr id="7" name="Picture 6">
            <a:extLst>
              <a:ext uri="{FF2B5EF4-FFF2-40B4-BE49-F238E27FC236}">
                <a16:creationId xmlns:a16="http://schemas.microsoft.com/office/drawing/2014/main" id="{7849AB62-9189-3EF7-520E-5C8FC6FDCC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96747" y="3960793"/>
            <a:ext cx="6230199" cy="2203363"/>
          </a:xfrm>
          <a:prstGeom prst="rect">
            <a:avLst/>
          </a:prstGeom>
        </p:spPr>
      </p:pic>
      <p:pic>
        <p:nvPicPr>
          <p:cNvPr id="8" name="Picture 7">
            <a:extLst>
              <a:ext uri="{FF2B5EF4-FFF2-40B4-BE49-F238E27FC236}">
                <a16:creationId xmlns:a16="http://schemas.microsoft.com/office/drawing/2014/main" id="{958ADCA3-F5D3-7CC9-07D9-79F39C607EA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75091" y="6003086"/>
            <a:ext cx="3428424" cy="1915005"/>
          </a:xfrm>
          <a:prstGeom prst="rect">
            <a:avLst/>
          </a:prstGeom>
        </p:spPr>
      </p:pic>
      <p:pic>
        <p:nvPicPr>
          <p:cNvPr id="9" name="Picture 8">
            <a:extLst>
              <a:ext uri="{FF2B5EF4-FFF2-40B4-BE49-F238E27FC236}">
                <a16:creationId xmlns:a16="http://schemas.microsoft.com/office/drawing/2014/main" id="{D4010EFF-D096-36B1-E0DD-F7909F7987B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68000" y="8147123"/>
            <a:ext cx="7082893" cy="1955534"/>
          </a:xfrm>
          <a:prstGeom prst="rect">
            <a:avLst/>
          </a:prstGeom>
        </p:spPr>
      </p:pic>
    </p:spTree>
    <p:extLst>
      <p:ext uri="{BB962C8B-B14F-4D97-AF65-F5344CB8AC3E}">
        <p14:creationId xmlns:p14="http://schemas.microsoft.com/office/powerpoint/2010/main" val="1854037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C24C1F68-9F22-E9C7-F7BE-D2CB7B58B797}"/>
              </a:ext>
            </a:extLst>
          </p:cNvPr>
          <p:cNvSpPr txBox="1"/>
          <p:nvPr/>
        </p:nvSpPr>
        <p:spPr>
          <a:xfrm>
            <a:off x="2559443" y="649669"/>
            <a:ext cx="13989114" cy="888705"/>
          </a:xfrm>
          <a:prstGeom prst="rect">
            <a:avLst/>
          </a:prstGeom>
        </p:spPr>
        <p:txBody>
          <a:bodyPr lIns="0" tIns="0" rIns="0" bIns="0" rtlCol="0" anchor="t">
            <a:spAutoFit/>
          </a:bodyPr>
          <a:lstStyle/>
          <a:p>
            <a:pPr algn="ctr">
              <a:lnSpc>
                <a:spcPts val="6600"/>
              </a:lnSpc>
            </a:pPr>
            <a:r>
              <a:rPr lang="en-US" sz="6600" dirty="0" err="1">
                <a:solidFill>
                  <a:srgbClr val="1D3865"/>
                </a:solidFill>
                <a:latin typeface="League Spartan"/>
                <a:ea typeface="League Spartan"/>
                <a:cs typeface="League Spartan"/>
                <a:sym typeface="League Spartan"/>
              </a:rPr>
              <a:t>markov</a:t>
            </a:r>
            <a:r>
              <a:rPr lang="en-US" sz="6600" dirty="0">
                <a:solidFill>
                  <a:srgbClr val="1D3865"/>
                </a:solidFill>
                <a:latin typeface="League Spartan"/>
                <a:ea typeface="League Spartan"/>
                <a:cs typeface="League Spartan"/>
                <a:sym typeface="League Spartan"/>
              </a:rPr>
              <a:t> chain model</a:t>
            </a: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DFFBD189-4518-524F-19D5-A85B4B051197}"/>
                  </a:ext>
                </a:extLst>
              </p:cNvPr>
              <p:cNvSpPr txBox="1"/>
              <p:nvPr/>
            </p:nvSpPr>
            <p:spPr>
              <a:xfrm>
                <a:off x="3581400" y="3086100"/>
                <a:ext cx="9982200" cy="190000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6600" i="1" smtClean="0">
                          <a:latin typeface="Cambria Math" panose="02040503050406030204" pitchFamily="18" charset="0"/>
                        </a:rPr>
                        <m:t>𝑃</m:t>
                      </m:r>
                      <m:r>
                        <a:rPr lang="en-US" sz="6600" i="0">
                          <a:latin typeface="Cambria Math" panose="02040503050406030204" pitchFamily="18" charset="0"/>
                        </a:rPr>
                        <m:t>= </m:t>
                      </m:r>
                      <m:d>
                        <m:dPr>
                          <m:begChr m:val="["/>
                          <m:endChr m:val="]"/>
                          <m:ctrlPr>
                            <a:rPr lang="en-US" sz="6600" i="1">
                              <a:solidFill>
                                <a:srgbClr val="836967"/>
                              </a:solidFill>
                              <a:latin typeface="Cambria Math" panose="02040503050406030204" pitchFamily="18" charset="0"/>
                            </a:rPr>
                          </m:ctrlPr>
                        </m:dPr>
                        <m:e>
                          <m:m>
                            <m:mPr>
                              <m:plcHide m:val="on"/>
                              <m:mcs>
                                <m:mc>
                                  <m:mcPr>
                                    <m:count m:val="2"/>
                                    <m:mcJc m:val="center"/>
                                  </m:mcPr>
                                </m:mc>
                              </m:mcs>
                              <m:ctrlPr>
                                <a:rPr lang="en-US" sz="6600" i="1">
                                  <a:solidFill>
                                    <a:srgbClr val="836967"/>
                                  </a:solidFill>
                                  <a:latin typeface="Cambria Math" panose="02040503050406030204" pitchFamily="18" charset="0"/>
                                </a:rPr>
                              </m:ctrlPr>
                            </m:mPr>
                            <m:mr>
                              <m:e>
                                <m:sSub>
                                  <m:sSubPr>
                                    <m:ctrlPr>
                                      <a:rPr lang="en-US" sz="6600" i="1">
                                        <a:solidFill>
                                          <a:srgbClr val="836967"/>
                                        </a:solidFill>
                                        <a:latin typeface="Cambria Math" panose="02040503050406030204" pitchFamily="18" charset="0"/>
                                      </a:rPr>
                                    </m:ctrlPr>
                                  </m:sSubPr>
                                  <m:e>
                                    <m:r>
                                      <a:rPr lang="en-US" sz="6600" i="1">
                                        <a:latin typeface="Cambria Math" panose="02040503050406030204" pitchFamily="18" charset="0"/>
                                      </a:rPr>
                                      <m:t>𝑝</m:t>
                                    </m:r>
                                  </m:e>
                                  <m:sub>
                                    <m:r>
                                      <m:rPr>
                                        <m:sty m:val="p"/>
                                      </m:rPr>
                                      <a:rPr lang="en-US" sz="6600" i="0">
                                        <a:latin typeface="Cambria Math" panose="02040503050406030204" pitchFamily="18" charset="0"/>
                                      </a:rPr>
                                      <m:t>U</m:t>
                                    </m:r>
                                    <m:r>
                                      <a:rPr lang="en-US" sz="6600" i="0">
                                        <a:latin typeface="Cambria Math" panose="02040503050406030204" pitchFamily="18" charset="0"/>
                                      </a:rPr>
                                      <m:t>,</m:t>
                                    </m:r>
                                    <m:r>
                                      <m:rPr>
                                        <m:sty m:val="p"/>
                                      </m:rPr>
                                      <a:rPr lang="en-US" sz="6600" i="0">
                                        <a:latin typeface="Cambria Math" panose="02040503050406030204" pitchFamily="18" charset="0"/>
                                      </a:rPr>
                                      <m:t>U</m:t>
                                    </m:r>
                                  </m:sub>
                                </m:sSub>
                              </m:e>
                              <m:e>
                                <m:sSub>
                                  <m:sSubPr>
                                    <m:ctrlPr>
                                      <a:rPr lang="en-US" sz="6600" i="1">
                                        <a:solidFill>
                                          <a:srgbClr val="836967"/>
                                        </a:solidFill>
                                        <a:latin typeface="Cambria Math" panose="02040503050406030204" pitchFamily="18" charset="0"/>
                                      </a:rPr>
                                    </m:ctrlPr>
                                  </m:sSubPr>
                                  <m:e>
                                    <m:r>
                                      <a:rPr lang="en-US" sz="6600" i="1">
                                        <a:latin typeface="Cambria Math" panose="02040503050406030204" pitchFamily="18" charset="0"/>
                                      </a:rPr>
                                      <m:t>𝑝</m:t>
                                    </m:r>
                                  </m:e>
                                  <m:sub>
                                    <m:r>
                                      <m:rPr>
                                        <m:sty m:val="p"/>
                                      </m:rPr>
                                      <a:rPr lang="en-US" sz="6600" i="0">
                                        <a:latin typeface="Cambria Math" panose="02040503050406030204" pitchFamily="18" charset="0"/>
                                      </a:rPr>
                                      <m:t>U</m:t>
                                    </m:r>
                                    <m:r>
                                      <a:rPr lang="en-US" sz="6600" i="0">
                                        <a:latin typeface="Cambria Math" panose="02040503050406030204" pitchFamily="18" charset="0"/>
                                      </a:rPr>
                                      <m:t>,</m:t>
                                    </m:r>
                                    <m:r>
                                      <m:rPr>
                                        <m:sty m:val="p"/>
                                      </m:rPr>
                                      <a:rPr lang="en-US" sz="6600" i="0">
                                        <a:latin typeface="Cambria Math" panose="02040503050406030204" pitchFamily="18" charset="0"/>
                                      </a:rPr>
                                      <m:t>D</m:t>
                                    </m:r>
                                  </m:sub>
                                </m:sSub>
                              </m:e>
                            </m:mr>
                            <m:mr>
                              <m:e>
                                <m:sSub>
                                  <m:sSubPr>
                                    <m:ctrlPr>
                                      <a:rPr lang="en-US" sz="6600" i="1">
                                        <a:solidFill>
                                          <a:srgbClr val="836967"/>
                                        </a:solidFill>
                                        <a:latin typeface="Cambria Math" panose="02040503050406030204" pitchFamily="18" charset="0"/>
                                      </a:rPr>
                                    </m:ctrlPr>
                                  </m:sSubPr>
                                  <m:e>
                                    <m:r>
                                      <a:rPr lang="en-US" sz="6600" i="1">
                                        <a:latin typeface="Cambria Math" panose="02040503050406030204" pitchFamily="18" charset="0"/>
                                      </a:rPr>
                                      <m:t>𝑝</m:t>
                                    </m:r>
                                  </m:e>
                                  <m:sub>
                                    <m:r>
                                      <m:rPr>
                                        <m:sty m:val="p"/>
                                      </m:rPr>
                                      <a:rPr lang="en-US" sz="6600" i="0">
                                        <a:latin typeface="Cambria Math" panose="02040503050406030204" pitchFamily="18" charset="0"/>
                                      </a:rPr>
                                      <m:t>D</m:t>
                                    </m:r>
                                    <m:r>
                                      <a:rPr lang="en-US" sz="6600" i="0">
                                        <a:latin typeface="Cambria Math" panose="02040503050406030204" pitchFamily="18" charset="0"/>
                                      </a:rPr>
                                      <m:t>,</m:t>
                                    </m:r>
                                    <m:r>
                                      <m:rPr>
                                        <m:sty m:val="p"/>
                                      </m:rPr>
                                      <a:rPr lang="en-US" sz="6600" i="0">
                                        <a:latin typeface="Cambria Math" panose="02040503050406030204" pitchFamily="18" charset="0"/>
                                      </a:rPr>
                                      <m:t>U</m:t>
                                    </m:r>
                                  </m:sub>
                                </m:sSub>
                              </m:e>
                              <m:e>
                                <m:sSub>
                                  <m:sSubPr>
                                    <m:ctrlPr>
                                      <a:rPr lang="en-US" sz="6600" i="1">
                                        <a:solidFill>
                                          <a:srgbClr val="836967"/>
                                        </a:solidFill>
                                        <a:latin typeface="Cambria Math" panose="02040503050406030204" pitchFamily="18" charset="0"/>
                                      </a:rPr>
                                    </m:ctrlPr>
                                  </m:sSubPr>
                                  <m:e>
                                    <m:r>
                                      <a:rPr lang="en-US" sz="6600" i="1">
                                        <a:latin typeface="Cambria Math" panose="02040503050406030204" pitchFamily="18" charset="0"/>
                                      </a:rPr>
                                      <m:t>𝑝</m:t>
                                    </m:r>
                                  </m:e>
                                  <m:sub>
                                    <m:r>
                                      <m:rPr>
                                        <m:sty m:val="p"/>
                                      </m:rPr>
                                      <a:rPr lang="en-US" sz="6600" i="0">
                                        <a:latin typeface="Cambria Math" panose="02040503050406030204" pitchFamily="18" charset="0"/>
                                      </a:rPr>
                                      <m:t>D</m:t>
                                    </m:r>
                                    <m:r>
                                      <a:rPr lang="en-US" sz="6600" i="0">
                                        <a:latin typeface="Cambria Math" panose="02040503050406030204" pitchFamily="18" charset="0"/>
                                      </a:rPr>
                                      <m:t>,</m:t>
                                    </m:r>
                                    <m:r>
                                      <m:rPr>
                                        <m:sty m:val="p"/>
                                      </m:rPr>
                                      <a:rPr lang="en-US" sz="6600" i="0">
                                        <a:latin typeface="Cambria Math" panose="02040503050406030204" pitchFamily="18" charset="0"/>
                                      </a:rPr>
                                      <m:t>D</m:t>
                                    </m:r>
                                  </m:sub>
                                </m:sSub>
                              </m:e>
                            </m:mr>
                          </m:m>
                        </m:e>
                      </m:d>
                    </m:oMath>
                  </m:oMathPara>
                </a14:m>
                <a:endParaRPr lang="en-US" sz="6600" dirty="0"/>
              </a:p>
            </p:txBody>
          </p:sp>
        </mc:Choice>
        <mc:Fallback>
          <p:sp>
            <p:nvSpPr>
              <p:cNvPr id="4" name="TextBox 3">
                <a:extLst>
                  <a:ext uri="{FF2B5EF4-FFF2-40B4-BE49-F238E27FC236}">
                    <a16:creationId xmlns:a16="http://schemas.microsoft.com/office/drawing/2014/main" id="{DFFBD189-4518-524F-19D5-A85B4B051197}"/>
                  </a:ext>
                </a:extLst>
              </p:cNvPr>
              <p:cNvSpPr txBox="1">
                <a:spLocks noRot="1" noChangeAspect="1" noMove="1" noResize="1" noEditPoints="1" noAdjustHandles="1" noChangeArrowheads="1" noChangeShapeType="1" noTextEdit="1"/>
              </p:cNvSpPr>
              <p:nvPr/>
            </p:nvSpPr>
            <p:spPr>
              <a:xfrm>
                <a:off x="3581400" y="3086100"/>
                <a:ext cx="9982200" cy="1900007"/>
              </a:xfrm>
              <a:prstGeom prst="rect">
                <a:avLst/>
              </a:prstGeom>
              <a:blipFill>
                <a:blip r:embed="rId2"/>
                <a:stretch>
                  <a:fillRect/>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663CE16C-3028-EDE3-6187-476FADE9C44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3402" b="33430"/>
          <a:stretch/>
        </p:blipFill>
        <p:spPr bwMode="auto">
          <a:xfrm>
            <a:off x="-457200" y="5600700"/>
            <a:ext cx="18994667" cy="354382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739526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B7827ED3-10FC-B411-6865-A667FF4B90FB}"/>
              </a:ext>
            </a:extLst>
          </p:cNvPr>
          <p:cNvSpPr txBox="1"/>
          <p:nvPr/>
        </p:nvSpPr>
        <p:spPr>
          <a:xfrm>
            <a:off x="1828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Supervised Learning</a:t>
            </a:r>
          </a:p>
        </p:txBody>
      </p:sp>
      <p:pic>
        <p:nvPicPr>
          <p:cNvPr id="1026" name="Picture 2" descr="Understanding Semi-Supervised Learning: Bridging Labeled and Unlabeled Data">
            <a:extLst>
              <a:ext uri="{FF2B5EF4-FFF2-40B4-BE49-F238E27FC236}">
                <a16:creationId xmlns:a16="http://schemas.microsoft.com/office/drawing/2014/main" id="{5B694AF7-B355-84E2-8CEA-F0F7CFAACC0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9443" y="1418698"/>
            <a:ext cx="14706600" cy="8868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82486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3C1FE1E9-0EBC-B6AB-479D-CDD711706C8E}"/>
              </a:ext>
            </a:extLst>
          </p:cNvPr>
          <p:cNvSpPr txBox="1"/>
          <p:nvPr/>
        </p:nvSpPr>
        <p:spPr>
          <a:xfrm>
            <a:off x="1828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unsupervised Learning</a:t>
            </a:r>
          </a:p>
        </p:txBody>
      </p:sp>
      <p:sp>
        <p:nvSpPr>
          <p:cNvPr id="5" name="AutoShape 4" descr="Unsupervised Learning: Unleashing the Power of Data - Metana">
            <a:extLst>
              <a:ext uri="{FF2B5EF4-FFF2-40B4-BE49-F238E27FC236}">
                <a16:creationId xmlns:a16="http://schemas.microsoft.com/office/drawing/2014/main" id="{D25D2000-27D3-190E-A84A-35683E2F8042}"/>
              </a:ext>
            </a:extLst>
          </p:cNvPr>
          <p:cNvSpPr>
            <a:spLocks noChangeAspect="1" noChangeArrowheads="1"/>
          </p:cNvSpPr>
          <p:nvPr/>
        </p:nvSpPr>
        <p:spPr bwMode="auto">
          <a:xfrm>
            <a:off x="5334000" y="1333500"/>
            <a:ext cx="4114800" cy="411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3628563C-8251-43D4-3D2D-7F3551541FF2}"/>
              </a:ext>
            </a:extLst>
          </p:cNvPr>
          <p:cNvPicPr>
            <a:picLocks noChangeAspect="1"/>
          </p:cNvPicPr>
          <p:nvPr/>
        </p:nvPicPr>
        <p:blipFill>
          <a:blip r:embed="rId2"/>
          <a:stretch>
            <a:fillRect/>
          </a:stretch>
        </p:blipFill>
        <p:spPr>
          <a:xfrm>
            <a:off x="1175018" y="2171700"/>
            <a:ext cx="15937964" cy="6968992"/>
          </a:xfrm>
          <a:prstGeom prst="rect">
            <a:avLst/>
          </a:prstGeom>
        </p:spPr>
      </p:pic>
    </p:spTree>
    <p:extLst>
      <p:ext uri="{BB962C8B-B14F-4D97-AF65-F5344CB8AC3E}">
        <p14:creationId xmlns:p14="http://schemas.microsoft.com/office/powerpoint/2010/main" val="38651451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C03EA8E-CAD4-48D6-D99E-2E1C8885EE59}"/>
              </a:ext>
            </a:extLst>
          </p:cNvPr>
          <p:cNvSpPr txBox="1"/>
          <p:nvPr/>
        </p:nvSpPr>
        <p:spPr>
          <a:xfrm>
            <a:off x="1828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Error metric</a:t>
            </a:r>
          </a:p>
        </p:txBody>
      </p:sp>
      <p:pic>
        <p:nvPicPr>
          <p:cNvPr id="4" name="Picture 3">
            <a:extLst>
              <a:ext uri="{FF2B5EF4-FFF2-40B4-BE49-F238E27FC236}">
                <a16:creationId xmlns:a16="http://schemas.microsoft.com/office/drawing/2014/main" id="{4355F270-F603-3138-B461-42E2034BD4D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4520" y="1346517"/>
            <a:ext cx="8737673" cy="2242503"/>
          </a:xfrm>
          <a:prstGeom prst="rect">
            <a:avLst/>
          </a:prstGeom>
          <a:noFill/>
          <a:ln>
            <a:noFill/>
          </a:ln>
        </p:spPr>
      </p:pic>
      <p:pic>
        <p:nvPicPr>
          <p:cNvPr id="5" name="Picture 4">
            <a:extLst>
              <a:ext uri="{FF2B5EF4-FFF2-40B4-BE49-F238E27FC236}">
                <a16:creationId xmlns:a16="http://schemas.microsoft.com/office/drawing/2014/main" id="{449F6CC6-238A-F6BA-36AA-767E7E86239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50685" y="3390900"/>
            <a:ext cx="11186630" cy="2362200"/>
          </a:xfrm>
          <a:prstGeom prst="rect">
            <a:avLst/>
          </a:prstGeom>
          <a:noFill/>
          <a:ln>
            <a:noFill/>
          </a:ln>
        </p:spPr>
      </p:pic>
      <p:pic>
        <p:nvPicPr>
          <p:cNvPr id="6" name="Picture 5">
            <a:extLst>
              <a:ext uri="{FF2B5EF4-FFF2-40B4-BE49-F238E27FC236}">
                <a16:creationId xmlns:a16="http://schemas.microsoft.com/office/drawing/2014/main" id="{EB52F65E-D904-DB36-A668-D36FE65E9FE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5372100"/>
            <a:ext cx="9499673" cy="2035870"/>
          </a:xfrm>
          <a:prstGeom prst="rect">
            <a:avLst/>
          </a:prstGeom>
          <a:noFill/>
          <a:ln>
            <a:noFill/>
          </a:ln>
        </p:spPr>
      </p:pic>
      <p:pic>
        <p:nvPicPr>
          <p:cNvPr id="7" name="Picture 6">
            <a:extLst>
              <a:ext uri="{FF2B5EF4-FFF2-40B4-BE49-F238E27FC236}">
                <a16:creationId xmlns:a16="http://schemas.microsoft.com/office/drawing/2014/main" id="{EE83435D-CC74-115F-4F8C-CFF65353D3D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81165" y="7311065"/>
            <a:ext cx="11199999" cy="2035870"/>
          </a:xfrm>
          <a:prstGeom prst="rect">
            <a:avLst/>
          </a:prstGeom>
          <a:noFill/>
          <a:ln>
            <a:noFill/>
          </a:ln>
        </p:spPr>
      </p:pic>
    </p:spTree>
    <p:extLst>
      <p:ext uri="{BB962C8B-B14F-4D97-AF65-F5344CB8AC3E}">
        <p14:creationId xmlns:p14="http://schemas.microsoft.com/office/powerpoint/2010/main" val="25484494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Grid Search (a): Grid Search involves setting up a column of hyperparameters and training/testing our algorithm on all of the potential possibilities. We can now examine at the characteristics that proved successful with Random Search to determine the ones to utilise in Grid Search and create a matrix based on those characteristics to determine if a stronger pairing can be found. Random Search (b): Using Random Search, we build a matrix of hyperparameters and train/test our network using just a haphazard mix of these characteristics. I further chose to run Cross-Validation on the training sample in this case. Bayesian Optimization (c): The goal of Bayesian Hyperparameter Optimization is to construct a probability of the error function in the context of the frequency of each variable. It is a model-based hyperparameter optimization">
            <a:extLst>
              <a:ext uri="{FF2B5EF4-FFF2-40B4-BE49-F238E27FC236}">
                <a16:creationId xmlns:a16="http://schemas.microsoft.com/office/drawing/2014/main" id="{9BEE3FF5-80CE-C5CA-AC30-D134C5C041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4832"/>
          <a:stretch/>
        </p:blipFill>
        <p:spPr bwMode="auto">
          <a:xfrm>
            <a:off x="774467" y="1790700"/>
            <a:ext cx="16739065" cy="794758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00C3485-2B1B-1592-D1EF-4B11CE5EC2CF}"/>
              </a:ext>
            </a:extLst>
          </p:cNvPr>
          <p:cNvSpPr txBox="1"/>
          <p:nvPr/>
        </p:nvSpPr>
        <p:spPr>
          <a:xfrm>
            <a:off x="2590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Hyperparameter Tuning</a:t>
            </a:r>
          </a:p>
        </p:txBody>
      </p:sp>
    </p:spTree>
    <p:extLst>
      <p:ext uri="{BB962C8B-B14F-4D97-AF65-F5344CB8AC3E}">
        <p14:creationId xmlns:p14="http://schemas.microsoft.com/office/powerpoint/2010/main" val="13054900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A869D5A-BA72-0A52-A7EE-81B2BC96E508}"/>
              </a:ext>
            </a:extLst>
          </p:cNvPr>
          <p:cNvSpPr txBox="1"/>
          <p:nvPr/>
        </p:nvSpPr>
        <p:spPr>
          <a:xfrm>
            <a:off x="2590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Cross validation</a:t>
            </a:r>
          </a:p>
        </p:txBody>
      </p:sp>
      <p:pic>
        <p:nvPicPr>
          <p:cNvPr id="3" name="Picture 2">
            <a:extLst>
              <a:ext uri="{FF2B5EF4-FFF2-40B4-BE49-F238E27FC236}">
                <a16:creationId xmlns:a16="http://schemas.microsoft.com/office/drawing/2014/main" id="{DD53FA29-7EE5-220D-92DA-77FC12B860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1284945"/>
            <a:ext cx="14173200" cy="8854911"/>
          </a:xfrm>
          <a:prstGeom prst="rect">
            <a:avLst/>
          </a:prstGeom>
        </p:spPr>
      </p:pic>
    </p:spTree>
    <p:extLst>
      <p:ext uri="{BB962C8B-B14F-4D97-AF65-F5344CB8AC3E}">
        <p14:creationId xmlns:p14="http://schemas.microsoft.com/office/powerpoint/2010/main" val="15050246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1BD8A3-883E-5136-9AD3-F84B7B1B567A}"/>
              </a:ext>
            </a:extLst>
          </p:cNvPr>
          <p:cNvSpPr txBox="1"/>
          <p:nvPr/>
        </p:nvSpPr>
        <p:spPr>
          <a:xfrm>
            <a:off x="2590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Linear regression</a:t>
            </a:r>
          </a:p>
        </p:txBody>
      </p:sp>
      <p:grpSp>
        <p:nvGrpSpPr>
          <p:cNvPr id="3" name="Group 2">
            <a:extLst>
              <a:ext uri="{FF2B5EF4-FFF2-40B4-BE49-F238E27FC236}">
                <a16:creationId xmlns:a16="http://schemas.microsoft.com/office/drawing/2014/main" id="{49CC0C7F-5687-4020-0F16-B9FB51C98CEF}"/>
              </a:ext>
            </a:extLst>
          </p:cNvPr>
          <p:cNvGrpSpPr/>
          <p:nvPr/>
        </p:nvGrpSpPr>
        <p:grpSpPr>
          <a:xfrm>
            <a:off x="3067050" y="1539240"/>
            <a:ext cx="12153900" cy="8305800"/>
            <a:chOff x="0" y="0"/>
            <a:chExt cx="3863975" cy="3318362"/>
          </a:xfrm>
        </p:grpSpPr>
        <p:pic>
          <p:nvPicPr>
            <p:cNvPr id="4" name="Picture 3">
              <a:extLst>
                <a:ext uri="{FF2B5EF4-FFF2-40B4-BE49-F238E27FC236}">
                  <a16:creationId xmlns:a16="http://schemas.microsoft.com/office/drawing/2014/main" id="{54926273-D3AE-079F-0BE4-94BDA99E65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863975" cy="2297430"/>
            </a:xfrm>
            <a:prstGeom prst="rect">
              <a:avLst/>
            </a:prstGeom>
          </p:spPr>
        </p:pic>
        <p:pic>
          <p:nvPicPr>
            <p:cNvPr id="5" name="Picture 4">
              <a:extLst>
                <a:ext uri="{FF2B5EF4-FFF2-40B4-BE49-F238E27FC236}">
                  <a16:creationId xmlns:a16="http://schemas.microsoft.com/office/drawing/2014/main" id="{86F6C92A-750D-CE53-A37C-029015FA86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862" y="2296012"/>
              <a:ext cx="3517265" cy="1022350"/>
            </a:xfrm>
            <a:prstGeom prst="rect">
              <a:avLst/>
            </a:prstGeom>
          </p:spPr>
        </p:pic>
      </p:grpSp>
    </p:spTree>
    <p:extLst>
      <p:ext uri="{BB962C8B-B14F-4D97-AF65-F5344CB8AC3E}">
        <p14:creationId xmlns:p14="http://schemas.microsoft.com/office/powerpoint/2010/main" val="14210107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C414570-C900-7AE8-2669-57B5A7249EAA}"/>
              </a:ext>
            </a:extLst>
          </p:cNvPr>
          <p:cNvSpPr txBox="1"/>
          <p:nvPr/>
        </p:nvSpPr>
        <p:spPr>
          <a:xfrm>
            <a:off x="2590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Decision tree regression</a:t>
            </a:r>
          </a:p>
        </p:txBody>
      </p:sp>
      <p:pic>
        <p:nvPicPr>
          <p:cNvPr id="6" name="Picture 5">
            <a:extLst>
              <a:ext uri="{FF2B5EF4-FFF2-40B4-BE49-F238E27FC236}">
                <a16:creationId xmlns:a16="http://schemas.microsoft.com/office/drawing/2014/main" id="{868F5B4C-A71B-7E8B-4E66-D3FFA7508CC6}"/>
              </a:ext>
            </a:extLst>
          </p:cNvPr>
          <p:cNvPicPr>
            <a:picLocks noChangeAspect="1"/>
          </p:cNvPicPr>
          <p:nvPr/>
        </p:nvPicPr>
        <p:blipFill>
          <a:blip r:embed="rId2"/>
          <a:stretch>
            <a:fillRect/>
          </a:stretch>
        </p:blipFill>
        <p:spPr>
          <a:xfrm>
            <a:off x="0" y="2552700"/>
            <a:ext cx="9240540" cy="7916380"/>
          </a:xfrm>
          <a:prstGeom prst="rect">
            <a:avLst/>
          </a:prstGeom>
        </p:spPr>
      </p:pic>
      <p:pic>
        <p:nvPicPr>
          <p:cNvPr id="4" name="Picture 3">
            <a:extLst>
              <a:ext uri="{FF2B5EF4-FFF2-40B4-BE49-F238E27FC236}">
                <a16:creationId xmlns:a16="http://schemas.microsoft.com/office/drawing/2014/main" id="{6F8B6FDB-F9AD-7CD1-4C6E-92D1E75B4F49}"/>
              </a:ext>
            </a:extLst>
          </p:cNvPr>
          <p:cNvPicPr>
            <a:picLocks noChangeAspect="1"/>
          </p:cNvPicPr>
          <p:nvPr/>
        </p:nvPicPr>
        <p:blipFill>
          <a:blip r:embed="rId3"/>
          <a:stretch>
            <a:fillRect/>
          </a:stretch>
        </p:blipFill>
        <p:spPr>
          <a:xfrm>
            <a:off x="7239000" y="2934067"/>
            <a:ext cx="10740190" cy="7375793"/>
          </a:xfrm>
          <a:prstGeom prst="rect">
            <a:avLst/>
          </a:prstGeom>
        </p:spPr>
      </p:pic>
    </p:spTree>
    <p:extLst>
      <p:ext uri="{BB962C8B-B14F-4D97-AF65-F5344CB8AC3E}">
        <p14:creationId xmlns:p14="http://schemas.microsoft.com/office/powerpoint/2010/main" val="35330061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B6D5E8-E729-F9EB-E792-C3F33C137E60}"/>
              </a:ext>
            </a:extLst>
          </p:cNvPr>
          <p:cNvSpPr txBox="1"/>
          <p:nvPr/>
        </p:nvSpPr>
        <p:spPr>
          <a:xfrm>
            <a:off x="2590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Random forest </a:t>
            </a:r>
          </a:p>
        </p:txBody>
      </p:sp>
      <p:pic>
        <p:nvPicPr>
          <p:cNvPr id="3" name="Picture 2">
            <a:extLst>
              <a:ext uri="{FF2B5EF4-FFF2-40B4-BE49-F238E27FC236}">
                <a16:creationId xmlns:a16="http://schemas.microsoft.com/office/drawing/2014/main" id="{50DCFF85-AB5E-569A-F5DB-2249C94498C7}"/>
              </a:ext>
            </a:extLst>
          </p:cNvPr>
          <p:cNvPicPr>
            <a:picLocks noChangeAspect="1"/>
          </p:cNvPicPr>
          <p:nvPr/>
        </p:nvPicPr>
        <p:blipFill rotWithShape="1">
          <a:blip r:embed="rId2">
            <a:extLst>
              <a:ext uri="{28A0092B-C50C-407E-A947-70E740481C1C}">
                <a14:useLocalDpi xmlns:a14="http://schemas.microsoft.com/office/drawing/2010/main" val="0"/>
              </a:ext>
            </a:extLst>
          </a:blip>
          <a:srcRect l="1929" t="254" r="804" b="-254"/>
          <a:stretch/>
        </p:blipFill>
        <p:spPr bwMode="auto">
          <a:xfrm>
            <a:off x="2890996" y="1485900"/>
            <a:ext cx="12506007" cy="812265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06109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570586" y="4182994"/>
            <a:ext cx="3711218" cy="2099897"/>
            <a:chOff x="0" y="0"/>
            <a:chExt cx="951726" cy="538510"/>
          </a:xfrm>
        </p:grpSpPr>
        <p:sp>
          <p:nvSpPr>
            <p:cNvPr id="3" name="Freeform 3"/>
            <p:cNvSpPr/>
            <p:nvPr/>
          </p:nvSpPr>
          <p:spPr>
            <a:xfrm>
              <a:off x="0" y="0"/>
              <a:ext cx="951726" cy="538510"/>
            </a:xfrm>
            <a:custGeom>
              <a:avLst/>
              <a:gdLst/>
              <a:ahLst/>
              <a:cxnLst/>
              <a:rect l="l" t="t" r="r" b="b"/>
              <a:pathLst>
                <a:path w="951726" h="538510">
                  <a:moveTo>
                    <a:pt x="68841" y="0"/>
                  </a:moveTo>
                  <a:lnTo>
                    <a:pt x="882886" y="0"/>
                  </a:lnTo>
                  <a:cubicBezTo>
                    <a:pt x="920905" y="0"/>
                    <a:pt x="951726" y="30821"/>
                    <a:pt x="951726" y="68841"/>
                  </a:cubicBezTo>
                  <a:lnTo>
                    <a:pt x="951726" y="469669"/>
                  </a:lnTo>
                  <a:cubicBezTo>
                    <a:pt x="951726" y="507689"/>
                    <a:pt x="920905" y="538510"/>
                    <a:pt x="882886" y="538510"/>
                  </a:cubicBezTo>
                  <a:lnTo>
                    <a:pt x="68841" y="538510"/>
                  </a:lnTo>
                  <a:cubicBezTo>
                    <a:pt x="30821" y="538510"/>
                    <a:pt x="0" y="507689"/>
                    <a:pt x="0" y="469669"/>
                  </a:cubicBezTo>
                  <a:lnTo>
                    <a:pt x="0" y="68841"/>
                  </a:lnTo>
                  <a:cubicBezTo>
                    <a:pt x="0" y="30821"/>
                    <a:pt x="30821" y="0"/>
                    <a:pt x="68841" y="0"/>
                  </a:cubicBezTo>
                  <a:close/>
                </a:path>
              </a:pathLst>
            </a:custGeom>
            <a:solidFill>
              <a:srgbClr val="1D3865"/>
            </a:solidFill>
          </p:spPr>
        </p:sp>
        <p:sp>
          <p:nvSpPr>
            <p:cNvPr id="4" name="TextBox 4"/>
            <p:cNvSpPr txBox="1"/>
            <p:nvPr/>
          </p:nvSpPr>
          <p:spPr>
            <a:xfrm>
              <a:off x="0" y="-47625"/>
              <a:ext cx="951726" cy="586135"/>
            </a:xfrm>
            <a:prstGeom prst="rect">
              <a:avLst/>
            </a:prstGeom>
          </p:spPr>
          <p:txBody>
            <a:bodyPr lIns="50800" tIns="50800" rIns="50800" bIns="50800" rtlCol="0" anchor="ctr"/>
            <a:lstStyle/>
            <a:p>
              <a:pPr algn="ctr">
                <a:lnSpc>
                  <a:spcPts val="3079"/>
                </a:lnSpc>
              </a:pPr>
              <a:endParaRPr/>
            </a:p>
          </p:txBody>
        </p:sp>
      </p:grpSp>
      <p:sp>
        <p:nvSpPr>
          <p:cNvPr id="5" name="TextBox 5"/>
          <p:cNvSpPr txBox="1"/>
          <p:nvPr/>
        </p:nvSpPr>
        <p:spPr>
          <a:xfrm>
            <a:off x="3119200" y="4813963"/>
            <a:ext cx="2374552" cy="790335"/>
          </a:xfrm>
          <a:prstGeom prst="rect">
            <a:avLst/>
          </a:prstGeom>
        </p:spPr>
        <p:txBody>
          <a:bodyPr lIns="0" tIns="0" rIns="0" bIns="0" rtlCol="0" anchor="t">
            <a:spAutoFit/>
          </a:bodyPr>
          <a:lstStyle/>
          <a:p>
            <a:pPr marL="0" lvl="1" indent="0" algn="ctr">
              <a:lnSpc>
                <a:spcPts val="3163"/>
              </a:lnSpc>
              <a:spcBef>
                <a:spcPct val="0"/>
              </a:spcBef>
            </a:pPr>
            <a:r>
              <a:rPr lang="en-US" sz="2259" b="1" spc="72">
                <a:solidFill>
                  <a:srgbClr val="FFFFFF"/>
                </a:solidFill>
                <a:latin typeface="Barlow Semi-Bold"/>
                <a:ea typeface="Barlow Semi-Bold"/>
                <a:cs typeface="Barlow Semi-Bold"/>
                <a:sym typeface="Barlow Semi-Bold"/>
              </a:rPr>
              <a:t>Challenges in Manufacturing</a:t>
            </a:r>
          </a:p>
        </p:txBody>
      </p:sp>
      <p:grpSp>
        <p:nvGrpSpPr>
          <p:cNvPr id="6" name="Group 6"/>
          <p:cNvGrpSpPr/>
          <p:nvPr/>
        </p:nvGrpSpPr>
        <p:grpSpPr>
          <a:xfrm>
            <a:off x="12006196" y="4156767"/>
            <a:ext cx="3711218" cy="2099897"/>
            <a:chOff x="0" y="0"/>
            <a:chExt cx="951726" cy="538510"/>
          </a:xfrm>
        </p:grpSpPr>
        <p:sp>
          <p:nvSpPr>
            <p:cNvPr id="7" name="Freeform 7"/>
            <p:cNvSpPr/>
            <p:nvPr/>
          </p:nvSpPr>
          <p:spPr>
            <a:xfrm>
              <a:off x="0" y="0"/>
              <a:ext cx="951726" cy="538510"/>
            </a:xfrm>
            <a:custGeom>
              <a:avLst/>
              <a:gdLst/>
              <a:ahLst/>
              <a:cxnLst/>
              <a:rect l="l" t="t" r="r" b="b"/>
              <a:pathLst>
                <a:path w="951726" h="538510">
                  <a:moveTo>
                    <a:pt x="68841" y="0"/>
                  </a:moveTo>
                  <a:lnTo>
                    <a:pt x="882886" y="0"/>
                  </a:lnTo>
                  <a:cubicBezTo>
                    <a:pt x="920905" y="0"/>
                    <a:pt x="951726" y="30821"/>
                    <a:pt x="951726" y="68841"/>
                  </a:cubicBezTo>
                  <a:lnTo>
                    <a:pt x="951726" y="469669"/>
                  </a:lnTo>
                  <a:cubicBezTo>
                    <a:pt x="951726" y="507689"/>
                    <a:pt x="920905" y="538510"/>
                    <a:pt x="882886" y="538510"/>
                  </a:cubicBezTo>
                  <a:lnTo>
                    <a:pt x="68841" y="538510"/>
                  </a:lnTo>
                  <a:cubicBezTo>
                    <a:pt x="30821" y="538510"/>
                    <a:pt x="0" y="507689"/>
                    <a:pt x="0" y="469669"/>
                  </a:cubicBezTo>
                  <a:lnTo>
                    <a:pt x="0" y="68841"/>
                  </a:lnTo>
                  <a:cubicBezTo>
                    <a:pt x="0" y="30821"/>
                    <a:pt x="30821" y="0"/>
                    <a:pt x="68841" y="0"/>
                  </a:cubicBezTo>
                  <a:close/>
                </a:path>
              </a:pathLst>
            </a:custGeom>
            <a:solidFill>
              <a:srgbClr val="1D3865"/>
            </a:solidFill>
          </p:spPr>
        </p:sp>
        <p:sp>
          <p:nvSpPr>
            <p:cNvPr id="8" name="TextBox 8"/>
            <p:cNvSpPr txBox="1"/>
            <p:nvPr/>
          </p:nvSpPr>
          <p:spPr>
            <a:xfrm>
              <a:off x="0" y="-47625"/>
              <a:ext cx="951726" cy="586135"/>
            </a:xfrm>
            <a:prstGeom prst="rect">
              <a:avLst/>
            </a:prstGeom>
          </p:spPr>
          <p:txBody>
            <a:bodyPr lIns="50800" tIns="50800" rIns="50800" bIns="50800" rtlCol="0" anchor="ctr"/>
            <a:lstStyle/>
            <a:p>
              <a:pPr algn="ctr">
                <a:lnSpc>
                  <a:spcPts val="3079"/>
                </a:lnSpc>
              </a:pPr>
              <a:endParaRPr/>
            </a:p>
          </p:txBody>
        </p:sp>
      </p:grpSp>
      <p:grpSp>
        <p:nvGrpSpPr>
          <p:cNvPr id="9" name="Group 9"/>
          <p:cNvGrpSpPr/>
          <p:nvPr/>
        </p:nvGrpSpPr>
        <p:grpSpPr>
          <a:xfrm>
            <a:off x="7288391" y="4156623"/>
            <a:ext cx="3711218" cy="2099897"/>
            <a:chOff x="0" y="0"/>
            <a:chExt cx="951726" cy="538510"/>
          </a:xfrm>
        </p:grpSpPr>
        <p:sp>
          <p:nvSpPr>
            <p:cNvPr id="10" name="Freeform 10"/>
            <p:cNvSpPr/>
            <p:nvPr/>
          </p:nvSpPr>
          <p:spPr>
            <a:xfrm>
              <a:off x="0" y="0"/>
              <a:ext cx="951726" cy="538510"/>
            </a:xfrm>
            <a:custGeom>
              <a:avLst/>
              <a:gdLst/>
              <a:ahLst/>
              <a:cxnLst/>
              <a:rect l="l" t="t" r="r" b="b"/>
              <a:pathLst>
                <a:path w="951726" h="538510">
                  <a:moveTo>
                    <a:pt x="68841" y="0"/>
                  </a:moveTo>
                  <a:lnTo>
                    <a:pt x="882886" y="0"/>
                  </a:lnTo>
                  <a:cubicBezTo>
                    <a:pt x="920905" y="0"/>
                    <a:pt x="951726" y="30821"/>
                    <a:pt x="951726" y="68841"/>
                  </a:cubicBezTo>
                  <a:lnTo>
                    <a:pt x="951726" y="469669"/>
                  </a:lnTo>
                  <a:cubicBezTo>
                    <a:pt x="951726" y="507689"/>
                    <a:pt x="920905" y="538510"/>
                    <a:pt x="882886" y="538510"/>
                  </a:cubicBezTo>
                  <a:lnTo>
                    <a:pt x="68841" y="538510"/>
                  </a:lnTo>
                  <a:cubicBezTo>
                    <a:pt x="30821" y="538510"/>
                    <a:pt x="0" y="507689"/>
                    <a:pt x="0" y="469669"/>
                  </a:cubicBezTo>
                  <a:lnTo>
                    <a:pt x="0" y="68841"/>
                  </a:lnTo>
                  <a:cubicBezTo>
                    <a:pt x="0" y="30821"/>
                    <a:pt x="30821" y="0"/>
                    <a:pt x="68841" y="0"/>
                  </a:cubicBezTo>
                  <a:close/>
                </a:path>
              </a:pathLst>
            </a:custGeom>
            <a:solidFill>
              <a:srgbClr val="1D3865"/>
            </a:solidFill>
          </p:spPr>
        </p:sp>
        <p:sp>
          <p:nvSpPr>
            <p:cNvPr id="11" name="TextBox 11"/>
            <p:cNvSpPr txBox="1"/>
            <p:nvPr/>
          </p:nvSpPr>
          <p:spPr>
            <a:xfrm>
              <a:off x="0" y="-47625"/>
              <a:ext cx="951726" cy="586135"/>
            </a:xfrm>
            <a:prstGeom prst="rect">
              <a:avLst/>
            </a:prstGeom>
          </p:spPr>
          <p:txBody>
            <a:bodyPr lIns="50800" tIns="50800" rIns="50800" bIns="50800" rtlCol="0" anchor="ctr"/>
            <a:lstStyle/>
            <a:p>
              <a:pPr algn="ctr">
                <a:lnSpc>
                  <a:spcPts val="3079"/>
                </a:lnSpc>
              </a:pPr>
              <a:endParaRPr/>
            </a:p>
          </p:txBody>
        </p:sp>
      </p:grpSp>
      <p:sp>
        <p:nvSpPr>
          <p:cNvPr id="12" name="TextBox 12"/>
          <p:cNvSpPr txBox="1"/>
          <p:nvPr/>
        </p:nvSpPr>
        <p:spPr>
          <a:xfrm>
            <a:off x="7426867" y="4813963"/>
            <a:ext cx="3434267" cy="790335"/>
          </a:xfrm>
          <a:prstGeom prst="rect">
            <a:avLst/>
          </a:prstGeom>
        </p:spPr>
        <p:txBody>
          <a:bodyPr lIns="0" tIns="0" rIns="0" bIns="0" rtlCol="0" anchor="t">
            <a:spAutoFit/>
          </a:bodyPr>
          <a:lstStyle/>
          <a:p>
            <a:pPr algn="ctr">
              <a:lnSpc>
                <a:spcPts val="3163"/>
              </a:lnSpc>
              <a:spcBef>
                <a:spcPct val="0"/>
              </a:spcBef>
            </a:pPr>
            <a:r>
              <a:rPr lang="en-US" sz="2259" b="1" spc="72">
                <a:solidFill>
                  <a:srgbClr val="FFFFFF"/>
                </a:solidFill>
                <a:latin typeface="Barlow Semi-Bold"/>
                <a:ea typeface="Barlow Semi-Bold"/>
                <a:cs typeface="Barlow Semi-Bold"/>
                <a:sym typeface="Barlow Semi-Bold"/>
              </a:rPr>
              <a:t>Opportunities with Machine Learning</a:t>
            </a:r>
          </a:p>
        </p:txBody>
      </p:sp>
      <p:sp>
        <p:nvSpPr>
          <p:cNvPr id="13" name="TextBox 13"/>
          <p:cNvSpPr txBox="1"/>
          <p:nvPr/>
        </p:nvSpPr>
        <p:spPr>
          <a:xfrm>
            <a:off x="12547180" y="4613938"/>
            <a:ext cx="2629250" cy="1190385"/>
          </a:xfrm>
          <a:prstGeom prst="rect">
            <a:avLst/>
          </a:prstGeom>
        </p:spPr>
        <p:txBody>
          <a:bodyPr lIns="0" tIns="0" rIns="0" bIns="0" rtlCol="0" anchor="t">
            <a:spAutoFit/>
          </a:bodyPr>
          <a:lstStyle/>
          <a:p>
            <a:pPr algn="ctr">
              <a:lnSpc>
                <a:spcPts val="3163"/>
              </a:lnSpc>
              <a:spcBef>
                <a:spcPct val="0"/>
              </a:spcBef>
            </a:pPr>
            <a:r>
              <a:rPr lang="en-US" sz="2259" b="1" spc="72">
                <a:solidFill>
                  <a:srgbClr val="FFFFFF"/>
                </a:solidFill>
                <a:latin typeface="Barlow Semi-Bold"/>
                <a:ea typeface="Barlow Semi-Bold"/>
                <a:cs typeface="Barlow Semi-Bold"/>
                <a:sym typeface="Barlow Semi-Bold"/>
              </a:rPr>
              <a:t>Solution: Synthetic Data and ML Integration</a:t>
            </a:r>
          </a:p>
        </p:txBody>
      </p:sp>
      <p:grpSp>
        <p:nvGrpSpPr>
          <p:cNvPr id="14" name="Group 14"/>
          <p:cNvGrpSpPr/>
          <p:nvPr/>
        </p:nvGrpSpPr>
        <p:grpSpPr>
          <a:xfrm rot="-5400000">
            <a:off x="8988193" y="-2621885"/>
            <a:ext cx="387816" cy="13639802"/>
            <a:chOff x="0" y="0"/>
            <a:chExt cx="78223" cy="3371449"/>
          </a:xfrm>
        </p:grpSpPr>
        <p:sp>
          <p:nvSpPr>
            <p:cNvPr id="15" name="Freeform 15"/>
            <p:cNvSpPr/>
            <p:nvPr/>
          </p:nvSpPr>
          <p:spPr>
            <a:xfrm>
              <a:off x="0" y="0"/>
              <a:ext cx="78223" cy="3371449"/>
            </a:xfrm>
            <a:custGeom>
              <a:avLst/>
              <a:gdLst/>
              <a:ahLst/>
              <a:cxnLst/>
              <a:rect l="l" t="t" r="r" b="b"/>
              <a:pathLst>
                <a:path w="78223" h="3371449">
                  <a:moveTo>
                    <a:pt x="39112" y="0"/>
                  </a:moveTo>
                  <a:lnTo>
                    <a:pt x="39112" y="0"/>
                  </a:lnTo>
                  <a:cubicBezTo>
                    <a:pt x="60713" y="0"/>
                    <a:pt x="78223" y="17511"/>
                    <a:pt x="78223" y="39112"/>
                  </a:cubicBezTo>
                  <a:lnTo>
                    <a:pt x="78223" y="3332337"/>
                  </a:lnTo>
                  <a:cubicBezTo>
                    <a:pt x="78223" y="3342710"/>
                    <a:pt x="74103" y="3352659"/>
                    <a:pt x="66768" y="3359993"/>
                  </a:cubicBezTo>
                  <a:cubicBezTo>
                    <a:pt x="59433" y="3367328"/>
                    <a:pt x="49485" y="3371449"/>
                    <a:pt x="39112" y="3371449"/>
                  </a:cubicBezTo>
                  <a:lnTo>
                    <a:pt x="39112" y="3371449"/>
                  </a:lnTo>
                  <a:cubicBezTo>
                    <a:pt x="17511" y="3371449"/>
                    <a:pt x="0" y="3353938"/>
                    <a:pt x="0" y="3332337"/>
                  </a:cubicBezTo>
                  <a:lnTo>
                    <a:pt x="0" y="39112"/>
                  </a:lnTo>
                  <a:cubicBezTo>
                    <a:pt x="0" y="28739"/>
                    <a:pt x="4121" y="18790"/>
                    <a:pt x="11456" y="11456"/>
                  </a:cubicBezTo>
                  <a:cubicBezTo>
                    <a:pt x="18790" y="4121"/>
                    <a:pt x="28739" y="0"/>
                    <a:pt x="39112" y="0"/>
                  </a:cubicBezTo>
                  <a:close/>
                </a:path>
              </a:pathLst>
            </a:custGeom>
            <a:solidFill>
              <a:srgbClr val="FCCB53"/>
            </a:solidFill>
          </p:spPr>
        </p:sp>
        <p:sp>
          <p:nvSpPr>
            <p:cNvPr id="16" name="TextBox 16"/>
            <p:cNvSpPr txBox="1"/>
            <p:nvPr/>
          </p:nvSpPr>
          <p:spPr>
            <a:xfrm>
              <a:off x="0" y="-47625"/>
              <a:ext cx="78223" cy="3419074"/>
            </a:xfrm>
            <a:prstGeom prst="rect">
              <a:avLst/>
            </a:prstGeom>
          </p:spPr>
          <p:txBody>
            <a:bodyPr lIns="50800" tIns="50800" rIns="50800" bIns="50800" rtlCol="0" anchor="ctr"/>
            <a:lstStyle/>
            <a:p>
              <a:pPr algn="ctr">
                <a:lnSpc>
                  <a:spcPts val="3079"/>
                </a:lnSpc>
              </a:pPr>
              <a:endParaRPr/>
            </a:p>
          </p:txBody>
        </p:sp>
      </p:grpSp>
      <p:sp>
        <p:nvSpPr>
          <p:cNvPr id="17" name="TextBox 17"/>
          <p:cNvSpPr txBox="1"/>
          <p:nvPr/>
        </p:nvSpPr>
        <p:spPr>
          <a:xfrm>
            <a:off x="4401404" y="921343"/>
            <a:ext cx="9485191" cy="882019"/>
          </a:xfrm>
          <a:prstGeom prst="rect">
            <a:avLst/>
          </a:prstGeom>
        </p:spPr>
        <p:txBody>
          <a:bodyPr lIns="0" tIns="0" rIns="0" bIns="0" rtlCol="0" anchor="t">
            <a:spAutoFit/>
          </a:bodyPr>
          <a:lstStyle/>
          <a:p>
            <a:pPr algn="l">
              <a:lnSpc>
                <a:spcPts val="6600"/>
              </a:lnSpc>
            </a:pPr>
            <a:r>
              <a:rPr lang="en-US" sz="6600">
                <a:solidFill>
                  <a:srgbClr val="1D3865"/>
                </a:solidFill>
                <a:latin typeface="League Spartan"/>
                <a:ea typeface="League Spartan"/>
                <a:cs typeface="League Spartan"/>
                <a:sym typeface="League Spartan"/>
              </a:rPr>
              <a:t>1.2 Problem statment </a:t>
            </a:r>
          </a:p>
        </p:txBody>
      </p:sp>
      <p:sp>
        <p:nvSpPr>
          <p:cNvPr id="18" name="TextBox 18"/>
          <p:cNvSpPr txBox="1"/>
          <p:nvPr/>
        </p:nvSpPr>
        <p:spPr>
          <a:xfrm>
            <a:off x="0" y="346706"/>
            <a:ext cx="2998754" cy="387816"/>
          </a:xfrm>
          <a:prstGeom prst="rect">
            <a:avLst/>
          </a:prstGeom>
        </p:spPr>
        <p:txBody>
          <a:bodyPr lIns="0" tIns="0" rIns="0" bIns="0" rtlCol="0" anchor="t">
            <a:spAutoFit/>
          </a:bodyPr>
          <a:lstStyle/>
          <a:p>
            <a:pPr marL="630382" lvl="1" indent="-315191" algn="ctr">
              <a:lnSpc>
                <a:spcPts val="2919"/>
              </a:lnSpc>
              <a:buAutoNum type="arabicPeriod"/>
            </a:pPr>
            <a:r>
              <a:rPr lang="en-US" sz="2919">
                <a:solidFill>
                  <a:srgbClr val="1D3865"/>
                </a:solidFill>
                <a:latin typeface="League Spartan"/>
                <a:ea typeface="League Spartan"/>
                <a:cs typeface="League Spartan"/>
                <a:sym typeface="League Spartan"/>
              </a:rPr>
              <a:t>Introduction</a:t>
            </a:r>
          </a:p>
        </p:txBody>
      </p:sp>
      <p:sp>
        <p:nvSpPr>
          <p:cNvPr id="19" name="Freeform 19"/>
          <p:cNvSpPr/>
          <p:nvPr/>
        </p:nvSpPr>
        <p:spPr>
          <a:xfrm>
            <a:off x="-49448" y="8142743"/>
            <a:ext cx="7020761" cy="2144257"/>
          </a:xfrm>
          <a:custGeom>
            <a:avLst/>
            <a:gdLst/>
            <a:ahLst/>
            <a:cxnLst/>
            <a:rect l="l" t="t" r="r" b="b"/>
            <a:pathLst>
              <a:path w="7020761" h="2144257">
                <a:moveTo>
                  <a:pt x="0" y="0"/>
                </a:moveTo>
                <a:lnTo>
                  <a:pt x="7020761" y="0"/>
                </a:lnTo>
                <a:lnTo>
                  <a:pt x="7020761" y="2144257"/>
                </a:lnTo>
                <a:lnTo>
                  <a:pt x="0" y="2144257"/>
                </a:lnTo>
                <a:lnTo>
                  <a:pt x="0" y="0"/>
                </a:lnTo>
                <a:close/>
              </a:path>
            </a:pathLst>
          </a:custGeom>
          <a:blipFill>
            <a:blip r:embed="rId2">
              <a:alphaModFix amt="31000"/>
              <a:extLst>
                <a:ext uri="{96DAC541-7B7A-43D3-8B79-37D633B846F1}">
                  <asvg:svgBlip xmlns:asvg="http://schemas.microsoft.com/office/drawing/2016/SVG/main" r:embed="rId3"/>
                </a:ext>
              </a:extLst>
            </a:blip>
            <a:stretch>
              <a:fillRect/>
            </a:stretch>
          </a:blipFill>
        </p:spPr>
      </p:sp>
      <p:sp>
        <p:nvSpPr>
          <p:cNvPr id="20" name="Freeform 20"/>
          <p:cNvSpPr/>
          <p:nvPr/>
        </p:nvSpPr>
        <p:spPr>
          <a:xfrm>
            <a:off x="6883083" y="8033164"/>
            <a:ext cx="7315200" cy="2234184"/>
          </a:xfrm>
          <a:custGeom>
            <a:avLst/>
            <a:gdLst/>
            <a:ahLst/>
            <a:cxnLst/>
            <a:rect l="l" t="t" r="r" b="b"/>
            <a:pathLst>
              <a:path w="7315200" h="2234184">
                <a:moveTo>
                  <a:pt x="0" y="0"/>
                </a:moveTo>
                <a:lnTo>
                  <a:pt x="7315200" y="0"/>
                </a:lnTo>
                <a:lnTo>
                  <a:pt x="7315200" y="2234184"/>
                </a:lnTo>
                <a:lnTo>
                  <a:pt x="0" y="2234184"/>
                </a:lnTo>
                <a:lnTo>
                  <a:pt x="0" y="0"/>
                </a:lnTo>
                <a:close/>
              </a:path>
            </a:pathLst>
          </a:custGeom>
          <a:blipFill>
            <a:blip r:embed="rId2">
              <a:alphaModFix amt="31000"/>
              <a:extLst>
                <a:ext uri="{96DAC541-7B7A-43D3-8B79-37D633B846F1}">
                  <asvg:svgBlip xmlns:asvg="http://schemas.microsoft.com/office/drawing/2016/SVG/main" r:embed="rId3"/>
                </a:ext>
              </a:extLst>
            </a:blip>
            <a:stretch>
              <a:fillRect/>
            </a:stretch>
          </a:blipFill>
        </p:spPr>
      </p:sp>
      <p:sp>
        <p:nvSpPr>
          <p:cNvPr id="21" name="Freeform 21"/>
          <p:cNvSpPr/>
          <p:nvPr/>
        </p:nvSpPr>
        <p:spPr>
          <a:xfrm>
            <a:off x="10972800" y="8097779"/>
            <a:ext cx="7315200" cy="2234184"/>
          </a:xfrm>
          <a:custGeom>
            <a:avLst/>
            <a:gdLst/>
            <a:ahLst/>
            <a:cxnLst/>
            <a:rect l="l" t="t" r="r" b="b"/>
            <a:pathLst>
              <a:path w="7315200" h="2234184">
                <a:moveTo>
                  <a:pt x="0" y="0"/>
                </a:moveTo>
                <a:lnTo>
                  <a:pt x="7315200" y="0"/>
                </a:lnTo>
                <a:lnTo>
                  <a:pt x="7315200" y="2234184"/>
                </a:lnTo>
                <a:lnTo>
                  <a:pt x="0" y="2234184"/>
                </a:lnTo>
                <a:lnTo>
                  <a:pt x="0" y="0"/>
                </a:lnTo>
                <a:close/>
              </a:path>
            </a:pathLst>
          </a:custGeom>
          <a:blipFill>
            <a:blip r:embed="rId2">
              <a:alphaModFix amt="31000"/>
              <a:extLst>
                <a:ext uri="{96DAC541-7B7A-43D3-8B79-37D633B846F1}">
                  <asvg:svgBlip xmlns:asvg="http://schemas.microsoft.com/office/drawing/2016/SVG/main" r:embed="rId3"/>
                </a:ext>
              </a:extLst>
            </a:blip>
            <a:stretch>
              <a:fillRect/>
            </a:stretch>
          </a:blipFill>
        </p:spPr>
      </p:sp>
      <p:sp>
        <p:nvSpPr>
          <p:cNvPr id="22" name="TextBox 22"/>
          <p:cNvSpPr txBox="1"/>
          <p:nvPr/>
        </p:nvSpPr>
        <p:spPr>
          <a:xfrm>
            <a:off x="17614480" y="9683929"/>
            <a:ext cx="462257"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3</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A5F16D4-B380-29A1-EE54-77B9BCAD2E21}"/>
              </a:ext>
            </a:extLst>
          </p:cNvPr>
          <p:cNvSpPr txBox="1"/>
          <p:nvPr/>
        </p:nvSpPr>
        <p:spPr>
          <a:xfrm>
            <a:off x="2590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K-nearest neighbors (KNN)</a:t>
            </a:r>
          </a:p>
        </p:txBody>
      </p:sp>
      <p:pic>
        <p:nvPicPr>
          <p:cNvPr id="3" name="Picture 2">
            <a:extLst>
              <a:ext uri="{FF2B5EF4-FFF2-40B4-BE49-F238E27FC236}">
                <a16:creationId xmlns:a16="http://schemas.microsoft.com/office/drawing/2014/main" id="{00B2FDE1-4DAD-A3DF-328A-3C9DA2CB066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171700"/>
            <a:ext cx="14782800" cy="7390452"/>
          </a:xfrm>
          <a:prstGeom prst="rect">
            <a:avLst/>
          </a:prstGeom>
          <a:noFill/>
          <a:ln>
            <a:noFill/>
          </a:ln>
        </p:spPr>
      </p:pic>
    </p:spTree>
    <p:extLst>
      <p:ext uri="{BB962C8B-B14F-4D97-AF65-F5344CB8AC3E}">
        <p14:creationId xmlns:p14="http://schemas.microsoft.com/office/powerpoint/2010/main" val="42074077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4E3AE3-1A26-125E-F732-D0FE3A62E10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26C53A6-55AF-73D2-C76A-4B9EE47B2507}"/>
              </a:ext>
            </a:extLst>
          </p:cNvPr>
          <p:cNvSpPr txBox="1"/>
          <p:nvPr/>
        </p:nvSpPr>
        <p:spPr>
          <a:xfrm>
            <a:off x="2590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MLP Regressor </a:t>
            </a:r>
          </a:p>
        </p:txBody>
      </p:sp>
      <p:pic>
        <p:nvPicPr>
          <p:cNvPr id="8194" name="Picture 2" descr="Building a Regression Multi-Layer Perceptron (MLP)">
            <a:extLst>
              <a:ext uri="{FF2B5EF4-FFF2-40B4-BE49-F238E27FC236}">
                <a16:creationId xmlns:a16="http://schemas.microsoft.com/office/drawing/2014/main" id="{DB8AB31B-196B-E520-A95E-925FD40246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1638300"/>
            <a:ext cx="11887200" cy="7747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31623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CC447A-39C0-0661-9ADA-6C6023EBB42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0E1A1B8-AE96-CEE8-3D5B-30896315346F}"/>
              </a:ext>
            </a:extLst>
          </p:cNvPr>
          <p:cNvSpPr txBox="1"/>
          <p:nvPr/>
        </p:nvSpPr>
        <p:spPr>
          <a:xfrm>
            <a:off x="2590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MLP Regressor </a:t>
            </a:r>
          </a:p>
        </p:txBody>
      </p:sp>
      <p:pic>
        <p:nvPicPr>
          <p:cNvPr id="5" name="Picture 4">
            <a:extLst>
              <a:ext uri="{FF2B5EF4-FFF2-40B4-BE49-F238E27FC236}">
                <a16:creationId xmlns:a16="http://schemas.microsoft.com/office/drawing/2014/main" id="{BA5DA82B-E812-F361-D0A6-58912D31C438}"/>
              </a:ext>
            </a:extLst>
          </p:cNvPr>
          <p:cNvPicPr>
            <a:picLocks noChangeAspect="1"/>
          </p:cNvPicPr>
          <p:nvPr/>
        </p:nvPicPr>
        <p:blipFill>
          <a:blip r:embed="rId2"/>
          <a:stretch>
            <a:fillRect/>
          </a:stretch>
        </p:blipFill>
        <p:spPr>
          <a:xfrm>
            <a:off x="3915474" y="1866900"/>
            <a:ext cx="11506200" cy="7496880"/>
          </a:xfrm>
          <a:prstGeom prst="rect">
            <a:avLst/>
          </a:prstGeom>
        </p:spPr>
      </p:pic>
    </p:spTree>
    <p:extLst>
      <p:ext uri="{BB962C8B-B14F-4D97-AF65-F5344CB8AC3E}">
        <p14:creationId xmlns:p14="http://schemas.microsoft.com/office/powerpoint/2010/main" val="24072307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189B2C6-19AC-0A0C-8BB0-2C2FB2802C6F}"/>
              </a:ext>
            </a:extLst>
          </p:cNvPr>
          <p:cNvSpPr txBox="1"/>
          <p:nvPr/>
        </p:nvSpPr>
        <p:spPr>
          <a:xfrm>
            <a:off x="2590800" y="4191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Gradient boosting decision tree</a:t>
            </a:r>
          </a:p>
        </p:txBody>
      </p:sp>
      <p:pic>
        <p:nvPicPr>
          <p:cNvPr id="12292" name="Picture 4" descr="General flow chart of gradient boosting decision tree (GBDT) machine... |  Download Scientific Diagram">
            <a:extLst>
              <a:ext uri="{FF2B5EF4-FFF2-40B4-BE49-F238E27FC236}">
                <a16:creationId xmlns:a16="http://schemas.microsoft.com/office/drawing/2014/main" id="{B212A633-099A-ACE8-9C49-517503043C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0257" y="2256775"/>
            <a:ext cx="13030200" cy="7603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95025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847B0B-BC47-2693-9570-A862040C059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ED2CBA5-F808-0AE4-3C81-CDC03E361198}"/>
              </a:ext>
            </a:extLst>
          </p:cNvPr>
          <p:cNvSpPr txBox="1"/>
          <p:nvPr/>
        </p:nvSpPr>
        <p:spPr>
          <a:xfrm>
            <a:off x="2196506" y="1109418"/>
            <a:ext cx="13989114" cy="1735090"/>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m/m/s Algorithms comparison</a:t>
            </a:r>
          </a:p>
          <a:p>
            <a:pPr algn="ctr">
              <a:lnSpc>
                <a:spcPts val="6600"/>
              </a:lnSpc>
            </a:pPr>
            <a:r>
              <a:rPr lang="en-US" sz="6600" dirty="0">
                <a:solidFill>
                  <a:srgbClr val="1D3865"/>
                </a:solidFill>
                <a:latin typeface="League Spartan"/>
                <a:ea typeface="League Spartan"/>
                <a:cs typeface="League Spartan"/>
                <a:sym typeface="League Spartan"/>
              </a:rPr>
              <a:t>Equations </a:t>
            </a:r>
          </a:p>
        </p:txBody>
      </p:sp>
      <p:pic>
        <p:nvPicPr>
          <p:cNvPr id="4" name="Picture 3">
            <a:extLst>
              <a:ext uri="{FF2B5EF4-FFF2-40B4-BE49-F238E27FC236}">
                <a16:creationId xmlns:a16="http://schemas.microsoft.com/office/drawing/2014/main" id="{DD9D81DD-723C-36FB-EF3E-D08E55C15A6E}"/>
              </a:ext>
            </a:extLst>
          </p:cNvPr>
          <p:cNvPicPr>
            <a:picLocks noChangeAspect="1"/>
          </p:cNvPicPr>
          <p:nvPr/>
        </p:nvPicPr>
        <p:blipFill>
          <a:blip r:embed="rId2"/>
          <a:stretch>
            <a:fillRect/>
          </a:stretch>
        </p:blipFill>
        <p:spPr>
          <a:xfrm>
            <a:off x="2196506" y="2933700"/>
            <a:ext cx="13894987" cy="5710482"/>
          </a:xfrm>
          <a:prstGeom prst="rect">
            <a:avLst/>
          </a:prstGeom>
        </p:spPr>
      </p:pic>
    </p:spTree>
    <p:extLst>
      <p:ext uri="{BB962C8B-B14F-4D97-AF65-F5344CB8AC3E}">
        <p14:creationId xmlns:p14="http://schemas.microsoft.com/office/powerpoint/2010/main" val="21347195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EB5ED-B727-5B87-D4EC-A50DA568A23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F2C6398-91F9-95F8-92FF-4FE8B747798A}"/>
              </a:ext>
            </a:extLst>
          </p:cNvPr>
          <p:cNvSpPr txBox="1"/>
          <p:nvPr/>
        </p:nvSpPr>
        <p:spPr>
          <a:xfrm>
            <a:off x="2196506" y="1109418"/>
            <a:ext cx="13989114" cy="1735090"/>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m/m/s Algorithms comparison</a:t>
            </a:r>
          </a:p>
          <a:p>
            <a:pPr algn="ctr">
              <a:lnSpc>
                <a:spcPts val="6600"/>
              </a:lnSpc>
            </a:pPr>
            <a:r>
              <a:rPr lang="en-US" sz="6600" dirty="0">
                <a:solidFill>
                  <a:srgbClr val="1D3865"/>
                </a:solidFill>
                <a:latin typeface="League Spartan"/>
                <a:ea typeface="League Spartan"/>
                <a:cs typeface="League Spartan"/>
                <a:sym typeface="League Spartan"/>
              </a:rPr>
              <a:t>simulation </a:t>
            </a:r>
          </a:p>
        </p:txBody>
      </p:sp>
      <p:pic>
        <p:nvPicPr>
          <p:cNvPr id="5" name="Picture 4">
            <a:extLst>
              <a:ext uri="{FF2B5EF4-FFF2-40B4-BE49-F238E27FC236}">
                <a16:creationId xmlns:a16="http://schemas.microsoft.com/office/drawing/2014/main" id="{AC54A3F4-E769-4918-BC6A-98EC82E644B1}"/>
              </a:ext>
            </a:extLst>
          </p:cNvPr>
          <p:cNvPicPr>
            <a:picLocks noChangeAspect="1"/>
          </p:cNvPicPr>
          <p:nvPr/>
        </p:nvPicPr>
        <p:blipFill>
          <a:blip r:embed="rId2"/>
          <a:stretch>
            <a:fillRect/>
          </a:stretch>
        </p:blipFill>
        <p:spPr>
          <a:xfrm>
            <a:off x="1856083" y="3162300"/>
            <a:ext cx="14575834" cy="5896213"/>
          </a:xfrm>
          <a:prstGeom prst="rect">
            <a:avLst/>
          </a:prstGeom>
        </p:spPr>
      </p:pic>
    </p:spTree>
    <p:extLst>
      <p:ext uri="{BB962C8B-B14F-4D97-AF65-F5344CB8AC3E}">
        <p14:creationId xmlns:p14="http://schemas.microsoft.com/office/powerpoint/2010/main" val="19243002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48C5A-0EF3-613B-DF5E-9978E3675B4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C382F92-EFC5-860C-A681-C181FE46F979}"/>
              </a:ext>
            </a:extLst>
          </p:cNvPr>
          <p:cNvSpPr txBox="1"/>
          <p:nvPr/>
        </p:nvSpPr>
        <p:spPr>
          <a:xfrm>
            <a:off x="2149443" y="5715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m/m/s models comparison</a:t>
            </a:r>
          </a:p>
        </p:txBody>
      </p:sp>
      <p:pic>
        <p:nvPicPr>
          <p:cNvPr id="3" name="Picture 2">
            <a:extLst>
              <a:ext uri="{FF2B5EF4-FFF2-40B4-BE49-F238E27FC236}">
                <a16:creationId xmlns:a16="http://schemas.microsoft.com/office/drawing/2014/main" id="{31F9A312-1A31-A6AF-B2F9-DF44B623F44A}"/>
              </a:ext>
            </a:extLst>
          </p:cNvPr>
          <p:cNvPicPr>
            <a:picLocks noChangeAspect="1"/>
          </p:cNvPicPr>
          <p:nvPr/>
        </p:nvPicPr>
        <p:blipFill>
          <a:blip r:embed="rId2"/>
          <a:stretch>
            <a:fillRect/>
          </a:stretch>
        </p:blipFill>
        <p:spPr>
          <a:xfrm>
            <a:off x="990600" y="1687036"/>
            <a:ext cx="8153400" cy="8051324"/>
          </a:xfrm>
          <a:prstGeom prst="rect">
            <a:avLst/>
          </a:prstGeom>
        </p:spPr>
      </p:pic>
      <p:pic>
        <p:nvPicPr>
          <p:cNvPr id="4" name="Picture 3">
            <a:extLst>
              <a:ext uri="{FF2B5EF4-FFF2-40B4-BE49-F238E27FC236}">
                <a16:creationId xmlns:a16="http://schemas.microsoft.com/office/drawing/2014/main" id="{44824F75-5ED5-5828-3A80-5FE00D867AA1}"/>
              </a:ext>
            </a:extLst>
          </p:cNvPr>
          <p:cNvPicPr>
            <a:picLocks noChangeAspect="1"/>
          </p:cNvPicPr>
          <p:nvPr/>
        </p:nvPicPr>
        <p:blipFill>
          <a:blip r:embed="rId3"/>
          <a:stretch>
            <a:fillRect/>
          </a:stretch>
        </p:blipFill>
        <p:spPr>
          <a:xfrm>
            <a:off x="9677400" y="1709896"/>
            <a:ext cx="8153400" cy="8051324"/>
          </a:xfrm>
          <a:prstGeom prst="rect">
            <a:avLst/>
          </a:prstGeom>
        </p:spPr>
      </p:pic>
    </p:spTree>
    <p:extLst>
      <p:ext uri="{BB962C8B-B14F-4D97-AF65-F5344CB8AC3E}">
        <p14:creationId xmlns:p14="http://schemas.microsoft.com/office/powerpoint/2010/main" val="29379861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A5956A-AE1F-C033-A3AE-10BBF1517AD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F3AAD33-83CC-7119-709D-4110AE9AAACA}"/>
              </a:ext>
            </a:extLst>
          </p:cNvPr>
          <p:cNvSpPr txBox="1"/>
          <p:nvPr/>
        </p:nvSpPr>
        <p:spPr>
          <a:xfrm>
            <a:off x="2149443" y="5715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m/m/s models comparison</a:t>
            </a:r>
          </a:p>
        </p:txBody>
      </p:sp>
      <p:pic>
        <p:nvPicPr>
          <p:cNvPr id="5" name="Picture 4">
            <a:extLst>
              <a:ext uri="{FF2B5EF4-FFF2-40B4-BE49-F238E27FC236}">
                <a16:creationId xmlns:a16="http://schemas.microsoft.com/office/drawing/2014/main" id="{CE24E74C-5B5B-340E-9AAC-3E1EE92445F4}"/>
              </a:ext>
            </a:extLst>
          </p:cNvPr>
          <p:cNvPicPr>
            <a:picLocks noChangeAspect="1"/>
          </p:cNvPicPr>
          <p:nvPr/>
        </p:nvPicPr>
        <p:blipFill>
          <a:blip r:embed="rId2"/>
          <a:stretch>
            <a:fillRect/>
          </a:stretch>
        </p:blipFill>
        <p:spPr>
          <a:xfrm>
            <a:off x="533400" y="1714500"/>
            <a:ext cx="8102438" cy="8001000"/>
          </a:xfrm>
          <a:prstGeom prst="rect">
            <a:avLst/>
          </a:prstGeom>
        </p:spPr>
      </p:pic>
      <p:pic>
        <p:nvPicPr>
          <p:cNvPr id="6" name="Picture 5">
            <a:extLst>
              <a:ext uri="{FF2B5EF4-FFF2-40B4-BE49-F238E27FC236}">
                <a16:creationId xmlns:a16="http://schemas.microsoft.com/office/drawing/2014/main" id="{69983B88-745F-4E38-DB3C-D6E2CE3A7A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36922" y="1722120"/>
            <a:ext cx="8102438" cy="8001000"/>
          </a:xfrm>
          <a:prstGeom prst="rect">
            <a:avLst/>
          </a:prstGeom>
        </p:spPr>
      </p:pic>
    </p:spTree>
    <p:extLst>
      <p:ext uri="{BB962C8B-B14F-4D97-AF65-F5344CB8AC3E}">
        <p14:creationId xmlns:p14="http://schemas.microsoft.com/office/powerpoint/2010/main" val="815367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F8AEB25-6C7B-8259-92BA-5DDE604B3034}"/>
              </a:ext>
            </a:extLst>
          </p:cNvPr>
          <p:cNvSpPr txBox="1"/>
          <p:nvPr/>
        </p:nvSpPr>
        <p:spPr>
          <a:xfrm>
            <a:off x="2149443" y="5715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Simulation warm up time</a:t>
            </a:r>
          </a:p>
        </p:txBody>
      </p:sp>
      <p:pic>
        <p:nvPicPr>
          <p:cNvPr id="3" name="Picture 2">
            <a:extLst>
              <a:ext uri="{FF2B5EF4-FFF2-40B4-BE49-F238E27FC236}">
                <a16:creationId xmlns:a16="http://schemas.microsoft.com/office/drawing/2014/main" id="{62ABF12F-50C8-2DCA-6F7F-52C100855D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9400" y="1460205"/>
            <a:ext cx="12954000" cy="8559199"/>
          </a:xfrm>
          <a:prstGeom prst="rect">
            <a:avLst/>
          </a:prstGeom>
        </p:spPr>
      </p:pic>
    </p:spTree>
    <p:extLst>
      <p:ext uri="{BB962C8B-B14F-4D97-AF65-F5344CB8AC3E}">
        <p14:creationId xmlns:p14="http://schemas.microsoft.com/office/powerpoint/2010/main" val="7892767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993998-7650-2FAB-C608-F601764D2791}"/>
              </a:ext>
            </a:extLst>
          </p:cNvPr>
          <p:cNvSpPr txBox="1"/>
          <p:nvPr/>
        </p:nvSpPr>
        <p:spPr>
          <a:xfrm>
            <a:off x="2149443" y="5715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Hyperparameters tuning plot </a:t>
            </a:r>
          </a:p>
        </p:txBody>
      </p:sp>
      <p:pic>
        <p:nvPicPr>
          <p:cNvPr id="3" name="Picture 2">
            <a:extLst>
              <a:ext uri="{FF2B5EF4-FFF2-40B4-BE49-F238E27FC236}">
                <a16:creationId xmlns:a16="http://schemas.microsoft.com/office/drawing/2014/main" id="{782E1EDC-0BAA-EAFD-96DA-58AD0D7C8A2A}"/>
              </a:ext>
            </a:extLst>
          </p:cNvPr>
          <p:cNvPicPr>
            <a:picLocks noChangeAspect="1"/>
          </p:cNvPicPr>
          <p:nvPr/>
        </p:nvPicPr>
        <p:blipFill>
          <a:blip r:embed="rId2"/>
          <a:stretch>
            <a:fillRect/>
          </a:stretch>
        </p:blipFill>
        <p:spPr>
          <a:xfrm>
            <a:off x="1676400" y="1460205"/>
            <a:ext cx="14630400" cy="8727998"/>
          </a:xfrm>
          <a:prstGeom prst="rect">
            <a:avLst/>
          </a:prstGeom>
        </p:spPr>
      </p:pic>
    </p:spTree>
    <p:extLst>
      <p:ext uri="{BB962C8B-B14F-4D97-AF65-F5344CB8AC3E}">
        <p14:creationId xmlns:p14="http://schemas.microsoft.com/office/powerpoint/2010/main" val="252666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81016" y="3272133"/>
            <a:ext cx="7281095" cy="1863413"/>
            <a:chOff x="0" y="0"/>
            <a:chExt cx="5486290" cy="1404078"/>
          </a:xfrm>
        </p:grpSpPr>
        <p:sp>
          <p:nvSpPr>
            <p:cNvPr id="3" name="Freeform 3"/>
            <p:cNvSpPr/>
            <p:nvPr/>
          </p:nvSpPr>
          <p:spPr>
            <a:xfrm>
              <a:off x="0" y="0"/>
              <a:ext cx="5485778" cy="1404078"/>
            </a:xfrm>
            <a:custGeom>
              <a:avLst/>
              <a:gdLst/>
              <a:ahLst/>
              <a:cxnLst/>
              <a:rect l="l" t="t" r="r" b="b"/>
              <a:pathLst>
                <a:path w="5485778" h="1404078">
                  <a:moveTo>
                    <a:pt x="5277774" y="0"/>
                  </a:moveTo>
                  <a:lnTo>
                    <a:pt x="5316" y="0"/>
                  </a:lnTo>
                  <a:cubicBezTo>
                    <a:pt x="2380" y="0"/>
                    <a:pt x="0" y="2380"/>
                    <a:pt x="0" y="5316"/>
                  </a:cubicBezTo>
                  <a:lnTo>
                    <a:pt x="0" y="1398761"/>
                  </a:lnTo>
                  <a:cubicBezTo>
                    <a:pt x="0" y="1401697"/>
                    <a:pt x="2380" y="1404078"/>
                    <a:pt x="5316" y="1404078"/>
                  </a:cubicBezTo>
                  <a:lnTo>
                    <a:pt x="5277774" y="1404078"/>
                  </a:lnTo>
                  <a:cubicBezTo>
                    <a:pt x="5280923" y="1404078"/>
                    <a:pt x="5283693" y="1401996"/>
                    <a:pt x="5284569" y="1398971"/>
                  </a:cubicBezTo>
                  <a:lnTo>
                    <a:pt x="5484812" y="707146"/>
                  </a:lnTo>
                  <a:cubicBezTo>
                    <a:pt x="5485778" y="703810"/>
                    <a:pt x="5485778" y="700268"/>
                    <a:pt x="5484812" y="696932"/>
                  </a:cubicBezTo>
                  <a:lnTo>
                    <a:pt x="5284569" y="5107"/>
                  </a:lnTo>
                  <a:cubicBezTo>
                    <a:pt x="5283693" y="2082"/>
                    <a:pt x="5280923" y="0"/>
                    <a:pt x="5277774" y="0"/>
                  </a:cubicBezTo>
                  <a:close/>
                </a:path>
              </a:pathLst>
            </a:custGeom>
            <a:solidFill>
              <a:srgbClr val="000000">
                <a:alpha val="0"/>
              </a:srgbClr>
            </a:solidFill>
            <a:ln w="76200" cap="sq">
              <a:solidFill>
                <a:srgbClr val="1D3865"/>
              </a:solidFill>
              <a:prstDash val="solid"/>
              <a:miter/>
            </a:ln>
          </p:spPr>
        </p:sp>
        <p:sp>
          <p:nvSpPr>
            <p:cNvPr id="4" name="TextBox 4"/>
            <p:cNvSpPr txBox="1"/>
            <p:nvPr/>
          </p:nvSpPr>
          <p:spPr>
            <a:xfrm>
              <a:off x="0" y="-28575"/>
              <a:ext cx="5371990" cy="1432653"/>
            </a:xfrm>
            <a:prstGeom prst="rect">
              <a:avLst/>
            </a:prstGeom>
          </p:spPr>
          <p:txBody>
            <a:bodyPr lIns="50800" tIns="50800" rIns="50800" bIns="50800" rtlCol="0" anchor="ctr"/>
            <a:lstStyle/>
            <a:p>
              <a:pPr algn="ctr">
                <a:lnSpc>
                  <a:spcPts val="2969"/>
                </a:lnSpc>
              </a:pPr>
              <a:endParaRPr/>
            </a:p>
          </p:txBody>
        </p:sp>
      </p:grpSp>
      <p:grpSp>
        <p:nvGrpSpPr>
          <p:cNvPr id="5" name="Group 5"/>
          <p:cNvGrpSpPr/>
          <p:nvPr/>
        </p:nvGrpSpPr>
        <p:grpSpPr>
          <a:xfrm>
            <a:off x="1081016" y="5745930"/>
            <a:ext cx="7281095" cy="1863413"/>
            <a:chOff x="0" y="0"/>
            <a:chExt cx="5486290" cy="1404078"/>
          </a:xfrm>
        </p:grpSpPr>
        <p:sp>
          <p:nvSpPr>
            <p:cNvPr id="6" name="Freeform 6"/>
            <p:cNvSpPr/>
            <p:nvPr/>
          </p:nvSpPr>
          <p:spPr>
            <a:xfrm>
              <a:off x="0" y="0"/>
              <a:ext cx="5485778" cy="1404078"/>
            </a:xfrm>
            <a:custGeom>
              <a:avLst/>
              <a:gdLst/>
              <a:ahLst/>
              <a:cxnLst/>
              <a:rect l="l" t="t" r="r" b="b"/>
              <a:pathLst>
                <a:path w="5485778" h="1404078">
                  <a:moveTo>
                    <a:pt x="5277774" y="0"/>
                  </a:moveTo>
                  <a:lnTo>
                    <a:pt x="5316" y="0"/>
                  </a:lnTo>
                  <a:cubicBezTo>
                    <a:pt x="2380" y="0"/>
                    <a:pt x="0" y="2380"/>
                    <a:pt x="0" y="5316"/>
                  </a:cubicBezTo>
                  <a:lnTo>
                    <a:pt x="0" y="1398761"/>
                  </a:lnTo>
                  <a:cubicBezTo>
                    <a:pt x="0" y="1401697"/>
                    <a:pt x="2380" y="1404078"/>
                    <a:pt x="5316" y="1404078"/>
                  </a:cubicBezTo>
                  <a:lnTo>
                    <a:pt x="5277774" y="1404078"/>
                  </a:lnTo>
                  <a:cubicBezTo>
                    <a:pt x="5280923" y="1404078"/>
                    <a:pt x="5283693" y="1401996"/>
                    <a:pt x="5284569" y="1398971"/>
                  </a:cubicBezTo>
                  <a:lnTo>
                    <a:pt x="5484812" y="707146"/>
                  </a:lnTo>
                  <a:cubicBezTo>
                    <a:pt x="5485778" y="703810"/>
                    <a:pt x="5485778" y="700268"/>
                    <a:pt x="5484812" y="696932"/>
                  </a:cubicBezTo>
                  <a:lnTo>
                    <a:pt x="5284569" y="5107"/>
                  </a:lnTo>
                  <a:cubicBezTo>
                    <a:pt x="5283693" y="2082"/>
                    <a:pt x="5280923" y="0"/>
                    <a:pt x="5277774" y="0"/>
                  </a:cubicBezTo>
                  <a:close/>
                </a:path>
              </a:pathLst>
            </a:custGeom>
            <a:solidFill>
              <a:srgbClr val="000000">
                <a:alpha val="0"/>
              </a:srgbClr>
            </a:solidFill>
            <a:ln w="76200" cap="sq">
              <a:solidFill>
                <a:srgbClr val="1D3865"/>
              </a:solidFill>
              <a:prstDash val="solid"/>
              <a:miter/>
            </a:ln>
          </p:spPr>
        </p:sp>
        <p:sp>
          <p:nvSpPr>
            <p:cNvPr id="7" name="TextBox 7"/>
            <p:cNvSpPr txBox="1"/>
            <p:nvPr/>
          </p:nvSpPr>
          <p:spPr>
            <a:xfrm>
              <a:off x="0" y="-28575"/>
              <a:ext cx="5371990" cy="1432653"/>
            </a:xfrm>
            <a:prstGeom prst="rect">
              <a:avLst/>
            </a:prstGeom>
          </p:spPr>
          <p:txBody>
            <a:bodyPr lIns="50800" tIns="50800" rIns="50800" bIns="50800" rtlCol="0" anchor="ctr"/>
            <a:lstStyle/>
            <a:p>
              <a:pPr algn="ctr">
                <a:lnSpc>
                  <a:spcPts val="2969"/>
                </a:lnSpc>
              </a:pPr>
              <a:endParaRPr/>
            </a:p>
          </p:txBody>
        </p:sp>
      </p:grpSp>
      <p:grpSp>
        <p:nvGrpSpPr>
          <p:cNvPr id="8" name="Group 8"/>
          <p:cNvGrpSpPr/>
          <p:nvPr/>
        </p:nvGrpSpPr>
        <p:grpSpPr>
          <a:xfrm rot="-10800000">
            <a:off x="10010611" y="3595322"/>
            <a:ext cx="7281095" cy="1863413"/>
            <a:chOff x="0" y="0"/>
            <a:chExt cx="5486290" cy="1404078"/>
          </a:xfrm>
        </p:grpSpPr>
        <p:sp>
          <p:nvSpPr>
            <p:cNvPr id="9" name="Freeform 9"/>
            <p:cNvSpPr/>
            <p:nvPr/>
          </p:nvSpPr>
          <p:spPr>
            <a:xfrm>
              <a:off x="0" y="0"/>
              <a:ext cx="5485778" cy="1404078"/>
            </a:xfrm>
            <a:custGeom>
              <a:avLst/>
              <a:gdLst/>
              <a:ahLst/>
              <a:cxnLst/>
              <a:rect l="l" t="t" r="r" b="b"/>
              <a:pathLst>
                <a:path w="5485778" h="1404078">
                  <a:moveTo>
                    <a:pt x="5277774" y="0"/>
                  </a:moveTo>
                  <a:lnTo>
                    <a:pt x="5316" y="0"/>
                  </a:lnTo>
                  <a:cubicBezTo>
                    <a:pt x="2380" y="0"/>
                    <a:pt x="0" y="2380"/>
                    <a:pt x="0" y="5316"/>
                  </a:cubicBezTo>
                  <a:lnTo>
                    <a:pt x="0" y="1398761"/>
                  </a:lnTo>
                  <a:cubicBezTo>
                    <a:pt x="0" y="1401697"/>
                    <a:pt x="2380" y="1404078"/>
                    <a:pt x="5316" y="1404078"/>
                  </a:cubicBezTo>
                  <a:lnTo>
                    <a:pt x="5277774" y="1404078"/>
                  </a:lnTo>
                  <a:cubicBezTo>
                    <a:pt x="5280923" y="1404078"/>
                    <a:pt x="5283693" y="1401996"/>
                    <a:pt x="5284569" y="1398971"/>
                  </a:cubicBezTo>
                  <a:lnTo>
                    <a:pt x="5484812" y="707146"/>
                  </a:lnTo>
                  <a:cubicBezTo>
                    <a:pt x="5485778" y="703810"/>
                    <a:pt x="5485778" y="700268"/>
                    <a:pt x="5484812" y="696932"/>
                  </a:cubicBezTo>
                  <a:lnTo>
                    <a:pt x="5284569" y="5107"/>
                  </a:lnTo>
                  <a:cubicBezTo>
                    <a:pt x="5283693" y="2082"/>
                    <a:pt x="5280923" y="0"/>
                    <a:pt x="5277774" y="0"/>
                  </a:cubicBezTo>
                  <a:close/>
                </a:path>
              </a:pathLst>
            </a:custGeom>
            <a:solidFill>
              <a:srgbClr val="000000">
                <a:alpha val="0"/>
              </a:srgbClr>
            </a:solidFill>
            <a:ln w="76200" cap="sq">
              <a:solidFill>
                <a:srgbClr val="1D3865"/>
              </a:solidFill>
              <a:prstDash val="solid"/>
              <a:miter/>
            </a:ln>
          </p:spPr>
        </p:sp>
        <p:sp>
          <p:nvSpPr>
            <p:cNvPr id="10" name="TextBox 10"/>
            <p:cNvSpPr txBox="1"/>
            <p:nvPr/>
          </p:nvSpPr>
          <p:spPr>
            <a:xfrm>
              <a:off x="0" y="-28575"/>
              <a:ext cx="5371990" cy="1432653"/>
            </a:xfrm>
            <a:prstGeom prst="rect">
              <a:avLst/>
            </a:prstGeom>
          </p:spPr>
          <p:txBody>
            <a:bodyPr lIns="50800" tIns="50800" rIns="50800" bIns="50800" rtlCol="0" anchor="ctr"/>
            <a:lstStyle/>
            <a:p>
              <a:pPr algn="ctr">
                <a:lnSpc>
                  <a:spcPts val="2969"/>
                </a:lnSpc>
              </a:pPr>
              <a:endParaRPr/>
            </a:p>
          </p:txBody>
        </p:sp>
      </p:grpSp>
      <p:grpSp>
        <p:nvGrpSpPr>
          <p:cNvPr id="11" name="Group 11"/>
          <p:cNvGrpSpPr/>
          <p:nvPr/>
        </p:nvGrpSpPr>
        <p:grpSpPr>
          <a:xfrm rot="-10800000">
            <a:off x="10010611" y="5998301"/>
            <a:ext cx="7281095" cy="1863413"/>
            <a:chOff x="0" y="0"/>
            <a:chExt cx="5486290" cy="1404078"/>
          </a:xfrm>
        </p:grpSpPr>
        <p:sp>
          <p:nvSpPr>
            <p:cNvPr id="12" name="Freeform 12"/>
            <p:cNvSpPr/>
            <p:nvPr/>
          </p:nvSpPr>
          <p:spPr>
            <a:xfrm>
              <a:off x="0" y="0"/>
              <a:ext cx="5485778" cy="1404078"/>
            </a:xfrm>
            <a:custGeom>
              <a:avLst/>
              <a:gdLst/>
              <a:ahLst/>
              <a:cxnLst/>
              <a:rect l="l" t="t" r="r" b="b"/>
              <a:pathLst>
                <a:path w="5485778" h="1404078">
                  <a:moveTo>
                    <a:pt x="5277774" y="0"/>
                  </a:moveTo>
                  <a:lnTo>
                    <a:pt x="5316" y="0"/>
                  </a:lnTo>
                  <a:cubicBezTo>
                    <a:pt x="2380" y="0"/>
                    <a:pt x="0" y="2380"/>
                    <a:pt x="0" y="5316"/>
                  </a:cubicBezTo>
                  <a:lnTo>
                    <a:pt x="0" y="1398761"/>
                  </a:lnTo>
                  <a:cubicBezTo>
                    <a:pt x="0" y="1401697"/>
                    <a:pt x="2380" y="1404078"/>
                    <a:pt x="5316" y="1404078"/>
                  </a:cubicBezTo>
                  <a:lnTo>
                    <a:pt x="5277774" y="1404078"/>
                  </a:lnTo>
                  <a:cubicBezTo>
                    <a:pt x="5280923" y="1404078"/>
                    <a:pt x="5283693" y="1401996"/>
                    <a:pt x="5284569" y="1398971"/>
                  </a:cubicBezTo>
                  <a:lnTo>
                    <a:pt x="5484812" y="707146"/>
                  </a:lnTo>
                  <a:cubicBezTo>
                    <a:pt x="5485778" y="703810"/>
                    <a:pt x="5485778" y="700268"/>
                    <a:pt x="5484812" y="696932"/>
                  </a:cubicBezTo>
                  <a:lnTo>
                    <a:pt x="5284569" y="5107"/>
                  </a:lnTo>
                  <a:cubicBezTo>
                    <a:pt x="5283693" y="2082"/>
                    <a:pt x="5280923" y="0"/>
                    <a:pt x="5277774" y="0"/>
                  </a:cubicBezTo>
                  <a:close/>
                </a:path>
              </a:pathLst>
            </a:custGeom>
            <a:solidFill>
              <a:srgbClr val="000000">
                <a:alpha val="0"/>
              </a:srgbClr>
            </a:solidFill>
            <a:ln w="76200" cap="sq">
              <a:solidFill>
                <a:srgbClr val="1D3865"/>
              </a:solidFill>
              <a:prstDash val="solid"/>
              <a:miter/>
            </a:ln>
          </p:spPr>
        </p:sp>
        <p:sp>
          <p:nvSpPr>
            <p:cNvPr id="13" name="TextBox 13"/>
            <p:cNvSpPr txBox="1"/>
            <p:nvPr/>
          </p:nvSpPr>
          <p:spPr>
            <a:xfrm>
              <a:off x="0" y="-28575"/>
              <a:ext cx="5371990" cy="1432653"/>
            </a:xfrm>
            <a:prstGeom prst="rect">
              <a:avLst/>
            </a:prstGeom>
          </p:spPr>
          <p:txBody>
            <a:bodyPr lIns="50800" tIns="50800" rIns="50800" bIns="50800" rtlCol="0" anchor="ctr"/>
            <a:lstStyle/>
            <a:p>
              <a:pPr algn="ctr">
                <a:lnSpc>
                  <a:spcPts val="2969"/>
                </a:lnSpc>
              </a:pPr>
              <a:endParaRPr/>
            </a:p>
          </p:txBody>
        </p:sp>
      </p:grpSp>
      <p:grpSp>
        <p:nvGrpSpPr>
          <p:cNvPr id="14" name="Group 14"/>
          <p:cNvGrpSpPr/>
          <p:nvPr/>
        </p:nvGrpSpPr>
        <p:grpSpPr>
          <a:xfrm>
            <a:off x="1028700" y="3700651"/>
            <a:ext cx="180702" cy="1224035"/>
            <a:chOff x="0" y="0"/>
            <a:chExt cx="47592" cy="322379"/>
          </a:xfrm>
        </p:grpSpPr>
        <p:sp>
          <p:nvSpPr>
            <p:cNvPr id="15" name="Freeform 15"/>
            <p:cNvSpPr/>
            <p:nvPr/>
          </p:nvSpPr>
          <p:spPr>
            <a:xfrm>
              <a:off x="0" y="0"/>
              <a:ext cx="47592" cy="322379"/>
            </a:xfrm>
            <a:custGeom>
              <a:avLst/>
              <a:gdLst/>
              <a:ahLst/>
              <a:cxnLst/>
              <a:rect l="l" t="t" r="r" b="b"/>
              <a:pathLst>
                <a:path w="47592" h="322379">
                  <a:moveTo>
                    <a:pt x="0" y="0"/>
                  </a:moveTo>
                  <a:lnTo>
                    <a:pt x="47592" y="0"/>
                  </a:lnTo>
                  <a:lnTo>
                    <a:pt x="47592" y="322379"/>
                  </a:lnTo>
                  <a:lnTo>
                    <a:pt x="0" y="322379"/>
                  </a:lnTo>
                  <a:close/>
                </a:path>
              </a:pathLst>
            </a:custGeom>
            <a:solidFill>
              <a:srgbClr val="FBC73B"/>
            </a:solidFill>
          </p:spPr>
        </p:sp>
        <p:sp>
          <p:nvSpPr>
            <p:cNvPr id="16" name="TextBox 16"/>
            <p:cNvSpPr txBox="1"/>
            <p:nvPr/>
          </p:nvSpPr>
          <p:spPr>
            <a:xfrm>
              <a:off x="0" y="-28575"/>
              <a:ext cx="47592" cy="350954"/>
            </a:xfrm>
            <a:prstGeom prst="rect">
              <a:avLst/>
            </a:prstGeom>
          </p:spPr>
          <p:txBody>
            <a:bodyPr lIns="50800" tIns="50800" rIns="50800" bIns="50800" rtlCol="0" anchor="ctr"/>
            <a:lstStyle/>
            <a:p>
              <a:pPr algn="ctr">
                <a:lnSpc>
                  <a:spcPts val="2969"/>
                </a:lnSpc>
              </a:pPr>
              <a:endParaRPr/>
            </a:p>
          </p:txBody>
        </p:sp>
      </p:grpSp>
      <p:grpSp>
        <p:nvGrpSpPr>
          <p:cNvPr id="17" name="Group 17"/>
          <p:cNvGrpSpPr/>
          <p:nvPr/>
        </p:nvGrpSpPr>
        <p:grpSpPr>
          <a:xfrm>
            <a:off x="1028700" y="6128711"/>
            <a:ext cx="180702" cy="1224035"/>
            <a:chOff x="0" y="0"/>
            <a:chExt cx="47592" cy="322379"/>
          </a:xfrm>
        </p:grpSpPr>
        <p:sp>
          <p:nvSpPr>
            <p:cNvPr id="18" name="Freeform 18"/>
            <p:cNvSpPr/>
            <p:nvPr/>
          </p:nvSpPr>
          <p:spPr>
            <a:xfrm>
              <a:off x="0" y="0"/>
              <a:ext cx="47592" cy="322379"/>
            </a:xfrm>
            <a:custGeom>
              <a:avLst/>
              <a:gdLst/>
              <a:ahLst/>
              <a:cxnLst/>
              <a:rect l="l" t="t" r="r" b="b"/>
              <a:pathLst>
                <a:path w="47592" h="322379">
                  <a:moveTo>
                    <a:pt x="0" y="0"/>
                  </a:moveTo>
                  <a:lnTo>
                    <a:pt x="47592" y="0"/>
                  </a:lnTo>
                  <a:lnTo>
                    <a:pt x="47592" y="322379"/>
                  </a:lnTo>
                  <a:lnTo>
                    <a:pt x="0" y="322379"/>
                  </a:lnTo>
                  <a:close/>
                </a:path>
              </a:pathLst>
            </a:custGeom>
            <a:solidFill>
              <a:srgbClr val="FBC73B"/>
            </a:solidFill>
          </p:spPr>
        </p:sp>
        <p:sp>
          <p:nvSpPr>
            <p:cNvPr id="19" name="TextBox 19"/>
            <p:cNvSpPr txBox="1"/>
            <p:nvPr/>
          </p:nvSpPr>
          <p:spPr>
            <a:xfrm>
              <a:off x="0" y="-28575"/>
              <a:ext cx="47592" cy="350954"/>
            </a:xfrm>
            <a:prstGeom prst="rect">
              <a:avLst/>
            </a:prstGeom>
          </p:spPr>
          <p:txBody>
            <a:bodyPr lIns="50800" tIns="50800" rIns="50800" bIns="50800" rtlCol="0" anchor="ctr"/>
            <a:lstStyle/>
            <a:p>
              <a:pPr algn="ctr">
                <a:lnSpc>
                  <a:spcPts val="2969"/>
                </a:lnSpc>
              </a:pPr>
              <a:endParaRPr/>
            </a:p>
          </p:txBody>
        </p:sp>
      </p:grpSp>
      <p:grpSp>
        <p:nvGrpSpPr>
          <p:cNvPr id="20" name="Group 20"/>
          <p:cNvGrpSpPr/>
          <p:nvPr/>
        </p:nvGrpSpPr>
        <p:grpSpPr>
          <a:xfrm>
            <a:off x="17164368" y="4017729"/>
            <a:ext cx="180702" cy="1224035"/>
            <a:chOff x="0" y="0"/>
            <a:chExt cx="47592" cy="322379"/>
          </a:xfrm>
        </p:grpSpPr>
        <p:sp>
          <p:nvSpPr>
            <p:cNvPr id="21" name="Freeform 21"/>
            <p:cNvSpPr/>
            <p:nvPr/>
          </p:nvSpPr>
          <p:spPr>
            <a:xfrm>
              <a:off x="0" y="0"/>
              <a:ext cx="47592" cy="322379"/>
            </a:xfrm>
            <a:custGeom>
              <a:avLst/>
              <a:gdLst/>
              <a:ahLst/>
              <a:cxnLst/>
              <a:rect l="l" t="t" r="r" b="b"/>
              <a:pathLst>
                <a:path w="47592" h="322379">
                  <a:moveTo>
                    <a:pt x="0" y="0"/>
                  </a:moveTo>
                  <a:lnTo>
                    <a:pt x="47592" y="0"/>
                  </a:lnTo>
                  <a:lnTo>
                    <a:pt x="47592" y="322379"/>
                  </a:lnTo>
                  <a:lnTo>
                    <a:pt x="0" y="322379"/>
                  </a:lnTo>
                  <a:close/>
                </a:path>
              </a:pathLst>
            </a:custGeom>
            <a:solidFill>
              <a:srgbClr val="FBC73B"/>
            </a:solidFill>
          </p:spPr>
        </p:sp>
        <p:sp>
          <p:nvSpPr>
            <p:cNvPr id="22" name="TextBox 22"/>
            <p:cNvSpPr txBox="1"/>
            <p:nvPr/>
          </p:nvSpPr>
          <p:spPr>
            <a:xfrm>
              <a:off x="0" y="-28575"/>
              <a:ext cx="47592" cy="350954"/>
            </a:xfrm>
            <a:prstGeom prst="rect">
              <a:avLst/>
            </a:prstGeom>
          </p:spPr>
          <p:txBody>
            <a:bodyPr lIns="50800" tIns="50800" rIns="50800" bIns="50800" rtlCol="0" anchor="ctr"/>
            <a:lstStyle/>
            <a:p>
              <a:pPr algn="ctr">
                <a:lnSpc>
                  <a:spcPts val="2969"/>
                </a:lnSpc>
              </a:pPr>
              <a:endParaRPr/>
            </a:p>
          </p:txBody>
        </p:sp>
      </p:grpSp>
      <p:grpSp>
        <p:nvGrpSpPr>
          <p:cNvPr id="23" name="Group 23"/>
          <p:cNvGrpSpPr/>
          <p:nvPr/>
        </p:nvGrpSpPr>
        <p:grpSpPr>
          <a:xfrm>
            <a:off x="17164368" y="6375268"/>
            <a:ext cx="180702" cy="1224035"/>
            <a:chOff x="0" y="0"/>
            <a:chExt cx="47592" cy="322379"/>
          </a:xfrm>
        </p:grpSpPr>
        <p:sp>
          <p:nvSpPr>
            <p:cNvPr id="24" name="Freeform 24"/>
            <p:cNvSpPr/>
            <p:nvPr/>
          </p:nvSpPr>
          <p:spPr>
            <a:xfrm>
              <a:off x="0" y="0"/>
              <a:ext cx="47592" cy="322379"/>
            </a:xfrm>
            <a:custGeom>
              <a:avLst/>
              <a:gdLst/>
              <a:ahLst/>
              <a:cxnLst/>
              <a:rect l="l" t="t" r="r" b="b"/>
              <a:pathLst>
                <a:path w="47592" h="322379">
                  <a:moveTo>
                    <a:pt x="0" y="0"/>
                  </a:moveTo>
                  <a:lnTo>
                    <a:pt x="47592" y="0"/>
                  </a:lnTo>
                  <a:lnTo>
                    <a:pt x="47592" y="322379"/>
                  </a:lnTo>
                  <a:lnTo>
                    <a:pt x="0" y="322379"/>
                  </a:lnTo>
                  <a:close/>
                </a:path>
              </a:pathLst>
            </a:custGeom>
            <a:solidFill>
              <a:srgbClr val="FBC73B"/>
            </a:solidFill>
          </p:spPr>
        </p:sp>
        <p:sp>
          <p:nvSpPr>
            <p:cNvPr id="25" name="TextBox 25"/>
            <p:cNvSpPr txBox="1"/>
            <p:nvPr/>
          </p:nvSpPr>
          <p:spPr>
            <a:xfrm>
              <a:off x="0" y="-28575"/>
              <a:ext cx="47592" cy="350954"/>
            </a:xfrm>
            <a:prstGeom prst="rect">
              <a:avLst/>
            </a:prstGeom>
          </p:spPr>
          <p:txBody>
            <a:bodyPr lIns="50800" tIns="50800" rIns="50800" bIns="50800" rtlCol="0" anchor="ctr"/>
            <a:lstStyle/>
            <a:p>
              <a:pPr algn="ctr">
                <a:lnSpc>
                  <a:spcPts val="2969"/>
                </a:lnSpc>
              </a:pPr>
              <a:endParaRPr/>
            </a:p>
          </p:txBody>
        </p:sp>
      </p:grpSp>
      <p:grpSp>
        <p:nvGrpSpPr>
          <p:cNvPr id="26" name="Group 26"/>
          <p:cNvGrpSpPr/>
          <p:nvPr/>
        </p:nvGrpSpPr>
        <p:grpSpPr>
          <a:xfrm>
            <a:off x="7386336" y="2784700"/>
            <a:ext cx="1662049" cy="1934021"/>
            <a:chOff x="0" y="0"/>
            <a:chExt cx="698500" cy="812800"/>
          </a:xfrm>
        </p:grpSpPr>
        <p:sp>
          <p:nvSpPr>
            <p:cNvPr id="27" name="Freeform 27"/>
            <p:cNvSpPr/>
            <p:nvPr/>
          </p:nvSpPr>
          <p:spPr>
            <a:xfrm>
              <a:off x="0" y="0"/>
              <a:ext cx="698500" cy="812800"/>
            </a:xfrm>
            <a:custGeom>
              <a:avLst/>
              <a:gdLst/>
              <a:ahLst/>
              <a:cxnLst/>
              <a:rect l="l" t="t" r="r" b="b"/>
              <a:pathLst>
                <a:path w="698500" h="812800">
                  <a:moveTo>
                    <a:pt x="349250" y="0"/>
                  </a:moveTo>
                  <a:lnTo>
                    <a:pt x="698500" y="203200"/>
                  </a:lnTo>
                  <a:lnTo>
                    <a:pt x="698500" y="609600"/>
                  </a:lnTo>
                  <a:lnTo>
                    <a:pt x="349250" y="812800"/>
                  </a:lnTo>
                  <a:lnTo>
                    <a:pt x="0" y="609600"/>
                  </a:lnTo>
                  <a:lnTo>
                    <a:pt x="0" y="203200"/>
                  </a:lnTo>
                  <a:lnTo>
                    <a:pt x="349250" y="0"/>
                  </a:lnTo>
                  <a:close/>
                </a:path>
              </a:pathLst>
            </a:custGeom>
            <a:solidFill>
              <a:srgbClr val="1D3865"/>
            </a:solidFill>
            <a:ln w="95250" cap="sq">
              <a:solidFill>
                <a:srgbClr val="FFFEFD"/>
              </a:solidFill>
              <a:prstDash val="solid"/>
              <a:miter/>
            </a:ln>
          </p:spPr>
        </p:sp>
        <p:sp>
          <p:nvSpPr>
            <p:cNvPr id="28" name="TextBox 28"/>
            <p:cNvSpPr txBox="1"/>
            <p:nvPr/>
          </p:nvSpPr>
          <p:spPr>
            <a:xfrm>
              <a:off x="0" y="111125"/>
              <a:ext cx="698500" cy="561975"/>
            </a:xfrm>
            <a:prstGeom prst="rect">
              <a:avLst/>
            </a:prstGeom>
          </p:spPr>
          <p:txBody>
            <a:bodyPr lIns="50800" tIns="50800" rIns="50800" bIns="50800" rtlCol="0" anchor="ctr"/>
            <a:lstStyle/>
            <a:p>
              <a:pPr algn="ctr">
                <a:lnSpc>
                  <a:spcPts val="2969"/>
                </a:lnSpc>
              </a:pPr>
              <a:endParaRPr/>
            </a:p>
          </p:txBody>
        </p:sp>
      </p:grpSp>
      <p:grpSp>
        <p:nvGrpSpPr>
          <p:cNvPr id="29" name="Group 29"/>
          <p:cNvGrpSpPr/>
          <p:nvPr/>
        </p:nvGrpSpPr>
        <p:grpSpPr>
          <a:xfrm>
            <a:off x="9328282" y="4010622"/>
            <a:ext cx="1662049" cy="1934021"/>
            <a:chOff x="0" y="0"/>
            <a:chExt cx="698500" cy="812800"/>
          </a:xfrm>
        </p:grpSpPr>
        <p:sp>
          <p:nvSpPr>
            <p:cNvPr id="30" name="Freeform 30"/>
            <p:cNvSpPr/>
            <p:nvPr/>
          </p:nvSpPr>
          <p:spPr>
            <a:xfrm>
              <a:off x="0" y="0"/>
              <a:ext cx="698500" cy="812800"/>
            </a:xfrm>
            <a:custGeom>
              <a:avLst/>
              <a:gdLst/>
              <a:ahLst/>
              <a:cxnLst/>
              <a:rect l="l" t="t" r="r" b="b"/>
              <a:pathLst>
                <a:path w="698500" h="812800">
                  <a:moveTo>
                    <a:pt x="349250" y="0"/>
                  </a:moveTo>
                  <a:lnTo>
                    <a:pt x="698500" y="203200"/>
                  </a:lnTo>
                  <a:lnTo>
                    <a:pt x="698500" y="609600"/>
                  </a:lnTo>
                  <a:lnTo>
                    <a:pt x="349250" y="812800"/>
                  </a:lnTo>
                  <a:lnTo>
                    <a:pt x="0" y="609600"/>
                  </a:lnTo>
                  <a:lnTo>
                    <a:pt x="0" y="203200"/>
                  </a:lnTo>
                  <a:lnTo>
                    <a:pt x="349250" y="0"/>
                  </a:lnTo>
                  <a:close/>
                </a:path>
              </a:pathLst>
            </a:custGeom>
            <a:solidFill>
              <a:srgbClr val="1D3865"/>
            </a:solidFill>
            <a:ln w="95250" cap="sq">
              <a:solidFill>
                <a:srgbClr val="FFFEFD"/>
              </a:solidFill>
              <a:prstDash val="solid"/>
              <a:miter/>
            </a:ln>
          </p:spPr>
        </p:sp>
        <p:sp>
          <p:nvSpPr>
            <p:cNvPr id="31" name="TextBox 31"/>
            <p:cNvSpPr txBox="1"/>
            <p:nvPr/>
          </p:nvSpPr>
          <p:spPr>
            <a:xfrm>
              <a:off x="0" y="111125"/>
              <a:ext cx="698500" cy="561975"/>
            </a:xfrm>
            <a:prstGeom prst="rect">
              <a:avLst/>
            </a:prstGeom>
          </p:spPr>
          <p:txBody>
            <a:bodyPr lIns="50800" tIns="50800" rIns="50800" bIns="50800" rtlCol="0" anchor="ctr"/>
            <a:lstStyle/>
            <a:p>
              <a:pPr algn="ctr">
                <a:lnSpc>
                  <a:spcPts val="2969"/>
                </a:lnSpc>
              </a:pPr>
              <a:endParaRPr/>
            </a:p>
          </p:txBody>
        </p:sp>
      </p:grpSp>
      <p:grpSp>
        <p:nvGrpSpPr>
          <p:cNvPr id="32" name="Group 32"/>
          <p:cNvGrpSpPr/>
          <p:nvPr/>
        </p:nvGrpSpPr>
        <p:grpSpPr>
          <a:xfrm>
            <a:off x="7386336" y="5262709"/>
            <a:ext cx="1662049" cy="1934021"/>
            <a:chOff x="0" y="0"/>
            <a:chExt cx="698500" cy="812800"/>
          </a:xfrm>
        </p:grpSpPr>
        <p:sp>
          <p:nvSpPr>
            <p:cNvPr id="33" name="Freeform 33"/>
            <p:cNvSpPr/>
            <p:nvPr/>
          </p:nvSpPr>
          <p:spPr>
            <a:xfrm>
              <a:off x="0" y="0"/>
              <a:ext cx="698500" cy="812800"/>
            </a:xfrm>
            <a:custGeom>
              <a:avLst/>
              <a:gdLst/>
              <a:ahLst/>
              <a:cxnLst/>
              <a:rect l="l" t="t" r="r" b="b"/>
              <a:pathLst>
                <a:path w="698500" h="812800">
                  <a:moveTo>
                    <a:pt x="349250" y="0"/>
                  </a:moveTo>
                  <a:lnTo>
                    <a:pt x="698500" y="203200"/>
                  </a:lnTo>
                  <a:lnTo>
                    <a:pt x="698500" y="609600"/>
                  </a:lnTo>
                  <a:lnTo>
                    <a:pt x="349250" y="812800"/>
                  </a:lnTo>
                  <a:lnTo>
                    <a:pt x="0" y="609600"/>
                  </a:lnTo>
                  <a:lnTo>
                    <a:pt x="0" y="203200"/>
                  </a:lnTo>
                  <a:lnTo>
                    <a:pt x="349250" y="0"/>
                  </a:lnTo>
                  <a:close/>
                </a:path>
              </a:pathLst>
            </a:custGeom>
            <a:solidFill>
              <a:srgbClr val="1D3865"/>
            </a:solidFill>
            <a:ln w="95250" cap="sq">
              <a:solidFill>
                <a:srgbClr val="FFFEFD"/>
              </a:solidFill>
              <a:prstDash val="solid"/>
              <a:miter/>
            </a:ln>
          </p:spPr>
        </p:sp>
        <p:sp>
          <p:nvSpPr>
            <p:cNvPr id="34" name="TextBox 34"/>
            <p:cNvSpPr txBox="1"/>
            <p:nvPr/>
          </p:nvSpPr>
          <p:spPr>
            <a:xfrm>
              <a:off x="0" y="111125"/>
              <a:ext cx="698500" cy="561975"/>
            </a:xfrm>
            <a:prstGeom prst="rect">
              <a:avLst/>
            </a:prstGeom>
          </p:spPr>
          <p:txBody>
            <a:bodyPr lIns="50800" tIns="50800" rIns="50800" bIns="50800" rtlCol="0" anchor="ctr"/>
            <a:lstStyle/>
            <a:p>
              <a:pPr algn="ctr">
                <a:lnSpc>
                  <a:spcPts val="2969"/>
                </a:lnSpc>
              </a:pPr>
              <a:endParaRPr/>
            </a:p>
          </p:txBody>
        </p:sp>
      </p:grpSp>
      <p:grpSp>
        <p:nvGrpSpPr>
          <p:cNvPr id="35" name="Group 35"/>
          <p:cNvGrpSpPr/>
          <p:nvPr/>
        </p:nvGrpSpPr>
        <p:grpSpPr>
          <a:xfrm>
            <a:off x="9328282" y="6488631"/>
            <a:ext cx="1662049" cy="1934021"/>
            <a:chOff x="0" y="0"/>
            <a:chExt cx="698500" cy="812800"/>
          </a:xfrm>
        </p:grpSpPr>
        <p:sp>
          <p:nvSpPr>
            <p:cNvPr id="36" name="Freeform 36"/>
            <p:cNvSpPr/>
            <p:nvPr/>
          </p:nvSpPr>
          <p:spPr>
            <a:xfrm>
              <a:off x="0" y="0"/>
              <a:ext cx="698500" cy="812800"/>
            </a:xfrm>
            <a:custGeom>
              <a:avLst/>
              <a:gdLst/>
              <a:ahLst/>
              <a:cxnLst/>
              <a:rect l="l" t="t" r="r" b="b"/>
              <a:pathLst>
                <a:path w="698500" h="812800">
                  <a:moveTo>
                    <a:pt x="349250" y="0"/>
                  </a:moveTo>
                  <a:lnTo>
                    <a:pt x="698500" y="203200"/>
                  </a:lnTo>
                  <a:lnTo>
                    <a:pt x="698500" y="609600"/>
                  </a:lnTo>
                  <a:lnTo>
                    <a:pt x="349250" y="812800"/>
                  </a:lnTo>
                  <a:lnTo>
                    <a:pt x="0" y="609600"/>
                  </a:lnTo>
                  <a:lnTo>
                    <a:pt x="0" y="203200"/>
                  </a:lnTo>
                  <a:lnTo>
                    <a:pt x="349250" y="0"/>
                  </a:lnTo>
                  <a:close/>
                </a:path>
              </a:pathLst>
            </a:custGeom>
            <a:solidFill>
              <a:srgbClr val="1D3865"/>
            </a:solidFill>
            <a:ln w="95250" cap="sq">
              <a:solidFill>
                <a:srgbClr val="FFFEFD"/>
              </a:solidFill>
              <a:prstDash val="solid"/>
              <a:miter/>
            </a:ln>
          </p:spPr>
        </p:sp>
        <p:sp>
          <p:nvSpPr>
            <p:cNvPr id="37" name="TextBox 37"/>
            <p:cNvSpPr txBox="1"/>
            <p:nvPr/>
          </p:nvSpPr>
          <p:spPr>
            <a:xfrm>
              <a:off x="0" y="111125"/>
              <a:ext cx="698500" cy="561975"/>
            </a:xfrm>
            <a:prstGeom prst="rect">
              <a:avLst/>
            </a:prstGeom>
          </p:spPr>
          <p:txBody>
            <a:bodyPr lIns="50800" tIns="50800" rIns="50800" bIns="50800" rtlCol="0" anchor="ctr"/>
            <a:lstStyle/>
            <a:p>
              <a:pPr algn="ctr">
                <a:lnSpc>
                  <a:spcPts val="2969"/>
                </a:lnSpc>
              </a:pPr>
              <a:endParaRPr/>
            </a:p>
          </p:txBody>
        </p:sp>
      </p:grpSp>
      <p:sp>
        <p:nvSpPr>
          <p:cNvPr id="38" name="Freeform 38"/>
          <p:cNvSpPr/>
          <p:nvPr/>
        </p:nvSpPr>
        <p:spPr>
          <a:xfrm>
            <a:off x="7836661" y="3371011"/>
            <a:ext cx="761399" cy="761399"/>
          </a:xfrm>
          <a:custGeom>
            <a:avLst/>
            <a:gdLst/>
            <a:ahLst/>
            <a:cxnLst/>
            <a:rect l="l" t="t" r="r" b="b"/>
            <a:pathLst>
              <a:path w="761399" h="761399">
                <a:moveTo>
                  <a:pt x="0" y="0"/>
                </a:moveTo>
                <a:lnTo>
                  <a:pt x="761399" y="0"/>
                </a:lnTo>
                <a:lnTo>
                  <a:pt x="761399" y="761399"/>
                </a:lnTo>
                <a:lnTo>
                  <a:pt x="0" y="76139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9" name="Freeform 39"/>
          <p:cNvSpPr/>
          <p:nvPr/>
        </p:nvSpPr>
        <p:spPr>
          <a:xfrm>
            <a:off x="7855996" y="5901152"/>
            <a:ext cx="702818" cy="657135"/>
          </a:xfrm>
          <a:custGeom>
            <a:avLst/>
            <a:gdLst/>
            <a:ahLst/>
            <a:cxnLst/>
            <a:rect l="l" t="t" r="r" b="b"/>
            <a:pathLst>
              <a:path w="702818" h="657135">
                <a:moveTo>
                  <a:pt x="0" y="0"/>
                </a:moveTo>
                <a:lnTo>
                  <a:pt x="702819" y="0"/>
                </a:lnTo>
                <a:lnTo>
                  <a:pt x="702819" y="657135"/>
                </a:lnTo>
                <a:lnTo>
                  <a:pt x="0" y="65713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0" name="Freeform 40"/>
          <p:cNvSpPr/>
          <p:nvPr/>
        </p:nvSpPr>
        <p:spPr>
          <a:xfrm>
            <a:off x="9748881" y="4612961"/>
            <a:ext cx="786354" cy="729343"/>
          </a:xfrm>
          <a:custGeom>
            <a:avLst/>
            <a:gdLst/>
            <a:ahLst/>
            <a:cxnLst/>
            <a:rect l="l" t="t" r="r" b="b"/>
            <a:pathLst>
              <a:path w="786354" h="729343">
                <a:moveTo>
                  <a:pt x="0" y="0"/>
                </a:moveTo>
                <a:lnTo>
                  <a:pt x="786354" y="0"/>
                </a:lnTo>
                <a:lnTo>
                  <a:pt x="786354" y="729343"/>
                </a:lnTo>
                <a:lnTo>
                  <a:pt x="0" y="72934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41" name="Freeform 41"/>
          <p:cNvSpPr/>
          <p:nvPr/>
        </p:nvSpPr>
        <p:spPr>
          <a:xfrm>
            <a:off x="9777931" y="7079033"/>
            <a:ext cx="762752" cy="753218"/>
          </a:xfrm>
          <a:custGeom>
            <a:avLst/>
            <a:gdLst/>
            <a:ahLst/>
            <a:cxnLst/>
            <a:rect l="l" t="t" r="r" b="b"/>
            <a:pathLst>
              <a:path w="762752" h="753218">
                <a:moveTo>
                  <a:pt x="0" y="0"/>
                </a:moveTo>
                <a:lnTo>
                  <a:pt x="762752" y="0"/>
                </a:lnTo>
                <a:lnTo>
                  <a:pt x="762752" y="753217"/>
                </a:lnTo>
                <a:lnTo>
                  <a:pt x="0" y="753217"/>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42" name="Freeform 42"/>
          <p:cNvSpPr/>
          <p:nvPr/>
        </p:nvSpPr>
        <p:spPr>
          <a:xfrm>
            <a:off x="-519827" y="9630069"/>
            <a:ext cx="1177229" cy="959441"/>
          </a:xfrm>
          <a:custGeom>
            <a:avLst/>
            <a:gdLst/>
            <a:ahLst/>
            <a:cxnLst/>
            <a:rect l="l" t="t" r="r" b="b"/>
            <a:pathLst>
              <a:path w="1177229" h="959441">
                <a:moveTo>
                  <a:pt x="0" y="0"/>
                </a:moveTo>
                <a:lnTo>
                  <a:pt x="1177228" y="0"/>
                </a:lnTo>
                <a:lnTo>
                  <a:pt x="1177228" y="959442"/>
                </a:lnTo>
                <a:lnTo>
                  <a:pt x="0" y="959442"/>
                </a:lnTo>
                <a:lnTo>
                  <a:pt x="0" y="0"/>
                </a:lnTo>
                <a:close/>
              </a:path>
            </a:pathLst>
          </a:custGeom>
          <a:blipFill>
            <a:blip r:embed="rId10">
              <a:alphaModFix amt="30000"/>
              <a:extLst>
                <a:ext uri="{96DAC541-7B7A-43D3-8B79-37D633B846F1}">
                  <asvg:svgBlip xmlns:asvg="http://schemas.microsoft.com/office/drawing/2016/SVG/main" r:embed="rId11"/>
                </a:ext>
              </a:extLst>
            </a:blip>
            <a:stretch>
              <a:fillRect/>
            </a:stretch>
          </a:blipFill>
        </p:spPr>
      </p:sp>
      <p:sp>
        <p:nvSpPr>
          <p:cNvPr id="43" name="Freeform 43"/>
          <p:cNvSpPr/>
          <p:nvPr/>
        </p:nvSpPr>
        <p:spPr>
          <a:xfrm>
            <a:off x="-49448" y="8142743"/>
            <a:ext cx="7020761" cy="2144257"/>
          </a:xfrm>
          <a:custGeom>
            <a:avLst/>
            <a:gdLst/>
            <a:ahLst/>
            <a:cxnLst/>
            <a:rect l="l" t="t" r="r" b="b"/>
            <a:pathLst>
              <a:path w="7020761" h="2144257">
                <a:moveTo>
                  <a:pt x="0" y="0"/>
                </a:moveTo>
                <a:lnTo>
                  <a:pt x="7020761" y="0"/>
                </a:lnTo>
                <a:lnTo>
                  <a:pt x="7020761" y="2144257"/>
                </a:lnTo>
                <a:lnTo>
                  <a:pt x="0" y="2144257"/>
                </a:lnTo>
                <a:lnTo>
                  <a:pt x="0" y="0"/>
                </a:lnTo>
                <a:close/>
              </a:path>
            </a:pathLst>
          </a:custGeom>
          <a:blipFill>
            <a:blip r:embed="rId12">
              <a:alphaModFix amt="31000"/>
              <a:extLst>
                <a:ext uri="{96DAC541-7B7A-43D3-8B79-37D633B846F1}">
                  <asvg:svgBlip xmlns:asvg="http://schemas.microsoft.com/office/drawing/2016/SVG/main" r:embed="rId13"/>
                </a:ext>
              </a:extLst>
            </a:blip>
            <a:stretch>
              <a:fillRect/>
            </a:stretch>
          </a:blipFill>
        </p:spPr>
      </p:sp>
      <p:sp>
        <p:nvSpPr>
          <p:cNvPr id="44" name="TextBox 44"/>
          <p:cNvSpPr txBox="1"/>
          <p:nvPr/>
        </p:nvSpPr>
        <p:spPr>
          <a:xfrm>
            <a:off x="3611467" y="649603"/>
            <a:ext cx="11606137" cy="882019"/>
          </a:xfrm>
          <a:prstGeom prst="rect">
            <a:avLst/>
          </a:prstGeom>
        </p:spPr>
        <p:txBody>
          <a:bodyPr lIns="0" tIns="0" rIns="0" bIns="0" rtlCol="0" anchor="t">
            <a:spAutoFit/>
          </a:bodyPr>
          <a:lstStyle/>
          <a:p>
            <a:pPr algn="ctr">
              <a:lnSpc>
                <a:spcPts val="6600"/>
              </a:lnSpc>
            </a:pPr>
            <a:r>
              <a:rPr lang="en-US" sz="6600">
                <a:solidFill>
                  <a:srgbClr val="1A3664"/>
                </a:solidFill>
                <a:latin typeface="League Spartan"/>
                <a:ea typeface="League Spartan"/>
                <a:cs typeface="League Spartan"/>
                <a:sym typeface="League Spartan"/>
              </a:rPr>
              <a:t>1.3 Research Questions</a:t>
            </a:r>
          </a:p>
        </p:txBody>
      </p:sp>
      <p:sp>
        <p:nvSpPr>
          <p:cNvPr id="45" name="TextBox 45"/>
          <p:cNvSpPr txBox="1"/>
          <p:nvPr/>
        </p:nvSpPr>
        <p:spPr>
          <a:xfrm>
            <a:off x="0" y="346706"/>
            <a:ext cx="2998754" cy="387816"/>
          </a:xfrm>
          <a:prstGeom prst="rect">
            <a:avLst/>
          </a:prstGeom>
        </p:spPr>
        <p:txBody>
          <a:bodyPr lIns="0" tIns="0" rIns="0" bIns="0" rtlCol="0" anchor="t">
            <a:spAutoFit/>
          </a:bodyPr>
          <a:lstStyle/>
          <a:p>
            <a:pPr marL="630382" lvl="1" indent="-315191" algn="ctr">
              <a:lnSpc>
                <a:spcPts val="2919"/>
              </a:lnSpc>
              <a:buAutoNum type="arabicPeriod"/>
            </a:pPr>
            <a:r>
              <a:rPr lang="en-US" sz="2919">
                <a:solidFill>
                  <a:srgbClr val="1D3865"/>
                </a:solidFill>
                <a:latin typeface="League Spartan"/>
                <a:ea typeface="League Spartan"/>
                <a:cs typeface="League Spartan"/>
                <a:sym typeface="League Spartan"/>
              </a:rPr>
              <a:t>Introduction</a:t>
            </a:r>
          </a:p>
        </p:txBody>
      </p:sp>
      <p:sp>
        <p:nvSpPr>
          <p:cNvPr id="46" name="TextBox 46"/>
          <p:cNvSpPr txBox="1"/>
          <p:nvPr/>
        </p:nvSpPr>
        <p:spPr>
          <a:xfrm>
            <a:off x="1624424" y="3653026"/>
            <a:ext cx="5346889" cy="1054100"/>
          </a:xfrm>
          <a:prstGeom prst="rect">
            <a:avLst/>
          </a:prstGeom>
        </p:spPr>
        <p:txBody>
          <a:bodyPr lIns="0" tIns="0" rIns="0" bIns="0" rtlCol="0" anchor="t">
            <a:spAutoFit/>
          </a:bodyPr>
          <a:lstStyle/>
          <a:p>
            <a:pPr marL="431801" lvl="1" indent="-215900" algn="l">
              <a:lnSpc>
                <a:spcPts val="2800"/>
              </a:lnSpc>
              <a:buFont typeface="Arial"/>
              <a:buChar char="•"/>
            </a:pPr>
            <a:r>
              <a:rPr lang="en-US" sz="2000" b="1" spc="10">
                <a:solidFill>
                  <a:srgbClr val="000000"/>
                </a:solidFill>
                <a:latin typeface="Inter Bold"/>
                <a:ea typeface="Inter Bold"/>
                <a:cs typeface="Inter Bold"/>
                <a:sym typeface="Inter Bold"/>
              </a:rPr>
              <a:t>How effective is simulation-generated synthetic data for training machine learning models?</a:t>
            </a:r>
          </a:p>
        </p:txBody>
      </p:sp>
      <p:sp>
        <p:nvSpPr>
          <p:cNvPr id="47" name="TextBox 47"/>
          <p:cNvSpPr txBox="1"/>
          <p:nvPr/>
        </p:nvSpPr>
        <p:spPr>
          <a:xfrm>
            <a:off x="1739640" y="6073208"/>
            <a:ext cx="5346889" cy="1054100"/>
          </a:xfrm>
          <a:prstGeom prst="rect">
            <a:avLst/>
          </a:prstGeom>
        </p:spPr>
        <p:txBody>
          <a:bodyPr lIns="0" tIns="0" rIns="0" bIns="0" rtlCol="0" anchor="t">
            <a:spAutoFit/>
          </a:bodyPr>
          <a:lstStyle/>
          <a:p>
            <a:pPr marL="431801" lvl="1" indent="-215900" algn="l">
              <a:lnSpc>
                <a:spcPts val="2800"/>
              </a:lnSpc>
              <a:buFont typeface="Arial"/>
              <a:buChar char="•"/>
            </a:pPr>
            <a:r>
              <a:rPr lang="en-US" sz="2000" b="1" spc="10">
                <a:solidFill>
                  <a:srgbClr val="000000"/>
                </a:solidFill>
                <a:latin typeface="Inter Bold"/>
                <a:ea typeface="Inter Bold"/>
                <a:cs typeface="Inter Bold"/>
                <a:sym typeface="Inter Bold"/>
              </a:rPr>
              <a:t>How does increasing production line complexity impact model performance?</a:t>
            </a:r>
          </a:p>
        </p:txBody>
      </p:sp>
      <p:sp>
        <p:nvSpPr>
          <p:cNvPr id="48" name="TextBox 48"/>
          <p:cNvSpPr txBox="1"/>
          <p:nvPr/>
        </p:nvSpPr>
        <p:spPr>
          <a:xfrm>
            <a:off x="11193490" y="3962997"/>
            <a:ext cx="5312622" cy="1406860"/>
          </a:xfrm>
          <a:prstGeom prst="rect">
            <a:avLst/>
          </a:prstGeom>
        </p:spPr>
        <p:txBody>
          <a:bodyPr lIns="0" tIns="0" rIns="0" bIns="0" rtlCol="0" anchor="t">
            <a:spAutoFit/>
          </a:bodyPr>
          <a:lstStyle/>
          <a:p>
            <a:pPr marL="431801" lvl="1" indent="-215900" algn="l">
              <a:lnSpc>
                <a:spcPts val="2800"/>
              </a:lnSpc>
              <a:buFont typeface="Arial"/>
              <a:buChar char="•"/>
            </a:pPr>
            <a:r>
              <a:rPr lang="en-US" sz="2000" b="1" spc="10" dirty="0">
                <a:solidFill>
                  <a:srgbClr val="000000"/>
                </a:solidFill>
                <a:latin typeface="Inter Bold"/>
                <a:ea typeface="Inter Bold"/>
                <a:cs typeface="Inter Bold"/>
                <a:sym typeface="Inter Bold"/>
              </a:rPr>
              <a:t>How do models trained on theoretical</a:t>
            </a:r>
            <a:r>
              <a:rPr lang="ar-JO" sz="2000" b="1" spc="10" dirty="0">
                <a:solidFill>
                  <a:srgbClr val="000000"/>
                </a:solidFill>
                <a:latin typeface="Inter Bold"/>
                <a:ea typeface="Inter Bold"/>
                <a:cs typeface="Inter Bold"/>
                <a:sym typeface="Inter Bold"/>
              </a:rPr>
              <a:t> </a:t>
            </a:r>
            <a:r>
              <a:rPr lang="en-US" sz="2000" b="1" spc="10" dirty="0">
                <a:solidFill>
                  <a:srgbClr val="000000"/>
                </a:solidFill>
                <a:latin typeface="Inter Bold"/>
                <a:ea typeface="Inter Bold"/>
                <a:cs typeface="Inter Bold"/>
                <a:sym typeface="Inter Bold"/>
              </a:rPr>
              <a:t>equations compare to those trained on simulation synthetic data?</a:t>
            </a:r>
          </a:p>
          <a:p>
            <a:pPr algn="l">
              <a:lnSpc>
                <a:spcPts val="2800"/>
              </a:lnSpc>
            </a:pPr>
            <a:endParaRPr lang="en-US" sz="2000" b="1" spc="10" dirty="0">
              <a:solidFill>
                <a:srgbClr val="000000"/>
              </a:solidFill>
              <a:latin typeface="Inter Bold"/>
              <a:ea typeface="Inter Bold"/>
              <a:cs typeface="Inter Bold"/>
              <a:sym typeface="Inter Bold"/>
            </a:endParaRPr>
          </a:p>
        </p:txBody>
      </p:sp>
      <p:sp>
        <p:nvSpPr>
          <p:cNvPr id="49" name="TextBox 49"/>
          <p:cNvSpPr txBox="1"/>
          <p:nvPr/>
        </p:nvSpPr>
        <p:spPr>
          <a:xfrm>
            <a:off x="11266557" y="6352024"/>
            <a:ext cx="5346889" cy="1054100"/>
          </a:xfrm>
          <a:prstGeom prst="rect">
            <a:avLst/>
          </a:prstGeom>
        </p:spPr>
        <p:txBody>
          <a:bodyPr lIns="0" tIns="0" rIns="0" bIns="0" rtlCol="0" anchor="t">
            <a:spAutoFit/>
          </a:bodyPr>
          <a:lstStyle/>
          <a:p>
            <a:pPr marL="431801" lvl="1" indent="-215900" algn="l">
              <a:lnSpc>
                <a:spcPts val="2800"/>
              </a:lnSpc>
              <a:buFont typeface="Arial"/>
              <a:buChar char="•"/>
            </a:pPr>
            <a:r>
              <a:rPr lang="en-US" sz="2000" b="1" spc="10">
                <a:solidFill>
                  <a:srgbClr val="000000"/>
                </a:solidFill>
                <a:latin typeface="Inter Bold"/>
                <a:ea typeface="Inter Bold"/>
                <a:cs typeface="Inter Bold"/>
                <a:sym typeface="Inter Bold"/>
              </a:rPr>
              <a:t>Can machine learning accurately evalute production lines with varying constraints?</a:t>
            </a:r>
          </a:p>
        </p:txBody>
      </p:sp>
      <p:sp>
        <p:nvSpPr>
          <p:cNvPr id="50" name="Freeform 50"/>
          <p:cNvSpPr/>
          <p:nvPr/>
        </p:nvSpPr>
        <p:spPr>
          <a:xfrm>
            <a:off x="6883083" y="8033164"/>
            <a:ext cx="7315200" cy="2234184"/>
          </a:xfrm>
          <a:custGeom>
            <a:avLst/>
            <a:gdLst/>
            <a:ahLst/>
            <a:cxnLst/>
            <a:rect l="l" t="t" r="r" b="b"/>
            <a:pathLst>
              <a:path w="7315200" h="2234184">
                <a:moveTo>
                  <a:pt x="0" y="0"/>
                </a:moveTo>
                <a:lnTo>
                  <a:pt x="7315200" y="0"/>
                </a:lnTo>
                <a:lnTo>
                  <a:pt x="7315200" y="2234184"/>
                </a:lnTo>
                <a:lnTo>
                  <a:pt x="0" y="2234184"/>
                </a:lnTo>
                <a:lnTo>
                  <a:pt x="0" y="0"/>
                </a:lnTo>
                <a:close/>
              </a:path>
            </a:pathLst>
          </a:custGeom>
          <a:blipFill>
            <a:blip r:embed="rId12">
              <a:alphaModFix amt="31000"/>
              <a:extLst>
                <a:ext uri="{96DAC541-7B7A-43D3-8B79-37D633B846F1}">
                  <asvg:svgBlip xmlns:asvg="http://schemas.microsoft.com/office/drawing/2016/SVG/main" r:embed="rId13"/>
                </a:ext>
              </a:extLst>
            </a:blip>
            <a:stretch>
              <a:fillRect/>
            </a:stretch>
          </a:blipFill>
        </p:spPr>
      </p:sp>
      <p:sp>
        <p:nvSpPr>
          <p:cNvPr id="51" name="Freeform 51"/>
          <p:cNvSpPr/>
          <p:nvPr/>
        </p:nvSpPr>
        <p:spPr>
          <a:xfrm>
            <a:off x="10972800" y="8097779"/>
            <a:ext cx="7315200" cy="2234184"/>
          </a:xfrm>
          <a:custGeom>
            <a:avLst/>
            <a:gdLst/>
            <a:ahLst/>
            <a:cxnLst/>
            <a:rect l="l" t="t" r="r" b="b"/>
            <a:pathLst>
              <a:path w="7315200" h="2234184">
                <a:moveTo>
                  <a:pt x="0" y="0"/>
                </a:moveTo>
                <a:lnTo>
                  <a:pt x="7315200" y="0"/>
                </a:lnTo>
                <a:lnTo>
                  <a:pt x="7315200" y="2234184"/>
                </a:lnTo>
                <a:lnTo>
                  <a:pt x="0" y="2234184"/>
                </a:lnTo>
                <a:lnTo>
                  <a:pt x="0" y="0"/>
                </a:lnTo>
                <a:close/>
              </a:path>
            </a:pathLst>
          </a:custGeom>
          <a:blipFill>
            <a:blip r:embed="rId12">
              <a:alphaModFix amt="31000"/>
              <a:extLst>
                <a:ext uri="{96DAC541-7B7A-43D3-8B79-37D633B846F1}">
                  <asvg:svgBlip xmlns:asvg="http://schemas.microsoft.com/office/drawing/2016/SVG/main" r:embed="rId13"/>
                </a:ext>
              </a:extLst>
            </a:blip>
            <a:stretch>
              <a:fillRect/>
            </a:stretch>
          </a:blipFill>
        </p:spPr>
      </p:sp>
      <p:sp>
        <p:nvSpPr>
          <p:cNvPr id="52" name="TextBox 52"/>
          <p:cNvSpPr txBox="1"/>
          <p:nvPr/>
        </p:nvSpPr>
        <p:spPr>
          <a:xfrm>
            <a:off x="17614480" y="9683929"/>
            <a:ext cx="462257"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4</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AFC3D6-D661-F234-4F09-BC064C46B4B1}"/>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6B73A1E-C277-C4D2-3D05-F09C4551057E}"/>
              </a:ext>
            </a:extLst>
          </p:cNvPr>
          <p:cNvSpPr txBox="1"/>
          <p:nvPr/>
        </p:nvSpPr>
        <p:spPr>
          <a:xfrm>
            <a:off x="2149443" y="571500"/>
            <a:ext cx="13989114" cy="888705"/>
          </a:xfrm>
          <a:prstGeom prst="rect">
            <a:avLst/>
          </a:prstGeom>
        </p:spPr>
        <p:txBody>
          <a:bodyPr lIns="0" tIns="0" rIns="0" bIns="0" rtlCol="0" anchor="t">
            <a:spAutoFit/>
          </a:bodyPr>
          <a:lstStyle/>
          <a:p>
            <a:pPr algn="ctr">
              <a:lnSpc>
                <a:spcPts val="6600"/>
              </a:lnSpc>
            </a:pPr>
            <a:r>
              <a:rPr lang="en-US" sz="6600" dirty="0">
                <a:solidFill>
                  <a:srgbClr val="1D3865"/>
                </a:solidFill>
                <a:latin typeface="League Spartan"/>
                <a:ea typeface="League Spartan"/>
                <a:cs typeface="League Spartan"/>
                <a:sym typeface="League Spartan"/>
              </a:rPr>
              <a:t>Hyperparameters tuning plot </a:t>
            </a:r>
          </a:p>
        </p:txBody>
      </p:sp>
      <p:pic>
        <p:nvPicPr>
          <p:cNvPr id="4" name="Picture 3">
            <a:extLst>
              <a:ext uri="{FF2B5EF4-FFF2-40B4-BE49-F238E27FC236}">
                <a16:creationId xmlns:a16="http://schemas.microsoft.com/office/drawing/2014/main" id="{7ADB51C0-FEC8-1D88-CB16-099A3DC2273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51157" y="1926592"/>
            <a:ext cx="13487400" cy="2697181"/>
          </a:xfrm>
          <a:prstGeom prst="rect">
            <a:avLst/>
          </a:prstGeom>
        </p:spPr>
      </p:pic>
      <p:pic>
        <p:nvPicPr>
          <p:cNvPr id="5" name="Picture 4">
            <a:extLst>
              <a:ext uri="{FF2B5EF4-FFF2-40B4-BE49-F238E27FC236}">
                <a16:creationId xmlns:a16="http://schemas.microsoft.com/office/drawing/2014/main" id="{623B3547-9EF0-4529-894A-D513BD0387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1158" y="4838700"/>
            <a:ext cx="13487399" cy="2697181"/>
          </a:xfrm>
          <a:prstGeom prst="rect">
            <a:avLst/>
          </a:prstGeom>
        </p:spPr>
      </p:pic>
      <p:pic>
        <p:nvPicPr>
          <p:cNvPr id="6" name="Picture 5">
            <a:extLst>
              <a:ext uri="{FF2B5EF4-FFF2-40B4-BE49-F238E27FC236}">
                <a16:creationId xmlns:a16="http://schemas.microsoft.com/office/drawing/2014/main" id="{0E2B6F16-8506-B452-7B34-28C323AFDD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36866" y="7466012"/>
            <a:ext cx="13915982" cy="2782888"/>
          </a:xfrm>
          <a:prstGeom prst="rect">
            <a:avLst/>
          </a:prstGeom>
        </p:spPr>
      </p:pic>
    </p:spTree>
    <p:extLst>
      <p:ext uri="{BB962C8B-B14F-4D97-AF65-F5344CB8AC3E}">
        <p14:creationId xmlns:p14="http://schemas.microsoft.com/office/powerpoint/2010/main" val="16838131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10739FD-9610-BEC3-2512-E7B2687956DB}"/>
              </a:ext>
            </a:extLst>
          </p:cNvPr>
          <p:cNvSpPr txBox="1"/>
          <p:nvPr/>
        </p:nvSpPr>
        <p:spPr>
          <a:xfrm>
            <a:off x="914400" y="800100"/>
            <a:ext cx="15849600" cy="10618291"/>
          </a:xfrm>
          <a:prstGeom prst="rect">
            <a:avLst/>
          </a:prstGeom>
          <a:noFill/>
        </p:spPr>
        <p:txBody>
          <a:bodyPr wrap="square" rtlCol="0">
            <a:spAutoFit/>
          </a:bodyPr>
          <a:lstStyle/>
          <a:p>
            <a:r>
              <a:rPr lang="en-US" dirty="0"/>
              <a:t>1. Parameter of Interest</a:t>
            </a:r>
          </a:p>
          <a:p>
            <a:r>
              <a:rPr lang="en-US" dirty="0"/>
              <a:t>The parameter of interest is the difference in the central tendency (median or general location) between the two independent samples.</a:t>
            </a:r>
          </a:p>
          <a:p>
            <a:r>
              <a:rPr lang="en-US" dirty="0"/>
              <a:t>2. Null Hypothesis</a:t>
            </a:r>
          </a:p>
          <a:p>
            <a:r>
              <a:rPr lang="en-US" dirty="0"/>
              <a:t>H0: The distributions of the two populations are identical, which implies that their central tendencies are equal.</a:t>
            </a:r>
          </a:p>
          <a:p>
            <a:r>
              <a:rPr lang="en-US" dirty="0"/>
              <a:t>3. Alternative Hypothesis </a:t>
            </a:r>
          </a:p>
          <a:p>
            <a:r>
              <a:rPr lang="en-US" dirty="0"/>
              <a:t>H1: The distributions of the two populations are not identical, which implies that their central tendencies are different (two-sided).</a:t>
            </a:r>
          </a:p>
          <a:p>
            <a:endParaRPr lang="en-US" dirty="0"/>
          </a:p>
          <a:p>
            <a:r>
              <a:rPr lang="en-US" dirty="0"/>
              <a:t>4. Test Statistic</a:t>
            </a:r>
          </a:p>
          <a:p>
            <a:r>
              <a:rPr lang="en-US" dirty="0"/>
              <a:t>The test statistic for the Wilcoxon rank-sum test is based on the ranks of the combined data from both samples. The Mann-Whitney U statistic is commonly used, which is calculated as follows:</a:t>
            </a:r>
          </a:p>
          <a:p>
            <a:r>
              <a:rPr lang="en-US" dirty="0"/>
              <a:t>1)	Combine the data from both samples and rank the combined data.</a:t>
            </a:r>
          </a:p>
          <a:p>
            <a:r>
              <a:rPr lang="en-US" dirty="0"/>
              <a:t>2)	Calculate the sum of ranks for each sample.</a:t>
            </a:r>
          </a:p>
          <a:p>
            <a:r>
              <a:rPr lang="en-US" dirty="0"/>
              <a:t>3)	Compute the U statistic using the formula:</a:t>
            </a:r>
          </a:p>
          <a:p>
            <a:r>
              <a:rPr lang="en-US" dirty="0"/>
              <a:t>where R1, R2 are the sums of the ranks for samples 1 and 2. the smaller of U1 and U2 is used as the test statistic of U</a:t>
            </a:r>
            <a:br>
              <a:rPr lang="ar-JO" dirty="0"/>
            </a:br>
            <a:br>
              <a:rPr lang="ar-JO" dirty="0"/>
            </a:br>
            <a:br>
              <a:rPr lang="ar-JO" dirty="0"/>
            </a:br>
            <a:br>
              <a:rPr lang="ar-JO" dirty="0"/>
            </a:br>
            <a:br>
              <a:rPr lang="ar-JO" dirty="0"/>
            </a:br>
            <a:br>
              <a:rPr lang="ar-JO" dirty="0"/>
            </a:br>
            <a:br>
              <a:rPr lang="ar-JO" dirty="0"/>
            </a:br>
            <a:br>
              <a:rPr lang="ar-JO" dirty="0"/>
            </a:br>
            <a:endParaRPr lang="en-US" dirty="0"/>
          </a:p>
          <a:p>
            <a:r>
              <a:rPr lang="en-US" dirty="0"/>
              <a:t>5. Reject H0  if the sample size is large, the U statistic can be approximated by a normal distribution. So, we reject H0 if Z is greater than the critical value from the standard normal distribution for a two-sided test or if or if the p-value is less than 0.05. </a:t>
            </a:r>
            <a:br>
              <a:rPr lang="ar-JO" dirty="0"/>
            </a:br>
            <a:br>
              <a:rPr lang="ar-JO" dirty="0"/>
            </a:br>
            <a:br>
              <a:rPr lang="ar-JO" dirty="0"/>
            </a:br>
            <a:br>
              <a:rPr lang="ar-JO" dirty="0"/>
            </a:br>
            <a:br>
              <a:rPr lang="ar-JO" dirty="0"/>
            </a:br>
            <a:br>
              <a:rPr lang="ar-JO" dirty="0"/>
            </a:br>
            <a:br>
              <a:rPr lang="ar-JO" dirty="0"/>
            </a:br>
            <a:br>
              <a:rPr lang="ar-JO" dirty="0"/>
            </a:br>
            <a:br>
              <a:rPr lang="ar-JO" dirty="0"/>
            </a:br>
            <a:br>
              <a:rPr lang="ar-JO" dirty="0"/>
            </a:br>
            <a:br>
              <a:rPr lang="ar-JO" dirty="0"/>
            </a:br>
            <a:br>
              <a:rPr lang="ar-JO" dirty="0"/>
            </a:br>
            <a:br>
              <a:rPr lang="ar-JO" dirty="0"/>
            </a:br>
            <a:br>
              <a:rPr lang="ar-JO" dirty="0"/>
            </a:br>
            <a:endParaRPr lang="en-US" dirty="0"/>
          </a:p>
        </p:txBody>
      </p:sp>
      <p:pic>
        <p:nvPicPr>
          <p:cNvPr id="12" name="Picture 11">
            <a:extLst>
              <a:ext uri="{FF2B5EF4-FFF2-40B4-BE49-F238E27FC236}">
                <a16:creationId xmlns:a16="http://schemas.microsoft.com/office/drawing/2014/main" id="{B4BE33CA-C7B2-2BDC-7DD1-118DFCBB98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5400" y="5372100"/>
            <a:ext cx="3000375" cy="1152525"/>
          </a:xfrm>
          <a:prstGeom prst="rect">
            <a:avLst/>
          </a:prstGeom>
        </p:spPr>
      </p:pic>
      <p:grpSp>
        <p:nvGrpSpPr>
          <p:cNvPr id="13" name="Group 12">
            <a:extLst>
              <a:ext uri="{FF2B5EF4-FFF2-40B4-BE49-F238E27FC236}">
                <a16:creationId xmlns:a16="http://schemas.microsoft.com/office/drawing/2014/main" id="{32B9D917-98B0-B89E-E593-4649906139C7}"/>
              </a:ext>
            </a:extLst>
          </p:cNvPr>
          <p:cNvGrpSpPr/>
          <p:nvPr/>
        </p:nvGrpSpPr>
        <p:grpSpPr>
          <a:xfrm>
            <a:off x="8839200" y="7419340"/>
            <a:ext cx="4114800" cy="2090420"/>
            <a:chOff x="0" y="0"/>
            <a:chExt cx="2421800" cy="1024074"/>
          </a:xfrm>
        </p:grpSpPr>
        <p:pic>
          <p:nvPicPr>
            <p:cNvPr id="14" name="Picture 13">
              <a:extLst>
                <a:ext uri="{FF2B5EF4-FFF2-40B4-BE49-F238E27FC236}">
                  <a16:creationId xmlns:a16="http://schemas.microsoft.com/office/drawing/2014/main" id="{59B04F96-9ED1-071B-E189-F0F70E4C4B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 y="435429"/>
              <a:ext cx="1382395" cy="588645"/>
            </a:xfrm>
            <a:prstGeom prst="rect">
              <a:avLst/>
            </a:prstGeom>
          </p:spPr>
        </p:pic>
        <p:pic>
          <p:nvPicPr>
            <p:cNvPr id="15" name="Picture 14">
              <a:extLst>
                <a:ext uri="{FF2B5EF4-FFF2-40B4-BE49-F238E27FC236}">
                  <a16:creationId xmlns:a16="http://schemas.microsoft.com/office/drawing/2014/main" id="{BD9A3121-44FA-F1CC-28FC-8DD8615FCF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657"/>
              <a:ext cx="1474470" cy="433705"/>
            </a:xfrm>
            <a:prstGeom prst="rect">
              <a:avLst/>
            </a:prstGeom>
          </p:spPr>
        </p:pic>
        <p:pic>
          <p:nvPicPr>
            <p:cNvPr id="16" name="Picture 15">
              <a:extLst>
                <a:ext uri="{FF2B5EF4-FFF2-40B4-BE49-F238E27FC236}">
                  <a16:creationId xmlns:a16="http://schemas.microsoft.com/office/drawing/2014/main" id="{9049762E-44A7-E268-8A1D-FF8D2D59BA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36915" y="0"/>
              <a:ext cx="984885" cy="508635"/>
            </a:xfrm>
            <a:prstGeom prst="rect">
              <a:avLst/>
            </a:prstGeom>
          </p:spPr>
        </p:pic>
      </p:grpSp>
    </p:spTree>
    <p:extLst>
      <p:ext uri="{BB962C8B-B14F-4D97-AF65-F5344CB8AC3E}">
        <p14:creationId xmlns:p14="http://schemas.microsoft.com/office/powerpoint/2010/main" val="588356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19827" y="9630069"/>
            <a:ext cx="1177229" cy="959441"/>
          </a:xfrm>
          <a:custGeom>
            <a:avLst/>
            <a:gdLst/>
            <a:ahLst/>
            <a:cxnLst/>
            <a:rect l="l" t="t" r="r" b="b"/>
            <a:pathLst>
              <a:path w="1177229" h="959441">
                <a:moveTo>
                  <a:pt x="0" y="0"/>
                </a:moveTo>
                <a:lnTo>
                  <a:pt x="1177228" y="0"/>
                </a:lnTo>
                <a:lnTo>
                  <a:pt x="1177228" y="959442"/>
                </a:lnTo>
                <a:lnTo>
                  <a:pt x="0" y="959442"/>
                </a:lnTo>
                <a:lnTo>
                  <a:pt x="0" y="0"/>
                </a:lnTo>
                <a:close/>
              </a:path>
            </a:pathLst>
          </a:custGeom>
          <a:blipFill>
            <a:blip r:embed="rId2">
              <a:alphaModFix amt="30000"/>
              <a:extLst>
                <a:ext uri="{96DAC541-7B7A-43D3-8B79-37D633B846F1}">
                  <asvg:svgBlip xmlns:asvg="http://schemas.microsoft.com/office/drawing/2016/SVG/main" r:embed="rId3"/>
                </a:ext>
              </a:extLst>
            </a:blip>
            <a:stretch>
              <a:fillRect/>
            </a:stretch>
          </a:blipFill>
        </p:spPr>
      </p:sp>
      <p:sp>
        <p:nvSpPr>
          <p:cNvPr id="3" name="Freeform 3"/>
          <p:cNvSpPr/>
          <p:nvPr/>
        </p:nvSpPr>
        <p:spPr>
          <a:xfrm>
            <a:off x="-49448" y="8142743"/>
            <a:ext cx="7020761" cy="2144257"/>
          </a:xfrm>
          <a:custGeom>
            <a:avLst/>
            <a:gdLst/>
            <a:ahLst/>
            <a:cxnLst/>
            <a:rect l="l" t="t" r="r" b="b"/>
            <a:pathLst>
              <a:path w="7020761" h="2144257">
                <a:moveTo>
                  <a:pt x="0" y="0"/>
                </a:moveTo>
                <a:lnTo>
                  <a:pt x="7020761" y="0"/>
                </a:lnTo>
                <a:lnTo>
                  <a:pt x="7020761" y="2144257"/>
                </a:lnTo>
                <a:lnTo>
                  <a:pt x="0" y="2144257"/>
                </a:lnTo>
                <a:lnTo>
                  <a:pt x="0" y="0"/>
                </a:lnTo>
                <a:close/>
              </a:path>
            </a:pathLst>
          </a:custGeom>
          <a:blipFill>
            <a:blip r:embed="rId4">
              <a:alphaModFix amt="31000"/>
              <a:extLst>
                <a:ext uri="{96DAC541-7B7A-43D3-8B79-37D633B846F1}">
                  <asvg:svgBlip xmlns:asvg="http://schemas.microsoft.com/office/drawing/2016/SVG/main" r:embed="rId5"/>
                </a:ext>
              </a:extLst>
            </a:blip>
            <a:stretch>
              <a:fillRect/>
            </a:stretch>
          </a:blipFill>
        </p:spPr>
      </p:sp>
      <p:sp>
        <p:nvSpPr>
          <p:cNvPr id="4" name="TextBox 4"/>
          <p:cNvSpPr txBox="1"/>
          <p:nvPr/>
        </p:nvSpPr>
        <p:spPr>
          <a:xfrm>
            <a:off x="3611467" y="649603"/>
            <a:ext cx="11606137" cy="882019"/>
          </a:xfrm>
          <a:prstGeom prst="rect">
            <a:avLst/>
          </a:prstGeom>
        </p:spPr>
        <p:txBody>
          <a:bodyPr lIns="0" tIns="0" rIns="0" bIns="0" rtlCol="0" anchor="t">
            <a:spAutoFit/>
          </a:bodyPr>
          <a:lstStyle/>
          <a:p>
            <a:pPr algn="ctr">
              <a:lnSpc>
                <a:spcPts val="6600"/>
              </a:lnSpc>
            </a:pPr>
            <a:r>
              <a:rPr lang="en-US" sz="6600">
                <a:solidFill>
                  <a:srgbClr val="1A3664"/>
                </a:solidFill>
                <a:latin typeface="League Spartan"/>
                <a:ea typeface="League Spartan"/>
                <a:cs typeface="League Spartan"/>
                <a:sym typeface="League Spartan"/>
              </a:rPr>
              <a:t>1.4 Research Phases</a:t>
            </a:r>
          </a:p>
        </p:txBody>
      </p:sp>
      <p:sp>
        <p:nvSpPr>
          <p:cNvPr id="5" name="TextBox 5"/>
          <p:cNvSpPr txBox="1"/>
          <p:nvPr/>
        </p:nvSpPr>
        <p:spPr>
          <a:xfrm>
            <a:off x="0" y="346706"/>
            <a:ext cx="2998754" cy="387816"/>
          </a:xfrm>
          <a:prstGeom prst="rect">
            <a:avLst/>
          </a:prstGeom>
        </p:spPr>
        <p:txBody>
          <a:bodyPr lIns="0" tIns="0" rIns="0" bIns="0" rtlCol="0" anchor="t">
            <a:spAutoFit/>
          </a:bodyPr>
          <a:lstStyle/>
          <a:p>
            <a:pPr marL="630382" lvl="1" indent="-315191" algn="ctr">
              <a:lnSpc>
                <a:spcPts val="2919"/>
              </a:lnSpc>
              <a:buAutoNum type="arabicPeriod"/>
            </a:pPr>
            <a:r>
              <a:rPr lang="en-US" sz="2919">
                <a:solidFill>
                  <a:srgbClr val="1D3865"/>
                </a:solidFill>
                <a:latin typeface="League Spartan"/>
                <a:ea typeface="League Spartan"/>
                <a:cs typeface="League Spartan"/>
                <a:sym typeface="League Spartan"/>
              </a:rPr>
              <a:t>Introduction</a:t>
            </a:r>
          </a:p>
        </p:txBody>
      </p:sp>
      <p:sp>
        <p:nvSpPr>
          <p:cNvPr id="6" name="Freeform 6"/>
          <p:cNvSpPr/>
          <p:nvPr/>
        </p:nvSpPr>
        <p:spPr>
          <a:xfrm>
            <a:off x="6883083" y="8033164"/>
            <a:ext cx="7315200" cy="2234184"/>
          </a:xfrm>
          <a:custGeom>
            <a:avLst/>
            <a:gdLst/>
            <a:ahLst/>
            <a:cxnLst/>
            <a:rect l="l" t="t" r="r" b="b"/>
            <a:pathLst>
              <a:path w="7315200" h="2234184">
                <a:moveTo>
                  <a:pt x="0" y="0"/>
                </a:moveTo>
                <a:lnTo>
                  <a:pt x="7315200" y="0"/>
                </a:lnTo>
                <a:lnTo>
                  <a:pt x="7315200" y="2234184"/>
                </a:lnTo>
                <a:lnTo>
                  <a:pt x="0" y="2234184"/>
                </a:lnTo>
                <a:lnTo>
                  <a:pt x="0" y="0"/>
                </a:lnTo>
                <a:close/>
              </a:path>
            </a:pathLst>
          </a:custGeom>
          <a:blipFill>
            <a:blip r:embed="rId4">
              <a:alphaModFix amt="31000"/>
              <a:extLst>
                <a:ext uri="{96DAC541-7B7A-43D3-8B79-37D633B846F1}">
                  <asvg:svgBlip xmlns:asvg="http://schemas.microsoft.com/office/drawing/2016/SVG/main" r:embed="rId5"/>
                </a:ext>
              </a:extLst>
            </a:blip>
            <a:stretch>
              <a:fillRect/>
            </a:stretch>
          </a:blipFill>
        </p:spPr>
      </p:sp>
      <p:sp>
        <p:nvSpPr>
          <p:cNvPr id="7" name="Freeform 7"/>
          <p:cNvSpPr/>
          <p:nvPr/>
        </p:nvSpPr>
        <p:spPr>
          <a:xfrm>
            <a:off x="10972800" y="8097779"/>
            <a:ext cx="7315200" cy="2234184"/>
          </a:xfrm>
          <a:custGeom>
            <a:avLst/>
            <a:gdLst/>
            <a:ahLst/>
            <a:cxnLst/>
            <a:rect l="l" t="t" r="r" b="b"/>
            <a:pathLst>
              <a:path w="7315200" h="2234184">
                <a:moveTo>
                  <a:pt x="0" y="0"/>
                </a:moveTo>
                <a:lnTo>
                  <a:pt x="7315200" y="0"/>
                </a:lnTo>
                <a:lnTo>
                  <a:pt x="7315200" y="2234184"/>
                </a:lnTo>
                <a:lnTo>
                  <a:pt x="0" y="2234184"/>
                </a:lnTo>
                <a:lnTo>
                  <a:pt x="0" y="0"/>
                </a:lnTo>
                <a:close/>
              </a:path>
            </a:pathLst>
          </a:custGeom>
          <a:blipFill>
            <a:blip r:embed="rId4">
              <a:alphaModFix amt="31000"/>
              <a:extLst>
                <a:ext uri="{96DAC541-7B7A-43D3-8B79-37D633B846F1}">
                  <asvg:svgBlip xmlns:asvg="http://schemas.microsoft.com/office/drawing/2016/SVG/main" r:embed="rId5"/>
                </a:ext>
              </a:extLst>
            </a:blip>
            <a:stretch>
              <a:fillRect/>
            </a:stretch>
          </a:blipFill>
        </p:spPr>
      </p:sp>
      <p:grpSp>
        <p:nvGrpSpPr>
          <p:cNvPr id="8" name="Group 8"/>
          <p:cNvGrpSpPr/>
          <p:nvPr/>
        </p:nvGrpSpPr>
        <p:grpSpPr>
          <a:xfrm>
            <a:off x="6863835" y="3982493"/>
            <a:ext cx="4657907" cy="2328954"/>
            <a:chOff x="0" y="0"/>
            <a:chExt cx="812800" cy="406400"/>
          </a:xfrm>
        </p:grpSpPr>
        <p:sp>
          <p:nvSpPr>
            <p:cNvPr id="9" name="Freeform 9"/>
            <p:cNvSpPr/>
            <p:nvPr/>
          </p:nvSpPr>
          <p:spPr>
            <a:xfrm>
              <a:off x="0" y="0"/>
              <a:ext cx="812800" cy="406400"/>
            </a:xfrm>
            <a:custGeom>
              <a:avLst/>
              <a:gdLst/>
              <a:ahLst/>
              <a:cxnLst/>
              <a:rect l="l" t="t" r="r" b="b"/>
              <a:pathLst>
                <a:path w="812800" h="406400">
                  <a:moveTo>
                    <a:pt x="812800" y="0"/>
                  </a:moveTo>
                  <a:lnTo>
                    <a:pt x="0" y="0"/>
                  </a:lnTo>
                  <a:lnTo>
                    <a:pt x="101600" y="203200"/>
                  </a:lnTo>
                  <a:lnTo>
                    <a:pt x="0" y="406400"/>
                  </a:lnTo>
                  <a:lnTo>
                    <a:pt x="812800" y="406400"/>
                  </a:lnTo>
                  <a:lnTo>
                    <a:pt x="711200" y="203200"/>
                  </a:lnTo>
                  <a:lnTo>
                    <a:pt x="812800" y="0"/>
                  </a:lnTo>
                  <a:close/>
                </a:path>
              </a:pathLst>
            </a:custGeom>
            <a:solidFill>
              <a:srgbClr val="F4D064"/>
            </a:solidFill>
          </p:spPr>
        </p:sp>
        <p:sp>
          <p:nvSpPr>
            <p:cNvPr id="10" name="TextBox 10"/>
            <p:cNvSpPr txBox="1"/>
            <p:nvPr/>
          </p:nvSpPr>
          <p:spPr>
            <a:xfrm>
              <a:off x="88900" y="-95250"/>
              <a:ext cx="635000" cy="501650"/>
            </a:xfrm>
            <a:prstGeom prst="rect">
              <a:avLst/>
            </a:prstGeom>
          </p:spPr>
          <p:txBody>
            <a:bodyPr lIns="50800" tIns="50800" rIns="50800" bIns="50800" rtlCol="0" anchor="ctr"/>
            <a:lstStyle/>
            <a:p>
              <a:pPr algn="ctr">
                <a:lnSpc>
                  <a:spcPts val="6579"/>
                </a:lnSpc>
              </a:pPr>
              <a:r>
                <a:rPr lang="en-US" sz="4699" b="1" spc="150">
                  <a:solidFill>
                    <a:srgbClr val="1D3865"/>
                  </a:solidFill>
                  <a:latin typeface="Barlow Semi-Bold"/>
                  <a:ea typeface="Barlow Semi-Bold"/>
                  <a:cs typeface="Barlow Semi-Bold"/>
                  <a:sym typeface="Barlow Semi-Bold"/>
                </a:rPr>
                <a:t>phases</a:t>
              </a:r>
            </a:p>
          </p:txBody>
        </p:sp>
      </p:grpSp>
      <p:grpSp>
        <p:nvGrpSpPr>
          <p:cNvPr id="11" name="Group 11"/>
          <p:cNvGrpSpPr/>
          <p:nvPr/>
        </p:nvGrpSpPr>
        <p:grpSpPr>
          <a:xfrm>
            <a:off x="533224" y="3975553"/>
            <a:ext cx="6330612" cy="2335894"/>
            <a:chOff x="0" y="0"/>
            <a:chExt cx="1101403" cy="406400"/>
          </a:xfrm>
        </p:grpSpPr>
        <p:sp>
          <p:nvSpPr>
            <p:cNvPr id="12" name="Freeform 12"/>
            <p:cNvSpPr/>
            <p:nvPr/>
          </p:nvSpPr>
          <p:spPr>
            <a:xfrm>
              <a:off x="0" y="0"/>
              <a:ext cx="1101403" cy="406400"/>
            </a:xfrm>
            <a:custGeom>
              <a:avLst/>
              <a:gdLst/>
              <a:ahLst/>
              <a:cxnLst/>
              <a:rect l="l" t="t" r="r" b="b"/>
              <a:pathLst>
                <a:path w="1101403" h="406400">
                  <a:moveTo>
                    <a:pt x="0" y="0"/>
                  </a:moveTo>
                  <a:lnTo>
                    <a:pt x="898203" y="0"/>
                  </a:lnTo>
                  <a:lnTo>
                    <a:pt x="1101403" y="203200"/>
                  </a:lnTo>
                  <a:lnTo>
                    <a:pt x="898203" y="406400"/>
                  </a:lnTo>
                  <a:lnTo>
                    <a:pt x="0" y="406400"/>
                  </a:lnTo>
                  <a:lnTo>
                    <a:pt x="203200" y="203200"/>
                  </a:lnTo>
                  <a:lnTo>
                    <a:pt x="0" y="0"/>
                  </a:lnTo>
                  <a:close/>
                </a:path>
              </a:pathLst>
            </a:custGeom>
            <a:solidFill>
              <a:srgbClr val="1D3865"/>
            </a:solidFill>
          </p:spPr>
        </p:sp>
        <p:sp>
          <p:nvSpPr>
            <p:cNvPr id="13" name="TextBox 13"/>
            <p:cNvSpPr txBox="1"/>
            <p:nvPr/>
          </p:nvSpPr>
          <p:spPr>
            <a:xfrm>
              <a:off x="177800" y="-76200"/>
              <a:ext cx="847403" cy="482600"/>
            </a:xfrm>
            <a:prstGeom prst="rect">
              <a:avLst/>
            </a:prstGeom>
          </p:spPr>
          <p:txBody>
            <a:bodyPr lIns="50800" tIns="50800" rIns="50800" bIns="50800" rtlCol="0" anchor="ctr"/>
            <a:lstStyle/>
            <a:p>
              <a:pPr algn="ctr">
                <a:lnSpc>
                  <a:spcPts val="4759"/>
                </a:lnSpc>
              </a:pPr>
              <a:endParaRPr/>
            </a:p>
          </p:txBody>
        </p:sp>
      </p:grpSp>
      <p:grpSp>
        <p:nvGrpSpPr>
          <p:cNvPr id="14" name="Group 14"/>
          <p:cNvGrpSpPr/>
          <p:nvPr/>
        </p:nvGrpSpPr>
        <p:grpSpPr>
          <a:xfrm rot="-10800000">
            <a:off x="11521743" y="3975553"/>
            <a:ext cx="6233034" cy="2335894"/>
            <a:chOff x="0" y="0"/>
            <a:chExt cx="1084427" cy="406400"/>
          </a:xfrm>
        </p:grpSpPr>
        <p:sp>
          <p:nvSpPr>
            <p:cNvPr id="15" name="Freeform 15"/>
            <p:cNvSpPr/>
            <p:nvPr/>
          </p:nvSpPr>
          <p:spPr>
            <a:xfrm>
              <a:off x="0" y="0"/>
              <a:ext cx="1084427" cy="406400"/>
            </a:xfrm>
            <a:custGeom>
              <a:avLst/>
              <a:gdLst/>
              <a:ahLst/>
              <a:cxnLst/>
              <a:rect l="l" t="t" r="r" b="b"/>
              <a:pathLst>
                <a:path w="1084427" h="406400">
                  <a:moveTo>
                    <a:pt x="0" y="0"/>
                  </a:moveTo>
                  <a:lnTo>
                    <a:pt x="881227" y="0"/>
                  </a:lnTo>
                  <a:lnTo>
                    <a:pt x="1084427" y="203200"/>
                  </a:lnTo>
                  <a:lnTo>
                    <a:pt x="881227" y="406400"/>
                  </a:lnTo>
                  <a:lnTo>
                    <a:pt x="0" y="406400"/>
                  </a:lnTo>
                  <a:lnTo>
                    <a:pt x="203200" y="203200"/>
                  </a:lnTo>
                  <a:lnTo>
                    <a:pt x="0" y="0"/>
                  </a:lnTo>
                  <a:close/>
                </a:path>
              </a:pathLst>
            </a:custGeom>
            <a:solidFill>
              <a:srgbClr val="1D3865"/>
            </a:solidFill>
          </p:spPr>
        </p:sp>
        <p:sp>
          <p:nvSpPr>
            <p:cNvPr id="16" name="TextBox 16"/>
            <p:cNvSpPr txBox="1"/>
            <p:nvPr/>
          </p:nvSpPr>
          <p:spPr>
            <a:xfrm>
              <a:off x="177800" y="-47625"/>
              <a:ext cx="830427" cy="454025"/>
            </a:xfrm>
            <a:prstGeom prst="rect">
              <a:avLst/>
            </a:prstGeom>
          </p:spPr>
          <p:txBody>
            <a:bodyPr lIns="50800" tIns="50800" rIns="50800" bIns="50800" rtlCol="0" anchor="ctr"/>
            <a:lstStyle/>
            <a:p>
              <a:pPr algn="ctr">
                <a:lnSpc>
                  <a:spcPts val="3079"/>
                </a:lnSpc>
              </a:pPr>
              <a:endParaRPr/>
            </a:p>
          </p:txBody>
        </p:sp>
      </p:grpSp>
      <p:sp>
        <p:nvSpPr>
          <p:cNvPr id="17" name="TextBox 17"/>
          <p:cNvSpPr txBox="1"/>
          <p:nvPr/>
        </p:nvSpPr>
        <p:spPr>
          <a:xfrm>
            <a:off x="12595969" y="4510405"/>
            <a:ext cx="3711218" cy="1189990"/>
          </a:xfrm>
          <a:prstGeom prst="rect">
            <a:avLst/>
          </a:prstGeom>
        </p:spPr>
        <p:txBody>
          <a:bodyPr lIns="0" tIns="0" rIns="0" bIns="0" rtlCol="0" anchor="t">
            <a:spAutoFit/>
          </a:bodyPr>
          <a:lstStyle/>
          <a:p>
            <a:pPr algn="ctr">
              <a:lnSpc>
                <a:spcPts val="4759"/>
              </a:lnSpc>
              <a:spcBef>
                <a:spcPct val="0"/>
              </a:spcBef>
            </a:pPr>
            <a:r>
              <a:rPr lang="en-US" sz="3399" b="1" spc="108">
                <a:solidFill>
                  <a:srgbClr val="FFFFFF"/>
                </a:solidFill>
                <a:latin typeface="Barlow Semi-Bold"/>
                <a:ea typeface="Barlow Semi-Bold"/>
                <a:cs typeface="Barlow Semi-Bold"/>
                <a:sym typeface="Barlow Semi-Bold"/>
              </a:rPr>
              <a:t>2. Serial Production Line</a:t>
            </a:r>
          </a:p>
        </p:txBody>
      </p:sp>
      <p:sp>
        <p:nvSpPr>
          <p:cNvPr id="18" name="TextBox 18"/>
          <p:cNvSpPr txBox="1"/>
          <p:nvPr/>
        </p:nvSpPr>
        <p:spPr>
          <a:xfrm>
            <a:off x="2076292" y="4513875"/>
            <a:ext cx="3711218" cy="1189990"/>
          </a:xfrm>
          <a:prstGeom prst="rect">
            <a:avLst/>
          </a:prstGeom>
        </p:spPr>
        <p:txBody>
          <a:bodyPr lIns="0" tIns="0" rIns="0" bIns="0" rtlCol="0" anchor="t">
            <a:spAutoFit/>
          </a:bodyPr>
          <a:lstStyle/>
          <a:p>
            <a:pPr algn="ctr">
              <a:lnSpc>
                <a:spcPts val="4759"/>
              </a:lnSpc>
            </a:pPr>
            <a:r>
              <a:rPr lang="en-US" sz="3399" b="1" spc="108">
                <a:solidFill>
                  <a:srgbClr val="FFFFFF"/>
                </a:solidFill>
                <a:latin typeface="Barlow Semi-Bold"/>
                <a:ea typeface="Barlow Semi-Bold"/>
                <a:cs typeface="Barlow Semi-Bold"/>
                <a:sym typeface="Barlow Semi-Bold"/>
              </a:rPr>
              <a:t>1. Queuing system </a:t>
            </a:r>
          </a:p>
          <a:p>
            <a:pPr algn="ctr">
              <a:lnSpc>
                <a:spcPts val="4759"/>
              </a:lnSpc>
              <a:spcBef>
                <a:spcPct val="0"/>
              </a:spcBef>
            </a:pPr>
            <a:r>
              <a:rPr lang="en-US" sz="3399" b="1" spc="108">
                <a:solidFill>
                  <a:srgbClr val="FFFFFF"/>
                </a:solidFill>
                <a:latin typeface="Barlow Semi-Bold"/>
                <a:ea typeface="Barlow Semi-Bold"/>
                <a:cs typeface="Barlow Semi-Bold"/>
                <a:sym typeface="Barlow Semi-Bold"/>
              </a:rPr>
              <a:t>M/M/s</a:t>
            </a:r>
          </a:p>
        </p:txBody>
      </p:sp>
      <p:sp>
        <p:nvSpPr>
          <p:cNvPr id="19" name="TextBox 19"/>
          <p:cNvSpPr txBox="1"/>
          <p:nvPr/>
        </p:nvSpPr>
        <p:spPr>
          <a:xfrm>
            <a:off x="17614480" y="9683929"/>
            <a:ext cx="462257"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Freeform 2"/>
          <p:cNvSpPr/>
          <p:nvPr/>
        </p:nvSpPr>
        <p:spPr>
          <a:xfrm>
            <a:off x="2666827" y="9596961"/>
            <a:ext cx="965509" cy="391031"/>
          </a:xfrm>
          <a:custGeom>
            <a:avLst/>
            <a:gdLst/>
            <a:ahLst/>
            <a:cxnLst/>
            <a:rect l="l" t="t" r="r" b="b"/>
            <a:pathLst>
              <a:path w="965509" h="391031">
                <a:moveTo>
                  <a:pt x="0" y="0"/>
                </a:moveTo>
                <a:lnTo>
                  <a:pt x="965510" y="0"/>
                </a:lnTo>
                <a:lnTo>
                  <a:pt x="965510" y="391032"/>
                </a:lnTo>
                <a:lnTo>
                  <a:pt x="0" y="391032"/>
                </a:lnTo>
                <a:lnTo>
                  <a:pt x="0" y="0"/>
                </a:lnTo>
                <a:close/>
              </a:path>
            </a:pathLst>
          </a:custGeom>
          <a:blipFill>
            <a:blip r:embed="rId2">
              <a:alphaModFix amt="30000"/>
              <a:extLst>
                <a:ext uri="{96DAC541-7B7A-43D3-8B79-37D633B846F1}">
                  <asvg:svgBlip xmlns:asvg="http://schemas.microsoft.com/office/drawing/2016/SVG/main" r:embed="rId3"/>
                </a:ext>
              </a:extLst>
            </a:blip>
            <a:stretch>
              <a:fillRect/>
            </a:stretch>
          </a:blipFill>
        </p:spPr>
      </p:sp>
      <p:grpSp>
        <p:nvGrpSpPr>
          <p:cNvPr id="3" name="Group 3"/>
          <p:cNvGrpSpPr/>
          <p:nvPr/>
        </p:nvGrpSpPr>
        <p:grpSpPr>
          <a:xfrm>
            <a:off x="7645848" y="7732907"/>
            <a:ext cx="3784234" cy="1864055"/>
            <a:chOff x="0" y="0"/>
            <a:chExt cx="1113429" cy="548458"/>
          </a:xfrm>
        </p:grpSpPr>
        <p:sp>
          <p:nvSpPr>
            <p:cNvPr id="4" name="Freeform 4"/>
            <p:cNvSpPr/>
            <p:nvPr/>
          </p:nvSpPr>
          <p:spPr>
            <a:xfrm>
              <a:off x="0" y="0"/>
              <a:ext cx="1113429" cy="548458"/>
            </a:xfrm>
            <a:custGeom>
              <a:avLst/>
              <a:gdLst/>
              <a:ahLst/>
              <a:cxnLst/>
              <a:rect l="l" t="t" r="r" b="b"/>
              <a:pathLst>
                <a:path w="1113429" h="548458">
                  <a:moveTo>
                    <a:pt x="40917" y="0"/>
                  </a:moveTo>
                  <a:lnTo>
                    <a:pt x="1072512" y="0"/>
                  </a:lnTo>
                  <a:cubicBezTo>
                    <a:pt x="1095110" y="0"/>
                    <a:pt x="1113429" y="18319"/>
                    <a:pt x="1113429" y="40917"/>
                  </a:cubicBezTo>
                  <a:lnTo>
                    <a:pt x="1113429" y="507541"/>
                  </a:lnTo>
                  <a:cubicBezTo>
                    <a:pt x="1113429" y="530139"/>
                    <a:pt x="1095110" y="548458"/>
                    <a:pt x="1072512" y="548458"/>
                  </a:cubicBezTo>
                  <a:lnTo>
                    <a:pt x="40917" y="548458"/>
                  </a:lnTo>
                  <a:cubicBezTo>
                    <a:pt x="18319" y="548458"/>
                    <a:pt x="0" y="530139"/>
                    <a:pt x="0" y="507541"/>
                  </a:cubicBezTo>
                  <a:lnTo>
                    <a:pt x="0" y="40917"/>
                  </a:lnTo>
                  <a:cubicBezTo>
                    <a:pt x="0" y="18319"/>
                    <a:pt x="18319" y="0"/>
                    <a:pt x="40917" y="0"/>
                  </a:cubicBezTo>
                  <a:close/>
                </a:path>
              </a:pathLst>
            </a:custGeom>
            <a:solidFill>
              <a:srgbClr val="617494"/>
            </a:solidFill>
          </p:spPr>
        </p:sp>
        <p:sp>
          <p:nvSpPr>
            <p:cNvPr id="5" name="TextBox 5"/>
            <p:cNvSpPr txBox="1"/>
            <p:nvPr/>
          </p:nvSpPr>
          <p:spPr>
            <a:xfrm>
              <a:off x="0" y="-47625"/>
              <a:ext cx="1113429" cy="596083"/>
            </a:xfrm>
            <a:prstGeom prst="rect">
              <a:avLst/>
            </a:prstGeom>
          </p:spPr>
          <p:txBody>
            <a:bodyPr lIns="50800" tIns="50800" rIns="50800" bIns="50800" rtlCol="0" anchor="ctr"/>
            <a:lstStyle/>
            <a:p>
              <a:pPr algn="ctr">
                <a:lnSpc>
                  <a:spcPts val="3079"/>
                </a:lnSpc>
              </a:pPr>
              <a:endParaRPr/>
            </a:p>
          </p:txBody>
        </p:sp>
      </p:grpSp>
      <p:grpSp>
        <p:nvGrpSpPr>
          <p:cNvPr id="6" name="Group 6"/>
          <p:cNvGrpSpPr/>
          <p:nvPr/>
        </p:nvGrpSpPr>
        <p:grpSpPr>
          <a:xfrm>
            <a:off x="3496561" y="7732907"/>
            <a:ext cx="3784234" cy="1864055"/>
            <a:chOff x="0" y="0"/>
            <a:chExt cx="1113429" cy="548458"/>
          </a:xfrm>
        </p:grpSpPr>
        <p:sp>
          <p:nvSpPr>
            <p:cNvPr id="7" name="Freeform 7"/>
            <p:cNvSpPr/>
            <p:nvPr/>
          </p:nvSpPr>
          <p:spPr>
            <a:xfrm>
              <a:off x="0" y="0"/>
              <a:ext cx="1113429" cy="548458"/>
            </a:xfrm>
            <a:custGeom>
              <a:avLst/>
              <a:gdLst/>
              <a:ahLst/>
              <a:cxnLst/>
              <a:rect l="l" t="t" r="r" b="b"/>
              <a:pathLst>
                <a:path w="1113429" h="548458">
                  <a:moveTo>
                    <a:pt x="40917" y="0"/>
                  </a:moveTo>
                  <a:lnTo>
                    <a:pt x="1072512" y="0"/>
                  </a:lnTo>
                  <a:cubicBezTo>
                    <a:pt x="1095110" y="0"/>
                    <a:pt x="1113429" y="18319"/>
                    <a:pt x="1113429" y="40917"/>
                  </a:cubicBezTo>
                  <a:lnTo>
                    <a:pt x="1113429" y="507541"/>
                  </a:lnTo>
                  <a:cubicBezTo>
                    <a:pt x="1113429" y="530139"/>
                    <a:pt x="1095110" y="548458"/>
                    <a:pt x="1072512" y="548458"/>
                  </a:cubicBezTo>
                  <a:lnTo>
                    <a:pt x="40917" y="548458"/>
                  </a:lnTo>
                  <a:cubicBezTo>
                    <a:pt x="18319" y="548458"/>
                    <a:pt x="0" y="530139"/>
                    <a:pt x="0" y="507541"/>
                  </a:cubicBezTo>
                  <a:lnTo>
                    <a:pt x="0" y="40917"/>
                  </a:lnTo>
                  <a:cubicBezTo>
                    <a:pt x="0" y="18319"/>
                    <a:pt x="18319" y="0"/>
                    <a:pt x="40917" y="0"/>
                  </a:cubicBezTo>
                  <a:close/>
                </a:path>
              </a:pathLst>
            </a:custGeom>
            <a:solidFill>
              <a:srgbClr val="1D3865"/>
            </a:solidFill>
          </p:spPr>
        </p:sp>
        <p:sp>
          <p:nvSpPr>
            <p:cNvPr id="8" name="TextBox 8"/>
            <p:cNvSpPr txBox="1"/>
            <p:nvPr/>
          </p:nvSpPr>
          <p:spPr>
            <a:xfrm>
              <a:off x="0" y="-47625"/>
              <a:ext cx="1113429" cy="596083"/>
            </a:xfrm>
            <a:prstGeom prst="rect">
              <a:avLst/>
            </a:prstGeom>
          </p:spPr>
          <p:txBody>
            <a:bodyPr lIns="50800" tIns="50800" rIns="50800" bIns="50800" rtlCol="0" anchor="ctr"/>
            <a:lstStyle/>
            <a:p>
              <a:pPr algn="ctr">
                <a:lnSpc>
                  <a:spcPts val="3079"/>
                </a:lnSpc>
              </a:pPr>
              <a:endParaRPr/>
            </a:p>
          </p:txBody>
        </p:sp>
      </p:grpSp>
      <p:grpSp>
        <p:nvGrpSpPr>
          <p:cNvPr id="9" name="Group 9"/>
          <p:cNvGrpSpPr/>
          <p:nvPr/>
        </p:nvGrpSpPr>
        <p:grpSpPr>
          <a:xfrm>
            <a:off x="11846113" y="7732907"/>
            <a:ext cx="3784234" cy="1864055"/>
            <a:chOff x="0" y="0"/>
            <a:chExt cx="1113429" cy="548458"/>
          </a:xfrm>
        </p:grpSpPr>
        <p:sp>
          <p:nvSpPr>
            <p:cNvPr id="10" name="Freeform 10"/>
            <p:cNvSpPr/>
            <p:nvPr/>
          </p:nvSpPr>
          <p:spPr>
            <a:xfrm>
              <a:off x="0" y="0"/>
              <a:ext cx="1113429" cy="548458"/>
            </a:xfrm>
            <a:custGeom>
              <a:avLst/>
              <a:gdLst/>
              <a:ahLst/>
              <a:cxnLst/>
              <a:rect l="l" t="t" r="r" b="b"/>
              <a:pathLst>
                <a:path w="1113429" h="548458">
                  <a:moveTo>
                    <a:pt x="40917" y="0"/>
                  </a:moveTo>
                  <a:lnTo>
                    <a:pt x="1072512" y="0"/>
                  </a:lnTo>
                  <a:cubicBezTo>
                    <a:pt x="1095110" y="0"/>
                    <a:pt x="1113429" y="18319"/>
                    <a:pt x="1113429" y="40917"/>
                  </a:cubicBezTo>
                  <a:lnTo>
                    <a:pt x="1113429" y="507541"/>
                  </a:lnTo>
                  <a:cubicBezTo>
                    <a:pt x="1113429" y="530139"/>
                    <a:pt x="1095110" y="548458"/>
                    <a:pt x="1072512" y="548458"/>
                  </a:cubicBezTo>
                  <a:lnTo>
                    <a:pt x="40917" y="548458"/>
                  </a:lnTo>
                  <a:cubicBezTo>
                    <a:pt x="18319" y="548458"/>
                    <a:pt x="0" y="530139"/>
                    <a:pt x="0" y="507541"/>
                  </a:cubicBezTo>
                  <a:lnTo>
                    <a:pt x="0" y="40917"/>
                  </a:lnTo>
                  <a:cubicBezTo>
                    <a:pt x="0" y="18319"/>
                    <a:pt x="18319" y="0"/>
                    <a:pt x="40917" y="0"/>
                  </a:cubicBezTo>
                  <a:close/>
                </a:path>
              </a:pathLst>
            </a:custGeom>
            <a:solidFill>
              <a:srgbClr val="1D3865"/>
            </a:solidFill>
          </p:spPr>
        </p:sp>
        <p:sp>
          <p:nvSpPr>
            <p:cNvPr id="11" name="TextBox 11"/>
            <p:cNvSpPr txBox="1"/>
            <p:nvPr/>
          </p:nvSpPr>
          <p:spPr>
            <a:xfrm>
              <a:off x="0" y="-47625"/>
              <a:ext cx="1113429" cy="596083"/>
            </a:xfrm>
            <a:prstGeom prst="rect">
              <a:avLst/>
            </a:prstGeom>
          </p:spPr>
          <p:txBody>
            <a:bodyPr lIns="50800" tIns="50800" rIns="50800" bIns="50800" rtlCol="0" anchor="ctr"/>
            <a:lstStyle/>
            <a:p>
              <a:pPr algn="ctr">
                <a:lnSpc>
                  <a:spcPts val="3079"/>
                </a:lnSpc>
              </a:pPr>
              <a:endParaRPr/>
            </a:p>
          </p:txBody>
        </p:sp>
      </p:grpSp>
      <p:sp>
        <p:nvSpPr>
          <p:cNvPr id="12" name="AutoShape 12"/>
          <p:cNvSpPr/>
          <p:nvPr/>
        </p:nvSpPr>
        <p:spPr>
          <a:xfrm flipV="1">
            <a:off x="5439856" y="6606905"/>
            <a:ext cx="8664835" cy="0"/>
          </a:xfrm>
          <a:prstGeom prst="line">
            <a:avLst/>
          </a:prstGeom>
          <a:ln w="38100" cap="flat">
            <a:solidFill>
              <a:srgbClr val="B2B2B2"/>
            </a:solidFill>
            <a:prstDash val="lgDash"/>
            <a:headEnd type="none" w="sm" len="sm"/>
            <a:tailEnd type="none" w="sm" len="sm"/>
          </a:ln>
        </p:spPr>
      </p:sp>
      <p:grpSp>
        <p:nvGrpSpPr>
          <p:cNvPr id="13" name="Group 13"/>
          <p:cNvGrpSpPr/>
          <p:nvPr/>
        </p:nvGrpSpPr>
        <p:grpSpPr>
          <a:xfrm rot="-2700000">
            <a:off x="4914285" y="5930053"/>
            <a:ext cx="844821" cy="1353704"/>
            <a:chOff x="0" y="0"/>
            <a:chExt cx="812800" cy="1302394"/>
          </a:xfrm>
        </p:grpSpPr>
        <p:sp>
          <p:nvSpPr>
            <p:cNvPr id="14" name="Freeform 14"/>
            <p:cNvSpPr/>
            <p:nvPr/>
          </p:nvSpPr>
          <p:spPr>
            <a:xfrm>
              <a:off x="0" y="0"/>
              <a:ext cx="812800" cy="1302394"/>
            </a:xfrm>
            <a:custGeom>
              <a:avLst/>
              <a:gdLst/>
              <a:ahLst/>
              <a:cxnLst/>
              <a:rect l="l" t="t" r="r" b="b"/>
              <a:pathLst>
                <a:path w="812800" h="1302394">
                  <a:moveTo>
                    <a:pt x="183279" y="0"/>
                  </a:moveTo>
                  <a:lnTo>
                    <a:pt x="629521" y="0"/>
                  </a:lnTo>
                  <a:cubicBezTo>
                    <a:pt x="730743" y="0"/>
                    <a:pt x="812800" y="82057"/>
                    <a:pt x="812800" y="183279"/>
                  </a:cubicBezTo>
                  <a:lnTo>
                    <a:pt x="812800" y="1119115"/>
                  </a:lnTo>
                  <a:cubicBezTo>
                    <a:pt x="812800" y="1220337"/>
                    <a:pt x="730743" y="1302394"/>
                    <a:pt x="629521" y="1302394"/>
                  </a:cubicBezTo>
                  <a:lnTo>
                    <a:pt x="183279" y="1302394"/>
                  </a:lnTo>
                  <a:cubicBezTo>
                    <a:pt x="82057" y="1302394"/>
                    <a:pt x="0" y="1220337"/>
                    <a:pt x="0" y="1119115"/>
                  </a:cubicBezTo>
                  <a:lnTo>
                    <a:pt x="0" y="183279"/>
                  </a:lnTo>
                  <a:cubicBezTo>
                    <a:pt x="0" y="82057"/>
                    <a:pt x="82057" y="0"/>
                    <a:pt x="183279" y="0"/>
                  </a:cubicBezTo>
                  <a:close/>
                </a:path>
              </a:pathLst>
            </a:custGeom>
            <a:solidFill>
              <a:srgbClr val="1D3865"/>
            </a:solidFill>
          </p:spPr>
        </p:sp>
        <p:sp>
          <p:nvSpPr>
            <p:cNvPr id="15" name="TextBox 15"/>
            <p:cNvSpPr txBox="1"/>
            <p:nvPr/>
          </p:nvSpPr>
          <p:spPr>
            <a:xfrm>
              <a:off x="0" y="-47625"/>
              <a:ext cx="812800" cy="1350019"/>
            </a:xfrm>
            <a:prstGeom prst="rect">
              <a:avLst/>
            </a:prstGeom>
          </p:spPr>
          <p:txBody>
            <a:bodyPr lIns="50800" tIns="50800" rIns="50800" bIns="50800" rtlCol="0" anchor="ctr"/>
            <a:lstStyle/>
            <a:p>
              <a:pPr algn="ctr">
                <a:lnSpc>
                  <a:spcPts val="3079"/>
                </a:lnSpc>
              </a:pPr>
              <a:endParaRPr/>
            </a:p>
          </p:txBody>
        </p:sp>
      </p:grpSp>
      <p:grpSp>
        <p:nvGrpSpPr>
          <p:cNvPr id="16" name="Group 16"/>
          <p:cNvGrpSpPr/>
          <p:nvPr/>
        </p:nvGrpSpPr>
        <p:grpSpPr>
          <a:xfrm rot="-2700000">
            <a:off x="9115052" y="5930053"/>
            <a:ext cx="844821" cy="1353704"/>
            <a:chOff x="0" y="0"/>
            <a:chExt cx="812800" cy="1302394"/>
          </a:xfrm>
        </p:grpSpPr>
        <p:sp>
          <p:nvSpPr>
            <p:cNvPr id="17" name="Freeform 17"/>
            <p:cNvSpPr/>
            <p:nvPr/>
          </p:nvSpPr>
          <p:spPr>
            <a:xfrm>
              <a:off x="0" y="0"/>
              <a:ext cx="812800" cy="1302394"/>
            </a:xfrm>
            <a:custGeom>
              <a:avLst/>
              <a:gdLst/>
              <a:ahLst/>
              <a:cxnLst/>
              <a:rect l="l" t="t" r="r" b="b"/>
              <a:pathLst>
                <a:path w="812800" h="1302394">
                  <a:moveTo>
                    <a:pt x="183279" y="0"/>
                  </a:moveTo>
                  <a:lnTo>
                    <a:pt x="629521" y="0"/>
                  </a:lnTo>
                  <a:cubicBezTo>
                    <a:pt x="730743" y="0"/>
                    <a:pt x="812800" y="82057"/>
                    <a:pt x="812800" y="183279"/>
                  </a:cubicBezTo>
                  <a:lnTo>
                    <a:pt x="812800" y="1119115"/>
                  </a:lnTo>
                  <a:cubicBezTo>
                    <a:pt x="812800" y="1220337"/>
                    <a:pt x="730743" y="1302394"/>
                    <a:pt x="629521" y="1302394"/>
                  </a:cubicBezTo>
                  <a:lnTo>
                    <a:pt x="183279" y="1302394"/>
                  </a:lnTo>
                  <a:cubicBezTo>
                    <a:pt x="82057" y="1302394"/>
                    <a:pt x="0" y="1220337"/>
                    <a:pt x="0" y="1119115"/>
                  </a:cubicBezTo>
                  <a:lnTo>
                    <a:pt x="0" y="183279"/>
                  </a:lnTo>
                  <a:cubicBezTo>
                    <a:pt x="0" y="82057"/>
                    <a:pt x="82057" y="0"/>
                    <a:pt x="183279" y="0"/>
                  </a:cubicBezTo>
                  <a:close/>
                </a:path>
              </a:pathLst>
            </a:custGeom>
            <a:solidFill>
              <a:srgbClr val="617494"/>
            </a:solidFill>
          </p:spPr>
        </p:sp>
        <p:sp>
          <p:nvSpPr>
            <p:cNvPr id="18" name="TextBox 18"/>
            <p:cNvSpPr txBox="1"/>
            <p:nvPr/>
          </p:nvSpPr>
          <p:spPr>
            <a:xfrm>
              <a:off x="0" y="-47625"/>
              <a:ext cx="812800" cy="1350019"/>
            </a:xfrm>
            <a:prstGeom prst="rect">
              <a:avLst/>
            </a:prstGeom>
          </p:spPr>
          <p:txBody>
            <a:bodyPr lIns="50800" tIns="50800" rIns="50800" bIns="50800" rtlCol="0" anchor="ctr"/>
            <a:lstStyle/>
            <a:p>
              <a:pPr algn="ctr">
                <a:lnSpc>
                  <a:spcPts val="3079"/>
                </a:lnSpc>
              </a:pPr>
              <a:endParaRPr/>
            </a:p>
          </p:txBody>
        </p:sp>
      </p:grpSp>
      <p:grpSp>
        <p:nvGrpSpPr>
          <p:cNvPr id="19" name="Group 19"/>
          <p:cNvGrpSpPr/>
          <p:nvPr/>
        </p:nvGrpSpPr>
        <p:grpSpPr>
          <a:xfrm rot="-2700000">
            <a:off x="13315819" y="5930053"/>
            <a:ext cx="844821" cy="1353704"/>
            <a:chOff x="0" y="0"/>
            <a:chExt cx="812800" cy="1302394"/>
          </a:xfrm>
        </p:grpSpPr>
        <p:sp>
          <p:nvSpPr>
            <p:cNvPr id="20" name="Freeform 20"/>
            <p:cNvSpPr/>
            <p:nvPr/>
          </p:nvSpPr>
          <p:spPr>
            <a:xfrm>
              <a:off x="0" y="0"/>
              <a:ext cx="812800" cy="1302394"/>
            </a:xfrm>
            <a:custGeom>
              <a:avLst/>
              <a:gdLst/>
              <a:ahLst/>
              <a:cxnLst/>
              <a:rect l="l" t="t" r="r" b="b"/>
              <a:pathLst>
                <a:path w="812800" h="1302394">
                  <a:moveTo>
                    <a:pt x="183279" y="0"/>
                  </a:moveTo>
                  <a:lnTo>
                    <a:pt x="629521" y="0"/>
                  </a:lnTo>
                  <a:cubicBezTo>
                    <a:pt x="730743" y="0"/>
                    <a:pt x="812800" y="82057"/>
                    <a:pt x="812800" y="183279"/>
                  </a:cubicBezTo>
                  <a:lnTo>
                    <a:pt x="812800" y="1119115"/>
                  </a:lnTo>
                  <a:cubicBezTo>
                    <a:pt x="812800" y="1220337"/>
                    <a:pt x="730743" y="1302394"/>
                    <a:pt x="629521" y="1302394"/>
                  </a:cubicBezTo>
                  <a:lnTo>
                    <a:pt x="183279" y="1302394"/>
                  </a:lnTo>
                  <a:cubicBezTo>
                    <a:pt x="82057" y="1302394"/>
                    <a:pt x="0" y="1220337"/>
                    <a:pt x="0" y="1119115"/>
                  </a:cubicBezTo>
                  <a:lnTo>
                    <a:pt x="0" y="183279"/>
                  </a:lnTo>
                  <a:cubicBezTo>
                    <a:pt x="0" y="82057"/>
                    <a:pt x="82057" y="0"/>
                    <a:pt x="183279" y="0"/>
                  </a:cubicBezTo>
                  <a:close/>
                </a:path>
              </a:pathLst>
            </a:custGeom>
            <a:solidFill>
              <a:srgbClr val="1D3865"/>
            </a:solidFill>
          </p:spPr>
        </p:sp>
        <p:sp>
          <p:nvSpPr>
            <p:cNvPr id="21" name="TextBox 21"/>
            <p:cNvSpPr txBox="1"/>
            <p:nvPr/>
          </p:nvSpPr>
          <p:spPr>
            <a:xfrm>
              <a:off x="0" y="-47625"/>
              <a:ext cx="812800" cy="1350019"/>
            </a:xfrm>
            <a:prstGeom prst="rect">
              <a:avLst/>
            </a:prstGeom>
          </p:spPr>
          <p:txBody>
            <a:bodyPr lIns="50800" tIns="50800" rIns="50800" bIns="50800" rtlCol="0" anchor="ctr"/>
            <a:lstStyle/>
            <a:p>
              <a:pPr algn="ctr">
                <a:lnSpc>
                  <a:spcPts val="3079"/>
                </a:lnSpc>
              </a:pPr>
              <a:endParaRPr/>
            </a:p>
          </p:txBody>
        </p:sp>
      </p:grpSp>
      <p:sp>
        <p:nvSpPr>
          <p:cNvPr id="22" name="Freeform 22"/>
          <p:cNvSpPr/>
          <p:nvPr/>
        </p:nvSpPr>
        <p:spPr>
          <a:xfrm>
            <a:off x="14361871" y="-104386"/>
            <a:ext cx="3926129" cy="2797367"/>
          </a:xfrm>
          <a:custGeom>
            <a:avLst/>
            <a:gdLst/>
            <a:ahLst/>
            <a:cxnLst/>
            <a:rect l="l" t="t" r="r" b="b"/>
            <a:pathLst>
              <a:path w="3926129" h="2797367">
                <a:moveTo>
                  <a:pt x="0" y="0"/>
                </a:moveTo>
                <a:lnTo>
                  <a:pt x="3926129" y="0"/>
                </a:lnTo>
                <a:lnTo>
                  <a:pt x="3926129" y="2797367"/>
                </a:lnTo>
                <a:lnTo>
                  <a:pt x="0" y="279736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3" name="TextBox 23"/>
          <p:cNvSpPr txBox="1"/>
          <p:nvPr/>
        </p:nvSpPr>
        <p:spPr>
          <a:xfrm>
            <a:off x="3935303" y="520794"/>
            <a:ext cx="10426568" cy="8820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2.1 Simulation </a:t>
            </a:r>
          </a:p>
        </p:txBody>
      </p:sp>
      <p:sp>
        <p:nvSpPr>
          <p:cNvPr id="24" name="TextBox 24"/>
          <p:cNvSpPr txBox="1"/>
          <p:nvPr/>
        </p:nvSpPr>
        <p:spPr>
          <a:xfrm>
            <a:off x="1033287" y="2423738"/>
            <a:ext cx="10426568" cy="624211"/>
          </a:xfrm>
          <a:prstGeom prst="rect">
            <a:avLst/>
          </a:prstGeom>
        </p:spPr>
        <p:txBody>
          <a:bodyPr lIns="0" tIns="0" rIns="0" bIns="0" rtlCol="0" anchor="t">
            <a:spAutoFit/>
          </a:bodyPr>
          <a:lstStyle/>
          <a:p>
            <a:pPr algn="l">
              <a:lnSpc>
                <a:spcPts val="4700"/>
              </a:lnSpc>
            </a:pPr>
            <a:r>
              <a:rPr lang="en-US" sz="4700" b="1">
                <a:solidFill>
                  <a:srgbClr val="1D3865"/>
                </a:solidFill>
                <a:latin typeface="Montserrat Bold"/>
                <a:ea typeface="Montserrat Bold"/>
                <a:cs typeface="Montserrat Bold"/>
                <a:sym typeface="Montserrat Bold"/>
              </a:rPr>
              <a:t>simulation:  </a:t>
            </a:r>
          </a:p>
        </p:txBody>
      </p:sp>
      <p:sp>
        <p:nvSpPr>
          <p:cNvPr id="25" name="TextBox 25"/>
          <p:cNvSpPr txBox="1"/>
          <p:nvPr/>
        </p:nvSpPr>
        <p:spPr>
          <a:xfrm>
            <a:off x="1033287" y="3209488"/>
            <a:ext cx="15020486" cy="908056"/>
          </a:xfrm>
          <a:prstGeom prst="rect">
            <a:avLst/>
          </a:prstGeom>
        </p:spPr>
        <p:txBody>
          <a:bodyPr lIns="0" tIns="0" rIns="0" bIns="0" rtlCol="0" anchor="t">
            <a:spAutoFit/>
          </a:bodyPr>
          <a:lstStyle/>
          <a:p>
            <a:pPr algn="l">
              <a:lnSpc>
                <a:spcPts val="3500"/>
              </a:lnSpc>
            </a:pPr>
            <a:r>
              <a:rPr lang="en-US" sz="3500">
                <a:solidFill>
                  <a:srgbClr val="1D3865"/>
                </a:solidFill>
                <a:latin typeface="Montserrat"/>
                <a:ea typeface="Montserrat"/>
                <a:cs typeface="Montserrat"/>
                <a:sym typeface="Montserrat"/>
              </a:rPr>
              <a:t>Simulation is the practice of imitating a real-world process or system to study its behavior and predict potential outcomes</a:t>
            </a:r>
          </a:p>
        </p:txBody>
      </p:sp>
      <p:sp>
        <p:nvSpPr>
          <p:cNvPr id="26" name="TextBox 26"/>
          <p:cNvSpPr txBox="1"/>
          <p:nvPr/>
        </p:nvSpPr>
        <p:spPr>
          <a:xfrm>
            <a:off x="1033287" y="4860296"/>
            <a:ext cx="14282178" cy="624211"/>
          </a:xfrm>
          <a:prstGeom prst="rect">
            <a:avLst/>
          </a:prstGeom>
        </p:spPr>
        <p:txBody>
          <a:bodyPr lIns="0" tIns="0" rIns="0" bIns="0" rtlCol="0" anchor="t">
            <a:spAutoFit/>
          </a:bodyPr>
          <a:lstStyle/>
          <a:p>
            <a:pPr algn="l">
              <a:lnSpc>
                <a:spcPts val="4700"/>
              </a:lnSpc>
            </a:pPr>
            <a:r>
              <a:rPr lang="en-US" sz="4700" b="1">
                <a:solidFill>
                  <a:srgbClr val="1D3865"/>
                </a:solidFill>
                <a:latin typeface="Montserrat Bold"/>
                <a:ea typeface="Montserrat Bold"/>
                <a:cs typeface="Montserrat Bold"/>
                <a:sym typeface="Montserrat Bold"/>
              </a:rPr>
              <a:t>The benefits of simulation : </a:t>
            </a:r>
          </a:p>
        </p:txBody>
      </p:sp>
      <p:sp>
        <p:nvSpPr>
          <p:cNvPr id="27" name="TextBox 27"/>
          <p:cNvSpPr txBox="1"/>
          <p:nvPr/>
        </p:nvSpPr>
        <p:spPr>
          <a:xfrm>
            <a:off x="3935303" y="8361752"/>
            <a:ext cx="3023561" cy="573406"/>
          </a:xfrm>
          <a:prstGeom prst="rect">
            <a:avLst/>
          </a:prstGeom>
        </p:spPr>
        <p:txBody>
          <a:bodyPr lIns="0" tIns="0" rIns="0" bIns="0" rtlCol="0" anchor="t">
            <a:spAutoFit/>
          </a:bodyPr>
          <a:lstStyle/>
          <a:p>
            <a:pPr marL="0" lvl="1" indent="0" algn="ctr">
              <a:lnSpc>
                <a:spcPts val="4619"/>
              </a:lnSpc>
              <a:spcBef>
                <a:spcPct val="0"/>
              </a:spcBef>
            </a:pPr>
            <a:r>
              <a:rPr lang="en-US" sz="3299" b="1" spc="105">
                <a:solidFill>
                  <a:srgbClr val="FBC73B"/>
                </a:solidFill>
                <a:latin typeface="Barlow Semi-Bold"/>
                <a:ea typeface="Barlow Semi-Bold"/>
                <a:cs typeface="Barlow Semi-Bold"/>
                <a:sym typeface="Barlow Semi-Bold"/>
              </a:rPr>
              <a:t>Flexibility </a:t>
            </a:r>
          </a:p>
        </p:txBody>
      </p:sp>
      <p:sp>
        <p:nvSpPr>
          <p:cNvPr id="28" name="TextBox 28"/>
          <p:cNvSpPr txBox="1"/>
          <p:nvPr/>
        </p:nvSpPr>
        <p:spPr>
          <a:xfrm>
            <a:off x="8084087" y="8350260"/>
            <a:ext cx="3023561" cy="573405"/>
          </a:xfrm>
          <a:prstGeom prst="rect">
            <a:avLst/>
          </a:prstGeom>
        </p:spPr>
        <p:txBody>
          <a:bodyPr lIns="0" tIns="0" rIns="0" bIns="0" rtlCol="0" anchor="t">
            <a:spAutoFit/>
          </a:bodyPr>
          <a:lstStyle/>
          <a:p>
            <a:pPr marL="0" lvl="1" indent="0" algn="ctr">
              <a:lnSpc>
                <a:spcPts val="4619"/>
              </a:lnSpc>
              <a:spcBef>
                <a:spcPct val="0"/>
              </a:spcBef>
            </a:pPr>
            <a:r>
              <a:rPr lang="en-US" sz="3299" b="1" spc="105">
                <a:solidFill>
                  <a:srgbClr val="FBC73B"/>
                </a:solidFill>
                <a:latin typeface="Barlow Semi-Bold"/>
                <a:ea typeface="Barlow Semi-Bold"/>
                <a:cs typeface="Barlow Semi-Bold"/>
                <a:sym typeface="Barlow Semi-Bold"/>
              </a:rPr>
              <a:t>Scalability </a:t>
            </a:r>
          </a:p>
        </p:txBody>
      </p:sp>
      <p:sp>
        <p:nvSpPr>
          <p:cNvPr id="29" name="TextBox 29"/>
          <p:cNvSpPr txBox="1"/>
          <p:nvPr/>
        </p:nvSpPr>
        <p:spPr>
          <a:xfrm>
            <a:off x="12231438" y="8318510"/>
            <a:ext cx="3023561" cy="573405"/>
          </a:xfrm>
          <a:prstGeom prst="rect">
            <a:avLst/>
          </a:prstGeom>
        </p:spPr>
        <p:txBody>
          <a:bodyPr lIns="0" tIns="0" rIns="0" bIns="0" rtlCol="0" anchor="t">
            <a:spAutoFit/>
          </a:bodyPr>
          <a:lstStyle/>
          <a:p>
            <a:pPr marL="0" lvl="1" indent="0" algn="ctr">
              <a:lnSpc>
                <a:spcPts val="4619"/>
              </a:lnSpc>
              <a:spcBef>
                <a:spcPct val="0"/>
              </a:spcBef>
            </a:pPr>
            <a:r>
              <a:rPr lang="en-US" sz="3299" b="1" spc="105">
                <a:solidFill>
                  <a:srgbClr val="FBC73B"/>
                </a:solidFill>
                <a:latin typeface="Barlow Semi-Bold"/>
                <a:ea typeface="Barlow Semi-Bold"/>
                <a:cs typeface="Barlow Semi-Bold"/>
                <a:sym typeface="Barlow Semi-Bold"/>
              </a:rPr>
              <a:t>Replicability</a:t>
            </a:r>
          </a:p>
        </p:txBody>
      </p:sp>
      <p:sp>
        <p:nvSpPr>
          <p:cNvPr id="30" name="TextBox 30"/>
          <p:cNvSpPr txBox="1"/>
          <p:nvPr/>
        </p:nvSpPr>
        <p:spPr>
          <a:xfrm>
            <a:off x="4970234" y="6275488"/>
            <a:ext cx="732922" cy="586634"/>
          </a:xfrm>
          <a:prstGeom prst="rect">
            <a:avLst/>
          </a:prstGeom>
        </p:spPr>
        <p:txBody>
          <a:bodyPr lIns="0" tIns="0" rIns="0" bIns="0" rtlCol="0" anchor="t">
            <a:spAutoFit/>
          </a:bodyPr>
          <a:lstStyle/>
          <a:p>
            <a:pPr algn="ctr">
              <a:lnSpc>
                <a:spcPts val="4762"/>
              </a:lnSpc>
            </a:pPr>
            <a:r>
              <a:rPr lang="en-US" sz="3401" b="1" spc="142">
                <a:solidFill>
                  <a:srgbClr val="FBC73B"/>
                </a:solidFill>
                <a:latin typeface="Barlow Bold"/>
                <a:ea typeface="Barlow Bold"/>
                <a:cs typeface="Barlow Bold"/>
                <a:sym typeface="Barlow Bold"/>
              </a:rPr>
              <a:t>01</a:t>
            </a:r>
          </a:p>
        </p:txBody>
      </p:sp>
      <p:sp>
        <p:nvSpPr>
          <p:cNvPr id="31" name="TextBox 31"/>
          <p:cNvSpPr txBox="1"/>
          <p:nvPr/>
        </p:nvSpPr>
        <p:spPr>
          <a:xfrm>
            <a:off x="9171001" y="6275488"/>
            <a:ext cx="732922" cy="586634"/>
          </a:xfrm>
          <a:prstGeom prst="rect">
            <a:avLst/>
          </a:prstGeom>
        </p:spPr>
        <p:txBody>
          <a:bodyPr lIns="0" tIns="0" rIns="0" bIns="0" rtlCol="0" anchor="t">
            <a:spAutoFit/>
          </a:bodyPr>
          <a:lstStyle/>
          <a:p>
            <a:pPr algn="ctr">
              <a:lnSpc>
                <a:spcPts val="4762"/>
              </a:lnSpc>
            </a:pPr>
            <a:r>
              <a:rPr lang="en-US" sz="3401" b="1" spc="142">
                <a:solidFill>
                  <a:srgbClr val="FBC73B"/>
                </a:solidFill>
                <a:latin typeface="Barlow Bold"/>
                <a:ea typeface="Barlow Bold"/>
                <a:cs typeface="Barlow Bold"/>
                <a:sym typeface="Barlow Bold"/>
              </a:rPr>
              <a:t>02</a:t>
            </a:r>
          </a:p>
        </p:txBody>
      </p:sp>
      <p:sp>
        <p:nvSpPr>
          <p:cNvPr id="32" name="TextBox 32"/>
          <p:cNvSpPr txBox="1"/>
          <p:nvPr/>
        </p:nvSpPr>
        <p:spPr>
          <a:xfrm>
            <a:off x="13371768" y="6275488"/>
            <a:ext cx="732922" cy="586634"/>
          </a:xfrm>
          <a:prstGeom prst="rect">
            <a:avLst/>
          </a:prstGeom>
        </p:spPr>
        <p:txBody>
          <a:bodyPr lIns="0" tIns="0" rIns="0" bIns="0" rtlCol="0" anchor="t">
            <a:spAutoFit/>
          </a:bodyPr>
          <a:lstStyle/>
          <a:p>
            <a:pPr algn="ctr">
              <a:lnSpc>
                <a:spcPts val="4762"/>
              </a:lnSpc>
            </a:pPr>
            <a:r>
              <a:rPr lang="en-US" sz="3401" b="1" spc="142">
                <a:solidFill>
                  <a:srgbClr val="FBC73B"/>
                </a:solidFill>
                <a:latin typeface="Barlow Bold"/>
                <a:ea typeface="Barlow Bold"/>
                <a:cs typeface="Barlow Bold"/>
                <a:sym typeface="Barlow Bold"/>
              </a:rPr>
              <a:t>03</a:t>
            </a:r>
          </a:p>
        </p:txBody>
      </p:sp>
      <p:sp>
        <p:nvSpPr>
          <p:cNvPr id="33" name="TextBox 33"/>
          <p:cNvSpPr txBox="1"/>
          <p:nvPr/>
        </p:nvSpPr>
        <p:spPr>
          <a:xfrm>
            <a:off x="4587" y="332744"/>
            <a:ext cx="2998754" cy="387816"/>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2. key Terms</a:t>
            </a:r>
          </a:p>
        </p:txBody>
      </p:sp>
      <p:sp>
        <p:nvSpPr>
          <p:cNvPr id="34" name="TextBox 34"/>
          <p:cNvSpPr txBox="1"/>
          <p:nvPr/>
        </p:nvSpPr>
        <p:spPr>
          <a:xfrm>
            <a:off x="14515526" y="3770254"/>
            <a:ext cx="2836766" cy="260178"/>
          </a:xfrm>
          <a:prstGeom prst="rect">
            <a:avLst/>
          </a:prstGeom>
        </p:spPr>
        <p:txBody>
          <a:bodyPr lIns="0" tIns="0" rIns="0" bIns="0" rtlCol="0" anchor="t">
            <a:spAutoFit/>
          </a:bodyPr>
          <a:lstStyle/>
          <a:p>
            <a:pPr algn="l">
              <a:lnSpc>
                <a:spcPts val="1917"/>
              </a:lnSpc>
            </a:pPr>
            <a:r>
              <a:rPr lang="en-US" sz="1917" dirty="0">
                <a:solidFill>
                  <a:srgbClr val="1D3865"/>
                </a:solidFill>
                <a:latin typeface="Montserrat"/>
                <a:ea typeface="Montserrat"/>
                <a:cs typeface="Montserrat"/>
                <a:sym typeface="Montserrat"/>
              </a:rPr>
              <a:t>- Oxford Dictionary </a:t>
            </a:r>
          </a:p>
        </p:txBody>
      </p:sp>
      <p:sp>
        <p:nvSpPr>
          <p:cNvPr id="35" name="TextBox 35"/>
          <p:cNvSpPr txBox="1"/>
          <p:nvPr/>
        </p:nvSpPr>
        <p:spPr>
          <a:xfrm>
            <a:off x="17614480" y="9683929"/>
            <a:ext cx="462257"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Freeform 2"/>
          <p:cNvSpPr/>
          <p:nvPr/>
        </p:nvSpPr>
        <p:spPr>
          <a:xfrm>
            <a:off x="2666827" y="9596961"/>
            <a:ext cx="965509" cy="391031"/>
          </a:xfrm>
          <a:custGeom>
            <a:avLst/>
            <a:gdLst/>
            <a:ahLst/>
            <a:cxnLst/>
            <a:rect l="l" t="t" r="r" b="b"/>
            <a:pathLst>
              <a:path w="965509" h="391031">
                <a:moveTo>
                  <a:pt x="0" y="0"/>
                </a:moveTo>
                <a:lnTo>
                  <a:pt x="965510" y="0"/>
                </a:lnTo>
                <a:lnTo>
                  <a:pt x="965510" y="391032"/>
                </a:lnTo>
                <a:lnTo>
                  <a:pt x="0" y="391032"/>
                </a:lnTo>
                <a:lnTo>
                  <a:pt x="0" y="0"/>
                </a:lnTo>
                <a:close/>
              </a:path>
            </a:pathLst>
          </a:custGeom>
          <a:blipFill>
            <a:blip r:embed="rId2">
              <a:alphaModFix amt="30000"/>
              <a:extLst>
                <a:ext uri="{96DAC541-7B7A-43D3-8B79-37D633B846F1}">
                  <asvg:svgBlip xmlns:asvg="http://schemas.microsoft.com/office/drawing/2016/SVG/main" r:embed="rId3"/>
                </a:ext>
              </a:extLst>
            </a:blip>
            <a:stretch>
              <a:fillRect/>
            </a:stretch>
          </a:blipFill>
        </p:spPr>
      </p:sp>
      <p:sp>
        <p:nvSpPr>
          <p:cNvPr id="3" name="Freeform 3"/>
          <p:cNvSpPr/>
          <p:nvPr/>
        </p:nvSpPr>
        <p:spPr>
          <a:xfrm>
            <a:off x="14361871" y="-104386"/>
            <a:ext cx="3926129" cy="2797367"/>
          </a:xfrm>
          <a:custGeom>
            <a:avLst/>
            <a:gdLst/>
            <a:ahLst/>
            <a:cxnLst/>
            <a:rect l="l" t="t" r="r" b="b"/>
            <a:pathLst>
              <a:path w="3926129" h="2797367">
                <a:moveTo>
                  <a:pt x="0" y="0"/>
                </a:moveTo>
                <a:lnTo>
                  <a:pt x="3926129" y="0"/>
                </a:lnTo>
                <a:lnTo>
                  <a:pt x="3926129" y="2797367"/>
                </a:lnTo>
                <a:lnTo>
                  <a:pt x="0" y="279736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 name="Freeform 4"/>
          <p:cNvSpPr/>
          <p:nvPr/>
        </p:nvSpPr>
        <p:spPr>
          <a:xfrm>
            <a:off x="1228718" y="1402813"/>
            <a:ext cx="16218423" cy="8697129"/>
          </a:xfrm>
          <a:custGeom>
            <a:avLst/>
            <a:gdLst/>
            <a:ahLst/>
            <a:cxnLst/>
            <a:rect l="l" t="t" r="r" b="b"/>
            <a:pathLst>
              <a:path w="16218423" h="8697129">
                <a:moveTo>
                  <a:pt x="0" y="0"/>
                </a:moveTo>
                <a:lnTo>
                  <a:pt x="16218422" y="0"/>
                </a:lnTo>
                <a:lnTo>
                  <a:pt x="16218422" y="8697129"/>
                </a:lnTo>
                <a:lnTo>
                  <a:pt x="0" y="8697129"/>
                </a:lnTo>
                <a:lnTo>
                  <a:pt x="0" y="0"/>
                </a:lnTo>
                <a:close/>
              </a:path>
            </a:pathLst>
          </a:custGeom>
          <a:blipFill>
            <a:blip r:embed="rId6"/>
            <a:stretch>
              <a:fillRect/>
            </a:stretch>
          </a:blipFill>
        </p:spPr>
      </p:sp>
      <p:sp>
        <p:nvSpPr>
          <p:cNvPr id="5" name="TextBox 5"/>
          <p:cNvSpPr txBox="1"/>
          <p:nvPr/>
        </p:nvSpPr>
        <p:spPr>
          <a:xfrm>
            <a:off x="3935303" y="520794"/>
            <a:ext cx="10426568" cy="882019"/>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2.1 Simulation </a:t>
            </a:r>
          </a:p>
        </p:txBody>
      </p:sp>
      <p:sp>
        <p:nvSpPr>
          <p:cNvPr id="6" name="TextBox 6"/>
          <p:cNvSpPr txBox="1"/>
          <p:nvPr/>
        </p:nvSpPr>
        <p:spPr>
          <a:xfrm>
            <a:off x="4587" y="332744"/>
            <a:ext cx="2998754" cy="387816"/>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2. key Terms</a:t>
            </a:r>
          </a:p>
        </p:txBody>
      </p:sp>
      <p:sp>
        <p:nvSpPr>
          <p:cNvPr id="7" name="TextBox 7"/>
          <p:cNvSpPr txBox="1"/>
          <p:nvPr/>
        </p:nvSpPr>
        <p:spPr>
          <a:xfrm>
            <a:off x="17614480" y="9683929"/>
            <a:ext cx="462257"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
        <p:cNvGrpSpPr/>
        <p:nvPr/>
      </p:nvGrpSpPr>
      <p:grpSpPr>
        <a:xfrm>
          <a:off x="0" y="0"/>
          <a:ext cx="0" cy="0"/>
          <a:chOff x="0" y="0"/>
          <a:chExt cx="0" cy="0"/>
        </a:xfrm>
      </p:grpSpPr>
      <p:sp>
        <p:nvSpPr>
          <p:cNvPr id="2" name="Freeform 2"/>
          <p:cNvSpPr/>
          <p:nvPr/>
        </p:nvSpPr>
        <p:spPr>
          <a:xfrm>
            <a:off x="396141" y="9512482"/>
            <a:ext cx="965509" cy="391031"/>
          </a:xfrm>
          <a:custGeom>
            <a:avLst/>
            <a:gdLst/>
            <a:ahLst/>
            <a:cxnLst/>
            <a:rect l="l" t="t" r="r" b="b"/>
            <a:pathLst>
              <a:path w="965509" h="391031">
                <a:moveTo>
                  <a:pt x="0" y="0"/>
                </a:moveTo>
                <a:lnTo>
                  <a:pt x="965510" y="0"/>
                </a:lnTo>
                <a:lnTo>
                  <a:pt x="965510" y="391031"/>
                </a:lnTo>
                <a:lnTo>
                  <a:pt x="0" y="391031"/>
                </a:lnTo>
                <a:lnTo>
                  <a:pt x="0" y="0"/>
                </a:lnTo>
                <a:close/>
              </a:path>
            </a:pathLst>
          </a:custGeom>
          <a:blipFill>
            <a:blip r:embed="rId2">
              <a:alphaModFix amt="30000"/>
              <a:extLst>
                <a:ext uri="{96DAC541-7B7A-43D3-8B79-37D633B846F1}">
                  <asvg:svgBlip xmlns:asvg="http://schemas.microsoft.com/office/drawing/2016/SVG/main" r:embed="rId3"/>
                </a:ext>
              </a:extLst>
            </a:blip>
            <a:stretch>
              <a:fillRect/>
            </a:stretch>
          </a:blipFill>
        </p:spPr>
      </p:sp>
      <p:grpSp>
        <p:nvGrpSpPr>
          <p:cNvPr id="3" name="Group 3"/>
          <p:cNvGrpSpPr/>
          <p:nvPr/>
        </p:nvGrpSpPr>
        <p:grpSpPr>
          <a:xfrm>
            <a:off x="2770548" y="6019200"/>
            <a:ext cx="12746904" cy="1205026"/>
            <a:chOff x="0" y="0"/>
            <a:chExt cx="16995872" cy="1606701"/>
          </a:xfrm>
        </p:grpSpPr>
        <p:sp>
          <p:nvSpPr>
            <p:cNvPr id="4" name="AutoShape 4"/>
            <p:cNvSpPr/>
            <p:nvPr/>
          </p:nvSpPr>
          <p:spPr>
            <a:xfrm>
              <a:off x="1182095" y="803351"/>
              <a:ext cx="15389171" cy="0"/>
            </a:xfrm>
            <a:prstGeom prst="line">
              <a:avLst/>
            </a:prstGeom>
            <a:ln w="50800" cap="flat">
              <a:solidFill>
                <a:srgbClr val="B2B2B2"/>
              </a:solidFill>
              <a:prstDash val="lgDash"/>
              <a:headEnd type="none" w="sm" len="sm"/>
              <a:tailEnd type="none" w="sm" len="sm"/>
            </a:ln>
          </p:spPr>
        </p:sp>
        <p:grpSp>
          <p:nvGrpSpPr>
            <p:cNvPr id="5" name="Group 5"/>
            <p:cNvGrpSpPr/>
            <p:nvPr/>
          </p:nvGrpSpPr>
          <p:grpSpPr>
            <a:xfrm rot="-2700000">
              <a:off x="272479" y="198113"/>
              <a:ext cx="1061743" cy="1210475"/>
              <a:chOff x="0" y="0"/>
              <a:chExt cx="812800" cy="926660"/>
            </a:xfrm>
          </p:grpSpPr>
          <p:sp>
            <p:nvSpPr>
              <p:cNvPr id="6" name="Freeform 6"/>
              <p:cNvSpPr/>
              <p:nvPr/>
            </p:nvSpPr>
            <p:spPr>
              <a:xfrm>
                <a:off x="0" y="0"/>
                <a:ext cx="812800" cy="926660"/>
              </a:xfrm>
              <a:custGeom>
                <a:avLst/>
                <a:gdLst/>
                <a:ahLst/>
                <a:cxnLst/>
                <a:rect l="l" t="t" r="r" b="b"/>
                <a:pathLst>
                  <a:path w="812800" h="926660">
                    <a:moveTo>
                      <a:pt x="194446" y="0"/>
                    </a:moveTo>
                    <a:lnTo>
                      <a:pt x="618354" y="0"/>
                    </a:lnTo>
                    <a:cubicBezTo>
                      <a:pt x="669925" y="0"/>
                      <a:pt x="719383" y="20486"/>
                      <a:pt x="755848" y="56952"/>
                    </a:cubicBezTo>
                    <a:cubicBezTo>
                      <a:pt x="792314" y="93417"/>
                      <a:pt x="812800" y="142875"/>
                      <a:pt x="812800" y="194446"/>
                    </a:cubicBezTo>
                    <a:lnTo>
                      <a:pt x="812800" y="732214"/>
                    </a:lnTo>
                    <a:cubicBezTo>
                      <a:pt x="812800" y="783784"/>
                      <a:pt x="792314" y="833242"/>
                      <a:pt x="755848" y="869708"/>
                    </a:cubicBezTo>
                    <a:cubicBezTo>
                      <a:pt x="719383" y="906173"/>
                      <a:pt x="669925" y="926660"/>
                      <a:pt x="618354" y="926660"/>
                    </a:cubicBezTo>
                    <a:lnTo>
                      <a:pt x="194446" y="926660"/>
                    </a:lnTo>
                    <a:cubicBezTo>
                      <a:pt x="142875" y="926660"/>
                      <a:pt x="93417" y="906173"/>
                      <a:pt x="56952" y="869708"/>
                    </a:cubicBezTo>
                    <a:cubicBezTo>
                      <a:pt x="20486" y="833242"/>
                      <a:pt x="0" y="783784"/>
                      <a:pt x="0" y="732214"/>
                    </a:cubicBezTo>
                    <a:lnTo>
                      <a:pt x="0" y="194446"/>
                    </a:lnTo>
                    <a:cubicBezTo>
                      <a:pt x="0" y="142875"/>
                      <a:pt x="20486" y="93417"/>
                      <a:pt x="56952" y="56952"/>
                    </a:cubicBezTo>
                    <a:cubicBezTo>
                      <a:pt x="93417" y="20486"/>
                      <a:pt x="142875" y="0"/>
                      <a:pt x="194446" y="0"/>
                    </a:cubicBezTo>
                    <a:close/>
                  </a:path>
                </a:pathLst>
              </a:custGeom>
              <a:solidFill>
                <a:srgbClr val="1D3865"/>
              </a:solidFill>
            </p:spPr>
          </p:sp>
          <p:sp>
            <p:nvSpPr>
              <p:cNvPr id="7" name="TextBox 7"/>
              <p:cNvSpPr txBox="1"/>
              <p:nvPr/>
            </p:nvSpPr>
            <p:spPr>
              <a:xfrm>
                <a:off x="0" y="-47625"/>
                <a:ext cx="812800" cy="974285"/>
              </a:xfrm>
              <a:prstGeom prst="rect">
                <a:avLst/>
              </a:prstGeom>
            </p:spPr>
            <p:txBody>
              <a:bodyPr lIns="50800" tIns="50800" rIns="50800" bIns="50800" rtlCol="0" anchor="ctr"/>
              <a:lstStyle/>
              <a:p>
                <a:pPr algn="ctr">
                  <a:lnSpc>
                    <a:spcPts val="3079"/>
                  </a:lnSpc>
                </a:pPr>
                <a:endParaRPr/>
              </a:p>
            </p:txBody>
          </p:sp>
        </p:grpSp>
        <p:grpSp>
          <p:nvGrpSpPr>
            <p:cNvPr id="8" name="Group 8"/>
            <p:cNvGrpSpPr/>
            <p:nvPr/>
          </p:nvGrpSpPr>
          <p:grpSpPr>
            <a:xfrm rot="-2700000">
              <a:off x="7967064" y="198113"/>
              <a:ext cx="1061743" cy="1210475"/>
              <a:chOff x="0" y="0"/>
              <a:chExt cx="812800" cy="926660"/>
            </a:xfrm>
          </p:grpSpPr>
          <p:sp>
            <p:nvSpPr>
              <p:cNvPr id="9" name="Freeform 9"/>
              <p:cNvSpPr/>
              <p:nvPr/>
            </p:nvSpPr>
            <p:spPr>
              <a:xfrm>
                <a:off x="0" y="0"/>
                <a:ext cx="812800" cy="926660"/>
              </a:xfrm>
              <a:custGeom>
                <a:avLst/>
                <a:gdLst/>
                <a:ahLst/>
                <a:cxnLst/>
                <a:rect l="l" t="t" r="r" b="b"/>
                <a:pathLst>
                  <a:path w="812800" h="926660">
                    <a:moveTo>
                      <a:pt x="194446" y="0"/>
                    </a:moveTo>
                    <a:lnTo>
                      <a:pt x="618354" y="0"/>
                    </a:lnTo>
                    <a:cubicBezTo>
                      <a:pt x="669925" y="0"/>
                      <a:pt x="719383" y="20486"/>
                      <a:pt x="755848" y="56952"/>
                    </a:cubicBezTo>
                    <a:cubicBezTo>
                      <a:pt x="792314" y="93417"/>
                      <a:pt x="812800" y="142875"/>
                      <a:pt x="812800" y="194446"/>
                    </a:cubicBezTo>
                    <a:lnTo>
                      <a:pt x="812800" y="732214"/>
                    </a:lnTo>
                    <a:cubicBezTo>
                      <a:pt x="812800" y="783784"/>
                      <a:pt x="792314" y="833242"/>
                      <a:pt x="755848" y="869708"/>
                    </a:cubicBezTo>
                    <a:cubicBezTo>
                      <a:pt x="719383" y="906173"/>
                      <a:pt x="669925" y="926660"/>
                      <a:pt x="618354" y="926660"/>
                    </a:cubicBezTo>
                    <a:lnTo>
                      <a:pt x="194446" y="926660"/>
                    </a:lnTo>
                    <a:cubicBezTo>
                      <a:pt x="142875" y="926660"/>
                      <a:pt x="93417" y="906173"/>
                      <a:pt x="56952" y="869708"/>
                    </a:cubicBezTo>
                    <a:cubicBezTo>
                      <a:pt x="20486" y="833242"/>
                      <a:pt x="0" y="783784"/>
                      <a:pt x="0" y="732214"/>
                    </a:cubicBezTo>
                    <a:lnTo>
                      <a:pt x="0" y="194446"/>
                    </a:lnTo>
                    <a:cubicBezTo>
                      <a:pt x="0" y="142875"/>
                      <a:pt x="20486" y="93417"/>
                      <a:pt x="56952" y="56952"/>
                    </a:cubicBezTo>
                    <a:cubicBezTo>
                      <a:pt x="93417" y="20486"/>
                      <a:pt x="142875" y="0"/>
                      <a:pt x="194446" y="0"/>
                    </a:cubicBezTo>
                    <a:close/>
                  </a:path>
                </a:pathLst>
              </a:custGeom>
              <a:solidFill>
                <a:srgbClr val="617494"/>
              </a:solidFill>
            </p:spPr>
          </p:sp>
          <p:sp>
            <p:nvSpPr>
              <p:cNvPr id="10" name="TextBox 10"/>
              <p:cNvSpPr txBox="1"/>
              <p:nvPr/>
            </p:nvSpPr>
            <p:spPr>
              <a:xfrm>
                <a:off x="0" y="-47625"/>
                <a:ext cx="812800" cy="974285"/>
              </a:xfrm>
              <a:prstGeom prst="rect">
                <a:avLst/>
              </a:prstGeom>
            </p:spPr>
            <p:txBody>
              <a:bodyPr lIns="50800" tIns="50800" rIns="50800" bIns="50800" rtlCol="0" anchor="ctr"/>
              <a:lstStyle/>
              <a:p>
                <a:pPr algn="ctr">
                  <a:lnSpc>
                    <a:spcPts val="3079"/>
                  </a:lnSpc>
                </a:pPr>
                <a:endParaRPr/>
              </a:p>
            </p:txBody>
          </p:sp>
        </p:grpSp>
        <p:grpSp>
          <p:nvGrpSpPr>
            <p:cNvPr id="11" name="Group 11"/>
            <p:cNvGrpSpPr/>
            <p:nvPr/>
          </p:nvGrpSpPr>
          <p:grpSpPr>
            <a:xfrm rot="-2700000">
              <a:off x="15661650" y="198113"/>
              <a:ext cx="1061743" cy="1210475"/>
              <a:chOff x="0" y="0"/>
              <a:chExt cx="812800" cy="926660"/>
            </a:xfrm>
          </p:grpSpPr>
          <p:sp>
            <p:nvSpPr>
              <p:cNvPr id="12" name="Freeform 12"/>
              <p:cNvSpPr/>
              <p:nvPr/>
            </p:nvSpPr>
            <p:spPr>
              <a:xfrm>
                <a:off x="0" y="0"/>
                <a:ext cx="812800" cy="926660"/>
              </a:xfrm>
              <a:custGeom>
                <a:avLst/>
                <a:gdLst/>
                <a:ahLst/>
                <a:cxnLst/>
                <a:rect l="l" t="t" r="r" b="b"/>
                <a:pathLst>
                  <a:path w="812800" h="926660">
                    <a:moveTo>
                      <a:pt x="194446" y="0"/>
                    </a:moveTo>
                    <a:lnTo>
                      <a:pt x="618354" y="0"/>
                    </a:lnTo>
                    <a:cubicBezTo>
                      <a:pt x="669925" y="0"/>
                      <a:pt x="719383" y="20486"/>
                      <a:pt x="755848" y="56952"/>
                    </a:cubicBezTo>
                    <a:cubicBezTo>
                      <a:pt x="792314" y="93417"/>
                      <a:pt x="812800" y="142875"/>
                      <a:pt x="812800" y="194446"/>
                    </a:cubicBezTo>
                    <a:lnTo>
                      <a:pt x="812800" y="732214"/>
                    </a:lnTo>
                    <a:cubicBezTo>
                      <a:pt x="812800" y="783784"/>
                      <a:pt x="792314" y="833242"/>
                      <a:pt x="755848" y="869708"/>
                    </a:cubicBezTo>
                    <a:cubicBezTo>
                      <a:pt x="719383" y="906173"/>
                      <a:pt x="669925" y="926660"/>
                      <a:pt x="618354" y="926660"/>
                    </a:cubicBezTo>
                    <a:lnTo>
                      <a:pt x="194446" y="926660"/>
                    </a:lnTo>
                    <a:cubicBezTo>
                      <a:pt x="142875" y="926660"/>
                      <a:pt x="93417" y="906173"/>
                      <a:pt x="56952" y="869708"/>
                    </a:cubicBezTo>
                    <a:cubicBezTo>
                      <a:pt x="20486" y="833242"/>
                      <a:pt x="0" y="783784"/>
                      <a:pt x="0" y="732214"/>
                    </a:cubicBezTo>
                    <a:lnTo>
                      <a:pt x="0" y="194446"/>
                    </a:lnTo>
                    <a:cubicBezTo>
                      <a:pt x="0" y="142875"/>
                      <a:pt x="20486" y="93417"/>
                      <a:pt x="56952" y="56952"/>
                    </a:cubicBezTo>
                    <a:cubicBezTo>
                      <a:pt x="93417" y="20486"/>
                      <a:pt x="142875" y="0"/>
                      <a:pt x="194446" y="0"/>
                    </a:cubicBezTo>
                    <a:close/>
                  </a:path>
                </a:pathLst>
              </a:custGeom>
              <a:solidFill>
                <a:srgbClr val="1D3865"/>
              </a:solidFill>
            </p:spPr>
          </p:sp>
          <p:sp>
            <p:nvSpPr>
              <p:cNvPr id="13" name="TextBox 13"/>
              <p:cNvSpPr txBox="1"/>
              <p:nvPr/>
            </p:nvSpPr>
            <p:spPr>
              <a:xfrm>
                <a:off x="0" y="-47625"/>
                <a:ext cx="812800" cy="974285"/>
              </a:xfrm>
              <a:prstGeom prst="rect">
                <a:avLst/>
              </a:prstGeom>
            </p:spPr>
            <p:txBody>
              <a:bodyPr lIns="50800" tIns="50800" rIns="50800" bIns="50800" rtlCol="0" anchor="ctr"/>
              <a:lstStyle/>
              <a:p>
                <a:pPr algn="ctr">
                  <a:lnSpc>
                    <a:spcPts val="3079"/>
                  </a:lnSpc>
                </a:pPr>
                <a:endParaRPr/>
              </a:p>
            </p:txBody>
          </p:sp>
        </p:grpSp>
        <p:sp>
          <p:nvSpPr>
            <p:cNvPr id="14" name="TextBox 14"/>
            <p:cNvSpPr txBox="1"/>
            <p:nvPr/>
          </p:nvSpPr>
          <p:spPr>
            <a:xfrm>
              <a:off x="424606" y="425453"/>
              <a:ext cx="757490" cy="698646"/>
            </a:xfrm>
            <a:prstGeom prst="rect">
              <a:avLst/>
            </a:prstGeom>
          </p:spPr>
          <p:txBody>
            <a:bodyPr lIns="0" tIns="0" rIns="0" bIns="0" rtlCol="0" anchor="t">
              <a:spAutoFit/>
            </a:bodyPr>
            <a:lstStyle/>
            <a:p>
              <a:pPr algn="ctr">
                <a:lnSpc>
                  <a:spcPts val="4488"/>
                </a:lnSpc>
              </a:pPr>
              <a:r>
                <a:rPr lang="en-US" sz="3206" b="1" spc="134">
                  <a:solidFill>
                    <a:srgbClr val="FFFFFF"/>
                  </a:solidFill>
                  <a:latin typeface="Barlow Bold"/>
                  <a:ea typeface="Barlow Bold"/>
                  <a:cs typeface="Barlow Bold"/>
                  <a:sym typeface="Barlow Bold"/>
                </a:rPr>
                <a:t>01</a:t>
              </a:r>
            </a:p>
          </p:txBody>
        </p:sp>
        <p:sp>
          <p:nvSpPr>
            <p:cNvPr id="15" name="TextBox 15"/>
            <p:cNvSpPr txBox="1"/>
            <p:nvPr/>
          </p:nvSpPr>
          <p:spPr>
            <a:xfrm>
              <a:off x="8119191" y="425453"/>
              <a:ext cx="757490" cy="698646"/>
            </a:xfrm>
            <a:prstGeom prst="rect">
              <a:avLst/>
            </a:prstGeom>
          </p:spPr>
          <p:txBody>
            <a:bodyPr lIns="0" tIns="0" rIns="0" bIns="0" rtlCol="0" anchor="t">
              <a:spAutoFit/>
            </a:bodyPr>
            <a:lstStyle/>
            <a:p>
              <a:pPr algn="ctr">
                <a:lnSpc>
                  <a:spcPts val="4488"/>
                </a:lnSpc>
              </a:pPr>
              <a:r>
                <a:rPr lang="en-US" sz="3206" b="1" spc="134">
                  <a:solidFill>
                    <a:srgbClr val="FFFFFF"/>
                  </a:solidFill>
                  <a:latin typeface="Barlow Bold"/>
                  <a:ea typeface="Barlow Bold"/>
                  <a:cs typeface="Barlow Bold"/>
                  <a:sym typeface="Barlow Bold"/>
                </a:rPr>
                <a:t>02</a:t>
              </a:r>
            </a:p>
          </p:txBody>
        </p:sp>
        <p:sp>
          <p:nvSpPr>
            <p:cNvPr id="16" name="TextBox 16"/>
            <p:cNvSpPr txBox="1"/>
            <p:nvPr/>
          </p:nvSpPr>
          <p:spPr>
            <a:xfrm>
              <a:off x="15813777" y="425453"/>
              <a:ext cx="757490" cy="698646"/>
            </a:xfrm>
            <a:prstGeom prst="rect">
              <a:avLst/>
            </a:prstGeom>
          </p:spPr>
          <p:txBody>
            <a:bodyPr lIns="0" tIns="0" rIns="0" bIns="0" rtlCol="0" anchor="t">
              <a:spAutoFit/>
            </a:bodyPr>
            <a:lstStyle/>
            <a:p>
              <a:pPr algn="ctr">
                <a:lnSpc>
                  <a:spcPts val="4488"/>
                </a:lnSpc>
              </a:pPr>
              <a:r>
                <a:rPr lang="en-US" sz="3206" b="1" spc="134">
                  <a:solidFill>
                    <a:srgbClr val="FFFFFF"/>
                  </a:solidFill>
                  <a:latin typeface="Barlow Bold"/>
                  <a:ea typeface="Barlow Bold"/>
                  <a:cs typeface="Barlow Bold"/>
                  <a:sym typeface="Barlow Bold"/>
                </a:rPr>
                <a:t>03</a:t>
              </a:r>
            </a:p>
          </p:txBody>
        </p:sp>
      </p:grpSp>
      <p:grpSp>
        <p:nvGrpSpPr>
          <p:cNvPr id="17" name="Group 17"/>
          <p:cNvGrpSpPr/>
          <p:nvPr/>
        </p:nvGrpSpPr>
        <p:grpSpPr>
          <a:xfrm>
            <a:off x="1509312" y="7548076"/>
            <a:ext cx="3867636" cy="1217823"/>
            <a:chOff x="0" y="0"/>
            <a:chExt cx="1018637" cy="320744"/>
          </a:xfrm>
        </p:grpSpPr>
        <p:sp>
          <p:nvSpPr>
            <p:cNvPr id="18" name="Freeform 18"/>
            <p:cNvSpPr/>
            <p:nvPr/>
          </p:nvSpPr>
          <p:spPr>
            <a:xfrm>
              <a:off x="0" y="0"/>
              <a:ext cx="1018637" cy="320744"/>
            </a:xfrm>
            <a:custGeom>
              <a:avLst/>
              <a:gdLst/>
              <a:ahLst/>
              <a:cxnLst/>
              <a:rect l="l" t="t" r="r" b="b"/>
              <a:pathLst>
                <a:path w="1018637" h="320744">
                  <a:moveTo>
                    <a:pt x="102088" y="0"/>
                  </a:moveTo>
                  <a:lnTo>
                    <a:pt x="916549" y="0"/>
                  </a:lnTo>
                  <a:cubicBezTo>
                    <a:pt x="972930" y="0"/>
                    <a:pt x="1018637" y="45706"/>
                    <a:pt x="1018637" y="102088"/>
                  </a:cubicBezTo>
                  <a:lnTo>
                    <a:pt x="1018637" y="218656"/>
                  </a:lnTo>
                  <a:cubicBezTo>
                    <a:pt x="1018637" y="245731"/>
                    <a:pt x="1007881" y="271698"/>
                    <a:pt x="988736" y="290843"/>
                  </a:cubicBezTo>
                  <a:cubicBezTo>
                    <a:pt x="969591" y="309988"/>
                    <a:pt x="943624" y="320744"/>
                    <a:pt x="916549" y="320744"/>
                  </a:cubicBezTo>
                  <a:lnTo>
                    <a:pt x="102088" y="320744"/>
                  </a:lnTo>
                  <a:cubicBezTo>
                    <a:pt x="75012" y="320744"/>
                    <a:pt x="49046" y="309988"/>
                    <a:pt x="29901" y="290843"/>
                  </a:cubicBezTo>
                  <a:cubicBezTo>
                    <a:pt x="10756" y="271698"/>
                    <a:pt x="0" y="245731"/>
                    <a:pt x="0" y="218656"/>
                  </a:cubicBezTo>
                  <a:lnTo>
                    <a:pt x="0" y="102088"/>
                  </a:lnTo>
                  <a:cubicBezTo>
                    <a:pt x="0" y="75012"/>
                    <a:pt x="10756" y="49046"/>
                    <a:pt x="29901" y="29901"/>
                  </a:cubicBezTo>
                  <a:cubicBezTo>
                    <a:pt x="49046" y="10756"/>
                    <a:pt x="75012" y="0"/>
                    <a:pt x="102088" y="0"/>
                  </a:cubicBezTo>
                  <a:close/>
                </a:path>
              </a:pathLst>
            </a:custGeom>
            <a:solidFill>
              <a:srgbClr val="FCCB53"/>
            </a:solidFill>
          </p:spPr>
        </p:sp>
        <p:sp>
          <p:nvSpPr>
            <p:cNvPr id="19" name="TextBox 19"/>
            <p:cNvSpPr txBox="1"/>
            <p:nvPr/>
          </p:nvSpPr>
          <p:spPr>
            <a:xfrm>
              <a:off x="0" y="-47625"/>
              <a:ext cx="1018637" cy="368369"/>
            </a:xfrm>
            <a:prstGeom prst="rect">
              <a:avLst/>
            </a:prstGeom>
          </p:spPr>
          <p:txBody>
            <a:bodyPr lIns="50800" tIns="50800" rIns="50800" bIns="50800" rtlCol="0" anchor="ctr"/>
            <a:lstStyle/>
            <a:p>
              <a:pPr algn="ctr">
                <a:lnSpc>
                  <a:spcPts val="4199"/>
                </a:lnSpc>
                <a:spcBef>
                  <a:spcPct val="0"/>
                </a:spcBef>
              </a:pPr>
              <a:r>
                <a:rPr lang="en-US" sz="2999" b="1">
                  <a:solidFill>
                    <a:srgbClr val="0D0F68"/>
                  </a:solidFill>
                  <a:latin typeface="Canva Sans Bold"/>
                  <a:ea typeface="Canva Sans Bold"/>
                  <a:cs typeface="Canva Sans Bold"/>
                  <a:sym typeface="Canva Sans Bold"/>
                </a:rPr>
                <a:t>Decision Process</a:t>
              </a:r>
            </a:p>
          </p:txBody>
        </p:sp>
      </p:grpSp>
      <p:grpSp>
        <p:nvGrpSpPr>
          <p:cNvPr id="20" name="Group 20"/>
          <p:cNvGrpSpPr/>
          <p:nvPr/>
        </p:nvGrpSpPr>
        <p:grpSpPr>
          <a:xfrm>
            <a:off x="7210182" y="7452826"/>
            <a:ext cx="3867636" cy="1217823"/>
            <a:chOff x="0" y="0"/>
            <a:chExt cx="1018637" cy="320744"/>
          </a:xfrm>
        </p:grpSpPr>
        <p:sp>
          <p:nvSpPr>
            <p:cNvPr id="21" name="Freeform 21"/>
            <p:cNvSpPr/>
            <p:nvPr/>
          </p:nvSpPr>
          <p:spPr>
            <a:xfrm>
              <a:off x="0" y="0"/>
              <a:ext cx="1018637" cy="320744"/>
            </a:xfrm>
            <a:custGeom>
              <a:avLst/>
              <a:gdLst/>
              <a:ahLst/>
              <a:cxnLst/>
              <a:rect l="l" t="t" r="r" b="b"/>
              <a:pathLst>
                <a:path w="1018637" h="320744">
                  <a:moveTo>
                    <a:pt x="102088" y="0"/>
                  </a:moveTo>
                  <a:lnTo>
                    <a:pt x="916549" y="0"/>
                  </a:lnTo>
                  <a:cubicBezTo>
                    <a:pt x="972930" y="0"/>
                    <a:pt x="1018637" y="45706"/>
                    <a:pt x="1018637" y="102088"/>
                  </a:cubicBezTo>
                  <a:lnTo>
                    <a:pt x="1018637" y="218656"/>
                  </a:lnTo>
                  <a:cubicBezTo>
                    <a:pt x="1018637" y="245731"/>
                    <a:pt x="1007881" y="271698"/>
                    <a:pt x="988736" y="290843"/>
                  </a:cubicBezTo>
                  <a:cubicBezTo>
                    <a:pt x="969591" y="309988"/>
                    <a:pt x="943624" y="320744"/>
                    <a:pt x="916549" y="320744"/>
                  </a:cubicBezTo>
                  <a:lnTo>
                    <a:pt x="102088" y="320744"/>
                  </a:lnTo>
                  <a:cubicBezTo>
                    <a:pt x="75012" y="320744"/>
                    <a:pt x="49046" y="309988"/>
                    <a:pt x="29901" y="290843"/>
                  </a:cubicBezTo>
                  <a:cubicBezTo>
                    <a:pt x="10756" y="271698"/>
                    <a:pt x="0" y="245731"/>
                    <a:pt x="0" y="218656"/>
                  </a:cubicBezTo>
                  <a:lnTo>
                    <a:pt x="0" y="102088"/>
                  </a:lnTo>
                  <a:cubicBezTo>
                    <a:pt x="0" y="75012"/>
                    <a:pt x="10756" y="49046"/>
                    <a:pt x="29901" y="29901"/>
                  </a:cubicBezTo>
                  <a:cubicBezTo>
                    <a:pt x="49046" y="10756"/>
                    <a:pt x="75012" y="0"/>
                    <a:pt x="102088" y="0"/>
                  </a:cubicBezTo>
                  <a:close/>
                </a:path>
              </a:pathLst>
            </a:custGeom>
            <a:solidFill>
              <a:srgbClr val="FCCB53"/>
            </a:solidFill>
            <a:ln cap="rnd">
              <a:noFill/>
              <a:prstDash val="solid"/>
              <a:round/>
            </a:ln>
          </p:spPr>
        </p:sp>
        <p:sp>
          <p:nvSpPr>
            <p:cNvPr id="22" name="TextBox 22"/>
            <p:cNvSpPr txBox="1"/>
            <p:nvPr/>
          </p:nvSpPr>
          <p:spPr>
            <a:xfrm>
              <a:off x="0" y="-47625"/>
              <a:ext cx="1018637" cy="368369"/>
            </a:xfrm>
            <a:prstGeom prst="rect">
              <a:avLst/>
            </a:prstGeom>
          </p:spPr>
          <p:txBody>
            <a:bodyPr lIns="50800" tIns="50800" rIns="50800" bIns="50800" rtlCol="0" anchor="ctr"/>
            <a:lstStyle/>
            <a:p>
              <a:pPr marL="0" lvl="0" indent="0" algn="ctr">
                <a:lnSpc>
                  <a:spcPts val="4199"/>
                </a:lnSpc>
                <a:spcBef>
                  <a:spcPct val="0"/>
                </a:spcBef>
              </a:pPr>
              <a:r>
                <a:rPr lang="en-US" sz="2999" b="1" u="none" strike="noStrike">
                  <a:solidFill>
                    <a:srgbClr val="0D0F68"/>
                  </a:solidFill>
                  <a:latin typeface="Canva Sans Bold"/>
                  <a:ea typeface="Canva Sans Bold"/>
                  <a:cs typeface="Canva Sans Bold"/>
                  <a:sym typeface="Canva Sans Bold"/>
                </a:rPr>
                <a:t>Error Function</a:t>
              </a:r>
            </a:p>
          </p:txBody>
        </p:sp>
      </p:grpSp>
      <p:grpSp>
        <p:nvGrpSpPr>
          <p:cNvPr id="23" name="Group 23"/>
          <p:cNvGrpSpPr/>
          <p:nvPr/>
        </p:nvGrpSpPr>
        <p:grpSpPr>
          <a:xfrm>
            <a:off x="12906618" y="7452826"/>
            <a:ext cx="3867636" cy="1217823"/>
            <a:chOff x="0" y="0"/>
            <a:chExt cx="1018637" cy="320744"/>
          </a:xfrm>
        </p:grpSpPr>
        <p:sp>
          <p:nvSpPr>
            <p:cNvPr id="24" name="Freeform 24"/>
            <p:cNvSpPr/>
            <p:nvPr/>
          </p:nvSpPr>
          <p:spPr>
            <a:xfrm>
              <a:off x="0" y="0"/>
              <a:ext cx="1018637" cy="320744"/>
            </a:xfrm>
            <a:custGeom>
              <a:avLst/>
              <a:gdLst/>
              <a:ahLst/>
              <a:cxnLst/>
              <a:rect l="l" t="t" r="r" b="b"/>
              <a:pathLst>
                <a:path w="1018637" h="320744">
                  <a:moveTo>
                    <a:pt x="102088" y="0"/>
                  </a:moveTo>
                  <a:lnTo>
                    <a:pt x="916549" y="0"/>
                  </a:lnTo>
                  <a:cubicBezTo>
                    <a:pt x="972930" y="0"/>
                    <a:pt x="1018637" y="45706"/>
                    <a:pt x="1018637" y="102088"/>
                  </a:cubicBezTo>
                  <a:lnTo>
                    <a:pt x="1018637" y="218656"/>
                  </a:lnTo>
                  <a:cubicBezTo>
                    <a:pt x="1018637" y="245731"/>
                    <a:pt x="1007881" y="271698"/>
                    <a:pt x="988736" y="290843"/>
                  </a:cubicBezTo>
                  <a:cubicBezTo>
                    <a:pt x="969591" y="309988"/>
                    <a:pt x="943624" y="320744"/>
                    <a:pt x="916549" y="320744"/>
                  </a:cubicBezTo>
                  <a:lnTo>
                    <a:pt x="102088" y="320744"/>
                  </a:lnTo>
                  <a:cubicBezTo>
                    <a:pt x="75012" y="320744"/>
                    <a:pt x="49046" y="309988"/>
                    <a:pt x="29901" y="290843"/>
                  </a:cubicBezTo>
                  <a:cubicBezTo>
                    <a:pt x="10756" y="271698"/>
                    <a:pt x="0" y="245731"/>
                    <a:pt x="0" y="218656"/>
                  </a:cubicBezTo>
                  <a:lnTo>
                    <a:pt x="0" y="102088"/>
                  </a:lnTo>
                  <a:cubicBezTo>
                    <a:pt x="0" y="75012"/>
                    <a:pt x="10756" y="49046"/>
                    <a:pt x="29901" y="29901"/>
                  </a:cubicBezTo>
                  <a:cubicBezTo>
                    <a:pt x="49046" y="10756"/>
                    <a:pt x="75012" y="0"/>
                    <a:pt x="102088" y="0"/>
                  </a:cubicBezTo>
                  <a:close/>
                </a:path>
              </a:pathLst>
            </a:custGeom>
            <a:solidFill>
              <a:srgbClr val="FCCB53"/>
            </a:solidFill>
            <a:ln cap="rnd">
              <a:noFill/>
              <a:prstDash val="solid"/>
              <a:round/>
            </a:ln>
          </p:spPr>
        </p:sp>
        <p:sp>
          <p:nvSpPr>
            <p:cNvPr id="25" name="TextBox 25"/>
            <p:cNvSpPr txBox="1"/>
            <p:nvPr/>
          </p:nvSpPr>
          <p:spPr>
            <a:xfrm>
              <a:off x="0" y="-47625"/>
              <a:ext cx="1018637" cy="368369"/>
            </a:xfrm>
            <a:prstGeom prst="rect">
              <a:avLst/>
            </a:prstGeom>
          </p:spPr>
          <p:txBody>
            <a:bodyPr lIns="50800" tIns="50800" rIns="50800" bIns="50800" rtlCol="0" anchor="ctr"/>
            <a:lstStyle/>
            <a:p>
              <a:pPr marL="0" lvl="0" indent="0" algn="ctr">
                <a:lnSpc>
                  <a:spcPts val="4199"/>
                </a:lnSpc>
                <a:spcBef>
                  <a:spcPct val="0"/>
                </a:spcBef>
              </a:pPr>
              <a:r>
                <a:rPr lang="en-US" sz="2999" b="1" u="none" strike="noStrike">
                  <a:solidFill>
                    <a:srgbClr val="0D0F68"/>
                  </a:solidFill>
                  <a:latin typeface="Canva Sans Bold"/>
                  <a:ea typeface="Canva Sans Bold"/>
                  <a:cs typeface="Canva Sans Bold"/>
                  <a:sym typeface="Canva Sans Bold"/>
                </a:rPr>
                <a:t>Optimization Process</a:t>
              </a:r>
            </a:p>
          </p:txBody>
        </p:sp>
      </p:grpSp>
      <p:sp>
        <p:nvSpPr>
          <p:cNvPr id="26" name="TextBox 26"/>
          <p:cNvSpPr txBox="1"/>
          <p:nvPr/>
        </p:nvSpPr>
        <p:spPr>
          <a:xfrm>
            <a:off x="3930716" y="534755"/>
            <a:ext cx="10426568" cy="881887"/>
          </a:xfrm>
          <a:prstGeom prst="rect">
            <a:avLst/>
          </a:prstGeom>
        </p:spPr>
        <p:txBody>
          <a:bodyPr lIns="0" tIns="0" rIns="0" bIns="0" rtlCol="0" anchor="t">
            <a:spAutoFit/>
          </a:bodyPr>
          <a:lstStyle/>
          <a:p>
            <a:pPr algn="ctr">
              <a:lnSpc>
                <a:spcPts val="6600"/>
              </a:lnSpc>
            </a:pPr>
            <a:r>
              <a:rPr lang="en-US" sz="6600">
                <a:solidFill>
                  <a:srgbClr val="1D3865"/>
                </a:solidFill>
                <a:latin typeface="League Spartan"/>
                <a:ea typeface="League Spartan"/>
                <a:cs typeface="League Spartan"/>
                <a:sym typeface="League Spartan"/>
              </a:rPr>
              <a:t>2.2 Machine Learning</a:t>
            </a:r>
          </a:p>
        </p:txBody>
      </p:sp>
      <p:sp>
        <p:nvSpPr>
          <p:cNvPr id="27" name="TextBox 27"/>
          <p:cNvSpPr txBox="1"/>
          <p:nvPr/>
        </p:nvSpPr>
        <p:spPr>
          <a:xfrm>
            <a:off x="1028700" y="2437699"/>
            <a:ext cx="10426568" cy="624211"/>
          </a:xfrm>
          <a:prstGeom prst="rect">
            <a:avLst/>
          </a:prstGeom>
        </p:spPr>
        <p:txBody>
          <a:bodyPr lIns="0" tIns="0" rIns="0" bIns="0" rtlCol="0" anchor="t">
            <a:spAutoFit/>
          </a:bodyPr>
          <a:lstStyle/>
          <a:p>
            <a:pPr algn="l">
              <a:lnSpc>
                <a:spcPts val="4700"/>
              </a:lnSpc>
            </a:pPr>
            <a:r>
              <a:rPr lang="en-US" sz="4700" b="1">
                <a:solidFill>
                  <a:srgbClr val="1D3865"/>
                </a:solidFill>
                <a:latin typeface="Montserrat Bold"/>
                <a:ea typeface="Montserrat Bold"/>
                <a:cs typeface="Montserrat Bold"/>
                <a:sym typeface="Montserrat Bold"/>
              </a:rPr>
              <a:t>Machine Learning: </a:t>
            </a:r>
          </a:p>
        </p:txBody>
      </p:sp>
      <p:sp>
        <p:nvSpPr>
          <p:cNvPr id="28" name="TextBox 28"/>
          <p:cNvSpPr txBox="1"/>
          <p:nvPr/>
        </p:nvSpPr>
        <p:spPr>
          <a:xfrm>
            <a:off x="1028700" y="3137526"/>
            <a:ext cx="15020486" cy="908056"/>
          </a:xfrm>
          <a:prstGeom prst="rect">
            <a:avLst/>
          </a:prstGeom>
        </p:spPr>
        <p:txBody>
          <a:bodyPr lIns="0" tIns="0" rIns="0" bIns="0" rtlCol="0" anchor="t">
            <a:spAutoFit/>
          </a:bodyPr>
          <a:lstStyle/>
          <a:p>
            <a:pPr algn="l">
              <a:lnSpc>
                <a:spcPts val="3500"/>
              </a:lnSpc>
            </a:pPr>
            <a:r>
              <a:rPr lang="en-US" sz="3500" dirty="0">
                <a:solidFill>
                  <a:srgbClr val="1D3865"/>
                </a:solidFill>
                <a:latin typeface="Montserrat"/>
                <a:ea typeface="Montserrat"/>
                <a:cs typeface="Montserrat"/>
                <a:sym typeface="Montserrat"/>
              </a:rPr>
              <a:t>Extracting knowledge from data and using algorithms to enable AI to imitate the way that humans learn</a:t>
            </a:r>
          </a:p>
        </p:txBody>
      </p:sp>
      <p:sp>
        <p:nvSpPr>
          <p:cNvPr id="29" name="TextBox 29"/>
          <p:cNvSpPr txBox="1"/>
          <p:nvPr/>
        </p:nvSpPr>
        <p:spPr>
          <a:xfrm>
            <a:off x="1028700" y="4874257"/>
            <a:ext cx="10426568" cy="624211"/>
          </a:xfrm>
          <a:prstGeom prst="rect">
            <a:avLst/>
          </a:prstGeom>
        </p:spPr>
        <p:txBody>
          <a:bodyPr lIns="0" tIns="0" rIns="0" bIns="0" rtlCol="0" anchor="t">
            <a:spAutoFit/>
          </a:bodyPr>
          <a:lstStyle/>
          <a:p>
            <a:pPr algn="l">
              <a:lnSpc>
                <a:spcPts val="4700"/>
              </a:lnSpc>
            </a:pPr>
            <a:r>
              <a:rPr lang="en-US" sz="4700" b="1" dirty="0">
                <a:solidFill>
                  <a:srgbClr val="1D3865"/>
                </a:solidFill>
                <a:latin typeface="Montserrat Bold"/>
                <a:ea typeface="Montserrat Bold"/>
                <a:cs typeface="Montserrat Bold"/>
                <a:sym typeface="Montserrat Bold"/>
              </a:rPr>
              <a:t>ML Learning process : </a:t>
            </a:r>
          </a:p>
        </p:txBody>
      </p:sp>
      <p:sp>
        <p:nvSpPr>
          <p:cNvPr id="30" name="TextBox 30"/>
          <p:cNvSpPr txBox="1"/>
          <p:nvPr/>
        </p:nvSpPr>
        <p:spPr>
          <a:xfrm>
            <a:off x="0" y="346706"/>
            <a:ext cx="2998754" cy="387816"/>
          </a:xfrm>
          <a:prstGeom prst="rect">
            <a:avLst/>
          </a:prstGeom>
        </p:spPr>
        <p:txBody>
          <a:bodyPr lIns="0" tIns="0" rIns="0" bIns="0" rtlCol="0" anchor="t">
            <a:spAutoFit/>
          </a:bodyPr>
          <a:lstStyle/>
          <a:p>
            <a:pPr algn="ctr">
              <a:lnSpc>
                <a:spcPts val="2919"/>
              </a:lnSpc>
            </a:pPr>
            <a:r>
              <a:rPr lang="en-US" sz="2919">
                <a:solidFill>
                  <a:srgbClr val="1D3865"/>
                </a:solidFill>
                <a:latin typeface="League Spartan"/>
                <a:ea typeface="League Spartan"/>
                <a:cs typeface="League Spartan"/>
                <a:sym typeface="League Spartan"/>
              </a:rPr>
              <a:t>2. key Terms</a:t>
            </a:r>
          </a:p>
        </p:txBody>
      </p:sp>
      <p:sp>
        <p:nvSpPr>
          <p:cNvPr id="31" name="TextBox 31"/>
          <p:cNvSpPr txBox="1"/>
          <p:nvPr/>
        </p:nvSpPr>
        <p:spPr>
          <a:xfrm>
            <a:off x="17614480" y="9683929"/>
            <a:ext cx="462257" cy="409575"/>
          </a:xfrm>
          <a:prstGeom prst="rect">
            <a:avLst/>
          </a:prstGeom>
        </p:spPr>
        <p:txBody>
          <a:bodyPr lIns="0" tIns="0" rIns="0" bIns="0" rtlCol="0" anchor="t">
            <a:spAutoFit/>
          </a:bodyPr>
          <a:lstStyle/>
          <a:p>
            <a:pPr algn="ctr">
              <a:lnSpc>
                <a:spcPts val="3000"/>
              </a:lnSpc>
            </a:pPr>
            <a:r>
              <a:rPr lang="en-US" sz="3000">
                <a:solidFill>
                  <a:srgbClr val="0D0F68"/>
                </a:solidFill>
                <a:latin typeface="League Spartan"/>
                <a:ea typeface="League Spartan"/>
                <a:cs typeface="League Spartan"/>
                <a:sym typeface="League Spartan"/>
              </a:rPr>
              <a:t>8</a:t>
            </a:r>
          </a:p>
        </p:txBody>
      </p:sp>
      <p:sp>
        <p:nvSpPr>
          <p:cNvPr id="32" name="TextBox 34">
            <a:extLst>
              <a:ext uri="{FF2B5EF4-FFF2-40B4-BE49-F238E27FC236}">
                <a16:creationId xmlns:a16="http://schemas.microsoft.com/office/drawing/2014/main" id="{20E7421A-0899-AEA0-68E7-D58FBCC39680}"/>
              </a:ext>
            </a:extLst>
          </p:cNvPr>
          <p:cNvSpPr txBox="1"/>
          <p:nvPr/>
        </p:nvSpPr>
        <p:spPr>
          <a:xfrm>
            <a:off x="9432775" y="3741447"/>
            <a:ext cx="2836766" cy="246093"/>
          </a:xfrm>
          <a:prstGeom prst="rect">
            <a:avLst/>
          </a:prstGeom>
        </p:spPr>
        <p:txBody>
          <a:bodyPr lIns="0" tIns="0" rIns="0" bIns="0" rtlCol="0" anchor="t">
            <a:spAutoFit/>
          </a:bodyPr>
          <a:lstStyle/>
          <a:p>
            <a:pPr algn="l">
              <a:lnSpc>
                <a:spcPts val="1917"/>
              </a:lnSpc>
            </a:pPr>
            <a:r>
              <a:rPr lang="en-US" sz="2000" dirty="0">
                <a:solidFill>
                  <a:srgbClr val="1D3865"/>
                </a:solidFill>
                <a:latin typeface="Montserrat"/>
                <a:ea typeface="Montserrat"/>
                <a:cs typeface="Montserrat"/>
                <a:sym typeface="Montserrat"/>
              </a:rPr>
              <a:t>- IBM</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993</TotalTime>
  <Words>1352</Words>
  <Application>Microsoft Office PowerPoint</Application>
  <PresentationFormat>Custom</PresentationFormat>
  <Paragraphs>336</Paragraphs>
  <Slides>51</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51</vt:i4>
      </vt:variant>
    </vt:vector>
  </HeadingPairs>
  <TitlesOfParts>
    <vt:vector size="65" baseType="lpstr">
      <vt:lpstr>Montserrat Semi-Bold</vt:lpstr>
      <vt:lpstr>Arial</vt:lpstr>
      <vt:lpstr>Barlow Semi-Bold</vt:lpstr>
      <vt:lpstr>Barlow Bold</vt:lpstr>
      <vt:lpstr>Calibri</vt:lpstr>
      <vt:lpstr>Times New Roman Bold</vt:lpstr>
      <vt:lpstr>Cambria Math</vt:lpstr>
      <vt:lpstr>League Spartan</vt:lpstr>
      <vt:lpstr>Canva Sans Bold</vt:lpstr>
      <vt:lpstr>Inter Bold</vt:lpstr>
      <vt:lpstr>Open Sans</vt:lpstr>
      <vt:lpstr>Montserrat Bold</vt:lpstr>
      <vt:lpstr>Montserrat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gradpre</dc:title>
  <cp:lastModifiedBy>firas mabrouka</cp:lastModifiedBy>
  <cp:revision>11</cp:revision>
  <dcterms:created xsi:type="dcterms:W3CDTF">2006-08-16T00:00:00Z</dcterms:created>
  <dcterms:modified xsi:type="dcterms:W3CDTF">2025-01-20T06:48:32Z</dcterms:modified>
  <dc:identifier>DAGJbozfHZA</dc:identifier>
</cp:coreProperties>
</file>