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Merriweather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regular.fntdata"/><Relationship Id="rId11" Type="http://schemas.openxmlformats.org/officeDocument/2006/relationships/slide" Target="slides/slide6.xml"/><Relationship Id="rId22" Type="http://schemas.openxmlformats.org/officeDocument/2006/relationships/font" Target="fonts/Merriweather-italic.fntdata"/><Relationship Id="rId10" Type="http://schemas.openxmlformats.org/officeDocument/2006/relationships/slide" Target="slides/slide5.xml"/><Relationship Id="rId21" Type="http://schemas.openxmlformats.org/officeDocument/2006/relationships/font" Target="fonts/Merriweather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Merriweath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4" name="Google Shape;24;p5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6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" name="Google Shape;30;p6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8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0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b="0" i="0" sz="13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60855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i="1" lang="en" sz="4000"/>
              <a:t>Toys Arranging Robot</a:t>
            </a:r>
            <a:endParaRPr i="1" sz="4000"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238100" y="1833450"/>
            <a:ext cx="28581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i="1" lang="en" sz="35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TAR</a:t>
            </a:r>
            <a:endParaRPr b="1" i="1" sz="350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2949900" y="3417650"/>
            <a:ext cx="6262200" cy="1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D9D9D9"/>
                </a:solidFill>
                <a:latin typeface="Roboto"/>
                <a:ea typeface="Roboto"/>
                <a:cs typeface="Roboto"/>
                <a:sym typeface="Roboto"/>
              </a:rPr>
              <a:t>By: Ala’a Haj Ali &amp; Rania Atta.</a:t>
            </a:r>
            <a:endParaRPr b="0" i="0" sz="2000" u="none" cap="none" strike="noStrike">
              <a:solidFill>
                <a:srgbClr val="D9D9D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D9D9D9"/>
                </a:solidFill>
                <a:latin typeface="Roboto"/>
                <a:ea typeface="Roboto"/>
                <a:cs typeface="Roboto"/>
                <a:sym typeface="Roboto"/>
              </a:rPr>
              <a:t>Supervisors: Dr. Ashraf Armoush &amp; Eng. Asma’a Afifi.</a:t>
            </a:r>
            <a:endParaRPr b="0" i="0" sz="2000" u="none" cap="none" strike="noStrike">
              <a:solidFill>
                <a:srgbClr val="D9D9D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6109000" y="462000"/>
            <a:ext cx="2560500" cy="23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idx="4294967295" type="body"/>
          </p:nvPr>
        </p:nvSpPr>
        <p:spPr>
          <a:xfrm>
            <a:off x="641575" y="1342975"/>
            <a:ext cx="7979400" cy="36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2200">
                <a:solidFill>
                  <a:srgbClr val="000000"/>
                </a:solidFill>
              </a:rPr>
              <a:t>TAR serves mothers and kindergartners in collecting Lego pieces from kids’ playrooms saving the time and effort taken to do this task. 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21" name="Google Shape;121;p2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Summary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73" name="Google Shape;73;p14"/>
          <p:cNvSpPr txBox="1"/>
          <p:nvPr>
            <p:ph idx="4294967295" type="body"/>
          </p:nvPr>
        </p:nvSpPr>
        <p:spPr>
          <a:xfrm>
            <a:off x="311725" y="1258375"/>
            <a:ext cx="7979400" cy="3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just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100">
                <a:solidFill>
                  <a:srgbClr val="000000"/>
                </a:solidFill>
              </a:rPr>
              <a:t>Introduction</a:t>
            </a:r>
            <a:endParaRPr sz="2100">
              <a:solidFill>
                <a:srgbClr val="000000"/>
              </a:solidFill>
            </a:endParaRPr>
          </a:p>
          <a:p>
            <a:pPr indent="-3619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 sz="2100">
                <a:solidFill>
                  <a:srgbClr val="000000"/>
                </a:solidFill>
              </a:rPr>
              <a:t>Contribution</a:t>
            </a:r>
            <a:endParaRPr sz="2100">
              <a:solidFill>
                <a:srgbClr val="000000"/>
              </a:solidFill>
            </a:endParaRPr>
          </a:p>
          <a:p>
            <a:pPr indent="-3619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 sz="2100">
                <a:solidFill>
                  <a:srgbClr val="000000"/>
                </a:solidFill>
              </a:rPr>
              <a:t>Tools and Components</a:t>
            </a:r>
            <a:endParaRPr sz="2100">
              <a:solidFill>
                <a:srgbClr val="000000"/>
              </a:solidFill>
            </a:endParaRPr>
          </a:p>
          <a:p>
            <a:pPr indent="-3619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 sz="2100">
                <a:solidFill>
                  <a:srgbClr val="000000"/>
                </a:solidFill>
              </a:rPr>
              <a:t>Methodology</a:t>
            </a:r>
            <a:endParaRPr sz="2100">
              <a:solidFill>
                <a:srgbClr val="000000"/>
              </a:solidFill>
            </a:endParaRPr>
          </a:p>
          <a:p>
            <a:pPr indent="-3619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 sz="2100">
                <a:solidFill>
                  <a:srgbClr val="000000"/>
                </a:solidFill>
              </a:rPr>
              <a:t>Constraints</a:t>
            </a:r>
            <a:endParaRPr sz="2100">
              <a:solidFill>
                <a:srgbClr val="000000"/>
              </a:solidFill>
            </a:endParaRPr>
          </a:p>
          <a:p>
            <a:pPr indent="-3619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 sz="2100">
                <a:solidFill>
                  <a:srgbClr val="000000"/>
                </a:solidFill>
              </a:rPr>
              <a:t>Summary</a:t>
            </a:r>
            <a:endParaRPr sz="2100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2100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2100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21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79" name="Google Shape;79;p15"/>
          <p:cNvSpPr txBox="1"/>
          <p:nvPr>
            <p:ph idx="4294967295" type="body"/>
          </p:nvPr>
        </p:nvSpPr>
        <p:spPr>
          <a:xfrm>
            <a:off x="311700" y="1431475"/>
            <a:ext cx="7979400" cy="3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21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2100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rPr lang="en" sz="2200">
                <a:solidFill>
                  <a:srgbClr val="000000"/>
                </a:solidFill>
              </a:rPr>
              <a:t>TAR is a car robot that’s designed to collect lego pieces from kids’ playrooms and place them in a desired box that’s put on top of it.</a:t>
            </a:r>
            <a:endParaRPr sz="2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Current projects vs Contribution</a:t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311725" y="1441650"/>
            <a:ext cx="8520600" cy="3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Most robotic cars that aims to collect objects are based on manual controlling via bluetooth connection with a mobile app.</a:t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Roboto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 other robots aim to collect general objects based on color and size and separate them according to that base.</a:t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200"/>
              <a:buFont typeface="Roboto"/>
              <a:buChar char="●"/>
            </a:pPr>
            <a:r>
              <a:rPr b="0" i="0" lang="en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Our robot is used to detect a specific object via camera module and it does not need manual controlling.</a:t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4294967295" type="body"/>
          </p:nvPr>
        </p:nvSpPr>
        <p:spPr>
          <a:xfrm>
            <a:off x="311700" y="1342975"/>
            <a:ext cx="7979400" cy="39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DC motors : four DC motors were used connected to four wheels for the purpose of car movement .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Servo motors: to build robotic arm using two servo motors after giving the appropriate degrees to initialize the movement.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Dual H-Bridge driver: to control the speed and the direction of the DC motors, two drivers were used.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2200">
                <a:solidFill>
                  <a:srgbClr val="000000"/>
                </a:solidFill>
              </a:rPr>
              <a:t>                  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91" name="Google Shape;91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Tools and Components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idx="4294967295" type="body"/>
          </p:nvPr>
        </p:nvSpPr>
        <p:spPr>
          <a:xfrm>
            <a:off x="311725" y="1326425"/>
            <a:ext cx="79794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Ultrasonic sensor: to measure the distance from the object in addition to avoiding obstacles.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1600">
                <a:solidFill>
                  <a:srgbClr val="000000"/>
                </a:solidFill>
              </a:rPr>
              <a:t> 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Arduino: used as a  microcontroller to control DC, servo motors and ultrasonic.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Raspberry pi 4 with pi camera module: for image processing to detect objects(Lego) using openCV with python.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2200">
                <a:solidFill>
                  <a:srgbClr val="000000"/>
                </a:solidFill>
              </a:rPr>
              <a:t>                  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97" name="Google Shape;97;p1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Tools and Components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idx="4294967295" type="body"/>
          </p:nvPr>
        </p:nvSpPr>
        <p:spPr>
          <a:xfrm>
            <a:off x="311700" y="1342975"/>
            <a:ext cx="7979400" cy="36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Boost voltage converter: to convert input voltage(5V) to the appropriate voltage needed by drivers and the base servo motor.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Power supply (5V/5A): provide a sufficient power for all components.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White board and wires.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rPr lang="en" sz="2200">
                <a:solidFill>
                  <a:srgbClr val="000000"/>
                </a:solidFill>
              </a:rPr>
              <a:t>                  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103" name="Google Shape;103;p1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Tools and Components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0"/>
          <p:cNvPicPr preferRelativeResize="0"/>
          <p:nvPr/>
        </p:nvPicPr>
        <p:blipFill rotWithShape="1">
          <a:blip r:embed="rId3">
            <a:alphaModFix amt="94000"/>
          </a:blip>
          <a:srcRect b="0" l="0" r="0" t="0"/>
          <a:stretch/>
        </p:blipFill>
        <p:spPr>
          <a:xfrm>
            <a:off x="977375" y="85525"/>
            <a:ext cx="7232676" cy="427607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2200"/>
              <a:t>Methodology</a:t>
            </a:r>
            <a:endParaRPr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Constraints</a:t>
            </a:r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625" y="1551600"/>
            <a:ext cx="8520600" cy="32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Roboto"/>
              <a:buChar char="●"/>
            </a:pPr>
            <a:r>
              <a:rPr b="0" i="0" lang="en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Robot weight.</a:t>
            </a:r>
            <a:endParaRPr b="0" i="0" sz="2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Roboto"/>
              <a:buChar char="●"/>
            </a:pPr>
            <a:r>
              <a:rPr b="0" i="0" lang="en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Performance.</a:t>
            </a:r>
            <a:endParaRPr b="0" i="0" sz="2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