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Roboto"/>
      <p:regular r:id="rId16"/>
      <p:bold r:id="rId17"/>
      <p:italic r:id="rId18"/>
      <p:boldItalic r:id="rId19"/>
    </p:embeddedFont>
    <p:embeddedFont>
      <p:font typeface="Merriweather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erriweather-regular.fntdata"/><Relationship Id="rId11" Type="http://schemas.openxmlformats.org/officeDocument/2006/relationships/slide" Target="slides/slide6.xml"/><Relationship Id="rId22" Type="http://schemas.openxmlformats.org/officeDocument/2006/relationships/font" Target="fonts/Merriweather-italic.fntdata"/><Relationship Id="rId10" Type="http://schemas.openxmlformats.org/officeDocument/2006/relationships/slide" Target="slides/slide5.xml"/><Relationship Id="rId21" Type="http://schemas.openxmlformats.org/officeDocument/2006/relationships/font" Target="fonts/Merriweather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font" Target="fonts/Merriweather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Roboto-bold.fntdata"/><Relationship Id="rId16" Type="http://schemas.openxmlformats.org/officeDocument/2006/relationships/font" Target="fonts/Roboto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Roboto-boldItalic.fntdata"/><Relationship Id="rId6" Type="http://schemas.openxmlformats.org/officeDocument/2006/relationships/slide" Target="slides/slide1.xml"/><Relationship Id="rId18" Type="http://schemas.openxmlformats.org/officeDocument/2006/relationships/font" Target="fonts/Robo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" name="Google Shape;6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" name="Google Shape;11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" name="Google Shape;7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2" name="Google Shape;8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" name="Google Shape;8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" name="Google Shape;9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" name="Google Shape;10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6" name="Google Shape;10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2" name="Google Shape;11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5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hasCustomPrompt="1" type="title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3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/>
          <p:nvPr/>
        </p:nvSpPr>
        <p:spPr>
          <a:xfrm>
            <a:off x="0" y="48099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24" name="Google Shape;24;p5"/>
          <p:cNvSpPr/>
          <p:nvPr/>
        </p:nvSpPr>
        <p:spPr>
          <a:xfrm>
            <a:off x="0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6"/>
          <p:cNvSpPr/>
          <p:nvPr/>
        </p:nvSpPr>
        <p:spPr>
          <a:xfrm>
            <a:off x="0" y="44125"/>
            <a:ext cx="4313625" cy="4399375"/>
          </a:xfrm>
          <a:custGeom>
            <a:rect b="b" l="l" r="r" t="t"/>
            <a:pathLst>
              <a:path extrusionOk="0" h="175975" w="172545">
                <a:moveTo>
                  <a:pt x="0" y="157"/>
                </a:moveTo>
                <a:lnTo>
                  <a:pt x="172419" y="0"/>
                </a:lnTo>
                <a:lnTo>
                  <a:pt x="172545" y="126541"/>
                </a:lnTo>
                <a:lnTo>
                  <a:pt x="0" y="175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30" name="Google Shape;30;p6"/>
          <p:cNvSpPr/>
          <p:nvPr/>
        </p:nvSpPr>
        <p:spPr>
          <a:xfrm>
            <a:off x="-125" y="0"/>
            <a:ext cx="4316900" cy="4395600"/>
          </a:xfrm>
          <a:custGeom>
            <a:rect b="b" l="l" r="r" t="t"/>
            <a:pathLst>
              <a:path extrusionOk="0" h="175824" w="172676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31" name="Google Shape;31;p6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2" name="Google Shape;32;p6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7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2" type="body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8"/>
          <p:cNvSpPr txBox="1"/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p8"/>
          <p:cNvSpPr txBox="1"/>
          <p:nvPr>
            <p:ph idx="1" type="body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 txBox="1"/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7" name="Google Shape;47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10"/>
          <p:cNvSpPr txBox="1"/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10"/>
          <p:cNvSpPr txBox="1"/>
          <p:nvPr>
            <p:ph idx="1" type="subTitle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2" name="Google Shape;52;p10"/>
          <p:cNvSpPr txBox="1"/>
          <p:nvPr>
            <p:ph idx="2" type="body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radig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b="0" i="0" sz="2800" u="none" cap="none" strike="noStrike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b="0" i="0" sz="2800" u="none" cap="none" strike="noStrike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b="0" i="0" sz="2800" u="none" cap="none" strike="noStrike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b="0" i="0" sz="2800" u="none" cap="none" strike="noStrike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b="0" i="0" sz="2800" u="none" cap="none" strike="noStrike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b="0" i="0" sz="2800" u="none" cap="none" strike="noStrike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b="0" i="0" sz="2800" u="none" cap="none" strike="noStrike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b="0" i="0" sz="2800" u="none" cap="none" strike="noStrike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b="0" i="0" sz="2800" u="none" cap="none" strike="noStrike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b="0" i="0" sz="13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b="0" i="0" sz="11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b="0" i="0" sz="11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b="0" i="0" sz="11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b="0" i="0" sz="11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b="0" i="0" sz="11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b="0" i="0" sz="11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b="0" i="0" sz="11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b="0" i="0" sz="11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>
            <p:ph type="ctrTitle"/>
          </p:nvPr>
        </p:nvSpPr>
        <p:spPr>
          <a:xfrm>
            <a:off x="311700" y="539725"/>
            <a:ext cx="6085500" cy="9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i="1" lang="en" sz="4000"/>
              <a:t>Toys Arranging Robot</a:t>
            </a:r>
            <a:endParaRPr i="1" sz="4000"/>
          </a:p>
        </p:txBody>
      </p:sp>
      <p:sp>
        <p:nvSpPr>
          <p:cNvPr id="65" name="Google Shape;65;p13"/>
          <p:cNvSpPr txBox="1"/>
          <p:nvPr>
            <p:ph idx="1" type="subTitle"/>
          </p:nvPr>
        </p:nvSpPr>
        <p:spPr>
          <a:xfrm>
            <a:off x="238100" y="1833450"/>
            <a:ext cx="2858100" cy="73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i="1" lang="en" sz="35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rPr>
              <a:t>TAR</a:t>
            </a:r>
            <a:endParaRPr b="1" i="1" sz="3500">
              <a:solidFill>
                <a:schemeClr val="accent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66" name="Google Shape;66;p13"/>
          <p:cNvSpPr txBox="1"/>
          <p:nvPr/>
        </p:nvSpPr>
        <p:spPr>
          <a:xfrm>
            <a:off x="2949900" y="3417650"/>
            <a:ext cx="6262200" cy="16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" sz="2000" u="none" cap="none" strike="noStrike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rPr>
              <a:t>By: Ala’a Haj Ali &amp; Rania Atta.</a:t>
            </a:r>
            <a:endParaRPr b="0" i="0" sz="2000" u="none" cap="none" strike="noStrike">
              <a:solidFill>
                <a:srgbClr val="D9D9D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" sz="2000" u="none" cap="none" strike="noStrike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rPr>
              <a:t>Supervisors: Dr. Ashraf Armoush &amp; Eng. Asma’a Afifi.</a:t>
            </a:r>
            <a:endParaRPr b="0" i="0" sz="2000" u="none" cap="none" strike="noStrike">
              <a:solidFill>
                <a:srgbClr val="D9D9D9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Google Shape;67;p13"/>
          <p:cNvSpPr txBox="1"/>
          <p:nvPr/>
        </p:nvSpPr>
        <p:spPr>
          <a:xfrm>
            <a:off x="6109000" y="462000"/>
            <a:ext cx="2560500" cy="23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2"/>
          <p:cNvSpPr txBox="1"/>
          <p:nvPr>
            <p:ph idx="4294967295" type="body"/>
          </p:nvPr>
        </p:nvSpPr>
        <p:spPr>
          <a:xfrm>
            <a:off x="641575" y="1342975"/>
            <a:ext cx="7979400" cy="363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" sz="2200">
                <a:solidFill>
                  <a:srgbClr val="000000"/>
                </a:solidFill>
              </a:rPr>
              <a:t>TAR serves mothers and kindergartners in collecting Lego pieces from kids’ playrooms saving the time and effort taken to do this task. </a:t>
            </a:r>
            <a:endParaRPr sz="22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300"/>
              <a:buNone/>
            </a:pPr>
            <a:r>
              <a:t/>
            </a:r>
            <a:endParaRPr sz="2200">
              <a:solidFill>
                <a:srgbClr val="000000"/>
              </a:solidFill>
            </a:endParaRPr>
          </a:p>
        </p:txBody>
      </p:sp>
      <p:sp>
        <p:nvSpPr>
          <p:cNvPr id="121" name="Google Shape;121;p22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Summary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73" name="Google Shape;73;p14"/>
          <p:cNvSpPr txBox="1"/>
          <p:nvPr>
            <p:ph idx="4294967295" type="body"/>
          </p:nvPr>
        </p:nvSpPr>
        <p:spPr>
          <a:xfrm>
            <a:off x="311725" y="1258375"/>
            <a:ext cx="7979400" cy="33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just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●"/>
            </a:pPr>
            <a:r>
              <a:rPr lang="en" sz="2100">
                <a:solidFill>
                  <a:srgbClr val="000000"/>
                </a:solidFill>
              </a:rPr>
              <a:t>Introduction</a:t>
            </a:r>
            <a:endParaRPr sz="2100">
              <a:solidFill>
                <a:srgbClr val="000000"/>
              </a:solidFill>
            </a:endParaRPr>
          </a:p>
          <a:p>
            <a:pPr indent="-361950" lvl="0" marL="45720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Char char="●"/>
            </a:pPr>
            <a:r>
              <a:rPr lang="en" sz="2100">
                <a:solidFill>
                  <a:srgbClr val="000000"/>
                </a:solidFill>
              </a:rPr>
              <a:t>Contribution</a:t>
            </a:r>
            <a:endParaRPr sz="2100">
              <a:solidFill>
                <a:srgbClr val="000000"/>
              </a:solidFill>
            </a:endParaRPr>
          </a:p>
          <a:p>
            <a:pPr indent="-361950" lvl="0" marL="45720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Char char="●"/>
            </a:pPr>
            <a:r>
              <a:rPr lang="en" sz="2100">
                <a:solidFill>
                  <a:srgbClr val="000000"/>
                </a:solidFill>
              </a:rPr>
              <a:t>Tools and Components</a:t>
            </a:r>
            <a:endParaRPr sz="2100">
              <a:solidFill>
                <a:srgbClr val="000000"/>
              </a:solidFill>
            </a:endParaRPr>
          </a:p>
          <a:p>
            <a:pPr indent="-361950" lvl="0" marL="45720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Char char="●"/>
            </a:pPr>
            <a:r>
              <a:rPr lang="en" sz="2100">
                <a:solidFill>
                  <a:srgbClr val="000000"/>
                </a:solidFill>
              </a:rPr>
              <a:t>Methodology</a:t>
            </a:r>
            <a:endParaRPr sz="2100">
              <a:solidFill>
                <a:srgbClr val="000000"/>
              </a:solidFill>
            </a:endParaRPr>
          </a:p>
          <a:p>
            <a:pPr indent="-361950" lvl="0" marL="45720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Char char="●"/>
            </a:pPr>
            <a:r>
              <a:rPr lang="en" sz="2100">
                <a:solidFill>
                  <a:srgbClr val="000000"/>
                </a:solidFill>
              </a:rPr>
              <a:t>Constraints</a:t>
            </a:r>
            <a:endParaRPr sz="2100">
              <a:solidFill>
                <a:srgbClr val="000000"/>
              </a:solidFill>
            </a:endParaRPr>
          </a:p>
          <a:p>
            <a:pPr indent="-361950" lvl="0" marL="45720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Char char="●"/>
            </a:pPr>
            <a:r>
              <a:rPr lang="en" sz="2100">
                <a:solidFill>
                  <a:srgbClr val="000000"/>
                </a:solidFill>
              </a:rPr>
              <a:t>Summary</a:t>
            </a:r>
            <a:endParaRPr sz="21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sz="21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sz="21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300"/>
              <a:buNone/>
            </a:pPr>
            <a:r>
              <a:t/>
            </a:r>
            <a:endParaRPr sz="21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79" name="Google Shape;79;p15"/>
          <p:cNvSpPr txBox="1"/>
          <p:nvPr>
            <p:ph idx="4294967295" type="body"/>
          </p:nvPr>
        </p:nvSpPr>
        <p:spPr>
          <a:xfrm>
            <a:off x="311700" y="1431475"/>
            <a:ext cx="7979400" cy="355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sz="21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sz="21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300"/>
              <a:buNone/>
            </a:pPr>
            <a:r>
              <a:rPr lang="en" sz="2200">
                <a:solidFill>
                  <a:srgbClr val="000000"/>
                </a:solidFill>
              </a:rPr>
              <a:t>TAR is a car robot that’s designed to collect lego pieces from kids’ playrooms and place them in a desired box that’s put on top of it.</a:t>
            </a:r>
            <a:endParaRPr sz="22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Current projects vs Contribution</a:t>
            </a:r>
            <a:endParaRPr/>
          </a:p>
        </p:txBody>
      </p:sp>
      <p:sp>
        <p:nvSpPr>
          <p:cNvPr id="85" name="Google Shape;85;p16"/>
          <p:cNvSpPr txBox="1"/>
          <p:nvPr/>
        </p:nvSpPr>
        <p:spPr>
          <a:xfrm>
            <a:off x="311725" y="1441650"/>
            <a:ext cx="8520600" cy="344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683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"/>
              <a:buChar char="●"/>
            </a:pPr>
            <a:r>
              <a:rPr b="0" i="0" lang="en" sz="2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Most robotic cars that aims to collect objects are based on manual controlling via bluetooth connection with a mobile app.</a:t>
            </a:r>
            <a:endParaRPr b="0" i="0" sz="22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83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"/>
              <a:buChar char="●"/>
            </a:pPr>
            <a:r>
              <a:rPr b="0" i="0" lang="en" sz="2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Some other robots aim to collect general objects based on color and size and separate them according to that base.</a:t>
            </a:r>
            <a:endParaRPr b="0" i="0" sz="22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83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200"/>
              <a:buFont typeface="Roboto"/>
              <a:buChar char="●"/>
            </a:pPr>
            <a:r>
              <a:rPr b="0" i="0" lang="en" sz="2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Our robot is used to detect a specific object via camera module and it does not need manual controlling.</a:t>
            </a:r>
            <a:endParaRPr b="0" i="0" sz="22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>
            <p:ph idx="4294967295" type="body"/>
          </p:nvPr>
        </p:nvSpPr>
        <p:spPr>
          <a:xfrm>
            <a:off x="311700" y="1342975"/>
            <a:ext cx="7979400" cy="39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DC motors : four DC motors were used connected to four wheels for the purpose of car movement .</a:t>
            </a:r>
            <a:endParaRPr sz="16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Servo motors: to build robotic arm using two servo motors after giving the appropriate degrees to initialize the movement.</a:t>
            </a:r>
            <a:endParaRPr sz="16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Dual H-Bridge driver: to control the speed and the direction of the DC motors, two drivers were used.</a:t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300"/>
              <a:buNone/>
            </a:pPr>
            <a:r>
              <a:rPr lang="en" sz="2200">
                <a:solidFill>
                  <a:srgbClr val="000000"/>
                </a:solidFill>
              </a:rPr>
              <a:t>                  </a:t>
            </a:r>
            <a:endParaRPr sz="22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300"/>
              <a:buNone/>
            </a:pPr>
            <a:r>
              <a:t/>
            </a:r>
            <a:endParaRPr sz="2200">
              <a:solidFill>
                <a:srgbClr val="000000"/>
              </a:solidFill>
            </a:endParaRPr>
          </a:p>
        </p:txBody>
      </p:sp>
      <p:sp>
        <p:nvSpPr>
          <p:cNvPr id="91" name="Google Shape;91;p17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Tools and Components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 txBox="1"/>
          <p:nvPr>
            <p:ph idx="4294967295" type="body"/>
          </p:nvPr>
        </p:nvSpPr>
        <p:spPr>
          <a:xfrm>
            <a:off x="311725" y="1326425"/>
            <a:ext cx="7979400" cy="38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Ultrasonic sensor: to measure the distance from the object in addition to avoiding obstacles.</a:t>
            </a:r>
            <a:endParaRPr sz="16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300"/>
              <a:buNone/>
            </a:pPr>
            <a:r>
              <a:rPr lang="en" sz="1600">
                <a:solidFill>
                  <a:srgbClr val="000000"/>
                </a:solidFill>
              </a:rPr>
              <a:t>  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Arduino: used as a  microcontroller to control DC, servo motors and ultrasonic.</a:t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Raspberry pi 4 with pi camera module: for image processing to detect objects(Lego) using openCV with python.</a:t>
            </a:r>
            <a:endParaRPr sz="16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300"/>
              <a:buNone/>
            </a:pPr>
            <a:r>
              <a:rPr lang="en" sz="2200">
                <a:solidFill>
                  <a:srgbClr val="000000"/>
                </a:solidFill>
              </a:rPr>
              <a:t>                  </a:t>
            </a:r>
            <a:endParaRPr sz="22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300"/>
              <a:buNone/>
            </a:pPr>
            <a:r>
              <a:t/>
            </a:r>
            <a:endParaRPr sz="2200">
              <a:solidFill>
                <a:srgbClr val="000000"/>
              </a:solidFill>
            </a:endParaRPr>
          </a:p>
        </p:txBody>
      </p:sp>
      <p:sp>
        <p:nvSpPr>
          <p:cNvPr id="97" name="Google Shape;97;p18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Tools and Components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/>
          <p:nvPr>
            <p:ph idx="4294967295" type="body"/>
          </p:nvPr>
        </p:nvSpPr>
        <p:spPr>
          <a:xfrm>
            <a:off x="311700" y="1342975"/>
            <a:ext cx="7979400" cy="36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Boost voltage converter: to convert input voltage(5V) to the appropriate voltage needed by drivers and the base servo motor.</a:t>
            </a:r>
            <a:endParaRPr sz="16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Power supply (5V/5A): provide a sufficient power for all components. </a:t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White board and wires.</a:t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300"/>
              <a:buNone/>
            </a:pPr>
            <a:r>
              <a:rPr lang="en" sz="2200">
                <a:solidFill>
                  <a:srgbClr val="000000"/>
                </a:solidFill>
              </a:rPr>
              <a:t>                  </a:t>
            </a:r>
            <a:endParaRPr sz="22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300"/>
              <a:buNone/>
            </a:pPr>
            <a:r>
              <a:t/>
            </a:r>
            <a:endParaRPr sz="2200">
              <a:solidFill>
                <a:srgbClr val="000000"/>
              </a:solidFill>
            </a:endParaRPr>
          </a:p>
        </p:txBody>
      </p:sp>
      <p:sp>
        <p:nvSpPr>
          <p:cNvPr id="103" name="Google Shape;103;p19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Tools and Components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0"/>
          <p:cNvPicPr preferRelativeResize="0"/>
          <p:nvPr/>
        </p:nvPicPr>
        <p:blipFill rotWithShape="1">
          <a:blip r:embed="rId3">
            <a:alphaModFix amt="94000"/>
          </a:blip>
          <a:srcRect b="0" l="0" r="0" t="0"/>
          <a:stretch/>
        </p:blipFill>
        <p:spPr>
          <a:xfrm>
            <a:off x="977375" y="85525"/>
            <a:ext cx="7232676" cy="4276074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20"/>
          <p:cNvSpPr txBox="1"/>
          <p:nvPr>
            <p:ph idx="1" type="body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" sz="2200"/>
              <a:t>Methodology</a:t>
            </a:r>
            <a:endParaRPr sz="22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1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Constraints</a:t>
            </a:r>
            <a:endParaRPr/>
          </a:p>
        </p:txBody>
      </p:sp>
      <p:sp>
        <p:nvSpPr>
          <p:cNvPr id="115" name="Google Shape;115;p21"/>
          <p:cNvSpPr txBox="1"/>
          <p:nvPr/>
        </p:nvSpPr>
        <p:spPr>
          <a:xfrm>
            <a:off x="311625" y="1551600"/>
            <a:ext cx="8520600" cy="320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873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Roboto"/>
              <a:buChar char="●"/>
            </a:pPr>
            <a:r>
              <a:rPr b="0" i="0" lang="en" sz="25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Robot weight.</a:t>
            </a:r>
            <a:endParaRPr b="0" i="0" sz="25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t/>
            </a:r>
            <a:endParaRPr b="0" i="0" sz="25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73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Roboto"/>
              <a:buChar char="●"/>
            </a:pPr>
            <a:r>
              <a:rPr b="0" i="0" lang="en" sz="25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Performance.</a:t>
            </a:r>
            <a:endParaRPr b="0" i="0" sz="25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