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y="6858000" cx="9144000"/>
  <p:notesSz cx="6858000" cy="9144000"/>
  <p:embeddedFontLst>
    <p:embeddedFont>
      <p:font typeface="Poppins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font" Target="fonts/Poppins-regular.fntdata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46" Type="http://schemas.openxmlformats.org/officeDocument/2006/relationships/font" Target="fonts/Poppins-italic.fntdata"/><Relationship Id="rId23" Type="http://schemas.openxmlformats.org/officeDocument/2006/relationships/slide" Target="slides/slide18.xml"/><Relationship Id="rId45" Type="http://schemas.openxmlformats.org/officeDocument/2006/relationships/font" Target="fonts/Poppi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47" Type="http://schemas.openxmlformats.org/officeDocument/2006/relationships/font" Target="fonts/Poppins-bold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6b6c48e0dc_0_1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6b6c48e0dc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6b6c48e0dc_0_1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6b6c48e0dc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b6c48e0dc_0_1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b6c48e0dc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6b6c48e0dc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6b6c48e0dc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6b6c48e0dc_0_19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6b6c48e0dc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6b6c48e0dc_0_2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6b6c48e0dc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6b6c48e0dc_0_2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6b6c48e0dc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6b6c48e0dc_0_2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6b6c48e0dc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6b6c48e0dc_0_2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6b6c48e0dc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6b6c48e0dc_0_2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6b6c48e0dc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6b6c48e0d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6b6c48e0d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6b6c48e0dc_0_2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6b6c48e0dc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36b6c48e0dc_0_2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36b6c48e0dc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36b6c48e0dc_0_3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36b6c48e0dc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6b6c48e0dc_0_3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6b6c48e0dc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6b6c48e0dc_0_3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6b6c48e0dc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6b6c48e0dc_0_3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6b6c48e0dc_0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6b6c48e0dc_0_4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36b6c48e0dc_0_4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36b6c48e0dc_0_4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36b6c48e0dc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36b6c48e0dc_0_4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36b6c48e0dc_0_4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6b6c48e0dc_0_4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36b6c48e0dc_0_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6b6c48e0dc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6b6c48e0dc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6b6c48e0dc_0_4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36b6c48e0dc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6b6c48e0dc_0_4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36b6c48e0dc_0_4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36b6c48e0dc_0_4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36b6c48e0dc_0_4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6b6c48e0dc_0_4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36b6c48e0dc_0_4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36b6c48e0dc_0_5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36b6c48e0dc_0_5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36b6c48e0dc_0_5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36b6c48e0dc_0_5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36b6c48e0dc_0_5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36b6c48e0dc_0_5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36b6c48e0dc_0_5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36b6c48e0dc_0_5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b6c48e0dc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b6c48e0dc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b6c48e0dc_0_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b6c48e0dc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6b6c48e0dc_0_1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6b6c48e0dc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6b6c48e0dc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6b6c48e0dc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6b6c48e0dc_0_1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6b6c48e0dc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6b6c48e0dc_0_1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6b6c48e0dc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jp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png"/><Relationship Id="rId4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6.png"/><Relationship Id="rId4" Type="http://schemas.openxmlformats.org/officeDocument/2006/relationships/image" Target="../media/image9.png"/><Relationship Id="rId5" Type="http://schemas.openxmlformats.org/officeDocument/2006/relationships/image" Target="../media/image1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png"/><Relationship Id="rId4" Type="http://schemas.openxmlformats.org/officeDocument/2006/relationships/image" Target="../media/image24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png"/><Relationship Id="rId4" Type="http://schemas.openxmlformats.org/officeDocument/2006/relationships/image" Target="../media/image25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7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5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jpg"/><Relationship Id="rId5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1629750" y="813075"/>
            <a:ext cx="5884500" cy="3883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  <a:effectLst>
            <a:outerShdw blurRad="714375" rotWithShape="0" algn="bl" dir="5400000" dist="47625">
              <a:srgbClr val="888888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6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rPr>
              <a:t>Planify</a:t>
            </a:r>
            <a:endParaRPr b="1" sz="5600">
              <a:solidFill>
                <a:schemeClr val="accent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latin typeface="Poppins"/>
                <a:ea typeface="Poppins"/>
                <a:cs typeface="Poppins"/>
                <a:sym typeface="Poppins"/>
              </a:rPr>
              <a:t>Structured Learning, Reimagined</a:t>
            </a:r>
            <a:endParaRPr sz="23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5" name="Google Shape;85;p13"/>
          <p:cNvSpPr/>
          <p:nvPr/>
        </p:nvSpPr>
        <p:spPr>
          <a:xfrm>
            <a:off x="476825" y="5657100"/>
            <a:ext cx="3109500" cy="747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  <a:effectLst>
            <a:outerShdw blurRad="428625" rotWithShape="0" algn="bl" dir="5400000" dist="47625">
              <a:srgbClr val="888888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latin typeface="Poppins"/>
                <a:ea typeface="Poppins"/>
                <a:cs typeface="Poppins"/>
                <a:sym typeface="Poppins"/>
              </a:rPr>
              <a:t>👤 Salahaldeen Tanbour</a:t>
            </a:r>
            <a:endParaRPr sz="15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latin typeface="Poppins"/>
                <a:ea typeface="Poppins"/>
                <a:cs typeface="Poppins"/>
                <a:sym typeface="Poppins"/>
              </a:rPr>
              <a:t>👤 Mohammad Ahmad</a:t>
            </a:r>
            <a:endParaRPr sz="15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6" name="Google Shape;86;p13"/>
          <p:cNvSpPr/>
          <p:nvPr/>
        </p:nvSpPr>
        <p:spPr>
          <a:xfrm>
            <a:off x="5227175" y="5784300"/>
            <a:ext cx="3109500" cy="4929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  <a:effectLst>
            <a:outerShdw blurRad="428625" rotWithShape="0" algn="bl" dir="5400000" dist="47625">
              <a:srgbClr val="888888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latin typeface="Poppins"/>
                <a:ea typeface="Poppins"/>
                <a:cs typeface="Poppins"/>
                <a:sym typeface="Poppins"/>
              </a:rPr>
              <a:t>Supervisor: Dr. Aladdin Masri</a:t>
            </a:r>
            <a:endParaRPr sz="15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2" title="change-node-props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625" y="1551625"/>
            <a:ext cx="7378726" cy="42117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2" name="Google Shape;172;p22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173" name="Google Shape;173;p22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74" name="Google Shape;174;p22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Customize</a:t>
              </a:r>
              <a:endParaRPr b="1" sz="42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0" name="Google Shape;180;p23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181" name="Google Shape;181;p23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82" name="Google Shape;182;p23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Connect 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Nodes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183" name="Google Shape;183;p23" title="connecting-edges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7025" y="1595250"/>
            <a:ext cx="7509952" cy="417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4" title="roadmap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4775" y="1566800"/>
            <a:ext cx="7378727" cy="43237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0" name="Google Shape;190;p24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191" name="Google Shape;191;p24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92" name="Google Shape;192;p24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Many 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Elements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Google Shape;197;p25"/>
          <p:cNvGrpSpPr/>
          <p:nvPr/>
        </p:nvGrpSpPr>
        <p:grpSpPr>
          <a:xfrm>
            <a:off x="1992401" y="1083316"/>
            <a:ext cx="5159206" cy="4426274"/>
            <a:chOff x="840289" y="704300"/>
            <a:chExt cx="7026019" cy="4691335"/>
          </a:xfrm>
        </p:grpSpPr>
        <p:grpSp>
          <p:nvGrpSpPr>
            <p:cNvPr id="198" name="Google Shape;198;p25"/>
            <p:cNvGrpSpPr/>
            <p:nvPr/>
          </p:nvGrpSpPr>
          <p:grpSpPr>
            <a:xfrm>
              <a:off x="840289" y="704300"/>
              <a:ext cx="7026019" cy="4691335"/>
              <a:chOff x="323100" y="250842"/>
              <a:chExt cx="5360100" cy="12641700"/>
            </a:xfrm>
          </p:grpSpPr>
          <p:sp>
            <p:nvSpPr>
              <p:cNvPr id="199" name="Google Shape;199;p25"/>
              <p:cNvSpPr/>
              <p:nvPr/>
            </p:nvSpPr>
            <p:spPr>
              <a:xfrm>
                <a:off x="323100" y="250842"/>
                <a:ext cx="5360100" cy="126417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714375" rotWithShape="0" algn="bl" dir="5400000" dist="47625">
                  <a:srgbClr val="888888">
                    <a:alpha val="50000"/>
                  </a:srgbClr>
                </a:outerShdw>
              </a:effectLst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6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00" name="Google Shape;200;p25"/>
              <p:cNvSpPr txBox="1"/>
              <p:nvPr/>
            </p:nvSpPr>
            <p:spPr>
              <a:xfrm>
                <a:off x="716385" y="1257171"/>
                <a:ext cx="4695000" cy="410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Roadmaps</a:t>
                </a:r>
                <a:endParaRPr b="1" sz="46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are </a:t>
                </a:r>
                <a:r>
                  <a:rPr b="1" lang="en-US" sz="4600">
                    <a:solidFill>
                      <a:schemeClr val="accent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NOT </a:t>
                </a: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Static</a:t>
                </a:r>
                <a:endParaRPr b="1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201" name="Google Shape;201;p25"/>
            <p:cNvSpPr txBox="1"/>
            <p:nvPr/>
          </p:nvSpPr>
          <p:spPr>
            <a:xfrm>
              <a:off x="1355807" y="2760461"/>
              <a:ext cx="5401500" cy="86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Users can enroll in roadmaps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02" name="Google Shape;202;p25"/>
            <p:cNvSpPr txBox="1"/>
            <p:nvPr/>
          </p:nvSpPr>
          <p:spPr>
            <a:xfrm>
              <a:off x="1355798" y="3622349"/>
              <a:ext cx="4691100" cy="91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🖱️</a:t>
              </a: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Interactive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🤝</a:t>
              </a: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Collaborative</a:t>
              </a:r>
              <a:endParaRPr sz="220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8" name="Google Shape;208;p26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209" name="Google Shape;209;p26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10" name="Google Shape;210;p26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Enrollment 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Page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211" name="Google Shape;2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1475" y="1573450"/>
            <a:ext cx="7541024" cy="4200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7" name="Google Shape;217;p27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218" name="Google Shape;218;p27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19" name="Google Shape;219;p27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Complete 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Topics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220" name="Google Shape;22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0300" y="1642100"/>
            <a:ext cx="7378726" cy="4142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6" name="Google Shape;226;p28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227" name="Google Shape;227;p28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28" name="Google Shape;228;p28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Track </a:t>
              </a: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Progress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229" name="Google Shape;22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225" y="1594375"/>
            <a:ext cx="7472126" cy="4242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oogle Shape;234;p29"/>
          <p:cNvGrpSpPr/>
          <p:nvPr/>
        </p:nvGrpSpPr>
        <p:grpSpPr>
          <a:xfrm>
            <a:off x="1003585" y="505425"/>
            <a:ext cx="5257722" cy="1215056"/>
            <a:chOff x="323101" y="250847"/>
            <a:chExt cx="5360100" cy="3274200"/>
          </a:xfrm>
        </p:grpSpPr>
        <p:sp>
          <p:nvSpPr>
            <p:cNvPr id="235" name="Google Shape;235;p29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36" name="Google Shape;236;p29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6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Enrollers Can:</a:t>
              </a:r>
              <a:endParaRPr b="1" sz="46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237" name="Google Shape;237;p29"/>
          <p:cNvGrpSpPr/>
          <p:nvPr/>
        </p:nvGrpSpPr>
        <p:grpSpPr>
          <a:xfrm>
            <a:off x="1003562" y="2086200"/>
            <a:ext cx="5917014" cy="963924"/>
            <a:chOff x="323101" y="250847"/>
            <a:chExt cx="5360100" cy="3274200"/>
          </a:xfrm>
        </p:grpSpPr>
        <p:sp>
          <p:nvSpPr>
            <p:cNvPr id="238" name="Google Shape;238;p29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39" name="Google Shape;239;p29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Announcements 📣</a:t>
              </a:r>
              <a:endParaRPr b="1" sz="36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240" name="Google Shape;240;p29"/>
          <p:cNvGrpSpPr/>
          <p:nvPr/>
        </p:nvGrpSpPr>
        <p:grpSpPr>
          <a:xfrm>
            <a:off x="1001600" y="3196675"/>
            <a:ext cx="4880907" cy="963924"/>
            <a:chOff x="323101" y="250847"/>
            <a:chExt cx="5360100" cy="3274200"/>
          </a:xfrm>
        </p:grpSpPr>
        <p:sp>
          <p:nvSpPr>
            <p:cNvPr id="241" name="Google Shape;241;p29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42" name="Google Shape;242;p29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Performance 📊</a:t>
              </a:r>
              <a:endParaRPr b="1" sz="36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243" name="Google Shape;243;p29"/>
          <p:cNvGrpSpPr/>
          <p:nvPr/>
        </p:nvGrpSpPr>
        <p:grpSpPr>
          <a:xfrm>
            <a:off x="1001579" y="4307150"/>
            <a:ext cx="2580352" cy="963924"/>
            <a:chOff x="323101" y="250847"/>
            <a:chExt cx="5360100" cy="3274200"/>
          </a:xfrm>
        </p:grpSpPr>
        <p:sp>
          <p:nvSpPr>
            <p:cNvPr id="244" name="Google Shape;244;p29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45" name="Google Shape;245;p29"/>
            <p:cNvSpPr txBox="1"/>
            <p:nvPr/>
          </p:nvSpPr>
          <p:spPr>
            <a:xfrm>
              <a:off x="110969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Chat 💬</a:t>
              </a:r>
              <a:endParaRPr b="1" sz="36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oogle Shape;250;p30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251" name="Google Shape;251;p30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52" name="Google Shape;252;p30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Announcements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53" name="Google Shape;253;p30"/>
          <p:cNvSpPr/>
          <p:nvPr/>
        </p:nvSpPr>
        <p:spPr>
          <a:xfrm>
            <a:off x="2475900" y="1513525"/>
            <a:ext cx="4192200" cy="5170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  <a:effectLst>
            <a:outerShdw blurRad="714375" rotWithShape="0" algn="bl" dir="5400000" dist="47625">
              <a:srgbClr val="888888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54" name="Google Shape;25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1400" y="1705825"/>
            <a:ext cx="3381175" cy="4786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oogle Shape;259;p31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260" name="Google Shape;260;p31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61" name="Google Shape;261;p31"/>
            <p:cNvSpPr txBox="1"/>
            <p:nvPr/>
          </p:nvSpPr>
          <p:spPr>
            <a:xfrm>
              <a:off x="603475" y="644575"/>
              <a:ext cx="47826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Performance 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&amp; </a:t>
              </a: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Metrics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262" name="Google Shape;262;p31"/>
          <p:cNvGrpSpPr/>
          <p:nvPr/>
        </p:nvGrpSpPr>
        <p:grpSpPr>
          <a:xfrm>
            <a:off x="4286700" y="1440250"/>
            <a:ext cx="4192200" cy="5170800"/>
            <a:chOff x="2475900" y="1513525"/>
            <a:chExt cx="4192200" cy="5170800"/>
          </a:xfrm>
        </p:grpSpPr>
        <p:sp>
          <p:nvSpPr>
            <p:cNvPr id="263" name="Google Shape;263;p31"/>
            <p:cNvSpPr/>
            <p:nvPr/>
          </p:nvSpPr>
          <p:spPr>
            <a:xfrm>
              <a:off x="2475900" y="1513525"/>
              <a:ext cx="4192200" cy="51708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264" name="Google Shape;264;p3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875200" y="1680700"/>
              <a:ext cx="3393574" cy="48364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5" name="Google Shape;265;p31"/>
          <p:cNvGrpSpPr/>
          <p:nvPr/>
        </p:nvGrpSpPr>
        <p:grpSpPr>
          <a:xfrm>
            <a:off x="882623" y="2031625"/>
            <a:ext cx="3024900" cy="746100"/>
            <a:chOff x="337098" y="1906025"/>
            <a:chExt cx="3024900" cy="746100"/>
          </a:xfrm>
        </p:grpSpPr>
        <p:sp>
          <p:nvSpPr>
            <p:cNvPr id="266" name="Google Shape;266;p31"/>
            <p:cNvSpPr/>
            <p:nvPr/>
          </p:nvSpPr>
          <p:spPr>
            <a:xfrm>
              <a:off x="337098" y="1906025"/>
              <a:ext cx="3024900" cy="7461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67" name="Google Shape;267;p31"/>
            <p:cNvSpPr txBox="1"/>
            <p:nvPr/>
          </p:nvSpPr>
          <p:spPr>
            <a:xfrm>
              <a:off x="508100" y="1970275"/>
              <a:ext cx="2770200" cy="61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Leaderboard</a:t>
              </a:r>
              <a:endPara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268" name="Google Shape;268;p31"/>
          <p:cNvGrpSpPr/>
          <p:nvPr/>
        </p:nvGrpSpPr>
        <p:grpSpPr>
          <a:xfrm>
            <a:off x="882623" y="2958600"/>
            <a:ext cx="3024900" cy="746100"/>
            <a:chOff x="337098" y="2833000"/>
            <a:chExt cx="3024900" cy="746100"/>
          </a:xfrm>
        </p:grpSpPr>
        <p:sp>
          <p:nvSpPr>
            <p:cNvPr id="269" name="Google Shape;269;p31"/>
            <p:cNvSpPr/>
            <p:nvPr/>
          </p:nvSpPr>
          <p:spPr>
            <a:xfrm>
              <a:off x="337098" y="2833000"/>
              <a:ext cx="3024900" cy="7461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70" name="Google Shape;270;p31"/>
            <p:cNvSpPr txBox="1"/>
            <p:nvPr/>
          </p:nvSpPr>
          <p:spPr>
            <a:xfrm>
              <a:off x="508100" y="2897250"/>
              <a:ext cx="2770200" cy="61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Progress Bar</a:t>
              </a:r>
              <a:endPara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oogle Shape;91;p14"/>
          <p:cNvGrpSpPr/>
          <p:nvPr/>
        </p:nvGrpSpPr>
        <p:grpSpPr>
          <a:xfrm>
            <a:off x="1891950" y="282900"/>
            <a:ext cx="5360100" cy="6429000"/>
            <a:chOff x="323100" y="250825"/>
            <a:chExt cx="5360100" cy="6429000"/>
          </a:xfrm>
        </p:grpSpPr>
        <p:sp>
          <p:nvSpPr>
            <p:cNvPr id="92" name="Google Shape;92;p14"/>
            <p:cNvSpPr/>
            <p:nvPr/>
          </p:nvSpPr>
          <p:spPr>
            <a:xfrm>
              <a:off x="323100" y="250825"/>
              <a:ext cx="5360100" cy="64290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3" name="Google Shape;93;p14"/>
            <p:cNvSpPr txBox="1"/>
            <p:nvPr/>
          </p:nvSpPr>
          <p:spPr>
            <a:xfrm>
              <a:off x="836650" y="3042775"/>
              <a:ext cx="3798000" cy="84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🧠 Too much resources, overwhelming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4"/>
            <p:cNvSpPr txBox="1"/>
            <p:nvPr/>
          </p:nvSpPr>
          <p:spPr>
            <a:xfrm>
              <a:off x="836650" y="3887875"/>
              <a:ext cx="3798000" cy="84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👥 Rely on structured content: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14"/>
            <p:cNvSpPr txBox="1"/>
            <p:nvPr/>
          </p:nvSpPr>
          <p:spPr>
            <a:xfrm>
              <a:off x="836650" y="4732975"/>
              <a:ext cx="3798000" cy="128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683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Poppins"/>
                <a:buChar char="●"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Videos 🎥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-3683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Poppins"/>
                <a:buChar char="●"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Articles </a:t>
              </a: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📚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-3683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200"/>
                <a:buFont typeface="Poppins"/>
                <a:buChar char="●"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Mentors 🧑‍🏫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14"/>
            <p:cNvSpPr txBox="1"/>
            <p:nvPr/>
          </p:nvSpPr>
          <p:spPr>
            <a:xfrm>
              <a:off x="879450" y="806700"/>
              <a:ext cx="3798000" cy="211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46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Why </a:t>
              </a:r>
              <a:r>
                <a:rPr b="1" lang="en-US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Roadmaps </a:t>
              </a:r>
              <a:r>
                <a:rPr b="1" lang="en-US" sz="46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Matter?</a:t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oogle Shape;275;p32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276" name="Google Shape;276;p32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77" name="Google Shape;277;p32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Chat 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with Peers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78" name="Google Shape;278;p32"/>
          <p:cNvSpPr/>
          <p:nvPr/>
        </p:nvSpPr>
        <p:spPr>
          <a:xfrm>
            <a:off x="2475900" y="1513525"/>
            <a:ext cx="4192200" cy="5170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  <a:effectLst>
            <a:outerShdw blurRad="714375" rotWithShape="0" algn="bl" dir="5400000" dist="47625">
              <a:srgbClr val="888888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79" name="Google Shape;279;p32" title="Screenshot_21-6-2025_15044_www.planify.ink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5313" y="1545337"/>
            <a:ext cx="2568639" cy="5107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" name="Google Shape;284;p33"/>
          <p:cNvGrpSpPr/>
          <p:nvPr/>
        </p:nvGrpSpPr>
        <p:grpSpPr>
          <a:xfrm>
            <a:off x="1992401" y="664674"/>
            <a:ext cx="5159206" cy="5360319"/>
            <a:chOff x="840289" y="704300"/>
            <a:chExt cx="7026019" cy="4691335"/>
          </a:xfrm>
        </p:grpSpPr>
        <p:grpSp>
          <p:nvGrpSpPr>
            <p:cNvPr id="285" name="Google Shape;285;p33"/>
            <p:cNvGrpSpPr/>
            <p:nvPr/>
          </p:nvGrpSpPr>
          <p:grpSpPr>
            <a:xfrm>
              <a:off x="840289" y="704300"/>
              <a:ext cx="7026019" cy="4691335"/>
              <a:chOff x="323100" y="250842"/>
              <a:chExt cx="5360100" cy="12641700"/>
            </a:xfrm>
          </p:grpSpPr>
          <p:sp>
            <p:nvSpPr>
              <p:cNvPr id="286" name="Google Shape;286;p33"/>
              <p:cNvSpPr/>
              <p:nvPr/>
            </p:nvSpPr>
            <p:spPr>
              <a:xfrm>
                <a:off x="323100" y="250842"/>
                <a:ext cx="5360100" cy="126417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714375" rotWithShape="0" algn="bl" dir="5400000" dist="47625">
                  <a:srgbClr val="888888">
                    <a:alpha val="50000"/>
                  </a:srgbClr>
                </a:outerShdw>
              </a:effectLst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6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87" name="Google Shape;287;p33"/>
              <p:cNvSpPr txBox="1"/>
              <p:nvPr/>
            </p:nvSpPr>
            <p:spPr>
              <a:xfrm>
                <a:off x="716389" y="936251"/>
                <a:ext cx="4695000" cy="5167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Explore </a:t>
                </a:r>
                <a:r>
                  <a:rPr b="1" lang="en-US" sz="4600">
                    <a:solidFill>
                      <a:schemeClr val="accent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Personalized </a:t>
                </a: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Roadmaps 🔍</a:t>
                </a:r>
                <a:endParaRPr b="1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288" name="Google Shape;288;p33"/>
            <p:cNvSpPr txBox="1"/>
            <p:nvPr/>
          </p:nvSpPr>
          <p:spPr>
            <a:xfrm>
              <a:off x="1355813" y="2989486"/>
              <a:ext cx="5401500" cy="107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Users can explore roadmaps created by other users 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89" name="Google Shape;289;p33"/>
            <p:cNvSpPr txBox="1"/>
            <p:nvPr/>
          </p:nvSpPr>
          <p:spPr>
            <a:xfrm>
              <a:off x="1355798" y="4062048"/>
              <a:ext cx="4691100" cy="75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🎯Personalized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🌐Community-driven</a:t>
              </a:r>
              <a:endParaRPr sz="220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4" name="Google Shape;294;p34"/>
          <p:cNvGrpSpPr/>
          <p:nvPr/>
        </p:nvGrpSpPr>
        <p:grpSpPr>
          <a:xfrm>
            <a:off x="1307025" y="427050"/>
            <a:ext cx="6529931" cy="5459623"/>
            <a:chOff x="1307016" y="344942"/>
            <a:chExt cx="6529931" cy="8054917"/>
          </a:xfrm>
        </p:grpSpPr>
        <p:grpSp>
          <p:nvGrpSpPr>
            <p:cNvPr id="295" name="Google Shape;295;p34"/>
            <p:cNvGrpSpPr/>
            <p:nvPr/>
          </p:nvGrpSpPr>
          <p:grpSpPr>
            <a:xfrm>
              <a:off x="1307016" y="344942"/>
              <a:ext cx="6529931" cy="8054917"/>
              <a:chOff x="840259" y="424472"/>
              <a:chExt cx="8892729" cy="7049638"/>
            </a:xfrm>
          </p:grpSpPr>
          <p:grpSp>
            <p:nvGrpSpPr>
              <p:cNvPr id="296" name="Google Shape;296;p34"/>
              <p:cNvGrpSpPr/>
              <p:nvPr/>
            </p:nvGrpSpPr>
            <p:grpSpPr>
              <a:xfrm>
                <a:off x="840259" y="424472"/>
                <a:ext cx="8892729" cy="7049638"/>
                <a:chOff x="323077" y="-503209"/>
                <a:chExt cx="6784200" cy="18996600"/>
              </a:xfrm>
            </p:grpSpPr>
            <p:sp>
              <p:nvSpPr>
                <p:cNvPr id="297" name="Google Shape;297;p34"/>
                <p:cNvSpPr/>
                <p:nvPr/>
              </p:nvSpPr>
              <p:spPr>
                <a:xfrm>
                  <a:off x="323077" y="-503209"/>
                  <a:ext cx="6784200" cy="18996600"/>
                </a:xfrm>
                <a:prstGeom prst="roundRect">
                  <a:avLst>
                    <a:gd fmla="val 16667" name="adj"/>
                  </a:avLst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714375" rotWithShape="0" algn="bl" dir="5400000" dist="47625">
                    <a:srgbClr val="888888">
                      <a:alpha val="50000"/>
                    </a:srgbClr>
                  </a:outerShdw>
                </a:effectLst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46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298" name="Google Shape;298;p34"/>
                <p:cNvSpPr txBox="1"/>
                <p:nvPr/>
              </p:nvSpPr>
              <p:spPr>
                <a:xfrm>
                  <a:off x="716393" y="936246"/>
                  <a:ext cx="5988600" cy="5563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-US" sz="4600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rPr>
                    <a:t>Recommendation Engine🤖</a:t>
                  </a:r>
                  <a:endParaRPr b="1" sz="4600">
                    <a:solidFill>
                      <a:schemeClr val="accent1"/>
                    </a:solidFill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sp>
            <p:nvSpPr>
              <p:cNvPr id="299" name="Google Shape;299;p34"/>
              <p:cNvSpPr txBox="1"/>
              <p:nvPr/>
            </p:nvSpPr>
            <p:spPr>
              <a:xfrm>
                <a:off x="1355830" y="3136665"/>
                <a:ext cx="8170200" cy="74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2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🧠 Planify uses </a:t>
                </a:r>
                <a:r>
                  <a:rPr b="1" lang="en-US" sz="22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NLP </a:t>
                </a:r>
                <a:r>
                  <a:rPr lang="en-US" sz="22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for recommendations</a:t>
                </a:r>
                <a:endParaRPr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300" name="Google Shape;300;p34"/>
            <p:cNvSpPr txBox="1"/>
            <p:nvPr/>
          </p:nvSpPr>
          <p:spPr>
            <a:xfrm>
              <a:off x="1685588" y="4190669"/>
              <a:ext cx="5831400" cy="122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❤️ Based on user’s interests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301" name="Google Shape;301;p34"/>
          <p:cNvSpPr txBox="1"/>
          <p:nvPr/>
        </p:nvSpPr>
        <p:spPr>
          <a:xfrm>
            <a:off x="1837575" y="3684650"/>
            <a:ext cx="5533200" cy="15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oppins"/>
              <a:buChar char="●"/>
            </a:pPr>
            <a:r>
              <a:rPr lang="en-US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spaCy's en_core_web_md</a:t>
            </a: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oppins"/>
              <a:buChar char="●"/>
            </a:pPr>
            <a:r>
              <a:rPr lang="en-US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Size: ~50MB</a:t>
            </a: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oppins"/>
              <a:buChar char="●"/>
            </a:pPr>
            <a:r>
              <a:rPr lang="en-US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Understands meaning, not just string matching</a:t>
            </a: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7" name="Google Shape;307;p35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308" name="Google Shape;308;p35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09" name="Google Shape;309;p35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Explore 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Page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310" name="Google Shape;310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7675" y="1626175"/>
            <a:ext cx="7433675" cy="418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oogle Shape;315;p36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316" name="Google Shape;316;p36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17" name="Google Shape;317;p36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Explore 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Page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318" name="Google Shape;318;p36"/>
          <p:cNvPicPr preferRelativeResize="0"/>
          <p:nvPr/>
        </p:nvPicPr>
        <p:blipFill rotWithShape="1">
          <a:blip r:embed="rId3">
            <a:alphaModFix/>
          </a:blip>
          <a:srcRect b="3405" l="0" r="0" t="6964"/>
          <a:stretch/>
        </p:blipFill>
        <p:spPr>
          <a:xfrm>
            <a:off x="3138975" y="1540713"/>
            <a:ext cx="2566751" cy="478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" name="Google Shape;323;p37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324" name="Google Shape;324;p37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25" name="Google Shape;325;p37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Roadmap Details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26" name="Google Shape;326;p37"/>
          <p:cNvGrpSpPr/>
          <p:nvPr/>
        </p:nvGrpSpPr>
        <p:grpSpPr>
          <a:xfrm>
            <a:off x="432550" y="1419300"/>
            <a:ext cx="4192200" cy="5170800"/>
            <a:chOff x="882625" y="1440250"/>
            <a:chExt cx="4192200" cy="5170800"/>
          </a:xfrm>
        </p:grpSpPr>
        <p:sp>
          <p:nvSpPr>
            <p:cNvPr id="327" name="Google Shape;327;p37"/>
            <p:cNvSpPr/>
            <p:nvPr/>
          </p:nvSpPr>
          <p:spPr>
            <a:xfrm>
              <a:off x="882625" y="1440250"/>
              <a:ext cx="4192200" cy="51708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28" name="Google Shape;328;p3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49800" y="1627250"/>
              <a:ext cx="3657850" cy="47968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29" name="Google Shape;329;p37"/>
          <p:cNvGrpSpPr/>
          <p:nvPr/>
        </p:nvGrpSpPr>
        <p:grpSpPr>
          <a:xfrm>
            <a:off x="4865959" y="1796126"/>
            <a:ext cx="3918030" cy="1810730"/>
            <a:chOff x="4719400" y="1362350"/>
            <a:chExt cx="4192200" cy="1962000"/>
          </a:xfrm>
        </p:grpSpPr>
        <p:sp>
          <p:nvSpPr>
            <p:cNvPr id="330" name="Google Shape;330;p37"/>
            <p:cNvSpPr/>
            <p:nvPr/>
          </p:nvSpPr>
          <p:spPr>
            <a:xfrm>
              <a:off x="4719400" y="1362350"/>
              <a:ext cx="4192200" cy="19620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31" name="Google Shape;331;p3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925771" y="1644150"/>
              <a:ext cx="3779450" cy="137675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</p:pic>
      </p:grpSp>
      <p:grpSp>
        <p:nvGrpSpPr>
          <p:cNvPr id="332" name="Google Shape;332;p37"/>
          <p:cNvGrpSpPr/>
          <p:nvPr/>
        </p:nvGrpSpPr>
        <p:grpSpPr>
          <a:xfrm>
            <a:off x="4865984" y="4062851"/>
            <a:ext cx="3918000" cy="1810800"/>
            <a:chOff x="4865959" y="3717426"/>
            <a:chExt cx="3918000" cy="1810800"/>
          </a:xfrm>
        </p:grpSpPr>
        <p:sp>
          <p:nvSpPr>
            <p:cNvPr id="333" name="Google Shape;333;p37"/>
            <p:cNvSpPr/>
            <p:nvPr/>
          </p:nvSpPr>
          <p:spPr>
            <a:xfrm>
              <a:off x="4865959" y="3717426"/>
              <a:ext cx="3918000" cy="18108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34" name="Google Shape;334;p3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102112" y="4022623"/>
              <a:ext cx="3445724" cy="10815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" name="Google Shape;339;p38"/>
          <p:cNvGrpSpPr/>
          <p:nvPr/>
        </p:nvGrpSpPr>
        <p:grpSpPr>
          <a:xfrm>
            <a:off x="1992449" y="1200318"/>
            <a:ext cx="5159096" cy="4457372"/>
            <a:chOff x="1992450" y="456833"/>
            <a:chExt cx="5159096" cy="4808903"/>
          </a:xfrm>
        </p:grpSpPr>
        <p:grpSp>
          <p:nvGrpSpPr>
            <p:cNvPr id="340" name="Google Shape;340;p38"/>
            <p:cNvGrpSpPr/>
            <p:nvPr/>
          </p:nvGrpSpPr>
          <p:grpSpPr>
            <a:xfrm>
              <a:off x="1992450" y="456833"/>
              <a:ext cx="5159096" cy="4808903"/>
              <a:chOff x="323100" y="250842"/>
              <a:chExt cx="5360100" cy="12641700"/>
            </a:xfrm>
          </p:grpSpPr>
          <p:sp>
            <p:nvSpPr>
              <p:cNvPr id="341" name="Google Shape;341;p38"/>
              <p:cNvSpPr/>
              <p:nvPr/>
            </p:nvSpPr>
            <p:spPr>
              <a:xfrm>
                <a:off x="323100" y="250842"/>
                <a:ext cx="5360100" cy="126417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714375" rotWithShape="0" algn="bl" dir="5400000" dist="47625">
                  <a:srgbClr val="888888">
                    <a:alpha val="50000"/>
                  </a:srgbClr>
                </a:outerShdw>
              </a:effectLst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6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342" name="Google Shape;342;p38"/>
              <p:cNvSpPr txBox="1"/>
              <p:nvPr/>
            </p:nvSpPr>
            <p:spPr>
              <a:xfrm>
                <a:off x="716398" y="1257204"/>
                <a:ext cx="4695000" cy="801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Planify Addresses </a:t>
                </a:r>
                <a:r>
                  <a:rPr b="1" lang="en-US" sz="4600">
                    <a:solidFill>
                      <a:schemeClr val="accent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Companies </a:t>
                </a: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Too 🏢</a:t>
                </a:r>
                <a:endParaRPr b="1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343" name="Google Shape;343;p38"/>
            <p:cNvSpPr txBox="1"/>
            <p:nvPr/>
          </p:nvSpPr>
          <p:spPr>
            <a:xfrm>
              <a:off x="2535675" y="4205248"/>
              <a:ext cx="3782400" cy="59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🔐📁Private resources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" name="Google Shape;348;p39"/>
          <p:cNvGrpSpPr/>
          <p:nvPr/>
        </p:nvGrpSpPr>
        <p:grpSpPr>
          <a:xfrm>
            <a:off x="1992400" y="727453"/>
            <a:ext cx="5159206" cy="5709756"/>
            <a:chOff x="1992400" y="727453"/>
            <a:chExt cx="5159206" cy="5709756"/>
          </a:xfrm>
        </p:grpSpPr>
        <p:grpSp>
          <p:nvGrpSpPr>
            <p:cNvPr id="349" name="Google Shape;349;p39"/>
            <p:cNvGrpSpPr/>
            <p:nvPr/>
          </p:nvGrpSpPr>
          <p:grpSpPr>
            <a:xfrm>
              <a:off x="1992400" y="727453"/>
              <a:ext cx="5159206" cy="5709756"/>
              <a:chOff x="840288" y="704313"/>
              <a:chExt cx="7026019" cy="6051676"/>
            </a:xfrm>
          </p:grpSpPr>
          <p:grpSp>
            <p:nvGrpSpPr>
              <p:cNvPr id="350" name="Google Shape;350;p39"/>
              <p:cNvGrpSpPr/>
              <p:nvPr/>
            </p:nvGrpSpPr>
            <p:grpSpPr>
              <a:xfrm>
                <a:off x="840288" y="704313"/>
                <a:ext cx="7026019" cy="6051676"/>
                <a:chOff x="323099" y="250877"/>
                <a:chExt cx="5360100" cy="16307400"/>
              </a:xfrm>
            </p:grpSpPr>
            <p:sp>
              <p:nvSpPr>
                <p:cNvPr id="351" name="Google Shape;351;p39"/>
                <p:cNvSpPr/>
                <p:nvPr/>
              </p:nvSpPr>
              <p:spPr>
                <a:xfrm>
                  <a:off x="323099" y="250877"/>
                  <a:ext cx="5360100" cy="16307400"/>
                </a:xfrm>
                <a:prstGeom prst="roundRect">
                  <a:avLst>
                    <a:gd fmla="val 16667" name="adj"/>
                  </a:avLst>
                </a:prstGeom>
                <a:solidFill>
                  <a:schemeClr val="lt1"/>
                </a:solidFill>
                <a:ln>
                  <a:noFill/>
                </a:ln>
                <a:effectLst>
                  <a:outerShdw blurRad="714375" rotWithShape="0" algn="bl" dir="5400000" dist="47625">
                    <a:srgbClr val="888888">
                      <a:alpha val="50000"/>
                    </a:srgbClr>
                  </a:outerShdw>
                </a:effectLst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46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352" name="Google Shape;352;p39"/>
                <p:cNvSpPr txBox="1"/>
                <p:nvPr/>
              </p:nvSpPr>
              <p:spPr>
                <a:xfrm>
                  <a:off x="716385" y="1257171"/>
                  <a:ext cx="4695000" cy="41025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-US" sz="4600">
                      <a:solidFill>
                        <a:schemeClr val="accent1"/>
                      </a:solidFill>
                      <a:latin typeface="Poppins"/>
                      <a:ea typeface="Poppins"/>
                      <a:cs typeface="Poppins"/>
                      <a:sym typeface="Poppins"/>
                    </a:rPr>
                    <a:t>Multi-Tenant</a:t>
                  </a:r>
                  <a:r>
                    <a:rPr b="1" lang="en-US" sz="4600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rPr>
                    <a:t> Architecture</a:t>
                  </a:r>
                  <a:endParaRPr b="1" sz="4600">
                    <a:solidFill>
                      <a:schemeClr val="accent1"/>
                    </a:solidFill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sp>
            <p:nvSpPr>
              <p:cNvPr id="353" name="Google Shape;353;p39"/>
              <p:cNvSpPr txBox="1"/>
              <p:nvPr/>
            </p:nvSpPr>
            <p:spPr>
              <a:xfrm>
                <a:off x="1355807" y="2760461"/>
                <a:ext cx="5401500" cy="861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2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Each customer has a sub-domain</a:t>
                </a:r>
                <a:endParaRPr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354" name="Google Shape;354;p39"/>
              <p:cNvSpPr txBox="1"/>
              <p:nvPr/>
            </p:nvSpPr>
            <p:spPr>
              <a:xfrm>
                <a:off x="1392261" y="4796382"/>
                <a:ext cx="4691100" cy="1272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2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Example:</a:t>
                </a:r>
                <a:endParaRPr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-3683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200"/>
                  <a:buFont typeface="Poppins"/>
                  <a:buChar char="●"/>
                </a:pPr>
                <a:r>
                  <a:rPr lang="en-US" sz="22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najah.planify.ink</a:t>
                </a:r>
                <a:endParaRPr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-3683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200"/>
                  <a:buFont typeface="Poppins"/>
                  <a:buChar char="●"/>
                </a:pPr>
                <a:r>
                  <a:rPr lang="en-US" sz="22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foothill.planify.ink</a:t>
                </a:r>
                <a:endParaRPr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355" name="Google Shape;355;p39"/>
            <p:cNvSpPr txBox="1"/>
            <p:nvPr/>
          </p:nvSpPr>
          <p:spPr>
            <a:xfrm>
              <a:off x="2397739" y="3570244"/>
              <a:ext cx="3444600" cy="86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🔒Isolated, Private spaces 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0" name="Google Shape;360;p40"/>
          <p:cNvGrpSpPr/>
          <p:nvPr/>
        </p:nvGrpSpPr>
        <p:grpSpPr>
          <a:xfrm>
            <a:off x="290400" y="1419750"/>
            <a:ext cx="8563200" cy="4018500"/>
            <a:chOff x="254875" y="769325"/>
            <a:chExt cx="8563200" cy="4018500"/>
          </a:xfrm>
        </p:grpSpPr>
        <p:sp>
          <p:nvSpPr>
            <p:cNvPr id="361" name="Google Shape;361;p40"/>
            <p:cNvSpPr/>
            <p:nvPr/>
          </p:nvSpPr>
          <p:spPr>
            <a:xfrm>
              <a:off x="254875" y="769325"/>
              <a:ext cx="8563200" cy="40185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62" name="Google Shape;362;p4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50325" y="1001700"/>
              <a:ext cx="7857426" cy="355374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</p:pic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7" name="Google Shape;367;p41"/>
          <p:cNvGrpSpPr/>
          <p:nvPr/>
        </p:nvGrpSpPr>
        <p:grpSpPr>
          <a:xfrm>
            <a:off x="1992401" y="1083316"/>
            <a:ext cx="5159206" cy="4426274"/>
            <a:chOff x="323100" y="250842"/>
            <a:chExt cx="5360100" cy="12641700"/>
          </a:xfrm>
        </p:grpSpPr>
        <p:sp>
          <p:nvSpPr>
            <p:cNvPr id="368" name="Google Shape;368;p41"/>
            <p:cNvSpPr/>
            <p:nvPr/>
          </p:nvSpPr>
          <p:spPr>
            <a:xfrm>
              <a:off x="323100" y="250842"/>
              <a:ext cx="5360100" cy="126417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69" name="Google Shape;369;p41"/>
            <p:cNvSpPr txBox="1"/>
            <p:nvPr/>
          </p:nvSpPr>
          <p:spPr>
            <a:xfrm>
              <a:off x="716389" y="1257200"/>
              <a:ext cx="4695000" cy="6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6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Support companies </a:t>
              </a:r>
              <a:r>
                <a:rPr b="1" lang="en-US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on-boarding</a:t>
              </a:r>
              <a:endParaRPr b="1" sz="46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370" name="Google Shape;370;p41"/>
          <p:cNvSpPr txBox="1"/>
          <p:nvPr/>
        </p:nvSpPr>
        <p:spPr>
          <a:xfrm>
            <a:off x="2452450" y="3859925"/>
            <a:ext cx="40968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📤I</a:t>
            </a:r>
            <a:r>
              <a:rPr lang="en-US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mport user accounts</a:t>
            </a: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🧾CSV file</a:t>
            </a: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oogle Shape;101;p15"/>
          <p:cNvGrpSpPr/>
          <p:nvPr/>
        </p:nvGrpSpPr>
        <p:grpSpPr>
          <a:xfrm>
            <a:off x="2291275" y="995624"/>
            <a:ext cx="4561445" cy="4866744"/>
            <a:chOff x="682950" y="572474"/>
            <a:chExt cx="4561445" cy="4866744"/>
          </a:xfrm>
        </p:grpSpPr>
        <p:grpSp>
          <p:nvGrpSpPr>
            <p:cNvPr id="102" name="Google Shape;102;p15"/>
            <p:cNvGrpSpPr/>
            <p:nvPr/>
          </p:nvGrpSpPr>
          <p:grpSpPr>
            <a:xfrm>
              <a:off x="682950" y="572474"/>
              <a:ext cx="4561445" cy="4866744"/>
              <a:chOff x="323100" y="250851"/>
              <a:chExt cx="5360100" cy="5494800"/>
            </a:xfrm>
          </p:grpSpPr>
          <p:sp>
            <p:nvSpPr>
              <p:cNvPr id="103" name="Google Shape;103;p15"/>
              <p:cNvSpPr/>
              <p:nvPr/>
            </p:nvSpPr>
            <p:spPr>
              <a:xfrm>
                <a:off x="323100" y="250851"/>
                <a:ext cx="5360100" cy="54948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714375" rotWithShape="0" algn="bl" dir="5400000" dist="47625">
                  <a:srgbClr val="888888">
                    <a:alpha val="50000"/>
                  </a:srgbClr>
                </a:outerShdw>
              </a:effectLst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6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04" name="Google Shape;104;p15"/>
              <p:cNvSpPr txBox="1"/>
              <p:nvPr/>
            </p:nvSpPr>
            <p:spPr>
              <a:xfrm>
                <a:off x="866872" y="577151"/>
                <a:ext cx="3798000" cy="348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Guided </a:t>
                </a:r>
                <a:r>
                  <a:rPr b="1" lang="en-US" sz="4600">
                    <a:solidFill>
                      <a:schemeClr val="accent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Sequence </a:t>
                </a: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of Steps 🗺️</a:t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5" name="Google Shape;105;p15"/>
            <p:cNvSpPr txBox="1"/>
            <p:nvPr/>
          </p:nvSpPr>
          <p:spPr>
            <a:xfrm>
              <a:off x="1235075" y="4109825"/>
              <a:ext cx="3457200" cy="8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1️⃣➡️2️⃣➡️3️⃣</a:t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6" name="Google Shape;376;p42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377" name="Google Shape;377;p42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78" name="Google Shape;378;p42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User </a:t>
              </a: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Import 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Page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379" name="Google Shape;379;p42" title="1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275" y="1579475"/>
            <a:ext cx="7543424" cy="420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Google Shape;38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5" name="Google Shape;385;p43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386" name="Google Shape;386;p43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87" name="Google Shape;387;p43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Import </a:t>
              </a: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Sucessfully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388" name="Google Shape;388;p43" title="3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075" y="1571600"/>
            <a:ext cx="7451274" cy="426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3" name="Google Shape;393;p44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394" name="Google Shape;394;p44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95" name="Google Shape;395;p44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Reset Password </a:t>
              </a: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Email</a:t>
              </a:r>
              <a:endParaRPr b="1" sz="42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96" name="Google Shape;396;p44"/>
          <p:cNvGrpSpPr/>
          <p:nvPr/>
        </p:nvGrpSpPr>
        <p:grpSpPr>
          <a:xfrm>
            <a:off x="381000" y="1563875"/>
            <a:ext cx="8581800" cy="3896700"/>
            <a:chOff x="103575" y="1480650"/>
            <a:chExt cx="8581800" cy="3896700"/>
          </a:xfrm>
        </p:grpSpPr>
        <p:sp>
          <p:nvSpPr>
            <p:cNvPr id="397" name="Google Shape;397;p44"/>
            <p:cNvSpPr/>
            <p:nvPr/>
          </p:nvSpPr>
          <p:spPr>
            <a:xfrm>
              <a:off x="103575" y="1480650"/>
              <a:ext cx="8581800" cy="38967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98" name="Google Shape;398;p44" title="7.jpe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5438" y="1919250"/>
              <a:ext cx="7938074" cy="27914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" name="Google Shape;403;p45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404" name="Google Shape;404;p45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05" name="Google Shape;405;p45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Request Life Cycle</a:t>
              </a:r>
              <a:endParaRPr b="1" sz="42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406" name="Google Shape;406;p45"/>
          <p:cNvSpPr/>
          <p:nvPr/>
        </p:nvSpPr>
        <p:spPr>
          <a:xfrm>
            <a:off x="381000" y="1994725"/>
            <a:ext cx="8581800" cy="4306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  <a:effectLst>
            <a:outerShdw blurRad="714375" rotWithShape="0" algn="bl" dir="5400000" dist="47625">
              <a:srgbClr val="888888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07" name="Google Shape;407;p45" title="arch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125" y="2248399"/>
            <a:ext cx="8099527" cy="379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2" name="Google Shape;412;p46"/>
          <p:cNvGrpSpPr/>
          <p:nvPr/>
        </p:nvGrpSpPr>
        <p:grpSpPr>
          <a:xfrm>
            <a:off x="1992450" y="1066813"/>
            <a:ext cx="5159096" cy="4724371"/>
            <a:chOff x="1992400" y="346701"/>
            <a:chExt cx="5159096" cy="4724371"/>
          </a:xfrm>
        </p:grpSpPr>
        <p:grpSp>
          <p:nvGrpSpPr>
            <p:cNvPr id="413" name="Google Shape;413;p46"/>
            <p:cNvGrpSpPr/>
            <p:nvPr/>
          </p:nvGrpSpPr>
          <p:grpSpPr>
            <a:xfrm>
              <a:off x="1992400" y="346701"/>
              <a:ext cx="5159096" cy="4724371"/>
              <a:chOff x="323100" y="250821"/>
              <a:chExt cx="5360100" cy="11568000"/>
            </a:xfrm>
          </p:grpSpPr>
          <p:sp>
            <p:nvSpPr>
              <p:cNvPr id="414" name="Google Shape;414;p46"/>
              <p:cNvSpPr/>
              <p:nvPr/>
            </p:nvSpPr>
            <p:spPr>
              <a:xfrm>
                <a:off x="323100" y="250821"/>
                <a:ext cx="5360100" cy="115680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714375" rotWithShape="0" algn="bl" dir="5400000" dist="47625">
                  <a:srgbClr val="888888">
                    <a:alpha val="50000"/>
                  </a:srgbClr>
                </a:outerShdw>
              </a:effectLst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6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415" name="Google Shape;415;p46"/>
              <p:cNvSpPr txBox="1"/>
              <p:nvPr/>
            </p:nvSpPr>
            <p:spPr>
              <a:xfrm>
                <a:off x="716398" y="1257185"/>
                <a:ext cx="4695000" cy="230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Deployment</a:t>
                </a:r>
                <a:endParaRPr b="1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416" name="Google Shape;416;p46"/>
            <p:cNvSpPr txBox="1"/>
            <p:nvPr/>
          </p:nvSpPr>
          <p:spPr>
            <a:xfrm>
              <a:off x="2345050" y="1812050"/>
              <a:ext cx="4543500" cy="264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⚙️CI/CD Pipeline using GitHub Actions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📜</a:t>
              </a: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Secure connection with certificate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🖥️</a:t>
              </a: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Nginx web server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1" name="Google Shape;421;p47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422" name="Google Shape;422;p47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23" name="Google Shape;423;p47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Deployment</a:t>
              </a:r>
              <a:endParaRPr b="1" sz="42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424" name="Google Shape;424;p47"/>
          <p:cNvGrpSpPr/>
          <p:nvPr/>
        </p:nvGrpSpPr>
        <p:grpSpPr>
          <a:xfrm>
            <a:off x="281100" y="1718500"/>
            <a:ext cx="8581800" cy="4306800"/>
            <a:chOff x="381000" y="1994725"/>
            <a:chExt cx="8581800" cy="4306800"/>
          </a:xfrm>
        </p:grpSpPr>
        <p:sp>
          <p:nvSpPr>
            <p:cNvPr id="425" name="Google Shape;425;p47"/>
            <p:cNvSpPr/>
            <p:nvPr/>
          </p:nvSpPr>
          <p:spPr>
            <a:xfrm>
              <a:off x="381000" y="1994725"/>
              <a:ext cx="8581800" cy="43068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426" name="Google Shape;426;p4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93925" y="2185013"/>
              <a:ext cx="7876124" cy="392622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1" name="Google Shape;431;p48"/>
          <p:cNvGrpSpPr/>
          <p:nvPr/>
        </p:nvGrpSpPr>
        <p:grpSpPr>
          <a:xfrm>
            <a:off x="1992450" y="1066813"/>
            <a:ext cx="5159096" cy="4724371"/>
            <a:chOff x="1992400" y="346701"/>
            <a:chExt cx="5159096" cy="4724371"/>
          </a:xfrm>
        </p:grpSpPr>
        <p:grpSp>
          <p:nvGrpSpPr>
            <p:cNvPr id="432" name="Google Shape;432;p48"/>
            <p:cNvGrpSpPr/>
            <p:nvPr/>
          </p:nvGrpSpPr>
          <p:grpSpPr>
            <a:xfrm>
              <a:off x="1992400" y="346701"/>
              <a:ext cx="5159096" cy="4724371"/>
              <a:chOff x="323100" y="250821"/>
              <a:chExt cx="5360100" cy="11568000"/>
            </a:xfrm>
          </p:grpSpPr>
          <p:sp>
            <p:nvSpPr>
              <p:cNvPr id="433" name="Google Shape;433;p48"/>
              <p:cNvSpPr/>
              <p:nvPr/>
            </p:nvSpPr>
            <p:spPr>
              <a:xfrm>
                <a:off x="323100" y="250821"/>
                <a:ext cx="5360100" cy="115680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714375" rotWithShape="0" algn="bl" dir="5400000" dist="47625">
                  <a:srgbClr val="888888">
                    <a:alpha val="50000"/>
                  </a:srgbClr>
                </a:outerShdw>
              </a:effectLst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6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434" name="Google Shape;434;p48"/>
              <p:cNvSpPr txBox="1"/>
              <p:nvPr/>
            </p:nvSpPr>
            <p:spPr>
              <a:xfrm>
                <a:off x="716398" y="1257185"/>
                <a:ext cx="4695000" cy="230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Challenges</a:t>
                </a:r>
                <a:endParaRPr b="1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435" name="Google Shape;435;p48"/>
            <p:cNvSpPr txBox="1"/>
            <p:nvPr/>
          </p:nvSpPr>
          <p:spPr>
            <a:xfrm>
              <a:off x="2345050" y="1812064"/>
              <a:ext cx="4543500" cy="300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⚙️SSL Certificate: Need wildcard support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🛡️</a:t>
              </a: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Separate shared and private data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🧾</a:t>
              </a: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Roadmap JSON representations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" name="Google Shape;440;p49"/>
          <p:cNvGrpSpPr/>
          <p:nvPr/>
        </p:nvGrpSpPr>
        <p:grpSpPr>
          <a:xfrm>
            <a:off x="1992450" y="1066813"/>
            <a:ext cx="5159096" cy="4724371"/>
            <a:chOff x="1992400" y="346701"/>
            <a:chExt cx="5159096" cy="4724371"/>
          </a:xfrm>
        </p:grpSpPr>
        <p:grpSp>
          <p:nvGrpSpPr>
            <p:cNvPr id="441" name="Google Shape;441;p49"/>
            <p:cNvGrpSpPr/>
            <p:nvPr/>
          </p:nvGrpSpPr>
          <p:grpSpPr>
            <a:xfrm>
              <a:off x="1992400" y="346701"/>
              <a:ext cx="5159096" cy="4724371"/>
              <a:chOff x="323100" y="250821"/>
              <a:chExt cx="5360100" cy="11568000"/>
            </a:xfrm>
          </p:grpSpPr>
          <p:sp>
            <p:nvSpPr>
              <p:cNvPr id="442" name="Google Shape;442;p49"/>
              <p:cNvSpPr/>
              <p:nvPr/>
            </p:nvSpPr>
            <p:spPr>
              <a:xfrm>
                <a:off x="323100" y="250821"/>
                <a:ext cx="5360100" cy="115680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714375" rotWithShape="0" algn="bl" dir="5400000" dist="47625">
                  <a:srgbClr val="888888">
                    <a:alpha val="50000"/>
                  </a:srgbClr>
                </a:outerShdw>
              </a:effectLst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6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443" name="Google Shape;443;p49"/>
              <p:cNvSpPr txBox="1"/>
              <p:nvPr/>
            </p:nvSpPr>
            <p:spPr>
              <a:xfrm>
                <a:off x="716398" y="1257185"/>
                <a:ext cx="4695000" cy="230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4600">
                    <a:solidFill>
                      <a:schemeClr val="accent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Future Work</a:t>
                </a:r>
                <a:endParaRPr b="1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444" name="Google Shape;444;p49"/>
            <p:cNvSpPr txBox="1"/>
            <p:nvPr/>
          </p:nvSpPr>
          <p:spPr>
            <a:xfrm>
              <a:off x="2345050" y="1812064"/>
              <a:ext cx="4543500" cy="300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💳</a:t>
              </a: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P</a:t>
              </a: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ayments and self onboarding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🗄️Auto-create tenant DB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🧰More customization/tools in Builder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5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 – Questions?</a:t>
            </a:r>
            <a:endParaRPr/>
          </a:p>
        </p:txBody>
      </p:sp>
      <p:sp>
        <p:nvSpPr>
          <p:cNvPr id="450" name="Google Shape;450;p5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16"/>
          <p:cNvGrpSpPr/>
          <p:nvPr/>
        </p:nvGrpSpPr>
        <p:grpSpPr>
          <a:xfrm>
            <a:off x="2291275" y="1164316"/>
            <a:ext cx="4561445" cy="4529364"/>
            <a:chOff x="2291275" y="995628"/>
            <a:chExt cx="4561445" cy="4529364"/>
          </a:xfrm>
        </p:grpSpPr>
        <p:grpSp>
          <p:nvGrpSpPr>
            <p:cNvPr id="111" name="Google Shape;111;p16"/>
            <p:cNvGrpSpPr/>
            <p:nvPr/>
          </p:nvGrpSpPr>
          <p:grpSpPr>
            <a:xfrm>
              <a:off x="2291275" y="995628"/>
              <a:ext cx="4561445" cy="4529364"/>
              <a:chOff x="323100" y="250851"/>
              <a:chExt cx="5360100" cy="5494800"/>
            </a:xfrm>
          </p:grpSpPr>
          <p:sp>
            <p:nvSpPr>
              <p:cNvPr id="112" name="Google Shape;112;p16"/>
              <p:cNvSpPr/>
              <p:nvPr/>
            </p:nvSpPr>
            <p:spPr>
              <a:xfrm>
                <a:off x="323100" y="250851"/>
                <a:ext cx="5360100" cy="54948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714375" rotWithShape="0" algn="bl" dir="5400000" dist="47625">
                  <a:srgbClr val="888888">
                    <a:alpha val="50000"/>
                  </a:srgbClr>
                </a:outerShdw>
              </a:effectLst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6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13" name="Google Shape;113;p16"/>
              <p:cNvSpPr txBox="1"/>
              <p:nvPr/>
            </p:nvSpPr>
            <p:spPr>
              <a:xfrm>
                <a:off x="866872" y="577147"/>
                <a:ext cx="3798000" cy="256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The Solution</a:t>
                </a:r>
                <a:r>
                  <a:rPr b="1" lang="en-US" sz="4600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 </a:t>
                </a:r>
                <a:endParaRPr b="1" sz="46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4600">
                    <a:solidFill>
                      <a:schemeClr val="accent1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Planify</a:t>
                </a:r>
                <a:endParaRPr b="1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14" name="Google Shape;114;p16"/>
            <p:cNvSpPr txBox="1"/>
            <p:nvPr/>
          </p:nvSpPr>
          <p:spPr>
            <a:xfrm>
              <a:off x="2815950" y="3641900"/>
              <a:ext cx="3562800" cy="128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Makes that structure: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🕹️ </a:t>
              </a:r>
              <a:r>
                <a:rPr b="1"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User-driven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🧏‍♂️ </a:t>
              </a:r>
              <a:r>
                <a:rPr b="1"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Accessible</a:t>
              </a:r>
              <a:r>
                <a:rPr lang="en-US" sz="2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.</a:t>
              </a:r>
              <a:endParaRPr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oogle Shape;119;p17"/>
          <p:cNvGrpSpPr/>
          <p:nvPr/>
        </p:nvGrpSpPr>
        <p:grpSpPr>
          <a:xfrm>
            <a:off x="398011" y="1898950"/>
            <a:ext cx="8409461" cy="3060107"/>
            <a:chOff x="323101" y="250877"/>
            <a:chExt cx="5360100" cy="7981500"/>
          </a:xfrm>
        </p:grpSpPr>
        <p:sp>
          <p:nvSpPr>
            <p:cNvPr id="120" name="Google Shape;120;p17"/>
            <p:cNvSpPr/>
            <p:nvPr/>
          </p:nvSpPr>
          <p:spPr>
            <a:xfrm>
              <a:off x="323101" y="250877"/>
              <a:ext cx="5360100" cy="79815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1" name="Google Shape;121;p17"/>
            <p:cNvSpPr txBox="1"/>
            <p:nvPr/>
          </p:nvSpPr>
          <p:spPr>
            <a:xfrm>
              <a:off x="610954" y="1147289"/>
              <a:ext cx="4784400" cy="656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6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Planify: Platform for </a:t>
              </a:r>
              <a:r>
                <a:rPr b="1" lang="en-US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Building🛠️</a:t>
              </a:r>
              <a:r>
                <a:rPr b="1" lang="en-US" sz="46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, </a:t>
              </a:r>
              <a:r>
                <a:rPr b="1" lang="en-US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Sharing📤 </a:t>
              </a:r>
              <a:r>
                <a:rPr b="1" lang="en-US" sz="46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Roadmaps</a:t>
              </a:r>
              <a:endParaRPr b="1" sz="46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oogle Shape;126;p18"/>
          <p:cNvGrpSpPr/>
          <p:nvPr/>
        </p:nvGrpSpPr>
        <p:grpSpPr>
          <a:xfrm>
            <a:off x="2291275" y="704301"/>
            <a:ext cx="4561445" cy="1215056"/>
            <a:chOff x="323101" y="250847"/>
            <a:chExt cx="5360100" cy="3274200"/>
          </a:xfrm>
        </p:grpSpPr>
        <p:sp>
          <p:nvSpPr>
            <p:cNvPr id="127" name="Google Shape;127;p18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8" name="Google Shape;128;p18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6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Users Can:</a:t>
              </a:r>
              <a:endParaRPr b="1" sz="46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29" name="Google Shape;129;p18"/>
          <p:cNvGrpSpPr/>
          <p:nvPr/>
        </p:nvGrpSpPr>
        <p:grpSpPr>
          <a:xfrm>
            <a:off x="1003575" y="2279670"/>
            <a:ext cx="3731702" cy="3191690"/>
            <a:chOff x="323101" y="250847"/>
            <a:chExt cx="5360100" cy="3274200"/>
          </a:xfrm>
        </p:grpSpPr>
        <p:sp>
          <p:nvSpPr>
            <p:cNvPr id="130" name="Google Shape;130;p18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1" name="Google Shape;131;p18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Create</a:t>
              </a: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 </a:t>
              </a:r>
              <a:endParaRPr b="1" sz="42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&amp;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 </a:t>
              </a: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Customize</a:t>
              </a:r>
              <a:endParaRPr b="1" sz="42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🎨</a:t>
              </a:r>
              <a:endParaRPr b="1" sz="42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32" name="Google Shape;132;p18"/>
          <p:cNvGrpSpPr/>
          <p:nvPr/>
        </p:nvGrpSpPr>
        <p:grpSpPr>
          <a:xfrm>
            <a:off x="4997750" y="3978236"/>
            <a:ext cx="3317902" cy="1393500"/>
            <a:chOff x="209940" y="644541"/>
            <a:chExt cx="5360100" cy="3274200"/>
          </a:xfrm>
        </p:grpSpPr>
        <p:sp>
          <p:nvSpPr>
            <p:cNvPr id="133" name="Google Shape;133;p18"/>
            <p:cNvSpPr/>
            <p:nvPr/>
          </p:nvSpPr>
          <p:spPr>
            <a:xfrm>
              <a:off x="209940" y="644541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4" name="Google Shape;134;p18"/>
            <p:cNvSpPr txBox="1"/>
            <p:nvPr/>
          </p:nvSpPr>
          <p:spPr>
            <a:xfrm>
              <a:off x="697716" y="1038300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Share📤</a:t>
              </a:r>
              <a:endParaRPr b="1" sz="46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35" name="Google Shape;135;p18"/>
          <p:cNvGrpSpPr/>
          <p:nvPr/>
        </p:nvGrpSpPr>
        <p:grpSpPr>
          <a:xfrm>
            <a:off x="4997750" y="2379287"/>
            <a:ext cx="3317902" cy="1393500"/>
            <a:chOff x="323101" y="250847"/>
            <a:chExt cx="5360100" cy="3274200"/>
          </a:xfrm>
        </p:grpSpPr>
        <p:sp>
          <p:nvSpPr>
            <p:cNvPr id="136" name="Google Shape;136;p18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7" name="Google Shape;137;p18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6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Enroll 📝</a:t>
              </a:r>
              <a:endParaRPr b="1" sz="46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3" name="Google Shape;143;p19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144" name="Google Shape;144;p19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5" name="Google Shape;145;p19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Drag &amp; Drop</a:t>
              </a:r>
              <a:endParaRPr b="1" sz="4200">
                <a:solidFill>
                  <a:schemeClr val="accen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146" name="Google Shape;146;p19" title="roadmap-builder-empty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3900" y="1606675"/>
            <a:ext cx="7457451" cy="4202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2" name="Google Shape;152;p20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153" name="Google Shape;153;p20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54" name="Google Shape;154;p20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Nodes Hold</a:t>
              </a: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 Content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155" name="Google Shape;155;p20" title="text-editor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575" y="1540300"/>
            <a:ext cx="7462777" cy="4292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8526" y="0"/>
            <a:ext cx="11141050" cy="836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1" title="text-editor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575" y="1540300"/>
            <a:ext cx="7462777" cy="4292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1" title="Example_Node_Content.png"/>
          <p:cNvPicPr preferRelativeResize="0"/>
          <p:nvPr/>
        </p:nvPicPr>
        <p:blipFill rotWithShape="1">
          <a:blip r:embed="rId5">
            <a:alphaModFix/>
          </a:blip>
          <a:srcRect b="4167" l="20915" r="18142" t="4632"/>
          <a:stretch/>
        </p:blipFill>
        <p:spPr>
          <a:xfrm>
            <a:off x="3047400" y="1761825"/>
            <a:ext cx="2965125" cy="38492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3" name="Google Shape;163;p21"/>
          <p:cNvGrpSpPr/>
          <p:nvPr/>
        </p:nvGrpSpPr>
        <p:grpSpPr>
          <a:xfrm>
            <a:off x="882637" y="236157"/>
            <a:ext cx="7378714" cy="966871"/>
            <a:chOff x="323101" y="250847"/>
            <a:chExt cx="5360100" cy="3274200"/>
          </a:xfrm>
        </p:grpSpPr>
        <p:sp>
          <p:nvSpPr>
            <p:cNvPr id="164" name="Google Shape;164;p21"/>
            <p:cNvSpPr/>
            <p:nvPr/>
          </p:nvSpPr>
          <p:spPr>
            <a:xfrm>
              <a:off x="323101" y="250847"/>
              <a:ext cx="5360100" cy="3274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>
              <a:noFill/>
            </a:ln>
            <a:effectLst>
              <a:outerShdw blurRad="714375" rotWithShape="0" algn="bl" dir="5400000" dist="47625">
                <a:srgbClr val="888888">
                  <a:alpha val="50000"/>
                </a:srgbClr>
              </a:outerShdw>
            </a:effectLst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65" name="Google Shape;165;p21"/>
            <p:cNvSpPr txBox="1"/>
            <p:nvPr/>
          </p:nvSpPr>
          <p:spPr>
            <a:xfrm>
              <a:off x="716403" y="644572"/>
              <a:ext cx="4573500" cy="248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200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Markdown </a:t>
              </a:r>
              <a:r>
                <a:rPr b="1" lang="en-US" sz="4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Text editor</a:t>
              </a:r>
              <a:endParaRPr b="1" sz="4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1C35B"/>
      </a:accent3>
      <a:accent4>
        <a:srgbClr val="8064A2"/>
      </a:accent4>
      <a:accent5>
        <a:srgbClr val="9BB3B8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