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2"/>
  </p:notesMasterIdLst>
  <p:sldIdLst>
    <p:sldId id="354" r:id="rId3"/>
    <p:sldId id="353" r:id="rId4"/>
    <p:sldId id="300" r:id="rId5"/>
    <p:sldId id="358" r:id="rId6"/>
    <p:sldId id="359" r:id="rId7"/>
    <p:sldId id="36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3" r:id="rId20"/>
    <p:sldId id="361" r:id="rId21"/>
    <p:sldId id="312" r:id="rId22"/>
    <p:sldId id="355" r:id="rId23"/>
    <p:sldId id="356" r:id="rId24"/>
    <p:sldId id="357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256" r:id="rId33"/>
    <p:sldId id="257" r:id="rId34"/>
    <p:sldId id="258" r:id="rId35"/>
    <p:sldId id="259" r:id="rId36"/>
    <p:sldId id="260" r:id="rId37"/>
    <p:sldId id="261" r:id="rId38"/>
    <p:sldId id="262" r:id="rId39"/>
    <p:sldId id="263" r:id="rId40"/>
    <p:sldId id="264" r:id="rId41"/>
    <p:sldId id="266" r:id="rId42"/>
    <p:sldId id="267" r:id="rId43"/>
    <p:sldId id="268" r:id="rId44"/>
    <p:sldId id="269" r:id="rId45"/>
    <p:sldId id="270" r:id="rId46"/>
    <p:sldId id="271" r:id="rId47"/>
    <p:sldId id="363" r:id="rId48"/>
    <p:sldId id="272" r:id="rId49"/>
    <p:sldId id="274" r:id="rId50"/>
    <p:sldId id="275" r:id="rId51"/>
    <p:sldId id="276" r:id="rId52"/>
    <p:sldId id="277" r:id="rId53"/>
    <p:sldId id="365" r:id="rId54"/>
    <p:sldId id="327" r:id="rId55"/>
    <p:sldId id="328" r:id="rId56"/>
    <p:sldId id="347" r:id="rId57"/>
    <p:sldId id="329" r:id="rId58"/>
    <p:sldId id="330" r:id="rId59"/>
    <p:sldId id="331" r:id="rId60"/>
    <p:sldId id="332" r:id="rId61"/>
    <p:sldId id="333" r:id="rId62"/>
    <p:sldId id="334" r:id="rId63"/>
    <p:sldId id="335" r:id="rId64"/>
    <p:sldId id="336" r:id="rId65"/>
    <p:sldId id="337" r:id="rId66"/>
    <p:sldId id="338" r:id="rId67"/>
    <p:sldId id="339" r:id="rId68"/>
    <p:sldId id="340" r:id="rId69"/>
    <p:sldId id="343" r:id="rId70"/>
    <p:sldId id="344" r:id="rId71"/>
    <p:sldId id="345" r:id="rId72"/>
    <p:sldId id="346" r:id="rId73"/>
    <p:sldId id="291" r:id="rId74"/>
    <p:sldId id="292" r:id="rId75"/>
    <p:sldId id="293" r:id="rId76"/>
    <p:sldId id="324" r:id="rId77"/>
    <p:sldId id="348" r:id="rId78"/>
    <p:sldId id="325" r:id="rId79"/>
    <p:sldId id="295" r:id="rId80"/>
    <p:sldId id="326" r:id="rId81"/>
    <p:sldId id="296" r:id="rId82"/>
    <p:sldId id="362" r:id="rId83"/>
    <p:sldId id="297" r:id="rId84"/>
    <p:sldId id="278" r:id="rId85"/>
    <p:sldId id="279" r:id="rId86"/>
    <p:sldId id="280" r:id="rId87"/>
    <p:sldId id="364" r:id="rId88"/>
    <p:sldId id="281" r:id="rId89"/>
    <p:sldId id="282" r:id="rId90"/>
    <p:sldId id="283" r:id="rId91"/>
    <p:sldId id="284" r:id="rId92"/>
    <p:sldId id="351" r:id="rId93"/>
    <p:sldId id="285" r:id="rId94"/>
    <p:sldId id="286" r:id="rId95"/>
    <p:sldId id="287" r:id="rId96"/>
    <p:sldId id="288" r:id="rId97"/>
    <p:sldId id="289" r:id="rId98"/>
    <p:sldId id="290" r:id="rId99"/>
    <p:sldId id="349" r:id="rId100"/>
    <p:sldId id="350" r:id="rId10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91309-FB0E-4B2B-8EA5-AE2D0FEBDE0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8AADB6-D63F-40D8-8BE8-68C0994CC6F9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A4C1240B-9CA1-4353-ACB6-E032B8BF96D2}" type="parTrans" cxnId="{4A9F961F-F103-4FA0-A75C-36327E66F659}">
      <dgm:prSet/>
      <dgm:spPr/>
      <dgm:t>
        <a:bodyPr/>
        <a:lstStyle/>
        <a:p>
          <a:endParaRPr lang="en-US"/>
        </a:p>
      </dgm:t>
    </dgm:pt>
    <dgm:pt modelId="{36E012D7-00DE-46BF-913E-6B5114F5EB0F}" type="sibTrans" cxnId="{4A9F961F-F103-4FA0-A75C-36327E66F659}">
      <dgm:prSet/>
      <dgm:spPr/>
      <dgm:t>
        <a:bodyPr/>
        <a:lstStyle/>
        <a:p>
          <a:endParaRPr lang="en-US"/>
        </a:p>
      </dgm:t>
    </dgm:pt>
    <dgm:pt modelId="{A62B68DB-9516-405E-A07F-E92B947001B1}">
      <dgm:prSet phldrT="[Text]"/>
      <dgm:spPr/>
      <dgm:t>
        <a:bodyPr/>
        <a:lstStyle/>
        <a:p>
          <a:r>
            <a:rPr lang="en-US" dirty="0" smtClean="0"/>
            <a:t>Structural Design </a:t>
          </a:r>
          <a:endParaRPr lang="en-US" dirty="0"/>
        </a:p>
      </dgm:t>
    </dgm:pt>
    <dgm:pt modelId="{B3DF0765-E30C-4B3A-94C1-4E14ACD445F7}" type="parTrans" cxnId="{722E53EA-1AB1-4A7A-9519-5C1833A0A1D3}">
      <dgm:prSet/>
      <dgm:spPr/>
      <dgm:t>
        <a:bodyPr/>
        <a:lstStyle/>
        <a:p>
          <a:endParaRPr lang="en-US"/>
        </a:p>
      </dgm:t>
    </dgm:pt>
    <dgm:pt modelId="{15195E9B-0AED-4C75-8A93-01290AC1B0DF}" type="sibTrans" cxnId="{722E53EA-1AB1-4A7A-9519-5C1833A0A1D3}">
      <dgm:prSet/>
      <dgm:spPr/>
      <dgm:t>
        <a:bodyPr/>
        <a:lstStyle/>
        <a:p>
          <a:endParaRPr lang="en-US"/>
        </a:p>
      </dgm:t>
    </dgm:pt>
    <dgm:pt modelId="{D895E4BD-EE40-4EF1-9B92-9725E54932C7}">
      <dgm:prSet/>
      <dgm:spPr/>
      <dgm:t>
        <a:bodyPr/>
        <a:lstStyle/>
        <a:p>
          <a:r>
            <a:rPr lang="en-US" dirty="0" smtClean="0"/>
            <a:t>Quantity Surveying and Cost Estimation</a:t>
          </a:r>
          <a:endParaRPr lang="en-US" dirty="0"/>
        </a:p>
      </dgm:t>
    </dgm:pt>
    <dgm:pt modelId="{074C212B-C762-4E43-8F64-7A09107166C0}" type="parTrans" cxnId="{918F8627-A2E6-4788-AC91-E2502AB2F800}">
      <dgm:prSet/>
      <dgm:spPr/>
      <dgm:t>
        <a:bodyPr/>
        <a:lstStyle/>
        <a:p>
          <a:endParaRPr lang="en-US"/>
        </a:p>
      </dgm:t>
    </dgm:pt>
    <dgm:pt modelId="{98287F75-C75E-47C1-A8A6-F87253F42F2E}" type="sibTrans" cxnId="{918F8627-A2E6-4788-AC91-E2502AB2F800}">
      <dgm:prSet/>
      <dgm:spPr/>
      <dgm:t>
        <a:bodyPr/>
        <a:lstStyle/>
        <a:p>
          <a:endParaRPr lang="en-US"/>
        </a:p>
      </dgm:t>
    </dgm:pt>
    <dgm:pt modelId="{76C76AB6-A221-4391-9E5E-A0A2A4837EDF}">
      <dgm:prSet/>
      <dgm:spPr/>
      <dgm:t>
        <a:bodyPr/>
        <a:lstStyle/>
        <a:p>
          <a:r>
            <a:rPr lang="en-US" dirty="0" smtClean="0"/>
            <a:t>Environmental Design</a:t>
          </a:r>
          <a:endParaRPr lang="en-US" dirty="0"/>
        </a:p>
      </dgm:t>
    </dgm:pt>
    <dgm:pt modelId="{EE689B0C-7276-43DC-B263-B477B50FE479}" type="sibTrans" cxnId="{C752D496-2594-4AF1-9D04-7EB0496A7505}">
      <dgm:prSet/>
      <dgm:spPr/>
      <dgm:t>
        <a:bodyPr/>
        <a:lstStyle/>
        <a:p>
          <a:endParaRPr lang="en-US"/>
        </a:p>
      </dgm:t>
    </dgm:pt>
    <dgm:pt modelId="{E4D6BA23-5EF8-4A7B-AE61-648670F55D18}" type="parTrans" cxnId="{C752D496-2594-4AF1-9D04-7EB0496A7505}">
      <dgm:prSet/>
      <dgm:spPr/>
      <dgm:t>
        <a:bodyPr/>
        <a:lstStyle/>
        <a:p>
          <a:endParaRPr lang="en-US"/>
        </a:p>
      </dgm:t>
    </dgm:pt>
    <dgm:pt modelId="{C09A351D-8011-43FE-B050-B1CC0D043AF4}">
      <dgm:prSet/>
      <dgm:spPr/>
      <dgm:t>
        <a:bodyPr/>
        <a:lstStyle/>
        <a:p>
          <a:r>
            <a:rPr lang="en-US" dirty="0" smtClean="0"/>
            <a:t>Mechanical Design</a:t>
          </a:r>
          <a:endParaRPr lang="en-US" dirty="0"/>
        </a:p>
      </dgm:t>
    </dgm:pt>
    <dgm:pt modelId="{9B76039F-5E1B-45EC-AE5A-F4B9893FC678}" type="parTrans" cxnId="{241FCFD3-AEAF-496D-90A1-FA409EEBD579}">
      <dgm:prSet/>
      <dgm:spPr/>
      <dgm:t>
        <a:bodyPr/>
        <a:lstStyle/>
        <a:p>
          <a:endParaRPr lang="en-US"/>
        </a:p>
      </dgm:t>
    </dgm:pt>
    <dgm:pt modelId="{19FC9AB9-D0EC-4C60-A7AB-86D37A214CF8}" type="sibTrans" cxnId="{241FCFD3-AEAF-496D-90A1-FA409EEBD579}">
      <dgm:prSet/>
      <dgm:spPr/>
      <dgm:t>
        <a:bodyPr/>
        <a:lstStyle/>
        <a:p>
          <a:endParaRPr lang="en-US"/>
        </a:p>
      </dgm:t>
    </dgm:pt>
    <dgm:pt modelId="{1EF80461-44B9-41BE-AC74-864773E30929}">
      <dgm:prSet/>
      <dgm:spPr/>
      <dgm:t>
        <a:bodyPr/>
        <a:lstStyle/>
        <a:p>
          <a:r>
            <a:rPr lang="en-US" dirty="0" smtClean="0"/>
            <a:t>Electrical Design</a:t>
          </a:r>
          <a:endParaRPr lang="en-US" dirty="0"/>
        </a:p>
      </dgm:t>
    </dgm:pt>
    <dgm:pt modelId="{EC2FD33C-AD48-4B2F-BC75-B30D1005149B}" type="parTrans" cxnId="{033ACF89-5E36-427D-B6DE-21130E3AFF0C}">
      <dgm:prSet/>
      <dgm:spPr/>
      <dgm:t>
        <a:bodyPr/>
        <a:lstStyle/>
        <a:p>
          <a:endParaRPr lang="en-US"/>
        </a:p>
      </dgm:t>
    </dgm:pt>
    <dgm:pt modelId="{B38FE205-2C14-485A-8E56-BD2916E53292}" type="sibTrans" cxnId="{033ACF89-5E36-427D-B6DE-21130E3AFF0C}">
      <dgm:prSet/>
      <dgm:spPr/>
      <dgm:t>
        <a:bodyPr/>
        <a:lstStyle/>
        <a:p>
          <a:endParaRPr lang="en-US"/>
        </a:p>
      </dgm:t>
    </dgm:pt>
    <dgm:pt modelId="{A758AD78-5218-4B8D-B405-807D50B2A21B}">
      <dgm:prSet phldrT="[Text]"/>
      <dgm:spPr/>
      <dgm:t>
        <a:bodyPr/>
        <a:lstStyle/>
        <a:p>
          <a:r>
            <a:rPr lang="en-US" dirty="0" smtClean="0"/>
            <a:t>Architectural Design</a:t>
          </a:r>
          <a:endParaRPr lang="en-US" dirty="0"/>
        </a:p>
      </dgm:t>
    </dgm:pt>
    <dgm:pt modelId="{32337F9B-C614-4520-BA97-181B7896E578}" type="sibTrans" cxnId="{DCCAB06D-CFD7-48B7-8785-6C802D3A9732}">
      <dgm:prSet/>
      <dgm:spPr/>
      <dgm:t>
        <a:bodyPr/>
        <a:lstStyle/>
        <a:p>
          <a:endParaRPr lang="en-US"/>
        </a:p>
      </dgm:t>
    </dgm:pt>
    <dgm:pt modelId="{0F42BEBD-0E37-49D0-B1CA-61A977CC32E9}" type="parTrans" cxnId="{DCCAB06D-CFD7-48B7-8785-6C802D3A9732}">
      <dgm:prSet/>
      <dgm:spPr/>
      <dgm:t>
        <a:bodyPr/>
        <a:lstStyle/>
        <a:p>
          <a:endParaRPr lang="en-US"/>
        </a:p>
      </dgm:t>
    </dgm:pt>
    <dgm:pt modelId="{00DF5582-C49E-4148-B4B6-BF3CFFD622ED}">
      <dgm:prSet/>
      <dgm:spPr/>
      <dgm:t>
        <a:bodyPr/>
        <a:lstStyle/>
        <a:p>
          <a:r>
            <a:rPr lang="en-US" dirty="0" smtClean="0"/>
            <a:t>Safety Design</a:t>
          </a:r>
          <a:endParaRPr lang="en-US" dirty="0"/>
        </a:p>
      </dgm:t>
    </dgm:pt>
    <dgm:pt modelId="{99F8E9A1-5B65-4E8F-A0E9-D5860F941F03}" type="parTrans" cxnId="{50985389-EAFB-4AEC-B0DF-125DC416475E}">
      <dgm:prSet/>
      <dgm:spPr/>
      <dgm:t>
        <a:bodyPr/>
        <a:lstStyle/>
        <a:p>
          <a:endParaRPr lang="en-US"/>
        </a:p>
      </dgm:t>
    </dgm:pt>
    <dgm:pt modelId="{61D948A4-83FA-4CF1-83F0-3DB1A9F3AC44}" type="sibTrans" cxnId="{50985389-EAFB-4AEC-B0DF-125DC416475E}">
      <dgm:prSet/>
      <dgm:spPr/>
      <dgm:t>
        <a:bodyPr/>
        <a:lstStyle/>
        <a:p>
          <a:endParaRPr lang="en-US"/>
        </a:p>
      </dgm:t>
    </dgm:pt>
    <dgm:pt modelId="{0ED9C3EB-7C67-4CF0-BF59-DE3135681435}" type="pres">
      <dgm:prSet presAssocID="{AA291309-FB0E-4B2B-8EA5-AE2D0FEBDE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A4FEB2-FA61-48E5-AEF3-DC9044104B96}" type="pres">
      <dgm:prSet presAssocID="{7B8AADB6-D63F-40D8-8BE8-68C0994CC6F9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61803-1AFE-49E5-907C-54CCAEC15283}" type="pres">
      <dgm:prSet presAssocID="{36E012D7-00DE-46BF-913E-6B5114F5EB0F}" presName="spacer" presStyleCnt="0"/>
      <dgm:spPr/>
      <dgm:t>
        <a:bodyPr/>
        <a:lstStyle/>
        <a:p>
          <a:endParaRPr lang="en-US"/>
        </a:p>
      </dgm:t>
    </dgm:pt>
    <dgm:pt modelId="{2AB2D2D6-487A-42D1-B9EB-6D4A225F700C}" type="pres">
      <dgm:prSet presAssocID="{A758AD78-5218-4B8D-B405-807D50B2A21B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D847D-EDD6-4968-BC75-C8A0E38039E8}" type="pres">
      <dgm:prSet presAssocID="{32337F9B-C614-4520-BA97-181B7896E578}" presName="spacer" presStyleCnt="0"/>
      <dgm:spPr/>
      <dgm:t>
        <a:bodyPr/>
        <a:lstStyle/>
        <a:p>
          <a:endParaRPr lang="en-US"/>
        </a:p>
      </dgm:t>
    </dgm:pt>
    <dgm:pt modelId="{B4A0CF96-84ED-4E2A-92B4-90B4E835CBB6}" type="pres">
      <dgm:prSet presAssocID="{A62B68DB-9516-405E-A07F-E92B947001B1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8E13C-23C9-4799-AE4B-9C9384B424A7}" type="pres">
      <dgm:prSet presAssocID="{15195E9B-0AED-4C75-8A93-01290AC1B0DF}" presName="spacer" presStyleCnt="0"/>
      <dgm:spPr/>
      <dgm:t>
        <a:bodyPr/>
        <a:lstStyle/>
        <a:p>
          <a:endParaRPr lang="en-US"/>
        </a:p>
      </dgm:t>
    </dgm:pt>
    <dgm:pt modelId="{6789C1F8-081D-4BA3-9E11-0D42C246FF85}" type="pres">
      <dgm:prSet presAssocID="{76C76AB6-A221-4391-9E5E-A0A2A4837EDF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A25E7-8397-474C-8FF0-D2138B1B22EE}" type="pres">
      <dgm:prSet presAssocID="{EE689B0C-7276-43DC-B263-B477B50FE479}" presName="spacer" presStyleCnt="0"/>
      <dgm:spPr/>
      <dgm:t>
        <a:bodyPr/>
        <a:lstStyle/>
        <a:p>
          <a:endParaRPr lang="en-US"/>
        </a:p>
      </dgm:t>
    </dgm:pt>
    <dgm:pt modelId="{3933A982-5BB8-40D0-BD0A-94A97F4112D8}" type="pres">
      <dgm:prSet presAssocID="{C09A351D-8011-43FE-B050-B1CC0D043AF4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4C551-8C37-473C-A800-46B7B14B1B08}" type="pres">
      <dgm:prSet presAssocID="{19FC9AB9-D0EC-4C60-A7AB-86D37A214CF8}" presName="spacer" presStyleCnt="0"/>
      <dgm:spPr/>
      <dgm:t>
        <a:bodyPr/>
        <a:lstStyle/>
        <a:p>
          <a:endParaRPr lang="en-US"/>
        </a:p>
      </dgm:t>
    </dgm:pt>
    <dgm:pt modelId="{09A2EE6E-3E21-4BDD-A533-16B5A7BB8411}" type="pres">
      <dgm:prSet presAssocID="{1EF80461-44B9-41BE-AC74-864773E30929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033F8-0659-4269-84E4-BAF8CC92C4AC}" type="pres">
      <dgm:prSet presAssocID="{B38FE205-2C14-485A-8E56-BD2916E53292}" presName="spacer" presStyleCnt="0"/>
      <dgm:spPr/>
      <dgm:t>
        <a:bodyPr/>
        <a:lstStyle/>
        <a:p>
          <a:endParaRPr lang="en-US"/>
        </a:p>
      </dgm:t>
    </dgm:pt>
    <dgm:pt modelId="{9C30D6B3-0198-48EA-A319-E9D75049740E}" type="pres">
      <dgm:prSet presAssocID="{00DF5582-C49E-4148-B4B6-BF3CFFD622ED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D2C97-CC92-4728-9B2F-87CD10E61427}" type="pres">
      <dgm:prSet presAssocID="{61D948A4-83FA-4CF1-83F0-3DB1A9F3AC44}" presName="spacer" presStyleCnt="0"/>
      <dgm:spPr/>
      <dgm:t>
        <a:bodyPr/>
        <a:lstStyle/>
        <a:p>
          <a:endParaRPr lang="en-US"/>
        </a:p>
      </dgm:t>
    </dgm:pt>
    <dgm:pt modelId="{6D90CBBB-0829-4DAA-9AF9-0C9E67016A56}" type="pres">
      <dgm:prSet presAssocID="{D895E4BD-EE40-4EF1-9B92-9725E54932C7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F8627-A2E6-4788-AC91-E2502AB2F800}" srcId="{AA291309-FB0E-4B2B-8EA5-AE2D0FEBDE0C}" destId="{D895E4BD-EE40-4EF1-9B92-9725E54932C7}" srcOrd="7" destOrd="0" parTransId="{074C212B-C762-4E43-8F64-7A09107166C0}" sibTransId="{98287F75-C75E-47C1-A8A6-F87253F42F2E}"/>
    <dgm:cxn modelId="{4A9F961F-F103-4FA0-A75C-36327E66F659}" srcId="{AA291309-FB0E-4B2B-8EA5-AE2D0FEBDE0C}" destId="{7B8AADB6-D63F-40D8-8BE8-68C0994CC6F9}" srcOrd="0" destOrd="0" parTransId="{A4C1240B-9CA1-4353-ACB6-E032B8BF96D2}" sibTransId="{36E012D7-00DE-46BF-913E-6B5114F5EB0F}"/>
    <dgm:cxn modelId="{C752D496-2594-4AF1-9D04-7EB0496A7505}" srcId="{AA291309-FB0E-4B2B-8EA5-AE2D0FEBDE0C}" destId="{76C76AB6-A221-4391-9E5E-A0A2A4837EDF}" srcOrd="3" destOrd="0" parTransId="{E4D6BA23-5EF8-4A7B-AE61-648670F55D18}" sibTransId="{EE689B0C-7276-43DC-B263-B477B50FE479}"/>
    <dgm:cxn modelId="{B99C341B-283B-4538-87B4-AD78F227C00D}" type="presOf" srcId="{A62B68DB-9516-405E-A07F-E92B947001B1}" destId="{B4A0CF96-84ED-4E2A-92B4-90B4E835CBB6}" srcOrd="0" destOrd="0" presId="urn:microsoft.com/office/officeart/2005/8/layout/vList2"/>
    <dgm:cxn modelId="{B457D84F-1214-4A97-BC89-39B3350FD056}" type="presOf" srcId="{AA291309-FB0E-4B2B-8EA5-AE2D0FEBDE0C}" destId="{0ED9C3EB-7C67-4CF0-BF59-DE3135681435}" srcOrd="0" destOrd="0" presId="urn:microsoft.com/office/officeart/2005/8/layout/vList2"/>
    <dgm:cxn modelId="{DCCAB06D-CFD7-48B7-8785-6C802D3A9732}" srcId="{AA291309-FB0E-4B2B-8EA5-AE2D0FEBDE0C}" destId="{A758AD78-5218-4B8D-B405-807D50B2A21B}" srcOrd="1" destOrd="0" parTransId="{0F42BEBD-0E37-49D0-B1CA-61A977CC32E9}" sibTransId="{32337F9B-C614-4520-BA97-181B7896E578}"/>
    <dgm:cxn modelId="{F06C5726-B21B-47F3-8895-AE8BF5C0CC36}" type="presOf" srcId="{00DF5582-C49E-4148-B4B6-BF3CFFD622ED}" destId="{9C30D6B3-0198-48EA-A319-E9D75049740E}" srcOrd="0" destOrd="0" presId="urn:microsoft.com/office/officeart/2005/8/layout/vList2"/>
    <dgm:cxn modelId="{9AEBAE92-C89F-4E21-A20C-BCB653759DFA}" type="presOf" srcId="{A758AD78-5218-4B8D-B405-807D50B2A21B}" destId="{2AB2D2D6-487A-42D1-B9EB-6D4A225F700C}" srcOrd="0" destOrd="0" presId="urn:microsoft.com/office/officeart/2005/8/layout/vList2"/>
    <dgm:cxn modelId="{241FCFD3-AEAF-496D-90A1-FA409EEBD579}" srcId="{AA291309-FB0E-4B2B-8EA5-AE2D0FEBDE0C}" destId="{C09A351D-8011-43FE-B050-B1CC0D043AF4}" srcOrd="4" destOrd="0" parTransId="{9B76039F-5E1B-45EC-AE5A-F4B9893FC678}" sibTransId="{19FC9AB9-D0EC-4C60-A7AB-86D37A214CF8}"/>
    <dgm:cxn modelId="{033ACF89-5E36-427D-B6DE-21130E3AFF0C}" srcId="{AA291309-FB0E-4B2B-8EA5-AE2D0FEBDE0C}" destId="{1EF80461-44B9-41BE-AC74-864773E30929}" srcOrd="5" destOrd="0" parTransId="{EC2FD33C-AD48-4B2F-BC75-B30D1005149B}" sibTransId="{B38FE205-2C14-485A-8E56-BD2916E53292}"/>
    <dgm:cxn modelId="{50985389-EAFB-4AEC-B0DF-125DC416475E}" srcId="{AA291309-FB0E-4B2B-8EA5-AE2D0FEBDE0C}" destId="{00DF5582-C49E-4148-B4B6-BF3CFFD622ED}" srcOrd="6" destOrd="0" parTransId="{99F8E9A1-5B65-4E8F-A0E9-D5860F941F03}" sibTransId="{61D948A4-83FA-4CF1-83F0-3DB1A9F3AC44}"/>
    <dgm:cxn modelId="{5B82A68F-6FA7-41F9-A89E-1E2044410BE3}" type="presOf" srcId="{7B8AADB6-D63F-40D8-8BE8-68C0994CC6F9}" destId="{E8A4FEB2-FA61-48E5-AEF3-DC9044104B96}" srcOrd="0" destOrd="0" presId="urn:microsoft.com/office/officeart/2005/8/layout/vList2"/>
    <dgm:cxn modelId="{88ECF462-0343-457B-A31E-B7C6B69D0096}" type="presOf" srcId="{D895E4BD-EE40-4EF1-9B92-9725E54932C7}" destId="{6D90CBBB-0829-4DAA-9AF9-0C9E67016A56}" srcOrd="0" destOrd="0" presId="urn:microsoft.com/office/officeart/2005/8/layout/vList2"/>
    <dgm:cxn modelId="{722E53EA-1AB1-4A7A-9519-5C1833A0A1D3}" srcId="{AA291309-FB0E-4B2B-8EA5-AE2D0FEBDE0C}" destId="{A62B68DB-9516-405E-A07F-E92B947001B1}" srcOrd="2" destOrd="0" parTransId="{B3DF0765-E30C-4B3A-94C1-4E14ACD445F7}" sibTransId="{15195E9B-0AED-4C75-8A93-01290AC1B0DF}"/>
    <dgm:cxn modelId="{1B746236-DA7D-4412-8734-604BC38CD067}" type="presOf" srcId="{1EF80461-44B9-41BE-AC74-864773E30929}" destId="{09A2EE6E-3E21-4BDD-A533-16B5A7BB8411}" srcOrd="0" destOrd="0" presId="urn:microsoft.com/office/officeart/2005/8/layout/vList2"/>
    <dgm:cxn modelId="{06484C5B-4039-4EC6-9FAE-FD05B0AF4F91}" type="presOf" srcId="{76C76AB6-A221-4391-9E5E-A0A2A4837EDF}" destId="{6789C1F8-081D-4BA3-9E11-0D42C246FF85}" srcOrd="0" destOrd="0" presId="urn:microsoft.com/office/officeart/2005/8/layout/vList2"/>
    <dgm:cxn modelId="{4475F435-E1AE-4679-8BE1-CED529D0F3D3}" type="presOf" srcId="{C09A351D-8011-43FE-B050-B1CC0D043AF4}" destId="{3933A982-5BB8-40D0-BD0A-94A97F4112D8}" srcOrd="0" destOrd="0" presId="urn:microsoft.com/office/officeart/2005/8/layout/vList2"/>
    <dgm:cxn modelId="{9848B18A-6455-4D38-84C0-8E35F451BD2E}" type="presParOf" srcId="{0ED9C3EB-7C67-4CF0-BF59-DE3135681435}" destId="{E8A4FEB2-FA61-48E5-AEF3-DC9044104B96}" srcOrd="0" destOrd="0" presId="urn:microsoft.com/office/officeart/2005/8/layout/vList2"/>
    <dgm:cxn modelId="{449FDDA5-4643-4201-B1FE-B83138D37762}" type="presParOf" srcId="{0ED9C3EB-7C67-4CF0-BF59-DE3135681435}" destId="{4B561803-1AFE-49E5-907C-54CCAEC15283}" srcOrd="1" destOrd="0" presId="urn:microsoft.com/office/officeart/2005/8/layout/vList2"/>
    <dgm:cxn modelId="{E2FF278A-6B44-4D89-9F44-6733CDD5B0D9}" type="presParOf" srcId="{0ED9C3EB-7C67-4CF0-BF59-DE3135681435}" destId="{2AB2D2D6-487A-42D1-B9EB-6D4A225F700C}" srcOrd="2" destOrd="0" presId="urn:microsoft.com/office/officeart/2005/8/layout/vList2"/>
    <dgm:cxn modelId="{7ED76B95-3936-422E-814B-1BA09F316802}" type="presParOf" srcId="{0ED9C3EB-7C67-4CF0-BF59-DE3135681435}" destId="{EA3D847D-EDD6-4968-BC75-C8A0E38039E8}" srcOrd="3" destOrd="0" presId="urn:microsoft.com/office/officeart/2005/8/layout/vList2"/>
    <dgm:cxn modelId="{117F90BD-DDD6-4C40-A4E9-3547983B0AA3}" type="presParOf" srcId="{0ED9C3EB-7C67-4CF0-BF59-DE3135681435}" destId="{B4A0CF96-84ED-4E2A-92B4-90B4E835CBB6}" srcOrd="4" destOrd="0" presId="urn:microsoft.com/office/officeart/2005/8/layout/vList2"/>
    <dgm:cxn modelId="{C3CF57B0-C34B-4E54-BBA1-8B853206ABAD}" type="presParOf" srcId="{0ED9C3EB-7C67-4CF0-BF59-DE3135681435}" destId="{8348E13C-23C9-4799-AE4B-9C9384B424A7}" srcOrd="5" destOrd="0" presId="urn:microsoft.com/office/officeart/2005/8/layout/vList2"/>
    <dgm:cxn modelId="{76100727-AAD0-4CA2-9854-CF11E22E36C4}" type="presParOf" srcId="{0ED9C3EB-7C67-4CF0-BF59-DE3135681435}" destId="{6789C1F8-081D-4BA3-9E11-0D42C246FF85}" srcOrd="6" destOrd="0" presId="urn:microsoft.com/office/officeart/2005/8/layout/vList2"/>
    <dgm:cxn modelId="{F385AAA3-A718-4003-AD67-A16D1CA8AB9A}" type="presParOf" srcId="{0ED9C3EB-7C67-4CF0-BF59-DE3135681435}" destId="{CC4A25E7-8397-474C-8FF0-D2138B1B22EE}" srcOrd="7" destOrd="0" presId="urn:microsoft.com/office/officeart/2005/8/layout/vList2"/>
    <dgm:cxn modelId="{0C14982D-9C3E-4056-A5CA-DB607F13410D}" type="presParOf" srcId="{0ED9C3EB-7C67-4CF0-BF59-DE3135681435}" destId="{3933A982-5BB8-40D0-BD0A-94A97F4112D8}" srcOrd="8" destOrd="0" presId="urn:microsoft.com/office/officeart/2005/8/layout/vList2"/>
    <dgm:cxn modelId="{0E2532C6-15F1-4253-9477-2C6219D506AA}" type="presParOf" srcId="{0ED9C3EB-7C67-4CF0-BF59-DE3135681435}" destId="{24E4C551-8C37-473C-A800-46B7B14B1B08}" srcOrd="9" destOrd="0" presId="urn:microsoft.com/office/officeart/2005/8/layout/vList2"/>
    <dgm:cxn modelId="{A27C9465-D958-42F0-8DEE-0EAFDA35E795}" type="presParOf" srcId="{0ED9C3EB-7C67-4CF0-BF59-DE3135681435}" destId="{09A2EE6E-3E21-4BDD-A533-16B5A7BB8411}" srcOrd="10" destOrd="0" presId="urn:microsoft.com/office/officeart/2005/8/layout/vList2"/>
    <dgm:cxn modelId="{DEDF8448-86B5-4B40-883B-BE0B398AF64E}" type="presParOf" srcId="{0ED9C3EB-7C67-4CF0-BF59-DE3135681435}" destId="{1DA033F8-0659-4269-84E4-BAF8CC92C4AC}" srcOrd="11" destOrd="0" presId="urn:microsoft.com/office/officeart/2005/8/layout/vList2"/>
    <dgm:cxn modelId="{5484A6D6-E2EC-4182-ACF9-1AA3DB1AD81F}" type="presParOf" srcId="{0ED9C3EB-7C67-4CF0-BF59-DE3135681435}" destId="{9C30D6B3-0198-48EA-A319-E9D75049740E}" srcOrd="12" destOrd="0" presId="urn:microsoft.com/office/officeart/2005/8/layout/vList2"/>
    <dgm:cxn modelId="{352571C0-C9C0-4C59-803D-D4848F793E99}" type="presParOf" srcId="{0ED9C3EB-7C67-4CF0-BF59-DE3135681435}" destId="{2B5D2C97-CC92-4728-9B2F-87CD10E61427}" srcOrd="13" destOrd="0" presId="urn:microsoft.com/office/officeart/2005/8/layout/vList2"/>
    <dgm:cxn modelId="{20DE71DA-4982-4085-8DEE-0C79C9F31D9A}" type="presParOf" srcId="{0ED9C3EB-7C67-4CF0-BF59-DE3135681435}" destId="{6D90CBBB-0829-4DAA-9AF9-0C9E67016A56}" srcOrd="14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68CAC-95C5-4DDB-A20F-3F3B0B2AA2AD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FFA3-F5B2-4037-858F-DDD30224A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96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0F42-4B7A-4D68-B950-C6EFA1A5186D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DE1E-0168-413B-B10C-98F0F7938B51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1088A-E854-4C48-B39F-1CFA59BDAB56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0F42-4B7A-4D68-B950-C6EFA1A5186D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EC52E-74FD-43DF-BDAA-F7C57F1298DC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687D-9FF5-4837-A9D7-98A613B4FDEB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F85C-EBB8-4535-9D89-91EABA43AF16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D031-8C8B-479C-A28D-7E949A43283F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681DF-A586-417C-95FA-F2D04E930957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35D75-1E7B-40D0-B2D8-3C48F3FBF9B1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7FE6-2517-4AB6-8F99-AF0FE2F93AC4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EC52E-74FD-43DF-BDAA-F7C57F1298DC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E83E0-7131-46F4-A43C-932F6DC64528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DE1E-0168-413B-B10C-98F0F7938B51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1088A-E854-4C48-B39F-1CFA59BDAB56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687D-9FF5-4837-A9D7-98A613B4FDEB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F85C-EBB8-4535-9D89-91EABA43AF16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D031-8C8B-479C-A28D-7E949A43283F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681DF-A586-417C-95FA-F2D04E930957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35D75-1E7B-40D0-B2D8-3C48F3FBF9B1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7FE6-2517-4AB6-8F99-AF0FE2F93AC4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E83E0-7131-46F4-A43C-932F6DC64528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91C82B-4718-4811-A7DA-1766E6CDE6F7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1C82B-4718-4811-A7DA-1766E6CDE6F7}" type="datetime1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096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Lucida Calligraphy" pitchFamily="66" charset="0"/>
              </a:rPr>
              <a:t>Design of a Restaurant</a:t>
            </a:r>
            <a:endParaRPr lang="en-US" sz="4400" b="1" dirty="0">
              <a:latin typeface="Lucida Calligraphy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981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Lucida Calligraphy" pitchFamily="66" charset="0"/>
              </a:rPr>
              <a:t>Graduation Project 2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819400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Lucida Calligraphy" pitchFamily="66" charset="0"/>
              </a:rPr>
              <a:t>Prepared  by:</a:t>
            </a:r>
          </a:p>
          <a:p>
            <a:pPr algn="ctr"/>
            <a:endParaRPr lang="en-US" sz="3200" b="1" dirty="0" smtClean="0">
              <a:latin typeface="Lucida Calligraphy" pitchFamily="66" charset="0"/>
            </a:endParaRPr>
          </a:p>
          <a:p>
            <a:pPr algn="ctr"/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Ameed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Faidi</a:t>
            </a:r>
            <a:endParaRPr lang="en-US" sz="2800" b="1" dirty="0" smtClean="0">
              <a:latin typeface="Chaparral Pro Light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Khaled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Halawa</a:t>
            </a:r>
            <a:endParaRPr lang="en-US" sz="2800" b="1" dirty="0" smtClean="0">
              <a:latin typeface="Chaparral Pro Light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Loay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Abuodeh</a:t>
            </a:r>
            <a:endParaRPr lang="en-US" sz="2800" b="1" dirty="0" smtClean="0">
              <a:latin typeface="Chaparral Pro Light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Sa’ad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Abdulhaq</a:t>
            </a:r>
          </a:p>
          <a:p>
            <a:pPr algn="ctr"/>
            <a:endParaRPr lang="en-US" sz="2400" b="1" dirty="0" smtClean="0">
              <a:latin typeface="Lucida Calligraphy" pitchFamily="66" charset="0"/>
            </a:endParaRPr>
          </a:p>
          <a:p>
            <a:pPr algn="ctr"/>
            <a:r>
              <a:rPr lang="en-US" sz="2400" b="1" dirty="0" smtClean="0">
                <a:latin typeface="Lucida Calligraphy" pitchFamily="66" charset="0"/>
              </a:rPr>
              <a:t>Produced to: Eng </a:t>
            </a:r>
            <a:r>
              <a:rPr lang="en-US" sz="2400" b="1" dirty="0" err="1" smtClean="0">
                <a:latin typeface="Lucida Calligraphy" pitchFamily="66" charset="0"/>
              </a:rPr>
              <a:t>Abdulhakeem</a:t>
            </a:r>
            <a:r>
              <a:rPr lang="en-US" sz="2400" b="1" dirty="0" smtClean="0">
                <a:latin typeface="Lucida Calligraphy" pitchFamily="66" charset="0"/>
              </a:rPr>
              <a:t> Al-</a:t>
            </a:r>
            <a:r>
              <a:rPr lang="en-US" sz="2400" b="1" dirty="0" err="1" smtClean="0">
                <a:latin typeface="Lucida Calligraphy" pitchFamily="66" charset="0"/>
              </a:rPr>
              <a:t>Jawhari</a:t>
            </a:r>
            <a:endParaRPr lang="en-US" sz="3200" b="1" dirty="0" smtClean="0">
              <a:latin typeface="Lucida Calligraphy" pitchFamily="66" charset="0"/>
            </a:endParaRPr>
          </a:p>
          <a:p>
            <a:pPr algn="ctr"/>
            <a:endParaRPr lang="en-US" sz="3200" b="1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17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2362200"/>
            <a:ext cx="83820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An extra floor were constructed because 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 parking area were very small and located on the roof, now it can contain 35 cars in basement 2.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height of the floor were enlarged.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aaa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133600" y="3505200"/>
            <a:ext cx="5029200" cy="32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 descr="شسيشي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0" y="3581400"/>
            <a:ext cx="6096000" cy="2546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838200" y="2590800"/>
            <a:ext cx="662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Entrances were modified and connected to the main street.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2667000"/>
            <a:ext cx="6629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The layout is divided into two main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zones: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Service Zone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-Guests &amp; customers zone.</a:t>
            </a:r>
          </a:p>
        </p:txBody>
      </p:sp>
      <p:pic>
        <p:nvPicPr>
          <p:cNvPr id="26626" name="Picture 2" descr="C:\Users\ameed_000\Desktop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525" y="1524000"/>
            <a:ext cx="430847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2590800"/>
            <a:ext cx="662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manger and administration area was not existed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man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828800" y="3276600"/>
            <a:ext cx="58674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2590800"/>
            <a:ext cx="662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Handicap utilities and circulation were studied well.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2362200"/>
            <a:ext cx="662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Terraces now are bigger and for two floors.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فثق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2971800"/>
            <a:ext cx="6019800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2362200"/>
            <a:ext cx="838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Terraces will be coved in winter days with light plastic materials.</a:t>
            </a:r>
          </a:p>
        </p:txBody>
      </p:sp>
      <p:pic>
        <p:nvPicPr>
          <p:cNvPr id="6" name="Picture 5" descr="http://img.archiexpo.com/images_ae/photo-g/sliding-pergola-cover-58007-41597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505200"/>
            <a:ext cx="427615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uj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3505200"/>
            <a:ext cx="37338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Modifications: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23622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Labor restrooms and sleeping areas were not existed.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Site plan: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819400"/>
            <a:ext cx="9098774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Areas: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04800" y="2362200"/>
            <a:ext cx="3873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Ground Floor ( Dining ) Area = 855 m</a:t>
            </a:r>
            <a:r>
              <a:rPr kumimoji="0" lang="en-US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716"/>
            <a:ext cx="9144000" cy="307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40780988"/>
              </p:ext>
            </p:extLst>
          </p:nvPr>
        </p:nvGraphicFramePr>
        <p:xfrm>
          <a:off x="1219200" y="1524000"/>
          <a:ext cx="6858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Outline: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17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Areas: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2438400"/>
            <a:ext cx="41339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Basement One ( dinning ) Area = 1198 m</a:t>
            </a:r>
            <a:r>
              <a:rPr kumimoji="0" lang="en-US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048000"/>
            <a:ext cx="88582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Areas: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2133600"/>
            <a:ext cx="39876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Basement Two (parking) Area= 1438 m</a:t>
            </a:r>
            <a:r>
              <a:rPr kumimoji="0" lang="en-US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" y="3048000"/>
            <a:ext cx="913592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Elevation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71800"/>
            <a:ext cx="9144000" cy="264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971800" y="56388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West Elev.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Elevations: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71800"/>
            <a:ext cx="915908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971800" y="56388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East Elev.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Section: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003326"/>
            <a:ext cx="9144000" cy="237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design photos: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F:\faidi cute\3D View 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8153400" cy="4118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design photos: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C:\Users\WINDOWS 7\Desktop\Graduation project 2\aljm3a_al7zene(Recovery).rvt_2014-Dec-02_04-58-01AM-000_3D_View_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667000"/>
            <a:ext cx="5538234" cy="3733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design photos: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Users\WINDOWS 7\Desktop\Graduation project 2\aljm3a_al7zene(Recovery).rvt_2014-Nov-29_02-21-51PM-000_3D_View_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14600"/>
            <a:ext cx="5289838" cy="35079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Final design photos: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Users\WINDOWS 7\Desktop\Graduation project 2\aljm3a_al7zene(Recovery).rvt_2014-Dec-02_03-59-49AM-000_3D_View_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38400"/>
            <a:ext cx="5562600" cy="37024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Video: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Introduction: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Design Codes: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551836"/>
            <a:ext cx="830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ACI -318-08 (American Concrete Institution) for reinforced concrete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structural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UBC-97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(Uniform Building Code) for earthquake load computations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(American Society Of Civil Engineers)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design loads.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Building Description: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19400"/>
            <a:ext cx="6806300" cy="260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Materials: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2514600"/>
          <a:ext cx="7086600" cy="3733800"/>
        </p:xfrm>
        <a:graphic>
          <a:graphicData uri="http://schemas.openxmlformats.org/drawingml/2006/table">
            <a:tbl>
              <a:tblPr/>
              <a:tblGrid>
                <a:gridCol w="3543300"/>
                <a:gridCol w="3543300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Material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Density KN/m</a:t>
                      </a:r>
                      <a:r>
                        <a:rPr lang="en-US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Reinforced concrete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Concrete Hollow Block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Masonry stones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Polystyrene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Mortar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Glass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Types of loads: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514600"/>
          <a:ext cx="6858000" cy="3581403"/>
        </p:xfrm>
        <a:graphic>
          <a:graphicData uri="http://schemas.openxmlformats.org/drawingml/2006/table">
            <a:tbl>
              <a:tblPr/>
              <a:tblGrid>
                <a:gridCol w="3429000"/>
                <a:gridCol w="3429000"/>
              </a:tblGrid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Type of load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Load KN/m</a:t>
                      </a:r>
                      <a:r>
                        <a:rPr lang="en-US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Live load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 KN/m</a:t>
                      </a:r>
                      <a:r>
                        <a:rPr lang="en-US" sz="12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Super imposed dead load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3.5 KN/m</a:t>
                      </a:r>
                      <a:r>
                        <a:rPr lang="en-US" sz="12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Exterior walls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25 KN/m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Combined Glazed walls with stone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 KN/m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20 cm block wall, 5m height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 KN/m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10 cm block wall, 5m height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6 KN/m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Structural System: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2438400"/>
            <a:ext cx="830580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Beam girder system.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3124200"/>
            <a:ext cx="8305800" cy="96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system of the slab is one way ribbed slab(30 cm thickness) with Drop beams.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886200"/>
            <a:ext cx="53244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Sap model: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38400"/>
            <a:ext cx="9579429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Model validation: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pic>
        <p:nvPicPr>
          <p:cNvPr id="20482" name="Picture 2" descr="C:\Users\WINDOWS 7\Desktop\dc16007bd886fc0b9fb3f45ff3fb93da (1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895600"/>
            <a:ext cx="6781800" cy="3962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14400" y="2286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Compatibility check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Deflection check: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28600" y="2514600"/>
            <a:ext cx="4343400" cy="398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3112" y="3429000"/>
            <a:ext cx="51708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Equilibrium check: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71600" y="36576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4478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Dead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24631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25869.1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4.7 %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Live load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8286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8271.3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0.17 %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Super imposed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11766.25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11769.6 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0.02 %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location: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6002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Location: Nablus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,Tunis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street to the north of Hayat Nablus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90800"/>
            <a:ext cx="8099158" cy="41148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9144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6764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Internal forces check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685800"/>
            <a:ext cx="4876800" cy="2133600"/>
          </a:xfrm>
          <a:prstGeom prst="rect">
            <a:avLst/>
          </a:prstGeom>
          <a:noFill/>
        </p:spPr>
      </p:pic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524000" y="3352800"/>
          <a:ext cx="56388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  <a:gridCol w="1611086"/>
                <a:gridCol w="1208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Manual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Sap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Error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Slab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 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/m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16.3 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/m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4.11 %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324.15 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0.95 %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Column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1324 KN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1393 KN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Column 2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526.1 KN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621 KN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15 %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2906925"/>
            <a:ext cx="6324599" cy="39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Dynamic Analysis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3037379"/>
            <a:ext cx="5257800" cy="382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Dynamic Analysis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28975"/>
            <a:ext cx="61722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799" y="2514600"/>
            <a:ext cx="5962649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Oval 8"/>
          <p:cNvSpPr/>
          <p:nvPr/>
        </p:nvSpPr>
        <p:spPr>
          <a:xfrm>
            <a:off x="6172200" y="4800600"/>
            <a:ext cx="2514600" cy="990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Tb = 0.343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Dynamic Analysis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9c8c42374d2cae6c717b574279aa2d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762000"/>
            <a:ext cx="4876800" cy="21336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685800" y="3124200"/>
            <a:ext cx="51475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Manual Base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shear (V)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(𝐶𝑣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∗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𝐼/𝑅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∗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𝑇)*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weight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0.4∗1 5.5∗0.37∗39880 =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8056.56 KN.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799" y="4191000"/>
            <a:ext cx="8292019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Slab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2133600"/>
            <a:ext cx="619966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Slab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0"/>
            <a:ext cx="7859059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Beam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546" y="4114800"/>
            <a:ext cx="920854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990600"/>
            <a:ext cx="52387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Column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4876800" cy="292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2707" y="1219200"/>
            <a:ext cx="417129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shear wall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114800"/>
            <a:ext cx="4152900" cy="252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52961">
            <a:off x="374110" y="2130719"/>
            <a:ext cx="7868146" cy="2447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location: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305800" cy="44580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0600"/>
            <a:ext cx="8831851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Stairs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Footing </a:t>
            </a:r>
            <a:r>
              <a:rPr lang="en-US" sz="2400" b="1" i="1" dirty="0" smtClean="0"/>
              <a:t>layout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2819400"/>
            <a:ext cx="847684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962400"/>
            <a:ext cx="5900254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261661">
            <a:off x="116589" y="2180245"/>
            <a:ext cx="7901586" cy="2172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Footing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cs typeface="Times New Roman" pitchFamily="18" charset="0"/>
              </a:rPr>
              <a:t>Wind analysis:</a:t>
            </a:r>
            <a:endParaRPr lang="en-US" sz="2400" b="1" i="1" dirty="0">
              <a:cs typeface="Times New Roman" pitchFamily="18" charset="0"/>
            </a:endParaRPr>
          </a:p>
        </p:txBody>
      </p:sp>
      <p:pic>
        <p:nvPicPr>
          <p:cNvPr id="4098" name="Picture 2" descr="H:\wind anima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7236259" cy="2514600"/>
          </a:xfrm>
          <a:prstGeom prst="rect">
            <a:avLst/>
          </a:prstGeom>
          <a:noFill/>
        </p:spPr>
      </p:pic>
      <p:pic>
        <p:nvPicPr>
          <p:cNvPr id="4099" name="Picture 3" descr="H:\New folder\db17d9006c5d920f565f330f6700994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972050"/>
            <a:ext cx="5295900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Solar Analysis: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Summer g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09800"/>
            <a:ext cx="8410575" cy="3876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324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Summer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Solar Analysis: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324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Winter day</a:t>
            </a:r>
            <a:endParaRPr lang="en-US" dirty="0"/>
          </a:p>
        </p:txBody>
      </p:sp>
      <p:pic>
        <p:nvPicPr>
          <p:cNvPr id="6" name="Picture 5" descr="Winter g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40250"/>
            <a:ext cx="8458199" cy="3898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Solar Shading: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2860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west elevation is considered to be the most critical one because it is fully exposed to solar gain with very large glazing areas.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016bb2ba9f94356343c32332cd301e5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048000"/>
            <a:ext cx="762000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Solar Shading: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209800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 shown in the figure above,  the sun is concentrated on the west elevation at the afternoon hours where is the peak of customers’ service, so the heating gain is huge.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09600" y="3200400"/>
            <a:ext cx="79032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4725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Solution: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47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Using vertical louvers to block sun exposure, in order to reduce heat gain.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4725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Used material: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47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Low transparence glass louvers covered with micro-perforated panels.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842625411_60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676400" y="4724400"/>
            <a:ext cx="2514600" cy="1924050"/>
          </a:xfrm>
          <a:prstGeom prst="rect">
            <a:avLst/>
          </a:prstGeom>
        </p:spPr>
      </p:pic>
      <p:pic>
        <p:nvPicPr>
          <p:cNvPr id="10" name="Picture 9" descr="shad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029200" y="4724400"/>
            <a:ext cx="3048000" cy="190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Solar Shading: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60566d02019c18d4abedceb38b7cffc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819400"/>
            <a:ext cx="79248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advantages: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2209800"/>
            <a:ext cx="7162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slop of land can be handled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Away from traffic rush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Has a quiet surrounding environment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Very close to Hayat Nablus resort that may increase coming of customers.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Thermal Insulation: </a:t>
            </a:r>
          </a:p>
          <a:p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goal: The achieved thermal coefficient U for all new and air-conditioned buildings should be not more than the U-value of the specified code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0" y="3352800"/>
          <a:ext cx="4064000" cy="3158490"/>
        </p:xfrm>
        <a:graphic>
          <a:graphicData uri="http://schemas.openxmlformats.org/drawingml/2006/table">
            <a:tbl>
              <a:tblPr rtl="1"/>
              <a:tblGrid>
                <a:gridCol w="292100"/>
                <a:gridCol w="889000"/>
                <a:gridCol w="685800"/>
                <a:gridCol w="825500"/>
                <a:gridCol w="685800"/>
                <a:gridCol w="685800"/>
              </a:tblGrid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highest value for 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Outer structural elements of the building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Number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The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External wall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Exposed horizontal roof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Exposed leaning roof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Thermal Insulation: 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Exterior wall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2819400"/>
          <a:ext cx="5626100" cy="2278380"/>
        </p:xfrm>
        <a:graphic>
          <a:graphicData uri="http://schemas.openxmlformats.org/drawingml/2006/table">
            <a:tbl>
              <a:tblPr rtl="1"/>
              <a:tblGrid>
                <a:gridCol w="685800"/>
                <a:gridCol w="292100"/>
                <a:gridCol w="889000"/>
                <a:gridCol w="685800"/>
                <a:gridCol w="1016000"/>
                <a:gridCol w="685800"/>
                <a:gridCol w="685800"/>
                <a:gridCol w="685800"/>
              </a:tblGrid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thickness(m)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material name 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Inside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Stone (jama'en)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1.85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concrete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0.022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insulation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Block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Plaster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External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2.957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Picture 7" descr="C:\Users\WINDOWS 7\Desktop\10822670_10152560115806325_384754813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133600"/>
            <a:ext cx="2466975" cy="307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143000" y="5486400"/>
            <a:ext cx="274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.33 &lt; .5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Thermal Insulation: 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Ceiling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143000" y="5486400"/>
            <a:ext cx="274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.38 &lt; .39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8" descr="C:\Users\Grand\Desktop\dfgdsf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743200"/>
            <a:ext cx="3989311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One goal of acoustical engineering can be the reduction of unwanted noise, which is referred to as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noise control.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14400" y="3200400"/>
            <a:ext cx="6858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According to specifications of restaurants the required RT60  is ( 0.8 – 1.2 ) 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90600" y="42672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RT60=3.7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810000" y="43434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After modification</a:t>
            </a:r>
            <a:endParaRPr lang="en-US" sz="1600" dirty="0"/>
          </a:p>
        </p:txBody>
      </p:sp>
      <p:sp>
        <p:nvSpPr>
          <p:cNvPr id="13" name="Rounded Rectangle 12"/>
          <p:cNvSpPr/>
          <p:nvPr/>
        </p:nvSpPr>
        <p:spPr>
          <a:xfrm>
            <a:off x="6248400" y="42672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RT60=0.83 s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صورة 8" descr="http://img.archiexpo.com/images_ae/photo-g/perforated-plasterboard-fire-retardant-62387-37901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5105400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STC Calculations: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inner wall ( between the kitchen and dining hall ):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14400" y="52578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50-52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733800" y="5257800"/>
            <a:ext cx="1981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Rounded Rectangle 12"/>
          <p:cNvSpPr/>
          <p:nvPr/>
        </p:nvSpPr>
        <p:spPr>
          <a:xfrm>
            <a:off x="61722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50.4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8" descr="C:\Users\Grand\Desktop\dv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757612" y="1652588"/>
            <a:ext cx="124777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western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glazed wall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66800" y="29718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Required STC level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50-55)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90600" y="51816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STC = 52.55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8" descr="C:\Users\Grand\Desktop\New folder (5)\DB\rysuerys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819400"/>
            <a:ext cx="4133850" cy="2669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سهم للأسفل 14"/>
          <p:cNvSpPr/>
          <p:nvPr/>
        </p:nvSpPr>
        <p:spPr>
          <a:xfrm>
            <a:off x="1981200" y="3962400"/>
            <a:ext cx="3810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1600200"/>
            <a:ext cx="7848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Speakers: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Sound system calculations for the restaurant were only made for the dining halls, and were calculated by Yamaha's application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Cissca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WINDOWS 7\Desktop\Graduation project 2\Ciisca\e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067050"/>
            <a:ext cx="5939528" cy="3790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Speakers: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Density: Minimum Overlap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1" descr="C:\Users\Grand\Desktop\111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19400"/>
            <a:ext cx="68580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Heating and cooling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286000"/>
            <a:ext cx="62484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شكل بيضاوي 8"/>
          <p:cNvSpPr/>
          <p:nvPr/>
        </p:nvSpPr>
        <p:spPr>
          <a:xfrm>
            <a:off x="7239000" y="5029200"/>
            <a:ext cx="16764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Dining cooling  capacity= 84 KW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Heating and cooling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 descr="C:\Users\Grand\Desktop\New folder (5)\DB\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09800"/>
            <a:ext cx="6172200" cy="4191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شكل بيضاوي 8"/>
          <p:cNvSpPr/>
          <p:nvPr/>
        </p:nvSpPr>
        <p:spPr>
          <a:xfrm>
            <a:off x="7010400" y="4953000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Dining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Heating capacity = 41.72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kw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5400" y="2971800"/>
            <a:ext cx="8458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Architectural Re-Design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Daylight factor: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GF Dinning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2590800"/>
            <a:ext cx="6248400" cy="3886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شكل بيضاوي 8"/>
          <p:cNvSpPr/>
          <p:nvPr/>
        </p:nvSpPr>
        <p:spPr>
          <a:xfrm>
            <a:off x="1447800" y="5410200"/>
            <a:ext cx="17526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DF = 5. 5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Waste disposal: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0" descr="as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2514600"/>
            <a:ext cx="447675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40" descr="http://badgergarbagedisposal.org/wp-content/uploads/2013/04/badgerdisposa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114800"/>
            <a:ext cx="2333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Vac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system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water to air system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http://d2gzmlqnkfjqmm.cloudfront.net/data/product/content/agg/johnsoncontrolsinc/Johnson-Controls-Inc/JCI-FCU-FHF/859052734FEF1B1B55FB194297F63764_FHF.detai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971800"/>
            <a:ext cx="2743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733800" y="3581400"/>
          <a:ext cx="5181600" cy="172727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</a:tblGrid>
              <a:tr h="92956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Air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flow (L/S)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Design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capacity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Cooling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Design capacity Heating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Floor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55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3640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Vac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system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Duct sizing 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WINDOWS 7\Desktop\10425152_10204714221907867_9052017297864944530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33600"/>
            <a:ext cx="8077200" cy="441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002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Water supply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048932"/>
            <a:ext cx="5791200" cy="4809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Water supply</a:t>
            </a:r>
          </a:p>
        </p:txBody>
      </p:sp>
      <p:pic>
        <p:nvPicPr>
          <p:cNvPr id="2050" name="Picture 2" descr="C:\Users\loay abuodeh\Desktop\h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02873"/>
            <a:ext cx="4648200" cy="4655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002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Water drainage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819400"/>
            <a:ext cx="8222436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Drainage system</a:t>
            </a:r>
          </a:p>
        </p:txBody>
      </p:sp>
      <p:pic>
        <p:nvPicPr>
          <p:cNvPr id="3074" name="Picture 2" descr="C:\Users\loay abuodeh\Desktop\h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6934200" cy="4648200"/>
          </a:xfrm>
          <a:prstGeom prst="rect">
            <a:avLst/>
          </a:prstGeom>
          <a:noFill/>
        </p:spPr>
      </p:pic>
      <p:pic>
        <p:nvPicPr>
          <p:cNvPr id="6" name="Picture 5" descr="http://upload.wikimedia.org/wikipedia/commons/thumb/7/7b/SoilStack.PNG/220px-SoilStack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0" y="2438400"/>
            <a:ext cx="20955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Drainage system</a:t>
            </a:r>
          </a:p>
        </p:txBody>
      </p:sp>
      <p:pic>
        <p:nvPicPr>
          <p:cNvPr id="2" name="Picture 2" descr="D:\SA3d\Cources\Graduation Project 2\Final\3D pictures\10808158_10204759381476828_1583639954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0"/>
            <a:ext cx="8274961" cy="438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Old design layout: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2209800"/>
            <a:ext cx="6477000" cy="2209800"/>
          </a:xfrm>
          <a:prstGeom prst="rect">
            <a:avLst/>
          </a:prstGeom>
        </p:spPr>
      </p:pic>
      <p:pic>
        <p:nvPicPr>
          <p:cNvPr id="6" name="Picture 5" descr="b1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447800" y="4648200"/>
            <a:ext cx="66294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Water usage</a:t>
            </a:r>
          </a:p>
        </p:txBody>
      </p:sp>
      <p:pic>
        <p:nvPicPr>
          <p:cNvPr id="10" name="Picture 9" descr="col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Roof Slope: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3266"/>
            <a:ext cx="9144000" cy="327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dining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2438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Dextra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Pro Tec TC-DE 26w C84 Power: 2*26 watt Luminous flux: 3600 lm Number of units: 56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INDOWS 7\Desktop\New folder (2)\dext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1143000"/>
            <a:ext cx="1480251" cy="2655570"/>
          </a:xfrm>
          <a:prstGeom prst="rect">
            <a:avLst/>
          </a:prstGeom>
          <a:noFill/>
        </p:spPr>
      </p:pic>
      <p:pic>
        <p:nvPicPr>
          <p:cNvPr id="1028" name="Picture 4" descr="C:\Users\WINDOWS 7\Desktop\New folder (2)\zumb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4876800"/>
            <a:ext cx="1447800" cy="14478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62000" y="42672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Zumtobel TC-DSE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Power: 11 watt Luminous flux: 360 lm Number of units: 10 `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WINDOWS 7\Desktop\SCONFINE_WEB_DE_Startp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4953000"/>
            <a:ext cx="2652889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dining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19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Disano</a:t>
            </a:r>
            <a:r>
              <a:rPr lang="en-US" dirty="0" smtClean="0"/>
              <a:t> </a:t>
            </a:r>
            <a:r>
              <a:rPr lang="en-US" dirty="0" err="1" smtClean="0"/>
              <a:t>Janes</a:t>
            </a:r>
            <a:r>
              <a:rPr lang="en-US" dirty="0" smtClean="0"/>
              <a:t> power led 3000k Power: 6.2 watt Luminous flux: 448 lm Number of units: 30 </a:t>
            </a:r>
            <a:endParaRPr lang="en-US" dirty="0"/>
          </a:p>
        </p:txBody>
      </p:sp>
      <p:pic>
        <p:nvPicPr>
          <p:cNvPr id="2050" name="Picture 2" descr="C:\Users\WINDOWS 7\Desktop\New folder (2)\disano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062828"/>
            <a:ext cx="1676400" cy="1604297"/>
          </a:xfrm>
          <a:prstGeom prst="rect">
            <a:avLst/>
          </a:prstGeom>
          <a:noFill/>
        </p:spPr>
      </p:pic>
      <p:pic>
        <p:nvPicPr>
          <p:cNvPr id="2052" name="Picture 4" descr="C:\Users\WINDOWS 7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2057400"/>
            <a:ext cx="1733550" cy="16002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457200" y="5105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Electro </a:t>
            </a:r>
            <a:r>
              <a:rPr lang="en-US" dirty="0" err="1" smtClean="0"/>
              <a:t>Scndanafi</a:t>
            </a:r>
            <a:r>
              <a:rPr lang="en-US" dirty="0" smtClean="0"/>
              <a:t> with Philips PL-C/2P </a:t>
            </a:r>
          </a:p>
          <a:p>
            <a:r>
              <a:rPr lang="en-US" dirty="0" smtClean="0"/>
              <a:t>Power: 34 watt Luminous flux: 1800 lm Number of units: 7 </a:t>
            </a:r>
            <a:endParaRPr lang="en-US" dirty="0"/>
          </a:p>
        </p:txBody>
      </p:sp>
      <p:pic>
        <p:nvPicPr>
          <p:cNvPr id="2053" name="Picture 5" descr="C:\Users\WINDOWS 7\Desktop\New folder (2)\ele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4419600"/>
            <a:ext cx="1676400" cy="1692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dining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38400"/>
            <a:ext cx="7772400" cy="41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dining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060510"/>
            <a:ext cx="9144000" cy="311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dining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0"/>
            <a:ext cx="4475944" cy="2573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286000"/>
            <a:ext cx="4081525" cy="26121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5070340"/>
            <a:ext cx="4462463" cy="1787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Manager room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838200"/>
            <a:ext cx="4114800" cy="3034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9271"/>
            <a:ext cx="4986675" cy="28487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5486400" y="4648200"/>
            <a:ext cx="30574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OSRAM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Siteco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louvre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T16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cooking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914400"/>
            <a:ext cx="5105400" cy="2814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62228"/>
            <a:ext cx="5590098" cy="289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715000" y="4419600"/>
            <a:ext cx="2639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OSRAM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Europlex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T26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Redesign: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676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Old design elevation: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b3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2133600"/>
            <a:ext cx="8076582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Artificial lighting for Veg.prep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15000" y="4419600"/>
            <a:ext cx="2639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OSRAM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Europlex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T26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4104" y="914400"/>
            <a:ext cx="4555225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05250"/>
            <a:ext cx="5528276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Safety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0"/>
            <a:ext cx="5556354" cy="38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810000" y="6248400"/>
            <a:ext cx="20363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Sprinkler 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Safety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524000"/>
            <a:ext cx="5334000" cy="448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810000" y="6096000"/>
            <a:ext cx="2342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suppression system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Safety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762000"/>
            <a:ext cx="3543255" cy="2892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714750"/>
            <a:ext cx="8096250" cy="3143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Safety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Fire system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914399"/>
            <a:ext cx="3757448" cy="3033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161568"/>
            <a:ext cx="8686800" cy="2696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Safety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Evcauation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WINDOWS 7\Desktop\b1 din ev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514600"/>
            <a:ext cx="8700005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Safety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Evcauation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WINDOWS 7\Desktop\b1 servic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590800"/>
            <a:ext cx="8437559" cy="401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Quantity surveying and cost estimation: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185934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total cost of concrete &amp; steel work is 2.9 million shekel.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total cost of the Mechanical work is 377 thousand shekel.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total cost of the Electrical work is 71 thousand shekel.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total cost of the restaurant is about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7.68 million shekel.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total cost per meter square for the restaurant is about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421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JOD/m².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INDOWS 7\Desktop\Grout-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788" y="1752600"/>
            <a:ext cx="5306484" cy="397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2190</TotalTime>
  <Words>1510</Words>
  <Application>Microsoft Office PowerPoint</Application>
  <PresentationFormat>On-screen Show (4:3)</PresentationFormat>
  <Paragraphs>456</Paragraphs>
  <Slides>99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99</vt:i4>
      </vt:variant>
    </vt:vector>
  </HeadingPairs>
  <TitlesOfParts>
    <vt:vector size="101" baseType="lpstr">
      <vt:lpstr>Flow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7</dc:creator>
  <cp:lastModifiedBy>WINDOWS 7</cp:lastModifiedBy>
  <cp:revision>207</cp:revision>
  <dcterms:created xsi:type="dcterms:W3CDTF">2014-12-20T11:11:43Z</dcterms:created>
  <dcterms:modified xsi:type="dcterms:W3CDTF">2014-12-23T20:32:35Z</dcterms:modified>
</cp:coreProperties>
</file>