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79" r:id="rId4"/>
    <p:sldId id="280" r:id="rId5"/>
    <p:sldId id="281" r:id="rId6"/>
    <p:sldId id="258" r:id="rId7"/>
    <p:sldId id="259" r:id="rId8"/>
    <p:sldId id="260" r:id="rId9"/>
    <p:sldId id="261" r:id="rId10"/>
    <p:sldId id="270" r:id="rId11"/>
    <p:sldId id="271" r:id="rId12"/>
    <p:sldId id="262" r:id="rId13"/>
    <p:sldId id="263" r:id="rId14"/>
    <p:sldId id="264" r:id="rId15"/>
    <p:sldId id="265" r:id="rId16"/>
    <p:sldId id="266" r:id="rId17"/>
    <p:sldId id="267" r:id="rId18"/>
    <p:sldId id="268" r:id="rId19"/>
    <p:sldId id="278" r:id="rId20"/>
    <p:sldId id="269" r:id="rId21"/>
    <p:sldId id="272" r:id="rId22"/>
    <p:sldId id="273" r:id="rId23"/>
    <p:sldId id="274" r:id="rId24"/>
    <p:sldId id="275" r:id="rId25"/>
    <p:sldId id="276"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434" autoAdjust="0"/>
  </p:normalViewPr>
  <p:slideViewPr>
    <p:cSldViewPr snapToGrid="0" showGuides="1">
      <p:cViewPr varScale="1">
        <p:scale>
          <a:sx n="74" d="100"/>
          <a:sy n="74" d="100"/>
        </p:scale>
        <p:origin x="576" y="90"/>
      </p:cViewPr>
      <p:guideLst>
        <p:guide orient="horz" pos="2184"/>
        <p:guide pos="38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5/18/2016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2390" y="292823"/>
            <a:ext cx="8915399" cy="2356834"/>
          </a:xfrm>
        </p:spPr>
        <p:txBody>
          <a:bodyPr>
            <a:normAutofit/>
          </a:bodyPr>
          <a:lstStyle/>
          <a:p>
            <a:pPr algn="ctr"/>
            <a:r>
              <a:rPr lang="en-US" sz="11500" b="1" dirty="0" smtClean="0">
                <a:solidFill>
                  <a:srgbClr val="00B050"/>
                </a:solidFill>
                <a:latin typeface="Times New Roman" panose="02020603050405020304" pitchFamily="18" charset="0"/>
                <a:cs typeface="Times New Roman" panose="02020603050405020304" pitchFamily="18" charset="0"/>
              </a:rPr>
              <a:t>SAFE</a:t>
            </a:r>
            <a:r>
              <a:rPr lang="en-US" sz="11500" b="1" dirty="0">
                <a:solidFill>
                  <a:srgbClr val="FF0000"/>
                </a:solidFill>
                <a:latin typeface="Times New Roman" panose="02020603050405020304" pitchFamily="18" charset="0"/>
                <a:cs typeface="Times New Roman" panose="02020603050405020304" pitchFamily="18" charset="0"/>
              </a:rPr>
              <a:t/>
            </a:r>
            <a:br>
              <a:rPr lang="en-US" sz="11500" b="1" dirty="0">
                <a:solidFill>
                  <a:srgbClr val="FF0000"/>
                </a:solidFill>
                <a:latin typeface="Times New Roman" panose="02020603050405020304" pitchFamily="18" charset="0"/>
                <a:cs typeface="Times New Roman" panose="02020603050405020304" pitchFamily="18" charset="0"/>
              </a:rPr>
            </a:br>
            <a:r>
              <a:rPr lang="en-US" sz="3200" dirty="0" smtClean="0">
                <a:solidFill>
                  <a:srgbClr val="00B050"/>
                </a:solidFill>
                <a:latin typeface="Times New Roman" panose="02020603050405020304" pitchFamily="18" charset="0"/>
                <a:cs typeface="Times New Roman" panose="02020603050405020304" pitchFamily="18" charset="0"/>
              </a:rPr>
              <a:t>(</a:t>
            </a:r>
            <a:r>
              <a:rPr lang="en-US" sz="3200" b="1" dirty="0" smtClean="0">
                <a:solidFill>
                  <a:srgbClr val="00B050"/>
                </a:solidFill>
                <a:latin typeface="Times New Roman" panose="02020603050405020304" pitchFamily="18" charset="0"/>
                <a:cs typeface="Times New Roman" panose="02020603050405020304" pitchFamily="18" charset="0"/>
              </a:rPr>
              <a:t>S</a:t>
            </a:r>
            <a:r>
              <a:rPr lang="en-US" sz="3200" dirty="0" smtClean="0">
                <a:solidFill>
                  <a:srgbClr val="00B050"/>
                </a:solidFill>
                <a:latin typeface="Times New Roman" panose="02020603050405020304" pitchFamily="18" charset="0"/>
                <a:cs typeface="Times New Roman" panose="02020603050405020304" pitchFamily="18" charset="0"/>
              </a:rPr>
              <a:t>mart </a:t>
            </a:r>
            <a:r>
              <a:rPr lang="en-US" sz="3200" b="1" dirty="0" smtClean="0">
                <a:solidFill>
                  <a:srgbClr val="00B050"/>
                </a:solidFill>
                <a:latin typeface="Times New Roman" panose="02020603050405020304" pitchFamily="18" charset="0"/>
                <a:cs typeface="Times New Roman" panose="02020603050405020304" pitchFamily="18" charset="0"/>
              </a:rPr>
              <a:t>A</a:t>
            </a:r>
            <a:r>
              <a:rPr lang="en-US" sz="3200" dirty="0" smtClean="0">
                <a:solidFill>
                  <a:srgbClr val="00B050"/>
                </a:solidFill>
                <a:latin typeface="Times New Roman" panose="02020603050405020304" pitchFamily="18" charset="0"/>
                <a:cs typeface="Times New Roman" panose="02020603050405020304" pitchFamily="18" charset="0"/>
              </a:rPr>
              <a:t>gency </a:t>
            </a:r>
            <a:r>
              <a:rPr lang="en-US" sz="3200" b="1" dirty="0" smtClean="0">
                <a:solidFill>
                  <a:srgbClr val="00B050"/>
                </a:solidFill>
                <a:latin typeface="Times New Roman" panose="02020603050405020304" pitchFamily="18" charset="0"/>
                <a:cs typeface="Times New Roman" panose="02020603050405020304" pitchFamily="18" charset="0"/>
              </a:rPr>
              <a:t>F</a:t>
            </a:r>
            <a:r>
              <a:rPr lang="en-US" sz="3200" dirty="0" smtClean="0">
                <a:solidFill>
                  <a:srgbClr val="00B050"/>
                </a:solidFill>
                <a:latin typeface="Times New Roman" panose="02020603050405020304" pitchFamily="18" charset="0"/>
                <a:cs typeface="Times New Roman" panose="02020603050405020304" pitchFamily="18" charset="0"/>
              </a:rPr>
              <a:t>or </a:t>
            </a:r>
            <a:r>
              <a:rPr lang="en-US" sz="3200" b="1" dirty="0" smtClean="0">
                <a:solidFill>
                  <a:srgbClr val="00B050"/>
                </a:solidFill>
                <a:latin typeface="Times New Roman" panose="02020603050405020304" pitchFamily="18" charset="0"/>
                <a:cs typeface="Times New Roman" panose="02020603050405020304" pitchFamily="18" charset="0"/>
              </a:rPr>
              <a:t>E</a:t>
            </a:r>
            <a:r>
              <a:rPr lang="en-US" sz="3200" dirty="0" smtClean="0">
                <a:solidFill>
                  <a:srgbClr val="00B050"/>
                </a:solidFill>
                <a:latin typeface="Times New Roman" panose="02020603050405020304" pitchFamily="18" charset="0"/>
                <a:cs typeface="Times New Roman" panose="02020603050405020304" pitchFamily="18" charset="0"/>
              </a:rPr>
              <a:t>ntities)</a:t>
            </a:r>
            <a:endParaRPr lang="en-US" sz="13800" dirty="0">
              <a:solidFill>
                <a:srgbClr val="00B050"/>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202848" y="3656917"/>
            <a:ext cx="9494948" cy="2904869"/>
          </a:xfrm>
        </p:spPr>
        <p:txBody>
          <a:bodyPr>
            <a:normAutofit fontScale="92500" lnSpcReduction="20000"/>
          </a:bodyPr>
          <a:lstStyle/>
          <a:p>
            <a:r>
              <a:rPr lang="en-US" sz="2000" dirty="0" smtClean="0">
                <a:solidFill>
                  <a:schemeClr val="tx1"/>
                </a:solidFill>
                <a:latin typeface="Times New Roman" panose="02020603050405020304" pitchFamily="18" charset="0"/>
                <a:cs typeface="Times New Roman" panose="02020603050405020304" pitchFamily="18" charset="0"/>
              </a:rPr>
              <a:t>Prepared by:                                             </a:t>
            </a:r>
          </a:p>
          <a:p>
            <a:r>
              <a:rPr lang="en-US" sz="2000" dirty="0" smtClean="0">
                <a:solidFill>
                  <a:schemeClr val="tx1"/>
                </a:solidFill>
                <a:latin typeface="Times New Roman" panose="02020603050405020304" pitchFamily="18" charset="0"/>
                <a:cs typeface="Times New Roman" panose="02020603050405020304" pitchFamily="18" charset="0"/>
              </a:rPr>
              <a:t>Ansam Soliman.</a:t>
            </a:r>
          </a:p>
          <a:p>
            <a:r>
              <a:rPr lang="en-US" sz="2000" dirty="0" smtClean="0">
                <a:solidFill>
                  <a:schemeClr val="tx1"/>
                </a:solidFill>
                <a:latin typeface="Times New Roman" panose="02020603050405020304" pitchFamily="18" charset="0"/>
                <a:cs typeface="Times New Roman" panose="02020603050405020304" pitchFamily="18" charset="0"/>
              </a:rPr>
              <a:t>Yasmeen Shqair.</a:t>
            </a:r>
          </a:p>
          <a:p>
            <a:endParaRPr lang="en-US" dirty="0">
              <a:solidFill>
                <a:schemeClr val="tx1"/>
              </a:solidFill>
              <a:latin typeface="Times New Roman" panose="02020603050405020304" pitchFamily="18" charset="0"/>
              <a:cs typeface="Times New Roman" panose="02020603050405020304" pitchFamily="18" charset="0"/>
            </a:endParaRPr>
          </a:p>
          <a:p>
            <a:r>
              <a:rPr lang="en-US" sz="2000" dirty="0">
                <a:solidFill>
                  <a:schemeClr val="tx1"/>
                </a:solidFill>
                <a:latin typeface="Times New Roman" panose="02020603050405020304" pitchFamily="18" charset="0"/>
                <a:cs typeface="Times New Roman" panose="02020603050405020304" pitchFamily="18" charset="0"/>
              </a:rPr>
              <a:t>Supervised by</a:t>
            </a:r>
            <a:r>
              <a:rPr lang="en-US" sz="2000" dirty="0" smtClean="0">
                <a:solidFill>
                  <a:schemeClr val="tx1"/>
                </a:solidFill>
                <a:latin typeface="Times New Roman" panose="02020603050405020304" pitchFamily="18" charset="0"/>
                <a:cs typeface="Times New Roman" panose="02020603050405020304" pitchFamily="18" charset="0"/>
              </a:rPr>
              <a:t>:</a:t>
            </a:r>
          </a:p>
          <a:p>
            <a:r>
              <a:rPr lang="en-US" sz="2000" dirty="0">
                <a:solidFill>
                  <a:schemeClr val="tx1"/>
                </a:solidFill>
                <a:latin typeface="Times New Roman" panose="02020603050405020304" pitchFamily="18" charset="0"/>
                <a:cs typeface="Times New Roman" panose="02020603050405020304" pitchFamily="18" charset="0"/>
              </a:rPr>
              <a:t>Dr. Ashraf Armoush</a:t>
            </a:r>
            <a:r>
              <a:rPr lang="en-US" sz="2000" dirty="0" smtClean="0">
                <a:solidFill>
                  <a:schemeClr val="tx1"/>
                </a:solidFill>
                <a:latin typeface="Times New Roman" panose="02020603050405020304" pitchFamily="18" charset="0"/>
                <a:cs typeface="Times New Roman" panose="02020603050405020304" pitchFamily="18" charset="0"/>
              </a:rPr>
              <a:t>.</a:t>
            </a:r>
          </a:p>
          <a:p>
            <a:r>
              <a:rPr lang="en-US" sz="2000" dirty="0" smtClean="0">
                <a:solidFill>
                  <a:schemeClr val="tx1"/>
                </a:solidFill>
                <a:latin typeface="Times New Roman" panose="02020603050405020304" pitchFamily="18" charset="0"/>
                <a:cs typeface="Times New Roman" panose="02020603050405020304" pitchFamily="18" charset="0"/>
              </a:rPr>
              <a:t>Dr</a:t>
            </a:r>
            <a:r>
              <a:rPr lang="en-US" sz="2000" dirty="0">
                <a:solidFill>
                  <a:schemeClr val="tx1"/>
                </a:solidFill>
                <a:latin typeface="Times New Roman" panose="02020603050405020304" pitchFamily="18" charset="0"/>
                <a:cs typeface="Times New Roman" panose="02020603050405020304" pitchFamily="18" charset="0"/>
              </a:rPr>
              <a:t>. Manar Qamhieh</a:t>
            </a:r>
            <a:r>
              <a:rPr lang="en-US" sz="2000" dirty="0" smtClean="0">
                <a:solidFill>
                  <a:schemeClr val="tx1"/>
                </a:solidFill>
                <a:latin typeface="Times New Roman" panose="02020603050405020304" pitchFamily="18" charset="0"/>
                <a:cs typeface="Times New Roman" panose="02020603050405020304" pitchFamily="18" charset="0"/>
              </a:rPr>
              <a:t>.</a:t>
            </a:r>
          </a:p>
          <a:p>
            <a:r>
              <a:rPr lang="en-US" sz="2000" dirty="0">
                <a:solidFill>
                  <a:schemeClr val="tx1"/>
                </a:solidFill>
                <a:latin typeface="Times New Roman" panose="02020603050405020304" pitchFamily="18" charset="0"/>
                <a:cs typeface="Times New Roman" panose="02020603050405020304" pitchFamily="18" charset="0"/>
              </a:rPr>
              <a:t>Eng. Haya </a:t>
            </a:r>
            <a:r>
              <a:rPr lang="en-US" sz="2000" dirty="0" err="1">
                <a:solidFill>
                  <a:schemeClr val="tx1"/>
                </a:solidFill>
                <a:latin typeface="Times New Roman" panose="02020603050405020304" pitchFamily="18" charset="0"/>
                <a:cs typeface="Times New Roman" panose="02020603050405020304" pitchFamily="18" charset="0"/>
              </a:rPr>
              <a:t>Samaaneh</a:t>
            </a:r>
            <a:r>
              <a:rPr lang="en-US" sz="2000" dirty="0">
                <a:solidFill>
                  <a:schemeClr val="tx1"/>
                </a:solidFill>
                <a:latin typeface="Times New Roman" panose="02020603050405020304" pitchFamily="18" charset="0"/>
                <a:cs typeface="Times New Roman" panose="02020603050405020304" pitchFamily="18" charset="0"/>
              </a:rPr>
              <a:t>.</a:t>
            </a:r>
          </a:p>
          <a:p>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5" name="Title 1"/>
          <p:cNvSpPr txBox="1">
            <a:spLocks/>
          </p:cNvSpPr>
          <p:nvPr/>
        </p:nvSpPr>
        <p:spPr>
          <a:xfrm>
            <a:off x="3717967" y="2649657"/>
            <a:ext cx="5344243" cy="553792"/>
          </a:xfrm>
          <a:prstGeom prst="rect">
            <a:avLst/>
          </a:prstGeom>
        </p:spPr>
        <p:txBody>
          <a:bodyPr vert="horz" lIns="91440" tIns="45720" rIns="91440" bIns="45720" rtlCol="0" anchor="b">
            <a:normAutofit fontScale="25000" lnSpcReduction="20000"/>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11500" b="1" dirty="0" smtClean="0">
                <a:solidFill>
                  <a:schemeClr val="tx1"/>
                </a:solidFill>
                <a:latin typeface="Times New Roman" panose="02020603050405020304" pitchFamily="18" charset="0"/>
                <a:cs typeface="Times New Roman" panose="02020603050405020304" pitchFamily="18" charset="0"/>
              </a:rPr>
              <a:t>Hardware</a:t>
            </a:r>
            <a:r>
              <a:rPr lang="en-US" sz="11500" b="1" dirty="0" smtClean="0">
                <a:solidFill>
                  <a:srgbClr val="FF0000"/>
                </a:solidFill>
                <a:latin typeface="Times New Roman" panose="02020603050405020304" pitchFamily="18" charset="0"/>
                <a:cs typeface="Times New Roman" panose="02020603050405020304" pitchFamily="18" charset="0"/>
              </a:rPr>
              <a:t> </a:t>
            </a:r>
            <a:r>
              <a:rPr lang="en-US" sz="11500" b="1" dirty="0" smtClean="0">
                <a:solidFill>
                  <a:schemeClr val="tx1"/>
                </a:solidFill>
                <a:latin typeface="Times New Roman" panose="02020603050405020304" pitchFamily="18" charset="0"/>
                <a:cs typeface="Times New Roman" panose="02020603050405020304" pitchFamily="18" charset="0"/>
              </a:rPr>
              <a:t>Graduation</a:t>
            </a:r>
            <a:r>
              <a:rPr lang="en-US" sz="11500" b="1" dirty="0" smtClean="0">
                <a:solidFill>
                  <a:srgbClr val="FF0000"/>
                </a:solidFill>
                <a:latin typeface="Times New Roman" panose="02020603050405020304" pitchFamily="18" charset="0"/>
                <a:cs typeface="Times New Roman" panose="02020603050405020304" pitchFamily="18" charset="0"/>
              </a:rPr>
              <a:t> </a:t>
            </a:r>
            <a:r>
              <a:rPr lang="en-US" sz="11500" b="1" dirty="0" smtClean="0">
                <a:solidFill>
                  <a:schemeClr val="tx1"/>
                </a:solidFill>
                <a:latin typeface="Times New Roman" panose="02020603050405020304" pitchFamily="18" charset="0"/>
                <a:cs typeface="Times New Roman" panose="02020603050405020304" pitchFamily="18" charset="0"/>
              </a:rPr>
              <a:t>Project</a:t>
            </a:r>
            <a:endParaRPr lang="en-US" sz="13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5982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Tools and components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400" dirty="0" smtClean="0">
                <a:solidFill>
                  <a:schemeClr val="tx1"/>
                </a:solidFill>
                <a:latin typeface="Times New Roman" panose="02020603050405020304" pitchFamily="18" charset="0"/>
                <a:cs typeface="Times New Roman" panose="02020603050405020304" pitchFamily="18" charset="0"/>
              </a:rPr>
              <a:t>Arduino Mega</a:t>
            </a:r>
          </a:p>
          <a:p>
            <a:pPr marL="0" indent="0">
              <a:buNone/>
            </a:pPr>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04050" y="2133600"/>
            <a:ext cx="3000562" cy="1743971"/>
          </a:xfrm>
          <a:prstGeom prst="rect">
            <a:avLst/>
          </a:prstGeom>
        </p:spPr>
      </p:pic>
    </p:spTree>
    <p:extLst>
      <p:ext uri="{BB962C8B-B14F-4D97-AF65-F5344CB8AC3E}">
        <p14:creationId xmlns:p14="http://schemas.microsoft.com/office/powerpoint/2010/main" val="177911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Tools and components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smtClean="0">
                <a:solidFill>
                  <a:schemeClr val="tx1"/>
                </a:solidFill>
                <a:latin typeface="Times New Roman" panose="02020603050405020304" pitchFamily="18" charset="0"/>
                <a:cs typeface="Times New Roman" panose="02020603050405020304" pitchFamily="18" charset="0"/>
              </a:rPr>
              <a:t>Arduino Uno</a:t>
            </a:r>
          </a:p>
          <a:p>
            <a:pPr marL="0" indent="0">
              <a:buNone/>
            </a:pPr>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0389" y="3308699"/>
            <a:ext cx="4867422" cy="2602523"/>
          </a:xfrm>
          <a:prstGeom prst="rect">
            <a:avLst/>
          </a:prstGeom>
        </p:spPr>
      </p:pic>
    </p:spTree>
    <p:extLst>
      <p:ext uri="{BB962C8B-B14F-4D97-AF65-F5344CB8AC3E}">
        <p14:creationId xmlns:p14="http://schemas.microsoft.com/office/powerpoint/2010/main" val="2445119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Tools and components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2133600"/>
            <a:ext cx="8915400" cy="4724400"/>
          </a:xfrm>
        </p:spPr>
        <p:txBody>
          <a:bodyPr>
            <a:normAutofit/>
          </a:bodyPr>
          <a:lstStyle/>
          <a:p>
            <a:r>
              <a:rPr lang="en-US" sz="2400" dirty="0" smtClean="0">
                <a:solidFill>
                  <a:schemeClr val="tx1"/>
                </a:solidFill>
                <a:latin typeface="Times New Roman" panose="02020603050405020304" pitchFamily="18" charset="0"/>
                <a:cs typeface="Times New Roman" panose="02020603050405020304" pitchFamily="18" charset="0"/>
              </a:rPr>
              <a:t>Control panel consist of LCD and Keypad.</a:t>
            </a:r>
          </a:p>
          <a:p>
            <a:pPr marL="0" indent="0">
              <a:buNone/>
            </a:pPr>
            <a:endParaRPr lang="en-US" sz="2400" dirty="0" smtClean="0">
              <a:solidFill>
                <a:schemeClr val="tx1"/>
              </a:solidFill>
              <a:latin typeface="Times New Roman" panose="02020603050405020304" pitchFamily="18" charset="0"/>
              <a:cs typeface="Times New Roman" panose="02020603050405020304" pitchFamily="18" charset="0"/>
            </a:endParaRPr>
          </a:p>
          <a:p>
            <a:pPr marL="457200" indent="-457200">
              <a:buAutoNum type="arabicPeriod"/>
            </a:pPr>
            <a:endParaRPr lang="en-US" sz="2400" dirty="0" smtClean="0">
              <a:solidFill>
                <a:schemeClr val="tx1"/>
              </a:solidFill>
              <a:latin typeface="Times New Roman" panose="02020603050405020304" pitchFamily="18" charset="0"/>
              <a:cs typeface="Times New Roman" panose="02020603050405020304" pitchFamily="18" charset="0"/>
            </a:endParaRPr>
          </a:p>
          <a:p>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9212" y="2841674"/>
            <a:ext cx="6709533" cy="4016326"/>
          </a:xfrm>
          <a:prstGeom prst="rect">
            <a:avLst/>
          </a:prstGeom>
        </p:spPr>
      </p:pic>
    </p:spTree>
    <p:extLst>
      <p:ext uri="{BB962C8B-B14F-4D97-AF65-F5344CB8AC3E}">
        <p14:creationId xmlns:p14="http://schemas.microsoft.com/office/powerpoint/2010/main" val="4158364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Tools and components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Pic for </a:t>
            </a:r>
            <a:r>
              <a:rPr lang="en-US" sz="2400" dirty="0" err="1" smtClean="0">
                <a:solidFill>
                  <a:schemeClr val="tx1"/>
                </a:solidFill>
                <a:latin typeface="Times New Roman" panose="02020603050405020304" pitchFamily="18" charset="0"/>
                <a:cs typeface="Times New Roman" panose="02020603050405020304" pitchFamily="18" charset="0"/>
              </a:rPr>
              <a:t>lcd</a:t>
            </a:r>
            <a:r>
              <a:rPr lang="en-US" sz="2400" dirty="0" smtClean="0">
                <a:solidFill>
                  <a:schemeClr val="tx1"/>
                </a:solidFill>
                <a:latin typeface="Times New Roman" panose="02020603050405020304" pitchFamily="18" charset="0"/>
                <a:cs typeface="Times New Roman" panose="02020603050405020304" pitchFamily="18" charset="0"/>
              </a:rPr>
              <a:t> and keypad phone and barcode</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4812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Tools and components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smtClean="0">
                <a:solidFill>
                  <a:schemeClr val="tx1"/>
                </a:solidFill>
                <a:latin typeface="Times New Roman" panose="02020603050405020304" pitchFamily="18" charset="0"/>
                <a:cs typeface="Times New Roman" panose="02020603050405020304" pitchFamily="18" charset="0"/>
              </a:rPr>
              <a:t>Ultrasonic sensors.</a:t>
            </a:r>
          </a:p>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generate </a:t>
            </a:r>
            <a:r>
              <a:rPr lang="en-US" sz="2400" dirty="0">
                <a:solidFill>
                  <a:schemeClr val="tx1"/>
                </a:solidFill>
                <a:latin typeface="Times New Roman" panose="02020603050405020304" pitchFamily="18" charset="0"/>
                <a:cs typeface="Times New Roman" panose="02020603050405020304" pitchFamily="18" charset="0"/>
              </a:rPr>
              <a:t>high frequency sound waves and evaluate the echo which is received back by the sensor. </a:t>
            </a:r>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Sensors </a:t>
            </a:r>
            <a:r>
              <a:rPr lang="en-US" sz="2400" dirty="0">
                <a:solidFill>
                  <a:schemeClr val="tx1"/>
                </a:solidFill>
                <a:latin typeface="Times New Roman" panose="02020603050405020304" pitchFamily="18" charset="0"/>
                <a:cs typeface="Times New Roman" panose="02020603050405020304" pitchFamily="18" charset="0"/>
              </a:rPr>
              <a:t>calculate the time interval between sending the signal and </a:t>
            </a:r>
            <a:r>
              <a:rPr lang="en-US" sz="2400" dirty="0" smtClean="0">
                <a:solidFill>
                  <a:schemeClr val="tx1"/>
                </a:solidFill>
                <a:latin typeface="Times New Roman" panose="02020603050405020304" pitchFamily="18" charset="0"/>
                <a:cs typeface="Times New Roman" panose="02020603050405020304" pitchFamily="18" charset="0"/>
              </a:rPr>
              <a:t>receiving the </a:t>
            </a:r>
            <a:r>
              <a:rPr lang="en-US" sz="2400" dirty="0">
                <a:solidFill>
                  <a:schemeClr val="tx1"/>
                </a:solidFill>
                <a:latin typeface="Times New Roman" panose="02020603050405020304" pitchFamily="18" charset="0"/>
                <a:cs typeface="Times New Roman" panose="02020603050405020304" pitchFamily="18" charset="0"/>
              </a:rPr>
              <a:t>echo </a:t>
            </a:r>
            <a:r>
              <a:rPr lang="en-US" sz="2400" dirty="0" smtClean="0">
                <a:solidFill>
                  <a:schemeClr val="tx1"/>
                </a:solidFill>
                <a:latin typeface="Times New Roman" panose="02020603050405020304" pitchFamily="18" charset="0"/>
                <a:cs typeface="Times New Roman" panose="02020603050405020304" pitchFamily="18" charset="0"/>
              </a:rPr>
              <a:t>to determine the distance to an object. </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3805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Tools and components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We used ultrasonic sensors for detections the empty slots in our model</a:t>
            </a:r>
          </a:p>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to allow users reserve slots for their packages.</a:t>
            </a:r>
          </a:p>
          <a:p>
            <a:pPr marL="0"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1397" y="3429000"/>
            <a:ext cx="6827910" cy="2341352"/>
          </a:xfrm>
          <a:prstGeom prst="rect">
            <a:avLst/>
          </a:prstGeom>
        </p:spPr>
      </p:pic>
    </p:spTree>
    <p:extLst>
      <p:ext uri="{BB962C8B-B14F-4D97-AF65-F5344CB8AC3E}">
        <p14:creationId xmlns:p14="http://schemas.microsoft.com/office/powerpoint/2010/main" val="1789614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Tools and components</a:t>
            </a:r>
            <a:endParaRPr lang="en-US" dirty="0"/>
          </a:p>
        </p:txBody>
      </p:sp>
      <p:sp>
        <p:nvSpPr>
          <p:cNvPr id="3" name="Content Placeholder 2"/>
          <p:cNvSpPr>
            <a:spLocks noGrp="1"/>
          </p:cNvSpPr>
          <p:nvPr>
            <p:ph idx="1"/>
          </p:nvPr>
        </p:nvSpPr>
        <p:spPr>
          <a:xfrm>
            <a:off x="2394840" y="1671784"/>
            <a:ext cx="8915400" cy="5186215"/>
          </a:xfrm>
        </p:spPr>
        <p:txBody>
          <a:bodyPr/>
          <a:lstStyle/>
          <a:p>
            <a:r>
              <a:rPr lang="en-US" sz="2400" dirty="0" smtClean="0">
                <a:solidFill>
                  <a:schemeClr val="tx1"/>
                </a:solidFill>
                <a:latin typeface="Times New Roman" panose="02020603050405020304" pitchFamily="18" charset="0"/>
                <a:cs typeface="Times New Roman" panose="02020603050405020304" pitchFamily="18" charset="0"/>
              </a:rPr>
              <a:t>Servo motors.</a:t>
            </a:r>
          </a:p>
          <a:p>
            <a:pPr marL="0" indent="0">
              <a:buNone/>
            </a:pPr>
            <a:r>
              <a:rPr lang="en-US" sz="2400" dirty="0">
                <a:solidFill>
                  <a:schemeClr val="tx1"/>
                </a:solidFill>
                <a:latin typeface="Times New Roman" panose="02020603050405020304" pitchFamily="18" charset="0"/>
                <a:cs typeface="Times New Roman" panose="02020603050405020304" pitchFamily="18" charset="0"/>
              </a:rPr>
              <a:t> Servos have integrated gears and a shaft that can be </a:t>
            </a:r>
            <a:r>
              <a:rPr lang="en-US" sz="2400" dirty="0" smtClean="0">
                <a:solidFill>
                  <a:schemeClr val="tx1"/>
                </a:solidFill>
                <a:latin typeface="Times New Roman" panose="02020603050405020304" pitchFamily="18" charset="0"/>
                <a:cs typeface="Times New Roman" panose="02020603050405020304" pitchFamily="18" charset="0"/>
              </a:rPr>
              <a:t>controlled. Servos </a:t>
            </a:r>
            <a:r>
              <a:rPr lang="en-US" sz="2400" dirty="0">
                <a:solidFill>
                  <a:schemeClr val="tx1"/>
                </a:solidFill>
                <a:latin typeface="Times New Roman" panose="02020603050405020304" pitchFamily="18" charset="0"/>
                <a:cs typeface="Times New Roman" panose="02020603050405020304" pitchFamily="18" charset="0"/>
              </a:rPr>
              <a:t>allow the shaft to be positioned at various angles, usually between 0 and 180 </a:t>
            </a:r>
            <a:r>
              <a:rPr lang="en-US" sz="2400" dirty="0" smtClean="0">
                <a:solidFill>
                  <a:schemeClr val="tx1"/>
                </a:solidFill>
                <a:latin typeface="Times New Roman" panose="02020603050405020304" pitchFamily="18" charset="0"/>
                <a:cs typeface="Times New Roman" panose="02020603050405020304" pitchFamily="18" charset="0"/>
              </a:rPr>
              <a:t>degrees. </a:t>
            </a:r>
            <a:r>
              <a:rPr lang="en-US" sz="2400" dirty="0">
                <a:solidFill>
                  <a:schemeClr val="tx1"/>
                </a:solidFill>
                <a:latin typeface="Times New Roman" panose="02020603050405020304" pitchFamily="18" charset="0"/>
                <a:cs typeface="Times New Roman" panose="02020603050405020304" pitchFamily="18" charset="0"/>
              </a:rPr>
              <a:t>We use 5 servo motor for arm to pick the package and put it inside suitable slot in wooden model and retrieve the package from </a:t>
            </a:r>
            <a:r>
              <a:rPr lang="en-US" sz="2400" dirty="0" smtClean="0">
                <a:solidFill>
                  <a:schemeClr val="tx1"/>
                </a:solidFill>
                <a:latin typeface="Times New Roman" panose="02020603050405020304" pitchFamily="18" charset="0"/>
                <a:cs typeface="Times New Roman" panose="02020603050405020304" pitchFamily="18" charset="0"/>
              </a:rPr>
              <a:t>it </a:t>
            </a:r>
            <a:r>
              <a:rPr lang="en-US" sz="2400" dirty="0">
                <a:solidFill>
                  <a:schemeClr val="tx1"/>
                </a:solidFill>
                <a:latin typeface="Times New Roman" panose="02020603050405020304" pitchFamily="18" charset="0"/>
                <a:cs typeface="Times New Roman" panose="02020603050405020304" pitchFamily="18" charset="0"/>
              </a:rPr>
              <a:t>to user</a:t>
            </a:r>
            <a:r>
              <a:rPr lang="en-US" sz="2400" dirty="0" smtClean="0">
                <a:solidFill>
                  <a:schemeClr val="tx1"/>
                </a:solidFill>
                <a:latin typeface="Times New Roman" panose="02020603050405020304" pitchFamily="18" charset="0"/>
                <a:cs typeface="Times New Roman" panose="02020603050405020304" pitchFamily="18" charset="0"/>
              </a:rPr>
              <a:t>.</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smtClean="0">
                <a:solidFill>
                  <a:schemeClr val="tx1"/>
                </a:solidFill>
                <a:latin typeface="Times New Roman" panose="02020603050405020304" pitchFamily="18" charset="0"/>
                <a:cs typeface="Times New Roman" panose="02020603050405020304" pitchFamily="18" charset="0"/>
              </a:rPr>
              <a:t>                                  </a:t>
            </a:r>
          </a:p>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                                                       </a:t>
            </a:r>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2924" y="4206240"/>
            <a:ext cx="3541175" cy="265176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269479" y="3900270"/>
            <a:ext cx="2651761" cy="3263704"/>
          </a:xfrm>
          <a:prstGeom prst="rect">
            <a:avLst/>
          </a:prstGeom>
        </p:spPr>
      </p:pic>
    </p:spTree>
    <p:extLst>
      <p:ext uri="{BB962C8B-B14F-4D97-AF65-F5344CB8AC3E}">
        <p14:creationId xmlns:p14="http://schemas.microsoft.com/office/powerpoint/2010/main" val="2639739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Tools and components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79561" y="1708596"/>
            <a:ext cx="9225051" cy="5149403"/>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GSM/GPRS Shield </a:t>
            </a:r>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solidFill>
                <a:latin typeface="Times New Roman" panose="02020603050405020304" pitchFamily="18" charset="0"/>
                <a:cs typeface="Times New Roman" panose="02020603050405020304" pitchFamily="18" charset="0"/>
              </a:rPr>
              <a:t>We use the GSM to send message when the user enter the package, he will enter his phone number to reserve empty slot, so if there is an empty slot the system will send message to user to ensure his reservation, and when the user need to retrieve his package then the system receive </a:t>
            </a:r>
            <a:r>
              <a:rPr lang="en-US" sz="2400" dirty="0" smtClean="0">
                <a:solidFill>
                  <a:schemeClr val="tx1"/>
                </a:solidFill>
                <a:latin typeface="Times New Roman" panose="02020603050405020304" pitchFamily="18" charset="0"/>
                <a:cs typeface="Times New Roman" panose="02020603050405020304" pitchFamily="18" charset="0"/>
              </a:rPr>
              <a:t>message </a:t>
            </a:r>
            <a:r>
              <a:rPr lang="en-US" sz="2400" dirty="0">
                <a:solidFill>
                  <a:schemeClr val="tx1"/>
                </a:solidFill>
                <a:latin typeface="Times New Roman" panose="02020603050405020304" pitchFamily="18" charset="0"/>
                <a:cs typeface="Times New Roman" panose="02020603050405020304" pitchFamily="18" charset="0"/>
              </a:rPr>
              <a:t>to identify his package and return it to the user</a:t>
            </a:r>
            <a:r>
              <a:rPr lang="en-US" sz="24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279562" y="4161463"/>
            <a:ext cx="5218518" cy="2574187"/>
          </a:xfrm>
          <a:prstGeom prst="rect">
            <a:avLst/>
          </a:prstGeom>
        </p:spPr>
      </p:pic>
    </p:spTree>
    <p:extLst>
      <p:ext uri="{BB962C8B-B14F-4D97-AF65-F5344CB8AC3E}">
        <p14:creationId xmlns:p14="http://schemas.microsoft.com/office/powerpoint/2010/main" val="313046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Tools and components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92925" y="1763332"/>
            <a:ext cx="8915400" cy="5094667"/>
          </a:xfrm>
        </p:spPr>
        <p:txBody>
          <a:bodyPr/>
          <a:lstStyle/>
          <a:p>
            <a:r>
              <a:rPr lang="en-US" sz="2400" dirty="0" smtClean="0">
                <a:solidFill>
                  <a:schemeClr val="tx1"/>
                </a:solidFill>
                <a:latin typeface="Times New Roman" panose="02020603050405020304" pitchFamily="18" charset="0"/>
                <a:cs typeface="Times New Roman" panose="02020603050405020304" pitchFamily="18" charset="0"/>
              </a:rPr>
              <a:t>Wooden model</a:t>
            </a:r>
          </a:p>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consist </a:t>
            </a:r>
            <a:r>
              <a:rPr lang="en-US" sz="2400" dirty="0">
                <a:solidFill>
                  <a:schemeClr val="tx1"/>
                </a:solidFill>
                <a:latin typeface="Times New Roman" panose="02020603050405020304" pitchFamily="18" charset="0"/>
                <a:cs typeface="Times New Roman" panose="02020603050405020304" pitchFamily="18" charset="0"/>
              </a:rPr>
              <a:t>of two kind of </a:t>
            </a:r>
            <a:r>
              <a:rPr lang="en-US" sz="2400" dirty="0" smtClean="0">
                <a:solidFill>
                  <a:schemeClr val="tx1"/>
                </a:solidFill>
                <a:latin typeface="Times New Roman" panose="02020603050405020304" pitchFamily="18" charset="0"/>
                <a:cs typeface="Times New Roman" panose="02020603050405020304" pitchFamily="18" charset="0"/>
              </a:rPr>
              <a:t>sizes(small and large), </a:t>
            </a:r>
            <a:r>
              <a:rPr lang="en-US" sz="2400" dirty="0">
                <a:solidFill>
                  <a:schemeClr val="tx1"/>
                </a:solidFill>
                <a:latin typeface="Times New Roman" panose="02020603050405020304" pitchFamily="18" charset="0"/>
                <a:cs typeface="Times New Roman" panose="02020603050405020304" pitchFamily="18" charset="0"/>
              </a:rPr>
              <a:t>the user can choose one of them to put the package according to the size of it and the reading of ultrasonic sensors that detection the empty slots in the model</a:t>
            </a:r>
            <a:r>
              <a:rPr lang="en-US" sz="24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4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p>
        </p:txBody>
      </p:sp>
      <p:pic>
        <p:nvPicPr>
          <p:cNvPr id="4" name="Picture 3" descr="C:\Users\ansam_soliman\Desktop\photos\photos\IMG_758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3380962" y="2679063"/>
            <a:ext cx="3390900" cy="4966974"/>
          </a:xfrm>
          <a:prstGeom prst="rect">
            <a:avLst/>
          </a:prstGeom>
          <a:noFill/>
          <a:ln>
            <a:noFill/>
          </a:ln>
        </p:spPr>
      </p:pic>
    </p:spTree>
    <p:extLst>
      <p:ext uri="{BB962C8B-B14F-4D97-AF65-F5344CB8AC3E}">
        <p14:creationId xmlns:p14="http://schemas.microsoft.com/office/powerpoint/2010/main" val="2635742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Features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764406"/>
            <a:ext cx="8915400" cy="4146816"/>
          </a:xfrm>
        </p:spPr>
        <p:txBody>
          <a:bodyPr/>
          <a:lstStyle/>
          <a:p>
            <a:pPr marL="0" indent="0">
              <a:buNone/>
            </a:pPr>
            <a:endParaRPr lang="en-US" sz="2400" dirty="0" smtClean="0">
              <a:solidFill>
                <a:schemeClr val="tx1"/>
              </a:solidFill>
              <a:latin typeface="Times New Roman" panose="02020603050405020304" pitchFamily="18" charset="0"/>
              <a:cs typeface="Times New Roman" panose="02020603050405020304" pitchFamily="18" charset="0"/>
            </a:endParaRPr>
          </a:p>
          <a:p>
            <a:r>
              <a:rPr lang="en-US" sz="2400" dirty="0" smtClean="0">
                <a:solidFill>
                  <a:schemeClr val="tx1"/>
                </a:solidFill>
                <a:latin typeface="Times New Roman" panose="02020603050405020304" pitchFamily="18" charset="0"/>
                <a:cs typeface="Times New Roman" panose="02020603050405020304" pitchFamily="18" charset="0"/>
              </a:rPr>
              <a:t>Automation Entering and Retrieving for Packages.</a:t>
            </a:r>
          </a:p>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Organize the packages according to their </a:t>
            </a:r>
            <a:r>
              <a:rPr lang="en-US" sz="2400" dirty="0" smtClean="0">
                <a:solidFill>
                  <a:schemeClr val="tx1"/>
                </a:solidFill>
                <a:latin typeface="Times New Roman" panose="02020603050405020304" pitchFamily="18" charset="0"/>
                <a:cs typeface="Times New Roman" panose="02020603050405020304" pitchFamily="18" charset="0"/>
              </a:rPr>
              <a:t>sizes(small </a:t>
            </a:r>
            <a:r>
              <a:rPr lang="en-US" sz="2400" dirty="0">
                <a:solidFill>
                  <a:schemeClr val="tx1"/>
                </a:solidFill>
                <a:latin typeface="Times New Roman" panose="02020603050405020304" pitchFamily="18" charset="0"/>
                <a:cs typeface="Times New Roman" panose="02020603050405020304" pitchFamily="18" charset="0"/>
              </a:rPr>
              <a:t>and large</a:t>
            </a:r>
            <a:r>
              <a:rPr lang="en-US" sz="2400" dirty="0" smtClean="0">
                <a:solidFill>
                  <a:schemeClr val="tx1"/>
                </a:solidFill>
                <a:latin typeface="Times New Roman" panose="02020603050405020304" pitchFamily="18" charset="0"/>
                <a:cs typeface="Times New Roman" panose="02020603050405020304" pitchFamily="18" charset="0"/>
              </a:rPr>
              <a:t>).</a:t>
            </a:r>
          </a:p>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User can reserve place using its phone number or the system give him barcode according to the place.</a:t>
            </a:r>
          </a:p>
          <a:p>
            <a:endParaRPr lang="en-US" dirty="0" smtClean="0"/>
          </a:p>
          <a:p>
            <a:endParaRPr lang="en-US" dirty="0"/>
          </a:p>
        </p:txBody>
      </p:sp>
    </p:spTree>
    <p:extLst>
      <p:ext uri="{BB962C8B-B14F-4D97-AF65-F5344CB8AC3E}">
        <p14:creationId xmlns:p14="http://schemas.microsoft.com/office/powerpoint/2010/main" val="4253841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69839"/>
          </a:xfrm>
        </p:spPr>
        <p:txBody>
          <a:bodyPr>
            <a:noAutofit/>
          </a:bodyPr>
          <a:lstStyle/>
          <a:p>
            <a:r>
              <a:rPr lang="en-US" dirty="0" smtClean="0">
                <a:latin typeface="Times New Roman" panose="02020603050405020304" pitchFamily="18" charset="0"/>
                <a:cs typeface="Times New Roman" panose="02020603050405020304" pitchFamily="18" charset="0"/>
              </a:rPr>
              <a:t>Outline</a:t>
            </a:r>
            <a:r>
              <a:rPr lang="en-US" dirty="0" smtClean="0"/>
              <a:t/>
            </a:r>
            <a:br>
              <a:rPr lang="en-US" dirty="0" smtClean="0"/>
            </a:br>
            <a:endParaRPr lang="en-US" dirty="0"/>
          </a:p>
        </p:txBody>
      </p:sp>
      <p:sp>
        <p:nvSpPr>
          <p:cNvPr id="3" name="Content Placeholder 2"/>
          <p:cNvSpPr>
            <a:spLocks noGrp="1"/>
          </p:cNvSpPr>
          <p:nvPr>
            <p:ph idx="1"/>
          </p:nvPr>
        </p:nvSpPr>
        <p:spPr>
          <a:xfrm>
            <a:off x="2137893" y="1609859"/>
            <a:ext cx="9366719" cy="4301363"/>
          </a:xfrm>
        </p:spPr>
        <p:txBody>
          <a:bodyPr>
            <a:normAutofit lnSpcReduction="10000"/>
          </a:bodyPr>
          <a:lstStyle/>
          <a:p>
            <a:r>
              <a:rPr lang="en-US" sz="2400" dirty="0" smtClean="0">
                <a:solidFill>
                  <a:schemeClr val="tx1"/>
                </a:solidFill>
                <a:latin typeface="Times New Roman" panose="02020603050405020304" pitchFamily="18" charset="0"/>
                <a:cs typeface="Times New Roman" panose="02020603050405020304" pitchFamily="18" charset="0"/>
              </a:rPr>
              <a:t>Problem.</a:t>
            </a:r>
          </a:p>
          <a:p>
            <a:r>
              <a:rPr lang="en-US" sz="2400" dirty="0" smtClean="0">
                <a:solidFill>
                  <a:schemeClr val="tx1"/>
                </a:solidFill>
                <a:latin typeface="Times New Roman" panose="02020603050405020304" pitchFamily="18" charset="0"/>
                <a:cs typeface="Times New Roman" panose="02020603050405020304" pitchFamily="18" charset="0"/>
              </a:rPr>
              <a:t>Solution.</a:t>
            </a:r>
          </a:p>
          <a:p>
            <a:r>
              <a:rPr lang="en-US" sz="2400" dirty="0">
                <a:solidFill>
                  <a:schemeClr val="tx1"/>
                </a:solidFill>
                <a:latin typeface="Times New Roman" panose="02020603050405020304" pitchFamily="18" charset="0"/>
                <a:cs typeface="Times New Roman" panose="02020603050405020304" pitchFamily="18" charset="0"/>
              </a:rPr>
              <a:t>What is </a:t>
            </a:r>
            <a:r>
              <a:rPr lang="en-US" sz="2400" b="1" dirty="0">
                <a:solidFill>
                  <a:schemeClr val="tx1"/>
                </a:solidFill>
                <a:latin typeface="Times New Roman" panose="02020603050405020304" pitchFamily="18" charset="0"/>
                <a:cs typeface="Times New Roman" panose="02020603050405020304" pitchFamily="18" charset="0"/>
              </a:rPr>
              <a:t>SAFE </a:t>
            </a:r>
            <a:r>
              <a:rPr lang="en-US" sz="2400" dirty="0">
                <a:solidFill>
                  <a:schemeClr val="tx1"/>
                </a:solidFill>
                <a:latin typeface="Times New Roman" panose="02020603050405020304" pitchFamily="18" charset="0"/>
                <a:cs typeface="Times New Roman" panose="02020603050405020304" pitchFamily="18" charset="0"/>
              </a:rPr>
              <a:t>project</a:t>
            </a:r>
            <a:r>
              <a:rPr lang="en-US" sz="2400" dirty="0" smtClean="0">
                <a:solidFill>
                  <a:schemeClr val="tx1"/>
                </a:solidFill>
                <a:latin typeface="Times New Roman" panose="02020603050405020304" pitchFamily="18" charset="0"/>
                <a:cs typeface="Times New Roman" panose="02020603050405020304" pitchFamily="18" charset="0"/>
              </a:rPr>
              <a:t>.</a:t>
            </a:r>
          </a:p>
          <a:p>
            <a:r>
              <a:rPr lang="en-US" sz="2400" dirty="0" smtClean="0">
                <a:solidFill>
                  <a:schemeClr val="tx1"/>
                </a:solidFill>
                <a:latin typeface="Times New Roman" panose="02020603050405020304" pitchFamily="18" charset="0"/>
                <a:cs typeface="Times New Roman" panose="02020603050405020304" pitchFamily="18" charset="0"/>
              </a:rPr>
              <a:t>Introduction.</a:t>
            </a:r>
          </a:p>
          <a:p>
            <a:r>
              <a:rPr lang="en-US" sz="2400" dirty="0" smtClean="0">
                <a:solidFill>
                  <a:schemeClr val="tx1"/>
                </a:solidFill>
                <a:latin typeface="Times New Roman" panose="02020603050405020304" pitchFamily="18" charset="0"/>
                <a:cs typeface="Times New Roman" panose="02020603050405020304" pitchFamily="18" charset="0"/>
              </a:rPr>
              <a:t>Objectives.</a:t>
            </a:r>
          </a:p>
          <a:p>
            <a:r>
              <a:rPr lang="en-US" sz="2400" dirty="0" smtClean="0">
                <a:solidFill>
                  <a:schemeClr val="tx1"/>
                </a:solidFill>
                <a:latin typeface="Times New Roman" panose="02020603050405020304" pitchFamily="18" charset="0"/>
                <a:cs typeface="Times New Roman" panose="02020603050405020304" pitchFamily="18" charset="0"/>
              </a:rPr>
              <a:t>Tools and components.</a:t>
            </a:r>
          </a:p>
          <a:p>
            <a:r>
              <a:rPr lang="en-US" sz="2400" dirty="0" smtClean="0">
                <a:solidFill>
                  <a:schemeClr val="tx1"/>
                </a:solidFill>
                <a:latin typeface="Times New Roman" panose="02020603050405020304" pitchFamily="18" charset="0"/>
                <a:cs typeface="Times New Roman" panose="02020603050405020304" pitchFamily="18" charset="0"/>
              </a:rPr>
              <a:t>Constraints.</a:t>
            </a:r>
          </a:p>
          <a:p>
            <a:r>
              <a:rPr lang="en-US" sz="2400" dirty="0" smtClean="0">
                <a:solidFill>
                  <a:schemeClr val="tx1"/>
                </a:solidFill>
                <a:latin typeface="Times New Roman" panose="02020603050405020304" pitchFamily="18" charset="0"/>
                <a:cs typeface="Times New Roman" panose="02020603050405020304" pitchFamily="18" charset="0"/>
              </a:rPr>
              <a:t>Future work.</a:t>
            </a:r>
          </a:p>
          <a:p>
            <a:r>
              <a:rPr lang="en-US" sz="2400" dirty="0" smtClean="0">
                <a:solidFill>
                  <a:schemeClr val="tx1"/>
                </a:solidFill>
                <a:latin typeface="Times New Roman" panose="02020603050405020304" pitchFamily="18" charset="0"/>
                <a:cs typeface="Times New Roman" panose="02020603050405020304" pitchFamily="18" charset="0"/>
              </a:rPr>
              <a:t>Conclusion.</a:t>
            </a:r>
          </a:p>
          <a:p>
            <a:endParaRPr lang="en-US" sz="2400" dirty="0" smtClean="0">
              <a:solidFill>
                <a:schemeClr val="tx1"/>
              </a:solidFill>
              <a:latin typeface="Times New Roman" panose="02020603050405020304" pitchFamily="18" charset="0"/>
              <a:cs typeface="Times New Roman" panose="02020603050405020304" pitchFamily="18" charset="0"/>
            </a:endParaRPr>
          </a:p>
          <a:p>
            <a:endParaRPr lang="en-US" sz="2400" dirty="0" smtClean="0">
              <a:solidFill>
                <a:schemeClr val="tx1"/>
              </a:solidFill>
              <a:latin typeface="Times New Roman" panose="02020603050405020304" pitchFamily="18" charset="0"/>
              <a:cs typeface="Times New Roman" panose="02020603050405020304" pitchFamily="18" charset="0"/>
            </a:endParaRPr>
          </a:p>
          <a:p>
            <a:endParaRPr lang="en-US" sz="2400" dirty="0" smtClean="0">
              <a:solidFill>
                <a:schemeClr val="tx1"/>
              </a:solidFill>
              <a:latin typeface="Times New Roman" panose="02020603050405020304" pitchFamily="18" charset="0"/>
              <a:cs typeface="Times New Roman" panose="02020603050405020304" pitchFamily="18" charset="0"/>
            </a:endParaRPr>
          </a:p>
          <a:p>
            <a:endParaRPr lang="en-US" sz="2000" dirty="0" smtClean="0"/>
          </a:p>
          <a:p>
            <a:endParaRPr lang="en-US" sz="2000" dirty="0" smtClean="0"/>
          </a:p>
          <a:p>
            <a:endParaRPr lang="en-US" sz="2000" dirty="0" smtClean="0"/>
          </a:p>
          <a:p>
            <a:endParaRPr lang="en-US" dirty="0"/>
          </a:p>
        </p:txBody>
      </p:sp>
    </p:spTree>
    <p:extLst>
      <p:ext uri="{BB962C8B-B14F-4D97-AF65-F5344CB8AC3E}">
        <p14:creationId xmlns:p14="http://schemas.microsoft.com/office/powerpoint/2010/main" val="14797610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Constraints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711569"/>
            <a:ext cx="8915400" cy="3777622"/>
          </a:xfrm>
        </p:spPr>
        <p:txBody>
          <a:bodyPr/>
          <a:lstStyle/>
          <a:p>
            <a:r>
              <a:rPr lang="en-US" sz="2400" dirty="0">
                <a:solidFill>
                  <a:schemeClr val="tx1"/>
                </a:solidFill>
                <a:latin typeface="Times New Roman" panose="02020603050405020304" pitchFamily="18" charset="0"/>
                <a:cs typeface="Times New Roman" panose="02020603050405020304" pitchFamily="18" charset="0"/>
              </a:rPr>
              <a:t>Financial </a:t>
            </a:r>
            <a:r>
              <a:rPr lang="en-US" sz="2400" dirty="0" smtClean="0">
                <a:solidFill>
                  <a:schemeClr val="tx1"/>
                </a:solidFill>
                <a:latin typeface="Times New Roman" panose="02020603050405020304" pitchFamily="18" charset="0"/>
                <a:cs typeface="Times New Roman" panose="02020603050405020304" pitchFamily="18" charset="0"/>
              </a:rPr>
              <a:t>Constraints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9495753"/>
              </p:ext>
            </p:extLst>
          </p:nvPr>
        </p:nvGraphicFramePr>
        <p:xfrm>
          <a:off x="2589212" y="2307105"/>
          <a:ext cx="8566467" cy="4550891"/>
        </p:xfrm>
        <a:graphic>
          <a:graphicData uri="http://schemas.openxmlformats.org/drawingml/2006/table">
            <a:tbl>
              <a:tblPr firstRow="1" firstCol="1" bandRow="1">
                <a:tableStyleId>{F2DE63D5-997A-4646-A377-4702673A728D}</a:tableStyleId>
              </a:tblPr>
              <a:tblGrid>
                <a:gridCol w="3382041"/>
                <a:gridCol w="1910322"/>
                <a:gridCol w="2066232"/>
                <a:gridCol w="1207872"/>
              </a:tblGrid>
              <a:tr h="345048">
                <a:tc>
                  <a:txBody>
                    <a:bodyPr/>
                    <a:lstStyle/>
                    <a:p>
                      <a:pPr marL="457200" marR="0" indent="-457200" algn="ctr">
                        <a:lnSpc>
                          <a:spcPct val="110000"/>
                        </a:lnSpc>
                        <a:spcBef>
                          <a:spcPts val="0"/>
                        </a:spcBef>
                        <a:spcAft>
                          <a:spcPts val="600"/>
                        </a:spcAft>
                      </a:pPr>
                      <a:r>
                        <a:rPr lang="en-US" sz="1200" dirty="0">
                          <a:effectLst/>
                        </a:rPr>
                        <a:t>Part</a:t>
                      </a:r>
                      <a:endParaRPr lang="en-US" sz="105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NO. Of Units</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Cost/Unit NIS</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Total Cost</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345279">
                <a:tc>
                  <a:txBody>
                    <a:bodyPr/>
                    <a:lstStyle/>
                    <a:p>
                      <a:pPr marL="0" marR="0" algn="ctr">
                        <a:lnSpc>
                          <a:spcPct val="110000"/>
                        </a:lnSpc>
                        <a:spcBef>
                          <a:spcPts val="0"/>
                        </a:spcBef>
                        <a:spcAft>
                          <a:spcPts val="600"/>
                        </a:spcAft>
                      </a:pPr>
                      <a:r>
                        <a:rPr lang="en-US" sz="1200" dirty="0">
                          <a:effectLst/>
                        </a:rPr>
                        <a:t>Wooden model</a:t>
                      </a:r>
                      <a:endParaRPr lang="en-US" sz="105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dirty="0">
                          <a:effectLst/>
                        </a:rPr>
                        <a:t>1</a:t>
                      </a:r>
                      <a:endParaRPr lang="en-US" sz="105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200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200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345279">
                <a:tc>
                  <a:txBody>
                    <a:bodyPr/>
                    <a:lstStyle/>
                    <a:p>
                      <a:pPr marL="0" marR="0" algn="ctr">
                        <a:lnSpc>
                          <a:spcPct val="110000"/>
                        </a:lnSpc>
                        <a:spcBef>
                          <a:spcPts val="0"/>
                        </a:spcBef>
                        <a:spcAft>
                          <a:spcPts val="0"/>
                        </a:spcAft>
                      </a:pPr>
                      <a:r>
                        <a:rPr lang="en-US" sz="1200">
                          <a:effectLst/>
                        </a:rPr>
                        <a:t>Arduino Uno</a:t>
                      </a:r>
                      <a:endPar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1</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69 </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69</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345279">
                <a:tc>
                  <a:txBody>
                    <a:bodyPr/>
                    <a:lstStyle/>
                    <a:p>
                      <a:pPr marL="0" marR="0" algn="ctr">
                        <a:lnSpc>
                          <a:spcPct val="110000"/>
                        </a:lnSpc>
                        <a:spcBef>
                          <a:spcPts val="0"/>
                        </a:spcBef>
                        <a:spcAft>
                          <a:spcPts val="0"/>
                        </a:spcAft>
                      </a:pPr>
                      <a:r>
                        <a:rPr lang="en-US" sz="1200">
                          <a:effectLst/>
                        </a:rPr>
                        <a:t>Arduino Mega</a:t>
                      </a:r>
                      <a:endPar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1</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150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150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345279">
                <a:tc>
                  <a:txBody>
                    <a:bodyPr/>
                    <a:lstStyle/>
                    <a:p>
                      <a:pPr marL="0" marR="0" algn="ctr">
                        <a:lnSpc>
                          <a:spcPct val="110000"/>
                        </a:lnSpc>
                        <a:spcBef>
                          <a:spcPts val="0"/>
                        </a:spcBef>
                        <a:spcAft>
                          <a:spcPts val="0"/>
                        </a:spcAft>
                      </a:pPr>
                      <a:r>
                        <a:rPr lang="en-US" sz="1200">
                          <a:effectLst/>
                        </a:rPr>
                        <a:t>GPRS-GSM</a:t>
                      </a:r>
                      <a:endPar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1</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250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250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345279">
                <a:tc>
                  <a:txBody>
                    <a:bodyPr/>
                    <a:lstStyle/>
                    <a:p>
                      <a:pPr marL="0" marR="0" algn="ctr">
                        <a:lnSpc>
                          <a:spcPct val="110000"/>
                        </a:lnSpc>
                        <a:spcBef>
                          <a:spcPts val="0"/>
                        </a:spcBef>
                        <a:spcAft>
                          <a:spcPts val="0"/>
                        </a:spcAft>
                      </a:pPr>
                      <a:r>
                        <a:rPr lang="en-US" sz="1200">
                          <a:effectLst/>
                        </a:rPr>
                        <a:t>LCD</a:t>
                      </a:r>
                      <a:endPar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1</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45</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45</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345279">
                <a:tc>
                  <a:txBody>
                    <a:bodyPr/>
                    <a:lstStyle/>
                    <a:p>
                      <a:pPr marL="0" marR="0" algn="ctr">
                        <a:lnSpc>
                          <a:spcPct val="110000"/>
                        </a:lnSpc>
                        <a:spcBef>
                          <a:spcPts val="0"/>
                        </a:spcBef>
                        <a:spcAft>
                          <a:spcPts val="600"/>
                        </a:spcAft>
                      </a:pPr>
                      <a:r>
                        <a:rPr lang="en-US" sz="1200" dirty="0">
                          <a:effectLst/>
                        </a:rPr>
                        <a:t>Keypad</a:t>
                      </a:r>
                      <a:endParaRPr lang="en-US" sz="105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1</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20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20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345279">
                <a:tc>
                  <a:txBody>
                    <a:bodyPr/>
                    <a:lstStyle/>
                    <a:p>
                      <a:pPr marL="0" marR="0" algn="ctr">
                        <a:lnSpc>
                          <a:spcPct val="110000"/>
                        </a:lnSpc>
                        <a:spcBef>
                          <a:spcPts val="0"/>
                        </a:spcBef>
                        <a:spcAft>
                          <a:spcPts val="0"/>
                        </a:spcAft>
                      </a:pPr>
                      <a:r>
                        <a:rPr lang="en-US" sz="1200">
                          <a:effectLst/>
                        </a:rPr>
                        <a:t>Whiteboard</a:t>
                      </a:r>
                      <a:endPar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1</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10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10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345279">
                <a:tc>
                  <a:txBody>
                    <a:bodyPr/>
                    <a:lstStyle/>
                    <a:p>
                      <a:pPr marL="0" marR="0" algn="ctr">
                        <a:lnSpc>
                          <a:spcPct val="110000"/>
                        </a:lnSpc>
                        <a:spcBef>
                          <a:spcPts val="0"/>
                        </a:spcBef>
                        <a:spcAft>
                          <a:spcPts val="0"/>
                        </a:spcAft>
                      </a:pPr>
                      <a:r>
                        <a:rPr lang="en-US" sz="1200">
                          <a:effectLst/>
                        </a:rPr>
                        <a:t>Ultrasonic</a:t>
                      </a:r>
                      <a:endPar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4</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20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80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345279">
                <a:tc>
                  <a:txBody>
                    <a:bodyPr/>
                    <a:lstStyle/>
                    <a:p>
                      <a:pPr marL="0" marR="0" algn="ctr">
                        <a:lnSpc>
                          <a:spcPct val="110000"/>
                        </a:lnSpc>
                        <a:spcBef>
                          <a:spcPts val="0"/>
                        </a:spcBef>
                        <a:spcAft>
                          <a:spcPts val="600"/>
                        </a:spcAft>
                      </a:pPr>
                      <a:r>
                        <a:rPr lang="en-US" sz="1200">
                          <a:effectLst/>
                        </a:rPr>
                        <a:t>Servo motors</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5</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62</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310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345279">
                <a:tc>
                  <a:txBody>
                    <a:bodyPr/>
                    <a:lstStyle/>
                    <a:p>
                      <a:pPr marL="0" marR="0" algn="ctr">
                        <a:lnSpc>
                          <a:spcPct val="110000"/>
                        </a:lnSpc>
                        <a:spcBef>
                          <a:spcPts val="0"/>
                        </a:spcBef>
                        <a:spcAft>
                          <a:spcPts val="600"/>
                        </a:spcAft>
                      </a:pPr>
                      <a:r>
                        <a:rPr lang="en-US" sz="1200">
                          <a:effectLst/>
                        </a:rPr>
                        <a:t>Arm</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1</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90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90</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407774">
                <a:tc>
                  <a:txBody>
                    <a:bodyPr/>
                    <a:lstStyle/>
                    <a:p>
                      <a:pPr marL="0" marR="0" algn="ctr">
                        <a:lnSpc>
                          <a:spcPct val="110000"/>
                        </a:lnSpc>
                        <a:spcBef>
                          <a:spcPts val="0"/>
                        </a:spcBef>
                        <a:spcAft>
                          <a:spcPts val="600"/>
                        </a:spcAft>
                      </a:pPr>
                      <a:r>
                        <a:rPr lang="en-US" sz="1200">
                          <a:effectLst/>
                        </a:rPr>
                        <a:t>Wires</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76</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0000"/>
                        </a:lnSpc>
                        <a:spcBef>
                          <a:spcPts val="0"/>
                        </a:spcBef>
                        <a:spcAft>
                          <a:spcPts val="600"/>
                        </a:spcAft>
                      </a:pPr>
                      <a:r>
                        <a:rPr lang="en-US" sz="1200">
                          <a:effectLst/>
                        </a:rPr>
                        <a:t>76</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345279">
                <a:tc gridSpan="3">
                  <a:txBody>
                    <a:bodyPr/>
                    <a:lstStyle/>
                    <a:p>
                      <a:pPr marL="0" marR="0" algn="ctr">
                        <a:lnSpc>
                          <a:spcPct val="110000"/>
                        </a:lnSpc>
                        <a:spcBef>
                          <a:spcPts val="0"/>
                        </a:spcBef>
                        <a:spcAft>
                          <a:spcPts val="600"/>
                        </a:spcAft>
                      </a:pPr>
                      <a:r>
                        <a:rPr lang="en-US" sz="1200">
                          <a:effectLst/>
                        </a:rPr>
                        <a:t>Total Cost</a:t>
                      </a:r>
                      <a:endParaRPr lang="en-US" sz="105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a:txBody>
                    <a:bodyPr/>
                    <a:lstStyle/>
                    <a:p>
                      <a:pPr marL="0" marR="0" algn="l">
                        <a:lnSpc>
                          <a:spcPct val="110000"/>
                        </a:lnSpc>
                        <a:spcBef>
                          <a:spcPts val="0"/>
                        </a:spcBef>
                        <a:spcAft>
                          <a:spcPts val="600"/>
                        </a:spcAft>
                      </a:pPr>
                      <a:r>
                        <a:rPr lang="en-US" sz="1200" dirty="0">
                          <a:effectLst/>
                        </a:rPr>
                        <a:t>1300</a:t>
                      </a:r>
                      <a:endParaRPr lang="en-US" sz="105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15129598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Constraints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400" dirty="0">
                <a:solidFill>
                  <a:schemeClr val="tx1"/>
                </a:solidFill>
                <a:latin typeface="Times New Roman" panose="02020603050405020304" pitchFamily="18" charset="0"/>
                <a:cs typeface="Times New Roman" panose="02020603050405020304" pitchFamily="18" charset="0"/>
              </a:rPr>
              <a:t>Hardware </a:t>
            </a:r>
            <a:r>
              <a:rPr lang="en-US" sz="2400" dirty="0" smtClean="0">
                <a:solidFill>
                  <a:schemeClr val="tx1"/>
                </a:solidFill>
                <a:latin typeface="Times New Roman" panose="02020603050405020304" pitchFamily="18" charset="0"/>
                <a:cs typeface="Times New Roman" panose="02020603050405020304" pitchFamily="18" charset="0"/>
              </a:rPr>
              <a:t>Constraints</a:t>
            </a:r>
          </a:p>
          <a:p>
            <a:pPr marL="0" indent="0">
              <a:buNone/>
            </a:pPr>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solidFill>
                <a:latin typeface="Times New Roman" panose="02020603050405020304" pitchFamily="18" charset="0"/>
                <a:cs typeface="Times New Roman" panose="02020603050405020304" pitchFamily="18" charset="0"/>
              </a:rPr>
              <a:t>Due to the political situation in Palestine, not all hardware components available in our markets. So, sometimes, we were forced to wait for the arrival some </a:t>
            </a:r>
            <a:r>
              <a:rPr lang="en-US" sz="2400" dirty="0" smtClean="0">
                <a:solidFill>
                  <a:schemeClr val="tx1"/>
                </a:solidFill>
                <a:latin typeface="Times New Roman" panose="02020603050405020304" pitchFamily="18" charset="0"/>
                <a:cs typeface="Times New Roman" panose="02020603050405020304" pitchFamily="18" charset="0"/>
              </a:rPr>
              <a:t>components.</a:t>
            </a:r>
          </a:p>
          <a:p>
            <a:pPr marL="0" indent="0">
              <a:buNone/>
            </a:pPr>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1516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Constraints</a:t>
            </a:r>
            <a:r>
              <a:rPr lang="en-US" dirty="0" smtClean="0">
                <a:solidFill>
                  <a:schemeClr val="tx1"/>
                </a:solidFill>
              </a:rPr>
              <a:t/>
            </a:r>
            <a:br>
              <a:rPr lang="en-US" dirty="0" smtClean="0">
                <a:solidFill>
                  <a:schemeClr val="tx1"/>
                </a:solidFill>
              </a:rPr>
            </a:br>
            <a:endParaRPr lang="en-US" dirty="0">
              <a:solidFill>
                <a:schemeClr val="tx1"/>
              </a:solidFill>
            </a:endParaRPr>
          </a:p>
        </p:txBody>
      </p:sp>
      <p:sp>
        <p:nvSpPr>
          <p:cNvPr id="3" name="Content Placeholder 2"/>
          <p:cNvSpPr>
            <a:spLocks noGrp="1"/>
          </p:cNvSpPr>
          <p:nvPr>
            <p:ph idx="1"/>
          </p:nvPr>
        </p:nvSpPr>
        <p:spPr/>
        <p:txBody>
          <a:bodyPr/>
          <a:lstStyle/>
          <a:p>
            <a:r>
              <a:rPr lang="en-US" sz="2400" dirty="0">
                <a:solidFill>
                  <a:schemeClr val="tx1"/>
                </a:solidFill>
                <a:latin typeface="Times New Roman" panose="02020603050405020304" pitchFamily="18" charset="0"/>
                <a:cs typeface="Times New Roman" panose="02020603050405020304" pitchFamily="18" charset="0"/>
              </a:rPr>
              <a:t>Design </a:t>
            </a:r>
            <a:r>
              <a:rPr lang="en-US" sz="2400" dirty="0" smtClean="0">
                <a:solidFill>
                  <a:schemeClr val="tx1"/>
                </a:solidFill>
                <a:latin typeface="Times New Roman" panose="02020603050405020304" pitchFamily="18" charset="0"/>
                <a:cs typeface="Times New Roman" panose="02020603050405020304" pitchFamily="18" charset="0"/>
              </a:rPr>
              <a:t>Constraints</a:t>
            </a:r>
          </a:p>
          <a:p>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solidFill>
                <a:latin typeface="Times New Roman" panose="02020603050405020304" pitchFamily="18" charset="0"/>
                <a:cs typeface="Times New Roman" panose="02020603050405020304" pitchFamily="18" charset="0"/>
              </a:rPr>
              <a:t>we made the first one which was not suitable for our project, so we changed it to another one that contains 2 kinds of shelves (small and large), we think that is more suitable</a:t>
            </a:r>
            <a:r>
              <a:rPr lang="en-US" sz="24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24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4486383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Constraints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Design </a:t>
            </a:r>
            <a:r>
              <a:rPr lang="en-US" sz="2400" dirty="0" smtClean="0">
                <a:solidFill>
                  <a:schemeClr val="tx1"/>
                </a:solidFill>
                <a:latin typeface="Times New Roman" panose="02020603050405020304" pitchFamily="18" charset="0"/>
                <a:cs typeface="Times New Roman" panose="02020603050405020304" pitchFamily="18" charset="0"/>
              </a:rPr>
              <a:t>Constraints</a:t>
            </a:r>
          </a:p>
          <a:p>
            <a:pPr marL="0" indent="0">
              <a:buNone/>
            </a:pPr>
            <a:endParaRPr lang="en-US" sz="2400" dirty="0">
              <a:solidFill>
                <a:schemeClr val="tx1"/>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solidFill>
                <a:latin typeface="Times New Roman" panose="02020603050405020304" pitchFamily="18" charset="0"/>
                <a:cs typeface="Times New Roman" panose="02020603050405020304" pitchFamily="18" charset="0"/>
              </a:rPr>
              <a:t>we were confused with the type of sensors that we should use in order to detect the empty slots in the model and we chose Ultrasonic sensors because IR sensors don’t detect the black color</a:t>
            </a:r>
            <a:r>
              <a:rPr lang="en-US" sz="2400" dirty="0"/>
              <a:t>. </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05526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Future work</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lvl="0"/>
            <a:r>
              <a:rPr lang="en-US" sz="2400" dirty="0">
                <a:solidFill>
                  <a:schemeClr val="tx1"/>
                </a:solidFill>
                <a:latin typeface="Times New Roman" panose="02020603050405020304" pitchFamily="18" charset="0"/>
                <a:cs typeface="Times New Roman" panose="02020603050405020304" pitchFamily="18" charset="0"/>
              </a:rPr>
              <a:t>Support dynamic sizes fit with any package size. </a:t>
            </a:r>
            <a:endParaRPr lang="en-US" sz="2400" dirty="0" smtClean="0">
              <a:solidFill>
                <a:schemeClr val="tx1"/>
              </a:solidFill>
              <a:latin typeface="Times New Roman" panose="02020603050405020304" pitchFamily="18" charset="0"/>
              <a:cs typeface="Times New Roman" panose="02020603050405020304" pitchFamily="18" charset="0"/>
            </a:endParaRPr>
          </a:p>
          <a:p>
            <a:pPr marL="0" lvl="0" indent="0">
              <a:buNone/>
            </a:pPr>
            <a:endParaRPr lang="en-US" sz="2400" dirty="0">
              <a:solidFill>
                <a:schemeClr val="tx1"/>
              </a:solidFill>
              <a:latin typeface="Times New Roman" panose="02020603050405020304" pitchFamily="18" charset="0"/>
              <a:cs typeface="Times New Roman" panose="02020603050405020304" pitchFamily="18" charset="0"/>
            </a:endParaRPr>
          </a:p>
          <a:p>
            <a:pPr lvl="0"/>
            <a:r>
              <a:rPr lang="en-US" sz="2400" dirty="0">
                <a:solidFill>
                  <a:schemeClr val="tx1"/>
                </a:solidFill>
                <a:latin typeface="Times New Roman" panose="02020603050405020304" pitchFamily="18" charset="0"/>
                <a:cs typeface="Times New Roman" panose="02020603050405020304" pitchFamily="18" charset="0"/>
              </a:rPr>
              <a:t>Improve the security for our system</a:t>
            </a:r>
            <a:r>
              <a:rPr lang="en-US" sz="2400" dirty="0" smtClean="0">
                <a:solidFill>
                  <a:schemeClr val="tx1"/>
                </a:solidFill>
                <a:latin typeface="Times New Roman" panose="02020603050405020304" pitchFamily="18" charset="0"/>
                <a:cs typeface="Times New Roman" panose="02020603050405020304" pitchFamily="18" charset="0"/>
              </a:rPr>
              <a:t>.</a:t>
            </a:r>
          </a:p>
          <a:p>
            <a:pPr marL="0" lvl="0" indent="0">
              <a:buNone/>
            </a:pPr>
            <a:endParaRPr lang="en-US" sz="2400" dirty="0">
              <a:solidFill>
                <a:schemeClr val="tx1"/>
              </a:solidFill>
              <a:latin typeface="Times New Roman" panose="02020603050405020304" pitchFamily="18" charset="0"/>
              <a:cs typeface="Times New Roman" panose="02020603050405020304" pitchFamily="18" charset="0"/>
            </a:endParaRPr>
          </a:p>
          <a:p>
            <a:pPr lvl="0"/>
            <a:r>
              <a:rPr lang="en-US" sz="2400" dirty="0">
                <a:solidFill>
                  <a:schemeClr val="tx1"/>
                </a:solidFill>
                <a:latin typeface="Times New Roman" panose="02020603050405020304" pitchFamily="18" charset="0"/>
                <a:cs typeface="Times New Roman" panose="02020603050405020304" pitchFamily="18" charset="0"/>
              </a:rPr>
              <a:t>Remember the package’s owner to take his/her bag before the work day finish throw phone message or notification.  </a:t>
            </a:r>
          </a:p>
          <a:p>
            <a:endParaRPr lang="en-US" dirty="0"/>
          </a:p>
        </p:txBody>
      </p:sp>
    </p:spTree>
    <p:extLst>
      <p:ext uri="{BB962C8B-B14F-4D97-AF65-F5344CB8AC3E}">
        <p14:creationId xmlns:p14="http://schemas.microsoft.com/office/powerpoint/2010/main" val="3275947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Conclusion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2011680"/>
            <a:ext cx="8915400" cy="3899542"/>
          </a:xfrm>
        </p:spPr>
        <p:txBody>
          <a:bodyPr>
            <a:normAutofit/>
          </a:bodyPr>
          <a:lstStyle/>
          <a:p>
            <a:pPr marL="0" indent="0">
              <a:buNone/>
            </a:pPr>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Our </a:t>
            </a:r>
            <a:r>
              <a:rPr lang="en-US" sz="2400" dirty="0">
                <a:solidFill>
                  <a:schemeClr val="tx1"/>
                </a:solidFill>
                <a:latin typeface="Times New Roman" panose="02020603050405020304" pitchFamily="18" charset="0"/>
                <a:cs typeface="Times New Roman" panose="02020603050405020304" pitchFamily="18" charset="0"/>
              </a:rPr>
              <a:t>project was done step by step. Trying to achieve the best results and stable system, and solving all problem that we faced. </a:t>
            </a:r>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Finally </a:t>
            </a:r>
            <a:r>
              <a:rPr lang="en-US" sz="2400" dirty="0">
                <a:solidFill>
                  <a:schemeClr val="tx1"/>
                </a:solidFill>
                <a:latin typeface="Times New Roman" panose="02020603050405020304" pitchFamily="18" charset="0"/>
                <a:cs typeface="Times New Roman" panose="02020603050405020304" pitchFamily="18" charset="0"/>
              </a:rPr>
              <a:t>we were able to reach a good stage in our project, but of course we need more time to do better. </a:t>
            </a:r>
          </a:p>
        </p:txBody>
      </p:sp>
    </p:spTree>
    <p:extLst>
      <p:ext uri="{BB962C8B-B14F-4D97-AF65-F5344CB8AC3E}">
        <p14:creationId xmlns:p14="http://schemas.microsoft.com/office/powerpoint/2010/main" val="2882414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9925" y="263501"/>
            <a:ext cx="8911687" cy="1280890"/>
          </a:xfrm>
        </p:spPr>
        <p:txBody>
          <a:bodyPr>
            <a:normAutofit/>
          </a:bodyPr>
          <a:lstStyle/>
          <a:p>
            <a:r>
              <a:rPr lang="en-US" sz="4000" dirty="0" smtClean="0">
                <a:solidFill>
                  <a:srgbClr val="FF0000"/>
                </a:solidFill>
                <a:latin typeface="Times New Roman" panose="02020603050405020304" pitchFamily="18" charset="0"/>
                <a:cs typeface="Times New Roman" panose="02020603050405020304" pitchFamily="18" charset="0"/>
              </a:rPr>
              <a:t>Problem</a:t>
            </a:r>
            <a:endParaRPr lang="en-US" sz="4800" dirty="0">
              <a:solidFill>
                <a:srgbClr val="FF0000"/>
              </a:solidFill>
            </a:endParaRPr>
          </a:p>
        </p:txBody>
      </p:sp>
      <p:sp>
        <p:nvSpPr>
          <p:cNvPr id="3" name="Content Placeholder 2"/>
          <p:cNvSpPr>
            <a:spLocks noGrp="1"/>
          </p:cNvSpPr>
          <p:nvPr>
            <p:ph idx="1"/>
          </p:nvPr>
        </p:nvSpPr>
        <p:spPr>
          <a:xfrm>
            <a:off x="1489645" y="1032734"/>
            <a:ext cx="9792248" cy="5690037"/>
          </a:xfrm>
        </p:spPr>
        <p:txBody>
          <a:bodyPr>
            <a:normAutofit/>
          </a:bodyPr>
          <a:lstStyle/>
          <a:p>
            <a:endParaRPr lang="en-US" dirty="0" smtClean="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smtClean="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smtClean="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smtClean="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smtClean="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a:p>
            <a:r>
              <a:rPr lang="en-US" sz="2000" dirty="0" smtClean="0">
                <a:solidFill>
                  <a:schemeClr val="tx1"/>
                </a:solidFill>
                <a:latin typeface="Times New Roman" panose="02020603050405020304" pitchFamily="18" charset="0"/>
                <a:cs typeface="Times New Roman" panose="02020603050405020304" pitchFamily="18" charset="0"/>
              </a:rPr>
              <a:t>Untidy </a:t>
            </a:r>
            <a:r>
              <a:rPr lang="en-US" sz="2000" dirty="0">
                <a:solidFill>
                  <a:schemeClr val="tx1"/>
                </a:solidFill>
                <a:latin typeface="Times New Roman" panose="02020603050405020304" pitchFamily="18" charset="0"/>
                <a:cs typeface="Times New Roman" panose="02020603050405020304" pitchFamily="18" charset="0"/>
              </a:rPr>
              <a:t>and unorganized method that used to save packages.</a:t>
            </a:r>
          </a:p>
          <a:p>
            <a:r>
              <a:rPr lang="en-US" sz="2000" dirty="0" smtClean="0">
                <a:solidFill>
                  <a:schemeClr val="tx1"/>
                </a:solidFill>
                <a:latin typeface="Times New Roman" panose="02020603050405020304" pitchFamily="18" charset="0"/>
                <a:cs typeface="Times New Roman" panose="02020603050405020304" pitchFamily="18" charset="0"/>
              </a:rPr>
              <a:t>This lost a lot of time and effort.</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350764" y="1615723"/>
            <a:ext cx="4378811" cy="356860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352404" y="1599243"/>
            <a:ext cx="4378814" cy="3601564"/>
          </a:xfrm>
          <a:prstGeom prst="rect">
            <a:avLst/>
          </a:prstGeom>
        </p:spPr>
      </p:pic>
    </p:spTree>
    <p:extLst>
      <p:ext uri="{BB962C8B-B14F-4D97-AF65-F5344CB8AC3E}">
        <p14:creationId xmlns:p14="http://schemas.microsoft.com/office/powerpoint/2010/main" val="2685495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7888" y="669701"/>
            <a:ext cx="9598539" cy="5769736"/>
          </a:xfrm>
        </p:spPr>
        <p:txBody>
          <a:bodyPr>
            <a:normAutofit/>
          </a:bodyPr>
          <a:lstStyle/>
          <a:p>
            <a:pPr marL="0" indent="0" algn="ctr">
              <a:buNone/>
            </a:pPr>
            <a:r>
              <a:rPr lang="en-US" sz="8800" dirty="0" smtClean="0">
                <a:solidFill>
                  <a:srgbClr val="00B050"/>
                </a:solidFill>
                <a:latin typeface="Times New Roman" panose="02020603050405020304" pitchFamily="18" charset="0"/>
                <a:cs typeface="Times New Roman" panose="02020603050405020304" pitchFamily="18" charset="0"/>
              </a:rPr>
              <a:t>Solution</a:t>
            </a:r>
          </a:p>
          <a:p>
            <a:pPr marL="0" indent="0" algn="ctr">
              <a:buNone/>
            </a:pPr>
            <a:r>
              <a:rPr lang="en-US" sz="5400" dirty="0" smtClean="0">
                <a:latin typeface="Times New Roman" panose="02020603050405020304" pitchFamily="18" charset="0"/>
                <a:cs typeface="Times New Roman" panose="02020603050405020304" pitchFamily="18" charset="0"/>
              </a:rPr>
              <a:t>Smart System For Smart Packaging </a:t>
            </a:r>
          </a:p>
          <a:p>
            <a:pPr marL="0" indent="0" algn="ctr">
              <a:buNone/>
            </a:pPr>
            <a:r>
              <a:rPr lang="en-US" sz="5400" dirty="0" smtClean="0">
                <a:latin typeface="Times New Roman" panose="02020603050405020304" pitchFamily="18" charset="0"/>
                <a:cs typeface="Times New Roman" panose="02020603050405020304" pitchFamily="18" charset="0"/>
              </a:rPr>
              <a:t>Like </a:t>
            </a:r>
          </a:p>
          <a:p>
            <a:pPr marL="0" indent="0" algn="ctr">
              <a:buNone/>
            </a:pPr>
            <a:r>
              <a:rPr lang="en-US" sz="5400" dirty="0" smtClean="0">
                <a:latin typeface="Times New Roman" panose="02020603050405020304" pitchFamily="18" charset="0"/>
                <a:cs typeface="Times New Roman" panose="02020603050405020304" pitchFamily="18" charset="0"/>
              </a:rPr>
              <a:t>Our </a:t>
            </a:r>
            <a:r>
              <a:rPr lang="en-US" sz="5400" dirty="0" smtClean="0">
                <a:solidFill>
                  <a:srgbClr val="00B050"/>
                </a:solidFill>
                <a:latin typeface="Times New Roman" panose="02020603050405020304" pitchFamily="18" charset="0"/>
                <a:cs typeface="Times New Roman" panose="02020603050405020304" pitchFamily="18" charset="0"/>
              </a:rPr>
              <a:t>SAFE</a:t>
            </a:r>
            <a:r>
              <a:rPr lang="en-US" sz="5400" dirty="0" smtClean="0">
                <a:latin typeface="Times New Roman" panose="02020603050405020304" pitchFamily="18" charset="0"/>
                <a:cs typeface="Times New Roman" panose="02020603050405020304" pitchFamily="18" charset="0"/>
              </a:rPr>
              <a:t> Project</a:t>
            </a:r>
          </a:p>
        </p:txBody>
      </p:sp>
    </p:spTree>
    <p:extLst>
      <p:ext uri="{BB962C8B-B14F-4D97-AF65-F5344CB8AC3E}">
        <p14:creationId xmlns:p14="http://schemas.microsoft.com/office/powerpoint/2010/main" val="20496519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03843" y="811369"/>
            <a:ext cx="1867436" cy="20928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2240924" y="3264839"/>
            <a:ext cx="8529638" cy="2123658"/>
          </a:xfrm>
          <a:prstGeom prst="rect">
            <a:avLst/>
          </a:prstGeom>
        </p:spPr>
        <p:txBody>
          <a:bodyPr wrap="square">
            <a:spAutoFit/>
          </a:bodyPr>
          <a:lstStyle/>
          <a:p>
            <a:pPr algn="ctr"/>
            <a:r>
              <a:rPr lang="en-US" sz="6600" dirty="0" smtClean="0">
                <a:latin typeface="Times New Roman" panose="02020603050405020304" pitchFamily="18" charset="0"/>
                <a:cs typeface="Times New Roman" panose="02020603050405020304" pitchFamily="18" charset="0"/>
              </a:rPr>
              <a:t>So what </a:t>
            </a:r>
            <a:r>
              <a:rPr lang="en-US" sz="6600" dirty="0" smtClean="0">
                <a:solidFill>
                  <a:srgbClr val="00B050"/>
                </a:solidFill>
                <a:latin typeface="Times New Roman" panose="02020603050405020304" pitchFamily="18" charset="0"/>
                <a:cs typeface="Times New Roman" panose="02020603050405020304" pitchFamily="18" charset="0"/>
              </a:rPr>
              <a:t>SAFE</a:t>
            </a:r>
            <a:r>
              <a:rPr lang="en-US" sz="6600" dirty="0" smtClean="0">
                <a:latin typeface="Times New Roman" panose="02020603050405020304" pitchFamily="18" charset="0"/>
                <a:cs typeface="Times New Roman" panose="02020603050405020304" pitchFamily="18" charset="0"/>
              </a:rPr>
              <a:t> Project is? </a:t>
            </a:r>
            <a:endParaRPr lang="en-US" sz="6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732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11507"/>
          </a:xfrm>
        </p:spPr>
        <p:txBody>
          <a:bodyPr/>
          <a:lstStyle/>
          <a:p>
            <a:r>
              <a:rPr lang="en-US" dirty="0" smtClean="0">
                <a:solidFill>
                  <a:schemeClr val="tx1"/>
                </a:solidFill>
                <a:latin typeface="Times New Roman" panose="02020603050405020304" pitchFamily="18" charset="0"/>
                <a:cs typeface="Times New Roman" panose="02020603050405020304" pitchFamily="18" charset="0"/>
              </a:rPr>
              <a:t>What is </a:t>
            </a:r>
            <a:r>
              <a:rPr lang="en-US" dirty="0" smtClean="0">
                <a:solidFill>
                  <a:srgbClr val="00B050"/>
                </a:solidFill>
                <a:latin typeface="Times New Roman" panose="02020603050405020304" pitchFamily="18" charset="0"/>
                <a:cs typeface="Times New Roman" panose="02020603050405020304" pitchFamily="18" charset="0"/>
              </a:rPr>
              <a:t>SAFE </a:t>
            </a:r>
            <a:r>
              <a:rPr lang="en-US" dirty="0" smtClean="0">
                <a:solidFill>
                  <a:schemeClr val="tx1"/>
                </a:solidFill>
                <a:latin typeface="Times New Roman" panose="02020603050405020304" pitchFamily="18" charset="0"/>
                <a:cs typeface="Times New Roman" panose="02020603050405020304" pitchFamily="18" charset="0"/>
              </a:rPr>
              <a:t>project?</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151330" y="2481330"/>
            <a:ext cx="8915400" cy="3777622"/>
          </a:xfrm>
        </p:spPr>
        <p:txBody>
          <a:bodyPr>
            <a:normAutofit/>
          </a:bodyPr>
          <a:lstStyle/>
          <a:p>
            <a:r>
              <a:rPr lang="en-US" sz="3200" b="1" dirty="0" smtClean="0">
                <a:solidFill>
                  <a:srgbClr val="00B050"/>
                </a:solidFill>
                <a:latin typeface="Times New Roman" panose="02020603050405020304" pitchFamily="18" charset="0"/>
                <a:cs typeface="Times New Roman" panose="02020603050405020304" pitchFamily="18" charset="0"/>
              </a:rPr>
              <a:t>SAFE </a:t>
            </a:r>
            <a:r>
              <a:rPr lang="en-US" sz="2800" dirty="0" smtClean="0">
                <a:solidFill>
                  <a:schemeClr val="tx1"/>
                </a:solidFill>
                <a:latin typeface="Times New Roman" panose="02020603050405020304" pitchFamily="18" charset="0"/>
                <a:cs typeface="Times New Roman" panose="02020603050405020304" pitchFamily="18" charset="0"/>
              </a:rPr>
              <a:t>(</a:t>
            </a:r>
            <a:r>
              <a:rPr lang="en-US" sz="3200" b="1" dirty="0" smtClean="0">
                <a:solidFill>
                  <a:schemeClr val="tx1"/>
                </a:solidFill>
                <a:latin typeface="Times New Roman" panose="02020603050405020304" pitchFamily="18" charset="0"/>
                <a:cs typeface="Times New Roman" panose="02020603050405020304" pitchFamily="18" charset="0"/>
              </a:rPr>
              <a:t>S</a:t>
            </a:r>
            <a:r>
              <a:rPr lang="en-US" sz="2800" dirty="0" smtClean="0">
                <a:solidFill>
                  <a:schemeClr val="tx1"/>
                </a:solidFill>
                <a:latin typeface="Times New Roman" panose="02020603050405020304" pitchFamily="18" charset="0"/>
                <a:cs typeface="Times New Roman" panose="02020603050405020304" pitchFamily="18" charset="0"/>
              </a:rPr>
              <a:t>mart </a:t>
            </a:r>
            <a:r>
              <a:rPr lang="en-US" sz="3200" b="1" dirty="0" smtClean="0">
                <a:solidFill>
                  <a:schemeClr val="tx1"/>
                </a:solidFill>
                <a:latin typeface="Times New Roman" panose="02020603050405020304" pitchFamily="18" charset="0"/>
                <a:cs typeface="Times New Roman" panose="02020603050405020304" pitchFamily="18" charset="0"/>
              </a:rPr>
              <a:t>A</a:t>
            </a:r>
            <a:r>
              <a:rPr lang="en-US" sz="2800" dirty="0" smtClean="0">
                <a:solidFill>
                  <a:schemeClr val="tx1"/>
                </a:solidFill>
                <a:latin typeface="Times New Roman" panose="02020603050405020304" pitchFamily="18" charset="0"/>
                <a:cs typeface="Times New Roman" panose="02020603050405020304" pitchFamily="18" charset="0"/>
              </a:rPr>
              <a:t>gency </a:t>
            </a:r>
            <a:r>
              <a:rPr lang="en-US" sz="3200" b="1" dirty="0" smtClean="0">
                <a:solidFill>
                  <a:schemeClr val="tx1"/>
                </a:solidFill>
                <a:latin typeface="Times New Roman" panose="02020603050405020304" pitchFamily="18" charset="0"/>
                <a:cs typeface="Times New Roman" panose="02020603050405020304" pitchFamily="18" charset="0"/>
              </a:rPr>
              <a:t>F</a:t>
            </a:r>
            <a:r>
              <a:rPr lang="en-US" sz="2800" dirty="0" smtClean="0">
                <a:solidFill>
                  <a:schemeClr val="tx1"/>
                </a:solidFill>
                <a:latin typeface="Times New Roman" panose="02020603050405020304" pitchFamily="18" charset="0"/>
                <a:cs typeface="Times New Roman" panose="02020603050405020304" pitchFamily="18" charset="0"/>
              </a:rPr>
              <a:t>or </a:t>
            </a:r>
            <a:r>
              <a:rPr lang="en-US" sz="3200" b="1" dirty="0" smtClean="0">
                <a:solidFill>
                  <a:schemeClr val="tx1"/>
                </a:solidFill>
                <a:latin typeface="Times New Roman" panose="02020603050405020304" pitchFamily="18" charset="0"/>
                <a:cs typeface="Times New Roman" panose="02020603050405020304" pitchFamily="18" charset="0"/>
              </a:rPr>
              <a:t>E</a:t>
            </a:r>
            <a:r>
              <a:rPr lang="en-US" sz="2800" dirty="0" smtClean="0">
                <a:solidFill>
                  <a:schemeClr val="tx1"/>
                </a:solidFill>
                <a:latin typeface="Times New Roman" panose="02020603050405020304" pitchFamily="18" charset="0"/>
                <a:cs typeface="Times New Roman" panose="02020603050405020304" pitchFamily="18" charset="0"/>
              </a:rPr>
              <a:t>ntities), is a model that includes two sections to save packages depending on their sizes(small or large) by using different mechanisms ( Phone Number or Barcode).</a:t>
            </a:r>
          </a:p>
          <a:p>
            <a:endParaRPr lang="en-US" sz="2400" dirty="0"/>
          </a:p>
        </p:txBody>
      </p:sp>
    </p:spTree>
    <p:extLst>
      <p:ext uri="{BB962C8B-B14F-4D97-AF65-F5344CB8AC3E}">
        <p14:creationId xmlns:p14="http://schemas.microsoft.com/office/powerpoint/2010/main" val="34543341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Introduction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905000"/>
            <a:ext cx="8915400" cy="4953000"/>
          </a:xfrm>
        </p:spPr>
        <p:txBody>
          <a:bodyPr/>
          <a:lstStyle/>
          <a:p>
            <a:r>
              <a:rPr lang="en-US" sz="2400" dirty="0" smtClean="0">
                <a:latin typeface="Times New Roman" panose="02020603050405020304" pitchFamily="18" charset="0"/>
                <a:cs typeface="Times New Roman" panose="02020603050405020304" pitchFamily="18" charset="0"/>
              </a:rPr>
              <a:t>Existence of the </a:t>
            </a:r>
            <a:r>
              <a:rPr lang="en-US" sz="2400" dirty="0" smtClean="0">
                <a:solidFill>
                  <a:srgbClr val="FF0000"/>
                </a:solidFill>
                <a:latin typeface="Times New Roman" panose="02020603050405020304" pitchFamily="18" charset="0"/>
                <a:cs typeface="Times New Roman" panose="02020603050405020304" pitchFamily="18" charset="0"/>
              </a:rPr>
              <a:t>Problem</a:t>
            </a:r>
            <a:r>
              <a:rPr lang="en-US" sz="2400" dirty="0" smtClean="0">
                <a:latin typeface="Times New Roman" panose="02020603050405020304" pitchFamily="18" charset="0"/>
                <a:cs typeface="Times New Roman" panose="02020603050405020304" pitchFamily="18" charset="0"/>
              </a:rPr>
              <a:t> ( At university …) </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Recommended </a:t>
            </a:r>
            <a:r>
              <a:rPr lang="en-US" sz="2400" dirty="0" smtClean="0">
                <a:solidFill>
                  <a:srgbClr val="00B050"/>
                </a:solidFill>
                <a:latin typeface="Times New Roman" panose="02020603050405020304" pitchFamily="18" charset="0"/>
                <a:cs typeface="Times New Roman" panose="02020603050405020304" pitchFamily="18" charset="0"/>
              </a:rPr>
              <a:t>Solution </a:t>
            </a:r>
          </a:p>
          <a:p>
            <a:endParaRPr lang="en-US" sz="2400" dirty="0" smtClean="0">
              <a:solidFill>
                <a:srgbClr val="00B050"/>
              </a:solidFill>
              <a:latin typeface="Times New Roman" panose="02020603050405020304" pitchFamily="18" charset="0"/>
              <a:cs typeface="Times New Roman" panose="02020603050405020304" pitchFamily="18" charset="0"/>
            </a:endParaRPr>
          </a:p>
          <a:p>
            <a:r>
              <a:rPr lang="en-US" sz="2400" dirty="0" smtClean="0">
                <a:solidFill>
                  <a:srgbClr val="00B050"/>
                </a:solidFill>
                <a:latin typeface="Times New Roman" panose="02020603050405020304" pitchFamily="18" charset="0"/>
                <a:cs typeface="Times New Roman" panose="02020603050405020304" pitchFamily="18" charset="0"/>
              </a:rPr>
              <a:t>SAFE</a:t>
            </a:r>
            <a:r>
              <a:rPr lang="en-US" sz="2400" dirty="0" smtClean="0">
                <a:latin typeface="Times New Roman" panose="02020603050405020304" pitchFamily="18" charset="0"/>
                <a:cs typeface="Times New Roman" panose="02020603050405020304" pitchFamily="18" charset="0"/>
              </a:rPr>
              <a:t> Project easy to deal with it.</a:t>
            </a:r>
          </a:p>
          <a:p>
            <a:endParaRPr lang="en-US" sz="2400" dirty="0" smtClean="0">
              <a:latin typeface="Times New Roman" panose="02020603050405020304" pitchFamily="18" charset="0"/>
              <a:cs typeface="Times New Roman" panose="02020603050405020304" pitchFamily="18" charset="0"/>
            </a:endParaRPr>
          </a:p>
          <a:p>
            <a:r>
              <a:rPr lang="en-US" sz="2400" dirty="0" smtClean="0">
                <a:solidFill>
                  <a:srgbClr val="00B050"/>
                </a:solidFill>
                <a:latin typeface="Times New Roman" panose="02020603050405020304" pitchFamily="18" charset="0"/>
                <a:cs typeface="Times New Roman" panose="02020603050405020304" pitchFamily="18" charset="0"/>
              </a:rPr>
              <a:t>SAFE</a:t>
            </a:r>
            <a:r>
              <a:rPr lang="en-US" sz="2400" dirty="0" smtClean="0">
                <a:latin typeface="Times New Roman" panose="02020603050405020304" pitchFamily="18" charset="0"/>
                <a:cs typeface="Times New Roman" panose="02020603050405020304" pitchFamily="18" charset="0"/>
              </a:rPr>
              <a:t> Project need to be investigated in our country. </a:t>
            </a:r>
          </a:p>
          <a:p>
            <a:endParaRPr lang="en-US" sz="2400" dirty="0">
              <a:latin typeface="Times New Roman" panose="02020603050405020304" pitchFamily="18" charset="0"/>
              <a:cs typeface="Times New Roman" panose="02020603050405020304" pitchFamily="18" charset="0"/>
            </a:endParaRPr>
          </a:p>
          <a:p>
            <a:r>
              <a:rPr lang="en-US" sz="2400" dirty="0" smtClean="0">
                <a:solidFill>
                  <a:srgbClr val="00B050"/>
                </a:solidFill>
                <a:latin typeface="Times New Roman" panose="02020603050405020304" pitchFamily="18" charset="0"/>
                <a:cs typeface="Times New Roman" panose="02020603050405020304" pitchFamily="18" charset="0"/>
              </a:rPr>
              <a:t>SAFE</a:t>
            </a:r>
            <a:r>
              <a:rPr lang="en-US" sz="2400" dirty="0" smtClean="0">
                <a:latin typeface="Times New Roman" panose="02020603050405020304" pitchFamily="18" charset="0"/>
                <a:cs typeface="Times New Roman" panose="02020603050405020304" pitchFamily="18" charset="0"/>
              </a:rPr>
              <a:t> Project can be improved in many  sides to be one of the important projects</a:t>
            </a:r>
          </a:p>
          <a:p>
            <a:endParaRPr lang="en-US" sz="2400" dirty="0" smtClean="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6073382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Objectives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2107842"/>
            <a:ext cx="8915400" cy="3777622"/>
          </a:xfrm>
        </p:spPr>
        <p:txBody>
          <a:bodyPr/>
          <a:lstStyle/>
          <a:p>
            <a:r>
              <a:rPr lang="en-US" sz="2400" dirty="0" smtClean="0">
                <a:solidFill>
                  <a:srgbClr val="00B050"/>
                </a:solidFill>
                <a:latin typeface="Times New Roman" panose="02020603050405020304" pitchFamily="18" charset="0"/>
                <a:cs typeface="Times New Roman" panose="02020603050405020304" pitchFamily="18" charset="0"/>
              </a:rPr>
              <a:t>Organizing</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smtClean="0">
                <a:solidFill>
                  <a:schemeClr val="tx1"/>
                </a:solidFill>
                <a:latin typeface="Times New Roman" panose="02020603050405020304" pitchFamily="18" charset="0"/>
                <a:cs typeface="Times New Roman" panose="02020603050405020304" pitchFamily="18" charset="0"/>
              </a:rPr>
              <a:t>and saving packages in several sizes.</a:t>
            </a:r>
          </a:p>
          <a:p>
            <a:endParaRPr lang="en-US" sz="2400" dirty="0" smtClean="0">
              <a:solidFill>
                <a:schemeClr val="tx1"/>
              </a:solidFill>
              <a:latin typeface="Times New Roman" panose="02020603050405020304" pitchFamily="18" charset="0"/>
              <a:cs typeface="Times New Roman" panose="02020603050405020304" pitchFamily="18" charset="0"/>
            </a:endParaRPr>
          </a:p>
          <a:p>
            <a:r>
              <a:rPr lang="en-US" sz="2400" dirty="0" smtClean="0">
                <a:solidFill>
                  <a:srgbClr val="00B050"/>
                </a:solidFill>
                <a:latin typeface="Times New Roman" panose="02020603050405020304" pitchFamily="18" charset="0"/>
                <a:cs typeface="Times New Roman" panose="02020603050405020304" pitchFamily="18" charset="0"/>
              </a:rPr>
              <a:t>Reduce</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smtClean="0">
                <a:solidFill>
                  <a:schemeClr val="tx1"/>
                </a:solidFill>
                <a:latin typeface="Times New Roman" panose="02020603050405020304" pitchFamily="18" charset="0"/>
                <a:cs typeface="Times New Roman" panose="02020603050405020304" pitchFamily="18" charset="0"/>
              </a:rPr>
              <a:t>time and effort.</a:t>
            </a:r>
          </a:p>
          <a:p>
            <a:endParaRPr lang="en-US" sz="2400" dirty="0" smtClean="0">
              <a:solidFill>
                <a:schemeClr val="tx1"/>
              </a:solidFill>
              <a:latin typeface="Times New Roman" panose="02020603050405020304" pitchFamily="18" charset="0"/>
              <a:cs typeface="Times New Roman" panose="02020603050405020304" pitchFamily="18" charset="0"/>
            </a:endParaRPr>
          </a:p>
          <a:p>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smtClean="0">
                <a:solidFill>
                  <a:srgbClr val="00B050"/>
                </a:solidFill>
                <a:latin typeface="Times New Roman" panose="02020603050405020304" pitchFamily="18" charset="0"/>
                <a:cs typeface="Times New Roman" panose="02020603050405020304" pitchFamily="18" charset="0"/>
              </a:rPr>
              <a:t>Increase</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the utilization of </a:t>
            </a:r>
            <a:r>
              <a:rPr lang="en-US" sz="2400" dirty="0" smtClean="0">
                <a:solidFill>
                  <a:srgbClr val="00B050"/>
                </a:solidFill>
                <a:latin typeface="Times New Roman" panose="02020603050405020304" pitchFamily="18" charset="0"/>
                <a:cs typeface="Times New Roman" panose="02020603050405020304" pitchFamily="18" charset="0"/>
              </a:rPr>
              <a:t>space</a:t>
            </a:r>
            <a:r>
              <a:rPr lang="en-US" sz="2400" dirty="0" smtClean="0">
                <a:solidFill>
                  <a:schemeClr val="tx1"/>
                </a:solidFill>
                <a:latin typeface="Times New Roman" panose="02020603050405020304" pitchFamily="18" charset="0"/>
                <a:cs typeface="Times New Roman" panose="02020603050405020304" pitchFamily="18" charset="0"/>
              </a:rPr>
              <a:t>.</a:t>
            </a:r>
          </a:p>
          <a:p>
            <a:endParaRPr lang="en-US" sz="2400" dirty="0" smtClean="0">
              <a:solidFill>
                <a:schemeClr val="tx1"/>
              </a:solidFill>
              <a:latin typeface="Times New Roman" panose="02020603050405020304" pitchFamily="18" charset="0"/>
              <a:cs typeface="Times New Roman" panose="02020603050405020304" pitchFamily="18" charset="0"/>
            </a:endParaRPr>
          </a:p>
          <a:p>
            <a:r>
              <a:rPr lang="en-US" sz="2400" dirty="0" smtClean="0">
                <a:solidFill>
                  <a:schemeClr val="tx1"/>
                </a:solidFill>
                <a:latin typeface="Times New Roman" panose="02020603050405020304" pitchFamily="18" charset="0"/>
                <a:cs typeface="Times New Roman" panose="02020603050405020304" pitchFamily="18" charset="0"/>
              </a:rPr>
              <a:t>Reduce </a:t>
            </a:r>
            <a:r>
              <a:rPr lang="en-US" sz="2400" dirty="0" smtClean="0">
                <a:solidFill>
                  <a:srgbClr val="FF0000"/>
                </a:solidFill>
                <a:latin typeface="Times New Roman" panose="02020603050405020304" pitchFamily="18" charset="0"/>
                <a:cs typeface="Times New Roman" panose="02020603050405020304" pitchFamily="18" charset="0"/>
              </a:rPr>
              <a:t>mistakes</a:t>
            </a:r>
            <a:r>
              <a:rPr lang="en-US" sz="2400" dirty="0" smtClean="0">
                <a:solidFill>
                  <a:schemeClr val="tx1"/>
                </a:solidFill>
                <a:latin typeface="Times New Roman" panose="02020603050405020304" pitchFamily="18" charset="0"/>
                <a:cs typeface="Times New Roman" panose="02020603050405020304" pitchFamily="18" charset="0"/>
              </a:rPr>
              <a:t>.</a:t>
            </a:r>
          </a:p>
          <a:p>
            <a:endParaRPr lang="en-US" dirty="0"/>
          </a:p>
        </p:txBody>
      </p:sp>
    </p:spTree>
    <p:extLst>
      <p:ext uri="{BB962C8B-B14F-4D97-AF65-F5344CB8AC3E}">
        <p14:creationId xmlns:p14="http://schemas.microsoft.com/office/powerpoint/2010/main" val="2655672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Tools and components</a:t>
            </a:r>
          </a:p>
        </p:txBody>
      </p:sp>
      <p:sp>
        <p:nvSpPr>
          <p:cNvPr id="3" name="Content Placeholder 2"/>
          <p:cNvSpPr>
            <a:spLocks noGrp="1"/>
          </p:cNvSpPr>
          <p:nvPr>
            <p:ph idx="1"/>
          </p:nvPr>
        </p:nvSpPr>
        <p:spPr/>
        <p:txBody>
          <a:bodyPr>
            <a:normAutofit/>
          </a:bodyPr>
          <a:lstStyle/>
          <a:p>
            <a:r>
              <a:rPr lang="en-US" sz="2400" dirty="0" smtClean="0">
                <a:solidFill>
                  <a:schemeClr val="tx1"/>
                </a:solidFill>
                <a:latin typeface="Times New Roman" panose="02020603050405020304" pitchFamily="18" charset="0"/>
                <a:cs typeface="Times New Roman" panose="02020603050405020304" pitchFamily="18" charset="0"/>
              </a:rPr>
              <a:t>Arduino C SW used for programming based on C language.</a:t>
            </a:r>
          </a:p>
          <a:p>
            <a:pPr marL="0" indent="0">
              <a:buNone/>
            </a:pPr>
            <a:endParaRPr lang="en-US" sz="2400" dirty="0">
              <a:solidFill>
                <a:srgbClr val="FF0000"/>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3102" y="3015622"/>
            <a:ext cx="4894800" cy="3124200"/>
          </a:xfrm>
          <a:prstGeom prst="rect">
            <a:avLst/>
          </a:prstGeom>
        </p:spPr>
      </p:pic>
    </p:spTree>
    <p:extLst>
      <p:ext uri="{BB962C8B-B14F-4D97-AF65-F5344CB8AC3E}">
        <p14:creationId xmlns:p14="http://schemas.microsoft.com/office/powerpoint/2010/main" val="92153846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TM02892315[[fn=Wisp]]</Template>
  <TotalTime>2064</TotalTime>
  <Words>742</Words>
  <Application>Microsoft Office PowerPoint</Application>
  <PresentationFormat>Widescreen</PresentationFormat>
  <Paragraphs>174</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Century Gothic</vt:lpstr>
      <vt:lpstr>Times New Roman</vt:lpstr>
      <vt:lpstr>Wingdings 3</vt:lpstr>
      <vt:lpstr>Wisp</vt:lpstr>
      <vt:lpstr>SAFE (Smart Agency For Entities)</vt:lpstr>
      <vt:lpstr>Outline </vt:lpstr>
      <vt:lpstr>Problem</vt:lpstr>
      <vt:lpstr>PowerPoint Presentation</vt:lpstr>
      <vt:lpstr>PowerPoint Presentation</vt:lpstr>
      <vt:lpstr>What is SAFE project?</vt:lpstr>
      <vt:lpstr>Introduction</vt:lpstr>
      <vt:lpstr>Objectives</vt:lpstr>
      <vt:lpstr>Tools and components</vt:lpstr>
      <vt:lpstr>Tools and components</vt:lpstr>
      <vt:lpstr>Tools and components</vt:lpstr>
      <vt:lpstr>Tools and components</vt:lpstr>
      <vt:lpstr>Tools and components</vt:lpstr>
      <vt:lpstr>Tools and components</vt:lpstr>
      <vt:lpstr>Tools and components</vt:lpstr>
      <vt:lpstr>Tools and components</vt:lpstr>
      <vt:lpstr>Tools and components</vt:lpstr>
      <vt:lpstr>Tools and components</vt:lpstr>
      <vt:lpstr>Features </vt:lpstr>
      <vt:lpstr>Constraints </vt:lpstr>
      <vt:lpstr>Constraints</vt:lpstr>
      <vt:lpstr>Constraints </vt:lpstr>
      <vt:lpstr>Constraints</vt:lpstr>
      <vt:lpstr>Future work</vt:lpstr>
      <vt:lpstr>Conclusion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 (Smart Agency For Entities)</dc:title>
  <dc:creator>ansam_soliman</dc:creator>
  <cp:lastModifiedBy>Yasmeen Shqair</cp:lastModifiedBy>
  <cp:revision>39</cp:revision>
  <dcterms:created xsi:type="dcterms:W3CDTF">2016-05-16T09:43:46Z</dcterms:created>
  <dcterms:modified xsi:type="dcterms:W3CDTF">2016-05-18T04:31:52Z</dcterms:modified>
</cp:coreProperties>
</file>