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  <p:sldMasterId id="2147483747" r:id="rId2"/>
  </p:sldMasterIdLst>
  <p:notesMasterIdLst>
    <p:notesMasterId r:id="rId49"/>
  </p:notesMasterIdLst>
  <p:sldIdLst>
    <p:sldId id="256" r:id="rId3"/>
    <p:sldId id="305" r:id="rId4"/>
    <p:sldId id="307" r:id="rId5"/>
    <p:sldId id="306" r:id="rId6"/>
    <p:sldId id="311" r:id="rId7"/>
    <p:sldId id="315" r:id="rId8"/>
    <p:sldId id="346" r:id="rId9"/>
    <p:sldId id="316" r:id="rId10"/>
    <p:sldId id="312" r:id="rId11"/>
    <p:sldId id="347" r:id="rId12"/>
    <p:sldId id="317" r:id="rId13"/>
    <p:sldId id="319" r:id="rId14"/>
    <p:sldId id="318" r:id="rId15"/>
    <p:sldId id="320" r:id="rId16"/>
    <p:sldId id="321" r:id="rId17"/>
    <p:sldId id="322" r:id="rId18"/>
    <p:sldId id="323" r:id="rId19"/>
    <p:sldId id="343" r:id="rId20"/>
    <p:sldId id="344" r:id="rId21"/>
    <p:sldId id="324" r:id="rId22"/>
    <p:sldId id="325" r:id="rId23"/>
    <p:sldId id="326" r:id="rId24"/>
    <p:sldId id="327" r:id="rId25"/>
    <p:sldId id="328" r:id="rId26"/>
    <p:sldId id="329" r:id="rId27"/>
    <p:sldId id="331" r:id="rId28"/>
    <p:sldId id="339" r:id="rId29"/>
    <p:sldId id="332" r:id="rId30"/>
    <p:sldId id="333" r:id="rId31"/>
    <p:sldId id="334" r:id="rId32"/>
    <p:sldId id="336" r:id="rId33"/>
    <p:sldId id="335" r:id="rId34"/>
    <p:sldId id="345" r:id="rId35"/>
    <p:sldId id="337" r:id="rId36"/>
    <p:sldId id="348" r:id="rId37"/>
    <p:sldId id="355" r:id="rId38"/>
    <p:sldId id="356" r:id="rId39"/>
    <p:sldId id="357" r:id="rId40"/>
    <p:sldId id="358" r:id="rId41"/>
    <p:sldId id="341" r:id="rId42"/>
    <p:sldId id="349" r:id="rId43"/>
    <p:sldId id="350" r:id="rId44"/>
    <p:sldId id="352" r:id="rId45"/>
    <p:sldId id="351" r:id="rId46"/>
    <p:sldId id="353" r:id="rId47"/>
    <p:sldId id="265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7ABC488-A46F-4A75-8995-E67CB409CFD6}">
          <p14:sldIdLst>
            <p14:sldId id="256"/>
            <p14:sldId id="305"/>
          </p14:sldIdLst>
        </p14:section>
        <p14:section name="INTRODUCTION" id="{621CCB82-8E08-4E56-8AAA-9F4890603E65}">
          <p14:sldIdLst>
            <p14:sldId id="307"/>
            <p14:sldId id="306"/>
            <p14:sldId id="311"/>
            <p14:sldId id="315"/>
            <p14:sldId id="346"/>
            <p14:sldId id="316"/>
            <p14:sldId id="312"/>
            <p14:sldId id="347"/>
            <p14:sldId id="317"/>
            <p14:sldId id="319"/>
            <p14:sldId id="318"/>
            <p14:sldId id="320"/>
            <p14:sldId id="321"/>
          </p14:sldIdLst>
        </p14:section>
        <p14:section name="Part One: Concrete Structure" id="{1A26BCCB-40C2-4B7D-BAE0-FA920CDC6B14}">
          <p14:sldIdLst>
            <p14:sldId id="322"/>
            <p14:sldId id="323"/>
            <p14:sldId id="343"/>
            <p14:sldId id="344"/>
            <p14:sldId id="324"/>
            <p14:sldId id="325"/>
            <p14:sldId id="326"/>
            <p14:sldId id="327"/>
            <p14:sldId id="328"/>
            <p14:sldId id="329"/>
            <p14:sldId id="331"/>
            <p14:sldId id="339"/>
            <p14:sldId id="332"/>
            <p14:sldId id="333"/>
            <p14:sldId id="334"/>
            <p14:sldId id="336"/>
            <p14:sldId id="335"/>
            <p14:sldId id="345"/>
            <p14:sldId id="337"/>
            <p14:sldId id="348"/>
            <p14:sldId id="355"/>
            <p14:sldId id="356"/>
            <p14:sldId id="357"/>
            <p14:sldId id="358"/>
          </p14:sldIdLst>
        </p14:section>
        <p14:section name="Part Two: Steel Structure" id="{EF66436E-3EFC-466B-AF19-BE01B982A9E9}">
          <p14:sldIdLst>
            <p14:sldId id="341"/>
            <p14:sldId id="349"/>
            <p14:sldId id="350"/>
            <p14:sldId id="352"/>
            <p14:sldId id="351"/>
            <p14:sldId id="353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4" autoAdjust="0"/>
  </p:normalViewPr>
  <p:slideViewPr>
    <p:cSldViewPr snapToGrid="0" showGuides="1">
      <p:cViewPr varScale="1">
        <p:scale>
          <a:sx n="72" d="100"/>
          <a:sy n="72" d="100"/>
        </p:scale>
        <p:origin x="81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NAJAH\4th%20year\Grad%20Project%201\Documents\report\Response-spectrum-curv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Design Response Spectrum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1"/>
          <c:order val="0"/>
          <c:spPr>
            <a:ln w="22225" cap="rnd">
              <a:solidFill>
                <a:schemeClr val="accent2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xVal>
            <c:numRef>
              <c:f>Sheet1!$D$29:$D$30</c:f>
              <c:numCache>
                <c:formatCode>General</c:formatCode>
                <c:ptCount val="2"/>
                <c:pt idx="0">
                  <c:v>0</c:v>
                </c:pt>
                <c:pt idx="1">
                  <c:v>9.4500000000000001E-2</c:v>
                </c:pt>
              </c:numCache>
            </c:numRef>
          </c:xVal>
          <c:yVal>
            <c:numRef>
              <c:f>Sheet1!$E$29:$E$30</c:f>
              <c:numCache>
                <c:formatCode>General</c:formatCode>
                <c:ptCount val="2"/>
                <c:pt idx="0">
                  <c:v>0.29880000000000001</c:v>
                </c:pt>
                <c:pt idx="1">
                  <c:v>0.747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94B-469E-BBE3-98ED8CF1ACDD}"/>
            </c:ext>
          </c:extLst>
        </c:ser>
        <c:ser>
          <c:idx val="2"/>
          <c:order val="1"/>
          <c:spPr>
            <a:ln w="22225" cap="rnd">
              <a:solidFill>
                <a:schemeClr val="accent3"/>
              </a:solidFill>
            </a:ln>
            <a:effectLst>
              <a:glow rad="139700">
                <a:schemeClr val="accent3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8.4208150698080658E-2"/>
                  <c:y val="0.1556944916769124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94B-469E-BBE3-98ED8CF1ACDD}"/>
                </c:ext>
              </c:extLst>
            </c:dLbl>
            <c:dLbl>
              <c:idx val="1"/>
              <c:layout>
                <c:manualLayout>
                  <c:x val="4.0820169673095721E-2"/>
                  <c:y val="5.298872524655307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94B-469E-BBE3-98ED8CF1ACDD}"/>
                </c:ext>
              </c:extLst>
            </c:dLbl>
            <c:spPr>
              <a:solidFill>
                <a:prstClr val="black">
                  <a:lumMod val="65000"/>
                  <a:lumOff val="35000"/>
                </a:prst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15000"/>
                        <a:lumOff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Sheet1!$D$31:$D$32</c:f>
              <c:numCache>
                <c:formatCode>General</c:formatCode>
                <c:ptCount val="2"/>
                <c:pt idx="0">
                  <c:v>9.4500000000000001E-2</c:v>
                </c:pt>
                <c:pt idx="1">
                  <c:v>0.47299999999999998</c:v>
                </c:pt>
              </c:numCache>
            </c:numRef>
          </c:xVal>
          <c:yVal>
            <c:numRef>
              <c:f>Sheet1!$F$31:$F$32</c:f>
              <c:numCache>
                <c:formatCode>General</c:formatCode>
                <c:ptCount val="2"/>
                <c:pt idx="0">
                  <c:v>0.747</c:v>
                </c:pt>
                <c:pt idx="1">
                  <c:v>0.747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94B-469E-BBE3-98ED8CF1ACDD}"/>
            </c:ext>
          </c:extLst>
        </c:ser>
        <c:ser>
          <c:idx val="3"/>
          <c:order val="2"/>
          <c:spPr>
            <a:ln w="22225" cap="rnd">
              <a:solidFill>
                <a:schemeClr val="accent4"/>
              </a:solidFill>
            </a:ln>
            <a:effectLst>
              <a:glow rad="139700">
                <a:schemeClr val="accent4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xVal>
            <c:numRef>
              <c:f>Sheet1!$D$33:$D$42</c:f>
              <c:numCache>
                <c:formatCode>General</c:formatCode>
                <c:ptCount val="10"/>
                <c:pt idx="0">
                  <c:v>0.47299999999999998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Sheet1!$G$33:$G$42</c:f>
              <c:numCache>
                <c:formatCode>General</c:formatCode>
                <c:ptCount val="10"/>
                <c:pt idx="0">
                  <c:v>0.7463002114164905</c:v>
                </c:pt>
                <c:pt idx="1">
                  <c:v>0.35299999999999998</c:v>
                </c:pt>
                <c:pt idx="2">
                  <c:v>0.17649999999999999</c:v>
                </c:pt>
                <c:pt idx="3">
                  <c:v>0.11766666666666666</c:v>
                </c:pt>
                <c:pt idx="4">
                  <c:v>8.8249999999999995E-2</c:v>
                </c:pt>
                <c:pt idx="5">
                  <c:v>7.0599999999999996E-2</c:v>
                </c:pt>
                <c:pt idx="6">
                  <c:v>5.8833333333333328E-2</c:v>
                </c:pt>
                <c:pt idx="7">
                  <c:v>5.0428571428571427E-2</c:v>
                </c:pt>
                <c:pt idx="8">
                  <c:v>4.4124999999999998E-2</c:v>
                </c:pt>
                <c:pt idx="9">
                  <c:v>3.9222222222222221E-2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D94B-469E-BBE3-98ED8CF1ACDD}"/>
            </c:ext>
          </c:extLst>
        </c:ser>
        <c:ser>
          <c:idx val="4"/>
          <c:order val="3"/>
          <c:spPr>
            <a:ln w="22225" cap="rnd">
              <a:solidFill>
                <a:schemeClr val="accent5"/>
              </a:solidFill>
            </a:ln>
            <a:effectLst>
              <a:glow rad="139700">
                <a:schemeClr val="accent5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xVal>
            <c:numRef>
              <c:f>Sheet1!$D$42:$D$48</c:f>
              <c:numCache>
                <c:formatCode>General</c:formatCode>
                <c:ptCount val="7"/>
                <c:pt idx="0">
                  <c:v>9</c:v>
                </c:pt>
                <c:pt idx="1">
                  <c:v>10</c:v>
                </c:pt>
                <c:pt idx="2">
                  <c:v>11</c:v>
                </c:pt>
                <c:pt idx="3">
                  <c:v>12</c:v>
                </c:pt>
                <c:pt idx="4">
                  <c:v>13</c:v>
                </c:pt>
                <c:pt idx="5">
                  <c:v>14</c:v>
                </c:pt>
                <c:pt idx="6">
                  <c:v>15</c:v>
                </c:pt>
              </c:numCache>
            </c:numRef>
          </c:xVal>
          <c:yVal>
            <c:numRef>
              <c:f>(Sheet1!$G$42,Sheet1!$H$43:$H$48)</c:f>
              <c:numCache>
                <c:formatCode>General</c:formatCode>
                <c:ptCount val="7"/>
                <c:pt idx="0">
                  <c:v>3.9222222222222221E-2</c:v>
                </c:pt>
                <c:pt idx="1">
                  <c:v>3.1769999999999993E-2</c:v>
                </c:pt>
                <c:pt idx="2">
                  <c:v>2.6256198347107434E-2</c:v>
                </c:pt>
                <c:pt idx="3">
                  <c:v>2.2062499999999999E-2</c:v>
                </c:pt>
                <c:pt idx="4">
                  <c:v>1.8798816568047334E-2</c:v>
                </c:pt>
                <c:pt idx="5">
                  <c:v>1.6209183673469386E-2</c:v>
                </c:pt>
                <c:pt idx="6">
                  <c:v>1.4119999999999999E-2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D94B-469E-BBE3-98ED8CF1AC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635816"/>
        <c:axId val="385874624"/>
      </c:scatterChart>
      <c:valAx>
        <c:axId val="380635816"/>
        <c:scaling>
          <c:orientation val="minMax"/>
          <c:max val="10.6"/>
          <c:min val="0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Period, T (Sec)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5874624"/>
        <c:crosses val="autoZero"/>
        <c:crossBetween val="midCat"/>
        <c:majorUnit val="2"/>
        <c:minorUnit val="0.2"/>
      </c:valAx>
      <c:valAx>
        <c:axId val="385874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Structural Response Acceleration, Sa (g)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6358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F3CD7-D62B-48B8-83BB-C96B52C286DA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D2B39D-D143-4047-BB13-AE3C372F4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84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2B39D-D143-4047-BB13-AE3C372F49D6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95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78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350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793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08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8848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86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638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5076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660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20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54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14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954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083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3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25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052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836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788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7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16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6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93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6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31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9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59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07058-1F3B-4851-A49B-0E093249F976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3BECD03-10AA-4079-9A99-6E05111E3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78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EEDFB-76DA-43A3-A98B-8753DCAC8018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74763-284D-4F10-873E-C21A31010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42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g"/><Relationship Id="rId7" Type="http://schemas.openxmlformats.org/officeDocument/2006/relationships/image" Target="../media/image38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G"/><Relationship Id="rId4" Type="http://schemas.openxmlformats.org/officeDocument/2006/relationships/image" Target="../media/image50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4.png"/><Relationship Id="rId7" Type="http://schemas.openxmlformats.org/officeDocument/2006/relationships/image" Target="../media/image76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7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0.png"/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12" Type="http://schemas.microsoft.com/office/2007/relationships/hdphoto" Target="../media/hdphoto3.wdp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89.png"/><Relationship Id="rId5" Type="http://schemas.openxmlformats.org/officeDocument/2006/relationships/image" Target="../media/image84.png"/><Relationship Id="rId10" Type="http://schemas.openxmlformats.org/officeDocument/2006/relationships/image" Target="../media/image88.png"/><Relationship Id="rId4" Type="http://schemas.microsoft.com/office/2007/relationships/hdphoto" Target="../media/hdphoto1.wdp"/><Relationship Id="rId9" Type="http://schemas.openxmlformats.org/officeDocument/2006/relationships/image" Target="../media/image8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75211" y="0"/>
            <a:ext cx="10907486" cy="46779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Analysis and Design</a:t>
            </a:r>
            <a:br>
              <a:rPr lang="en-US" dirty="0"/>
            </a:br>
            <a:r>
              <a:rPr lang="en-US" sz="4000" dirty="0"/>
              <a:t>of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Al-Quds International Airport</a:t>
            </a:r>
            <a:br>
              <a:rPr lang="en-US" dirty="0"/>
            </a:br>
            <a:r>
              <a:rPr lang="en-US" dirty="0"/>
              <a:t>Main Terminal Building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368545" y="5381315"/>
            <a:ext cx="2817409" cy="861420"/>
          </a:xfrm>
        </p:spPr>
        <p:txBody>
          <a:bodyPr/>
          <a:lstStyle/>
          <a:p>
            <a:r>
              <a:rPr lang="en-US" dirty="0"/>
              <a:t>By: Ahmad Abu </a:t>
            </a:r>
            <a:r>
              <a:rPr lang="en-US" dirty="0" err="1"/>
              <a:t>Arra</a:t>
            </a:r>
            <a:endParaRPr lang="en-US" dirty="0"/>
          </a:p>
          <a:p>
            <a:r>
              <a:rPr lang="en-US" dirty="0"/>
              <a:t>      Baker </a:t>
            </a:r>
            <a:r>
              <a:rPr lang="en-US" dirty="0" err="1"/>
              <a:t>Bozeyeh</a:t>
            </a:r>
            <a:endParaRPr lang="en-US" dirty="0"/>
          </a:p>
        </p:txBody>
      </p:sp>
      <p:sp>
        <p:nvSpPr>
          <p:cNvPr id="6" name="عنوان فرعي 2"/>
          <p:cNvSpPr txBox="1">
            <a:spLocks/>
          </p:cNvSpPr>
          <p:nvPr/>
        </p:nvSpPr>
        <p:spPr>
          <a:xfrm>
            <a:off x="7563208" y="5381315"/>
            <a:ext cx="2817409" cy="8614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Under Supervision of : </a:t>
            </a:r>
          </a:p>
          <a:p>
            <a:r>
              <a:rPr lang="en-US" dirty="0"/>
              <a:t>Dr. Ibrahim Mohammad</a:t>
            </a:r>
          </a:p>
        </p:txBody>
      </p:sp>
    </p:spTree>
    <p:extLst>
      <p:ext uri="{BB962C8B-B14F-4D97-AF65-F5344CB8AC3E}">
        <p14:creationId xmlns:p14="http://schemas.microsoft.com/office/powerpoint/2010/main" val="145952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2" y="130630"/>
            <a:ext cx="11890197" cy="6688235"/>
          </a:xfrm>
        </p:spPr>
      </p:pic>
    </p:spTree>
    <p:extLst>
      <p:ext uri="{BB962C8B-B14F-4D97-AF65-F5344CB8AC3E}">
        <p14:creationId xmlns:p14="http://schemas.microsoft.com/office/powerpoint/2010/main" val="2111366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2" b="10384"/>
          <a:stretch/>
        </p:blipFill>
        <p:spPr>
          <a:xfrm>
            <a:off x="2659020" y="119270"/>
            <a:ext cx="7697192" cy="63345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36840" y="6424883"/>
            <a:ext cx="3890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Figure8. Second floor plan</a:t>
            </a:r>
          </a:p>
        </p:txBody>
      </p:sp>
    </p:spTree>
    <p:extLst>
      <p:ext uri="{BB962C8B-B14F-4D97-AF65-F5344CB8AC3E}">
        <p14:creationId xmlns:p14="http://schemas.microsoft.com/office/powerpoint/2010/main" val="289957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1375487" y="2296426"/>
            <a:ext cx="5248172" cy="3122002"/>
          </a:xfrm>
        </p:spPr>
        <p:txBody>
          <a:bodyPr/>
          <a:lstStyle/>
          <a:p>
            <a:r>
              <a:rPr lang="en-US" dirty="0"/>
              <a:t>Structural system: </a:t>
            </a:r>
          </a:p>
          <a:p>
            <a:r>
              <a:rPr lang="en-US" dirty="0"/>
              <a:t>Terminal: Divided into 4 blocks</a:t>
            </a:r>
          </a:p>
          <a:p>
            <a:r>
              <a:rPr lang="en-US" dirty="0"/>
              <a:t>Special moment resisting frames. Two way Slabs with drop beams</a:t>
            </a:r>
          </a:p>
          <a:p>
            <a:r>
              <a:rPr lang="en-US" dirty="0"/>
              <a:t>Piers: Composite steel and concrete structures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1047784" y="1533323"/>
            <a:ext cx="6476694" cy="763103"/>
          </a:xfrm>
        </p:spPr>
        <p:txBody>
          <a:bodyPr>
            <a:normAutofit/>
          </a:bodyPr>
          <a:lstStyle/>
          <a:p>
            <a:r>
              <a:rPr lang="en-US" sz="2800" dirty="0"/>
              <a:t>Structural Design</a:t>
            </a:r>
          </a:p>
        </p:txBody>
      </p:sp>
      <p:pic>
        <p:nvPicPr>
          <p:cNvPr id="11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659" y="1428402"/>
            <a:ext cx="5211488" cy="4345998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1948603" y="665299"/>
            <a:ext cx="6476694" cy="7631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/>
              <a:t>INTRODUCTION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84276" y="5879321"/>
            <a:ext cx="3890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Figure9. Schematic diagram of the terminal building</a:t>
            </a:r>
          </a:p>
        </p:txBody>
      </p:sp>
    </p:spTree>
    <p:extLst>
      <p:ext uri="{BB962C8B-B14F-4D97-AF65-F5344CB8AC3E}">
        <p14:creationId xmlns:p14="http://schemas.microsoft.com/office/powerpoint/2010/main" val="50599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1898291" y="2309678"/>
            <a:ext cx="6476694" cy="3122002"/>
          </a:xfrm>
        </p:spPr>
        <p:txBody>
          <a:bodyPr/>
          <a:lstStyle/>
          <a:p>
            <a:r>
              <a:rPr lang="en-US" dirty="0"/>
              <a:t>Dead Loads: Own weight </a:t>
            </a:r>
          </a:p>
          <a:p>
            <a:pPr marL="0" indent="0">
              <a:buNone/>
            </a:pPr>
            <a:r>
              <a:rPr lang="en-US" dirty="0"/>
              <a:t>                             Super-imposed dead load = 3.1 KN/m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dirty="0"/>
              <a:t>Live load = 5 KN/m</a:t>
            </a:r>
            <a:r>
              <a:rPr lang="en-US" baseline="30000" dirty="0"/>
              <a:t>2</a:t>
            </a:r>
          </a:p>
          <a:p>
            <a:r>
              <a:rPr lang="en-US" dirty="0"/>
              <a:t>Snow load = 1.428 KN/m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dirty="0"/>
              <a:t>Self-straining loads (temperature loads)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1898291" y="606767"/>
            <a:ext cx="6476694" cy="763103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1284030" y="1660258"/>
            <a:ext cx="6476694" cy="7631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Loads</a:t>
            </a:r>
          </a:p>
        </p:txBody>
      </p:sp>
    </p:spTree>
    <p:extLst>
      <p:ext uri="{BB962C8B-B14F-4D97-AF65-F5344CB8AC3E}">
        <p14:creationId xmlns:p14="http://schemas.microsoft.com/office/powerpoint/2010/main" val="238518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1898291" y="1925362"/>
            <a:ext cx="5248172" cy="3122002"/>
          </a:xfrm>
        </p:spPr>
        <p:txBody>
          <a:bodyPr/>
          <a:lstStyle/>
          <a:p>
            <a:r>
              <a:rPr lang="en-US" dirty="0"/>
              <a:t>Seismic Design Parameters:</a:t>
            </a:r>
          </a:p>
          <a:p>
            <a:r>
              <a:rPr lang="en-US" dirty="0"/>
              <a:t>Risk category IV</a:t>
            </a:r>
          </a:p>
          <a:p>
            <a:r>
              <a:rPr lang="en-US" dirty="0"/>
              <a:t>Seismic importance factor = 1.5</a:t>
            </a:r>
          </a:p>
          <a:p>
            <a:r>
              <a:rPr lang="en-US" dirty="0"/>
              <a:t>Site class: B </a:t>
            </a:r>
          </a:p>
          <a:p>
            <a:r>
              <a:rPr lang="en-US" dirty="0"/>
              <a:t>Seismic design category : D</a:t>
            </a:r>
          </a:p>
          <a:p>
            <a:r>
              <a:rPr lang="en-US" dirty="0"/>
              <a:t>Response spectrum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1898291" y="606767"/>
            <a:ext cx="6476694" cy="763103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66"/>
          <a:stretch/>
        </p:blipFill>
        <p:spPr>
          <a:xfrm>
            <a:off x="6054792" y="2359625"/>
            <a:ext cx="6044442" cy="1728176"/>
          </a:xfrm>
          <a:prstGeom prst="rect">
            <a:avLst/>
          </a:prstGeom>
        </p:spPr>
      </p:pic>
      <p:sp>
        <p:nvSpPr>
          <p:cNvPr id="13" name="عنوان 1"/>
          <p:cNvSpPr txBox="1">
            <a:spLocks/>
          </p:cNvSpPr>
          <p:nvPr/>
        </p:nvSpPr>
        <p:spPr>
          <a:xfrm>
            <a:off x="1284030" y="1275942"/>
            <a:ext cx="6476694" cy="7631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Seismic Loads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44"/>
          <a:stretch/>
        </p:blipFill>
        <p:spPr>
          <a:xfrm>
            <a:off x="6054792" y="4408381"/>
            <a:ext cx="6044442" cy="1189268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8D0033D-5B32-41A9-98A7-C10998EE7E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977088"/>
              </p:ext>
            </p:extLst>
          </p:nvPr>
        </p:nvGraphicFramePr>
        <p:xfrm>
          <a:off x="5275524" y="3877434"/>
          <a:ext cx="6823710" cy="2890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975192" y="2136560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Table3. Seismic parameters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46463" y="4145944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Table4. Seismic design coefficients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15755" y="3569657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Figure10. Design response spectrum</a:t>
            </a:r>
          </a:p>
        </p:txBody>
      </p:sp>
    </p:spTree>
    <p:extLst>
      <p:ext uri="{BB962C8B-B14F-4D97-AF65-F5344CB8AC3E}">
        <p14:creationId xmlns:p14="http://schemas.microsoft.com/office/powerpoint/2010/main" val="261920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1" grpId="0"/>
      <p:bldP spid="11" grpId="1"/>
      <p:bldP spid="12" grpId="0"/>
      <p:bldP spid="12" grpId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1898291" y="2309678"/>
            <a:ext cx="5248172" cy="3122002"/>
          </a:xfrm>
        </p:spPr>
        <p:txBody>
          <a:bodyPr>
            <a:normAutofit/>
          </a:bodyPr>
          <a:lstStyle/>
          <a:p>
            <a:pPr lvl="0"/>
            <a:r>
              <a:rPr lang="en-US" sz="1700" dirty="0"/>
              <a:t>Ultimate Load Combinations:</a:t>
            </a:r>
          </a:p>
          <a:p>
            <a:pPr marL="0" lvl="0" indent="0">
              <a:buNone/>
            </a:pPr>
            <a:r>
              <a:rPr lang="en-US" sz="1700" dirty="0"/>
              <a:t>1.4D</a:t>
            </a:r>
          </a:p>
          <a:p>
            <a:pPr marL="0" lvl="0" indent="0">
              <a:buNone/>
            </a:pPr>
            <a:r>
              <a:rPr lang="en-US" sz="1700" dirty="0"/>
              <a:t>1.2D + 1.6L + 0.5Lr</a:t>
            </a:r>
          </a:p>
          <a:p>
            <a:pPr marL="0" lvl="0" indent="0">
              <a:buNone/>
            </a:pPr>
            <a:r>
              <a:rPr lang="en-US" sz="1700" dirty="0"/>
              <a:t>1.2D + 1.6L + 0.5S</a:t>
            </a:r>
          </a:p>
          <a:p>
            <a:pPr marL="0" lvl="0" indent="0">
              <a:buNone/>
            </a:pPr>
            <a:r>
              <a:rPr lang="en-US" sz="1700" dirty="0"/>
              <a:t>1.2D + 1.6Lr + L</a:t>
            </a:r>
          </a:p>
          <a:p>
            <a:pPr marL="0" lvl="0" indent="0">
              <a:buNone/>
            </a:pPr>
            <a:r>
              <a:rPr lang="en-US" sz="1700" dirty="0"/>
              <a:t>1.2D + 1.6S + L</a:t>
            </a:r>
          </a:p>
          <a:p>
            <a:pPr marL="0" lvl="0" indent="0">
              <a:buNone/>
            </a:pPr>
            <a:r>
              <a:rPr lang="en-US" sz="1700" dirty="0"/>
              <a:t>1.2D + 1.0E + L + 0.2S</a:t>
            </a:r>
          </a:p>
          <a:p>
            <a:pPr marL="0" lvl="0" indent="0">
              <a:buNone/>
            </a:pPr>
            <a:r>
              <a:rPr lang="en-US" sz="1700" dirty="0"/>
              <a:t>0.9D + 1.0E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1898291" y="606767"/>
            <a:ext cx="6476694" cy="763103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1284030" y="1660258"/>
            <a:ext cx="6476694" cy="7631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Load Combinations</a:t>
            </a: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6649195" y="2307891"/>
            <a:ext cx="5248172" cy="31220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Service Load Combinations:</a:t>
            </a:r>
          </a:p>
          <a:p>
            <a:pPr marL="0" lvl="0" indent="0">
              <a:buNone/>
            </a:pPr>
            <a:r>
              <a:rPr lang="en-US" dirty="0"/>
              <a:t>D</a:t>
            </a:r>
          </a:p>
          <a:p>
            <a:pPr marL="0" lvl="0" indent="0">
              <a:buNone/>
            </a:pPr>
            <a:r>
              <a:rPr lang="en-US" dirty="0"/>
              <a:t>D + L</a:t>
            </a:r>
          </a:p>
          <a:p>
            <a:pPr marL="0" lvl="0" indent="0">
              <a:buNone/>
            </a:pPr>
            <a:r>
              <a:rPr lang="en-US" dirty="0"/>
              <a:t>D + </a:t>
            </a:r>
            <a:r>
              <a:rPr lang="en-US" dirty="0" err="1"/>
              <a:t>Lr</a:t>
            </a: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D + S </a:t>
            </a:r>
          </a:p>
          <a:p>
            <a:pPr marL="0" lvl="0" indent="0">
              <a:buNone/>
            </a:pPr>
            <a:r>
              <a:rPr lang="en-US" dirty="0"/>
              <a:t>D + 0.75L + 0.75Lr</a:t>
            </a:r>
          </a:p>
          <a:p>
            <a:pPr marL="0" lvl="0" indent="0">
              <a:buNone/>
            </a:pPr>
            <a:r>
              <a:rPr lang="en-US" dirty="0"/>
              <a:t>D + 0.7E</a:t>
            </a:r>
          </a:p>
          <a:p>
            <a:pPr marL="0" lvl="0" indent="0">
              <a:buNone/>
            </a:pPr>
            <a:r>
              <a:rPr lang="en-US" dirty="0"/>
              <a:t>D + 0.75L + 0.75(0.7E) + 0.75S</a:t>
            </a:r>
          </a:p>
          <a:p>
            <a:pPr marL="0" lvl="0" indent="0">
              <a:buNone/>
            </a:pPr>
            <a:r>
              <a:rPr lang="en-US" dirty="0"/>
              <a:t>0.6D + 0.7E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Font typeface="Wingdings 3" charset="2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9887542" y="5255436"/>
            <a:ext cx="2304458" cy="1652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dirty="0"/>
              <a:t>Where: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/>
              <a:t>D = Dead Loads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/>
              <a:t>L = Live loads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 err="1"/>
              <a:t>Lr</a:t>
            </a:r>
            <a:r>
              <a:rPr lang="en-US" sz="1500" dirty="0"/>
              <a:t> = Roof live load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/>
              <a:t>E = Earthquake load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/>
              <a:t>S = Snow load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None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6056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87827" y="1842022"/>
            <a:ext cx="8736780" cy="258628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/>
              <a:t>Part One: Concrete Structure</a:t>
            </a:r>
          </a:p>
        </p:txBody>
      </p:sp>
    </p:spTree>
    <p:extLst>
      <p:ext uri="{BB962C8B-B14F-4D97-AF65-F5344CB8AC3E}">
        <p14:creationId xmlns:p14="http://schemas.microsoft.com/office/powerpoint/2010/main" val="298823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746878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Initial Dimensions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62656" y="4550451"/>
            <a:ext cx="4771065" cy="3122002"/>
          </a:xfrm>
        </p:spPr>
        <p:txBody>
          <a:bodyPr/>
          <a:lstStyle/>
          <a:p>
            <a:r>
              <a:rPr lang="en-US" dirty="0"/>
              <a:t>Concrete 32MPa.</a:t>
            </a:r>
          </a:p>
          <a:p>
            <a:r>
              <a:rPr lang="en-US" dirty="0"/>
              <a:t> Grade60 steel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PRELIMINARY DESIGN</a:t>
            </a: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1345357" y="3851836"/>
            <a:ext cx="9404723" cy="6058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Materials</a:t>
            </a: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1905589" y="2456402"/>
            <a:ext cx="4771065" cy="1245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Beams: 800X400 mm</a:t>
            </a:r>
          </a:p>
          <a:p>
            <a:r>
              <a:rPr lang="en-US" dirty="0"/>
              <a:t>Slab thickness = 250mm</a:t>
            </a:r>
          </a:p>
          <a:p>
            <a:r>
              <a:rPr lang="en-US" dirty="0"/>
              <a:t>Columns: circular, D = 800mm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6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412" y="4957571"/>
            <a:ext cx="2840466" cy="128089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GF Beams Layout </a:t>
            </a:r>
            <a:br>
              <a:rPr lang="en-US" sz="2400" b="1" dirty="0"/>
            </a:br>
            <a:r>
              <a:rPr lang="en-US" sz="2400" b="1" dirty="0"/>
              <a:t>(Block A)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150" y="73427"/>
            <a:ext cx="7085996" cy="6691809"/>
          </a:xfrm>
        </p:spPr>
      </p:pic>
    </p:spTree>
    <p:extLst>
      <p:ext uri="{BB962C8B-B14F-4D97-AF65-F5344CB8AC3E}">
        <p14:creationId xmlns:p14="http://schemas.microsoft.com/office/powerpoint/2010/main" val="4229072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060" y="1405989"/>
            <a:ext cx="2840466" cy="128089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GF Beams Layout </a:t>
            </a:r>
            <a:br>
              <a:rPr lang="en-US" sz="2400" b="1" dirty="0"/>
            </a:br>
            <a:r>
              <a:rPr lang="en-US" sz="2400" b="1" dirty="0"/>
              <a:t>(Block B)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526" y="545136"/>
            <a:ext cx="8542515" cy="5875543"/>
          </a:xfrm>
        </p:spPr>
      </p:pic>
    </p:spTree>
    <p:extLst>
      <p:ext uri="{BB962C8B-B14F-4D97-AF65-F5344CB8AC3E}">
        <p14:creationId xmlns:p14="http://schemas.microsoft.com/office/powerpoint/2010/main" val="838212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66" y="228671"/>
            <a:ext cx="11390293" cy="640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55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601105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3D Model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3188" y="2304002"/>
            <a:ext cx="5147363" cy="3122002"/>
          </a:xfrm>
        </p:spPr>
        <p:txBody>
          <a:bodyPr/>
          <a:lstStyle/>
          <a:p>
            <a:r>
              <a:rPr lang="en-US" dirty="0"/>
              <a:t>Equal spans, 10m c/c</a:t>
            </a:r>
          </a:p>
          <a:p>
            <a:r>
              <a:rPr lang="en-US" dirty="0"/>
              <a:t>Acceptable deflections: 41.6mm for slabs, 20.8mm for spandrel beams</a:t>
            </a:r>
          </a:p>
          <a:p>
            <a:r>
              <a:rPr lang="en-US" dirty="0"/>
              <a:t>Slab stiffness modifier = 0.35</a:t>
            </a:r>
          </a:p>
          <a:p>
            <a:r>
              <a:rPr lang="en-US" dirty="0"/>
              <a:t>Combination :  ∆ =2×∆𝐷+1.5×∆𝐿 </a:t>
            </a:r>
          </a:p>
          <a:p>
            <a:r>
              <a:rPr lang="en-US" dirty="0"/>
              <a:t>Resulting deflection = 66mm &gt; allowable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05"/>
          <a:stretch/>
        </p:blipFill>
        <p:spPr>
          <a:xfrm>
            <a:off x="7671229" y="200490"/>
            <a:ext cx="3784122" cy="294027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229" y="1538555"/>
            <a:ext cx="3968798" cy="3401827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PRELIMINARY DESIGN</a:t>
            </a:r>
          </a:p>
        </p:txBody>
      </p:sp>
      <p:pic>
        <p:nvPicPr>
          <p:cNvPr id="10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230" y="3490055"/>
            <a:ext cx="3198120" cy="31572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1229" y="3182278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Figure11. 3D preliminary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18163" y="6533589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Figure12. Top view of preliminary model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25163" y="4923568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Figure13. Deflections in slab</a:t>
            </a:r>
          </a:p>
        </p:txBody>
      </p:sp>
    </p:spTree>
    <p:extLst>
      <p:ext uri="{BB962C8B-B14F-4D97-AF65-F5344CB8AC3E}">
        <p14:creationId xmlns:p14="http://schemas.microsoft.com/office/powerpoint/2010/main" val="129851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1" grpId="0"/>
      <p:bldP spid="11" grpId="1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601105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Preliminary Model Modifications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753189" y="2304002"/>
                <a:ext cx="5106640" cy="3122002"/>
              </a:xfrm>
            </p:spPr>
            <p:txBody>
              <a:bodyPr/>
              <a:lstStyle/>
              <a:p>
                <a:r>
                  <a:rPr lang="en-US" dirty="0"/>
                  <a:t>Slab Thickness = </a:t>
                </a:r>
                <a:r>
                  <a:rPr lang="en-US" b="1" dirty="0"/>
                  <a:t>300mm</a:t>
                </a:r>
              </a:p>
              <a:p>
                <a:r>
                  <a:rPr lang="en-US" dirty="0"/>
                  <a:t>Spandrel beams </a:t>
                </a:r>
                <a:r>
                  <a:rPr lang="en-US" b="1" dirty="0"/>
                  <a:t>1500 X 350 mm</a:t>
                </a:r>
                <a:endParaRPr lang="en-US" dirty="0"/>
              </a:p>
              <a:p>
                <a:r>
                  <a:rPr lang="en-US" dirty="0"/>
                  <a:t>Interior beams </a:t>
                </a:r>
                <a:r>
                  <a:rPr lang="en-US" b="1" dirty="0"/>
                  <a:t>800 X 800 mm</a:t>
                </a:r>
                <a:endParaRPr lang="en-US" dirty="0"/>
              </a:p>
              <a:p>
                <a:r>
                  <a:rPr lang="en-US" dirty="0"/>
                  <a:t>Neglect sustained live load</a:t>
                </a:r>
              </a:p>
              <a:p>
                <a:pPr marL="0" indent="0">
                  <a:buNone/>
                </a:pPr>
                <a:r>
                  <a:rPr lang="en-US" dirty="0"/>
                  <a:t>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∆ =2×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Resulting deflection = 37.1mm &lt; 41.6 mm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3189" y="2304002"/>
                <a:ext cx="5106640" cy="3122002"/>
              </a:xfrm>
              <a:blipFill>
                <a:blip r:embed="rId2"/>
                <a:stretch>
                  <a:fillRect l="-836" t="-1172" r="-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61" y="1761550"/>
            <a:ext cx="3968798" cy="3332092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PRELIMINARY DESIGN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71229" y="3182278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Figure14. 3D preliminary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18163" y="6533589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Figure15. Top view of preliminary model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04675" y="4923568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Figure16. Deflections in slab</a:t>
            </a:r>
          </a:p>
        </p:txBody>
      </p:sp>
      <p:pic>
        <p:nvPicPr>
          <p:cNvPr id="13" name="صورة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05"/>
          <a:stretch/>
        </p:blipFill>
        <p:spPr>
          <a:xfrm>
            <a:off x="7671229" y="200490"/>
            <a:ext cx="3784122" cy="2940275"/>
          </a:xfrm>
          <a:prstGeom prst="rect">
            <a:avLst/>
          </a:prstGeom>
        </p:spPr>
      </p:pic>
      <p:pic>
        <p:nvPicPr>
          <p:cNvPr id="14" name="صورة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230" y="3490055"/>
            <a:ext cx="3198120" cy="315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17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1" grpId="0"/>
      <p:bldP spid="11" grpId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040835" y="2584143"/>
            <a:ext cx="9329219" cy="2531195"/>
          </a:xfrm>
        </p:spPr>
        <p:txBody>
          <a:bodyPr>
            <a:normAutofit/>
          </a:bodyPr>
          <a:lstStyle/>
          <a:p>
            <a:pPr algn="ctr"/>
            <a:r>
              <a:rPr lang="en-US" sz="8000" dirty="0"/>
              <a:t>3D Modeling &amp; Analysis</a:t>
            </a:r>
          </a:p>
        </p:txBody>
      </p:sp>
    </p:spTree>
    <p:extLst>
      <p:ext uri="{BB962C8B-B14F-4D97-AF65-F5344CB8AC3E}">
        <p14:creationId xmlns:p14="http://schemas.microsoft.com/office/powerpoint/2010/main" val="386590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601105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Structural Modeling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3189" y="2304002"/>
            <a:ext cx="4771065" cy="3122002"/>
          </a:xfrm>
        </p:spPr>
        <p:txBody>
          <a:bodyPr/>
          <a:lstStyle/>
          <a:p>
            <a:r>
              <a:rPr lang="en-US" dirty="0"/>
              <a:t>Four building blocks</a:t>
            </a:r>
          </a:p>
          <a:p>
            <a:r>
              <a:rPr lang="en-US" dirty="0"/>
              <a:t>Section properties</a:t>
            </a:r>
          </a:p>
          <a:p>
            <a:r>
              <a:rPr lang="en-US" dirty="0"/>
              <a:t>Concrete 32MPa.</a:t>
            </a:r>
          </a:p>
          <a:p>
            <a:r>
              <a:rPr lang="en-US" dirty="0"/>
              <a:t> Grade60 steel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721" y="1644812"/>
            <a:ext cx="5156979" cy="378119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892" y="1534149"/>
            <a:ext cx="6870191" cy="4517932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3D ANALYSIS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69295" y="1447216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Table5. Section properties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67083" y="5118227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Figure16.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71421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0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33" y="1717673"/>
            <a:ext cx="5039115" cy="48727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375" y="275915"/>
            <a:ext cx="5784475" cy="4063674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Block 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21309" y="4567954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Figure18. 3D view of block A model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77709" y="6554291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Figure17. Top view of block A model</a:t>
            </a:r>
          </a:p>
        </p:txBody>
      </p:sp>
    </p:spTree>
    <p:extLst>
      <p:ext uri="{BB962C8B-B14F-4D97-AF65-F5344CB8AC3E}">
        <p14:creationId xmlns:p14="http://schemas.microsoft.com/office/powerpoint/2010/main" val="38798555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958" y="134471"/>
            <a:ext cx="6532701" cy="415946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54" y="3048001"/>
            <a:ext cx="5966915" cy="3542899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Block 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21309" y="4528198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Figure20. 3D view of block B model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709" y="6554291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Figure19. Top view of block B model</a:t>
            </a:r>
          </a:p>
        </p:txBody>
      </p:sp>
    </p:spTree>
    <p:extLst>
      <p:ext uri="{BB962C8B-B14F-4D97-AF65-F5344CB8AC3E}">
        <p14:creationId xmlns:p14="http://schemas.microsoft.com/office/powerpoint/2010/main" val="2885739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601105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Loads Definitions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3189" y="2304002"/>
            <a:ext cx="3759343" cy="3122002"/>
          </a:xfrm>
        </p:spPr>
        <p:txBody>
          <a:bodyPr/>
          <a:lstStyle/>
          <a:p>
            <a:r>
              <a:rPr lang="en-US" dirty="0"/>
              <a:t>Load Patterns</a:t>
            </a:r>
          </a:p>
          <a:p>
            <a:r>
              <a:rPr lang="en-US" dirty="0"/>
              <a:t>Load Cases</a:t>
            </a:r>
          </a:p>
          <a:p>
            <a:r>
              <a:rPr lang="en-US" dirty="0"/>
              <a:t>Response spectrum function</a:t>
            </a:r>
          </a:p>
          <a:p>
            <a:r>
              <a:rPr lang="en-US" dirty="0"/>
              <a:t>Seismic load cases</a:t>
            </a:r>
          </a:p>
          <a:p>
            <a:pPr marL="0" indent="0">
              <a:buNone/>
            </a:pPr>
            <a:r>
              <a:rPr lang="en-US" sz="1500" dirty="0" err="1"/>
              <a:t>EDx</a:t>
            </a:r>
            <a:r>
              <a:rPr lang="en-US" sz="1500" dirty="0"/>
              <a:t> = Dynamic seismic load case in X-       direction</a:t>
            </a:r>
          </a:p>
          <a:p>
            <a:pPr marL="0" indent="0">
              <a:buNone/>
            </a:pPr>
            <a:r>
              <a:rPr lang="en-US" sz="1500" dirty="0" err="1"/>
              <a:t>EDy</a:t>
            </a:r>
            <a:r>
              <a:rPr lang="en-US" sz="1500" dirty="0"/>
              <a:t> = Dynamic seismic load case in Y-       direction</a:t>
            </a:r>
          </a:p>
          <a:p>
            <a:pPr marL="0" indent="0">
              <a:buNone/>
            </a:pPr>
            <a:endParaRPr lang="en-US" sz="15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08" y="2518529"/>
            <a:ext cx="6314092" cy="225393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67"/>
          <a:stretch/>
        </p:blipFill>
        <p:spPr>
          <a:xfrm>
            <a:off x="6724453" y="1901875"/>
            <a:ext cx="5022869" cy="359925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768" y="1268632"/>
            <a:ext cx="6522463" cy="4318743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3D ANALYSIS</a:t>
            </a:r>
          </a:p>
        </p:txBody>
      </p:sp>
      <p:pic>
        <p:nvPicPr>
          <p:cNvPr id="10" name="Picture 9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/>
          <a:stretch/>
        </p:blipFill>
        <p:spPr>
          <a:xfrm>
            <a:off x="5416815" y="2518529"/>
            <a:ext cx="6522463" cy="20735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76871" y="4944888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Figure21. Load patterns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90760" y="5587375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Figure22. Load cases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23340" y="5587375"/>
            <a:ext cx="4292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Figure23. Response spectrum function definition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56582" y="2294986"/>
            <a:ext cx="4292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Table6. Seismic load cases</a:t>
            </a:r>
          </a:p>
        </p:txBody>
      </p:sp>
    </p:spTree>
    <p:extLst>
      <p:ext uri="{BB962C8B-B14F-4D97-AF65-F5344CB8AC3E}">
        <p14:creationId xmlns:p14="http://schemas.microsoft.com/office/powerpoint/2010/main" val="235974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3" grpId="0"/>
      <p:bldP spid="13" grpId="1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0F3F604-E709-46D9-9DA3-B0261E6536A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832" y="3898218"/>
            <a:ext cx="4406153" cy="24449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90715E-1BF1-4944-9E24-EFE15B2E96C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058" y="780132"/>
            <a:ext cx="4842718" cy="25913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BC4429-9E78-42ED-B827-4F622890BC0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811" y="3986073"/>
            <a:ext cx="4406153" cy="2444941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833" y="498502"/>
            <a:ext cx="4406153" cy="2962845"/>
          </a:xfrm>
          <a:prstGeom prst="rect">
            <a:avLst/>
          </a:prstGeom>
        </p:spPr>
      </p:pic>
      <p:pic>
        <p:nvPicPr>
          <p:cNvPr id="10" name="صورة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9"/>
          <a:stretch/>
        </p:blipFill>
        <p:spPr>
          <a:xfrm>
            <a:off x="6095777" y="3979110"/>
            <a:ext cx="6096222" cy="1682588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601105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Analysis Verification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3189" y="2304002"/>
            <a:ext cx="4771065" cy="3122002"/>
          </a:xfrm>
        </p:spPr>
        <p:txBody>
          <a:bodyPr/>
          <a:lstStyle/>
          <a:p>
            <a:r>
              <a:rPr lang="en-US" dirty="0"/>
              <a:t>Equilibrium check</a:t>
            </a:r>
          </a:p>
          <a:p>
            <a:r>
              <a:rPr lang="en-US" dirty="0"/>
              <a:t>Internal forces check</a:t>
            </a:r>
          </a:p>
          <a:p>
            <a:pPr marL="0" indent="0">
              <a:buNone/>
            </a:pPr>
            <a:r>
              <a:rPr lang="en-US" dirty="0"/>
              <a:t>Slab moments</a:t>
            </a:r>
          </a:p>
          <a:p>
            <a:pPr marL="0" indent="0">
              <a:buNone/>
            </a:pPr>
            <a:r>
              <a:rPr lang="en-US" dirty="0"/>
              <a:t> Column loads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3D ANALYSIS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37888" y="3536450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Figure24. Sample panel in block 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94685" y="1281331"/>
            <a:ext cx="4292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Table7. Equilibrium check summary for block A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48"/>
          <a:stretch/>
        </p:blipFill>
        <p:spPr>
          <a:xfrm>
            <a:off x="6123090" y="1532489"/>
            <a:ext cx="6096223" cy="169944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94685" y="3701504"/>
            <a:ext cx="4292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Table8. Equilibrium check summary for block 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90222" y="6478160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Figure25. Sample panel in block 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65299" y="3537734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Figure26. Sample column in block 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90221" y="6472253"/>
            <a:ext cx="3890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Figure27. Sample column in block B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22D5971-9230-4F8D-AFC1-032EC00FFA75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174" y="2945782"/>
            <a:ext cx="5542959" cy="148288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311412" y="2565034"/>
            <a:ext cx="4292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Table9. Internal forces check summary</a:t>
            </a:r>
          </a:p>
        </p:txBody>
      </p:sp>
    </p:spTree>
    <p:extLst>
      <p:ext uri="{BB962C8B-B14F-4D97-AF65-F5344CB8AC3E}">
        <p14:creationId xmlns:p14="http://schemas.microsoft.com/office/powerpoint/2010/main" val="21152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/>
      <p:bldP spid="15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601105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Structural Irregularities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3189" y="2304002"/>
            <a:ext cx="5104811" cy="3122002"/>
          </a:xfrm>
        </p:spPr>
        <p:txBody>
          <a:bodyPr/>
          <a:lstStyle/>
          <a:p>
            <a:r>
              <a:rPr lang="en-US" dirty="0"/>
              <a:t>Horizontal irregularities check</a:t>
            </a:r>
          </a:p>
          <a:p>
            <a:pPr marL="0" indent="0">
              <a:buNone/>
            </a:pPr>
            <a:r>
              <a:rPr lang="en-US" dirty="0"/>
              <a:t>Torsional irregularity (1a) exists in both blocks </a:t>
            </a:r>
          </a:p>
          <a:p>
            <a:pPr marL="0" indent="0">
              <a:buNone/>
            </a:pPr>
            <a:r>
              <a:rPr lang="en-US" dirty="0"/>
              <a:t>Reentrant corner irregularity exists in block A</a:t>
            </a:r>
          </a:p>
          <a:p>
            <a:r>
              <a:rPr lang="en-US" dirty="0"/>
              <a:t>Vertical irregularities check</a:t>
            </a:r>
          </a:p>
          <a:p>
            <a:pPr marL="0" indent="0">
              <a:buNone/>
            </a:pPr>
            <a:r>
              <a:rPr lang="en-US" dirty="0"/>
              <a:t>Stiffness-extreme soft story </a:t>
            </a:r>
          </a:p>
          <a:p>
            <a:pPr marL="0" indent="0">
              <a:buNone/>
            </a:pPr>
            <a:r>
              <a:rPr lang="en-US" dirty="0"/>
              <a:t>Irregularity exists in block B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927" y="3461465"/>
            <a:ext cx="7173838" cy="2452909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927" y="3481069"/>
            <a:ext cx="7081073" cy="2433305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3D ANALYSIS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37919" y="3122911"/>
            <a:ext cx="4532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Table10. Horizontal irregularities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33721" y="3122911"/>
            <a:ext cx="4532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Table11. Vertical irregularities</a:t>
            </a:r>
          </a:p>
        </p:txBody>
      </p:sp>
    </p:spTree>
    <p:extLst>
      <p:ext uri="{BB962C8B-B14F-4D97-AF65-F5344CB8AC3E}">
        <p14:creationId xmlns:p14="http://schemas.microsoft.com/office/powerpoint/2010/main" val="37035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12593" y="1291824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Torsional Irregularity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174363" y="4127793"/>
                <a:ext cx="3610977" cy="206619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Accidental torsion amplification factor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1.2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𝑎𝑣𝑔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For block A = 1.21</a:t>
                </a:r>
              </a:p>
              <a:p>
                <a:pPr marL="0" indent="0">
                  <a:buNone/>
                </a:pPr>
                <a:r>
                  <a:rPr lang="en-US" dirty="0"/>
                  <a:t>For block B = 1.03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74363" y="4127793"/>
                <a:ext cx="3610977" cy="2066196"/>
              </a:xfrm>
              <a:blipFill>
                <a:blip r:embed="rId2"/>
                <a:stretch>
                  <a:fillRect l="-1520" t="-2950" b="-1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998" y="2215111"/>
            <a:ext cx="8143910" cy="1807337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3D ANALYSIS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23206" y="1821634"/>
            <a:ext cx="5993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 Table12. Maximum and average displacements in block A</a:t>
            </a:r>
          </a:p>
        </p:txBody>
      </p:sp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007" y="4386652"/>
            <a:ext cx="6033870" cy="18073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85340" y="4048098"/>
            <a:ext cx="599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 Table13. Maximum and average displacements in block B</a:t>
            </a:r>
          </a:p>
        </p:txBody>
      </p:sp>
    </p:spTree>
    <p:extLst>
      <p:ext uri="{BB962C8B-B14F-4D97-AF65-F5344CB8AC3E}">
        <p14:creationId xmlns:p14="http://schemas.microsoft.com/office/powerpoint/2010/main" val="79064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879" y="1842023"/>
            <a:ext cx="8036253" cy="2522698"/>
          </a:xfrm>
        </p:spPr>
        <p:txBody>
          <a:bodyPr>
            <a:normAutofit/>
          </a:bodyPr>
          <a:lstStyle/>
          <a:p>
            <a:pPr algn="ctr"/>
            <a:r>
              <a:rPr lang="en-US" sz="8000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19399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12593" y="1450848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Stiffness-extreme soft story irregularity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32" y="2656346"/>
            <a:ext cx="7095704" cy="1957845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3D ANALYSIS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72395" y="2291288"/>
            <a:ext cx="5137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Table14. Soft story check for block B</a:t>
            </a:r>
          </a:p>
        </p:txBody>
      </p:sp>
    </p:spTree>
    <p:extLst>
      <p:ext uri="{BB962C8B-B14F-4D97-AF65-F5344CB8AC3E}">
        <p14:creationId xmlns:p14="http://schemas.microsoft.com/office/powerpoint/2010/main" val="284280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12593" y="1517108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Story Drifts Check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494" y="2478157"/>
            <a:ext cx="6122506" cy="2305878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3D ANALYSIS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62189" y="2150113"/>
            <a:ext cx="5137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Table15. Story drifts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753189" y="2304002"/>
                <a:ext cx="5104811" cy="1539128"/>
              </a:xfrm>
            </p:spPr>
            <p:txBody>
              <a:bodyPr/>
              <a:lstStyle/>
              <a:p>
                <a:r>
                  <a:rPr lang="en-US" dirty="0"/>
                  <a:t>Allowable drift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=0.015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sz="1600" dirty="0"/>
                  <a:t>      where </a:t>
                </a:r>
                <a:r>
                  <a:rPr lang="en-US" sz="1600" dirty="0" err="1"/>
                  <a:t>hsx</a:t>
                </a:r>
                <a:r>
                  <a:rPr lang="en-US" sz="1600" dirty="0"/>
                  <a:t> is story height</a:t>
                </a:r>
              </a:p>
              <a:p>
                <a:r>
                  <a:rPr lang="en-US" dirty="0"/>
                  <a:t>Story drift exceeds allowable limit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3189" y="2304002"/>
                <a:ext cx="5104811" cy="1539128"/>
              </a:xfrm>
              <a:blipFill>
                <a:blip r:embed="rId3"/>
                <a:stretch>
                  <a:fillRect l="-836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601105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Modifications on models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3189" y="2304002"/>
            <a:ext cx="4356063" cy="707428"/>
          </a:xfrm>
        </p:spPr>
        <p:txBody>
          <a:bodyPr/>
          <a:lstStyle/>
          <a:p>
            <a:r>
              <a:rPr lang="en-US" dirty="0"/>
              <a:t>Add tie beams in block B at height of 5.5m to increase stiffness</a:t>
            </a:r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139" y="3714327"/>
            <a:ext cx="6639339" cy="194718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618" y="3461465"/>
            <a:ext cx="6160104" cy="2433305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3D ANALYSIS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03839" y="3327179"/>
            <a:ext cx="4532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Table16. Block B story stiffness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73686" y="3126231"/>
            <a:ext cx="4532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Table17. Modified Drifts</a:t>
            </a:r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1753190" y="3126918"/>
            <a:ext cx="3422790" cy="3122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decrease drifts:</a:t>
            </a:r>
          </a:p>
          <a:p>
            <a:pPr marL="0" indent="0">
              <a:buFont typeface="Wingdings 3" charset="2"/>
              <a:buNone/>
            </a:pPr>
            <a:r>
              <a:rPr lang="en-US" dirty="0"/>
              <a:t>- Increase diameter of circular columns  to 1300 mm</a:t>
            </a:r>
          </a:p>
          <a:p>
            <a:pPr marL="0" indent="0">
              <a:buFont typeface="Wingdings 3" charset="2"/>
              <a:buNone/>
            </a:pPr>
            <a:r>
              <a:rPr lang="en-US" dirty="0"/>
              <a:t>- Increase dimensions of  Rectangular columns to 1800X900</a:t>
            </a:r>
          </a:p>
          <a:p>
            <a:pPr marL="0" indent="0">
              <a:buNone/>
            </a:pPr>
            <a:r>
              <a:rPr lang="en-US" dirty="0"/>
              <a:t>- Increase dimensions of Tie beams to 1500X800mm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33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6" y="1323661"/>
            <a:ext cx="9404723" cy="616760"/>
          </a:xfrm>
        </p:spPr>
        <p:txBody>
          <a:bodyPr>
            <a:normAutofit/>
          </a:bodyPr>
          <a:lstStyle/>
          <a:p>
            <a:r>
              <a:rPr lang="en-US" sz="2800" dirty="0"/>
              <a:t>Modal Mass Participation Ratios</a:t>
            </a: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3D Analysis</a:t>
            </a: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1345356" y="4277738"/>
            <a:ext cx="9404723" cy="6058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Structural Periods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10" y="2033186"/>
            <a:ext cx="3876481" cy="20510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19738" y="1725408"/>
            <a:ext cx="4532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Table18. MMPR for block A</a:t>
            </a:r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745" y="2271048"/>
            <a:ext cx="3876481" cy="10672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08030" y="1725408"/>
            <a:ext cx="4532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Table19. MMPR for block B</a:t>
            </a:r>
          </a:p>
        </p:txBody>
      </p:sp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501" y="5292722"/>
            <a:ext cx="5221150" cy="6959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002619" y="4883589"/>
            <a:ext cx="4532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Table21.Model Periods for block B</a:t>
            </a:r>
          </a:p>
        </p:txBody>
      </p:sp>
      <p:pic>
        <p:nvPicPr>
          <p:cNvPr id="15" name="Picture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915" y="5269258"/>
            <a:ext cx="4992091" cy="66858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282549" y="4883589"/>
            <a:ext cx="4532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Table20. Modal Periods for block 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05875" y="6109252"/>
            <a:ext cx="4240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Manually calculated period = 0.88</a:t>
            </a:r>
          </a:p>
        </p:txBody>
      </p:sp>
    </p:spTree>
    <p:extLst>
      <p:ext uri="{BB962C8B-B14F-4D97-AF65-F5344CB8AC3E}">
        <p14:creationId xmlns:p14="http://schemas.microsoft.com/office/powerpoint/2010/main" val="279165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11" grpId="0"/>
      <p:bldP spid="14" grpId="0"/>
      <p:bldP spid="16" grpId="0"/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415577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Long-Term Deflections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753189" y="2118474"/>
                <a:ext cx="5279623" cy="4553998"/>
              </a:xfrm>
            </p:spPr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𝐿𝑜𝑛𝑔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𝑇𝑒𝑟𝑚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dirty="0"/>
              </a:p>
              <a:p>
                <a:r>
                  <a:rPr lang="en-US" dirty="0"/>
                  <a:t>Deflections in block A</a:t>
                </a:r>
              </a:p>
              <a:p>
                <a:pPr marL="0" indent="0">
                  <a:buNone/>
                </a:pPr>
                <a:r>
                  <a:rPr lang="en-US" dirty="0"/>
                  <a:t>Maximum deflections = </a:t>
                </a:r>
                <a:r>
                  <a:rPr lang="en-US" b="1" dirty="0"/>
                  <a:t>43.2mm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𝐴𝑙𝑙𝑜𝑤𝑒𝑑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𝑑𝑒𝑓𝑙𝑒𝑐𝑡𝑖𝑜𝑛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10.5×1000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240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=43.7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&gt;43.2</m:t>
                      </m:r>
                    </m:oMath>
                  </m:oMathPara>
                </a14:m>
                <a:endParaRPr lang="en-US" sz="1600" dirty="0"/>
              </a:p>
              <a:p>
                <a:r>
                  <a:rPr lang="en-US" dirty="0"/>
                  <a:t>Deflections in block B</a:t>
                </a:r>
              </a:p>
              <a:p>
                <a:pPr marL="0" indent="0">
                  <a:buNone/>
                </a:pPr>
                <a:r>
                  <a:rPr lang="en-US" dirty="0"/>
                  <a:t>Maximum deflections = </a:t>
                </a:r>
                <a:r>
                  <a:rPr lang="en-US" b="1" dirty="0"/>
                  <a:t>47.9mm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i="1">
                          <a:latin typeface="Cambria Math" panose="02040503050406030204" pitchFamily="18" charset="0"/>
                        </a:rPr>
                        <m:t>𝐴𝑙𝑙𝑜𝑤𝑒𝑑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𝑑𝑒𝑓𝑙𝑒𝑐𝑡𝑖𝑜𝑛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11.78×1000</m:t>
                          </m:r>
                        </m:num>
                        <m:den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240</m:t>
                          </m:r>
                        </m:den>
                      </m:f>
                      <m:r>
                        <a:rPr lang="en-US" sz="1700" i="1">
                          <a:latin typeface="Cambria Math" panose="02040503050406030204" pitchFamily="18" charset="0"/>
                        </a:rPr>
                        <m:t>=49 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&gt;47.9</m:t>
                      </m:r>
                    </m:oMath>
                  </m:oMathPara>
                </a14:m>
                <a:endParaRPr lang="en-US" sz="1700" dirty="0"/>
              </a:p>
              <a:p>
                <a:r>
                  <a:rPr lang="en-US" dirty="0"/>
                  <a:t>SAFE cracking section analysis results</a:t>
                </a:r>
              </a:p>
              <a:p>
                <a:pPr marL="0" indent="0">
                  <a:buNone/>
                </a:pPr>
                <a:r>
                  <a:rPr lang="en-US" dirty="0"/>
                  <a:t>Maximum deflection in 1</a:t>
                </a:r>
                <a:r>
                  <a:rPr lang="en-US" baseline="30000" dirty="0"/>
                  <a:t>st</a:t>
                </a:r>
                <a:r>
                  <a:rPr lang="en-US" dirty="0"/>
                  <a:t> floor slab from ETABS = 42 mm</a:t>
                </a:r>
              </a:p>
              <a:p>
                <a:pPr marL="0" indent="0">
                  <a:buNone/>
                </a:pPr>
                <a:r>
                  <a:rPr lang="en-US" dirty="0"/>
                  <a:t>Maximum deflection in 1</a:t>
                </a:r>
                <a:r>
                  <a:rPr lang="en-US" baseline="30000" dirty="0"/>
                  <a:t>st</a:t>
                </a:r>
                <a:r>
                  <a:rPr lang="en-US" dirty="0"/>
                  <a:t> floor slab from SAFE = 41.7 mm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3189" y="2118474"/>
                <a:ext cx="5279623" cy="4553998"/>
              </a:xfrm>
              <a:blipFill>
                <a:blip r:embed="rId2"/>
                <a:stretch>
                  <a:fillRect l="-1039" t="-402" r="-10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978" y="1748397"/>
            <a:ext cx="3363711" cy="340182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164" y="2179836"/>
            <a:ext cx="4406153" cy="2473845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3D Analysis</a:t>
            </a:r>
          </a:p>
        </p:txBody>
      </p:sp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052" y="1748397"/>
            <a:ext cx="4047271" cy="349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4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040835" y="2584143"/>
            <a:ext cx="9329219" cy="2531195"/>
          </a:xfrm>
        </p:spPr>
        <p:txBody>
          <a:bodyPr>
            <a:normAutofit/>
          </a:bodyPr>
          <a:lstStyle/>
          <a:p>
            <a:pPr algn="ctr"/>
            <a:r>
              <a:rPr lang="en-US" sz="8000" dirty="0"/>
              <a:t>Concrete Structural Details</a:t>
            </a:r>
          </a:p>
        </p:txBody>
      </p:sp>
    </p:spTree>
    <p:extLst>
      <p:ext uri="{BB962C8B-B14F-4D97-AF65-F5344CB8AC3E}">
        <p14:creationId xmlns:p14="http://schemas.microsoft.com/office/powerpoint/2010/main" val="20159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415577"/>
            <a:ext cx="9404723" cy="1157463"/>
          </a:xfrm>
        </p:spPr>
        <p:txBody>
          <a:bodyPr>
            <a:normAutofit/>
          </a:bodyPr>
          <a:lstStyle/>
          <a:p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753189" y="2118474"/>
                <a:ext cx="5279623" cy="455399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Cross section in Beams: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mtClean="0"/>
                      <m:t>Lap</m:t>
                    </m:r>
                    <m:r>
                      <m:rPr>
                        <m:nor/>
                      </m:rPr>
                      <a:rPr lang="en-US" smtClean="0"/>
                      <m:t> </m:t>
                    </m:r>
                    <m:r>
                      <m:rPr>
                        <m:nor/>
                      </m:rPr>
                      <a:rPr lang="en-US" smtClean="0"/>
                      <m:t>splices</m:t>
                    </m:r>
                  </m:oMath>
                </a14:m>
                <a:r>
                  <a:rPr lang="en-US" dirty="0"/>
                  <a:t>:</a:t>
                </a:r>
              </a:p>
              <a:p>
                <a:r>
                  <a:rPr lang="en-US" dirty="0"/>
                  <a:t>Continuity in bars: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𝑆𝑡𝑖𝑟𝑟𝑢𝑝𝑠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𝑑𝑖𝑠𝑡𝑎𝑛𝑐𝑒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br>
                  <a:rPr lang="en-US" b="0" dirty="0"/>
                </a:b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 </m:t>
                    </m:r>
                  </m:oMath>
                </a14:m>
                <a:r>
                  <a:rPr lang="en-US" b="0" dirty="0"/>
                  <a:t>d/4.</a:t>
                </a:r>
                <a:br>
                  <a:rPr lang="en-US" b="0" dirty="0"/>
                </a:b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b="0" dirty="0"/>
                  <a:t> 6db.</a:t>
                </a:r>
                <a:br>
                  <a:rPr lang="en-US" b="0" dirty="0"/>
                </a:b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 </m:t>
                    </m:r>
                  </m:oMath>
                </a14:m>
                <a:r>
                  <a:rPr lang="en-US" b="0" dirty="0"/>
                  <a:t>150 mm.</a:t>
                </a:r>
                <a:br>
                  <a:rPr lang="en-US" b="0" dirty="0"/>
                </a:br>
                <a:r>
                  <a:rPr lang="en-US" b="0" dirty="0"/>
                  <a:t>spacing = 100 mm.</a:t>
                </a: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𝑆𝑡𝑖𝑟𝑟𝑢𝑝𝑠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𝑚𝑖𝑑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𝑏𝑒𝑎𝑚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br>
                  <a:rPr lang="en-US" b="0" dirty="0"/>
                </a:br>
                <a:r>
                  <a:rPr lang="en-US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≤</a:t>
                </a:r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/2.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3189" y="2118474"/>
                <a:ext cx="5279623" cy="4553998"/>
              </a:xfrm>
              <a:blipFill>
                <a:blip r:embed="rId2"/>
                <a:stretch>
                  <a:fillRect l="-808" t="-8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825" y="1969345"/>
            <a:ext cx="6783355" cy="2613184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Beams Detailing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574997-599C-4D30-A2E7-584404919E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6538" y="1844548"/>
            <a:ext cx="3248025" cy="2971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71AA9C-879C-45F2-8AF4-59983A4346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8591" y="1863598"/>
            <a:ext cx="2047875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58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415577"/>
            <a:ext cx="9404723" cy="1157463"/>
          </a:xfrm>
        </p:spPr>
        <p:txBody>
          <a:bodyPr>
            <a:normAutofit/>
          </a:bodyPr>
          <a:lstStyle/>
          <a:p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753189" y="2118474"/>
                <a:ext cx="5279623" cy="455399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Cross Sections: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b="0" dirty="0"/>
              </a:p>
              <a:p>
                <a:pPr marL="0" indent="0">
                  <a:buNone/>
                </a:pPr>
                <a:r>
                  <a:rPr lang="en-US" dirty="0"/>
                  <a:t>         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≥ Depth of member.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</a:t>
                </a:r>
                <a:r>
                  <a:rPr lang="en-US" dirty="0"/>
                  <a:t> 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≥ 1/6 of clear span of column.</a:t>
                </a:r>
              </a:p>
              <a:p>
                <a:pPr marL="0" indent="0">
                  <a:buNone/>
                </a:pPr>
                <a:r>
                  <a:rPr lang="en-US" dirty="0"/>
                  <a:t>         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≥ 450 mm.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 Lap splices:</a:t>
                </a:r>
              </a:p>
              <a:p>
                <a:r>
                  <a:rPr lang="en-US" dirty="0"/>
                  <a:t>Transverse steel:</a:t>
                </a:r>
              </a:p>
              <a:p>
                <a:pPr marL="0" indent="0">
                  <a:buNone/>
                </a:pPr>
                <a:r>
                  <a:rPr lang="en-US" dirty="0"/>
                  <a:t>         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≤ ¼ minimum member dimension.</a:t>
                </a:r>
              </a:p>
              <a:p>
                <a:pPr marL="0" indent="0">
                  <a:buNone/>
                </a:pPr>
                <a:r>
                  <a:rPr lang="en-US" dirty="0"/>
                  <a:t>         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≤ 6 db.</a:t>
                </a:r>
                <a:r>
                  <a:rPr lang="en-US" dirty="0"/>
                  <a:t>     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3189" y="2118474"/>
                <a:ext cx="5279623" cy="4553998"/>
              </a:xfrm>
              <a:blipFill>
                <a:blip r:embed="rId2"/>
                <a:stretch>
                  <a:fillRect l="-808" t="-8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000" y="144793"/>
            <a:ext cx="4611945" cy="6527679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Columns Detailing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7F2715-341F-4593-AD94-BEE597A348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994308"/>
            <a:ext cx="5664945" cy="265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14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415577"/>
            <a:ext cx="9404723" cy="1157463"/>
          </a:xfrm>
        </p:spPr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3189" y="2118474"/>
            <a:ext cx="5279623" cy="4553998"/>
          </a:xfrm>
        </p:spPr>
        <p:txBody>
          <a:bodyPr>
            <a:normAutofit/>
          </a:bodyPr>
          <a:lstStyle/>
          <a:p>
            <a:r>
              <a:rPr lang="en-US" b="0" dirty="0"/>
              <a:t>Bottom and Top steel:</a:t>
            </a:r>
          </a:p>
          <a:p>
            <a:pPr marL="0" indent="0">
              <a:buNone/>
            </a:pPr>
            <a:r>
              <a:rPr lang="en-US" dirty="0"/>
              <a:t>          </a:t>
            </a:r>
            <a:br>
              <a:rPr lang="en-US" dirty="0"/>
            </a:br>
            <a:endParaRPr lang="en-US" dirty="0"/>
          </a:p>
          <a:p>
            <a:r>
              <a:rPr lang="en-US" dirty="0"/>
              <a:t> Lap splices: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Slabs Detailing: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560462-A735-44BB-9B7F-ADCD6158E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274" y="3330448"/>
            <a:ext cx="7202261" cy="144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70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415577"/>
            <a:ext cx="9404723" cy="1157463"/>
          </a:xfrm>
        </p:spPr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3189" y="2118474"/>
            <a:ext cx="5279623" cy="4553998"/>
          </a:xfrm>
        </p:spPr>
        <p:txBody>
          <a:bodyPr>
            <a:normAutofit/>
          </a:bodyPr>
          <a:lstStyle/>
          <a:p>
            <a:r>
              <a:rPr lang="en-US" b="0" dirty="0"/>
              <a:t>Single footings:</a:t>
            </a:r>
          </a:p>
          <a:p>
            <a:pPr marL="0" indent="0">
              <a:buNone/>
            </a:pPr>
            <a:r>
              <a:rPr lang="en-US" dirty="0"/>
              <a:t>          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Footings Detailing: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A3B82B-B5F7-482B-802E-3EA677EB4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360" y="3182860"/>
            <a:ext cx="8904709" cy="319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0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5358" y="1601105"/>
            <a:ext cx="9404723" cy="1157463"/>
          </a:xfrm>
        </p:spPr>
        <p:txBody>
          <a:bodyPr>
            <a:normAutofit/>
          </a:bodyPr>
          <a:lstStyle/>
          <a:p>
            <a:r>
              <a:rPr lang="en-US" sz="2800" dirty="0"/>
              <a:t>Background Info.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3189" y="2304002"/>
            <a:ext cx="4771065" cy="3122002"/>
          </a:xfrm>
        </p:spPr>
        <p:txBody>
          <a:bodyPr/>
          <a:lstStyle/>
          <a:p>
            <a:r>
              <a:rPr lang="en-US" dirty="0"/>
              <a:t>Location: Qalandia, Palestine</a:t>
            </a:r>
          </a:p>
          <a:p>
            <a:r>
              <a:rPr lang="en-US" dirty="0"/>
              <a:t>Near Qalandia Airport Site</a:t>
            </a:r>
          </a:p>
          <a:p>
            <a:r>
              <a:rPr lang="en-US" dirty="0"/>
              <a:t>Site geology: Dolomite with a surface layer of Alluvium</a:t>
            </a:r>
          </a:p>
          <a:p>
            <a:r>
              <a:rPr lang="en-US" dirty="0"/>
              <a:t>Bearing capacity = 400 KN/m</a:t>
            </a:r>
            <a:r>
              <a:rPr lang="en-US" baseline="30000" dirty="0"/>
              <a:t>2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830" y="1166528"/>
            <a:ext cx="3784122" cy="500839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722" y="1748397"/>
            <a:ext cx="6834224" cy="340182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0" r="20901"/>
          <a:stretch/>
        </p:blipFill>
        <p:spPr>
          <a:xfrm>
            <a:off x="7032812" y="1748397"/>
            <a:ext cx="4406153" cy="3555157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931360" y="658169"/>
            <a:ext cx="9404723" cy="11574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/>
              <a:t>INTRODUCTION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45830" y="6358597"/>
            <a:ext cx="3890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Figure1. Map of Palestine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45829" y="5339191"/>
            <a:ext cx="3890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Figure2. Site location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25025" y="5310633"/>
            <a:ext cx="3890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Figure3. Geological map of the proposed location</a:t>
            </a:r>
          </a:p>
        </p:txBody>
      </p:sp>
    </p:spTree>
    <p:extLst>
      <p:ext uri="{BB962C8B-B14F-4D97-AF65-F5344CB8AC3E}">
        <p14:creationId xmlns:p14="http://schemas.microsoft.com/office/powerpoint/2010/main" val="324229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0" grpId="0"/>
      <p:bldP spid="10" grpId="1"/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871018" y="2140006"/>
            <a:ext cx="9329219" cy="2531195"/>
          </a:xfrm>
        </p:spPr>
        <p:txBody>
          <a:bodyPr>
            <a:normAutofit/>
          </a:bodyPr>
          <a:lstStyle/>
          <a:p>
            <a:pPr algn="ctr"/>
            <a:r>
              <a:rPr lang="en-US" sz="8000" dirty="0"/>
              <a:t>Part Two:</a:t>
            </a:r>
            <a:br>
              <a:rPr lang="en-US" sz="8000" dirty="0"/>
            </a:br>
            <a:r>
              <a:rPr lang="en-US" sz="8000" dirty="0"/>
              <a:t>Steel Structure</a:t>
            </a:r>
          </a:p>
        </p:txBody>
      </p:sp>
    </p:spTree>
    <p:extLst>
      <p:ext uri="{BB962C8B-B14F-4D97-AF65-F5344CB8AC3E}">
        <p14:creationId xmlns:p14="http://schemas.microsoft.com/office/powerpoint/2010/main" val="316854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1898291" y="2309678"/>
            <a:ext cx="6476694" cy="3122002"/>
          </a:xfrm>
        </p:spPr>
        <p:txBody>
          <a:bodyPr/>
          <a:lstStyle/>
          <a:p>
            <a:r>
              <a:rPr lang="en-US" dirty="0"/>
              <a:t>Dead Loads: Own weight </a:t>
            </a:r>
          </a:p>
          <a:p>
            <a:pPr marL="0" indent="0">
              <a:buNone/>
            </a:pPr>
            <a:r>
              <a:rPr lang="en-US" dirty="0"/>
              <a:t>               Super-imposed dead load = 2.7 KN/m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dirty="0"/>
              <a:t>Live load = 5 KN/m</a:t>
            </a:r>
            <a:r>
              <a:rPr lang="en-US" baseline="30000" dirty="0"/>
              <a:t>2</a:t>
            </a:r>
          </a:p>
          <a:p>
            <a:r>
              <a:rPr lang="en-US" dirty="0"/>
              <a:t>Snow load = 1.428 KN/m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dirty="0"/>
              <a:t>Construction Load = 2.4 KN/m</a:t>
            </a:r>
            <a:r>
              <a:rPr lang="en-US" baseline="30000" dirty="0"/>
              <a:t>2</a:t>
            </a:r>
          </a:p>
          <a:p>
            <a:r>
              <a:rPr lang="en-US" dirty="0"/>
              <a:t>Wind load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1898291" y="606767"/>
            <a:ext cx="6476694" cy="763103"/>
          </a:xfrm>
        </p:spPr>
        <p:txBody>
          <a:bodyPr/>
          <a:lstStyle/>
          <a:p>
            <a:r>
              <a:rPr lang="en-US" dirty="0"/>
              <a:t>Steel Structure</a:t>
            </a:r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1284030" y="1660258"/>
            <a:ext cx="6476694" cy="7631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Loads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7559018" y="2309678"/>
            <a:ext cx="4460875" cy="294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20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1898291" y="2309678"/>
            <a:ext cx="6476694" cy="3122002"/>
          </a:xfrm>
        </p:spPr>
        <p:txBody>
          <a:bodyPr/>
          <a:lstStyle/>
          <a:p>
            <a:r>
              <a:rPr lang="en-US" dirty="0"/>
              <a:t>Structural System: </a:t>
            </a:r>
          </a:p>
          <a:p>
            <a:pPr marL="0" indent="0">
              <a:buNone/>
            </a:pPr>
            <a:r>
              <a:rPr lang="en-US" dirty="0"/>
              <a:t>               Moment Frames in Y</a:t>
            </a:r>
          </a:p>
          <a:p>
            <a:pPr marL="0" indent="0">
              <a:buNone/>
            </a:pPr>
            <a:r>
              <a:rPr lang="en-US" dirty="0"/>
              <a:t>               Braced Frames in X</a:t>
            </a:r>
          </a:p>
          <a:p>
            <a:r>
              <a:rPr lang="en-US" dirty="0"/>
              <a:t>Composite Floor System</a:t>
            </a:r>
            <a:endParaRPr lang="en-US" baseline="30000" dirty="0"/>
          </a:p>
          <a:p>
            <a:r>
              <a:rPr lang="en-US" dirty="0"/>
              <a:t>Steel Deck Section</a:t>
            </a:r>
          </a:p>
          <a:p>
            <a:r>
              <a:rPr lang="en-US" dirty="0"/>
              <a:t>Construction Load = 2.4 KN/m</a:t>
            </a:r>
            <a:r>
              <a:rPr lang="en-US" baseline="30000" dirty="0"/>
              <a:t>2</a:t>
            </a:r>
          </a:p>
          <a:p>
            <a:r>
              <a:rPr lang="en-US" dirty="0"/>
              <a:t>Roof structural design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1898291" y="606767"/>
            <a:ext cx="6476694" cy="763103"/>
          </a:xfrm>
        </p:spPr>
        <p:txBody>
          <a:bodyPr/>
          <a:lstStyle/>
          <a:p>
            <a:r>
              <a:rPr lang="en-US" dirty="0"/>
              <a:t>Steel Structure</a:t>
            </a:r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1284030" y="1660258"/>
            <a:ext cx="6476694" cy="7631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3D Model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2"/>
          <a:srcRect b="3438"/>
          <a:stretch/>
        </p:blipFill>
        <p:spPr bwMode="auto">
          <a:xfrm>
            <a:off x="7420247" y="653215"/>
            <a:ext cx="3726180" cy="30956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937" y="3955647"/>
            <a:ext cx="5733415" cy="2176145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5972492" y="1843931"/>
            <a:ext cx="5733415" cy="3038475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5"/>
          <a:stretch>
            <a:fillRect/>
          </a:stretch>
        </p:blipFill>
        <p:spPr>
          <a:xfrm>
            <a:off x="5972492" y="1266456"/>
            <a:ext cx="5733415" cy="1294130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341" y="2880171"/>
            <a:ext cx="260985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47173" y="2880171"/>
            <a:ext cx="3020695" cy="21526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/>
          <p:cNvPicPr/>
          <p:nvPr/>
        </p:nvPicPr>
        <p:blipFill rotWithShape="1">
          <a:blip r:embed="rId8"/>
          <a:srcRect t="11681"/>
          <a:stretch/>
        </p:blipFill>
        <p:spPr bwMode="auto">
          <a:xfrm>
            <a:off x="7309133" y="614504"/>
            <a:ext cx="3817916" cy="29422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/>
          <p:cNvPicPr/>
          <p:nvPr/>
        </p:nvPicPr>
        <p:blipFill>
          <a:blip r:embed="rId9"/>
          <a:stretch>
            <a:fillRect/>
          </a:stretch>
        </p:blipFill>
        <p:spPr>
          <a:xfrm>
            <a:off x="6951650" y="3761211"/>
            <a:ext cx="4485910" cy="284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1898291" y="2309678"/>
            <a:ext cx="5310892" cy="3122002"/>
          </a:xfrm>
        </p:spPr>
        <p:txBody>
          <a:bodyPr/>
          <a:lstStyle/>
          <a:p>
            <a:r>
              <a:rPr lang="en-US" dirty="0"/>
              <a:t>Composite steel beams: </a:t>
            </a:r>
          </a:p>
          <a:p>
            <a:pPr marL="0" indent="0">
              <a:buNone/>
            </a:pPr>
            <a:r>
              <a:rPr lang="en-US" dirty="0"/>
              <a:t>               Non-shored construction</a:t>
            </a:r>
          </a:p>
          <a:p>
            <a:pPr marL="0" indent="0">
              <a:buNone/>
            </a:pPr>
            <a:r>
              <a:rPr lang="en-US" dirty="0"/>
              <a:t>               Partial composite action (50%), 30       		shear studs per joist</a:t>
            </a:r>
          </a:p>
          <a:p>
            <a:r>
              <a:rPr lang="en-US" dirty="0"/>
              <a:t>Composite Floor System</a:t>
            </a:r>
            <a:endParaRPr lang="en-US" baseline="30000" dirty="0"/>
          </a:p>
          <a:p>
            <a:pPr marL="0" indent="0">
              <a:buNone/>
            </a:pPr>
            <a:r>
              <a:rPr lang="en-US" dirty="0"/>
              <a:t>		Manual Design</a:t>
            </a:r>
          </a:p>
          <a:p>
            <a:pPr marL="0" indent="0">
              <a:buNone/>
            </a:pPr>
            <a:r>
              <a:rPr lang="en-US" dirty="0"/>
              <a:t>               Bending capacity and deflection</a:t>
            </a:r>
          </a:p>
          <a:p>
            <a:r>
              <a:rPr lang="en-US" dirty="0"/>
              <a:t>Steel Design</a:t>
            </a:r>
          </a:p>
          <a:p>
            <a:endParaRPr lang="en-US" dirty="0"/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1898291" y="606767"/>
            <a:ext cx="6476694" cy="763103"/>
          </a:xfrm>
        </p:spPr>
        <p:txBody>
          <a:bodyPr/>
          <a:lstStyle/>
          <a:p>
            <a:r>
              <a:rPr lang="en-US" dirty="0"/>
              <a:t>Steel Structure</a:t>
            </a:r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1284030" y="1660258"/>
            <a:ext cx="6476694" cy="7631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Composite Steel and Floor Design</a:t>
            </a:r>
          </a:p>
        </p:txBody>
      </p:sp>
      <p:pic>
        <p:nvPicPr>
          <p:cNvPr id="21" name="Picture 20"/>
          <p:cNvPicPr/>
          <p:nvPr/>
        </p:nvPicPr>
        <p:blipFill>
          <a:blip r:embed="rId2"/>
          <a:stretch>
            <a:fillRect/>
          </a:stretch>
        </p:blipFill>
        <p:spPr>
          <a:xfrm>
            <a:off x="7486513" y="3986129"/>
            <a:ext cx="4321175" cy="2324100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>
          <a:blip r:embed="rId3"/>
          <a:stretch>
            <a:fillRect/>
          </a:stretch>
        </p:blipFill>
        <p:spPr>
          <a:xfrm>
            <a:off x="7493250" y="1202702"/>
            <a:ext cx="4314438" cy="2441318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 rotWithShape="1">
          <a:blip r:embed="rId4"/>
          <a:srcRect t="9091" b="8050"/>
          <a:stretch/>
        </p:blipFill>
        <p:spPr bwMode="auto">
          <a:xfrm>
            <a:off x="7143679" y="2357100"/>
            <a:ext cx="2286729" cy="13220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5212" y="2357100"/>
            <a:ext cx="2298838" cy="1322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2607" y="3852987"/>
            <a:ext cx="3448985" cy="24578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Picture 25"/>
          <p:cNvPicPr/>
          <p:nvPr/>
        </p:nvPicPr>
        <p:blipFill>
          <a:blip r:embed="rId7"/>
          <a:stretch>
            <a:fillRect/>
          </a:stretch>
        </p:blipFill>
        <p:spPr>
          <a:xfrm>
            <a:off x="7345236" y="1120884"/>
            <a:ext cx="4462452" cy="2511920"/>
          </a:xfrm>
          <a:prstGeom prst="rect">
            <a:avLst/>
          </a:prstGeom>
        </p:spPr>
      </p:pic>
      <p:pic>
        <p:nvPicPr>
          <p:cNvPr id="27" name="Picture 26"/>
          <p:cNvPicPr/>
          <p:nvPr/>
        </p:nvPicPr>
        <p:blipFill>
          <a:blip r:embed="rId8"/>
          <a:stretch>
            <a:fillRect/>
          </a:stretch>
        </p:blipFill>
        <p:spPr>
          <a:xfrm>
            <a:off x="6907685" y="3938085"/>
            <a:ext cx="5045445" cy="214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80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516" y="562024"/>
            <a:ext cx="8020050" cy="304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616" y="4324143"/>
            <a:ext cx="10267950" cy="2238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308" y="276274"/>
            <a:ext cx="1019175" cy="1809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4615" y="1790749"/>
            <a:ext cx="866775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8185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1898291" y="2309678"/>
            <a:ext cx="5310892" cy="3122002"/>
          </a:xfrm>
        </p:spPr>
        <p:txBody>
          <a:bodyPr/>
          <a:lstStyle/>
          <a:p>
            <a:r>
              <a:rPr lang="en-US" dirty="0"/>
              <a:t>Beam-Column Flange Connection </a:t>
            </a:r>
          </a:p>
          <a:p>
            <a:pPr marL="0" indent="0">
              <a:buNone/>
            </a:pPr>
            <a:r>
              <a:rPr lang="en-US" dirty="0"/>
              <a:t>               Extended moment-end-plate</a:t>
            </a:r>
          </a:p>
          <a:p>
            <a:pPr marL="0" indent="0">
              <a:buNone/>
            </a:pPr>
            <a:r>
              <a:rPr lang="en-US" dirty="0"/>
              <a:t>               Stiffeners are used</a:t>
            </a:r>
          </a:p>
          <a:p>
            <a:r>
              <a:rPr lang="en-US" dirty="0"/>
              <a:t>Beam-Column Web Connection</a:t>
            </a:r>
            <a:endParaRPr lang="en-US" baseline="30000" dirty="0"/>
          </a:p>
          <a:p>
            <a:pPr marL="0" indent="0">
              <a:buNone/>
            </a:pPr>
            <a:r>
              <a:rPr lang="en-US" dirty="0"/>
              <a:t>		Double Angle Connection</a:t>
            </a:r>
          </a:p>
          <a:p>
            <a:r>
              <a:rPr lang="en-US" dirty="0"/>
              <a:t>Beam-Girder Connection</a:t>
            </a:r>
          </a:p>
          <a:p>
            <a:pPr marL="0" indent="0">
              <a:buNone/>
            </a:pPr>
            <a:r>
              <a:rPr lang="en-US" dirty="0"/>
              <a:t>		Double Angle Connection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1898291" y="606767"/>
            <a:ext cx="6476694" cy="763103"/>
          </a:xfrm>
        </p:spPr>
        <p:txBody>
          <a:bodyPr/>
          <a:lstStyle/>
          <a:p>
            <a:r>
              <a:rPr lang="en-US" dirty="0"/>
              <a:t>Steel Structure</a:t>
            </a:r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1284030" y="1660258"/>
            <a:ext cx="6476694" cy="7631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Steel Connections</a:t>
            </a:r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8546369" y="1514484"/>
            <a:ext cx="2862560" cy="4250212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09" b="97719" l="8321" r="89864">
                        <a14:foregroundMark x1="72315" y1="56491" x2="72315" y2="56491"/>
                        <a14:foregroundMark x1="65658" y1="50351" x2="82602" y2="62982"/>
                        <a14:foregroundMark x1="62935" y1="79123" x2="80787" y2="93684"/>
                        <a14:foregroundMark x1="58396" y1="30175" x2="58396" y2="30175"/>
                        <a14:foregroundMark x1="37065" y1="6842" x2="37065" y2="6842"/>
                        <a14:foregroundMark x1="14070" y1="3684" x2="14070" y2="3684"/>
                        <a14:foregroundMark x1="8472" y1="8421" x2="8472" y2="8421"/>
                        <a14:foregroundMark x1="54766" y1="33509" x2="54766" y2="33509"/>
                        <a14:foregroundMark x1="51589" y1="23684" x2="51589" y2="23684"/>
                        <a14:foregroundMark x1="35552" y1="11579" x2="35552" y2="11579"/>
                        <a14:foregroundMark x1="33283" y1="9123" x2="33283" y2="9123"/>
                        <a14:foregroundMark x1="33283" y1="9123" x2="33283" y2="9123"/>
                        <a14:foregroundMark x1="86687" y1="90351" x2="86687" y2="903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585" y="350647"/>
            <a:ext cx="3922344" cy="3382323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689" y="3870679"/>
            <a:ext cx="5091691" cy="2873292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211" y="1370645"/>
            <a:ext cx="2949753" cy="4061035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920" b="93869" l="9910" r="94895">
                        <a14:foregroundMark x1="82583" y1="18605" x2="82583" y2="18605"/>
                        <a14:foregroundMark x1="72673" y1="6131" x2="72673" y2="6131"/>
                        <a14:foregroundMark x1="95195" y1="14588" x2="95195" y2="14588"/>
                        <a14:foregroundMark x1="29429" y1="93869" x2="29429" y2="93869"/>
                        <a14:foregroundMark x1="87988" y1="71459" x2="87988" y2="714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211" y="226293"/>
            <a:ext cx="2468541" cy="3506677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688" y="3857324"/>
            <a:ext cx="5091691" cy="2886647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10"/>
          <a:stretch>
            <a:fillRect/>
          </a:stretch>
        </p:blipFill>
        <p:spPr>
          <a:xfrm>
            <a:off x="7345286" y="1845519"/>
            <a:ext cx="4204942" cy="2884970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277" b="100000" l="9405" r="95969">
                        <a14:foregroundMark x1="84453" y1="24255" x2="84453" y2="24255"/>
                        <a14:foregroundMark x1="67370" y1="33830" x2="67370" y2="33830"/>
                        <a14:foregroundMark x1="83685" y1="57021" x2="72937" y2="57021"/>
                        <a14:foregroundMark x1="79655" y1="32766" x2="79655" y2="32766"/>
                        <a14:foregroundMark x1="57198" y1="12128" x2="66987" y2="44043"/>
                        <a14:foregroundMark x1="72937" y1="4894" x2="27639" y2="4681"/>
                        <a14:foregroundMark x1="92514" y1="12128" x2="92514" y2="16809"/>
                        <a14:foregroundMark x1="94626" y1="55106" x2="94626" y2="55106"/>
                        <a14:foregroundMark x1="69098" y1="9574" x2="69098" y2="9574"/>
                        <a14:foregroundMark x1="42994" y1="6383" x2="42994" y2="6383"/>
                        <a14:foregroundMark x1="42994" y1="6383" x2="42994" y2="6383"/>
                        <a14:foregroundMark x1="33973" y1="8936" x2="33973" y2="8936"/>
                        <a14:foregroundMark x1="89827" y1="57021" x2="89827" y2="57021"/>
                        <a14:foregroundMark x1="93090" y1="33830" x2="93090" y2="33830"/>
                        <a14:foregroundMark x1="91747" y1="3830" x2="91747" y2="3830"/>
                        <a14:backgroundMark x1="94434" y1="64681" x2="96353" y2="76596"/>
                        <a14:backgroundMark x1="78887" y1="65106" x2="92514" y2="782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211" y="847148"/>
            <a:ext cx="2967990" cy="2677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Picture 27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454" y="3806125"/>
            <a:ext cx="5928158" cy="279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4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41454" y="4430745"/>
            <a:ext cx="8036253" cy="25226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b="1" dirty="0">
                <a:solidFill>
                  <a:srgbClr val="FF0000"/>
                </a:solidFill>
              </a:rPr>
              <a:t>THANK YOU </a:t>
            </a:r>
            <a:br>
              <a:rPr lang="en-US" sz="8000" b="1" dirty="0">
                <a:solidFill>
                  <a:srgbClr val="FF0000"/>
                </a:solidFill>
              </a:rPr>
            </a:br>
            <a:r>
              <a:rPr lang="en-US" sz="8000" b="1" dirty="0">
                <a:solidFill>
                  <a:srgbClr val="FF0000"/>
                </a:solidFill>
                <a:sym typeface="Wingdings" panose="05000000000000000000" pitchFamily="2" charset="2"/>
              </a:rPr>
              <a:t>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08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932" y="1809954"/>
            <a:ext cx="5211488" cy="3476185"/>
          </a:xfrm>
          <a:prstGeom prst="rect">
            <a:avLst/>
          </a:prstGeom>
        </p:spPr>
      </p:pic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1375487" y="2296426"/>
            <a:ext cx="5248172" cy="3122002"/>
          </a:xfrm>
        </p:spPr>
        <p:txBody>
          <a:bodyPr/>
          <a:lstStyle/>
          <a:p>
            <a:r>
              <a:rPr lang="en-US" dirty="0"/>
              <a:t>Pier-type terminal</a:t>
            </a:r>
          </a:p>
          <a:p>
            <a:r>
              <a:rPr lang="en-US" dirty="0"/>
              <a:t>Based on ACRP Report 25 : Air passenger terminal planning and design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1001656" y="1583673"/>
            <a:ext cx="6476694" cy="763103"/>
          </a:xfrm>
        </p:spPr>
        <p:txBody>
          <a:bodyPr>
            <a:normAutofit/>
          </a:bodyPr>
          <a:lstStyle/>
          <a:p>
            <a:r>
              <a:rPr lang="en-US" sz="2800" dirty="0"/>
              <a:t>Conceptual Design</a:t>
            </a:r>
          </a:p>
        </p:txBody>
      </p:sp>
      <p:pic>
        <p:nvPicPr>
          <p:cNvPr id="11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932" y="1375047"/>
            <a:ext cx="5211488" cy="4345998"/>
          </a:xfrm>
          <a:prstGeom prst="rect">
            <a:avLst/>
          </a:prstGeom>
        </p:spPr>
      </p:pic>
      <p:pic>
        <p:nvPicPr>
          <p:cNvPr id="12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818" y="1375047"/>
            <a:ext cx="4614933" cy="4345998"/>
          </a:xfrm>
          <a:prstGeom prst="rect">
            <a:avLst/>
          </a:prstGeom>
        </p:spPr>
      </p:pic>
      <p:sp>
        <p:nvSpPr>
          <p:cNvPr id="13" name="عنوان 1"/>
          <p:cNvSpPr txBox="1">
            <a:spLocks/>
          </p:cNvSpPr>
          <p:nvPr/>
        </p:nvSpPr>
        <p:spPr>
          <a:xfrm>
            <a:off x="1763073" y="665299"/>
            <a:ext cx="6476694" cy="7631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/>
              <a:t>INTRODUCTION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54969" y="5721045"/>
            <a:ext cx="3890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Figure4. Schematic diagram of the main terminal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8350" y="5906091"/>
            <a:ext cx="3890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Figure5. ACRP Report 25</a:t>
            </a:r>
          </a:p>
        </p:txBody>
      </p:sp>
    </p:spTree>
    <p:extLst>
      <p:ext uri="{BB962C8B-B14F-4D97-AF65-F5344CB8AC3E}">
        <p14:creationId xmlns:p14="http://schemas.microsoft.com/office/powerpoint/2010/main" val="165492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932" y="1809954"/>
            <a:ext cx="5211488" cy="3476185"/>
          </a:xfrm>
          <a:prstGeom prst="rect">
            <a:avLst/>
          </a:prstGeom>
        </p:spPr>
      </p:pic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1375487" y="2296426"/>
            <a:ext cx="5248172" cy="3122002"/>
          </a:xfrm>
        </p:spPr>
        <p:txBody>
          <a:bodyPr/>
          <a:lstStyle/>
          <a:p>
            <a:r>
              <a:rPr lang="en-US" dirty="0"/>
              <a:t>3 Stories</a:t>
            </a:r>
          </a:p>
          <a:p>
            <a:r>
              <a:rPr lang="en-US" dirty="0"/>
              <a:t>Total area of 64,000 m</a:t>
            </a:r>
            <a:r>
              <a:rPr lang="en-US" baseline="30000" dirty="0"/>
              <a:t>2</a:t>
            </a:r>
          </a:p>
          <a:p>
            <a:r>
              <a:rPr lang="en-US" dirty="0"/>
              <a:t>Total height = 18 m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1107091" y="1621536"/>
            <a:ext cx="6476694" cy="763103"/>
          </a:xfrm>
        </p:spPr>
        <p:txBody>
          <a:bodyPr>
            <a:normAutofit/>
          </a:bodyPr>
          <a:lstStyle/>
          <a:p>
            <a:r>
              <a:rPr lang="en-US" sz="2800" dirty="0"/>
              <a:t>Architectural Design</a:t>
            </a:r>
          </a:p>
        </p:txBody>
      </p:sp>
      <p:pic>
        <p:nvPicPr>
          <p:cNvPr id="11" name="صورة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39" b="12415"/>
          <a:stretch/>
        </p:blipFill>
        <p:spPr>
          <a:xfrm>
            <a:off x="2133115" y="3821737"/>
            <a:ext cx="7926644" cy="1008697"/>
          </a:xfrm>
          <a:prstGeom prst="rect">
            <a:avLst/>
          </a:prstGeom>
        </p:spPr>
      </p:pic>
      <p:pic>
        <p:nvPicPr>
          <p:cNvPr id="12" name="صورة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42" b="5402"/>
          <a:stretch/>
        </p:blipFill>
        <p:spPr>
          <a:xfrm>
            <a:off x="2515419" y="5259635"/>
            <a:ext cx="7162037" cy="1166921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1829334" y="612839"/>
            <a:ext cx="6476694" cy="7631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/>
              <a:t>INTRODUCTION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51310" y="3463321"/>
            <a:ext cx="3890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Table1. Floors areas and heights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51310" y="5034167"/>
            <a:ext cx="3890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Table2. Piers areas and height</a:t>
            </a:r>
          </a:p>
        </p:txBody>
      </p:sp>
    </p:spTree>
    <p:extLst>
      <p:ext uri="{BB962C8B-B14F-4D97-AF65-F5344CB8AC3E}">
        <p14:creationId xmlns:p14="http://schemas.microsoft.com/office/powerpoint/2010/main" val="170518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2" y="130629"/>
            <a:ext cx="11929385" cy="6710280"/>
          </a:xfrm>
        </p:spPr>
      </p:pic>
    </p:spTree>
    <p:extLst>
      <p:ext uri="{BB962C8B-B14F-4D97-AF65-F5344CB8AC3E}">
        <p14:creationId xmlns:p14="http://schemas.microsoft.com/office/powerpoint/2010/main" val="708494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678" y="40319"/>
            <a:ext cx="7727868" cy="65607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55989" y="6532698"/>
            <a:ext cx="3890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Figure7. First floor plan</a:t>
            </a:r>
          </a:p>
        </p:txBody>
      </p:sp>
    </p:spTree>
    <p:extLst>
      <p:ext uri="{BB962C8B-B14F-4D97-AF65-F5344CB8AC3E}">
        <p14:creationId xmlns:p14="http://schemas.microsoft.com/office/powerpoint/2010/main" val="305760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531" y="32303"/>
            <a:ext cx="6402650" cy="6326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36840" y="6358623"/>
            <a:ext cx="3890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Figure6. Ground floor plan</a:t>
            </a:r>
          </a:p>
        </p:txBody>
      </p:sp>
    </p:spTree>
    <p:extLst>
      <p:ext uri="{BB962C8B-B14F-4D97-AF65-F5344CB8AC3E}">
        <p14:creationId xmlns:p14="http://schemas.microsoft.com/office/powerpoint/2010/main" val="322204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3181</TotalTime>
  <Words>1180</Words>
  <Application>Microsoft Office PowerPoint</Application>
  <PresentationFormat>Widescreen</PresentationFormat>
  <Paragraphs>342</Paragraphs>
  <Slides>46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Arial</vt:lpstr>
      <vt:lpstr>Calibri</vt:lpstr>
      <vt:lpstr>Calibri Light</vt:lpstr>
      <vt:lpstr>Cambria Math</vt:lpstr>
      <vt:lpstr>Century Gothic</vt:lpstr>
      <vt:lpstr>Wingdings</vt:lpstr>
      <vt:lpstr>Wingdings 3</vt:lpstr>
      <vt:lpstr>Wisp</vt:lpstr>
      <vt:lpstr>Custom Design</vt:lpstr>
      <vt:lpstr>Analysis and Design of  Al-Quds International Airport Main Terminal Building</vt:lpstr>
      <vt:lpstr>PowerPoint Presentation</vt:lpstr>
      <vt:lpstr>INTRODUCTION</vt:lpstr>
      <vt:lpstr>Background Info.</vt:lpstr>
      <vt:lpstr>Conceptual Design</vt:lpstr>
      <vt:lpstr>Architectural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</vt:lpstr>
      <vt:lpstr>INTRODUCTION</vt:lpstr>
      <vt:lpstr>INTRODUCTION</vt:lpstr>
      <vt:lpstr>INTRODUCTION</vt:lpstr>
      <vt:lpstr>Part One: Concrete Structure</vt:lpstr>
      <vt:lpstr>Initial Dimensions</vt:lpstr>
      <vt:lpstr>GF Beams Layout  (Block A)</vt:lpstr>
      <vt:lpstr>GF Beams Layout  (Block B)</vt:lpstr>
      <vt:lpstr>3D Model</vt:lpstr>
      <vt:lpstr>Preliminary Model Modifications</vt:lpstr>
      <vt:lpstr>3D Modeling &amp; Analysis</vt:lpstr>
      <vt:lpstr>Structural Modeling</vt:lpstr>
      <vt:lpstr>PowerPoint Presentation</vt:lpstr>
      <vt:lpstr>PowerPoint Presentation</vt:lpstr>
      <vt:lpstr>Loads Definitions</vt:lpstr>
      <vt:lpstr>Analysis Verification</vt:lpstr>
      <vt:lpstr>Structural Irregularities</vt:lpstr>
      <vt:lpstr>Torsional Irregularity</vt:lpstr>
      <vt:lpstr>Stiffness-extreme soft story irregularity</vt:lpstr>
      <vt:lpstr>Story Drifts Check</vt:lpstr>
      <vt:lpstr>Modifications on models</vt:lpstr>
      <vt:lpstr>Modal Mass Participation Ratios</vt:lpstr>
      <vt:lpstr>Long-Term Deflections</vt:lpstr>
      <vt:lpstr>Concrete Structural Details</vt:lpstr>
      <vt:lpstr>PowerPoint Presentation</vt:lpstr>
      <vt:lpstr>PowerPoint Presentation</vt:lpstr>
      <vt:lpstr>PowerPoint Presentation</vt:lpstr>
      <vt:lpstr>PowerPoint Presentation</vt:lpstr>
      <vt:lpstr>Part Two: Steel Structure</vt:lpstr>
      <vt:lpstr>Steel Structure</vt:lpstr>
      <vt:lpstr>Steel Structure</vt:lpstr>
      <vt:lpstr>Steel Structure</vt:lpstr>
      <vt:lpstr>PowerPoint Presentation</vt:lpstr>
      <vt:lpstr>Steel Structure</vt:lpstr>
      <vt:lpstr>THANK YOU  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BUILDING</dc:title>
  <dc:creator>baker amin</dc:creator>
  <cp:lastModifiedBy>mona</cp:lastModifiedBy>
  <cp:revision>135</cp:revision>
  <dcterms:created xsi:type="dcterms:W3CDTF">2015-07-04T15:53:59Z</dcterms:created>
  <dcterms:modified xsi:type="dcterms:W3CDTF">2018-07-25T08:06:43Z</dcterms:modified>
</cp:coreProperties>
</file>