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21945600" cy="32918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4075" autoAdjust="0"/>
    <p:restoredTop sz="94643"/>
  </p:normalViewPr>
  <p:slideViewPr>
    <p:cSldViewPr snapToGrid="0">
      <p:cViewPr varScale="1">
        <p:scale>
          <a:sx n="22" d="100"/>
          <a:sy n="22" d="100"/>
        </p:scale>
        <p:origin x="322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72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9pPr>
          </a:lstStyle>
          <a:p>
            <a:endParaRPr/>
          </a:p>
        </p:txBody>
      </p:sp>
      <p:sp>
        <p:nvSpPr>
          <p:cNvPr id="4" name="Shape 4"/>
          <p:cNvSpPr txBox="1">
            <a:spLocks noGrp="1"/>
          </p:cNvSpPr>
          <p:nvPr>
            <p:ph type="dt" idx="10"/>
          </p:nvPr>
        </p:nvSpPr>
        <p:spPr>
          <a:xfrm>
            <a:off x="3884612" y="0"/>
            <a:ext cx="2971800" cy="457200"/>
          </a:xfrm>
          <a:prstGeom prst="rect">
            <a:avLst/>
          </a:prstGeom>
          <a:noFill/>
          <a:ln>
            <a:noFill/>
          </a:ln>
        </p:spPr>
        <p:txBody>
          <a:bodyPr spcFirstLastPara="1" wrap="square" lIns="91425" tIns="91425" rIns="91425" bIns="91425" anchor="t" anchorCtr="0"/>
          <a:lstStyle>
            <a:lvl1pPr marR="0" lvl="0" algn="r" rtl="0">
              <a:lnSpc>
                <a:spcPct val="100000"/>
              </a:lnSpc>
              <a:spcBef>
                <a:spcPts val="0"/>
              </a:spcBef>
              <a:spcAft>
                <a:spcPts val="0"/>
              </a:spcAft>
              <a:buSzPts val="1400"/>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2286000" y="685800"/>
            <a:ext cx="228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6" name="Shape 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7" name="Shape 7"/>
          <p:cNvSpPr txBox="1">
            <a:spLocks noGrp="1"/>
          </p:cNvSpPr>
          <p:nvPr>
            <p:ph type="ftr" idx="11"/>
          </p:nvPr>
        </p:nvSpPr>
        <p:spPr>
          <a:xfrm>
            <a:off x="0" y="8685212"/>
            <a:ext cx="2971800" cy="4572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rgbClr val="000000"/>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84612" y="8685212"/>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a:p>
        </p:txBody>
      </p:sp>
    </p:spTree>
    <p:extLst>
      <p:ext uri="{BB962C8B-B14F-4D97-AF65-F5344CB8AC3E}">
        <p14:creationId xmlns:p14="http://schemas.microsoft.com/office/powerpoint/2010/main" val="318404911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2286000" y="685800"/>
            <a:ext cx="228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524288"/>
            <a:headEnd type="none" w="sm" len="sm"/>
            <a:tailEnd type="none" w="sm" len="sm"/>
          </a:ln>
        </p:spPr>
      </p:sp>
      <p:sp>
        <p:nvSpPr>
          <p:cNvPr id="86" name="Shape 8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b="0" i="0" u="none" strike="noStrike" cap="none" dirty="0"/>
          </a:p>
        </p:txBody>
      </p:sp>
      <p:sp>
        <p:nvSpPr>
          <p:cNvPr id="87" name="Shape 87"/>
          <p:cNvSpPr txBox="1"/>
          <p:nvPr/>
        </p:nvSpPr>
        <p:spPr>
          <a:xfrm>
            <a:off x="3884612" y="8685212"/>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2000"/>
              <a:buFont typeface="Arial"/>
              <a:buNone/>
            </a:pPr>
            <a:fld id="{00000000-1234-1234-1234-123412341234}" type="slidenum">
              <a:rPr lang="en-US" sz="2000" b="0" i="0" u="none">
                <a:solidFill>
                  <a:srgbClr val="000000"/>
                </a:solidFill>
                <a:latin typeface="Arial"/>
                <a:ea typeface="Arial"/>
                <a:cs typeface="Arial"/>
                <a:sym typeface="Arial"/>
              </a:rPr>
              <a:t>1</a:t>
            </a:fld>
            <a:endParaRPr/>
          </a:p>
        </p:txBody>
      </p:sp>
    </p:spTree>
    <p:extLst>
      <p:ext uri="{BB962C8B-B14F-4D97-AF65-F5344CB8AC3E}">
        <p14:creationId xmlns:p14="http://schemas.microsoft.com/office/powerpoint/2010/main" val="4196153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1096962" y="1317625"/>
            <a:ext cx="19751676" cy="5486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51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17" name="Shape 17"/>
          <p:cNvSpPr txBox="1">
            <a:spLocks noGrp="1"/>
          </p:cNvSpPr>
          <p:nvPr>
            <p:ph type="body" idx="1"/>
          </p:nvPr>
        </p:nvSpPr>
        <p:spPr>
          <a:xfrm>
            <a:off x="1096963" y="7680325"/>
            <a:ext cx="9799637" cy="21724937"/>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 name="Shape 18"/>
          <p:cNvSpPr txBox="1">
            <a:spLocks noGrp="1"/>
          </p:cNvSpPr>
          <p:nvPr>
            <p:ph type="body" idx="2"/>
          </p:nvPr>
        </p:nvSpPr>
        <p:spPr>
          <a:xfrm>
            <a:off x="11049000" y="7680325"/>
            <a:ext cx="9799638" cy="21724937"/>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20" name="Shape 20"/>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21" name="Shape 21"/>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1096962" y="1317625"/>
            <a:ext cx="19751676" cy="5486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51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74" name="Shape 74"/>
          <p:cNvSpPr txBox="1">
            <a:spLocks noGrp="1"/>
          </p:cNvSpPr>
          <p:nvPr>
            <p:ph type="body" idx="1"/>
          </p:nvPr>
        </p:nvSpPr>
        <p:spPr>
          <a:xfrm>
            <a:off x="1096962" y="7680325"/>
            <a:ext cx="19751676" cy="21724937"/>
          </a:xfrm>
          <a:prstGeom prst="rect">
            <a:avLst/>
          </a:prstGeom>
          <a:noFill/>
          <a:ln>
            <a:noFill/>
          </a:ln>
        </p:spPr>
        <p:txBody>
          <a:bodyPr spcFirstLastPara="1" wrap="square" lIns="91425" tIns="91425" rIns="91425" bIns="91425" anchor="t" anchorCtr="0"/>
          <a:lstStyle>
            <a:lvl1pPr marL="457200" marR="0" lvl="0" indent="-927100" algn="l" rtl="0">
              <a:spcBef>
                <a:spcPts val="2200"/>
              </a:spcBef>
              <a:spcAft>
                <a:spcPts val="0"/>
              </a:spcAft>
              <a:buClr>
                <a:schemeClr val="dk1"/>
              </a:buClr>
              <a:buSzPts val="11000"/>
              <a:buFont typeface="Arial"/>
              <a:buChar char="•"/>
              <a:defRPr sz="11000" b="0" i="0" u="none" strike="noStrike" cap="none">
                <a:solidFill>
                  <a:schemeClr val="dk1"/>
                </a:solidFill>
                <a:latin typeface="Arial"/>
                <a:ea typeface="Arial"/>
                <a:cs typeface="Arial"/>
                <a:sym typeface="Arial"/>
              </a:defRPr>
            </a:lvl1pPr>
            <a:lvl2pPr marL="914400" marR="0" lvl="1" indent="-838200" algn="l" rtl="0">
              <a:spcBef>
                <a:spcPts val="1920"/>
              </a:spcBef>
              <a:spcAft>
                <a:spcPts val="0"/>
              </a:spcAft>
              <a:buClr>
                <a:schemeClr val="dk1"/>
              </a:buClr>
              <a:buSzPts val="9600"/>
              <a:buFont typeface="Arial"/>
              <a:buChar char="–"/>
              <a:defRPr sz="9600" b="0" i="0" u="none" strike="noStrike" cap="none">
                <a:solidFill>
                  <a:schemeClr val="dk1"/>
                </a:solidFill>
                <a:latin typeface="Arial"/>
                <a:ea typeface="Arial"/>
                <a:cs typeface="Arial"/>
                <a:sym typeface="Arial"/>
              </a:defRPr>
            </a:lvl2pPr>
            <a:lvl3pPr marL="1371600" marR="0" lvl="2" indent="-749300" algn="l" rtl="0">
              <a:spcBef>
                <a:spcPts val="1640"/>
              </a:spcBef>
              <a:spcAft>
                <a:spcPts val="0"/>
              </a:spcAft>
              <a:buClr>
                <a:schemeClr val="dk1"/>
              </a:buClr>
              <a:buSzPts val="8200"/>
              <a:buFont typeface="Arial"/>
              <a:buChar char="•"/>
              <a:defRPr sz="8200" b="0" i="0" u="none" strike="noStrike" cap="none">
                <a:solidFill>
                  <a:schemeClr val="dk1"/>
                </a:solidFill>
                <a:latin typeface="Arial"/>
                <a:ea typeface="Arial"/>
                <a:cs typeface="Arial"/>
                <a:sym typeface="Arial"/>
              </a:defRPr>
            </a:lvl3pPr>
            <a:lvl4pPr marL="1828800" marR="0" lvl="3"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4pPr>
            <a:lvl5pPr marL="2286000" marR="0" lvl="4"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5pPr>
            <a:lvl6pPr marL="2743200" marR="0" lvl="5"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6pPr>
            <a:lvl7pPr marL="3200400" marR="0" lvl="6"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7pPr>
            <a:lvl8pPr marL="3657600" marR="0" lvl="7"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8pPr>
            <a:lvl9pPr marL="4114800" marR="0" lvl="8"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9pPr>
          </a:lstStyle>
          <a:p>
            <a:endParaRPr/>
          </a:p>
        </p:txBody>
      </p:sp>
      <p:sp>
        <p:nvSpPr>
          <p:cNvPr id="75" name="Shape 75"/>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76" name="Shape 76"/>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8"/>
        <p:cNvGrpSpPr/>
        <p:nvPr/>
      </p:nvGrpSpPr>
      <p:grpSpPr>
        <a:xfrm>
          <a:off x="0" y="0"/>
          <a:ext cx="0" cy="0"/>
          <a:chOff x="0" y="0"/>
          <a:chExt cx="0" cy="0"/>
        </a:xfrm>
      </p:grpSpPr>
      <p:sp>
        <p:nvSpPr>
          <p:cNvPr id="79" name="Shape 79"/>
          <p:cNvSpPr txBox="1">
            <a:spLocks noGrp="1"/>
          </p:cNvSpPr>
          <p:nvPr>
            <p:ph type="ctrTitle"/>
          </p:nvPr>
        </p:nvSpPr>
        <p:spPr>
          <a:xfrm>
            <a:off x="1646238" y="10226675"/>
            <a:ext cx="18653124" cy="705485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51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80" name="Shape 80"/>
          <p:cNvSpPr txBox="1">
            <a:spLocks noGrp="1"/>
          </p:cNvSpPr>
          <p:nvPr>
            <p:ph type="subTitle" idx="1"/>
          </p:nvPr>
        </p:nvSpPr>
        <p:spPr>
          <a:xfrm>
            <a:off x="3292475" y="18653125"/>
            <a:ext cx="15360651" cy="8413750"/>
          </a:xfrm>
          <a:prstGeom prst="rect">
            <a:avLst/>
          </a:prstGeom>
          <a:noFill/>
          <a:ln>
            <a:noFill/>
          </a:ln>
        </p:spPr>
        <p:txBody>
          <a:bodyPr spcFirstLastPara="1" wrap="square" lIns="91425" tIns="91425" rIns="91425" bIns="91425" anchor="t" anchorCtr="0"/>
          <a:lstStyle>
            <a:lvl1pPr marR="0" lvl="0" algn="ctr" rtl="0">
              <a:spcBef>
                <a:spcPts val="2200"/>
              </a:spcBef>
              <a:spcAft>
                <a:spcPts val="0"/>
              </a:spcAft>
              <a:buClr>
                <a:schemeClr val="dk1"/>
              </a:buClr>
              <a:buSzPts val="11000"/>
              <a:buFont typeface="Arial"/>
              <a:buNone/>
              <a:defRPr sz="11000" b="0" i="0" u="none" strike="noStrike" cap="none">
                <a:solidFill>
                  <a:schemeClr val="dk1"/>
                </a:solidFill>
                <a:latin typeface="Arial"/>
                <a:ea typeface="Arial"/>
                <a:cs typeface="Arial"/>
                <a:sym typeface="Arial"/>
              </a:defRPr>
            </a:lvl1pPr>
            <a:lvl2pPr marR="0" lvl="1" algn="ctr" rtl="0">
              <a:spcBef>
                <a:spcPts val="1920"/>
              </a:spcBef>
              <a:spcAft>
                <a:spcPts val="0"/>
              </a:spcAft>
              <a:buClr>
                <a:schemeClr val="dk1"/>
              </a:buClr>
              <a:buSzPts val="9600"/>
              <a:buFont typeface="Arial"/>
              <a:buNone/>
              <a:defRPr sz="9600" b="0" i="0" u="none" strike="noStrike" cap="none">
                <a:solidFill>
                  <a:schemeClr val="dk1"/>
                </a:solidFill>
                <a:latin typeface="Arial"/>
                <a:ea typeface="Arial"/>
                <a:cs typeface="Arial"/>
                <a:sym typeface="Arial"/>
              </a:defRPr>
            </a:lvl2pPr>
            <a:lvl3pPr marR="0" lvl="2" algn="ctr" rtl="0">
              <a:spcBef>
                <a:spcPts val="1640"/>
              </a:spcBef>
              <a:spcAft>
                <a:spcPts val="0"/>
              </a:spcAft>
              <a:buClr>
                <a:schemeClr val="dk1"/>
              </a:buClr>
              <a:buSzPts val="8200"/>
              <a:buFont typeface="Arial"/>
              <a:buNone/>
              <a:defRPr sz="8200" b="0" i="0" u="none" strike="noStrike" cap="none">
                <a:solidFill>
                  <a:schemeClr val="dk1"/>
                </a:solidFill>
                <a:latin typeface="Arial"/>
                <a:ea typeface="Arial"/>
                <a:cs typeface="Arial"/>
                <a:sym typeface="Arial"/>
              </a:defRPr>
            </a:lvl3pPr>
            <a:lvl4pPr marR="0" lvl="3" algn="ctr" rtl="0">
              <a:spcBef>
                <a:spcPts val="1380"/>
              </a:spcBef>
              <a:spcAft>
                <a:spcPts val="0"/>
              </a:spcAft>
              <a:buClr>
                <a:schemeClr val="dk1"/>
              </a:buClr>
              <a:buSzPts val="6900"/>
              <a:buFont typeface="Arial"/>
              <a:buNone/>
              <a:defRPr sz="6900" b="0" i="0" u="none" strike="noStrike" cap="none">
                <a:solidFill>
                  <a:schemeClr val="dk1"/>
                </a:solidFill>
                <a:latin typeface="Arial"/>
                <a:ea typeface="Arial"/>
                <a:cs typeface="Arial"/>
                <a:sym typeface="Arial"/>
              </a:defRPr>
            </a:lvl4pPr>
            <a:lvl5pPr marR="0" lvl="4" algn="ctr" rtl="0">
              <a:spcBef>
                <a:spcPts val="1380"/>
              </a:spcBef>
              <a:spcAft>
                <a:spcPts val="0"/>
              </a:spcAft>
              <a:buClr>
                <a:schemeClr val="dk1"/>
              </a:buClr>
              <a:buSzPts val="6900"/>
              <a:buFont typeface="Arial"/>
              <a:buNone/>
              <a:defRPr sz="6900" b="0" i="0" u="none" strike="noStrike" cap="none">
                <a:solidFill>
                  <a:schemeClr val="dk1"/>
                </a:solidFill>
                <a:latin typeface="Arial"/>
                <a:ea typeface="Arial"/>
                <a:cs typeface="Arial"/>
                <a:sym typeface="Arial"/>
              </a:defRPr>
            </a:lvl5pPr>
            <a:lvl6pPr marR="0" lvl="5" algn="ctr" rtl="0">
              <a:spcBef>
                <a:spcPts val="1380"/>
              </a:spcBef>
              <a:spcAft>
                <a:spcPts val="0"/>
              </a:spcAft>
              <a:buClr>
                <a:schemeClr val="dk1"/>
              </a:buClr>
              <a:buSzPts val="6900"/>
              <a:buFont typeface="Arial"/>
              <a:buNone/>
              <a:defRPr sz="6900" b="0" i="0" u="none" strike="noStrike" cap="none">
                <a:solidFill>
                  <a:schemeClr val="dk1"/>
                </a:solidFill>
                <a:latin typeface="Arial"/>
                <a:ea typeface="Arial"/>
                <a:cs typeface="Arial"/>
                <a:sym typeface="Arial"/>
              </a:defRPr>
            </a:lvl6pPr>
            <a:lvl7pPr marR="0" lvl="6" algn="ctr" rtl="0">
              <a:spcBef>
                <a:spcPts val="1380"/>
              </a:spcBef>
              <a:spcAft>
                <a:spcPts val="0"/>
              </a:spcAft>
              <a:buClr>
                <a:schemeClr val="dk1"/>
              </a:buClr>
              <a:buSzPts val="6900"/>
              <a:buFont typeface="Arial"/>
              <a:buNone/>
              <a:defRPr sz="6900" b="0" i="0" u="none" strike="noStrike" cap="none">
                <a:solidFill>
                  <a:schemeClr val="dk1"/>
                </a:solidFill>
                <a:latin typeface="Arial"/>
                <a:ea typeface="Arial"/>
                <a:cs typeface="Arial"/>
                <a:sym typeface="Arial"/>
              </a:defRPr>
            </a:lvl7pPr>
            <a:lvl8pPr marR="0" lvl="7" algn="ctr" rtl="0">
              <a:spcBef>
                <a:spcPts val="1380"/>
              </a:spcBef>
              <a:spcAft>
                <a:spcPts val="0"/>
              </a:spcAft>
              <a:buClr>
                <a:schemeClr val="dk1"/>
              </a:buClr>
              <a:buSzPts val="6900"/>
              <a:buFont typeface="Arial"/>
              <a:buNone/>
              <a:defRPr sz="6900" b="0" i="0" u="none" strike="noStrike" cap="none">
                <a:solidFill>
                  <a:schemeClr val="dk1"/>
                </a:solidFill>
                <a:latin typeface="Arial"/>
                <a:ea typeface="Arial"/>
                <a:cs typeface="Arial"/>
                <a:sym typeface="Arial"/>
              </a:defRPr>
            </a:lvl8pPr>
            <a:lvl9pPr marR="0" lvl="8" algn="ctr" rtl="0">
              <a:spcBef>
                <a:spcPts val="1380"/>
              </a:spcBef>
              <a:spcAft>
                <a:spcPts val="0"/>
              </a:spcAft>
              <a:buClr>
                <a:schemeClr val="dk1"/>
              </a:buClr>
              <a:buSzPts val="6900"/>
              <a:buFont typeface="Arial"/>
              <a:buNone/>
              <a:defRPr sz="6900" b="0" i="0" u="none" strike="noStrike" cap="none">
                <a:solidFill>
                  <a:schemeClr val="dk1"/>
                </a:solidFill>
                <a:latin typeface="Arial"/>
                <a:ea typeface="Arial"/>
                <a:cs typeface="Arial"/>
                <a:sym typeface="Arial"/>
              </a:defRPr>
            </a:lvl9pPr>
          </a:lstStyle>
          <a:p>
            <a:endParaRPr/>
          </a:p>
        </p:txBody>
      </p:sp>
      <p:sp>
        <p:nvSpPr>
          <p:cNvPr id="81" name="Shape 81"/>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2" name="Shape 82"/>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3" name="Shape 83"/>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rot="5400000">
            <a:off x="4336256" y="12892881"/>
            <a:ext cx="28087638" cy="4937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51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24" name="Shape 24"/>
          <p:cNvSpPr txBox="1">
            <a:spLocks noGrp="1"/>
          </p:cNvSpPr>
          <p:nvPr>
            <p:ph type="body" idx="1"/>
          </p:nvPr>
        </p:nvSpPr>
        <p:spPr>
          <a:xfrm rot="5400000">
            <a:off x="-5615782" y="8030369"/>
            <a:ext cx="28087638" cy="14662150"/>
          </a:xfrm>
          <a:prstGeom prst="rect">
            <a:avLst/>
          </a:prstGeom>
          <a:noFill/>
          <a:ln>
            <a:noFill/>
          </a:ln>
        </p:spPr>
        <p:txBody>
          <a:bodyPr spcFirstLastPara="1" wrap="square" lIns="91425" tIns="91425" rIns="91425" bIns="91425" anchor="t" anchorCtr="0"/>
          <a:lstStyle>
            <a:lvl1pPr marL="457200" marR="0" lvl="0" indent="-927100" algn="l" rtl="0">
              <a:spcBef>
                <a:spcPts val="2200"/>
              </a:spcBef>
              <a:spcAft>
                <a:spcPts val="0"/>
              </a:spcAft>
              <a:buClr>
                <a:schemeClr val="dk1"/>
              </a:buClr>
              <a:buSzPts val="11000"/>
              <a:buFont typeface="Arial"/>
              <a:buChar char="•"/>
              <a:defRPr sz="11000" b="0" i="0" u="none" strike="noStrike" cap="none">
                <a:solidFill>
                  <a:schemeClr val="dk1"/>
                </a:solidFill>
                <a:latin typeface="Arial"/>
                <a:ea typeface="Arial"/>
                <a:cs typeface="Arial"/>
                <a:sym typeface="Arial"/>
              </a:defRPr>
            </a:lvl1pPr>
            <a:lvl2pPr marL="914400" marR="0" lvl="1" indent="-838200" algn="l" rtl="0">
              <a:spcBef>
                <a:spcPts val="1920"/>
              </a:spcBef>
              <a:spcAft>
                <a:spcPts val="0"/>
              </a:spcAft>
              <a:buClr>
                <a:schemeClr val="dk1"/>
              </a:buClr>
              <a:buSzPts val="9600"/>
              <a:buFont typeface="Arial"/>
              <a:buChar char="–"/>
              <a:defRPr sz="9600" b="0" i="0" u="none" strike="noStrike" cap="none">
                <a:solidFill>
                  <a:schemeClr val="dk1"/>
                </a:solidFill>
                <a:latin typeface="Arial"/>
                <a:ea typeface="Arial"/>
                <a:cs typeface="Arial"/>
                <a:sym typeface="Arial"/>
              </a:defRPr>
            </a:lvl2pPr>
            <a:lvl3pPr marL="1371600" marR="0" lvl="2" indent="-749300" algn="l" rtl="0">
              <a:spcBef>
                <a:spcPts val="1640"/>
              </a:spcBef>
              <a:spcAft>
                <a:spcPts val="0"/>
              </a:spcAft>
              <a:buClr>
                <a:schemeClr val="dk1"/>
              </a:buClr>
              <a:buSzPts val="8200"/>
              <a:buFont typeface="Arial"/>
              <a:buChar char="•"/>
              <a:defRPr sz="8200" b="0" i="0" u="none" strike="noStrike" cap="none">
                <a:solidFill>
                  <a:schemeClr val="dk1"/>
                </a:solidFill>
                <a:latin typeface="Arial"/>
                <a:ea typeface="Arial"/>
                <a:cs typeface="Arial"/>
                <a:sym typeface="Arial"/>
              </a:defRPr>
            </a:lvl3pPr>
            <a:lvl4pPr marL="1828800" marR="0" lvl="3"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4pPr>
            <a:lvl5pPr marL="2286000" marR="0" lvl="4"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5pPr>
            <a:lvl6pPr marL="2743200" marR="0" lvl="5"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6pPr>
            <a:lvl7pPr marL="3200400" marR="0" lvl="6"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7pPr>
            <a:lvl8pPr marL="3657600" marR="0" lvl="7"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8pPr>
            <a:lvl9pPr marL="4114800" marR="0" lvl="8"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9pPr>
          </a:lstStyle>
          <a:p>
            <a:endParaRPr/>
          </a:p>
        </p:txBody>
      </p:sp>
      <p:sp>
        <p:nvSpPr>
          <p:cNvPr id="25" name="Shape 25"/>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26" name="Shape 26"/>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27" name="Shape 27"/>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096962" y="1317625"/>
            <a:ext cx="19751676" cy="5486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51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30" name="Shape 30"/>
          <p:cNvSpPr txBox="1">
            <a:spLocks noGrp="1"/>
          </p:cNvSpPr>
          <p:nvPr>
            <p:ph type="body" idx="1"/>
          </p:nvPr>
        </p:nvSpPr>
        <p:spPr>
          <a:xfrm rot="5400000">
            <a:off x="110331" y="8666956"/>
            <a:ext cx="21724937" cy="19751676"/>
          </a:xfrm>
          <a:prstGeom prst="rect">
            <a:avLst/>
          </a:prstGeom>
          <a:noFill/>
          <a:ln>
            <a:noFill/>
          </a:ln>
        </p:spPr>
        <p:txBody>
          <a:bodyPr spcFirstLastPara="1" wrap="square" lIns="91425" tIns="91425" rIns="91425" bIns="91425" anchor="t" anchorCtr="0"/>
          <a:lstStyle>
            <a:lvl1pPr marL="457200" marR="0" lvl="0" indent="-927100" algn="l" rtl="0">
              <a:spcBef>
                <a:spcPts val="2200"/>
              </a:spcBef>
              <a:spcAft>
                <a:spcPts val="0"/>
              </a:spcAft>
              <a:buClr>
                <a:schemeClr val="dk1"/>
              </a:buClr>
              <a:buSzPts val="11000"/>
              <a:buFont typeface="Arial"/>
              <a:buChar char="•"/>
              <a:defRPr sz="11000" b="0" i="0" u="none" strike="noStrike" cap="none">
                <a:solidFill>
                  <a:schemeClr val="dk1"/>
                </a:solidFill>
                <a:latin typeface="Arial"/>
                <a:ea typeface="Arial"/>
                <a:cs typeface="Arial"/>
                <a:sym typeface="Arial"/>
              </a:defRPr>
            </a:lvl1pPr>
            <a:lvl2pPr marL="914400" marR="0" lvl="1" indent="-838200" algn="l" rtl="0">
              <a:spcBef>
                <a:spcPts val="1920"/>
              </a:spcBef>
              <a:spcAft>
                <a:spcPts val="0"/>
              </a:spcAft>
              <a:buClr>
                <a:schemeClr val="dk1"/>
              </a:buClr>
              <a:buSzPts val="9600"/>
              <a:buFont typeface="Arial"/>
              <a:buChar char="–"/>
              <a:defRPr sz="9600" b="0" i="0" u="none" strike="noStrike" cap="none">
                <a:solidFill>
                  <a:schemeClr val="dk1"/>
                </a:solidFill>
                <a:latin typeface="Arial"/>
                <a:ea typeface="Arial"/>
                <a:cs typeface="Arial"/>
                <a:sym typeface="Arial"/>
              </a:defRPr>
            </a:lvl2pPr>
            <a:lvl3pPr marL="1371600" marR="0" lvl="2" indent="-749300" algn="l" rtl="0">
              <a:spcBef>
                <a:spcPts val="1640"/>
              </a:spcBef>
              <a:spcAft>
                <a:spcPts val="0"/>
              </a:spcAft>
              <a:buClr>
                <a:schemeClr val="dk1"/>
              </a:buClr>
              <a:buSzPts val="8200"/>
              <a:buFont typeface="Arial"/>
              <a:buChar char="•"/>
              <a:defRPr sz="8200" b="0" i="0" u="none" strike="noStrike" cap="none">
                <a:solidFill>
                  <a:schemeClr val="dk1"/>
                </a:solidFill>
                <a:latin typeface="Arial"/>
                <a:ea typeface="Arial"/>
                <a:cs typeface="Arial"/>
                <a:sym typeface="Arial"/>
              </a:defRPr>
            </a:lvl3pPr>
            <a:lvl4pPr marL="1828800" marR="0" lvl="3"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4pPr>
            <a:lvl5pPr marL="2286000" marR="0" lvl="4"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5pPr>
            <a:lvl6pPr marL="2743200" marR="0" lvl="5"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6pPr>
            <a:lvl7pPr marL="3200400" marR="0" lvl="6"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7pPr>
            <a:lvl8pPr marL="3657600" marR="0" lvl="7"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8pPr>
            <a:lvl9pPr marL="4114800" marR="0" lvl="8"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9pPr>
          </a:lstStyle>
          <a:p>
            <a:endParaRPr/>
          </a:p>
        </p:txBody>
      </p:sp>
      <p:sp>
        <p:nvSpPr>
          <p:cNvPr id="31" name="Shape 31"/>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Shape 32"/>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302125" y="23042563"/>
            <a:ext cx="13166725" cy="2720975"/>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2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36" name="Shape 36"/>
          <p:cNvSpPr>
            <a:spLocks noGrp="1"/>
          </p:cNvSpPr>
          <p:nvPr>
            <p:ph type="pic" idx="2"/>
          </p:nvPr>
        </p:nvSpPr>
        <p:spPr>
          <a:xfrm>
            <a:off x="4302125" y="2941638"/>
            <a:ext cx="13166725" cy="19750086"/>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body" idx="1"/>
          </p:nvPr>
        </p:nvSpPr>
        <p:spPr>
          <a:xfrm>
            <a:off x="4302125" y="25763538"/>
            <a:ext cx="13166725" cy="3862387"/>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1096963" y="1311275"/>
            <a:ext cx="7219950" cy="5576888"/>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2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43" name="Shape 43"/>
          <p:cNvSpPr txBox="1">
            <a:spLocks noGrp="1"/>
          </p:cNvSpPr>
          <p:nvPr>
            <p:ph type="body" idx="1"/>
          </p:nvPr>
        </p:nvSpPr>
        <p:spPr>
          <a:xfrm>
            <a:off x="8580438" y="1311275"/>
            <a:ext cx="12268199" cy="28093989"/>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body" idx="2"/>
          </p:nvPr>
        </p:nvSpPr>
        <p:spPr>
          <a:xfrm>
            <a:off x="1096963" y="6888163"/>
            <a:ext cx="7219950" cy="22517100"/>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45" name="Shape 45"/>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6" name="Shape 46"/>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096962" y="1317625"/>
            <a:ext cx="19751676" cy="5486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51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54" name="Shape 54"/>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1096962" y="1317625"/>
            <a:ext cx="19751676" cy="5486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51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59" name="Shape 59"/>
          <p:cNvSpPr txBox="1">
            <a:spLocks noGrp="1"/>
          </p:cNvSpPr>
          <p:nvPr>
            <p:ph type="body" idx="1"/>
          </p:nvPr>
        </p:nvSpPr>
        <p:spPr>
          <a:xfrm>
            <a:off x="1096963" y="7369175"/>
            <a:ext cx="9696450" cy="3070225"/>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60" name="Shape 60"/>
          <p:cNvSpPr txBox="1">
            <a:spLocks noGrp="1"/>
          </p:cNvSpPr>
          <p:nvPr>
            <p:ph type="body" idx="2"/>
          </p:nvPr>
        </p:nvSpPr>
        <p:spPr>
          <a:xfrm>
            <a:off x="1096963" y="10439400"/>
            <a:ext cx="9696450" cy="18965863"/>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1" name="Shape 61"/>
          <p:cNvSpPr txBox="1">
            <a:spLocks noGrp="1"/>
          </p:cNvSpPr>
          <p:nvPr>
            <p:ph type="body" idx="3"/>
          </p:nvPr>
        </p:nvSpPr>
        <p:spPr>
          <a:xfrm>
            <a:off x="11147425" y="7369175"/>
            <a:ext cx="9701213" cy="3070225"/>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62" name="Shape 62"/>
          <p:cNvSpPr txBox="1">
            <a:spLocks noGrp="1"/>
          </p:cNvSpPr>
          <p:nvPr>
            <p:ph type="body" idx="4"/>
          </p:nvPr>
        </p:nvSpPr>
        <p:spPr>
          <a:xfrm>
            <a:off x="11147425" y="10439400"/>
            <a:ext cx="9701213" cy="18965863"/>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65" name="Shape 65"/>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1733550" y="21153438"/>
            <a:ext cx="18653124" cy="65373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68" name="Shape 68"/>
          <p:cNvSpPr txBox="1">
            <a:spLocks noGrp="1"/>
          </p:cNvSpPr>
          <p:nvPr>
            <p:ph type="body" idx="1"/>
          </p:nvPr>
        </p:nvSpPr>
        <p:spPr>
          <a:xfrm>
            <a:off x="1733550" y="13952538"/>
            <a:ext cx="18653124" cy="7200900"/>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L="1371600" marR="0" lvl="2"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2286000" marR="0" lvl="4"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2743200" marR="0" lvl="5"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3200400" marR="0" lvl="6"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3657600" marR="0" lvl="7"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4114800" marR="0" lvl="8" indent="-228600" algn="l" rtl="0">
              <a:spcBef>
                <a:spcPts val="28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endParaRPr/>
          </a:p>
        </p:txBody>
      </p:sp>
      <p:sp>
        <p:nvSpPr>
          <p:cNvPr id="69" name="Shape 69"/>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70" name="Shape 70"/>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71" name="Shape 71"/>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1096962" y="1317625"/>
            <a:ext cx="19751676" cy="5486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51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151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151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151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151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151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151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151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15100" b="0" i="0" u="none" strike="noStrike" cap="none">
                <a:solidFill>
                  <a:schemeClr val="dk2"/>
                </a:solidFill>
                <a:latin typeface="Arial"/>
                <a:ea typeface="Arial"/>
                <a:cs typeface="Arial"/>
                <a:sym typeface="Arial"/>
              </a:defRPr>
            </a:lvl9pPr>
          </a:lstStyle>
          <a:p>
            <a:endParaRPr/>
          </a:p>
        </p:txBody>
      </p:sp>
      <p:sp>
        <p:nvSpPr>
          <p:cNvPr id="11" name="Shape 11"/>
          <p:cNvSpPr txBox="1">
            <a:spLocks noGrp="1"/>
          </p:cNvSpPr>
          <p:nvPr>
            <p:ph type="body" idx="1"/>
          </p:nvPr>
        </p:nvSpPr>
        <p:spPr>
          <a:xfrm>
            <a:off x="1096962" y="7680325"/>
            <a:ext cx="19751676" cy="21724937"/>
          </a:xfrm>
          <a:prstGeom prst="rect">
            <a:avLst/>
          </a:prstGeom>
          <a:noFill/>
          <a:ln>
            <a:noFill/>
          </a:ln>
        </p:spPr>
        <p:txBody>
          <a:bodyPr spcFirstLastPara="1" wrap="square" lIns="91425" tIns="91425" rIns="91425" bIns="91425" anchor="t" anchorCtr="0"/>
          <a:lstStyle>
            <a:lvl1pPr marL="457200" marR="0" lvl="0" indent="-927100" algn="l" rtl="0">
              <a:spcBef>
                <a:spcPts val="2200"/>
              </a:spcBef>
              <a:spcAft>
                <a:spcPts val="0"/>
              </a:spcAft>
              <a:buClr>
                <a:schemeClr val="dk1"/>
              </a:buClr>
              <a:buSzPts val="11000"/>
              <a:buFont typeface="Arial"/>
              <a:buChar char="•"/>
              <a:defRPr sz="11000" b="0" i="0" u="none" strike="noStrike" cap="none">
                <a:solidFill>
                  <a:schemeClr val="dk1"/>
                </a:solidFill>
                <a:latin typeface="Arial"/>
                <a:ea typeface="Arial"/>
                <a:cs typeface="Arial"/>
                <a:sym typeface="Arial"/>
              </a:defRPr>
            </a:lvl1pPr>
            <a:lvl2pPr marL="914400" marR="0" lvl="1" indent="-838200" algn="l" rtl="0">
              <a:spcBef>
                <a:spcPts val="1920"/>
              </a:spcBef>
              <a:spcAft>
                <a:spcPts val="0"/>
              </a:spcAft>
              <a:buClr>
                <a:schemeClr val="dk1"/>
              </a:buClr>
              <a:buSzPts val="9600"/>
              <a:buFont typeface="Arial"/>
              <a:buChar char="–"/>
              <a:defRPr sz="9600" b="0" i="0" u="none" strike="noStrike" cap="none">
                <a:solidFill>
                  <a:schemeClr val="dk1"/>
                </a:solidFill>
                <a:latin typeface="Arial"/>
                <a:ea typeface="Arial"/>
                <a:cs typeface="Arial"/>
                <a:sym typeface="Arial"/>
              </a:defRPr>
            </a:lvl2pPr>
            <a:lvl3pPr marL="1371600" marR="0" lvl="2" indent="-749300" algn="l" rtl="0">
              <a:spcBef>
                <a:spcPts val="1640"/>
              </a:spcBef>
              <a:spcAft>
                <a:spcPts val="0"/>
              </a:spcAft>
              <a:buClr>
                <a:schemeClr val="dk1"/>
              </a:buClr>
              <a:buSzPts val="8200"/>
              <a:buFont typeface="Arial"/>
              <a:buChar char="•"/>
              <a:defRPr sz="8200" b="0" i="0" u="none" strike="noStrike" cap="none">
                <a:solidFill>
                  <a:schemeClr val="dk1"/>
                </a:solidFill>
                <a:latin typeface="Arial"/>
                <a:ea typeface="Arial"/>
                <a:cs typeface="Arial"/>
                <a:sym typeface="Arial"/>
              </a:defRPr>
            </a:lvl3pPr>
            <a:lvl4pPr marL="1828800" marR="0" lvl="3"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4pPr>
            <a:lvl5pPr marL="2286000" marR="0" lvl="4"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5pPr>
            <a:lvl6pPr marL="2743200" marR="0" lvl="5"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6pPr>
            <a:lvl7pPr marL="3200400" marR="0" lvl="6"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7pPr>
            <a:lvl8pPr marL="3657600" marR="0" lvl="7"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8pPr>
            <a:lvl9pPr marL="4114800" marR="0" lvl="8" indent="-666750" algn="l" rtl="0">
              <a:spcBef>
                <a:spcPts val="1380"/>
              </a:spcBef>
              <a:spcAft>
                <a:spcPts val="0"/>
              </a:spcAft>
              <a:buClr>
                <a:schemeClr val="dk1"/>
              </a:buClr>
              <a:buSzPts val="6900"/>
              <a:buFont typeface="Arial"/>
              <a:buChar char="»"/>
              <a:defRPr sz="6900" b="0" i="0" u="none" strike="noStrike" cap="none">
                <a:solidFill>
                  <a:schemeClr val="dk1"/>
                </a:solidFill>
                <a:latin typeface="Arial"/>
                <a:ea typeface="Arial"/>
                <a:cs typeface="Arial"/>
                <a:sym typeface="Arial"/>
              </a:defRPr>
            </a:lvl9pPr>
          </a:lstStyle>
          <a:p>
            <a:endParaRPr/>
          </a:p>
        </p:txBody>
      </p:sp>
      <p:sp>
        <p:nvSpPr>
          <p:cNvPr id="12" name="Shape 12"/>
          <p:cNvSpPr txBox="1">
            <a:spLocks noGrp="1"/>
          </p:cNvSpPr>
          <p:nvPr>
            <p:ph type="dt" idx="10"/>
          </p:nvPr>
        </p:nvSpPr>
        <p:spPr>
          <a:xfrm>
            <a:off x="1096962" y="29976763"/>
            <a:ext cx="51212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ftr" idx="11"/>
          </p:nvPr>
        </p:nvSpPr>
        <p:spPr>
          <a:xfrm>
            <a:off x="7497762" y="29976763"/>
            <a:ext cx="6950075" cy="2286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15727363" y="29976763"/>
            <a:ext cx="5121275" cy="2286000"/>
          </a:xfrm>
          <a:prstGeom prst="rect">
            <a:avLst/>
          </a:prstGeom>
          <a:noFill/>
          <a:ln>
            <a:noFill/>
          </a:ln>
        </p:spPr>
        <p:txBody>
          <a:bodyPr spcFirstLastPara="1" wrap="square" lIns="313500" tIns="156750" rIns="313500" bIns="156750" anchor="t" anchorCtr="0">
            <a:noAutofit/>
          </a:bodyPr>
          <a:lstStyle>
            <a:lvl1pPr marL="0" marR="0" lvl="0"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pPr marL="0" lvl="0" indent="0">
              <a:spcBef>
                <a:spcPts val="0"/>
              </a:spcBef>
              <a:spcAft>
                <a:spcPts val="0"/>
              </a:spcAft>
              <a:buNone/>
            </a:pPr>
            <a:fld id="{00000000-1234-1234-1234-123412341234}" type="slidenum">
              <a:rPr lang="en-US"/>
              <a:t>‹#›</a:t>
            </a:fld>
            <a:endParaRPr sz="1400">
              <a:solidFill>
                <a:srgbClr val="000000"/>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http://en.wikipedia.org/wiki/Burglar_alarm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126" name="Shape 126"/>
          <p:cNvSpPr txBox="1"/>
          <p:nvPr/>
        </p:nvSpPr>
        <p:spPr>
          <a:xfrm>
            <a:off x="11536012" y="3638488"/>
            <a:ext cx="9182098" cy="9058276"/>
          </a:xfrm>
          <a:prstGeom prst="rect">
            <a:avLst/>
          </a:prstGeom>
          <a:noFill/>
          <a:ln w="3175">
            <a:solidFill>
              <a:schemeClr val="tx1"/>
            </a:solidFill>
          </a:ln>
        </p:spPr>
        <p:txBody>
          <a:bodyPr spcFirstLastPara="1" wrap="square" lIns="91425" tIns="91425" rIns="91425" bIns="91425" anchor="t" anchorCtr="0">
            <a:noAutofit/>
          </a:bodyPr>
          <a:lstStyle/>
          <a:p>
            <a:pPr algn="just"/>
            <a:r>
              <a:rPr lang="en-US" sz="2400" dirty="0">
                <a:latin typeface="Times New Roman" panose="02020603050405020304" pitchFamily="18" charset="0"/>
                <a:cs typeface="Times New Roman" panose="02020603050405020304" pitchFamily="18" charset="0"/>
              </a:rPr>
              <a:t>Using Arduino ultrasonic Sensor HC-SO4 it allows detection in a specified range of 40cm  as it sends sound waves and measure the distance in that particular range giving a result of one object at a time, the measurement of more than one object a time chances could be increased depending on the speed of motor rotation. It was coded in this project of Ultrasonic Radar System that every time the sensor detect an object, the user is alarmed through visual and audio warning; using LED light and a buzzer. The sound is a longitudinal </a:t>
            </a:r>
            <a:r>
              <a:rPr lang="en-US" sz="2400" dirty="0" smtClean="0">
                <a:latin typeface="Times New Roman" panose="02020603050405020304" pitchFamily="18" charset="0"/>
                <a:cs typeface="Times New Roman" panose="02020603050405020304" pitchFamily="18" charset="0"/>
              </a:rPr>
              <a:t>wave, This means that if the obstacle is not perfectly  in front of the sensor , the waves will  be deflected and they might not be reflected back to the sensor. As a result, the object is not detected.</a:t>
            </a:r>
            <a:endParaRPr lang="en-US" sz="2400" dirty="0">
              <a:latin typeface="Times New Roman" panose="02020603050405020304" pitchFamily="18" charset="0"/>
              <a:cs typeface="Times New Roman" panose="02020603050405020304" pitchFamily="18" charset="0"/>
            </a:endParaRPr>
          </a:p>
        </p:txBody>
      </p:sp>
      <p:sp>
        <p:nvSpPr>
          <p:cNvPr id="90" name="Shape 90"/>
          <p:cNvSpPr txBox="1"/>
          <p:nvPr/>
        </p:nvSpPr>
        <p:spPr>
          <a:xfrm>
            <a:off x="914400" y="3015998"/>
            <a:ext cx="9601200" cy="64135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2"/>
              </a:buClr>
              <a:buSzPts val="3600"/>
              <a:buFont typeface="Times New Roman"/>
              <a:buNone/>
            </a:pPr>
            <a:r>
              <a:rPr lang="en-US" sz="3600" b="1" i="0" u="none" strike="noStrike" cap="none" dirty="0">
                <a:solidFill>
                  <a:schemeClr val="dk2"/>
                </a:solidFill>
                <a:latin typeface="Times New Roman"/>
                <a:ea typeface="Times New Roman"/>
                <a:cs typeface="Times New Roman"/>
                <a:sym typeface="Times New Roman"/>
              </a:rPr>
              <a:t>Abstract</a:t>
            </a:r>
            <a:endParaRPr dirty="0"/>
          </a:p>
        </p:txBody>
      </p:sp>
      <p:sp>
        <p:nvSpPr>
          <p:cNvPr id="91" name="Shape 91"/>
          <p:cNvSpPr txBox="1"/>
          <p:nvPr/>
        </p:nvSpPr>
        <p:spPr>
          <a:xfrm>
            <a:off x="914400" y="3749675"/>
            <a:ext cx="9906000" cy="5318100"/>
          </a:xfrm>
          <a:prstGeom prst="rect">
            <a:avLst/>
          </a:prstGeom>
          <a:noFill/>
          <a:ln w="3175">
            <a:solidFill>
              <a:schemeClr val="tx1"/>
            </a:solid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chemeClr val="dk1"/>
              </a:buClr>
              <a:buSzPts val="2000"/>
              <a:buFont typeface="Arial"/>
              <a:buNone/>
            </a:pPr>
            <a:r>
              <a:rPr lang="en-US" sz="2400" i="0" u="none" strike="noStrike" cap="none" dirty="0">
                <a:solidFill>
                  <a:schemeClr val="dk1"/>
                </a:solidFill>
                <a:latin typeface="Times New Roman"/>
                <a:ea typeface="Times New Roman"/>
                <a:cs typeface="Times New Roman"/>
                <a:sym typeface="Times New Roman"/>
              </a:rPr>
              <a:t>RADAR uses radio waves to detect the range, altitude, direction, or speed of objects. Radars have been used for airport air-traffic control, highway patrol, ballistic missile guidance, military exercise and many other applications. In this poster, we developed a low-cost </a:t>
            </a:r>
            <a:r>
              <a:rPr lang="en-US" sz="2400" i="0" u="none" strike="noStrike" cap="none" dirty="0" smtClean="0">
                <a:solidFill>
                  <a:schemeClr val="dk1"/>
                </a:solidFill>
                <a:latin typeface="Times New Roman"/>
                <a:ea typeface="Times New Roman"/>
                <a:cs typeface="Times New Roman"/>
                <a:sym typeface="Times New Roman"/>
              </a:rPr>
              <a:t>small </a:t>
            </a:r>
            <a:r>
              <a:rPr lang="en-US" sz="2400" i="0" u="none" strike="noStrike" cap="none" dirty="0">
                <a:solidFill>
                  <a:schemeClr val="dk1"/>
                </a:solidFill>
                <a:latin typeface="Times New Roman"/>
                <a:ea typeface="Times New Roman"/>
                <a:cs typeface="Times New Roman"/>
                <a:sym typeface="Times New Roman"/>
              </a:rPr>
              <a:t>ultrasonic radar system based on Arduino. It utilizes ultrasonic sensors to detect the object in the range and passes the information to Arduino microcontroller. Once the object is detected, two sets of alarm can be triggered. The graphical display utilizes the position of the detected objects on the computer to send visual alarm on LED screen. Sound alarm can also be sent via an audio buzzer. By adjusting the rotation of the servo motor, we allow the sensing to be in range from 0 degree to 150 degrees. It can detect objects up to </a:t>
            </a:r>
            <a:r>
              <a:rPr lang="en-US" sz="2400" dirty="0">
                <a:solidFill>
                  <a:schemeClr val="dk1"/>
                </a:solidFill>
                <a:latin typeface="Times New Roman"/>
                <a:ea typeface="Times New Roman"/>
                <a:cs typeface="Times New Roman"/>
                <a:sym typeface="Times New Roman"/>
              </a:rPr>
              <a:t>400 cm</a:t>
            </a:r>
            <a:r>
              <a:rPr lang="en-US" sz="2400" i="0" u="none" strike="noStrike" cap="none" dirty="0">
                <a:solidFill>
                  <a:schemeClr val="dk1"/>
                </a:solidFill>
                <a:latin typeface="Times New Roman"/>
                <a:ea typeface="Times New Roman"/>
                <a:cs typeface="Times New Roman"/>
                <a:sym typeface="Times New Roman"/>
              </a:rPr>
              <a:t> away from the ultrasonic sensor. The prototype of the system is implemented and coding for Arduino control is developed. Experimental results show that the system can detect objects within the range and alarm can be successfully triggered. </a:t>
            </a:r>
            <a:endParaRPr sz="2400" dirty="0">
              <a:latin typeface="Times New Roman"/>
              <a:ea typeface="Times New Roman"/>
              <a:cs typeface="Times New Roman"/>
              <a:sym typeface="Times New Roman"/>
            </a:endParaRPr>
          </a:p>
        </p:txBody>
      </p:sp>
      <p:sp>
        <p:nvSpPr>
          <p:cNvPr id="92" name="Shape 92"/>
          <p:cNvSpPr txBox="1"/>
          <p:nvPr/>
        </p:nvSpPr>
        <p:spPr>
          <a:xfrm>
            <a:off x="4876800" y="15773400"/>
            <a:ext cx="1371600" cy="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93" name="Shape 93"/>
          <p:cNvSpPr txBox="1"/>
          <p:nvPr/>
        </p:nvSpPr>
        <p:spPr>
          <a:xfrm>
            <a:off x="4876800" y="15773400"/>
            <a:ext cx="1371600" cy="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94" name="Shape 94"/>
          <p:cNvSpPr txBox="1"/>
          <p:nvPr/>
        </p:nvSpPr>
        <p:spPr>
          <a:xfrm>
            <a:off x="4876800" y="15773400"/>
            <a:ext cx="1371600" cy="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95" name="Shape 95"/>
          <p:cNvSpPr txBox="1"/>
          <p:nvPr/>
        </p:nvSpPr>
        <p:spPr>
          <a:xfrm>
            <a:off x="0" y="14325600"/>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96" name="Shape 96"/>
          <p:cNvSpPr txBox="1"/>
          <p:nvPr/>
        </p:nvSpPr>
        <p:spPr>
          <a:xfrm>
            <a:off x="0" y="16125825"/>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97" name="Shape 97"/>
          <p:cNvSpPr txBox="1"/>
          <p:nvPr/>
        </p:nvSpPr>
        <p:spPr>
          <a:xfrm>
            <a:off x="0" y="16125825"/>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98" name="Shape 98"/>
          <p:cNvSpPr txBox="1"/>
          <p:nvPr/>
        </p:nvSpPr>
        <p:spPr>
          <a:xfrm>
            <a:off x="0" y="16125825"/>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99" name="Shape 99"/>
          <p:cNvSpPr txBox="1"/>
          <p:nvPr/>
        </p:nvSpPr>
        <p:spPr>
          <a:xfrm>
            <a:off x="0" y="0"/>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100" name="Shape 100"/>
          <p:cNvSpPr txBox="1"/>
          <p:nvPr/>
        </p:nvSpPr>
        <p:spPr>
          <a:xfrm>
            <a:off x="0" y="16078200"/>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101" name="Shape 101"/>
          <p:cNvSpPr txBox="1"/>
          <p:nvPr/>
        </p:nvSpPr>
        <p:spPr>
          <a:xfrm>
            <a:off x="209550" y="16111538"/>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102" name="Shape 102"/>
          <p:cNvSpPr txBox="1"/>
          <p:nvPr/>
        </p:nvSpPr>
        <p:spPr>
          <a:xfrm>
            <a:off x="914400" y="9128050"/>
            <a:ext cx="9886950" cy="641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2"/>
              </a:buClr>
              <a:buSzPts val="3600"/>
              <a:buFont typeface="Times New Roman"/>
              <a:buNone/>
            </a:pPr>
            <a:r>
              <a:rPr lang="en-US" sz="3600" b="1" i="0" u="none" dirty="0">
                <a:solidFill>
                  <a:schemeClr val="dk2"/>
                </a:solidFill>
                <a:latin typeface="Times New Roman"/>
                <a:ea typeface="Times New Roman"/>
                <a:cs typeface="Times New Roman"/>
                <a:sym typeface="Times New Roman"/>
              </a:rPr>
              <a:t>Introduction</a:t>
            </a:r>
            <a:endParaRPr dirty="0"/>
          </a:p>
        </p:txBody>
      </p:sp>
      <p:sp>
        <p:nvSpPr>
          <p:cNvPr id="103" name="Shape 103"/>
          <p:cNvSpPr txBox="1"/>
          <p:nvPr/>
        </p:nvSpPr>
        <p:spPr>
          <a:xfrm>
            <a:off x="2423385" y="15905752"/>
            <a:ext cx="9601200" cy="646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2"/>
              </a:buClr>
              <a:buSzPts val="3600"/>
              <a:buFont typeface="Times New Roman"/>
              <a:buNone/>
            </a:pPr>
            <a:endParaRPr dirty="0"/>
          </a:p>
        </p:txBody>
      </p:sp>
      <p:sp>
        <p:nvSpPr>
          <p:cNvPr id="104" name="Shape 104"/>
          <p:cNvSpPr txBox="1"/>
          <p:nvPr/>
        </p:nvSpPr>
        <p:spPr>
          <a:xfrm>
            <a:off x="11876001" y="28708564"/>
            <a:ext cx="8695870" cy="641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2"/>
              </a:buClr>
              <a:buSzPts val="3600"/>
              <a:buFont typeface="Times New Roman"/>
              <a:buNone/>
            </a:pPr>
            <a:r>
              <a:rPr lang="en-US" sz="3600" b="1" i="0" u="none" dirty="0">
                <a:solidFill>
                  <a:schemeClr val="dk2"/>
                </a:solidFill>
                <a:latin typeface="Times New Roman"/>
                <a:ea typeface="Times New Roman"/>
                <a:cs typeface="Times New Roman"/>
                <a:sym typeface="Times New Roman"/>
              </a:rPr>
              <a:t>Conclusions and Future </a:t>
            </a:r>
            <a:r>
              <a:rPr lang="en-US" sz="3600" b="1" i="0" u="none" dirty="0" smtClean="0">
                <a:solidFill>
                  <a:schemeClr val="dk2"/>
                </a:solidFill>
                <a:latin typeface="Times New Roman"/>
                <a:ea typeface="Times New Roman"/>
                <a:cs typeface="Times New Roman"/>
                <a:sym typeface="Times New Roman"/>
              </a:rPr>
              <a:t>Advancements</a:t>
            </a:r>
            <a:endParaRPr dirty="0"/>
          </a:p>
        </p:txBody>
      </p:sp>
      <p:sp>
        <p:nvSpPr>
          <p:cNvPr id="105" name="Shape 105"/>
          <p:cNvSpPr txBox="1"/>
          <p:nvPr/>
        </p:nvSpPr>
        <p:spPr>
          <a:xfrm>
            <a:off x="12770210" y="2920864"/>
            <a:ext cx="7947900" cy="641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2"/>
              </a:buClr>
              <a:buSzPts val="3600"/>
              <a:buFont typeface="Times New Roman"/>
              <a:buNone/>
            </a:pPr>
            <a:r>
              <a:rPr lang="en-US" sz="3600" b="1" i="0" u="none" dirty="0" smtClean="0">
                <a:solidFill>
                  <a:schemeClr val="dk2"/>
                </a:solidFill>
                <a:latin typeface="Times New Roman"/>
                <a:ea typeface="Times New Roman"/>
                <a:cs typeface="Times New Roman"/>
                <a:sym typeface="Times New Roman"/>
              </a:rPr>
              <a:t>Results &amp; Discussion </a:t>
            </a:r>
            <a:endParaRPr dirty="0"/>
          </a:p>
        </p:txBody>
      </p:sp>
      <p:sp>
        <p:nvSpPr>
          <p:cNvPr id="106" name="Shape 106"/>
          <p:cNvSpPr txBox="1"/>
          <p:nvPr/>
        </p:nvSpPr>
        <p:spPr>
          <a:xfrm>
            <a:off x="0" y="15982863"/>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107" name="Shape 107"/>
          <p:cNvSpPr txBox="1"/>
          <p:nvPr/>
        </p:nvSpPr>
        <p:spPr>
          <a:xfrm>
            <a:off x="0" y="16230600"/>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108" name="Shape 108"/>
          <p:cNvSpPr txBox="1"/>
          <p:nvPr/>
        </p:nvSpPr>
        <p:spPr>
          <a:xfrm>
            <a:off x="0" y="15654338"/>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109" name="Shape 109"/>
          <p:cNvSpPr txBox="1"/>
          <p:nvPr/>
        </p:nvSpPr>
        <p:spPr>
          <a:xfrm>
            <a:off x="0" y="16216313"/>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110" name="Shape 110"/>
          <p:cNvSpPr txBox="1"/>
          <p:nvPr/>
        </p:nvSpPr>
        <p:spPr>
          <a:xfrm>
            <a:off x="0" y="16202050"/>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sp>
        <p:nvSpPr>
          <p:cNvPr id="111" name="Shape 111"/>
          <p:cNvSpPr txBox="1"/>
          <p:nvPr/>
        </p:nvSpPr>
        <p:spPr>
          <a:xfrm>
            <a:off x="0" y="0"/>
            <a:ext cx="21945600" cy="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a:solidFill>
                <a:schemeClr val="dk1"/>
              </a:solidFill>
              <a:latin typeface="Arial"/>
              <a:ea typeface="Arial"/>
              <a:cs typeface="Arial"/>
              <a:sym typeface="Arial"/>
            </a:endParaRPr>
          </a:p>
        </p:txBody>
      </p:sp>
      <p:cxnSp>
        <p:nvCxnSpPr>
          <p:cNvPr id="112" name="Shape 112"/>
          <p:cNvCxnSpPr/>
          <p:nvPr/>
        </p:nvCxnSpPr>
        <p:spPr>
          <a:xfrm rot="5400000">
            <a:off x="18897600" y="8839200"/>
            <a:ext cx="457200" cy="0"/>
          </a:xfrm>
          <a:prstGeom prst="straightConnector1">
            <a:avLst/>
          </a:prstGeom>
          <a:noFill/>
          <a:ln>
            <a:noFill/>
          </a:ln>
        </p:spPr>
      </p:cxnSp>
      <p:cxnSp>
        <p:nvCxnSpPr>
          <p:cNvPr id="113" name="Shape 113"/>
          <p:cNvCxnSpPr/>
          <p:nvPr/>
        </p:nvCxnSpPr>
        <p:spPr>
          <a:xfrm rot="5400000">
            <a:off x="19088100" y="8801100"/>
            <a:ext cx="533400" cy="0"/>
          </a:xfrm>
          <a:prstGeom prst="straightConnector1">
            <a:avLst/>
          </a:prstGeom>
          <a:noFill/>
          <a:ln>
            <a:noFill/>
          </a:ln>
        </p:spPr>
      </p:cxnSp>
      <p:cxnSp>
        <p:nvCxnSpPr>
          <p:cNvPr id="114" name="Shape 114"/>
          <p:cNvCxnSpPr/>
          <p:nvPr/>
        </p:nvCxnSpPr>
        <p:spPr>
          <a:xfrm>
            <a:off x="21945600" y="29718000"/>
            <a:ext cx="914400" cy="914400"/>
          </a:xfrm>
          <a:prstGeom prst="straightConnector1">
            <a:avLst/>
          </a:prstGeom>
          <a:noFill/>
          <a:ln>
            <a:noFill/>
          </a:ln>
        </p:spPr>
      </p:cxnSp>
      <p:pic>
        <p:nvPicPr>
          <p:cNvPr id="115" name="Shape 115" descr="C:\Users\almobark83\Desktop\images (3).jpg"/>
          <p:cNvPicPr preferRelativeResize="0"/>
          <p:nvPr/>
        </p:nvPicPr>
        <p:blipFill rotWithShape="1">
          <a:blip r:embed="rId3">
            <a:alphaModFix/>
          </a:blip>
          <a:srcRect/>
          <a:stretch/>
        </p:blipFill>
        <p:spPr>
          <a:xfrm>
            <a:off x="1491916" y="641402"/>
            <a:ext cx="2893048" cy="2647648"/>
          </a:xfrm>
          <a:prstGeom prst="rect">
            <a:avLst/>
          </a:prstGeom>
          <a:noFill/>
          <a:ln>
            <a:noFill/>
          </a:ln>
        </p:spPr>
      </p:pic>
      <p:sp>
        <p:nvSpPr>
          <p:cNvPr id="117" name="Shape 117"/>
          <p:cNvSpPr txBox="1"/>
          <p:nvPr/>
        </p:nvSpPr>
        <p:spPr>
          <a:xfrm>
            <a:off x="914400" y="9769450"/>
            <a:ext cx="9886950" cy="5980138"/>
          </a:xfrm>
          <a:prstGeom prst="rect">
            <a:avLst/>
          </a:prstGeom>
          <a:noFill/>
          <a:ln w="3175">
            <a:solidFill>
              <a:schemeClr val="tx1"/>
            </a:solidFill>
          </a:ln>
        </p:spPr>
        <p:txBody>
          <a:bodyPr spcFirstLastPara="1" wrap="square" lIns="91425" tIns="91425" rIns="91425" bIns="91425" anchor="t" anchorCtr="0">
            <a:noAutofit/>
          </a:bodyPr>
          <a:lstStyle/>
          <a:p>
            <a:pPr marL="0" lvl="0" indent="0" algn="just" rtl="0">
              <a:spcBef>
                <a:spcPts val="600"/>
              </a:spcBef>
              <a:spcAft>
                <a:spcPts val="600"/>
              </a:spcAft>
              <a:buNone/>
            </a:pPr>
            <a:r>
              <a:rPr lang="en-US" sz="2400" dirty="0">
                <a:solidFill>
                  <a:schemeClr val="dk1"/>
                </a:solidFill>
                <a:latin typeface="Times New Roman"/>
                <a:ea typeface="Times New Roman"/>
                <a:cs typeface="Times New Roman"/>
                <a:sym typeface="Times New Roman"/>
              </a:rPr>
              <a:t>ULTRASONIC RADAR is an object-detection system which uses radio waves to determine the range, altitude, direction, or speed of objects. Ultrasonic Radar systems are used for air-traffic control at airports, and long range surveillance and early-warning systems. A radar system is the heart of a missile guidance system. Radar was secretly developed by several nations before and during World War II</a:t>
            </a:r>
            <a:r>
              <a:rPr lang="en-US" sz="2400" dirty="0" smtClean="0">
                <a:solidFill>
                  <a:schemeClr val="dk1"/>
                </a:solidFill>
                <a:latin typeface="Times New Roman"/>
                <a:ea typeface="Times New Roman"/>
                <a:cs typeface="Times New Roman"/>
                <a:sym typeface="Times New Roman"/>
              </a:rPr>
              <a:t>. The </a:t>
            </a:r>
            <a:r>
              <a:rPr lang="en-US" sz="2400" dirty="0">
                <a:solidFill>
                  <a:schemeClr val="dk1"/>
                </a:solidFill>
                <a:latin typeface="Times New Roman"/>
                <a:ea typeface="Times New Roman"/>
                <a:cs typeface="Times New Roman"/>
                <a:sym typeface="Times New Roman"/>
              </a:rPr>
              <a:t>term RADAR itself, not the actual development, was coined in 1940 by the United States Navy as an acronym for Radio Detection and Ranging. The term radar has since entered English and other languages; as a common noun radar loses all capitalization. The use of such technology has been seen recently in the self-parking car systems launched by Audi, Ford, and even the upcoming driverless cars by Google, </a:t>
            </a:r>
            <a:r>
              <a:rPr lang="en-US" sz="2400" dirty="0" err="1">
                <a:solidFill>
                  <a:schemeClr val="dk1"/>
                </a:solidFill>
                <a:latin typeface="Times New Roman"/>
                <a:ea typeface="Times New Roman"/>
                <a:cs typeface="Times New Roman"/>
                <a:sym typeface="Times New Roman"/>
              </a:rPr>
              <a:t>Tesla,Volvo</a:t>
            </a:r>
            <a:r>
              <a:rPr lang="en-US" sz="2400" dirty="0">
                <a:solidFill>
                  <a:schemeClr val="dk1"/>
                </a:solidFill>
                <a:latin typeface="Times New Roman"/>
                <a:ea typeface="Times New Roman"/>
                <a:cs typeface="Times New Roman"/>
                <a:sym typeface="Times New Roman"/>
              </a:rPr>
              <a:t> and BMW. The project made by us can be used in any systems the customer may want to use like in a car, a bicycle or anything else. The use of Arduino in the project provides even more flexibility of usage of the aforementioned module according to the requirements.</a:t>
            </a:r>
            <a:endParaRPr sz="2400" dirty="0">
              <a:latin typeface="Times New Roman"/>
              <a:ea typeface="Times New Roman"/>
              <a:cs typeface="Times New Roman"/>
              <a:sym typeface="Times New Roman"/>
            </a:endParaRPr>
          </a:p>
        </p:txBody>
      </p:sp>
      <p:sp>
        <p:nvSpPr>
          <p:cNvPr id="120" name="Shape 120"/>
          <p:cNvSpPr txBox="1"/>
          <p:nvPr/>
        </p:nvSpPr>
        <p:spPr>
          <a:xfrm>
            <a:off x="881024" y="15777915"/>
            <a:ext cx="9939376" cy="641400"/>
          </a:xfrm>
          <a:prstGeom prst="rect">
            <a:avLst/>
          </a:prstGeom>
          <a:noFill/>
          <a:ln>
            <a:noFill/>
          </a:ln>
        </p:spPr>
        <p:txBody>
          <a:bodyPr spcFirstLastPara="1" wrap="square" lIns="91425" tIns="45700" rIns="91425" bIns="45700" anchor="t" anchorCtr="0">
            <a:noAutofit/>
          </a:bodyPr>
          <a:lstStyle/>
          <a:p>
            <a:pPr marL="0" lvl="0" indent="0" algn="ctr" rtl="0">
              <a:spcBef>
                <a:spcPts val="600"/>
              </a:spcBef>
              <a:spcAft>
                <a:spcPts val="600"/>
              </a:spcAft>
              <a:buClr>
                <a:schemeClr val="dk1"/>
              </a:buClr>
              <a:buSzPts val="1100"/>
              <a:buFont typeface="Arial"/>
              <a:buNone/>
            </a:pPr>
            <a:r>
              <a:rPr lang="en-US" sz="3600" b="1" dirty="0">
                <a:solidFill>
                  <a:schemeClr val="dk1"/>
                </a:solidFill>
                <a:latin typeface="Times New Roman"/>
                <a:ea typeface="Times New Roman"/>
                <a:cs typeface="Times New Roman"/>
                <a:sym typeface="Times New Roman"/>
              </a:rPr>
              <a:t>Ultrasonic Sensor</a:t>
            </a:r>
            <a:endParaRPr sz="3600" dirty="0"/>
          </a:p>
        </p:txBody>
      </p:sp>
      <p:sp>
        <p:nvSpPr>
          <p:cNvPr id="121" name="Shape 121"/>
          <p:cNvSpPr txBox="1"/>
          <p:nvPr/>
        </p:nvSpPr>
        <p:spPr>
          <a:xfrm>
            <a:off x="914400" y="25061088"/>
            <a:ext cx="9886950" cy="646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2"/>
              </a:buClr>
              <a:buSzPts val="3600"/>
              <a:buFont typeface="Times New Roman"/>
              <a:buNone/>
            </a:pPr>
            <a:r>
              <a:rPr lang="en-US" sz="3600" b="1" dirty="0">
                <a:solidFill>
                  <a:schemeClr val="dk2"/>
                </a:solidFill>
                <a:latin typeface="Times New Roman"/>
                <a:ea typeface="Times New Roman"/>
                <a:cs typeface="Times New Roman"/>
                <a:sym typeface="Times New Roman"/>
              </a:rPr>
              <a:t>Block Diagram</a:t>
            </a:r>
            <a:endParaRPr dirty="0"/>
          </a:p>
        </p:txBody>
      </p:sp>
      <p:pic>
        <p:nvPicPr>
          <p:cNvPr id="122" name="Shape 122"/>
          <p:cNvPicPr preferRelativeResize="0"/>
          <p:nvPr/>
        </p:nvPicPr>
        <p:blipFill>
          <a:blip r:embed="rId4">
            <a:alphaModFix/>
          </a:blip>
          <a:stretch>
            <a:fillRect/>
          </a:stretch>
        </p:blipFill>
        <p:spPr>
          <a:xfrm>
            <a:off x="1193224" y="25894451"/>
            <a:ext cx="9608126" cy="6900888"/>
          </a:xfrm>
          <a:prstGeom prst="rect">
            <a:avLst/>
          </a:prstGeom>
          <a:noFill/>
          <a:ln w="3175">
            <a:noFill/>
          </a:ln>
        </p:spPr>
      </p:pic>
      <p:pic>
        <p:nvPicPr>
          <p:cNvPr id="123" name="Shape 123"/>
          <p:cNvPicPr preferRelativeResize="0"/>
          <p:nvPr/>
        </p:nvPicPr>
        <p:blipFill rotWithShape="1">
          <a:blip r:embed="rId5">
            <a:alphaModFix/>
          </a:blip>
          <a:srcRect l="4562" t="5602" r="6697" b="5123"/>
          <a:stretch/>
        </p:blipFill>
        <p:spPr>
          <a:xfrm>
            <a:off x="11876001" y="13496386"/>
            <a:ext cx="9174248" cy="3539463"/>
          </a:xfrm>
          <a:prstGeom prst="rect">
            <a:avLst/>
          </a:prstGeom>
          <a:noFill/>
          <a:ln>
            <a:noFill/>
          </a:ln>
        </p:spPr>
      </p:pic>
      <p:sp>
        <p:nvSpPr>
          <p:cNvPr id="124" name="Shape 124"/>
          <p:cNvSpPr txBox="1"/>
          <p:nvPr/>
        </p:nvSpPr>
        <p:spPr>
          <a:xfrm>
            <a:off x="11876228" y="17256565"/>
            <a:ext cx="9174021" cy="2228528"/>
          </a:xfrm>
          <a:prstGeom prst="rect">
            <a:avLst/>
          </a:prstGeom>
          <a:noFill/>
          <a:ln w="3175">
            <a:solidFill>
              <a:schemeClr val="tx1"/>
            </a:solidFill>
          </a:ln>
        </p:spPr>
        <p:txBody>
          <a:bodyPr spcFirstLastPara="1" wrap="square" lIns="91425" tIns="91425" rIns="91425" bIns="91425" anchor="ctr" anchorCtr="0">
            <a:noAutofit/>
          </a:bodyPr>
          <a:lstStyle/>
          <a:p>
            <a:pPr marL="0" lvl="0" indent="0" rtl="0">
              <a:spcBef>
                <a:spcPts val="200"/>
              </a:spcBef>
              <a:spcAft>
                <a:spcPts val="0"/>
              </a:spcAft>
              <a:buNone/>
            </a:pPr>
            <a:r>
              <a:rPr lang="en-US" sz="2400" dirty="0">
                <a:solidFill>
                  <a:schemeClr val="dk1"/>
                </a:solidFill>
                <a:highlight>
                  <a:srgbClr val="FFFFFF"/>
                </a:highlight>
              </a:rPr>
              <a:t>1. </a:t>
            </a:r>
            <a:r>
              <a:rPr lang="en-US" sz="2400" dirty="0">
                <a:solidFill>
                  <a:schemeClr val="dk1"/>
                </a:solidFill>
                <a:highlight>
                  <a:srgbClr val="FFFFFF"/>
                </a:highlight>
                <a:latin typeface="Times New Roman" panose="02020603050405020304" pitchFamily="18" charset="0"/>
                <a:cs typeface="Times New Roman" panose="02020603050405020304" pitchFamily="18" charset="0"/>
              </a:rPr>
              <a:t>Arduino microcontroller Uno	2. Servo motor</a:t>
            </a:r>
          </a:p>
          <a:p>
            <a:pPr marL="0" lvl="0" indent="0" rtl="0">
              <a:spcBef>
                <a:spcPts val="200"/>
              </a:spcBef>
              <a:spcAft>
                <a:spcPts val="0"/>
              </a:spcAft>
              <a:buNone/>
            </a:pPr>
            <a:r>
              <a:rPr lang="en-US" sz="2400" dirty="0">
                <a:solidFill>
                  <a:schemeClr val="dk1"/>
                </a:solidFill>
                <a:highlight>
                  <a:srgbClr val="FFFFFF"/>
                </a:highlight>
                <a:latin typeface="Times New Roman" panose="02020603050405020304" pitchFamily="18" charset="0"/>
                <a:cs typeface="Times New Roman" panose="02020603050405020304" pitchFamily="18" charset="0"/>
              </a:rPr>
              <a:t>3. Ultrasonic sensor			4. Jumper wire </a:t>
            </a:r>
          </a:p>
          <a:p>
            <a:pPr marL="0" lvl="0" indent="0" rtl="0">
              <a:spcBef>
                <a:spcPts val="200"/>
              </a:spcBef>
              <a:spcAft>
                <a:spcPts val="0"/>
              </a:spcAft>
              <a:buNone/>
            </a:pPr>
            <a:r>
              <a:rPr lang="en-US" sz="2400" dirty="0">
                <a:solidFill>
                  <a:schemeClr val="dk1"/>
                </a:solidFill>
                <a:highlight>
                  <a:srgbClr val="FFFFFF"/>
                </a:highlight>
                <a:latin typeface="Times New Roman" panose="02020603050405020304" pitchFamily="18" charset="0"/>
                <a:cs typeface="Times New Roman" panose="02020603050405020304" pitchFamily="18" charset="0"/>
              </a:rPr>
              <a:t>5. LED.				6. Buzzer</a:t>
            </a:r>
            <a:endParaRPr sz="2400" dirty="0">
              <a:solidFill>
                <a:schemeClr val="dk1"/>
              </a:solidFill>
              <a:highlight>
                <a:srgbClr val="FFFFFF"/>
              </a:highlight>
              <a:latin typeface="Times New Roman" panose="02020603050405020304" pitchFamily="18" charset="0"/>
              <a:cs typeface="Times New Roman" panose="02020603050405020304" pitchFamily="18" charset="0"/>
            </a:endParaRPr>
          </a:p>
          <a:p>
            <a:pPr marL="0" lvl="0" indent="0" rtl="0">
              <a:spcBef>
                <a:spcPts val="800"/>
              </a:spcBef>
              <a:spcAft>
                <a:spcPts val="0"/>
              </a:spcAft>
              <a:buNone/>
            </a:pPr>
            <a:r>
              <a:rPr lang="en-US" sz="2400" dirty="0">
                <a:solidFill>
                  <a:schemeClr val="dk1"/>
                </a:solidFill>
                <a:highlight>
                  <a:srgbClr val="FFFFFF"/>
                </a:highlight>
                <a:latin typeface="Times New Roman" panose="02020603050405020304" pitchFamily="18" charset="0"/>
                <a:cs typeface="Times New Roman" panose="02020603050405020304" pitchFamily="18" charset="0"/>
              </a:rPr>
              <a:t>7. USB Cable				8. Resistor (5.1m Ohm)</a:t>
            </a:r>
            <a:endParaRPr sz="2400" dirty="0">
              <a:solidFill>
                <a:schemeClr val="dk1"/>
              </a:solidFill>
              <a:highlight>
                <a:srgbClr val="FFFFFF"/>
              </a:highlight>
              <a:latin typeface="Times New Roman" panose="02020603050405020304" pitchFamily="18" charset="0"/>
              <a:cs typeface="Times New Roman" panose="02020603050405020304" pitchFamily="18" charset="0"/>
            </a:endParaRPr>
          </a:p>
          <a:p>
            <a:pPr marL="0" lvl="0" indent="0" rtl="0">
              <a:spcBef>
                <a:spcPts val="800"/>
              </a:spcBef>
              <a:spcAft>
                <a:spcPts val="800"/>
              </a:spcAft>
              <a:buNone/>
            </a:pPr>
            <a:r>
              <a:rPr lang="en-US" sz="2400" dirty="0">
                <a:solidFill>
                  <a:schemeClr val="dk1"/>
                </a:solidFill>
                <a:highlight>
                  <a:srgbClr val="FFFFFF"/>
                </a:highlight>
                <a:latin typeface="Times New Roman" panose="02020603050405020304" pitchFamily="18" charset="0"/>
                <a:cs typeface="Times New Roman" panose="02020603050405020304" pitchFamily="18" charset="0"/>
              </a:rPr>
              <a:t>9. Arduino ide				10. Processing 2.1 ide</a:t>
            </a:r>
            <a:endParaRPr sz="2400" dirty="0">
              <a:solidFill>
                <a:schemeClr val="dk1"/>
              </a:solidFill>
              <a:highlight>
                <a:srgbClr val="FFFFFF"/>
              </a:highlight>
              <a:latin typeface="Times New Roman" panose="02020603050405020304" pitchFamily="18" charset="0"/>
              <a:cs typeface="Times New Roman" panose="02020603050405020304" pitchFamily="18" charset="0"/>
            </a:endParaRPr>
          </a:p>
        </p:txBody>
      </p:sp>
      <p:pic>
        <p:nvPicPr>
          <p:cNvPr id="125" name="Shape 125"/>
          <p:cNvPicPr preferRelativeResize="0"/>
          <p:nvPr/>
        </p:nvPicPr>
        <p:blipFill>
          <a:blip r:embed="rId6">
            <a:alphaModFix/>
          </a:blip>
          <a:stretch>
            <a:fillRect/>
          </a:stretch>
        </p:blipFill>
        <p:spPr>
          <a:xfrm>
            <a:off x="11868152" y="19668549"/>
            <a:ext cx="9182097" cy="4733762"/>
          </a:xfrm>
          <a:prstGeom prst="rect">
            <a:avLst/>
          </a:prstGeom>
          <a:noFill/>
          <a:ln>
            <a:noFill/>
          </a:ln>
        </p:spPr>
      </p:pic>
      <p:sp>
        <p:nvSpPr>
          <p:cNvPr id="3" name="Rectangle 2"/>
          <p:cNvSpPr/>
          <p:nvPr/>
        </p:nvSpPr>
        <p:spPr>
          <a:xfrm>
            <a:off x="577516" y="251414"/>
            <a:ext cx="20790568" cy="322819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Shape 105"/>
          <p:cNvSpPr txBox="1"/>
          <p:nvPr/>
        </p:nvSpPr>
        <p:spPr>
          <a:xfrm>
            <a:off x="11868151" y="12854986"/>
            <a:ext cx="8695870" cy="641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2"/>
              </a:buClr>
              <a:buSzPts val="3600"/>
              <a:buFont typeface="Times New Roman"/>
              <a:buNone/>
            </a:pPr>
            <a:r>
              <a:rPr lang="en-US" sz="3600" b="1" i="0" u="none" dirty="0">
                <a:solidFill>
                  <a:schemeClr val="dk2"/>
                </a:solidFill>
                <a:latin typeface="Times New Roman"/>
                <a:ea typeface="Times New Roman"/>
                <a:cs typeface="Times New Roman"/>
                <a:sym typeface="Times New Roman"/>
              </a:rPr>
              <a:t>Device </a:t>
            </a:r>
            <a:r>
              <a:rPr lang="en-US" sz="3600" b="1" i="0" u="none" dirty="0" smtClean="0">
                <a:solidFill>
                  <a:schemeClr val="dk2"/>
                </a:solidFill>
                <a:latin typeface="Times New Roman"/>
                <a:ea typeface="Times New Roman"/>
                <a:cs typeface="Times New Roman"/>
                <a:sym typeface="Times New Roman"/>
              </a:rPr>
              <a:t>Fabrication &amp; Components</a:t>
            </a:r>
            <a:endParaRPr dirty="0"/>
          </a:p>
        </p:txBody>
      </p:sp>
      <p:sp>
        <p:nvSpPr>
          <p:cNvPr id="47" name="Shape 126"/>
          <p:cNvSpPr txBox="1"/>
          <p:nvPr/>
        </p:nvSpPr>
        <p:spPr>
          <a:xfrm>
            <a:off x="11868152" y="29349964"/>
            <a:ext cx="9182098" cy="3015987"/>
          </a:xfrm>
          <a:prstGeom prst="rect">
            <a:avLst/>
          </a:prstGeom>
          <a:noFill/>
          <a:ln w="3175">
            <a:solidFill>
              <a:schemeClr val="tx1"/>
            </a:solidFill>
          </a:ln>
        </p:spPr>
        <p:txBody>
          <a:bodyPr spcFirstLastPara="1" wrap="square" lIns="91425" tIns="91425" rIns="91425" bIns="91425" anchor="t" anchorCtr="0">
            <a:noAutofit/>
          </a:bodyPr>
          <a:lstStyle/>
          <a:p>
            <a:pPr marL="0" lvl="0" indent="0" algn="just">
              <a:spcBef>
                <a:spcPts val="0"/>
              </a:spcBef>
              <a:spcAft>
                <a:spcPts val="0"/>
              </a:spcAft>
              <a:buNone/>
            </a:pPr>
            <a:r>
              <a:rPr lang="en-US" sz="2400" dirty="0">
                <a:latin typeface="Times New Roman"/>
                <a:ea typeface="Times New Roman"/>
                <a:cs typeface="Times New Roman"/>
                <a:sym typeface="Times New Roman"/>
              </a:rPr>
              <a:t>In this project using Arduino board the radar system was implemented. It </a:t>
            </a:r>
            <a:r>
              <a:rPr lang="en-US" sz="2400" dirty="0" smtClean="0">
                <a:latin typeface="Times New Roman"/>
                <a:ea typeface="Times New Roman"/>
                <a:cs typeface="Times New Roman"/>
                <a:sym typeface="Times New Roman"/>
              </a:rPr>
              <a:t>succeeded </a:t>
            </a:r>
            <a:r>
              <a:rPr lang="en-US" sz="2400" dirty="0">
                <a:latin typeface="Times New Roman"/>
                <a:ea typeface="Times New Roman"/>
                <a:cs typeface="Times New Roman"/>
                <a:sym typeface="Times New Roman"/>
              </a:rPr>
              <a:t>in helping to be widely used to help detect objects in different environments. </a:t>
            </a:r>
            <a:r>
              <a:rPr lang="en-US" sz="2400" dirty="0" smtClean="0">
                <a:latin typeface="Times New Roman"/>
                <a:ea typeface="Times New Roman"/>
                <a:cs typeface="Times New Roman"/>
                <a:sym typeface="Times New Roman"/>
              </a:rPr>
              <a:t>In the future it can be updated to be used for a larger range applications and advancements; for example, a low cost motion detection home security system, a low cost cruise-control radar system, and many more projects that could be implemented by using more powerful sensors that would have larger ranges and faster motors that would able to compute faster and provide more reliable data.</a:t>
            </a:r>
            <a:endParaRPr sz="2400" dirty="0">
              <a:latin typeface="Times New Roman"/>
              <a:ea typeface="Times New Roman"/>
              <a:cs typeface="Times New Roman"/>
              <a:sym typeface="Times New Roman"/>
            </a:endParaRPr>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868151" y="24471545"/>
            <a:ext cx="9182098" cy="4189985"/>
          </a:xfrm>
          <a:prstGeom prst="rect">
            <a:avLst/>
          </a:prstGeom>
        </p:spPr>
      </p:pic>
      <p:pic>
        <p:nvPicPr>
          <p:cNvPr id="54" name="Picture 53"/>
          <p:cNvPicPr/>
          <p:nvPr/>
        </p:nvPicPr>
        <p:blipFill>
          <a:blip r:embed="rId8">
            <a:extLst>
              <a:ext uri="{28A0092B-C50C-407E-A947-70E740481C1C}">
                <a14:useLocalDpi xmlns:a14="http://schemas.microsoft.com/office/drawing/2010/main" val="0"/>
              </a:ext>
            </a:extLst>
          </a:blip>
          <a:srcRect/>
          <a:stretch>
            <a:fillRect/>
          </a:stretch>
        </p:blipFill>
        <p:spPr bwMode="auto">
          <a:xfrm>
            <a:off x="12770210" y="8142406"/>
            <a:ext cx="7151065" cy="2935589"/>
          </a:xfrm>
          <a:prstGeom prst="rect">
            <a:avLst/>
          </a:prstGeom>
          <a:noFill/>
        </p:spPr>
      </p:pic>
      <p:graphicFrame>
        <p:nvGraphicFramePr>
          <p:cNvPr id="7" name="Table 6"/>
          <p:cNvGraphicFramePr>
            <a:graphicFrameLocks noGrp="1"/>
          </p:cNvGraphicFramePr>
          <p:nvPr>
            <p:extLst>
              <p:ext uri="{D42A27DB-BD31-4B8C-83A1-F6EECF244321}">
                <p14:modId xmlns:p14="http://schemas.microsoft.com/office/powerpoint/2010/main" val="1301271109"/>
              </p:ext>
            </p:extLst>
          </p:nvPr>
        </p:nvGraphicFramePr>
        <p:xfrm>
          <a:off x="12664591" y="11513705"/>
          <a:ext cx="7589218" cy="1174115"/>
        </p:xfrm>
        <a:graphic>
          <a:graphicData uri="http://schemas.openxmlformats.org/drawingml/2006/table">
            <a:tbl>
              <a:tblPr firstRow="1" firstCol="1" bandRow="1">
                <a:tableStyleId>{5C22544A-7EE6-4342-B048-85BDC9FD1C3A}</a:tableStyleId>
              </a:tblPr>
              <a:tblGrid>
                <a:gridCol w="2217117">
                  <a:extLst>
                    <a:ext uri="{9D8B030D-6E8A-4147-A177-3AD203B41FA5}">
                      <a16:colId xmlns="" xmlns:a16="http://schemas.microsoft.com/office/drawing/2014/main" val="3482352102"/>
                    </a:ext>
                  </a:extLst>
                </a:gridCol>
                <a:gridCol w="3752850">
                  <a:extLst>
                    <a:ext uri="{9D8B030D-6E8A-4147-A177-3AD203B41FA5}">
                      <a16:colId xmlns="" xmlns:a16="http://schemas.microsoft.com/office/drawing/2014/main" val="3183754082"/>
                    </a:ext>
                  </a:extLst>
                </a:gridCol>
                <a:gridCol w="1619251">
                  <a:extLst>
                    <a:ext uri="{9D8B030D-6E8A-4147-A177-3AD203B41FA5}">
                      <a16:colId xmlns="" xmlns:a16="http://schemas.microsoft.com/office/drawing/2014/main" val="2579725628"/>
                    </a:ext>
                  </a:extLst>
                </a:gridCol>
              </a:tblGrid>
              <a:tr h="698756">
                <a:tc>
                  <a:txBody>
                    <a:bodyPr/>
                    <a:lstStyle/>
                    <a:p>
                      <a:pPr marL="0" marR="0">
                        <a:lnSpc>
                          <a:spcPct val="107000"/>
                        </a:lnSpc>
                        <a:spcBef>
                          <a:spcPts val="0"/>
                        </a:spcBef>
                        <a:spcAft>
                          <a:spcPts val="0"/>
                        </a:spcAft>
                      </a:pPr>
                      <a:r>
                        <a:rPr lang="en-US" sz="2000" dirty="0">
                          <a:solidFill>
                            <a:schemeClr val="bg2"/>
                          </a:solidFill>
                          <a:effectLst/>
                          <a:latin typeface="Times New Roman" panose="02020603050405020304" pitchFamily="18" charset="0"/>
                          <a:cs typeface="Times New Roman" panose="02020603050405020304" pitchFamily="18" charset="0"/>
                        </a:rPr>
                        <a:t>Speed of Sound:</a:t>
                      </a:r>
                    </a:p>
                    <a:p>
                      <a:pPr marL="0" marR="0">
                        <a:lnSpc>
                          <a:spcPct val="107000"/>
                        </a:lnSpc>
                        <a:spcBef>
                          <a:spcPts val="0"/>
                        </a:spcBef>
                        <a:spcAft>
                          <a:spcPts val="0"/>
                        </a:spcAft>
                      </a:pPr>
                      <a:r>
                        <a:rPr lang="en-US" sz="2000" dirty="0">
                          <a:solidFill>
                            <a:schemeClr val="bg2"/>
                          </a:solidFill>
                          <a:effectLst/>
                          <a:latin typeface="Times New Roman" panose="02020603050405020304" pitchFamily="18" charset="0"/>
                          <a:cs typeface="Times New Roman" panose="02020603050405020304" pitchFamily="18" charset="0"/>
                        </a:rPr>
                        <a:t>V= 340 m/s</a:t>
                      </a:r>
                    </a:p>
                    <a:p>
                      <a:pPr marL="0" marR="0">
                        <a:lnSpc>
                          <a:spcPct val="107000"/>
                        </a:lnSpc>
                        <a:spcBef>
                          <a:spcPts val="0"/>
                        </a:spcBef>
                        <a:spcAft>
                          <a:spcPts val="0"/>
                        </a:spcAft>
                      </a:pPr>
                      <a:r>
                        <a:rPr lang="en-US" sz="2000" dirty="0">
                          <a:solidFill>
                            <a:schemeClr val="bg2"/>
                          </a:solidFill>
                          <a:effectLst/>
                          <a:latin typeface="Times New Roman" panose="02020603050405020304" pitchFamily="18" charset="0"/>
                          <a:cs typeface="Times New Roman" panose="02020603050405020304" pitchFamily="18" charset="0"/>
                        </a:rPr>
                        <a:t>V= 0.034 cm/us</a:t>
                      </a:r>
                    </a:p>
                    <a:p>
                      <a:pPr marL="0" marR="0">
                        <a:lnSpc>
                          <a:spcPct val="107000"/>
                        </a:lnSpc>
                        <a:spcBef>
                          <a:spcPts val="0"/>
                        </a:spcBef>
                        <a:spcAft>
                          <a:spcPts val="0"/>
                        </a:spcAft>
                      </a:pPr>
                      <a:r>
                        <a:rPr lang="en-US" sz="1200" dirty="0">
                          <a:solidFill>
                            <a:schemeClr val="bg2"/>
                          </a:solidFill>
                          <a:effectLst/>
                        </a:rPr>
                        <a:t> </a:t>
                      </a:r>
                      <a:endParaRPr lang="en-US"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7000"/>
                        </a:lnSpc>
                        <a:spcBef>
                          <a:spcPts val="0"/>
                        </a:spcBef>
                        <a:spcAft>
                          <a:spcPts val="0"/>
                        </a:spcAft>
                      </a:pPr>
                      <a:r>
                        <a:rPr lang="en-US" sz="2000" dirty="0">
                          <a:solidFill>
                            <a:schemeClr val="bg2"/>
                          </a:solidFill>
                          <a:effectLst/>
                          <a:latin typeface="Times New Roman" panose="02020603050405020304" pitchFamily="18" charset="0"/>
                          <a:cs typeface="Times New Roman" panose="02020603050405020304" pitchFamily="18" charset="0"/>
                        </a:rPr>
                        <a:t>Time = distance/speed</a:t>
                      </a:r>
                    </a:p>
                    <a:p>
                      <a:pPr marL="0" marR="0">
                        <a:lnSpc>
                          <a:spcPct val="107000"/>
                        </a:lnSpc>
                        <a:spcBef>
                          <a:spcPts val="0"/>
                        </a:spcBef>
                        <a:spcAft>
                          <a:spcPts val="0"/>
                        </a:spcAft>
                      </a:pPr>
                      <a:r>
                        <a:rPr lang="en-US" sz="2000" dirty="0">
                          <a:solidFill>
                            <a:schemeClr val="bg2"/>
                          </a:solidFill>
                          <a:effectLst/>
                          <a:latin typeface="Times New Roman" panose="02020603050405020304" pitchFamily="18" charset="0"/>
                          <a:cs typeface="Times New Roman" panose="02020603050405020304" pitchFamily="18" charset="0"/>
                        </a:rPr>
                        <a:t>t=s/v = 10/0.034 = </a:t>
                      </a:r>
                      <a:r>
                        <a:rPr lang="en-US" sz="2000" dirty="0" smtClean="0">
                          <a:solidFill>
                            <a:schemeClr val="bg2"/>
                          </a:solidFill>
                          <a:effectLst/>
                          <a:latin typeface="Times New Roman" panose="02020603050405020304" pitchFamily="18" charset="0"/>
                          <a:cs typeface="Times New Roman" panose="02020603050405020304" pitchFamily="18" charset="0"/>
                        </a:rPr>
                        <a:t>294us</a:t>
                      </a:r>
                      <a:endParaRPr lang="en-US" sz="2000" dirty="0">
                        <a:solidFill>
                          <a:schemeClr val="bg2"/>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07000"/>
                        </a:lnSpc>
                        <a:spcBef>
                          <a:spcPts val="0"/>
                        </a:spcBef>
                        <a:spcAft>
                          <a:spcPts val="0"/>
                        </a:spcAft>
                      </a:pPr>
                      <a:r>
                        <a:rPr lang="en-US" sz="2000" dirty="0">
                          <a:solidFill>
                            <a:schemeClr val="bg2"/>
                          </a:solidFill>
                          <a:effectLst/>
                        </a:rPr>
                        <a:t>Distance:</a:t>
                      </a:r>
                    </a:p>
                    <a:p>
                      <a:pPr marL="0" marR="0">
                        <a:lnSpc>
                          <a:spcPct val="107000"/>
                        </a:lnSpc>
                        <a:spcBef>
                          <a:spcPts val="0"/>
                        </a:spcBef>
                        <a:spcAft>
                          <a:spcPts val="0"/>
                        </a:spcAft>
                      </a:pPr>
                      <a:r>
                        <a:rPr lang="en-US" sz="2000" dirty="0">
                          <a:solidFill>
                            <a:schemeClr val="bg2"/>
                          </a:solidFill>
                          <a:effectLst/>
                        </a:rPr>
                        <a:t>S= </a:t>
                      </a:r>
                      <a:r>
                        <a:rPr lang="en-US" sz="2000" dirty="0" smtClean="0">
                          <a:solidFill>
                            <a:schemeClr val="bg2"/>
                          </a:solidFill>
                          <a:effectLst/>
                        </a:rPr>
                        <a:t>t*0.034/2</a:t>
                      </a:r>
                      <a:endParaRPr lang="en-US" sz="2000" dirty="0">
                        <a:solidFill>
                          <a:schemeClr val="bg2"/>
                        </a:solidFill>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57793794"/>
                  </a:ext>
                </a:extLst>
              </a:tr>
            </a:tbl>
          </a:graphicData>
        </a:graphic>
      </p:graphicFrame>
      <p:sp>
        <p:nvSpPr>
          <p:cNvPr id="48" name="Shape 119"/>
          <p:cNvSpPr txBox="1"/>
          <p:nvPr/>
        </p:nvSpPr>
        <p:spPr>
          <a:xfrm>
            <a:off x="933450" y="16551952"/>
            <a:ext cx="9886950" cy="8488429"/>
          </a:xfrm>
          <a:prstGeom prst="rect">
            <a:avLst/>
          </a:prstGeom>
          <a:noFill/>
          <a:ln w="3175">
            <a:solidFill>
              <a:schemeClr val="tx1"/>
            </a:solidFill>
          </a:ln>
        </p:spPr>
        <p:txBody>
          <a:bodyPr spcFirstLastPara="1" wrap="square" lIns="91425" tIns="91425" rIns="91425" bIns="91425" anchor="t" anchorCtr="0">
            <a:noAutofit/>
          </a:bodyPr>
          <a:lstStyle/>
          <a:p>
            <a:pPr marL="0" lvl="0" indent="0" algn="just" rtl="0">
              <a:spcBef>
                <a:spcPts val="600"/>
              </a:spcBef>
              <a:spcAft>
                <a:spcPts val="600"/>
              </a:spcAft>
              <a:buNone/>
            </a:pPr>
            <a:r>
              <a:rPr lang="en-US" sz="2400" dirty="0">
                <a:solidFill>
                  <a:schemeClr val="tx1"/>
                </a:solidFill>
                <a:latin typeface="Times New Roman"/>
                <a:ea typeface="Times New Roman"/>
                <a:cs typeface="Times New Roman"/>
                <a:sym typeface="Times New Roman"/>
              </a:rPr>
              <a:t>Ultrasonic sensors (also known as transceivers when they both send and receive, but more generally called transducers) work on a principle similar to </a:t>
            </a:r>
            <a:r>
              <a:rPr lang="en-US" sz="2400" dirty="0">
                <a:solidFill>
                  <a:schemeClr val="tx1"/>
                </a:solidFill>
                <a:uFill>
                  <a:noFill/>
                </a:uFill>
                <a:latin typeface="Times New Roman"/>
                <a:ea typeface="Times New Roman"/>
                <a:cs typeface="Times New Roman"/>
                <a:sym typeface="Times New Roman"/>
              </a:rPr>
              <a:t>radar or sonar </a:t>
            </a:r>
            <a:r>
              <a:rPr lang="en-US" sz="2400" dirty="0">
                <a:solidFill>
                  <a:schemeClr val="tx1"/>
                </a:solidFill>
                <a:latin typeface="Times New Roman"/>
                <a:ea typeface="Times New Roman"/>
                <a:cs typeface="Times New Roman"/>
                <a:sym typeface="Times New Roman"/>
              </a:rPr>
              <a:t>which evaluate attributes of a target by interpreting the echoes from radio or sound waves respectively. Ultrasonic sensors generate high frequency sound waves and evaluate the echo which is received back by the sensor. Sensors calculate the time interval between sending the signal and receiving the echo to determine the distance to an object. This technology can be used for measuring wind speed and direction (anemometer), tank or channel level, and speed through air or water. For measuring speed or direction a device uses multiple detectors and calculates the speed from the relative distances to particulates in the air or water. To measure tank or channel level, the sensor measures the distance to the surface of the fluid. Further applications include: humidifiers, sonar, medical ultrasonography, burglar alarms</a:t>
            </a:r>
            <a:r>
              <a:rPr lang="en-US" sz="2400" dirty="0">
                <a:solidFill>
                  <a:schemeClr val="tx1"/>
                </a:solidFill>
                <a:uFill>
                  <a:noFill/>
                </a:uFill>
                <a:latin typeface="Times New Roman"/>
                <a:ea typeface="Times New Roman"/>
                <a:cs typeface="Times New Roman"/>
                <a:sym typeface="Times New Roman"/>
                <a:hlinkClick r:id="rId9"/>
              </a:rPr>
              <a:t> </a:t>
            </a:r>
            <a:r>
              <a:rPr lang="en-US" sz="2400" dirty="0">
                <a:solidFill>
                  <a:schemeClr val="tx1"/>
                </a:solidFill>
                <a:latin typeface="Times New Roman"/>
                <a:ea typeface="Times New Roman"/>
                <a:cs typeface="Times New Roman"/>
                <a:sym typeface="Times New Roman"/>
              </a:rPr>
              <a:t>and non-destructive testing. Systems typically use a transducer which generates sound waves in the ultrasonic range, above 18,000 hertz, by turning electrical energy into sound, then upon receiving the echo turn the sound waves into electrical energy which can be measured and displayed.</a:t>
            </a:r>
            <a:endParaRPr sz="2400" dirty="0">
              <a:solidFill>
                <a:schemeClr val="tx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31767</TotalTime>
  <Words>772</Words>
  <Application>Microsoft Office PowerPoint</Application>
  <PresentationFormat>مخصص</PresentationFormat>
  <Paragraphs>26</Paragraphs>
  <Slides>1</Slides>
  <Notes>1</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vt:i4>
      </vt:variant>
    </vt:vector>
  </HeadingPairs>
  <TitlesOfParts>
    <vt:vector size="5" baseType="lpstr">
      <vt:lpstr>Arial</vt:lpstr>
      <vt:lpstr>Calibri</vt:lpstr>
      <vt:lpstr>Times New Roman</vt:lpstr>
      <vt:lpstr>Default Design</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Yousef Mohamed Mossad</dc:creator>
  <cp:lastModifiedBy>Windows User</cp:lastModifiedBy>
  <cp:revision>22</cp:revision>
  <dcterms:modified xsi:type="dcterms:W3CDTF">2019-01-28T09:38:04Z</dcterms:modified>
</cp:coreProperties>
</file>