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05"/>
  </p:notesMasterIdLst>
  <p:handoutMasterIdLst>
    <p:handoutMasterId r:id="rId106"/>
  </p:handoutMasterIdLst>
  <p:sldIdLst>
    <p:sldId id="256" r:id="rId3"/>
    <p:sldId id="257" r:id="rId4"/>
    <p:sldId id="394" r:id="rId5"/>
    <p:sldId id="258" r:id="rId6"/>
    <p:sldId id="259" r:id="rId7"/>
    <p:sldId id="260" r:id="rId8"/>
    <p:sldId id="261" r:id="rId9"/>
    <p:sldId id="262" r:id="rId10"/>
    <p:sldId id="395" r:id="rId11"/>
    <p:sldId id="396" r:id="rId12"/>
    <p:sldId id="353" r:id="rId13"/>
    <p:sldId id="413" r:id="rId14"/>
    <p:sldId id="354" r:id="rId15"/>
    <p:sldId id="355" r:id="rId16"/>
    <p:sldId id="356" r:id="rId17"/>
    <p:sldId id="357" r:id="rId18"/>
    <p:sldId id="358" r:id="rId19"/>
    <p:sldId id="359" r:id="rId20"/>
    <p:sldId id="448" r:id="rId21"/>
    <p:sldId id="362" r:id="rId22"/>
    <p:sldId id="363" r:id="rId23"/>
    <p:sldId id="390" r:id="rId24"/>
    <p:sldId id="365" r:id="rId25"/>
    <p:sldId id="392" r:id="rId26"/>
    <p:sldId id="393" r:id="rId27"/>
    <p:sldId id="312" r:id="rId28"/>
    <p:sldId id="414" r:id="rId29"/>
    <p:sldId id="415" r:id="rId30"/>
    <p:sldId id="369" r:id="rId31"/>
    <p:sldId id="370" r:id="rId32"/>
    <p:sldId id="371" r:id="rId33"/>
    <p:sldId id="372" r:id="rId34"/>
    <p:sldId id="373" r:id="rId35"/>
    <p:sldId id="374" r:id="rId36"/>
    <p:sldId id="375" r:id="rId37"/>
    <p:sldId id="376" r:id="rId38"/>
    <p:sldId id="377" r:id="rId39"/>
    <p:sldId id="378" r:id="rId40"/>
    <p:sldId id="379" r:id="rId41"/>
    <p:sldId id="380" r:id="rId42"/>
    <p:sldId id="381" r:id="rId43"/>
    <p:sldId id="382" r:id="rId44"/>
    <p:sldId id="384" r:id="rId45"/>
    <p:sldId id="442" r:id="rId46"/>
    <p:sldId id="443" r:id="rId47"/>
    <p:sldId id="444" r:id="rId48"/>
    <p:sldId id="446" r:id="rId49"/>
    <p:sldId id="270" r:id="rId50"/>
    <p:sldId id="274" r:id="rId51"/>
    <p:sldId id="275" r:id="rId52"/>
    <p:sldId id="283" r:id="rId53"/>
    <p:sldId id="276" r:id="rId54"/>
    <p:sldId id="284" r:id="rId55"/>
    <p:sldId id="277" r:id="rId56"/>
    <p:sldId id="285" r:id="rId57"/>
    <p:sldId id="286" r:id="rId58"/>
    <p:sldId id="287" r:id="rId59"/>
    <p:sldId id="288" r:id="rId60"/>
    <p:sldId id="289" r:id="rId61"/>
    <p:sldId id="291" r:id="rId62"/>
    <p:sldId id="295" r:id="rId63"/>
    <p:sldId id="292" r:id="rId64"/>
    <p:sldId id="399" r:id="rId65"/>
    <p:sldId id="447" r:id="rId66"/>
    <p:sldId id="400" r:id="rId67"/>
    <p:sldId id="438" r:id="rId68"/>
    <p:sldId id="401" r:id="rId69"/>
    <p:sldId id="402" r:id="rId70"/>
    <p:sldId id="416" r:id="rId71"/>
    <p:sldId id="403" r:id="rId72"/>
    <p:sldId id="404" r:id="rId73"/>
    <p:sldId id="405" r:id="rId74"/>
    <p:sldId id="406" r:id="rId75"/>
    <p:sldId id="407" r:id="rId76"/>
    <p:sldId id="408" r:id="rId77"/>
    <p:sldId id="409" r:id="rId78"/>
    <p:sldId id="437" r:id="rId79"/>
    <p:sldId id="410" r:id="rId80"/>
    <p:sldId id="439" r:id="rId81"/>
    <p:sldId id="411" r:id="rId82"/>
    <p:sldId id="431" r:id="rId83"/>
    <p:sldId id="432" r:id="rId84"/>
    <p:sldId id="433" r:id="rId85"/>
    <p:sldId id="434" r:id="rId86"/>
    <p:sldId id="435" r:id="rId87"/>
    <p:sldId id="424" r:id="rId88"/>
    <p:sldId id="436" r:id="rId89"/>
    <p:sldId id="425" r:id="rId90"/>
    <p:sldId id="426" r:id="rId91"/>
    <p:sldId id="427" r:id="rId92"/>
    <p:sldId id="428" r:id="rId93"/>
    <p:sldId id="429" r:id="rId94"/>
    <p:sldId id="440" r:id="rId95"/>
    <p:sldId id="441" r:id="rId96"/>
    <p:sldId id="417" r:id="rId97"/>
    <p:sldId id="418" r:id="rId98"/>
    <p:sldId id="419" r:id="rId99"/>
    <p:sldId id="420" r:id="rId100"/>
    <p:sldId id="421" r:id="rId101"/>
    <p:sldId id="422" r:id="rId102"/>
    <p:sldId id="423" r:id="rId103"/>
    <p:sldId id="397"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3508" autoAdjust="0"/>
  </p:normalViewPr>
  <p:slideViewPr>
    <p:cSldViewPr>
      <p:cViewPr>
        <p:scale>
          <a:sx n="70" d="100"/>
          <a:sy n="70" d="100"/>
        </p:scale>
        <p:origin x="-52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07" Type="http://schemas.openxmlformats.org/officeDocument/2006/relationships/presProps" Target="presProps.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viewProps" Target="viewProps.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heme" Target="theme/theme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5/13/2015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a:p>
        </p:txBody>
      </p:sp>
    </p:spTree>
    <p:extLst>
      <p:ext uri="{BB962C8B-B14F-4D97-AF65-F5344CB8AC3E}">
        <p14:creationId xmlns:p14="http://schemas.microsoft.com/office/powerpoint/2010/main" val="13777911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a:p>
        </p:txBody>
      </p:sp>
    </p:spTree>
    <p:extLst>
      <p:ext uri="{BB962C8B-B14F-4D97-AF65-F5344CB8AC3E}">
        <p14:creationId xmlns:p14="http://schemas.microsoft.com/office/powerpoint/2010/main" val="3744465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E1B58C45-291D-44C2-80F4-E0E810974712}" type="datetime1">
              <a:rPr lang="en-US" smtClean="0"/>
              <a:pPr/>
              <a:t>5/13/2015</a:t>
            </a:fld>
            <a:endParaRPr lang="en-US"/>
          </a:p>
        </p:txBody>
      </p:sp>
      <p:sp>
        <p:nvSpPr>
          <p:cNvPr id="5" name="Footer Placeholder 4"/>
          <p:cNvSpPr>
            <a:spLocks noGrp="1"/>
          </p:cNvSpPr>
          <p:nvPr userDrawn="1">
            <p:ph type="ftr" sz="quarter" idx="11"/>
          </p:nvPr>
        </p:nvSpPr>
        <p:spPr/>
        <p:txBody>
          <a:bodyPr/>
          <a:lstStyle/>
          <a:p>
            <a:endParaRPr lang="en-US"/>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28935C-E127-4992-BC83-614CFE9CF390}" type="datetime1">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B1CE5F-C2D2-4211-A355-261BDF7A8DFE}" type="datetime1">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A3F63C-8370-4645-8853-363829DA872E}" type="datetime1">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1D8E25-BDDB-45FB-B3F1-63E95A4EE839}" type="datetime1">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5A0BCD-0C4F-4119-AB04-F62ED4825600}" type="datetime1">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75A007-9F0F-45DB-8E2C-4816531BDC90}" type="datetime1">
              <a:rPr lang="en-US" smtClean="0"/>
              <a:pPr/>
              <a:t>5/13/2015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4949AC-023A-41BD-B135-4C2DBDCF886C}" type="datetime1">
              <a:rPr lang="en-US" smtClean="0"/>
              <a:pPr/>
              <a:t>5/13/2015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CEA7A1-3FAE-4D72-9610-A566EAD924F9}" type="datetime1">
              <a:rPr lang="en-US" smtClean="0"/>
              <a:pPr/>
              <a:t>5/13/2015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8F2788-4E03-4538-9777-CAE90ECF1D3C}" type="datetime1">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6F383B-31B4-47E5-894B-13D645C5D13F}" type="datetime1">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286BA-3952-4616-9012-62487DDF8EA5}" type="datetime1">
              <a:rPr lang="en-US" smtClean="0"/>
              <a:pPr/>
              <a:t>5/13/2015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9.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7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7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7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1.png"/><Relationship Id="rId2"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100.png"/><Relationship Id="rId5" Type="http://schemas.microsoft.com/office/2007/relationships/hdphoto" Target="../media/hdphoto2.wdp"/><Relationship Id="rId4" Type="http://schemas.openxmlformats.org/officeDocument/2006/relationships/image" Target="../media/image99.png"/></Relationships>
</file>

<file path=ppt/slides/_rels/slide8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4" Type="http://schemas.openxmlformats.org/officeDocument/2006/relationships/image" Target="../media/image118.png"/></Relationships>
</file>

<file path=ppt/slides/_rels/slide9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122.png"/><Relationship Id="rId4" Type="http://schemas.openxmlformats.org/officeDocument/2006/relationships/image" Target="../media/image121.png"/></Relationships>
</file>

<file path=ppt/slides/_rels/slide93.xml.rels><?xml version="1.0" encoding="UTF-8" standalone="yes"?>
<Relationships xmlns="http://schemas.openxmlformats.org/package/2006/relationships"><Relationship Id="rId2" Type="http://schemas.openxmlformats.org/officeDocument/2006/relationships/image" Target="../media/image122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9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1905000"/>
            <a:ext cx="7772400" cy="1323439"/>
          </a:xfrm>
        </p:spPr>
        <p:txBody>
          <a:bodyPr/>
          <a:lstStyle/>
          <a:p>
            <a:pPr algn="ctr"/>
            <a:r>
              <a:rPr lang="en-US" dirty="0" smtClean="0">
                <a:latin typeface="Tahoma" pitchFamily="34" charset="0"/>
                <a:ea typeface="Tahoma" pitchFamily="34" charset="0"/>
                <a:cs typeface="Tahoma" pitchFamily="34" charset="0"/>
              </a:rPr>
              <a:t>Structural Design of Al-</a:t>
            </a:r>
            <a:r>
              <a:rPr lang="en-US" dirty="0" err="1" smtClean="0">
                <a:latin typeface="Tahoma" pitchFamily="34" charset="0"/>
                <a:ea typeface="Tahoma" pitchFamily="34" charset="0"/>
                <a:cs typeface="Tahoma" pitchFamily="34" charset="0"/>
              </a:rPr>
              <a:t>Quds</a:t>
            </a:r>
            <a:r>
              <a:rPr lang="en-US" dirty="0" smtClean="0">
                <a:latin typeface="Tahoma" pitchFamily="34" charset="0"/>
                <a:ea typeface="Tahoma" pitchFamily="34" charset="0"/>
                <a:cs typeface="Tahoma" pitchFamily="34" charset="0"/>
              </a:rPr>
              <a:t> Open University in </a:t>
            </a:r>
            <a:r>
              <a:rPr lang="en-US" dirty="0" err="1" smtClean="0">
                <a:latin typeface="Tahoma" pitchFamily="34" charset="0"/>
                <a:ea typeface="Tahoma" pitchFamily="34" charset="0"/>
                <a:cs typeface="Tahoma" pitchFamily="34" charset="0"/>
              </a:rPr>
              <a:t>Salfit</a:t>
            </a:r>
            <a:endParaRPr lang="en-US" dirty="0">
              <a:latin typeface="Tahoma" pitchFamily="34" charset="0"/>
              <a:ea typeface="Tahoma" pitchFamily="34" charset="0"/>
              <a:cs typeface="Tahoma" pitchFamily="34" charset="0"/>
            </a:endParaRPr>
          </a:p>
        </p:txBody>
      </p:sp>
      <p:sp>
        <p:nvSpPr>
          <p:cNvPr id="5" name="Subtitle 4"/>
          <p:cNvSpPr>
            <a:spLocks noGrp="1"/>
          </p:cNvSpPr>
          <p:nvPr>
            <p:ph type="subTitle" idx="1"/>
          </p:nvPr>
        </p:nvSpPr>
        <p:spPr>
          <a:xfrm>
            <a:off x="990600" y="3533239"/>
            <a:ext cx="6858000" cy="1926681"/>
          </a:xfrm>
        </p:spPr>
        <p:txBody>
          <a:bodyPr/>
          <a:lstStyle/>
          <a:p>
            <a:pPr algn="ctr"/>
            <a:r>
              <a:rPr lang="en-US" sz="2300" b="1" dirty="0" smtClean="0">
                <a:solidFill>
                  <a:schemeClr val="accent2">
                    <a:lumMod val="50000"/>
                  </a:schemeClr>
                </a:solidFill>
              </a:rPr>
              <a:t>Prepared By :</a:t>
            </a:r>
            <a:r>
              <a:rPr lang="en-US" b="1" dirty="0" smtClean="0"/>
              <a:t/>
            </a:r>
            <a:br>
              <a:rPr lang="en-US" b="1" dirty="0" smtClean="0"/>
            </a:br>
            <a:r>
              <a:rPr lang="en-US" sz="2800" b="1" dirty="0" smtClean="0">
                <a:solidFill>
                  <a:schemeClr val="accent1">
                    <a:lumMod val="50000"/>
                  </a:schemeClr>
                </a:solidFill>
                <a:latin typeface="Andalus" pitchFamily="18" charset="-78"/>
                <a:cs typeface="Andalus" pitchFamily="18" charset="-78"/>
              </a:rPr>
              <a:t>Ahmed Ibrahim </a:t>
            </a:r>
            <a:r>
              <a:rPr lang="en-US" sz="2800" b="1" dirty="0" err="1" smtClean="0">
                <a:solidFill>
                  <a:schemeClr val="accent1">
                    <a:lumMod val="50000"/>
                  </a:schemeClr>
                </a:solidFill>
                <a:latin typeface="Andalus" pitchFamily="18" charset="-78"/>
                <a:cs typeface="Andalus" pitchFamily="18" charset="-78"/>
              </a:rPr>
              <a:t>Saleh</a:t>
            </a:r>
            <a:endParaRPr lang="en-US" sz="2800" b="1" dirty="0" smtClean="0">
              <a:solidFill>
                <a:schemeClr val="accent1">
                  <a:lumMod val="50000"/>
                </a:schemeClr>
              </a:solidFill>
              <a:latin typeface="Andalus" pitchFamily="18" charset="-78"/>
              <a:cs typeface="Andalus" pitchFamily="18" charset="-78"/>
            </a:endParaRPr>
          </a:p>
          <a:p>
            <a:pPr algn="ctr"/>
            <a:r>
              <a:rPr lang="en-US" sz="2800" b="1" dirty="0" smtClean="0">
                <a:solidFill>
                  <a:schemeClr val="accent1">
                    <a:lumMod val="50000"/>
                  </a:schemeClr>
                </a:solidFill>
                <a:latin typeface="Andalus" pitchFamily="18" charset="-78"/>
                <a:cs typeface="Andalus" pitchFamily="18" charset="-78"/>
              </a:rPr>
              <a:t>Hind </a:t>
            </a:r>
            <a:r>
              <a:rPr lang="en-US" sz="2800" b="1" dirty="0" err="1" smtClean="0">
                <a:solidFill>
                  <a:schemeClr val="accent1">
                    <a:lumMod val="50000"/>
                  </a:schemeClr>
                </a:solidFill>
                <a:latin typeface="Andalus" pitchFamily="18" charset="-78"/>
                <a:cs typeface="Andalus" pitchFamily="18" charset="-78"/>
              </a:rPr>
              <a:t>Fuad</a:t>
            </a:r>
            <a:r>
              <a:rPr lang="en-US" sz="2800" b="1" dirty="0" smtClean="0">
                <a:solidFill>
                  <a:schemeClr val="accent1">
                    <a:lumMod val="50000"/>
                  </a:schemeClr>
                </a:solidFill>
                <a:latin typeface="Andalus" pitchFamily="18" charset="-78"/>
                <a:cs typeface="Andalus" pitchFamily="18" charset="-78"/>
              </a:rPr>
              <a:t> </a:t>
            </a:r>
            <a:r>
              <a:rPr lang="en-US" sz="2800" b="1" dirty="0" err="1" smtClean="0">
                <a:solidFill>
                  <a:schemeClr val="accent1">
                    <a:lumMod val="50000"/>
                  </a:schemeClr>
                </a:solidFill>
                <a:latin typeface="Andalus" pitchFamily="18" charset="-78"/>
                <a:cs typeface="Andalus" pitchFamily="18" charset="-78"/>
              </a:rPr>
              <a:t>Tbaileh</a:t>
            </a:r>
            <a:endParaRPr lang="en-US" sz="2800" b="1" dirty="0" smtClean="0">
              <a:solidFill>
                <a:schemeClr val="accent1">
                  <a:lumMod val="50000"/>
                </a:schemeClr>
              </a:solidFill>
              <a:latin typeface="Andalus" pitchFamily="18" charset="-78"/>
              <a:cs typeface="Andalus" pitchFamily="18" charset="-78"/>
            </a:endParaRPr>
          </a:p>
          <a:p>
            <a:pPr algn="ctr"/>
            <a:r>
              <a:rPr lang="en-US" sz="2800" b="1" dirty="0" err="1" smtClean="0">
                <a:solidFill>
                  <a:schemeClr val="accent1">
                    <a:lumMod val="50000"/>
                  </a:schemeClr>
                </a:solidFill>
                <a:latin typeface="Andalus" pitchFamily="18" charset="-78"/>
                <a:cs typeface="Andalus" pitchFamily="18" charset="-78"/>
              </a:rPr>
              <a:t>Karim</a:t>
            </a:r>
            <a:r>
              <a:rPr lang="en-US" sz="2800" b="1" dirty="0" smtClean="0">
                <a:solidFill>
                  <a:schemeClr val="accent1">
                    <a:lumMod val="50000"/>
                  </a:schemeClr>
                </a:solidFill>
                <a:latin typeface="Andalus" pitchFamily="18" charset="-78"/>
                <a:cs typeface="Andalus" pitchFamily="18" charset="-78"/>
              </a:rPr>
              <a:t> </a:t>
            </a:r>
            <a:r>
              <a:rPr lang="en-US" sz="2800" b="1" dirty="0" err="1" smtClean="0">
                <a:solidFill>
                  <a:schemeClr val="accent1">
                    <a:lumMod val="50000"/>
                  </a:schemeClr>
                </a:solidFill>
                <a:latin typeface="Andalus" pitchFamily="18" charset="-78"/>
                <a:cs typeface="Andalus" pitchFamily="18" charset="-78"/>
              </a:rPr>
              <a:t>Abdulhakim</a:t>
            </a:r>
            <a:r>
              <a:rPr lang="en-US" sz="2800" b="1" dirty="0" smtClean="0">
                <a:solidFill>
                  <a:schemeClr val="accent1">
                    <a:lumMod val="50000"/>
                  </a:schemeClr>
                </a:solidFill>
                <a:latin typeface="Andalus" pitchFamily="18" charset="-78"/>
                <a:cs typeface="Andalus" pitchFamily="18" charset="-78"/>
              </a:rPr>
              <a:t> </a:t>
            </a:r>
            <a:r>
              <a:rPr lang="en-US" sz="2800" b="1" dirty="0" err="1" smtClean="0">
                <a:solidFill>
                  <a:schemeClr val="accent1">
                    <a:lumMod val="50000"/>
                  </a:schemeClr>
                </a:solidFill>
                <a:latin typeface="Andalus" pitchFamily="18" charset="-78"/>
                <a:cs typeface="Andalus" pitchFamily="18" charset="-78"/>
              </a:rPr>
              <a:t>Jawhari</a:t>
            </a:r>
            <a:endParaRPr lang="en-US" sz="2800" b="1" dirty="0">
              <a:solidFill>
                <a:schemeClr val="accent1">
                  <a:lumMod val="50000"/>
                </a:schemeClr>
              </a:solidFill>
              <a:latin typeface="Andalus" pitchFamily="18" charset="-78"/>
              <a:cs typeface="Andalus" pitchFamily="18" charset="-78"/>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pPr/>
              <a:t>1</a:t>
            </a:fld>
            <a:endParaRPr lang="en-US" dirty="0"/>
          </a:p>
        </p:txBody>
      </p:sp>
      <p:sp>
        <p:nvSpPr>
          <p:cNvPr id="7" name="Subtitle 4"/>
          <p:cNvSpPr txBox="1">
            <a:spLocks/>
          </p:cNvSpPr>
          <p:nvPr/>
        </p:nvSpPr>
        <p:spPr>
          <a:xfrm>
            <a:off x="1143000" y="5600176"/>
            <a:ext cx="6858000" cy="978729"/>
          </a:xfrm>
          <a:prstGeom prst="rect">
            <a:avLst/>
          </a:prstGeom>
        </p:spPr>
        <p:txBody>
          <a:bodyPr vert="horz" wrap="square" lIns="91440" tIns="45720" rIns="91440" bIns="45720" rtlCol="0">
            <a:sp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300" b="1" i="0" u="none" strike="noStrike" kern="1200" cap="none" spc="0" normalizeH="0" baseline="0" noProof="0" dirty="0" smtClean="0">
                <a:ln>
                  <a:noFill/>
                </a:ln>
                <a:solidFill>
                  <a:schemeClr val="accent2">
                    <a:lumMod val="50000"/>
                  </a:schemeClr>
                </a:solidFill>
                <a:effectLst/>
                <a:uLnTx/>
                <a:uFillTx/>
                <a:latin typeface="+mn-lt"/>
                <a:ea typeface="+mn-ea"/>
                <a:cs typeface="+mn-cs"/>
              </a:rPr>
              <a:t>Submitted to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2800" b="1" dirty="0" smtClean="0">
                <a:solidFill>
                  <a:schemeClr val="accent1">
                    <a:lumMod val="50000"/>
                  </a:schemeClr>
                </a:solidFill>
                <a:latin typeface="Andalus" pitchFamily="18" charset="-78"/>
                <a:cs typeface="Andalus" pitchFamily="18" charset="-78"/>
              </a:rPr>
              <a:t>Eng. Ibrahim </a:t>
            </a:r>
            <a:r>
              <a:rPr lang="en-US" sz="2800" b="1" dirty="0" err="1" smtClean="0">
                <a:solidFill>
                  <a:schemeClr val="accent1">
                    <a:lumMod val="50000"/>
                  </a:schemeClr>
                </a:solidFill>
                <a:latin typeface="Andalus" pitchFamily="18" charset="-78"/>
                <a:cs typeface="Andalus" pitchFamily="18" charset="-78"/>
              </a:rPr>
              <a:t>Arman</a:t>
            </a:r>
            <a:endParaRPr kumimoji="0" lang="en-US" sz="2800" b="1" i="0" u="none" strike="noStrike" kern="1200" cap="none" spc="0" normalizeH="0" baseline="0" noProof="0" dirty="0">
              <a:ln>
                <a:noFill/>
              </a:ln>
              <a:solidFill>
                <a:schemeClr val="accent1">
                  <a:lumMod val="50000"/>
                </a:schemeClr>
              </a:solidFill>
              <a:effectLst/>
              <a:uLnTx/>
              <a:uFillTx/>
              <a:latin typeface="Andalus" pitchFamily="18" charset="-78"/>
              <a:cs typeface="Andalus" pitchFamily="18" charset="-78"/>
            </a:endParaRPr>
          </a:p>
        </p:txBody>
      </p:sp>
      <p:pic>
        <p:nvPicPr>
          <p:cNvPr id="1026" name="Picture 2" descr="C:\Users\KAREEM-JO\Desktop\Motto.png"/>
          <p:cNvPicPr>
            <a:picLocks noChangeAspect="1" noChangeArrowheads="1"/>
          </p:cNvPicPr>
          <p:nvPr/>
        </p:nvPicPr>
        <p:blipFill>
          <a:blip r:embed="rId3" cstate="print"/>
          <a:srcRect/>
          <a:stretch>
            <a:fillRect/>
          </a:stretch>
        </p:blipFill>
        <p:spPr bwMode="auto">
          <a:xfrm>
            <a:off x="3387725" y="-76200"/>
            <a:ext cx="1946275" cy="1981200"/>
          </a:xfrm>
          <a:prstGeom prst="rect">
            <a:avLst/>
          </a:prstGeom>
          <a:noFill/>
        </p:spPr>
      </p:pic>
      <p:sp>
        <p:nvSpPr>
          <p:cNvPr id="8" name="Subtitle 4"/>
          <p:cNvSpPr txBox="1">
            <a:spLocks/>
          </p:cNvSpPr>
          <p:nvPr/>
        </p:nvSpPr>
        <p:spPr>
          <a:xfrm>
            <a:off x="0" y="0"/>
            <a:ext cx="1676400" cy="369332"/>
          </a:xfrm>
          <a:prstGeom prst="rect">
            <a:avLst/>
          </a:prstGeom>
        </p:spPr>
        <p:txBody>
          <a:bodyPr vert="horz" wrap="square" lIns="91440" tIns="45720" rIns="91440" bIns="45720" rtlCol="0">
            <a:sp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1" i="0" u="none" strike="noStrike" kern="1200" cap="none" spc="0" normalizeH="0" baseline="0" noProof="0" dirty="0" smtClean="0">
                <a:ln>
                  <a:noFill/>
                </a:ln>
                <a:solidFill>
                  <a:schemeClr val="accent2">
                    <a:lumMod val="50000"/>
                  </a:schemeClr>
                </a:solidFill>
                <a:effectLst/>
                <a:uLnTx/>
                <a:uFillTx/>
                <a:latin typeface="+mn-lt"/>
                <a:ea typeface="+mn-ea"/>
                <a:cs typeface="+mn-cs"/>
              </a:rPr>
              <a:t>GP - 13/5/2015</a:t>
            </a:r>
            <a:endParaRPr kumimoji="0" lang="en-US" b="1"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The Codes Used in This Project</a:t>
            </a:r>
            <a:endParaRPr lang="en-US" sz="4400" b="1" dirty="0">
              <a:latin typeface="Tekton Pro" pitchFamily="34" charset="0"/>
            </a:endParaRPr>
          </a:p>
        </p:txBody>
      </p:sp>
      <p:sp>
        <p:nvSpPr>
          <p:cNvPr id="3" name="Content Placeholder 2"/>
          <p:cNvSpPr>
            <a:spLocks noGrp="1"/>
          </p:cNvSpPr>
          <p:nvPr>
            <p:ph idx="1"/>
          </p:nvPr>
        </p:nvSpPr>
        <p:spPr/>
        <p:txBody>
          <a:bodyPr>
            <a:noAutofit/>
          </a:bodyPr>
          <a:lstStyle/>
          <a:p>
            <a:pPr marL="457200" indent="-457200">
              <a:buClr>
                <a:schemeClr val="bg1">
                  <a:lumMod val="50000"/>
                </a:schemeClr>
              </a:buClr>
              <a:buFont typeface="Wingdings" pitchFamily="2" charset="2"/>
              <a:buChar char="v"/>
            </a:pPr>
            <a:r>
              <a:rPr lang="en-US" sz="2800" b="1" dirty="0" smtClean="0">
                <a:solidFill>
                  <a:schemeClr val="accent2">
                    <a:lumMod val="50000"/>
                  </a:schemeClr>
                </a:solidFill>
                <a:latin typeface="Aparajita" pitchFamily="34" charset="0"/>
                <a:cs typeface="Aparajita" pitchFamily="34" charset="0"/>
              </a:rPr>
              <a:t>The Codes used in this project are the following :</a:t>
            </a:r>
            <a:br>
              <a:rPr lang="en-US" sz="28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itchFamily="34" charset="0"/>
                <a:cs typeface="Aparajita" pitchFamily="34" charset="0"/>
              </a:rPr>
              <a:t>Uniform Building Code ( UBC-97 ) for both wind and earth quake loads</a:t>
            </a: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itchFamily="34" charset="0"/>
                <a:cs typeface="Aparajita" pitchFamily="34" charset="0"/>
              </a:rPr>
              <a:t>International Building Code ( IBC-2012 ) for both wind and earth quakes</a:t>
            </a: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itchFamily="34" charset="0"/>
                <a:cs typeface="Aparajita" pitchFamily="34" charset="0"/>
              </a:rPr>
              <a:t>ASCE-7 (2010)</a:t>
            </a: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itchFamily="34" charset="0"/>
                <a:cs typeface="Aparajita" pitchFamily="34" charset="0"/>
              </a:rPr>
              <a:t>Jordanian Code</a:t>
            </a:r>
          </a:p>
          <a:p>
            <a:pPr marL="857250" lvl="1" indent="-457200">
              <a:buClr>
                <a:schemeClr val="bg1">
                  <a:lumMod val="50000"/>
                </a:schemeClr>
              </a:buClr>
              <a:buFont typeface="+mj-lt"/>
              <a:buAutoNum type="arabicParenR"/>
            </a:pPr>
            <a:r>
              <a:rPr lang="en-US" sz="2800" b="1" dirty="0" smtClean="0">
                <a:solidFill>
                  <a:schemeClr val="accent2">
                    <a:lumMod val="50000"/>
                  </a:schemeClr>
                </a:solidFill>
                <a:latin typeface="Aparajita" pitchFamily="34" charset="0"/>
                <a:cs typeface="Aparajita" pitchFamily="34" charset="0"/>
              </a:rPr>
              <a:t>ACI 318-11 and ACI 318-95</a:t>
            </a:r>
            <a:endParaRPr lang="en-US" sz="2800" b="1" dirty="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10</a:t>
            </a:fld>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Kareem\Desktop\GP2 IMAGES\As UB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971800"/>
            <a:ext cx="4417324" cy="37338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Kareem\Desktop\GP2 IMAGES\As ACI-20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971800"/>
            <a:ext cx="4191000" cy="3733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143000"/>
            <a:ext cx="8229600" cy="5715000"/>
          </a:xfrm>
        </p:spPr>
        <p:txBody>
          <a:bodyPr>
            <a:normAutofit/>
          </a:bodyPr>
          <a:lstStyle/>
          <a:p>
            <a:pPr marL="0" indent="0">
              <a:spcBef>
                <a:spcPts val="0"/>
              </a:spcBef>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Comparison of Design Results :</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Two models for UBC-97 and IBC-2012 are designed in order to compare the design results obtained from SAP2000 Program.</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These figures show the area of longitudinal bars for </a:t>
            </a:r>
            <a:r>
              <a:rPr lang="en-US" sz="2500" b="1" dirty="0" smtClean="0">
                <a:solidFill>
                  <a:srgbClr val="0070C0"/>
                </a:solidFill>
                <a:latin typeface="Aparajita" pitchFamily="34" charset="0"/>
                <a:ea typeface="Tahoma" pitchFamily="34" charset="0"/>
                <a:cs typeface="Aparajita" pitchFamily="34" charset="0"/>
              </a:rPr>
              <a:t>Frame 3-3</a:t>
            </a:r>
          </a:p>
          <a:p>
            <a:pPr marL="514350" indent="-514350">
              <a:spcBef>
                <a:spcPts val="1200"/>
              </a:spcBef>
              <a:buClr>
                <a:schemeClr val="bg1">
                  <a:lumMod val="50000"/>
                </a:schemeClr>
              </a:buClr>
              <a:buFont typeface="+mj-lt"/>
              <a:buAutoNum type="arabicParenR"/>
            </a:pPr>
            <a:endParaRPr lang="en-US" sz="2500" b="1" dirty="0">
              <a:solidFill>
                <a:srgbClr val="0070C0"/>
              </a:solidFill>
              <a:latin typeface="Aparajita" pitchFamily="34" charset="0"/>
              <a:ea typeface="Tahoma" pitchFamily="34" charset="0"/>
              <a:cs typeface="Aparajita" pitchFamily="34" charset="0"/>
            </a:endParaRPr>
          </a:p>
          <a:p>
            <a:pPr marL="514350" indent="-514350">
              <a:spcBef>
                <a:spcPts val="1200"/>
              </a:spcBef>
              <a:buClr>
                <a:schemeClr val="bg1">
                  <a:lumMod val="50000"/>
                </a:schemeClr>
              </a:buClr>
              <a:buFont typeface="+mj-lt"/>
              <a:buAutoNum type="arabicParenR"/>
            </a:pPr>
            <a:endParaRPr lang="en-US" sz="2500" b="1" dirty="0" smtClean="0">
              <a:solidFill>
                <a:srgbClr val="0070C0"/>
              </a:solidFill>
              <a:latin typeface="Aparajita" pitchFamily="34" charset="0"/>
              <a:ea typeface="Tahoma" pitchFamily="34" charset="0"/>
              <a:cs typeface="Aparajita" pitchFamily="34" charset="0"/>
            </a:endParaRPr>
          </a:p>
          <a:p>
            <a:pPr marL="514350" indent="-514350">
              <a:spcBef>
                <a:spcPts val="1200"/>
              </a:spcBef>
              <a:buClr>
                <a:schemeClr val="bg1">
                  <a:lumMod val="50000"/>
                </a:schemeClr>
              </a:buClr>
              <a:buFont typeface="+mj-lt"/>
              <a:buAutoNum type="arabicParenR"/>
            </a:pPr>
            <a:endParaRPr lang="en-US" sz="2500" b="1" dirty="0">
              <a:solidFill>
                <a:srgbClr val="0070C0"/>
              </a:solidFill>
              <a:latin typeface="Aparajita" pitchFamily="34" charset="0"/>
              <a:ea typeface="Tahoma" pitchFamily="34" charset="0"/>
              <a:cs typeface="Aparajita" pitchFamily="34" charset="0"/>
            </a:endParaRPr>
          </a:p>
          <a:p>
            <a:pPr marL="514350" indent="-514350">
              <a:spcBef>
                <a:spcPts val="1200"/>
              </a:spcBef>
              <a:buClr>
                <a:schemeClr val="bg1">
                  <a:lumMod val="50000"/>
                </a:schemeClr>
              </a:buClr>
              <a:buFont typeface="+mj-lt"/>
              <a:buAutoNum type="arabicParenR"/>
            </a:pPr>
            <a:endParaRPr lang="en-US" sz="2500" b="1" dirty="0" smtClean="0">
              <a:solidFill>
                <a:srgbClr val="0070C0"/>
              </a:solidFill>
              <a:latin typeface="Aparajita" pitchFamily="34" charset="0"/>
              <a:ea typeface="Tahoma" pitchFamily="34" charset="0"/>
              <a:cs typeface="Aparajita" pitchFamily="34" charset="0"/>
            </a:endParaRPr>
          </a:p>
          <a:p>
            <a:pPr marL="514350" indent="-514350">
              <a:spcBef>
                <a:spcPts val="1200"/>
              </a:spcBef>
              <a:buClr>
                <a:schemeClr val="bg1">
                  <a:lumMod val="50000"/>
                </a:schemeClr>
              </a:buClr>
              <a:buFont typeface="+mj-lt"/>
              <a:buAutoNum type="arabicParenR"/>
            </a:pPr>
            <a:endParaRPr lang="en-US" sz="2500" b="1" dirty="0">
              <a:solidFill>
                <a:srgbClr val="0070C0"/>
              </a:solidFill>
              <a:latin typeface="Aparajita" pitchFamily="34" charset="0"/>
              <a:ea typeface="Tahoma" pitchFamily="34" charset="0"/>
              <a:cs typeface="Aparajita" pitchFamily="34" charset="0"/>
            </a:endParaRPr>
          </a:p>
          <a:p>
            <a:pPr marL="514350" indent="-514350">
              <a:spcBef>
                <a:spcPts val="1200"/>
              </a:spcBef>
              <a:buClr>
                <a:schemeClr val="bg1">
                  <a:lumMod val="50000"/>
                </a:schemeClr>
              </a:buClr>
              <a:buFont typeface="+mj-lt"/>
              <a:buAutoNum type="arabicParenR"/>
            </a:pPr>
            <a:endParaRPr lang="en-US" sz="2500" b="1" dirty="0" smtClean="0">
              <a:solidFill>
                <a:srgbClr val="0070C0"/>
              </a:solidFill>
              <a:latin typeface="Aparajita" pitchFamily="34" charset="0"/>
              <a:ea typeface="Tahoma" pitchFamily="34" charset="0"/>
              <a:cs typeface="Aparajita" pitchFamily="34" charset="0"/>
            </a:endParaRPr>
          </a:p>
          <a:p>
            <a:pPr marL="0" indent="0">
              <a:spcBef>
                <a:spcPts val="1200"/>
              </a:spcBef>
              <a:buClr>
                <a:schemeClr val="bg1">
                  <a:lumMod val="50000"/>
                </a:schemeClr>
              </a:buClr>
              <a:buNone/>
            </a:pPr>
            <a:r>
              <a:rPr lang="en-US" sz="2500" b="1" dirty="0" smtClean="0">
                <a:solidFill>
                  <a:srgbClr val="0070C0"/>
                </a:solidFill>
                <a:latin typeface="Aparajita" pitchFamily="34" charset="0"/>
                <a:ea typeface="Tahoma" pitchFamily="34" charset="0"/>
                <a:cs typeface="Aparajita" pitchFamily="34" charset="0"/>
              </a:rPr>
              <a:t>                   IBC-2012                                                     UBC-97</a:t>
            </a:r>
          </a:p>
        </p:txBody>
      </p:sp>
    </p:spTree>
    <p:extLst>
      <p:ext uri="{BB962C8B-B14F-4D97-AF65-F5344CB8AC3E}">
        <p14:creationId xmlns:p14="http://schemas.microsoft.com/office/powerpoint/2010/main" val="378545193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371600"/>
            <a:ext cx="8229600" cy="5105400"/>
          </a:xfrm>
        </p:spPr>
        <p:txBody>
          <a:bodyPr>
            <a:normAutofit/>
          </a:bodyPr>
          <a:lstStyle/>
          <a:p>
            <a:pPr marL="0" indent="0">
              <a:spcBef>
                <a:spcPts val="0"/>
              </a:spcBef>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Discussion and Conclusion:</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Base shear obtained from IBC-2012 is slightly larger than Base shear obtained from UBC-97 ( V</a:t>
            </a:r>
            <a:r>
              <a:rPr lang="en-US" sz="2500" b="1" baseline="-25000" dirty="0" smtClean="0">
                <a:solidFill>
                  <a:schemeClr val="accent2">
                    <a:lumMod val="50000"/>
                  </a:schemeClr>
                </a:solidFill>
                <a:latin typeface="Aparajita" pitchFamily="34" charset="0"/>
                <a:ea typeface="Tahoma" pitchFamily="34" charset="0"/>
                <a:cs typeface="Aparajita" pitchFamily="34" charset="0"/>
              </a:rPr>
              <a:t>IBC </a:t>
            </a:r>
            <a:r>
              <a:rPr lang="en-US" sz="2500" b="1" dirty="0" smtClean="0">
                <a:solidFill>
                  <a:schemeClr val="accent2">
                    <a:lumMod val="50000"/>
                  </a:schemeClr>
                </a:solidFill>
                <a:latin typeface="Aparajita" pitchFamily="34" charset="0"/>
                <a:ea typeface="Tahoma" pitchFamily="34" charset="0"/>
                <a:cs typeface="Aparajita" pitchFamily="34" charset="0"/>
              </a:rPr>
              <a:t>= 2163 </a:t>
            </a:r>
            <a:r>
              <a:rPr lang="en-US" sz="2500" b="1" dirty="0" err="1" smtClean="0">
                <a:solidFill>
                  <a:schemeClr val="accent2">
                    <a:lumMod val="50000"/>
                  </a:schemeClr>
                </a:solidFill>
                <a:latin typeface="Aparajita" pitchFamily="34" charset="0"/>
                <a:ea typeface="Tahoma" pitchFamily="34" charset="0"/>
                <a:cs typeface="Aparajita" pitchFamily="34" charset="0"/>
              </a:rPr>
              <a:t>kN</a:t>
            </a:r>
            <a:r>
              <a:rPr lang="en-US" sz="2500" b="1" dirty="0" smtClean="0">
                <a:solidFill>
                  <a:schemeClr val="accent2">
                    <a:lumMod val="50000"/>
                  </a:schemeClr>
                </a:solidFill>
                <a:latin typeface="Aparajita" pitchFamily="34" charset="0"/>
                <a:ea typeface="Tahoma" pitchFamily="34" charset="0"/>
                <a:cs typeface="Aparajita" pitchFamily="34" charset="0"/>
              </a:rPr>
              <a:t> &gt; V</a:t>
            </a:r>
            <a:r>
              <a:rPr lang="en-US" sz="2500" b="1" baseline="-25000" dirty="0" smtClean="0">
                <a:solidFill>
                  <a:schemeClr val="accent2">
                    <a:lumMod val="50000"/>
                  </a:schemeClr>
                </a:solidFill>
                <a:latin typeface="Aparajita" pitchFamily="34" charset="0"/>
                <a:ea typeface="Tahoma" pitchFamily="34" charset="0"/>
                <a:cs typeface="Aparajita" pitchFamily="34" charset="0"/>
              </a:rPr>
              <a:t>UBC </a:t>
            </a:r>
            <a:r>
              <a:rPr lang="en-US" sz="2500" b="1" dirty="0" smtClean="0">
                <a:solidFill>
                  <a:schemeClr val="accent2">
                    <a:lumMod val="50000"/>
                  </a:schemeClr>
                </a:solidFill>
                <a:latin typeface="Aparajita" pitchFamily="34" charset="0"/>
                <a:ea typeface="Tahoma" pitchFamily="34" charset="0"/>
                <a:cs typeface="Aparajita" pitchFamily="34" charset="0"/>
              </a:rPr>
              <a:t>= 2097 </a:t>
            </a:r>
            <a:r>
              <a:rPr lang="en-US" sz="2500" b="1" dirty="0" err="1" smtClean="0">
                <a:solidFill>
                  <a:schemeClr val="accent2">
                    <a:lumMod val="50000"/>
                  </a:schemeClr>
                </a:solidFill>
                <a:latin typeface="Aparajita" pitchFamily="34" charset="0"/>
                <a:ea typeface="Tahoma" pitchFamily="34" charset="0"/>
                <a:cs typeface="Aparajita" pitchFamily="34" charset="0"/>
              </a:rPr>
              <a:t>kN</a:t>
            </a:r>
            <a:r>
              <a:rPr lang="en-US" sz="2500" b="1" dirty="0" smtClean="0">
                <a:solidFill>
                  <a:schemeClr val="accent2">
                    <a:lumMod val="50000"/>
                  </a:schemeClr>
                </a:solidFill>
                <a:latin typeface="Aparajita" pitchFamily="34" charset="0"/>
                <a:ea typeface="Tahoma" pitchFamily="34" charset="0"/>
                <a:cs typeface="Aparajita" pitchFamily="34" charset="0"/>
              </a:rPr>
              <a:t> ).</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The minor difference in seismic base shear (V) between both codes will not yield a considerable difference in the results of design.</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Detailing requirements of seismic design for both ACI 318-11 and ACI 318-95 are the same.</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 Both codes are applicable and yield good design results.</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For PALESTINE, UBC-97 is still good although the probability of </a:t>
            </a:r>
            <a:r>
              <a:rPr lang="en-US" sz="2500" b="1" dirty="0" err="1" smtClean="0">
                <a:solidFill>
                  <a:schemeClr val="accent2">
                    <a:lumMod val="50000"/>
                  </a:schemeClr>
                </a:solidFill>
                <a:latin typeface="Aparajita" pitchFamily="34" charset="0"/>
                <a:ea typeface="Tahoma" pitchFamily="34" charset="0"/>
                <a:cs typeface="Aparajita" pitchFamily="34" charset="0"/>
              </a:rPr>
              <a:t>exceedance</a:t>
            </a:r>
            <a:r>
              <a:rPr lang="en-US" sz="2500" b="1" dirty="0" smtClean="0">
                <a:solidFill>
                  <a:schemeClr val="accent2">
                    <a:lumMod val="50000"/>
                  </a:schemeClr>
                </a:solidFill>
                <a:latin typeface="Aparajita" pitchFamily="34" charset="0"/>
                <a:ea typeface="Tahoma" pitchFamily="34" charset="0"/>
                <a:cs typeface="Aparajita" pitchFamily="34" charset="0"/>
              </a:rPr>
              <a:t> is 10% compared to IBC-2012 (2%) when using the local maps ( Israeli Code for S</a:t>
            </a:r>
            <a:r>
              <a:rPr lang="en-US" sz="2500" b="1" baseline="-25000" dirty="0" smtClean="0">
                <a:solidFill>
                  <a:schemeClr val="accent2">
                    <a:lumMod val="50000"/>
                  </a:schemeClr>
                </a:solidFill>
                <a:latin typeface="Aparajita" pitchFamily="34" charset="0"/>
                <a:ea typeface="Tahoma" pitchFamily="34" charset="0"/>
                <a:cs typeface="Aparajita" pitchFamily="34" charset="0"/>
              </a:rPr>
              <a:t>S</a:t>
            </a:r>
            <a:r>
              <a:rPr lang="en-US" sz="2500" b="1" dirty="0" smtClean="0">
                <a:solidFill>
                  <a:schemeClr val="accent2">
                    <a:lumMod val="50000"/>
                  </a:schemeClr>
                </a:solidFill>
                <a:latin typeface="Aparajita" pitchFamily="34" charset="0"/>
                <a:ea typeface="Tahoma" pitchFamily="34" charset="0"/>
                <a:cs typeface="Aparajita" pitchFamily="34" charset="0"/>
              </a:rPr>
              <a:t> and S</a:t>
            </a:r>
            <a:r>
              <a:rPr lang="en-US" sz="2500" b="1" baseline="-25000" dirty="0" smtClean="0">
                <a:solidFill>
                  <a:schemeClr val="accent2">
                    <a:lumMod val="50000"/>
                  </a:schemeClr>
                </a:solidFill>
                <a:latin typeface="Aparajita" pitchFamily="34" charset="0"/>
                <a:ea typeface="Tahoma" pitchFamily="34" charset="0"/>
                <a:cs typeface="Aparajita" pitchFamily="34" charset="0"/>
              </a:rPr>
              <a:t>1</a:t>
            </a:r>
            <a:r>
              <a:rPr lang="en-US" sz="2500" b="1" dirty="0" smtClean="0">
                <a:solidFill>
                  <a:schemeClr val="accent2">
                    <a:lumMod val="50000"/>
                  </a:schemeClr>
                </a:solidFill>
                <a:latin typeface="Aparajita" pitchFamily="34" charset="0"/>
                <a:ea typeface="Tahoma" pitchFamily="34" charset="0"/>
                <a:cs typeface="Aparajita" pitchFamily="34" charset="0"/>
              </a:rPr>
              <a:t>, Seismic </a:t>
            </a:r>
            <a:r>
              <a:rPr lang="en-US" sz="2500" b="1" dirty="0">
                <a:solidFill>
                  <a:schemeClr val="accent2">
                    <a:lumMod val="50000"/>
                  </a:schemeClr>
                </a:solidFill>
                <a:latin typeface="Aparajita" pitchFamily="34" charset="0"/>
                <a:ea typeface="Tahoma" pitchFamily="34" charset="0"/>
                <a:cs typeface="Aparajita" pitchFamily="34" charset="0"/>
              </a:rPr>
              <a:t>Z</a:t>
            </a:r>
            <a:r>
              <a:rPr lang="en-US" sz="2500" b="1" dirty="0" smtClean="0">
                <a:solidFill>
                  <a:schemeClr val="accent2">
                    <a:lumMod val="50000"/>
                  </a:schemeClr>
                </a:solidFill>
                <a:latin typeface="Aparajita" pitchFamily="34" charset="0"/>
                <a:ea typeface="Tahoma" pitchFamily="34" charset="0"/>
                <a:cs typeface="Aparajita" pitchFamily="34" charset="0"/>
              </a:rPr>
              <a:t>one Factor Map for Z ) </a:t>
            </a:r>
          </a:p>
        </p:txBody>
      </p:sp>
    </p:spTree>
    <p:extLst>
      <p:ext uri="{BB962C8B-B14F-4D97-AF65-F5344CB8AC3E}">
        <p14:creationId xmlns:p14="http://schemas.microsoft.com/office/powerpoint/2010/main" val="10556058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1524000"/>
          </a:xfrm>
        </p:spPr>
        <p:txBody>
          <a:bodyPr>
            <a:normAutofit lnSpcReduction="10000"/>
          </a:bodyPr>
          <a:lstStyle/>
          <a:p>
            <a:pPr algn="ctr">
              <a:buNone/>
            </a:pPr>
            <a:r>
              <a:rPr lang="en-US" sz="9600" dirty="0" smtClean="0">
                <a:solidFill>
                  <a:schemeClr val="accent2">
                    <a:lumMod val="50000"/>
                  </a:schemeClr>
                </a:solidFill>
                <a:latin typeface="AR BLANCA" pitchFamily="2" charset="0"/>
              </a:rPr>
              <a:t>The End</a:t>
            </a:r>
            <a:endParaRPr lang="en-US" sz="9600" dirty="0">
              <a:solidFill>
                <a:schemeClr val="accent2">
                  <a:lumMod val="50000"/>
                </a:schemeClr>
              </a:solidFill>
              <a:latin typeface="AR BLANCA" pitchFamily="2"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102</a:t>
            </a:fld>
            <a:endParaRPr lang="en-US"/>
          </a:p>
        </p:txBody>
      </p:sp>
      <p:pic>
        <p:nvPicPr>
          <p:cNvPr id="5122" name="Picture 2" descr="D:\Engineering Documents\English For Work Place\39-Thank_You_note_festive PNG.png"/>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52600" y="2209800"/>
            <a:ext cx="5565775" cy="33596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latin typeface="Tekton Pro" pitchFamily="34" charset="0"/>
              </a:rPr>
              <a:t>Seismic Zone Requirements (UBC-97)</a:t>
            </a:r>
            <a:endParaRPr lang="en-US" sz="4400" b="1" dirty="0">
              <a:latin typeface="Tekton Pro" pitchFamily="34" charset="0"/>
            </a:endParaRPr>
          </a:p>
        </p:txBody>
      </p:sp>
      <p:sp>
        <p:nvSpPr>
          <p:cNvPr id="3" name="Content Placeholder 2"/>
          <p:cNvSpPr>
            <a:spLocks noGrp="1"/>
          </p:cNvSpPr>
          <p:nvPr>
            <p:ph idx="1"/>
          </p:nvPr>
        </p:nvSpPr>
        <p:spPr>
          <a:xfrm>
            <a:off x="457200" y="1447800"/>
            <a:ext cx="8229600" cy="4525963"/>
          </a:xfrm>
        </p:spPr>
        <p:txBody>
          <a:bodyPr>
            <a:normAutofit/>
          </a:bodyPr>
          <a:lstStyle/>
          <a:p>
            <a:pPr>
              <a:buClr>
                <a:schemeClr val="bg1">
                  <a:lumMod val="50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Seismic Zone Factor (Z) Map Prepared By An-</a:t>
            </a:r>
            <a:r>
              <a:rPr lang="en-US" sz="2700" b="1" dirty="0" err="1" smtClean="0">
                <a:solidFill>
                  <a:schemeClr val="accent2">
                    <a:lumMod val="50000"/>
                  </a:schemeClr>
                </a:solidFill>
                <a:latin typeface="Aparajita" pitchFamily="34" charset="0"/>
                <a:cs typeface="Aparajita" pitchFamily="34" charset="0"/>
              </a:rPr>
              <a:t>Najah</a:t>
            </a:r>
            <a:r>
              <a:rPr lang="en-US" sz="2700" b="1" dirty="0" smtClean="0">
                <a:solidFill>
                  <a:schemeClr val="accent2">
                    <a:lumMod val="50000"/>
                  </a:schemeClr>
                </a:solidFill>
                <a:latin typeface="Aparajita" pitchFamily="34" charset="0"/>
                <a:cs typeface="Aparajita" pitchFamily="34" charset="0"/>
              </a:rPr>
              <a:t> National University is used to determine the seismic zone for </a:t>
            </a:r>
            <a:r>
              <a:rPr lang="en-US" sz="2700" b="1" dirty="0" err="1" smtClean="0">
                <a:solidFill>
                  <a:schemeClr val="accent2">
                    <a:lumMod val="50000"/>
                  </a:schemeClr>
                </a:solidFill>
                <a:latin typeface="Aparajita" pitchFamily="34" charset="0"/>
                <a:cs typeface="Aparajita" pitchFamily="34" charset="0"/>
              </a:rPr>
              <a:t>Salfit</a:t>
            </a:r>
            <a:endParaRPr lang="en-US" sz="27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endParaRPr lang="en-US" sz="27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endParaRPr lang="en-US" sz="27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Seismic Zone for </a:t>
            </a:r>
            <a:br>
              <a:rPr lang="en-US" sz="2700" b="1" dirty="0" smtClean="0">
                <a:solidFill>
                  <a:schemeClr val="accent2">
                    <a:lumMod val="50000"/>
                  </a:schemeClr>
                </a:solidFill>
                <a:latin typeface="Aparajita" pitchFamily="34" charset="0"/>
                <a:cs typeface="Aparajita" pitchFamily="34" charset="0"/>
              </a:rPr>
            </a:br>
            <a:r>
              <a:rPr lang="en-US" sz="2700" b="1" dirty="0" err="1" smtClean="0">
                <a:solidFill>
                  <a:schemeClr val="accent2">
                    <a:lumMod val="50000"/>
                  </a:schemeClr>
                </a:solidFill>
                <a:latin typeface="Aparajita" pitchFamily="34" charset="0"/>
                <a:cs typeface="Aparajita" pitchFamily="34" charset="0"/>
              </a:rPr>
              <a:t>Salfit</a:t>
            </a:r>
            <a:r>
              <a:rPr lang="en-US" sz="2700" b="1" dirty="0" smtClean="0">
                <a:solidFill>
                  <a:schemeClr val="accent2">
                    <a:lumMod val="50000"/>
                  </a:schemeClr>
                </a:solidFill>
                <a:latin typeface="Aparajita" pitchFamily="34" charset="0"/>
                <a:cs typeface="Aparajita" pitchFamily="34" charset="0"/>
              </a:rPr>
              <a:t> is 2A</a:t>
            </a:r>
          </a:p>
          <a:p>
            <a:pPr>
              <a:buClr>
                <a:schemeClr val="bg1">
                  <a:lumMod val="50000"/>
                </a:schemeClr>
              </a:buClr>
              <a:buFont typeface="Wingdings" pitchFamily="2" charset="2"/>
              <a:buChar char="v"/>
            </a:pPr>
            <a:endParaRPr lang="en-US" sz="27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endParaRPr lang="en-US" sz="27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Factor (Z) = 0.15</a:t>
            </a:r>
          </a:p>
          <a:p>
            <a:pPr>
              <a:buNone/>
            </a:pPr>
            <a:endParaRPr lang="en-US" dirty="0"/>
          </a:p>
        </p:txBody>
      </p:sp>
      <p:pic>
        <p:nvPicPr>
          <p:cNvPr id="6146" name="Picture 2" descr="C:\Users\KAREEM-JO\Desktop\GP images\Z MAP.PNG"/>
          <p:cNvPicPr>
            <a:picLocks noChangeAspect="1" noChangeArrowheads="1"/>
          </p:cNvPicPr>
          <p:nvPr/>
        </p:nvPicPr>
        <p:blipFill>
          <a:blip r:embed="rId2" cstate="print"/>
          <a:srcRect/>
          <a:stretch>
            <a:fillRect/>
          </a:stretch>
        </p:blipFill>
        <p:spPr bwMode="auto">
          <a:xfrm>
            <a:off x="4800600" y="2352675"/>
            <a:ext cx="3371006" cy="4276725"/>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reem\Desktop\GP2 IMAGES\Ss and S1 (2%).PNG"/>
          <p:cNvPicPr>
            <a:picLocks noChangeAspect="1" noChangeArrowheads="1"/>
          </p:cNvPicPr>
          <p:nvPr/>
        </p:nvPicPr>
        <p:blipFill rotWithShape="1">
          <a:blip r:embed="rId2">
            <a:extLst>
              <a:ext uri="{28A0092B-C50C-407E-A947-70E740481C1C}">
                <a14:useLocalDpi xmlns:a14="http://schemas.microsoft.com/office/drawing/2010/main" val="0"/>
              </a:ext>
            </a:extLst>
          </a:blip>
          <a:srcRect t="868" b="30499"/>
          <a:stretch/>
        </p:blipFill>
        <p:spPr bwMode="auto">
          <a:xfrm>
            <a:off x="2133600" y="1733550"/>
            <a:ext cx="6934200" cy="4667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81000" y="228600"/>
            <a:ext cx="8305800" cy="1143000"/>
          </a:xfrm>
        </p:spPr>
        <p:txBody>
          <a:bodyPr>
            <a:noAutofit/>
          </a:bodyPr>
          <a:lstStyle/>
          <a:p>
            <a:r>
              <a:rPr lang="en-US" sz="3850" b="1" dirty="0" smtClean="0">
                <a:latin typeface="Tekton Pro" pitchFamily="34" charset="0"/>
              </a:rPr>
              <a:t>Seismic Zone Requirements (IBC-2012)</a:t>
            </a:r>
            <a:endParaRPr lang="en-US" sz="3850" b="1" dirty="0">
              <a:latin typeface="Tekton Pro" pitchFamily="34" charset="0"/>
            </a:endParaRPr>
          </a:p>
        </p:txBody>
      </p:sp>
      <p:sp>
        <p:nvSpPr>
          <p:cNvPr id="3" name="Content Placeholder 2"/>
          <p:cNvSpPr>
            <a:spLocks noGrp="1"/>
          </p:cNvSpPr>
          <p:nvPr>
            <p:ph idx="1"/>
          </p:nvPr>
        </p:nvSpPr>
        <p:spPr>
          <a:xfrm>
            <a:off x="381000" y="1219200"/>
            <a:ext cx="8229600" cy="5638800"/>
          </a:xfrm>
        </p:spPr>
        <p:txBody>
          <a:bodyPr>
            <a:normAutofit/>
          </a:bodyPr>
          <a:lstStyle/>
          <a:p>
            <a:pPr>
              <a:buClr>
                <a:schemeClr val="bg1">
                  <a:lumMod val="50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Mapped Acceleration parameters (S</a:t>
            </a:r>
            <a:r>
              <a:rPr lang="en-US" sz="2600" b="1" baseline="-25000" dirty="0" smtClean="0">
                <a:solidFill>
                  <a:schemeClr val="accent2">
                    <a:lumMod val="50000"/>
                  </a:schemeClr>
                </a:solidFill>
                <a:latin typeface="Aparajita" pitchFamily="34" charset="0"/>
                <a:cs typeface="Aparajita" pitchFamily="34" charset="0"/>
              </a:rPr>
              <a:t>1</a:t>
            </a:r>
            <a:r>
              <a:rPr lang="en-US" sz="2600" b="1" dirty="0" smtClean="0">
                <a:solidFill>
                  <a:schemeClr val="accent2">
                    <a:lumMod val="50000"/>
                  </a:schemeClr>
                </a:solidFill>
                <a:latin typeface="Aparajita" pitchFamily="34" charset="0"/>
                <a:cs typeface="Aparajita" pitchFamily="34" charset="0"/>
              </a:rPr>
              <a:t> and S</a:t>
            </a:r>
            <a:r>
              <a:rPr lang="en-US" sz="2600" b="1" baseline="-25000" dirty="0" smtClean="0">
                <a:solidFill>
                  <a:schemeClr val="accent2">
                    <a:lumMod val="50000"/>
                  </a:schemeClr>
                </a:solidFill>
                <a:latin typeface="Aparajita" pitchFamily="34" charset="0"/>
                <a:cs typeface="Aparajita" pitchFamily="34" charset="0"/>
              </a:rPr>
              <a:t>S</a:t>
            </a:r>
            <a:r>
              <a:rPr lang="en-US" sz="2600" b="1" dirty="0" smtClean="0">
                <a:solidFill>
                  <a:schemeClr val="accent2">
                    <a:lumMod val="50000"/>
                  </a:schemeClr>
                </a:solidFill>
                <a:latin typeface="Aparajita" pitchFamily="34" charset="0"/>
                <a:cs typeface="Aparajita" pitchFamily="34" charset="0"/>
              </a:rPr>
              <a:t>) are shown below :</a:t>
            </a:r>
          </a:p>
          <a:p>
            <a:pPr marL="0" indent="0">
              <a:buClr>
                <a:schemeClr val="bg1">
                  <a:lumMod val="50000"/>
                </a:schemeClr>
              </a:buClr>
              <a:buNone/>
            </a:pPr>
            <a:endParaRPr lang="en-US" sz="26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S</a:t>
            </a:r>
            <a:r>
              <a:rPr lang="en-US" sz="2600" b="1" baseline="-25000" dirty="0" smtClean="0">
                <a:solidFill>
                  <a:schemeClr val="accent2">
                    <a:lumMod val="50000"/>
                  </a:schemeClr>
                </a:solidFill>
                <a:latin typeface="Aparajita" pitchFamily="34" charset="0"/>
                <a:cs typeface="Aparajita" pitchFamily="34" charset="0"/>
              </a:rPr>
              <a:t>S</a:t>
            </a:r>
            <a:r>
              <a:rPr lang="en-US" sz="2600" b="1" dirty="0" smtClean="0">
                <a:solidFill>
                  <a:schemeClr val="accent2">
                    <a:lumMod val="50000"/>
                  </a:schemeClr>
                </a:solidFill>
                <a:latin typeface="Aparajita" pitchFamily="34" charset="0"/>
                <a:cs typeface="Aparajita" pitchFamily="34" charset="0"/>
              </a:rPr>
              <a:t> = 0.6</a:t>
            </a:r>
          </a:p>
          <a:p>
            <a:pPr>
              <a:buClr>
                <a:schemeClr val="bg1">
                  <a:lumMod val="50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S</a:t>
            </a:r>
            <a:r>
              <a:rPr lang="en-US" sz="2600" b="1" baseline="-25000" dirty="0" smtClean="0">
                <a:solidFill>
                  <a:schemeClr val="accent2">
                    <a:lumMod val="50000"/>
                  </a:schemeClr>
                </a:solidFill>
                <a:latin typeface="Aparajita" pitchFamily="34" charset="0"/>
                <a:cs typeface="Aparajita" pitchFamily="34" charset="0"/>
              </a:rPr>
              <a:t>1</a:t>
            </a:r>
            <a:r>
              <a:rPr lang="en-US" sz="2600" b="1" dirty="0" smtClean="0">
                <a:solidFill>
                  <a:schemeClr val="accent2">
                    <a:lumMod val="50000"/>
                  </a:schemeClr>
                </a:solidFill>
                <a:latin typeface="Aparajita" pitchFamily="34" charset="0"/>
                <a:cs typeface="Aparajita" pitchFamily="34" charset="0"/>
              </a:rPr>
              <a:t> = 0.3</a:t>
            </a:r>
          </a:p>
          <a:p>
            <a:pPr>
              <a:buClr>
                <a:schemeClr val="bg1">
                  <a:lumMod val="50000"/>
                </a:schemeClr>
              </a:buClr>
              <a:buFont typeface="Wingdings" pitchFamily="2" charset="2"/>
              <a:buChar char="Ø"/>
            </a:pPr>
            <a:endParaRPr lang="en-US" sz="2600" b="1" dirty="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Ø"/>
            </a:pPr>
            <a:endParaRPr lang="en-US" sz="26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Ø"/>
            </a:pPr>
            <a:endParaRPr lang="en-US" sz="2600" b="1" dirty="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Ø"/>
            </a:pPr>
            <a:endParaRPr lang="en-US" sz="26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a:p>
            <a:pPr>
              <a:buClr>
                <a:schemeClr val="bg1">
                  <a:lumMod val="50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a:p>
            <a:pPr marL="0" indent="0">
              <a:buClr>
                <a:schemeClr val="bg1">
                  <a:lumMod val="50000"/>
                </a:schemeClr>
              </a:buClr>
              <a:buNone/>
            </a:pPr>
            <a:r>
              <a:rPr lang="en-US" sz="2000" b="1" dirty="0" smtClean="0">
                <a:solidFill>
                  <a:srgbClr val="0070C0"/>
                </a:solidFill>
              </a:rPr>
              <a:t>                                           S</a:t>
            </a:r>
            <a:r>
              <a:rPr lang="en-US" sz="2000" b="1" baseline="-25000" dirty="0" smtClean="0">
                <a:solidFill>
                  <a:srgbClr val="0070C0"/>
                </a:solidFill>
              </a:rPr>
              <a:t>S</a:t>
            </a:r>
            <a:r>
              <a:rPr lang="en-US" sz="2000" b="1" dirty="0" smtClean="0">
                <a:solidFill>
                  <a:srgbClr val="0070C0"/>
                </a:solidFill>
              </a:rPr>
              <a:t> MAP  (2%)                                      S</a:t>
            </a:r>
            <a:r>
              <a:rPr lang="en-US" sz="2000" b="1" baseline="-25000" dirty="0" smtClean="0">
                <a:solidFill>
                  <a:srgbClr val="0070C0"/>
                </a:solidFill>
              </a:rPr>
              <a:t>1</a:t>
            </a:r>
            <a:r>
              <a:rPr lang="en-US" sz="2000" b="1" dirty="0" smtClean="0">
                <a:solidFill>
                  <a:srgbClr val="0070C0"/>
                </a:solidFill>
              </a:rPr>
              <a:t> MAP (2%)</a:t>
            </a:r>
            <a:endParaRPr lang="en-US" sz="2000" b="1" dirty="0">
              <a:solidFill>
                <a:srgbClr val="0070C0"/>
              </a:solidFill>
            </a:endParaRPr>
          </a:p>
          <a:p>
            <a:pPr marL="0" indent="0">
              <a:buClr>
                <a:schemeClr val="bg1">
                  <a:lumMod val="50000"/>
                </a:schemeClr>
              </a:buClr>
              <a:buNone/>
            </a:pPr>
            <a:endParaRPr lang="en-US" sz="2600" b="1" dirty="0" smtClean="0">
              <a:solidFill>
                <a:schemeClr val="accent2">
                  <a:lumMod val="50000"/>
                </a:schemeClr>
              </a:solidFill>
              <a:latin typeface="Aparajita" pitchFamily="34" charset="0"/>
              <a:cs typeface="Aparajita" pitchFamily="34" charset="0"/>
            </a:endParaRPr>
          </a:p>
          <a:p>
            <a:pPr>
              <a:buNone/>
            </a:pPr>
            <a:endParaRPr lang="en-US" sz="2600" dirty="0"/>
          </a:p>
        </p:txBody>
      </p:sp>
      <p:sp>
        <p:nvSpPr>
          <p:cNvPr id="5" name="Slide Number Placeholder 4"/>
          <p:cNvSpPr>
            <a:spLocks noGrp="1"/>
          </p:cNvSpPr>
          <p:nvPr>
            <p:ph type="sldNum" sz="quarter" idx="12"/>
          </p:nvPr>
        </p:nvSpPr>
        <p:spPr>
          <a:xfrm>
            <a:off x="6553200" y="6356350"/>
            <a:ext cx="2133600" cy="365125"/>
          </a:xfrm>
        </p:spPr>
        <p:txBody>
          <a:bodyPr/>
          <a:lstStyle/>
          <a:p>
            <a:fld id="{C238F03A-58E1-4ECA-9024-348A9A81A53D}" type="slidenum">
              <a:rPr lang="en-US" smtClean="0"/>
              <a:pPr/>
              <a:t>12</a:t>
            </a:fld>
            <a:endParaRPr lang="en-US" dirty="0"/>
          </a:p>
        </p:txBody>
      </p:sp>
    </p:spTree>
    <p:extLst>
      <p:ext uri="{BB962C8B-B14F-4D97-AF65-F5344CB8AC3E}">
        <p14:creationId xmlns:p14="http://schemas.microsoft.com/office/powerpoint/2010/main" val="4770731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Structural Materials</a:t>
            </a:r>
            <a:endParaRPr lang="en-US" sz="4400" b="1" dirty="0">
              <a:latin typeface="Tekton Pro" pitchFamily="34" charset="0"/>
            </a:endParaRPr>
          </a:p>
        </p:txBody>
      </p:sp>
      <p:sp>
        <p:nvSpPr>
          <p:cNvPr id="3" name="Content Placeholder 2"/>
          <p:cNvSpPr>
            <a:spLocks noGrp="1"/>
          </p:cNvSpPr>
          <p:nvPr>
            <p:ph idx="1"/>
          </p:nvPr>
        </p:nvSpPr>
        <p:spPr>
          <a:xfrm>
            <a:off x="457200" y="1371600"/>
            <a:ext cx="8229600" cy="4525963"/>
          </a:xfrm>
        </p:spPr>
        <p:txBody>
          <a:bodyPr/>
          <a:lstStyle/>
          <a:p>
            <a:pPr marL="457200" indent="-457200">
              <a:buClr>
                <a:schemeClr val="accent4">
                  <a:lumMod val="75000"/>
                </a:schemeClr>
              </a:buClr>
              <a:buFont typeface="+mj-lt"/>
              <a:buAutoNum type="arabicParenR"/>
            </a:pPr>
            <a:r>
              <a:rPr lang="en-US" sz="2800" b="1" dirty="0" smtClean="0">
                <a:solidFill>
                  <a:schemeClr val="accent4">
                    <a:lumMod val="50000"/>
                  </a:schemeClr>
                </a:solidFill>
              </a:rPr>
              <a:t>Concrete</a:t>
            </a:r>
            <a:r>
              <a:rPr lang="en-US" sz="2600" dirty="0" smtClean="0"/>
              <a:t/>
            </a:r>
            <a:br>
              <a:rPr lang="en-US" sz="2600" dirty="0" smtClean="0"/>
            </a:br>
            <a:endParaRPr lang="en-US" sz="2600" dirty="0" smtClean="0"/>
          </a:p>
          <a:p>
            <a:pPr marL="914400" lvl="1" indent="-457200">
              <a:buClr>
                <a:schemeClr val="bg1">
                  <a:lumMod val="50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Used Compressive Strength (</a:t>
            </a:r>
            <a:r>
              <a:rPr lang="en-US" sz="2700" b="1" dirty="0" err="1" smtClean="0">
                <a:solidFill>
                  <a:schemeClr val="accent2">
                    <a:lumMod val="50000"/>
                  </a:schemeClr>
                </a:solidFill>
                <a:latin typeface="Aparajita" pitchFamily="34" charset="0"/>
                <a:cs typeface="Aparajita" pitchFamily="34" charset="0"/>
              </a:rPr>
              <a:t>f</a:t>
            </a:r>
            <a:r>
              <a:rPr lang="en-US" sz="2700" b="1" baseline="-25000" dirty="0" err="1" smtClean="0">
                <a:solidFill>
                  <a:schemeClr val="accent2">
                    <a:lumMod val="50000"/>
                  </a:schemeClr>
                </a:solidFill>
                <a:latin typeface="Aparajita" pitchFamily="34" charset="0"/>
                <a:cs typeface="Aparajita" pitchFamily="34" charset="0"/>
              </a:rPr>
              <a:t>c</a:t>
            </a:r>
            <a:r>
              <a:rPr lang="en-US" sz="2700" b="1" dirty="0" smtClean="0">
                <a:solidFill>
                  <a:schemeClr val="accent2">
                    <a:lumMod val="50000"/>
                  </a:schemeClr>
                </a:solidFill>
                <a:latin typeface="Aparajita" pitchFamily="34" charset="0"/>
                <a:cs typeface="Aparajita" pitchFamily="34" charset="0"/>
              </a:rPr>
              <a:t>’) for Slabs, Beams, Columns and Footings is 28 </a:t>
            </a:r>
            <a:r>
              <a:rPr lang="en-US" sz="2700" b="1" dirty="0" err="1" smtClean="0">
                <a:solidFill>
                  <a:schemeClr val="accent2">
                    <a:lumMod val="50000"/>
                  </a:schemeClr>
                </a:solidFill>
                <a:latin typeface="Aparajita" pitchFamily="34" charset="0"/>
                <a:cs typeface="Aparajita" pitchFamily="34" charset="0"/>
              </a:rPr>
              <a:t>MPa</a:t>
            </a:r>
            <a:r>
              <a:rPr lang="en-US" sz="2700" b="1" dirty="0" smtClean="0">
                <a:solidFill>
                  <a:schemeClr val="accent2">
                    <a:lumMod val="50000"/>
                  </a:schemeClr>
                </a:solidFill>
                <a:latin typeface="Aparajita" pitchFamily="34" charset="0"/>
                <a:cs typeface="Aparajita" pitchFamily="34" charset="0"/>
              </a:rPr>
              <a:t>.</a:t>
            </a:r>
            <a:br>
              <a:rPr lang="en-US" sz="2700" b="1" dirty="0" smtClean="0">
                <a:solidFill>
                  <a:schemeClr val="accent2">
                    <a:lumMod val="50000"/>
                  </a:schemeClr>
                </a:solidFill>
                <a:latin typeface="Aparajita" pitchFamily="34" charset="0"/>
                <a:cs typeface="Aparajita" pitchFamily="34" charset="0"/>
              </a:rPr>
            </a:br>
            <a:endParaRPr lang="en-US" sz="2700" b="1" dirty="0" smtClean="0">
              <a:solidFill>
                <a:schemeClr val="accent2">
                  <a:lumMod val="50000"/>
                </a:schemeClr>
              </a:solidFill>
              <a:latin typeface="Aparajita" pitchFamily="34" charset="0"/>
              <a:cs typeface="Aparajita" pitchFamily="34" charset="0"/>
            </a:endParaRPr>
          </a:p>
          <a:p>
            <a:pPr marL="914400" lvl="1" indent="-457200">
              <a:buClr>
                <a:schemeClr val="bg1">
                  <a:lumMod val="50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Modulus of Elasticity = 24870 </a:t>
            </a:r>
            <a:r>
              <a:rPr lang="en-US" sz="2700" b="1" dirty="0" err="1" smtClean="0">
                <a:solidFill>
                  <a:schemeClr val="accent2">
                    <a:lumMod val="50000"/>
                  </a:schemeClr>
                </a:solidFill>
                <a:latin typeface="Aparajita" pitchFamily="34" charset="0"/>
                <a:cs typeface="Aparajita" pitchFamily="34" charset="0"/>
              </a:rPr>
              <a:t>MPa</a:t>
            </a:r>
            <a:r>
              <a:rPr lang="en-US" sz="2700" b="1" dirty="0" smtClean="0">
                <a:solidFill>
                  <a:schemeClr val="accent2">
                    <a:lumMod val="50000"/>
                  </a:schemeClr>
                </a:solidFill>
                <a:latin typeface="Aparajita" pitchFamily="34" charset="0"/>
                <a:cs typeface="Aparajita" pitchFamily="34" charset="0"/>
              </a:rPr>
              <a:t/>
            </a:r>
            <a:br>
              <a:rPr lang="en-US" sz="2700" b="1" dirty="0" smtClean="0">
                <a:solidFill>
                  <a:schemeClr val="accent2">
                    <a:lumMod val="50000"/>
                  </a:schemeClr>
                </a:solidFill>
                <a:latin typeface="Aparajita" pitchFamily="34" charset="0"/>
                <a:cs typeface="Aparajita" pitchFamily="34" charset="0"/>
              </a:rPr>
            </a:br>
            <a:endParaRPr lang="en-US" sz="2700" b="1" dirty="0" smtClean="0">
              <a:solidFill>
                <a:schemeClr val="accent2">
                  <a:lumMod val="50000"/>
                </a:schemeClr>
              </a:solidFill>
              <a:latin typeface="Aparajita" pitchFamily="34" charset="0"/>
              <a:cs typeface="Aparajita" pitchFamily="34" charset="0"/>
            </a:endParaRPr>
          </a:p>
          <a:p>
            <a:pPr marL="914400" lvl="1" indent="-457200">
              <a:buClr>
                <a:schemeClr val="bg1">
                  <a:lumMod val="50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Unit Weight for used Concrete is 25 </a:t>
            </a:r>
            <a:r>
              <a:rPr lang="en-US" sz="2700" b="1" dirty="0" err="1" smtClean="0">
                <a:solidFill>
                  <a:schemeClr val="accent2">
                    <a:lumMod val="50000"/>
                  </a:schemeClr>
                </a:solidFill>
                <a:latin typeface="Aparajita" pitchFamily="34" charset="0"/>
                <a:cs typeface="Aparajita" pitchFamily="34" charset="0"/>
              </a:rPr>
              <a:t>kN</a:t>
            </a:r>
            <a:r>
              <a:rPr lang="en-US" sz="2700" b="1" dirty="0" smtClean="0">
                <a:solidFill>
                  <a:schemeClr val="accent2">
                    <a:lumMod val="50000"/>
                  </a:schemeClr>
                </a:solidFill>
                <a:latin typeface="Aparajita" pitchFamily="34" charset="0"/>
                <a:cs typeface="Aparajita" pitchFamily="34" charset="0"/>
              </a:rPr>
              <a:t>/m</a:t>
            </a:r>
            <a:r>
              <a:rPr lang="en-US" sz="2700" b="1" baseline="30000" dirty="0" smtClean="0">
                <a:solidFill>
                  <a:schemeClr val="accent2">
                    <a:lumMod val="50000"/>
                  </a:schemeClr>
                </a:solidFill>
                <a:latin typeface="Aparajita" pitchFamily="34" charset="0"/>
                <a:cs typeface="Aparajita" pitchFamily="34" charset="0"/>
              </a:rPr>
              <a:t>3</a:t>
            </a:r>
          </a:p>
          <a:p>
            <a:pPr marL="457200" indent="-457200">
              <a:buNone/>
            </a:pPr>
            <a:endParaRPr lang="en-US" dirty="0" smtClean="0"/>
          </a:p>
        </p:txBody>
      </p:sp>
      <p:sp>
        <p:nvSpPr>
          <p:cNvPr id="5" name="Rectangle 4"/>
          <p:cNvSpPr/>
          <p:nvPr/>
        </p:nvSpPr>
        <p:spPr>
          <a:xfrm>
            <a:off x="6781800" y="4419600"/>
            <a:ext cx="2209800" cy="2438400"/>
          </a:xfrm>
          <a:prstGeom prst="rect">
            <a:avLst/>
          </a:prstGeom>
          <a:blipFill dpi="0" rotWithShape="1">
            <a:blip r:embed="rId2" cstate="print">
              <a:alphaModFix amt="61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C238F03A-58E1-4ECA-9024-348A9A81A53D}"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Structural Materials</a:t>
            </a:r>
            <a:endParaRPr lang="en-US" sz="4400" b="1" dirty="0">
              <a:latin typeface="Tekton Pro" pitchFamily="34" charset="0"/>
            </a:endParaRPr>
          </a:p>
        </p:txBody>
      </p:sp>
      <p:sp>
        <p:nvSpPr>
          <p:cNvPr id="3" name="Content Placeholder 2"/>
          <p:cNvSpPr>
            <a:spLocks noGrp="1"/>
          </p:cNvSpPr>
          <p:nvPr>
            <p:ph idx="1"/>
          </p:nvPr>
        </p:nvSpPr>
        <p:spPr>
          <a:xfrm>
            <a:off x="457200" y="1371600"/>
            <a:ext cx="8229600" cy="4525963"/>
          </a:xfrm>
        </p:spPr>
        <p:txBody>
          <a:bodyPr/>
          <a:lstStyle/>
          <a:p>
            <a:pPr marL="514350" indent="-514350">
              <a:buClr>
                <a:schemeClr val="accent4">
                  <a:lumMod val="75000"/>
                </a:schemeClr>
              </a:buClr>
              <a:buFont typeface="+mj-lt"/>
              <a:buAutoNum type="arabicParenR" startAt="2"/>
            </a:pPr>
            <a:r>
              <a:rPr lang="en-US" sz="2800" b="1" dirty="0" smtClean="0">
                <a:solidFill>
                  <a:schemeClr val="accent4">
                    <a:lumMod val="50000"/>
                  </a:schemeClr>
                </a:solidFill>
              </a:rPr>
              <a:t>Reinforcing Steel</a:t>
            </a:r>
            <a:r>
              <a:rPr lang="en-US" sz="2600" dirty="0" smtClean="0"/>
              <a:t/>
            </a:r>
            <a:br>
              <a:rPr lang="en-US" sz="2600" dirty="0" smtClean="0"/>
            </a:br>
            <a:endParaRPr lang="en-US" sz="2600" dirty="0" smtClean="0"/>
          </a:p>
          <a:p>
            <a:pPr lvl="1">
              <a:buClr>
                <a:schemeClr val="accent4">
                  <a:lumMod val="75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Yielding Stress for used Steel is 420 </a:t>
            </a:r>
            <a:r>
              <a:rPr lang="en-US" sz="2700" b="1" dirty="0" err="1" smtClean="0">
                <a:solidFill>
                  <a:schemeClr val="accent2">
                    <a:lumMod val="50000"/>
                  </a:schemeClr>
                </a:solidFill>
                <a:latin typeface="Aparajita" pitchFamily="34" charset="0"/>
                <a:cs typeface="Aparajita" pitchFamily="34" charset="0"/>
              </a:rPr>
              <a:t>MPa</a:t>
            </a:r>
            <a:r>
              <a:rPr lang="en-US" sz="2700" b="1" dirty="0" smtClean="0">
                <a:solidFill>
                  <a:schemeClr val="accent2">
                    <a:lumMod val="50000"/>
                  </a:schemeClr>
                </a:solidFill>
                <a:latin typeface="Aparajita" pitchFamily="34" charset="0"/>
                <a:cs typeface="Aparajita" pitchFamily="34" charset="0"/>
              </a:rPr>
              <a:t/>
            </a:r>
            <a:br>
              <a:rPr lang="en-US" sz="2700" b="1" dirty="0" smtClean="0">
                <a:solidFill>
                  <a:schemeClr val="accent2">
                    <a:lumMod val="50000"/>
                  </a:schemeClr>
                </a:solidFill>
                <a:latin typeface="Aparajita" pitchFamily="34" charset="0"/>
                <a:cs typeface="Aparajita" pitchFamily="34" charset="0"/>
              </a:rPr>
            </a:br>
            <a:endParaRPr lang="en-US" sz="2700" b="1" dirty="0" smtClean="0">
              <a:solidFill>
                <a:schemeClr val="accent2">
                  <a:lumMod val="50000"/>
                </a:schemeClr>
              </a:solidFill>
              <a:latin typeface="Aparajita" pitchFamily="34" charset="0"/>
              <a:cs typeface="Aparajita" pitchFamily="34" charset="0"/>
            </a:endParaRPr>
          </a:p>
          <a:p>
            <a:pPr lvl="1">
              <a:buClr>
                <a:schemeClr val="accent4">
                  <a:lumMod val="75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Modulus of Elasticity is 200,000 </a:t>
            </a:r>
            <a:r>
              <a:rPr lang="en-US" sz="2700" b="1" dirty="0" err="1" smtClean="0">
                <a:solidFill>
                  <a:schemeClr val="accent2">
                    <a:lumMod val="50000"/>
                  </a:schemeClr>
                </a:solidFill>
                <a:latin typeface="Aparajita" pitchFamily="34" charset="0"/>
                <a:cs typeface="Aparajita" pitchFamily="34" charset="0"/>
              </a:rPr>
              <a:t>MPa</a:t>
            </a:r>
            <a:r>
              <a:rPr lang="en-US" sz="2700" b="1" dirty="0" smtClean="0">
                <a:solidFill>
                  <a:schemeClr val="accent2">
                    <a:lumMod val="50000"/>
                  </a:schemeClr>
                </a:solidFill>
                <a:latin typeface="Aparajita" pitchFamily="34" charset="0"/>
                <a:cs typeface="Aparajita" pitchFamily="34" charset="0"/>
              </a:rPr>
              <a:t> </a:t>
            </a:r>
            <a:br>
              <a:rPr lang="en-US" sz="2700" b="1" dirty="0" smtClean="0">
                <a:solidFill>
                  <a:schemeClr val="accent2">
                    <a:lumMod val="50000"/>
                  </a:schemeClr>
                </a:solidFill>
                <a:latin typeface="Aparajita" pitchFamily="34" charset="0"/>
                <a:cs typeface="Aparajita" pitchFamily="34" charset="0"/>
              </a:rPr>
            </a:br>
            <a:endParaRPr lang="en-US" sz="2700" b="1" dirty="0" smtClean="0">
              <a:solidFill>
                <a:schemeClr val="accent2">
                  <a:lumMod val="50000"/>
                </a:schemeClr>
              </a:solidFill>
              <a:latin typeface="Aparajita" pitchFamily="34" charset="0"/>
              <a:cs typeface="Aparajita" pitchFamily="34" charset="0"/>
            </a:endParaRPr>
          </a:p>
          <a:p>
            <a:pPr lvl="1">
              <a:buClr>
                <a:schemeClr val="accent4">
                  <a:lumMod val="75000"/>
                </a:schemeClr>
              </a:buClr>
              <a:buFont typeface="Wingdings" pitchFamily="2" charset="2"/>
              <a:buChar char="v"/>
            </a:pPr>
            <a:r>
              <a:rPr lang="en-US" sz="2700" b="1" dirty="0" smtClean="0">
                <a:solidFill>
                  <a:schemeClr val="accent2">
                    <a:lumMod val="50000"/>
                  </a:schemeClr>
                </a:solidFill>
                <a:latin typeface="Aparajita" pitchFamily="34" charset="0"/>
                <a:cs typeface="Aparajita" pitchFamily="34" charset="0"/>
              </a:rPr>
              <a:t>Unit Weight (ɣ) is 77kN/m</a:t>
            </a:r>
            <a:r>
              <a:rPr lang="en-US" sz="2700" b="1" baseline="30000" dirty="0" smtClean="0">
                <a:solidFill>
                  <a:schemeClr val="accent2">
                    <a:lumMod val="50000"/>
                  </a:schemeClr>
                </a:solidFill>
                <a:latin typeface="Aparajita" pitchFamily="34" charset="0"/>
                <a:cs typeface="Aparajita" pitchFamily="34" charset="0"/>
              </a:rPr>
              <a:t>3</a:t>
            </a:r>
          </a:p>
          <a:p>
            <a:endParaRPr lang="en-US" dirty="0"/>
          </a:p>
        </p:txBody>
      </p:sp>
      <p:sp>
        <p:nvSpPr>
          <p:cNvPr id="6" name="Rectangle 5"/>
          <p:cNvSpPr/>
          <p:nvPr/>
        </p:nvSpPr>
        <p:spPr>
          <a:xfrm>
            <a:off x="5562600" y="4724400"/>
            <a:ext cx="3352800" cy="1981200"/>
          </a:xfrm>
          <a:prstGeom prst="rect">
            <a:avLst/>
          </a:prstGeom>
          <a:blipFill dpi="0" rotWithShape="1">
            <a:blip r:embed="rId2" cstate="print">
              <a:alphaModFix am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C238F03A-58E1-4ECA-9024-348A9A81A53D}"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smtClean="0">
                <a:latin typeface="Tekton Pro" pitchFamily="34" charset="0"/>
              </a:rPr>
              <a:t>Non-Structural Materials</a:t>
            </a:r>
            <a:endParaRPr lang="en-US" sz="4200" b="1" dirty="0">
              <a:latin typeface="Tekton Pro" pitchFamily="34" charset="0"/>
            </a:endParaRPr>
          </a:p>
        </p:txBody>
      </p:sp>
      <p:sp>
        <p:nvSpPr>
          <p:cNvPr id="3" name="Content Placeholder 2"/>
          <p:cNvSpPr>
            <a:spLocks noGrp="1"/>
          </p:cNvSpPr>
          <p:nvPr>
            <p:ph idx="1"/>
          </p:nvPr>
        </p:nvSpPr>
        <p:spPr/>
        <p:txBody>
          <a:bodyPr>
            <a:normAutofit lnSpcReduction="10000"/>
          </a:bodyPr>
          <a:lstStyle/>
          <a:p>
            <a:pPr marL="457200" indent="-457200">
              <a:buClr>
                <a:schemeClr val="accent4">
                  <a:lumMod val="75000"/>
                </a:schemeClr>
              </a:buClr>
              <a:buFont typeface="+mj-lt"/>
              <a:buAutoNum type="arabicParenR"/>
            </a:pPr>
            <a:r>
              <a:rPr lang="en-US" sz="2600" b="1" dirty="0" smtClean="0">
                <a:solidFill>
                  <a:schemeClr val="accent4">
                    <a:lumMod val="50000"/>
                  </a:schemeClr>
                </a:solidFill>
              </a:rPr>
              <a:t>Concrete Blocks</a:t>
            </a:r>
            <a:br>
              <a:rPr lang="en-US" sz="2600" b="1" dirty="0" smtClean="0">
                <a:solidFill>
                  <a:schemeClr val="accent4">
                    <a:lumMod val="50000"/>
                  </a:schemeClr>
                </a:solidFill>
              </a:rPr>
            </a:br>
            <a:endParaRPr lang="en-US" sz="2600" b="1" dirty="0" smtClean="0">
              <a:solidFill>
                <a:schemeClr val="accent4">
                  <a:lumMod val="50000"/>
                </a:schemeClr>
              </a:solidFill>
            </a:endParaRPr>
          </a:p>
          <a:p>
            <a:pPr lvl="1">
              <a:buClr>
                <a:schemeClr val="accent4">
                  <a:lumMod val="75000"/>
                </a:schemeClr>
              </a:buClr>
              <a:buFont typeface="Wingdings" pitchFamily="2" charset="2"/>
              <a:buChar char="v"/>
            </a:pPr>
            <a:r>
              <a:rPr lang="en-US" sz="2750" b="1" dirty="0" smtClean="0">
                <a:solidFill>
                  <a:schemeClr val="accent2">
                    <a:lumMod val="50000"/>
                  </a:schemeClr>
                </a:solidFill>
                <a:latin typeface="Aparajita" pitchFamily="34" charset="0"/>
                <a:cs typeface="Aparajita" pitchFamily="34" charset="0"/>
              </a:rPr>
              <a:t>The used blocks were of 100 mm thickness, 200mm height and 400mm length in internal partitions and in external walls having a unit weight of 12kN/m</a:t>
            </a:r>
            <a:r>
              <a:rPr lang="en-US" sz="2750" b="1" baseline="30000" dirty="0" smtClean="0">
                <a:solidFill>
                  <a:schemeClr val="accent2">
                    <a:lumMod val="50000"/>
                  </a:schemeClr>
                </a:solidFill>
                <a:latin typeface="Aparajita" pitchFamily="34" charset="0"/>
                <a:cs typeface="Aparajita" pitchFamily="34" charset="0"/>
              </a:rPr>
              <a:t>3</a:t>
            </a:r>
            <a:r>
              <a:rPr lang="en-US" sz="2750" b="1" dirty="0" smtClean="0">
                <a:solidFill>
                  <a:schemeClr val="accent2">
                    <a:lumMod val="50000"/>
                  </a:schemeClr>
                </a:solidFill>
                <a:latin typeface="Aparajita" pitchFamily="34" charset="0"/>
                <a:cs typeface="Aparajita" pitchFamily="34" charset="0"/>
              </a:rPr>
              <a:t> </a:t>
            </a:r>
            <a:br>
              <a:rPr lang="en-US" sz="2750" b="1" dirty="0" smtClean="0">
                <a:solidFill>
                  <a:schemeClr val="accent2">
                    <a:lumMod val="50000"/>
                  </a:schemeClr>
                </a:solidFill>
                <a:latin typeface="Aparajita" pitchFamily="34" charset="0"/>
                <a:cs typeface="Aparajita" pitchFamily="34" charset="0"/>
              </a:rPr>
            </a:br>
            <a:endParaRPr lang="en-US" sz="2750" b="1" dirty="0" smtClean="0">
              <a:solidFill>
                <a:schemeClr val="accent2">
                  <a:lumMod val="50000"/>
                </a:schemeClr>
              </a:solidFill>
              <a:latin typeface="Aparajita" pitchFamily="34" charset="0"/>
              <a:cs typeface="Aparajita" pitchFamily="34" charset="0"/>
            </a:endParaRPr>
          </a:p>
          <a:p>
            <a:pPr lvl="1">
              <a:buClr>
                <a:schemeClr val="accent4">
                  <a:lumMod val="75000"/>
                </a:schemeClr>
              </a:buClr>
              <a:buFont typeface="Wingdings" pitchFamily="2" charset="2"/>
              <a:buChar char="v"/>
            </a:pPr>
            <a:r>
              <a:rPr lang="en-US" sz="2750" b="1" dirty="0" smtClean="0">
                <a:solidFill>
                  <a:schemeClr val="accent2">
                    <a:lumMod val="50000"/>
                  </a:schemeClr>
                </a:solidFill>
                <a:latin typeface="Aparajita" pitchFamily="34" charset="0"/>
                <a:cs typeface="Aparajita" pitchFamily="34" charset="0"/>
              </a:rPr>
              <a:t>Internal partitions are 250mm thickness having two layers of 100mm concrete blocks with an isolation with of 50mm</a:t>
            </a:r>
            <a:br>
              <a:rPr lang="en-US" sz="2750" b="1" dirty="0" smtClean="0">
                <a:solidFill>
                  <a:schemeClr val="accent2">
                    <a:lumMod val="50000"/>
                  </a:schemeClr>
                </a:solidFill>
                <a:latin typeface="Aparajita" pitchFamily="34" charset="0"/>
                <a:cs typeface="Aparajita" pitchFamily="34" charset="0"/>
              </a:rPr>
            </a:br>
            <a:endParaRPr lang="en-US" sz="2750" b="1" dirty="0" smtClean="0">
              <a:solidFill>
                <a:schemeClr val="accent2">
                  <a:lumMod val="50000"/>
                </a:schemeClr>
              </a:solidFill>
              <a:latin typeface="Aparajita" pitchFamily="34" charset="0"/>
              <a:cs typeface="Aparajita" pitchFamily="34" charset="0"/>
            </a:endParaRPr>
          </a:p>
          <a:p>
            <a:pPr lvl="1">
              <a:buClr>
                <a:schemeClr val="accent4">
                  <a:lumMod val="75000"/>
                </a:schemeClr>
              </a:buClr>
              <a:buFont typeface="Wingdings" pitchFamily="2" charset="2"/>
              <a:buChar char="v"/>
            </a:pPr>
            <a:r>
              <a:rPr lang="en-US" sz="2750" b="1" dirty="0" smtClean="0">
                <a:solidFill>
                  <a:schemeClr val="accent2">
                    <a:lumMod val="50000"/>
                  </a:schemeClr>
                </a:solidFill>
                <a:latin typeface="Aparajita" pitchFamily="34" charset="0"/>
                <a:cs typeface="Aparajita" pitchFamily="34" charset="0"/>
              </a:rPr>
              <a:t>For external walls, a single layer of 100mm concrete block is used. </a:t>
            </a:r>
          </a:p>
          <a:p>
            <a:endParaRPr lang="en-US" dirty="0" smtClean="0"/>
          </a:p>
        </p:txBody>
      </p:sp>
      <p:pic>
        <p:nvPicPr>
          <p:cNvPr id="1026" name="Picture 2" descr="C:\Users\Admin\Desktop\GP images\hollow-block_06.jpg"/>
          <p:cNvPicPr>
            <a:picLocks noChangeAspect="1" noChangeArrowheads="1"/>
          </p:cNvPicPr>
          <p:nvPr/>
        </p:nvPicPr>
        <p:blipFill>
          <a:blip r:embed="rId2" cstate="print"/>
          <a:srcRect/>
          <a:stretch>
            <a:fillRect/>
          </a:stretch>
        </p:blipFill>
        <p:spPr bwMode="auto">
          <a:xfrm>
            <a:off x="6324600" y="533400"/>
            <a:ext cx="2339975" cy="1564518"/>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Non-Structural Materials</a:t>
            </a:r>
            <a:endParaRPr lang="en-US" sz="4400" b="1" dirty="0">
              <a:latin typeface="Tekton Pro" pitchFamily="34" charset="0"/>
            </a:endParaRPr>
          </a:p>
        </p:txBody>
      </p:sp>
      <p:sp>
        <p:nvSpPr>
          <p:cNvPr id="3" name="Content Placeholder 2"/>
          <p:cNvSpPr>
            <a:spLocks noGrp="1"/>
          </p:cNvSpPr>
          <p:nvPr>
            <p:ph idx="1"/>
          </p:nvPr>
        </p:nvSpPr>
        <p:spPr/>
        <p:txBody>
          <a:bodyPr>
            <a:normAutofit/>
          </a:bodyPr>
          <a:lstStyle/>
          <a:p>
            <a:pPr marL="514350" indent="-514350">
              <a:buClr>
                <a:schemeClr val="accent4">
                  <a:lumMod val="75000"/>
                </a:schemeClr>
              </a:buClr>
              <a:buAutoNum type="arabicParenR" startAt="2"/>
            </a:pPr>
            <a:r>
              <a:rPr lang="en-US" sz="2600" b="1" dirty="0" smtClean="0">
                <a:solidFill>
                  <a:schemeClr val="accent4">
                    <a:lumMod val="50000"/>
                  </a:schemeClr>
                </a:solidFill>
              </a:rPr>
              <a:t>Building Stones:</a:t>
            </a:r>
            <a:br>
              <a:rPr lang="en-US" sz="2600" b="1" dirty="0" smtClean="0">
                <a:solidFill>
                  <a:schemeClr val="accent4">
                    <a:lumMod val="50000"/>
                  </a:schemeClr>
                </a:solidFill>
              </a:rPr>
            </a:br>
            <a:endParaRPr lang="en-US" sz="2600" b="1" dirty="0" smtClean="0">
              <a:solidFill>
                <a:schemeClr val="accent4">
                  <a:lumMod val="50000"/>
                </a:schemeClr>
              </a:solidFill>
            </a:endParaRP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The average density for used building stones is 2700 kg/m</a:t>
            </a:r>
            <a:r>
              <a:rPr lang="en-US" sz="2750" b="1" baseline="30000" dirty="0" smtClean="0">
                <a:solidFill>
                  <a:schemeClr val="accent2">
                    <a:lumMod val="50000"/>
                  </a:schemeClr>
                </a:solidFill>
                <a:latin typeface="Aparajita" pitchFamily="34" charset="0"/>
                <a:cs typeface="Aparajita" pitchFamily="34" charset="0"/>
              </a:rPr>
              <a:t>3</a:t>
            </a:r>
          </a:p>
          <a:p>
            <a:pPr lvl="1">
              <a:buClr>
                <a:schemeClr val="accent4">
                  <a:lumMod val="75000"/>
                </a:schemeClr>
              </a:buClr>
              <a:buFont typeface="Wingdings" pitchFamily="2" charset="2"/>
              <a:buChar char="Ø"/>
            </a:pPr>
            <a:endParaRPr lang="en-US" sz="2750" b="1" dirty="0" smtClean="0">
              <a:solidFill>
                <a:schemeClr val="accent2">
                  <a:lumMod val="50000"/>
                </a:schemeClr>
              </a:solidFill>
              <a:latin typeface="Aparajita" pitchFamily="34" charset="0"/>
              <a:cs typeface="Aparajita" pitchFamily="34" charset="0"/>
            </a:endParaRP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The Three main shapes of the used stones are:</a:t>
            </a:r>
          </a:p>
          <a:p>
            <a:pPr marL="1257300" lvl="2" indent="-457200">
              <a:buClr>
                <a:schemeClr val="accent4">
                  <a:lumMod val="75000"/>
                </a:schemeClr>
              </a:buClr>
              <a:buAutoNum type="arabicPeriod"/>
            </a:pPr>
            <a:r>
              <a:rPr lang="en-US" sz="2750" b="1" dirty="0" err="1" smtClean="0">
                <a:solidFill>
                  <a:schemeClr val="accent2">
                    <a:lumMod val="50000"/>
                  </a:schemeClr>
                </a:solidFill>
                <a:latin typeface="Aparajita" pitchFamily="34" charset="0"/>
                <a:cs typeface="Aparajita" pitchFamily="34" charset="0"/>
              </a:rPr>
              <a:t>Tobzeh</a:t>
            </a:r>
            <a:r>
              <a:rPr lang="en-US" sz="2750" b="1" dirty="0" smtClean="0">
                <a:solidFill>
                  <a:schemeClr val="accent2">
                    <a:lumMod val="50000"/>
                  </a:schemeClr>
                </a:solidFill>
                <a:latin typeface="Aparajita" pitchFamily="34" charset="0"/>
                <a:cs typeface="Aparajita" pitchFamily="34" charset="0"/>
              </a:rPr>
              <a:t> Stone</a:t>
            </a:r>
          </a:p>
          <a:p>
            <a:pPr marL="1257300" lvl="2" indent="-457200">
              <a:buClr>
                <a:schemeClr val="accent4">
                  <a:lumMod val="75000"/>
                </a:schemeClr>
              </a:buClr>
              <a:buAutoNum type="arabicPeriod"/>
            </a:pPr>
            <a:r>
              <a:rPr lang="en-US" sz="2750" b="1" dirty="0" err="1" smtClean="0">
                <a:solidFill>
                  <a:schemeClr val="accent2">
                    <a:lumMod val="50000"/>
                  </a:schemeClr>
                </a:solidFill>
                <a:latin typeface="Aparajita" pitchFamily="34" charset="0"/>
                <a:cs typeface="Aparajita" pitchFamily="34" charset="0"/>
              </a:rPr>
              <a:t>Mufajjar</a:t>
            </a:r>
            <a:r>
              <a:rPr lang="en-US" sz="2750" b="1" dirty="0" smtClean="0">
                <a:solidFill>
                  <a:schemeClr val="accent2">
                    <a:lumMod val="50000"/>
                  </a:schemeClr>
                </a:solidFill>
                <a:latin typeface="Aparajita" pitchFamily="34" charset="0"/>
                <a:cs typeface="Aparajita" pitchFamily="34" charset="0"/>
              </a:rPr>
              <a:t> Stone</a:t>
            </a:r>
          </a:p>
          <a:p>
            <a:pPr marL="1257300" lvl="2" indent="-457200">
              <a:buClr>
                <a:schemeClr val="accent4">
                  <a:lumMod val="75000"/>
                </a:schemeClr>
              </a:buClr>
              <a:buAutoNum type="arabicPeriod"/>
            </a:pPr>
            <a:r>
              <a:rPr lang="en-US" sz="2750" b="1" dirty="0" err="1" smtClean="0">
                <a:solidFill>
                  <a:schemeClr val="accent2">
                    <a:lumMod val="50000"/>
                  </a:schemeClr>
                </a:solidFill>
                <a:latin typeface="Aparajita" pitchFamily="34" charset="0"/>
                <a:cs typeface="Aparajita" pitchFamily="34" charset="0"/>
              </a:rPr>
              <a:t>Matabbeh</a:t>
            </a:r>
            <a:r>
              <a:rPr lang="en-US" sz="2750" b="1" dirty="0" smtClean="0">
                <a:solidFill>
                  <a:schemeClr val="accent2">
                    <a:lumMod val="50000"/>
                  </a:schemeClr>
                </a:solidFill>
                <a:latin typeface="Aparajita" pitchFamily="34" charset="0"/>
                <a:cs typeface="Aparajita" pitchFamily="34" charset="0"/>
              </a:rPr>
              <a:t> Stone </a:t>
            </a:r>
          </a:p>
        </p:txBody>
      </p:sp>
      <p:pic>
        <p:nvPicPr>
          <p:cNvPr id="2050" name="Picture 2" descr="C:\Users\Admin\Desktop\images\rock.PNG"/>
          <p:cNvPicPr>
            <a:picLocks noChangeAspect="1" noChangeArrowheads="1"/>
          </p:cNvPicPr>
          <p:nvPr/>
        </p:nvPicPr>
        <p:blipFill>
          <a:blip r:embed="rId2" cstate="print"/>
          <a:srcRect/>
          <a:stretch>
            <a:fillRect/>
          </a:stretch>
        </p:blipFill>
        <p:spPr bwMode="auto">
          <a:xfrm>
            <a:off x="5204346" y="4096509"/>
            <a:ext cx="3276600" cy="1868548"/>
          </a:xfrm>
          <a:prstGeom prst="rect">
            <a:avLst/>
          </a:prstGeom>
          <a:ln>
            <a:noFill/>
          </a:ln>
          <a:effectLst>
            <a:softEdge rad="112500"/>
          </a:effectLst>
        </p:spPr>
      </p:pic>
      <p:sp>
        <p:nvSpPr>
          <p:cNvPr id="5" name="Slide Number Placeholder 4"/>
          <p:cNvSpPr>
            <a:spLocks noGrp="1"/>
          </p:cNvSpPr>
          <p:nvPr>
            <p:ph type="sldNum" sz="quarter" idx="12"/>
          </p:nvPr>
        </p:nvSpPr>
        <p:spPr/>
        <p:txBody>
          <a:bodyPr/>
          <a:lstStyle/>
          <a:p>
            <a:fld id="{C238F03A-58E1-4ECA-9024-348A9A81A53D}"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Non-Structural Materials</a:t>
            </a:r>
            <a:endParaRPr lang="en-US" sz="4400" b="1" dirty="0">
              <a:latin typeface="Tekton Pro" pitchFamily="34" charset="0"/>
            </a:endParaRPr>
          </a:p>
        </p:txBody>
      </p:sp>
      <p:sp>
        <p:nvSpPr>
          <p:cNvPr id="3" name="Content Placeholder 2"/>
          <p:cNvSpPr>
            <a:spLocks noGrp="1"/>
          </p:cNvSpPr>
          <p:nvPr>
            <p:ph idx="1"/>
          </p:nvPr>
        </p:nvSpPr>
        <p:spPr/>
        <p:txBody>
          <a:bodyPr>
            <a:normAutofit/>
          </a:bodyPr>
          <a:lstStyle/>
          <a:p>
            <a:pPr marL="514350" indent="-514350">
              <a:buClr>
                <a:schemeClr val="accent4">
                  <a:lumMod val="75000"/>
                </a:schemeClr>
              </a:buClr>
              <a:buFont typeface="+mj-lt"/>
              <a:buAutoNum type="arabicParenR" startAt="3"/>
            </a:pPr>
            <a:r>
              <a:rPr lang="en-US" sz="2600" b="1" dirty="0" smtClean="0">
                <a:solidFill>
                  <a:schemeClr val="accent4">
                    <a:lumMod val="50000"/>
                  </a:schemeClr>
                </a:solidFill>
              </a:rPr>
              <a:t>Plastering:</a:t>
            </a:r>
          </a:p>
          <a:p>
            <a:pPr marL="857250" lvl="1" indent="-457200">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Three layers of plastering will be used to achieve the required smoothness with an average thickness of 20mm for each layer </a:t>
            </a:r>
          </a:p>
          <a:p>
            <a:endParaRPr lang="en-US" dirty="0" smtClean="0"/>
          </a:p>
          <a:p>
            <a:endParaRPr lang="en-US" dirty="0" smtClean="0"/>
          </a:p>
          <a:p>
            <a:pPr marL="514350" indent="-514350">
              <a:buClr>
                <a:schemeClr val="accent4">
                  <a:lumMod val="75000"/>
                </a:schemeClr>
              </a:buClr>
              <a:buFont typeface="+mj-lt"/>
              <a:buAutoNum type="arabicParenR" startAt="4"/>
            </a:pPr>
            <a:r>
              <a:rPr lang="en-US" sz="2600" b="1" dirty="0" smtClean="0">
                <a:solidFill>
                  <a:schemeClr val="accent4">
                    <a:lumMod val="50000"/>
                  </a:schemeClr>
                </a:solidFill>
              </a:rPr>
              <a:t>Tiles:</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The main two types of tiles that will be used in the building are Mosaic Tiles for internal rooms and Ceramic Tiles for kitchens and WCs with an average density of 2500 kg/m</a:t>
            </a:r>
            <a:r>
              <a:rPr lang="en-US" sz="2750" b="1" baseline="30000" dirty="0" smtClean="0">
                <a:solidFill>
                  <a:schemeClr val="accent2">
                    <a:lumMod val="50000"/>
                  </a:schemeClr>
                </a:solidFill>
                <a:latin typeface="Aparajita" pitchFamily="34" charset="0"/>
                <a:cs typeface="Aparajita" pitchFamily="34" charset="0"/>
              </a:rPr>
              <a:t>3</a:t>
            </a:r>
          </a:p>
          <a:p>
            <a:endParaRPr lang="en-US" dirty="0" smtClean="0"/>
          </a:p>
          <a:p>
            <a:endParaRPr lang="en-US" dirty="0"/>
          </a:p>
        </p:txBody>
      </p:sp>
      <p:pic>
        <p:nvPicPr>
          <p:cNvPr id="3074" name="Picture 2" descr="C:\Users\Admin\Desktop\GP images\CeramicTiles_08Web.jpg"/>
          <p:cNvPicPr>
            <a:picLocks noChangeAspect="1" noChangeArrowheads="1"/>
          </p:cNvPicPr>
          <p:nvPr/>
        </p:nvPicPr>
        <p:blipFill>
          <a:blip r:embed="rId2" cstate="print"/>
          <a:srcRect t="55172"/>
          <a:stretch>
            <a:fillRect/>
          </a:stretch>
        </p:blipFill>
        <p:spPr bwMode="auto">
          <a:xfrm>
            <a:off x="5715000" y="3124200"/>
            <a:ext cx="2063262" cy="1341120"/>
          </a:xfrm>
          <a:prstGeom prst="rect">
            <a:avLst/>
          </a:prstGeom>
          <a:ln>
            <a:noFill/>
          </a:ln>
          <a:effectLst>
            <a:softEdge rad="112500"/>
          </a:effectLst>
        </p:spPr>
      </p:pic>
      <p:sp>
        <p:nvSpPr>
          <p:cNvPr id="5" name="Slide Number Placeholder 4"/>
          <p:cNvSpPr>
            <a:spLocks noGrp="1"/>
          </p:cNvSpPr>
          <p:nvPr>
            <p:ph type="sldNum" sz="quarter" idx="12"/>
          </p:nvPr>
        </p:nvSpPr>
        <p:spPr/>
        <p:txBody>
          <a:bodyPr/>
          <a:lstStyle/>
          <a:p>
            <a:fld id="{C238F03A-58E1-4ECA-9024-348A9A81A53D}"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The Philosophy of Design</a:t>
            </a:r>
            <a:endParaRPr lang="en-US" sz="4400" b="1" dirty="0">
              <a:latin typeface="Tekton Pro" pitchFamily="34" charset="0"/>
            </a:endParaRPr>
          </a:p>
        </p:txBody>
      </p:sp>
      <p:sp>
        <p:nvSpPr>
          <p:cNvPr id="3" name="Content Placeholder 2"/>
          <p:cNvSpPr>
            <a:spLocks noGrp="1"/>
          </p:cNvSpPr>
          <p:nvPr>
            <p:ph idx="1"/>
          </p:nvPr>
        </p:nvSpPr>
        <p:spPr>
          <a:xfrm>
            <a:off x="457200" y="1371600"/>
            <a:ext cx="8229600" cy="5334000"/>
          </a:xfrm>
        </p:spPr>
        <p:txBody>
          <a:bodyPr>
            <a:noAutofit/>
          </a:bodyPr>
          <a:lstStyle/>
          <a:p>
            <a:pPr>
              <a:spcBef>
                <a:spcPts val="0"/>
              </a:spcBef>
              <a:buClr>
                <a:schemeClr val="accent4">
                  <a:lumMod val="75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A 3D Model was constructed and analyzed using SAP2000 program taking into consideration the effects of dynamic Loads</a:t>
            </a:r>
          </a:p>
          <a:p>
            <a:pPr>
              <a:spcBef>
                <a:spcPts val="0"/>
              </a:spcBef>
              <a:buClr>
                <a:schemeClr val="accent4">
                  <a:lumMod val="75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a:p>
            <a:pPr>
              <a:spcBef>
                <a:spcPts val="0"/>
              </a:spcBef>
              <a:buClr>
                <a:schemeClr val="accent4">
                  <a:lumMod val="75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Columns and Beams were represented as line elements.</a:t>
            </a:r>
          </a:p>
          <a:p>
            <a:pPr>
              <a:spcBef>
                <a:spcPts val="0"/>
              </a:spcBef>
              <a:buClr>
                <a:schemeClr val="accent4">
                  <a:lumMod val="75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a:p>
            <a:pPr>
              <a:spcBef>
                <a:spcPts val="0"/>
              </a:spcBef>
              <a:buClr>
                <a:schemeClr val="accent4">
                  <a:lumMod val="75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Slabs and shear walls were modeled as area elements.</a:t>
            </a:r>
          </a:p>
          <a:p>
            <a:pPr>
              <a:spcBef>
                <a:spcPts val="0"/>
              </a:spcBef>
              <a:buClr>
                <a:schemeClr val="accent4">
                  <a:lumMod val="75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a:p>
            <a:pPr>
              <a:spcBef>
                <a:spcPts val="0"/>
              </a:spcBef>
              <a:buClr>
                <a:schemeClr val="accent4">
                  <a:lumMod val="75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The connections between the footings and the column necks were represented as pin connections.</a:t>
            </a:r>
            <a:br>
              <a:rPr lang="en-US" sz="2600" b="1" dirty="0" smtClean="0">
                <a:solidFill>
                  <a:schemeClr val="accent2">
                    <a:lumMod val="50000"/>
                  </a:schemeClr>
                </a:solidFill>
                <a:latin typeface="Aparajita" pitchFamily="34" charset="0"/>
                <a:cs typeface="Aparajita" pitchFamily="34" charset="0"/>
              </a:rPr>
            </a:br>
            <a:endParaRPr lang="en-US" sz="2600" b="1" dirty="0" smtClean="0">
              <a:solidFill>
                <a:schemeClr val="accent2">
                  <a:lumMod val="50000"/>
                </a:schemeClr>
              </a:solidFill>
              <a:latin typeface="Aparajita" pitchFamily="34" charset="0"/>
              <a:cs typeface="Aparajita" pitchFamily="34" charset="0"/>
            </a:endParaRPr>
          </a:p>
          <a:p>
            <a:pPr>
              <a:spcBef>
                <a:spcPts val="0"/>
              </a:spcBef>
              <a:buClr>
                <a:schemeClr val="accent4">
                  <a:lumMod val="75000"/>
                </a:schemeClr>
              </a:buClr>
              <a:buFont typeface="Wingdings" pitchFamily="2" charset="2"/>
              <a:buChar char="v"/>
            </a:pPr>
            <a:r>
              <a:rPr lang="en-US" sz="2600" b="1" dirty="0">
                <a:solidFill>
                  <a:schemeClr val="accent2">
                    <a:lumMod val="50000"/>
                  </a:schemeClr>
                </a:solidFill>
                <a:latin typeface="Aparajita" pitchFamily="34" charset="0"/>
                <a:cs typeface="Aparajita" pitchFamily="34" charset="0"/>
              </a:rPr>
              <a:t>The Ultimate Design Method (LRFD) were used in the preliminary design phase. </a:t>
            </a:r>
          </a:p>
          <a:p>
            <a:pPr>
              <a:buClr>
                <a:schemeClr val="accent4">
                  <a:lumMod val="75000"/>
                </a:schemeClr>
              </a:buClr>
              <a:buFont typeface="Wingdings" pitchFamily="2" charset="2"/>
              <a:buChar char="v"/>
            </a:pPr>
            <a:endParaRPr lang="en-US" sz="26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Load Types</a:t>
            </a:r>
            <a:endParaRPr lang="en-US" sz="4400" b="1" dirty="0">
              <a:latin typeface="Tekton Pro" pitchFamily="34" charset="0"/>
            </a:endParaRPr>
          </a:p>
        </p:txBody>
      </p:sp>
      <p:sp>
        <p:nvSpPr>
          <p:cNvPr id="3" name="Content Placeholder 2"/>
          <p:cNvSpPr>
            <a:spLocks noGrp="1"/>
          </p:cNvSpPr>
          <p:nvPr>
            <p:ph idx="1"/>
          </p:nvPr>
        </p:nvSpPr>
        <p:spPr/>
        <p:txBody>
          <a:bodyPr/>
          <a:lstStyle/>
          <a:p>
            <a:pPr marL="457200" indent="-457200">
              <a:buClr>
                <a:schemeClr val="accent4">
                  <a:lumMod val="75000"/>
                </a:schemeClr>
              </a:buClr>
              <a:buAutoNum type="arabicPeriod"/>
            </a:pPr>
            <a:r>
              <a:rPr lang="en-US" sz="2600" b="1" dirty="0" smtClean="0">
                <a:solidFill>
                  <a:schemeClr val="accent4">
                    <a:lumMod val="50000"/>
                  </a:schemeClr>
                </a:solidFill>
              </a:rPr>
              <a:t>Live Load: 			</a:t>
            </a:r>
            <a:br>
              <a:rPr lang="en-US" sz="2600" b="1" dirty="0" smtClean="0">
                <a:solidFill>
                  <a:schemeClr val="accent4">
                    <a:lumMod val="50000"/>
                  </a:schemeClr>
                </a:solidFill>
              </a:rPr>
            </a:br>
            <a:r>
              <a:rPr lang="en-US" sz="2600" b="1" dirty="0" smtClean="0">
                <a:solidFill>
                  <a:schemeClr val="accent4">
                    <a:lumMod val="50000"/>
                  </a:schemeClr>
                </a:solidFill>
              </a:rPr>
              <a:t>					</a:t>
            </a:r>
            <a:r>
              <a:rPr lang="en-US" sz="2800" b="1" dirty="0">
                <a:solidFill>
                  <a:schemeClr val="accent2">
                    <a:lumMod val="50000"/>
                  </a:schemeClr>
                </a:solidFill>
                <a:latin typeface="Aparajita" pitchFamily="34" charset="0"/>
                <a:cs typeface="Aparajita" pitchFamily="34" charset="0"/>
              </a:rPr>
              <a:t>Used L</a:t>
            </a:r>
            <a:r>
              <a:rPr lang="en-US" sz="2800" b="1" dirty="0" smtClean="0">
                <a:solidFill>
                  <a:schemeClr val="accent2">
                    <a:lumMod val="50000"/>
                  </a:schemeClr>
                </a:solidFill>
                <a:latin typeface="Aparajita" pitchFamily="34" charset="0"/>
                <a:cs typeface="Aparajita" pitchFamily="34" charset="0"/>
              </a:rPr>
              <a:t>ive </a:t>
            </a:r>
            <a:r>
              <a:rPr lang="en-US" sz="2800" b="1" dirty="0">
                <a:solidFill>
                  <a:schemeClr val="accent2">
                    <a:lumMod val="50000"/>
                  </a:schemeClr>
                </a:solidFill>
                <a:latin typeface="Aparajita" pitchFamily="34" charset="0"/>
                <a:cs typeface="Aparajita" pitchFamily="34" charset="0"/>
              </a:rPr>
              <a:t>Load = 4.0 </a:t>
            </a:r>
            <a:r>
              <a:rPr lang="en-US" sz="2800" b="1" dirty="0" err="1">
                <a:solidFill>
                  <a:schemeClr val="accent2">
                    <a:lumMod val="50000"/>
                  </a:schemeClr>
                </a:solidFill>
                <a:latin typeface="Aparajita" pitchFamily="34" charset="0"/>
                <a:cs typeface="Aparajita" pitchFamily="34" charset="0"/>
              </a:rPr>
              <a:t>kN</a:t>
            </a:r>
            <a:r>
              <a:rPr lang="en-US" sz="2800" b="1" dirty="0">
                <a:solidFill>
                  <a:schemeClr val="accent2">
                    <a:lumMod val="50000"/>
                  </a:schemeClr>
                </a:solidFill>
                <a:latin typeface="Aparajita" pitchFamily="34" charset="0"/>
                <a:cs typeface="Aparajita" pitchFamily="34" charset="0"/>
              </a:rPr>
              <a:t>/m</a:t>
            </a:r>
            <a:r>
              <a:rPr lang="en-US" sz="2800" b="1" baseline="30000" dirty="0">
                <a:solidFill>
                  <a:schemeClr val="accent2">
                    <a:lumMod val="50000"/>
                  </a:schemeClr>
                </a:solidFill>
                <a:latin typeface="Aparajita" pitchFamily="34" charset="0"/>
                <a:cs typeface="Aparajita" pitchFamily="34" charset="0"/>
              </a:rPr>
              <a:t>2</a:t>
            </a:r>
            <a:endParaRPr lang="en-US" sz="2600" b="1" dirty="0" smtClean="0">
              <a:solidFill>
                <a:schemeClr val="accent4">
                  <a:lumMod val="50000"/>
                </a:schemeClr>
              </a:solidFill>
            </a:endParaRPr>
          </a:p>
          <a:p>
            <a:pPr marL="457200" indent="-457200">
              <a:buNone/>
            </a:pPr>
            <a:endParaRPr lang="en-US" dirty="0"/>
          </a:p>
        </p:txBody>
      </p:sp>
      <p:pic>
        <p:nvPicPr>
          <p:cNvPr id="1026" name="Picture 2" descr="C:\Users\Admin\Desktop\images\live-load.PNG"/>
          <p:cNvPicPr>
            <a:picLocks noChangeAspect="1" noChangeArrowheads="1"/>
          </p:cNvPicPr>
          <p:nvPr/>
        </p:nvPicPr>
        <p:blipFill rotWithShape="1">
          <a:blip r:embed="rId2" cstate="print"/>
          <a:srcRect t="6110"/>
          <a:stretch/>
        </p:blipFill>
        <p:spPr bwMode="auto">
          <a:xfrm>
            <a:off x="228600" y="2992581"/>
            <a:ext cx="4114800" cy="3086966"/>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19</a:t>
            </a:fld>
            <a:endParaRPr lang="en-US"/>
          </a:p>
        </p:txBody>
      </p:sp>
      <p:pic>
        <p:nvPicPr>
          <p:cNvPr id="6146" name="Picture 2" descr="C:\Users\Admin\Desktop\GRADUATION PROJECT\GP2 Report\Presentation\live-load-ub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992581"/>
            <a:ext cx="4294909" cy="311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970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3D Architectural Model of The Project</a:t>
            </a:r>
            <a:endParaRPr lang="en-US" b="1" dirty="0">
              <a:latin typeface="Tekton Pro" pitchFamily="34" charset="0"/>
            </a:endParaRPr>
          </a:p>
        </p:txBody>
      </p:sp>
      <p:pic>
        <p:nvPicPr>
          <p:cNvPr id="4" name="Content Placeholder 3" descr="salfeet 5.bmp"/>
          <p:cNvPicPr>
            <a:picLocks noGrp="1" noChangeAspect="1"/>
          </p:cNvPicPr>
          <p:nvPr>
            <p:ph idx="1"/>
          </p:nvPr>
        </p:nvPicPr>
        <p:blipFill>
          <a:blip r:embed="rId2" cstate="print"/>
          <a:stretch>
            <a:fillRect/>
          </a:stretch>
        </p:blipFill>
        <p:spPr>
          <a:xfrm>
            <a:off x="838201" y="1600200"/>
            <a:ext cx="7467600" cy="4752182"/>
          </a:xfrm>
        </p:spPr>
      </p:pic>
      <p:sp>
        <p:nvSpPr>
          <p:cNvPr id="5" name="Slide Number Placeholder 4"/>
          <p:cNvSpPr>
            <a:spLocks noGrp="1"/>
          </p:cNvSpPr>
          <p:nvPr>
            <p:ph type="sldNum" sz="quarter" idx="12"/>
          </p:nvPr>
        </p:nvSpPr>
        <p:spPr/>
        <p:txBody>
          <a:bodyPr/>
          <a:lstStyle/>
          <a:p>
            <a:fld id="{C238F03A-58E1-4ECA-9024-348A9A81A53D}"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cs typeface="Aparajita" pitchFamily="34" charset="0"/>
              </a:rPr>
              <a:t>Load Types</a:t>
            </a:r>
            <a:endParaRPr lang="en-US" sz="4400" b="1" dirty="0">
              <a:latin typeface="Tekton Pro" pitchFamily="34" charset="0"/>
              <a:cs typeface="Aparajita" pitchFamily="34" charset="0"/>
            </a:endParaRPr>
          </a:p>
        </p:txBody>
      </p:sp>
      <p:sp>
        <p:nvSpPr>
          <p:cNvPr id="3" name="Content Placeholder 2"/>
          <p:cNvSpPr>
            <a:spLocks noGrp="1"/>
          </p:cNvSpPr>
          <p:nvPr>
            <p:ph idx="1"/>
          </p:nvPr>
        </p:nvSpPr>
        <p:spPr>
          <a:xfrm>
            <a:off x="457200" y="1371600"/>
            <a:ext cx="8229600" cy="4754563"/>
          </a:xfrm>
        </p:spPr>
        <p:txBody>
          <a:bodyPr/>
          <a:lstStyle/>
          <a:p>
            <a:pPr marL="457200" indent="-457200">
              <a:buClr>
                <a:schemeClr val="accent4">
                  <a:lumMod val="75000"/>
                </a:schemeClr>
              </a:buClr>
              <a:buAutoNum type="arabicPeriod" startAt="2"/>
            </a:pPr>
            <a:r>
              <a:rPr lang="en-US" sz="2600" b="1" dirty="0" smtClean="0">
                <a:solidFill>
                  <a:schemeClr val="accent4">
                    <a:lumMod val="50000"/>
                  </a:schemeClr>
                </a:solidFill>
              </a:rPr>
              <a:t>Snow Load: </a:t>
            </a:r>
          </a:p>
          <a:p>
            <a:pPr marL="457200" indent="-457200">
              <a:buNone/>
            </a:pPr>
            <a:r>
              <a:rPr lang="en-US" dirty="0" smtClean="0"/>
              <a:t> </a:t>
            </a:r>
            <a:r>
              <a:rPr lang="en-US" sz="2750" b="1" dirty="0" smtClean="0">
                <a:solidFill>
                  <a:schemeClr val="accent2">
                    <a:lumMod val="50000"/>
                  </a:schemeClr>
                </a:solidFill>
                <a:latin typeface="Aparajita" pitchFamily="34" charset="0"/>
                <a:cs typeface="Aparajita" pitchFamily="34" charset="0"/>
              </a:rPr>
              <a:t>Site Snow Load (S</a:t>
            </a:r>
            <a:r>
              <a:rPr lang="en-US" sz="2750" b="1" baseline="-25000" dirty="0" smtClean="0">
                <a:solidFill>
                  <a:schemeClr val="accent2">
                    <a:lumMod val="50000"/>
                  </a:schemeClr>
                </a:solidFill>
                <a:latin typeface="Aparajita" pitchFamily="34" charset="0"/>
                <a:cs typeface="Aparajita" pitchFamily="34" charset="0"/>
              </a:rPr>
              <a:t>o</a:t>
            </a:r>
            <a:r>
              <a:rPr lang="en-US" sz="2750" b="1" dirty="0" smtClean="0">
                <a:solidFill>
                  <a:schemeClr val="accent2">
                    <a:lumMod val="50000"/>
                  </a:schemeClr>
                </a:solidFill>
                <a:latin typeface="Aparajita" pitchFamily="34" charset="0"/>
                <a:cs typeface="Aparajita" pitchFamily="34" charset="0"/>
              </a:rPr>
              <a:t>) = (532 – 400) / 320 = </a:t>
            </a:r>
            <a:r>
              <a:rPr lang="en-US" sz="2750" b="1" i="1" dirty="0" smtClean="0">
                <a:solidFill>
                  <a:srgbClr val="0070C0"/>
                </a:solidFill>
                <a:latin typeface="Aparajita" pitchFamily="34" charset="0"/>
                <a:cs typeface="Aparajita" pitchFamily="34" charset="0"/>
              </a:rPr>
              <a:t>0.4125 </a:t>
            </a:r>
            <a:r>
              <a:rPr lang="en-US" sz="2750" b="1" i="1" dirty="0" err="1" smtClean="0">
                <a:solidFill>
                  <a:srgbClr val="0070C0"/>
                </a:solidFill>
                <a:latin typeface="Aparajita" pitchFamily="34" charset="0"/>
                <a:cs typeface="Aparajita" pitchFamily="34" charset="0"/>
              </a:rPr>
              <a:t>kN</a:t>
            </a:r>
            <a:r>
              <a:rPr lang="en-US" sz="2750" b="1" i="1" dirty="0" smtClean="0">
                <a:solidFill>
                  <a:srgbClr val="0070C0"/>
                </a:solidFill>
                <a:latin typeface="Aparajita" pitchFamily="34" charset="0"/>
                <a:cs typeface="Aparajita" pitchFamily="34" charset="0"/>
              </a:rPr>
              <a:t>/m</a:t>
            </a:r>
            <a:r>
              <a:rPr lang="en-US" sz="2750" b="1" i="1" baseline="30000" dirty="0" smtClean="0">
                <a:solidFill>
                  <a:srgbClr val="0070C0"/>
                </a:solidFill>
                <a:latin typeface="Aparajita" pitchFamily="34" charset="0"/>
                <a:cs typeface="Aparajita" pitchFamily="34" charset="0"/>
              </a:rPr>
              <a:t>2</a:t>
            </a:r>
          </a:p>
          <a:p>
            <a:pPr marL="457200" indent="-457200">
              <a:buNone/>
            </a:pPr>
            <a:endParaRPr lang="en-US" dirty="0" smtClean="0"/>
          </a:p>
          <a:p>
            <a:pPr marL="457200" indent="-457200">
              <a:buNone/>
            </a:pPr>
            <a:endParaRPr lang="en-US" dirty="0" smtClean="0"/>
          </a:p>
          <a:p>
            <a:pPr marL="457200" indent="-457200">
              <a:buNone/>
            </a:pPr>
            <a:endParaRPr lang="en-US" dirty="0" smtClean="0"/>
          </a:p>
          <a:p>
            <a:pPr marL="457200" indent="-457200">
              <a:buNone/>
            </a:pPr>
            <a:endParaRPr lang="en-US" dirty="0" smtClean="0"/>
          </a:p>
          <a:p>
            <a:pPr marL="457200" indent="-457200">
              <a:buNone/>
            </a:pPr>
            <a:endParaRPr lang="en-US" dirty="0" smtClean="0"/>
          </a:p>
          <a:p>
            <a:pPr marL="457200" indent="-457200">
              <a:buNone/>
            </a:pPr>
            <a:r>
              <a:rPr lang="en-US" sz="2750" b="1" dirty="0" smtClean="0">
                <a:solidFill>
                  <a:schemeClr val="accent2">
                    <a:lumMod val="50000"/>
                  </a:schemeClr>
                </a:solidFill>
                <a:latin typeface="Aparajita" pitchFamily="34" charset="0"/>
                <a:cs typeface="Aparajita" pitchFamily="34" charset="0"/>
              </a:rPr>
              <a:t>Design Snow Load on Roof (</a:t>
            </a:r>
            <a:r>
              <a:rPr lang="en-US" sz="2750" b="1" dirty="0" err="1" smtClean="0">
                <a:solidFill>
                  <a:schemeClr val="accent2">
                    <a:lumMod val="50000"/>
                  </a:schemeClr>
                </a:solidFill>
                <a:latin typeface="Aparajita" pitchFamily="34" charset="0"/>
                <a:cs typeface="Aparajita" pitchFamily="34" charset="0"/>
              </a:rPr>
              <a:t>S</a:t>
            </a:r>
            <a:r>
              <a:rPr lang="en-US" sz="2750" b="1" baseline="-25000" dirty="0" err="1" smtClean="0">
                <a:solidFill>
                  <a:schemeClr val="accent2">
                    <a:lumMod val="50000"/>
                  </a:schemeClr>
                </a:solidFill>
                <a:latin typeface="Aparajita" pitchFamily="34" charset="0"/>
                <a:cs typeface="Aparajita" pitchFamily="34" charset="0"/>
              </a:rPr>
              <a:t>d</a:t>
            </a:r>
            <a:r>
              <a:rPr lang="en-US" sz="2750" b="1" dirty="0" smtClean="0">
                <a:solidFill>
                  <a:schemeClr val="accent2">
                    <a:lumMod val="50000"/>
                  </a:schemeClr>
                </a:solidFill>
                <a:latin typeface="Aparajita" pitchFamily="34" charset="0"/>
                <a:cs typeface="Aparajita" pitchFamily="34" charset="0"/>
              </a:rPr>
              <a:t>) = 0.8 X 0.4125 = </a:t>
            </a:r>
            <a:r>
              <a:rPr lang="en-US" sz="2750" b="1" i="1" dirty="0" smtClean="0">
                <a:solidFill>
                  <a:srgbClr val="0070C0"/>
                </a:solidFill>
                <a:latin typeface="Aparajita" pitchFamily="34" charset="0"/>
                <a:cs typeface="Aparajita" pitchFamily="34" charset="0"/>
              </a:rPr>
              <a:t>0.33 </a:t>
            </a:r>
            <a:r>
              <a:rPr lang="en-US" sz="2750" b="1" i="1" dirty="0" err="1" smtClean="0">
                <a:solidFill>
                  <a:srgbClr val="0070C0"/>
                </a:solidFill>
                <a:latin typeface="Aparajita" pitchFamily="34" charset="0"/>
                <a:cs typeface="Aparajita" pitchFamily="34" charset="0"/>
              </a:rPr>
              <a:t>kN</a:t>
            </a:r>
            <a:r>
              <a:rPr lang="en-US" sz="2750" b="1" i="1" dirty="0" smtClean="0">
                <a:solidFill>
                  <a:srgbClr val="0070C0"/>
                </a:solidFill>
                <a:latin typeface="Aparajita" pitchFamily="34" charset="0"/>
                <a:cs typeface="Aparajita" pitchFamily="34" charset="0"/>
              </a:rPr>
              <a:t>/m</a:t>
            </a:r>
            <a:r>
              <a:rPr lang="en-US" sz="2750" b="1" i="1" baseline="30000" dirty="0" smtClean="0">
                <a:solidFill>
                  <a:srgbClr val="0070C0"/>
                </a:solidFill>
                <a:latin typeface="Aparajita" pitchFamily="34" charset="0"/>
                <a:cs typeface="Aparajita" pitchFamily="34" charset="0"/>
              </a:rPr>
              <a:t>2</a:t>
            </a:r>
          </a:p>
        </p:txBody>
      </p:sp>
      <p:pic>
        <p:nvPicPr>
          <p:cNvPr id="2050" name="Picture 2" descr="C:\Users\Admin\Desktop\images\Snow-LOad.PNG"/>
          <p:cNvPicPr>
            <a:picLocks noChangeAspect="1" noChangeArrowheads="1"/>
          </p:cNvPicPr>
          <p:nvPr/>
        </p:nvPicPr>
        <p:blipFill>
          <a:blip r:embed="rId2" cstate="print"/>
          <a:srcRect/>
          <a:stretch>
            <a:fillRect/>
          </a:stretch>
        </p:blipFill>
        <p:spPr bwMode="auto">
          <a:xfrm>
            <a:off x="1905000" y="2362200"/>
            <a:ext cx="4953000" cy="1832105"/>
          </a:xfrm>
          <a:prstGeom prst="rect">
            <a:avLst/>
          </a:prstGeom>
          <a:noFill/>
        </p:spPr>
      </p:pic>
      <p:pic>
        <p:nvPicPr>
          <p:cNvPr id="2051" name="Picture 3" descr="C:\Users\Admin\Desktop\images\Shape.PNG"/>
          <p:cNvPicPr>
            <a:picLocks noChangeAspect="1" noChangeArrowheads="1"/>
          </p:cNvPicPr>
          <p:nvPr/>
        </p:nvPicPr>
        <p:blipFill>
          <a:blip r:embed="rId3" cstate="print"/>
          <a:srcRect/>
          <a:stretch>
            <a:fillRect/>
          </a:stretch>
        </p:blipFill>
        <p:spPr bwMode="auto">
          <a:xfrm>
            <a:off x="1295400" y="5029200"/>
            <a:ext cx="6257841" cy="1381125"/>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Load Types</a:t>
            </a:r>
            <a:endParaRPr lang="en-US" sz="4400" b="1" dirty="0">
              <a:latin typeface="Tekton Pro" pitchFamily="34" charset="0"/>
            </a:endParaRPr>
          </a:p>
        </p:txBody>
      </p:sp>
      <p:sp>
        <p:nvSpPr>
          <p:cNvPr id="3" name="Content Placeholder 2"/>
          <p:cNvSpPr>
            <a:spLocks noGrp="1"/>
          </p:cNvSpPr>
          <p:nvPr>
            <p:ph idx="1"/>
          </p:nvPr>
        </p:nvSpPr>
        <p:spPr/>
        <p:txBody>
          <a:bodyPr/>
          <a:lstStyle/>
          <a:p>
            <a:pPr marL="457200" indent="-457200">
              <a:buClr>
                <a:schemeClr val="accent4">
                  <a:lumMod val="75000"/>
                </a:schemeClr>
              </a:buClr>
              <a:buAutoNum type="arabicPeriod" startAt="3"/>
            </a:pPr>
            <a:r>
              <a:rPr lang="en-US" sz="2600" b="1" dirty="0" smtClean="0">
                <a:solidFill>
                  <a:schemeClr val="accent4">
                    <a:lumMod val="50000"/>
                  </a:schemeClr>
                </a:solidFill>
              </a:rPr>
              <a:t>Super Imposed Dead Load:</a:t>
            </a:r>
          </a:p>
          <a:p>
            <a:pPr marL="571500" indent="-571500">
              <a:buClr>
                <a:schemeClr val="accent4">
                  <a:lumMod val="75000"/>
                </a:schemeClr>
              </a:buClr>
              <a:buFont typeface="+mj-lt"/>
              <a:buAutoNum type="romanLcPeriod"/>
            </a:pPr>
            <a:r>
              <a:rPr lang="en-US" sz="2750" b="1" dirty="0" smtClean="0">
                <a:solidFill>
                  <a:schemeClr val="accent2">
                    <a:lumMod val="50000"/>
                  </a:schemeClr>
                </a:solidFill>
                <a:latin typeface="Aparajita" pitchFamily="34" charset="0"/>
                <a:cs typeface="Aparajita" pitchFamily="34" charset="0"/>
              </a:rPr>
              <a:t>Filling Material: 100mm of crushed gravel mixed with sand is used having a density of 1800 kg/m</a:t>
            </a:r>
            <a:r>
              <a:rPr lang="en-US" sz="2750" b="1" baseline="30000" dirty="0" smtClean="0">
                <a:solidFill>
                  <a:schemeClr val="accent2">
                    <a:lumMod val="50000"/>
                  </a:schemeClr>
                </a:solidFill>
                <a:latin typeface="Aparajita" pitchFamily="34" charset="0"/>
                <a:cs typeface="Aparajita" pitchFamily="34" charset="0"/>
              </a:rPr>
              <a:t>3</a:t>
            </a:r>
          </a:p>
          <a:p>
            <a:pPr marL="857250" lvl="1" indent="-457200">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Filling Material Load = 0.1 X 1800 = 180 kg/m</a:t>
            </a:r>
            <a:r>
              <a:rPr lang="en-US" sz="2750" b="1" baseline="30000" dirty="0" smtClean="0">
                <a:solidFill>
                  <a:schemeClr val="accent2">
                    <a:lumMod val="50000"/>
                  </a:schemeClr>
                </a:solidFill>
                <a:latin typeface="Aparajita" pitchFamily="34" charset="0"/>
                <a:cs typeface="Aparajita" pitchFamily="34" charset="0"/>
              </a:rPr>
              <a:t>2</a:t>
            </a:r>
            <a:r>
              <a:rPr lang="en-US" sz="2750" b="1" dirty="0" smtClean="0">
                <a:solidFill>
                  <a:schemeClr val="accent2">
                    <a:lumMod val="50000"/>
                  </a:schemeClr>
                </a:solidFill>
                <a:latin typeface="Aparajita" pitchFamily="34" charset="0"/>
                <a:cs typeface="Aparajita" pitchFamily="34" charset="0"/>
              </a:rPr>
              <a:t> </a:t>
            </a:r>
          </a:p>
          <a:p>
            <a:pPr marL="457200" indent="-457200">
              <a:buNone/>
            </a:pPr>
            <a:endParaRPr lang="en-US" sz="2750" b="1" dirty="0" smtClean="0">
              <a:solidFill>
                <a:schemeClr val="accent2">
                  <a:lumMod val="50000"/>
                </a:schemeClr>
              </a:solidFill>
              <a:latin typeface="Aparajita" pitchFamily="34" charset="0"/>
              <a:cs typeface="Aparajita" pitchFamily="34" charset="0"/>
            </a:endParaRPr>
          </a:p>
          <a:p>
            <a:pPr marL="571500" indent="-571500">
              <a:buClr>
                <a:schemeClr val="accent4">
                  <a:lumMod val="75000"/>
                </a:schemeClr>
              </a:buClr>
              <a:buFont typeface="+mj-lt"/>
              <a:buAutoNum type="romanLcPeriod" startAt="2"/>
            </a:pPr>
            <a:r>
              <a:rPr lang="en-US" sz="2750" b="1" dirty="0" smtClean="0">
                <a:solidFill>
                  <a:schemeClr val="accent2">
                    <a:lumMod val="50000"/>
                  </a:schemeClr>
                </a:solidFill>
                <a:latin typeface="Aparajita" pitchFamily="34" charset="0"/>
                <a:cs typeface="Aparajita" pitchFamily="34" charset="0"/>
              </a:rPr>
              <a:t>Mortar: 20mm were used with an assumed average density of 2300 kg/m</a:t>
            </a:r>
            <a:r>
              <a:rPr lang="en-US" sz="2750" b="1" baseline="30000" dirty="0" smtClean="0">
                <a:solidFill>
                  <a:schemeClr val="accent2">
                    <a:lumMod val="50000"/>
                  </a:schemeClr>
                </a:solidFill>
                <a:latin typeface="Aparajita" pitchFamily="34" charset="0"/>
                <a:cs typeface="Aparajita" pitchFamily="34" charset="0"/>
              </a:rPr>
              <a:t>3</a:t>
            </a:r>
          </a:p>
          <a:p>
            <a:pPr marL="914400" lvl="1" indent="-514350">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Mortar Load = 0.02 X 2300 = 46 kg/m</a:t>
            </a:r>
            <a:r>
              <a:rPr lang="en-US" sz="2750" b="1" baseline="30000" dirty="0" smtClean="0">
                <a:solidFill>
                  <a:schemeClr val="accent2">
                    <a:lumMod val="50000"/>
                  </a:schemeClr>
                </a:solidFill>
                <a:latin typeface="Aparajita" pitchFamily="34" charset="0"/>
                <a:cs typeface="Aparajita" pitchFamily="34" charset="0"/>
              </a:rPr>
              <a:t>2</a:t>
            </a:r>
          </a:p>
          <a:p>
            <a:pPr marL="457200" indent="-457200">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Load Types</a:t>
            </a:r>
            <a:endParaRPr lang="en-US" sz="4400" b="1" dirty="0">
              <a:latin typeface="Tekton Pro" pitchFamily="34" charset="0"/>
            </a:endParaRPr>
          </a:p>
        </p:txBody>
      </p:sp>
      <p:sp>
        <p:nvSpPr>
          <p:cNvPr id="3" name="Content Placeholder 2"/>
          <p:cNvSpPr>
            <a:spLocks noGrp="1"/>
          </p:cNvSpPr>
          <p:nvPr>
            <p:ph idx="1"/>
          </p:nvPr>
        </p:nvSpPr>
        <p:spPr>
          <a:xfrm>
            <a:off x="457200" y="1600200"/>
            <a:ext cx="8458200" cy="5029200"/>
          </a:xfrm>
        </p:spPr>
        <p:txBody>
          <a:bodyPr/>
          <a:lstStyle/>
          <a:p>
            <a:pPr marL="514350" indent="-514350">
              <a:buClr>
                <a:schemeClr val="accent4">
                  <a:lumMod val="75000"/>
                </a:schemeClr>
              </a:buClr>
              <a:buFont typeface="+mj-lt"/>
              <a:buAutoNum type="romanLcPeriod" startAt="3"/>
            </a:pPr>
            <a:r>
              <a:rPr lang="en-US" sz="2750" b="1" dirty="0" smtClean="0">
                <a:solidFill>
                  <a:schemeClr val="accent2">
                    <a:lumMod val="50000"/>
                  </a:schemeClr>
                </a:solidFill>
                <a:latin typeface="Aparajita" pitchFamily="34" charset="0"/>
                <a:cs typeface="Aparajita" pitchFamily="34" charset="0"/>
              </a:rPr>
              <a:t>Tiles: an average thickness of tiles were taken as 30mm with a density of 2500 kg/m</a:t>
            </a:r>
            <a:r>
              <a:rPr lang="en-US" sz="2750" b="1" baseline="30000" dirty="0" smtClean="0">
                <a:solidFill>
                  <a:schemeClr val="accent2">
                    <a:lumMod val="50000"/>
                  </a:schemeClr>
                </a:solidFill>
                <a:latin typeface="Aparajita" pitchFamily="34" charset="0"/>
                <a:cs typeface="Aparajita" pitchFamily="34" charset="0"/>
              </a:rPr>
              <a:t>3</a:t>
            </a:r>
          </a:p>
          <a:p>
            <a:pPr marL="914400" lvl="1" indent="-514350">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Tiles Load = 0.03 X 2500 = 75 kg/m</a:t>
            </a:r>
            <a:r>
              <a:rPr lang="en-US" sz="2750" b="1" baseline="30000" dirty="0" smtClean="0">
                <a:solidFill>
                  <a:schemeClr val="accent2">
                    <a:lumMod val="50000"/>
                  </a:schemeClr>
                </a:solidFill>
                <a:latin typeface="Aparajita" pitchFamily="34" charset="0"/>
                <a:cs typeface="Aparajita" pitchFamily="34" charset="0"/>
              </a:rPr>
              <a:t>2</a:t>
            </a:r>
          </a:p>
          <a:p>
            <a:pPr marL="514350" indent="-514350">
              <a:buNone/>
            </a:pPr>
            <a:endParaRPr lang="en-US" sz="2750" b="1" dirty="0" smtClean="0">
              <a:solidFill>
                <a:schemeClr val="accent2">
                  <a:lumMod val="50000"/>
                </a:schemeClr>
              </a:solidFill>
              <a:latin typeface="Aparajita" pitchFamily="34" charset="0"/>
              <a:cs typeface="Aparajita" pitchFamily="34" charset="0"/>
            </a:endParaRPr>
          </a:p>
          <a:p>
            <a:pPr marL="514350" indent="-514350">
              <a:buClr>
                <a:schemeClr val="accent4">
                  <a:lumMod val="75000"/>
                </a:schemeClr>
              </a:buClr>
              <a:buFont typeface="Wingdings" pitchFamily="2" charset="2"/>
              <a:buChar char="ü"/>
            </a:pPr>
            <a:r>
              <a:rPr lang="en-US" sz="2750" b="1" dirty="0" smtClean="0">
                <a:solidFill>
                  <a:schemeClr val="accent2">
                    <a:lumMod val="50000"/>
                  </a:schemeClr>
                </a:solidFill>
                <a:latin typeface="Aparajita" pitchFamily="34" charset="0"/>
                <a:cs typeface="Aparajita" pitchFamily="34" charset="0"/>
              </a:rPr>
              <a:t>Total superimposed dead load = </a:t>
            </a:r>
            <a:r>
              <a:rPr lang="en-US" sz="2750" b="1" dirty="0" smtClean="0">
                <a:solidFill>
                  <a:srgbClr val="0070C0"/>
                </a:solidFill>
                <a:latin typeface="Aparajita" pitchFamily="34" charset="0"/>
                <a:cs typeface="Aparajita" pitchFamily="34" charset="0"/>
              </a:rPr>
              <a:t>3 </a:t>
            </a:r>
            <a:r>
              <a:rPr lang="en-US" sz="2750" b="1" dirty="0" err="1">
                <a:solidFill>
                  <a:srgbClr val="0070C0"/>
                </a:solidFill>
                <a:latin typeface="Aparajita" pitchFamily="34" charset="0"/>
                <a:cs typeface="Aparajita" pitchFamily="34" charset="0"/>
              </a:rPr>
              <a:t>k</a:t>
            </a:r>
            <a:r>
              <a:rPr lang="en-US" sz="2750" b="1" dirty="0" err="1" smtClean="0">
                <a:solidFill>
                  <a:srgbClr val="0070C0"/>
                </a:solidFill>
                <a:latin typeface="Aparajita" pitchFamily="34" charset="0"/>
                <a:cs typeface="Aparajita" pitchFamily="34" charset="0"/>
              </a:rPr>
              <a:t>N</a:t>
            </a:r>
            <a:r>
              <a:rPr lang="en-US" sz="2750" b="1" dirty="0" smtClean="0">
                <a:solidFill>
                  <a:srgbClr val="0070C0"/>
                </a:solidFill>
                <a:latin typeface="Aparajita" pitchFamily="34" charset="0"/>
                <a:cs typeface="Aparajita" pitchFamily="34" charset="0"/>
              </a:rPr>
              <a:t>/m</a:t>
            </a:r>
            <a:r>
              <a:rPr lang="en-US" sz="2750" b="1" baseline="30000" dirty="0" smtClean="0">
                <a:solidFill>
                  <a:srgbClr val="0070C0"/>
                </a:solidFill>
                <a:latin typeface="Aparajita" pitchFamily="34" charset="0"/>
                <a:cs typeface="Aparajita" pitchFamily="34" charset="0"/>
              </a:rPr>
              <a:t>2</a:t>
            </a:r>
          </a:p>
          <a:p>
            <a:pPr marL="514350" indent="-514350">
              <a:buNone/>
            </a:pPr>
            <a:endParaRPr lang="en-US" dirty="0" smtClean="0"/>
          </a:p>
        </p:txBody>
      </p:sp>
      <p:pic>
        <p:nvPicPr>
          <p:cNvPr id="1026" name="Picture 2" descr="C:\Users\Admin\Desktop\images\tile x-section.PNG"/>
          <p:cNvPicPr>
            <a:picLocks noChangeAspect="1" noChangeArrowheads="1"/>
          </p:cNvPicPr>
          <p:nvPr/>
        </p:nvPicPr>
        <p:blipFill>
          <a:blip r:embed="rId2" cstate="print"/>
          <a:srcRect/>
          <a:stretch>
            <a:fillRect/>
          </a:stretch>
        </p:blipFill>
        <p:spPr bwMode="auto">
          <a:xfrm>
            <a:off x="1676400" y="4191000"/>
            <a:ext cx="5943600" cy="1768827"/>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Load Types</a:t>
            </a:r>
            <a:endParaRPr lang="en-US" sz="4400" b="1" dirty="0">
              <a:latin typeface="Tekton Pro" pitchFamily="34" charset="0"/>
            </a:endParaRPr>
          </a:p>
        </p:txBody>
      </p:sp>
      <p:sp>
        <p:nvSpPr>
          <p:cNvPr id="3" name="Content Placeholder 2"/>
          <p:cNvSpPr>
            <a:spLocks noGrp="1"/>
          </p:cNvSpPr>
          <p:nvPr>
            <p:ph idx="1"/>
          </p:nvPr>
        </p:nvSpPr>
        <p:spPr/>
        <p:txBody>
          <a:bodyPr>
            <a:normAutofit/>
          </a:bodyPr>
          <a:lstStyle/>
          <a:p>
            <a:pPr marL="514350" indent="-514350">
              <a:buClr>
                <a:schemeClr val="accent4">
                  <a:lumMod val="75000"/>
                </a:schemeClr>
              </a:buClr>
              <a:buFont typeface="+mj-lt"/>
              <a:buAutoNum type="romanLcPeriod" startAt="4"/>
            </a:pPr>
            <a:r>
              <a:rPr lang="en-US" sz="2600" b="1" dirty="0" smtClean="0">
                <a:solidFill>
                  <a:schemeClr val="accent4">
                    <a:lumMod val="50000"/>
                  </a:schemeClr>
                </a:solidFill>
                <a:latin typeface="Aparajita" pitchFamily="34" charset="0"/>
                <a:cs typeface="Aparajita" pitchFamily="34" charset="0"/>
              </a:rPr>
              <a:t>Internal Walls: two types were used:</a:t>
            </a:r>
          </a:p>
          <a:p>
            <a:pPr marL="914400" lvl="1" indent="-514350">
              <a:buClr>
                <a:schemeClr val="accent4">
                  <a:lumMod val="75000"/>
                </a:schemeClr>
              </a:buClr>
              <a:buFont typeface="Wingdings" pitchFamily="2" charset="2"/>
              <a:buChar char="v"/>
            </a:pPr>
            <a:r>
              <a:rPr lang="en-US" sz="2500" b="1" dirty="0" smtClean="0">
                <a:solidFill>
                  <a:schemeClr val="accent4">
                    <a:lumMod val="50000"/>
                  </a:schemeClr>
                </a:solidFill>
                <a:latin typeface="Aparajita" pitchFamily="34" charset="0"/>
                <a:cs typeface="Aparajita" pitchFamily="34" charset="0"/>
              </a:rPr>
              <a:t>Single Layer (100mm) internal wall load per meter run =                                     0.1 X 1200 X 3.64 = 436.8 kg/m = </a:t>
            </a:r>
            <a:r>
              <a:rPr lang="en-US" sz="2500" b="1" dirty="0" smtClean="0">
                <a:solidFill>
                  <a:srgbClr val="0070C0"/>
                </a:solidFill>
                <a:latin typeface="Aparajita" pitchFamily="34" charset="0"/>
                <a:cs typeface="Aparajita" pitchFamily="34" charset="0"/>
              </a:rPr>
              <a:t>4.25 </a:t>
            </a:r>
            <a:r>
              <a:rPr lang="en-US" sz="2500" b="1" dirty="0" err="1" smtClean="0">
                <a:solidFill>
                  <a:srgbClr val="0070C0"/>
                </a:solidFill>
                <a:latin typeface="Aparajita" pitchFamily="34" charset="0"/>
                <a:cs typeface="Aparajita" pitchFamily="34" charset="0"/>
              </a:rPr>
              <a:t>kN</a:t>
            </a:r>
            <a:r>
              <a:rPr lang="en-US" sz="2500" b="1" dirty="0" smtClean="0">
                <a:solidFill>
                  <a:srgbClr val="0070C0"/>
                </a:solidFill>
                <a:latin typeface="Aparajita" pitchFamily="34" charset="0"/>
                <a:cs typeface="Aparajita" pitchFamily="34" charset="0"/>
              </a:rPr>
              <a:t>/m</a:t>
            </a:r>
          </a:p>
          <a:p>
            <a:pPr marL="914400" lvl="1" indent="-514350">
              <a:buClr>
                <a:schemeClr val="accent4">
                  <a:lumMod val="75000"/>
                </a:schemeClr>
              </a:buClr>
              <a:buFont typeface="Wingdings" pitchFamily="2" charset="2"/>
              <a:buChar char="v"/>
            </a:pPr>
            <a:r>
              <a:rPr lang="en-US" sz="2500" b="1" dirty="0" smtClean="0">
                <a:solidFill>
                  <a:schemeClr val="accent4">
                    <a:lumMod val="50000"/>
                  </a:schemeClr>
                </a:solidFill>
                <a:latin typeface="Aparajita" pitchFamily="34" charset="0"/>
                <a:cs typeface="Aparajita" pitchFamily="34" charset="0"/>
              </a:rPr>
              <a:t>Double Layer (250mm) internal wall load per meter run =                                   0.2 X 1200 X 3.64 = 873.6 kg/m = </a:t>
            </a:r>
            <a:r>
              <a:rPr lang="en-US" sz="2500" b="1" dirty="0" smtClean="0">
                <a:solidFill>
                  <a:srgbClr val="0070C0"/>
                </a:solidFill>
                <a:latin typeface="Aparajita" pitchFamily="34" charset="0"/>
                <a:cs typeface="Aparajita" pitchFamily="34" charset="0"/>
              </a:rPr>
              <a:t>8.5 </a:t>
            </a:r>
            <a:r>
              <a:rPr lang="en-US" sz="2500" b="1" dirty="0" err="1" smtClean="0">
                <a:solidFill>
                  <a:srgbClr val="0070C0"/>
                </a:solidFill>
                <a:latin typeface="Aparajita" pitchFamily="34" charset="0"/>
                <a:cs typeface="Aparajita" pitchFamily="34" charset="0"/>
              </a:rPr>
              <a:t>kN</a:t>
            </a:r>
            <a:r>
              <a:rPr lang="en-US" sz="2500" b="1" dirty="0" smtClean="0">
                <a:solidFill>
                  <a:srgbClr val="0070C0"/>
                </a:solidFill>
                <a:latin typeface="Aparajita" pitchFamily="34" charset="0"/>
                <a:cs typeface="Aparajita" pitchFamily="34" charset="0"/>
              </a:rPr>
              <a:t>/m</a:t>
            </a:r>
            <a:br>
              <a:rPr lang="en-US" sz="2500" b="1" dirty="0" smtClean="0">
                <a:solidFill>
                  <a:srgbClr val="0070C0"/>
                </a:solidFill>
                <a:latin typeface="Aparajita" pitchFamily="34" charset="0"/>
                <a:cs typeface="Aparajita" pitchFamily="34" charset="0"/>
              </a:rPr>
            </a:br>
            <a:endParaRPr lang="en-US" sz="2500" b="1" dirty="0" smtClean="0">
              <a:solidFill>
                <a:srgbClr val="0070C0"/>
              </a:solidFill>
              <a:latin typeface="Aparajita" pitchFamily="34" charset="0"/>
              <a:cs typeface="Aparajita" pitchFamily="34" charset="0"/>
            </a:endParaRPr>
          </a:p>
          <a:p>
            <a:pPr marL="514350" indent="-514350">
              <a:buClr>
                <a:schemeClr val="accent4">
                  <a:lumMod val="75000"/>
                </a:schemeClr>
              </a:buClr>
              <a:buFont typeface="+mj-lt"/>
              <a:buAutoNum type="romanLcPeriod" startAt="5"/>
            </a:pPr>
            <a:r>
              <a:rPr lang="en-US" sz="2600" b="1" dirty="0">
                <a:solidFill>
                  <a:schemeClr val="accent2">
                    <a:lumMod val="50000"/>
                  </a:schemeClr>
                </a:solidFill>
                <a:latin typeface="Aparajita" pitchFamily="34" charset="0"/>
                <a:cs typeface="Aparajita" pitchFamily="34" charset="0"/>
              </a:rPr>
              <a:t>External Walls: which consists of: </a:t>
            </a:r>
          </a:p>
          <a:p>
            <a:pPr marL="914400" lvl="1" indent="-514350">
              <a:buClr>
                <a:schemeClr val="accent4">
                  <a:lumMod val="75000"/>
                </a:schemeClr>
              </a:buClr>
              <a:buFont typeface="Wingdings" pitchFamily="2" charset="2"/>
              <a:buChar char="ü"/>
            </a:pPr>
            <a:r>
              <a:rPr lang="en-US" sz="2500" b="1" dirty="0">
                <a:solidFill>
                  <a:schemeClr val="accent2">
                    <a:lumMod val="50000"/>
                  </a:schemeClr>
                </a:solidFill>
                <a:latin typeface="Aparajita" pitchFamily="34" charset="0"/>
                <a:cs typeface="Aparajita" pitchFamily="34" charset="0"/>
              </a:rPr>
              <a:t>External wall load per meter run =                                                                  ((0.03 X 2700) + (0.07 X 2500) + (0.1 X 1200)) X 3.9                                                              = 1467 kg/m = </a:t>
            </a:r>
            <a:r>
              <a:rPr lang="en-US" sz="2500" b="1" dirty="0">
                <a:solidFill>
                  <a:srgbClr val="0070C0"/>
                </a:solidFill>
                <a:latin typeface="Aparajita" pitchFamily="34" charset="0"/>
                <a:cs typeface="Aparajita" pitchFamily="34" charset="0"/>
              </a:rPr>
              <a:t>14.4 </a:t>
            </a:r>
            <a:r>
              <a:rPr lang="en-US" sz="2500" b="1" dirty="0" err="1">
                <a:solidFill>
                  <a:srgbClr val="0070C0"/>
                </a:solidFill>
                <a:latin typeface="Aparajita" pitchFamily="34" charset="0"/>
                <a:cs typeface="Aparajita" pitchFamily="34" charset="0"/>
              </a:rPr>
              <a:t>kN</a:t>
            </a:r>
            <a:r>
              <a:rPr lang="en-US" sz="2500" b="1" dirty="0">
                <a:solidFill>
                  <a:srgbClr val="0070C0"/>
                </a:solidFill>
                <a:latin typeface="Aparajita" pitchFamily="34" charset="0"/>
                <a:cs typeface="Aparajita" pitchFamily="34" charset="0"/>
              </a:rPr>
              <a:t>/m</a:t>
            </a:r>
          </a:p>
          <a:p>
            <a:pPr marL="0" indent="0">
              <a:buClr>
                <a:schemeClr val="accent4">
                  <a:lumMod val="75000"/>
                </a:schemeClr>
              </a:buClr>
              <a:buNone/>
            </a:pPr>
            <a:endParaRPr lang="en-US" sz="3150" b="1" dirty="0" smtClean="0">
              <a:solidFill>
                <a:srgbClr val="0070C0"/>
              </a:solidFill>
              <a:latin typeface="Aparajita" pitchFamily="34" charset="0"/>
              <a:cs typeface="Aparajita" pitchFamily="34" charset="0"/>
            </a:endParaRPr>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23</a:t>
            </a:fld>
            <a:endParaRPr lang="en-US"/>
          </a:p>
        </p:txBody>
      </p:sp>
      <p:pic>
        <p:nvPicPr>
          <p:cNvPr id="5" name="Picture 2" descr="C:\Users\Admin\Desktop\images\wall X-section.PNG"/>
          <p:cNvPicPr>
            <a:picLocks noChangeAspect="1" noChangeArrowheads="1"/>
          </p:cNvPicPr>
          <p:nvPr/>
        </p:nvPicPr>
        <p:blipFill>
          <a:blip r:embed="rId2" cstate="print"/>
          <a:srcRect/>
          <a:stretch>
            <a:fillRect/>
          </a:stretch>
        </p:blipFill>
        <p:spPr bwMode="auto">
          <a:xfrm>
            <a:off x="7162800" y="3362653"/>
            <a:ext cx="1905000" cy="3038147"/>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Load Combinations</a:t>
            </a:r>
            <a:endParaRPr lang="en-US" sz="4400" b="1" dirty="0">
              <a:latin typeface="Tekton Pro" pitchFamily="34" charset="0"/>
            </a:endParaRPr>
          </a:p>
        </p:txBody>
      </p:sp>
      <p:sp>
        <p:nvSpPr>
          <p:cNvPr id="3" name="Content Placeholder 2"/>
          <p:cNvSpPr>
            <a:spLocks noGrp="1"/>
          </p:cNvSpPr>
          <p:nvPr>
            <p:ph idx="1"/>
          </p:nvPr>
        </p:nvSpPr>
        <p:spPr/>
        <p:txBody>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Using IBC 2012: </a:t>
            </a:r>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24</a:t>
            </a:fld>
            <a:endParaRPr lang="en-US"/>
          </a:p>
        </p:txBody>
      </p:sp>
      <p:pic>
        <p:nvPicPr>
          <p:cNvPr id="2050" name="Picture 2" descr="C:\Users\Kareem\Desktop\GP2 PRES IMG\IBC-C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374900"/>
            <a:ext cx="7340969" cy="3187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Load Combinations</a:t>
            </a:r>
            <a:endParaRPr lang="en-US" sz="4400" b="1" dirty="0">
              <a:latin typeface="Tekton Pro" pitchFamily="34" charset="0"/>
            </a:endParaRPr>
          </a:p>
        </p:txBody>
      </p:sp>
      <p:sp>
        <p:nvSpPr>
          <p:cNvPr id="3" name="Content Placeholder 2"/>
          <p:cNvSpPr>
            <a:spLocks noGrp="1"/>
          </p:cNvSpPr>
          <p:nvPr>
            <p:ph idx="1"/>
          </p:nvPr>
        </p:nvSpPr>
        <p:spPr>
          <a:xfrm>
            <a:off x="381000" y="1295400"/>
            <a:ext cx="8610600" cy="5257800"/>
          </a:xfrm>
        </p:spPr>
        <p:txBody>
          <a:bodyPr>
            <a:normAutofit/>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Using UBC 1997</a:t>
            </a:r>
            <a:r>
              <a:rPr lang="en-US" sz="2600" b="1" dirty="0" smtClean="0">
                <a:solidFill>
                  <a:schemeClr val="accent4">
                    <a:lumMod val="50000"/>
                  </a:schemeClr>
                </a:solidFill>
              </a:rPr>
              <a:t>:</a:t>
            </a:r>
            <a:endParaRPr lang="en-US" sz="2600" b="1" dirty="0" smtClean="0">
              <a:solidFill>
                <a:schemeClr val="accent4">
                  <a:lumMod val="50000"/>
                </a:schemeClr>
              </a:solidFill>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25</a:t>
            </a:fld>
            <a:endParaRPr lang="en-US"/>
          </a:p>
        </p:txBody>
      </p:sp>
      <p:pic>
        <p:nvPicPr>
          <p:cNvPr id="1026" name="Picture 2" descr="C:\Users\Kareem\Desktop\GP2 PRES IMG\UBC-C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86000"/>
            <a:ext cx="7356543" cy="3143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Preliminary Design of The Project</a:t>
            </a:r>
            <a:endParaRPr lang="en-US" sz="4400" b="1" dirty="0">
              <a:latin typeface="Tekton Pro" pitchFamily="34" charset="0"/>
            </a:endParaRPr>
          </a:p>
        </p:txBody>
      </p:sp>
      <p:sp>
        <p:nvSpPr>
          <p:cNvPr id="3" name="Content Placeholder 2"/>
          <p:cNvSpPr>
            <a:spLocks noGrp="1"/>
          </p:cNvSpPr>
          <p:nvPr>
            <p:ph idx="1"/>
          </p:nvPr>
        </p:nvSpPr>
        <p:spPr/>
        <p:txBody>
          <a:bodyPr>
            <a:normAutofit lnSpcReduction="10000"/>
          </a:bodyPr>
          <a:lstStyle/>
          <a:p>
            <a:pPr>
              <a:buClr>
                <a:schemeClr val="accent4">
                  <a:lumMod val="75000"/>
                </a:schemeClr>
              </a:buClr>
              <a:buFont typeface="Wingdings" pitchFamily="2" charset="2"/>
              <a:buChar char="v"/>
            </a:pPr>
            <a:r>
              <a:rPr lang="en-US" b="1" dirty="0" smtClean="0">
                <a:solidFill>
                  <a:schemeClr val="accent4">
                    <a:lumMod val="50000"/>
                  </a:schemeClr>
                </a:solidFill>
              </a:rPr>
              <a:t>To do the preliminary design for the blocks the following procedure is used :</a:t>
            </a:r>
            <a:r>
              <a:rPr lang="en-US" dirty="0" smtClean="0"/>
              <a:t/>
            </a:r>
            <a:br>
              <a:rPr lang="en-US" dirty="0" smtClean="0"/>
            </a:br>
            <a:endParaRPr lang="en-US" dirty="0" smtClean="0"/>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Determine the load assigns for the block.</a:t>
            </a: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Determine the distribution of beams .</a:t>
            </a: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Determine the thickness of the slab .</a:t>
            </a: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Calculate the ultimate load for the slab.</a:t>
            </a: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Check the shear and the reinforcement for the slab.</a:t>
            </a: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Determine the dimensions of the beams.</a:t>
            </a:r>
          </a:p>
          <a:p>
            <a:pPr marL="857250" lvl="1" indent="-457200">
              <a:buClr>
                <a:schemeClr val="accent4">
                  <a:lumMod val="75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Determine the dimensions of the columns.</a:t>
            </a:r>
          </a:p>
          <a:p>
            <a:pPr marL="457200" indent="-457200">
              <a:buFont typeface="+mj-lt"/>
              <a:buAutoNum type="arabicParenR"/>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4400" b="1" dirty="0" smtClean="0">
                <a:latin typeface="Tekton Pro" pitchFamily="34" charset="0"/>
              </a:rPr>
              <a:t>Preliminary Design of The Project</a:t>
            </a:r>
            <a:endParaRPr lang="en-US" sz="4400" b="1" dirty="0">
              <a:latin typeface="Tekton Pro"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27</a:t>
            </a:fld>
            <a:endParaRPr lang="en-US"/>
          </a:p>
        </p:txBody>
      </p:sp>
      <p:sp>
        <p:nvSpPr>
          <p:cNvPr id="6" name="Content Placeholder 2"/>
          <p:cNvSpPr>
            <a:spLocks noGrp="1"/>
          </p:cNvSpPr>
          <p:nvPr>
            <p:ph idx="1"/>
          </p:nvPr>
        </p:nvSpPr>
        <p:spPr>
          <a:xfrm>
            <a:off x="457200" y="1295400"/>
            <a:ext cx="8229600" cy="5410200"/>
          </a:xfrm>
        </p:spPr>
        <p:txBody>
          <a:bodyPr>
            <a:normAutofit lnSpcReduction="10000"/>
          </a:bodyPr>
          <a:lstStyle/>
          <a:p>
            <a:pPr>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Table 2-2 shows the beam dimensions for Block (1) from the preliminary design stage:</a:t>
            </a:r>
          </a:p>
          <a:p>
            <a:pPr marL="0" indent="0" algn="ctr">
              <a:buClr>
                <a:schemeClr val="accent4">
                  <a:lumMod val="75000"/>
                </a:schemeClr>
              </a:buClr>
              <a:buNone/>
            </a:pPr>
            <a:r>
              <a:rPr lang="en-US" sz="1800" b="1" dirty="0">
                <a:solidFill>
                  <a:schemeClr val="accent2">
                    <a:lumMod val="75000"/>
                  </a:schemeClr>
                </a:solidFill>
              </a:rPr>
              <a:t>Table 2-2 Beams </a:t>
            </a:r>
            <a:r>
              <a:rPr lang="en-US" sz="1800" b="1" dirty="0" smtClean="0">
                <a:solidFill>
                  <a:schemeClr val="accent2">
                    <a:lumMod val="75000"/>
                  </a:schemeClr>
                </a:solidFill>
              </a:rPr>
              <a:t>Properties</a:t>
            </a: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marL="0" indent="0">
              <a:buClr>
                <a:schemeClr val="accent4">
                  <a:lumMod val="75000"/>
                </a:schemeClr>
              </a:buClr>
              <a:buNone/>
            </a:pPr>
            <a:endParaRPr lang="en-US" sz="1800" b="1" dirty="0" smtClean="0">
              <a:solidFill>
                <a:schemeClr val="accent2">
                  <a:lumMod val="75000"/>
                </a:schemeClr>
              </a:solidFill>
            </a:endParaRPr>
          </a:p>
          <a:p>
            <a:pPr>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Slab thickness = 150mm</a:t>
            </a:r>
          </a:p>
          <a:p>
            <a:pPr>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Column Dimension = 500x500mm</a:t>
            </a:r>
            <a:endParaRPr lang="en-US" sz="2600" b="1" dirty="0">
              <a:solidFill>
                <a:schemeClr val="accent2">
                  <a:lumMod val="50000"/>
                </a:schemeClr>
              </a:solidFill>
              <a:latin typeface="Aparajita" pitchFamily="34" charset="0"/>
              <a:cs typeface="Aparajita" pitchFamily="34" charset="0"/>
            </a:endParaRPr>
          </a:p>
          <a:p>
            <a:pPr>
              <a:buClr>
                <a:schemeClr val="accent4">
                  <a:lumMod val="75000"/>
                </a:schemeClr>
              </a:buClr>
              <a:buFont typeface="Wingdings" pitchFamily="2" charset="2"/>
              <a:buChar char="Ø"/>
            </a:pPr>
            <a:endParaRPr lang="en-US" sz="2600" dirty="0" smtClean="0">
              <a:solidFill>
                <a:schemeClr val="accent2">
                  <a:lumMod val="50000"/>
                </a:schemeClr>
              </a:solidFill>
              <a:latin typeface="Aparajita" pitchFamily="34" charset="0"/>
              <a:cs typeface="Aparajita" pitchFamily="34" charset="0"/>
            </a:endParaRPr>
          </a:p>
          <a:p>
            <a:pPr marL="0" indent="0">
              <a:buNone/>
            </a:pPr>
            <a:endParaRPr lang="en-US" dirty="0" smtClean="0"/>
          </a:p>
          <a:p>
            <a:pPr>
              <a:buNone/>
            </a:pPr>
            <a:endParaRPr lang="en-US" dirty="0"/>
          </a:p>
        </p:txBody>
      </p:sp>
      <p:pic>
        <p:nvPicPr>
          <p:cNvPr id="7" name="Picture 6" descr="table.PNG"/>
          <p:cNvPicPr>
            <a:picLocks noChangeAspect="1"/>
          </p:cNvPicPr>
          <p:nvPr/>
        </p:nvPicPr>
        <p:blipFill>
          <a:blip r:embed="rId2" cstate="print"/>
          <a:stretch>
            <a:fillRect/>
          </a:stretch>
        </p:blipFill>
        <p:spPr>
          <a:xfrm>
            <a:off x="1371600" y="2438400"/>
            <a:ext cx="6172200" cy="3200400"/>
          </a:xfrm>
          <a:prstGeom prst="rect">
            <a:avLst/>
          </a:prstGeom>
        </p:spPr>
      </p:pic>
    </p:spTree>
    <p:extLst>
      <p:ext uri="{BB962C8B-B14F-4D97-AF65-F5344CB8AC3E}">
        <p14:creationId xmlns:p14="http://schemas.microsoft.com/office/powerpoint/2010/main" val="21674646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400" b="1" dirty="0" smtClean="0">
                <a:latin typeface="Tekton Pro" pitchFamily="34" charset="0"/>
              </a:rPr>
              <a:t>Preliminary Design of The Project</a:t>
            </a:r>
            <a:endParaRPr lang="en-US" sz="4400" b="1" dirty="0">
              <a:latin typeface="Tekton Pro"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28</a:t>
            </a:fld>
            <a:endParaRPr lang="en-US"/>
          </a:p>
        </p:txBody>
      </p:sp>
      <p:pic>
        <p:nvPicPr>
          <p:cNvPr id="2050" name="Picture 2" descr="C:\Users\Kareem\Desktop\GP2 PRES IMG\PREM DESIG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5212" y="1055688"/>
            <a:ext cx="6707188" cy="5649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3318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latin typeface="Tekton Pro" pitchFamily="34" charset="0"/>
              </a:rPr>
              <a:t>Equivalent Lateral Force (IBC-2012)</a:t>
            </a:r>
            <a:endParaRPr lang="en-US" b="1" dirty="0">
              <a:latin typeface="Tekton Pro" pitchFamily="34" charset="0"/>
            </a:endParaRPr>
          </a:p>
        </p:txBody>
      </p:sp>
      <p:sp>
        <p:nvSpPr>
          <p:cNvPr id="3" name="Content Placeholder 2"/>
          <p:cNvSpPr>
            <a:spLocks noGrp="1"/>
          </p:cNvSpPr>
          <p:nvPr>
            <p:ph idx="1"/>
          </p:nvPr>
        </p:nvSpPr>
        <p:spPr>
          <a:xfrm>
            <a:off x="457200" y="1371600"/>
            <a:ext cx="8229600" cy="5257800"/>
          </a:xfrm>
        </p:spPr>
        <p:txBody>
          <a:bodyPr>
            <a:normAutofit/>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The Following Parameters are used in the calculations :</a:t>
            </a:r>
            <a:r>
              <a:rPr lang="en-US" sz="2400" b="1" dirty="0" smtClean="0">
                <a:solidFill>
                  <a:schemeClr val="accent2">
                    <a:lumMod val="50000"/>
                  </a:schemeClr>
                </a:solidFill>
              </a:rPr>
              <a:t/>
            </a:r>
            <a:br>
              <a:rPr lang="en-US" sz="2400" b="1" dirty="0" smtClean="0">
                <a:solidFill>
                  <a:schemeClr val="accent2">
                    <a:lumMod val="50000"/>
                  </a:schemeClr>
                </a:solidFill>
              </a:rPr>
            </a:br>
            <a:endParaRPr lang="en-US" sz="2800" b="1" dirty="0" smtClean="0">
              <a:solidFill>
                <a:schemeClr val="accent2">
                  <a:lumMod val="50000"/>
                </a:schemeClr>
              </a:solidFill>
            </a:endParaRP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Acceleration Parameter at Short Period (</a:t>
            </a:r>
            <a:r>
              <a:rPr lang="en-US" sz="2750" b="1" dirty="0" err="1" smtClean="0">
                <a:solidFill>
                  <a:schemeClr val="accent2">
                    <a:lumMod val="50000"/>
                  </a:schemeClr>
                </a:solidFill>
                <a:latin typeface="Aparajita" pitchFamily="34" charset="0"/>
                <a:cs typeface="Aparajita" pitchFamily="34" charset="0"/>
              </a:rPr>
              <a:t>S</a:t>
            </a:r>
            <a:r>
              <a:rPr lang="en-US" sz="2750" b="1" baseline="-25000" dirty="0" err="1" smtClean="0">
                <a:solidFill>
                  <a:schemeClr val="accent2">
                    <a:lumMod val="50000"/>
                  </a:schemeClr>
                </a:solidFill>
                <a:latin typeface="Aparajita" pitchFamily="34" charset="0"/>
                <a:cs typeface="Aparajita" pitchFamily="34" charset="0"/>
              </a:rPr>
              <a:t>s</a:t>
            </a:r>
            <a:r>
              <a:rPr lang="en-US" sz="2750" b="1" dirty="0" smtClean="0">
                <a:solidFill>
                  <a:schemeClr val="accent2">
                    <a:lumMod val="50000"/>
                  </a:schemeClr>
                </a:solidFill>
                <a:latin typeface="Aparajita" pitchFamily="34" charset="0"/>
                <a:cs typeface="Aparajita" pitchFamily="34" charset="0"/>
              </a:rPr>
              <a:t>) = 0.6</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Acceleration Parameter at 1-SEC Period (S</a:t>
            </a:r>
            <a:r>
              <a:rPr lang="en-US" sz="2750" b="1" baseline="-25000" dirty="0" smtClean="0">
                <a:solidFill>
                  <a:schemeClr val="accent2">
                    <a:lumMod val="50000"/>
                  </a:schemeClr>
                </a:solidFill>
                <a:latin typeface="Aparajita" pitchFamily="34" charset="0"/>
                <a:cs typeface="Aparajita" pitchFamily="34" charset="0"/>
              </a:rPr>
              <a:t>1</a:t>
            </a:r>
            <a:r>
              <a:rPr lang="en-US" sz="2750" b="1" dirty="0" smtClean="0">
                <a:solidFill>
                  <a:schemeClr val="accent2">
                    <a:lumMod val="50000"/>
                  </a:schemeClr>
                </a:solidFill>
                <a:latin typeface="Aparajita" pitchFamily="34" charset="0"/>
                <a:cs typeface="Aparajita" pitchFamily="34" charset="0"/>
              </a:rPr>
              <a:t>) = 0.3</a:t>
            </a:r>
          </a:p>
          <a:p>
            <a:pPr lvl="1">
              <a:buClr>
                <a:schemeClr val="accent4">
                  <a:lumMod val="75000"/>
                </a:schemeClr>
              </a:buClr>
              <a:buFont typeface="Wingdings" pitchFamily="2" charset="2"/>
              <a:buChar char="Ø"/>
            </a:pPr>
            <a:r>
              <a:rPr lang="en-US" sz="2750" b="1" dirty="0" err="1" smtClean="0">
                <a:solidFill>
                  <a:schemeClr val="accent2">
                    <a:lumMod val="50000"/>
                  </a:schemeClr>
                </a:solidFill>
                <a:latin typeface="Aparajita" pitchFamily="34" charset="0"/>
                <a:cs typeface="Aparajita" pitchFamily="34" charset="0"/>
              </a:rPr>
              <a:t>F</a:t>
            </a:r>
            <a:r>
              <a:rPr lang="en-US" sz="2750" b="1" baseline="-25000" dirty="0" err="1" smtClean="0">
                <a:solidFill>
                  <a:schemeClr val="accent2">
                    <a:lumMod val="50000"/>
                  </a:schemeClr>
                </a:solidFill>
                <a:latin typeface="Aparajita" pitchFamily="34" charset="0"/>
                <a:cs typeface="Aparajita" pitchFamily="34" charset="0"/>
              </a:rPr>
              <a:t>a</a:t>
            </a:r>
            <a:r>
              <a:rPr lang="en-US" sz="2750" b="1" dirty="0" smtClean="0">
                <a:solidFill>
                  <a:schemeClr val="accent2">
                    <a:lumMod val="50000"/>
                  </a:schemeClr>
                </a:solidFill>
                <a:latin typeface="Aparajita" pitchFamily="34" charset="0"/>
                <a:cs typeface="Aparajita" pitchFamily="34" charset="0"/>
              </a:rPr>
              <a:t> = 1.16 ( Table 1-14 )</a:t>
            </a:r>
          </a:p>
          <a:p>
            <a:pPr lvl="1">
              <a:buClr>
                <a:schemeClr val="accent4">
                  <a:lumMod val="75000"/>
                </a:schemeClr>
              </a:buClr>
              <a:buFont typeface="Wingdings" pitchFamily="2" charset="2"/>
              <a:buChar char="Ø"/>
            </a:pPr>
            <a:r>
              <a:rPr lang="en-US" sz="2750" b="1" dirty="0" err="1" smtClean="0">
                <a:solidFill>
                  <a:schemeClr val="accent2">
                    <a:lumMod val="50000"/>
                  </a:schemeClr>
                </a:solidFill>
                <a:latin typeface="Aparajita" pitchFamily="34" charset="0"/>
                <a:cs typeface="Aparajita" pitchFamily="34" charset="0"/>
              </a:rPr>
              <a:t>F</a:t>
            </a:r>
            <a:r>
              <a:rPr lang="en-US" sz="2750" b="1" baseline="-25000" dirty="0" err="1" smtClean="0">
                <a:solidFill>
                  <a:schemeClr val="accent2">
                    <a:lumMod val="50000"/>
                  </a:schemeClr>
                </a:solidFill>
                <a:latin typeface="Aparajita" pitchFamily="34" charset="0"/>
                <a:cs typeface="Aparajita" pitchFamily="34" charset="0"/>
              </a:rPr>
              <a:t>v</a:t>
            </a:r>
            <a:r>
              <a:rPr lang="en-US" sz="2750" b="1" dirty="0" smtClean="0">
                <a:solidFill>
                  <a:schemeClr val="accent2">
                    <a:lumMod val="50000"/>
                  </a:schemeClr>
                </a:solidFill>
                <a:latin typeface="Aparajita" pitchFamily="34" charset="0"/>
                <a:cs typeface="Aparajita" pitchFamily="34" charset="0"/>
              </a:rPr>
              <a:t> = 1.5 ( Table 1-15 )</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S</a:t>
            </a:r>
            <a:r>
              <a:rPr lang="en-US" sz="2750" b="1" baseline="-25000" dirty="0" smtClean="0">
                <a:solidFill>
                  <a:schemeClr val="accent2">
                    <a:lumMod val="50000"/>
                  </a:schemeClr>
                </a:solidFill>
                <a:latin typeface="Aparajita" pitchFamily="34" charset="0"/>
                <a:cs typeface="Aparajita" pitchFamily="34" charset="0"/>
              </a:rPr>
              <a:t>DS</a:t>
            </a:r>
            <a:r>
              <a:rPr lang="en-US" sz="2750" b="1" dirty="0" smtClean="0">
                <a:solidFill>
                  <a:schemeClr val="accent2">
                    <a:lumMod val="50000"/>
                  </a:schemeClr>
                </a:solidFill>
                <a:latin typeface="Aparajita" pitchFamily="34" charset="0"/>
                <a:cs typeface="Aparajita" pitchFamily="34" charset="0"/>
              </a:rPr>
              <a:t> = 2/3 x 1.16 x 0.6 = 0.464</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S</a:t>
            </a:r>
            <a:r>
              <a:rPr lang="en-US" sz="2750" b="1" baseline="-25000" dirty="0" smtClean="0">
                <a:solidFill>
                  <a:schemeClr val="accent2">
                    <a:lumMod val="50000"/>
                  </a:schemeClr>
                </a:solidFill>
                <a:latin typeface="Aparajita" pitchFamily="34" charset="0"/>
                <a:cs typeface="Aparajita" pitchFamily="34" charset="0"/>
              </a:rPr>
              <a:t>D1</a:t>
            </a:r>
            <a:r>
              <a:rPr lang="en-US" sz="2750" b="1" dirty="0" smtClean="0">
                <a:solidFill>
                  <a:schemeClr val="accent2">
                    <a:lumMod val="50000"/>
                  </a:schemeClr>
                </a:solidFill>
                <a:latin typeface="Aparajita" pitchFamily="34" charset="0"/>
                <a:cs typeface="Aparajita" pitchFamily="34" charset="0"/>
              </a:rPr>
              <a:t> = 2/3 x 1.5 x 0.3 = 0.30</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Risk Category = (II)</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Effective Weight (W) = 25634kN</a:t>
            </a:r>
          </a:p>
          <a:p>
            <a:pPr>
              <a:buNone/>
            </a:pPr>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Project Description</a:t>
            </a:r>
            <a:endParaRPr lang="en-US" sz="4400" b="1" dirty="0">
              <a:latin typeface="Tekton Pro" pitchFamily="34" charset="0"/>
            </a:endParaRPr>
          </a:p>
        </p:txBody>
      </p:sp>
      <p:sp>
        <p:nvSpPr>
          <p:cNvPr id="3" name="Content Placeholder 2"/>
          <p:cNvSpPr>
            <a:spLocks noGrp="1"/>
          </p:cNvSpPr>
          <p:nvPr>
            <p:ph idx="1"/>
          </p:nvPr>
        </p:nvSpPr>
        <p:spPr>
          <a:xfrm>
            <a:off x="457200" y="1447800"/>
            <a:ext cx="8229600" cy="4953000"/>
          </a:xfrm>
        </p:spPr>
        <p:txBody>
          <a:bodyPr>
            <a:normAutofit lnSpcReduction="10000"/>
          </a:bodyPr>
          <a:lstStyle/>
          <a:p>
            <a:pP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The project is located in </a:t>
            </a:r>
            <a:r>
              <a:rPr lang="en-US" sz="2800" b="1" dirty="0" err="1" smtClean="0">
                <a:solidFill>
                  <a:schemeClr val="accent2">
                    <a:lumMod val="50000"/>
                  </a:schemeClr>
                </a:solidFill>
                <a:latin typeface="Aparajita" pitchFamily="34" charset="0"/>
                <a:cs typeface="Aparajita" pitchFamily="34" charset="0"/>
              </a:rPr>
              <a:t>Salfit</a:t>
            </a:r>
            <a:r>
              <a:rPr lang="en-US" sz="2800" b="1" dirty="0" smtClean="0">
                <a:solidFill>
                  <a:schemeClr val="accent2">
                    <a:lumMod val="50000"/>
                  </a:schemeClr>
                </a:solidFill>
                <a:latin typeface="Aparajita" pitchFamily="34" charset="0"/>
                <a:cs typeface="Aparajita" pitchFamily="34" charset="0"/>
              </a:rPr>
              <a:t/>
            </a:r>
            <a:br>
              <a:rPr lang="en-US" sz="28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a:p>
            <a:pP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The project consists of three blocks separated by seismic joints.</a:t>
            </a:r>
            <a:br>
              <a:rPr lang="en-US" sz="28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a:p>
            <a:pP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Block 1 and Block 2 consist of 4 floors</a:t>
            </a:r>
            <a:br>
              <a:rPr lang="en-US" sz="28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a:p>
            <a:pP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Block 3 consists of 4 floors and a basement </a:t>
            </a:r>
            <a:br>
              <a:rPr lang="en-US" sz="28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a:p>
            <a:pP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Total Project Area = 4200m</a:t>
            </a:r>
            <a:r>
              <a:rPr lang="en-US" sz="2800" b="1" baseline="30000" dirty="0" smtClean="0">
                <a:solidFill>
                  <a:schemeClr val="accent2">
                    <a:lumMod val="50000"/>
                  </a:schemeClr>
                </a:solidFill>
                <a:latin typeface="Aparajita" pitchFamily="34" charset="0"/>
                <a:cs typeface="Aparajita" pitchFamily="34" charset="0"/>
              </a:rPr>
              <a:t>2</a:t>
            </a:r>
            <a:r>
              <a:rPr lang="en-US" sz="2800" b="1" dirty="0" smtClean="0">
                <a:solidFill>
                  <a:schemeClr val="accent2">
                    <a:lumMod val="50000"/>
                  </a:schemeClr>
                </a:solidFill>
                <a:latin typeface="Aparajita" pitchFamily="34" charset="0"/>
                <a:cs typeface="Aparajita" pitchFamily="34" charset="0"/>
              </a:rPr>
              <a:t/>
            </a:r>
            <a:br>
              <a:rPr lang="en-US" sz="28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a:p>
            <a:pP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Total Building Area = 1450m</a:t>
            </a:r>
            <a:r>
              <a:rPr lang="en-US" sz="2800" b="1" baseline="30000" dirty="0" smtClean="0">
                <a:solidFill>
                  <a:schemeClr val="accent2">
                    <a:lumMod val="50000"/>
                  </a:schemeClr>
                </a:solidFill>
                <a:latin typeface="Aparajita" pitchFamily="34" charset="0"/>
                <a:cs typeface="Aparajita" pitchFamily="34" charset="0"/>
              </a:rPr>
              <a:t>2</a:t>
            </a:r>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Equivalent Lateral Force (IBC-2012)</a:t>
            </a:r>
            <a:endParaRPr lang="en-US" b="1" dirty="0">
              <a:latin typeface="Tekton Pro" pitchFamily="34" charset="0"/>
            </a:endParaRPr>
          </a:p>
        </p:txBody>
      </p:sp>
      <p:sp>
        <p:nvSpPr>
          <p:cNvPr id="3" name="Content Placeholder 2"/>
          <p:cNvSpPr>
            <a:spLocks noGrp="1"/>
          </p:cNvSpPr>
          <p:nvPr>
            <p:ph idx="1"/>
          </p:nvPr>
        </p:nvSpPr>
        <p:spPr>
          <a:xfrm>
            <a:off x="457200" y="1447800"/>
            <a:ext cx="8229600" cy="4876800"/>
          </a:xfrm>
        </p:spPr>
        <p:txBody>
          <a:bodyPr>
            <a:normAutofit/>
          </a:bodyPr>
          <a:lstStyle/>
          <a:p>
            <a:pPr>
              <a:buClr>
                <a:schemeClr val="accent4">
                  <a:lumMod val="75000"/>
                </a:schemeClr>
              </a:buClr>
              <a:buFont typeface="Wingdings" pitchFamily="2" charset="2"/>
              <a:buChar char="v"/>
            </a:pPr>
            <a:r>
              <a:rPr lang="fr-FR" b="1" dirty="0" smtClean="0">
                <a:solidFill>
                  <a:schemeClr val="accent4">
                    <a:lumMod val="50000"/>
                  </a:schemeClr>
                </a:solidFill>
              </a:rPr>
              <a:t>The </a:t>
            </a:r>
            <a:r>
              <a:rPr lang="fr-FR" b="1" dirty="0" err="1" smtClean="0">
                <a:solidFill>
                  <a:schemeClr val="accent4">
                    <a:lumMod val="50000"/>
                  </a:schemeClr>
                </a:solidFill>
              </a:rPr>
              <a:t>Following</a:t>
            </a:r>
            <a:r>
              <a:rPr lang="fr-FR" b="1" dirty="0" smtClean="0">
                <a:solidFill>
                  <a:schemeClr val="accent4">
                    <a:lumMod val="50000"/>
                  </a:schemeClr>
                </a:solidFill>
              </a:rPr>
              <a:t> </a:t>
            </a:r>
            <a:r>
              <a:rPr lang="fr-FR" b="1" dirty="0" err="1" smtClean="0">
                <a:solidFill>
                  <a:schemeClr val="accent4">
                    <a:lumMod val="50000"/>
                  </a:schemeClr>
                </a:solidFill>
              </a:rPr>
              <a:t>factors</a:t>
            </a:r>
            <a:r>
              <a:rPr lang="fr-FR" b="1" dirty="0" smtClean="0">
                <a:solidFill>
                  <a:schemeClr val="accent4">
                    <a:lumMod val="50000"/>
                  </a:schemeClr>
                </a:solidFill>
              </a:rPr>
              <a:t> are </a:t>
            </a:r>
            <a:r>
              <a:rPr lang="fr-FR" b="1" dirty="0" err="1" smtClean="0">
                <a:solidFill>
                  <a:schemeClr val="accent4">
                    <a:lumMod val="50000"/>
                  </a:schemeClr>
                </a:solidFill>
              </a:rPr>
              <a:t>from</a:t>
            </a:r>
            <a:r>
              <a:rPr lang="fr-FR" b="1" dirty="0" smtClean="0">
                <a:solidFill>
                  <a:schemeClr val="accent4">
                    <a:lumMod val="50000"/>
                  </a:schemeClr>
                </a:solidFill>
              </a:rPr>
              <a:t> </a:t>
            </a:r>
            <a:r>
              <a:rPr lang="en-US" b="1" dirty="0" smtClean="0">
                <a:solidFill>
                  <a:schemeClr val="accent4">
                    <a:lumMod val="50000"/>
                  </a:schemeClr>
                </a:solidFill>
              </a:rPr>
              <a:t>Table 12.2-1 in ASCE-7 (2010)</a:t>
            </a:r>
            <a:r>
              <a:rPr lang="fr-FR" b="1" dirty="0" smtClean="0">
                <a:solidFill>
                  <a:schemeClr val="accent4">
                    <a:lumMod val="50000"/>
                  </a:schemeClr>
                </a:solidFill>
              </a:rPr>
              <a:t> </a:t>
            </a:r>
          </a:p>
          <a:p>
            <a:pPr lvl="1">
              <a:buClr>
                <a:schemeClr val="accent4">
                  <a:lumMod val="75000"/>
                </a:schemeClr>
              </a:buClr>
              <a:buFont typeface="Wingdings" pitchFamily="2" charset="2"/>
              <a:buChar char="Ø"/>
            </a:pPr>
            <a:r>
              <a:rPr lang="fr-FR" sz="2750" b="1" dirty="0" err="1" smtClean="0">
                <a:solidFill>
                  <a:schemeClr val="accent2">
                    <a:lumMod val="50000"/>
                  </a:schemeClr>
                </a:solidFill>
                <a:latin typeface="Aparajita" pitchFamily="34" charset="0"/>
                <a:cs typeface="Aparajita" pitchFamily="34" charset="0"/>
              </a:rPr>
              <a:t>Response</a:t>
            </a:r>
            <a:r>
              <a:rPr lang="fr-FR" sz="2750" b="1" dirty="0" smtClean="0">
                <a:solidFill>
                  <a:schemeClr val="accent2">
                    <a:lumMod val="50000"/>
                  </a:schemeClr>
                </a:solidFill>
                <a:latin typeface="Aparajita" pitchFamily="34" charset="0"/>
                <a:cs typeface="Aparajita" pitchFamily="34" charset="0"/>
              </a:rPr>
              <a:t> Modification Coefficient (R) = 5.5</a:t>
            </a:r>
          </a:p>
          <a:p>
            <a:pPr lvl="1">
              <a:buClr>
                <a:schemeClr val="accent4">
                  <a:lumMod val="75000"/>
                </a:schemeClr>
              </a:buClr>
              <a:buFont typeface="Wingdings" pitchFamily="2" charset="2"/>
              <a:buChar char="Ø"/>
            </a:pPr>
            <a:r>
              <a:rPr lang="en-US" sz="2750" b="1" dirty="0" err="1" smtClean="0">
                <a:solidFill>
                  <a:schemeClr val="accent2">
                    <a:lumMod val="50000"/>
                  </a:schemeClr>
                </a:solidFill>
                <a:latin typeface="Aparajita" pitchFamily="34" charset="0"/>
                <a:cs typeface="Aparajita" pitchFamily="34" charset="0"/>
              </a:rPr>
              <a:t>Overstrength</a:t>
            </a:r>
            <a:r>
              <a:rPr lang="en-US" sz="2750" b="1" dirty="0" smtClean="0">
                <a:solidFill>
                  <a:schemeClr val="accent2">
                    <a:lumMod val="50000"/>
                  </a:schemeClr>
                </a:solidFill>
                <a:latin typeface="Aparajita" pitchFamily="34" charset="0"/>
                <a:cs typeface="Aparajita" pitchFamily="34" charset="0"/>
              </a:rPr>
              <a:t> Factor (</a:t>
            </a:r>
            <a:r>
              <a:rPr lang="el-GR" sz="2750" b="1" dirty="0" smtClean="0">
                <a:solidFill>
                  <a:schemeClr val="accent2">
                    <a:lumMod val="50000"/>
                  </a:schemeClr>
                </a:solidFill>
                <a:cs typeface="Aparajita" pitchFamily="34" charset="0"/>
              </a:rPr>
              <a:t>Ω</a:t>
            </a:r>
            <a:r>
              <a:rPr lang="en-US" sz="2750" b="1" baseline="-25000" dirty="0" smtClean="0">
                <a:solidFill>
                  <a:schemeClr val="accent2">
                    <a:lumMod val="50000"/>
                  </a:schemeClr>
                </a:solidFill>
                <a:latin typeface="Aparajita" pitchFamily="34" charset="0"/>
                <a:cs typeface="Aparajita" pitchFamily="34" charset="0"/>
              </a:rPr>
              <a:t>o</a:t>
            </a:r>
            <a:r>
              <a:rPr lang="en-US" sz="2750" b="1" dirty="0" smtClean="0">
                <a:solidFill>
                  <a:schemeClr val="accent2">
                    <a:lumMod val="50000"/>
                  </a:schemeClr>
                </a:solidFill>
                <a:latin typeface="Aparajita" pitchFamily="34" charset="0"/>
                <a:cs typeface="Aparajita" pitchFamily="34" charset="0"/>
              </a:rPr>
              <a:t>) = 2.5                     </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Deflection amplification Factor (</a:t>
            </a:r>
            <a:r>
              <a:rPr lang="en-US" sz="2750" b="1" dirty="0" err="1" smtClean="0">
                <a:solidFill>
                  <a:schemeClr val="accent2">
                    <a:lumMod val="50000"/>
                  </a:schemeClr>
                </a:solidFill>
                <a:latin typeface="Aparajita" pitchFamily="34" charset="0"/>
                <a:cs typeface="Aparajita" pitchFamily="34" charset="0"/>
              </a:rPr>
              <a:t>C</a:t>
            </a:r>
            <a:r>
              <a:rPr lang="en-US" sz="2750" b="1" baseline="-25000" dirty="0" err="1" smtClean="0">
                <a:solidFill>
                  <a:schemeClr val="accent2">
                    <a:lumMod val="50000"/>
                  </a:schemeClr>
                </a:solidFill>
                <a:latin typeface="Aparajita" pitchFamily="34" charset="0"/>
                <a:cs typeface="Aparajita" pitchFamily="34" charset="0"/>
              </a:rPr>
              <a:t>d</a:t>
            </a:r>
            <a:r>
              <a:rPr lang="en-US" sz="2750" b="1" dirty="0" smtClean="0">
                <a:solidFill>
                  <a:schemeClr val="accent2">
                    <a:lumMod val="50000"/>
                  </a:schemeClr>
                </a:solidFill>
                <a:latin typeface="Aparajita" pitchFamily="34" charset="0"/>
                <a:cs typeface="Aparajita" pitchFamily="34" charset="0"/>
              </a:rPr>
              <a:t>) = 4.5</a:t>
            </a:r>
          </a:p>
          <a:p>
            <a:pPr>
              <a:buClr>
                <a:schemeClr val="accent4">
                  <a:lumMod val="75000"/>
                </a:schemeClr>
              </a:buClr>
              <a:buFont typeface="Wingdings" pitchFamily="2" charset="2"/>
              <a:buChar char="v"/>
            </a:pPr>
            <a:r>
              <a:rPr lang="en-US" b="1" dirty="0" smtClean="0">
                <a:solidFill>
                  <a:schemeClr val="accent4">
                    <a:lumMod val="50000"/>
                  </a:schemeClr>
                </a:solidFill>
              </a:rPr>
              <a:t>Structural Period is approximated using the following :</a:t>
            </a:r>
          </a:p>
          <a:p>
            <a:pPr>
              <a:buFont typeface="Wingdings" pitchFamily="2" charset="2"/>
              <a:buChar char="Ø"/>
            </a:pPr>
            <a:endParaRPr lang="en-US" dirty="0" smtClean="0"/>
          </a:p>
          <a:p>
            <a:pPr lvl="1">
              <a:buClr>
                <a:schemeClr val="accent4">
                  <a:lumMod val="75000"/>
                </a:schemeClr>
              </a:buClr>
              <a:buFont typeface="Wingdings" pitchFamily="2" charset="2"/>
              <a:buChar char="Ø"/>
            </a:pPr>
            <a:r>
              <a:rPr lang="en-US" sz="2400" dirty="0" smtClean="0"/>
              <a:t>                                                                             </a:t>
            </a:r>
            <a:r>
              <a:rPr lang="en-US" b="1" dirty="0" smtClean="0">
                <a:solidFill>
                  <a:schemeClr val="accent2">
                    <a:lumMod val="75000"/>
                  </a:schemeClr>
                </a:solidFill>
              </a:rPr>
              <a:t>(Equation 1-41)</a:t>
            </a:r>
          </a:p>
          <a:p>
            <a:pPr>
              <a:buFont typeface="Wingdings" pitchFamily="2" charset="2"/>
              <a:buChar char="Ø"/>
            </a:pPr>
            <a:endParaRPr lang="en-US" dirty="0" smtClean="0"/>
          </a:p>
          <a:p>
            <a:pPr>
              <a:buFont typeface="Wingdings" pitchFamily="2" charset="2"/>
              <a:buChar char="Ø"/>
            </a:pPr>
            <a:endParaRPr lang="en-US" dirty="0" smtClean="0"/>
          </a:p>
          <a:p>
            <a:pPr lvl="1">
              <a:buClr>
                <a:schemeClr val="accent4">
                  <a:lumMod val="75000"/>
                </a:schemeClr>
              </a:buClr>
              <a:buFont typeface="Wingdings" pitchFamily="2" charset="2"/>
              <a:buChar char="Ø"/>
            </a:pPr>
            <a:r>
              <a:rPr lang="en-US" sz="2400" dirty="0" smtClean="0"/>
              <a:t>                                                                             </a:t>
            </a:r>
            <a:r>
              <a:rPr lang="en-US" b="1" dirty="0" smtClean="0">
                <a:solidFill>
                  <a:schemeClr val="accent2">
                    <a:lumMod val="75000"/>
                  </a:schemeClr>
                </a:solidFill>
              </a:rPr>
              <a:t>(Equation 1-42)</a:t>
            </a:r>
            <a:endParaRPr lang="en-US" dirty="0" smtClean="0"/>
          </a:p>
          <a:p>
            <a:pPr>
              <a:buNone/>
            </a:pPr>
            <a:endParaRPr lang="en-US" dirty="0" smtClean="0"/>
          </a:p>
          <a:p>
            <a:endParaRPr lang="en-US" dirty="0"/>
          </a:p>
        </p:txBody>
      </p:sp>
      <p:pic>
        <p:nvPicPr>
          <p:cNvPr id="2050" name="Picture 2" descr="C:\Users\KAREEM-JO\Desktop\Cw.PNG"/>
          <p:cNvPicPr>
            <a:picLocks noChangeAspect="1" noChangeArrowheads="1"/>
          </p:cNvPicPr>
          <p:nvPr/>
        </p:nvPicPr>
        <p:blipFill>
          <a:blip r:embed="rId2" cstate="print"/>
          <a:srcRect/>
          <a:stretch>
            <a:fillRect/>
          </a:stretch>
        </p:blipFill>
        <p:spPr bwMode="auto">
          <a:xfrm>
            <a:off x="1388074" y="5105400"/>
            <a:ext cx="4403126" cy="1447801"/>
          </a:xfrm>
          <a:prstGeom prst="rect">
            <a:avLst/>
          </a:prstGeom>
          <a:noFill/>
        </p:spPr>
      </p:pic>
      <p:pic>
        <p:nvPicPr>
          <p:cNvPr id="2051" name="Picture 3" descr="C:\Users\KAREEM-JO\Desktop\Ta.PNG"/>
          <p:cNvPicPr>
            <a:picLocks noChangeAspect="1" noChangeArrowheads="1"/>
          </p:cNvPicPr>
          <p:nvPr/>
        </p:nvPicPr>
        <p:blipFill>
          <a:blip r:embed="rId3" cstate="print"/>
          <a:srcRect/>
          <a:stretch>
            <a:fillRect/>
          </a:stretch>
        </p:blipFill>
        <p:spPr bwMode="auto">
          <a:xfrm>
            <a:off x="1371600" y="4038600"/>
            <a:ext cx="2438400" cy="990600"/>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latin typeface="Tekton Pro" pitchFamily="34" charset="0"/>
              </a:rPr>
              <a:t>Equivalent Lateral Force (IBC-2012)</a:t>
            </a:r>
            <a:endParaRPr lang="en-US" b="1" dirty="0">
              <a:latin typeface="Tekton Pro" pitchFamily="34" charset="0"/>
            </a:endParaRPr>
          </a:p>
        </p:txBody>
      </p:sp>
      <p:sp>
        <p:nvSpPr>
          <p:cNvPr id="3" name="Content Placeholder 2"/>
          <p:cNvSpPr>
            <a:spLocks noGrp="1"/>
          </p:cNvSpPr>
          <p:nvPr>
            <p:ph idx="1"/>
          </p:nvPr>
        </p:nvSpPr>
        <p:spPr>
          <a:xfrm>
            <a:off x="457200" y="1295400"/>
            <a:ext cx="8229600" cy="5334000"/>
          </a:xfrm>
        </p:spPr>
        <p:txBody>
          <a:bodyPr/>
          <a:lstStyle/>
          <a:p>
            <a:pPr>
              <a:buFont typeface="Wingdings" pitchFamily="2" charset="2"/>
              <a:buChar char="v"/>
            </a:pPr>
            <a:r>
              <a:rPr lang="en-US" b="1" dirty="0" smtClean="0">
                <a:solidFill>
                  <a:schemeClr val="accent2">
                    <a:lumMod val="50000"/>
                  </a:schemeClr>
                </a:solidFill>
              </a:rPr>
              <a:t>The following Table shows the calculations of structural period according to </a:t>
            </a:r>
            <a:r>
              <a:rPr lang="en-US" b="1" dirty="0" smtClean="0">
                <a:solidFill>
                  <a:schemeClr val="accent2">
                    <a:lumMod val="75000"/>
                  </a:schemeClr>
                </a:solidFill>
              </a:rPr>
              <a:t>Equation 1-41 </a:t>
            </a:r>
            <a:r>
              <a:rPr lang="en-US" b="1" dirty="0" smtClean="0">
                <a:solidFill>
                  <a:schemeClr val="accent2">
                    <a:lumMod val="50000"/>
                  </a:schemeClr>
                </a:solidFill>
              </a:rPr>
              <a:t>and</a:t>
            </a:r>
            <a:r>
              <a:rPr lang="en-US" dirty="0" smtClean="0"/>
              <a:t> </a:t>
            </a:r>
            <a:r>
              <a:rPr lang="en-US" b="1" dirty="0" smtClean="0">
                <a:solidFill>
                  <a:schemeClr val="accent2">
                    <a:lumMod val="75000"/>
                  </a:schemeClr>
                </a:solidFill>
              </a:rPr>
              <a:t>Equation 1-42</a:t>
            </a:r>
            <a:r>
              <a:rPr lang="en-US" dirty="0" smtClean="0"/>
              <a:t> :</a:t>
            </a:r>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r>
              <a:rPr lang="en-US" sz="2800" b="1" i="1" dirty="0" smtClean="0">
                <a:solidFill>
                  <a:schemeClr val="accent2">
                    <a:lumMod val="50000"/>
                  </a:schemeClr>
                </a:solidFill>
                <a:latin typeface="Aparajita" pitchFamily="34" charset="0"/>
                <a:cs typeface="Aparajita" pitchFamily="34" charset="0"/>
              </a:rPr>
              <a:t>Approximate Fundamental Period (Ta) = 0.1623 Seconds</a:t>
            </a:r>
          </a:p>
          <a:p>
            <a:pPr>
              <a:buNone/>
            </a:pPr>
            <a:endParaRPr lang="en-US" dirty="0" smtClean="0"/>
          </a:p>
          <a:p>
            <a:pPr>
              <a:buNone/>
            </a:pPr>
            <a:endParaRPr lang="en-US" dirty="0"/>
          </a:p>
        </p:txBody>
      </p:sp>
      <p:pic>
        <p:nvPicPr>
          <p:cNvPr id="3074" name="Picture 2" descr="C:\Users\KAREEM-JO\Desktop\Ta CAL.PNG"/>
          <p:cNvPicPr>
            <a:picLocks noChangeAspect="1" noChangeArrowheads="1"/>
          </p:cNvPicPr>
          <p:nvPr/>
        </p:nvPicPr>
        <p:blipFill>
          <a:blip r:embed="rId2" cstate="print"/>
          <a:srcRect/>
          <a:stretch>
            <a:fillRect/>
          </a:stretch>
        </p:blipFill>
        <p:spPr bwMode="auto">
          <a:xfrm>
            <a:off x="609601" y="2209800"/>
            <a:ext cx="8000999" cy="35052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Equivalent Lateral Force (IBC-2012)</a:t>
            </a:r>
            <a:endParaRPr lang="en-US" b="1" dirty="0">
              <a:latin typeface="Tekton Pro" pitchFamily="34" charset="0"/>
            </a:endParaRPr>
          </a:p>
        </p:txBody>
      </p:sp>
      <p:sp>
        <p:nvSpPr>
          <p:cNvPr id="3" name="Content Placeholder 2"/>
          <p:cNvSpPr>
            <a:spLocks noGrp="1"/>
          </p:cNvSpPr>
          <p:nvPr>
            <p:ph idx="1"/>
          </p:nvPr>
        </p:nvSpPr>
        <p:spPr>
          <a:xfrm>
            <a:off x="457200" y="1371600"/>
            <a:ext cx="8229600" cy="5257800"/>
          </a:xfrm>
        </p:spPr>
        <p:txBody>
          <a:bodyPr>
            <a:normAutofit lnSpcReduction="10000"/>
          </a:bodyPr>
          <a:lstStyle/>
          <a:p>
            <a:pPr>
              <a:buFont typeface="Wingdings" pitchFamily="2" charset="2"/>
              <a:buChar char="v"/>
            </a:pPr>
            <a:r>
              <a:rPr lang="en-US" b="1" dirty="0" smtClean="0">
                <a:solidFill>
                  <a:schemeClr val="accent4">
                    <a:lumMod val="50000"/>
                  </a:schemeClr>
                </a:solidFill>
              </a:rPr>
              <a:t>These are the equations used for Base Shear (V) calculation :</a:t>
            </a:r>
          </a:p>
          <a:p>
            <a:pPr>
              <a:buFont typeface="Wingdings" pitchFamily="2" charset="2"/>
              <a:buChar char="v"/>
            </a:pPr>
            <a:endParaRPr lang="en-US"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Base Shear                                                       </a:t>
            </a:r>
            <a:r>
              <a:rPr lang="en-US" b="1" dirty="0" smtClean="0">
                <a:solidFill>
                  <a:schemeClr val="accent2">
                    <a:lumMod val="75000"/>
                  </a:schemeClr>
                </a:solidFill>
              </a:rPr>
              <a:t>(Equation 1-9)</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Seismic Coefficient                                        </a:t>
            </a:r>
            <a:r>
              <a:rPr lang="en-US" b="1" dirty="0" smtClean="0">
                <a:solidFill>
                  <a:schemeClr val="accent2">
                    <a:lumMod val="75000"/>
                  </a:schemeClr>
                </a:solidFill>
              </a:rPr>
              <a:t>(Equation 1-11)</a:t>
            </a:r>
            <a:endParaRPr lang="en-US" dirty="0" smtClean="0"/>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Maximum Coefficient                                    </a:t>
            </a:r>
            <a:r>
              <a:rPr lang="en-US" b="1" dirty="0" smtClean="0">
                <a:solidFill>
                  <a:schemeClr val="accent2">
                    <a:lumMod val="75000"/>
                  </a:schemeClr>
                </a:solidFill>
              </a:rPr>
              <a:t>(Equation 1-10)</a:t>
            </a:r>
          </a:p>
          <a:p>
            <a:pPr lvl="1">
              <a:buFont typeface="Wingdings" pitchFamily="2" charset="2"/>
              <a:buChar char="Ø"/>
            </a:pPr>
            <a:endParaRPr lang="en-US" b="1" dirty="0" smtClean="0">
              <a:solidFill>
                <a:schemeClr val="accent2">
                  <a:lumMod val="75000"/>
                </a:schemeClr>
              </a:solidFill>
            </a:endParaRPr>
          </a:p>
          <a:p>
            <a:pPr lvl="1">
              <a:buFont typeface="Wingdings" pitchFamily="2" charset="2"/>
              <a:buChar char="Ø"/>
            </a:pPr>
            <a:endParaRPr lang="en-US" b="1" dirty="0" smtClean="0">
              <a:solidFill>
                <a:schemeClr val="accent2">
                  <a:lumMod val="75000"/>
                </a:schemeClr>
              </a:solidFill>
            </a:endParaRPr>
          </a:p>
          <a:p>
            <a:pPr lvl="1">
              <a:buClr>
                <a:schemeClr val="accent4">
                  <a:lumMod val="75000"/>
                </a:schemeClr>
              </a:buClr>
              <a:buFont typeface="Wingdings" pitchFamily="2" charset="2"/>
              <a:buChar char="Ø"/>
            </a:pPr>
            <a:r>
              <a:rPr lang="en-US" sz="2400" b="1" dirty="0" smtClean="0"/>
              <a:t> </a:t>
            </a:r>
            <a:r>
              <a:rPr lang="en-US" sz="2750" b="1" dirty="0" smtClean="0">
                <a:solidFill>
                  <a:schemeClr val="accent2">
                    <a:lumMod val="50000"/>
                  </a:schemeClr>
                </a:solidFill>
                <a:latin typeface="Aparajita" pitchFamily="34" charset="0"/>
                <a:cs typeface="Aparajita" pitchFamily="34" charset="0"/>
              </a:rPr>
              <a:t>Minimum Coefficient                                                 </a:t>
            </a:r>
            <a:r>
              <a:rPr lang="en-US" b="1" dirty="0" smtClean="0">
                <a:solidFill>
                  <a:schemeClr val="accent2">
                    <a:lumMod val="75000"/>
                  </a:schemeClr>
                </a:solidFill>
              </a:rPr>
              <a:t>Eq.(1-10)</a:t>
            </a:r>
            <a:endParaRPr lang="en-US" b="1" dirty="0" smtClean="0"/>
          </a:p>
          <a:p>
            <a:pPr>
              <a:buNone/>
            </a:pPr>
            <a:endParaRPr lang="en-US" dirty="0" smtClean="0"/>
          </a:p>
          <a:p>
            <a:pPr>
              <a:buNone/>
            </a:pPr>
            <a:endParaRPr lang="en-US" dirty="0" smtClean="0"/>
          </a:p>
          <a:p>
            <a:pPr>
              <a:buNone/>
            </a:pPr>
            <a:endParaRPr lang="en-US" dirty="0" smtClean="0"/>
          </a:p>
          <a:p>
            <a:pPr>
              <a:buNone/>
            </a:pPr>
            <a:endParaRPr lang="en-US" dirty="0"/>
          </a:p>
        </p:txBody>
      </p:sp>
      <p:pic>
        <p:nvPicPr>
          <p:cNvPr id="4098" name="Picture 2" descr="C:\Users\KAREEM-JO\Desktop\Cs IBC.PNG"/>
          <p:cNvPicPr>
            <a:picLocks noChangeAspect="1" noChangeArrowheads="1"/>
          </p:cNvPicPr>
          <p:nvPr/>
        </p:nvPicPr>
        <p:blipFill>
          <a:blip r:embed="rId2" cstate="print"/>
          <a:srcRect/>
          <a:stretch>
            <a:fillRect/>
          </a:stretch>
        </p:blipFill>
        <p:spPr bwMode="auto">
          <a:xfrm>
            <a:off x="2895600" y="2057400"/>
            <a:ext cx="1600200" cy="609600"/>
          </a:xfrm>
          <a:prstGeom prst="rect">
            <a:avLst/>
          </a:prstGeom>
          <a:noFill/>
        </p:spPr>
      </p:pic>
      <p:pic>
        <p:nvPicPr>
          <p:cNvPr id="4099" name="Picture 3" descr="C:\Users\KAREEM-JO\Desktop\Cs2 IBC.PNG"/>
          <p:cNvPicPr>
            <a:picLocks noChangeAspect="1" noChangeArrowheads="1"/>
          </p:cNvPicPr>
          <p:nvPr/>
        </p:nvPicPr>
        <p:blipFill>
          <a:blip r:embed="rId3" cstate="print"/>
          <a:srcRect b="13333"/>
          <a:stretch>
            <a:fillRect/>
          </a:stretch>
        </p:blipFill>
        <p:spPr bwMode="auto">
          <a:xfrm>
            <a:off x="3733800" y="3200400"/>
            <a:ext cx="1984941" cy="990600"/>
          </a:xfrm>
          <a:prstGeom prst="rect">
            <a:avLst/>
          </a:prstGeom>
          <a:noFill/>
        </p:spPr>
      </p:pic>
      <p:pic>
        <p:nvPicPr>
          <p:cNvPr id="4100" name="Picture 4" descr="C:\Users\KAREEM-JO\Desktop\Cs max.PNG"/>
          <p:cNvPicPr>
            <a:picLocks noChangeAspect="1" noChangeArrowheads="1"/>
          </p:cNvPicPr>
          <p:nvPr/>
        </p:nvPicPr>
        <p:blipFill>
          <a:blip r:embed="rId4" cstate="print"/>
          <a:srcRect/>
          <a:stretch>
            <a:fillRect/>
          </a:stretch>
        </p:blipFill>
        <p:spPr bwMode="auto">
          <a:xfrm>
            <a:off x="4019550" y="4495800"/>
            <a:ext cx="2000250" cy="1058862"/>
          </a:xfrm>
          <a:prstGeom prst="rect">
            <a:avLst/>
          </a:prstGeom>
          <a:noFill/>
        </p:spPr>
      </p:pic>
      <p:pic>
        <p:nvPicPr>
          <p:cNvPr id="4101" name="Picture 5" descr="C:\Users\KAREEM-JO\Desktop\Cs min.PNG"/>
          <p:cNvPicPr>
            <a:picLocks noChangeAspect="1" noChangeArrowheads="1"/>
          </p:cNvPicPr>
          <p:nvPr/>
        </p:nvPicPr>
        <p:blipFill>
          <a:blip r:embed="rId5" cstate="print"/>
          <a:srcRect/>
          <a:stretch>
            <a:fillRect/>
          </a:stretch>
        </p:blipFill>
        <p:spPr bwMode="auto">
          <a:xfrm>
            <a:off x="4038600" y="5791200"/>
            <a:ext cx="3124200" cy="533400"/>
          </a:xfrm>
          <a:prstGeom prst="rect">
            <a:avLst/>
          </a:prstGeom>
          <a:noFill/>
        </p:spPr>
      </p:pic>
      <p:sp>
        <p:nvSpPr>
          <p:cNvPr id="8" name="Slide Number Placeholder 7"/>
          <p:cNvSpPr>
            <a:spLocks noGrp="1"/>
          </p:cNvSpPr>
          <p:nvPr>
            <p:ph type="sldNum" sz="quarter" idx="12"/>
          </p:nvPr>
        </p:nvSpPr>
        <p:spPr/>
        <p:txBody>
          <a:bodyPr/>
          <a:lstStyle/>
          <a:p>
            <a:fld id="{C238F03A-58E1-4ECA-9024-348A9A81A53D}"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sz="4400" b="1" dirty="0" smtClean="0">
                <a:latin typeface="Tekton Pro" pitchFamily="34" charset="0"/>
              </a:rPr>
              <a:t>Equivalent Lateral Force (IBC-2012)</a:t>
            </a:r>
            <a:endParaRPr lang="en-US" sz="4400" b="1" dirty="0">
              <a:latin typeface="Tekton Pro" pitchFamily="34" charset="0"/>
            </a:endParaRPr>
          </a:p>
        </p:txBody>
      </p:sp>
      <p:sp>
        <p:nvSpPr>
          <p:cNvPr id="3" name="Content Placeholder 2"/>
          <p:cNvSpPr>
            <a:spLocks noGrp="1"/>
          </p:cNvSpPr>
          <p:nvPr>
            <p:ph idx="1"/>
          </p:nvPr>
        </p:nvSpPr>
        <p:spPr>
          <a:xfrm>
            <a:off x="457200" y="1295400"/>
            <a:ext cx="8229600" cy="5257800"/>
          </a:xfrm>
        </p:spPr>
        <p:txBody>
          <a:bodyPr>
            <a:normAutofit/>
          </a:bodyPr>
          <a:lstStyle/>
          <a:p>
            <a:pPr>
              <a:buClr>
                <a:schemeClr val="accent4">
                  <a:lumMod val="75000"/>
                </a:schemeClr>
              </a:buClr>
              <a:buFont typeface="Wingdings" pitchFamily="2" charset="2"/>
              <a:buChar char="v"/>
            </a:pPr>
            <a:r>
              <a:rPr lang="en-US" b="1" dirty="0" smtClean="0">
                <a:solidFill>
                  <a:schemeClr val="accent4">
                    <a:lumMod val="50000"/>
                  </a:schemeClr>
                </a:solidFill>
              </a:rPr>
              <a:t>Applying the previous Equations:</a:t>
            </a:r>
          </a:p>
          <a:p>
            <a:endParaRPr lang="en-US" dirty="0" smtClean="0"/>
          </a:p>
          <a:p>
            <a:pPr lvl="1">
              <a:buClr>
                <a:schemeClr val="accent4">
                  <a:lumMod val="75000"/>
                </a:schemeClr>
              </a:buClr>
              <a:buFont typeface="Wingdings" pitchFamily="2" charset="2"/>
              <a:buChar char="Ø"/>
            </a:pPr>
            <a:r>
              <a:rPr lang="en-US" sz="2400" dirty="0" smtClean="0"/>
              <a:t> </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p>
          <a:p>
            <a:endParaRPr lang="en-US" dirty="0" smtClean="0"/>
          </a:p>
          <a:p>
            <a:pPr>
              <a:buClr>
                <a:schemeClr val="accent4">
                  <a:lumMod val="75000"/>
                </a:schemeClr>
              </a:buClr>
              <a:buFont typeface="Wingdings" pitchFamily="2" charset="2"/>
              <a:buChar char="ü"/>
            </a:pPr>
            <a:r>
              <a:rPr lang="en-US" sz="2800" b="1" dirty="0" smtClean="0">
                <a:solidFill>
                  <a:schemeClr val="accent2">
                    <a:lumMod val="50000"/>
                  </a:schemeClr>
                </a:solidFill>
                <a:latin typeface="Aparajita" pitchFamily="34" charset="0"/>
                <a:cs typeface="Aparajita" pitchFamily="34" charset="0"/>
              </a:rPr>
              <a:t>Select The Value of Base Shear (V) = 2163 </a:t>
            </a:r>
            <a:r>
              <a:rPr lang="en-US" sz="2800" b="1" dirty="0" err="1" smtClean="0">
                <a:solidFill>
                  <a:schemeClr val="accent2">
                    <a:lumMod val="50000"/>
                  </a:schemeClr>
                </a:solidFill>
                <a:latin typeface="Aparajita" pitchFamily="34" charset="0"/>
                <a:cs typeface="Aparajita" pitchFamily="34" charset="0"/>
              </a:rPr>
              <a:t>kN</a:t>
            </a:r>
            <a:endParaRPr lang="en-US" sz="2800" b="1" dirty="0" smtClean="0">
              <a:solidFill>
                <a:schemeClr val="accent2">
                  <a:lumMod val="50000"/>
                </a:schemeClr>
              </a:solidFill>
              <a:latin typeface="Aparajita" pitchFamily="34" charset="0"/>
              <a:cs typeface="Aparajita" pitchFamily="34"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33</a:t>
            </a:fld>
            <a:endParaRPr lang="en-US"/>
          </a:p>
        </p:txBody>
      </p:sp>
      <p:pic>
        <p:nvPicPr>
          <p:cNvPr id="1026" name="Picture 2" descr="C:\Users\Kareem\Desktop\GP2 PRES IMG\V MIN IBC.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295400" y="4781550"/>
            <a:ext cx="4736553" cy="6286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Kareem\Desktop\GP2 PRES IMG\V IBC.PNG"/>
          <p:cNvPicPr>
            <a:picLocks noChangeAspect="1" noChangeArrowheads="1"/>
          </p:cNvPicPr>
          <p:nvPr/>
        </p:nvPicPr>
        <p:blipFill rotWithShape="1">
          <a:blip r:embed="rId3">
            <a:extLst>
              <a:ext uri="{28A0092B-C50C-407E-A947-70E740481C1C}">
                <a14:useLocalDpi xmlns:a14="http://schemas.microsoft.com/office/drawing/2010/main" val="0"/>
              </a:ext>
            </a:extLst>
          </a:blip>
          <a:srcRect l="2258" t="9302" b="9514"/>
          <a:stretch/>
        </p:blipFill>
        <p:spPr bwMode="auto">
          <a:xfrm>
            <a:off x="1371600" y="2133600"/>
            <a:ext cx="3598708" cy="7602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Kareem\Desktop\GP2 PRES IMG\V MAX IBC.PNG"/>
          <p:cNvPicPr>
            <a:picLocks noChangeAspect="1" noChangeArrowheads="1"/>
          </p:cNvPicPr>
          <p:nvPr/>
        </p:nvPicPr>
        <p:blipFill rotWithShape="1">
          <a:blip r:embed="rId4">
            <a:extLst>
              <a:ext uri="{28A0092B-C50C-407E-A947-70E740481C1C}">
                <a14:useLocalDpi xmlns:a14="http://schemas.microsoft.com/office/drawing/2010/main" val="0"/>
              </a:ext>
            </a:extLst>
          </a:blip>
          <a:srcRect l="3570" t="15004" b="-1"/>
          <a:stretch/>
        </p:blipFill>
        <p:spPr bwMode="auto">
          <a:xfrm>
            <a:off x="1371600" y="3429000"/>
            <a:ext cx="4635176" cy="8576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Kareem\Desktop\GP2 PRES IMG\V IBC DIST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962400"/>
            <a:ext cx="8153400" cy="23590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28600"/>
            <a:ext cx="8229600" cy="1143000"/>
          </a:xfrm>
        </p:spPr>
        <p:txBody>
          <a:bodyPr/>
          <a:lstStyle/>
          <a:p>
            <a:r>
              <a:rPr lang="en-US" b="1" dirty="0" smtClean="0">
                <a:latin typeface="Tekton Pro" pitchFamily="34" charset="0"/>
              </a:rPr>
              <a:t>Equivalent Lateral Force (IBC-2012)</a:t>
            </a:r>
            <a:endParaRPr lang="en-US" b="1" dirty="0">
              <a:latin typeface="Tekton Pro" pitchFamily="34" charset="0"/>
            </a:endParaRPr>
          </a:p>
        </p:txBody>
      </p:sp>
      <p:sp>
        <p:nvSpPr>
          <p:cNvPr id="3" name="Content Placeholder 2"/>
          <p:cNvSpPr>
            <a:spLocks noGrp="1"/>
          </p:cNvSpPr>
          <p:nvPr>
            <p:ph idx="1"/>
          </p:nvPr>
        </p:nvSpPr>
        <p:spPr>
          <a:xfrm>
            <a:off x="457200" y="1295400"/>
            <a:ext cx="8229600" cy="4525963"/>
          </a:xfrm>
        </p:spPr>
        <p:txBody>
          <a:bodyPr/>
          <a:lstStyle/>
          <a:p>
            <a:pPr>
              <a:buClr>
                <a:schemeClr val="accent4">
                  <a:lumMod val="75000"/>
                </a:schemeClr>
              </a:buClr>
              <a:buFont typeface="Wingdings" pitchFamily="2" charset="2"/>
              <a:buChar char="v"/>
            </a:pPr>
            <a:r>
              <a:rPr lang="en-US" b="1" dirty="0" smtClean="0">
                <a:solidFill>
                  <a:schemeClr val="accent4">
                    <a:lumMod val="50000"/>
                  </a:schemeClr>
                </a:solidFill>
              </a:rPr>
              <a:t>The seismic force is distributed according to this equation :</a:t>
            </a:r>
          </a:p>
          <a:p>
            <a:pPr>
              <a:buFont typeface="Wingdings" pitchFamily="2" charset="2"/>
              <a:buChar char="v"/>
            </a:pPr>
            <a:endParaRPr lang="en-US" dirty="0" smtClean="0"/>
          </a:p>
          <a:p>
            <a:pPr lvl="1">
              <a:buClr>
                <a:schemeClr val="accent4">
                  <a:lumMod val="75000"/>
                </a:schemeClr>
              </a:buClr>
              <a:buFont typeface="Wingdings" pitchFamily="2" charset="2"/>
              <a:buChar char="Ø"/>
            </a:pPr>
            <a:r>
              <a:rPr lang="en-US" sz="2400" dirty="0" smtClean="0"/>
              <a:t> </a:t>
            </a:r>
            <a:r>
              <a:rPr lang="en-US" sz="2750" b="1" dirty="0" smtClean="0">
                <a:solidFill>
                  <a:schemeClr val="accent2">
                    <a:lumMod val="50000"/>
                  </a:schemeClr>
                </a:solidFill>
                <a:latin typeface="Aparajita" pitchFamily="34" charset="0"/>
                <a:cs typeface="Aparajita" pitchFamily="34" charset="0"/>
              </a:rPr>
              <a:t>Force Per Floor                                               </a:t>
            </a:r>
            <a:r>
              <a:rPr lang="en-US" b="1" dirty="0" smtClean="0">
                <a:solidFill>
                  <a:schemeClr val="accent2">
                    <a:lumMod val="75000"/>
                  </a:schemeClr>
                </a:solidFill>
              </a:rPr>
              <a:t>(Equation 1-43)</a:t>
            </a:r>
            <a:r>
              <a:rPr lang="en-US" sz="2400" dirty="0" smtClean="0"/>
              <a:t>                                          </a:t>
            </a:r>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r>
              <a:rPr lang="en-US" sz="2750" b="1" dirty="0" smtClean="0">
                <a:solidFill>
                  <a:schemeClr val="accent2">
                    <a:lumMod val="50000"/>
                  </a:schemeClr>
                </a:solidFill>
                <a:latin typeface="Aparajita" pitchFamily="34" charset="0"/>
                <a:cs typeface="Aparajita" pitchFamily="34" charset="0"/>
              </a:rPr>
              <a:t>Distribution Factor                                         </a:t>
            </a:r>
            <a:r>
              <a:rPr lang="en-US" b="1" dirty="0" smtClean="0">
                <a:solidFill>
                  <a:schemeClr val="accent2">
                    <a:lumMod val="75000"/>
                  </a:schemeClr>
                </a:solidFill>
              </a:rPr>
              <a:t>(Equation 1-44)</a:t>
            </a:r>
            <a:endParaRPr lang="en-US" sz="2400" dirty="0" smtClean="0"/>
          </a:p>
          <a:p>
            <a:pPr>
              <a:buNone/>
            </a:pPr>
            <a:endParaRPr lang="en-US" dirty="0"/>
          </a:p>
        </p:txBody>
      </p:sp>
      <p:pic>
        <p:nvPicPr>
          <p:cNvPr id="6146" name="Picture 2" descr="C:\Users\KAREEM-JO\Desktop\Fx.PNG"/>
          <p:cNvPicPr>
            <a:picLocks noChangeAspect="1" noChangeArrowheads="1"/>
          </p:cNvPicPr>
          <p:nvPr/>
        </p:nvPicPr>
        <p:blipFill rotWithShape="1">
          <a:blip r:embed="rId3" cstate="print"/>
          <a:srcRect t="25252" b="16162"/>
          <a:stretch/>
        </p:blipFill>
        <p:spPr bwMode="auto">
          <a:xfrm>
            <a:off x="3382926" y="2133600"/>
            <a:ext cx="2179674" cy="457200"/>
          </a:xfrm>
          <a:prstGeom prst="rect">
            <a:avLst/>
          </a:prstGeom>
          <a:noFill/>
        </p:spPr>
      </p:pic>
      <p:pic>
        <p:nvPicPr>
          <p:cNvPr id="6147" name="Picture 3" descr="C:\Users\KAREEM-JO\Desktop\Cvx.PNG"/>
          <p:cNvPicPr>
            <a:picLocks noChangeAspect="1" noChangeArrowheads="1"/>
          </p:cNvPicPr>
          <p:nvPr/>
        </p:nvPicPr>
        <p:blipFill>
          <a:blip r:embed="rId4" cstate="print"/>
          <a:srcRect/>
          <a:stretch>
            <a:fillRect/>
          </a:stretch>
        </p:blipFill>
        <p:spPr bwMode="auto">
          <a:xfrm>
            <a:off x="3774831" y="2819400"/>
            <a:ext cx="2549769" cy="1066800"/>
          </a:xfrm>
          <a:prstGeom prst="rect">
            <a:avLst/>
          </a:prstGeom>
          <a:noFill/>
        </p:spPr>
      </p:pic>
      <p:cxnSp>
        <p:nvCxnSpPr>
          <p:cNvPr id="8" name="Straight Connector 7"/>
          <p:cNvCxnSpPr/>
          <p:nvPr/>
        </p:nvCxnSpPr>
        <p:spPr>
          <a:xfrm flipH="1">
            <a:off x="609600" y="5407025"/>
            <a:ext cx="1371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09600" y="5711825"/>
            <a:ext cx="1371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09600" y="5102225"/>
            <a:ext cx="1371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C238F03A-58E1-4ECA-9024-348A9A81A53D}"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Equivalent Lateral Force (UBC-97)</a:t>
            </a:r>
            <a:endParaRPr lang="en-US" b="1" dirty="0">
              <a:latin typeface="Tekton Pro" pitchFamily="34" charset="0"/>
            </a:endParaRPr>
          </a:p>
        </p:txBody>
      </p:sp>
      <p:sp>
        <p:nvSpPr>
          <p:cNvPr id="3" name="Content Placeholder 2"/>
          <p:cNvSpPr>
            <a:spLocks noGrp="1"/>
          </p:cNvSpPr>
          <p:nvPr>
            <p:ph idx="1"/>
          </p:nvPr>
        </p:nvSpPr>
        <p:spPr>
          <a:xfrm>
            <a:off x="457200" y="1371600"/>
            <a:ext cx="8229600" cy="4876800"/>
          </a:xfrm>
        </p:spPr>
        <p:txBody>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The Following Parameters are used in the calculations :</a:t>
            </a:r>
            <a:r>
              <a:rPr lang="en-US" sz="2600" dirty="0" smtClean="0">
                <a:solidFill>
                  <a:schemeClr val="accent4">
                    <a:lumMod val="50000"/>
                  </a:schemeClr>
                </a:solidFill>
              </a:rPr>
              <a:t/>
            </a:r>
            <a:br>
              <a:rPr lang="en-US" sz="2600" dirty="0" smtClean="0">
                <a:solidFill>
                  <a:schemeClr val="accent4">
                    <a:lumMod val="50000"/>
                  </a:schemeClr>
                </a:solidFill>
              </a:rPr>
            </a:br>
            <a:endParaRPr lang="en-US" sz="2600" dirty="0" smtClean="0">
              <a:solidFill>
                <a:schemeClr val="accent4">
                  <a:lumMod val="50000"/>
                </a:schemeClr>
              </a:solidFill>
            </a:endParaRP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Seismic Zone Factor for </a:t>
            </a:r>
            <a:r>
              <a:rPr lang="en-US" sz="2750" b="1" dirty="0" err="1" smtClean="0">
                <a:solidFill>
                  <a:schemeClr val="accent2">
                    <a:lumMod val="50000"/>
                  </a:schemeClr>
                </a:solidFill>
                <a:latin typeface="Aparajita" pitchFamily="34" charset="0"/>
                <a:cs typeface="Aparajita" pitchFamily="34" charset="0"/>
              </a:rPr>
              <a:t>Salfit</a:t>
            </a:r>
            <a:r>
              <a:rPr lang="en-US" sz="2750" b="1" dirty="0" smtClean="0">
                <a:solidFill>
                  <a:schemeClr val="accent2">
                    <a:lumMod val="50000"/>
                  </a:schemeClr>
                </a:solidFill>
                <a:latin typeface="Aparajita" pitchFamily="34" charset="0"/>
                <a:cs typeface="Aparajita" pitchFamily="34" charset="0"/>
              </a:rPr>
              <a:t> (Zone 2A) = 0.15</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Soil Profile = </a:t>
            </a:r>
            <a:r>
              <a:rPr lang="en-US" sz="2750" b="1" dirty="0" err="1" smtClean="0">
                <a:solidFill>
                  <a:schemeClr val="accent2">
                    <a:lumMod val="50000"/>
                  </a:schemeClr>
                </a:solidFill>
                <a:latin typeface="Aparajita" pitchFamily="34" charset="0"/>
                <a:cs typeface="Aparajita" pitchFamily="34" charset="0"/>
              </a:rPr>
              <a:t>S</a:t>
            </a:r>
            <a:r>
              <a:rPr lang="en-US" sz="2750" b="1" baseline="-25000" dirty="0" smtClean="0">
                <a:solidFill>
                  <a:schemeClr val="accent2">
                    <a:lumMod val="50000"/>
                  </a:schemeClr>
                </a:solidFill>
                <a:latin typeface="Aparajita" pitchFamily="34" charset="0"/>
                <a:cs typeface="Aparajita" pitchFamily="34" charset="0"/>
              </a:rPr>
              <a:t>c</a:t>
            </a:r>
          </a:p>
          <a:p>
            <a:pPr lvl="1">
              <a:buClr>
                <a:schemeClr val="accent4">
                  <a:lumMod val="75000"/>
                </a:schemeClr>
              </a:buClr>
              <a:buFont typeface="Wingdings" pitchFamily="2" charset="2"/>
              <a:buChar char="Ø"/>
            </a:pPr>
            <a:r>
              <a:rPr lang="en-US" sz="2750" b="1" dirty="0" err="1" smtClean="0">
                <a:solidFill>
                  <a:schemeClr val="accent2">
                    <a:lumMod val="50000"/>
                  </a:schemeClr>
                </a:solidFill>
                <a:latin typeface="Aparajita" pitchFamily="34" charset="0"/>
                <a:cs typeface="Aparajita" pitchFamily="34" charset="0"/>
              </a:rPr>
              <a:t>C</a:t>
            </a:r>
            <a:r>
              <a:rPr lang="en-US" sz="2750" b="1" baseline="-25000" dirty="0" smtClean="0">
                <a:solidFill>
                  <a:schemeClr val="accent2">
                    <a:lumMod val="50000"/>
                  </a:schemeClr>
                </a:solidFill>
                <a:latin typeface="Aparajita" pitchFamily="34" charset="0"/>
                <a:cs typeface="Aparajita" pitchFamily="34" charset="0"/>
              </a:rPr>
              <a:t>a</a:t>
            </a:r>
            <a:r>
              <a:rPr lang="en-US" sz="2750" b="1" dirty="0" smtClean="0">
                <a:solidFill>
                  <a:schemeClr val="accent2">
                    <a:lumMod val="50000"/>
                  </a:schemeClr>
                </a:solidFill>
                <a:latin typeface="Aparajita" pitchFamily="34" charset="0"/>
                <a:cs typeface="Aparajita" pitchFamily="34" charset="0"/>
              </a:rPr>
              <a:t> = 0.18 ( Table 1-8 )</a:t>
            </a:r>
          </a:p>
          <a:p>
            <a:pPr lvl="1">
              <a:buClr>
                <a:schemeClr val="accent4">
                  <a:lumMod val="75000"/>
                </a:schemeClr>
              </a:buClr>
              <a:buFont typeface="Wingdings" pitchFamily="2" charset="2"/>
              <a:buChar char="Ø"/>
            </a:pPr>
            <a:r>
              <a:rPr lang="en-US" sz="2750" b="1" dirty="0" err="1" smtClean="0">
                <a:solidFill>
                  <a:schemeClr val="accent2">
                    <a:lumMod val="50000"/>
                  </a:schemeClr>
                </a:solidFill>
                <a:latin typeface="Aparajita" pitchFamily="34" charset="0"/>
                <a:cs typeface="Aparajita" pitchFamily="34" charset="0"/>
              </a:rPr>
              <a:t>C</a:t>
            </a:r>
            <a:r>
              <a:rPr lang="en-US" sz="2750" b="1" baseline="-25000" dirty="0" err="1" smtClean="0">
                <a:solidFill>
                  <a:schemeClr val="accent2">
                    <a:lumMod val="50000"/>
                  </a:schemeClr>
                </a:solidFill>
                <a:latin typeface="Aparajita" pitchFamily="34" charset="0"/>
                <a:cs typeface="Aparajita" pitchFamily="34" charset="0"/>
              </a:rPr>
              <a:t>v</a:t>
            </a:r>
            <a:r>
              <a:rPr lang="en-US" sz="2750" b="1" dirty="0" smtClean="0">
                <a:solidFill>
                  <a:schemeClr val="accent2">
                    <a:lumMod val="50000"/>
                  </a:schemeClr>
                </a:solidFill>
                <a:latin typeface="Aparajita" pitchFamily="34" charset="0"/>
                <a:cs typeface="Aparajita" pitchFamily="34" charset="0"/>
              </a:rPr>
              <a:t> = 0.25 ( Table 1-9 )</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Importance Factor (I) = 1</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Reduction Factor (R) = 5.5 ( Table 1-12)</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Effective Weight (W) = 25634kN</a:t>
            </a:r>
          </a:p>
          <a:p>
            <a:pPr>
              <a:buNone/>
            </a:pPr>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latin typeface="Tekton Pro" pitchFamily="34" charset="0"/>
              </a:rPr>
              <a:t>Equivalent Lateral Force (UBC-97)</a:t>
            </a:r>
            <a:endParaRPr lang="en-US" b="1" dirty="0">
              <a:latin typeface="Tekton Pro" pitchFamily="34" charset="0"/>
            </a:endParaRPr>
          </a:p>
        </p:txBody>
      </p:sp>
      <p:sp>
        <p:nvSpPr>
          <p:cNvPr id="3" name="Content Placeholder 2"/>
          <p:cNvSpPr>
            <a:spLocks noGrp="1"/>
          </p:cNvSpPr>
          <p:nvPr>
            <p:ph idx="1"/>
          </p:nvPr>
        </p:nvSpPr>
        <p:spPr>
          <a:xfrm>
            <a:off x="457200" y="1219200"/>
            <a:ext cx="8229600" cy="5334000"/>
          </a:xfrm>
        </p:spPr>
        <p:txBody>
          <a:bodyPr>
            <a:normAutofit/>
          </a:bodyPr>
          <a:lstStyle/>
          <a:p>
            <a:pPr>
              <a:buClr>
                <a:schemeClr val="accent4">
                  <a:lumMod val="75000"/>
                </a:schemeClr>
              </a:buClr>
              <a:buFont typeface="Wingdings" pitchFamily="2" charset="2"/>
              <a:buChar char="v"/>
            </a:pPr>
            <a:r>
              <a:rPr lang="en-US" b="1" dirty="0" smtClean="0">
                <a:solidFill>
                  <a:schemeClr val="accent4">
                    <a:lumMod val="50000"/>
                  </a:schemeClr>
                </a:solidFill>
              </a:rPr>
              <a:t>Due to the existence of concrete shear walls the following formula where used: </a:t>
            </a:r>
          </a:p>
          <a:p>
            <a:pPr>
              <a:buNone/>
            </a:pPr>
            <a:endParaRPr lang="en-US" dirty="0" smtClean="0"/>
          </a:p>
          <a:p>
            <a:endParaRPr lang="en-US" dirty="0" smtClean="0"/>
          </a:p>
          <a:p>
            <a:pPr>
              <a:buNone/>
            </a:pPr>
            <a:endParaRPr lang="en-US"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A</a:t>
            </a:r>
            <a:r>
              <a:rPr lang="en-US" sz="2750" b="1" baseline="-25000" dirty="0" smtClean="0">
                <a:solidFill>
                  <a:schemeClr val="accent2">
                    <a:lumMod val="50000"/>
                  </a:schemeClr>
                </a:solidFill>
                <a:latin typeface="Aparajita" pitchFamily="34" charset="0"/>
                <a:cs typeface="Aparajita" pitchFamily="34" charset="0"/>
              </a:rPr>
              <a:t>c</a:t>
            </a:r>
            <a:r>
              <a:rPr lang="en-US" sz="2750" b="1" dirty="0" smtClean="0">
                <a:solidFill>
                  <a:schemeClr val="accent2">
                    <a:lumMod val="50000"/>
                  </a:schemeClr>
                </a:solidFill>
                <a:latin typeface="Aparajita" pitchFamily="34" charset="0"/>
                <a:cs typeface="Aparajita" pitchFamily="34" charset="0"/>
              </a:rPr>
              <a:t> = 5.45 m</a:t>
            </a:r>
            <a:r>
              <a:rPr lang="en-US" sz="2750" b="1" baseline="30000" dirty="0" smtClean="0">
                <a:solidFill>
                  <a:schemeClr val="accent2">
                    <a:lumMod val="50000"/>
                  </a:schemeClr>
                </a:solidFill>
                <a:latin typeface="Aparajita" pitchFamily="34" charset="0"/>
                <a:cs typeface="Aparajita" pitchFamily="34" charset="0"/>
              </a:rPr>
              <a:t>2</a:t>
            </a:r>
          </a:p>
          <a:p>
            <a:pPr>
              <a:buNone/>
            </a:pPr>
            <a:endParaRPr lang="en-US" dirty="0" smtClean="0"/>
          </a:p>
          <a:p>
            <a:pPr>
              <a:buClr>
                <a:schemeClr val="accent4">
                  <a:lumMod val="75000"/>
                </a:schemeClr>
              </a:buClr>
              <a:buFont typeface="Wingdings" pitchFamily="2" charset="2"/>
              <a:buChar char="v"/>
            </a:pPr>
            <a:r>
              <a:rPr lang="en-US" b="1" dirty="0" smtClean="0">
                <a:solidFill>
                  <a:schemeClr val="accent4">
                    <a:lumMod val="50000"/>
                  </a:schemeClr>
                </a:solidFill>
              </a:rPr>
              <a:t>For the Calculation of C</a:t>
            </a:r>
            <a:r>
              <a:rPr lang="en-US" b="1" baseline="-25000" dirty="0" smtClean="0">
                <a:solidFill>
                  <a:schemeClr val="accent4">
                    <a:lumMod val="50000"/>
                  </a:schemeClr>
                </a:solidFill>
              </a:rPr>
              <a:t>t</a:t>
            </a:r>
            <a:r>
              <a:rPr lang="en-US" b="1" dirty="0" smtClean="0">
                <a:solidFill>
                  <a:schemeClr val="accent4">
                    <a:lumMod val="50000"/>
                  </a:schemeClr>
                </a:solidFill>
              </a:rPr>
              <a:t>: </a:t>
            </a:r>
            <a:r>
              <a:rPr lang="en-US" dirty="0" smtClean="0"/>
              <a:t/>
            </a:r>
            <a:br>
              <a:rPr lang="en-US" dirty="0" smtClean="0"/>
            </a:br>
            <a:endParaRPr lang="en-US" dirty="0" smtClean="0"/>
          </a:p>
          <a:p>
            <a:pPr lvl="1">
              <a:buClr>
                <a:schemeClr val="accent4">
                  <a:lumMod val="75000"/>
                </a:schemeClr>
              </a:buClr>
              <a:buFont typeface="Wingdings" pitchFamily="2" charset="2"/>
              <a:buChar char="Ø"/>
            </a:pPr>
            <a:r>
              <a:rPr lang="en-US" sz="2400" dirty="0" smtClean="0"/>
              <a:t> </a:t>
            </a:r>
            <a:r>
              <a:rPr lang="en-US" sz="2750" b="1" dirty="0" smtClean="0">
                <a:solidFill>
                  <a:schemeClr val="accent2">
                    <a:lumMod val="50000"/>
                  </a:schemeClr>
                </a:solidFill>
                <a:latin typeface="Aparajita" pitchFamily="34" charset="0"/>
                <a:cs typeface="Aparajita" pitchFamily="34" charset="0"/>
              </a:rPr>
              <a:t>C</a:t>
            </a:r>
            <a:r>
              <a:rPr lang="en-US" sz="2750" b="1" baseline="-25000" dirty="0" smtClean="0">
                <a:solidFill>
                  <a:schemeClr val="accent2">
                    <a:lumMod val="50000"/>
                  </a:schemeClr>
                </a:solidFill>
                <a:latin typeface="Aparajita" pitchFamily="34" charset="0"/>
                <a:cs typeface="Aparajita" pitchFamily="34" charset="0"/>
              </a:rPr>
              <a:t>t</a:t>
            </a:r>
            <a:r>
              <a:rPr lang="en-US" sz="2750" b="1" dirty="0" smtClean="0">
                <a:solidFill>
                  <a:schemeClr val="accent2">
                    <a:lumMod val="50000"/>
                  </a:schemeClr>
                </a:solidFill>
                <a:latin typeface="Aparajita" pitchFamily="34" charset="0"/>
                <a:cs typeface="Aparajita" pitchFamily="34" charset="0"/>
              </a:rPr>
              <a:t> = 0.0318</a:t>
            </a:r>
          </a:p>
          <a:p>
            <a:pPr>
              <a:buNone/>
            </a:pPr>
            <a:r>
              <a:rPr lang="en-US" dirty="0" smtClean="0"/>
              <a:t> </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The Natural Period </a:t>
            </a:r>
            <a:r>
              <a:rPr lang="en-US" sz="2750" b="1" dirty="0" err="1" smtClean="0">
                <a:solidFill>
                  <a:schemeClr val="accent2">
                    <a:lumMod val="50000"/>
                  </a:schemeClr>
                </a:solidFill>
                <a:latin typeface="Aparajita" pitchFamily="34" charset="0"/>
                <a:cs typeface="Aparajita" pitchFamily="34" charset="0"/>
              </a:rPr>
              <a:t>T</a:t>
            </a:r>
            <a:r>
              <a:rPr lang="en-US" sz="2750" b="1" baseline="-25000" dirty="0" err="1" smtClean="0">
                <a:solidFill>
                  <a:schemeClr val="accent2">
                    <a:lumMod val="50000"/>
                  </a:schemeClr>
                </a:solidFill>
                <a:latin typeface="Aparajita" pitchFamily="34" charset="0"/>
                <a:cs typeface="Aparajita" pitchFamily="34" charset="0"/>
              </a:rPr>
              <a:t>n</a:t>
            </a:r>
            <a:r>
              <a:rPr lang="en-US" sz="2750" b="1" dirty="0" smtClean="0">
                <a:solidFill>
                  <a:schemeClr val="accent2">
                    <a:lumMod val="50000"/>
                  </a:schemeClr>
                </a:solidFill>
                <a:latin typeface="Aparajita" pitchFamily="34" charset="0"/>
                <a:cs typeface="Aparajita" pitchFamily="34" charset="0"/>
              </a:rPr>
              <a:t> = 0.256 sec</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pic>
        <p:nvPicPr>
          <p:cNvPr id="1026" name="Picture 2" descr="C:\Users\Admin\Desktop\images\Ac.PNG"/>
          <p:cNvPicPr>
            <a:picLocks noChangeAspect="1" noChangeArrowheads="1"/>
          </p:cNvPicPr>
          <p:nvPr/>
        </p:nvPicPr>
        <p:blipFill>
          <a:blip r:embed="rId2" cstate="print"/>
          <a:srcRect/>
          <a:stretch>
            <a:fillRect/>
          </a:stretch>
        </p:blipFill>
        <p:spPr bwMode="auto">
          <a:xfrm>
            <a:off x="1066800" y="2362200"/>
            <a:ext cx="3048000" cy="838200"/>
          </a:xfrm>
          <a:prstGeom prst="rect">
            <a:avLst/>
          </a:prstGeom>
          <a:noFill/>
        </p:spPr>
      </p:pic>
      <p:pic>
        <p:nvPicPr>
          <p:cNvPr id="1027" name="Picture 3" descr="C:\Users\Admin\Desktop\images\Ac2.PNG"/>
          <p:cNvPicPr>
            <a:picLocks noChangeAspect="1" noChangeArrowheads="1"/>
          </p:cNvPicPr>
          <p:nvPr/>
        </p:nvPicPr>
        <p:blipFill>
          <a:blip r:embed="rId3" cstate="print"/>
          <a:srcRect/>
          <a:stretch>
            <a:fillRect/>
          </a:stretch>
        </p:blipFill>
        <p:spPr bwMode="auto">
          <a:xfrm>
            <a:off x="4191000" y="2362200"/>
            <a:ext cx="3581400" cy="838200"/>
          </a:xfrm>
          <a:prstGeom prst="rect">
            <a:avLst/>
          </a:prstGeom>
          <a:noFill/>
        </p:spPr>
      </p:pic>
      <p:pic>
        <p:nvPicPr>
          <p:cNvPr id="1028" name="Picture 4" descr="C:\Users\Admin\Desktop\images\Ct.PNG"/>
          <p:cNvPicPr>
            <a:picLocks noChangeAspect="1" noChangeArrowheads="1"/>
          </p:cNvPicPr>
          <p:nvPr/>
        </p:nvPicPr>
        <p:blipFill>
          <a:blip r:embed="rId4" cstate="print"/>
          <a:srcRect/>
          <a:stretch>
            <a:fillRect/>
          </a:stretch>
        </p:blipFill>
        <p:spPr bwMode="auto">
          <a:xfrm>
            <a:off x="5806440" y="4953000"/>
            <a:ext cx="2346960" cy="685800"/>
          </a:xfrm>
          <a:prstGeom prst="rect">
            <a:avLst/>
          </a:prstGeom>
          <a:noFill/>
        </p:spPr>
      </p:pic>
      <p:pic>
        <p:nvPicPr>
          <p:cNvPr id="1029" name="Picture 5" descr="C:\Users\Admin\Desktop\images\Tn.PNG"/>
          <p:cNvPicPr>
            <a:picLocks noChangeAspect="1" noChangeArrowheads="1"/>
          </p:cNvPicPr>
          <p:nvPr/>
        </p:nvPicPr>
        <p:blipFill>
          <a:blip r:embed="rId5" cstate="print"/>
          <a:srcRect/>
          <a:stretch>
            <a:fillRect/>
          </a:stretch>
        </p:blipFill>
        <p:spPr bwMode="auto">
          <a:xfrm>
            <a:off x="5943600" y="5895975"/>
            <a:ext cx="2292693" cy="581025"/>
          </a:xfrm>
          <a:prstGeom prst="rect">
            <a:avLst/>
          </a:prstGeom>
          <a:noFill/>
        </p:spPr>
      </p:pic>
      <p:sp>
        <p:nvSpPr>
          <p:cNvPr id="8" name="Slide Number Placeholder 7"/>
          <p:cNvSpPr>
            <a:spLocks noGrp="1"/>
          </p:cNvSpPr>
          <p:nvPr>
            <p:ph type="sldNum" sz="quarter" idx="12"/>
          </p:nvPr>
        </p:nvSpPr>
        <p:spPr/>
        <p:txBody>
          <a:bodyPr/>
          <a:lstStyle/>
          <a:p>
            <a:fld id="{C238F03A-58E1-4ECA-9024-348A9A81A53D}"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Equivalent Lateral Force (UBC-97)</a:t>
            </a:r>
            <a:endParaRPr lang="en-US" b="1" dirty="0">
              <a:latin typeface="Tekton Pro" pitchFamily="34" charset="0"/>
            </a:endParaRPr>
          </a:p>
        </p:txBody>
      </p:sp>
      <p:sp>
        <p:nvSpPr>
          <p:cNvPr id="3" name="Content Placeholder 2"/>
          <p:cNvSpPr>
            <a:spLocks noGrp="1"/>
          </p:cNvSpPr>
          <p:nvPr>
            <p:ph idx="1"/>
          </p:nvPr>
        </p:nvSpPr>
        <p:spPr/>
        <p:txBody>
          <a:bodyPr/>
          <a:lstStyle/>
          <a:p>
            <a:pPr>
              <a:buClr>
                <a:schemeClr val="accent4">
                  <a:lumMod val="75000"/>
                </a:schemeClr>
              </a:buClr>
              <a:buFont typeface="Wingdings" pitchFamily="2" charset="2"/>
              <a:buChar char="v"/>
            </a:pPr>
            <a:r>
              <a:rPr lang="en-US" b="1" dirty="0" smtClean="0">
                <a:solidFill>
                  <a:schemeClr val="accent4">
                    <a:lumMod val="50000"/>
                  </a:schemeClr>
                </a:solidFill>
              </a:rPr>
              <a:t>These are the equations used for Base Shear (V) calculation :</a:t>
            </a:r>
          </a:p>
          <a:p>
            <a:pPr>
              <a:buFont typeface="Wingdings" pitchFamily="2" charset="2"/>
              <a:buChar char="v"/>
            </a:pPr>
            <a:endParaRPr lang="en-US" dirty="0" smtClean="0"/>
          </a:p>
          <a:p>
            <a:pPr lvl="1">
              <a:buClr>
                <a:schemeClr val="accent4">
                  <a:lumMod val="75000"/>
                </a:schemeClr>
              </a:buClr>
              <a:buFont typeface="Wingdings" pitchFamily="2" charset="2"/>
              <a:buChar char="Ø"/>
            </a:pPr>
            <a:r>
              <a:rPr lang="en-US" sz="2400" dirty="0" smtClean="0"/>
              <a:t>                                                                         </a:t>
            </a:r>
            <a:r>
              <a:rPr lang="en-US" b="1" dirty="0" smtClean="0">
                <a:solidFill>
                  <a:schemeClr val="accent2">
                    <a:lumMod val="75000"/>
                  </a:schemeClr>
                </a:solidFill>
              </a:rPr>
              <a:t>(Equation 1-9)</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r>
              <a:rPr lang="en-US" b="1" dirty="0" smtClean="0">
                <a:solidFill>
                  <a:schemeClr val="accent2">
                    <a:lumMod val="75000"/>
                  </a:schemeClr>
                </a:solidFill>
              </a:rPr>
              <a:t>(Equation 1-11)</a:t>
            </a:r>
            <a:endParaRPr lang="en-US" dirty="0" smtClean="0"/>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r>
              <a:rPr lang="en-US" b="1" dirty="0" smtClean="0">
                <a:solidFill>
                  <a:schemeClr val="accent2">
                    <a:lumMod val="75000"/>
                  </a:schemeClr>
                </a:solidFill>
              </a:rPr>
              <a:t>(Equation 1-10)</a:t>
            </a:r>
            <a:endParaRPr lang="en-US" dirty="0" smtClean="0"/>
          </a:p>
          <a:p>
            <a:pPr>
              <a:buFont typeface="Wingdings" pitchFamily="2" charset="2"/>
              <a:buChar char="v"/>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pic>
        <p:nvPicPr>
          <p:cNvPr id="10242" name="Picture 2" descr="C:\Users\KAREEM-JO\Desktop\V.PNG"/>
          <p:cNvPicPr>
            <a:picLocks noChangeAspect="1" noChangeArrowheads="1"/>
          </p:cNvPicPr>
          <p:nvPr/>
        </p:nvPicPr>
        <p:blipFill>
          <a:blip r:embed="rId2" cstate="print"/>
          <a:srcRect l="5955" t="14286" r="10670" b="14286"/>
          <a:stretch>
            <a:fillRect/>
          </a:stretch>
        </p:blipFill>
        <p:spPr bwMode="auto">
          <a:xfrm>
            <a:off x="1600200" y="2209800"/>
            <a:ext cx="2560320" cy="914400"/>
          </a:xfrm>
          <a:prstGeom prst="rect">
            <a:avLst/>
          </a:prstGeom>
          <a:noFill/>
        </p:spPr>
      </p:pic>
      <p:pic>
        <p:nvPicPr>
          <p:cNvPr id="10243" name="Picture 3" descr="C:\Users\KAREEM-JO\Desktop\V min.PNG"/>
          <p:cNvPicPr>
            <a:picLocks noChangeAspect="1" noChangeArrowheads="1"/>
          </p:cNvPicPr>
          <p:nvPr/>
        </p:nvPicPr>
        <p:blipFill>
          <a:blip r:embed="rId3" cstate="print"/>
          <a:srcRect l="5115" r="21565" b="60744"/>
          <a:stretch>
            <a:fillRect/>
          </a:stretch>
        </p:blipFill>
        <p:spPr bwMode="auto">
          <a:xfrm>
            <a:off x="1524000" y="3733800"/>
            <a:ext cx="3886200" cy="609600"/>
          </a:xfrm>
          <a:prstGeom prst="rect">
            <a:avLst/>
          </a:prstGeom>
          <a:noFill/>
        </p:spPr>
      </p:pic>
      <p:pic>
        <p:nvPicPr>
          <p:cNvPr id="10244" name="Picture 4" descr="C:\Users\KAREEM-JO\Desktop\Vmax.PNG"/>
          <p:cNvPicPr>
            <a:picLocks noChangeAspect="1" noChangeArrowheads="1"/>
          </p:cNvPicPr>
          <p:nvPr/>
        </p:nvPicPr>
        <p:blipFill>
          <a:blip r:embed="rId4" cstate="print"/>
          <a:srcRect l="3390" t="14286" r="23729" b="7143"/>
          <a:stretch>
            <a:fillRect/>
          </a:stretch>
        </p:blipFill>
        <p:spPr bwMode="auto">
          <a:xfrm>
            <a:off x="1447800" y="4876800"/>
            <a:ext cx="3276600" cy="838200"/>
          </a:xfrm>
          <a:prstGeom prst="rect">
            <a:avLst/>
          </a:prstGeom>
          <a:noFill/>
        </p:spPr>
      </p:pic>
      <p:sp>
        <p:nvSpPr>
          <p:cNvPr id="7" name="Slide Number Placeholder 6"/>
          <p:cNvSpPr>
            <a:spLocks noGrp="1"/>
          </p:cNvSpPr>
          <p:nvPr>
            <p:ph type="sldNum" sz="quarter" idx="12"/>
          </p:nvPr>
        </p:nvSpPr>
        <p:spPr/>
        <p:txBody>
          <a:bodyPr/>
          <a:lstStyle/>
          <a:p>
            <a:fld id="{C238F03A-58E1-4ECA-9024-348A9A81A53D}"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Equivalent Lateral Force (UBC-97)</a:t>
            </a:r>
            <a:endParaRPr lang="en-US" b="1" dirty="0">
              <a:latin typeface="Tekton Pro" pitchFamily="34" charset="0"/>
            </a:endParaRPr>
          </a:p>
        </p:txBody>
      </p:sp>
      <p:sp>
        <p:nvSpPr>
          <p:cNvPr id="3" name="Content Placeholder 2"/>
          <p:cNvSpPr>
            <a:spLocks noGrp="1"/>
          </p:cNvSpPr>
          <p:nvPr>
            <p:ph idx="1"/>
          </p:nvPr>
        </p:nvSpPr>
        <p:spPr>
          <a:xfrm>
            <a:off x="457200" y="1371600"/>
            <a:ext cx="8229600" cy="5257800"/>
          </a:xfrm>
        </p:spPr>
        <p:txBody>
          <a:bodyPr>
            <a:normAutofit/>
          </a:bodyPr>
          <a:lstStyle/>
          <a:p>
            <a:pPr>
              <a:buClr>
                <a:schemeClr val="accent4">
                  <a:lumMod val="75000"/>
                </a:schemeClr>
              </a:buClr>
              <a:buFont typeface="Wingdings" pitchFamily="2" charset="2"/>
              <a:buChar char="v"/>
            </a:pPr>
            <a:r>
              <a:rPr lang="en-US" b="1" dirty="0" smtClean="0">
                <a:solidFill>
                  <a:schemeClr val="accent2">
                    <a:lumMod val="50000"/>
                  </a:schemeClr>
                </a:solidFill>
              </a:rPr>
              <a:t>Applying the previous Equations :</a:t>
            </a:r>
          </a:p>
          <a:p>
            <a:endParaRPr lang="en-US" dirty="0" smtClean="0"/>
          </a:p>
          <a:p>
            <a:pPr lvl="1">
              <a:buClr>
                <a:schemeClr val="accent4">
                  <a:lumMod val="75000"/>
                </a:schemeClr>
              </a:buClr>
              <a:buFont typeface="Wingdings" pitchFamily="2" charset="2"/>
              <a:buChar char="Ø"/>
            </a:pPr>
            <a:r>
              <a:rPr lang="en-US" sz="2400" dirty="0" smtClean="0"/>
              <a:t> </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dirty="0" smtClean="0"/>
              <a:t> </a:t>
            </a:r>
          </a:p>
          <a:p>
            <a:endParaRPr lang="en-US" dirty="0" smtClean="0"/>
          </a:p>
          <a:p>
            <a:pPr>
              <a:buClr>
                <a:schemeClr val="accent4">
                  <a:lumMod val="75000"/>
                </a:schemeClr>
              </a:buClr>
              <a:buFont typeface="Wingdings" pitchFamily="2" charset="2"/>
              <a:buChar char="ü"/>
            </a:pPr>
            <a:r>
              <a:rPr lang="en-US" sz="2750" b="1" dirty="0" smtClean="0">
                <a:solidFill>
                  <a:schemeClr val="accent2">
                    <a:lumMod val="50000"/>
                  </a:schemeClr>
                </a:solidFill>
                <a:latin typeface="Aparajita" pitchFamily="34" charset="0"/>
                <a:cs typeface="Aparajita" pitchFamily="34" charset="0"/>
              </a:rPr>
              <a:t>Select The Maximum Value of Base Shear (V) = 2097.32 </a:t>
            </a:r>
            <a:r>
              <a:rPr lang="en-US" sz="2750" b="1" dirty="0" err="1" smtClean="0">
                <a:solidFill>
                  <a:schemeClr val="accent2">
                    <a:lumMod val="50000"/>
                  </a:schemeClr>
                </a:solidFill>
                <a:latin typeface="Aparajita" pitchFamily="34" charset="0"/>
                <a:cs typeface="Aparajita" pitchFamily="34" charset="0"/>
              </a:rPr>
              <a:t>kN</a:t>
            </a:r>
            <a:endParaRPr lang="en-US" sz="2750" b="1" dirty="0" smtClean="0">
              <a:solidFill>
                <a:schemeClr val="accent2">
                  <a:lumMod val="50000"/>
                </a:schemeClr>
              </a:solidFill>
              <a:latin typeface="Aparajita" pitchFamily="34" charset="0"/>
              <a:cs typeface="Aparajita" pitchFamily="34"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a:p>
        </p:txBody>
      </p:sp>
      <p:pic>
        <p:nvPicPr>
          <p:cNvPr id="11266" name="Picture 2" descr="C:\Users\KAREEM-JO\Desktop\V cal.PNG"/>
          <p:cNvPicPr>
            <a:picLocks noChangeAspect="1" noChangeArrowheads="1"/>
          </p:cNvPicPr>
          <p:nvPr/>
        </p:nvPicPr>
        <p:blipFill>
          <a:blip r:embed="rId2" cstate="print"/>
          <a:srcRect t="14286"/>
          <a:stretch>
            <a:fillRect/>
          </a:stretch>
        </p:blipFill>
        <p:spPr bwMode="auto">
          <a:xfrm>
            <a:off x="1416828" y="2133600"/>
            <a:ext cx="3380395" cy="762000"/>
          </a:xfrm>
          <a:prstGeom prst="rect">
            <a:avLst/>
          </a:prstGeom>
          <a:noFill/>
        </p:spPr>
      </p:pic>
      <p:pic>
        <p:nvPicPr>
          <p:cNvPr id="11267" name="Picture 3" descr="C:\Users\KAREEM-JO\Desktop\V min.PNG"/>
          <p:cNvPicPr>
            <a:picLocks noChangeAspect="1" noChangeArrowheads="1"/>
          </p:cNvPicPr>
          <p:nvPr/>
        </p:nvPicPr>
        <p:blipFill>
          <a:blip r:embed="rId3" cstate="print"/>
          <a:srcRect l="5811" t="46281" b="14050"/>
          <a:stretch>
            <a:fillRect/>
          </a:stretch>
        </p:blipFill>
        <p:spPr bwMode="auto">
          <a:xfrm>
            <a:off x="1493028" y="3581400"/>
            <a:ext cx="4495800" cy="533400"/>
          </a:xfrm>
          <a:prstGeom prst="rect">
            <a:avLst/>
          </a:prstGeom>
          <a:noFill/>
        </p:spPr>
      </p:pic>
      <p:pic>
        <p:nvPicPr>
          <p:cNvPr id="11268" name="Picture 4" descr="C:\Users\KAREEM-JO\Desktop\Vmax Cal.PNG"/>
          <p:cNvPicPr>
            <a:picLocks noChangeAspect="1" noChangeArrowheads="1"/>
          </p:cNvPicPr>
          <p:nvPr/>
        </p:nvPicPr>
        <p:blipFill>
          <a:blip r:embed="rId4" cstate="print"/>
          <a:srcRect l="2062" t="15520" r="7029"/>
          <a:stretch>
            <a:fillRect/>
          </a:stretch>
        </p:blipFill>
        <p:spPr bwMode="auto">
          <a:xfrm>
            <a:off x="1493028" y="4724400"/>
            <a:ext cx="3968752" cy="838200"/>
          </a:xfrm>
          <a:prstGeom prst="rect">
            <a:avLst/>
          </a:prstGeom>
          <a:noFill/>
        </p:spPr>
      </p:pic>
      <p:pic>
        <p:nvPicPr>
          <p:cNvPr id="11269" name="Picture 5" descr="C:\Users\KAREEM-JO\Desktop\1.PNG"/>
          <p:cNvPicPr>
            <a:picLocks noChangeAspect="1" noChangeArrowheads="1"/>
          </p:cNvPicPr>
          <p:nvPr/>
        </p:nvPicPr>
        <p:blipFill>
          <a:blip r:embed="rId5" cstate="print"/>
          <a:srcRect/>
          <a:stretch>
            <a:fillRect/>
          </a:stretch>
        </p:blipFill>
        <p:spPr bwMode="auto">
          <a:xfrm>
            <a:off x="4724560" y="2224088"/>
            <a:ext cx="1873868" cy="519112"/>
          </a:xfrm>
          <a:prstGeom prst="rect">
            <a:avLst/>
          </a:prstGeom>
          <a:noFill/>
        </p:spPr>
      </p:pic>
      <p:pic>
        <p:nvPicPr>
          <p:cNvPr id="11270" name="Picture 6" descr="C:\Users\KAREEM-JO\Desktop\3.PNG"/>
          <p:cNvPicPr>
            <a:picLocks noChangeAspect="1" noChangeArrowheads="1"/>
          </p:cNvPicPr>
          <p:nvPr/>
        </p:nvPicPr>
        <p:blipFill>
          <a:blip r:embed="rId6" cstate="print"/>
          <a:srcRect/>
          <a:stretch>
            <a:fillRect/>
          </a:stretch>
        </p:blipFill>
        <p:spPr bwMode="auto">
          <a:xfrm>
            <a:off x="5684028" y="4837113"/>
            <a:ext cx="2012172" cy="573087"/>
          </a:xfrm>
          <a:prstGeom prst="rect">
            <a:avLst/>
          </a:prstGeom>
          <a:noFill/>
        </p:spPr>
      </p:pic>
      <p:pic>
        <p:nvPicPr>
          <p:cNvPr id="11271" name="Picture 7" descr="C:\Users\KAREEM-JO\Desktop\2.PNG"/>
          <p:cNvPicPr>
            <a:picLocks noChangeAspect="1" noChangeArrowheads="1"/>
          </p:cNvPicPr>
          <p:nvPr/>
        </p:nvPicPr>
        <p:blipFill>
          <a:blip r:embed="rId7" cstate="print"/>
          <a:srcRect/>
          <a:stretch>
            <a:fillRect/>
          </a:stretch>
        </p:blipFill>
        <p:spPr bwMode="auto">
          <a:xfrm>
            <a:off x="5836428" y="3581400"/>
            <a:ext cx="1752599" cy="533400"/>
          </a:xfrm>
          <a:prstGeom prst="rect">
            <a:avLst/>
          </a:prstGeom>
          <a:noFill/>
        </p:spPr>
      </p:pic>
      <p:sp>
        <p:nvSpPr>
          <p:cNvPr id="10" name="Slide Number Placeholder 9"/>
          <p:cNvSpPr>
            <a:spLocks noGrp="1"/>
          </p:cNvSpPr>
          <p:nvPr>
            <p:ph type="sldNum" sz="quarter" idx="12"/>
          </p:nvPr>
        </p:nvSpPr>
        <p:spPr/>
        <p:txBody>
          <a:bodyPr/>
          <a:lstStyle/>
          <a:p>
            <a:fld id="{C238F03A-58E1-4ECA-9024-348A9A81A53D}"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Equivalent Lateral Force (UBC-97)</a:t>
            </a:r>
            <a:endParaRPr lang="en-US" b="1" dirty="0">
              <a:latin typeface="Tekton Pro" pitchFamily="34" charset="0"/>
            </a:endParaRPr>
          </a:p>
        </p:txBody>
      </p:sp>
      <p:sp>
        <p:nvSpPr>
          <p:cNvPr id="3" name="Content Placeholder 2"/>
          <p:cNvSpPr>
            <a:spLocks noGrp="1"/>
          </p:cNvSpPr>
          <p:nvPr>
            <p:ph idx="1"/>
          </p:nvPr>
        </p:nvSpPr>
        <p:spPr>
          <a:xfrm>
            <a:off x="457200" y="1371600"/>
            <a:ext cx="8229600" cy="4525963"/>
          </a:xfrm>
        </p:spPr>
        <p:txBody>
          <a:bodyPr/>
          <a:lstStyle/>
          <a:p>
            <a:pPr>
              <a:buClr>
                <a:schemeClr val="accent4">
                  <a:lumMod val="75000"/>
                </a:schemeClr>
              </a:buClr>
              <a:buFont typeface="Wingdings" pitchFamily="2" charset="2"/>
              <a:buChar char="v"/>
            </a:pPr>
            <a:r>
              <a:rPr lang="en-US" b="1" dirty="0" smtClean="0">
                <a:solidFill>
                  <a:schemeClr val="accent4">
                    <a:lumMod val="50000"/>
                  </a:schemeClr>
                </a:solidFill>
              </a:rPr>
              <a:t>The seismic Base Shear (V) is distributed according to this equation :</a:t>
            </a:r>
          </a:p>
          <a:p>
            <a:pPr>
              <a:buFont typeface="Wingdings" pitchFamily="2" charset="2"/>
              <a:buChar char="v"/>
            </a:pPr>
            <a:endParaRPr lang="en-US"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Force Per Floor                                                   </a:t>
            </a:r>
            <a:r>
              <a:rPr lang="en-US" b="1" dirty="0" smtClean="0">
                <a:solidFill>
                  <a:schemeClr val="accent2">
                    <a:lumMod val="75000"/>
                  </a:schemeClr>
                </a:solidFill>
              </a:rPr>
              <a:t>(Equation 1-14)</a:t>
            </a:r>
            <a:r>
              <a:rPr lang="en-US" sz="2400" dirty="0" smtClean="0"/>
              <a:t>                                                        </a:t>
            </a:r>
          </a:p>
        </p:txBody>
      </p:sp>
      <p:pic>
        <p:nvPicPr>
          <p:cNvPr id="3074" name="Picture 2" descr="C:\Users\Admin\Desktop\images\Distribution.PNG"/>
          <p:cNvPicPr>
            <a:picLocks noChangeAspect="1" noChangeArrowheads="1"/>
          </p:cNvPicPr>
          <p:nvPr/>
        </p:nvPicPr>
        <p:blipFill>
          <a:blip r:embed="rId2" cstate="print"/>
          <a:srcRect/>
          <a:stretch>
            <a:fillRect/>
          </a:stretch>
        </p:blipFill>
        <p:spPr bwMode="auto">
          <a:xfrm>
            <a:off x="381000" y="3962400"/>
            <a:ext cx="8382000" cy="2438400"/>
          </a:xfrm>
          <a:prstGeom prst="rect">
            <a:avLst/>
          </a:prstGeom>
          <a:noFill/>
        </p:spPr>
      </p:pic>
      <p:pic>
        <p:nvPicPr>
          <p:cNvPr id="1026" name="Picture 2" descr="C:\Users\KAREEM-JO\Desktop\Force Dist UBC.PNG"/>
          <p:cNvPicPr>
            <a:picLocks noChangeAspect="1" noChangeArrowheads="1"/>
          </p:cNvPicPr>
          <p:nvPr/>
        </p:nvPicPr>
        <p:blipFill>
          <a:blip r:embed="rId3" cstate="print"/>
          <a:srcRect l="2041" t="14701" b="11792"/>
          <a:stretch>
            <a:fillRect/>
          </a:stretch>
        </p:blipFill>
        <p:spPr bwMode="auto">
          <a:xfrm>
            <a:off x="3200400" y="2514600"/>
            <a:ext cx="3276600" cy="762000"/>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Project </a:t>
            </a:r>
            <a:r>
              <a:rPr lang="en-US" sz="4400" b="1" dirty="0">
                <a:latin typeface="Tekton Pro" pitchFamily="34" charset="0"/>
              </a:rPr>
              <a:t>Description</a:t>
            </a:r>
            <a:r>
              <a:rPr lang="en-US" sz="4400" b="1" dirty="0" smtClean="0">
                <a:latin typeface="Tekton Pro" pitchFamily="34" charset="0"/>
              </a:rPr>
              <a:t> : Site Plan</a:t>
            </a:r>
            <a:endParaRPr lang="en-US" sz="4400" b="1" dirty="0">
              <a:latin typeface="Tekton Pro" pitchFamily="34" charset="0"/>
            </a:endParaRPr>
          </a:p>
        </p:txBody>
      </p:sp>
      <p:pic>
        <p:nvPicPr>
          <p:cNvPr id="1026" name="Picture 2" descr="C:\Users\KAREEM-JO\Desktop\PRES IMG\SITE PLAN.PNG"/>
          <p:cNvPicPr>
            <a:picLocks noChangeAspect="1" noChangeArrowheads="1"/>
          </p:cNvPicPr>
          <p:nvPr/>
        </p:nvPicPr>
        <p:blipFill>
          <a:blip r:embed="rId2" cstate="print"/>
          <a:srcRect l="6383" r="7178" b="3166"/>
          <a:stretch>
            <a:fillRect/>
          </a:stretch>
        </p:blipFill>
        <p:spPr bwMode="auto">
          <a:xfrm>
            <a:off x="1371600" y="1371600"/>
            <a:ext cx="6324600" cy="5181600"/>
          </a:xfrm>
          <a:prstGeom prst="rect">
            <a:avLst/>
          </a:prstGeom>
          <a:noFill/>
        </p:spPr>
      </p:pic>
      <p:sp>
        <p:nvSpPr>
          <p:cNvPr id="4" name="Slide Number Placeholder 3"/>
          <p:cNvSpPr>
            <a:spLocks noGrp="1"/>
          </p:cNvSpPr>
          <p:nvPr>
            <p:ph type="sldNum" sz="quarter" idx="12"/>
          </p:nvPr>
        </p:nvSpPr>
        <p:spPr/>
        <p:txBody>
          <a:bodyPr/>
          <a:lstStyle/>
          <a:p>
            <a:fld id="{C238F03A-58E1-4ECA-9024-348A9A81A53D}" type="slidenum">
              <a:rPr lang="en-US" smtClean="0"/>
              <a:pPr/>
              <a:t>4</a:t>
            </a:fld>
            <a:endParaRPr lang="en-US"/>
          </a:p>
        </p:txBody>
      </p:sp>
      <p:sp>
        <p:nvSpPr>
          <p:cNvPr id="5" name="TextBox 4"/>
          <p:cNvSpPr txBox="1"/>
          <p:nvPr/>
        </p:nvSpPr>
        <p:spPr>
          <a:xfrm>
            <a:off x="4114800" y="2286000"/>
            <a:ext cx="1295400" cy="461665"/>
          </a:xfrm>
          <a:prstGeom prst="rect">
            <a:avLst/>
          </a:prstGeom>
          <a:solidFill>
            <a:schemeClr val="bg1"/>
          </a:solidFill>
          <a:ln>
            <a:solidFill>
              <a:schemeClr val="bg1"/>
            </a:solidFill>
          </a:ln>
        </p:spPr>
        <p:txBody>
          <a:bodyPr wrap="square" rtlCol="0">
            <a:spAutoFit/>
          </a:bodyPr>
          <a:lstStyle/>
          <a:p>
            <a:r>
              <a:rPr lang="en-US" sz="2400" dirty="0" smtClean="0"/>
              <a:t>Block (1)</a:t>
            </a:r>
            <a:endParaRPr lang="en-US" sz="2400" dirty="0"/>
          </a:p>
        </p:txBody>
      </p:sp>
      <p:sp>
        <p:nvSpPr>
          <p:cNvPr id="6" name="TextBox 5"/>
          <p:cNvSpPr txBox="1"/>
          <p:nvPr/>
        </p:nvSpPr>
        <p:spPr>
          <a:xfrm>
            <a:off x="5715000" y="2286000"/>
            <a:ext cx="1295400" cy="461665"/>
          </a:xfrm>
          <a:prstGeom prst="rect">
            <a:avLst/>
          </a:prstGeom>
          <a:solidFill>
            <a:schemeClr val="bg1"/>
          </a:solidFill>
          <a:ln>
            <a:solidFill>
              <a:schemeClr val="bg1"/>
            </a:solidFill>
          </a:ln>
        </p:spPr>
        <p:txBody>
          <a:bodyPr wrap="square" rtlCol="0">
            <a:spAutoFit/>
          </a:bodyPr>
          <a:lstStyle/>
          <a:p>
            <a:r>
              <a:rPr lang="en-US" sz="2400" dirty="0" smtClean="0"/>
              <a:t>Block (3)</a:t>
            </a:r>
            <a:endParaRPr lang="en-US" sz="2400" dirty="0"/>
          </a:p>
        </p:txBody>
      </p:sp>
      <p:sp>
        <p:nvSpPr>
          <p:cNvPr id="7" name="TextBox 6"/>
          <p:cNvSpPr txBox="1"/>
          <p:nvPr/>
        </p:nvSpPr>
        <p:spPr>
          <a:xfrm>
            <a:off x="6172200" y="3288268"/>
            <a:ext cx="1143000" cy="830997"/>
          </a:xfrm>
          <a:prstGeom prst="rect">
            <a:avLst/>
          </a:prstGeom>
          <a:solidFill>
            <a:schemeClr val="bg1"/>
          </a:solidFill>
          <a:ln>
            <a:solidFill>
              <a:schemeClr val="bg1"/>
            </a:solidFill>
          </a:ln>
        </p:spPr>
        <p:txBody>
          <a:bodyPr wrap="square" rtlCol="0">
            <a:spAutoFit/>
          </a:bodyPr>
          <a:lstStyle/>
          <a:p>
            <a:r>
              <a:rPr lang="en-US" sz="2400" dirty="0" smtClean="0"/>
              <a:t>Block</a:t>
            </a:r>
            <a:br>
              <a:rPr lang="en-US" sz="2400" dirty="0" smtClean="0"/>
            </a:br>
            <a:r>
              <a:rPr lang="en-US" sz="2400" dirty="0" smtClean="0"/>
              <a:t>   (2)</a:t>
            </a:r>
            <a:endParaRPr lang="en-US"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Calculating Wind Load (UBC-97)</a:t>
            </a:r>
            <a:endParaRPr lang="en-US" b="1" dirty="0">
              <a:latin typeface="Tekton Pro" pitchFamily="34" charset="0"/>
            </a:endParaRPr>
          </a:p>
        </p:txBody>
      </p:sp>
      <p:sp>
        <p:nvSpPr>
          <p:cNvPr id="3" name="Content Placeholder 2"/>
          <p:cNvSpPr>
            <a:spLocks noGrp="1"/>
          </p:cNvSpPr>
          <p:nvPr>
            <p:ph idx="1"/>
          </p:nvPr>
        </p:nvSpPr>
        <p:spPr>
          <a:xfrm>
            <a:off x="457200" y="1371600"/>
            <a:ext cx="8229600" cy="5334000"/>
          </a:xfrm>
        </p:spPr>
        <p:txBody>
          <a:bodyPr>
            <a:normAutofit lnSpcReduction="10000"/>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The Following Parameters are used in the calculations :</a:t>
            </a:r>
            <a:r>
              <a:rPr lang="en-US" sz="2600" dirty="0" smtClean="0"/>
              <a:t/>
            </a:r>
            <a:br>
              <a:rPr lang="en-US" sz="2600" dirty="0" smtClean="0"/>
            </a:br>
            <a:endParaRPr lang="en-US" sz="2600"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Basic Wind Speed = 120 km/hr</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Exposure = C</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Importance Factor (</a:t>
            </a:r>
            <a:r>
              <a:rPr lang="en-US" sz="2750" b="1" dirty="0" err="1" smtClean="0">
                <a:solidFill>
                  <a:schemeClr val="accent2">
                    <a:lumMod val="50000"/>
                  </a:schemeClr>
                </a:solidFill>
                <a:latin typeface="Aparajita" pitchFamily="34" charset="0"/>
                <a:cs typeface="Aparajita" pitchFamily="34" charset="0"/>
              </a:rPr>
              <a:t>I</a:t>
            </a:r>
            <a:r>
              <a:rPr lang="en-US" sz="2750" b="1" baseline="-25000" dirty="0" err="1" smtClean="0">
                <a:solidFill>
                  <a:schemeClr val="accent2">
                    <a:lumMod val="50000"/>
                  </a:schemeClr>
                </a:solidFill>
                <a:latin typeface="Aparajita" pitchFamily="34" charset="0"/>
                <a:cs typeface="Aparajita" pitchFamily="34" charset="0"/>
              </a:rPr>
              <a:t>w</a:t>
            </a:r>
            <a:r>
              <a:rPr lang="en-US" sz="2750" b="1" dirty="0" smtClean="0">
                <a:solidFill>
                  <a:schemeClr val="accent2">
                    <a:lumMod val="50000"/>
                  </a:schemeClr>
                </a:solidFill>
                <a:latin typeface="Aparajita" pitchFamily="34" charset="0"/>
                <a:cs typeface="Aparajita" pitchFamily="34" charset="0"/>
              </a:rPr>
              <a:t>) = 1 ( Table 1-26 )</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Wind Stagnation = 0.7 </a:t>
            </a:r>
            <a:r>
              <a:rPr lang="en-US" sz="2750" b="1" dirty="0" err="1" smtClean="0">
                <a:solidFill>
                  <a:schemeClr val="accent2">
                    <a:lumMod val="50000"/>
                  </a:schemeClr>
                </a:solidFill>
                <a:latin typeface="Aparajita" pitchFamily="34" charset="0"/>
                <a:cs typeface="Aparajita" pitchFamily="34" charset="0"/>
              </a:rPr>
              <a:t>kN</a:t>
            </a:r>
            <a:r>
              <a:rPr lang="en-US" sz="2750" b="1" dirty="0" smtClean="0">
                <a:solidFill>
                  <a:schemeClr val="accent2">
                    <a:lumMod val="50000"/>
                  </a:schemeClr>
                </a:solidFill>
                <a:latin typeface="Aparajita" pitchFamily="34" charset="0"/>
                <a:cs typeface="Aparajita" pitchFamily="34" charset="0"/>
              </a:rPr>
              <a:t>/m</a:t>
            </a:r>
            <a:r>
              <a:rPr lang="en-US" sz="2750" b="1" baseline="30000" dirty="0" smtClean="0">
                <a:solidFill>
                  <a:schemeClr val="accent2">
                    <a:lumMod val="50000"/>
                  </a:schemeClr>
                </a:solidFill>
                <a:latin typeface="Aparajita" pitchFamily="34" charset="0"/>
                <a:cs typeface="Aparajita" pitchFamily="34" charset="0"/>
              </a:rPr>
              <a:t>2</a:t>
            </a:r>
            <a:r>
              <a:rPr lang="en-US" sz="2750" b="1" dirty="0" smtClean="0">
                <a:solidFill>
                  <a:schemeClr val="accent2">
                    <a:lumMod val="50000"/>
                  </a:schemeClr>
                </a:solidFill>
                <a:latin typeface="Aparajita" pitchFamily="34" charset="0"/>
                <a:cs typeface="Aparajita" pitchFamily="34" charset="0"/>
              </a:rPr>
              <a:t> ( Table 1-27 )</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Pressure Coefficient (</a:t>
            </a:r>
            <a:r>
              <a:rPr lang="en-US" sz="2750" b="1" dirty="0" err="1" smtClean="0">
                <a:solidFill>
                  <a:schemeClr val="accent2">
                    <a:lumMod val="50000"/>
                  </a:schemeClr>
                </a:solidFill>
                <a:latin typeface="Aparajita" pitchFamily="34" charset="0"/>
                <a:cs typeface="Aparajita" pitchFamily="34" charset="0"/>
              </a:rPr>
              <a:t>C</a:t>
            </a:r>
            <a:r>
              <a:rPr lang="en-US" sz="2750" b="1" baseline="-25000" dirty="0" err="1" smtClean="0">
                <a:solidFill>
                  <a:schemeClr val="accent2">
                    <a:lumMod val="50000"/>
                  </a:schemeClr>
                </a:solidFill>
                <a:latin typeface="Aparajita" pitchFamily="34" charset="0"/>
                <a:cs typeface="Aparajita" pitchFamily="34" charset="0"/>
              </a:rPr>
              <a:t>q</a:t>
            </a:r>
            <a:r>
              <a:rPr lang="en-US" sz="2750" b="1" dirty="0" smtClean="0">
                <a:solidFill>
                  <a:schemeClr val="accent2">
                    <a:lumMod val="50000"/>
                  </a:schemeClr>
                </a:solidFill>
                <a:latin typeface="Aparajita" pitchFamily="34" charset="0"/>
                <a:cs typeface="Aparajita" pitchFamily="34" charset="0"/>
              </a:rPr>
              <a:t>):</a:t>
            </a:r>
          </a:p>
          <a:p>
            <a:pPr marL="1428750" lvl="2" indent="-514350">
              <a:buClr>
                <a:schemeClr val="accent4">
                  <a:lumMod val="75000"/>
                </a:schemeClr>
              </a:buClr>
              <a:buFont typeface="+mj-lt"/>
              <a:buAutoNum type="arabicPeriod"/>
            </a:pPr>
            <a:r>
              <a:rPr lang="en-US" sz="2500" b="1" dirty="0" smtClean="0">
                <a:solidFill>
                  <a:schemeClr val="accent2">
                    <a:lumMod val="50000"/>
                  </a:schemeClr>
                </a:solidFill>
                <a:latin typeface="Aparajita" pitchFamily="34" charset="0"/>
                <a:cs typeface="Aparajita" pitchFamily="34" charset="0"/>
              </a:rPr>
              <a:t>For windward = +0.8</a:t>
            </a:r>
          </a:p>
          <a:p>
            <a:pPr marL="1371600" lvl="2" indent="-457200">
              <a:buClr>
                <a:schemeClr val="accent4">
                  <a:lumMod val="75000"/>
                </a:schemeClr>
              </a:buClr>
              <a:buFont typeface="+mj-lt"/>
              <a:buAutoNum type="arabicPeriod"/>
            </a:pPr>
            <a:r>
              <a:rPr lang="en-US" sz="2500" b="1" dirty="0" smtClean="0">
                <a:solidFill>
                  <a:schemeClr val="accent2">
                    <a:lumMod val="50000"/>
                  </a:schemeClr>
                </a:solidFill>
                <a:latin typeface="Aparajita" pitchFamily="34" charset="0"/>
                <a:cs typeface="Aparajita" pitchFamily="34" charset="0"/>
              </a:rPr>
              <a:t> For Leeward = -0.5</a:t>
            </a:r>
          </a:p>
          <a:p>
            <a:pPr lvl="1">
              <a:buNone/>
            </a:pPr>
            <a:endParaRPr lang="en-US" sz="2400" dirty="0" smtClean="0"/>
          </a:p>
          <a:p>
            <a:pPr lvl="1">
              <a:buFont typeface="Wingdings" pitchFamily="2" charset="2"/>
              <a:buChar char="Ø"/>
            </a:pPr>
            <a:endParaRPr lang="en-US" sz="2400" dirty="0" smtClean="0"/>
          </a:p>
          <a:p>
            <a:pPr>
              <a:buNone/>
            </a:pPr>
            <a:r>
              <a:rPr lang="en-US" dirty="0" smtClean="0"/>
              <a:t>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Calculating Wind Load (UBC-97)</a:t>
            </a:r>
            <a:endParaRPr lang="en-US" b="1" dirty="0">
              <a:latin typeface="Tekton Pro" pitchFamily="34" charset="0"/>
            </a:endParaRPr>
          </a:p>
        </p:txBody>
      </p:sp>
      <p:sp>
        <p:nvSpPr>
          <p:cNvPr id="3" name="Content Placeholder 2"/>
          <p:cNvSpPr>
            <a:spLocks noGrp="1"/>
          </p:cNvSpPr>
          <p:nvPr>
            <p:ph idx="1"/>
          </p:nvPr>
        </p:nvSpPr>
        <p:spPr>
          <a:xfrm>
            <a:off x="457200" y="1371600"/>
            <a:ext cx="8229600" cy="5334000"/>
          </a:xfrm>
        </p:spPr>
        <p:txBody>
          <a:bodyPr>
            <a:normAutofit/>
          </a:bodyPr>
          <a:lstStyle/>
          <a:p>
            <a:pPr lvl="1">
              <a:buFont typeface="Wingdings" pitchFamily="2" charset="2"/>
              <a:buChar char="Ø"/>
            </a:pPr>
            <a:endParaRPr lang="en-US" sz="2400" dirty="0" smtClean="0"/>
          </a:p>
          <a:p>
            <a:pPr lvl="1">
              <a:buClr>
                <a:schemeClr val="accent4">
                  <a:lumMod val="75000"/>
                </a:schemeClr>
              </a:buClr>
              <a:buFont typeface="Wingdings" pitchFamily="2" charset="2"/>
              <a:buChar char="Ø"/>
            </a:pPr>
            <a:r>
              <a:rPr lang="en-US" sz="2400" b="1" dirty="0" smtClean="0">
                <a:solidFill>
                  <a:schemeClr val="accent4">
                    <a:lumMod val="50000"/>
                  </a:schemeClr>
                </a:solidFill>
              </a:rPr>
              <a:t>Combined height, importance and gust factor (</a:t>
            </a:r>
            <a:r>
              <a:rPr lang="en-US" sz="2400" b="1" dirty="0" err="1" smtClean="0">
                <a:solidFill>
                  <a:schemeClr val="accent4">
                    <a:lumMod val="50000"/>
                  </a:schemeClr>
                </a:solidFill>
              </a:rPr>
              <a:t>C</a:t>
            </a:r>
            <a:r>
              <a:rPr lang="en-US" sz="2400" b="1" baseline="-25000" dirty="0" err="1" smtClean="0">
                <a:solidFill>
                  <a:schemeClr val="accent4">
                    <a:lumMod val="50000"/>
                  </a:schemeClr>
                </a:solidFill>
              </a:rPr>
              <a:t>e</a:t>
            </a:r>
            <a:r>
              <a:rPr lang="en-US" sz="2400" b="1" dirty="0" smtClean="0">
                <a:solidFill>
                  <a:schemeClr val="accent4">
                    <a:lumMod val="50000"/>
                  </a:schemeClr>
                </a:solidFill>
              </a:rPr>
              <a:t>) :</a:t>
            </a:r>
          </a:p>
          <a:p>
            <a:pPr lvl="1">
              <a:buNone/>
            </a:pPr>
            <a:endParaRPr lang="en-US" sz="2400" dirty="0" smtClean="0"/>
          </a:p>
          <a:p>
            <a:pPr lvl="1">
              <a:buFont typeface="Wingdings" pitchFamily="2" charset="2"/>
              <a:buChar char="Ø"/>
            </a:pPr>
            <a:endParaRPr lang="en-US" sz="2400" dirty="0" smtClean="0"/>
          </a:p>
          <a:p>
            <a:pPr>
              <a:buNone/>
            </a:pPr>
            <a:r>
              <a:rPr lang="en-US" dirty="0" smtClean="0"/>
              <a:t>		</a:t>
            </a:r>
          </a:p>
          <a:p>
            <a:endParaRPr lang="en-US" dirty="0" smtClean="0"/>
          </a:p>
          <a:p>
            <a:endParaRPr lang="en-US" dirty="0"/>
          </a:p>
        </p:txBody>
      </p:sp>
      <p:pic>
        <p:nvPicPr>
          <p:cNvPr id="2050" name="Picture 2" descr="C:\Users\Admin\Desktop\images\Ce.PNG"/>
          <p:cNvPicPr>
            <a:picLocks noChangeAspect="1" noChangeArrowheads="1"/>
          </p:cNvPicPr>
          <p:nvPr/>
        </p:nvPicPr>
        <p:blipFill>
          <a:blip r:embed="rId2" cstate="print"/>
          <a:srcRect/>
          <a:stretch>
            <a:fillRect/>
          </a:stretch>
        </p:blipFill>
        <p:spPr bwMode="auto">
          <a:xfrm>
            <a:off x="762000" y="2438400"/>
            <a:ext cx="7467600" cy="2894066"/>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Load-Block 1 (UBC-97)</a:t>
            </a:r>
            <a:endParaRPr lang="en-US" dirty="0"/>
          </a:p>
        </p:txBody>
      </p:sp>
      <p:sp>
        <p:nvSpPr>
          <p:cNvPr id="3" name="Content Placeholder 2"/>
          <p:cNvSpPr>
            <a:spLocks noGrp="1"/>
          </p:cNvSpPr>
          <p:nvPr>
            <p:ph idx="1"/>
          </p:nvPr>
        </p:nvSpPr>
        <p:spPr>
          <a:xfrm>
            <a:off x="457200" y="1447800"/>
            <a:ext cx="8229600" cy="4800600"/>
          </a:xfrm>
        </p:spPr>
        <p:txBody>
          <a:bodyPr>
            <a:normAutofit/>
          </a:bodyPr>
          <a:lstStyle/>
          <a:p>
            <a:pP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Windward Pressure = </a:t>
            </a:r>
            <a:r>
              <a:rPr lang="en-US" sz="2750" b="1" dirty="0" err="1" smtClean="0">
                <a:solidFill>
                  <a:schemeClr val="accent4">
                    <a:lumMod val="50000"/>
                  </a:schemeClr>
                </a:solidFill>
                <a:latin typeface="Aparajita" pitchFamily="34" charset="0"/>
                <a:cs typeface="Aparajita" pitchFamily="34" charset="0"/>
              </a:rPr>
              <a:t>C</a:t>
            </a:r>
            <a:r>
              <a:rPr lang="en-US" sz="2750" b="1" baseline="-25000" dirty="0" err="1" smtClean="0">
                <a:solidFill>
                  <a:schemeClr val="accent4">
                    <a:lumMod val="50000"/>
                  </a:schemeClr>
                </a:solidFill>
                <a:latin typeface="Aparajita" pitchFamily="34" charset="0"/>
                <a:cs typeface="Aparajita" pitchFamily="34" charset="0"/>
              </a:rPr>
              <a:t>e</a:t>
            </a:r>
            <a:r>
              <a:rPr lang="en-US" sz="2750" b="1" dirty="0" smtClean="0">
                <a:solidFill>
                  <a:schemeClr val="accent4">
                    <a:lumMod val="50000"/>
                  </a:schemeClr>
                </a:solidFill>
                <a:latin typeface="Aparajita" pitchFamily="34" charset="0"/>
                <a:cs typeface="Aparajita" pitchFamily="34" charset="0"/>
              </a:rPr>
              <a:t> </a:t>
            </a:r>
            <a:r>
              <a:rPr lang="en-US" sz="2750" b="1" dirty="0" err="1" smtClean="0">
                <a:solidFill>
                  <a:schemeClr val="accent4">
                    <a:lumMod val="50000"/>
                  </a:schemeClr>
                </a:solidFill>
                <a:latin typeface="Aparajita" pitchFamily="34" charset="0"/>
                <a:cs typeface="Aparajita" pitchFamily="34" charset="0"/>
              </a:rPr>
              <a:t>C</a:t>
            </a:r>
            <a:r>
              <a:rPr lang="en-US" sz="2750" b="1" baseline="-25000" dirty="0" err="1" smtClean="0">
                <a:solidFill>
                  <a:schemeClr val="accent4">
                    <a:lumMod val="50000"/>
                  </a:schemeClr>
                </a:solidFill>
                <a:latin typeface="Aparajita" pitchFamily="34" charset="0"/>
                <a:cs typeface="Aparajita" pitchFamily="34" charset="0"/>
              </a:rPr>
              <a:t>q</a:t>
            </a:r>
            <a:r>
              <a:rPr lang="en-US" sz="2750" b="1" dirty="0" smtClean="0">
                <a:solidFill>
                  <a:schemeClr val="accent4">
                    <a:lumMod val="50000"/>
                  </a:schemeClr>
                </a:solidFill>
                <a:latin typeface="Aparajita" pitchFamily="34" charset="0"/>
                <a:cs typeface="Aparajita" pitchFamily="34" charset="0"/>
              </a:rPr>
              <a:t> </a:t>
            </a:r>
            <a:r>
              <a:rPr lang="en-US" sz="2750" b="1" dirty="0" err="1" smtClean="0">
                <a:solidFill>
                  <a:schemeClr val="accent4">
                    <a:lumMod val="50000"/>
                  </a:schemeClr>
                </a:solidFill>
                <a:latin typeface="Aparajita" pitchFamily="34" charset="0"/>
                <a:cs typeface="Aparajita" pitchFamily="34" charset="0"/>
              </a:rPr>
              <a:t>q</a:t>
            </a:r>
            <a:r>
              <a:rPr lang="en-US" sz="2750" b="1" baseline="-25000" dirty="0" err="1" smtClean="0">
                <a:solidFill>
                  <a:schemeClr val="accent4">
                    <a:lumMod val="50000"/>
                  </a:schemeClr>
                </a:solidFill>
                <a:latin typeface="Aparajita" pitchFamily="34" charset="0"/>
                <a:cs typeface="Aparajita" pitchFamily="34" charset="0"/>
              </a:rPr>
              <a:t>s</a:t>
            </a:r>
            <a:r>
              <a:rPr lang="en-US" sz="2750" b="1" dirty="0" smtClean="0">
                <a:solidFill>
                  <a:schemeClr val="accent4">
                    <a:lumMod val="50000"/>
                  </a:schemeClr>
                </a:solidFill>
                <a:latin typeface="Aparajita" pitchFamily="34" charset="0"/>
                <a:cs typeface="Aparajita" pitchFamily="34" charset="0"/>
              </a:rPr>
              <a:t> </a:t>
            </a:r>
            <a:r>
              <a:rPr lang="en-US" sz="2750" b="1" dirty="0" err="1" smtClean="0">
                <a:solidFill>
                  <a:schemeClr val="accent4">
                    <a:lumMod val="50000"/>
                  </a:schemeClr>
                </a:solidFill>
                <a:latin typeface="Aparajita" pitchFamily="34" charset="0"/>
                <a:cs typeface="Aparajita" pitchFamily="34" charset="0"/>
              </a:rPr>
              <a:t>I</a:t>
            </a:r>
            <a:r>
              <a:rPr lang="en-US" sz="2750" b="1" baseline="-25000" dirty="0" err="1" smtClean="0">
                <a:solidFill>
                  <a:schemeClr val="accent4">
                    <a:lumMod val="50000"/>
                  </a:schemeClr>
                </a:solidFill>
                <a:latin typeface="Aparajita" pitchFamily="34" charset="0"/>
                <a:cs typeface="Aparajita" pitchFamily="34" charset="0"/>
              </a:rPr>
              <a:t>w</a:t>
            </a:r>
            <a:r>
              <a:rPr lang="en-US" sz="2750" b="1" dirty="0" smtClean="0">
                <a:solidFill>
                  <a:schemeClr val="accent4">
                    <a:lumMod val="50000"/>
                  </a:schemeClr>
                </a:solidFill>
                <a:latin typeface="Aparajita" pitchFamily="34" charset="0"/>
                <a:cs typeface="Aparajita" pitchFamily="34" charset="0"/>
              </a:rPr>
              <a:t> </a:t>
            </a:r>
          </a:p>
          <a:p>
            <a:pPr>
              <a:buNone/>
            </a:pPr>
            <a:r>
              <a:rPr lang="en-US" sz="2750" b="1" dirty="0" smtClean="0">
                <a:solidFill>
                  <a:schemeClr val="accent2">
                    <a:lumMod val="50000"/>
                  </a:schemeClr>
                </a:solidFill>
                <a:latin typeface="Aparajita" pitchFamily="34" charset="0"/>
                <a:cs typeface="Aparajita" pitchFamily="34" charset="0"/>
              </a:rPr>
              <a:t>        = 1.06 X 0.8 X 0.7 X 1 = 0.6 </a:t>
            </a:r>
            <a:r>
              <a:rPr lang="en-US" sz="2750" b="1" dirty="0" err="1" smtClean="0">
                <a:solidFill>
                  <a:schemeClr val="accent2">
                    <a:lumMod val="50000"/>
                  </a:schemeClr>
                </a:solidFill>
                <a:latin typeface="Aparajita" pitchFamily="34" charset="0"/>
                <a:cs typeface="Aparajita" pitchFamily="34" charset="0"/>
              </a:rPr>
              <a:t>kN</a:t>
            </a:r>
            <a:r>
              <a:rPr lang="en-US" sz="2750" b="1" dirty="0" smtClean="0">
                <a:solidFill>
                  <a:schemeClr val="accent2">
                    <a:lumMod val="50000"/>
                  </a:schemeClr>
                </a:solidFill>
                <a:latin typeface="Aparajita" pitchFamily="34" charset="0"/>
                <a:cs typeface="Aparajita" pitchFamily="34" charset="0"/>
              </a:rPr>
              <a:t>/m</a:t>
            </a:r>
            <a:r>
              <a:rPr lang="en-US" sz="2750" b="1" baseline="30000" dirty="0" smtClean="0">
                <a:solidFill>
                  <a:schemeClr val="accent2">
                    <a:lumMod val="50000"/>
                  </a:schemeClr>
                </a:solidFill>
                <a:latin typeface="Aparajita" pitchFamily="34" charset="0"/>
                <a:cs typeface="Aparajita" pitchFamily="34" charset="0"/>
              </a:rPr>
              <a:t>2</a:t>
            </a:r>
          </a:p>
          <a:p>
            <a:pPr>
              <a:buNone/>
            </a:pPr>
            <a:endParaRPr lang="en-US" sz="2750" b="1" dirty="0" smtClean="0">
              <a:solidFill>
                <a:schemeClr val="accent2">
                  <a:lumMod val="50000"/>
                </a:schemeClr>
              </a:solidFill>
              <a:latin typeface="Aparajita" pitchFamily="34" charset="0"/>
              <a:cs typeface="Aparajita" pitchFamily="34" charset="0"/>
            </a:endParaRPr>
          </a:p>
          <a:p>
            <a:pP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Windward force = </a:t>
            </a:r>
            <a:r>
              <a:rPr lang="en-US" sz="2750" b="1" dirty="0" smtClean="0">
                <a:solidFill>
                  <a:schemeClr val="accent4">
                    <a:lumMod val="50000"/>
                  </a:schemeClr>
                </a:solidFill>
                <a:latin typeface="Aparajita" pitchFamily="34" charset="0"/>
                <a:cs typeface="Aparajita" pitchFamily="34" charset="0"/>
              </a:rPr>
              <a:t>P X Tributary Area </a:t>
            </a:r>
          </a:p>
          <a:p>
            <a:pPr>
              <a:buNone/>
            </a:pPr>
            <a:r>
              <a:rPr lang="en-US" sz="2750" b="1" dirty="0" smtClean="0">
                <a:solidFill>
                  <a:schemeClr val="accent2">
                    <a:lumMod val="50000"/>
                  </a:schemeClr>
                </a:solidFill>
                <a:latin typeface="Aparajita" pitchFamily="34" charset="0"/>
                <a:cs typeface="Aparajita" pitchFamily="34" charset="0"/>
              </a:rPr>
              <a:t>			        = 0.6 X 25.42 X 2.21 = 33.34 </a:t>
            </a:r>
            <a:r>
              <a:rPr lang="en-US" sz="2750" b="1" dirty="0" err="1" smtClean="0">
                <a:solidFill>
                  <a:schemeClr val="accent2">
                    <a:lumMod val="50000"/>
                  </a:schemeClr>
                </a:solidFill>
                <a:latin typeface="Aparajita" pitchFamily="34" charset="0"/>
                <a:cs typeface="Aparajita" pitchFamily="34" charset="0"/>
              </a:rPr>
              <a:t>kN</a:t>
            </a:r>
            <a:r>
              <a:rPr lang="en-US" sz="2750" b="1" dirty="0" smtClean="0">
                <a:solidFill>
                  <a:schemeClr val="accent2">
                    <a:lumMod val="50000"/>
                  </a:schemeClr>
                </a:solidFill>
                <a:latin typeface="Aparajita" pitchFamily="34" charset="0"/>
                <a:cs typeface="Aparajita" pitchFamily="34" charset="0"/>
              </a:rPr>
              <a:t>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a:bodyPr>
          <a:lstStyle/>
          <a:p>
            <a:r>
              <a:rPr lang="en-US" b="1" dirty="0" smtClean="0">
                <a:latin typeface="Tekton Pro" pitchFamily="34" charset="0"/>
              </a:rPr>
              <a:t>Wind Load-Block 1 </a:t>
            </a:r>
            <a:br>
              <a:rPr lang="en-US" b="1" dirty="0" smtClean="0">
                <a:latin typeface="Tekton Pro" pitchFamily="34" charset="0"/>
              </a:rPr>
            </a:br>
            <a:r>
              <a:rPr lang="en-US" b="1" dirty="0" smtClean="0">
                <a:latin typeface="Tekton Pro" pitchFamily="34" charset="0"/>
              </a:rPr>
              <a:t>(UBC-97)</a:t>
            </a:r>
            <a:endParaRPr lang="en-US" b="1" dirty="0">
              <a:latin typeface="Tekton Pro" pitchFamily="34" charset="0"/>
            </a:endParaRPr>
          </a:p>
        </p:txBody>
      </p:sp>
      <p:pic>
        <p:nvPicPr>
          <p:cNvPr id="4098" name="Picture 2" descr="C:\Users\Admin\Desktop\images\B1-Y-Dir.PNG"/>
          <p:cNvPicPr>
            <a:picLocks noChangeAspect="1" noChangeArrowheads="1"/>
          </p:cNvPicPr>
          <p:nvPr/>
        </p:nvPicPr>
        <p:blipFill>
          <a:blip r:embed="rId2" cstate="print"/>
          <a:srcRect/>
          <a:stretch>
            <a:fillRect/>
          </a:stretch>
        </p:blipFill>
        <p:spPr bwMode="auto">
          <a:xfrm>
            <a:off x="6248400" y="228600"/>
            <a:ext cx="2362200" cy="1676400"/>
          </a:xfrm>
          <a:prstGeom prst="rect">
            <a:avLst/>
          </a:prstGeom>
          <a:noFill/>
        </p:spPr>
      </p:pic>
      <p:pic>
        <p:nvPicPr>
          <p:cNvPr id="4099" name="Picture 3" descr="C:\Users\Admin\Desktop\images\B1-Y.PNG"/>
          <p:cNvPicPr>
            <a:picLocks noChangeAspect="1" noChangeArrowheads="1"/>
          </p:cNvPicPr>
          <p:nvPr/>
        </p:nvPicPr>
        <p:blipFill>
          <a:blip r:embed="rId3" cstate="print"/>
          <a:srcRect/>
          <a:stretch>
            <a:fillRect/>
          </a:stretch>
        </p:blipFill>
        <p:spPr bwMode="auto">
          <a:xfrm>
            <a:off x="381000" y="1981200"/>
            <a:ext cx="8328834" cy="4191000"/>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Calculating Wind Load (IBC-2012)</a:t>
            </a:r>
            <a:endParaRPr lang="en-US" b="1" dirty="0">
              <a:latin typeface="Tekton Pro" pitchFamily="34" charset="0"/>
            </a:endParaRPr>
          </a:p>
        </p:txBody>
      </p:sp>
      <p:sp>
        <p:nvSpPr>
          <p:cNvPr id="3" name="Content Placeholder 2"/>
          <p:cNvSpPr>
            <a:spLocks noGrp="1"/>
          </p:cNvSpPr>
          <p:nvPr>
            <p:ph idx="1"/>
          </p:nvPr>
        </p:nvSpPr>
        <p:spPr>
          <a:xfrm>
            <a:off x="457200" y="1371600"/>
            <a:ext cx="8229600" cy="5334000"/>
          </a:xfrm>
        </p:spPr>
        <p:txBody>
          <a:bodyPr>
            <a:normAutofit lnSpcReduction="10000"/>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The Following Parameters are used in the calculations :</a:t>
            </a:r>
            <a:r>
              <a:rPr lang="en-US" sz="2600" dirty="0" smtClean="0"/>
              <a:t/>
            </a:r>
            <a:br>
              <a:rPr lang="en-US" sz="2600" dirty="0" smtClean="0"/>
            </a:br>
            <a:endParaRPr lang="en-US" sz="2600" dirty="0" smtClean="0"/>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Basic Wind Speed (V)= 175km/hr = 49m/sec</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Exposure = C</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Wind Directionality Factor (</a:t>
            </a:r>
            <a:r>
              <a:rPr lang="en-US" sz="2750" b="1" dirty="0" err="1" smtClean="0">
                <a:solidFill>
                  <a:schemeClr val="accent2">
                    <a:lumMod val="50000"/>
                  </a:schemeClr>
                </a:solidFill>
                <a:latin typeface="Aparajita" pitchFamily="34" charset="0"/>
                <a:cs typeface="Aparajita" pitchFamily="34" charset="0"/>
              </a:rPr>
              <a:t>K</a:t>
            </a:r>
            <a:r>
              <a:rPr lang="en-US" sz="2750" b="1" baseline="-25000" dirty="0" err="1" smtClean="0">
                <a:solidFill>
                  <a:schemeClr val="accent2">
                    <a:lumMod val="50000"/>
                  </a:schemeClr>
                </a:solidFill>
                <a:latin typeface="Aparajita" pitchFamily="34" charset="0"/>
                <a:cs typeface="Aparajita" pitchFamily="34" charset="0"/>
              </a:rPr>
              <a:t>d</a:t>
            </a:r>
            <a:r>
              <a:rPr lang="en-US" sz="2750" b="1" dirty="0" smtClean="0">
                <a:solidFill>
                  <a:schemeClr val="accent2">
                    <a:lumMod val="50000"/>
                  </a:schemeClr>
                </a:solidFill>
                <a:latin typeface="Aparajita" pitchFamily="34" charset="0"/>
                <a:cs typeface="Aparajita" pitchFamily="34" charset="0"/>
              </a:rPr>
              <a:t>) = 0.85 (Table 1-39)</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Topographic Factor (</a:t>
            </a:r>
            <a:r>
              <a:rPr lang="en-US" sz="2750" b="1" dirty="0" err="1" smtClean="0">
                <a:solidFill>
                  <a:schemeClr val="accent2">
                    <a:lumMod val="50000"/>
                  </a:schemeClr>
                </a:solidFill>
                <a:latin typeface="Aparajita" pitchFamily="34" charset="0"/>
                <a:cs typeface="Aparajita" pitchFamily="34" charset="0"/>
              </a:rPr>
              <a:t>K</a:t>
            </a:r>
            <a:r>
              <a:rPr lang="en-US" sz="2750" b="1" baseline="-25000" dirty="0" err="1" smtClean="0">
                <a:solidFill>
                  <a:schemeClr val="accent2">
                    <a:lumMod val="50000"/>
                  </a:schemeClr>
                </a:solidFill>
                <a:latin typeface="Aparajita" pitchFamily="34" charset="0"/>
                <a:cs typeface="Aparajita" pitchFamily="34" charset="0"/>
              </a:rPr>
              <a:t>zt</a:t>
            </a:r>
            <a:r>
              <a:rPr lang="en-US" sz="2750" b="1" dirty="0" smtClean="0">
                <a:solidFill>
                  <a:schemeClr val="accent2">
                    <a:lumMod val="50000"/>
                  </a:schemeClr>
                </a:solidFill>
                <a:latin typeface="Aparajita" pitchFamily="34" charset="0"/>
                <a:cs typeface="Aparajita" pitchFamily="34" charset="0"/>
              </a:rPr>
              <a:t>)= 1</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Velocity Pressure Exposure Coefficient (</a:t>
            </a:r>
            <a:r>
              <a:rPr lang="en-US" sz="2750" b="1" dirty="0" err="1" smtClean="0">
                <a:solidFill>
                  <a:schemeClr val="accent2">
                    <a:lumMod val="50000"/>
                  </a:schemeClr>
                </a:solidFill>
                <a:latin typeface="Aparajita" pitchFamily="34" charset="0"/>
                <a:cs typeface="Aparajita" pitchFamily="34" charset="0"/>
              </a:rPr>
              <a:t>K</a:t>
            </a:r>
            <a:r>
              <a:rPr lang="en-US" sz="2750" b="1" baseline="-25000" dirty="0" err="1" smtClean="0">
                <a:solidFill>
                  <a:schemeClr val="accent2">
                    <a:lumMod val="50000"/>
                  </a:schemeClr>
                </a:solidFill>
                <a:latin typeface="Aparajita" pitchFamily="34" charset="0"/>
                <a:cs typeface="Aparajita" pitchFamily="34" charset="0"/>
              </a:rPr>
              <a:t>z</a:t>
            </a:r>
            <a:r>
              <a:rPr lang="en-US" sz="2750" b="1" dirty="0" smtClean="0">
                <a:solidFill>
                  <a:schemeClr val="accent2">
                    <a:lumMod val="50000"/>
                  </a:schemeClr>
                </a:solidFill>
                <a:latin typeface="Aparajita" pitchFamily="34" charset="0"/>
                <a:cs typeface="Aparajita" pitchFamily="34" charset="0"/>
              </a:rPr>
              <a:t>) : (Table 1-41)</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Gust-effect (G) = 0.85</a:t>
            </a:r>
          </a:p>
          <a:p>
            <a:pPr lvl="1">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 External Pressure Coefficient (C</a:t>
            </a:r>
            <a:r>
              <a:rPr lang="en-US" sz="2750" b="1" baseline="-25000" dirty="0" smtClean="0">
                <a:solidFill>
                  <a:schemeClr val="accent2">
                    <a:lumMod val="50000"/>
                  </a:schemeClr>
                </a:solidFill>
                <a:latin typeface="Aparajita" pitchFamily="34" charset="0"/>
                <a:cs typeface="Aparajita" pitchFamily="34" charset="0"/>
              </a:rPr>
              <a:t>p</a:t>
            </a:r>
            <a:r>
              <a:rPr lang="en-US" sz="2750" b="1" dirty="0" smtClean="0">
                <a:solidFill>
                  <a:schemeClr val="accent2">
                    <a:lumMod val="50000"/>
                  </a:schemeClr>
                </a:solidFill>
                <a:latin typeface="Aparajita" pitchFamily="34" charset="0"/>
                <a:cs typeface="Aparajita" pitchFamily="34" charset="0"/>
              </a:rPr>
              <a:t>):</a:t>
            </a:r>
          </a:p>
          <a:p>
            <a:pPr marL="1371600" lvl="2" indent="-457200">
              <a:buClr>
                <a:schemeClr val="accent4">
                  <a:lumMod val="75000"/>
                </a:schemeClr>
              </a:buClr>
              <a:buFont typeface="+mj-lt"/>
              <a:buAutoNum type="arabicPeriod"/>
            </a:pPr>
            <a:r>
              <a:rPr lang="en-US" sz="2500" b="1" dirty="0" smtClean="0">
                <a:solidFill>
                  <a:schemeClr val="accent2">
                    <a:lumMod val="50000"/>
                  </a:schemeClr>
                </a:solidFill>
                <a:latin typeface="Aparajita" pitchFamily="34" charset="0"/>
                <a:cs typeface="Aparajita" pitchFamily="34" charset="0"/>
              </a:rPr>
              <a:t> For windward = +0.8</a:t>
            </a:r>
          </a:p>
          <a:p>
            <a:pPr marL="1371600" lvl="2" indent="-457200">
              <a:buClr>
                <a:schemeClr val="accent4">
                  <a:lumMod val="75000"/>
                </a:schemeClr>
              </a:buClr>
              <a:buFont typeface="+mj-lt"/>
              <a:buAutoNum type="arabicPeriod"/>
            </a:pPr>
            <a:r>
              <a:rPr lang="en-US" sz="2500" b="1" dirty="0" smtClean="0">
                <a:solidFill>
                  <a:schemeClr val="accent2">
                    <a:lumMod val="50000"/>
                  </a:schemeClr>
                </a:solidFill>
                <a:latin typeface="Aparajita" pitchFamily="34" charset="0"/>
                <a:cs typeface="Aparajita" pitchFamily="34" charset="0"/>
              </a:rPr>
              <a:t> For Leeward = -0.5</a:t>
            </a:r>
          </a:p>
          <a:p>
            <a:pPr>
              <a:buNone/>
            </a:pPr>
            <a:r>
              <a:rPr lang="en-US" dirty="0" smtClean="0"/>
              <a:t>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44</a:t>
            </a:fld>
            <a:endParaRPr lang="en-US"/>
          </a:p>
        </p:txBody>
      </p:sp>
    </p:spTree>
    <p:extLst>
      <p:ext uri="{BB962C8B-B14F-4D97-AF65-F5344CB8AC3E}">
        <p14:creationId xmlns:p14="http://schemas.microsoft.com/office/powerpoint/2010/main" val="37865817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Calculating Wind Load (IBC-2012)</a:t>
            </a:r>
            <a:endParaRPr lang="en-US" b="1" dirty="0">
              <a:latin typeface="Tekton Pro" pitchFamily="34" charset="0"/>
            </a:endParaRPr>
          </a:p>
        </p:txBody>
      </p:sp>
      <p:sp>
        <p:nvSpPr>
          <p:cNvPr id="3" name="Content Placeholder 2"/>
          <p:cNvSpPr>
            <a:spLocks noGrp="1"/>
          </p:cNvSpPr>
          <p:nvPr>
            <p:ph idx="1"/>
          </p:nvPr>
        </p:nvSpPr>
        <p:spPr>
          <a:xfrm>
            <a:off x="457200" y="1371600"/>
            <a:ext cx="8229600" cy="5334000"/>
          </a:xfrm>
        </p:spPr>
        <p:txBody>
          <a:bodyPr>
            <a:normAutofit/>
          </a:bodyPr>
          <a:lstStyle/>
          <a:p>
            <a:pPr lvl="1">
              <a:buClr>
                <a:schemeClr val="accent4">
                  <a:lumMod val="75000"/>
                </a:schemeClr>
              </a:buClr>
              <a:buFont typeface="Wingdings" pitchFamily="2" charset="2"/>
              <a:buChar char="Ø"/>
            </a:pPr>
            <a:r>
              <a:rPr lang="en-US" sz="2400" b="1" dirty="0" smtClean="0">
                <a:solidFill>
                  <a:schemeClr val="accent2">
                    <a:lumMod val="50000"/>
                  </a:schemeClr>
                </a:solidFill>
              </a:rPr>
              <a:t>Velocity Pressure (</a:t>
            </a:r>
            <a:r>
              <a:rPr lang="en-US" sz="2400" b="1" dirty="0" err="1" smtClean="0">
                <a:solidFill>
                  <a:schemeClr val="accent2">
                    <a:lumMod val="50000"/>
                  </a:schemeClr>
                </a:solidFill>
              </a:rPr>
              <a:t>q</a:t>
            </a:r>
            <a:r>
              <a:rPr lang="en-US" sz="2400" b="1" baseline="-25000" dirty="0" err="1" smtClean="0">
                <a:solidFill>
                  <a:schemeClr val="accent2">
                    <a:lumMod val="50000"/>
                  </a:schemeClr>
                </a:solidFill>
              </a:rPr>
              <a:t>z</a:t>
            </a:r>
            <a:r>
              <a:rPr lang="en-US" sz="2400" b="1" dirty="0" smtClean="0">
                <a:solidFill>
                  <a:schemeClr val="accent2">
                    <a:lumMod val="50000"/>
                  </a:schemeClr>
                </a:solidFill>
              </a:rPr>
              <a:t>): </a:t>
            </a:r>
          </a:p>
          <a:p>
            <a:pPr lvl="1">
              <a:buNone/>
            </a:pPr>
            <a:r>
              <a:rPr lang="en-US" sz="2400" dirty="0" smtClean="0"/>
              <a:t>      </a:t>
            </a:r>
          </a:p>
          <a:p>
            <a:pPr lvl="1">
              <a:buNone/>
            </a:pPr>
            <a:endParaRPr lang="en-US" sz="2400" dirty="0" smtClean="0"/>
          </a:p>
          <a:p>
            <a:pPr lvl="1">
              <a:buFont typeface="Wingdings" pitchFamily="2" charset="2"/>
              <a:buChar char="Ø"/>
            </a:pPr>
            <a:endParaRPr lang="en-US" sz="2400" dirty="0" smtClean="0"/>
          </a:p>
          <a:p>
            <a:pPr>
              <a:buNone/>
            </a:pPr>
            <a:r>
              <a:rPr lang="en-US" dirty="0" smtClean="0"/>
              <a:t>		</a:t>
            </a:r>
          </a:p>
          <a:p>
            <a:endParaRPr lang="en-US" dirty="0" smtClean="0"/>
          </a:p>
          <a:p>
            <a:endParaRPr lang="en-US" dirty="0"/>
          </a:p>
        </p:txBody>
      </p:sp>
      <p:pic>
        <p:nvPicPr>
          <p:cNvPr id="5122" name="Picture 2" descr="C:\Users\Admin\Desktop\images\qz.PNG"/>
          <p:cNvPicPr>
            <a:picLocks noChangeAspect="1" noChangeArrowheads="1"/>
          </p:cNvPicPr>
          <p:nvPr/>
        </p:nvPicPr>
        <p:blipFill>
          <a:blip r:embed="rId2" cstate="print"/>
          <a:srcRect/>
          <a:stretch>
            <a:fillRect/>
          </a:stretch>
        </p:blipFill>
        <p:spPr bwMode="auto">
          <a:xfrm>
            <a:off x="2971800" y="1828800"/>
            <a:ext cx="2962316" cy="541337"/>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45</a:t>
            </a:fld>
            <a:endParaRPr lang="en-US"/>
          </a:p>
        </p:txBody>
      </p:sp>
      <p:pic>
        <p:nvPicPr>
          <p:cNvPr id="7" name="Picture 6" descr="wind.PNG"/>
          <p:cNvPicPr>
            <a:picLocks noChangeAspect="1"/>
          </p:cNvPicPr>
          <p:nvPr/>
        </p:nvPicPr>
        <p:blipFill rotWithShape="1">
          <a:blip r:embed="rId3"/>
          <a:srcRect l="4527" r="6102"/>
          <a:stretch/>
        </p:blipFill>
        <p:spPr>
          <a:xfrm>
            <a:off x="696036" y="2514600"/>
            <a:ext cx="7724633" cy="2743200"/>
          </a:xfrm>
          <a:prstGeom prst="rect">
            <a:avLst/>
          </a:prstGeom>
        </p:spPr>
      </p:pic>
    </p:spTree>
    <p:extLst>
      <p:ext uri="{BB962C8B-B14F-4D97-AF65-F5344CB8AC3E}">
        <p14:creationId xmlns:p14="http://schemas.microsoft.com/office/powerpoint/2010/main" val="20047625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Wind Load - Block 1 (IBC-2012)</a:t>
            </a:r>
            <a:endParaRPr lang="en-US" b="1" dirty="0">
              <a:latin typeface="Tekton Pro" pitchFamily="34" charset="0"/>
            </a:endParaRPr>
          </a:p>
        </p:txBody>
      </p:sp>
      <p:sp>
        <p:nvSpPr>
          <p:cNvPr id="3" name="Content Placeholder 2"/>
          <p:cNvSpPr>
            <a:spLocks noGrp="1"/>
          </p:cNvSpPr>
          <p:nvPr>
            <p:ph idx="1"/>
          </p:nvPr>
        </p:nvSpPr>
        <p:spPr>
          <a:xfrm>
            <a:off x="457200" y="1371600"/>
            <a:ext cx="8229600" cy="5334000"/>
          </a:xfrm>
        </p:spPr>
        <p:txBody>
          <a:bodyPr>
            <a:normAutofit/>
          </a:bodyPr>
          <a:lstStyle/>
          <a:p>
            <a:pPr>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Windward Pressure (P) = </a:t>
            </a:r>
            <a:r>
              <a:rPr lang="en-US" sz="2750" b="1" dirty="0" err="1" smtClean="0">
                <a:solidFill>
                  <a:schemeClr val="accent4">
                    <a:lumMod val="50000"/>
                  </a:schemeClr>
                </a:solidFill>
                <a:latin typeface="Aparajita" pitchFamily="34" charset="0"/>
                <a:cs typeface="Aparajita" pitchFamily="34" charset="0"/>
              </a:rPr>
              <a:t>q</a:t>
            </a:r>
            <a:r>
              <a:rPr lang="en-US" sz="2750" b="1" baseline="-25000" dirty="0" err="1" smtClean="0">
                <a:solidFill>
                  <a:schemeClr val="accent4">
                    <a:lumMod val="50000"/>
                  </a:schemeClr>
                </a:solidFill>
                <a:latin typeface="Aparajita" pitchFamily="34" charset="0"/>
                <a:cs typeface="Aparajita" pitchFamily="34" charset="0"/>
              </a:rPr>
              <a:t>z</a:t>
            </a:r>
            <a:r>
              <a:rPr lang="en-US" sz="2750" b="1" dirty="0" smtClean="0">
                <a:solidFill>
                  <a:schemeClr val="accent4">
                    <a:lumMod val="50000"/>
                  </a:schemeClr>
                </a:solidFill>
                <a:latin typeface="Aparajita" pitchFamily="34" charset="0"/>
                <a:cs typeface="Aparajita" pitchFamily="34" charset="0"/>
              </a:rPr>
              <a:t> X G X C</a:t>
            </a:r>
            <a:r>
              <a:rPr lang="en-US" sz="2750" b="1" baseline="-25000" dirty="0" smtClean="0">
                <a:solidFill>
                  <a:schemeClr val="accent4">
                    <a:lumMod val="50000"/>
                  </a:schemeClr>
                </a:solidFill>
                <a:latin typeface="Aparajita" pitchFamily="34" charset="0"/>
                <a:cs typeface="Aparajita" pitchFamily="34" charset="0"/>
              </a:rPr>
              <a:t>p</a:t>
            </a:r>
          </a:p>
          <a:p>
            <a:pPr>
              <a:buNone/>
            </a:pPr>
            <a:r>
              <a:rPr lang="en-US" sz="2750" b="1" dirty="0" smtClean="0">
                <a:latin typeface="Aparajita" pitchFamily="34" charset="0"/>
                <a:cs typeface="Aparajita" pitchFamily="34" charset="0"/>
              </a:rPr>
              <a:t>        </a:t>
            </a:r>
            <a:r>
              <a:rPr lang="en-US" sz="2750" b="1" dirty="0" smtClean="0">
                <a:solidFill>
                  <a:schemeClr val="accent2">
                    <a:lumMod val="50000"/>
                  </a:schemeClr>
                </a:solidFill>
                <a:latin typeface="Aparajita" pitchFamily="34" charset="0"/>
                <a:cs typeface="Aparajita" pitchFamily="34" charset="0"/>
              </a:rPr>
              <a:t>= 1063 X 0.85 X 0.8 / 1000 = 0.723kN/m</a:t>
            </a:r>
            <a:r>
              <a:rPr lang="en-US" sz="2750" b="1" baseline="30000" dirty="0" smtClean="0">
                <a:solidFill>
                  <a:schemeClr val="accent2">
                    <a:lumMod val="50000"/>
                  </a:schemeClr>
                </a:solidFill>
                <a:latin typeface="Aparajita" pitchFamily="34" charset="0"/>
                <a:cs typeface="Aparajita" pitchFamily="34" charset="0"/>
              </a:rPr>
              <a:t>2</a:t>
            </a:r>
          </a:p>
          <a:p>
            <a:pPr>
              <a:buNone/>
            </a:pPr>
            <a:endParaRPr lang="en-US" sz="2750" b="1" dirty="0" smtClean="0">
              <a:latin typeface="Aparajita" pitchFamily="34" charset="0"/>
              <a:cs typeface="Aparajita" pitchFamily="34" charset="0"/>
            </a:endParaRPr>
          </a:p>
          <a:p>
            <a:pPr>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Windward force </a:t>
            </a:r>
            <a:r>
              <a:rPr lang="en-US" sz="2750" b="1" dirty="0" smtClean="0">
                <a:latin typeface="Aparajita" pitchFamily="34" charset="0"/>
                <a:cs typeface="Aparajita" pitchFamily="34" charset="0"/>
              </a:rPr>
              <a:t>= </a:t>
            </a:r>
            <a:r>
              <a:rPr lang="en-US" sz="2750" b="1" dirty="0" smtClean="0">
                <a:solidFill>
                  <a:schemeClr val="accent4">
                    <a:lumMod val="50000"/>
                  </a:schemeClr>
                </a:solidFill>
                <a:latin typeface="Aparajita" pitchFamily="34" charset="0"/>
                <a:cs typeface="Aparajita" pitchFamily="34" charset="0"/>
              </a:rPr>
              <a:t>P X Tributary Area </a:t>
            </a:r>
          </a:p>
          <a:p>
            <a:pPr>
              <a:buNone/>
            </a:pPr>
            <a:r>
              <a:rPr lang="en-US" sz="2750" b="1" dirty="0" smtClean="0">
                <a:latin typeface="Aparajita" pitchFamily="34" charset="0"/>
                <a:cs typeface="Aparajita" pitchFamily="34" charset="0"/>
              </a:rPr>
              <a:t>			 </a:t>
            </a:r>
            <a:r>
              <a:rPr lang="en-US" sz="2750" b="1" dirty="0" smtClean="0">
                <a:solidFill>
                  <a:schemeClr val="accent2">
                    <a:lumMod val="50000"/>
                  </a:schemeClr>
                </a:solidFill>
                <a:latin typeface="Aparajita" pitchFamily="34" charset="0"/>
                <a:cs typeface="Aparajita" pitchFamily="34" charset="0"/>
              </a:rPr>
              <a:t>= 0.723 X 25.42 X 2.21 = 40.26kN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46</a:t>
            </a:fld>
            <a:endParaRPr lang="en-US"/>
          </a:p>
        </p:txBody>
      </p:sp>
    </p:spTree>
    <p:extLst>
      <p:ext uri="{BB962C8B-B14F-4D97-AF65-F5344CB8AC3E}">
        <p14:creationId xmlns:p14="http://schemas.microsoft.com/office/powerpoint/2010/main" val="35922828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401762"/>
          </a:xfrm>
        </p:spPr>
        <p:txBody>
          <a:bodyPr>
            <a:normAutofit/>
          </a:bodyPr>
          <a:lstStyle/>
          <a:p>
            <a:r>
              <a:rPr lang="en-US" b="1" dirty="0" smtClean="0">
                <a:latin typeface="Tekton Pro" pitchFamily="34" charset="0"/>
              </a:rPr>
              <a:t>Wind Load-Block 1 </a:t>
            </a:r>
            <a:br>
              <a:rPr lang="en-US" b="1" dirty="0" smtClean="0">
                <a:latin typeface="Tekton Pro" pitchFamily="34" charset="0"/>
              </a:rPr>
            </a:br>
            <a:r>
              <a:rPr lang="en-US" b="1" dirty="0" smtClean="0">
                <a:latin typeface="Tekton Pro" pitchFamily="34" charset="0"/>
              </a:rPr>
              <a:t>(IBC-2012)</a:t>
            </a:r>
            <a:endParaRPr lang="en-US" b="1" dirty="0">
              <a:latin typeface="Tekton Pro" pitchFamily="34" charset="0"/>
            </a:endParaRPr>
          </a:p>
        </p:txBody>
      </p:sp>
      <p:pic>
        <p:nvPicPr>
          <p:cNvPr id="4098" name="Picture 2" descr="C:\Users\Admin\Desktop\images\B1-Y-Dir.PNG"/>
          <p:cNvPicPr>
            <a:picLocks noChangeAspect="1" noChangeArrowheads="1"/>
          </p:cNvPicPr>
          <p:nvPr/>
        </p:nvPicPr>
        <p:blipFill>
          <a:blip r:embed="rId2" cstate="print"/>
          <a:srcRect/>
          <a:stretch>
            <a:fillRect/>
          </a:stretch>
        </p:blipFill>
        <p:spPr bwMode="auto">
          <a:xfrm>
            <a:off x="6248400" y="381000"/>
            <a:ext cx="2362200" cy="1676400"/>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47</a:t>
            </a:fld>
            <a:endParaRPr lang="en-US"/>
          </a:p>
        </p:txBody>
      </p:sp>
      <p:pic>
        <p:nvPicPr>
          <p:cNvPr id="7" name="Picture 6" descr="y.PNG"/>
          <p:cNvPicPr>
            <a:picLocks noChangeAspect="1"/>
          </p:cNvPicPr>
          <p:nvPr/>
        </p:nvPicPr>
        <p:blipFill>
          <a:blip r:embed="rId3"/>
          <a:stretch>
            <a:fillRect/>
          </a:stretch>
        </p:blipFill>
        <p:spPr>
          <a:xfrm>
            <a:off x="0" y="2057400"/>
            <a:ext cx="9144000" cy="3932529"/>
          </a:xfrm>
          <a:prstGeom prst="rect">
            <a:avLst/>
          </a:prstGeom>
        </p:spPr>
      </p:pic>
    </p:spTree>
    <p:extLst>
      <p:ext uri="{BB962C8B-B14F-4D97-AF65-F5344CB8AC3E}">
        <p14:creationId xmlns:p14="http://schemas.microsoft.com/office/powerpoint/2010/main" val="36653006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Structural 3D Modeling </a:t>
            </a:r>
            <a:endParaRPr lang="en-US" sz="4400" b="1" dirty="0">
              <a:latin typeface="Tekton Pro" pitchFamily="34" charset="0"/>
            </a:endParaRPr>
          </a:p>
        </p:txBody>
      </p:sp>
      <p:sp>
        <p:nvSpPr>
          <p:cNvPr id="3" name="Content Placeholder 2"/>
          <p:cNvSpPr>
            <a:spLocks noGrp="1"/>
          </p:cNvSpPr>
          <p:nvPr>
            <p:ph idx="1"/>
          </p:nvPr>
        </p:nvSpPr>
        <p:spPr>
          <a:xfrm>
            <a:off x="457200" y="1371600"/>
            <a:ext cx="8229600" cy="4525963"/>
          </a:xfrm>
        </p:spPr>
        <p:txBody>
          <a:bodyPr/>
          <a:lstStyle/>
          <a:p>
            <a:pPr>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The structure is modeled using SAP2000 program </a:t>
            </a:r>
          </a:p>
          <a:p>
            <a:pPr>
              <a:buClr>
                <a:schemeClr val="accent4">
                  <a:lumMod val="75000"/>
                </a:schemeClr>
              </a:buClr>
              <a:buFont typeface="Wingdings" pitchFamily="2" charset="2"/>
              <a:buChar char="Ø"/>
            </a:pPr>
            <a:r>
              <a:rPr lang="en-US" sz="2750" b="1" dirty="0" smtClean="0">
                <a:solidFill>
                  <a:schemeClr val="accent2">
                    <a:lumMod val="50000"/>
                  </a:schemeClr>
                </a:solidFill>
                <a:latin typeface="Aparajita" pitchFamily="34" charset="0"/>
                <a:cs typeface="Aparajita" pitchFamily="34" charset="0"/>
              </a:rPr>
              <a:t>All Window Openings were considered</a:t>
            </a:r>
          </a:p>
          <a:p>
            <a:pPr>
              <a:buNone/>
            </a:pPr>
            <a:endParaRPr lang="en-US" dirty="0"/>
          </a:p>
        </p:txBody>
      </p:sp>
      <p:pic>
        <p:nvPicPr>
          <p:cNvPr id="3074" name="Picture 2" descr="E:\Engineering Documents\Graduation Project\GP images\3d model 1.PNG"/>
          <p:cNvPicPr>
            <a:picLocks noChangeAspect="1" noChangeArrowheads="1"/>
          </p:cNvPicPr>
          <p:nvPr/>
        </p:nvPicPr>
        <p:blipFill>
          <a:blip r:embed="rId2" cstate="print"/>
          <a:srcRect/>
          <a:stretch>
            <a:fillRect/>
          </a:stretch>
        </p:blipFill>
        <p:spPr bwMode="auto">
          <a:xfrm>
            <a:off x="1752600" y="2286000"/>
            <a:ext cx="5410200" cy="43434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Structural Analysis</a:t>
            </a:r>
            <a:endParaRPr lang="en-US" b="1" dirty="0">
              <a:latin typeface="Tekton Pro" pitchFamily="34" charset="0"/>
            </a:endParaRPr>
          </a:p>
        </p:txBody>
      </p:sp>
      <p:sp>
        <p:nvSpPr>
          <p:cNvPr id="3" name="Content Placeholder 2"/>
          <p:cNvSpPr>
            <a:spLocks noGrp="1"/>
          </p:cNvSpPr>
          <p:nvPr>
            <p:ph idx="1"/>
          </p:nvPr>
        </p:nvSpPr>
        <p:spPr>
          <a:xfrm>
            <a:off x="457200" y="1219200"/>
            <a:ext cx="8229600" cy="4525963"/>
          </a:xfrm>
        </p:spPr>
        <p:txBody>
          <a:bodyPr/>
          <a:lstStyle/>
          <a:p>
            <a:pPr marL="457200" indent="-457200">
              <a:buClr>
                <a:schemeClr val="accent4">
                  <a:lumMod val="75000"/>
                </a:schemeClr>
              </a:buClr>
              <a:buFont typeface="+mj-lt"/>
              <a:buAutoNum type="arabicParenR"/>
            </a:pPr>
            <a:r>
              <a:rPr lang="en-US" b="1" dirty="0" smtClean="0">
                <a:solidFill>
                  <a:schemeClr val="accent4">
                    <a:lumMod val="50000"/>
                  </a:schemeClr>
                </a:solidFill>
              </a:rPr>
              <a:t>Compatibility Check :</a:t>
            </a:r>
          </a:p>
          <a:p>
            <a:pPr marL="857250" lvl="1" indent="-457200">
              <a:spcBef>
                <a:spcPts val="1200"/>
              </a:spcBef>
              <a:buClr>
                <a:schemeClr val="accent4">
                  <a:lumMod val="75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The following figure proves the compatibility of the model</a:t>
            </a:r>
          </a:p>
          <a:p>
            <a:pPr marL="857250" lvl="1" indent="-457200">
              <a:buNone/>
            </a:pPr>
            <a:endParaRPr lang="en-US" sz="2400" dirty="0"/>
          </a:p>
        </p:txBody>
      </p:sp>
      <p:pic>
        <p:nvPicPr>
          <p:cNvPr id="10242" name="Picture 2" descr="E:\Engineering Documents\Graduation Project\GP images\compatability true.PNG"/>
          <p:cNvPicPr>
            <a:picLocks noChangeAspect="1" noChangeArrowheads="1"/>
          </p:cNvPicPr>
          <p:nvPr/>
        </p:nvPicPr>
        <p:blipFill>
          <a:blip r:embed="rId2" cstate="print"/>
          <a:srcRect/>
          <a:stretch>
            <a:fillRect/>
          </a:stretch>
        </p:blipFill>
        <p:spPr bwMode="auto">
          <a:xfrm>
            <a:off x="1766887" y="2209800"/>
            <a:ext cx="5319713" cy="46482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Ground Floor Architectural Plan</a:t>
            </a:r>
            <a:endParaRPr lang="en-US" sz="4400" b="1" dirty="0">
              <a:latin typeface="Tekton Pro" pitchFamily="34" charset="0"/>
            </a:endParaRPr>
          </a:p>
        </p:txBody>
      </p:sp>
      <p:pic>
        <p:nvPicPr>
          <p:cNvPr id="2050" name="Picture 2" descr="C:\Users\KAREEM-JO\Desktop\PRES IMG\Arch Plan.PNG"/>
          <p:cNvPicPr>
            <a:picLocks noChangeAspect="1" noChangeArrowheads="1"/>
          </p:cNvPicPr>
          <p:nvPr/>
        </p:nvPicPr>
        <p:blipFill>
          <a:blip r:embed="rId2" cstate="print"/>
          <a:srcRect/>
          <a:stretch>
            <a:fillRect/>
          </a:stretch>
        </p:blipFill>
        <p:spPr bwMode="auto">
          <a:xfrm>
            <a:off x="990600" y="1295400"/>
            <a:ext cx="7010400" cy="5486400"/>
          </a:xfrm>
          <a:prstGeom prst="rect">
            <a:avLst/>
          </a:prstGeom>
          <a:noFill/>
        </p:spPr>
      </p:pic>
      <p:sp>
        <p:nvSpPr>
          <p:cNvPr id="4" name="Slide Number Placeholder 3"/>
          <p:cNvSpPr>
            <a:spLocks noGrp="1"/>
          </p:cNvSpPr>
          <p:nvPr>
            <p:ph type="sldNum" sz="quarter" idx="12"/>
          </p:nvPr>
        </p:nvSpPr>
        <p:spPr/>
        <p:txBody>
          <a:bodyPr/>
          <a:lstStyle/>
          <a:p>
            <a:fld id="{C238F03A-58E1-4ECA-9024-348A9A81A53D}" type="slidenum">
              <a:rPr lang="en-US" smtClean="0"/>
              <a:pPr/>
              <a:t>5</a:t>
            </a:fld>
            <a:endParaRPr lang="en-US"/>
          </a:p>
        </p:txBody>
      </p:sp>
      <p:sp>
        <p:nvSpPr>
          <p:cNvPr id="5" name="TextBox 4"/>
          <p:cNvSpPr txBox="1"/>
          <p:nvPr/>
        </p:nvSpPr>
        <p:spPr>
          <a:xfrm>
            <a:off x="1447800" y="4034135"/>
            <a:ext cx="1295400" cy="461665"/>
          </a:xfrm>
          <a:prstGeom prst="rect">
            <a:avLst/>
          </a:prstGeom>
          <a:solidFill>
            <a:schemeClr val="bg1"/>
          </a:solidFill>
          <a:ln>
            <a:solidFill>
              <a:schemeClr val="bg1"/>
            </a:solidFill>
          </a:ln>
        </p:spPr>
        <p:txBody>
          <a:bodyPr wrap="square" rtlCol="0">
            <a:spAutoFit/>
          </a:bodyPr>
          <a:lstStyle/>
          <a:p>
            <a:r>
              <a:rPr lang="en-US" sz="2400" dirty="0" smtClean="0"/>
              <a:t>Block (1)</a:t>
            </a:r>
            <a:endParaRPr lang="en-US" sz="2400" dirty="0"/>
          </a:p>
        </p:txBody>
      </p:sp>
      <p:sp>
        <p:nvSpPr>
          <p:cNvPr id="6" name="TextBox 5"/>
          <p:cNvSpPr txBox="1"/>
          <p:nvPr/>
        </p:nvSpPr>
        <p:spPr>
          <a:xfrm>
            <a:off x="5181600" y="2281535"/>
            <a:ext cx="1295400" cy="461665"/>
          </a:xfrm>
          <a:prstGeom prst="rect">
            <a:avLst/>
          </a:prstGeom>
          <a:solidFill>
            <a:schemeClr val="bg1"/>
          </a:solidFill>
          <a:ln>
            <a:solidFill>
              <a:schemeClr val="bg1"/>
            </a:solidFill>
          </a:ln>
        </p:spPr>
        <p:txBody>
          <a:bodyPr wrap="square" rtlCol="0">
            <a:spAutoFit/>
          </a:bodyPr>
          <a:lstStyle/>
          <a:p>
            <a:r>
              <a:rPr lang="en-US" sz="2400" dirty="0" smtClean="0"/>
              <a:t>Block (3)</a:t>
            </a:r>
            <a:endParaRPr lang="en-US" sz="2400" dirty="0"/>
          </a:p>
        </p:txBody>
      </p:sp>
      <p:sp>
        <p:nvSpPr>
          <p:cNvPr id="7" name="TextBox 6"/>
          <p:cNvSpPr txBox="1"/>
          <p:nvPr/>
        </p:nvSpPr>
        <p:spPr>
          <a:xfrm>
            <a:off x="5791200" y="3657600"/>
            <a:ext cx="914400" cy="830997"/>
          </a:xfrm>
          <a:prstGeom prst="rect">
            <a:avLst/>
          </a:prstGeom>
          <a:solidFill>
            <a:schemeClr val="bg1"/>
          </a:solidFill>
          <a:ln>
            <a:solidFill>
              <a:schemeClr val="bg1"/>
            </a:solidFill>
          </a:ln>
        </p:spPr>
        <p:txBody>
          <a:bodyPr wrap="square" rtlCol="0">
            <a:spAutoFit/>
          </a:bodyPr>
          <a:lstStyle/>
          <a:p>
            <a:r>
              <a:rPr lang="en-US" sz="2400" dirty="0" smtClean="0"/>
              <a:t>Block</a:t>
            </a:r>
            <a:br>
              <a:rPr lang="en-US" sz="2400" dirty="0" smtClean="0"/>
            </a:br>
            <a:r>
              <a:rPr lang="en-US" sz="2400" dirty="0" smtClean="0"/>
              <a:t>   (2)</a:t>
            </a:r>
            <a:endParaRPr lang="en-US"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Structural Analysis</a:t>
            </a:r>
            <a:endParaRPr lang="en-US" b="1" dirty="0">
              <a:latin typeface="Tekton Pro" pitchFamily="34" charset="0"/>
            </a:endParaRPr>
          </a:p>
        </p:txBody>
      </p:sp>
      <p:sp>
        <p:nvSpPr>
          <p:cNvPr id="3" name="Content Placeholder 2"/>
          <p:cNvSpPr>
            <a:spLocks noGrp="1"/>
          </p:cNvSpPr>
          <p:nvPr>
            <p:ph idx="1"/>
          </p:nvPr>
        </p:nvSpPr>
        <p:spPr>
          <a:xfrm>
            <a:off x="457200" y="1447800"/>
            <a:ext cx="8229600" cy="5181600"/>
          </a:xfrm>
        </p:spPr>
        <p:txBody>
          <a:bodyPr>
            <a:normAutofit fontScale="70000" lnSpcReduction="20000"/>
          </a:bodyPr>
          <a:lstStyle/>
          <a:p>
            <a:pPr marL="457200" indent="-457200">
              <a:buClr>
                <a:schemeClr val="accent4">
                  <a:lumMod val="75000"/>
                </a:schemeClr>
              </a:buClr>
              <a:buFont typeface="+mj-lt"/>
              <a:buAutoNum type="arabicParenR" startAt="2"/>
            </a:pPr>
            <a:r>
              <a:rPr lang="en-US" sz="3400" b="1" dirty="0" smtClean="0">
                <a:solidFill>
                  <a:schemeClr val="accent4">
                    <a:lumMod val="50000"/>
                  </a:schemeClr>
                </a:solidFill>
              </a:rPr>
              <a:t>Equilibrium Verification</a:t>
            </a:r>
            <a:r>
              <a:rPr lang="en-US" sz="2600" dirty="0" smtClean="0"/>
              <a:t/>
            </a:r>
            <a:br>
              <a:rPr lang="en-US" sz="2600" dirty="0" smtClean="0"/>
            </a:br>
            <a:endParaRPr lang="en-US" sz="2600" dirty="0" smtClean="0"/>
          </a:p>
          <a:p>
            <a:pPr marL="857250" lvl="1" indent="-457200">
              <a:buFont typeface="Wingdings" pitchFamily="2" charset="2"/>
              <a:buChar char="v"/>
            </a:pPr>
            <a:r>
              <a:rPr lang="en-US" sz="3300" b="1" dirty="0" smtClean="0">
                <a:solidFill>
                  <a:schemeClr val="accent4">
                    <a:lumMod val="50000"/>
                  </a:schemeClr>
                </a:solidFill>
              </a:rPr>
              <a:t>The Loads assigned to the model are :</a:t>
            </a:r>
            <a:r>
              <a:rPr lang="en-US" sz="3100" dirty="0" smtClean="0"/>
              <a:t/>
            </a:r>
            <a:br>
              <a:rPr lang="en-US" sz="3100" dirty="0" smtClean="0"/>
            </a:br>
            <a:endParaRPr lang="en-US" sz="3100" dirty="0" smtClean="0"/>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itchFamily="34" charset="0"/>
                <a:cs typeface="Aparajita" pitchFamily="34" charset="0"/>
              </a:rPr>
              <a:t>Own Weight = Calculated automatically in the SAP2000</a:t>
            </a:r>
            <a:br>
              <a:rPr lang="en-US" sz="3500" b="1" dirty="0" smtClean="0">
                <a:solidFill>
                  <a:schemeClr val="accent2">
                    <a:lumMod val="50000"/>
                  </a:schemeClr>
                </a:solidFill>
                <a:latin typeface="Aparajita" pitchFamily="34" charset="0"/>
                <a:cs typeface="Aparajita" pitchFamily="34" charset="0"/>
              </a:rPr>
            </a:br>
            <a:endParaRPr lang="en-US" sz="3500" b="1" dirty="0" smtClean="0">
              <a:solidFill>
                <a:schemeClr val="accent2">
                  <a:lumMod val="50000"/>
                </a:schemeClr>
              </a:solidFill>
              <a:latin typeface="Aparajita" pitchFamily="34" charset="0"/>
              <a:cs typeface="Aparajita"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itchFamily="34" charset="0"/>
                <a:cs typeface="Aparajita" pitchFamily="34" charset="0"/>
              </a:rPr>
              <a:t>Super imposed dead load = 3.0 </a:t>
            </a:r>
            <a:r>
              <a:rPr lang="en-US" sz="3500" b="1" dirty="0" err="1" smtClean="0">
                <a:solidFill>
                  <a:schemeClr val="accent2">
                    <a:lumMod val="50000"/>
                  </a:schemeClr>
                </a:solidFill>
                <a:latin typeface="Aparajita" pitchFamily="34" charset="0"/>
                <a:cs typeface="Aparajita" pitchFamily="34" charset="0"/>
              </a:rPr>
              <a:t>kN</a:t>
            </a:r>
            <a:r>
              <a:rPr lang="en-US" sz="3500" b="1" dirty="0" smtClean="0">
                <a:solidFill>
                  <a:schemeClr val="accent2">
                    <a:lumMod val="50000"/>
                  </a:schemeClr>
                </a:solidFill>
                <a:latin typeface="Aparajita" pitchFamily="34" charset="0"/>
                <a:cs typeface="Aparajita" pitchFamily="34" charset="0"/>
              </a:rPr>
              <a:t>/m</a:t>
            </a:r>
            <a:r>
              <a:rPr lang="en-US" sz="3500" b="1" baseline="30000" dirty="0" smtClean="0">
                <a:solidFill>
                  <a:schemeClr val="accent2">
                    <a:lumMod val="50000"/>
                  </a:schemeClr>
                </a:solidFill>
                <a:latin typeface="Aparajita" pitchFamily="34" charset="0"/>
                <a:cs typeface="Aparajita" pitchFamily="34" charset="0"/>
              </a:rPr>
              <a:t>2</a:t>
            </a:r>
            <a:r>
              <a:rPr lang="en-US" sz="3500" b="1" dirty="0" smtClean="0">
                <a:solidFill>
                  <a:schemeClr val="accent2">
                    <a:lumMod val="50000"/>
                  </a:schemeClr>
                </a:solidFill>
                <a:latin typeface="Aparajita" pitchFamily="34" charset="0"/>
                <a:cs typeface="Aparajita" pitchFamily="34" charset="0"/>
              </a:rPr>
              <a:t/>
            </a:r>
            <a:br>
              <a:rPr lang="en-US" sz="3500" b="1" dirty="0" smtClean="0">
                <a:solidFill>
                  <a:schemeClr val="accent2">
                    <a:lumMod val="50000"/>
                  </a:schemeClr>
                </a:solidFill>
                <a:latin typeface="Aparajita" pitchFamily="34" charset="0"/>
                <a:cs typeface="Aparajita" pitchFamily="34" charset="0"/>
              </a:rPr>
            </a:br>
            <a:endParaRPr lang="en-US" sz="3500" b="1" dirty="0" smtClean="0">
              <a:solidFill>
                <a:schemeClr val="accent2">
                  <a:lumMod val="50000"/>
                </a:schemeClr>
              </a:solidFill>
              <a:latin typeface="Aparajita" pitchFamily="34" charset="0"/>
              <a:cs typeface="Aparajita"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itchFamily="34" charset="0"/>
                <a:cs typeface="Aparajita" pitchFamily="34" charset="0"/>
              </a:rPr>
              <a:t>Live Load = 4.0 </a:t>
            </a:r>
            <a:r>
              <a:rPr lang="en-US" sz="3500" b="1" dirty="0" err="1" smtClean="0">
                <a:solidFill>
                  <a:schemeClr val="accent2">
                    <a:lumMod val="50000"/>
                  </a:schemeClr>
                </a:solidFill>
                <a:latin typeface="Aparajita" pitchFamily="34" charset="0"/>
                <a:cs typeface="Aparajita" pitchFamily="34" charset="0"/>
              </a:rPr>
              <a:t>kN</a:t>
            </a:r>
            <a:r>
              <a:rPr lang="en-US" sz="3500" b="1" dirty="0" smtClean="0">
                <a:solidFill>
                  <a:schemeClr val="accent2">
                    <a:lumMod val="50000"/>
                  </a:schemeClr>
                </a:solidFill>
                <a:latin typeface="Aparajita" pitchFamily="34" charset="0"/>
                <a:cs typeface="Aparajita" pitchFamily="34" charset="0"/>
              </a:rPr>
              <a:t>/m</a:t>
            </a:r>
            <a:r>
              <a:rPr lang="en-US" sz="3500" b="1" baseline="30000" dirty="0" smtClean="0">
                <a:solidFill>
                  <a:schemeClr val="accent2">
                    <a:lumMod val="50000"/>
                  </a:schemeClr>
                </a:solidFill>
                <a:latin typeface="Aparajita" pitchFamily="34" charset="0"/>
                <a:cs typeface="Aparajita" pitchFamily="34" charset="0"/>
              </a:rPr>
              <a:t>2</a:t>
            </a:r>
            <a:r>
              <a:rPr lang="en-US" sz="3500" b="1" dirty="0" smtClean="0">
                <a:solidFill>
                  <a:schemeClr val="accent2">
                    <a:lumMod val="50000"/>
                  </a:schemeClr>
                </a:solidFill>
                <a:latin typeface="Aparajita" pitchFamily="34" charset="0"/>
                <a:cs typeface="Aparajita" pitchFamily="34" charset="0"/>
              </a:rPr>
              <a:t/>
            </a:r>
            <a:br>
              <a:rPr lang="en-US" sz="3500" b="1" dirty="0" smtClean="0">
                <a:solidFill>
                  <a:schemeClr val="accent2">
                    <a:lumMod val="50000"/>
                  </a:schemeClr>
                </a:solidFill>
                <a:latin typeface="Aparajita" pitchFamily="34" charset="0"/>
                <a:cs typeface="Aparajita" pitchFamily="34" charset="0"/>
              </a:rPr>
            </a:br>
            <a:endParaRPr lang="en-US" sz="3500" b="1" dirty="0" smtClean="0">
              <a:solidFill>
                <a:schemeClr val="accent2">
                  <a:lumMod val="50000"/>
                </a:schemeClr>
              </a:solidFill>
              <a:latin typeface="Aparajita" pitchFamily="34" charset="0"/>
              <a:cs typeface="Aparajita"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itchFamily="34" charset="0"/>
                <a:cs typeface="Aparajita" pitchFamily="34" charset="0"/>
              </a:rPr>
              <a:t>Earthquake Loads</a:t>
            </a:r>
            <a:br>
              <a:rPr lang="en-US" sz="3500" b="1" dirty="0" smtClean="0">
                <a:solidFill>
                  <a:schemeClr val="accent2">
                    <a:lumMod val="50000"/>
                  </a:schemeClr>
                </a:solidFill>
                <a:latin typeface="Aparajita" pitchFamily="34" charset="0"/>
                <a:cs typeface="Aparajita" pitchFamily="34" charset="0"/>
              </a:rPr>
            </a:br>
            <a:endParaRPr lang="en-US" sz="3500" b="1" dirty="0" smtClean="0">
              <a:solidFill>
                <a:schemeClr val="accent2">
                  <a:lumMod val="50000"/>
                </a:schemeClr>
              </a:solidFill>
              <a:latin typeface="Aparajita" pitchFamily="34" charset="0"/>
              <a:cs typeface="Aparajita"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itchFamily="34" charset="0"/>
                <a:cs typeface="Aparajita" pitchFamily="34" charset="0"/>
              </a:rPr>
              <a:t>Wind Loads</a:t>
            </a:r>
            <a:br>
              <a:rPr lang="en-US" sz="3500" b="1" dirty="0" smtClean="0">
                <a:solidFill>
                  <a:schemeClr val="accent2">
                    <a:lumMod val="50000"/>
                  </a:schemeClr>
                </a:solidFill>
                <a:latin typeface="Aparajita" pitchFamily="34" charset="0"/>
                <a:cs typeface="Aparajita" pitchFamily="34" charset="0"/>
              </a:rPr>
            </a:br>
            <a:endParaRPr lang="en-US" sz="3500" b="1" dirty="0" smtClean="0">
              <a:solidFill>
                <a:schemeClr val="accent2">
                  <a:lumMod val="50000"/>
                </a:schemeClr>
              </a:solidFill>
              <a:latin typeface="Aparajita" pitchFamily="34" charset="0"/>
              <a:cs typeface="Aparajita" pitchFamily="34" charset="0"/>
            </a:endParaRPr>
          </a:p>
          <a:p>
            <a:pPr marL="914400" lvl="1" indent="-514350">
              <a:buClr>
                <a:schemeClr val="accent4">
                  <a:lumMod val="75000"/>
                </a:schemeClr>
              </a:buClr>
              <a:buFont typeface="+mj-lt"/>
              <a:buAutoNum type="romanLcPeriod"/>
            </a:pPr>
            <a:r>
              <a:rPr lang="en-US" sz="3500" b="1" dirty="0" smtClean="0">
                <a:solidFill>
                  <a:schemeClr val="accent2">
                    <a:lumMod val="50000"/>
                  </a:schemeClr>
                </a:solidFill>
                <a:latin typeface="Aparajita" pitchFamily="34" charset="0"/>
                <a:cs typeface="Aparajita" pitchFamily="34" charset="0"/>
              </a:rPr>
              <a:t>Snow Loads</a:t>
            </a:r>
            <a:endParaRPr lang="en-US" sz="3500" b="1" dirty="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Structural Analysis</a:t>
            </a:r>
            <a:endParaRPr lang="en-US" b="1" dirty="0">
              <a:latin typeface="Tekton Pro" pitchFamily="34" charset="0"/>
            </a:endParaRPr>
          </a:p>
        </p:txBody>
      </p:sp>
      <p:sp>
        <p:nvSpPr>
          <p:cNvPr id="3" name="Content Placeholder 2"/>
          <p:cNvSpPr>
            <a:spLocks noGrp="1"/>
          </p:cNvSpPr>
          <p:nvPr>
            <p:ph idx="1"/>
          </p:nvPr>
        </p:nvSpPr>
        <p:spPr>
          <a:xfrm>
            <a:off x="457200" y="1447800"/>
            <a:ext cx="8229600" cy="5181600"/>
          </a:xfrm>
        </p:spPr>
        <p:txBody>
          <a:bodyPr>
            <a:normAutofit/>
          </a:bodyPr>
          <a:lstStyle/>
          <a:p>
            <a:pPr marL="457200" indent="-457200">
              <a:buClr>
                <a:schemeClr val="accent4">
                  <a:lumMod val="75000"/>
                </a:schemeClr>
              </a:buClr>
              <a:buFont typeface="+mj-lt"/>
              <a:buAutoNum type="arabicParenR" startAt="2"/>
            </a:pPr>
            <a:r>
              <a:rPr lang="en-US" sz="2600" b="1" dirty="0" smtClean="0">
                <a:solidFill>
                  <a:schemeClr val="accent4">
                    <a:lumMod val="50000"/>
                  </a:schemeClr>
                </a:solidFill>
              </a:rPr>
              <a:t>Equilibrium Verification</a:t>
            </a:r>
            <a:r>
              <a:rPr lang="en-US" sz="2600" dirty="0" smtClean="0"/>
              <a:t/>
            </a:r>
            <a:br>
              <a:rPr lang="en-US" sz="2600" dirty="0" smtClean="0"/>
            </a:br>
            <a:endParaRPr lang="en-US" sz="2600" dirty="0" smtClean="0"/>
          </a:p>
          <a:p>
            <a:pPr marL="857250" lvl="1" indent="-457200">
              <a:buClr>
                <a:schemeClr val="accent4">
                  <a:lumMod val="75000"/>
                </a:schemeClr>
              </a:buClr>
              <a:buFont typeface="Wingdings" pitchFamily="2" charset="2"/>
              <a:buChar char="v"/>
            </a:pPr>
            <a:r>
              <a:rPr lang="en-US" sz="2600" b="1" dirty="0" smtClean="0">
                <a:solidFill>
                  <a:schemeClr val="accent2">
                    <a:lumMod val="50000"/>
                  </a:schemeClr>
                </a:solidFill>
                <a:latin typeface="Aparajita" pitchFamily="34" charset="0"/>
                <a:cs typeface="Aparajita" pitchFamily="34" charset="0"/>
              </a:rPr>
              <a:t>The following table shows the base reactions obtained from the analysis of SAP2000 </a:t>
            </a:r>
          </a:p>
          <a:p>
            <a:pPr marL="857250" lvl="1" indent="-457200">
              <a:buFont typeface="Wingdings" pitchFamily="2" charset="2"/>
              <a:buChar char="v"/>
            </a:pPr>
            <a:endParaRPr lang="en-US" sz="2400" b="1" dirty="0" smtClean="0"/>
          </a:p>
          <a:p>
            <a:pPr marL="457200" indent="-457200" algn="ctr">
              <a:buNone/>
            </a:pPr>
            <a:r>
              <a:rPr lang="en-US" sz="2000" b="1" dirty="0" smtClean="0">
                <a:solidFill>
                  <a:schemeClr val="accent2">
                    <a:lumMod val="75000"/>
                  </a:schemeClr>
                </a:solidFill>
              </a:rPr>
              <a:t>Table 3-1 Base Reactions From SAP2000 Program</a:t>
            </a:r>
            <a:r>
              <a:rPr lang="en-US" sz="2800" b="1" dirty="0" smtClean="0">
                <a:solidFill>
                  <a:schemeClr val="accent2">
                    <a:lumMod val="75000"/>
                  </a:schemeClr>
                </a:solidFill>
              </a:rPr>
              <a:t> </a:t>
            </a:r>
            <a:endParaRPr lang="en-US" sz="2800" dirty="0" smtClean="0">
              <a:solidFill>
                <a:schemeClr val="accent2">
                  <a:lumMod val="75000"/>
                </a:schemeClr>
              </a:solidFill>
            </a:endParaRPr>
          </a:p>
          <a:p>
            <a:pPr marL="857250" lvl="1" indent="-457200">
              <a:buNone/>
            </a:pPr>
            <a:endParaRPr lang="en-US" sz="3100" dirty="0" smtClean="0"/>
          </a:p>
        </p:txBody>
      </p:sp>
      <p:pic>
        <p:nvPicPr>
          <p:cNvPr id="11266" name="Picture 2" descr="E:\Engineering Documents\Graduation Project\GP images\Base Reactions.PNG"/>
          <p:cNvPicPr>
            <a:picLocks noChangeAspect="1" noChangeArrowheads="1"/>
          </p:cNvPicPr>
          <p:nvPr/>
        </p:nvPicPr>
        <p:blipFill>
          <a:blip r:embed="rId2" cstate="print"/>
          <a:srcRect/>
          <a:stretch>
            <a:fillRect/>
          </a:stretch>
        </p:blipFill>
        <p:spPr bwMode="auto">
          <a:xfrm>
            <a:off x="1371600" y="4167188"/>
            <a:ext cx="6355909" cy="1547812"/>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Structural Analysis</a:t>
            </a:r>
            <a:endParaRPr lang="en-US" b="1" dirty="0">
              <a:latin typeface="Tekton Pro" pitchFamily="34" charset="0"/>
            </a:endParaRPr>
          </a:p>
        </p:txBody>
      </p:sp>
      <p:sp>
        <p:nvSpPr>
          <p:cNvPr id="3" name="Content Placeholder 2"/>
          <p:cNvSpPr>
            <a:spLocks noGrp="1"/>
          </p:cNvSpPr>
          <p:nvPr>
            <p:ph idx="1"/>
          </p:nvPr>
        </p:nvSpPr>
        <p:spPr>
          <a:xfrm>
            <a:off x="381000" y="1371600"/>
            <a:ext cx="8382000" cy="4953000"/>
          </a:xfrm>
        </p:spPr>
        <p:txBody>
          <a:bodyPr>
            <a:normAutofit/>
          </a:bodyPr>
          <a:lstStyle/>
          <a:p>
            <a:pPr marL="457200" indent="-457200">
              <a:buClr>
                <a:schemeClr val="accent4">
                  <a:lumMod val="75000"/>
                </a:schemeClr>
              </a:buClr>
              <a:buFont typeface="+mj-lt"/>
              <a:buAutoNum type="arabicPeriod"/>
            </a:pPr>
            <a:r>
              <a:rPr lang="en-US" sz="2600" b="1" dirty="0" smtClean="0">
                <a:solidFill>
                  <a:schemeClr val="accent4">
                    <a:lumMod val="50000"/>
                  </a:schemeClr>
                </a:solidFill>
              </a:rPr>
              <a:t>Live Load Verification</a:t>
            </a:r>
          </a:p>
          <a:p>
            <a:pPr lvl="1">
              <a:spcBef>
                <a:spcPts val="1200"/>
              </a:spcBef>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Total Live Load from hand calculation = 5484 </a:t>
            </a:r>
            <a:r>
              <a:rPr lang="en-US" sz="2550" b="1" dirty="0" err="1" smtClean="0">
                <a:solidFill>
                  <a:schemeClr val="accent2">
                    <a:lumMod val="50000"/>
                  </a:schemeClr>
                </a:solidFill>
                <a:latin typeface="Aparajita" pitchFamily="34" charset="0"/>
                <a:cs typeface="Aparajita" pitchFamily="34" charset="0"/>
              </a:rPr>
              <a:t>kN</a:t>
            </a:r>
            <a:r>
              <a:rPr lang="en-US" sz="255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Total Live Load from SAP2000 program = 5320 </a:t>
            </a:r>
            <a:r>
              <a:rPr lang="en-US" sz="2550" b="1" dirty="0" err="1" smtClean="0">
                <a:solidFill>
                  <a:schemeClr val="accent2">
                    <a:lumMod val="50000"/>
                  </a:schemeClr>
                </a:solidFill>
                <a:latin typeface="Aparajita" pitchFamily="34" charset="0"/>
                <a:cs typeface="Aparajita" pitchFamily="34" charset="0"/>
              </a:rPr>
              <a:t>kN</a:t>
            </a:r>
            <a:r>
              <a:rPr lang="en-US" sz="255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ü"/>
            </a:pPr>
            <a:r>
              <a:rPr lang="en-US" sz="2550" b="1" dirty="0" smtClean="0">
                <a:solidFill>
                  <a:srgbClr val="0070C0"/>
                </a:solidFill>
                <a:latin typeface="Aparajita" pitchFamily="34" charset="0"/>
                <a:cs typeface="Aparajita" pitchFamily="34" charset="0"/>
              </a:rPr>
              <a:t>Difference Percentage = (5848-5319)/5484 = 3% </a:t>
            </a:r>
            <a:r>
              <a:rPr lang="en-US" sz="2400" dirty="0" smtClean="0"/>
              <a:t/>
            </a:r>
            <a:br>
              <a:rPr lang="en-US" sz="2400" dirty="0" smtClean="0"/>
            </a:br>
            <a:endParaRPr lang="en-US" sz="2400" dirty="0" smtClean="0"/>
          </a:p>
          <a:p>
            <a:pPr marL="571500" indent="-514350">
              <a:buClr>
                <a:schemeClr val="accent4">
                  <a:lumMod val="75000"/>
                </a:schemeClr>
              </a:buClr>
              <a:buFont typeface="+mj-lt"/>
              <a:buAutoNum type="arabicPeriod"/>
            </a:pPr>
            <a:r>
              <a:rPr lang="en-US" sz="2600" b="1" dirty="0" smtClean="0">
                <a:solidFill>
                  <a:schemeClr val="accent4">
                    <a:lumMod val="50000"/>
                  </a:schemeClr>
                </a:solidFill>
              </a:rPr>
              <a:t>Dead Loads Verification ( Own Weight )</a:t>
            </a:r>
          </a:p>
          <a:p>
            <a:pPr lvl="1">
              <a:spcBef>
                <a:spcPts val="1200"/>
              </a:spcBef>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Value from SAP2000 Program for Own Weight = 14570kN </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Own Weight = 14460kN</a:t>
            </a:r>
          </a:p>
          <a:p>
            <a:pPr lvl="1">
              <a:buClr>
                <a:schemeClr val="accent4">
                  <a:lumMod val="75000"/>
                </a:schemeClr>
              </a:buClr>
              <a:buFont typeface="Wingdings" pitchFamily="2" charset="2"/>
              <a:buChar char="ü"/>
            </a:pPr>
            <a:r>
              <a:rPr lang="en-US" sz="2550" b="1" dirty="0" smtClean="0">
                <a:solidFill>
                  <a:srgbClr val="0070C0"/>
                </a:solidFill>
                <a:latin typeface="Aparajita" pitchFamily="34" charset="0"/>
                <a:cs typeface="Aparajita" pitchFamily="34" charset="0"/>
              </a:rPr>
              <a:t>Difference Percentage = (14570-14460)/14570 = 0.75%  </a:t>
            </a:r>
          </a:p>
          <a:p>
            <a:pPr marL="971550" lvl="1" indent="-514350">
              <a:buNone/>
            </a:pPr>
            <a:endParaRPr lang="en-US" sz="2800" dirty="0" smtClean="0"/>
          </a:p>
          <a:p>
            <a:pPr marL="971550" lvl="1" indent="-514350">
              <a:buFont typeface="+mj-lt"/>
              <a:buAutoNum type="arabicPeriod"/>
            </a:pPr>
            <a:endParaRPr lang="en-US" sz="2800"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Structural Analysis</a:t>
            </a:r>
            <a:endParaRPr lang="en-US" b="1" dirty="0">
              <a:latin typeface="Tekton Pro" pitchFamily="34" charset="0"/>
            </a:endParaRPr>
          </a:p>
        </p:txBody>
      </p:sp>
      <p:sp>
        <p:nvSpPr>
          <p:cNvPr id="3" name="Content Placeholder 2"/>
          <p:cNvSpPr>
            <a:spLocks noGrp="1"/>
          </p:cNvSpPr>
          <p:nvPr>
            <p:ph idx="1"/>
          </p:nvPr>
        </p:nvSpPr>
        <p:spPr>
          <a:xfrm>
            <a:off x="381000" y="1371600"/>
            <a:ext cx="8382000" cy="4953000"/>
          </a:xfrm>
        </p:spPr>
        <p:txBody>
          <a:bodyPr>
            <a:normAutofit/>
          </a:bodyPr>
          <a:lstStyle/>
          <a:p>
            <a:pPr marL="514350" indent="-514350">
              <a:buClr>
                <a:schemeClr val="accent4">
                  <a:lumMod val="75000"/>
                </a:schemeClr>
              </a:buClr>
              <a:buFont typeface="+mj-lt"/>
              <a:buAutoNum type="arabicPeriod" startAt="3"/>
            </a:pPr>
            <a:r>
              <a:rPr lang="en-US" sz="2600" b="1" dirty="0" smtClean="0">
                <a:solidFill>
                  <a:schemeClr val="accent4">
                    <a:lumMod val="50000"/>
                  </a:schemeClr>
                </a:solidFill>
              </a:rPr>
              <a:t>Superimposed Dead Load Verification</a:t>
            </a:r>
          </a:p>
          <a:p>
            <a:pPr lvl="1">
              <a:spcBef>
                <a:spcPts val="1200"/>
              </a:spcBef>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Super Imposed Dead Loads = 10924kN </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Value from SAP2000 Program =10832kN </a:t>
            </a:r>
          </a:p>
          <a:p>
            <a:pPr lvl="1">
              <a:buClr>
                <a:schemeClr val="accent4">
                  <a:lumMod val="75000"/>
                </a:schemeClr>
              </a:buClr>
              <a:buFont typeface="Wingdings" pitchFamily="2" charset="2"/>
              <a:buChar char="ü"/>
            </a:pPr>
            <a:r>
              <a:rPr lang="en-US" sz="2550" b="1" dirty="0" smtClean="0">
                <a:solidFill>
                  <a:srgbClr val="0070C0"/>
                </a:solidFill>
                <a:latin typeface="Aparajita" pitchFamily="34" charset="0"/>
                <a:cs typeface="Aparajita" pitchFamily="34" charset="0"/>
              </a:rPr>
              <a:t>Difference Percentage = (10924-10832)/10924 = 0.85%  </a:t>
            </a:r>
          </a:p>
          <a:p>
            <a:pPr marL="971550" lvl="1" indent="-514350">
              <a:buNone/>
            </a:pPr>
            <a:endParaRPr lang="en-US" sz="2800" dirty="0" smtClean="0"/>
          </a:p>
          <a:p>
            <a:pPr marL="971550" lvl="1" indent="-514350">
              <a:buFont typeface="+mj-lt"/>
              <a:buAutoNum type="arabicPeriod"/>
            </a:pPr>
            <a:endParaRPr lang="en-US" sz="2800" dirty="0" smtClean="0"/>
          </a:p>
          <a:p>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latin typeface="Tekton Pro" pitchFamily="34" charset="0"/>
              </a:rPr>
              <a:t>Verification of Internal Forces</a:t>
            </a:r>
            <a:endParaRPr lang="en-US" b="1" dirty="0">
              <a:latin typeface="Tekton Pro" pitchFamily="34" charset="0"/>
            </a:endParaRPr>
          </a:p>
        </p:txBody>
      </p:sp>
      <p:sp>
        <p:nvSpPr>
          <p:cNvPr id="3" name="Content Placeholder 2"/>
          <p:cNvSpPr>
            <a:spLocks noGrp="1"/>
          </p:cNvSpPr>
          <p:nvPr>
            <p:ph idx="1"/>
          </p:nvPr>
        </p:nvSpPr>
        <p:spPr>
          <a:xfrm>
            <a:off x="381000" y="1143000"/>
            <a:ext cx="8229600" cy="5384800"/>
          </a:xfrm>
        </p:spPr>
        <p:txBody>
          <a:bodyPr>
            <a:normAutofit/>
          </a:bodyPr>
          <a:lstStyle/>
          <a:p>
            <a:pPr marL="457200" indent="-457200">
              <a:buClr>
                <a:schemeClr val="accent4">
                  <a:lumMod val="75000"/>
                </a:schemeClr>
              </a:buClr>
              <a:buFont typeface="+mj-lt"/>
              <a:buAutoNum type="arabicParenR"/>
            </a:pPr>
            <a:r>
              <a:rPr lang="en-US" sz="2600" b="1" dirty="0" smtClean="0">
                <a:solidFill>
                  <a:schemeClr val="accent4">
                    <a:lumMod val="50000"/>
                  </a:schemeClr>
                </a:solidFill>
              </a:rPr>
              <a:t>Check of Slabs Internal Forces </a:t>
            </a:r>
          </a:p>
          <a:p>
            <a:pPr lvl="1">
              <a:spcBef>
                <a:spcPts val="1200"/>
              </a:spcBef>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 Ultimate Load (W</a:t>
            </a:r>
            <a:r>
              <a:rPr lang="en-US" sz="2600" b="1" baseline="-25000" dirty="0"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 = 14.5 </a:t>
            </a:r>
            <a:r>
              <a:rPr lang="en-US" sz="2600" b="1" dirty="0" err="1" smtClean="0">
                <a:solidFill>
                  <a:schemeClr val="accent2">
                    <a:lumMod val="50000"/>
                  </a:schemeClr>
                </a:solidFill>
                <a:latin typeface="Aparajita" pitchFamily="34" charset="0"/>
                <a:cs typeface="Aparajita" pitchFamily="34" charset="0"/>
              </a:rPr>
              <a:t>kN</a:t>
            </a:r>
            <a:r>
              <a:rPr lang="en-US" sz="2600" b="1" dirty="0" smtClean="0">
                <a:solidFill>
                  <a:schemeClr val="accent2">
                    <a:lumMod val="50000"/>
                  </a:schemeClr>
                </a:solidFill>
                <a:latin typeface="Aparajita" pitchFamily="34" charset="0"/>
                <a:cs typeface="Aparajita" pitchFamily="34" charset="0"/>
              </a:rPr>
              <a:t>/m </a:t>
            </a:r>
          </a:p>
          <a:p>
            <a:pPr lvl="1">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 Bending Moment According to SAP2000 = 7.81 </a:t>
            </a:r>
            <a:r>
              <a:rPr lang="en-US" sz="2600" b="1" dirty="0" err="1" smtClean="0">
                <a:solidFill>
                  <a:schemeClr val="accent2">
                    <a:lumMod val="50000"/>
                  </a:schemeClr>
                </a:solidFill>
                <a:latin typeface="Aparajita" pitchFamily="34" charset="0"/>
                <a:cs typeface="Aparajita" pitchFamily="34" charset="0"/>
              </a:rPr>
              <a:t>kN.m</a:t>
            </a:r>
            <a:r>
              <a:rPr lang="en-US" sz="260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 The clear span (</a:t>
            </a:r>
            <a:r>
              <a:rPr lang="en-US" sz="2600" b="1" dirty="0" err="1" smtClean="0">
                <a:solidFill>
                  <a:schemeClr val="accent2">
                    <a:lumMod val="50000"/>
                  </a:schemeClr>
                </a:solidFill>
                <a:latin typeface="Aparajita" pitchFamily="34" charset="0"/>
                <a:cs typeface="Aparajita" pitchFamily="34" charset="0"/>
              </a:rPr>
              <a:t>l</a:t>
            </a:r>
            <a:r>
              <a:rPr lang="en-US" sz="2600" b="1" baseline="-25000" dirty="0" err="1" smtClean="0">
                <a:solidFill>
                  <a:schemeClr val="accent2">
                    <a:lumMod val="50000"/>
                  </a:schemeClr>
                </a:solidFill>
                <a:latin typeface="Aparajita" pitchFamily="34" charset="0"/>
                <a:cs typeface="Aparajita" pitchFamily="34" charset="0"/>
              </a:rPr>
              <a:t>n</a:t>
            </a:r>
            <a:r>
              <a:rPr lang="en-US" sz="2600" b="1" dirty="0" smtClean="0">
                <a:solidFill>
                  <a:schemeClr val="accent2">
                    <a:lumMod val="50000"/>
                  </a:schemeClr>
                </a:solidFill>
                <a:latin typeface="Aparajita" pitchFamily="34" charset="0"/>
                <a:cs typeface="Aparajita" pitchFamily="34" charset="0"/>
              </a:rPr>
              <a:t>) = 3.0m </a:t>
            </a:r>
          </a:p>
          <a:p>
            <a:pPr lvl="1">
              <a:buClr>
                <a:schemeClr val="accent4">
                  <a:lumMod val="75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 Using the ACI Coefficient Method for analysis : </a:t>
            </a:r>
          </a:p>
          <a:p>
            <a:pPr lvl="1">
              <a:buNone/>
            </a:pPr>
            <a:r>
              <a:rPr lang="en-US" sz="2600" b="1" dirty="0" smtClean="0">
                <a:solidFill>
                  <a:schemeClr val="accent2">
                    <a:lumMod val="50000"/>
                  </a:schemeClr>
                </a:solidFill>
                <a:latin typeface="Aparajita" pitchFamily="34" charset="0"/>
                <a:cs typeface="Aparajita" pitchFamily="34" charset="0"/>
              </a:rPr>
              <a:t>	Bending Moment = W</a:t>
            </a:r>
            <a:r>
              <a:rPr lang="en-US" sz="2600" b="1" baseline="-25000" dirty="0"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 ln</a:t>
            </a:r>
            <a:r>
              <a:rPr lang="en-US" sz="2600" b="1" baseline="30000" dirty="0" smtClean="0">
                <a:solidFill>
                  <a:schemeClr val="accent2">
                    <a:lumMod val="50000"/>
                  </a:schemeClr>
                </a:solidFill>
                <a:latin typeface="Aparajita" pitchFamily="34" charset="0"/>
                <a:cs typeface="Aparajita" pitchFamily="34" charset="0"/>
              </a:rPr>
              <a:t>2</a:t>
            </a:r>
            <a:r>
              <a:rPr lang="en-US" sz="2600" b="1" dirty="0" smtClean="0">
                <a:solidFill>
                  <a:schemeClr val="accent2">
                    <a:lumMod val="50000"/>
                  </a:schemeClr>
                </a:solidFill>
                <a:latin typeface="Aparajita" pitchFamily="34" charset="0"/>
                <a:cs typeface="Aparajita" pitchFamily="34" charset="0"/>
              </a:rPr>
              <a:t>/16 = 14.5x32/16 = 8.156 </a:t>
            </a:r>
            <a:r>
              <a:rPr lang="en-US" sz="2600" b="1" dirty="0" err="1" smtClean="0">
                <a:solidFill>
                  <a:schemeClr val="accent2">
                    <a:lumMod val="50000"/>
                  </a:schemeClr>
                </a:solidFill>
                <a:latin typeface="Aparajita" pitchFamily="34" charset="0"/>
                <a:cs typeface="Aparajita" pitchFamily="34" charset="0"/>
              </a:rPr>
              <a:t>kN.m</a:t>
            </a:r>
            <a:r>
              <a:rPr lang="en-US" sz="2400" dirty="0" smtClean="0"/>
              <a:t/>
            </a:r>
            <a:br>
              <a:rPr lang="en-US" sz="2400" dirty="0" smtClean="0"/>
            </a:br>
            <a:r>
              <a:rPr lang="en-US" sz="2400" dirty="0" smtClean="0"/>
              <a:t> </a:t>
            </a:r>
          </a:p>
          <a:p>
            <a:pPr lvl="1">
              <a:buClr>
                <a:schemeClr val="accent4">
                  <a:lumMod val="75000"/>
                </a:schemeClr>
              </a:buClr>
              <a:buFont typeface="Wingdings" pitchFamily="2" charset="2"/>
              <a:buChar char="ü"/>
            </a:pPr>
            <a:r>
              <a:rPr lang="en-US" sz="2600" b="1" dirty="0" smtClean="0">
                <a:solidFill>
                  <a:srgbClr val="0070C0"/>
                </a:solidFill>
                <a:latin typeface="Aparajita" pitchFamily="34" charset="0"/>
                <a:cs typeface="Aparajita" pitchFamily="34" charset="0"/>
              </a:rPr>
              <a:t>Difference Percentage </a:t>
            </a:r>
            <a:br>
              <a:rPr lang="en-US" sz="2600" b="1" dirty="0" smtClean="0">
                <a:solidFill>
                  <a:srgbClr val="0070C0"/>
                </a:solidFill>
                <a:latin typeface="Aparajita" pitchFamily="34" charset="0"/>
                <a:cs typeface="Aparajita" pitchFamily="34" charset="0"/>
              </a:rPr>
            </a:br>
            <a:r>
              <a:rPr lang="en-US" sz="2600" b="1" dirty="0" smtClean="0">
                <a:solidFill>
                  <a:srgbClr val="0070C0"/>
                </a:solidFill>
                <a:latin typeface="Aparajita" pitchFamily="34" charset="0"/>
                <a:cs typeface="Aparajita" pitchFamily="34" charset="0"/>
              </a:rPr>
              <a:t>=(8.156-7.81)/8.156</a:t>
            </a:r>
            <a:br>
              <a:rPr lang="en-US" sz="2600" b="1" dirty="0" smtClean="0">
                <a:solidFill>
                  <a:srgbClr val="0070C0"/>
                </a:solidFill>
                <a:latin typeface="Aparajita" pitchFamily="34" charset="0"/>
                <a:cs typeface="Aparajita" pitchFamily="34" charset="0"/>
              </a:rPr>
            </a:br>
            <a:r>
              <a:rPr lang="en-US" sz="2600" b="1" dirty="0" smtClean="0">
                <a:solidFill>
                  <a:srgbClr val="0070C0"/>
                </a:solidFill>
                <a:latin typeface="Aparajita" pitchFamily="34" charset="0"/>
                <a:cs typeface="Aparajita" pitchFamily="34" charset="0"/>
              </a:rPr>
              <a:t>= 4.24 %</a:t>
            </a:r>
          </a:p>
          <a:p>
            <a:pPr lvl="1">
              <a:buFont typeface="Wingdings" pitchFamily="2" charset="2"/>
              <a:buChar char="Ø"/>
            </a:pPr>
            <a:endParaRPr lang="en-US" sz="2400" dirty="0" smtClean="0"/>
          </a:p>
          <a:p>
            <a:pPr>
              <a:buNone/>
            </a:pPr>
            <a:endParaRPr lang="en-US" dirty="0"/>
          </a:p>
        </p:txBody>
      </p:sp>
      <p:pic>
        <p:nvPicPr>
          <p:cNvPr id="1026" name="Picture 2" descr="E:\Engineering Documents\Graduation Project\GP images\int forces.png"/>
          <p:cNvPicPr>
            <a:picLocks noChangeAspect="1" noChangeArrowheads="1"/>
          </p:cNvPicPr>
          <p:nvPr/>
        </p:nvPicPr>
        <p:blipFill rotWithShape="1">
          <a:blip r:embed="rId2" cstate="print"/>
          <a:srcRect l="15262" t="24640" r="37023" b="30897"/>
          <a:stretch/>
        </p:blipFill>
        <p:spPr bwMode="auto">
          <a:xfrm>
            <a:off x="4800600" y="4148918"/>
            <a:ext cx="3962400" cy="2455081"/>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latin typeface="Tekton Pro" pitchFamily="34" charset="0"/>
              </a:rPr>
              <a:t>Verification of Internal Forces</a:t>
            </a:r>
            <a:endParaRPr lang="en-US" b="1" dirty="0">
              <a:latin typeface="Tekton Pro" pitchFamily="34" charset="0"/>
            </a:endParaRPr>
          </a:p>
        </p:txBody>
      </p:sp>
      <p:sp>
        <p:nvSpPr>
          <p:cNvPr id="3" name="Content Placeholder 2"/>
          <p:cNvSpPr>
            <a:spLocks noGrp="1"/>
          </p:cNvSpPr>
          <p:nvPr>
            <p:ph idx="1"/>
          </p:nvPr>
        </p:nvSpPr>
        <p:spPr>
          <a:xfrm>
            <a:off x="457200" y="1219200"/>
            <a:ext cx="8229600" cy="5562600"/>
          </a:xfrm>
        </p:spPr>
        <p:txBody>
          <a:bodyPr>
            <a:normAutofit fontScale="92500" lnSpcReduction="20000"/>
          </a:bodyPr>
          <a:lstStyle/>
          <a:p>
            <a:pPr marL="514350" indent="-514350">
              <a:buClr>
                <a:schemeClr val="accent4">
                  <a:lumMod val="75000"/>
                </a:schemeClr>
              </a:buClr>
              <a:buFont typeface="+mj-lt"/>
              <a:buAutoNum type="arabicParenR" startAt="2"/>
            </a:pPr>
            <a:r>
              <a:rPr lang="en-US" sz="2800" b="1" dirty="0" smtClean="0">
                <a:solidFill>
                  <a:schemeClr val="accent4">
                    <a:lumMod val="50000"/>
                  </a:schemeClr>
                </a:solidFill>
              </a:rPr>
              <a:t>Check of Beams Internal Forces</a:t>
            </a:r>
          </a:p>
          <a:p>
            <a:pPr lvl="1">
              <a:spcBef>
                <a:spcPts val="1200"/>
              </a:spcBef>
              <a:buClr>
                <a:schemeClr val="accent4">
                  <a:lumMod val="75000"/>
                </a:schemeClr>
              </a:buClr>
              <a:buFont typeface="Wingdings" pitchFamily="2" charset="2"/>
              <a:buChar char="Ø"/>
            </a:pPr>
            <a:r>
              <a:rPr lang="en-US" sz="2800" b="1" dirty="0" smtClean="0">
                <a:solidFill>
                  <a:schemeClr val="accent2">
                    <a:lumMod val="50000"/>
                  </a:schemeClr>
                </a:solidFill>
                <a:latin typeface="Aparajita" pitchFamily="34" charset="0"/>
                <a:cs typeface="Aparajita" pitchFamily="34" charset="0"/>
              </a:rPr>
              <a:t>The following figure shows the beam to be checked</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solidFill>
                <a:schemeClr val="accent2">
                  <a:lumMod val="75000"/>
                </a:schemeClr>
              </a:solidFill>
            </a:endParaRPr>
          </a:p>
          <a:p>
            <a:pPr algn="ctr">
              <a:buNone/>
            </a:pPr>
            <a:r>
              <a:rPr lang="en-US" sz="2000" b="1" dirty="0" smtClean="0">
                <a:solidFill>
                  <a:schemeClr val="accent2">
                    <a:lumMod val="75000"/>
                  </a:schemeClr>
                </a:solidFill>
              </a:rPr>
              <a:t>Figure 3-26 The Plan of The Beam Selected for Internal Forces Check </a:t>
            </a:r>
            <a:endParaRPr lang="en-US" sz="2000" dirty="0">
              <a:solidFill>
                <a:schemeClr val="accent2">
                  <a:lumMod val="75000"/>
                </a:schemeClr>
              </a:solidFill>
            </a:endParaRPr>
          </a:p>
        </p:txBody>
      </p:sp>
      <p:pic>
        <p:nvPicPr>
          <p:cNvPr id="2050" name="Picture 2" descr="E:\Engineering Documents\Graduation Project\GP images\BEAM INT FORC.PNG"/>
          <p:cNvPicPr>
            <a:picLocks noChangeAspect="1" noChangeArrowheads="1"/>
          </p:cNvPicPr>
          <p:nvPr/>
        </p:nvPicPr>
        <p:blipFill>
          <a:blip r:embed="rId2" cstate="print"/>
          <a:srcRect/>
          <a:stretch>
            <a:fillRect/>
          </a:stretch>
        </p:blipFill>
        <p:spPr bwMode="auto">
          <a:xfrm>
            <a:off x="1255712" y="2209800"/>
            <a:ext cx="5785630" cy="41148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Internal Forces</a:t>
            </a:r>
            <a:endParaRPr lang="en-US" b="1" dirty="0">
              <a:latin typeface="Tekton Pro" pitchFamily="34" charset="0"/>
            </a:endParaRPr>
          </a:p>
        </p:txBody>
      </p:sp>
      <p:sp>
        <p:nvSpPr>
          <p:cNvPr id="3" name="Content Placeholder 2"/>
          <p:cNvSpPr>
            <a:spLocks noGrp="1"/>
          </p:cNvSpPr>
          <p:nvPr>
            <p:ph idx="1"/>
          </p:nvPr>
        </p:nvSpPr>
        <p:spPr>
          <a:xfrm>
            <a:off x="457200" y="1219200"/>
            <a:ext cx="8229600" cy="5486400"/>
          </a:xfrm>
        </p:spPr>
        <p:txBody>
          <a:bodyPr>
            <a:normAutofit lnSpcReduction="10000"/>
          </a:bodyPr>
          <a:lstStyle/>
          <a:p>
            <a:pPr>
              <a:buClr>
                <a:schemeClr val="accent4">
                  <a:lumMod val="75000"/>
                </a:schemeClr>
              </a:buClr>
              <a:buFont typeface="Wingdings" pitchFamily="2" charset="2"/>
              <a:buChar char="v"/>
            </a:pPr>
            <a:r>
              <a:rPr lang="en-US" sz="2300" b="1" dirty="0" smtClean="0">
                <a:solidFill>
                  <a:schemeClr val="accent4">
                    <a:lumMod val="50000"/>
                  </a:schemeClr>
                </a:solidFill>
              </a:rPr>
              <a:t>Bending Moment Diagram Obtained From SAP2000 :</a:t>
            </a:r>
          </a:p>
          <a:p>
            <a:pPr>
              <a:buNone/>
            </a:pPr>
            <a:endParaRPr lang="en-US" dirty="0" smtClean="0"/>
          </a:p>
          <a:p>
            <a:endParaRPr lang="en-US" dirty="0" smtClean="0"/>
          </a:p>
          <a:p>
            <a:endParaRPr lang="en-US" dirty="0" smtClean="0"/>
          </a:p>
          <a:p>
            <a:endParaRPr lang="en-US" dirty="0" smtClean="0"/>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Positive Bending Moment from SAP2000 = 177 </a:t>
            </a:r>
            <a:r>
              <a:rPr lang="en-US" sz="2200" b="1" dirty="0" err="1" smtClean="0">
                <a:solidFill>
                  <a:schemeClr val="accent2">
                    <a:lumMod val="50000"/>
                  </a:schemeClr>
                </a:solidFill>
                <a:latin typeface="Aparajita" pitchFamily="34" charset="0"/>
                <a:cs typeface="Aparajita" pitchFamily="34" charset="0"/>
              </a:rPr>
              <a:t>kN.m</a:t>
            </a:r>
            <a:r>
              <a:rPr lang="en-US" sz="220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Negative Bending Moment from SAP2000 = 86 </a:t>
            </a:r>
            <a:r>
              <a:rPr lang="en-US" sz="2200" b="1" dirty="0" err="1" smtClean="0">
                <a:solidFill>
                  <a:schemeClr val="accent2">
                    <a:lumMod val="50000"/>
                  </a:schemeClr>
                </a:solidFill>
                <a:latin typeface="Aparajita" pitchFamily="34" charset="0"/>
                <a:cs typeface="Aparajita" pitchFamily="34" charset="0"/>
              </a:rPr>
              <a:t>kN.m</a:t>
            </a:r>
            <a:r>
              <a:rPr lang="en-US" sz="220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Center to Center Span of the beam = 5.85 m </a:t>
            </a:r>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Tributary Width = (3.78+3.55) / 2 = 3.665 m </a:t>
            </a:r>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Load of Partition Wall = 8.5 </a:t>
            </a:r>
            <a:r>
              <a:rPr lang="en-US" sz="2200" b="1" dirty="0" err="1" smtClean="0">
                <a:solidFill>
                  <a:schemeClr val="accent2">
                    <a:lumMod val="50000"/>
                  </a:schemeClr>
                </a:solidFill>
                <a:latin typeface="Aparajita" pitchFamily="34" charset="0"/>
                <a:cs typeface="Aparajita" pitchFamily="34" charset="0"/>
              </a:rPr>
              <a:t>kN</a:t>
            </a:r>
            <a:r>
              <a:rPr lang="en-US" sz="2200" b="1" dirty="0" smtClean="0">
                <a:solidFill>
                  <a:schemeClr val="accent2">
                    <a:lumMod val="50000"/>
                  </a:schemeClr>
                </a:solidFill>
                <a:latin typeface="Aparajita" pitchFamily="34" charset="0"/>
                <a:cs typeface="Aparajita" pitchFamily="34" charset="0"/>
              </a:rPr>
              <a:t>/m </a:t>
            </a:r>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Total Ultimate Load = 14.5 x 3.665 + 1.2 x 8.5 = 63.3 </a:t>
            </a:r>
            <a:r>
              <a:rPr lang="en-US" sz="2200" b="1" dirty="0" err="1" smtClean="0">
                <a:solidFill>
                  <a:schemeClr val="accent2">
                    <a:lumMod val="50000"/>
                  </a:schemeClr>
                </a:solidFill>
                <a:latin typeface="Aparajita" pitchFamily="34" charset="0"/>
                <a:cs typeface="Aparajita" pitchFamily="34" charset="0"/>
              </a:rPr>
              <a:t>kN</a:t>
            </a:r>
            <a:r>
              <a:rPr lang="en-US" sz="2200" b="1" dirty="0" smtClean="0">
                <a:solidFill>
                  <a:schemeClr val="accent2">
                    <a:lumMod val="50000"/>
                  </a:schemeClr>
                </a:solidFill>
                <a:latin typeface="Aparajita" pitchFamily="34" charset="0"/>
                <a:cs typeface="Aparajita" pitchFamily="34" charset="0"/>
              </a:rPr>
              <a:t>/m </a:t>
            </a:r>
          </a:p>
          <a:p>
            <a:pPr lvl="1">
              <a:buClr>
                <a:schemeClr val="accent4">
                  <a:lumMod val="75000"/>
                </a:schemeClr>
              </a:buClr>
              <a:buFont typeface="Wingdings" pitchFamily="2" charset="2"/>
              <a:buChar char="Ø"/>
            </a:pPr>
            <a:r>
              <a:rPr lang="en-US" sz="2200" b="1" dirty="0" smtClean="0">
                <a:solidFill>
                  <a:schemeClr val="accent2">
                    <a:lumMod val="50000"/>
                  </a:schemeClr>
                </a:solidFill>
                <a:latin typeface="Aparajita" pitchFamily="34" charset="0"/>
                <a:cs typeface="Aparajita" pitchFamily="34" charset="0"/>
              </a:rPr>
              <a:t>Calculated Moment = Wu L2/8 = 63.3x5.82/8 = 266 </a:t>
            </a:r>
            <a:r>
              <a:rPr lang="en-US" sz="2200" b="1" dirty="0" err="1" smtClean="0">
                <a:solidFill>
                  <a:schemeClr val="accent2">
                    <a:lumMod val="50000"/>
                  </a:schemeClr>
                </a:solidFill>
                <a:latin typeface="Aparajita" pitchFamily="34" charset="0"/>
                <a:cs typeface="Aparajita" pitchFamily="34" charset="0"/>
              </a:rPr>
              <a:t>kN.m</a:t>
            </a:r>
            <a:r>
              <a:rPr lang="en-US" sz="220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ü"/>
            </a:pPr>
            <a:r>
              <a:rPr lang="en-US" sz="2200" b="1" dirty="0" smtClean="0">
                <a:solidFill>
                  <a:schemeClr val="accent2">
                    <a:lumMod val="50000"/>
                  </a:schemeClr>
                </a:solidFill>
                <a:latin typeface="Aparajita" pitchFamily="34" charset="0"/>
                <a:cs typeface="Aparajita" pitchFamily="34" charset="0"/>
              </a:rPr>
              <a:t>Moment from SAP2000 = 177 + 86 = 263 </a:t>
            </a:r>
            <a:r>
              <a:rPr lang="en-US" sz="2200" b="1" dirty="0" err="1" smtClean="0">
                <a:solidFill>
                  <a:schemeClr val="accent2">
                    <a:lumMod val="50000"/>
                  </a:schemeClr>
                </a:solidFill>
                <a:latin typeface="Aparajita" pitchFamily="34" charset="0"/>
                <a:cs typeface="Aparajita" pitchFamily="34" charset="0"/>
              </a:rPr>
              <a:t>kN.m</a:t>
            </a:r>
            <a:r>
              <a:rPr lang="en-US" sz="220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ü"/>
            </a:pPr>
            <a:r>
              <a:rPr lang="en-US" sz="2600" b="1" i="1" dirty="0" smtClean="0">
                <a:solidFill>
                  <a:srgbClr val="0070C0"/>
                </a:solidFill>
                <a:latin typeface="Aparajita" pitchFamily="34" charset="0"/>
                <a:cs typeface="Aparajita" pitchFamily="34" charset="0"/>
              </a:rPr>
              <a:t>Difference Percentage = (266 - 263)/266 = 1.13% </a:t>
            </a:r>
          </a:p>
          <a:p>
            <a:endParaRPr lang="en-US" dirty="0" smtClean="0"/>
          </a:p>
          <a:p>
            <a:pPr>
              <a:buNone/>
            </a:pPr>
            <a:endParaRPr lang="en-US" dirty="0"/>
          </a:p>
        </p:txBody>
      </p:sp>
      <p:pic>
        <p:nvPicPr>
          <p:cNvPr id="3074" name="Picture 2" descr="E:\Engineering Documents\Graduation Project\GP images\beam moment.PNG"/>
          <p:cNvPicPr>
            <a:picLocks noChangeAspect="1" noChangeArrowheads="1"/>
          </p:cNvPicPr>
          <p:nvPr/>
        </p:nvPicPr>
        <p:blipFill>
          <a:blip r:embed="rId2" cstate="print"/>
          <a:srcRect/>
          <a:stretch>
            <a:fillRect/>
          </a:stretch>
        </p:blipFill>
        <p:spPr bwMode="auto">
          <a:xfrm>
            <a:off x="1524000" y="1752600"/>
            <a:ext cx="5867400" cy="1219200"/>
          </a:xfrm>
          <a:prstGeom prst="rect">
            <a:avLst/>
          </a:prstGeom>
          <a:noFill/>
        </p:spPr>
      </p:pic>
      <p:sp>
        <p:nvSpPr>
          <p:cNvPr id="6" name="Slide Number Placeholder 5"/>
          <p:cNvSpPr>
            <a:spLocks noGrp="1"/>
          </p:cNvSpPr>
          <p:nvPr>
            <p:ph type="sldNum" sz="quarter" idx="12"/>
          </p:nvPr>
        </p:nvSpPr>
        <p:spPr/>
        <p:txBody>
          <a:bodyPr/>
          <a:lstStyle/>
          <a:p>
            <a:fld id="{C238F03A-58E1-4ECA-9024-348A9A81A53D}" type="slidenum">
              <a:rPr lang="en-US" smtClean="0"/>
              <a:pPr/>
              <a:t>56</a:t>
            </a:fld>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Engineering Documents\Graduation Project\GP images\col int forces.png"/>
          <p:cNvPicPr>
            <a:picLocks noChangeAspect="1" noChangeArrowheads="1"/>
          </p:cNvPicPr>
          <p:nvPr/>
        </p:nvPicPr>
        <p:blipFill>
          <a:blip r:embed="rId2" cstate="print"/>
          <a:srcRect t="3225"/>
          <a:stretch>
            <a:fillRect/>
          </a:stretch>
        </p:blipFill>
        <p:spPr bwMode="auto">
          <a:xfrm>
            <a:off x="1828800" y="2362200"/>
            <a:ext cx="5105400" cy="3962400"/>
          </a:xfrm>
          <a:prstGeom prst="rect">
            <a:avLst/>
          </a:prstGeom>
          <a:noFill/>
        </p:spPr>
      </p:pic>
      <p:sp>
        <p:nvSpPr>
          <p:cNvPr id="2" name="Title 1"/>
          <p:cNvSpPr>
            <a:spLocks noGrp="1"/>
          </p:cNvSpPr>
          <p:nvPr>
            <p:ph type="title"/>
          </p:nvPr>
        </p:nvSpPr>
        <p:spPr/>
        <p:txBody>
          <a:bodyPr/>
          <a:lstStyle/>
          <a:p>
            <a:r>
              <a:rPr lang="en-US" b="1" dirty="0" smtClean="0">
                <a:latin typeface="Tekton Pro" pitchFamily="34" charset="0"/>
              </a:rPr>
              <a:t>Verification of Internal Forces</a:t>
            </a:r>
            <a:endParaRPr lang="en-US" b="1" dirty="0">
              <a:latin typeface="Tekton Pro" pitchFamily="34" charset="0"/>
            </a:endParaRPr>
          </a:p>
        </p:txBody>
      </p:sp>
      <p:sp>
        <p:nvSpPr>
          <p:cNvPr id="3" name="Content Placeholder 2"/>
          <p:cNvSpPr>
            <a:spLocks noGrp="1"/>
          </p:cNvSpPr>
          <p:nvPr>
            <p:ph idx="1"/>
          </p:nvPr>
        </p:nvSpPr>
        <p:spPr>
          <a:xfrm>
            <a:off x="457200" y="1295400"/>
            <a:ext cx="8229600" cy="5105400"/>
          </a:xfrm>
        </p:spPr>
        <p:txBody>
          <a:bodyPr/>
          <a:lstStyle/>
          <a:p>
            <a:pPr marL="457200" indent="-457200">
              <a:buClr>
                <a:schemeClr val="accent4">
                  <a:lumMod val="75000"/>
                </a:schemeClr>
              </a:buClr>
              <a:buFont typeface="+mj-lt"/>
              <a:buAutoNum type="arabicParenR" startAt="3"/>
            </a:pPr>
            <a:r>
              <a:rPr lang="en-US" b="1" dirty="0" smtClean="0">
                <a:solidFill>
                  <a:schemeClr val="accent4">
                    <a:lumMod val="50000"/>
                  </a:schemeClr>
                </a:solidFill>
              </a:rPr>
              <a:t>Check of Columns Internal Forces</a:t>
            </a:r>
          </a:p>
          <a:p>
            <a:pPr lvl="1">
              <a:spcBef>
                <a:spcPts val="1200"/>
              </a:spcBef>
              <a:buClr>
                <a:schemeClr val="accent4">
                  <a:lumMod val="75000"/>
                </a:schemeClr>
              </a:buClr>
              <a:buFont typeface="Wingdings" pitchFamily="2" charset="2"/>
              <a:buChar char="Ø"/>
            </a:pPr>
            <a:r>
              <a:rPr lang="en-US" sz="2400" b="1" dirty="0" smtClean="0">
                <a:solidFill>
                  <a:schemeClr val="accent2">
                    <a:lumMod val="50000"/>
                  </a:schemeClr>
                </a:solidFill>
                <a:latin typeface="Aparajita" pitchFamily="34" charset="0"/>
                <a:cs typeface="Aparajita" pitchFamily="34" charset="0"/>
              </a:rPr>
              <a:t>Figure 3-28 shows the plan of ground floor where the column is to be checked</a:t>
            </a:r>
          </a:p>
          <a:p>
            <a:pPr lvl="1">
              <a:buFont typeface="Wingdings" pitchFamily="2" charset="2"/>
              <a:buChar char="Ø"/>
            </a:pPr>
            <a:endParaRPr lang="en-US" sz="2200" dirty="0" smtClean="0"/>
          </a:p>
          <a:p>
            <a:pPr>
              <a:buNone/>
            </a:pPr>
            <a:endParaRPr lang="en-US" dirty="0" smtClean="0"/>
          </a:p>
          <a:p>
            <a:pPr lvl="1">
              <a:buNone/>
            </a:pPr>
            <a:r>
              <a:rPr lang="en-US" sz="2200" dirty="0" smtClean="0"/>
              <a:t>				</a:t>
            </a:r>
          </a:p>
          <a:p>
            <a:pPr>
              <a:buNone/>
            </a:pPr>
            <a:endParaRPr lang="en-US" dirty="0" smtClean="0"/>
          </a:p>
          <a:p>
            <a:pPr lvl="1">
              <a:buNone/>
            </a:pPr>
            <a:r>
              <a:rPr lang="en-US" dirty="0" smtClean="0"/>
              <a:t>					</a:t>
            </a:r>
          </a:p>
        </p:txBody>
      </p:sp>
      <p:sp>
        <p:nvSpPr>
          <p:cNvPr id="6" name="TextBox 5"/>
          <p:cNvSpPr txBox="1"/>
          <p:nvPr/>
        </p:nvSpPr>
        <p:spPr>
          <a:xfrm>
            <a:off x="457200" y="6248400"/>
            <a:ext cx="8305800" cy="384721"/>
          </a:xfrm>
          <a:prstGeom prst="rect">
            <a:avLst/>
          </a:prstGeom>
          <a:noFill/>
        </p:spPr>
        <p:txBody>
          <a:bodyPr wrap="square" rtlCol="0">
            <a:spAutoFit/>
          </a:bodyPr>
          <a:lstStyle/>
          <a:p>
            <a:pPr algn="ctr"/>
            <a:r>
              <a:rPr lang="en-US" sz="1900" b="1" smtClean="0">
                <a:solidFill>
                  <a:schemeClr val="accent2">
                    <a:lumMod val="75000"/>
                  </a:schemeClr>
                </a:solidFill>
              </a:rPr>
              <a:t>Figure 3-28 Position of the Column to be Checked in Terms of Internal Forces</a:t>
            </a:r>
            <a:endParaRPr lang="en-US" sz="1900" b="1">
              <a:solidFill>
                <a:schemeClr val="accent2">
                  <a:lumMod val="75000"/>
                </a:scheme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ekton Pro" pitchFamily="34" charset="0"/>
              </a:rPr>
              <a:t>Verification of Internal Forces</a:t>
            </a:r>
            <a:endParaRPr lang="en-US" b="1" dirty="0">
              <a:latin typeface="Tekton Pro" pitchFamily="34" charset="0"/>
            </a:endParaRPr>
          </a:p>
        </p:txBody>
      </p:sp>
      <p:sp>
        <p:nvSpPr>
          <p:cNvPr id="3" name="Content Placeholder 2"/>
          <p:cNvSpPr>
            <a:spLocks noGrp="1"/>
          </p:cNvSpPr>
          <p:nvPr>
            <p:ph idx="1"/>
          </p:nvPr>
        </p:nvSpPr>
        <p:spPr>
          <a:xfrm>
            <a:off x="304800" y="1447800"/>
            <a:ext cx="8534400" cy="4953000"/>
          </a:xfrm>
        </p:spPr>
        <p:txBody>
          <a:bodyPr>
            <a:normAutofit/>
          </a:bodyPr>
          <a:lstStyle/>
          <a:p>
            <a:pPr>
              <a:buClr>
                <a:schemeClr val="accent4">
                  <a:lumMod val="75000"/>
                </a:schemeClr>
              </a:buClr>
              <a:buFont typeface="Wingdings" pitchFamily="2" charset="2"/>
              <a:buChar char="v"/>
            </a:pPr>
            <a:r>
              <a:rPr lang="en-US" sz="2600" b="1" dirty="0" smtClean="0">
                <a:solidFill>
                  <a:schemeClr val="accent4">
                    <a:lumMod val="50000"/>
                  </a:schemeClr>
                </a:solidFill>
              </a:rPr>
              <a:t>For the Live Loads</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Tributary Area = 23.30m</a:t>
            </a:r>
            <a:r>
              <a:rPr lang="en-US" sz="2550" b="1" baseline="30000" dirty="0" smtClean="0">
                <a:solidFill>
                  <a:schemeClr val="accent2">
                    <a:lumMod val="50000"/>
                  </a:schemeClr>
                </a:solidFill>
                <a:latin typeface="Aparajita" pitchFamily="34" charset="0"/>
                <a:cs typeface="Aparajita" pitchFamily="34" charset="0"/>
              </a:rPr>
              <a:t>2</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Live Load on The Floor = 4kN/m</a:t>
            </a:r>
            <a:r>
              <a:rPr lang="en-US" sz="2550" b="1" baseline="30000" dirty="0" smtClean="0">
                <a:solidFill>
                  <a:schemeClr val="accent2">
                    <a:lumMod val="50000"/>
                  </a:schemeClr>
                </a:solidFill>
                <a:latin typeface="Aparajita" pitchFamily="34" charset="0"/>
                <a:cs typeface="Aparajita" pitchFamily="34" charset="0"/>
              </a:rPr>
              <a:t>2</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The following figure shows the axial load from SAP2000</a:t>
            </a:r>
          </a:p>
          <a:p>
            <a:pPr lvl="1">
              <a:buFont typeface="Wingdings" pitchFamily="2" charset="2"/>
              <a:buChar char="Ø"/>
            </a:pPr>
            <a:endParaRPr lang="en-US" sz="2400" dirty="0" smtClean="0"/>
          </a:p>
          <a:p>
            <a:pPr lvl="1">
              <a:buFont typeface="Wingdings" pitchFamily="2" charset="2"/>
              <a:buChar char="Ø"/>
            </a:pPr>
            <a:endParaRPr lang="en-US" sz="2400" dirty="0" smtClean="0"/>
          </a:p>
          <a:p>
            <a:pPr lvl="1">
              <a:buNone/>
            </a:pPr>
            <a:endParaRPr lang="en-US" sz="2400" dirty="0" smtClean="0"/>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Live Load from SAP2000 = 320 </a:t>
            </a:r>
            <a:r>
              <a:rPr lang="en-US" sz="2550" b="1" dirty="0" err="1" smtClean="0">
                <a:solidFill>
                  <a:schemeClr val="accent2">
                    <a:lumMod val="50000"/>
                  </a:schemeClr>
                </a:solidFill>
                <a:latin typeface="Aparajita" pitchFamily="34" charset="0"/>
                <a:cs typeface="Aparajita" pitchFamily="34" charset="0"/>
              </a:rPr>
              <a:t>kN</a:t>
            </a:r>
            <a:r>
              <a:rPr lang="en-US" sz="2550" b="1" dirty="0" smtClean="0">
                <a:solidFill>
                  <a:schemeClr val="accent2">
                    <a:lumMod val="50000"/>
                  </a:schemeClr>
                </a:solidFill>
                <a:latin typeface="Aparajita" pitchFamily="34" charset="0"/>
                <a:cs typeface="Aparajita" pitchFamily="34" charset="0"/>
              </a:rPr>
              <a:t> </a:t>
            </a: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Live Load using tributary area = 23.3x( 1.5 + 4 x 3 ) = 315 </a:t>
            </a:r>
            <a:r>
              <a:rPr lang="en-US" sz="2550" b="1" dirty="0" err="1" smtClean="0">
                <a:solidFill>
                  <a:schemeClr val="accent2">
                    <a:lumMod val="50000"/>
                  </a:schemeClr>
                </a:solidFill>
                <a:latin typeface="Aparajita" pitchFamily="34" charset="0"/>
                <a:cs typeface="Aparajita" pitchFamily="34" charset="0"/>
              </a:rPr>
              <a:t>kN</a:t>
            </a:r>
            <a:r>
              <a:rPr lang="en-US" sz="2550" b="1" dirty="0" smtClean="0">
                <a:solidFill>
                  <a:schemeClr val="accent2">
                    <a:lumMod val="50000"/>
                  </a:schemeClr>
                </a:solidFill>
                <a:latin typeface="Aparajita" pitchFamily="34" charset="0"/>
                <a:cs typeface="Aparajita" pitchFamily="34" charset="0"/>
              </a:rPr>
              <a:t> </a:t>
            </a:r>
            <a:r>
              <a:rPr lang="en-US" sz="2400" dirty="0" smtClean="0"/>
              <a:t/>
            </a:r>
            <a:br>
              <a:rPr lang="en-US" sz="2400" dirty="0" smtClean="0"/>
            </a:br>
            <a:endParaRPr lang="en-US" sz="2400" dirty="0" smtClean="0"/>
          </a:p>
          <a:p>
            <a:pPr lvl="1">
              <a:buClr>
                <a:schemeClr val="accent4">
                  <a:lumMod val="75000"/>
                </a:schemeClr>
              </a:buClr>
              <a:buFont typeface="Wingdings" pitchFamily="2" charset="2"/>
              <a:buChar char="ü"/>
            </a:pPr>
            <a:r>
              <a:rPr lang="en-US" sz="2400" b="1" dirty="0" smtClean="0">
                <a:solidFill>
                  <a:srgbClr val="0070C0"/>
                </a:solidFill>
              </a:rPr>
              <a:t>Difference Percentage = (320 - 315) / 320 = 1.56%</a:t>
            </a:r>
          </a:p>
          <a:p>
            <a:endParaRPr lang="en-US" dirty="0" smtClean="0"/>
          </a:p>
          <a:p>
            <a:endParaRPr lang="en-US" dirty="0"/>
          </a:p>
        </p:txBody>
      </p:sp>
      <p:pic>
        <p:nvPicPr>
          <p:cNvPr id="2050" name="Picture 2" descr="E:\Engineering Documents\Graduation Project\GP images\live col check.PNG"/>
          <p:cNvPicPr>
            <a:picLocks noChangeAspect="1" noChangeArrowheads="1"/>
          </p:cNvPicPr>
          <p:nvPr/>
        </p:nvPicPr>
        <p:blipFill>
          <a:blip r:embed="rId2" cstate="print"/>
          <a:srcRect/>
          <a:stretch>
            <a:fillRect/>
          </a:stretch>
        </p:blipFill>
        <p:spPr bwMode="auto">
          <a:xfrm>
            <a:off x="1371600" y="3429000"/>
            <a:ext cx="6172200" cy="10668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58</a:t>
            </a:fld>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Serviceability Check</a:t>
            </a:r>
            <a:endParaRPr lang="en-US" sz="4400" b="1" dirty="0">
              <a:latin typeface="Tekton Pro" pitchFamily="34" charset="0"/>
            </a:endParaRPr>
          </a:p>
        </p:txBody>
      </p:sp>
      <p:sp>
        <p:nvSpPr>
          <p:cNvPr id="3" name="Content Placeholder 2"/>
          <p:cNvSpPr>
            <a:spLocks noGrp="1"/>
          </p:cNvSpPr>
          <p:nvPr>
            <p:ph idx="1"/>
          </p:nvPr>
        </p:nvSpPr>
        <p:spPr>
          <a:xfrm>
            <a:off x="457200" y="1524000"/>
            <a:ext cx="8229600" cy="4876800"/>
          </a:xfrm>
        </p:spPr>
        <p:txBody>
          <a:bodyPr>
            <a:normAutofit/>
          </a:bodyPr>
          <a:lstStyle/>
          <a:p>
            <a:pPr>
              <a:buClr>
                <a:schemeClr val="accent4">
                  <a:lumMod val="75000"/>
                </a:schemeClr>
              </a:buClr>
              <a:buFont typeface="Wingdings" pitchFamily="2" charset="2"/>
              <a:buChar char="v"/>
            </a:pPr>
            <a:r>
              <a:rPr lang="en-US" b="1" dirty="0" smtClean="0">
                <a:solidFill>
                  <a:schemeClr val="accent4">
                    <a:lumMod val="50000"/>
                  </a:schemeClr>
                </a:solidFill>
              </a:rPr>
              <a:t>The following table shows the allowable deflection limits</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The Selected Limit to be Checked is L/240</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None/>
            </a:pPr>
            <a:endParaRPr lang="en-US" dirty="0"/>
          </a:p>
        </p:txBody>
      </p:sp>
      <p:pic>
        <p:nvPicPr>
          <p:cNvPr id="4098" name="Picture 2" descr="C:\Users\KAREEM-JO\Desktop\Deflections.PNG"/>
          <p:cNvPicPr>
            <a:picLocks noChangeAspect="1" noChangeArrowheads="1"/>
          </p:cNvPicPr>
          <p:nvPr/>
        </p:nvPicPr>
        <p:blipFill>
          <a:blip r:embed="rId2" cstate="print"/>
          <a:srcRect r="2703" b="2488"/>
          <a:stretch>
            <a:fillRect/>
          </a:stretch>
        </p:blipFill>
        <p:spPr bwMode="auto">
          <a:xfrm>
            <a:off x="457200" y="2133600"/>
            <a:ext cx="8229600" cy="37338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First Floor Architectural Plan</a:t>
            </a:r>
            <a:endParaRPr lang="en-US" sz="4400" b="1" dirty="0">
              <a:latin typeface="Tekton Pro" pitchFamily="34" charset="0"/>
            </a:endParaRPr>
          </a:p>
        </p:txBody>
      </p:sp>
      <p:pic>
        <p:nvPicPr>
          <p:cNvPr id="3074" name="Picture 2" descr="C:\Users\KAREEM-JO\Desktop\PRES IMG\Arch Plan 1.PNG"/>
          <p:cNvPicPr>
            <a:picLocks noChangeAspect="1" noChangeArrowheads="1"/>
          </p:cNvPicPr>
          <p:nvPr/>
        </p:nvPicPr>
        <p:blipFill>
          <a:blip r:embed="rId2" cstate="print"/>
          <a:srcRect/>
          <a:stretch>
            <a:fillRect/>
          </a:stretch>
        </p:blipFill>
        <p:spPr bwMode="auto">
          <a:xfrm>
            <a:off x="1066800" y="1219200"/>
            <a:ext cx="6708762" cy="5410200"/>
          </a:xfrm>
          <a:prstGeom prst="rect">
            <a:avLst/>
          </a:prstGeom>
          <a:noFill/>
        </p:spPr>
      </p:pic>
      <p:sp>
        <p:nvSpPr>
          <p:cNvPr id="4" name="Slide Number Placeholder 3"/>
          <p:cNvSpPr>
            <a:spLocks noGrp="1"/>
          </p:cNvSpPr>
          <p:nvPr>
            <p:ph type="sldNum" sz="quarter" idx="12"/>
          </p:nvPr>
        </p:nvSpPr>
        <p:spPr/>
        <p:txBody>
          <a:bodyPr/>
          <a:lstStyle/>
          <a:p>
            <a:fld id="{C238F03A-58E1-4ECA-9024-348A9A81A53D}" type="slidenum">
              <a:rPr lang="en-US" smtClean="0"/>
              <a:pPr/>
              <a:t>6</a:t>
            </a:fld>
            <a:endParaRPr lang="en-US"/>
          </a:p>
        </p:txBody>
      </p:sp>
      <p:sp>
        <p:nvSpPr>
          <p:cNvPr id="5" name="TextBox 4"/>
          <p:cNvSpPr txBox="1"/>
          <p:nvPr/>
        </p:nvSpPr>
        <p:spPr>
          <a:xfrm>
            <a:off x="1828800" y="3805535"/>
            <a:ext cx="1295400" cy="461665"/>
          </a:xfrm>
          <a:prstGeom prst="rect">
            <a:avLst/>
          </a:prstGeom>
          <a:solidFill>
            <a:schemeClr val="bg1"/>
          </a:solidFill>
          <a:ln>
            <a:solidFill>
              <a:schemeClr val="bg1"/>
            </a:solidFill>
          </a:ln>
        </p:spPr>
        <p:txBody>
          <a:bodyPr wrap="square" rtlCol="0">
            <a:spAutoFit/>
          </a:bodyPr>
          <a:lstStyle/>
          <a:p>
            <a:r>
              <a:rPr lang="en-US" sz="2400" dirty="0" smtClean="0"/>
              <a:t>Block (1)</a:t>
            </a:r>
            <a:endParaRPr lang="en-US" sz="2400" dirty="0"/>
          </a:p>
        </p:txBody>
      </p:sp>
      <p:sp>
        <p:nvSpPr>
          <p:cNvPr id="6" name="TextBox 5"/>
          <p:cNvSpPr txBox="1"/>
          <p:nvPr/>
        </p:nvSpPr>
        <p:spPr>
          <a:xfrm>
            <a:off x="5334000" y="2052935"/>
            <a:ext cx="1295400" cy="461665"/>
          </a:xfrm>
          <a:prstGeom prst="rect">
            <a:avLst/>
          </a:prstGeom>
          <a:solidFill>
            <a:schemeClr val="bg1"/>
          </a:solidFill>
          <a:ln>
            <a:solidFill>
              <a:schemeClr val="bg1"/>
            </a:solidFill>
          </a:ln>
        </p:spPr>
        <p:txBody>
          <a:bodyPr wrap="square" rtlCol="0">
            <a:spAutoFit/>
          </a:bodyPr>
          <a:lstStyle/>
          <a:p>
            <a:r>
              <a:rPr lang="en-US" sz="2400" dirty="0" smtClean="0"/>
              <a:t>Block (3)</a:t>
            </a:r>
            <a:endParaRPr lang="en-US" sz="2400" dirty="0"/>
          </a:p>
        </p:txBody>
      </p:sp>
      <p:sp>
        <p:nvSpPr>
          <p:cNvPr id="7" name="TextBox 6"/>
          <p:cNvSpPr txBox="1"/>
          <p:nvPr/>
        </p:nvSpPr>
        <p:spPr>
          <a:xfrm>
            <a:off x="5486400" y="3429000"/>
            <a:ext cx="914400" cy="830997"/>
          </a:xfrm>
          <a:prstGeom prst="rect">
            <a:avLst/>
          </a:prstGeom>
          <a:solidFill>
            <a:schemeClr val="bg1"/>
          </a:solidFill>
          <a:ln>
            <a:solidFill>
              <a:schemeClr val="bg1"/>
            </a:solidFill>
          </a:ln>
        </p:spPr>
        <p:txBody>
          <a:bodyPr wrap="square" rtlCol="0">
            <a:spAutoFit/>
          </a:bodyPr>
          <a:lstStyle/>
          <a:p>
            <a:r>
              <a:rPr lang="en-US" sz="2400" dirty="0" smtClean="0"/>
              <a:t>Block</a:t>
            </a:r>
            <a:br>
              <a:rPr lang="en-US" sz="2400" dirty="0" smtClean="0"/>
            </a:br>
            <a:r>
              <a:rPr lang="en-US" sz="2400" dirty="0" smtClean="0"/>
              <a:t>   (2)</a:t>
            </a:r>
            <a:endParaRPr lang="en-U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Serviceability Check</a:t>
            </a:r>
            <a:endParaRPr lang="en-US" sz="4400" b="1" dirty="0">
              <a:latin typeface="Tekton Pro" pitchFamily="34" charset="0"/>
            </a:endParaRPr>
          </a:p>
        </p:txBody>
      </p:sp>
      <p:sp>
        <p:nvSpPr>
          <p:cNvPr id="3" name="Content Placeholder 2"/>
          <p:cNvSpPr>
            <a:spLocks noGrp="1"/>
          </p:cNvSpPr>
          <p:nvPr>
            <p:ph idx="1"/>
          </p:nvPr>
        </p:nvSpPr>
        <p:spPr>
          <a:xfrm>
            <a:off x="228600" y="1600200"/>
            <a:ext cx="8686800" cy="4800600"/>
          </a:xfrm>
        </p:spPr>
        <p:txBody>
          <a:bodyPr>
            <a:normAutofit/>
          </a:bodyPr>
          <a:lstStyle/>
          <a:p>
            <a:pPr>
              <a:buClr>
                <a:schemeClr val="accent4">
                  <a:lumMod val="75000"/>
                </a:schemeClr>
              </a:buClr>
              <a:buFont typeface="Wingdings" pitchFamily="2" charset="2"/>
              <a:buChar char="v"/>
            </a:pPr>
            <a:r>
              <a:rPr lang="en-US" sz="2500" b="1" dirty="0" smtClean="0">
                <a:solidFill>
                  <a:schemeClr val="accent4">
                    <a:lumMod val="50000"/>
                  </a:schemeClr>
                </a:solidFill>
              </a:rPr>
              <a:t>The serviceability is checked in terms of long-term deflection</a:t>
            </a:r>
          </a:p>
          <a:p>
            <a:pPr>
              <a:buNone/>
            </a:pPr>
            <a:endParaRPr lang="en-US" sz="2600" dirty="0" smtClean="0"/>
          </a:p>
          <a:p>
            <a:endParaRPr lang="en-US" dirty="0" smtClean="0"/>
          </a:p>
          <a:p>
            <a:endParaRPr lang="en-US" dirty="0" smtClean="0"/>
          </a:p>
          <a:p>
            <a:pPr lvl="1">
              <a:buClr>
                <a:schemeClr val="accent4">
                  <a:lumMod val="75000"/>
                </a:schemeClr>
              </a:buClr>
              <a:buFont typeface="Wingdings" pitchFamily="2" charset="2"/>
              <a:buChar char="Ø"/>
            </a:pPr>
            <a:r>
              <a:rPr lang="en-US" sz="2400" b="1" dirty="0" smtClean="0">
                <a:solidFill>
                  <a:schemeClr val="accent2">
                    <a:lumMod val="50000"/>
                  </a:schemeClr>
                </a:solidFill>
                <a:latin typeface="Aparajita" pitchFamily="34" charset="0"/>
                <a:cs typeface="Aparajita" pitchFamily="34" charset="0"/>
              </a:rPr>
              <a:t>Where </a:t>
            </a:r>
            <a:r>
              <a:rPr lang="el-GR" sz="2400" dirty="0" smtClean="0">
                <a:solidFill>
                  <a:schemeClr val="accent2">
                    <a:lumMod val="50000"/>
                  </a:schemeClr>
                </a:solidFill>
                <a:cs typeface="Aparajita" pitchFamily="34" charset="0"/>
              </a:rPr>
              <a:t>λ</a:t>
            </a:r>
            <a:r>
              <a:rPr lang="en-US" sz="2400" b="1" dirty="0" smtClean="0">
                <a:solidFill>
                  <a:schemeClr val="accent2">
                    <a:lumMod val="50000"/>
                  </a:schemeClr>
                </a:solidFill>
                <a:latin typeface="Aparajita" pitchFamily="34" charset="0"/>
                <a:cs typeface="Aparajita" pitchFamily="34" charset="0"/>
              </a:rPr>
              <a:t> is the time factor</a:t>
            </a:r>
          </a:p>
          <a:p>
            <a:pPr lvl="1">
              <a:buClr>
                <a:schemeClr val="accent4">
                  <a:lumMod val="75000"/>
                </a:schemeClr>
              </a:buClr>
              <a:buFont typeface="Wingdings" pitchFamily="2" charset="2"/>
              <a:buChar char="Ø"/>
            </a:pPr>
            <a:r>
              <a:rPr lang="en-US" sz="2400" dirty="0" smtClean="0">
                <a:solidFill>
                  <a:schemeClr val="accent2">
                    <a:lumMod val="50000"/>
                  </a:schemeClr>
                </a:solidFill>
                <a:latin typeface="Aparajita" pitchFamily="34" charset="0"/>
                <a:cs typeface="Aparajita" pitchFamily="34" charset="0"/>
              </a:rPr>
              <a:t>Δ</a:t>
            </a:r>
            <a:r>
              <a:rPr lang="en-US" sz="2400" b="1" baseline="-25000" dirty="0" smtClean="0">
                <a:solidFill>
                  <a:schemeClr val="accent2">
                    <a:lumMod val="50000"/>
                  </a:schemeClr>
                </a:solidFill>
                <a:latin typeface="Aparajita" pitchFamily="34" charset="0"/>
                <a:cs typeface="Aparajita" pitchFamily="34" charset="0"/>
              </a:rPr>
              <a:t>LT</a:t>
            </a:r>
            <a:r>
              <a:rPr lang="en-US" sz="2400" b="1" dirty="0" smtClean="0">
                <a:solidFill>
                  <a:schemeClr val="accent2">
                    <a:lumMod val="50000"/>
                  </a:schemeClr>
                </a:solidFill>
                <a:latin typeface="Aparajita" pitchFamily="34" charset="0"/>
                <a:cs typeface="Aparajita" pitchFamily="34" charset="0"/>
              </a:rPr>
              <a:t> = Total long term deflection </a:t>
            </a:r>
          </a:p>
          <a:p>
            <a:pPr lvl="1">
              <a:buClr>
                <a:schemeClr val="accent4">
                  <a:lumMod val="75000"/>
                </a:schemeClr>
              </a:buClr>
              <a:buFont typeface="Wingdings" pitchFamily="2" charset="2"/>
              <a:buChar char="Ø"/>
            </a:pPr>
            <a:r>
              <a:rPr lang="en-US" sz="2400" dirty="0" smtClean="0">
                <a:solidFill>
                  <a:schemeClr val="accent2">
                    <a:lumMod val="50000"/>
                  </a:schemeClr>
                </a:solidFill>
                <a:latin typeface="Aparajita" pitchFamily="34" charset="0"/>
                <a:cs typeface="Aparajita" pitchFamily="34" charset="0"/>
              </a:rPr>
              <a:t>Δ</a:t>
            </a:r>
            <a:r>
              <a:rPr lang="en-US" sz="2400" b="1" baseline="-25000" dirty="0" smtClean="0">
                <a:solidFill>
                  <a:schemeClr val="accent2">
                    <a:lumMod val="50000"/>
                  </a:schemeClr>
                </a:solidFill>
                <a:latin typeface="Aparajita" pitchFamily="34" charset="0"/>
                <a:cs typeface="Aparajita" pitchFamily="34" charset="0"/>
              </a:rPr>
              <a:t>D</a:t>
            </a:r>
            <a:r>
              <a:rPr lang="en-US" sz="2400" b="1" dirty="0" smtClean="0">
                <a:solidFill>
                  <a:schemeClr val="accent2">
                    <a:lumMod val="50000"/>
                  </a:schemeClr>
                </a:solidFill>
                <a:latin typeface="Aparajita" pitchFamily="34" charset="0"/>
                <a:cs typeface="Aparajita" pitchFamily="34" charset="0"/>
              </a:rPr>
              <a:t> = Immediate deflections due to dead loads</a:t>
            </a:r>
          </a:p>
          <a:p>
            <a:pPr lvl="1">
              <a:buClr>
                <a:schemeClr val="accent4">
                  <a:lumMod val="75000"/>
                </a:schemeClr>
              </a:buClr>
              <a:buFont typeface="Wingdings" pitchFamily="2" charset="2"/>
              <a:buChar char="Ø"/>
            </a:pPr>
            <a:r>
              <a:rPr lang="en-US" sz="2400" dirty="0" smtClean="0">
                <a:solidFill>
                  <a:schemeClr val="accent2">
                    <a:lumMod val="50000"/>
                  </a:schemeClr>
                </a:solidFill>
                <a:latin typeface="Aparajita" pitchFamily="34" charset="0"/>
                <a:cs typeface="Aparajita" pitchFamily="34" charset="0"/>
              </a:rPr>
              <a:t>Δ</a:t>
            </a:r>
            <a:r>
              <a:rPr lang="en-US" sz="2400" b="1" baseline="-25000" dirty="0" smtClean="0">
                <a:solidFill>
                  <a:schemeClr val="accent2">
                    <a:lumMod val="50000"/>
                  </a:schemeClr>
                </a:solidFill>
                <a:latin typeface="Aparajita" pitchFamily="34" charset="0"/>
                <a:cs typeface="Aparajita" pitchFamily="34" charset="0"/>
              </a:rPr>
              <a:t>L</a:t>
            </a:r>
            <a:r>
              <a:rPr lang="en-US" sz="2400" b="1" dirty="0" smtClean="0">
                <a:solidFill>
                  <a:schemeClr val="accent2">
                    <a:lumMod val="50000"/>
                  </a:schemeClr>
                </a:solidFill>
                <a:latin typeface="Aparajita" pitchFamily="34" charset="0"/>
                <a:cs typeface="Aparajita" pitchFamily="34" charset="0"/>
              </a:rPr>
              <a:t> = Immediate deflections due to live loads </a:t>
            </a:r>
          </a:p>
          <a:p>
            <a:pPr lvl="1">
              <a:buClr>
                <a:schemeClr val="accent4">
                  <a:lumMod val="75000"/>
                </a:schemeClr>
              </a:buClr>
              <a:buFont typeface="Wingdings" pitchFamily="2" charset="2"/>
              <a:buChar char="Ø"/>
            </a:pPr>
            <a:endParaRPr lang="en-US" sz="2400" dirty="0" smtClean="0">
              <a:solidFill>
                <a:schemeClr val="accent2">
                  <a:lumMod val="50000"/>
                </a:schemeClr>
              </a:solidFill>
            </a:endParaRPr>
          </a:p>
          <a:p>
            <a:pPr lvl="1">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25% of Live load is assumed to be sustained forever</a:t>
            </a:r>
            <a:endParaRPr lang="en-US" sz="2550" b="1" dirty="0">
              <a:solidFill>
                <a:schemeClr val="accent2">
                  <a:lumMod val="50000"/>
                </a:schemeClr>
              </a:solidFill>
              <a:latin typeface="Aparajita" pitchFamily="34" charset="0"/>
              <a:cs typeface="Aparajita" pitchFamily="34" charset="0"/>
            </a:endParaRPr>
          </a:p>
        </p:txBody>
      </p:sp>
      <p:pic>
        <p:nvPicPr>
          <p:cNvPr id="5122" name="Picture 2" descr="C:\Users\KAREEM-JO\Desktop\LT.PNG"/>
          <p:cNvPicPr>
            <a:picLocks noChangeAspect="1" noChangeArrowheads="1"/>
          </p:cNvPicPr>
          <p:nvPr/>
        </p:nvPicPr>
        <p:blipFill>
          <a:blip r:embed="rId2" cstate="print"/>
          <a:srcRect/>
          <a:stretch>
            <a:fillRect/>
          </a:stretch>
        </p:blipFill>
        <p:spPr bwMode="auto">
          <a:xfrm>
            <a:off x="1676400" y="2286000"/>
            <a:ext cx="5059680" cy="914400"/>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Serviceability Check</a:t>
            </a:r>
            <a:endParaRPr lang="en-US" sz="4400" b="1" dirty="0">
              <a:latin typeface="Tekton Pro" pitchFamily="34" charset="0"/>
            </a:endParaRPr>
          </a:p>
        </p:txBody>
      </p:sp>
      <p:sp>
        <p:nvSpPr>
          <p:cNvPr id="3" name="Content Placeholder 2"/>
          <p:cNvSpPr>
            <a:spLocks noGrp="1"/>
          </p:cNvSpPr>
          <p:nvPr>
            <p:ph idx="1"/>
          </p:nvPr>
        </p:nvSpPr>
        <p:spPr>
          <a:xfrm>
            <a:off x="457200" y="1295400"/>
            <a:ext cx="8229600" cy="4525963"/>
          </a:xfrm>
        </p:spPr>
        <p:txBody>
          <a:bodyPr/>
          <a:lstStyle/>
          <a:p>
            <a:pPr>
              <a:buClr>
                <a:schemeClr val="accent4">
                  <a:lumMod val="75000"/>
                </a:schemeClr>
              </a:buClr>
              <a:buFont typeface="Wingdings" pitchFamily="2" charset="2"/>
              <a:buChar char="v"/>
            </a:pPr>
            <a:r>
              <a:rPr lang="en-US" b="1" dirty="0" smtClean="0">
                <a:solidFill>
                  <a:schemeClr val="accent4">
                    <a:lumMod val="50000"/>
                  </a:schemeClr>
                </a:solidFill>
              </a:rPr>
              <a:t>This figure shows the long term deflection in the third floor obtained from SAP2000</a:t>
            </a:r>
          </a:p>
          <a:p>
            <a:pPr>
              <a:buNone/>
            </a:pPr>
            <a:endParaRPr lang="en-US" dirty="0"/>
          </a:p>
        </p:txBody>
      </p:sp>
      <p:pic>
        <p:nvPicPr>
          <p:cNvPr id="6146" name="Picture 2" descr="E:\Engineering Documents\Graduation Project\GP images\long term excessive def.png"/>
          <p:cNvPicPr>
            <a:picLocks noChangeAspect="1" noChangeArrowheads="1"/>
          </p:cNvPicPr>
          <p:nvPr/>
        </p:nvPicPr>
        <p:blipFill>
          <a:blip r:embed="rId2" cstate="print"/>
          <a:srcRect/>
          <a:stretch>
            <a:fillRect/>
          </a:stretch>
        </p:blipFill>
        <p:spPr bwMode="auto">
          <a:xfrm>
            <a:off x="381000" y="2057400"/>
            <a:ext cx="8339138" cy="4425975"/>
          </a:xfrm>
          <a:prstGeom prst="rect">
            <a:avLst/>
          </a:prstGeom>
          <a:noFill/>
        </p:spPr>
      </p:pic>
      <p:sp>
        <p:nvSpPr>
          <p:cNvPr id="5" name="Slide Number Placeholder 4"/>
          <p:cNvSpPr>
            <a:spLocks noGrp="1"/>
          </p:cNvSpPr>
          <p:nvPr>
            <p:ph type="sldNum" sz="quarter" idx="12"/>
          </p:nvPr>
        </p:nvSpPr>
        <p:spPr/>
        <p:txBody>
          <a:bodyPr/>
          <a:lstStyle/>
          <a:p>
            <a:fld id="{C238F03A-58E1-4ECA-9024-348A9A81A53D}"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Engineering Documents\Graduation Project\GP images\deflection normal.png"/>
          <p:cNvPicPr>
            <a:picLocks noChangeAspect="1" noChangeArrowheads="1"/>
          </p:cNvPicPr>
          <p:nvPr/>
        </p:nvPicPr>
        <p:blipFill>
          <a:blip r:embed="rId2" cstate="print"/>
          <a:srcRect/>
          <a:stretch>
            <a:fillRect/>
          </a:stretch>
        </p:blipFill>
        <p:spPr bwMode="auto">
          <a:xfrm>
            <a:off x="1068387" y="2971800"/>
            <a:ext cx="6704013" cy="3657600"/>
          </a:xfrm>
          <a:prstGeom prst="rect">
            <a:avLst/>
          </a:prstGeom>
          <a:noFill/>
        </p:spPr>
      </p:pic>
      <p:sp>
        <p:nvSpPr>
          <p:cNvPr id="2" name="Title 1"/>
          <p:cNvSpPr>
            <a:spLocks noGrp="1"/>
          </p:cNvSpPr>
          <p:nvPr>
            <p:ph type="title"/>
          </p:nvPr>
        </p:nvSpPr>
        <p:spPr>
          <a:xfrm>
            <a:off x="457200" y="152400"/>
            <a:ext cx="8229600" cy="1143000"/>
          </a:xfrm>
        </p:spPr>
        <p:txBody>
          <a:bodyPr/>
          <a:lstStyle/>
          <a:p>
            <a:r>
              <a:rPr lang="en-US" b="1" dirty="0" smtClean="0">
                <a:latin typeface="Tekton Pro" pitchFamily="34" charset="0"/>
              </a:rPr>
              <a:t>Serviceability Check</a:t>
            </a:r>
            <a:endParaRPr lang="en-US" b="1" dirty="0">
              <a:latin typeface="Tekton Pro" pitchFamily="34" charset="0"/>
            </a:endParaRPr>
          </a:p>
        </p:txBody>
      </p:sp>
      <p:sp>
        <p:nvSpPr>
          <p:cNvPr id="3" name="Content Placeholder 2"/>
          <p:cNvSpPr>
            <a:spLocks noGrp="1"/>
          </p:cNvSpPr>
          <p:nvPr>
            <p:ph idx="1"/>
          </p:nvPr>
        </p:nvSpPr>
        <p:spPr>
          <a:xfrm>
            <a:off x="457200" y="1173162"/>
            <a:ext cx="8229600" cy="4525963"/>
          </a:xfrm>
        </p:spPr>
        <p:txBody>
          <a:bodyPr/>
          <a:lstStyle/>
          <a:p>
            <a:pPr>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The Long term deflection = 84mm</a:t>
            </a:r>
          </a:p>
          <a:p>
            <a:pPr>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Allowable Deflection = L/240 = 12.8/240 = 54mm</a:t>
            </a:r>
          </a:p>
          <a:p>
            <a:pPr>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The Long term deflection exceeds the allowable limit</a:t>
            </a:r>
          </a:p>
          <a:p>
            <a:pPr>
              <a:buClr>
                <a:schemeClr val="accent4">
                  <a:lumMod val="75000"/>
                </a:schemeClr>
              </a:buClr>
              <a:buFont typeface="Wingdings" pitchFamily="2" charset="2"/>
              <a:buChar char="Ø"/>
            </a:pPr>
            <a:r>
              <a:rPr lang="en-US" sz="2550" b="1" dirty="0" smtClean="0">
                <a:solidFill>
                  <a:schemeClr val="accent2">
                    <a:lumMod val="50000"/>
                  </a:schemeClr>
                </a:solidFill>
                <a:latin typeface="Aparajita" pitchFamily="34" charset="0"/>
                <a:cs typeface="Aparajita" pitchFamily="34" charset="0"/>
              </a:rPr>
              <a:t>Beam Dimensions increased from 400x500mm to 500x700 </a:t>
            </a:r>
          </a:p>
          <a:p>
            <a:pPr>
              <a:buNone/>
            </a:pP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b="1" dirty="0" smtClean="0">
                <a:latin typeface="Tekton Pro" pitchFamily="34" charset="0"/>
              </a:rPr>
              <a:t>Check of Lateral Forces</a:t>
            </a:r>
            <a:endParaRPr lang="en-US" sz="3800" b="1" dirty="0">
              <a:latin typeface="Tekton Pro" pitchFamily="34" charset="0"/>
            </a:endParaRPr>
          </a:p>
        </p:txBody>
      </p:sp>
      <p:sp>
        <p:nvSpPr>
          <p:cNvPr id="3" name="Content Placeholder 2"/>
          <p:cNvSpPr>
            <a:spLocks noGrp="1"/>
          </p:cNvSpPr>
          <p:nvPr>
            <p:ph idx="1"/>
          </p:nvPr>
        </p:nvSpPr>
        <p:spPr>
          <a:xfrm>
            <a:off x="381000" y="1524000"/>
            <a:ext cx="8382000" cy="4876800"/>
          </a:xfrm>
        </p:spPr>
        <p:txBody>
          <a:bodyPr>
            <a:normAutofit/>
          </a:bodyPr>
          <a:lstStyle/>
          <a:p>
            <a:pPr>
              <a:buClr>
                <a:schemeClr val="bg1">
                  <a:lumMod val="50000"/>
                </a:schemeClr>
              </a:buClr>
              <a:buFont typeface="Wingdings" pitchFamily="2" charset="2"/>
              <a:buChar char="Ø"/>
            </a:pPr>
            <a:r>
              <a:rPr lang="en-US" sz="2600" b="1" dirty="0" smtClean="0">
                <a:solidFill>
                  <a:schemeClr val="accent2">
                    <a:lumMod val="50000"/>
                  </a:schemeClr>
                </a:solidFill>
                <a:latin typeface="Aparajita" pitchFamily="34" charset="0"/>
                <a:cs typeface="Aparajita" pitchFamily="34" charset="0"/>
              </a:rPr>
              <a:t>The following table shows a comparison between the value of lateral forces obtained by hand calculation and by SAP2000.</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63</a:t>
            </a:fld>
            <a:endParaRPr lang="en-US"/>
          </a:p>
        </p:txBody>
      </p:sp>
      <p:pic>
        <p:nvPicPr>
          <p:cNvPr id="1027" name="Picture 3" descr="C:\Users\Kareem\Desktop\GP2 PRES IMG\TABLE MOQARNE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514600"/>
            <a:ext cx="79248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679107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b="1" dirty="0">
                <a:latin typeface="Tekton Pro" pitchFamily="34" charset="0"/>
              </a:rPr>
              <a:t>Structural Design of Concrete Members</a:t>
            </a:r>
          </a:p>
        </p:txBody>
      </p:sp>
      <p:sp>
        <p:nvSpPr>
          <p:cNvPr id="3" name="Content Placeholder 2"/>
          <p:cNvSpPr>
            <a:spLocks noGrp="1"/>
          </p:cNvSpPr>
          <p:nvPr>
            <p:ph idx="1"/>
          </p:nvPr>
        </p:nvSpPr>
        <p:spPr>
          <a:xfrm>
            <a:off x="381000" y="1524000"/>
            <a:ext cx="8382000" cy="4876800"/>
          </a:xfrm>
        </p:spPr>
        <p:txBody>
          <a:bodyPr>
            <a:normAutofit/>
          </a:bodyPr>
          <a:lstStyle/>
          <a:p>
            <a:pPr marL="457200" indent="-457200">
              <a:buClr>
                <a:schemeClr val="bg1">
                  <a:lumMod val="50000"/>
                </a:schemeClr>
              </a:buClr>
              <a:buFont typeface="+mj-lt"/>
              <a:buAutoNum type="arabicParenR"/>
            </a:pPr>
            <a:r>
              <a:rPr lang="en-US" sz="2750" b="1" dirty="0" smtClean="0">
                <a:solidFill>
                  <a:schemeClr val="accent2">
                    <a:lumMod val="50000"/>
                  </a:schemeClr>
                </a:solidFill>
                <a:latin typeface="Aparajita" pitchFamily="34" charset="0"/>
                <a:cs typeface="Aparajita" pitchFamily="34" charset="0"/>
              </a:rPr>
              <a:t>The code used for design and detailing is ACI 318-11 regarding seismic and gravity loads.</a:t>
            </a:r>
          </a:p>
          <a:p>
            <a:pPr marL="457200" indent="-457200">
              <a:buClr>
                <a:schemeClr val="bg1">
                  <a:lumMod val="50000"/>
                </a:schemeClr>
              </a:buClr>
              <a:buFont typeface="+mj-lt"/>
              <a:buAutoNum type="arabicParenR"/>
            </a:pPr>
            <a:r>
              <a:rPr lang="en-US" sz="2750" b="1" dirty="0" smtClean="0">
                <a:solidFill>
                  <a:schemeClr val="accent2">
                    <a:lumMod val="50000"/>
                  </a:schemeClr>
                </a:solidFill>
                <a:latin typeface="Aparajita" pitchFamily="34" charset="0"/>
                <a:cs typeface="Aparajita" pitchFamily="34" charset="0"/>
              </a:rPr>
              <a:t>The structural system is Building Frame System with Special Shear Walls ( Intermediate Frames ).</a:t>
            </a:r>
          </a:p>
          <a:p>
            <a:pPr marL="457200" indent="-457200">
              <a:buClr>
                <a:schemeClr val="bg1">
                  <a:lumMod val="50000"/>
                </a:schemeClr>
              </a:buClr>
              <a:buFont typeface="+mj-lt"/>
              <a:buAutoNum type="arabicParenR"/>
            </a:pPr>
            <a:r>
              <a:rPr lang="en-US" sz="2750" b="1" dirty="0" smtClean="0">
                <a:solidFill>
                  <a:schemeClr val="accent2">
                    <a:lumMod val="50000"/>
                  </a:schemeClr>
                </a:solidFill>
                <a:latin typeface="Aparajita" pitchFamily="34" charset="0"/>
                <a:cs typeface="Aparajita" pitchFamily="34" charset="0"/>
              </a:rPr>
              <a:t>Provisions were applied to all structural members including:</a:t>
            </a:r>
          </a:p>
          <a:p>
            <a:pPr marL="857250" lvl="1" indent="-45720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Beams</a:t>
            </a:r>
          </a:p>
          <a:p>
            <a:pPr marL="857250" lvl="1" indent="-45720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Columns</a:t>
            </a:r>
          </a:p>
          <a:p>
            <a:pPr marL="857250" lvl="1" indent="-45720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Shear Walls</a:t>
            </a:r>
          </a:p>
          <a:p>
            <a:pPr marL="857250" lvl="1" indent="-45720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Foundations</a:t>
            </a:r>
          </a:p>
          <a:p>
            <a:pPr marL="857250" lvl="1" indent="-45720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Tie Beams</a:t>
            </a:r>
            <a:r>
              <a:rPr lang="en-US" sz="2400" b="1" dirty="0" smtClean="0">
                <a:solidFill>
                  <a:schemeClr val="accent2">
                    <a:lumMod val="50000"/>
                  </a:schemeClr>
                </a:solidFill>
                <a:latin typeface="Aparajita" pitchFamily="34" charset="0"/>
                <a:cs typeface="Aparajita" pitchFamily="34" charset="0"/>
              </a:rPr>
              <a:t>	</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64</a:t>
            </a:fld>
            <a:endParaRPr lang="en-US"/>
          </a:p>
        </p:txBody>
      </p:sp>
    </p:spTree>
    <p:extLst>
      <p:ext uri="{BB962C8B-B14F-4D97-AF65-F5344CB8AC3E}">
        <p14:creationId xmlns:p14="http://schemas.microsoft.com/office/powerpoint/2010/main" val="33809600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Kareem\Desktop\GP2 PRES IMG\BEAM HOOPS FIGURES.PNG"/>
          <p:cNvPicPr>
            <a:picLocks noChangeAspect="1" noChangeArrowheads="1"/>
          </p:cNvPicPr>
          <p:nvPr/>
        </p:nvPicPr>
        <p:blipFill rotWithShape="1">
          <a:blip r:embed="rId2">
            <a:extLst>
              <a:ext uri="{28A0092B-C50C-407E-A947-70E740481C1C}">
                <a14:useLocalDpi xmlns:a14="http://schemas.microsoft.com/office/drawing/2010/main" val="0"/>
              </a:ext>
            </a:extLst>
          </a:blip>
          <a:srcRect t="3814" b="22803"/>
          <a:stretch/>
        </p:blipFill>
        <p:spPr bwMode="auto">
          <a:xfrm>
            <a:off x="1143000" y="5181600"/>
            <a:ext cx="64008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Kareem\Desktop\GP2 PRES IMG\hoop spacing.PNG"/>
          <p:cNvPicPr>
            <a:picLocks noChangeAspect="1" noChangeArrowheads="1"/>
          </p:cNvPicPr>
          <p:nvPr/>
        </p:nvPicPr>
        <p:blipFill rotWithShape="1">
          <a:blip r:embed="rId3">
            <a:extLst>
              <a:ext uri="{28A0092B-C50C-407E-A947-70E740481C1C}">
                <a14:useLocalDpi xmlns:a14="http://schemas.microsoft.com/office/drawing/2010/main" val="0"/>
              </a:ext>
            </a:extLst>
          </a:blip>
          <a:srcRect l="6732" r="2592"/>
          <a:stretch/>
        </p:blipFill>
        <p:spPr bwMode="auto">
          <a:xfrm>
            <a:off x="4648200" y="3810000"/>
            <a:ext cx="3276600" cy="1066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52400"/>
            <a:ext cx="8229600" cy="1143000"/>
          </a:xfrm>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112837"/>
            <a:ext cx="8229600" cy="4525963"/>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Design and Detailing of Intermediate Beams :</a:t>
            </a: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Positive moment strength at joints shall be at least one third the negative moment strength.</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Negative and positive moment strength at any section shall be at least one fifth the moment strength at joints.</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Hoops shall be provided at a distance (2h) from the joints with a spacing equals the minimum of</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t>
            </a:r>
          </a:p>
          <a:p>
            <a:pPr marL="457200" indent="-457200">
              <a:spcBef>
                <a:spcPts val="18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Other hoops shall be spaced not more than (d/2)</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65</a:t>
            </a:fld>
            <a:endParaRPr lang="en-US"/>
          </a:p>
        </p:txBody>
      </p:sp>
    </p:spTree>
    <p:extLst>
      <p:ext uri="{BB962C8B-B14F-4D97-AF65-F5344CB8AC3E}">
        <p14:creationId xmlns:p14="http://schemas.microsoft.com/office/powerpoint/2010/main" val="33163097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850" b="1" dirty="0">
                <a:latin typeface="Tekton Pro" pitchFamily="34" charset="0"/>
              </a:rPr>
              <a:t>Structural Design of Concrete Members</a:t>
            </a:r>
          </a:p>
        </p:txBody>
      </p:sp>
      <p:sp>
        <p:nvSpPr>
          <p:cNvPr id="4" name="Slide Number Placeholder 3"/>
          <p:cNvSpPr>
            <a:spLocks noGrp="1"/>
          </p:cNvSpPr>
          <p:nvPr>
            <p:ph type="sldNum" sz="quarter" idx="12"/>
          </p:nvPr>
        </p:nvSpPr>
        <p:spPr/>
        <p:txBody>
          <a:bodyPr/>
          <a:lstStyle/>
          <a:p>
            <a:fld id="{C238F03A-58E1-4ECA-9024-348A9A81A53D}" type="slidenum">
              <a:rPr lang="en-US" smtClean="0"/>
              <a:pPr/>
              <a:t>66</a:t>
            </a:fld>
            <a:endParaRPr lang="en-US"/>
          </a:p>
        </p:txBody>
      </p:sp>
      <p:pic>
        <p:nvPicPr>
          <p:cNvPr id="9" name="Picture 3" descr="C:\Users\Kareem\Desktop\GP2 PRES IMG\BEAM CROSS SECTION.PNG"/>
          <p:cNvPicPr>
            <a:picLocks noChangeAspect="1" noChangeArrowheads="1"/>
          </p:cNvPicPr>
          <p:nvPr/>
        </p:nvPicPr>
        <p:blipFill rotWithShape="1">
          <a:blip r:embed="rId2">
            <a:extLst>
              <a:ext uri="{28A0092B-C50C-407E-A947-70E740481C1C}">
                <a14:useLocalDpi xmlns:a14="http://schemas.microsoft.com/office/drawing/2010/main" val="0"/>
              </a:ext>
            </a:extLst>
          </a:blip>
          <a:srcRect l="78353" t="4239" r="19889" b="7471"/>
          <a:stretch/>
        </p:blipFill>
        <p:spPr bwMode="auto">
          <a:xfrm>
            <a:off x="-4176" y="2362200"/>
            <a:ext cx="80376" cy="195103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Kareem\Desktop\GP2 PRES IMG\BEAMS LAYOUT.PNG"/>
          <p:cNvPicPr>
            <a:picLocks noChangeAspect="1" noChangeArrowheads="1"/>
          </p:cNvPicPr>
          <p:nvPr/>
        </p:nvPicPr>
        <p:blipFill rotWithShape="1">
          <a:blip r:embed="rId3">
            <a:extLst>
              <a:ext uri="{28A0092B-C50C-407E-A947-70E740481C1C}">
                <a14:useLocalDpi xmlns:a14="http://schemas.microsoft.com/office/drawing/2010/main" val="0"/>
              </a:ext>
            </a:extLst>
          </a:blip>
          <a:srcRect t="679"/>
          <a:stretch/>
        </p:blipFill>
        <p:spPr bwMode="auto">
          <a:xfrm>
            <a:off x="979487" y="990600"/>
            <a:ext cx="7021513" cy="580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190528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Kareem\Desktop\GP2 PRES IMG\AREA OF REBAR SAP20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5181600"/>
            <a:ext cx="57150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Kareem\Desktop\GP2 PRES IMG\STEEL RATIO BEAM.PNG"/>
          <p:cNvPicPr>
            <a:picLocks noChangeAspect="1" noChangeArrowheads="1"/>
          </p:cNvPicPr>
          <p:nvPr/>
        </p:nvPicPr>
        <p:blipFill rotWithShape="1">
          <a:blip r:embed="rId3">
            <a:extLst>
              <a:ext uri="{28A0092B-C50C-407E-A947-70E740481C1C}">
                <a14:useLocalDpi xmlns:a14="http://schemas.microsoft.com/office/drawing/2010/main" val="0"/>
              </a:ext>
            </a:extLst>
          </a:blip>
          <a:srcRect l="1518" t="5531" r="1477" b="6859"/>
          <a:stretch/>
        </p:blipFill>
        <p:spPr bwMode="auto">
          <a:xfrm>
            <a:off x="3429000" y="3200400"/>
            <a:ext cx="5174194" cy="914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95400"/>
            <a:ext cx="8305800" cy="4525963"/>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Beams :</a:t>
            </a: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The beam to be designed is (</a:t>
            </a:r>
            <a:r>
              <a:rPr lang="en-US" sz="2600" b="1" dirty="0" smtClean="0">
                <a:solidFill>
                  <a:schemeClr val="accent2">
                    <a:lumMod val="75000"/>
                  </a:schemeClr>
                </a:solidFill>
                <a:latin typeface="Aparajita" pitchFamily="34" charset="0"/>
                <a:cs typeface="Aparajita" pitchFamily="34" charset="0"/>
              </a:rPr>
              <a:t>B2</a:t>
            </a:r>
            <a:r>
              <a:rPr lang="en-US" sz="2600" b="1" dirty="0" smtClean="0">
                <a:solidFill>
                  <a:schemeClr val="accent2">
                    <a:lumMod val="50000"/>
                  </a:schemeClr>
                </a:solidFill>
                <a:latin typeface="Aparajita" pitchFamily="34" charset="0"/>
                <a:cs typeface="Aparajita" pitchFamily="34" charset="0"/>
              </a:rPr>
              <a:t>) in GF between gridlines (</a:t>
            </a:r>
            <a:r>
              <a:rPr lang="en-US" sz="2600" b="1" dirty="0" smtClean="0">
                <a:solidFill>
                  <a:schemeClr val="accent2">
                    <a:lumMod val="75000"/>
                  </a:schemeClr>
                </a:solidFill>
                <a:latin typeface="Aparajita" pitchFamily="34" charset="0"/>
                <a:cs typeface="Aparajita" pitchFamily="34" charset="0"/>
              </a:rPr>
              <a:t>C&amp;E</a:t>
            </a:r>
            <a:r>
              <a:rPr lang="en-US" sz="2600" b="1" dirty="0" smtClean="0">
                <a:solidFill>
                  <a:schemeClr val="accent2">
                    <a:lumMod val="50000"/>
                  </a:schemeClr>
                </a:solidFill>
                <a:latin typeface="Aparajita" pitchFamily="34" charset="0"/>
                <a:cs typeface="Aparajita" pitchFamily="34" charset="0"/>
              </a:rPr>
              <a:t>)</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Dimensions : B =400mm, h =450mm, d =390mm, Span =5.53m </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Ultimate Moment (M</a:t>
            </a:r>
            <a:r>
              <a:rPr lang="en-US" sz="2600" b="1" baseline="-25000" dirty="0"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 180 </a:t>
            </a:r>
            <a:r>
              <a:rPr lang="en-US" sz="2600" b="1" dirty="0" err="1" smtClean="0">
                <a:solidFill>
                  <a:schemeClr val="accent2">
                    <a:lumMod val="50000"/>
                  </a:schemeClr>
                </a:solidFill>
                <a:latin typeface="Aparajita" pitchFamily="34" charset="0"/>
                <a:cs typeface="Aparajita" pitchFamily="34" charset="0"/>
              </a:rPr>
              <a:t>kN.m</a:t>
            </a:r>
            <a:r>
              <a:rPr lang="en-US" sz="2600" b="1" dirty="0" smtClean="0">
                <a:solidFill>
                  <a:schemeClr val="accent2">
                    <a:lumMod val="50000"/>
                  </a:schemeClr>
                </a:solidFill>
                <a:latin typeface="Aparajita" pitchFamily="34" charset="0"/>
                <a:cs typeface="Aparajita" pitchFamily="34" charset="0"/>
              </a:rPr>
              <a:t>, Ultimate Shear (V</a:t>
            </a:r>
            <a:r>
              <a:rPr lang="en-US" sz="2600" b="1" baseline="-25000" dirty="0"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 167 </a:t>
            </a:r>
            <a:r>
              <a:rPr lang="en-US" sz="2600" b="1" dirty="0" err="1" smtClean="0">
                <a:solidFill>
                  <a:schemeClr val="accent2">
                    <a:lumMod val="50000"/>
                  </a:schemeClr>
                </a:solidFill>
                <a:latin typeface="Aparajita" pitchFamily="34" charset="0"/>
                <a:cs typeface="Aparajita" pitchFamily="34" charset="0"/>
              </a:rPr>
              <a:t>kN</a:t>
            </a:r>
            <a:endParaRPr lang="en-US" sz="2600" b="1" dirty="0" smtClean="0">
              <a:solidFill>
                <a:schemeClr val="accent2">
                  <a:lumMod val="50000"/>
                </a:schemeClr>
              </a:solidFill>
              <a:latin typeface="Aparajita" pitchFamily="34" charset="0"/>
              <a:cs typeface="Aparajita" pitchFamily="34" charset="0"/>
            </a:endParaRPr>
          </a:p>
          <a:p>
            <a:pPr marL="457200" indent="-457200">
              <a:spcBef>
                <a:spcPts val="28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Reinforcement ratio</a:t>
            </a:r>
          </a:p>
          <a:p>
            <a:pPr marL="457200" indent="-457200">
              <a:spcBef>
                <a:spcPts val="2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Area of steel = 0.008443 x 400 x 390 = 1317mm</a:t>
            </a:r>
            <a:r>
              <a:rPr lang="en-US" sz="2600" b="1" baseline="30000" dirty="0" smtClean="0">
                <a:solidFill>
                  <a:schemeClr val="accent2">
                    <a:lumMod val="50000"/>
                  </a:schemeClr>
                </a:solidFill>
                <a:latin typeface="Aparajita" pitchFamily="34" charset="0"/>
                <a:cs typeface="Aparajita" pitchFamily="34" charset="0"/>
              </a:rPr>
              <a:t>2</a:t>
            </a:r>
            <a:endParaRPr lang="en-US" sz="2600" b="1" dirty="0" smtClean="0">
              <a:solidFill>
                <a:schemeClr val="accent2">
                  <a:lumMod val="50000"/>
                </a:schemeClr>
              </a:solidFill>
              <a:latin typeface="Aparajita" pitchFamily="34" charset="0"/>
              <a:cs typeface="Aparajita" pitchFamily="34" charset="0"/>
            </a:endParaRPr>
          </a:p>
          <a:p>
            <a:pPr marL="457200" indent="-457200">
              <a:spcBef>
                <a:spcPts val="1800"/>
              </a:spcBef>
              <a:buClr>
                <a:schemeClr val="bg1">
                  <a:lumMod val="50000"/>
                </a:schemeClr>
              </a:buClr>
              <a:buFont typeface="+mj-lt"/>
              <a:buAutoNum type="arabicParenR"/>
            </a:pPr>
            <a:r>
              <a:rPr lang="en-US" sz="2600" b="1" dirty="0" smtClean="0">
                <a:solidFill>
                  <a:srgbClr val="0070C0"/>
                </a:solidFill>
                <a:latin typeface="Aparajita" pitchFamily="34" charset="0"/>
                <a:cs typeface="Aparajita" pitchFamily="34" charset="0"/>
              </a:rPr>
              <a:t>Design results obtained from SAP2000 are OK</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67</a:t>
            </a:fld>
            <a:endParaRPr lang="en-US" dirty="0"/>
          </a:p>
        </p:txBody>
      </p:sp>
    </p:spTree>
    <p:extLst>
      <p:ext uri="{BB962C8B-B14F-4D97-AF65-F5344CB8AC3E}">
        <p14:creationId xmlns:p14="http://schemas.microsoft.com/office/powerpoint/2010/main" val="317581582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Kareem\Desktop\GP2 PRES IMG\Beam Detailing.PNG"/>
          <p:cNvPicPr>
            <a:picLocks noChangeAspect="1" noChangeArrowheads="1"/>
          </p:cNvPicPr>
          <p:nvPr/>
        </p:nvPicPr>
        <p:blipFill rotWithShape="1">
          <a:blip r:embed="rId2">
            <a:extLst>
              <a:ext uri="{28A0092B-C50C-407E-A947-70E740481C1C}">
                <a14:useLocalDpi xmlns:a14="http://schemas.microsoft.com/office/drawing/2010/main" val="0"/>
              </a:ext>
            </a:extLst>
          </a:blip>
          <a:srcRect t="81185"/>
          <a:stretch/>
        </p:blipFill>
        <p:spPr bwMode="auto">
          <a:xfrm>
            <a:off x="1883390" y="6259347"/>
            <a:ext cx="5019060" cy="4462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28600"/>
            <a:ext cx="8229600" cy="11430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381000" y="1219200"/>
            <a:ext cx="8382000" cy="4525963"/>
          </a:xfrm>
        </p:spPr>
        <p:txBody>
          <a:bodyPr>
            <a:normAutofit/>
          </a:bodyPr>
          <a:lstStyle/>
          <a:p>
            <a:pPr marL="0" indent="0">
              <a:buClr>
                <a:schemeClr val="bg1">
                  <a:lumMod val="50000"/>
                </a:schemeClr>
              </a:buClr>
              <a:buNone/>
            </a:pPr>
            <a:r>
              <a:rPr lang="en-US" sz="2200" b="1" dirty="0">
                <a:solidFill>
                  <a:schemeClr val="accent4">
                    <a:lumMod val="50000"/>
                  </a:schemeClr>
                </a:solidFill>
                <a:latin typeface="Tahoma" pitchFamily="34" charset="0"/>
                <a:ea typeface="Tahoma" pitchFamily="34" charset="0"/>
                <a:cs typeface="Tahoma" pitchFamily="34" charset="0"/>
              </a:rPr>
              <a:t>Sample Design for Beams :</a:t>
            </a: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For Top Steel, </a:t>
            </a:r>
            <a:r>
              <a:rPr lang="en-US" sz="2600" b="1" dirty="0" smtClean="0">
                <a:solidFill>
                  <a:srgbClr val="0070C0"/>
                </a:solidFill>
                <a:latin typeface="Aparajita" pitchFamily="34" charset="0"/>
                <a:cs typeface="Aparajita" pitchFamily="34" charset="0"/>
              </a:rPr>
              <a:t>2Ø16 </a:t>
            </a:r>
            <a:r>
              <a:rPr lang="en-US" sz="2600" b="1" dirty="0" smtClean="0">
                <a:solidFill>
                  <a:schemeClr val="accent2">
                    <a:lumMod val="50000"/>
                  </a:schemeClr>
                </a:solidFill>
                <a:latin typeface="Aparajita" pitchFamily="34" charset="0"/>
                <a:cs typeface="Aparajita" pitchFamily="34" charset="0"/>
              </a:rPr>
              <a:t>are provided as continuous bars A</a:t>
            </a:r>
            <a:r>
              <a:rPr lang="en-US" sz="2600" b="1" baseline="-25000" dirty="0" smtClean="0">
                <a:solidFill>
                  <a:schemeClr val="accent2">
                    <a:lumMod val="50000"/>
                  </a:schemeClr>
                </a:solidFill>
                <a:latin typeface="Aparajita" pitchFamily="34" charset="0"/>
                <a:cs typeface="Aparajita" pitchFamily="34" charset="0"/>
              </a:rPr>
              <a:t>s</a:t>
            </a:r>
            <a:r>
              <a:rPr lang="en-US" sz="2600" b="1" dirty="0" smtClean="0">
                <a:solidFill>
                  <a:schemeClr val="accent2">
                    <a:lumMod val="50000"/>
                  </a:schemeClr>
                </a:solidFill>
                <a:latin typeface="Aparajita" pitchFamily="34" charset="0"/>
                <a:cs typeface="Aparajita" pitchFamily="34" charset="0"/>
              </a:rPr>
              <a:t>=402mm</a:t>
            </a:r>
            <a:r>
              <a:rPr lang="en-US" sz="2600" b="1" baseline="30000" dirty="0" smtClean="0">
                <a:solidFill>
                  <a:schemeClr val="accent2">
                    <a:lumMod val="50000"/>
                  </a:schemeClr>
                </a:solidFill>
                <a:latin typeface="Aparajita" pitchFamily="34" charset="0"/>
                <a:cs typeface="Aparajita" pitchFamily="34" charset="0"/>
              </a:rPr>
              <a:t>2</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Cut-off bars at a distance of (</a:t>
            </a:r>
            <a:r>
              <a:rPr lang="en-US" sz="2600" b="1" dirty="0" err="1" smtClean="0">
                <a:solidFill>
                  <a:schemeClr val="accent2">
                    <a:lumMod val="50000"/>
                  </a:schemeClr>
                </a:solidFill>
                <a:latin typeface="Aparajita" pitchFamily="34" charset="0"/>
                <a:cs typeface="Aparajita" pitchFamily="34" charset="0"/>
              </a:rPr>
              <a:t>l</a:t>
            </a:r>
            <a:r>
              <a:rPr lang="en-US" sz="2600" b="1" baseline="-25000" dirty="0" err="1" smtClean="0">
                <a:solidFill>
                  <a:schemeClr val="accent2">
                    <a:lumMod val="50000"/>
                  </a:schemeClr>
                </a:solidFill>
                <a:latin typeface="Aparajita" pitchFamily="34" charset="0"/>
                <a:cs typeface="Aparajita" pitchFamily="34" charset="0"/>
              </a:rPr>
              <a:t>n</a:t>
            </a:r>
            <a:r>
              <a:rPr lang="en-US" sz="2600" b="1" dirty="0" smtClean="0">
                <a:solidFill>
                  <a:schemeClr val="accent2">
                    <a:lumMod val="50000"/>
                  </a:schemeClr>
                </a:solidFill>
                <a:latin typeface="Aparajita" pitchFamily="34" charset="0"/>
                <a:cs typeface="Aparajita" pitchFamily="34" charset="0"/>
              </a:rPr>
              <a:t>/3) = 2m are used for the remaining area A</a:t>
            </a:r>
            <a:r>
              <a:rPr lang="en-US" sz="2600" b="1" baseline="-25000" dirty="0" smtClean="0">
                <a:solidFill>
                  <a:schemeClr val="accent2">
                    <a:lumMod val="50000"/>
                  </a:schemeClr>
                </a:solidFill>
                <a:latin typeface="Aparajita" pitchFamily="34" charset="0"/>
                <a:cs typeface="Aparajita" pitchFamily="34" charset="0"/>
              </a:rPr>
              <a:t>s</a:t>
            </a:r>
            <a:r>
              <a:rPr lang="en-US" sz="2600" b="1" dirty="0" smtClean="0">
                <a:solidFill>
                  <a:schemeClr val="accent2">
                    <a:lumMod val="50000"/>
                  </a:schemeClr>
                </a:solidFill>
                <a:latin typeface="Aparajita" pitchFamily="34" charset="0"/>
                <a:cs typeface="Aparajita" pitchFamily="34" charset="0"/>
              </a:rPr>
              <a:t>= 1301-402 = 900mm</a:t>
            </a:r>
            <a:r>
              <a:rPr lang="en-US" sz="2600" b="1" baseline="30000" dirty="0" smtClean="0">
                <a:solidFill>
                  <a:schemeClr val="accent2">
                    <a:lumMod val="50000"/>
                  </a:schemeClr>
                </a:solidFill>
                <a:latin typeface="Aparajita" pitchFamily="34" charset="0"/>
                <a:cs typeface="Aparajita" pitchFamily="34" charset="0"/>
              </a:rPr>
              <a:t>2</a:t>
            </a:r>
            <a:r>
              <a:rPr lang="en-US" sz="2600" b="1" dirty="0" smtClean="0">
                <a:solidFill>
                  <a:schemeClr val="accent2">
                    <a:lumMod val="50000"/>
                  </a:schemeClr>
                </a:solidFill>
                <a:latin typeface="Aparajita" pitchFamily="34" charset="0"/>
                <a:cs typeface="Aparajita" pitchFamily="34" charset="0"/>
              </a:rPr>
              <a:t>, </a:t>
            </a:r>
            <a:r>
              <a:rPr lang="en-US" sz="2600" b="1" dirty="0" smtClean="0">
                <a:solidFill>
                  <a:srgbClr val="0070C0"/>
                </a:solidFill>
                <a:latin typeface="Aparajita" pitchFamily="34" charset="0"/>
                <a:cs typeface="Aparajita" pitchFamily="34" charset="0"/>
              </a:rPr>
              <a:t>use 3Ø20.</a:t>
            </a:r>
          </a:p>
          <a:p>
            <a:pPr marL="457200" indent="-457200">
              <a:buClr>
                <a:schemeClr val="bg1">
                  <a:lumMod val="50000"/>
                </a:schemeClr>
              </a:buClr>
              <a:buFont typeface="+mj-lt"/>
              <a:buAutoNum type="arabicParenR"/>
            </a:pPr>
            <a:r>
              <a:rPr lang="en-US" sz="2600" b="1" dirty="0">
                <a:solidFill>
                  <a:schemeClr val="accent2">
                    <a:lumMod val="50000"/>
                  </a:schemeClr>
                </a:solidFill>
                <a:latin typeface="Aparajita" pitchFamily="34" charset="0"/>
                <a:cs typeface="Aparajita" pitchFamily="34" charset="0"/>
              </a:rPr>
              <a:t>For Bottom Steel, A</a:t>
            </a:r>
            <a:r>
              <a:rPr lang="en-US" sz="2600" b="1" baseline="-25000" dirty="0">
                <a:solidFill>
                  <a:schemeClr val="accent2">
                    <a:lumMod val="50000"/>
                  </a:schemeClr>
                </a:solidFill>
                <a:latin typeface="Aparajita" pitchFamily="34" charset="0"/>
                <a:cs typeface="Aparajita" pitchFamily="34" charset="0"/>
              </a:rPr>
              <a:t>s</a:t>
            </a:r>
            <a:r>
              <a:rPr lang="en-US" sz="2600" b="1" dirty="0">
                <a:solidFill>
                  <a:schemeClr val="accent2">
                    <a:lumMod val="50000"/>
                  </a:schemeClr>
                </a:solidFill>
                <a:latin typeface="Aparajita" pitchFamily="34" charset="0"/>
                <a:cs typeface="Aparajita" pitchFamily="34" charset="0"/>
              </a:rPr>
              <a:t>=611mm</a:t>
            </a:r>
            <a:r>
              <a:rPr lang="en-US" sz="2600" b="1" baseline="30000" dirty="0">
                <a:solidFill>
                  <a:schemeClr val="accent2">
                    <a:lumMod val="50000"/>
                  </a:schemeClr>
                </a:solidFill>
                <a:latin typeface="Aparajita" pitchFamily="34" charset="0"/>
                <a:cs typeface="Aparajita" pitchFamily="34" charset="0"/>
              </a:rPr>
              <a:t>2</a:t>
            </a:r>
            <a:r>
              <a:rPr lang="en-US" sz="2600" b="1" dirty="0">
                <a:solidFill>
                  <a:schemeClr val="accent2">
                    <a:lumMod val="50000"/>
                  </a:schemeClr>
                </a:solidFill>
                <a:latin typeface="Aparajita" pitchFamily="34" charset="0"/>
                <a:cs typeface="Aparajita" pitchFamily="34" charset="0"/>
              </a:rPr>
              <a:t>, </a:t>
            </a:r>
            <a:r>
              <a:rPr lang="en-US" sz="2600" b="1" dirty="0">
                <a:solidFill>
                  <a:srgbClr val="0070C0"/>
                </a:solidFill>
                <a:latin typeface="Aparajita" pitchFamily="34" charset="0"/>
                <a:cs typeface="Aparajita" pitchFamily="34" charset="0"/>
              </a:rPr>
              <a:t>use 4Ø14</a:t>
            </a:r>
            <a:r>
              <a:rPr lang="en-US" sz="2600" b="1" dirty="0" smtClean="0">
                <a:solidFill>
                  <a:srgbClr val="0070C0"/>
                </a:solidFill>
                <a:latin typeface="Aparajita" pitchFamily="34" charset="0"/>
                <a:cs typeface="Aparajita" pitchFamily="34" charset="0"/>
              </a:rPr>
              <a:t>.</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Spacing of Hoops = </a:t>
            </a:r>
            <a:r>
              <a:rPr lang="en-US" sz="2600" b="1" dirty="0" smtClean="0">
                <a:solidFill>
                  <a:srgbClr val="0070C0"/>
                </a:solidFill>
                <a:latin typeface="Aparajita" pitchFamily="34" charset="0"/>
                <a:cs typeface="Aparajita" pitchFamily="34" charset="0"/>
              </a:rPr>
              <a:t>100mm</a:t>
            </a:r>
            <a:r>
              <a:rPr lang="en-US" sz="2600" b="1" dirty="0" smtClean="0">
                <a:solidFill>
                  <a:schemeClr val="accent2">
                    <a:lumMod val="50000"/>
                  </a:schemeClr>
                </a:solidFill>
                <a:latin typeface="Aparajita" pitchFamily="34" charset="0"/>
                <a:cs typeface="Aparajita" pitchFamily="34" charset="0"/>
              </a:rPr>
              <a:t> (at a distance 2h from joints faces).</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Spacing of other Hoops = </a:t>
            </a:r>
            <a:r>
              <a:rPr lang="en-US" sz="2600" b="1" dirty="0" smtClean="0">
                <a:solidFill>
                  <a:srgbClr val="0070C0"/>
                </a:solidFill>
                <a:latin typeface="Aparajita" pitchFamily="34" charset="0"/>
                <a:cs typeface="Aparajita" pitchFamily="34" charset="0"/>
              </a:rPr>
              <a:t>200mm.</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68</a:t>
            </a:fld>
            <a:endParaRPr lang="en-US"/>
          </a:p>
        </p:txBody>
      </p:sp>
      <p:pic>
        <p:nvPicPr>
          <p:cNvPr id="3074" name="Picture 2" descr="C:\Users\Kareem\Desktop\GP2 PRES IMG\Beam Detailing.PNG"/>
          <p:cNvPicPr>
            <a:picLocks noChangeAspect="1" noChangeArrowheads="1"/>
          </p:cNvPicPr>
          <p:nvPr/>
        </p:nvPicPr>
        <p:blipFill rotWithShape="1">
          <a:blip r:embed="rId2">
            <a:extLst>
              <a:ext uri="{28A0092B-C50C-407E-A947-70E740481C1C}">
                <a14:useLocalDpi xmlns:a14="http://schemas.microsoft.com/office/drawing/2010/main" val="0"/>
              </a:ext>
            </a:extLst>
          </a:blip>
          <a:srcRect l="87" t="4394" r="-142" b="26111"/>
          <a:stretch/>
        </p:blipFill>
        <p:spPr bwMode="auto">
          <a:xfrm>
            <a:off x="1883391" y="4395715"/>
            <a:ext cx="5019059" cy="1863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5185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143000"/>
            <a:ext cx="8305800" cy="4525963"/>
          </a:xfrm>
        </p:spPr>
        <p:txBody>
          <a:bodyPr>
            <a:normAutofit/>
          </a:bodyPr>
          <a:lstStyle/>
          <a:p>
            <a:pPr marL="0" indent="0">
              <a:buClr>
                <a:schemeClr val="bg1">
                  <a:lumMod val="50000"/>
                </a:schemeClr>
              </a:buClr>
              <a:buNone/>
            </a:pPr>
            <a:r>
              <a:rPr lang="en-US" sz="2200" b="1" dirty="0">
                <a:solidFill>
                  <a:schemeClr val="accent4">
                    <a:lumMod val="50000"/>
                  </a:schemeClr>
                </a:solidFill>
                <a:latin typeface="Tahoma" pitchFamily="34" charset="0"/>
                <a:ea typeface="Tahoma" pitchFamily="34" charset="0"/>
                <a:cs typeface="Tahoma" pitchFamily="34" charset="0"/>
              </a:rPr>
              <a:t>Sample Design for Beams </a:t>
            </a:r>
            <a:r>
              <a:rPr lang="en-US" sz="2200" b="1" dirty="0" smtClean="0">
                <a:solidFill>
                  <a:schemeClr val="accent4">
                    <a:lumMod val="50000"/>
                  </a:schemeClr>
                </a:solidFill>
                <a:latin typeface="Tahoma" pitchFamily="34" charset="0"/>
                <a:ea typeface="Tahoma" pitchFamily="34" charset="0"/>
                <a:cs typeface="Tahoma" pitchFamily="34" charset="0"/>
              </a:rPr>
              <a:t>:</a:t>
            </a:r>
          </a:p>
          <a:p>
            <a:pPr>
              <a:spcBef>
                <a:spcPts val="1200"/>
              </a:spcBef>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Figures below show the longitudinal section and cross sections for B2 :</a:t>
            </a:r>
            <a:endParaRPr lang="en-US" sz="2500" b="1" baseline="30000" dirty="0">
              <a:solidFill>
                <a:schemeClr val="accent2">
                  <a:lumMod val="50000"/>
                </a:schemeClr>
              </a:solidFill>
              <a:latin typeface="Aparajita" pitchFamily="34" charset="0"/>
              <a:cs typeface="Aparajita" pitchFamily="34" charset="0"/>
            </a:endParaRPr>
          </a:p>
          <a:p>
            <a:pPr marL="0" indent="0">
              <a:buClr>
                <a:schemeClr val="bg1">
                  <a:lumMod val="50000"/>
                </a:schemeClr>
              </a:buClr>
              <a:buNone/>
            </a:pPr>
            <a:endParaRPr lang="en-US" sz="2200" b="1" dirty="0">
              <a:solidFill>
                <a:schemeClr val="accent4">
                  <a:lumMod val="50000"/>
                </a:schemeClr>
              </a:solidFill>
              <a:latin typeface="Tahoma" pitchFamily="34" charset="0"/>
              <a:ea typeface="Tahoma" pitchFamily="34" charset="0"/>
              <a:cs typeface="Tahom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69</a:t>
            </a:fld>
            <a:endParaRPr lang="en-US"/>
          </a:p>
        </p:txBody>
      </p:sp>
      <p:pic>
        <p:nvPicPr>
          <p:cNvPr id="5" name="Picture 2" descr="C:\Users\Kareem\Desktop\GP2 PRES IMG\LONG SEC BEAM PRES.PNG"/>
          <p:cNvPicPr>
            <a:picLocks noChangeAspect="1" noChangeArrowheads="1"/>
          </p:cNvPicPr>
          <p:nvPr/>
        </p:nvPicPr>
        <p:blipFill rotWithShape="1">
          <a:blip r:embed="rId2">
            <a:extLst>
              <a:ext uri="{28A0092B-C50C-407E-A947-70E740481C1C}">
                <a14:useLocalDpi xmlns:a14="http://schemas.microsoft.com/office/drawing/2010/main" val="0"/>
              </a:ext>
            </a:extLst>
          </a:blip>
          <a:srcRect t="6269"/>
          <a:stretch/>
        </p:blipFill>
        <p:spPr bwMode="auto">
          <a:xfrm>
            <a:off x="76200" y="2209800"/>
            <a:ext cx="8991600" cy="24685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Kareem\Desktop\GP2 PRES IMG\BEAM CROSS SECTION.PNG"/>
          <p:cNvPicPr>
            <a:picLocks noChangeAspect="1" noChangeArrowheads="1"/>
          </p:cNvPicPr>
          <p:nvPr/>
        </p:nvPicPr>
        <p:blipFill rotWithShape="1">
          <a:blip r:embed="rId3">
            <a:extLst>
              <a:ext uri="{28A0092B-C50C-407E-A947-70E740481C1C}">
                <a14:useLocalDpi xmlns:a14="http://schemas.microsoft.com/office/drawing/2010/main" val="0"/>
              </a:ext>
            </a:extLst>
          </a:blip>
          <a:srcRect t="4239" b="7471"/>
          <a:stretch/>
        </p:blipFill>
        <p:spPr bwMode="auto">
          <a:xfrm>
            <a:off x="0" y="4678362"/>
            <a:ext cx="9144000" cy="19510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Kareem\Desktop\GP2 PRES IMG\BEAM CROSS SECTION.PNG"/>
          <p:cNvPicPr>
            <a:picLocks noChangeAspect="1" noChangeArrowheads="1"/>
          </p:cNvPicPr>
          <p:nvPr/>
        </p:nvPicPr>
        <p:blipFill rotWithShape="1">
          <a:blip r:embed="rId3">
            <a:extLst>
              <a:ext uri="{28A0092B-C50C-407E-A947-70E740481C1C}">
                <a14:useLocalDpi xmlns:a14="http://schemas.microsoft.com/office/drawing/2010/main" val="0"/>
              </a:ext>
            </a:extLst>
          </a:blip>
          <a:srcRect l="78353" t="4239" r="19889" b="7471"/>
          <a:stretch/>
        </p:blipFill>
        <p:spPr bwMode="auto">
          <a:xfrm>
            <a:off x="-4176" y="2362200"/>
            <a:ext cx="80376" cy="1951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953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Second Floor Architectural Plan</a:t>
            </a:r>
            <a:endParaRPr lang="en-US" sz="4400" b="1" dirty="0">
              <a:latin typeface="Tekton Pro" pitchFamily="34" charset="0"/>
            </a:endParaRPr>
          </a:p>
        </p:txBody>
      </p:sp>
      <p:pic>
        <p:nvPicPr>
          <p:cNvPr id="4098" name="Picture 2" descr="C:\Users\KAREEM-JO\Desktop\PRES IMG\Arch Plan 2.PNG"/>
          <p:cNvPicPr>
            <a:picLocks noChangeAspect="1" noChangeArrowheads="1"/>
          </p:cNvPicPr>
          <p:nvPr/>
        </p:nvPicPr>
        <p:blipFill>
          <a:blip r:embed="rId2" cstate="print"/>
          <a:srcRect t="1095"/>
          <a:stretch>
            <a:fillRect/>
          </a:stretch>
        </p:blipFill>
        <p:spPr bwMode="auto">
          <a:xfrm>
            <a:off x="914400" y="1219200"/>
            <a:ext cx="6781800" cy="5486400"/>
          </a:xfrm>
          <a:prstGeom prst="rect">
            <a:avLst/>
          </a:prstGeom>
          <a:noFill/>
        </p:spPr>
      </p:pic>
      <p:sp>
        <p:nvSpPr>
          <p:cNvPr id="4" name="Slide Number Placeholder 3"/>
          <p:cNvSpPr>
            <a:spLocks noGrp="1"/>
          </p:cNvSpPr>
          <p:nvPr>
            <p:ph type="sldNum" sz="quarter" idx="12"/>
          </p:nvPr>
        </p:nvSpPr>
        <p:spPr/>
        <p:txBody>
          <a:bodyPr/>
          <a:lstStyle/>
          <a:p>
            <a:fld id="{C238F03A-58E1-4ECA-9024-348A9A81A53D}" type="slidenum">
              <a:rPr lang="en-US" smtClean="0"/>
              <a:pPr/>
              <a:t>7</a:t>
            </a:fld>
            <a:endParaRPr lang="en-US"/>
          </a:p>
        </p:txBody>
      </p:sp>
      <p:sp>
        <p:nvSpPr>
          <p:cNvPr id="5" name="TextBox 4"/>
          <p:cNvSpPr txBox="1"/>
          <p:nvPr/>
        </p:nvSpPr>
        <p:spPr>
          <a:xfrm>
            <a:off x="1447800" y="4034135"/>
            <a:ext cx="1295400" cy="461665"/>
          </a:xfrm>
          <a:prstGeom prst="rect">
            <a:avLst/>
          </a:prstGeom>
          <a:solidFill>
            <a:schemeClr val="bg1"/>
          </a:solidFill>
          <a:ln>
            <a:solidFill>
              <a:schemeClr val="bg1"/>
            </a:solidFill>
          </a:ln>
        </p:spPr>
        <p:txBody>
          <a:bodyPr wrap="square" rtlCol="0">
            <a:spAutoFit/>
          </a:bodyPr>
          <a:lstStyle/>
          <a:p>
            <a:r>
              <a:rPr lang="en-US" sz="2400" dirty="0" smtClean="0"/>
              <a:t>Block (1)</a:t>
            </a:r>
            <a:endParaRPr lang="en-US" sz="2400" dirty="0"/>
          </a:p>
        </p:txBody>
      </p:sp>
      <p:sp>
        <p:nvSpPr>
          <p:cNvPr id="6" name="TextBox 5"/>
          <p:cNvSpPr txBox="1"/>
          <p:nvPr/>
        </p:nvSpPr>
        <p:spPr>
          <a:xfrm>
            <a:off x="5181600" y="2281535"/>
            <a:ext cx="1295400" cy="461665"/>
          </a:xfrm>
          <a:prstGeom prst="rect">
            <a:avLst/>
          </a:prstGeom>
          <a:solidFill>
            <a:schemeClr val="bg1"/>
          </a:solidFill>
          <a:ln>
            <a:solidFill>
              <a:schemeClr val="bg1"/>
            </a:solidFill>
          </a:ln>
        </p:spPr>
        <p:txBody>
          <a:bodyPr wrap="square" rtlCol="0">
            <a:spAutoFit/>
          </a:bodyPr>
          <a:lstStyle/>
          <a:p>
            <a:r>
              <a:rPr lang="en-US" sz="2400" dirty="0" smtClean="0"/>
              <a:t>Block (3)</a:t>
            </a:r>
            <a:endParaRPr lang="en-US" sz="2400" dirty="0"/>
          </a:p>
        </p:txBody>
      </p:sp>
      <p:sp>
        <p:nvSpPr>
          <p:cNvPr id="7" name="TextBox 6"/>
          <p:cNvSpPr txBox="1"/>
          <p:nvPr/>
        </p:nvSpPr>
        <p:spPr>
          <a:xfrm>
            <a:off x="5791200" y="3657600"/>
            <a:ext cx="914400" cy="830997"/>
          </a:xfrm>
          <a:prstGeom prst="rect">
            <a:avLst/>
          </a:prstGeom>
          <a:solidFill>
            <a:schemeClr val="bg1"/>
          </a:solidFill>
          <a:ln>
            <a:solidFill>
              <a:schemeClr val="bg1"/>
            </a:solidFill>
          </a:ln>
        </p:spPr>
        <p:txBody>
          <a:bodyPr wrap="square" rtlCol="0">
            <a:spAutoFit/>
          </a:bodyPr>
          <a:lstStyle/>
          <a:p>
            <a:r>
              <a:rPr lang="en-US" sz="2400" dirty="0" smtClean="0"/>
              <a:t>Block</a:t>
            </a:r>
            <a:br>
              <a:rPr lang="en-US" sz="2400" dirty="0" smtClean="0"/>
            </a:br>
            <a:r>
              <a:rPr lang="en-US" sz="2400" dirty="0" smtClean="0"/>
              <a:t>   (2)</a:t>
            </a:r>
            <a:endParaRPr lang="en-US" sz="24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Kareem\Desktop\GP2 PRES IMG\ؤخثبب.PNG"/>
          <p:cNvPicPr>
            <a:picLocks noChangeAspect="1" noChangeArrowheads="1"/>
          </p:cNvPicPr>
          <p:nvPr/>
        </p:nvPicPr>
        <p:blipFill rotWithShape="1">
          <a:blip r:embed="rId2">
            <a:extLst>
              <a:ext uri="{28A0092B-C50C-407E-A947-70E740481C1C}">
                <a14:useLocalDpi xmlns:a14="http://schemas.microsoft.com/office/drawing/2010/main" val="0"/>
              </a:ext>
            </a:extLst>
          </a:blip>
          <a:srcRect l="47156" t="1514" r="20076" b="71230"/>
          <a:stretch/>
        </p:blipFill>
        <p:spPr bwMode="auto">
          <a:xfrm>
            <a:off x="7620000" y="4792626"/>
            <a:ext cx="1285875" cy="3207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305800" cy="5486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Design and Detailing of Special Shear Walls :</a:t>
            </a: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Transverse and Longitudinal rebar ratio (</a:t>
            </a:r>
            <a:r>
              <a:rPr lang="el-GR" sz="2600" b="1" dirty="0" smtClean="0">
                <a:solidFill>
                  <a:schemeClr val="accent2">
                    <a:lumMod val="50000"/>
                  </a:schemeClr>
                </a:solidFill>
                <a:latin typeface="Times New Roman"/>
                <a:cs typeface="Aparajita" pitchFamily="34" charset="0"/>
              </a:rPr>
              <a:t>ρ</a:t>
            </a:r>
            <a:r>
              <a:rPr lang="en-US" sz="2600" b="1" baseline="-25000" dirty="0" smtClean="0">
                <a:solidFill>
                  <a:schemeClr val="accent2">
                    <a:lumMod val="50000"/>
                  </a:schemeClr>
                </a:solidFill>
                <a:latin typeface="Aparajita" pitchFamily="34" charset="0"/>
                <a:cs typeface="Aparajita" pitchFamily="34" charset="0"/>
              </a:rPr>
              <a:t>t</a:t>
            </a:r>
            <a:r>
              <a:rPr lang="en-US" sz="2600" b="1" dirty="0" smtClean="0">
                <a:solidFill>
                  <a:schemeClr val="accent2">
                    <a:lumMod val="50000"/>
                  </a:schemeClr>
                </a:solidFill>
                <a:latin typeface="Aparajita" pitchFamily="34" charset="0"/>
                <a:cs typeface="Aparajita" pitchFamily="34" charset="0"/>
              </a:rPr>
              <a:t> and </a:t>
            </a:r>
            <a:r>
              <a:rPr lang="el-GR" sz="2600" b="1" dirty="0" smtClean="0">
                <a:solidFill>
                  <a:schemeClr val="accent2">
                    <a:lumMod val="50000"/>
                  </a:schemeClr>
                </a:solidFill>
                <a:latin typeface="Times New Roman"/>
                <a:cs typeface="Aparajita" pitchFamily="34" charset="0"/>
              </a:rPr>
              <a:t>ρ</a:t>
            </a:r>
            <a:r>
              <a:rPr lang="en-US" sz="2600" b="1" baseline="-25000" dirty="0" smtClean="0">
                <a:solidFill>
                  <a:schemeClr val="accent2">
                    <a:lumMod val="50000"/>
                  </a:schemeClr>
                </a:solidFill>
                <a:latin typeface="Aparajita" pitchFamily="34" charset="0"/>
                <a:cs typeface="Aparajita" pitchFamily="34" charset="0"/>
              </a:rPr>
              <a:t>l</a:t>
            </a:r>
            <a:r>
              <a:rPr lang="en-US" sz="2600" b="1" dirty="0" smtClean="0">
                <a:solidFill>
                  <a:schemeClr val="accent2">
                    <a:lumMod val="50000"/>
                  </a:schemeClr>
                </a:solidFill>
                <a:latin typeface="Times New Roman"/>
                <a:cs typeface="Aparajita" pitchFamily="34" charset="0"/>
              </a:rPr>
              <a:t>) </a:t>
            </a:r>
            <a:r>
              <a:rPr lang="en-US" sz="2600" b="1" dirty="0" smtClean="0">
                <a:solidFill>
                  <a:schemeClr val="accent2">
                    <a:lumMod val="50000"/>
                  </a:schemeClr>
                </a:solidFill>
                <a:latin typeface="Aparajita" pitchFamily="34" charset="0"/>
                <a:cs typeface="Aparajita" pitchFamily="34" charset="0"/>
              </a:rPr>
              <a:t>shall be at least 0.0025</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Spacing of reinforcement shall not exceed 450mm</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Two diagonal bars Ø16 shall be provided at the corners of openings</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Effective depth = 80% of Shear wall length (</a:t>
            </a:r>
            <a:r>
              <a:rPr lang="en-US" sz="2600" b="1" dirty="0" err="1" smtClean="0">
                <a:solidFill>
                  <a:schemeClr val="accent2">
                    <a:lumMod val="50000"/>
                  </a:schemeClr>
                </a:solidFill>
                <a:latin typeface="Aparajita" pitchFamily="34" charset="0"/>
                <a:cs typeface="Aparajita" pitchFamily="34" charset="0"/>
              </a:rPr>
              <a:t>l</a:t>
            </a:r>
            <a:r>
              <a:rPr lang="en-US" sz="2600" b="1" baseline="-25000" dirty="0" err="1" smtClean="0">
                <a:solidFill>
                  <a:schemeClr val="accent2">
                    <a:lumMod val="50000"/>
                  </a:schemeClr>
                </a:solidFill>
                <a:latin typeface="Aparajita" pitchFamily="34" charset="0"/>
                <a:cs typeface="Aparajita" pitchFamily="34" charset="0"/>
              </a:rPr>
              <a:t>w</a:t>
            </a:r>
            <a:r>
              <a:rPr lang="en-US" sz="2600" b="1" dirty="0" smtClean="0">
                <a:solidFill>
                  <a:schemeClr val="accent2">
                    <a:lumMod val="50000"/>
                  </a:schemeClr>
                </a:solidFill>
                <a:latin typeface="Aparajita" pitchFamily="34" charset="0"/>
                <a:cs typeface="Aparajita" pitchFamily="34" charset="0"/>
              </a:rPr>
              <a:t>)</a:t>
            </a: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Nominal Shear Capacity (</a:t>
            </a:r>
            <a:r>
              <a:rPr lang="en-US" sz="2600" b="1" dirty="0" err="1" smtClean="0">
                <a:solidFill>
                  <a:schemeClr val="accent2">
                    <a:lumMod val="50000"/>
                  </a:schemeClr>
                </a:solidFill>
                <a:latin typeface="Aparajita" pitchFamily="34" charset="0"/>
                <a:cs typeface="Aparajita" pitchFamily="34" charset="0"/>
              </a:rPr>
              <a:t>V</a:t>
            </a:r>
            <a:r>
              <a:rPr lang="en-US" sz="2600" b="1" baseline="-25000" dirty="0" err="1" smtClean="0">
                <a:solidFill>
                  <a:schemeClr val="accent2">
                    <a:lumMod val="50000"/>
                  </a:schemeClr>
                </a:solidFill>
                <a:latin typeface="Aparajita" pitchFamily="34" charset="0"/>
                <a:cs typeface="Aparajita" pitchFamily="34" charset="0"/>
              </a:rPr>
              <a:t>n</a:t>
            </a:r>
            <a:r>
              <a:rPr lang="en-US" sz="2600" b="1" dirty="0" smtClean="0">
                <a:solidFill>
                  <a:schemeClr val="accent2">
                    <a:lumMod val="50000"/>
                  </a:schemeClr>
                </a:solidFill>
                <a:latin typeface="Aparajita" pitchFamily="34" charset="0"/>
                <a:cs typeface="Aparajita" pitchFamily="34" charset="0"/>
              </a:rPr>
              <a:t>) shall not exceed Equation 3-24:</a:t>
            </a:r>
            <a:br>
              <a:rPr lang="en-US" sz="2600" b="1" dirty="0" smtClean="0">
                <a:solidFill>
                  <a:schemeClr val="accent2">
                    <a:lumMod val="50000"/>
                  </a:schemeClr>
                </a:solidFill>
                <a:latin typeface="Aparajita" pitchFamily="34" charset="0"/>
                <a:cs typeface="Aparajita" pitchFamily="34" charset="0"/>
              </a:rPr>
            </a:br>
            <a:endParaRPr lang="en-US" sz="2600" b="1" dirty="0" smtClean="0">
              <a:solidFill>
                <a:schemeClr val="accent2">
                  <a:lumMod val="50000"/>
                </a:schemeClr>
              </a:solidFill>
              <a:latin typeface="Aparajita" pitchFamily="34" charset="0"/>
              <a:cs typeface="Aparajita" pitchFamily="34" charset="0"/>
            </a:endParaRPr>
          </a:p>
          <a:p>
            <a:pPr marL="457200" indent="-457200">
              <a:spcBef>
                <a:spcPts val="28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Strength reduction factor (</a:t>
            </a:r>
            <a:r>
              <a:rPr lang="en-US" sz="2600" b="1" dirty="0">
                <a:solidFill>
                  <a:schemeClr val="accent2">
                    <a:lumMod val="50000"/>
                  </a:schemeClr>
                </a:solidFill>
                <a:latin typeface="Aparajita" pitchFamily="34" charset="0"/>
                <a:cs typeface="Aparajita" pitchFamily="34" charset="0"/>
              </a:rPr>
              <a:t>Ø</a:t>
            </a:r>
            <a:r>
              <a:rPr lang="en-US" sz="2600" b="1" dirty="0" smtClean="0">
                <a:solidFill>
                  <a:schemeClr val="accent2">
                    <a:lumMod val="50000"/>
                  </a:schemeClr>
                </a:solidFill>
                <a:latin typeface="Aparajita" pitchFamily="34" charset="0"/>
                <a:cs typeface="Aparajita" pitchFamily="34" charset="0"/>
              </a:rPr>
              <a:t>) = 0.6 for seismic category (D).</a:t>
            </a:r>
          </a:p>
          <a:p>
            <a:pPr marL="457200" indent="-457200">
              <a:spcBef>
                <a:spcPts val="624"/>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Vertical segments between openings </a:t>
            </a:r>
            <a:r>
              <a:rPr lang="en-US" sz="2600" b="1" dirty="0" smtClean="0">
                <a:solidFill>
                  <a:schemeClr val="accent2">
                    <a:lumMod val="75000"/>
                  </a:schemeClr>
                </a:solidFill>
                <a:latin typeface="Aparajita" pitchFamily="34" charset="0"/>
                <a:cs typeface="Aparajita" pitchFamily="34" charset="0"/>
              </a:rPr>
              <a:t>(</a:t>
            </a:r>
            <a:r>
              <a:rPr lang="en-US" sz="2600" b="1" i="1" dirty="0" smtClean="0">
                <a:solidFill>
                  <a:schemeClr val="accent2">
                    <a:lumMod val="75000"/>
                  </a:schemeClr>
                </a:solidFill>
                <a:latin typeface="Aparajita" pitchFamily="34" charset="0"/>
                <a:cs typeface="Aparajita" pitchFamily="34" charset="0"/>
              </a:rPr>
              <a:t>wall piers</a:t>
            </a:r>
            <a:r>
              <a:rPr lang="en-US" sz="2600" b="1" dirty="0" smtClean="0">
                <a:solidFill>
                  <a:schemeClr val="accent2">
                    <a:lumMod val="75000"/>
                  </a:schemeClr>
                </a:solidFill>
                <a:latin typeface="Aparajita" pitchFamily="34" charset="0"/>
                <a:cs typeface="Aparajita" pitchFamily="34" charset="0"/>
              </a:rPr>
              <a:t>) </a:t>
            </a:r>
            <a:r>
              <a:rPr lang="en-US" sz="2600" b="1" dirty="0" smtClean="0">
                <a:solidFill>
                  <a:schemeClr val="accent2">
                    <a:lumMod val="50000"/>
                  </a:schemeClr>
                </a:solidFill>
                <a:latin typeface="Aparajita" pitchFamily="34" charset="0"/>
                <a:cs typeface="Aparajita" pitchFamily="34" charset="0"/>
              </a:rPr>
              <a:t>shall have transverse reinforcement with 150mm maximum spacing</a:t>
            </a:r>
          </a:p>
          <a:p>
            <a:pPr marL="0" indent="0">
              <a:buClr>
                <a:schemeClr val="bg1">
                  <a:lumMod val="50000"/>
                </a:schemeClr>
              </a:buCl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70</a:t>
            </a:fld>
            <a:endParaRPr lang="en-US"/>
          </a:p>
        </p:txBody>
      </p:sp>
      <p:pic>
        <p:nvPicPr>
          <p:cNvPr id="4098" name="Picture 2" descr="C:\Users\Kareem\Desktop\GP2 PRES IMG\Vn MAX SHEAR WALL.PNG"/>
          <p:cNvPicPr>
            <a:picLocks noChangeAspect="1" noChangeArrowheads="1"/>
          </p:cNvPicPr>
          <p:nvPr/>
        </p:nvPicPr>
        <p:blipFill rotWithShape="1">
          <a:blip r:embed="rId3">
            <a:extLst>
              <a:ext uri="{28A0092B-C50C-407E-A947-70E740481C1C}">
                <a14:useLocalDpi xmlns:a14="http://schemas.microsoft.com/office/drawing/2010/main" val="0"/>
              </a:ext>
            </a:extLst>
          </a:blip>
          <a:srcRect l="2224" t="13987" r="7183" b="7926"/>
          <a:stretch/>
        </p:blipFill>
        <p:spPr bwMode="auto">
          <a:xfrm>
            <a:off x="914400" y="4648200"/>
            <a:ext cx="35052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Kareem\Desktop\GP2 PRES IMG\ؤخثبب.PNG"/>
          <p:cNvPicPr>
            <a:picLocks noChangeAspect="1" noChangeArrowheads="1"/>
          </p:cNvPicPr>
          <p:nvPr/>
        </p:nvPicPr>
        <p:blipFill rotWithShape="1">
          <a:blip r:embed="rId2">
            <a:extLst>
              <a:ext uri="{28A0092B-C50C-407E-A947-70E740481C1C}">
                <a14:useLocalDpi xmlns:a14="http://schemas.microsoft.com/office/drawing/2010/main" val="0"/>
              </a:ext>
            </a:extLst>
          </a:blip>
          <a:srcRect t="35247" r="31955"/>
          <a:stretch/>
        </p:blipFill>
        <p:spPr bwMode="auto">
          <a:xfrm>
            <a:off x="4343400" y="4572000"/>
            <a:ext cx="2799907" cy="7620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Kareem\Desktop\GP2 PRES IMG\ؤخثبب.PNG"/>
          <p:cNvPicPr>
            <a:picLocks noChangeAspect="1" noChangeArrowheads="1"/>
          </p:cNvPicPr>
          <p:nvPr/>
        </p:nvPicPr>
        <p:blipFill rotWithShape="1">
          <a:blip r:embed="rId2">
            <a:extLst>
              <a:ext uri="{28A0092B-C50C-407E-A947-70E740481C1C}">
                <a14:useLocalDpi xmlns:a14="http://schemas.microsoft.com/office/drawing/2010/main" val="0"/>
              </a:ext>
            </a:extLst>
          </a:blip>
          <a:srcRect t="1514" r="52544" b="71230"/>
          <a:stretch/>
        </p:blipFill>
        <p:spPr bwMode="auto">
          <a:xfrm>
            <a:off x="7086600" y="4556052"/>
            <a:ext cx="1862138" cy="320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0762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2296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Design and Detailing of Special Shear Walls :</a:t>
            </a:r>
          </a:p>
          <a:p>
            <a:pPr marL="514350" indent="-514350">
              <a:spcBef>
                <a:spcPts val="1200"/>
              </a:spcBef>
              <a:buClr>
                <a:schemeClr val="bg1">
                  <a:lumMod val="50000"/>
                </a:schemeClr>
              </a:buClr>
              <a:buFont typeface="+mj-lt"/>
              <a:buAutoNum type="arabicParenR" startAt="8"/>
            </a:pPr>
            <a:r>
              <a:rPr lang="en-US" sz="2600" b="1" dirty="0" smtClean="0">
                <a:solidFill>
                  <a:schemeClr val="accent2">
                    <a:lumMod val="50000"/>
                  </a:schemeClr>
                </a:solidFill>
                <a:latin typeface="Aparajita" pitchFamily="34" charset="0"/>
                <a:cs typeface="Aparajita" pitchFamily="34" charset="0"/>
              </a:rPr>
              <a:t>Special Boundary Elements shall be provided where the stress exceeds 0.2f</a:t>
            </a:r>
            <a:r>
              <a:rPr lang="en-US" sz="2600" b="1" baseline="-25000" dirty="0" smtClean="0">
                <a:solidFill>
                  <a:schemeClr val="accent2">
                    <a:lumMod val="50000"/>
                  </a:schemeClr>
                </a:solidFill>
                <a:latin typeface="Aparajita" pitchFamily="34" charset="0"/>
                <a:cs typeface="Aparajita" pitchFamily="34" charset="0"/>
              </a:rPr>
              <a:t>c</a:t>
            </a:r>
            <a:r>
              <a:rPr lang="en-US" sz="2600" b="1" dirty="0" smtClean="0">
                <a:solidFill>
                  <a:schemeClr val="accent2">
                    <a:lumMod val="50000"/>
                  </a:schemeClr>
                </a:solidFill>
                <a:latin typeface="Aparajita" pitchFamily="34" charset="0"/>
                <a:cs typeface="Aparajita" pitchFamily="34" charset="0"/>
              </a:rPr>
              <a:t>` assuming a linearly elastic model.</a:t>
            </a:r>
          </a:p>
          <a:p>
            <a:pPr marL="514350" indent="-514350">
              <a:buClr>
                <a:schemeClr val="bg1">
                  <a:lumMod val="50000"/>
                </a:schemeClr>
              </a:buClr>
              <a:buFont typeface="+mj-lt"/>
              <a:buAutoNum type="arabicParenR" startAt="8"/>
            </a:pPr>
            <a:r>
              <a:rPr lang="en-US" sz="2600" b="1" dirty="0" smtClean="0">
                <a:solidFill>
                  <a:schemeClr val="accent2">
                    <a:lumMod val="50000"/>
                  </a:schemeClr>
                </a:solidFill>
                <a:latin typeface="Aparajita" pitchFamily="34" charset="0"/>
                <a:cs typeface="Aparajita" pitchFamily="34" charset="0"/>
              </a:rPr>
              <a:t>Spacing of transverse reinforcement in boundary elements shall not exceed the minimum of</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where S</a:t>
            </a:r>
            <a:r>
              <a:rPr lang="en-US" sz="2600" b="1" baseline="-25000" dirty="0" smtClean="0">
                <a:solidFill>
                  <a:schemeClr val="accent2">
                    <a:lumMod val="50000"/>
                  </a:schemeClr>
                </a:solidFill>
                <a:latin typeface="Aparajita" pitchFamily="34" charset="0"/>
                <a:cs typeface="Aparajita" pitchFamily="34" charset="0"/>
              </a:rPr>
              <a:t>o</a:t>
            </a:r>
            <a:r>
              <a:rPr lang="en-US" sz="2600" b="1" dirty="0" smtClean="0">
                <a:solidFill>
                  <a:schemeClr val="accent2">
                    <a:lumMod val="50000"/>
                  </a:schemeClr>
                </a:solidFill>
                <a:latin typeface="Aparajita" pitchFamily="34" charset="0"/>
                <a:cs typeface="Aparajita" pitchFamily="34" charset="0"/>
              </a:rPr>
              <a:t> = Spacing between legs of Ties. </a:t>
            </a:r>
          </a:p>
          <a:p>
            <a:pPr marL="514350" indent="-514350">
              <a:buClr>
                <a:schemeClr val="bg1">
                  <a:lumMod val="50000"/>
                </a:schemeClr>
              </a:buClr>
              <a:buFont typeface="+mj-lt"/>
              <a:buAutoNum type="arabicParenR" startAt="8"/>
            </a:pPr>
            <a:endParaRPr lang="en-US" sz="28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71</a:t>
            </a:fld>
            <a:endParaRPr lang="en-US"/>
          </a:p>
        </p:txBody>
      </p:sp>
      <p:pic>
        <p:nvPicPr>
          <p:cNvPr id="5122" name="Picture 2" descr="C:\Users\Kareem\Desktop\GP2 PRES IMG\SPACING ELEMEN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124200"/>
            <a:ext cx="4276725" cy="8382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Kareem\Desktop\GP2 PRES IMG\BOUNDARY CROSS SEC.PNG"/>
          <p:cNvPicPr>
            <a:picLocks noChangeAspect="1" noChangeArrowheads="1"/>
          </p:cNvPicPr>
          <p:nvPr/>
        </p:nvPicPr>
        <p:blipFill rotWithShape="1">
          <a:blip r:embed="rId3">
            <a:extLst>
              <a:ext uri="{28A0092B-C50C-407E-A947-70E740481C1C}">
                <a14:useLocalDpi xmlns:a14="http://schemas.microsoft.com/office/drawing/2010/main" val="0"/>
              </a:ext>
            </a:extLst>
          </a:blip>
          <a:srcRect b="23025"/>
          <a:stretch/>
        </p:blipFill>
        <p:spPr bwMode="auto">
          <a:xfrm>
            <a:off x="2133600" y="4343400"/>
            <a:ext cx="48006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50579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143000"/>
            <a:ext cx="82296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Shear Walls :</a:t>
            </a:r>
          </a:p>
          <a:p>
            <a:pPr marL="514350" indent="-51435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The shear wall to be designed is </a:t>
            </a:r>
            <a:r>
              <a:rPr lang="en-US" sz="2600" b="1" i="1" dirty="0" smtClean="0">
                <a:solidFill>
                  <a:schemeClr val="accent2">
                    <a:lumMod val="75000"/>
                  </a:schemeClr>
                </a:solidFill>
                <a:latin typeface="Aparajita" pitchFamily="34" charset="0"/>
                <a:cs typeface="Aparajita" pitchFamily="34" charset="0"/>
              </a:rPr>
              <a:t>(SW7) </a:t>
            </a:r>
            <a:r>
              <a:rPr lang="en-US" sz="2600" b="1" dirty="0" smtClean="0">
                <a:solidFill>
                  <a:schemeClr val="accent2">
                    <a:lumMod val="50000"/>
                  </a:schemeClr>
                </a:solidFill>
                <a:latin typeface="Aparajita" pitchFamily="34" charset="0"/>
                <a:cs typeface="Aparajita" pitchFamily="34" charset="0"/>
              </a:rPr>
              <a:t>between gridlines </a:t>
            </a:r>
            <a:r>
              <a:rPr lang="en-US" sz="2600" b="1" i="1" dirty="0" smtClean="0">
                <a:solidFill>
                  <a:schemeClr val="accent2">
                    <a:lumMod val="75000"/>
                  </a:schemeClr>
                </a:solidFill>
                <a:latin typeface="Aparajita" pitchFamily="34" charset="0"/>
                <a:cs typeface="Aparajita" pitchFamily="34" charset="0"/>
              </a:rPr>
              <a:t>(1&amp;2)</a:t>
            </a:r>
          </a:p>
          <a:p>
            <a:pPr marL="514350" indent="-51435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Dimensions : L = 3250mm, </a:t>
            </a:r>
            <a:r>
              <a:rPr lang="en-US" sz="2600" b="1" dirty="0" err="1" smtClean="0">
                <a:solidFill>
                  <a:schemeClr val="accent2">
                    <a:lumMod val="50000"/>
                  </a:schemeClr>
                </a:solidFill>
                <a:latin typeface="Aparajita" pitchFamily="34" charset="0"/>
                <a:cs typeface="Aparajita" pitchFamily="34" charset="0"/>
              </a:rPr>
              <a:t>b</a:t>
            </a:r>
            <a:r>
              <a:rPr lang="en-US" sz="2600" b="1" baseline="-25000" dirty="0" err="1" smtClean="0">
                <a:solidFill>
                  <a:schemeClr val="accent2">
                    <a:lumMod val="50000"/>
                  </a:schemeClr>
                </a:solidFill>
                <a:latin typeface="Aparajita" pitchFamily="34" charset="0"/>
                <a:cs typeface="Aparajita" pitchFamily="34" charset="0"/>
              </a:rPr>
              <a:t>w</a:t>
            </a:r>
            <a:r>
              <a:rPr lang="en-US" sz="2600" b="1" dirty="0" smtClean="0">
                <a:solidFill>
                  <a:schemeClr val="accent2">
                    <a:lumMod val="50000"/>
                  </a:schemeClr>
                </a:solidFill>
                <a:latin typeface="Aparajita" pitchFamily="34" charset="0"/>
                <a:cs typeface="Aparajita" pitchFamily="34" charset="0"/>
              </a:rPr>
              <a:t> = 200mm, d = 2600mm</a:t>
            </a:r>
          </a:p>
          <a:p>
            <a:pPr marL="514350" indent="-51435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 </a:t>
            </a:r>
            <a:r>
              <a:rPr lang="en-US" sz="2600" b="1" dirty="0" err="1" smtClean="0">
                <a:solidFill>
                  <a:schemeClr val="accent2">
                    <a:lumMod val="50000"/>
                  </a:schemeClr>
                </a:solidFill>
                <a:latin typeface="Aparajita" pitchFamily="34" charset="0"/>
                <a:cs typeface="Aparajita" pitchFamily="34" charset="0"/>
              </a:rPr>
              <a:t>M</a:t>
            </a:r>
            <a:r>
              <a:rPr lang="en-US" sz="2600" b="1" baseline="-25000" dirty="0" err="1" smtClean="0">
                <a:solidFill>
                  <a:schemeClr val="accent2">
                    <a:lumMod val="50000"/>
                  </a:schemeClr>
                </a:solidFill>
                <a:latin typeface="Aparajita" pitchFamily="34" charset="0"/>
                <a:cs typeface="Aparajita" pitchFamily="34" charset="0"/>
              </a:rPr>
              <a:t>u,major</a:t>
            </a:r>
            <a:r>
              <a:rPr lang="en-US" sz="2600" b="1" dirty="0" smtClean="0">
                <a:solidFill>
                  <a:schemeClr val="accent2">
                    <a:lumMod val="50000"/>
                  </a:schemeClr>
                </a:solidFill>
                <a:latin typeface="Aparajita" pitchFamily="34" charset="0"/>
                <a:cs typeface="Aparajita" pitchFamily="34" charset="0"/>
              </a:rPr>
              <a:t>= 1403 </a:t>
            </a:r>
            <a:r>
              <a:rPr lang="en-US" sz="2600" b="1" dirty="0" err="1" smtClean="0">
                <a:solidFill>
                  <a:schemeClr val="accent2">
                    <a:lumMod val="50000"/>
                  </a:schemeClr>
                </a:solidFill>
                <a:latin typeface="Aparajita" pitchFamily="34" charset="0"/>
                <a:cs typeface="Aparajita" pitchFamily="34" charset="0"/>
              </a:rPr>
              <a:t>kN.m</a:t>
            </a:r>
            <a:r>
              <a:rPr lang="en-US" sz="2600" b="1" dirty="0" smtClean="0">
                <a:solidFill>
                  <a:schemeClr val="accent2">
                    <a:lumMod val="50000"/>
                  </a:schemeClr>
                </a:solidFill>
                <a:latin typeface="Aparajita" pitchFamily="34" charset="0"/>
                <a:cs typeface="Aparajita" pitchFamily="34" charset="0"/>
              </a:rPr>
              <a:t>, </a:t>
            </a:r>
            <a:r>
              <a:rPr lang="en-US" sz="2600" b="1" dirty="0" err="1" smtClean="0">
                <a:solidFill>
                  <a:schemeClr val="accent2">
                    <a:lumMod val="50000"/>
                  </a:schemeClr>
                </a:solidFill>
                <a:latin typeface="Aparajita" pitchFamily="34" charset="0"/>
                <a:cs typeface="Aparajita" pitchFamily="34" charset="0"/>
              </a:rPr>
              <a:t>M</a:t>
            </a:r>
            <a:r>
              <a:rPr lang="en-US" sz="2600" b="1" baseline="-25000" dirty="0" err="1" smtClean="0">
                <a:solidFill>
                  <a:schemeClr val="accent2">
                    <a:lumMod val="50000"/>
                  </a:schemeClr>
                </a:solidFill>
                <a:latin typeface="Aparajita" pitchFamily="34" charset="0"/>
                <a:cs typeface="Aparajita" pitchFamily="34" charset="0"/>
              </a:rPr>
              <a:t>u,minor</a:t>
            </a:r>
            <a:r>
              <a:rPr lang="en-US" sz="2600" b="1" dirty="0" smtClean="0">
                <a:solidFill>
                  <a:schemeClr val="accent2">
                    <a:lumMod val="50000"/>
                  </a:schemeClr>
                </a:solidFill>
                <a:latin typeface="Aparajita" pitchFamily="34" charset="0"/>
                <a:cs typeface="Aparajita" pitchFamily="34" charset="0"/>
              </a:rPr>
              <a:t>= 100 </a:t>
            </a:r>
            <a:r>
              <a:rPr lang="en-US" sz="2600" b="1" dirty="0" err="1" smtClean="0">
                <a:solidFill>
                  <a:schemeClr val="accent2">
                    <a:lumMod val="50000"/>
                  </a:schemeClr>
                </a:solidFill>
                <a:latin typeface="Aparajita" pitchFamily="34" charset="0"/>
                <a:cs typeface="Aparajita" pitchFamily="34" charset="0"/>
              </a:rPr>
              <a:t>kN.m</a:t>
            </a:r>
            <a:r>
              <a:rPr lang="en-US" sz="2600" b="1" dirty="0" smtClean="0">
                <a:solidFill>
                  <a:schemeClr val="accent2">
                    <a:lumMod val="50000"/>
                  </a:schemeClr>
                </a:solidFill>
                <a:latin typeface="Aparajita" pitchFamily="34" charset="0"/>
                <a:cs typeface="Aparajita" pitchFamily="34" charset="0"/>
              </a:rPr>
              <a:t>, </a:t>
            </a:r>
            <a:r>
              <a:rPr lang="en-US" sz="2600" b="1" dirty="0" err="1" smtClean="0">
                <a:solidFill>
                  <a:schemeClr val="accent2">
                    <a:lumMod val="50000"/>
                  </a:schemeClr>
                </a:solidFill>
                <a:latin typeface="Aparajita" pitchFamily="34" charset="0"/>
                <a:cs typeface="Aparajita" pitchFamily="34" charset="0"/>
              </a:rPr>
              <a:t>P</a:t>
            </a:r>
            <a:r>
              <a:rPr lang="en-US" sz="2600" b="1" baseline="-25000" dirty="0" err="1"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=1700 </a:t>
            </a:r>
            <a:r>
              <a:rPr lang="en-US" sz="2600" b="1" dirty="0" err="1" smtClean="0">
                <a:solidFill>
                  <a:schemeClr val="accent2">
                    <a:lumMod val="50000"/>
                  </a:schemeClr>
                </a:solidFill>
                <a:latin typeface="Aparajita" pitchFamily="34" charset="0"/>
                <a:cs typeface="Aparajita" pitchFamily="34" charset="0"/>
              </a:rPr>
              <a:t>kN</a:t>
            </a:r>
            <a:r>
              <a:rPr lang="en-US" sz="2600" b="1" dirty="0" smtClean="0">
                <a:solidFill>
                  <a:schemeClr val="accent2">
                    <a:lumMod val="50000"/>
                  </a:schemeClr>
                </a:solidFill>
                <a:latin typeface="Aparajita" pitchFamily="34" charset="0"/>
                <a:cs typeface="Aparajita" pitchFamily="34" charset="0"/>
              </a:rPr>
              <a:t>, V</a:t>
            </a:r>
            <a:r>
              <a:rPr lang="en-US" sz="2600" b="1" baseline="-25000" dirty="0"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=385kN</a:t>
            </a:r>
          </a:p>
          <a:p>
            <a:pPr marL="514350" indent="-514350">
              <a:spcBef>
                <a:spcPts val="24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To account for major</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moment and axial </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force, minimum steel </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is assumed</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=0.0025 x 2750 x 200</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=1375mm</a:t>
            </a:r>
            <a:r>
              <a:rPr lang="en-US" sz="2600" b="1" baseline="30000" dirty="0" smtClean="0">
                <a:solidFill>
                  <a:schemeClr val="accent2">
                    <a:lumMod val="50000"/>
                  </a:schemeClr>
                </a:solidFill>
                <a:latin typeface="Aparajita" pitchFamily="34" charset="0"/>
                <a:cs typeface="Aparajita" pitchFamily="34" charset="0"/>
              </a:rPr>
              <a:t>2</a:t>
            </a:r>
            <a:endParaRPr lang="en-US" sz="2600" b="1" dirty="0" smtClean="0">
              <a:solidFill>
                <a:schemeClr val="accent2">
                  <a:lumMod val="50000"/>
                </a:schemeClr>
              </a:solidFill>
              <a:latin typeface="Aparajita" pitchFamily="34" charset="0"/>
              <a:cs typeface="Aparajita" pitchFamily="34" charset="0"/>
            </a:endParaRPr>
          </a:p>
          <a:p>
            <a:pPr marL="0" indent="0">
              <a:buClr>
                <a:schemeClr val="bg1">
                  <a:lumMod val="50000"/>
                </a:schemeClr>
              </a:buClr>
              <a:buNone/>
            </a:pPr>
            <a:endParaRPr lang="en-US" sz="26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72</a:t>
            </a:fld>
            <a:endParaRPr lang="en-US"/>
          </a:p>
        </p:txBody>
      </p:sp>
      <p:pic>
        <p:nvPicPr>
          <p:cNvPr id="1027" name="Picture 3" descr="C:\Users\Kareem\Desktop\GP2 PRES IMG\INTERACTION SW.PNG"/>
          <p:cNvPicPr>
            <a:picLocks noChangeAspect="1" noChangeArrowheads="1"/>
          </p:cNvPicPr>
          <p:nvPr/>
        </p:nvPicPr>
        <p:blipFill rotWithShape="1">
          <a:blip r:embed="rId2">
            <a:extLst>
              <a:ext uri="{28A0092B-C50C-407E-A947-70E740481C1C}">
                <a14:useLocalDpi xmlns:a14="http://schemas.microsoft.com/office/drawing/2010/main" val="0"/>
              </a:ext>
            </a:extLst>
          </a:blip>
          <a:srcRect r="17202"/>
          <a:stretch/>
        </p:blipFill>
        <p:spPr bwMode="auto">
          <a:xfrm>
            <a:off x="3549502" y="3200400"/>
            <a:ext cx="5442098"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27053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Kareem\Desktop\GP2 PRES IMG\Vc S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3800475"/>
            <a:ext cx="5029200" cy="6953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Kareem\Desktop\GP2 PRES IMG\As Eq.PNG"/>
          <p:cNvPicPr>
            <a:picLocks noChangeAspect="1" noChangeArrowheads="1"/>
          </p:cNvPicPr>
          <p:nvPr/>
        </p:nvPicPr>
        <p:blipFill rotWithShape="1">
          <a:blip r:embed="rId3">
            <a:extLst>
              <a:ext uri="{28A0092B-C50C-407E-A947-70E740481C1C}">
                <a14:useLocalDpi xmlns:a14="http://schemas.microsoft.com/office/drawing/2010/main" val="0"/>
              </a:ext>
            </a:extLst>
          </a:blip>
          <a:srcRect l="7945"/>
          <a:stretch/>
        </p:blipFill>
        <p:spPr bwMode="auto">
          <a:xfrm>
            <a:off x="1143000" y="2133600"/>
            <a:ext cx="1877292" cy="8953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Kareem\Desktop\GP2 PRES IMG\As minor.PNG"/>
          <p:cNvPicPr>
            <a:picLocks noChangeAspect="1" noChangeArrowheads="1"/>
          </p:cNvPicPr>
          <p:nvPr/>
        </p:nvPicPr>
        <p:blipFill rotWithShape="1">
          <a:blip r:embed="rId4">
            <a:extLst>
              <a:ext uri="{28A0092B-C50C-407E-A947-70E740481C1C}">
                <a14:useLocalDpi xmlns:a14="http://schemas.microsoft.com/office/drawing/2010/main" val="0"/>
              </a:ext>
            </a:extLst>
          </a:blip>
          <a:srcRect l="6229"/>
          <a:stretch/>
        </p:blipFill>
        <p:spPr bwMode="auto">
          <a:xfrm>
            <a:off x="2978728" y="2193925"/>
            <a:ext cx="5375564" cy="7239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19200"/>
            <a:ext cx="8229600" cy="54102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Shear Walls :</a:t>
            </a:r>
          </a:p>
          <a:p>
            <a:pPr marL="514350" indent="-514350">
              <a:spcBef>
                <a:spcPts val="1200"/>
              </a:spcBef>
              <a:buClr>
                <a:schemeClr val="bg1">
                  <a:lumMod val="50000"/>
                </a:schemeClr>
              </a:buClr>
              <a:buFont typeface="+mj-lt"/>
              <a:buAutoNum type="arabicParenR" startAt="5"/>
            </a:pPr>
            <a:r>
              <a:rPr lang="en-US" sz="2600" b="1" dirty="0" smtClean="0">
                <a:solidFill>
                  <a:schemeClr val="accent2">
                    <a:lumMod val="50000"/>
                  </a:schemeClr>
                </a:solidFill>
                <a:latin typeface="Aparajita" pitchFamily="34" charset="0"/>
                <a:cs typeface="Aparajita" pitchFamily="34" charset="0"/>
              </a:rPr>
              <a:t>To account for minor moment, additional steel is needed:</a:t>
            </a:r>
            <a:br>
              <a:rPr lang="en-US" sz="2600" b="1" dirty="0" smtClean="0">
                <a:solidFill>
                  <a:schemeClr val="accent2">
                    <a:lumMod val="50000"/>
                  </a:schemeClr>
                </a:solidFill>
                <a:latin typeface="Aparajita" pitchFamily="34" charset="0"/>
                <a:cs typeface="Aparajita" pitchFamily="34" charset="0"/>
              </a:rPr>
            </a:br>
            <a:endParaRPr lang="en-US" sz="2600" b="1" dirty="0" smtClean="0">
              <a:solidFill>
                <a:schemeClr val="accent2">
                  <a:lumMod val="50000"/>
                </a:schemeClr>
              </a:solidFill>
              <a:latin typeface="Aparajita" pitchFamily="34" charset="0"/>
              <a:cs typeface="Aparajita" pitchFamily="34" charset="0"/>
            </a:endParaRPr>
          </a:p>
          <a:p>
            <a:pPr marL="514350" indent="-514350">
              <a:spcBef>
                <a:spcPts val="3600"/>
              </a:spcBef>
              <a:buClr>
                <a:schemeClr val="bg1">
                  <a:lumMod val="50000"/>
                </a:schemeClr>
              </a:buClr>
              <a:buFont typeface="+mj-lt"/>
              <a:buAutoNum type="arabicParenR" startAt="5"/>
            </a:pPr>
            <a:r>
              <a:rPr lang="en-US" sz="2600" b="1" dirty="0" smtClean="0">
                <a:solidFill>
                  <a:schemeClr val="accent2">
                    <a:lumMod val="50000"/>
                  </a:schemeClr>
                </a:solidFill>
                <a:latin typeface="Aparajita" pitchFamily="34" charset="0"/>
                <a:cs typeface="Aparajita" pitchFamily="34" charset="0"/>
              </a:rPr>
              <a:t>Total Area of Longitudinal bars = 2035 x 2 + 1375 = 5445mm</a:t>
            </a:r>
            <a:r>
              <a:rPr lang="en-US" sz="2600" b="1" baseline="30000" dirty="0" smtClean="0">
                <a:solidFill>
                  <a:schemeClr val="accent2">
                    <a:lumMod val="50000"/>
                  </a:schemeClr>
                </a:solidFill>
                <a:latin typeface="Aparajita" pitchFamily="34" charset="0"/>
                <a:cs typeface="Aparajita" pitchFamily="34" charset="0"/>
              </a:rPr>
              <a:t>2</a:t>
            </a:r>
            <a:r>
              <a:rPr lang="en-US" sz="2600" b="1" dirty="0" smtClean="0">
                <a:solidFill>
                  <a:schemeClr val="accent2">
                    <a:lumMod val="50000"/>
                  </a:schemeClr>
                </a:solidFill>
                <a:latin typeface="Aparajita" pitchFamily="34" charset="0"/>
                <a:cs typeface="Aparajita" pitchFamily="34" charset="0"/>
              </a:rPr>
              <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t>
            </a:r>
            <a:r>
              <a:rPr lang="en-US" sz="2600" b="1" i="1" dirty="0" smtClean="0">
                <a:solidFill>
                  <a:srgbClr val="0070C0"/>
                </a:solidFill>
                <a:latin typeface="Aparajita" pitchFamily="34" charset="0"/>
                <a:cs typeface="Aparajita" pitchFamily="34" charset="0"/>
              </a:rPr>
              <a:t>Use 1Ø16/200mm for each layer in the shear wall</a:t>
            </a:r>
            <a:r>
              <a:rPr lang="en-US" sz="2600" b="1" dirty="0" smtClean="0">
                <a:solidFill>
                  <a:srgbClr val="0070C0"/>
                </a:solidFill>
                <a:latin typeface="Aparajita" pitchFamily="34" charset="0"/>
                <a:cs typeface="Aparajita" pitchFamily="34" charset="0"/>
              </a:rPr>
              <a:t>.</a:t>
            </a:r>
          </a:p>
          <a:p>
            <a:pPr marL="514350" indent="-514350">
              <a:spcBef>
                <a:spcPts val="1800"/>
              </a:spcBef>
              <a:buClr>
                <a:schemeClr val="bg1">
                  <a:lumMod val="50000"/>
                </a:schemeClr>
              </a:buClr>
              <a:buFont typeface="+mj-lt"/>
              <a:buAutoNum type="arabicParenR" startAt="5"/>
            </a:pPr>
            <a:r>
              <a:rPr lang="en-US" sz="2600" b="1" dirty="0" smtClean="0">
                <a:solidFill>
                  <a:schemeClr val="accent2">
                    <a:lumMod val="50000"/>
                  </a:schemeClr>
                </a:solidFill>
                <a:latin typeface="Aparajita" pitchFamily="34" charset="0"/>
                <a:cs typeface="Aparajita" pitchFamily="34" charset="0"/>
              </a:rPr>
              <a:t>Concrete shear capacity</a:t>
            </a:r>
          </a:p>
          <a:p>
            <a:pPr marL="514350" indent="-514350">
              <a:spcBef>
                <a:spcPts val="1800"/>
              </a:spcBef>
              <a:buClr>
                <a:schemeClr val="bg1">
                  <a:lumMod val="50000"/>
                </a:schemeClr>
              </a:buClr>
              <a:buFont typeface="+mj-lt"/>
              <a:buAutoNum type="arabicParenR" startAt="5"/>
            </a:pPr>
            <a:r>
              <a:rPr lang="en-US" sz="2600" b="1" dirty="0" smtClean="0">
                <a:solidFill>
                  <a:schemeClr val="accent2">
                    <a:lumMod val="50000"/>
                  </a:schemeClr>
                </a:solidFill>
                <a:latin typeface="Aparajita" pitchFamily="34" charset="0"/>
                <a:cs typeface="Aparajita" pitchFamily="34" charset="0"/>
              </a:rPr>
              <a:t> Rebar capacity </a:t>
            </a:r>
            <a:r>
              <a:rPr lang="en-US" sz="2600" b="1" dirty="0" err="1" smtClean="0">
                <a:solidFill>
                  <a:schemeClr val="accent2">
                    <a:lumMod val="50000"/>
                  </a:schemeClr>
                </a:solidFill>
                <a:latin typeface="Aparajita" pitchFamily="34" charset="0"/>
                <a:cs typeface="Aparajita" pitchFamily="34" charset="0"/>
              </a:rPr>
              <a:t>V</a:t>
            </a:r>
            <a:r>
              <a:rPr lang="en-US" sz="2600" b="1" baseline="-25000" dirty="0" err="1" smtClean="0">
                <a:solidFill>
                  <a:schemeClr val="accent2">
                    <a:lumMod val="50000"/>
                  </a:schemeClr>
                </a:solidFill>
                <a:latin typeface="Aparajita" pitchFamily="34" charset="0"/>
                <a:cs typeface="Aparajita" pitchFamily="34" charset="0"/>
              </a:rPr>
              <a:t>s</a:t>
            </a:r>
            <a:r>
              <a:rPr lang="en-US" sz="2600" b="1" dirty="0" smtClean="0">
                <a:solidFill>
                  <a:schemeClr val="accent2">
                    <a:lumMod val="50000"/>
                  </a:schemeClr>
                </a:solidFill>
                <a:latin typeface="Aparajita" pitchFamily="34" charset="0"/>
                <a:cs typeface="Aparajita" pitchFamily="34" charset="0"/>
              </a:rPr>
              <a:t> = (V</a:t>
            </a:r>
            <a:r>
              <a:rPr lang="en-US" sz="2600" b="1" baseline="-25000" dirty="0" smtClean="0">
                <a:solidFill>
                  <a:schemeClr val="accent2">
                    <a:lumMod val="50000"/>
                  </a:schemeClr>
                </a:solidFill>
                <a:latin typeface="Aparajita" pitchFamily="34" charset="0"/>
                <a:cs typeface="Aparajita" pitchFamily="34" charset="0"/>
              </a:rPr>
              <a:t>u</a:t>
            </a:r>
            <a:r>
              <a:rPr lang="en-US" sz="2600" b="1" dirty="0" smtClean="0">
                <a:solidFill>
                  <a:schemeClr val="accent2">
                    <a:lumMod val="50000"/>
                  </a:schemeClr>
                </a:solidFill>
                <a:latin typeface="Aparajita" pitchFamily="34" charset="0"/>
                <a:cs typeface="Aparajita" pitchFamily="34" charset="0"/>
              </a:rPr>
              <a:t>/Ø) - </a:t>
            </a:r>
            <a:r>
              <a:rPr lang="en-US" sz="2600" b="1" dirty="0" err="1" smtClean="0">
                <a:solidFill>
                  <a:schemeClr val="accent2">
                    <a:lumMod val="50000"/>
                  </a:schemeClr>
                </a:solidFill>
                <a:latin typeface="Aparajita" pitchFamily="34" charset="0"/>
                <a:cs typeface="Aparajita" pitchFamily="34" charset="0"/>
              </a:rPr>
              <a:t>V</a:t>
            </a:r>
            <a:r>
              <a:rPr lang="en-US" sz="2600" b="1" baseline="-25000" dirty="0" err="1" smtClean="0">
                <a:solidFill>
                  <a:schemeClr val="accent2">
                    <a:lumMod val="50000"/>
                  </a:schemeClr>
                </a:solidFill>
                <a:latin typeface="Aparajita" pitchFamily="34" charset="0"/>
                <a:cs typeface="Aparajita" pitchFamily="34" charset="0"/>
              </a:rPr>
              <a:t>c</a:t>
            </a:r>
            <a:r>
              <a:rPr lang="en-US" sz="2600" b="1" dirty="0" smtClean="0">
                <a:solidFill>
                  <a:schemeClr val="accent2">
                    <a:lumMod val="50000"/>
                  </a:schemeClr>
                </a:solidFill>
                <a:latin typeface="Aparajita" pitchFamily="34" charset="0"/>
                <a:cs typeface="Aparajita" pitchFamily="34" charset="0"/>
              </a:rPr>
              <a:t> =(381/0.6) – 388 = 247 </a:t>
            </a:r>
            <a:r>
              <a:rPr lang="en-US" sz="2600" b="1" dirty="0" err="1" smtClean="0">
                <a:solidFill>
                  <a:schemeClr val="accent2">
                    <a:lumMod val="50000"/>
                  </a:schemeClr>
                </a:solidFill>
                <a:latin typeface="Aparajita" pitchFamily="34" charset="0"/>
                <a:cs typeface="Aparajita" pitchFamily="34" charset="0"/>
              </a:rPr>
              <a:t>kN</a:t>
            </a:r>
            <a:r>
              <a:rPr lang="en-US" sz="2600" b="1" dirty="0" smtClean="0">
                <a:solidFill>
                  <a:schemeClr val="accent2">
                    <a:lumMod val="50000"/>
                  </a:schemeClr>
                </a:solidFill>
                <a:latin typeface="Aparajita" pitchFamily="34" charset="0"/>
                <a:cs typeface="Aparajita" pitchFamily="34" charset="0"/>
              </a:rPr>
              <a:t> &gt; </a:t>
            </a:r>
            <a:r>
              <a:rPr lang="en-US" sz="2600" b="1" dirty="0" err="1" smtClean="0">
                <a:solidFill>
                  <a:schemeClr val="accent2">
                    <a:lumMod val="50000"/>
                  </a:schemeClr>
                </a:solidFill>
                <a:latin typeface="Aparajita" pitchFamily="34" charset="0"/>
                <a:cs typeface="Aparajita" pitchFamily="34" charset="0"/>
              </a:rPr>
              <a:t>V</a:t>
            </a:r>
            <a:r>
              <a:rPr lang="en-US" sz="2600" b="1" baseline="-25000" dirty="0" err="1" smtClean="0">
                <a:solidFill>
                  <a:schemeClr val="accent2">
                    <a:lumMod val="50000"/>
                  </a:schemeClr>
                </a:solidFill>
                <a:latin typeface="Aparajita" pitchFamily="34" charset="0"/>
                <a:cs typeface="Aparajita" pitchFamily="34" charset="0"/>
              </a:rPr>
              <a:t>s,min</a:t>
            </a:r>
            <a:r>
              <a:rPr lang="en-US" sz="2600" b="1" dirty="0">
                <a:solidFill>
                  <a:schemeClr val="accent2">
                    <a:lumMod val="50000"/>
                  </a:schemeClr>
                </a:solidFill>
                <a:latin typeface="Aparajita" pitchFamily="34" charset="0"/>
                <a:cs typeface="Aparajita" pitchFamily="34" charset="0"/>
              </a:rPr>
              <a:t/>
            </a:r>
            <a:br>
              <a:rPr lang="en-US" sz="2600" b="1" dirty="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t>
            </a:r>
            <a:r>
              <a:rPr lang="en-US" sz="2600" b="1" i="1" dirty="0" smtClean="0">
                <a:solidFill>
                  <a:srgbClr val="0070C0"/>
                </a:solidFill>
                <a:latin typeface="Aparajita" pitchFamily="34" charset="0"/>
                <a:cs typeface="Aparajita" pitchFamily="34" charset="0"/>
              </a:rPr>
              <a:t>Use 1Ø12/250mm </a:t>
            </a:r>
            <a:r>
              <a:rPr lang="en-US" sz="2600" b="1" i="1" dirty="0">
                <a:solidFill>
                  <a:srgbClr val="0070C0"/>
                </a:solidFill>
                <a:latin typeface="Aparajita" pitchFamily="34" charset="0"/>
                <a:cs typeface="Aparajita" pitchFamily="34" charset="0"/>
              </a:rPr>
              <a:t>for each layer in the shear wall</a:t>
            </a:r>
            <a:r>
              <a:rPr lang="en-US" sz="2600" b="1" dirty="0" smtClean="0">
                <a:solidFill>
                  <a:srgbClr val="0070C0"/>
                </a:solidFill>
                <a:latin typeface="Aparajita" pitchFamily="34" charset="0"/>
                <a:cs typeface="Aparajita" pitchFamily="34" charset="0"/>
              </a:rPr>
              <a:t>.</a:t>
            </a:r>
          </a:p>
          <a:p>
            <a:pPr marL="514350" indent="-514350">
              <a:spcBef>
                <a:spcPts val="1800"/>
              </a:spcBef>
              <a:buClr>
                <a:schemeClr val="bg1">
                  <a:lumMod val="50000"/>
                </a:schemeClr>
              </a:buClr>
              <a:buFont typeface="+mj-lt"/>
              <a:buAutoNum type="arabicParenR" startAt="5"/>
            </a:pPr>
            <a:r>
              <a:rPr lang="en-US" sz="2600" b="1" dirty="0" smtClean="0">
                <a:solidFill>
                  <a:schemeClr val="accent2">
                    <a:lumMod val="50000"/>
                  </a:schemeClr>
                </a:solidFill>
                <a:latin typeface="Aparajita" pitchFamily="34" charset="0"/>
                <a:cs typeface="Aparajita" pitchFamily="34" charset="0"/>
              </a:rPr>
              <a:t>Stress </a:t>
            </a:r>
            <a:r>
              <a:rPr lang="el-GR" sz="2600" b="1" dirty="0" smtClean="0">
                <a:solidFill>
                  <a:schemeClr val="accent2">
                    <a:lumMod val="50000"/>
                  </a:schemeClr>
                </a:solidFill>
                <a:latin typeface="Times New Roman"/>
                <a:cs typeface="Aparajita" pitchFamily="34" charset="0"/>
              </a:rPr>
              <a:t>σ</a:t>
            </a:r>
            <a:r>
              <a:rPr lang="en-US" sz="2600" b="1" baseline="-25000" dirty="0" smtClean="0">
                <a:solidFill>
                  <a:schemeClr val="accent2">
                    <a:lumMod val="50000"/>
                  </a:schemeClr>
                </a:solidFill>
                <a:latin typeface="Aparajita" pitchFamily="34" charset="0"/>
                <a:cs typeface="Aparajita" pitchFamily="34" charset="0"/>
              </a:rPr>
              <a:t>max</a:t>
            </a:r>
            <a:r>
              <a:rPr lang="en-US" sz="2600" b="1" dirty="0" smtClean="0">
                <a:solidFill>
                  <a:schemeClr val="accent2">
                    <a:lumMod val="50000"/>
                  </a:schemeClr>
                </a:solidFill>
                <a:latin typeface="Aparajita" pitchFamily="34" charset="0"/>
                <a:cs typeface="Aparajita" pitchFamily="34" charset="0"/>
              </a:rPr>
              <a:t>=8.56 </a:t>
            </a:r>
            <a:r>
              <a:rPr lang="en-US" sz="2600" b="1" dirty="0" err="1" smtClean="0">
                <a:solidFill>
                  <a:schemeClr val="accent2">
                    <a:lumMod val="50000"/>
                  </a:schemeClr>
                </a:solidFill>
                <a:latin typeface="Aparajita" pitchFamily="34" charset="0"/>
                <a:cs typeface="Aparajita" pitchFamily="34" charset="0"/>
              </a:rPr>
              <a:t>MPa</a:t>
            </a:r>
            <a:r>
              <a:rPr lang="en-US" sz="2600" b="1" dirty="0" smtClean="0">
                <a:solidFill>
                  <a:schemeClr val="accent2">
                    <a:lumMod val="50000"/>
                  </a:schemeClr>
                </a:solidFill>
                <a:latin typeface="Aparajita" pitchFamily="34" charset="0"/>
                <a:cs typeface="Aparajita" pitchFamily="34" charset="0"/>
              </a:rPr>
              <a:t> &gt; 0.2f</a:t>
            </a:r>
            <a:r>
              <a:rPr lang="en-US" sz="2600" b="1" baseline="-25000" dirty="0" smtClean="0">
                <a:solidFill>
                  <a:schemeClr val="accent2">
                    <a:lumMod val="50000"/>
                  </a:schemeClr>
                </a:solidFill>
                <a:latin typeface="Aparajita" pitchFamily="34" charset="0"/>
                <a:cs typeface="Aparajita" pitchFamily="34" charset="0"/>
              </a:rPr>
              <a:t>c</a:t>
            </a:r>
            <a:r>
              <a:rPr lang="en-US" sz="2600" b="1" dirty="0" smtClean="0">
                <a:solidFill>
                  <a:schemeClr val="accent2">
                    <a:lumMod val="50000"/>
                  </a:schemeClr>
                </a:solidFill>
                <a:latin typeface="Aparajita" pitchFamily="34" charset="0"/>
                <a:cs typeface="Aparajita" pitchFamily="34" charset="0"/>
              </a:rPr>
              <a:t>` = 5.6 </a:t>
            </a:r>
            <a:r>
              <a:rPr lang="en-US" sz="2600" b="1" dirty="0" err="1" smtClean="0">
                <a:solidFill>
                  <a:schemeClr val="accent2">
                    <a:lumMod val="50000"/>
                  </a:schemeClr>
                </a:solidFill>
                <a:latin typeface="Aparajita" pitchFamily="34" charset="0"/>
                <a:cs typeface="Aparajita" pitchFamily="34" charset="0"/>
              </a:rPr>
              <a:t>MPa</a:t>
            </a:r>
            <a:r>
              <a:rPr lang="en-US" sz="2600" b="1" dirty="0" smtClean="0">
                <a:solidFill>
                  <a:schemeClr val="accent2">
                    <a:lumMod val="50000"/>
                  </a:schemeClr>
                </a:solidFill>
                <a:latin typeface="Aparajita" pitchFamily="34" charset="0"/>
                <a:cs typeface="Aparajita" pitchFamily="34" charset="0"/>
              </a:rPr>
              <a:t> </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t>
            </a:r>
            <a:r>
              <a:rPr lang="en-US" sz="2600" b="1" dirty="0">
                <a:solidFill>
                  <a:schemeClr val="accent2">
                    <a:lumMod val="50000"/>
                  </a:schemeClr>
                </a:solidFill>
                <a:latin typeface="Times New Roman"/>
                <a:cs typeface="Times New Roman"/>
              </a:rPr>
              <a:t> </a:t>
            </a:r>
            <a:r>
              <a:rPr lang="en-US" sz="2600" b="1" dirty="0" smtClean="0">
                <a:solidFill>
                  <a:schemeClr val="accent2">
                    <a:lumMod val="50000"/>
                  </a:schemeClr>
                </a:solidFill>
                <a:latin typeface="Times New Roman"/>
                <a:cs typeface="Times New Roman"/>
              </a:rPr>
              <a:t>  </a:t>
            </a:r>
            <a:r>
              <a:rPr lang="en-US" sz="2600" b="1" i="1" dirty="0" smtClean="0">
                <a:solidFill>
                  <a:srgbClr val="0070C0"/>
                </a:solidFill>
                <a:latin typeface="Aparajita" pitchFamily="34" charset="0"/>
                <a:cs typeface="Aparajita" pitchFamily="34" charset="0"/>
              </a:rPr>
              <a:t>Special Boundary Elements are needed.</a:t>
            </a:r>
          </a:p>
          <a:p>
            <a:pPr marL="514350" indent="-514350">
              <a:spcBef>
                <a:spcPts val="2400"/>
              </a:spcBef>
              <a:buClr>
                <a:schemeClr val="bg1">
                  <a:lumMod val="50000"/>
                </a:schemeClr>
              </a:buClr>
              <a:buFont typeface="+mj-lt"/>
              <a:buAutoNum type="arabicParenR" startAt="5"/>
            </a:pPr>
            <a:endParaRPr lang="en-US" sz="2600" b="1" dirty="0" smtClean="0">
              <a:solidFill>
                <a:schemeClr val="accent2">
                  <a:lumMod val="50000"/>
                </a:schemeClr>
              </a:solidFill>
              <a:latin typeface="Aparajita" pitchFamily="34" charset="0"/>
              <a:cs typeface="Aparajita" pitchFamily="34" charset="0"/>
            </a:endParaRPr>
          </a:p>
          <a:p>
            <a:pPr marL="0" indent="0">
              <a:buClr>
                <a:schemeClr val="bg1">
                  <a:lumMod val="50000"/>
                </a:schemeClr>
              </a:buClr>
              <a:buNone/>
            </a:pPr>
            <a:endParaRPr lang="en-US" sz="28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a:xfrm>
            <a:off x="6553200" y="6340475"/>
            <a:ext cx="2133600" cy="365125"/>
          </a:xfrm>
        </p:spPr>
        <p:txBody>
          <a:bodyPr/>
          <a:lstStyle/>
          <a:p>
            <a:fld id="{C238F03A-58E1-4ECA-9024-348A9A81A53D}" type="slidenum">
              <a:rPr lang="en-US" smtClean="0"/>
              <a:pPr/>
              <a:t>73</a:t>
            </a:fld>
            <a:endParaRPr lang="en-US" dirty="0"/>
          </a:p>
        </p:txBody>
      </p:sp>
    </p:spTree>
    <p:extLst>
      <p:ext uri="{BB962C8B-B14F-4D97-AF65-F5344CB8AC3E}">
        <p14:creationId xmlns:p14="http://schemas.microsoft.com/office/powerpoint/2010/main" val="359585490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Kareem\Desktop\GP2 PRES IMG\Spacing Elelemnts solv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133600"/>
            <a:ext cx="3667125" cy="9715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28600"/>
            <a:ext cx="8229600" cy="11430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143000"/>
            <a:ext cx="83058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Shear Walls :</a:t>
            </a:r>
          </a:p>
          <a:p>
            <a:pPr marL="514350" indent="-514350">
              <a:spcBef>
                <a:spcPts val="1200"/>
              </a:spcBef>
              <a:buClr>
                <a:schemeClr val="bg1">
                  <a:lumMod val="50000"/>
                </a:schemeClr>
              </a:buClr>
              <a:buFont typeface="+mj-lt"/>
              <a:buAutoNum type="arabicParenR" startAt="10"/>
            </a:pPr>
            <a:r>
              <a:rPr lang="en-US" sz="2600" b="1" dirty="0" smtClean="0">
                <a:solidFill>
                  <a:schemeClr val="accent2">
                    <a:lumMod val="50000"/>
                  </a:schemeClr>
                </a:solidFill>
                <a:latin typeface="Aparajita" pitchFamily="34" charset="0"/>
                <a:cs typeface="Aparajita" pitchFamily="34" charset="0"/>
              </a:rPr>
              <a:t>Spacing of transverse reinforcement for special boundary elements = minimum of                                                </a:t>
            </a:r>
            <a:r>
              <a:rPr lang="en-US" sz="2600" b="1" dirty="0" smtClean="0">
                <a:solidFill>
                  <a:schemeClr val="accent2">
                    <a:lumMod val="50000"/>
                  </a:schemeClr>
                </a:solidFill>
                <a:latin typeface="Times New Roman"/>
                <a:cs typeface="Times New Roman"/>
              </a:rPr>
              <a:t>→ </a:t>
            </a:r>
            <a:r>
              <a:rPr lang="en-US" sz="2600" b="1" dirty="0" smtClean="0">
                <a:solidFill>
                  <a:schemeClr val="accent2">
                    <a:lumMod val="50000"/>
                  </a:schemeClr>
                </a:solidFill>
                <a:latin typeface="Aparajita" pitchFamily="34" charset="0"/>
                <a:cs typeface="Aparajita" pitchFamily="34" charset="0"/>
              </a:rPr>
              <a:t>use </a:t>
            </a:r>
            <a:r>
              <a:rPr lang="en-US" sz="2600" b="1" dirty="0">
                <a:solidFill>
                  <a:schemeClr val="accent2">
                    <a:lumMod val="50000"/>
                  </a:schemeClr>
                </a:solidFill>
                <a:latin typeface="Aparajita" pitchFamily="34" charset="0"/>
                <a:cs typeface="Aparajita" pitchFamily="34" charset="0"/>
              </a:rPr>
              <a:t>1Ø10/100mm</a:t>
            </a:r>
            <a:endParaRPr lang="en-US" sz="28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74</a:t>
            </a:fld>
            <a:endParaRPr lang="en-US"/>
          </a:p>
        </p:txBody>
      </p:sp>
      <p:pic>
        <p:nvPicPr>
          <p:cNvPr id="3075" name="Picture 3" descr="C:\Users\Kareem\Desktop\GP2 PRES IMG\BOUNDARY CROSS SEC samp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0663" y="3105150"/>
            <a:ext cx="2852737" cy="37528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Kareem\Desktop\GP2 PRES IMG\SW Xse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3657600"/>
            <a:ext cx="32766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362165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2296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Design and Detailing of Special Shear Walls :</a:t>
            </a:r>
          </a:p>
          <a:p>
            <a:pPr marL="514350" indent="-514350">
              <a:spcBef>
                <a:spcPts val="1200"/>
              </a:spcBef>
              <a:buClr>
                <a:schemeClr val="bg1">
                  <a:lumMod val="50000"/>
                </a:schemeClr>
              </a:buClr>
              <a:buFont typeface="+mj-lt"/>
              <a:buAutoNum type="arabicParenR" startAt="11"/>
            </a:pPr>
            <a:r>
              <a:rPr lang="en-US" sz="2600" b="1" dirty="0" smtClean="0">
                <a:solidFill>
                  <a:schemeClr val="accent2">
                    <a:lumMod val="50000"/>
                  </a:schemeClr>
                </a:solidFill>
                <a:latin typeface="Aparajita" pitchFamily="34" charset="0"/>
                <a:cs typeface="Aparajita" pitchFamily="34" charset="0"/>
              </a:rPr>
              <a:t>Wall piers reinforcement and Diagonal bars around openings are also provided as shown :</a:t>
            </a:r>
            <a:endParaRPr lang="en-US" sz="28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75</a:t>
            </a:fld>
            <a:endParaRPr lang="en-US"/>
          </a:p>
        </p:txBody>
      </p:sp>
      <p:pic>
        <p:nvPicPr>
          <p:cNvPr id="4098" name="Picture 2" descr="C:\Users\Kareem\Desktop\GP2 PRES IMG\Window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895600"/>
            <a:ext cx="3445023" cy="369728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Kareem\Desktop\GP2 PRES IMG\Wall Pier Samp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895600"/>
            <a:ext cx="4648200" cy="3697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836300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112837"/>
            <a:ext cx="8229600" cy="5211763"/>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Design and Detailing of Columns :</a:t>
            </a: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Spacing (S</a:t>
            </a:r>
            <a:r>
              <a:rPr lang="en-US" sz="2600" b="1" baseline="-25000" dirty="0" smtClean="0">
                <a:solidFill>
                  <a:schemeClr val="accent2">
                    <a:lumMod val="50000"/>
                  </a:schemeClr>
                </a:solidFill>
                <a:latin typeface="Aparajita" pitchFamily="34" charset="0"/>
                <a:cs typeface="Aparajita" pitchFamily="34" charset="0"/>
              </a:rPr>
              <a:t>o</a:t>
            </a:r>
            <a:r>
              <a:rPr lang="en-US" sz="2600" b="1" dirty="0" smtClean="0">
                <a:solidFill>
                  <a:schemeClr val="accent2">
                    <a:lumMod val="50000"/>
                  </a:schemeClr>
                </a:solidFill>
                <a:latin typeface="Aparajita" pitchFamily="34" charset="0"/>
                <a:cs typeface="Aparajita" pitchFamily="34" charset="0"/>
              </a:rPr>
              <a:t>) shall be provided at both ends for length (L</a:t>
            </a:r>
            <a:r>
              <a:rPr lang="en-US" sz="2600" b="1" baseline="-25000" dirty="0" smtClean="0">
                <a:solidFill>
                  <a:schemeClr val="accent2">
                    <a:lumMod val="50000"/>
                  </a:schemeClr>
                </a:solidFill>
                <a:latin typeface="Aparajita" pitchFamily="34" charset="0"/>
                <a:cs typeface="Aparajita" pitchFamily="34" charset="0"/>
              </a:rPr>
              <a:t>o</a:t>
            </a:r>
            <a:r>
              <a:rPr lang="en-US" sz="2600" b="1" dirty="0" smtClean="0">
                <a:solidFill>
                  <a:schemeClr val="accent2">
                    <a:lumMod val="50000"/>
                  </a:schemeClr>
                </a:solidFill>
                <a:latin typeface="Aparajita" pitchFamily="34" charset="0"/>
                <a:cs typeface="Aparajita" pitchFamily="34" charset="0"/>
              </a:rPr>
              <a:t>):</a:t>
            </a: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Max. vertical spacing outside (L</a:t>
            </a:r>
            <a:r>
              <a:rPr lang="en-US" sz="2600" b="1" baseline="-25000" dirty="0" smtClean="0">
                <a:solidFill>
                  <a:schemeClr val="accent2">
                    <a:lumMod val="50000"/>
                  </a:schemeClr>
                </a:solidFill>
                <a:latin typeface="Aparajita" pitchFamily="34" charset="0"/>
                <a:cs typeface="Aparajita" pitchFamily="34" charset="0"/>
              </a:rPr>
              <a:t>o</a:t>
            </a:r>
            <a:r>
              <a:rPr lang="en-US" sz="2600" b="1" dirty="0" smtClean="0">
                <a:solidFill>
                  <a:schemeClr val="accent2">
                    <a:lumMod val="50000"/>
                  </a:schemeClr>
                </a:solidFill>
                <a:latin typeface="Aparajita" pitchFamily="34" charset="0"/>
                <a:cs typeface="Aparajita" pitchFamily="34" charset="0"/>
              </a:rPr>
              <a:t>): </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76</a:t>
            </a:fld>
            <a:endParaRPr lang="en-US"/>
          </a:p>
        </p:txBody>
      </p:sp>
      <p:pic>
        <p:nvPicPr>
          <p:cNvPr id="1026" name="Picture 2" descr="C:\Users\Admin\Desktop\GRADUATION PROJECT\GP2 Report\Presentation\S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066057"/>
            <a:ext cx="6680393" cy="121054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Desktop\GRADUATION PROJECT\GP2 Report\Presentation\L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569898"/>
            <a:ext cx="6248399" cy="10021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min\Desktop\GRADUATION PROJECT\GP2 Report\Presentation\Out-L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5410200"/>
            <a:ext cx="5105400" cy="874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88428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850" b="1" dirty="0">
                <a:latin typeface="Tekton Pro" pitchFamily="34" charset="0"/>
              </a:rPr>
              <a:t>Structural Design of Concrete Members</a:t>
            </a:r>
          </a:p>
        </p:txBody>
      </p:sp>
      <p:sp>
        <p:nvSpPr>
          <p:cNvPr id="4" name="Slide Number Placeholder 3"/>
          <p:cNvSpPr>
            <a:spLocks noGrp="1"/>
          </p:cNvSpPr>
          <p:nvPr>
            <p:ph type="sldNum" sz="quarter" idx="12"/>
          </p:nvPr>
        </p:nvSpPr>
        <p:spPr/>
        <p:txBody>
          <a:bodyPr/>
          <a:lstStyle/>
          <a:p>
            <a:fld id="{C238F03A-58E1-4ECA-9024-348A9A81A53D}" type="slidenum">
              <a:rPr lang="en-US" smtClean="0"/>
              <a:pPr/>
              <a:t>77</a:t>
            </a:fld>
            <a:endParaRPr lang="en-US"/>
          </a:p>
        </p:txBody>
      </p:sp>
      <p:pic>
        <p:nvPicPr>
          <p:cNvPr id="9" name="Picture 3" descr="C:\Users\Kareem\Desktop\GP2 PRES IMG\BEAM CROSS SECTION.PNG"/>
          <p:cNvPicPr>
            <a:picLocks noChangeAspect="1" noChangeArrowheads="1"/>
          </p:cNvPicPr>
          <p:nvPr/>
        </p:nvPicPr>
        <p:blipFill rotWithShape="1">
          <a:blip r:embed="rId2">
            <a:extLst>
              <a:ext uri="{28A0092B-C50C-407E-A947-70E740481C1C}">
                <a14:useLocalDpi xmlns:a14="http://schemas.microsoft.com/office/drawing/2010/main" val="0"/>
              </a:ext>
            </a:extLst>
          </a:blip>
          <a:srcRect l="78353" t="4239" r="19889" b="7471"/>
          <a:stretch/>
        </p:blipFill>
        <p:spPr bwMode="auto">
          <a:xfrm>
            <a:off x="-4176" y="2362200"/>
            <a:ext cx="80376" cy="195103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Kareem\Desktop\GP2 PRES IMG\Center of Columns.PNG"/>
          <p:cNvPicPr>
            <a:picLocks noChangeAspect="1" noChangeArrowheads="1"/>
          </p:cNvPicPr>
          <p:nvPr/>
        </p:nvPicPr>
        <p:blipFill rotWithShape="1">
          <a:blip r:embed="rId3">
            <a:extLst>
              <a:ext uri="{28A0092B-C50C-407E-A947-70E740481C1C}">
                <a14:useLocalDpi xmlns:a14="http://schemas.microsoft.com/office/drawing/2010/main" val="0"/>
              </a:ext>
            </a:extLst>
          </a:blip>
          <a:srcRect t="1459"/>
          <a:stretch/>
        </p:blipFill>
        <p:spPr bwMode="auto">
          <a:xfrm>
            <a:off x="990600" y="1081508"/>
            <a:ext cx="7063344" cy="5624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7596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95400"/>
            <a:ext cx="8305800" cy="5164644"/>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Columns :</a:t>
            </a: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The Column to be designed is (</a:t>
            </a:r>
            <a:r>
              <a:rPr lang="en-US" sz="2500" b="1" dirty="0" smtClean="0">
                <a:solidFill>
                  <a:schemeClr val="accent2">
                    <a:lumMod val="75000"/>
                  </a:schemeClr>
                </a:solidFill>
                <a:latin typeface="Aparajita" pitchFamily="34" charset="0"/>
                <a:cs typeface="Aparajita" pitchFamily="34" charset="0"/>
              </a:rPr>
              <a:t>C8</a:t>
            </a:r>
            <a:r>
              <a:rPr lang="en-US" sz="2500" b="1" dirty="0" smtClean="0">
                <a:solidFill>
                  <a:schemeClr val="accent2">
                    <a:lumMod val="50000"/>
                  </a:schemeClr>
                </a:solidFill>
                <a:latin typeface="Aparajita" pitchFamily="34" charset="0"/>
                <a:cs typeface="Aparajita" pitchFamily="34" charset="0"/>
              </a:rPr>
              <a:t>) </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in GF between gridlines (</a:t>
            </a:r>
            <a:r>
              <a:rPr lang="en-US" sz="2500" b="1" dirty="0" smtClean="0">
                <a:solidFill>
                  <a:schemeClr val="accent2">
                    <a:lumMod val="75000"/>
                  </a:schemeClr>
                </a:solidFill>
                <a:latin typeface="Aparajita" pitchFamily="34" charset="0"/>
                <a:cs typeface="Aparajita" pitchFamily="34" charset="0"/>
              </a:rPr>
              <a:t>3&amp;E</a:t>
            </a:r>
            <a:r>
              <a:rPr lang="en-US" sz="2500" b="1" dirty="0" smtClean="0">
                <a:solidFill>
                  <a:schemeClr val="accent2">
                    <a:lumMod val="50000"/>
                  </a:schemeClr>
                </a:solidFill>
                <a:latin typeface="Aparajita" pitchFamily="34" charset="0"/>
                <a:cs typeface="Aparajita" pitchFamily="34" charset="0"/>
              </a:rPr>
              <a:t>)</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Dimensions : Square (500X500)mm  </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		  Clear Length = 4.42m</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Ultimate Moment (M</a:t>
            </a:r>
            <a:r>
              <a:rPr lang="en-US" sz="2500" b="1" baseline="-25000" dirty="0"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12.5 </a:t>
            </a:r>
            <a:r>
              <a:rPr lang="en-US" sz="2500" b="1" dirty="0" err="1" smtClean="0">
                <a:solidFill>
                  <a:schemeClr val="accent2">
                    <a:lumMod val="50000"/>
                  </a:schemeClr>
                </a:solidFill>
                <a:latin typeface="Aparajita" pitchFamily="34" charset="0"/>
                <a:cs typeface="Aparajita" pitchFamily="34" charset="0"/>
              </a:rPr>
              <a:t>kN.m</a:t>
            </a:r>
            <a:r>
              <a:rPr lang="en-US" sz="2500" b="1" dirty="0" smtClean="0">
                <a:solidFill>
                  <a:schemeClr val="accent2">
                    <a:lumMod val="50000"/>
                  </a:schemeClr>
                </a:solidFill>
                <a:latin typeface="Aparajita" pitchFamily="34" charset="0"/>
                <a:cs typeface="Aparajita" pitchFamily="34" charset="0"/>
              </a:rPr>
              <a:t> </a:t>
            </a:r>
            <a:r>
              <a:rPr lang="en-US" sz="2500" b="1" dirty="0">
                <a:solidFill>
                  <a:schemeClr val="accent2">
                    <a:lumMod val="50000"/>
                  </a:schemeClr>
                </a:solidFill>
                <a:latin typeface="Aparajita" pitchFamily="34" charset="0"/>
                <a:cs typeface="Aparajita" pitchFamily="34" charset="0"/>
              </a:rPr>
              <a:t/>
            </a:r>
            <a:br>
              <a:rPr lang="en-US" sz="2500" b="1" dirty="0">
                <a:solidFill>
                  <a:schemeClr val="accent2">
                    <a:lumMod val="50000"/>
                  </a:schemeClr>
                </a:solidFill>
                <a:latin typeface="Aparajita" pitchFamily="34" charset="0"/>
                <a:cs typeface="Aparajita" pitchFamily="34" charset="0"/>
              </a:rPr>
            </a:br>
            <a:r>
              <a:rPr lang="en-US" sz="2500" b="1" dirty="0">
                <a:solidFill>
                  <a:schemeClr val="accent2">
                    <a:lumMod val="50000"/>
                  </a:schemeClr>
                </a:solidFill>
                <a:latin typeface="Aparajita" pitchFamily="34" charset="0"/>
                <a:cs typeface="Aparajita" pitchFamily="34" charset="0"/>
              </a:rPr>
              <a:t>Minimum Moment = 36.4 </a:t>
            </a:r>
            <a:r>
              <a:rPr lang="en-US" sz="2500" b="1" dirty="0" err="1" smtClean="0">
                <a:solidFill>
                  <a:schemeClr val="accent2">
                    <a:lumMod val="50000"/>
                  </a:schemeClr>
                </a:solidFill>
                <a:latin typeface="Aparajita" pitchFamily="34" charset="0"/>
                <a:cs typeface="Aparajita" pitchFamily="34" charset="0"/>
              </a:rPr>
              <a:t>kN.m</a:t>
            </a:r>
            <a:r>
              <a:rPr lang="en-US" sz="2500" b="1" dirty="0" smtClean="0">
                <a:solidFill>
                  <a:schemeClr val="accent2">
                    <a:lumMod val="50000"/>
                  </a:schemeClr>
                </a:solidFill>
                <a:latin typeface="Aparajita" pitchFamily="34" charset="0"/>
                <a:cs typeface="Aparajita" pitchFamily="34" charset="0"/>
              </a:rPr>
              <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Ultimate Axial (</a:t>
            </a:r>
            <a:r>
              <a:rPr lang="en-US" sz="2500" b="1" dirty="0" err="1" smtClean="0">
                <a:solidFill>
                  <a:schemeClr val="accent2">
                    <a:lumMod val="50000"/>
                  </a:schemeClr>
                </a:solidFill>
                <a:latin typeface="Aparajita" pitchFamily="34" charset="0"/>
                <a:cs typeface="Aparajita" pitchFamily="34" charset="0"/>
              </a:rPr>
              <a:t>P</a:t>
            </a:r>
            <a:r>
              <a:rPr lang="en-US" sz="2500" b="1" baseline="-25000" dirty="0" err="1"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1214 </a:t>
            </a:r>
            <a:r>
              <a:rPr lang="en-US" sz="2500" b="1" dirty="0" err="1" smtClean="0">
                <a:solidFill>
                  <a:schemeClr val="accent2">
                    <a:lumMod val="50000"/>
                  </a:schemeClr>
                </a:solidFill>
                <a:latin typeface="Aparajita" pitchFamily="34" charset="0"/>
                <a:cs typeface="Aparajita" pitchFamily="34" charset="0"/>
              </a:rPr>
              <a:t>kN</a:t>
            </a:r>
            <a:r>
              <a:rPr lang="en-US" sz="2500" b="1" dirty="0" smtClean="0">
                <a:solidFill>
                  <a:schemeClr val="accent2">
                    <a:lumMod val="50000"/>
                  </a:schemeClr>
                </a:solidFill>
                <a:latin typeface="Aparajita" pitchFamily="34" charset="0"/>
                <a:cs typeface="Aparajita" pitchFamily="34" charset="0"/>
              </a:rPr>
              <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Axial </a:t>
            </a:r>
            <a:r>
              <a:rPr lang="en-US" sz="2500" b="1" dirty="0">
                <a:solidFill>
                  <a:schemeClr val="accent2">
                    <a:lumMod val="50000"/>
                  </a:schemeClr>
                </a:solidFill>
                <a:latin typeface="Aparajita" pitchFamily="34" charset="0"/>
                <a:cs typeface="Aparajita" pitchFamily="34" charset="0"/>
              </a:rPr>
              <a:t>Capacity (Ø </a:t>
            </a:r>
            <a:r>
              <a:rPr lang="en-US" sz="2500" b="1" dirty="0" err="1" smtClean="0">
                <a:solidFill>
                  <a:schemeClr val="accent2">
                    <a:lumMod val="50000"/>
                  </a:schemeClr>
                </a:solidFill>
                <a:latin typeface="Aparajita" pitchFamily="34" charset="0"/>
                <a:cs typeface="Aparajita" pitchFamily="34" charset="0"/>
              </a:rPr>
              <a:t>P</a:t>
            </a:r>
            <a:r>
              <a:rPr lang="en-US" sz="2500" b="1" baseline="-25000" dirty="0" err="1" smtClean="0">
                <a:solidFill>
                  <a:schemeClr val="accent2">
                    <a:lumMod val="50000"/>
                  </a:schemeClr>
                </a:solidFill>
                <a:latin typeface="Aparajita" pitchFamily="34" charset="0"/>
                <a:cs typeface="Aparajita" pitchFamily="34" charset="0"/>
              </a:rPr>
              <a:t>n,max</a:t>
            </a:r>
            <a:r>
              <a:rPr lang="en-US" sz="2500" b="1" dirty="0" smtClean="0">
                <a:solidFill>
                  <a:schemeClr val="accent2">
                    <a:lumMod val="50000"/>
                  </a:schemeClr>
                </a:solidFill>
                <a:latin typeface="Aparajita" pitchFamily="34" charset="0"/>
                <a:cs typeface="Aparajita" pitchFamily="34" charset="0"/>
              </a:rPr>
              <a:t>) = 3600 </a:t>
            </a:r>
            <a:r>
              <a:rPr lang="en-US" sz="2500" b="1" dirty="0" err="1" smtClean="0">
                <a:solidFill>
                  <a:schemeClr val="accent2">
                    <a:lumMod val="50000"/>
                  </a:schemeClr>
                </a:solidFill>
                <a:latin typeface="Aparajita" pitchFamily="34" charset="0"/>
                <a:cs typeface="Aparajita" pitchFamily="34" charset="0"/>
              </a:rPr>
              <a:t>kN</a:t>
            </a:r>
            <a:r>
              <a:rPr lang="en-US" sz="2500" b="1" dirty="0" smtClean="0">
                <a:solidFill>
                  <a:schemeClr val="accent2">
                    <a:lumMod val="50000"/>
                  </a:schemeClr>
                </a:solidFill>
                <a:latin typeface="Aparajita" pitchFamily="34" charset="0"/>
                <a:cs typeface="Aparajita" pitchFamily="34" charset="0"/>
              </a:rPr>
              <a:t>	</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Reinforcement Ratio = 1% </a:t>
            </a:r>
          </a:p>
          <a:p>
            <a:pPr marL="0" indent="0">
              <a:buClr>
                <a:schemeClr val="bg1">
                  <a:lumMod val="50000"/>
                </a:schemeClr>
              </a:buClr>
              <a:buNone/>
            </a:pP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A</a:t>
            </a:r>
            <a:r>
              <a:rPr lang="en-US" sz="2500" b="1" baseline="-25000" dirty="0" smtClean="0">
                <a:solidFill>
                  <a:schemeClr val="accent2">
                    <a:lumMod val="50000"/>
                  </a:schemeClr>
                </a:solidFill>
                <a:latin typeface="Aparajita" pitchFamily="34" charset="0"/>
                <a:cs typeface="Aparajita" pitchFamily="34" charset="0"/>
              </a:rPr>
              <a:t>s</a:t>
            </a:r>
            <a:r>
              <a:rPr lang="en-US" sz="2500" b="1" dirty="0" smtClean="0">
                <a:solidFill>
                  <a:schemeClr val="accent2">
                    <a:lumMod val="50000"/>
                  </a:schemeClr>
                </a:solidFill>
                <a:latin typeface="Aparajita" pitchFamily="34" charset="0"/>
                <a:cs typeface="Aparajita" pitchFamily="34" charset="0"/>
              </a:rPr>
              <a:t> = 2500 mm</a:t>
            </a:r>
            <a:r>
              <a:rPr lang="en-US" sz="2500" b="1" baseline="30000" dirty="0" smtClean="0">
                <a:solidFill>
                  <a:schemeClr val="accent2">
                    <a:lumMod val="50000"/>
                  </a:schemeClr>
                </a:solidFill>
                <a:latin typeface="Aparajita" pitchFamily="34" charset="0"/>
                <a:cs typeface="Aparajita" pitchFamily="34" charset="0"/>
              </a:rPr>
              <a:t>2</a:t>
            </a: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(16 Ø 14) </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78</a:t>
            </a:fld>
            <a:endParaRPr lang="en-US" dirty="0"/>
          </a:p>
        </p:txBody>
      </p:sp>
      <p:pic>
        <p:nvPicPr>
          <p:cNvPr id="5" name="Picture 2" descr="C:\Users\Admin\Desktop\GRADUATION PROJECT\GP2 Report\Presentation\2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039091"/>
            <a:ext cx="1301482" cy="5181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Admin\Desktop\GRADUATION PROJECT\GP2 Report\Presentation\2500-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6154318"/>
            <a:ext cx="3657600" cy="611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2270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sz="3850" b="1" dirty="0">
                <a:latin typeface="Tekton Pro" pitchFamily="34" charset="0"/>
              </a:rPr>
              <a:t>Structural Design of Concrete Members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19200"/>
                <a:ext cx="8305800" cy="53340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Columns </a:t>
                </a:r>
                <a:r>
                  <a:rPr lang="en-US" sz="2200" b="1" dirty="0">
                    <a:solidFill>
                      <a:schemeClr val="accent4">
                        <a:lumMod val="50000"/>
                      </a:schemeClr>
                    </a:solidFill>
                    <a:latin typeface="Tahoma" pitchFamily="34" charset="0"/>
                    <a:ea typeface="Tahoma" pitchFamily="34" charset="0"/>
                    <a:cs typeface="Tahoma" pitchFamily="34" charset="0"/>
                  </a:rPr>
                  <a:t>:</a:t>
                </a:r>
              </a:p>
              <a:p>
                <a:pPr>
                  <a:spcBef>
                    <a:spcPts val="1200"/>
                  </a:spcBef>
                  <a:buClr>
                    <a:schemeClr val="bg1">
                      <a:lumMod val="50000"/>
                    </a:schemeClr>
                  </a:buClr>
                  <a:buFont typeface="Wingdings" pitchFamily="2" charset="2"/>
                  <a:buChar char="Ø"/>
                </a:pPr>
                <a:r>
                  <a:rPr lang="en-US" sz="2600" b="1" u="sng" dirty="0">
                    <a:solidFill>
                      <a:schemeClr val="accent4">
                        <a:lumMod val="50000"/>
                      </a:schemeClr>
                    </a:solidFill>
                    <a:latin typeface="Aparajita" pitchFamily="34" charset="0"/>
                    <a:cs typeface="Aparajita" pitchFamily="34" charset="0"/>
                  </a:rPr>
                  <a:t>Check of Column Slenderness</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Moment of Inertia (I) = 5.2 X 10</a:t>
                </a:r>
                <a:r>
                  <a:rPr lang="en-US" sz="2600" b="1" baseline="30000" dirty="0" smtClean="0">
                    <a:solidFill>
                      <a:schemeClr val="accent2">
                        <a:lumMod val="50000"/>
                      </a:schemeClr>
                    </a:solidFill>
                    <a:latin typeface="Aparajita" pitchFamily="34" charset="0"/>
                    <a:cs typeface="Aparajita" pitchFamily="34" charset="0"/>
                  </a:rPr>
                  <a:t>-3 </a:t>
                </a:r>
                <a:r>
                  <a:rPr lang="en-US" sz="2600" b="1" dirty="0" smtClean="0">
                    <a:solidFill>
                      <a:schemeClr val="accent2">
                        <a:lumMod val="50000"/>
                      </a:schemeClr>
                    </a:solidFill>
                    <a:latin typeface="Aparajita" pitchFamily="34" charset="0"/>
                    <a:cs typeface="Aparajita" pitchFamily="34" charset="0"/>
                  </a:rPr>
                  <a:t> m</a:t>
                </a:r>
                <a:r>
                  <a:rPr lang="en-US" sz="2600" b="1" baseline="30000" dirty="0" smtClean="0">
                    <a:solidFill>
                      <a:schemeClr val="accent2">
                        <a:lumMod val="50000"/>
                      </a:schemeClr>
                    </a:solidFill>
                    <a:latin typeface="Aparajita" pitchFamily="34" charset="0"/>
                    <a:cs typeface="Aparajita" pitchFamily="34" charset="0"/>
                  </a:rPr>
                  <a:t>4</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Area (A) = 0.25 m</a:t>
                </a:r>
                <a:r>
                  <a:rPr lang="en-US" sz="2600" b="1" baseline="30000" dirty="0" smtClean="0">
                    <a:solidFill>
                      <a:schemeClr val="accent2">
                        <a:lumMod val="50000"/>
                      </a:schemeClr>
                    </a:solidFill>
                    <a:latin typeface="Aparajita" pitchFamily="34" charset="0"/>
                    <a:cs typeface="Aparajita" pitchFamily="34" charset="0"/>
                  </a:rPr>
                  <a:t>2</a:t>
                </a:r>
                <a:r>
                  <a:rPr lang="en-US" sz="2600" b="1" dirty="0" smtClean="0">
                    <a:solidFill>
                      <a:schemeClr val="accent2">
                        <a:lumMod val="50000"/>
                      </a:schemeClr>
                    </a:solidFill>
                    <a:latin typeface="Aparajita" pitchFamily="34" charset="0"/>
                    <a:cs typeface="Aparajita" pitchFamily="34" charset="0"/>
                  </a:rPr>
                  <a:t> </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Radius of Gyration (r) = 0.144 m </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Effective Length Factor (K) = 1.0 </a:t>
                </a:r>
              </a:p>
              <a:p>
                <a:pPr>
                  <a:buClr>
                    <a:schemeClr val="bg1">
                      <a:lumMod val="50000"/>
                    </a:schemeClr>
                  </a:buClr>
                </a:pPr>
                <a:r>
                  <a:rPr lang="en-US" sz="2600" b="1" dirty="0" err="1" smtClean="0">
                    <a:solidFill>
                      <a:schemeClr val="accent2">
                        <a:lumMod val="50000"/>
                      </a:schemeClr>
                    </a:solidFill>
                    <a:latin typeface="Aparajita" pitchFamily="34" charset="0"/>
                    <a:cs typeface="Aparajita" pitchFamily="34" charset="0"/>
                  </a:rPr>
                  <a:t>Unbraced</a:t>
                </a:r>
                <a:r>
                  <a:rPr lang="en-US" sz="2600" b="1" dirty="0" smtClean="0">
                    <a:solidFill>
                      <a:schemeClr val="accent2">
                        <a:lumMod val="50000"/>
                      </a:schemeClr>
                    </a:solidFill>
                    <a:latin typeface="Aparajita" pitchFamily="34" charset="0"/>
                    <a:cs typeface="Aparajita" pitchFamily="34" charset="0"/>
                  </a:rPr>
                  <a:t> Length (L</a:t>
                </a:r>
                <a:r>
                  <a:rPr lang="en-US" sz="2600" b="1" baseline="-25000" dirty="0" smtClean="0">
                    <a:solidFill>
                      <a:schemeClr val="accent2">
                        <a:lumMod val="50000"/>
                      </a:schemeClr>
                    </a:solidFill>
                    <a:latin typeface="Aparajita" pitchFamily="34" charset="0"/>
                    <a:cs typeface="Aparajita" pitchFamily="34" charset="0"/>
                  </a:rPr>
                  <a:t>n</a:t>
                </a:r>
                <a:r>
                  <a:rPr lang="en-US" sz="2600" b="1" dirty="0" smtClean="0">
                    <a:solidFill>
                      <a:schemeClr val="accent2">
                        <a:lumMod val="50000"/>
                      </a:schemeClr>
                    </a:solidFill>
                    <a:latin typeface="Aparajita" pitchFamily="34" charset="0"/>
                    <a:cs typeface="Aparajita" pitchFamily="34" charset="0"/>
                  </a:rPr>
                  <a:t>) = 4.25 m </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Slenderness Ratio = </a:t>
                </a:r>
                <a14:m>
                  <m:oMath xmlns:m="http://schemas.openxmlformats.org/officeDocument/2006/math">
                    <m:f>
                      <m:fPr>
                        <m:ctrlPr>
                          <a:rPr lang="en-US" sz="2600" b="1" i="1" smtClean="0">
                            <a:solidFill>
                              <a:schemeClr val="accent2">
                                <a:lumMod val="50000"/>
                              </a:schemeClr>
                            </a:solidFill>
                            <a:latin typeface="Cambria Math"/>
                            <a:cs typeface="Aparajita" pitchFamily="34" charset="0"/>
                          </a:rPr>
                        </m:ctrlPr>
                      </m:fPr>
                      <m:num>
                        <m:r>
                          <a:rPr lang="en-US" sz="2600" b="1" i="1" smtClean="0">
                            <a:solidFill>
                              <a:schemeClr val="accent2">
                                <a:lumMod val="50000"/>
                              </a:schemeClr>
                            </a:solidFill>
                            <a:latin typeface="Cambria Math"/>
                            <a:cs typeface="Aparajita" pitchFamily="34" charset="0"/>
                          </a:rPr>
                          <m:t>𝑲</m:t>
                        </m:r>
                        <m:r>
                          <a:rPr lang="en-US" sz="2600" b="1" i="1" smtClean="0">
                            <a:solidFill>
                              <a:schemeClr val="accent2">
                                <a:lumMod val="50000"/>
                              </a:schemeClr>
                            </a:solidFill>
                            <a:latin typeface="Cambria Math"/>
                            <a:cs typeface="Aparajita" pitchFamily="34" charset="0"/>
                          </a:rPr>
                          <m:t> </m:t>
                        </m:r>
                        <m:sSub>
                          <m:sSubPr>
                            <m:ctrlPr>
                              <a:rPr lang="en-US" sz="2600" b="1" i="1" smtClean="0">
                                <a:solidFill>
                                  <a:schemeClr val="accent2">
                                    <a:lumMod val="50000"/>
                                  </a:schemeClr>
                                </a:solidFill>
                                <a:latin typeface="Cambria Math"/>
                                <a:cs typeface="Aparajita" pitchFamily="34" charset="0"/>
                              </a:rPr>
                            </m:ctrlPr>
                          </m:sSubPr>
                          <m:e>
                            <m:r>
                              <a:rPr lang="en-US" sz="2600" b="1" i="1" smtClean="0">
                                <a:solidFill>
                                  <a:schemeClr val="accent2">
                                    <a:lumMod val="50000"/>
                                  </a:schemeClr>
                                </a:solidFill>
                                <a:latin typeface="Cambria Math"/>
                                <a:cs typeface="Aparajita" pitchFamily="34" charset="0"/>
                              </a:rPr>
                              <m:t>𝑳</m:t>
                            </m:r>
                          </m:e>
                          <m:sub>
                            <m:r>
                              <a:rPr lang="en-US" sz="2600" b="1" i="1" smtClean="0">
                                <a:solidFill>
                                  <a:schemeClr val="accent2">
                                    <a:lumMod val="50000"/>
                                  </a:schemeClr>
                                </a:solidFill>
                                <a:latin typeface="Cambria Math"/>
                                <a:cs typeface="Aparajita" pitchFamily="34" charset="0"/>
                              </a:rPr>
                              <m:t>𝒏</m:t>
                            </m:r>
                          </m:sub>
                        </m:sSub>
                      </m:num>
                      <m:den>
                        <m:r>
                          <a:rPr lang="en-US" sz="2600" b="1" i="1" smtClean="0">
                            <a:solidFill>
                              <a:schemeClr val="accent2">
                                <a:lumMod val="50000"/>
                              </a:schemeClr>
                            </a:solidFill>
                            <a:latin typeface="Cambria Math"/>
                            <a:cs typeface="Aparajita" pitchFamily="34" charset="0"/>
                          </a:rPr>
                          <m:t>𝒓</m:t>
                        </m:r>
                      </m:den>
                    </m:f>
                  </m:oMath>
                </a14:m>
                <a:r>
                  <a:rPr lang="en-US" sz="2600" b="1" baseline="30000" dirty="0" smtClean="0">
                    <a:solidFill>
                      <a:schemeClr val="accent2">
                        <a:lumMod val="50000"/>
                      </a:schemeClr>
                    </a:solidFill>
                    <a:latin typeface="Aparajita" pitchFamily="34" charset="0"/>
                    <a:cs typeface="Aparajita" pitchFamily="34" charset="0"/>
                  </a:rPr>
                  <a:t> </a:t>
                </a:r>
                <a:r>
                  <a:rPr lang="en-US" sz="2600" b="1" dirty="0" smtClean="0">
                    <a:solidFill>
                      <a:schemeClr val="accent2">
                        <a:lumMod val="50000"/>
                      </a:schemeClr>
                    </a:solidFill>
                    <a:latin typeface="Aparajita" pitchFamily="34" charset="0"/>
                    <a:cs typeface="Aparajita" pitchFamily="34" charset="0"/>
                  </a:rPr>
                  <a:t> = 29.5 </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Moment 1 = 0 	Moment 2 = 12.5 </a:t>
                </a:r>
                <a:r>
                  <a:rPr lang="en-US" sz="2600" b="1" dirty="0" err="1" smtClean="0">
                    <a:solidFill>
                      <a:schemeClr val="accent2">
                        <a:lumMod val="50000"/>
                      </a:schemeClr>
                    </a:solidFill>
                    <a:latin typeface="Aparajita" pitchFamily="34" charset="0"/>
                    <a:cs typeface="Aparajita" pitchFamily="34" charset="0"/>
                  </a:rPr>
                  <a:t>kN.m</a:t>
                </a:r>
                <a:r>
                  <a:rPr lang="en-US" sz="2600" b="1" dirty="0" smtClean="0">
                    <a:solidFill>
                      <a:schemeClr val="accent2">
                        <a:lumMod val="50000"/>
                      </a:schemeClr>
                    </a:solidFill>
                    <a:latin typeface="Aparajita" pitchFamily="34" charset="0"/>
                    <a:cs typeface="Aparajita" pitchFamily="34" charset="0"/>
                  </a:rPr>
                  <a:t> </a:t>
                </a:r>
              </a:p>
              <a:p>
                <a:pPr>
                  <a:buClr>
                    <a:schemeClr val="bg1">
                      <a:lumMod val="50000"/>
                    </a:schemeClr>
                  </a:buClr>
                </a:pPr>
                <a:r>
                  <a:rPr lang="en-US" sz="2600" b="1" dirty="0" smtClean="0">
                    <a:solidFill>
                      <a:schemeClr val="accent2">
                        <a:lumMod val="50000"/>
                      </a:schemeClr>
                    </a:solidFill>
                    <a:latin typeface="Aparajita" pitchFamily="34" charset="0"/>
                    <a:cs typeface="Aparajita" pitchFamily="34" charset="0"/>
                  </a:rPr>
                  <a:t>34 – 12 </a:t>
                </a:r>
                <a14:m>
                  <m:oMath xmlns:m="http://schemas.openxmlformats.org/officeDocument/2006/math">
                    <m:f>
                      <m:fPr>
                        <m:ctrlPr>
                          <a:rPr lang="en-US" sz="2600" b="1" i="1">
                            <a:solidFill>
                              <a:schemeClr val="accent2">
                                <a:lumMod val="50000"/>
                              </a:schemeClr>
                            </a:solidFill>
                            <a:latin typeface="Cambria Math"/>
                            <a:cs typeface="Aparajita" pitchFamily="34" charset="0"/>
                          </a:rPr>
                        </m:ctrlPr>
                      </m:fPr>
                      <m:num>
                        <m:r>
                          <a:rPr lang="en-US" sz="2600" b="1" i="1">
                            <a:solidFill>
                              <a:schemeClr val="accent2">
                                <a:lumMod val="50000"/>
                              </a:schemeClr>
                            </a:solidFill>
                            <a:latin typeface="Cambria Math"/>
                            <a:cs typeface="Aparajita" pitchFamily="34" charset="0"/>
                          </a:rPr>
                          <m:t> </m:t>
                        </m:r>
                        <m:sSub>
                          <m:sSubPr>
                            <m:ctrlPr>
                              <a:rPr lang="en-US" sz="2600" b="1" i="1">
                                <a:solidFill>
                                  <a:schemeClr val="accent2">
                                    <a:lumMod val="50000"/>
                                  </a:schemeClr>
                                </a:solidFill>
                                <a:latin typeface="Cambria Math"/>
                                <a:cs typeface="Aparajita" pitchFamily="34" charset="0"/>
                              </a:rPr>
                            </m:ctrlPr>
                          </m:sSubPr>
                          <m:e>
                            <m:r>
                              <a:rPr lang="en-US" sz="2600" b="1" i="1" smtClean="0">
                                <a:solidFill>
                                  <a:schemeClr val="accent2">
                                    <a:lumMod val="50000"/>
                                  </a:schemeClr>
                                </a:solidFill>
                                <a:latin typeface="Cambria Math"/>
                                <a:cs typeface="Aparajita" pitchFamily="34" charset="0"/>
                              </a:rPr>
                              <m:t>𝑴</m:t>
                            </m:r>
                          </m:e>
                          <m:sub>
                            <m:r>
                              <a:rPr lang="en-US" sz="2600" b="1" i="1" smtClean="0">
                                <a:solidFill>
                                  <a:schemeClr val="accent2">
                                    <a:lumMod val="50000"/>
                                  </a:schemeClr>
                                </a:solidFill>
                                <a:latin typeface="Cambria Math"/>
                                <a:cs typeface="Aparajita" pitchFamily="34" charset="0"/>
                              </a:rPr>
                              <m:t>𝟏</m:t>
                            </m:r>
                          </m:sub>
                        </m:sSub>
                      </m:num>
                      <m:den>
                        <m:sSub>
                          <m:sSubPr>
                            <m:ctrlPr>
                              <a:rPr lang="en-US" sz="2600" b="1" i="1">
                                <a:solidFill>
                                  <a:schemeClr val="accent2">
                                    <a:lumMod val="50000"/>
                                  </a:schemeClr>
                                </a:solidFill>
                                <a:latin typeface="Cambria Math"/>
                                <a:cs typeface="Aparajita" pitchFamily="34" charset="0"/>
                              </a:rPr>
                            </m:ctrlPr>
                          </m:sSubPr>
                          <m:e>
                            <m:r>
                              <a:rPr lang="en-US" sz="2600" b="1" i="1">
                                <a:solidFill>
                                  <a:schemeClr val="accent2">
                                    <a:lumMod val="50000"/>
                                  </a:schemeClr>
                                </a:solidFill>
                                <a:latin typeface="Cambria Math"/>
                                <a:cs typeface="Aparajita" pitchFamily="34" charset="0"/>
                              </a:rPr>
                              <m:t>𝑴</m:t>
                            </m:r>
                          </m:e>
                          <m:sub>
                            <m:r>
                              <a:rPr lang="en-US" sz="2600" b="1" i="1" smtClean="0">
                                <a:solidFill>
                                  <a:schemeClr val="accent2">
                                    <a:lumMod val="50000"/>
                                  </a:schemeClr>
                                </a:solidFill>
                                <a:latin typeface="Cambria Math"/>
                                <a:cs typeface="Aparajita" pitchFamily="34" charset="0"/>
                              </a:rPr>
                              <m:t>𝟐</m:t>
                            </m:r>
                          </m:sub>
                        </m:sSub>
                      </m:den>
                    </m:f>
                  </m:oMath>
                </a14:m>
                <a:r>
                  <a:rPr lang="en-US" sz="2600" b="1" baseline="30000" dirty="0">
                    <a:solidFill>
                      <a:schemeClr val="accent2">
                        <a:lumMod val="50000"/>
                      </a:schemeClr>
                    </a:solidFill>
                    <a:latin typeface="Aparajita" pitchFamily="34" charset="0"/>
                    <a:cs typeface="Aparajita" pitchFamily="34" charset="0"/>
                  </a:rPr>
                  <a:t> </a:t>
                </a:r>
                <a:r>
                  <a:rPr lang="en-US" sz="2600" b="1" dirty="0">
                    <a:solidFill>
                      <a:schemeClr val="accent2">
                        <a:lumMod val="50000"/>
                      </a:schemeClr>
                    </a:solidFill>
                    <a:latin typeface="Aparajita" pitchFamily="34" charset="0"/>
                    <a:cs typeface="Aparajita" pitchFamily="34" charset="0"/>
                  </a:rPr>
                  <a:t> </a:t>
                </a:r>
                <a:r>
                  <a:rPr lang="en-US" sz="2600" b="1" dirty="0" smtClean="0">
                    <a:solidFill>
                      <a:schemeClr val="accent2">
                        <a:lumMod val="50000"/>
                      </a:schemeClr>
                    </a:solidFill>
                    <a:latin typeface="Aparajita" pitchFamily="34" charset="0"/>
                    <a:cs typeface="Aparajita" pitchFamily="34" charset="0"/>
                  </a:rPr>
                  <a:t>=  34    &gt;   29.5                   Non-Slender Column </a:t>
                </a:r>
              </a:p>
              <a:p>
                <a:pP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19200"/>
                <a:ext cx="8305800" cy="5334000"/>
              </a:xfrm>
              <a:blipFill rotWithShape="1">
                <a:blip r:embed="rId2"/>
                <a:stretch>
                  <a:fillRect l="-1101" t="-57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C238F03A-58E1-4ECA-9024-348A9A81A53D}" type="slidenum">
              <a:rPr lang="en-US" smtClean="0"/>
              <a:pPr/>
              <a:t>79</a:t>
            </a:fld>
            <a:endParaRPr lang="en-US"/>
          </a:p>
        </p:txBody>
      </p:sp>
      <p:sp>
        <p:nvSpPr>
          <p:cNvPr id="9" name="سهم إلى اليمين 8"/>
          <p:cNvSpPr/>
          <p:nvPr/>
        </p:nvSpPr>
        <p:spPr>
          <a:xfrm>
            <a:off x="4243817" y="6019800"/>
            <a:ext cx="6000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0667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latin typeface="Tekton Pro" pitchFamily="34" charset="0"/>
              </a:rPr>
              <a:t>Third ( Roof ) Floor Architectural Plan</a:t>
            </a:r>
            <a:endParaRPr lang="en-US" sz="4400" b="1" dirty="0">
              <a:latin typeface="Tekton Pro" pitchFamily="34" charset="0"/>
            </a:endParaRPr>
          </a:p>
        </p:txBody>
      </p:sp>
      <p:pic>
        <p:nvPicPr>
          <p:cNvPr id="5122" name="Picture 2" descr="C:\Users\KAREEM-JO\Desktop\PRES IMG\Arch Plan 3.PNG"/>
          <p:cNvPicPr>
            <a:picLocks noChangeAspect="1" noChangeArrowheads="1"/>
          </p:cNvPicPr>
          <p:nvPr/>
        </p:nvPicPr>
        <p:blipFill>
          <a:blip r:embed="rId2" cstate="print"/>
          <a:srcRect/>
          <a:stretch>
            <a:fillRect/>
          </a:stretch>
        </p:blipFill>
        <p:spPr bwMode="auto">
          <a:xfrm>
            <a:off x="1447800" y="1322387"/>
            <a:ext cx="6019800" cy="5307013"/>
          </a:xfrm>
          <a:prstGeom prst="rect">
            <a:avLst/>
          </a:prstGeom>
          <a:noFill/>
        </p:spPr>
      </p:pic>
      <p:sp>
        <p:nvSpPr>
          <p:cNvPr id="4" name="Slide Number Placeholder 3"/>
          <p:cNvSpPr>
            <a:spLocks noGrp="1"/>
          </p:cNvSpPr>
          <p:nvPr>
            <p:ph type="sldNum" sz="quarter" idx="12"/>
          </p:nvPr>
        </p:nvSpPr>
        <p:spPr/>
        <p:txBody>
          <a:bodyPr/>
          <a:lstStyle/>
          <a:p>
            <a:fld id="{C238F03A-58E1-4ECA-9024-348A9A81A53D}" type="slidenum">
              <a:rPr lang="en-US" smtClean="0"/>
              <a:pPr/>
              <a:t>8</a:t>
            </a:fld>
            <a:endParaRPr lang="en-US"/>
          </a:p>
        </p:txBody>
      </p:sp>
      <p:sp>
        <p:nvSpPr>
          <p:cNvPr id="5" name="TextBox 4"/>
          <p:cNvSpPr txBox="1"/>
          <p:nvPr/>
        </p:nvSpPr>
        <p:spPr>
          <a:xfrm>
            <a:off x="1981200" y="4034135"/>
            <a:ext cx="1295400" cy="461665"/>
          </a:xfrm>
          <a:prstGeom prst="rect">
            <a:avLst/>
          </a:prstGeom>
          <a:solidFill>
            <a:schemeClr val="bg1"/>
          </a:solidFill>
          <a:ln>
            <a:solidFill>
              <a:schemeClr val="bg1"/>
            </a:solidFill>
          </a:ln>
        </p:spPr>
        <p:txBody>
          <a:bodyPr wrap="square" rtlCol="0">
            <a:spAutoFit/>
          </a:bodyPr>
          <a:lstStyle/>
          <a:p>
            <a:r>
              <a:rPr lang="en-US" sz="2400" dirty="0" smtClean="0"/>
              <a:t>Block (1)</a:t>
            </a:r>
            <a:endParaRPr lang="en-US" sz="2400" dirty="0"/>
          </a:p>
        </p:txBody>
      </p:sp>
      <p:sp>
        <p:nvSpPr>
          <p:cNvPr id="6" name="TextBox 5"/>
          <p:cNvSpPr txBox="1"/>
          <p:nvPr/>
        </p:nvSpPr>
        <p:spPr>
          <a:xfrm>
            <a:off x="5181600" y="2281535"/>
            <a:ext cx="1295400" cy="461665"/>
          </a:xfrm>
          <a:prstGeom prst="rect">
            <a:avLst/>
          </a:prstGeom>
          <a:solidFill>
            <a:schemeClr val="bg1"/>
          </a:solidFill>
          <a:ln>
            <a:solidFill>
              <a:schemeClr val="bg1"/>
            </a:solidFill>
          </a:ln>
        </p:spPr>
        <p:txBody>
          <a:bodyPr wrap="square" rtlCol="0">
            <a:spAutoFit/>
          </a:bodyPr>
          <a:lstStyle/>
          <a:p>
            <a:r>
              <a:rPr lang="en-US" sz="2400" dirty="0" smtClean="0"/>
              <a:t>Block (3)</a:t>
            </a:r>
            <a:endParaRPr lang="en-US" sz="2400" dirty="0"/>
          </a:p>
        </p:txBody>
      </p:sp>
      <p:sp>
        <p:nvSpPr>
          <p:cNvPr id="7" name="TextBox 6"/>
          <p:cNvSpPr txBox="1"/>
          <p:nvPr/>
        </p:nvSpPr>
        <p:spPr>
          <a:xfrm>
            <a:off x="5486400" y="3664803"/>
            <a:ext cx="914400" cy="830997"/>
          </a:xfrm>
          <a:prstGeom prst="rect">
            <a:avLst/>
          </a:prstGeom>
          <a:solidFill>
            <a:schemeClr val="bg1"/>
          </a:solidFill>
          <a:ln>
            <a:solidFill>
              <a:schemeClr val="bg1"/>
            </a:solidFill>
          </a:ln>
        </p:spPr>
        <p:txBody>
          <a:bodyPr wrap="square" rtlCol="0">
            <a:spAutoFit/>
          </a:bodyPr>
          <a:lstStyle/>
          <a:p>
            <a:r>
              <a:rPr lang="en-US" sz="2400" dirty="0" smtClean="0"/>
              <a:t>Block</a:t>
            </a:r>
            <a:br>
              <a:rPr lang="en-US" sz="2400" dirty="0" smtClean="0"/>
            </a:br>
            <a:r>
              <a:rPr lang="en-US" sz="2400" dirty="0" smtClean="0"/>
              <a:t>   (2)</a:t>
            </a:r>
            <a:endParaRPr lang="en-US" sz="2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65237"/>
            <a:ext cx="8382000" cy="4525963"/>
          </a:xfrm>
        </p:spPr>
        <p:txBody>
          <a:bodyPr>
            <a:normAutofit/>
          </a:bodyPr>
          <a:lstStyle/>
          <a:p>
            <a:pPr marL="0" indent="0">
              <a:buClr>
                <a:schemeClr val="bg1">
                  <a:lumMod val="50000"/>
                </a:schemeClr>
              </a:buClr>
              <a:buNone/>
            </a:pPr>
            <a:r>
              <a:rPr lang="en-US" sz="2200" b="1" dirty="0">
                <a:solidFill>
                  <a:schemeClr val="accent4">
                    <a:lumMod val="50000"/>
                  </a:schemeClr>
                </a:solidFill>
                <a:latin typeface="Tahoma" pitchFamily="34" charset="0"/>
                <a:ea typeface="Tahoma" pitchFamily="34" charset="0"/>
                <a:cs typeface="Tahoma" pitchFamily="34" charset="0"/>
              </a:rPr>
              <a:t>Sample Design for </a:t>
            </a:r>
            <a:r>
              <a:rPr lang="en-US" sz="2200" b="1" dirty="0" smtClean="0">
                <a:solidFill>
                  <a:schemeClr val="accent4">
                    <a:lumMod val="50000"/>
                  </a:schemeClr>
                </a:solidFill>
                <a:latin typeface="Tahoma" pitchFamily="34" charset="0"/>
                <a:ea typeface="Tahoma" pitchFamily="34" charset="0"/>
                <a:cs typeface="Tahoma" pitchFamily="34" charset="0"/>
              </a:rPr>
              <a:t>Columns </a:t>
            </a:r>
            <a:r>
              <a:rPr lang="en-US" sz="2200" b="1" dirty="0">
                <a:solidFill>
                  <a:schemeClr val="accent4">
                    <a:lumMod val="50000"/>
                  </a:schemeClr>
                </a:solidFill>
                <a:latin typeface="Tahoma" pitchFamily="34" charset="0"/>
                <a:ea typeface="Tahoma" pitchFamily="34" charset="0"/>
                <a:cs typeface="Tahoma" pitchFamily="34" charset="0"/>
              </a:rPr>
              <a:t>:</a:t>
            </a: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For </a:t>
            </a:r>
            <a:r>
              <a:rPr lang="en-US" sz="2500" b="1" dirty="0">
                <a:solidFill>
                  <a:schemeClr val="accent2">
                    <a:lumMod val="50000"/>
                  </a:schemeClr>
                </a:solidFill>
                <a:latin typeface="Aparajita" pitchFamily="34" charset="0"/>
                <a:cs typeface="Aparajita" pitchFamily="34" charset="0"/>
              </a:rPr>
              <a:t>Ø </a:t>
            </a:r>
            <a:r>
              <a:rPr lang="en-US" sz="2500" b="1" dirty="0" smtClean="0">
                <a:solidFill>
                  <a:schemeClr val="accent2">
                    <a:lumMod val="50000"/>
                  </a:schemeClr>
                </a:solidFill>
                <a:latin typeface="Aparajita" pitchFamily="34" charset="0"/>
                <a:cs typeface="Aparajita" pitchFamily="34" charset="0"/>
              </a:rPr>
              <a:t>14, Lap Splice = 800mm </a:t>
            </a:r>
            <a:endParaRPr lang="en-US" sz="2500" b="1" baseline="30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Distance (L</a:t>
            </a:r>
            <a:r>
              <a:rPr lang="en-US" sz="2500" b="1" baseline="-25000" dirty="0" smtClean="0">
                <a:solidFill>
                  <a:schemeClr val="accent2">
                    <a:lumMod val="50000"/>
                  </a:schemeClr>
                </a:solidFill>
                <a:latin typeface="Aparajita" pitchFamily="34" charset="0"/>
                <a:cs typeface="Aparajita" pitchFamily="34" charset="0"/>
              </a:rPr>
              <a:t>o</a:t>
            </a:r>
            <a:r>
              <a:rPr lang="en-US" sz="2500" b="1" dirty="0" smtClean="0">
                <a:solidFill>
                  <a:schemeClr val="accent2">
                    <a:lumMod val="50000"/>
                  </a:schemeClr>
                </a:solidFill>
                <a:latin typeface="Aparajita" pitchFamily="34" charset="0"/>
                <a:cs typeface="Aparajita" pitchFamily="34" charset="0"/>
              </a:rPr>
              <a:t>) = 700mm</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Spacing (S</a:t>
            </a:r>
            <a:r>
              <a:rPr lang="en-US" sz="2500" b="1" baseline="-25000" dirty="0" smtClean="0">
                <a:solidFill>
                  <a:schemeClr val="accent2">
                    <a:lumMod val="50000"/>
                  </a:schemeClr>
                </a:solidFill>
                <a:latin typeface="Aparajita" pitchFamily="34" charset="0"/>
                <a:cs typeface="Aparajita" pitchFamily="34" charset="0"/>
              </a:rPr>
              <a:t>o</a:t>
            </a:r>
            <a:r>
              <a:rPr lang="en-US" sz="2500" b="1" dirty="0" smtClean="0">
                <a:solidFill>
                  <a:schemeClr val="accent2">
                    <a:lumMod val="50000"/>
                  </a:schemeClr>
                </a:solidFill>
                <a:latin typeface="Aparajita" pitchFamily="34" charset="0"/>
                <a:cs typeface="Aparajita" pitchFamily="34" charset="0"/>
              </a:rPr>
              <a:t>) = 100mm</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Spacing outside (L</a:t>
            </a:r>
            <a:r>
              <a:rPr lang="en-US" sz="2500" b="1" baseline="-25000" dirty="0" smtClean="0">
                <a:solidFill>
                  <a:schemeClr val="accent2">
                    <a:lumMod val="50000"/>
                  </a:schemeClr>
                </a:solidFill>
                <a:latin typeface="Aparajita" pitchFamily="34" charset="0"/>
                <a:cs typeface="Aparajita" pitchFamily="34" charset="0"/>
              </a:rPr>
              <a:t>o</a:t>
            </a:r>
            <a:r>
              <a:rPr lang="en-US" sz="2500" b="1" dirty="0" smtClean="0">
                <a:solidFill>
                  <a:schemeClr val="accent2">
                    <a:lumMod val="50000"/>
                  </a:schemeClr>
                </a:solidFill>
                <a:latin typeface="Aparajita" pitchFamily="34" charset="0"/>
                <a:cs typeface="Aparajita" pitchFamily="34" charset="0"/>
              </a:rPr>
              <a:t>) = 200mm</a:t>
            </a: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80</a:t>
            </a:fld>
            <a:endParaRPr lang="en-US"/>
          </a:p>
        </p:txBody>
      </p:sp>
      <p:pic>
        <p:nvPicPr>
          <p:cNvPr id="3077" name="Picture 5" descr="C:\Users\Admin\Desktop\GRADUATION PROJECT\GP2 Report\Presentation\col.PN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334000" y="1052945"/>
            <a:ext cx="2362200" cy="547600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Admin\Desktop\GRADUATION PROJECT\GP2 Report\Presentation\x-section-column.PNG"/>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978727" y="4114800"/>
            <a:ext cx="2228472" cy="2187288"/>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Admin\Desktop\GRADUATION PROJECT\GP2 Report\Presentation\standard hoo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381" y="3721675"/>
            <a:ext cx="2013216" cy="218728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Admin\Desktop\GRADUATION PROJECT\GP2 Report\Presentation\s-h.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5997288"/>
            <a:ext cx="1304925"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2137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Desktop\GRADUATION PROJECT\GP2 Report\Presentation\Vc.PNG"/>
          <p:cNvPicPr>
            <a:picLocks noChangeAspect="1" noChangeArrowheads="1"/>
          </p:cNvPicPr>
          <p:nvPr/>
        </p:nvPicPr>
        <p:blipFill rotWithShape="1">
          <a:blip r:embed="rId2">
            <a:extLst>
              <a:ext uri="{28A0092B-C50C-407E-A947-70E740481C1C}">
                <a14:useLocalDpi xmlns:a14="http://schemas.microsoft.com/office/drawing/2010/main" val="0"/>
              </a:ext>
            </a:extLst>
          </a:blip>
          <a:srcRect t="75235"/>
          <a:stretch/>
        </p:blipFill>
        <p:spPr bwMode="auto">
          <a:xfrm>
            <a:off x="914399" y="5943599"/>
            <a:ext cx="3657601" cy="4458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04800"/>
            <a:ext cx="8229600" cy="914400"/>
          </a:xfrm>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19200"/>
            <a:ext cx="8229600" cy="54102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Design and Detailing of Slabs :</a:t>
            </a: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Flexural Capacity of slabs is given by:</a:t>
            </a:r>
          </a:p>
          <a:p>
            <a:pPr marL="457200" indent="-457200">
              <a:buClr>
                <a:schemeClr val="bg1">
                  <a:lumMod val="50000"/>
                </a:schemeClr>
              </a:buClr>
              <a:buFont typeface="+mj-lt"/>
              <a:buAutoNum type="arabicParenR"/>
            </a:pPr>
            <a:endParaRPr lang="en-US" sz="2600" b="1"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600" b="1" dirty="0">
              <a:solidFill>
                <a:schemeClr val="accent2">
                  <a:lumMod val="50000"/>
                </a:schemeClr>
              </a:solidFill>
              <a:latin typeface="Aparajita" pitchFamily="34" charset="0"/>
              <a:cs typeface="Aparajita" pitchFamily="34" charset="0"/>
            </a:endParaRP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Shear Capacity of concrete is given by: </a:t>
            </a:r>
            <a:r>
              <a:rPr lang="en-US" sz="2600" b="1" dirty="0" smtClean="0">
                <a:solidFill>
                  <a:schemeClr val="accent2">
                    <a:lumMod val="50000"/>
                  </a:schemeClr>
                </a:solidFill>
                <a:latin typeface="Aparajita" pitchFamily="34" charset="0"/>
                <a:cs typeface="Aparajita" pitchFamily="34" charset="0"/>
              </a:rPr>
              <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t>
            </a:r>
          </a:p>
        </p:txBody>
      </p:sp>
      <p:sp>
        <p:nvSpPr>
          <p:cNvPr id="4" name="Slide Number Placeholder 3"/>
          <p:cNvSpPr>
            <a:spLocks noGrp="1"/>
          </p:cNvSpPr>
          <p:nvPr>
            <p:ph type="sldNum" sz="quarter" idx="12"/>
          </p:nvPr>
        </p:nvSpPr>
        <p:spPr/>
        <p:txBody>
          <a:bodyPr/>
          <a:lstStyle/>
          <a:p>
            <a:fld id="{C238F03A-58E1-4ECA-9024-348A9A81A53D}" type="slidenum">
              <a:rPr lang="en-US" smtClean="0"/>
              <a:pPr/>
              <a:t>81</a:t>
            </a:fld>
            <a:endParaRPr lang="en-US"/>
          </a:p>
        </p:txBody>
      </p:sp>
      <p:pic>
        <p:nvPicPr>
          <p:cNvPr id="2050" name="Picture 2" descr="C:\Users\Admin\Desktop\GRADUATION PROJECT\GP2 Report\Presentation\M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8" y="2078180"/>
            <a:ext cx="3857625" cy="25241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dmin\Desktop\GRADUATION PROJECT\GP2 Report\Presentation\Vc.PNG"/>
          <p:cNvPicPr>
            <a:picLocks noChangeAspect="1" noChangeArrowheads="1"/>
          </p:cNvPicPr>
          <p:nvPr/>
        </p:nvPicPr>
        <p:blipFill rotWithShape="1">
          <a:blip r:embed="rId2">
            <a:extLst>
              <a:ext uri="{28A0092B-C50C-407E-A947-70E740481C1C}">
                <a14:useLocalDpi xmlns:a14="http://schemas.microsoft.com/office/drawing/2010/main" val="0"/>
              </a:ext>
            </a:extLst>
          </a:blip>
          <a:srcRect b="41705"/>
          <a:stretch/>
        </p:blipFill>
        <p:spPr bwMode="auto">
          <a:xfrm>
            <a:off x="914398" y="5001057"/>
            <a:ext cx="3657601" cy="104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28899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19200"/>
            <a:ext cx="8305800" cy="5486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Slabs :</a:t>
            </a:r>
          </a:p>
          <a:p>
            <a:pPr>
              <a:spcBef>
                <a:spcPts val="1200"/>
              </a:spcBef>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The GF Slab is going to be designed</a:t>
            </a:r>
          </a:p>
          <a:p>
            <a:pPr>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Dimensions : Strip width = 1000mm, h = 150mm, d = 120mm</a:t>
            </a:r>
          </a:p>
          <a:p>
            <a:pPr marL="0" indent="0">
              <a:buClr>
                <a:schemeClr val="bg1">
                  <a:lumMod val="50000"/>
                </a:schemeClr>
              </a:buClr>
              <a:buNone/>
            </a:pPr>
            <a:r>
              <a:rPr lang="en-US" sz="2500" b="1" u="sng" dirty="0" smtClean="0">
                <a:solidFill>
                  <a:schemeClr val="accent4">
                    <a:lumMod val="50000"/>
                  </a:schemeClr>
                </a:solidFill>
                <a:latin typeface="Aparajita" pitchFamily="34" charset="0"/>
                <a:cs typeface="Aparajita" pitchFamily="34" charset="0"/>
              </a:rPr>
              <a:t>IN X-DIRECTION</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Ultimate Moment (M</a:t>
            </a:r>
            <a:r>
              <a:rPr lang="en-US" sz="2500" b="1" baseline="-25000" dirty="0"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 10 </a:t>
            </a:r>
            <a:r>
              <a:rPr lang="en-US" sz="2500" b="1" dirty="0" err="1" smtClean="0">
                <a:solidFill>
                  <a:schemeClr val="accent2">
                    <a:lumMod val="50000"/>
                  </a:schemeClr>
                </a:solidFill>
                <a:latin typeface="Aparajita" pitchFamily="34" charset="0"/>
                <a:cs typeface="Aparajita" pitchFamily="34" charset="0"/>
              </a:rPr>
              <a:t>kN.m</a:t>
            </a:r>
            <a:endParaRPr lang="en-US" sz="2500" b="1" dirty="0" smtClean="0">
              <a:solidFill>
                <a:schemeClr val="accent2">
                  <a:lumMod val="50000"/>
                </a:schemeClr>
              </a:solidFill>
              <a:latin typeface="Aparajita" pitchFamily="34" charset="0"/>
              <a:cs typeface="Aparajita" pitchFamily="34" charset="0"/>
            </a:endParaRPr>
          </a:p>
          <a:p>
            <a:pPr marL="457200" indent="-457200">
              <a:spcBef>
                <a:spcPts val="24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Reinforcement Ratio</a:t>
            </a:r>
          </a:p>
          <a:p>
            <a:pPr marL="0" indent="0">
              <a:spcBef>
                <a:spcPts val="2400"/>
              </a:spcBef>
              <a:buClr>
                <a:schemeClr val="bg1">
                  <a:lumMod val="50000"/>
                </a:schemeClr>
              </a:buClr>
              <a:buNone/>
            </a:pP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s,required</a:t>
            </a:r>
            <a:r>
              <a:rPr lang="en-US" sz="2500" b="1" dirty="0" smtClean="0">
                <a:solidFill>
                  <a:schemeClr val="accent2">
                    <a:lumMod val="50000"/>
                  </a:schemeClr>
                </a:solidFill>
                <a:latin typeface="Aparajita" pitchFamily="34" charset="0"/>
                <a:cs typeface="Aparajita" pitchFamily="34" charset="0"/>
              </a:rPr>
              <a:t> = </a:t>
            </a:r>
            <a:r>
              <a:rPr lang="en-US" sz="2500" b="1" dirty="0">
                <a:solidFill>
                  <a:schemeClr val="accent2">
                    <a:lumMod val="50000"/>
                  </a:schemeClr>
                </a:solidFill>
                <a:latin typeface="Aparajita" pitchFamily="34" charset="0"/>
                <a:cs typeface="Aparajita" pitchFamily="34" charset="0"/>
              </a:rPr>
              <a:t>216 </a:t>
            </a:r>
            <a:r>
              <a:rPr lang="en-US" sz="2500" b="1" dirty="0" smtClean="0">
                <a:solidFill>
                  <a:schemeClr val="accent2">
                    <a:lumMod val="50000"/>
                  </a:schemeClr>
                </a:solidFill>
                <a:latin typeface="Aparajita" pitchFamily="34" charset="0"/>
                <a:cs typeface="Aparajita" pitchFamily="34" charset="0"/>
              </a:rPr>
              <a:t>mm</a:t>
            </a:r>
            <a:r>
              <a:rPr lang="en-US" sz="2500" b="1" baseline="30000" dirty="0" smtClean="0">
                <a:solidFill>
                  <a:schemeClr val="accent2">
                    <a:lumMod val="50000"/>
                  </a:schemeClr>
                </a:solidFill>
                <a:latin typeface="Aparajita" pitchFamily="34" charset="0"/>
                <a:cs typeface="Aparajita" pitchFamily="34" charset="0"/>
              </a:rPr>
              <a:t>2</a:t>
            </a:r>
            <a:r>
              <a:rPr lang="en-US" sz="2500" b="1" dirty="0" smtClean="0">
                <a:solidFill>
                  <a:schemeClr val="accent2">
                    <a:lumMod val="50000"/>
                  </a:schemeClr>
                </a:solidFill>
                <a:latin typeface="Aparajita" pitchFamily="34" charset="0"/>
                <a:cs typeface="Aparajita" pitchFamily="34" charset="0"/>
              </a:rPr>
              <a:t>/m	 &lt;  </a:t>
            </a: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s,minimum</a:t>
            </a:r>
            <a:r>
              <a:rPr lang="en-US" sz="2500" b="1" dirty="0" smtClean="0">
                <a:solidFill>
                  <a:schemeClr val="accent2">
                    <a:lumMod val="50000"/>
                  </a:schemeClr>
                </a:solidFill>
                <a:latin typeface="Aparajita" pitchFamily="34" charset="0"/>
                <a:cs typeface="Aparajita" pitchFamily="34" charset="0"/>
              </a:rPr>
              <a:t> </a:t>
            </a:r>
            <a:r>
              <a:rPr lang="en-US" sz="2500" b="1" dirty="0">
                <a:solidFill>
                  <a:schemeClr val="accent2">
                    <a:lumMod val="50000"/>
                  </a:schemeClr>
                </a:solidFill>
                <a:latin typeface="Aparajita" pitchFamily="34" charset="0"/>
                <a:cs typeface="Aparajita" pitchFamily="34" charset="0"/>
              </a:rPr>
              <a:t>= 270 </a:t>
            </a:r>
            <a:r>
              <a:rPr lang="en-US" sz="2500" b="1" dirty="0" smtClean="0">
                <a:solidFill>
                  <a:schemeClr val="accent2">
                    <a:lumMod val="50000"/>
                  </a:schemeClr>
                </a:solidFill>
                <a:latin typeface="Aparajita" pitchFamily="34" charset="0"/>
                <a:cs typeface="Aparajita" pitchFamily="34" charset="0"/>
              </a:rPr>
              <a:t>mm2/m</a:t>
            </a:r>
            <a:endParaRPr lang="en-US" sz="2500" b="1" dirty="0">
              <a:solidFill>
                <a:schemeClr val="accent2">
                  <a:lumMod val="50000"/>
                </a:schemeClr>
              </a:solidFill>
              <a:latin typeface="Aparajita" pitchFamily="34" charset="0"/>
              <a:cs typeface="Aparajita" pitchFamily="34" charset="0"/>
            </a:endParaRPr>
          </a:p>
          <a:p>
            <a:pPr marL="0" indent="0">
              <a:buClr>
                <a:schemeClr val="bg1">
                  <a:lumMod val="50000"/>
                </a:schemeClr>
              </a:buClr>
              <a:buNone/>
            </a:pP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s,used</a:t>
            </a:r>
            <a:r>
              <a:rPr lang="en-US" sz="2500" b="1" dirty="0" smtClean="0">
                <a:solidFill>
                  <a:schemeClr val="accent2">
                    <a:lumMod val="50000"/>
                  </a:schemeClr>
                </a:solidFill>
                <a:latin typeface="Aparajita" pitchFamily="34" charset="0"/>
                <a:cs typeface="Aparajita" pitchFamily="34" charset="0"/>
              </a:rPr>
              <a:t> </a:t>
            </a: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392 mm</a:t>
            </a:r>
            <a:r>
              <a:rPr lang="en-US" sz="2500" b="1" baseline="30000" dirty="0" smtClean="0">
                <a:solidFill>
                  <a:schemeClr val="accent2">
                    <a:lumMod val="50000"/>
                  </a:schemeClr>
                </a:solidFill>
                <a:latin typeface="Aparajita" pitchFamily="34" charset="0"/>
                <a:cs typeface="Aparajita" pitchFamily="34" charset="0"/>
              </a:rPr>
              <a:t>2</a:t>
            </a:r>
            <a:r>
              <a:rPr lang="en-US" sz="2500" b="1" dirty="0" smtClean="0">
                <a:solidFill>
                  <a:schemeClr val="accent2">
                    <a:lumMod val="50000"/>
                  </a:schemeClr>
                </a:solidFill>
                <a:latin typeface="Aparajita" pitchFamily="34" charset="0"/>
                <a:cs typeface="Aparajita" pitchFamily="34" charset="0"/>
              </a:rPr>
              <a:t>/m 		 (5 </a:t>
            </a:r>
            <a:r>
              <a:rPr lang="en-US" sz="2500" b="1" dirty="0">
                <a:solidFill>
                  <a:schemeClr val="accent2">
                    <a:lumMod val="50000"/>
                  </a:schemeClr>
                </a:solidFill>
                <a:latin typeface="Aparajita" pitchFamily="34" charset="0"/>
                <a:cs typeface="Aparajita" pitchFamily="34" charset="0"/>
              </a:rPr>
              <a:t>Ø </a:t>
            </a:r>
            <a:r>
              <a:rPr lang="en-US" sz="2500" b="1" dirty="0" smtClean="0">
                <a:solidFill>
                  <a:schemeClr val="accent2">
                    <a:lumMod val="50000"/>
                  </a:schemeClr>
                </a:solidFill>
                <a:latin typeface="Aparajita" pitchFamily="34" charset="0"/>
                <a:cs typeface="Aparajita" pitchFamily="34" charset="0"/>
              </a:rPr>
              <a:t>10mm/m) (2 Layers) </a:t>
            </a:r>
          </a:p>
          <a:p>
            <a:pPr marL="457200" indent="-457200">
              <a:spcBef>
                <a:spcPts val="1200"/>
              </a:spcBef>
              <a:buClr>
                <a:schemeClr val="bg1">
                  <a:lumMod val="50000"/>
                </a:schemeClr>
              </a:buClr>
              <a:buFont typeface="+mj-lt"/>
              <a:buAutoNum type="arabicParenR" startAt="3"/>
            </a:pPr>
            <a:r>
              <a:rPr lang="en-US" sz="2500" b="1" dirty="0" smtClean="0">
                <a:solidFill>
                  <a:schemeClr val="accent2">
                    <a:lumMod val="50000"/>
                  </a:schemeClr>
                </a:solidFill>
                <a:latin typeface="Aparajita" pitchFamily="34" charset="0"/>
                <a:cs typeface="Aparajita" pitchFamily="34" charset="0"/>
              </a:rPr>
              <a:t>Ultimate Shear (V</a:t>
            </a:r>
            <a:r>
              <a:rPr lang="en-US" sz="2500" b="1" baseline="-25000" dirty="0"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 15 </a:t>
            </a:r>
            <a:r>
              <a:rPr lang="en-US" sz="2500" b="1" dirty="0" err="1" smtClean="0">
                <a:solidFill>
                  <a:schemeClr val="accent2">
                    <a:lumMod val="50000"/>
                  </a:schemeClr>
                </a:solidFill>
                <a:latin typeface="Aparajita" pitchFamily="34" charset="0"/>
                <a:cs typeface="Aparajita" pitchFamily="34" charset="0"/>
              </a:rPr>
              <a:t>kN</a:t>
            </a:r>
            <a:r>
              <a:rPr lang="en-US" sz="2500" b="1" dirty="0" smtClean="0">
                <a:solidFill>
                  <a:schemeClr val="accent2">
                    <a:lumMod val="50000"/>
                  </a:schemeClr>
                </a:solidFill>
                <a:latin typeface="Aparajita" pitchFamily="34" charset="0"/>
                <a:cs typeface="Aparajita" pitchFamily="34" charset="0"/>
              </a:rPr>
              <a:t>    &lt;   Shear Capacity (</a:t>
            </a:r>
            <a:r>
              <a:rPr lang="en-US" sz="2500" b="1" dirty="0" err="1" smtClean="0">
                <a:solidFill>
                  <a:schemeClr val="accent2">
                    <a:lumMod val="50000"/>
                  </a:schemeClr>
                </a:solidFill>
                <a:latin typeface="Aparajita" pitchFamily="34" charset="0"/>
                <a:cs typeface="Aparajita" pitchFamily="34" charset="0"/>
              </a:rPr>
              <a:t>ØV</a:t>
            </a:r>
            <a:r>
              <a:rPr lang="en-US" sz="2500" b="1" baseline="-25000" dirty="0" err="1" smtClean="0">
                <a:solidFill>
                  <a:schemeClr val="accent2">
                    <a:lumMod val="50000"/>
                  </a:schemeClr>
                </a:solidFill>
                <a:latin typeface="Aparajita" pitchFamily="34" charset="0"/>
                <a:cs typeface="Aparajita" pitchFamily="34" charset="0"/>
              </a:rPr>
              <a:t>c</a:t>
            </a:r>
            <a:r>
              <a:rPr lang="en-US" sz="2500" b="1" dirty="0" smtClean="0">
                <a:solidFill>
                  <a:schemeClr val="accent2">
                    <a:lumMod val="50000"/>
                  </a:schemeClr>
                </a:solidFill>
                <a:latin typeface="Aparajita" pitchFamily="34" charset="0"/>
                <a:cs typeface="Aparajita" pitchFamily="34" charset="0"/>
              </a:rPr>
              <a:t>) = 79.3 </a:t>
            </a:r>
            <a:r>
              <a:rPr lang="en-US" sz="2500" b="1" dirty="0" err="1" smtClean="0">
                <a:solidFill>
                  <a:schemeClr val="accent2">
                    <a:lumMod val="50000"/>
                  </a:schemeClr>
                </a:solidFill>
                <a:latin typeface="Aparajita" pitchFamily="34" charset="0"/>
                <a:cs typeface="Aparajita" pitchFamily="34" charset="0"/>
              </a:rPr>
              <a:t>kN</a:t>
            </a:r>
            <a:r>
              <a:rPr lang="en-US" sz="2500" b="1" dirty="0" smtClean="0">
                <a:solidFill>
                  <a:schemeClr val="accent2">
                    <a:lumMod val="50000"/>
                  </a:schemeClr>
                </a:solidFill>
                <a:latin typeface="Aparajita" pitchFamily="34" charset="0"/>
                <a:cs typeface="Aparajita" pitchFamily="34" charset="0"/>
              </a:rPr>
              <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NO need for Shear reinforcement. </a:t>
            </a:r>
            <a:endParaRPr lang="en-US" sz="2500" b="1" dirty="0">
              <a:solidFill>
                <a:schemeClr val="accent2">
                  <a:lumMod val="50000"/>
                </a:schemeClr>
              </a:solidFill>
              <a:latin typeface="Aparajita" pitchFamily="34" charset="0"/>
              <a:cs typeface="Aparajita" pitchFamily="34" charset="0"/>
            </a:endParaRPr>
          </a:p>
          <a:p>
            <a:pPr marL="0" indent="0">
              <a:buClr>
                <a:schemeClr val="bg1">
                  <a:lumMod val="50000"/>
                </a:schemeClr>
              </a:buClr>
              <a:buNone/>
            </a:pPr>
            <a:endParaRPr lang="en-US" sz="2500"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82</a:t>
            </a:fld>
            <a:endParaRPr lang="en-US" dirty="0"/>
          </a:p>
        </p:txBody>
      </p:sp>
      <p:pic>
        <p:nvPicPr>
          <p:cNvPr id="4098" name="Picture 2" descr="C:\Users\Admin\Desktop\GRADUATION PROJECT\GP2 Report\Presentation\Rho sla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3275" y="3476625"/>
            <a:ext cx="4962525"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سهم إلى اليمين 4"/>
          <p:cNvSpPr/>
          <p:nvPr/>
        </p:nvSpPr>
        <p:spPr>
          <a:xfrm>
            <a:off x="4038599" y="5029200"/>
            <a:ext cx="6000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840505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GRADUATION PROJECT\GP2 Report\Presentation\Rho-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505200"/>
            <a:ext cx="5067300" cy="9620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52400"/>
            <a:ext cx="8229600" cy="1143000"/>
          </a:xfrm>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219200"/>
            <a:ext cx="8305800" cy="5486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Slabs :</a:t>
            </a:r>
          </a:p>
          <a:p>
            <a:pPr>
              <a:spcBef>
                <a:spcPts val="1200"/>
              </a:spcBef>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The GF Slab is going to be designed</a:t>
            </a:r>
          </a:p>
          <a:p>
            <a:pPr>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Dimensions : Strip width = 1000mm, h = 150mm, d = 120mm</a:t>
            </a:r>
          </a:p>
          <a:p>
            <a:pPr marL="0" indent="0">
              <a:buClr>
                <a:schemeClr val="bg1">
                  <a:lumMod val="50000"/>
                </a:schemeClr>
              </a:buClr>
              <a:buNone/>
            </a:pPr>
            <a:r>
              <a:rPr lang="en-US" sz="2500" b="1" u="sng" dirty="0" smtClean="0">
                <a:solidFill>
                  <a:schemeClr val="accent4">
                    <a:lumMod val="50000"/>
                  </a:schemeClr>
                </a:solidFill>
                <a:latin typeface="Aparajita" pitchFamily="34" charset="0"/>
                <a:cs typeface="Aparajita" pitchFamily="34" charset="0"/>
              </a:rPr>
              <a:t>IN Y-DIRECTION</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Ultimate Moment (M</a:t>
            </a:r>
            <a:r>
              <a:rPr lang="en-US" sz="2500" b="1" baseline="-25000" dirty="0"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10.5 </a:t>
            </a:r>
            <a:r>
              <a:rPr lang="en-US" sz="2500" b="1" dirty="0" err="1" smtClean="0">
                <a:solidFill>
                  <a:schemeClr val="accent2">
                    <a:lumMod val="50000"/>
                  </a:schemeClr>
                </a:solidFill>
                <a:latin typeface="Aparajita" pitchFamily="34" charset="0"/>
                <a:cs typeface="Aparajita" pitchFamily="34" charset="0"/>
              </a:rPr>
              <a:t>kN.m</a:t>
            </a:r>
            <a:endParaRPr lang="en-US" sz="2500" b="1" dirty="0" smtClean="0">
              <a:solidFill>
                <a:schemeClr val="accent2">
                  <a:lumMod val="50000"/>
                </a:schemeClr>
              </a:solidFill>
              <a:latin typeface="Aparajita" pitchFamily="34" charset="0"/>
              <a:cs typeface="Aparajita" pitchFamily="34" charset="0"/>
            </a:endParaRPr>
          </a:p>
          <a:p>
            <a:pPr marL="457200" indent="-457200">
              <a:spcBef>
                <a:spcPts val="24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Reinforcement Ratio</a:t>
            </a:r>
          </a:p>
          <a:p>
            <a:pPr marL="0" indent="0">
              <a:spcBef>
                <a:spcPts val="2400"/>
              </a:spcBef>
              <a:buClr>
                <a:schemeClr val="bg1">
                  <a:lumMod val="50000"/>
                </a:schemeClr>
              </a:buClr>
              <a:buNone/>
            </a:pP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s,required</a:t>
            </a:r>
            <a:r>
              <a:rPr lang="en-US" sz="2500" b="1" dirty="0" smtClean="0">
                <a:solidFill>
                  <a:schemeClr val="accent2">
                    <a:lumMod val="50000"/>
                  </a:schemeClr>
                </a:solidFill>
                <a:latin typeface="Aparajita" pitchFamily="34" charset="0"/>
                <a:cs typeface="Aparajita" pitchFamily="34" charset="0"/>
              </a:rPr>
              <a:t> = 228 mm</a:t>
            </a:r>
            <a:r>
              <a:rPr lang="en-US" sz="2500" b="1" baseline="30000" dirty="0" smtClean="0">
                <a:solidFill>
                  <a:schemeClr val="accent2">
                    <a:lumMod val="50000"/>
                  </a:schemeClr>
                </a:solidFill>
                <a:latin typeface="Aparajita" pitchFamily="34" charset="0"/>
                <a:cs typeface="Aparajita" pitchFamily="34" charset="0"/>
              </a:rPr>
              <a:t>2</a:t>
            </a:r>
            <a:r>
              <a:rPr lang="en-US" sz="2500" b="1" dirty="0" smtClean="0">
                <a:solidFill>
                  <a:schemeClr val="accent2">
                    <a:lumMod val="50000"/>
                  </a:schemeClr>
                </a:solidFill>
                <a:latin typeface="Aparajita" pitchFamily="34" charset="0"/>
                <a:cs typeface="Aparajita" pitchFamily="34" charset="0"/>
              </a:rPr>
              <a:t>/m	 &lt;  </a:t>
            </a: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s,minimum</a:t>
            </a:r>
            <a:r>
              <a:rPr lang="en-US" sz="2500" b="1" dirty="0" smtClean="0">
                <a:solidFill>
                  <a:schemeClr val="accent2">
                    <a:lumMod val="50000"/>
                  </a:schemeClr>
                </a:solidFill>
                <a:latin typeface="Aparajita" pitchFamily="34" charset="0"/>
                <a:cs typeface="Aparajita" pitchFamily="34" charset="0"/>
              </a:rPr>
              <a:t> </a:t>
            </a:r>
            <a:r>
              <a:rPr lang="en-US" sz="2500" b="1" dirty="0">
                <a:solidFill>
                  <a:schemeClr val="accent2">
                    <a:lumMod val="50000"/>
                  </a:schemeClr>
                </a:solidFill>
                <a:latin typeface="Aparajita" pitchFamily="34" charset="0"/>
                <a:cs typeface="Aparajita" pitchFamily="34" charset="0"/>
              </a:rPr>
              <a:t>= 270 </a:t>
            </a:r>
            <a:r>
              <a:rPr lang="en-US" sz="2500" b="1" dirty="0" smtClean="0">
                <a:solidFill>
                  <a:schemeClr val="accent2">
                    <a:lumMod val="50000"/>
                  </a:schemeClr>
                </a:solidFill>
                <a:latin typeface="Aparajita" pitchFamily="34" charset="0"/>
                <a:cs typeface="Aparajita" pitchFamily="34" charset="0"/>
              </a:rPr>
              <a:t>mm2/m</a:t>
            </a:r>
            <a:endParaRPr lang="en-US" sz="2500" b="1" dirty="0">
              <a:solidFill>
                <a:schemeClr val="accent2">
                  <a:lumMod val="50000"/>
                </a:schemeClr>
              </a:solidFill>
              <a:latin typeface="Aparajita" pitchFamily="34" charset="0"/>
              <a:cs typeface="Aparajita" pitchFamily="34" charset="0"/>
            </a:endParaRPr>
          </a:p>
          <a:p>
            <a:pPr marL="0" indent="0">
              <a:buClr>
                <a:schemeClr val="bg1">
                  <a:lumMod val="50000"/>
                </a:schemeClr>
              </a:buClr>
              <a:buNone/>
            </a:pP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s,used</a:t>
            </a:r>
            <a:r>
              <a:rPr lang="en-US" sz="2500" b="1" dirty="0" smtClean="0">
                <a:solidFill>
                  <a:schemeClr val="accent2">
                    <a:lumMod val="50000"/>
                  </a:schemeClr>
                </a:solidFill>
                <a:latin typeface="Aparajita" pitchFamily="34" charset="0"/>
                <a:cs typeface="Aparajita" pitchFamily="34" charset="0"/>
              </a:rPr>
              <a:t> </a:t>
            </a:r>
            <a:r>
              <a:rPr lang="en-US" sz="2500" b="1" dirty="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392 mm</a:t>
            </a:r>
            <a:r>
              <a:rPr lang="en-US" sz="2500" b="1" baseline="30000" dirty="0" smtClean="0">
                <a:solidFill>
                  <a:schemeClr val="accent2">
                    <a:lumMod val="50000"/>
                  </a:schemeClr>
                </a:solidFill>
                <a:latin typeface="Aparajita" pitchFamily="34" charset="0"/>
                <a:cs typeface="Aparajita" pitchFamily="34" charset="0"/>
              </a:rPr>
              <a:t>2</a:t>
            </a:r>
            <a:r>
              <a:rPr lang="en-US" sz="2500" b="1" dirty="0" smtClean="0">
                <a:solidFill>
                  <a:schemeClr val="accent2">
                    <a:lumMod val="50000"/>
                  </a:schemeClr>
                </a:solidFill>
                <a:latin typeface="Aparajita" pitchFamily="34" charset="0"/>
                <a:cs typeface="Aparajita" pitchFamily="34" charset="0"/>
              </a:rPr>
              <a:t>/m 		 (5 </a:t>
            </a:r>
            <a:r>
              <a:rPr lang="en-US" sz="2500" b="1" dirty="0">
                <a:solidFill>
                  <a:schemeClr val="accent2">
                    <a:lumMod val="50000"/>
                  </a:schemeClr>
                </a:solidFill>
                <a:latin typeface="Aparajita" pitchFamily="34" charset="0"/>
                <a:cs typeface="Aparajita" pitchFamily="34" charset="0"/>
              </a:rPr>
              <a:t>Ø </a:t>
            </a:r>
            <a:r>
              <a:rPr lang="en-US" sz="2500" b="1" dirty="0" smtClean="0">
                <a:solidFill>
                  <a:schemeClr val="accent2">
                    <a:lumMod val="50000"/>
                  </a:schemeClr>
                </a:solidFill>
                <a:latin typeface="Aparajita" pitchFamily="34" charset="0"/>
                <a:cs typeface="Aparajita" pitchFamily="34" charset="0"/>
              </a:rPr>
              <a:t>10mm/m) (2 Layers)</a:t>
            </a:r>
          </a:p>
          <a:p>
            <a:pPr marL="457200" indent="-457200">
              <a:spcBef>
                <a:spcPts val="1200"/>
              </a:spcBef>
              <a:buClr>
                <a:schemeClr val="bg1">
                  <a:lumMod val="50000"/>
                </a:schemeClr>
              </a:buClr>
              <a:buFont typeface="+mj-lt"/>
              <a:buAutoNum type="arabicParenR" startAt="3"/>
            </a:pPr>
            <a:r>
              <a:rPr lang="en-US" sz="2500" b="1" dirty="0" smtClean="0">
                <a:solidFill>
                  <a:schemeClr val="accent2">
                    <a:lumMod val="50000"/>
                  </a:schemeClr>
                </a:solidFill>
                <a:latin typeface="Aparajita" pitchFamily="34" charset="0"/>
                <a:cs typeface="Aparajita" pitchFamily="34" charset="0"/>
              </a:rPr>
              <a:t>Ultimate Shear (V</a:t>
            </a:r>
            <a:r>
              <a:rPr lang="en-US" sz="2500" b="1" baseline="-25000" dirty="0"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 28.2 </a:t>
            </a:r>
            <a:r>
              <a:rPr lang="en-US" sz="2500" b="1" dirty="0" err="1" smtClean="0">
                <a:solidFill>
                  <a:schemeClr val="accent2">
                    <a:lumMod val="50000"/>
                  </a:schemeClr>
                </a:solidFill>
                <a:latin typeface="Aparajita" pitchFamily="34" charset="0"/>
                <a:cs typeface="Aparajita" pitchFamily="34" charset="0"/>
              </a:rPr>
              <a:t>kN</a:t>
            </a:r>
            <a:r>
              <a:rPr lang="en-US" sz="2500" b="1" dirty="0" smtClean="0">
                <a:solidFill>
                  <a:schemeClr val="accent2">
                    <a:lumMod val="50000"/>
                  </a:schemeClr>
                </a:solidFill>
                <a:latin typeface="Aparajita" pitchFamily="34" charset="0"/>
                <a:cs typeface="Aparajita" pitchFamily="34" charset="0"/>
              </a:rPr>
              <a:t>    &lt;   Shear Capacity (</a:t>
            </a:r>
            <a:r>
              <a:rPr lang="en-US" sz="2500" b="1" dirty="0" err="1" smtClean="0">
                <a:solidFill>
                  <a:schemeClr val="accent2">
                    <a:lumMod val="50000"/>
                  </a:schemeClr>
                </a:solidFill>
                <a:latin typeface="Aparajita" pitchFamily="34" charset="0"/>
                <a:cs typeface="Aparajita" pitchFamily="34" charset="0"/>
              </a:rPr>
              <a:t>ØV</a:t>
            </a:r>
            <a:r>
              <a:rPr lang="en-US" sz="2500" b="1" baseline="-25000" dirty="0" err="1" smtClean="0">
                <a:solidFill>
                  <a:schemeClr val="accent2">
                    <a:lumMod val="50000"/>
                  </a:schemeClr>
                </a:solidFill>
                <a:latin typeface="Aparajita" pitchFamily="34" charset="0"/>
                <a:cs typeface="Aparajita" pitchFamily="34" charset="0"/>
              </a:rPr>
              <a:t>c</a:t>
            </a:r>
            <a:r>
              <a:rPr lang="en-US" sz="2500" b="1" dirty="0" smtClean="0">
                <a:solidFill>
                  <a:schemeClr val="accent2">
                    <a:lumMod val="50000"/>
                  </a:schemeClr>
                </a:solidFill>
                <a:latin typeface="Aparajita" pitchFamily="34" charset="0"/>
                <a:cs typeface="Aparajita" pitchFamily="34" charset="0"/>
              </a:rPr>
              <a:t>) = 79.3 </a:t>
            </a:r>
            <a:r>
              <a:rPr lang="en-US" sz="2500" b="1" dirty="0" err="1" smtClean="0">
                <a:solidFill>
                  <a:schemeClr val="accent2">
                    <a:lumMod val="50000"/>
                  </a:schemeClr>
                </a:solidFill>
                <a:latin typeface="Aparajita" pitchFamily="34" charset="0"/>
                <a:cs typeface="Aparajita" pitchFamily="34" charset="0"/>
              </a:rPr>
              <a:t>kN</a:t>
            </a:r>
            <a:r>
              <a:rPr lang="en-US" sz="2500" b="1" dirty="0" smtClean="0">
                <a:solidFill>
                  <a:schemeClr val="accent2">
                    <a:lumMod val="50000"/>
                  </a:schemeClr>
                </a:solidFill>
                <a:latin typeface="Aparajita" pitchFamily="34" charset="0"/>
                <a:cs typeface="Aparajita" pitchFamily="34" charset="0"/>
              </a:rPr>
              <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NO need for Shear reinforcement. </a:t>
            </a:r>
            <a:endParaRPr lang="en-US" sz="2500" b="1" dirty="0">
              <a:solidFill>
                <a:schemeClr val="accent2">
                  <a:lumMod val="50000"/>
                </a:schemeClr>
              </a:solidFill>
              <a:latin typeface="Aparajita" pitchFamily="34" charset="0"/>
              <a:cs typeface="Aparajita" pitchFamily="34" charset="0"/>
            </a:endParaRPr>
          </a:p>
          <a:p>
            <a:pPr marL="0" indent="0">
              <a:buClr>
                <a:schemeClr val="bg1">
                  <a:lumMod val="50000"/>
                </a:schemeClr>
              </a:buClr>
              <a:buNone/>
            </a:pPr>
            <a:endParaRPr lang="en-US" sz="2500"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83</a:t>
            </a:fld>
            <a:endParaRPr lang="en-US" dirty="0"/>
          </a:p>
        </p:txBody>
      </p:sp>
      <p:sp>
        <p:nvSpPr>
          <p:cNvPr id="5" name="سهم إلى اليمين 4"/>
          <p:cNvSpPr/>
          <p:nvPr/>
        </p:nvSpPr>
        <p:spPr>
          <a:xfrm>
            <a:off x="4038599" y="5029200"/>
            <a:ext cx="6000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3835261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Desktop\GRADUATION PROJECT\GP2 Report\Presentation\Sla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667000"/>
            <a:ext cx="7924800" cy="231898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04800"/>
            <a:ext cx="8229600" cy="9906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381000" y="1265237"/>
            <a:ext cx="8382000" cy="4678363"/>
          </a:xfrm>
        </p:spPr>
        <p:txBody>
          <a:bodyPr>
            <a:normAutofit/>
          </a:bodyPr>
          <a:lstStyle/>
          <a:p>
            <a:pPr marL="0" indent="0">
              <a:spcBef>
                <a:spcPts val="1200"/>
              </a:spcBef>
              <a:buClr>
                <a:schemeClr val="bg1">
                  <a:lumMod val="50000"/>
                </a:schemeClr>
              </a:buClr>
              <a:buNone/>
            </a:pPr>
            <a:r>
              <a:rPr lang="en-US" sz="2200" b="1" dirty="0">
                <a:solidFill>
                  <a:schemeClr val="accent4">
                    <a:lumMod val="50000"/>
                  </a:schemeClr>
                </a:solidFill>
                <a:latin typeface="Tahoma" pitchFamily="34" charset="0"/>
                <a:ea typeface="Tahoma" pitchFamily="34" charset="0"/>
                <a:cs typeface="Tahoma" pitchFamily="34" charset="0"/>
              </a:rPr>
              <a:t>Sample Design for </a:t>
            </a:r>
            <a:r>
              <a:rPr lang="en-US" sz="2200" b="1" dirty="0" smtClean="0">
                <a:solidFill>
                  <a:schemeClr val="accent4">
                    <a:lumMod val="50000"/>
                  </a:schemeClr>
                </a:solidFill>
                <a:latin typeface="Tahoma" pitchFamily="34" charset="0"/>
                <a:ea typeface="Tahoma" pitchFamily="34" charset="0"/>
                <a:cs typeface="Tahoma" pitchFamily="34" charset="0"/>
              </a:rPr>
              <a:t>Slabs </a:t>
            </a:r>
            <a:r>
              <a:rPr lang="en-US" sz="2200" b="1" dirty="0">
                <a:solidFill>
                  <a:schemeClr val="accent4">
                    <a:lumMod val="50000"/>
                  </a:schemeClr>
                </a:solidFill>
                <a:latin typeface="Tahoma" pitchFamily="34" charset="0"/>
                <a:ea typeface="Tahoma" pitchFamily="34" charset="0"/>
                <a:cs typeface="Tahoma" pitchFamily="34" charset="0"/>
              </a:rPr>
              <a:t>:</a:t>
            </a:r>
          </a:p>
          <a:p>
            <a:pPr marL="457200" indent="-457200">
              <a:spcBef>
                <a:spcPts val="1200"/>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For </a:t>
            </a:r>
            <a:r>
              <a:rPr lang="en-US" sz="2600" b="1" dirty="0">
                <a:solidFill>
                  <a:schemeClr val="accent2">
                    <a:lumMod val="50000"/>
                  </a:schemeClr>
                </a:solidFill>
                <a:latin typeface="Aparajita" pitchFamily="34" charset="0"/>
                <a:cs typeface="Aparajita" pitchFamily="34" charset="0"/>
              </a:rPr>
              <a:t>Ø </a:t>
            </a:r>
            <a:r>
              <a:rPr lang="en-US" sz="2600" b="1" dirty="0" smtClean="0">
                <a:solidFill>
                  <a:schemeClr val="accent2">
                    <a:lumMod val="50000"/>
                  </a:schemeClr>
                </a:solidFill>
                <a:latin typeface="Aparajita" pitchFamily="34" charset="0"/>
                <a:cs typeface="Aparajita" pitchFamily="34" charset="0"/>
              </a:rPr>
              <a:t>10 Top Steel, Lap Splice = 1.3 X (</a:t>
            </a:r>
            <a:r>
              <a:rPr lang="en-US" sz="2600" b="1" dirty="0" err="1" smtClean="0">
                <a:solidFill>
                  <a:schemeClr val="accent2">
                    <a:lumMod val="50000"/>
                  </a:schemeClr>
                </a:solidFill>
                <a:latin typeface="Aparajita" pitchFamily="34" charset="0"/>
                <a:cs typeface="Aparajita" pitchFamily="34" charset="0"/>
              </a:rPr>
              <a:t>L</a:t>
            </a:r>
            <a:r>
              <a:rPr lang="en-US" sz="2600" b="1" baseline="-25000" dirty="0" err="1" smtClean="0">
                <a:solidFill>
                  <a:schemeClr val="accent2">
                    <a:lumMod val="50000"/>
                  </a:schemeClr>
                </a:solidFill>
                <a:latin typeface="Aparajita" pitchFamily="34" charset="0"/>
                <a:cs typeface="Aparajita" pitchFamily="34" charset="0"/>
              </a:rPr>
              <a:t>dt</a:t>
            </a:r>
            <a:r>
              <a:rPr lang="en-US" sz="2600" b="1" dirty="0" smtClean="0">
                <a:solidFill>
                  <a:schemeClr val="accent2">
                    <a:lumMod val="50000"/>
                  </a:schemeClr>
                </a:solidFill>
                <a:latin typeface="Aparajita" pitchFamily="34" charset="0"/>
                <a:cs typeface="Aparajita" pitchFamily="34" charset="0"/>
              </a:rPr>
              <a:t> ) = 500mm</a:t>
            </a:r>
          </a:p>
          <a:p>
            <a:pPr marL="457200" indent="-457200">
              <a:buClr>
                <a:schemeClr val="bg1">
                  <a:lumMod val="50000"/>
                </a:schemeClr>
              </a:buClr>
              <a:buFont typeface="+mj-lt"/>
              <a:buAutoNum type="arabicParenR"/>
            </a:pPr>
            <a:r>
              <a:rPr lang="en-US" sz="2600" b="1" dirty="0">
                <a:solidFill>
                  <a:schemeClr val="accent2">
                    <a:lumMod val="50000"/>
                  </a:schemeClr>
                </a:solidFill>
                <a:latin typeface="Aparajita" pitchFamily="34" charset="0"/>
                <a:cs typeface="Aparajita" pitchFamily="34" charset="0"/>
              </a:rPr>
              <a:t>For Ø 10 </a:t>
            </a:r>
            <a:r>
              <a:rPr lang="en-US" sz="2600" b="1" dirty="0" smtClean="0">
                <a:solidFill>
                  <a:schemeClr val="accent2">
                    <a:lumMod val="50000"/>
                  </a:schemeClr>
                </a:solidFill>
                <a:latin typeface="Aparajita" pitchFamily="34" charset="0"/>
                <a:cs typeface="Aparajita" pitchFamily="34" charset="0"/>
              </a:rPr>
              <a:t>Bottom </a:t>
            </a:r>
            <a:r>
              <a:rPr lang="en-US" sz="2600" b="1" dirty="0">
                <a:solidFill>
                  <a:schemeClr val="accent2">
                    <a:lumMod val="50000"/>
                  </a:schemeClr>
                </a:solidFill>
                <a:latin typeface="Aparajita" pitchFamily="34" charset="0"/>
                <a:cs typeface="Aparajita" pitchFamily="34" charset="0"/>
              </a:rPr>
              <a:t>Steel, Lap Splice = </a:t>
            </a:r>
            <a:r>
              <a:rPr lang="en-US" sz="2600" b="1" dirty="0" err="1" smtClean="0">
                <a:solidFill>
                  <a:schemeClr val="accent2">
                    <a:lumMod val="50000"/>
                  </a:schemeClr>
                </a:solidFill>
                <a:latin typeface="Aparajita" pitchFamily="34" charset="0"/>
                <a:cs typeface="Aparajita" pitchFamily="34" charset="0"/>
              </a:rPr>
              <a:t>L</a:t>
            </a:r>
            <a:r>
              <a:rPr lang="en-US" sz="2600" b="1" baseline="-25000" dirty="0" err="1" smtClean="0">
                <a:solidFill>
                  <a:schemeClr val="accent2">
                    <a:lumMod val="50000"/>
                  </a:schemeClr>
                </a:solidFill>
                <a:latin typeface="Aparajita" pitchFamily="34" charset="0"/>
                <a:cs typeface="Aparajita" pitchFamily="34" charset="0"/>
              </a:rPr>
              <a:t>dt</a:t>
            </a:r>
            <a:r>
              <a:rPr lang="en-US" sz="2600" b="1" dirty="0" smtClean="0">
                <a:solidFill>
                  <a:schemeClr val="accent2">
                    <a:lumMod val="50000"/>
                  </a:schemeClr>
                </a:solidFill>
                <a:latin typeface="Aparajita" pitchFamily="34" charset="0"/>
                <a:cs typeface="Aparajita" pitchFamily="34" charset="0"/>
              </a:rPr>
              <a:t> = 400mm</a:t>
            </a:r>
            <a:endParaRPr lang="en-US" sz="2600" b="1" dirty="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84</a:t>
            </a:fld>
            <a:endParaRPr lang="en-US"/>
          </a:p>
        </p:txBody>
      </p:sp>
      <p:pic>
        <p:nvPicPr>
          <p:cNvPr id="3075" name="Picture 3" descr="C:\Users\Admin\Desktop\GRADUATION PROJECT\GP2 Report\Presentation\section-slab.PNG"/>
          <p:cNvPicPr>
            <a:picLocks noChangeAspect="1" noChangeArrowheads="1"/>
          </p:cNvPicPr>
          <p:nvPr/>
        </p:nvPicPr>
        <p:blipFill rotWithShape="1">
          <a:blip r:embed="rId3">
            <a:extLst>
              <a:ext uri="{28A0092B-C50C-407E-A947-70E740481C1C}">
                <a14:useLocalDpi xmlns:a14="http://schemas.microsoft.com/office/drawing/2010/main" val="0"/>
              </a:ext>
            </a:extLst>
          </a:blip>
          <a:srcRect t="8546"/>
          <a:stretch/>
        </p:blipFill>
        <p:spPr bwMode="auto">
          <a:xfrm>
            <a:off x="1792551" y="4965844"/>
            <a:ext cx="5172075" cy="1768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546347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381000" y="1295400"/>
            <a:ext cx="8382000" cy="5105400"/>
          </a:xfrm>
        </p:spPr>
        <p:txBody>
          <a:bodyPr>
            <a:normAutofit/>
          </a:bodyPr>
          <a:lstStyle/>
          <a:p>
            <a:pPr marL="0" indent="0">
              <a:buClr>
                <a:schemeClr val="bg1">
                  <a:lumMod val="50000"/>
                </a:schemeClr>
              </a:buClr>
              <a:buNone/>
            </a:pPr>
            <a:r>
              <a:rPr lang="en-US" sz="2200" b="1" dirty="0">
                <a:solidFill>
                  <a:schemeClr val="accent4">
                    <a:lumMod val="50000"/>
                  </a:schemeClr>
                </a:solidFill>
                <a:latin typeface="Tahoma" pitchFamily="34" charset="0"/>
                <a:ea typeface="Tahoma" pitchFamily="34" charset="0"/>
                <a:cs typeface="Tahoma" pitchFamily="34" charset="0"/>
              </a:rPr>
              <a:t>Sample Design for </a:t>
            </a:r>
            <a:r>
              <a:rPr lang="en-US" sz="2200" b="1" dirty="0" smtClean="0">
                <a:solidFill>
                  <a:schemeClr val="accent4">
                    <a:lumMod val="50000"/>
                  </a:schemeClr>
                </a:solidFill>
                <a:latin typeface="Tahoma" pitchFamily="34" charset="0"/>
                <a:ea typeface="Tahoma" pitchFamily="34" charset="0"/>
                <a:cs typeface="Tahoma" pitchFamily="34" charset="0"/>
              </a:rPr>
              <a:t>Slabs </a:t>
            </a:r>
            <a:r>
              <a:rPr lang="en-US" sz="2200" b="1" dirty="0">
                <a:solidFill>
                  <a:schemeClr val="accent4">
                    <a:lumMod val="50000"/>
                  </a:schemeClr>
                </a:solidFill>
                <a:latin typeface="Tahoma" pitchFamily="34" charset="0"/>
                <a:ea typeface="Tahoma" pitchFamily="34" charset="0"/>
                <a:cs typeface="Tahoma" pitchFamily="34" charset="0"/>
              </a:rPr>
              <a:t>:</a:t>
            </a:r>
          </a:p>
          <a:p>
            <a:pPr marL="457200" indent="-45720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When the longitudinal bar ends</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with a beam use 90</a:t>
            </a:r>
            <a:r>
              <a:rPr lang="en-US" sz="2500" b="1" baseline="30000" dirty="0" smtClean="0">
                <a:solidFill>
                  <a:schemeClr val="accent2">
                    <a:lumMod val="50000"/>
                  </a:schemeClr>
                </a:solidFill>
                <a:latin typeface="Aparajita" pitchFamily="34" charset="0"/>
                <a:cs typeface="Aparajita" pitchFamily="34" charset="0"/>
              </a:rPr>
              <a:t>o</a:t>
            </a:r>
            <a:r>
              <a:rPr lang="en-US" sz="2500" b="1" dirty="0" smtClean="0">
                <a:solidFill>
                  <a:schemeClr val="accent2">
                    <a:lumMod val="50000"/>
                  </a:schemeClr>
                </a:solidFill>
                <a:latin typeface="Aparajita" pitchFamily="34" charset="0"/>
                <a:cs typeface="Aparajita" pitchFamily="34" charset="0"/>
              </a:rPr>
              <a:t> hook;</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Development (</a:t>
            </a:r>
            <a:r>
              <a:rPr lang="en-US" sz="2500" b="1" dirty="0" err="1" smtClean="0">
                <a:solidFill>
                  <a:schemeClr val="accent2">
                    <a:lumMod val="50000"/>
                  </a:schemeClr>
                </a:solidFill>
                <a:latin typeface="Aparajita" pitchFamily="34" charset="0"/>
                <a:cs typeface="Aparajita" pitchFamily="34" charset="0"/>
              </a:rPr>
              <a:t>L</a:t>
            </a:r>
            <a:r>
              <a:rPr lang="en-US" sz="2500" b="1" baseline="-25000" dirty="0" err="1" smtClean="0">
                <a:solidFill>
                  <a:schemeClr val="accent2">
                    <a:lumMod val="50000"/>
                  </a:schemeClr>
                </a:solidFill>
                <a:latin typeface="Aparajita" pitchFamily="34" charset="0"/>
                <a:cs typeface="Aparajita" pitchFamily="34" charset="0"/>
              </a:rPr>
              <a:t>dh</a:t>
            </a:r>
            <a:r>
              <a:rPr lang="en-US" sz="2500" b="1" dirty="0" smtClean="0">
                <a:solidFill>
                  <a:schemeClr val="accent2">
                    <a:lumMod val="50000"/>
                  </a:schemeClr>
                </a:solidFill>
                <a:latin typeface="Aparajita" pitchFamily="34" charset="0"/>
                <a:cs typeface="Aparajita" pitchFamily="34" charset="0"/>
              </a:rPr>
              <a:t> ) = 180mm</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Bent Radius = 40mm</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Hook Length = 120mm</a:t>
            </a:r>
          </a:p>
          <a:p>
            <a:pPr marL="0" indent="0">
              <a:buClr>
                <a:schemeClr val="bg1">
                  <a:lumMod val="50000"/>
                </a:schemeClr>
              </a:buClr>
              <a:buNone/>
            </a:pPr>
            <a:r>
              <a:rPr lang="en-US" sz="2500" b="1" dirty="0" smtClean="0">
                <a:solidFill>
                  <a:schemeClr val="accent2">
                    <a:lumMod val="50000"/>
                  </a:schemeClr>
                </a:solidFill>
                <a:latin typeface="Aparajita" pitchFamily="34" charset="0"/>
                <a:cs typeface="Aparajita" pitchFamily="34" charset="0"/>
              </a:rPr>
              <a:t>   </a:t>
            </a:r>
          </a:p>
          <a:p>
            <a:pPr marL="457200" indent="-457200">
              <a:buClr>
                <a:schemeClr val="bg1">
                  <a:lumMod val="50000"/>
                </a:schemeClr>
              </a:buClr>
              <a:buFont typeface="+mj-lt"/>
              <a:buAutoNum type="arabicParenR" startAt="2"/>
            </a:pPr>
            <a:r>
              <a:rPr lang="en-US" sz="2500" b="1" dirty="0">
                <a:solidFill>
                  <a:schemeClr val="accent2">
                    <a:lumMod val="50000"/>
                  </a:schemeClr>
                </a:solidFill>
                <a:latin typeface="Aparajita" pitchFamily="34" charset="0"/>
                <a:cs typeface="Aparajita" pitchFamily="34" charset="0"/>
              </a:rPr>
              <a:t>When the longitudinal bar ends </a:t>
            </a:r>
            <a:br>
              <a:rPr lang="en-US" sz="2500" b="1" dirty="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with a Shear Wall </a:t>
            </a:r>
            <a:r>
              <a:rPr lang="en-US" sz="2500" b="1" dirty="0">
                <a:solidFill>
                  <a:schemeClr val="accent2">
                    <a:lumMod val="50000"/>
                  </a:schemeClr>
                </a:solidFill>
                <a:latin typeface="Aparajita" pitchFamily="34" charset="0"/>
                <a:cs typeface="Aparajita" pitchFamily="34" charset="0"/>
              </a:rPr>
              <a:t>use </a:t>
            </a:r>
            <a:r>
              <a:rPr lang="en-US" sz="2500" b="1" dirty="0" smtClean="0">
                <a:solidFill>
                  <a:schemeClr val="accent2">
                    <a:lumMod val="50000"/>
                  </a:schemeClr>
                </a:solidFill>
                <a:latin typeface="Aparajita" pitchFamily="34" charset="0"/>
                <a:cs typeface="Aparajita" pitchFamily="34" charset="0"/>
              </a:rPr>
              <a:t>180</a:t>
            </a:r>
            <a:r>
              <a:rPr lang="en-US" sz="2500" b="1" baseline="30000" dirty="0" smtClean="0">
                <a:solidFill>
                  <a:schemeClr val="accent2">
                    <a:lumMod val="50000"/>
                  </a:schemeClr>
                </a:solidFill>
                <a:latin typeface="Aparajita" pitchFamily="34" charset="0"/>
                <a:cs typeface="Aparajita" pitchFamily="34" charset="0"/>
              </a:rPr>
              <a:t>o</a:t>
            </a:r>
            <a:r>
              <a:rPr lang="en-US" sz="2500" b="1" dirty="0" smtClean="0">
                <a:solidFill>
                  <a:schemeClr val="accent2">
                    <a:lumMod val="50000"/>
                  </a:schemeClr>
                </a:solidFill>
                <a:latin typeface="Aparajita" pitchFamily="34" charset="0"/>
                <a:cs typeface="Aparajita" pitchFamily="34" charset="0"/>
              </a:rPr>
              <a:t> hook;</a:t>
            </a:r>
            <a:r>
              <a:rPr lang="en-US" sz="2500" b="1" dirty="0">
                <a:solidFill>
                  <a:schemeClr val="accent2">
                    <a:lumMod val="50000"/>
                  </a:schemeClr>
                </a:solidFill>
                <a:latin typeface="Aparajita" pitchFamily="34" charset="0"/>
                <a:cs typeface="Aparajita" pitchFamily="34" charset="0"/>
              </a:rPr>
              <a:t/>
            </a:r>
            <a:br>
              <a:rPr lang="en-US" sz="2500" b="1" dirty="0">
                <a:solidFill>
                  <a:schemeClr val="accent2">
                    <a:lumMod val="50000"/>
                  </a:schemeClr>
                </a:solidFill>
                <a:latin typeface="Aparajita" pitchFamily="34" charset="0"/>
                <a:cs typeface="Aparajita" pitchFamily="34" charset="0"/>
              </a:rPr>
            </a:br>
            <a:r>
              <a:rPr lang="en-US" sz="2500" b="1" dirty="0">
                <a:solidFill>
                  <a:schemeClr val="accent2">
                    <a:lumMod val="50000"/>
                  </a:schemeClr>
                </a:solidFill>
                <a:latin typeface="Aparajita" pitchFamily="34" charset="0"/>
                <a:cs typeface="Aparajita" pitchFamily="34" charset="0"/>
              </a:rPr>
              <a:t>Development (</a:t>
            </a:r>
            <a:r>
              <a:rPr lang="en-US" sz="2500" b="1" dirty="0" err="1">
                <a:solidFill>
                  <a:schemeClr val="accent2">
                    <a:lumMod val="50000"/>
                  </a:schemeClr>
                </a:solidFill>
                <a:latin typeface="Aparajita" pitchFamily="34" charset="0"/>
                <a:cs typeface="Aparajita" pitchFamily="34" charset="0"/>
              </a:rPr>
              <a:t>L</a:t>
            </a:r>
            <a:r>
              <a:rPr lang="en-US" sz="2500" b="1" baseline="-25000" dirty="0" err="1">
                <a:solidFill>
                  <a:schemeClr val="accent2">
                    <a:lumMod val="50000"/>
                  </a:schemeClr>
                </a:solidFill>
                <a:latin typeface="Aparajita" pitchFamily="34" charset="0"/>
                <a:cs typeface="Aparajita" pitchFamily="34" charset="0"/>
              </a:rPr>
              <a:t>dh</a:t>
            </a:r>
            <a:r>
              <a:rPr lang="en-US" sz="2500" b="1" dirty="0">
                <a:solidFill>
                  <a:schemeClr val="accent2">
                    <a:lumMod val="50000"/>
                  </a:schemeClr>
                </a:solidFill>
                <a:latin typeface="Aparajita" pitchFamily="34" charset="0"/>
                <a:cs typeface="Aparajita" pitchFamily="34" charset="0"/>
              </a:rPr>
              <a:t> ) = 180mm</a:t>
            </a:r>
            <a:br>
              <a:rPr lang="en-US" sz="2500" b="1" dirty="0">
                <a:solidFill>
                  <a:schemeClr val="accent2">
                    <a:lumMod val="50000"/>
                  </a:schemeClr>
                </a:solidFill>
                <a:latin typeface="Aparajita" pitchFamily="34" charset="0"/>
                <a:cs typeface="Aparajita" pitchFamily="34" charset="0"/>
              </a:rPr>
            </a:br>
            <a:r>
              <a:rPr lang="en-US" sz="2500" b="1" dirty="0">
                <a:solidFill>
                  <a:schemeClr val="accent2">
                    <a:lumMod val="50000"/>
                  </a:schemeClr>
                </a:solidFill>
                <a:latin typeface="Aparajita" pitchFamily="34" charset="0"/>
                <a:cs typeface="Aparajita" pitchFamily="34" charset="0"/>
              </a:rPr>
              <a:t>Bent Radius = 40mm</a:t>
            </a:r>
            <a:br>
              <a:rPr lang="en-US" sz="2500" b="1" dirty="0">
                <a:solidFill>
                  <a:schemeClr val="accent2">
                    <a:lumMod val="50000"/>
                  </a:schemeClr>
                </a:solidFill>
                <a:latin typeface="Aparajita" pitchFamily="34" charset="0"/>
                <a:cs typeface="Aparajita" pitchFamily="34" charset="0"/>
              </a:rPr>
            </a:br>
            <a:endParaRPr lang="en-US" sz="2500" b="1" dirty="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85</a:t>
            </a:fld>
            <a:endParaRPr lang="en-US"/>
          </a:p>
        </p:txBody>
      </p:sp>
      <p:pic>
        <p:nvPicPr>
          <p:cNvPr id="4098" name="Picture 2" descr="C:\Users\Admin\Desktop\GRADUATION PROJECT\GP2 Report\Presentation\Hoo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399" y="1600200"/>
            <a:ext cx="4219247" cy="3398838"/>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dmin\Desktop\GRADUATION PROJECT\GP2 Report\Presentation\hook-cap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349" y="5148262"/>
            <a:ext cx="3039345" cy="642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731766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077200" cy="5440363"/>
          </a:xfrm>
        </p:spPr>
        <p:txBody>
          <a:bodyPr>
            <a:normAutofit fontScale="55000" lnSpcReduction="20000"/>
          </a:bodyPr>
          <a:lstStyle/>
          <a:p>
            <a:pPr marL="0" indent="0">
              <a:buClr>
                <a:schemeClr val="bg1">
                  <a:lumMod val="50000"/>
                </a:schemeClr>
              </a:buClr>
              <a:buNone/>
            </a:pPr>
            <a:r>
              <a:rPr lang="en-US" sz="4000" b="1" dirty="0" smtClean="0">
                <a:solidFill>
                  <a:schemeClr val="accent4">
                    <a:lumMod val="50000"/>
                  </a:schemeClr>
                </a:solidFill>
                <a:latin typeface="Tahoma" pitchFamily="34" charset="0"/>
                <a:ea typeface="Tahoma" pitchFamily="34" charset="0"/>
                <a:cs typeface="Tahoma" pitchFamily="34" charset="0"/>
              </a:rPr>
              <a:t>Seismic Requirements For Footings:</a:t>
            </a:r>
            <a:endParaRPr lang="en-US" sz="4000" dirty="0" smtClean="0">
              <a:latin typeface="Tahoma" pitchFamily="34" charset="0"/>
              <a:ea typeface="Tahoma" pitchFamily="34" charset="0"/>
              <a:cs typeface="Tahoma" pitchFamily="34" charset="0"/>
            </a:endParaRPr>
          </a:p>
          <a:p>
            <a:pPr marL="457200" indent="-457200">
              <a:spcBef>
                <a:spcPts val="1200"/>
              </a:spcBef>
              <a:buClr>
                <a:schemeClr val="bg1">
                  <a:lumMod val="50000"/>
                </a:schemeClr>
              </a:buClr>
              <a:buFont typeface="+mj-lt"/>
              <a:buAutoNum type="arabicParenR"/>
            </a:pPr>
            <a:r>
              <a:rPr lang="en-US" sz="4500" b="1" dirty="0" smtClean="0">
                <a:solidFill>
                  <a:schemeClr val="accent2">
                    <a:lumMod val="50000"/>
                  </a:schemeClr>
                </a:solidFill>
                <a:latin typeface="Aparajita" pitchFamily="34" charset="0"/>
                <a:cs typeface="Aparajita" pitchFamily="34" charset="0"/>
              </a:rPr>
              <a:t>The development length shall be checked at both ends of the footing using standard hook depending on the bar size.</a:t>
            </a:r>
          </a:p>
          <a:p>
            <a:pPr marL="457200" indent="-457200">
              <a:spcBef>
                <a:spcPts val="1800"/>
              </a:spcBef>
              <a:buClr>
                <a:schemeClr val="bg1">
                  <a:lumMod val="50000"/>
                </a:schemeClr>
              </a:buClr>
              <a:buFont typeface="+mj-lt"/>
              <a:buAutoNum type="arabicParenR"/>
            </a:pPr>
            <a:r>
              <a:rPr lang="en-US" sz="4500" b="1" dirty="0" smtClean="0">
                <a:solidFill>
                  <a:schemeClr val="accent2">
                    <a:lumMod val="50000"/>
                  </a:schemeClr>
                </a:solidFill>
                <a:latin typeface="Aparajita" pitchFamily="34" charset="0"/>
                <a:cs typeface="Aparajita" pitchFamily="34" charset="0"/>
              </a:rPr>
              <a:t>The hoops of the columns shall be continued in the footing at least 300mm from the top face of footing. </a:t>
            </a:r>
          </a:p>
          <a:p>
            <a:pPr marL="457200" indent="-457200">
              <a:spcBef>
                <a:spcPts val="1800"/>
              </a:spcBef>
              <a:buClr>
                <a:schemeClr val="bg1">
                  <a:lumMod val="50000"/>
                </a:schemeClr>
              </a:buClr>
              <a:buFont typeface="+mj-lt"/>
              <a:buAutoNum type="arabicParenR"/>
            </a:pPr>
            <a:r>
              <a:rPr lang="en-US" sz="4500" b="1" dirty="0" smtClean="0">
                <a:solidFill>
                  <a:schemeClr val="accent2">
                    <a:lumMod val="50000"/>
                  </a:schemeClr>
                </a:solidFill>
                <a:latin typeface="Aparajita" pitchFamily="34" charset="0"/>
                <a:cs typeface="Aparajita" pitchFamily="34" charset="0"/>
              </a:rPr>
              <a:t>The clear cover below the footing shall be at least 70mm if there is no blinding layer, and 40mm in the case of having a blinding layer. </a:t>
            </a:r>
          </a:p>
          <a:p>
            <a:pPr marL="457200" indent="-457200">
              <a:spcBef>
                <a:spcPts val="1800"/>
              </a:spcBef>
              <a:buClr>
                <a:schemeClr val="bg1">
                  <a:lumMod val="50000"/>
                </a:schemeClr>
              </a:buClr>
              <a:buFont typeface="+mj-lt"/>
              <a:buAutoNum type="arabicParenR"/>
            </a:pPr>
            <a:r>
              <a:rPr lang="en-US" sz="4500" b="1" dirty="0" smtClean="0">
                <a:solidFill>
                  <a:schemeClr val="accent2">
                    <a:lumMod val="50000"/>
                  </a:schemeClr>
                </a:solidFill>
                <a:latin typeface="Aparajita" pitchFamily="34" charset="0"/>
                <a:cs typeface="Aparajita" pitchFamily="34" charset="0"/>
              </a:rPr>
              <a:t>The longitudinal bars of the columns shall extend in the footing with a standard hook noticing that the extensions of the standard hook are pointed towards the center of the column in each direction. </a:t>
            </a:r>
          </a:p>
          <a:p>
            <a:pPr marL="457200" indent="-457200">
              <a:spcBef>
                <a:spcPts val="1800"/>
              </a:spcBef>
              <a:buClr>
                <a:schemeClr val="bg1">
                  <a:lumMod val="50000"/>
                </a:schemeClr>
              </a:buClr>
              <a:buFont typeface="+mj-lt"/>
              <a:buAutoNum type="arabicParenR"/>
            </a:pPr>
            <a:r>
              <a:rPr lang="en-US" sz="4500" b="1" dirty="0" smtClean="0">
                <a:solidFill>
                  <a:schemeClr val="accent2">
                    <a:lumMod val="50000"/>
                  </a:schemeClr>
                </a:solidFill>
                <a:latin typeface="Aparajita" pitchFamily="34" charset="0"/>
                <a:cs typeface="Aparajita" pitchFamily="34" charset="0"/>
              </a:rPr>
              <a:t>Service combinations are used to determine the largest axial service load considering the earthquake effect in these combinations :</a:t>
            </a:r>
          </a:p>
          <a:p>
            <a:pPr marL="0" indent="0">
              <a:spcBef>
                <a:spcPts val="1800"/>
              </a:spcBef>
              <a:buClr>
                <a:schemeClr val="bg1">
                  <a:lumMod val="50000"/>
                </a:schemeClr>
              </a:buClr>
              <a:buNone/>
            </a:pPr>
            <a:r>
              <a:rPr lang="en-US" sz="4500" b="1" dirty="0" smtClean="0">
                <a:solidFill>
                  <a:schemeClr val="accent2">
                    <a:lumMod val="50000"/>
                  </a:schemeClr>
                </a:solidFill>
                <a:latin typeface="Times New Roman"/>
                <a:cs typeface="Times New Roman"/>
              </a:rPr>
              <a:t>      </a:t>
            </a:r>
            <a:r>
              <a:rPr lang="en-US" sz="4800" b="1" dirty="0" smtClean="0">
                <a:solidFill>
                  <a:srgbClr val="0070C0"/>
                </a:solidFill>
                <a:latin typeface="Times New Roman"/>
                <a:cs typeface="Times New Roman"/>
              </a:rPr>
              <a:t>→</a:t>
            </a:r>
            <a:r>
              <a:rPr lang="en-US" sz="4800" b="1" dirty="0" smtClean="0">
                <a:solidFill>
                  <a:schemeClr val="accent2">
                    <a:lumMod val="50000"/>
                  </a:schemeClr>
                </a:solidFill>
                <a:latin typeface="Times New Roman"/>
                <a:cs typeface="Times New Roman"/>
              </a:rPr>
              <a:t>  </a:t>
            </a:r>
            <a:r>
              <a:rPr lang="en-US" sz="4800" b="1" dirty="0" smtClean="0">
                <a:solidFill>
                  <a:schemeClr val="accent2">
                    <a:lumMod val="50000"/>
                  </a:schemeClr>
                </a:solidFill>
                <a:latin typeface="Aparajita" pitchFamily="34" charset="0"/>
                <a:cs typeface="Aparajita" pitchFamily="34" charset="0"/>
              </a:rPr>
              <a:t>0.6D + 0.7E   </a:t>
            </a:r>
            <a:r>
              <a:rPr lang="en-US" sz="4800" b="1" dirty="0" smtClean="0">
                <a:solidFill>
                  <a:srgbClr val="0070C0"/>
                </a:solidFill>
                <a:latin typeface="Times New Roman"/>
                <a:cs typeface="Times New Roman"/>
              </a:rPr>
              <a:t>→</a:t>
            </a:r>
            <a:r>
              <a:rPr lang="en-US" sz="4800" b="1" dirty="0" smtClean="0">
                <a:solidFill>
                  <a:schemeClr val="accent2">
                    <a:lumMod val="50000"/>
                  </a:schemeClr>
                </a:solidFill>
                <a:latin typeface="Aparajita" pitchFamily="34" charset="0"/>
                <a:cs typeface="Aparajita" pitchFamily="34" charset="0"/>
              </a:rPr>
              <a:t>   1.0D + 0.75L + 0.75E  </a:t>
            </a:r>
            <a:r>
              <a:rPr lang="en-US" sz="4800" b="1" dirty="0">
                <a:solidFill>
                  <a:srgbClr val="0070C0"/>
                </a:solidFill>
                <a:latin typeface="Times New Roman"/>
                <a:cs typeface="Times New Roman"/>
              </a:rPr>
              <a:t>→</a:t>
            </a:r>
            <a:r>
              <a:rPr lang="en-US" sz="4800" b="1" dirty="0">
                <a:solidFill>
                  <a:schemeClr val="accent2">
                    <a:lumMod val="50000"/>
                  </a:schemeClr>
                </a:solidFill>
                <a:latin typeface="Times New Roman"/>
                <a:cs typeface="Times New Roman"/>
              </a:rPr>
              <a:t> </a:t>
            </a:r>
            <a:r>
              <a:rPr lang="en-US" sz="4800" b="1" dirty="0" smtClean="0">
                <a:solidFill>
                  <a:schemeClr val="accent2">
                    <a:lumMod val="50000"/>
                  </a:schemeClr>
                </a:solidFill>
                <a:latin typeface="Times New Roman"/>
                <a:cs typeface="Times New Roman"/>
              </a:rPr>
              <a:t> </a:t>
            </a:r>
            <a:r>
              <a:rPr lang="en-US" sz="4800" b="1" dirty="0" smtClean="0">
                <a:solidFill>
                  <a:schemeClr val="accent2">
                    <a:lumMod val="50000"/>
                  </a:schemeClr>
                </a:solidFill>
                <a:latin typeface="Aparajita" pitchFamily="34" charset="0"/>
                <a:cs typeface="Aparajita" pitchFamily="34" charset="0"/>
              </a:rPr>
              <a:t>1.0D + 0.70E </a:t>
            </a:r>
          </a:p>
          <a:p>
            <a:pPr marL="457200" indent="-457200">
              <a:spcBef>
                <a:spcPts val="1200"/>
              </a:spcBef>
              <a:buClr>
                <a:schemeClr val="bg1">
                  <a:lumMod val="50000"/>
                </a:schemeClr>
              </a:buClr>
              <a:buFont typeface="+mj-lt"/>
              <a:buAutoNum type="arabicParenR"/>
            </a:pPr>
            <a:endParaRPr lang="en-US" b="1" dirty="0" smtClean="0">
              <a:solidFill>
                <a:schemeClr val="accent2">
                  <a:lumMod val="50000"/>
                </a:schemeClr>
              </a:solidFill>
              <a:latin typeface="Aparajita" pitchFamily="34" charset="0"/>
              <a:cs typeface="Aparajita" pitchFamily="34" charset="0"/>
            </a:endParaRPr>
          </a:p>
          <a:p>
            <a:endParaRPr lang="en-US" dirty="0" smtClean="0"/>
          </a:p>
          <a:p>
            <a:pPr marL="457200" indent="-457200">
              <a:spcBef>
                <a:spcPts val="1200"/>
              </a:spcBef>
              <a:buClr>
                <a:schemeClr val="bg1">
                  <a:lumMod val="50000"/>
                </a:schemeClr>
              </a:buClr>
              <a:buFont typeface="+mj-lt"/>
              <a:buAutoNum type="arabicParenR"/>
            </a:pPr>
            <a:endParaRPr lang="en-US" b="1" dirty="0" smtClean="0">
              <a:solidFill>
                <a:schemeClr val="accent2">
                  <a:lumMod val="50000"/>
                </a:schemeClr>
              </a:solidFill>
              <a:latin typeface="Aparajita" pitchFamily="34" charset="0"/>
              <a:cs typeface="Aparajita" pitchFamily="34" charset="0"/>
            </a:endParaRPr>
          </a:p>
          <a:p>
            <a:pPr>
              <a:buNone/>
            </a:pPr>
            <a:endParaRPr lang="en-US" sz="2800" dirty="0" smtClean="0"/>
          </a:p>
          <a:p>
            <a:pPr marL="457200" indent="-457200">
              <a:spcBef>
                <a:spcPts val="1200"/>
              </a:spcBef>
              <a:buClr>
                <a:schemeClr val="bg1">
                  <a:lumMod val="50000"/>
                </a:schemeClr>
              </a:buClr>
              <a:buFont typeface="+mj-lt"/>
              <a:buAutoNum type="arabicParenR"/>
            </a:pPr>
            <a:endParaRPr lang="en-US" sz="2800" b="1" dirty="0" smtClean="0">
              <a:solidFill>
                <a:schemeClr val="accent2">
                  <a:lumMod val="50000"/>
                </a:schemeClr>
              </a:solidFill>
              <a:latin typeface="Aparajita" pitchFamily="34" charset="0"/>
              <a:cs typeface="Aparajita" pitchFamily="34" charset="0"/>
            </a:endParaRPr>
          </a:p>
          <a:p>
            <a:pPr marL="457200" indent="-457200">
              <a:spcBef>
                <a:spcPts val="1200"/>
              </a:spcBef>
              <a:buClr>
                <a:schemeClr val="bg1">
                  <a:lumMod val="50000"/>
                </a:schemeClr>
              </a:buClr>
              <a:buFont typeface="+mj-lt"/>
              <a:buAutoNum type="arabicParenR"/>
            </a:pPr>
            <a:endParaRPr lang="en-US" sz="2600" b="1" dirty="0" smtClean="0">
              <a:solidFill>
                <a:schemeClr val="accent2">
                  <a:lumMod val="50000"/>
                </a:schemeClr>
              </a:solidFill>
              <a:latin typeface="Aparajita" pitchFamily="34" charset="0"/>
              <a:cs typeface="Aparajita" pitchFamily="34" charset="0"/>
            </a:endParaRPr>
          </a:p>
          <a:p>
            <a:pPr>
              <a:buNone/>
            </a:pPr>
            <a:endParaRPr lang="en-US" dirty="0" smtClean="0"/>
          </a:p>
          <a:p>
            <a:pPr marL="457200" indent="-457200">
              <a:spcBef>
                <a:spcPts val="1200"/>
              </a:spcBef>
              <a:buClr>
                <a:schemeClr val="bg1">
                  <a:lumMod val="50000"/>
                </a:schemeClr>
              </a:buClr>
              <a:buFont typeface="+mj-lt"/>
              <a:buAutoNum type="arabicParenR"/>
            </a:pPr>
            <a:endParaRPr lang="en-US" sz="2600" b="1" dirty="0" smtClean="0">
              <a:solidFill>
                <a:schemeClr val="accent2">
                  <a:lumMod val="50000"/>
                </a:schemeClr>
              </a:solidFill>
              <a:latin typeface="Aparajita" pitchFamily="34" charset="0"/>
              <a:cs typeface="Aparajita" pitchFamily="34" charset="0"/>
            </a:endParaRPr>
          </a:p>
          <a:p>
            <a:pPr marL="457200" indent="-457200">
              <a:spcBef>
                <a:spcPts val="1200"/>
              </a:spcBef>
              <a:buClr>
                <a:schemeClr val="bg1">
                  <a:lumMod val="50000"/>
                </a:schemeClr>
              </a:buClr>
              <a:buFont typeface="+mj-lt"/>
              <a:buAutoNum type="arabicParenR"/>
            </a:pPr>
            <a:endParaRPr lang="en-US" sz="2600" b="1" dirty="0" smtClean="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86</a:t>
            </a:fld>
            <a:endParaRPr lang="en-US"/>
          </a:p>
        </p:txBody>
      </p:sp>
    </p:spTree>
    <p:extLst>
      <p:ext uri="{BB962C8B-B14F-4D97-AF65-F5344CB8AC3E}">
        <p14:creationId xmlns:p14="http://schemas.microsoft.com/office/powerpoint/2010/main" val="77493342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143000"/>
            <a:ext cx="8305800" cy="4525963"/>
          </a:xfrm>
        </p:spPr>
        <p:txBody>
          <a:bodyPr>
            <a:normAutofit/>
          </a:bodyPr>
          <a:lstStyle/>
          <a:p>
            <a:pPr marL="0" indent="0">
              <a:buClr>
                <a:schemeClr val="bg1">
                  <a:lumMod val="50000"/>
                </a:schemeClr>
              </a:buClr>
              <a:buNone/>
            </a:pPr>
            <a:endParaRPr lang="en-US" sz="2200" b="1" dirty="0">
              <a:solidFill>
                <a:schemeClr val="accent4">
                  <a:lumMod val="50000"/>
                </a:schemeClr>
              </a:solidFill>
              <a:latin typeface="Tahoma" pitchFamily="34" charset="0"/>
              <a:ea typeface="Tahoma" pitchFamily="34" charset="0"/>
              <a:cs typeface="Tahom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87</a:t>
            </a:fld>
            <a:endParaRPr lang="en-US"/>
          </a:p>
        </p:txBody>
      </p:sp>
      <p:pic>
        <p:nvPicPr>
          <p:cNvPr id="9" name="Picture 3" descr="C:\Users\Kareem\Desktop\GP2 PRES IMG\BEAM CROSS SECTION.PNG"/>
          <p:cNvPicPr>
            <a:picLocks noChangeAspect="1" noChangeArrowheads="1"/>
          </p:cNvPicPr>
          <p:nvPr/>
        </p:nvPicPr>
        <p:blipFill rotWithShape="1">
          <a:blip r:embed="rId2">
            <a:extLst>
              <a:ext uri="{28A0092B-C50C-407E-A947-70E740481C1C}">
                <a14:useLocalDpi xmlns:a14="http://schemas.microsoft.com/office/drawing/2010/main" val="0"/>
              </a:ext>
            </a:extLst>
          </a:blip>
          <a:srcRect l="78353" t="4239" r="19889" b="7471"/>
          <a:stretch/>
        </p:blipFill>
        <p:spPr bwMode="auto">
          <a:xfrm>
            <a:off x="-4176" y="2362200"/>
            <a:ext cx="80376" cy="195103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Kareem\Desktop\GP2 PRES IMG\Footings Layou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990599"/>
            <a:ext cx="7239000" cy="5867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75977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3820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single footings:</a:t>
            </a:r>
          </a:p>
          <a:p>
            <a:pPr marL="457200" indent="-457200">
              <a:spcBef>
                <a:spcPts val="1200"/>
              </a:spcBef>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The footing to be designed is (</a:t>
            </a:r>
            <a:r>
              <a:rPr lang="en-US" sz="2700" b="1" dirty="0" smtClean="0">
                <a:solidFill>
                  <a:schemeClr val="accent2">
                    <a:lumMod val="75000"/>
                  </a:schemeClr>
                </a:solidFill>
                <a:latin typeface="Aparajita" pitchFamily="34" charset="0"/>
                <a:cs typeface="Aparajita" pitchFamily="34" charset="0"/>
              </a:rPr>
              <a:t>F1</a:t>
            </a:r>
            <a:r>
              <a:rPr lang="en-US" sz="2700" b="1" dirty="0" smtClean="0">
                <a:solidFill>
                  <a:schemeClr val="accent2">
                    <a:lumMod val="50000"/>
                  </a:schemeClr>
                </a:solidFill>
                <a:latin typeface="Aparajita" pitchFamily="34" charset="0"/>
                <a:cs typeface="Aparajita" pitchFamily="34" charset="0"/>
              </a:rPr>
              <a:t>) for Column (</a:t>
            </a:r>
            <a:r>
              <a:rPr lang="en-US" sz="2700" b="1" dirty="0" smtClean="0">
                <a:solidFill>
                  <a:schemeClr val="accent2">
                    <a:lumMod val="75000"/>
                  </a:schemeClr>
                </a:solidFill>
                <a:latin typeface="Aparajita" pitchFamily="34" charset="0"/>
                <a:cs typeface="Aparajita" pitchFamily="34" charset="0"/>
              </a:rPr>
              <a:t>9</a:t>
            </a:r>
            <a:r>
              <a:rPr lang="en-US" sz="2700" b="1" dirty="0" smtClean="0">
                <a:solidFill>
                  <a:schemeClr val="accent2">
                    <a:lumMod val="50000"/>
                  </a:schemeClr>
                </a:solidFill>
                <a:latin typeface="Aparajita" pitchFamily="34" charset="0"/>
                <a:cs typeface="Aparajita" pitchFamily="34" charset="0"/>
              </a:rPr>
              <a:t>) </a:t>
            </a:r>
          </a:p>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General information for column (</a:t>
            </a:r>
            <a:r>
              <a:rPr lang="en-US" sz="2700" b="1" dirty="0" smtClean="0">
                <a:solidFill>
                  <a:schemeClr val="accent2">
                    <a:lumMod val="75000"/>
                  </a:schemeClr>
                </a:solidFill>
                <a:latin typeface="Aparajita" pitchFamily="34" charset="0"/>
                <a:cs typeface="Aparajita" pitchFamily="34" charset="0"/>
              </a:rPr>
              <a:t>9</a:t>
            </a:r>
            <a:r>
              <a:rPr lang="en-US" sz="2700" b="1" dirty="0" smtClean="0">
                <a:solidFill>
                  <a:schemeClr val="accent2">
                    <a:lumMod val="50000"/>
                  </a:schemeClr>
                </a:solidFill>
                <a:latin typeface="Aparajita" pitchFamily="34" charset="0"/>
                <a:cs typeface="Aparajita" pitchFamily="34" charset="0"/>
              </a:rPr>
              <a:t>): cross section= 500x500mm,  </a:t>
            </a:r>
            <a:r>
              <a:rPr lang="en-US" sz="2700" b="1" dirty="0" err="1" smtClean="0">
                <a:solidFill>
                  <a:schemeClr val="accent2">
                    <a:lumMod val="50000"/>
                  </a:schemeClr>
                </a:solidFill>
                <a:latin typeface="Aparajita" pitchFamily="34" charset="0"/>
                <a:cs typeface="Aparajita" pitchFamily="34" charset="0"/>
              </a:rPr>
              <a:t>P</a:t>
            </a:r>
            <a:r>
              <a:rPr lang="en-US" sz="2700" b="1" baseline="-25000" dirty="0" err="1" smtClean="0">
                <a:solidFill>
                  <a:schemeClr val="accent2">
                    <a:lumMod val="50000"/>
                  </a:schemeClr>
                </a:solidFill>
                <a:latin typeface="Aparajita" pitchFamily="34" charset="0"/>
                <a:cs typeface="Aparajita" pitchFamily="34" charset="0"/>
              </a:rPr>
              <a:t>Service</a:t>
            </a:r>
            <a:r>
              <a:rPr lang="en-US" sz="2700" b="1" dirty="0" smtClean="0">
                <a:solidFill>
                  <a:schemeClr val="accent2">
                    <a:lumMod val="50000"/>
                  </a:schemeClr>
                </a:solidFill>
                <a:latin typeface="Aparajita" pitchFamily="34" charset="0"/>
                <a:cs typeface="Aparajita" pitchFamily="34" charset="0"/>
              </a:rPr>
              <a:t>=1370KN,  </a:t>
            </a:r>
            <a:r>
              <a:rPr lang="en-US" sz="2700" b="1" dirty="0" err="1" smtClean="0">
                <a:solidFill>
                  <a:schemeClr val="accent2">
                    <a:lumMod val="50000"/>
                  </a:schemeClr>
                </a:solidFill>
                <a:latin typeface="Aparajita" pitchFamily="34" charset="0"/>
                <a:cs typeface="Aparajita" pitchFamily="34" charset="0"/>
              </a:rPr>
              <a:t>P</a:t>
            </a:r>
            <a:r>
              <a:rPr lang="en-US" sz="2700" b="1" baseline="-25000" dirty="0" err="1" smtClean="0">
                <a:solidFill>
                  <a:schemeClr val="accent2">
                    <a:lumMod val="50000"/>
                  </a:schemeClr>
                </a:solidFill>
                <a:latin typeface="Aparajita" pitchFamily="34" charset="0"/>
                <a:cs typeface="Aparajita" pitchFamily="34" charset="0"/>
              </a:rPr>
              <a:t>ultimate</a:t>
            </a:r>
            <a:r>
              <a:rPr lang="en-US" sz="2700" b="1" baseline="-25000" dirty="0" smtClean="0">
                <a:solidFill>
                  <a:schemeClr val="accent2">
                    <a:lumMod val="50000"/>
                  </a:schemeClr>
                </a:solidFill>
                <a:latin typeface="Aparajita" pitchFamily="34" charset="0"/>
                <a:cs typeface="Aparajita" pitchFamily="34" charset="0"/>
              </a:rPr>
              <a:t> </a:t>
            </a:r>
            <a:r>
              <a:rPr lang="en-US" sz="2700" b="1" dirty="0" smtClean="0">
                <a:solidFill>
                  <a:schemeClr val="accent2">
                    <a:lumMod val="50000"/>
                  </a:schemeClr>
                </a:solidFill>
                <a:latin typeface="Aparajita" pitchFamily="34" charset="0"/>
                <a:cs typeface="Aparajita" pitchFamily="34" charset="0"/>
              </a:rPr>
              <a:t>= 2360KN.</a:t>
            </a:r>
            <a:endParaRPr lang="en-US" sz="2700" b="1" baseline="-25000"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Calculating the required area :</a:t>
            </a: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Calculating the ultimate stress:</a:t>
            </a: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88</a:t>
            </a:fld>
            <a:endParaRPr lang="en-US" dirty="0"/>
          </a:p>
        </p:txBody>
      </p:sp>
      <p:pic>
        <p:nvPicPr>
          <p:cNvPr id="7" name="Picture 6" descr="ff.PNG"/>
          <p:cNvPicPr>
            <a:picLocks noChangeAspect="1"/>
          </p:cNvPicPr>
          <p:nvPr/>
        </p:nvPicPr>
        <p:blipFill rotWithShape="1">
          <a:blip r:embed="rId2"/>
          <a:srcRect r="10839"/>
          <a:stretch/>
        </p:blipFill>
        <p:spPr>
          <a:xfrm>
            <a:off x="1143000" y="3810000"/>
            <a:ext cx="5299364" cy="1238423"/>
          </a:xfrm>
          <a:prstGeom prst="rect">
            <a:avLst/>
          </a:prstGeom>
        </p:spPr>
      </p:pic>
      <p:pic>
        <p:nvPicPr>
          <p:cNvPr id="8" name="Picture 7" descr="ss.PNG"/>
          <p:cNvPicPr>
            <a:picLocks noChangeAspect="1"/>
          </p:cNvPicPr>
          <p:nvPr/>
        </p:nvPicPr>
        <p:blipFill>
          <a:blip r:embed="rId3"/>
          <a:stretch>
            <a:fillRect/>
          </a:stretch>
        </p:blipFill>
        <p:spPr>
          <a:xfrm>
            <a:off x="1143000" y="5638800"/>
            <a:ext cx="4867955" cy="771633"/>
          </a:xfrm>
          <a:prstGeom prst="rect">
            <a:avLst/>
          </a:prstGeom>
        </p:spPr>
      </p:pic>
      <p:pic>
        <p:nvPicPr>
          <p:cNvPr id="9" name="Picture 8" descr="ff.PNG"/>
          <p:cNvPicPr>
            <a:picLocks noChangeAspect="1"/>
          </p:cNvPicPr>
          <p:nvPr/>
        </p:nvPicPr>
        <p:blipFill rotWithShape="1">
          <a:blip r:embed="rId2"/>
          <a:srcRect l="92762" r="522" b="50000"/>
          <a:stretch/>
        </p:blipFill>
        <p:spPr>
          <a:xfrm>
            <a:off x="6400800" y="3800389"/>
            <a:ext cx="399125" cy="619211"/>
          </a:xfrm>
          <a:prstGeom prst="rect">
            <a:avLst/>
          </a:prstGeom>
        </p:spPr>
      </p:pic>
    </p:spTree>
    <p:extLst>
      <p:ext uri="{BB962C8B-B14F-4D97-AF65-F5344CB8AC3E}">
        <p14:creationId xmlns:p14="http://schemas.microsoft.com/office/powerpoint/2010/main" val="68816715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3820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single footings:</a:t>
            </a:r>
          </a:p>
          <a:p>
            <a:pPr marL="514350" indent="-514350">
              <a:spcBef>
                <a:spcPts val="1800"/>
              </a:spcBef>
              <a:buClr>
                <a:schemeClr val="bg1">
                  <a:lumMod val="50000"/>
                </a:schemeClr>
              </a:buClr>
              <a:buFont typeface="+mj-lt"/>
              <a:buAutoNum type="arabicParenR" startAt="5"/>
            </a:pPr>
            <a:r>
              <a:rPr lang="en-US" sz="2700" b="1" dirty="0" smtClean="0">
                <a:solidFill>
                  <a:schemeClr val="accent2">
                    <a:lumMod val="50000"/>
                  </a:schemeClr>
                </a:solidFill>
                <a:latin typeface="Aparajita" pitchFamily="34" charset="0"/>
                <a:cs typeface="Aparajita" pitchFamily="34" charset="0"/>
              </a:rPr>
              <a:t>Determining the thickness of the footing: assuming the thickness h = 700mm and d = 620mm. </a:t>
            </a:r>
          </a:p>
          <a:p>
            <a:pPr marL="514350" indent="-514350">
              <a:spcBef>
                <a:spcPts val="1200"/>
              </a:spcBef>
              <a:buClr>
                <a:schemeClr val="bg1">
                  <a:lumMod val="50000"/>
                </a:schemeClr>
              </a:buClr>
              <a:buFont typeface="+mj-lt"/>
              <a:buAutoNum type="arabicParenR" startAt="5"/>
            </a:pPr>
            <a:r>
              <a:rPr lang="en-US" sz="2700" b="1" dirty="0" smtClean="0">
                <a:solidFill>
                  <a:schemeClr val="accent2">
                    <a:lumMod val="50000"/>
                  </a:schemeClr>
                </a:solidFill>
                <a:latin typeface="Aparajita" pitchFamily="34" charset="0"/>
                <a:cs typeface="Aparajita" pitchFamily="34" charset="0"/>
              </a:rPr>
              <a:t>The ultimate shear on the footing : </a:t>
            </a:r>
          </a:p>
          <a:p>
            <a:pPr marL="0" indent="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r>
              <a:rPr lang="en-US" sz="2700" b="1" dirty="0" smtClean="0">
                <a:solidFill>
                  <a:schemeClr val="accent2">
                    <a:lumMod val="50000"/>
                  </a:schemeClr>
                </a:solidFill>
                <a:latin typeface="Aparajita" pitchFamily="34" charset="0"/>
                <a:cs typeface="Aparajita" pitchFamily="34" charset="0"/>
              </a:rPr>
              <a:t>The wide beam shear :</a:t>
            </a: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7"/>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89</a:t>
            </a:fld>
            <a:endParaRPr lang="en-US" dirty="0"/>
          </a:p>
        </p:txBody>
      </p:sp>
      <p:pic>
        <p:nvPicPr>
          <p:cNvPr id="9" name="Picture 8" descr="sh.PNG"/>
          <p:cNvPicPr>
            <a:picLocks noChangeAspect="1"/>
          </p:cNvPicPr>
          <p:nvPr/>
        </p:nvPicPr>
        <p:blipFill>
          <a:blip r:embed="rId2"/>
          <a:stretch>
            <a:fillRect/>
          </a:stretch>
        </p:blipFill>
        <p:spPr>
          <a:xfrm>
            <a:off x="1143000" y="3429000"/>
            <a:ext cx="4648200" cy="457200"/>
          </a:xfrm>
          <a:prstGeom prst="rect">
            <a:avLst/>
          </a:prstGeom>
        </p:spPr>
      </p:pic>
      <p:pic>
        <p:nvPicPr>
          <p:cNvPr id="10" name="Picture 9" descr="wide.PNG"/>
          <p:cNvPicPr>
            <a:picLocks noChangeAspect="1"/>
          </p:cNvPicPr>
          <p:nvPr/>
        </p:nvPicPr>
        <p:blipFill>
          <a:blip r:embed="rId3"/>
          <a:stretch>
            <a:fillRect/>
          </a:stretch>
        </p:blipFill>
        <p:spPr>
          <a:xfrm>
            <a:off x="990600" y="4419600"/>
            <a:ext cx="7162800" cy="762000"/>
          </a:xfrm>
          <a:prstGeom prst="rect">
            <a:avLst/>
          </a:prstGeom>
        </p:spPr>
      </p:pic>
    </p:spTree>
    <p:extLst>
      <p:ext uri="{BB962C8B-B14F-4D97-AF65-F5344CB8AC3E}">
        <p14:creationId xmlns:p14="http://schemas.microsoft.com/office/powerpoint/2010/main" val="1779192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ekton Pro" pitchFamily="34" charset="0"/>
              </a:rPr>
              <a:t>Objectives of Graduation Project</a:t>
            </a:r>
            <a:endParaRPr lang="en-US" sz="4400" b="1" dirty="0">
              <a:latin typeface="Tekton Pro" pitchFamily="34" charset="0"/>
            </a:endParaRPr>
          </a:p>
        </p:txBody>
      </p:sp>
      <p:sp>
        <p:nvSpPr>
          <p:cNvPr id="3" name="Content Placeholder 2"/>
          <p:cNvSpPr>
            <a:spLocks noGrp="1"/>
          </p:cNvSpPr>
          <p:nvPr>
            <p:ph idx="1"/>
          </p:nvPr>
        </p:nvSpPr>
        <p:spPr>
          <a:xfrm>
            <a:off x="457200" y="1600200"/>
            <a:ext cx="8229600" cy="4800600"/>
          </a:xfrm>
        </p:spPr>
        <p:txBody>
          <a:bodyPr>
            <a:normAutofit/>
          </a:bodyPr>
          <a:lstStyle/>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To form a better knowledge about the different engineering codes such as UBC-97 and IBC-2012 regarding :</a:t>
            </a:r>
          </a:p>
          <a:p>
            <a:pPr marL="857250" lvl="1" indent="-457200">
              <a:buClr>
                <a:schemeClr val="bg1">
                  <a:lumMod val="50000"/>
                </a:schemeClr>
              </a:buClr>
              <a:buFont typeface="Wingdings" pitchFamily="2" charset="2"/>
              <a:buChar char="Ø"/>
            </a:pPr>
            <a:r>
              <a:rPr lang="en-US" sz="2700" b="1" dirty="0" smtClean="0">
                <a:solidFill>
                  <a:schemeClr val="accent2">
                    <a:lumMod val="50000"/>
                  </a:schemeClr>
                </a:solidFill>
                <a:latin typeface="Aparajita" pitchFamily="34" charset="0"/>
                <a:cs typeface="Aparajita" pitchFamily="34" charset="0"/>
              </a:rPr>
              <a:t>Earthquake Loads</a:t>
            </a:r>
          </a:p>
          <a:p>
            <a:pPr marL="857250" lvl="1" indent="-457200">
              <a:buClr>
                <a:schemeClr val="bg1">
                  <a:lumMod val="50000"/>
                </a:schemeClr>
              </a:buClr>
              <a:buFont typeface="Wingdings" pitchFamily="2" charset="2"/>
              <a:buChar char="Ø"/>
            </a:pPr>
            <a:r>
              <a:rPr lang="en-US" sz="2700" b="1" dirty="0" smtClean="0">
                <a:solidFill>
                  <a:schemeClr val="accent2">
                    <a:lumMod val="50000"/>
                  </a:schemeClr>
                </a:solidFill>
                <a:latin typeface="Aparajita" pitchFamily="34" charset="0"/>
                <a:cs typeface="Aparajita" pitchFamily="34" charset="0"/>
              </a:rPr>
              <a:t>Wind Loads</a:t>
            </a:r>
          </a:p>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To make a preliminary design for the structural members in each block.</a:t>
            </a:r>
          </a:p>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To analyze and design Block (1) using a 3D structural model using the provisions of UBC-97 and IBC-2012.</a:t>
            </a:r>
          </a:p>
          <a:p>
            <a:pPr marL="457200" indent="-457200">
              <a:buClr>
                <a:schemeClr val="bg1">
                  <a:lumMod val="50000"/>
                </a:schemeClr>
              </a:buClr>
              <a:buFont typeface="+mj-lt"/>
              <a:buAutoNum type="arabicParenR"/>
            </a:pPr>
            <a:r>
              <a:rPr lang="en-US" sz="2700" b="1" dirty="0" smtClean="0">
                <a:solidFill>
                  <a:schemeClr val="accent2">
                    <a:lumMod val="50000"/>
                  </a:schemeClr>
                </a:solidFill>
                <a:latin typeface="Aparajita" pitchFamily="34" charset="0"/>
                <a:cs typeface="Aparajita" pitchFamily="34" charset="0"/>
              </a:rPr>
              <a:t>To do a simplified comparison between the results and design obtained from UBC-97 and IBC-2012</a:t>
            </a:r>
          </a:p>
          <a:p>
            <a:pPr>
              <a:buNone/>
            </a:pPr>
            <a:endParaRPr lang="en-US" sz="2600"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9</a:t>
            </a:fld>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447800"/>
            <a:ext cx="8382000" cy="5105400"/>
          </a:xfrm>
        </p:spPr>
        <p:txBody>
          <a:bodyPr>
            <a:normAutofit lnSpcReduction="10000"/>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single footings:</a:t>
            </a:r>
          </a:p>
          <a:p>
            <a:pPr marL="514350" indent="-514350">
              <a:spcBef>
                <a:spcPts val="1200"/>
              </a:spcBef>
              <a:buClr>
                <a:schemeClr val="bg1">
                  <a:lumMod val="50000"/>
                </a:schemeClr>
              </a:buClr>
              <a:buFont typeface="+mj-lt"/>
              <a:buAutoNum type="arabicParenR" startAt="8"/>
            </a:pPr>
            <a:r>
              <a:rPr lang="en-US" sz="2700" b="1" dirty="0" smtClean="0">
                <a:solidFill>
                  <a:schemeClr val="accent2">
                    <a:lumMod val="50000"/>
                  </a:schemeClr>
                </a:solidFill>
                <a:latin typeface="Aparajita" pitchFamily="34" charset="0"/>
                <a:cs typeface="Aparajita" pitchFamily="34" charset="0"/>
              </a:rPr>
              <a:t>Checking the punching shear which is the minimum of the following equation: </a:t>
            </a:r>
          </a:p>
          <a:p>
            <a:pPr marL="514350" indent="-514350">
              <a:spcBef>
                <a:spcPts val="1200"/>
              </a:spcBef>
              <a:buClr>
                <a:schemeClr val="bg1">
                  <a:lumMod val="50000"/>
                </a:schemeClr>
              </a:buClr>
              <a:buFont typeface="+mj-lt"/>
              <a:buAutoNum type="arabicParenR" startAt="8"/>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8"/>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8"/>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8"/>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a:spcBef>
                <a:spcPts val="1200"/>
              </a:spcBef>
              <a:buClr>
                <a:schemeClr val="bg1">
                  <a:lumMod val="50000"/>
                </a:schemeClr>
              </a:buClr>
              <a:buFont typeface="Wingdings" pitchFamily="2" charset="2"/>
              <a:buChar char="Ø"/>
            </a:pPr>
            <a:r>
              <a:rPr lang="en-US" sz="2700" b="1" dirty="0" smtClean="0">
                <a:solidFill>
                  <a:schemeClr val="accent2">
                    <a:lumMod val="50000"/>
                  </a:schemeClr>
                </a:solidFill>
                <a:latin typeface="Aparajita" pitchFamily="34" charset="0"/>
                <a:cs typeface="Aparajita" pitchFamily="34" charset="0"/>
              </a:rPr>
              <a:t>While  the ultimate shear on the footing equals to the ultimate stress multiplied by the area = 377.6 x 2.5 x 2.5 = 2360KN.</a:t>
            </a: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8"/>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90</a:t>
            </a:fld>
            <a:endParaRPr lang="en-US" dirty="0"/>
          </a:p>
        </p:txBody>
      </p:sp>
      <p:pic>
        <p:nvPicPr>
          <p:cNvPr id="7" name="Picture 6" descr="pun.PNG"/>
          <p:cNvPicPr>
            <a:picLocks noChangeAspect="1"/>
          </p:cNvPicPr>
          <p:nvPr/>
        </p:nvPicPr>
        <p:blipFill>
          <a:blip r:embed="rId2"/>
          <a:stretch>
            <a:fillRect/>
          </a:stretch>
        </p:blipFill>
        <p:spPr>
          <a:xfrm>
            <a:off x="838200" y="2667000"/>
            <a:ext cx="7192379" cy="2600688"/>
          </a:xfrm>
          <a:prstGeom prst="rect">
            <a:avLst/>
          </a:prstGeom>
        </p:spPr>
      </p:pic>
    </p:spTree>
    <p:extLst>
      <p:ext uri="{BB962C8B-B14F-4D97-AF65-F5344CB8AC3E}">
        <p14:creationId xmlns:p14="http://schemas.microsoft.com/office/powerpoint/2010/main" val="50760828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382000" cy="54102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single footings:</a:t>
            </a:r>
          </a:p>
          <a:p>
            <a:pPr marL="514350" indent="-514350">
              <a:spcBef>
                <a:spcPts val="1200"/>
              </a:spcBef>
              <a:buClr>
                <a:schemeClr val="bg1">
                  <a:lumMod val="50000"/>
                </a:schemeClr>
              </a:buClr>
              <a:buFont typeface="+mj-lt"/>
              <a:buAutoNum type="arabicParenR" startAt="9"/>
            </a:pPr>
            <a:r>
              <a:rPr lang="en-US" sz="2500" b="1" dirty="0" smtClean="0">
                <a:solidFill>
                  <a:schemeClr val="accent2">
                    <a:lumMod val="50000"/>
                  </a:schemeClr>
                </a:solidFill>
                <a:latin typeface="Aparajita" pitchFamily="34" charset="0"/>
                <a:cs typeface="Aparajita" pitchFamily="34" charset="0"/>
              </a:rPr>
              <a:t>The ultimate moment on the footing =</a:t>
            </a:r>
          </a:p>
          <a:p>
            <a:pPr marL="514350" indent="-514350">
              <a:spcBef>
                <a:spcPts val="5400"/>
              </a:spcBef>
              <a:buClr>
                <a:schemeClr val="bg1">
                  <a:lumMod val="50000"/>
                </a:schemeClr>
              </a:buClr>
              <a:buFont typeface="+mj-lt"/>
              <a:buAutoNum type="arabicParenR" startAt="9"/>
            </a:pPr>
            <a:r>
              <a:rPr lang="en-US" sz="2500" b="1" dirty="0" smtClean="0">
                <a:solidFill>
                  <a:schemeClr val="accent2">
                    <a:lumMod val="50000"/>
                  </a:schemeClr>
                </a:solidFill>
                <a:latin typeface="Aparajita" pitchFamily="34" charset="0"/>
                <a:cs typeface="Aparajita" pitchFamily="34" charset="0"/>
              </a:rPr>
              <a:t> Reinforcement ratio:</a:t>
            </a: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a:spcBef>
                <a:spcPts val="1200"/>
              </a:spcBef>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Which gives A</a:t>
            </a:r>
            <a:r>
              <a:rPr lang="en-US" sz="2500" b="1" baseline="-25000" dirty="0" smtClean="0">
                <a:solidFill>
                  <a:schemeClr val="accent2">
                    <a:lumMod val="50000"/>
                  </a:schemeClr>
                </a:solidFill>
                <a:latin typeface="Aparajita" pitchFamily="34" charset="0"/>
                <a:cs typeface="Aparajita" pitchFamily="34" charset="0"/>
              </a:rPr>
              <a:t>s</a:t>
            </a:r>
            <a:r>
              <a:rPr lang="en-US" sz="2500" b="1" dirty="0" smtClean="0">
                <a:solidFill>
                  <a:schemeClr val="accent2">
                    <a:lumMod val="50000"/>
                  </a:schemeClr>
                </a:solidFill>
                <a:latin typeface="Aparajita" pitchFamily="34" charset="0"/>
                <a:cs typeface="Aparajita" pitchFamily="34" charset="0"/>
              </a:rPr>
              <a:t>= 0.0013x620x1000=813.6mm</a:t>
            </a:r>
            <a:r>
              <a:rPr lang="en-US" sz="2500" b="1" baseline="30000" dirty="0" smtClean="0">
                <a:solidFill>
                  <a:schemeClr val="accent2">
                    <a:lumMod val="50000"/>
                  </a:schemeClr>
                </a:solidFill>
                <a:latin typeface="Aparajita" pitchFamily="34" charset="0"/>
                <a:cs typeface="Aparajita" pitchFamily="34" charset="0"/>
              </a:rPr>
              <a:t>2</a:t>
            </a:r>
            <a:r>
              <a:rPr lang="en-US" sz="2500" b="1" dirty="0" smtClean="0">
                <a:solidFill>
                  <a:schemeClr val="accent2">
                    <a:lumMod val="50000"/>
                  </a:schemeClr>
                </a:solidFill>
                <a:latin typeface="Aparajita" pitchFamily="34" charset="0"/>
                <a:cs typeface="Aparajita" pitchFamily="34" charset="0"/>
              </a:rPr>
              <a:t>.</a:t>
            </a:r>
          </a:p>
          <a:p>
            <a:pPr marL="0" indent="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Wingdings" pitchFamily="2" charset="2"/>
              <a:buChar char="Ø"/>
            </a:pPr>
            <a:r>
              <a:rPr lang="en-US" sz="2500" b="1" dirty="0" smtClean="0">
                <a:solidFill>
                  <a:schemeClr val="accent2">
                    <a:lumMod val="50000"/>
                  </a:schemeClr>
                </a:solidFill>
                <a:latin typeface="Aparajita" pitchFamily="34" charset="0"/>
                <a:cs typeface="Aparajita" pitchFamily="34" charset="0"/>
              </a:rPr>
              <a:t>So use minimum steel with 1Ø18/200mm as a bottom steel and half the shrinkage as top steel 1Ø14/200mm.</a:t>
            </a: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91</a:t>
            </a:fld>
            <a:endParaRPr lang="en-US" dirty="0"/>
          </a:p>
        </p:txBody>
      </p:sp>
      <p:pic>
        <p:nvPicPr>
          <p:cNvPr id="6" name="Picture 5" descr="mm.PNG"/>
          <p:cNvPicPr>
            <a:picLocks noChangeAspect="1"/>
          </p:cNvPicPr>
          <p:nvPr/>
        </p:nvPicPr>
        <p:blipFill rotWithShape="1">
          <a:blip r:embed="rId2"/>
          <a:srcRect l="4584"/>
          <a:stretch/>
        </p:blipFill>
        <p:spPr>
          <a:xfrm>
            <a:off x="5257800" y="1752440"/>
            <a:ext cx="3053687" cy="1143160"/>
          </a:xfrm>
          <a:prstGeom prst="rect">
            <a:avLst/>
          </a:prstGeom>
        </p:spPr>
      </p:pic>
      <p:pic>
        <p:nvPicPr>
          <p:cNvPr id="8" name="Picture 7" descr="roh.PNG"/>
          <p:cNvPicPr>
            <a:picLocks noChangeAspect="1"/>
          </p:cNvPicPr>
          <p:nvPr/>
        </p:nvPicPr>
        <p:blipFill rotWithShape="1">
          <a:blip r:embed="rId3"/>
          <a:srcRect l="4727"/>
          <a:stretch/>
        </p:blipFill>
        <p:spPr>
          <a:xfrm>
            <a:off x="1110804" y="3362177"/>
            <a:ext cx="6280596" cy="1057423"/>
          </a:xfrm>
          <a:prstGeom prst="rect">
            <a:avLst/>
          </a:prstGeom>
        </p:spPr>
      </p:pic>
      <p:pic>
        <p:nvPicPr>
          <p:cNvPr id="9" name="Picture 8" descr="mmmm.PNG"/>
          <p:cNvPicPr>
            <a:picLocks noChangeAspect="1"/>
          </p:cNvPicPr>
          <p:nvPr/>
        </p:nvPicPr>
        <p:blipFill>
          <a:blip r:embed="rId4"/>
          <a:stretch>
            <a:fillRect/>
          </a:stretch>
        </p:blipFill>
        <p:spPr>
          <a:xfrm>
            <a:off x="1066800" y="5029200"/>
            <a:ext cx="5715000" cy="609600"/>
          </a:xfrm>
          <a:prstGeom prst="rect">
            <a:avLst/>
          </a:prstGeom>
        </p:spPr>
      </p:pic>
    </p:spTree>
    <p:extLst>
      <p:ext uri="{BB962C8B-B14F-4D97-AF65-F5344CB8AC3E}">
        <p14:creationId xmlns:p14="http://schemas.microsoft.com/office/powerpoint/2010/main" val="40364616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50" b="1" dirty="0">
                <a:latin typeface="Tekton Pro" pitchFamily="34" charset="0"/>
              </a:rPr>
              <a:t>Structural Design of Concrete Members</a:t>
            </a:r>
          </a:p>
        </p:txBody>
      </p:sp>
      <p:sp>
        <p:nvSpPr>
          <p:cNvPr id="3" name="Content Placeholder 2"/>
          <p:cNvSpPr>
            <a:spLocks noGrp="1"/>
          </p:cNvSpPr>
          <p:nvPr>
            <p:ph idx="1"/>
          </p:nvPr>
        </p:nvSpPr>
        <p:spPr>
          <a:xfrm>
            <a:off x="457200" y="1371600"/>
            <a:ext cx="8382000" cy="5105400"/>
          </a:xfrm>
        </p:spPr>
        <p:txBody>
          <a:bodyPr>
            <a:normAutofit/>
          </a:bodyPr>
          <a:lstStyle/>
          <a:p>
            <a:pPr marL="0" indent="0">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Sample Design for single footings:</a:t>
            </a:r>
          </a:p>
          <a:p>
            <a:pPr marL="0" indent="0">
              <a:buClr>
                <a:schemeClr val="bg1">
                  <a:lumMod val="50000"/>
                </a:schemeClr>
              </a:buClr>
              <a:buNone/>
            </a:pPr>
            <a:endParaRPr lang="en-US" sz="2200" b="1" dirty="0" smtClean="0">
              <a:solidFill>
                <a:schemeClr val="accent4">
                  <a:lumMod val="50000"/>
                </a:schemeClr>
              </a:solidFill>
              <a:latin typeface="Tahoma" pitchFamily="34" charset="0"/>
              <a:ea typeface="Tahoma" pitchFamily="34" charset="0"/>
              <a:cs typeface="Tahom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9"/>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514350" indent="-514350">
              <a:spcBef>
                <a:spcPts val="1200"/>
              </a:spcBef>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5"/>
            </a:pPr>
            <a:endParaRPr lang="en-US" sz="27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Font typeface="+mj-lt"/>
              <a:buAutoNum type="arabicParenR"/>
            </a:pPr>
            <a:endParaRPr lang="en-US" sz="2700" b="1" dirty="0" smtClean="0">
              <a:solidFill>
                <a:schemeClr val="accent2">
                  <a:lumMod val="50000"/>
                </a:schemeClr>
              </a:solidFill>
              <a:latin typeface="Aparajita" pitchFamily="34" charset="0"/>
              <a:cs typeface="Aparajita" pitchFamily="34" charset="0"/>
            </a:endParaRPr>
          </a:p>
          <a:p>
            <a:pPr marL="457200" indent="-457200">
              <a:spcBef>
                <a:spcPts val="2200"/>
              </a:spcBef>
              <a:buClr>
                <a:schemeClr val="bg1">
                  <a:lumMod val="50000"/>
                </a:schemeClr>
              </a:buClr>
              <a:buNone/>
            </a:pPr>
            <a:endParaRPr lang="en-US" sz="2700" b="1" dirty="0" smtClean="0">
              <a:solidFill>
                <a:schemeClr val="accent2">
                  <a:lumMod val="50000"/>
                </a:schemeClr>
              </a:solidFill>
              <a:latin typeface="Aparajita" pitchFamily="34" charset="0"/>
              <a:cs typeface="Aparajita"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92</a:t>
            </a:fld>
            <a:endParaRPr lang="en-US" dirty="0"/>
          </a:p>
        </p:txBody>
      </p:sp>
      <p:pic>
        <p:nvPicPr>
          <p:cNvPr id="1028" name="Picture 4" descr="C:\Users\mt2x\Desktop\Footing-X-Section.PNG"/>
          <p:cNvPicPr>
            <a:picLocks noChangeAspect="1" noChangeArrowheads="1"/>
          </p:cNvPicPr>
          <p:nvPr/>
        </p:nvPicPr>
        <p:blipFill>
          <a:blip r:embed="rId2"/>
          <a:srcRect/>
          <a:stretch>
            <a:fillRect/>
          </a:stretch>
        </p:blipFill>
        <p:spPr bwMode="auto">
          <a:xfrm>
            <a:off x="152400" y="2057400"/>
            <a:ext cx="4953000" cy="3685899"/>
          </a:xfrm>
          <a:prstGeom prst="rect">
            <a:avLst/>
          </a:prstGeom>
          <a:noFill/>
        </p:spPr>
      </p:pic>
      <p:pic>
        <p:nvPicPr>
          <p:cNvPr id="1029" name="Picture 5" descr="C:\Users\mt2x\Desktop\Footing-section-caption.PNG"/>
          <p:cNvPicPr>
            <a:picLocks noChangeAspect="1" noChangeArrowheads="1"/>
          </p:cNvPicPr>
          <p:nvPr/>
        </p:nvPicPr>
        <p:blipFill>
          <a:blip r:embed="rId3"/>
          <a:srcRect/>
          <a:stretch>
            <a:fillRect/>
          </a:stretch>
        </p:blipFill>
        <p:spPr bwMode="auto">
          <a:xfrm>
            <a:off x="1219201" y="5943600"/>
            <a:ext cx="3124199" cy="377853"/>
          </a:xfrm>
          <a:prstGeom prst="rect">
            <a:avLst/>
          </a:prstGeom>
          <a:noFill/>
        </p:spPr>
      </p:pic>
      <p:pic>
        <p:nvPicPr>
          <p:cNvPr id="1030" name="Picture 6" descr="C:\Users\mt2x\Desktop\Footing-Plan.PNG"/>
          <p:cNvPicPr>
            <a:picLocks noChangeAspect="1" noChangeArrowheads="1"/>
          </p:cNvPicPr>
          <p:nvPr/>
        </p:nvPicPr>
        <p:blipFill>
          <a:blip r:embed="rId4"/>
          <a:srcRect/>
          <a:stretch>
            <a:fillRect/>
          </a:stretch>
        </p:blipFill>
        <p:spPr bwMode="auto">
          <a:xfrm>
            <a:off x="5181600" y="2286000"/>
            <a:ext cx="3505201" cy="3469630"/>
          </a:xfrm>
          <a:prstGeom prst="rect">
            <a:avLst/>
          </a:prstGeom>
          <a:noFill/>
        </p:spPr>
      </p:pic>
      <p:pic>
        <p:nvPicPr>
          <p:cNvPr id="1031" name="Picture 7" descr="C:\Users\mt2x\Desktop\Plan-caption.PNG"/>
          <p:cNvPicPr>
            <a:picLocks noChangeAspect="1" noChangeArrowheads="1"/>
          </p:cNvPicPr>
          <p:nvPr/>
        </p:nvPicPr>
        <p:blipFill>
          <a:blip r:embed="rId5"/>
          <a:srcRect/>
          <a:stretch>
            <a:fillRect/>
          </a:stretch>
        </p:blipFill>
        <p:spPr bwMode="auto">
          <a:xfrm>
            <a:off x="5562600" y="5943600"/>
            <a:ext cx="2819400" cy="348981"/>
          </a:xfrm>
          <a:prstGeom prst="rect">
            <a:avLst/>
          </a:prstGeom>
          <a:noFill/>
        </p:spPr>
      </p:pic>
      <p:pic>
        <p:nvPicPr>
          <p:cNvPr id="9" name="Picture 3" descr="C:\Users\Kareem\Desktop\GP2 PRES IMG\BEAM CROSS SECTION.PNG"/>
          <p:cNvPicPr>
            <a:picLocks noChangeAspect="1" noChangeArrowheads="1"/>
          </p:cNvPicPr>
          <p:nvPr/>
        </p:nvPicPr>
        <p:blipFill rotWithShape="1">
          <a:blip r:embed="rId6">
            <a:extLst>
              <a:ext uri="{28A0092B-C50C-407E-A947-70E740481C1C}">
                <a14:useLocalDpi xmlns:a14="http://schemas.microsoft.com/office/drawing/2010/main" val="0"/>
              </a:ext>
            </a:extLst>
          </a:blip>
          <a:srcRect l="78353" t="4239" r="19889" b="7471"/>
          <a:stretch/>
        </p:blipFill>
        <p:spPr bwMode="auto">
          <a:xfrm>
            <a:off x="-4176" y="2362199"/>
            <a:ext cx="232776" cy="3381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32056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sz="3850" b="1" dirty="0">
                <a:latin typeface="Tekton Pro" pitchFamily="34" charset="0"/>
              </a:rPr>
              <a:t>Structural Design of Concrete Members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1000" y="1371600"/>
                <a:ext cx="8382000" cy="5105400"/>
              </a:xfrm>
            </p:spPr>
            <p:txBody>
              <a:bodyPr>
                <a:normAutofit/>
              </a:bodyPr>
              <a:lstStyle/>
              <a:p>
                <a:pPr marL="0" indent="0">
                  <a:buClr>
                    <a:schemeClr val="bg1">
                      <a:lumMod val="50000"/>
                    </a:schemeClr>
                  </a:buClr>
                  <a:buNone/>
                </a:pPr>
                <a:r>
                  <a:rPr lang="en-US" b="1" dirty="0" smtClean="0">
                    <a:solidFill>
                      <a:schemeClr val="accent4">
                        <a:lumMod val="50000"/>
                      </a:schemeClr>
                    </a:solidFill>
                    <a:latin typeface="Tahoma" pitchFamily="34" charset="0"/>
                    <a:ea typeface="Tahoma" pitchFamily="34" charset="0"/>
                    <a:cs typeface="Tahoma" pitchFamily="34" charset="0"/>
                  </a:rPr>
                  <a:t>Design </a:t>
                </a:r>
                <a:r>
                  <a:rPr lang="en-US" b="1" dirty="0">
                    <a:solidFill>
                      <a:schemeClr val="accent4">
                        <a:lumMod val="50000"/>
                      </a:schemeClr>
                    </a:solidFill>
                    <a:latin typeface="Tahoma" pitchFamily="34" charset="0"/>
                    <a:ea typeface="Tahoma" pitchFamily="34" charset="0"/>
                    <a:cs typeface="Tahoma" pitchFamily="34" charset="0"/>
                  </a:rPr>
                  <a:t>for </a:t>
                </a:r>
                <a:r>
                  <a:rPr lang="en-US" b="1" dirty="0" smtClean="0">
                    <a:solidFill>
                      <a:schemeClr val="accent4">
                        <a:lumMod val="50000"/>
                      </a:schemeClr>
                    </a:solidFill>
                    <a:latin typeface="Tahoma" pitchFamily="34" charset="0"/>
                    <a:ea typeface="Tahoma" pitchFamily="34" charset="0"/>
                    <a:cs typeface="Tahoma" pitchFamily="34" charset="0"/>
                  </a:rPr>
                  <a:t>Tie Beams </a:t>
                </a:r>
                <a:r>
                  <a:rPr lang="en-US" b="1" dirty="0">
                    <a:solidFill>
                      <a:schemeClr val="accent4">
                        <a:lumMod val="50000"/>
                      </a:schemeClr>
                    </a:solidFill>
                    <a:latin typeface="Tahoma" pitchFamily="34" charset="0"/>
                    <a:ea typeface="Tahoma" pitchFamily="34" charset="0"/>
                    <a:cs typeface="Tahoma" pitchFamily="34" charset="0"/>
                  </a:rPr>
                  <a:t>:</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Tie Beams shall have an axial design strength for a force not less than:</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 </a:t>
                </a:r>
                <a:r>
                  <a:rPr lang="en-US" sz="2500" b="1" dirty="0" err="1" smtClean="0">
                    <a:solidFill>
                      <a:schemeClr val="accent2">
                        <a:lumMod val="50000"/>
                      </a:schemeClr>
                    </a:solidFill>
                    <a:latin typeface="Aparajita" pitchFamily="34" charset="0"/>
                    <a:cs typeface="Aparajita" pitchFamily="34" charset="0"/>
                  </a:rPr>
                  <a:t>P</a:t>
                </a:r>
                <a:r>
                  <a:rPr lang="en-US" sz="2500" b="1" baseline="-25000" dirty="0" err="1" smtClean="0">
                    <a:solidFill>
                      <a:schemeClr val="accent2">
                        <a:lumMod val="50000"/>
                      </a:schemeClr>
                    </a:solidFill>
                    <a:latin typeface="Aparajita" pitchFamily="34" charset="0"/>
                    <a:cs typeface="Aparajita" pitchFamily="34" charset="0"/>
                  </a:rPr>
                  <a:t>u</a:t>
                </a:r>
                <a:r>
                  <a:rPr lang="en-US" sz="2500" b="1" dirty="0" smtClean="0">
                    <a:solidFill>
                      <a:schemeClr val="accent2">
                        <a:lumMod val="50000"/>
                      </a:schemeClr>
                    </a:solidFill>
                    <a:latin typeface="Aparajita" pitchFamily="34" charset="0"/>
                    <a:cs typeface="Aparajita" pitchFamily="34" charset="0"/>
                  </a:rPr>
                  <a:t> = 0.1 X S</a:t>
                </a:r>
                <a:r>
                  <a:rPr lang="en-US" sz="2500" b="1" baseline="-25000" dirty="0" smtClean="0">
                    <a:solidFill>
                      <a:schemeClr val="accent2">
                        <a:lumMod val="50000"/>
                      </a:schemeClr>
                    </a:solidFill>
                    <a:latin typeface="Aparajita" pitchFamily="34" charset="0"/>
                    <a:cs typeface="Aparajita" pitchFamily="34" charset="0"/>
                  </a:rPr>
                  <a:t>DS</a:t>
                </a:r>
                <a:r>
                  <a:rPr lang="en-US" sz="2500" b="1" dirty="0" smtClean="0">
                    <a:solidFill>
                      <a:schemeClr val="accent2">
                        <a:lumMod val="50000"/>
                      </a:schemeClr>
                    </a:solidFill>
                    <a:latin typeface="Aparajita" pitchFamily="34" charset="0"/>
                    <a:cs typeface="Aparajita" pitchFamily="34" charset="0"/>
                  </a:rPr>
                  <a:t> X </a:t>
                </a:r>
                <a:r>
                  <a:rPr lang="en-US" sz="2500" b="1" dirty="0" err="1" smtClean="0">
                    <a:solidFill>
                      <a:schemeClr val="accent2">
                        <a:lumMod val="50000"/>
                      </a:schemeClr>
                    </a:solidFill>
                    <a:latin typeface="Aparajita" pitchFamily="34" charset="0"/>
                    <a:cs typeface="Aparajita" pitchFamily="34" charset="0"/>
                  </a:rPr>
                  <a:t>P</a:t>
                </a:r>
                <a:r>
                  <a:rPr lang="en-US" sz="2500" b="1" baseline="-25000" dirty="0" err="1" smtClean="0">
                    <a:solidFill>
                      <a:schemeClr val="accent2">
                        <a:lumMod val="50000"/>
                      </a:schemeClr>
                    </a:solidFill>
                    <a:latin typeface="Aparajita" pitchFamily="34" charset="0"/>
                    <a:cs typeface="Aparajita" pitchFamily="34" charset="0"/>
                  </a:rPr>
                  <a:t>column</a:t>
                </a:r>
                <a:r>
                  <a:rPr lang="en-US" sz="2500" b="1" dirty="0" smtClean="0">
                    <a:solidFill>
                      <a:schemeClr val="accent2">
                        <a:lumMod val="50000"/>
                      </a:schemeClr>
                    </a:solidFill>
                    <a:latin typeface="Aparajita" pitchFamily="34" charset="0"/>
                    <a:cs typeface="Aparajita" pitchFamily="34" charset="0"/>
                  </a:rPr>
                  <a:t>  </a:t>
                </a:r>
              </a:p>
              <a:p>
                <a:pPr marL="0" indent="0">
                  <a:buClr>
                    <a:schemeClr val="bg1">
                      <a:lumMod val="50000"/>
                    </a:schemeClr>
                  </a:buClr>
                  <a:buNone/>
                </a:pPr>
                <a:r>
                  <a:rPr lang="en-US" sz="2500" b="1" dirty="0" smtClean="0">
                    <a:solidFill>
                      <a:schemeClr val="accent2">
                        <a:lumMod val="50000"/>
                      </a:schemeClr>
                    </a:solidFill>
                    <a:latin typeface="Aparajita" pitchFamily="34" charset="0"/>
                    <a:cs typeface="Aparajita" pitchFamily="34" charset="0"/>
                  </a:rPr>
                  <a:t>   where </a:t>
                </a:r>
                <a:r>
                  <a:rPr lang="en-US" sz="2500" b="1" dirty="0" err="1" smtClean="0">
                    <a:solidFill>
                      <a:schemeClr val="accent2">
                        <a:lumMod val="50000"/>
                      </a:schemeClr>
                    </a:solidFill>
                    <a:latin typeface="Aparajita" pitchFamily="34" charset="0"/>
                    <a:cs typeface="Aparajita" pitchFamily="34" charset="0"/>
                  </a:rPr>
                  <a:t>P</a:t>
                </a:r>
                <a:r>
                  <a:rPr lang="en-US" sz="2500" b="1" baseline="-25000" dirty="0" err="1" smtClean="0">
                    <a:solidFill>
                      <a:schemeClr val="accent2">
                        <a:lumMod val="50000"/>
                      </a:schemeClr>
                    </a:solidFill>
                    <a:latin typeface="Aparajita" pitchFamily="34" charset="0"/>
                    <a:cs typeface="Aparajita" pitchFamily="34" charset="0"/>
                  </a:rPr>
                  <a:t>column</a:t>
                </a:r>
                <a:r>
                  <a:rPr lang="en-US" sz="2500" b="1" dirty="0" smtClean="0">
                    <a:solidFill>
                      <a:schemeClr val="accent2">
                        <a:lumMod val="50000"/>
                      </a:schemeClr>
                    </a:solidFill>
                    <a:latin typeface="Aparajita" pitchFamily="34" charset="0"/>
                    <a:cs typeface="Aparajita" pitchFamily="34" charset="0"/>
                  </a:rPr>
                  <a:t> is the largest ultimate load between the columns.</a:t>
                </a:r>
              </a:p>
              <a:p>
                <a:pPr marL="0" indent="0">
                  <a:buClr>
                    <a:schemeClr val="bg1">
                      <a:lumMod val="50000"/>
                    </a:schemeClr>
                  </a:buClr>
                  <a:buNone/>
                </a:pPr>
                <a:r>
                  <a:rPr lang="en-US" sz="2500" b="1" dirty="0" smtClean="0">
                    <a:solidFill>
                      <a:schemeClr val="accent2">
                        <a:lumMod val="50000"/>
                      </a:schemeClr>
                    </a:solidFill>
                    <a:latin typeface="Aparajita" pitchFamily="34" charset="0"/>
                    <a:cs typeface="Aparajita" pitchFamily="34" charset="0"/>
                  </a:rPr>
                  <a:t>        A</a:t>
                </a:r>
                <a:r>
                  <a:rPr lang="en-US" sz="2500" b="1" baseline="-25000" dirty="0" smtClean="0">
                    <a:solidFill>
                      <a:schemeClr val="accent2">
                        <a:lumMod val="50000"/>
                      </a:schemeClr>
                    </a:solidFill>
                    <a:latin typeface="Aparajita" pitchFamily="34" charset="0"/>
                    <a:cs typeface="Aparajita" pitchFamily="34" charset="0"/>
                  </a:rPr>
                  <a:t>s</a:t>
                </a:r>
                <a:r>
                  <a:rPr lang="en-US" sz="2500" b="1" dirty="0" smtClean="0">
                    <a:solidFill>
                      <a:schemeClr val="accent2">
                        <a:lumMod val="50000"/>
                      </a:schemeClr>
                    </a:solidFill>
                    <a:latin typeface="Aparajita" pitchFamily="34" charset="0"/>
                    <a:cs typeface="Aparajita" pitchFamily="34" charset="0"/>
                  </a:rPr>
                  <a:t> = </a:t>
                </a:r>
                <a14:m>
                  <m:oMath xmlns:m="http://schemas.openxmlformats.org/officeDocument/2006/math">
                    <m:f>
                      <m:fPr>
                        <m:ctrlPr>
                          <a:rPr lang="en-US" sz="2500" b="1" i="1" smtClean="0">
                            <a:solidFill>
                              <a:schemeClr val="accent2">
                                <a:lumMod val="50000"/>
                              </a:schemeClr>
                            </a:solidFill>
                            <a:latin typeface="Cambria Math"/>
                            <a:cs typeface="Aparajita" pitchFamily="34" charset="0"/>
                          </a:rPr>
                        </m:ctrlPr>
                      </m:fPr>
                      <m:num>
                        <m:sSub>
                          <m:sSubPr>
                            <m:ctrlPr>
                              <a:rPr lang="en-US" sz="2500" b="1" i="1" smtClean="0">
                                <a:solidFill>
                                  <a:schemeClr val="accent2">
                                    <a:lumMod val="50000"/>
                                  </a:schemeClr>
                                </a:solidFill>
                                <a:latin typeface="Cambria Math"/>
                                <a:cs typeface="Aparajita" pitchFamily="34" charset="0"/>
                              </a:rPr>
                            </m:ctrlPr>
                          </m:sSubPr>
                          <m:e>
                            <m:r>
                              <a:rPr lang="en-US" sz="2500" b="1" i="1" smtClean="0">
                                <a:solidFill>
                                  <a:schemeClr val="accent2">
                                    <a:lumMod val="50000"/>
                                  </a:schemeClr>
                                </a:solidFill>
                                <a:latin typeface="Cambria Math"/>
                                <a:cs typeface="Aparajita" pitchFamily="34" charset="0"/>
                              </a:rPr>
                              <m:t>𝑷</m:t>
                            </m:r>
                          </m:e>
                          <m:sub>
                            <m:r>
                              <a:rPr lang="en-US" sz="2500" b="1" i="1" smtClean="0">
                                <a:solidFill>
                                  <a:schemeClr val="accent2">
                                    <a:lumMod val="50000"/>
                                  </a:schemeClr>
                                </a:solidFill>
                                <a:latin typeface="Cambria Math"/>
                                <a:cs typeface="Aparajita" pitchFamily="34" charset="0"/>
                              </a:rPr>
                              <m:t>𝒖</m:t>
                            </m:r>
                          </m:sub>
                        </m:sSub>
                      </m:num>
                      <m:den>
                        <m:r>
                          <a:rPr lang="en-US" sz="2500" b="1" i="1" smtClean="0">
                            <a:solidFill>
                              <a:schemeClr val="accent2">
                                <a:lumMod val="50000"/>
                              </a:schemeClr>
                            </a:solidFill>
                            <a:latin typeface="Cambria Math"/>
                            <a:ea typeface="Cambria Math"/>
                            <a:cs typeface="Aparajita" pitchFamily="34" charset="0"/>
                          </a:rPr>
                          <m:t>∅ </m:t>
                        </m:r>
                        <m:sSub>
                          <m:sSubPr>
                            <m:ctrlPr>
                              <a:rPr lang="en-US" sz="2500" b="1" i="1" smtClean="0">
                                <a:solidFill>
                                  <a:schemeClr val="accent2">
                                    <a:lumMod val="50000"/>
                                  </a:schemeClr>
                                </a:solidFill>
                                <a:latin typeface="Cambria Math"/>
                                <a:ea typeface="Cambria Math"/>
                                <a:cs typeface="Aparajita" pitchFamily="34" charset="0"/>
                              </a:rPr>
                            </m:ctrlPr>
                          </m:sSubPr>
                          <m:e>
                            <m:r>
                              <a:rPr lang="en-US" sz="2500" b="1" i="1" smtClean="0">
                                <a:solidFill>
                                  <a:schemeClr val="accent2">
                                    <a:lumMod val="50000"/>
                                  </a:schemeClr>
                                </a:solidFill>
                                <a:latin typeface="Cambria Math"/>
                                <a:ea typeface="Cambria Math"/>
                                <a:cs typeface="Aparajita" pitchFamily="34" charset="0"/>
                              </a:rPr>
                              <m:t>𝒇</m:t>
                            </m:r>
                          </m:e>
                          <m:sub>
                            <m:r>
                              <a:rPr lang="en-US" sz="2500" b="1" i="1" smtClean="0">
                                <a:solidFill>
                                  <a:schemeClr val="accent2">
                                    <a:lumMod val="50000"/>
                                  </a:schemeClr>
                                </a:solidFill>
                                <a:latin typeface="Cambria Math"/>
                                <a:ea typeface="Cambria Math"/>
                                <a:cs typeface="Aparajita" pitchFamily="34" charset="0"/>
                              </a:rPr>
                              <m:t>𝒚</m:t>
                            </m:r>
                          </m:sub>
                        </m:sSub>
                      </m:den>
                    </m:f>
                  </m:oMath>
                </a14:m>
                <a:endParaRPr lang="en-US" sz="25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2"/>
                </a:pPr>
                <a:r>
                  <a:rPr lang="en-US" sz="2500" b="1" dirty="0" smtClean="0">
                    <a:solidFill>
                      <a:schemeClr val="accent2">
                        <a:lumMod val="50000"/>
                      </a:schemeClr>
                    </a:solidFill>
                    <a:latin typeface="Aparajita" pitchFamily="34" charset="0"/>
                    <a:cs typeface="Aparajita" pitchFamily="34" charset="0"/>
                  </a:rPr>
                  <a:t>To take into consideration the positive and negative moments that may result in the tie beam, 2 layers of minimum Area of steel where applied, one of them as a top layer and the other as a bottom one. </a:t>
                </a:r>
                <a:br>
                  <a:rPr lang="en-US" sz="2500" b="1" dirty="0" smtClean="0">
                    <a:solidFill>
                      <a:schemeClr val="accent2">
                        <a:lumMod val="50000"/>
                      </a:schemeClr>
                    </a:solidFill>
                    <a:latin typeface="Aparajita" pitchFamily="34" charset="0"/>
                    <a:cs typeface="Aparajita" pitchFamily="34" charset="0"/>
                  </a:rPr>
                </a:b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s,minimum</a:t>
                </a:r>
                <a:r>
                  <a:rPr lang="en-US" sz="2500" b="1" dirty="0" smtClean="0">
                    <a:solidFill>
                      <a:schemeClr val="accent2">
                        <a:lumMod val="50000"/>
                      </a:schemeClr>
                    </a:solidFill>
                    <a:latin typeface="Aparajita" pitchFamily="34" charset="0"/>
                    <a:cs typeface="Aparajita" pitchFamily="34" charset="0"/>
                  </a:rPr>
                  <a:t> = </a:t>
                </a:r>
                <a14:m>
                  <m:oMath xmlns:m="http://schemas.openxmlformats.org/officeDocument/2006/math">
                    <m:f>
                      <m:fPr>
                        <m:ctrlPr>
                          <a:rPr lang="en-US" sz="2500" b="1" i="1" smtClean="0">
                            <a:solidFill>
                              <a:schemeClr val="accent2">
                                <a:lumMod val="50000"/>
                              </a:schemeClr>
                            </a:solidFill>
                            <a:latin typeface="Cambria Math"/>
                            <a:cs typeface="Aparajita" pitchFamily="34" charset="0"/>
                          </a:rPr>
                        </m:ctrlPr>
                      </m:fPr>
                      <m:num>
                        <m:r>
                          <a:rPr lang="en-US" sz="2500" b="1" i="1" smtClean="0">
                            <a:solidFill>
                              <a:schemeClr val="accent2">
                                <a:lumMod val="50000"/>
                              </a:schemeClr>
                            </a:solidFill>
                            <a:latin typeface="Cambria Math"/>
                            <a:cs typeface="Aparajita" pitchFamily="34" charset="0"/>
                          </a:rPr>
                          <m:t>𝟏</m:t>
                        </m:r>
                        <m:r>
                          <a:rPr lang="en-US" sz="2500" b="1" i="1" smtClean="0">
                            <a:solidFill>
                              <a:schemeClr val="accent2">
                                <a:lumMod val="50000"/>
                              </a:schemeClr>
                            </a:solidFill>
                            <a:latin typeface="Cambria Math"/>
                            <a:cs typeface="Aparajita" pitchFamily="34" charset="0"/>
                          </a:rPr>
                          <m:t>.</m:t>
                        </m:r>
                        <m:r>
                          <a:rPr lang="en-US" sz="2500" b="1" i="1" smtClean="0">
                            <a:solidFill>
                              <a:schemeClr val="accent2">
                                <a:lumMod val="50000"/>
                              </a:schemeClr>
                            </a:solidFill>
                            <a:latin typeface="Cambria Math"/>
                            <a:cs typeface="Aparajita" pitchFamily="34" charset="0"/>
                          </a:rPr>
                          <m:t>𝟒</m:t>
                        </m:r>
                      </m:num>
                      <m:den>
                        <m:sSub>
                          <m:sSubPr>
                            <m:ctrlPr>
                              <a:rPr lang="en-US" sz="2500" b="1" i="1" smtClean="0">
                                <a:solidFill>
                                  <a:schemeClr val="accent2">
                                    <a:lumMod val="50000"/>
                                  </a:schemeClr>
                                </a:solidFill>
                                <a:latin typeface="Cambria Math"/>
                                <a:cs typeface="Aparajita" pitchFamily="34" charset="0"/>
                              </a:rPr>
                            </m:ctrlPr>
                          </m:sSubPr>
                          <m:e>
                            <m:r>
                              <a:rPr lang="en-US" sz="2500" b="1" i="1" smtClean="0">
                                <a:solidFill>
                                  <a:schemeClr val="accent2">
                                    <a:lumMod val="50000"/>
                                  </a:schemeClr>
                                </a:solidFill>
                                <a:latin typeface="Cambria Math"/>
                                <a:cs typeface="Aparajita" pitchFamily="34" charset="0"/>
                              </a:rPr>
                              <m:t>𝒇</m:t>
                            </m:r>
                          </m:e>
                          <m:sub>
                            <m:r>
                              <a:rPr lang="en-US" sz="2500" b="1" i="1" smtClean="0">
                                <a:solidFill>
                                  <a:schemeClr val="accent2">
                                    <a:lumMod val="50000"/>
                                  </a:schemeClr>
                                </a:solidFill>
                                <a:latin typeface="Cambria Math"/>
                                <a:cs typeface="Aparajita" pitchFamily="34" charset="0"/>
                              </a:rPr>
                              <m:t>𝒚</m:t>
                            </m:r>
                          </m:sub>
                        </m:sSub>
                      </m:den>
                    </m:f>
                    <m:r>
                      <a:rPr lang="en-US" sz="2500" b="1" i="1" smtClean="0">
                        <a:solidFill>
                          <a:schemeClr val="accent2">
                            <a:lumMod val="50000"/>
                          </a:schemeClr>
                        </a:solidFill>
                        <a:latin typeface="Cambria Math"/>
                        <a:cs typeface="Aparajita" pitchFamily="34" charset="0"/>
                      </a:rPr>
                      <m:t> </m:t>
                    </m:r>
                    <m:r>
                      <a:rPr lang="en-US" sz="2500" b="1" i="1" smtClean="0">
                        <a:solidFill>
                          <a:schemeClr val="accent2">
                            <a:lumMod val="50000"/>
                          </a:schemeClr>
                        </a:solidFill>
                        <a:latin typeface="Cambria Math"/>
                        <a:ea typeface="Cambria Math"/>
                        <a:cs typeface="Aparajita" pitchFamily="34" charset="0"/>
                      </a:rPr>
                      <m:t>×</m:t>
                    </m:r>
                    <m:r>
                      <a:rPr lang="en-US" sz="2500" b="1" i="1" smtClean="0">
                        <a:solidFill>
                          <a:schemeClr val="accent2">
                            <a:lumMod val="50000"/>
                          </a:schemeClr>
                        </a:solidFill>
                        <a:latin typeface="Cambria Math"/>
                        <a:ea typeface="Cambria Math"/>
                        <a:cs typeface="Aparajita" pitchFamily="34" charset="0"/>
                      </a:rPr>
                      <m:t>𝒃</m:t>
                    </m:r>
                    <m:r>
                      <a:rPr lang="en-US" sz="2500" b="1" i="1" smtClean="0">
                        <a:solidFill>
                          <a:schemeClr val="accent2">
                            <a:lumMod val="50000"/>
                          </a:schemeClr>
                        </a:solidFill>
                        <a:latin typeface="Cambria Math"/>
                        <a:ea typeface="Cambria Math"/>
                        <a:cs typeface="Aparajita" pitchFamily="34" charset="0"/>
                      </a:rPr>
                      <m:t> ×</m:t>
                    </m:r>
                    <m:r>
                      <a:rPr lang="en-US" sz="2500" b="1" i="1" smtClean="0">
                        <a:solidFill>
                          <a:schemeClr val="accent2">
                            <a:lumMod val="50000"/>
                          </a:schemeClr>
                        </a:solidFill>
                        <a:latin typeface="Cambria Math"/>
                        <a:ea typeface="Cambria Math"/>
                        <a:cs typeface="Aparajita" pitchFamily="34" charset="0"/>
                      </a:rPr>
                      <m:t>𝒅</m:t>
                    </m:r>
                  </m:oMath>
                </a14:m>
                <a:r>
                  <a:rPr lang="en-US" sz="2500" b="1" dirty="0" smtClean="0">
                    <a:solidFill>
                      <a:schemeClr val="accent2">
                        <a:lumMod val="50000"/>
                      </a:schemeClr>
                    </a:solidFill>
                    <a:latin typeface="Aparajita" pitchFamily="34" charset="0"/>
                    <a:cs typeface="Aparajita" pitchFamily="34" charset="0"/>
                  </a:rPr>
                  <a:t>  </a:t>
                </a:r>
                <a:endParaRPr lang="en-US" sz="2500" b="1"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startAt="2"/>
                </a:pPr>
                <a:endParaRPr lang="en-US" sz="2500" b="1" dirty="0">
                  <a:solidFill>
                    <a:schemeClr val="accent2">
                      <a:lumMod val="50000"/>
                    </a:schemeClr>
                  </a:solidFill>
                  <a:latin typeface="Aparajita" pitchFamily="34" charset="0"/>
                  <a:cs typeface="Aparajita" pitchFamily="34" charset="0"/>
                </a:endParaRPr>
              </a:p>
              <a:p>
                <a:pP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1000" y="1371600"/>
                <a:ext cx="8382000" cy="5105400"/>
              </a:xfrm>
              <a:blipFill rotWithShape="1">
                <a:blip r:embed="rId2"/>
                <a:stretch>
                  <a:fillRect l="-1164" t="-955" r="-145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C238F03A-58E1-4ECA-9024-348A9A81A53D}" type="slidenum">
              <a:rPr lang="en-US" smtClean="0"/>
              <a:pPr/>
              <a:t>93</a:t>
            </a:fld>
            <a:endParaRPr lang="en-US"/>
          </a:p>
        </p:txBody>
      </p:sp>
    </p:spTree>
    <p:extLst>
      <p:ext uri="{BB962C8B-B14F-4D97-AF65-F5344CB8AC3E}">
        <p14:creationId xmlns:p14="http://schemas.microsoft.com/office/powerpoint/2010/main" val="270425343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sz="3850" b="1" dirty="0">
                <a:latin typeface="Tekton Pro" pitchFamily="34" charset="0"/>
              </a:rPr>
              <a:t>Structural Design of Concrete Members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1000" y="1371600"/>
                <a:ext cx="8382000" cy="5105400"/>
              </a:xfrm>
            </p:spPr>
            <p:txBody>
              <a:bodyPr>
                <a:normAutofit/>
              </a:bodyPr>
              <a:lstStyle/>
              <a:p>
                <a:pPr marL="0" indent="0">
                  <a:buClr>
                    <a:schemeClr val="bg1">
                      <a:lumMod val="50000"/>
                    </a:schemeClr>
                  </a:buClr>
                  <a:buNone/>
                </a:pPr>
                <a:r>
                  <a:rPr lang="en-US" b="1" dirty="0" smtClean="0">
                    <a:solidFill>
                      <a:schemeClr val="accent4">
                        <a:lumMod val="50000"/>
                      </a:schemeClr>
                    </a:solidFill>
                    <a:latin typeface="Tahoma" pitchFamily="34" charset="0"/>
                    <a:ea typeface="Tahoma" pitchFamily="34" charset="0"/>
                    <a:cs typeface="Tahoma" pitchFamily="34" charset="0"/>
                  </a:rPr>
                  <a:t>Design </a:t>
                </a:r>
                <a:r>
                  <a:rPr lang="en-US" b="1" dirty="0">
                    <a:solidFill>
                      <a:schemeClr val="accent4">
                        <a:lumMod val="50000"/>
                      </a:schemeClr>
                    </a:solidFill>
                    <a:latin typeface="Tahoma" pitchFamily="34" charset="0"/>
                    <a:ea typeface="Tahoma" pitchFamily="34" charset="0"/>
                    <a:cs typeface="Tahoma" pitchFamily="34" charset="0"/>
                  </a:rPr>
                  <a:t>for </a:t>
                </a:r>
                <a:r>
                  <a:rPr lang="en-US" b="1" dirty="0" smtClean="0">
                    <a:solidFill>
                      <a:schemeClr val="accent4">
                        <a:lumMod val="50000"/>
                      </a:schemeClr>
                    </a:solidFill>
                    <a:latin typeface="Tahoma" pitchFamily="34" charset="0"/>
                    <a:ea typeface="Tahoma" pitchFamily="34" charset="0"/>
                    <a:cs typeface="Tahoma" pitchFamily="34" charset="0"/>
                  </a:rPr>
                  <a:t>Tie Beams </a:t>
                </a:r>
                <a:r>
                  <a:rPr lang="en-US" b="1" dirty="0">
                    <a:solidFill>
                      <a:schemeClr val="accent4">
                        <a:lumMod val="50000"/>
                      </a:schemeClr>
                    </a:solidFill>
                    <a:latin typeface="Tahoma" pitchFamily="34" charset="0"/>
                    <a:ea typeface="Tahoma" pitchFamily="34" charset="0"/>
                    <a:cs typeface="Tahoma" pitchFamily="34" charset="0"/>
                  </a:rPr>
                  <a:t>:</a:t>
                </a: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Assuming dimensions:</a:t>
                </a:r>
                <a:br>
                  <a:rPr lang="en-US" sz="2500" b="1" dirty="0" smtClean="0">
                    <a:solidFill>
                      <a:schemeClr val="accent2">
                        <a:lumMod val="50000"/>
                      </a:schemeClr>
                    </a:solidFill>
                    <a:latin typeface="Aparajita" pitchFamily="34" charset="0"/>
                    <a:cs typeface="Aparajita" pitchFamily="34" charset="0"/>
                  </a:rPr>
                </a:br>
                <a:r>
                  <a:rPr lang="en-US" sz="2500" b="1" dirty="0" smtClean="0">
                    <a:solidFill>
                      <a:schemeClr val="accent2">
                        <a:lumMod val="50000"/>
                      </a:schemeClr>
                    </a:solidFill>
                    <a:latin typeface="Aparajita" pitchFamily="34" charset="0"/>
                    <a:cs typeface="Aparajita" pitchFamily="34" charset="0"/>
                  </a:rPr>
                  <a:t>b = 350 mm,  h = 700 mm,  d = 640 mm   </a:t>
                </a:r>
              </a:p>
              <a:p>
                <a:pPr marL="457200" indent="-457200">
                  <a:buClr>
                    <a:schemeClr val="bg1">
                      <a:lumMod val="50000"/>
                    </a:schemeClr>
                  </a:buClr>
                  <a:buFont typeface="+mj-lt"/>
                  <a:buAutoNum type="arabicParenR"/>
                </a:pPr>
                <a:r>
                  <a:rPr lang="en-US" sz="2500" b="1" dirty="0" err="1" smtClean="0">
                    <a:solidFill>
                      <a:schemeClr val="accent2">
                        <a:lumMod val="50000"/>
                      </a:schemeClr>
                    </a:solidFill>
                    <a:latin typeface="Aparajita" pitchFamily="34" charset="0"/>
                    <a:cs typeface="Aparajita" pitchFamily="34" charset="0"/>
                  </a:rPr>
                  <a:t>P</a:t>
                </a:r>
                <a:r>
                  <a:rPr lang="en-US" sz="2500" b="1" baseline="-25000" dirty="0" err="1" smtClean="0">
                    <a:solidFill>
                      <a:schemeClr val="accent2">
                        <a:lumMod val="50000"/>
                      </a:schemeClr>
                    </a:solidFill>
                    <a:latin typeface="Aparajita" pitchFamily="34" charset="0"/>
                    <a:cs typeface="Aparajita" pitchFamily="34" charset="0"/>
                  </a:rPr>
                  <a:t>u</a:t>
                </a:r>
                <a:r>
                  <a:rPr lang="en-US" sz="2500" b="1" baseline="-25000" dirty="0" smtClean="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 0.1 X 0.46 X 2364 = 113.5 </a:t>
                </a:r>
                <a:r>
                  <a:rPr lang="en-US" sz="2500" b="1" dirty="0" err="1" smtClean="0">
                    <a:solidFill>
                      <a:schemeClr val="accent2">
                        <a:lumMod val="50000"/>
                      </a:schemeClr>
                    </a:solidFill>
                    <a:latin typeface="Aparajita" pitchFamily="34" charset="0"/>
                    <a:cs typeface="Aparajita" pitchFamily="34" charset="0"/>
                  </a:rPr>
                  <a:t>kN</a:t>
                </a:r>
                <a:endParaRPr lang="en-US" sz="2500" b="1" dirty="0" smtClean="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cs typeface="Aparajita" pitchFamily="34" charset="0"/>
                  </a:rPr>
                  <a:t>A</a:t>
                </a:r>
                <a:r>
                  <a:rPr lang="en-US" sz="2500" b="1" baseline="-25000" dirty="0" smtClean="0">
                    <a:solidFill>
                      <a:schemeClr val="accent2">
                        <a:lumMod val="50000"/>
                      </a:schemeClr>
                    </a:solidFill>
                    <a:latin typeface="Aparajita" pitchFamily="34" charset="0"/>
                    <a:cs typeface="Aparajita" pitchFamily="34" charset="0"/>
                  </a:rPr>
                  <a:t>s</a:t>
                </a:r>
                <a:r>
                  <a:rPr lang="en-US" sz="2500" b="1" dirty="0" smtClean="0">
                    <a:solidFill>
                      <a:schemeClr val="accent2">
                        <a:lumMod val="50000"/>
                      </a:schemeClr>
                    </a:solidFill>
                    <a:latin typeface="Aparajita" pitchFamily="34" charset="0"/>
                    <a:cs typeface="Aparajita" pitchFamily="34" charset="0"/>
                  </a:rPr>
                  <a:t> </a:t>
                </a:r>
                <a:r>
                  <a:rPr lang="en-US" sz="2500" b="1" dirty="0">
                    <a:solidFill>
                      <a:schemeClr val="accent2">
                        <a:lumMod val="50000"/>
                      </a:schemeClr>
                    </a:solidFill>
                    <a:latin typeface="Aparajita" pitchFamily="34" charset="0"/>
                    <a:cs typeface="Aparajita" pitchFamily="34" charset="0"/>
                  </a:rPr>
                  <a:t>= </a:t>
                </a:r>
                <a14:m>
                  <m:oMath xmlns:m="http://schemas.openxmlformats.org/officeDocument/2006/math">
                    <m:f>
                      <m:fPr>
                        <m:ctrlPr>
                          <a:rPr lang="en-US" sz="2500" b="1" i="1">
                            <a:solidFill>
                              <a:schemeClr val="accent2">
                                <a:lumMod val="50000"/>
                              </a:schemeClr>
                            </a:solidFill>
                            <a:latin typeface="Cambria Math"/>
                            <a:cs typeface="Aparajita" pitchFamily="34" charset="0"/>
                          </a:rPr>
                        </m:ctrlPr>
                      </m:fPr>
                      <m:num>
                        <m:r>
                          <a:rPr lang="en-US" sz="2500" b="1" i="1" smtClean="0">
                            <a:solidFill>
                              <a:schemeClr val="accent2">
                                <a:lumMod val="50000"/>
                              </a:schemeClr>
                            </a:solidFill>
                            <a:latin typeface="Cambria Math"/>
                            <a:cs typeface="Aparajita" pitchFamily="34" charset="0"/>
                          </a:rPr>
                          <m:t>𝟏𝟏𝟑</m:t>
                        </m:r>
                        <m:r>
                          <a:rPr lang="en-US" sz="2500" b="1" i="1" smtClean="0">
                            <a:solidFill>
                              <a:schemeClr val="accent2">
                                <a:lumMod val="50000"/>
                              </a:schemeClr>
                            </a:solidFill>
                            <a:latin typeface="Cambria Math"/>
                            <a:cs typeface="Aparajita" pitchFamily="34" charset="0"/>
                          </a:rPr>
                          <m:t>.</m:t>
                        </m:r>
                        <m:r>
                          <a:rPr lang="en-US" sz="2500" b="1" i="1" smtClean="0">
                            <a:solidFill>
                              <a:schemeClr val="accent2">
                                <a:lumMod val="50000"/>
                              </a:schemeClr>
                            </a:solidFill>
                            <a:latin typeface="Cambria Math"/>
                            <a:cs typeface="Aparajita" pitchFamily="34" charset="0"/>
                          </a:rPr>
                          <m:t>𝟓</m:t>
                        </m:r>
                      </m:num>
                      <m:den>
                        <m:r>
                          <a:rPr lang="en-US" sz="2500" b="1" i="1" smtClean="0">
                            <a:solidFill>
                              <a:schemeClr val="accent2">
                                <a:lumMod val="50000"/>
                              </a:schemeClr>
                            </a:solidFill>
                            <a:latin typeface="Cambria Math"/>
                            <a:cs typeface="Aparajita" pitchFamily="34" charset="0"/>
                          </a:rPr>
                          <m:t>𝟎</m:t>
                        </m:r>
                        <m:r>
                          <a:rPr lang="en-US" sz="2500" b="1" i="1" smtClean="0">
                            <a:solidFill>
                              <a:schemeClr val="accent2">
                                <a:lumMod val="50000"/>
                              </a:schemeClr>
                            </a:solidFill>
                            <a:latin typeface="Cambria Math"/>
                            <a:cs typeface="Aparajita" pitchFamily="34" charset="0"/>
                          </a:rPr>
                          <m:t>.</m:t>
                        </m:r>
                        <m:r>
                          <a:rPr lang="en-US" sz="2500" b="1" i="1" smtClean="0">
                            <a:solidFill>
                              <a:schemeClr val="accent2">
                                <a:lumMod val="50000"/>
                              </a:schemeClr>
                            </a:solidFill>
                            <a:latin typeface="Cambria Math"/>
                            <a:cs typeface="Aparajita" pitchFamily="34" charset="0"/>
                          </a:rPr>
                          <m:t>𝟗</m:t>
                        </m:r>
                        <m:r>
                          <a:rPr lang="en-US" sz="2500" b="1" i="1" smtClean="0">
                            <a:solidFill>
                              <a:schemeClr val="accent2">
                                <a:lumMod val="50000"/>
                              </a:schemeClr>
                            </a:solidFill>
                            <a:latin typeface="Cambria Math"/>
                            <a:cs typeface="Aparajita" pitchFamily="34" charset="0"/>
                          </a:rPr>
                          <m:t> ×</m:t>
                        </m:r>
                        <m:r>
                          <a:rPr lang="en-US" sz="2500" b="1" i="1" smtClean="0">
                            <a:solidFill>
                              <a:schemeClr val="accent2">
                                <a:lumMod val="50000"/>
                              </a:schemeClr>
                            </a:solidFill>
                            <a:latin typeface="Cambria Math"/>
                            <a:ea typeface="Cambria Math"/>
                            <a:cs typeface="Aparajita" pitchFamily="34" charset="0"/>
                          </a:rPr>
                          <m:t>𝟒𝟐𝟎</m:t>
                        </m:r>
                        <m:r>
                          <a:rPr lang="en-US" sz="2500" b="1" i="1" smtClean="0">
                            <a:solidFill>
                              <a:schemeClr val="accent2">
                                <a:lumMod val="50000"/>
                              </a:schemeClr>
                            </a:solidFill>
                            <a:latin typeface="Cambria Math"/>
                            <a:ea typeface="Cambria Math"/>
                            <a:cs typeface="Aparajita" pitchFamily="34" charset="0"/>
                          </a:rPr>
                          <m:t> </m:t>
                        </m:r>
                      </m:den>
                    </m:f>
                  </m:oMath>
                </a14:m>
                <a:r>
                  <a:rPr lang="en-US" sz="2500" b="1" dirty="0" smtClean="0">
                    <a:solidFill>
                      <a:schemeClr val="accent2">
                        <a:lumMod val="50000"/>
                      </a:schemeClr>
                    </a:solidFill>
                    <a:latin typeface="Aparajita" pitchFamily="34" charset="0"/>
                    <a:cs typeface="Aparajita" pitchFamily="34" charset="0"/>
                  </a:rPr>
                  <a:t> = 300.2 mm</a:t>
                </a:r>
                <a:r>
                  <a:rPr lang="en-US" sz="2500" b="1" baseline="30000" dirty="0" smtClean="0">
                    <a:solidFill>
                      <a:schemeClr val="accent2">
                        <a:lumMod val="50000"/>
                      </a:schemeClr>
                    </a:solidFill>
                    <a:latin typeface="Aparajita" pitchFamily="34" charset="0"/>
                    <a:cs typeface="Aparajita" pitchFamily="34" charset="0"/>
                  </a:rPr>
                  <a:t>2</a:t>
                </a:r>
                <a:r>
                  <a:rPr lang="en-US" sz="2500" b="1" dirty="0" smtClean="0">
                    <a:solidFill>
                      <a:schemeClr val="accent2">
                        <a:lumMod val="50000"/>
                      </a:schemeClr>
                    </a:solidFill>
                    <a:latin typeface="Aparajita" pitchFamily="34" charset="0"/>
                    <a:cs typeface="Aparajita" pitchFamily="34" charset="0"/>
                  </a:rPr>
                  <a:t> 		 use (4 Ø 12) </a:t>
                </a:r>
                <a:r>
                  <a:rPr lang="en-US" sz="2800" b="1" dirty="0" smtClean="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a:t>
                </a:r>
              </a:p>
              <a:p>
                <a:pPr marL="457200" indent="-457200">
                  <a:buClr>
                    <a:schemeClr val="bg1">
                      <a:lumMod val="50000"/>
                    </a:schemeClr>
                  </a:buClr>
                  <a:buFont typeface="+mj-lt"/>
                  <a:buAutoNum type="arabicParenR"/>
                </a:pPr>
                <a:endParaRPr lang="en-US" sz="2500" b="1" dirty="0">
                  <a:solidFill>
                    <a:schemeClr val="accent2">
                      <a:lumMod val="50000"/>
                    </a:schemeClr>
                  </a:solidFill>
                  <a:latin typeface="Aparajita" pitchFamily="34" charset="0"/>
                  <a:cs typeface="Aparajita" pitchFamily="34" charset="0"/>
                </a:endParaRPr>
              </a:p>
              <a:p>
                <a:pPr marL="457200" indent="-457200">
                  <a:buClr>
                    <a:schemeClr val="bg1">
                      <a:lumMod val="50000"/>
                    </a:schemeClr>
                  </a:buClr>
                  <a:buFont typeface="+mj-lt"/>
                  <a:buAutoNum type="arabicParenR"/>
                </a:pPr>
                <a:r>
                  <a:rPr lang="en-US" sz="2500" b="1" dirty="0" err="1" smtClean="0">
                    <a:solidFill>
                      <a:schemeClr val="accent2">
                        <a:lumMod val="50000"/>
                      </a:schemeClr>
                    </a:solidFill>
                    <a:latin typeface="Aparajita" pitchFamily="34" charset="0"/>
                    <a:cs typeface="Aparajita" pitchFamily="34" charset="0"/>
                  </a:rPr>
                  <a:t>A</a:t>
                </a:r>
                <a:r>
                  <a:rPr lang="en-US" sz="2500" b="1" baseline="-25000" dirty="0" err="1" smtClean="0">
                    <a:solidFill>
                      <a:schemeClr val="accent2">
                        <a:lumMod val="50000"/>
                      </a:schemeClr>
                    </a:solidFill>
                    <a:latin typeface="Aparajita" pitchFamily="34" charset="0"/>
                    <a:cs typeface="Aparajita" pitchFamily="34" charset="0"/>
                  </a:rPr>
                  <a:t>s,minimum</a:t>
                </a:r>
                <a:r>
                  <a:rPr lang="en-US" sz="2500" b="1" dirty="0" smtClean="0">
                    <a:solidFill>
                      <a:schemeClr val="accent2">
                        <a:lumMod val="50000"/>
                      </a:schemeClr>
                    </a:solidFill>
                    <a:latin typeface="Aparajita" pitchFamily="34" charset="0"/>
                    <a:cs typeface="Aparajita" pitchFamily="34" charset="0"/>
                  </a:rPr>
                  <a:t> = 0.00333 X 350 X 640 = 746 mm</a:t>
                </a:r>
                <a:r>
                  <a:rPr lang="en-US" sz="2500" b="1" baseline="30000" dirty="0" smtClean="0">
                    <a:solidFill>
                      <a:schemeClr val="accent2">
                        <a:lumMod val="50000"/>
                      </a:schemeClr>
                    </a:solidFill>
                    <a:latin typeface="Aparajita" pitchFamily="34" charset="0"/>
                    <a:cs typeface="Aparajita" pitchFamily="34" charset="0"/>
                  </a:rPr>
                  <a:t>2	</a:t>
                </a:r>
              </a:p>
              <a:p>
                <a:pPr marL="0" indent="0">
                  <a:buClr>
                    <a:schemeClr val="bg1">
                      <a:lumMod val="50000"/>
                    </a:schemeClr>
                  </a:buClr>
                  <a:buNone/>
                </a:pPr>
                <a:r>
                  <a:rPr lang="en-US" sz="2500" b="1" baseline="30000" dirty="0" smtClean="0">
                    <a:solidFill>
                      <a:schemeClr val="accent2">
                        <a:lumMod val="50000"/>
                      </a:schemeClr>
                    </a:solidFill>
                    <a:latin typeface="Aparajita" pitchFamily="34" charset="0"/>
                    <a:cs typeface="Aparajita" pitchFamily="34" charset="0"/>
                  </a:rPr>
                  <a:t>			</a:t>
                </a:r>
                <a:r>
                  <a:rPr lang="en-US" sz="2500" b="1" dirty="0" smtClean="0">
                    <a:solidFill>
                      <a:schemeClr val="accent2">
                        <a:lumMod val="50000"/>
                      </a:schemeClr>
                    </a:solidFill>
                    <a:latin typeface="Aparajita" pitchFamily="34" charset="0"/>
                    <a:cs typeface="Aparajita" pitchFamily="34" charset="0"/>
                  </a:rPr>
                  <a:t>                use (4 Ø 16) </a:t>
                </a:r>
                <a:br>
                  <a:rPr lang="en-US" sz="2500" b="1" dirty="0" smtClean="0">
                    <a:solidFill>
                      <a:schemeClr val="accent2">
                        <a:lumMod val="50000"/>
                      </a:schemeClr>
                    </a:solidFill>
                    <a:latin typeface="Aparajita" pitchFamily="34" charset="0"/>
                    <a:cs typeface="Aparajita" pitchFamily="34" charset="0"/>
                  </a:rPr>
                </a:br>
                <a:endParaRPr lang="en-US" sz="2500" b="1" dirty="0" smtClean="0">
                  <a:solidFill>
                    <a:schemeClr val="accent2">
                      <a:lumMod val="50000"/>
                    </a:schemeClr>
                  </a:solidFill>
                  <a:latin typeface="Aparajita" pitchFamily="34" charset="0"/>
                  <a:cs typeface="Aparajita" pitchFamily="34" charset="0"/>
                </a:endParaRPr>
              </a:p>
              <a:p>
                <a:pP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1000" y="1371600"/>
                <a:ext cx="8382000" cy="5105400"/>
              </a:xfrm>
              <a:blipFill rotWithShape="1">
                <a:blip r:embed="rId2"/>
                <a:stretch>
                  <a:fillRect l="-1164" t="-95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C238F03A-58E1-4ECA-9024-348A9A81A53D}" type="slidenum">
              <a:rPr lang="en-US" smtClean="0"/>
              <a:pPr/>
              <a:t>94</a:t>
            </a:fld>
            <a:endParaRPr lang="en-US"/>
          </a:p>
        </p:txBody>
      </p:sp>
      <p:sp>
        <p:nvSpPr>
          <p:cNvPr id="5" name="سهم إلى اليمين 4"/>
          <p:cNvSpPr/>
          <p:nvPr/>
        </p:nvSpPr>
        <p:spPr>
          <a:xfrm>
            <a:off x="4191000" y="3429000"/>
            <a:ext cx="6000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C:\Users\Admin\Desktop\GRADUATION PROJECT\GP2 Report\Presentation\tie-be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971800"/>
            <a:ext cx="2057400" cy="3256199"/>
          </a:xfrm>
          <a:prstGeom prst="rect">
            <a:avLst/>
          </a:prstGeom>
          <a:noFill/>
          <a:extLst>
            <a:ext uri="{909E8E84-426E-40DD-AFC4-6F175D3DCCD1}">
              <a14:hiddenFill xmlns:a14="http://schemas.microsoft.com/office/drawing/2010/main">
                <a:solidFill>
                  <a:srgbClr val="FFFFFF"/>
                </a:solidFill>
              </a14:hiddenFill>
            </a:ext>
          </a:extLst>
        </p:spPr>
      </p:pic>
      <p:sp>
        <p:nvSpPr>
          <p:cNvPr id="8" name="سهم إلى اليمين 7"/>
          <p:cNvSpPr/>
          <p:nvPr/>
        </p:nvSpPr>
        <p:spPr>
          <a:xfrm>
            <a:off x="3209925" y="4876800"/>
            <a:ext cx="600075"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86649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Kareem\Desktop\GP2 PRES IMG\Comparison Table.PNG"/>
          <p:cNvPicPr>
            <a:picLocks noChangeAspect="1" noChangeArrowheads="1"/>
          </p:cNvPicPr>
          <p:nvPr/>
        </p:nvPicPr>
        <p:blipFill rotWithShape="1">
          <a:blip r:embed="rId2">
            <a:extLst>
              <a:ext uri="{28A0092B-C50C-407E-A947-70E740481C1C}">
                <a14:useLocalDpi xmlns:a14="http://schemas.microsoft.com/office/drawing/2010/main" val="0"/>
              </a:ext>
            </a:extLst>
          </a:blip>
          <a:srcRect l="1330" t="8745" r="1302"/>
          <a:stretch/>
        </p:blipFill>
        <p:spPr bwMode="auto">
          <a:xfrm>
            <a:off x="1181101" y="3886200"/>
            <a:ext cx="6667499"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371600"/>
            <a:ext cx="8229600" cy="5105400"/>
          </a:xfrm>
        </p:spPr>
        <p:txBody>
          <a:bodyPr>
            <a:normAutofit/>
          </a:bodyPr>
          <a:lstStyle/>
          <a:p>
            <a:pPr marL="514350" indent="-514350">
              <a:spcBef>
                <a:spcPts val="624"/>
              </a:spcBef>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Comparison is done between UBC-97 and IBC-2012 codes          regarding the following :</a:t>
            </a:r>
          </a:p>
          <a:p>
            <a:pPr marL="914400" lvl="1" indent="-514350">
              <a:spcBef>
                <a:spcPts val="624"/>
              </a:spcBef>
              <a:buClr>
                <a:schemeClr val="bg1">
                  <a:lumMod val="50000"/>
                </a:schemeClr>
              </a:buClr>
              <a:buFont typeface="+mj-lt"/>
              <a:buAutoNum type="alphaLcParenR"/>
            </a:pPr>
            <a:r>
              <a:rPr lang="en-US" sz="2300" b="1" dirty="0">
                <a:solidFill>
                  <a:schemeClr val="accent2">
                    <a:lumMod val="50000"/>
                  </a:schemeClr>
                </a:solidFill>
                <a:latin typeface="Aparajita" pitchFamily="34" charset="0"/>
                <a:cs typeface="Aparajita" pitchFamily="34" charset="0"/>
              </a:rPr>
              <a:t>Wind and earthquake forces</a:t>
            </a:r>
          </a:p>
          <a:p>
            <a:pPr marL="914400" lvl="1" indent="-514350">
              <a:spcBef>
                <a:spcPts val="624"/>
              </a:spcBef>
              <a:buClr>
                <a:schemeClr val="bg1">
                  <a:lumMod val="50000"/>
                </a:schemeClr>
              </a:buClr>
              <a:buFont typeface="+mj-lt"/>
              <a:buAutoNum type="alphaLcParenR"/>
            </a:pPr>
            <a:r>
              <a:rPr lang="en-US" sz="2300" b="1" dirty="0" smtClean="0">
                <a:solidFill>
                  <a:schemeClr val="accent2">
                    <a:lumMod val="50000"/>
                  </a:schemeClr>
                </a:solidFill>
                <a:latin typeface="Aparajita" pitchFamily="34" charset="0"/>
                <a:cs typeface="Aparajita" pitchFamily="34" charset="0"/>
              </a:rPr>
              <a:t>Detailing requirements and provisions</a:t>
            </a:r>
          </a:p>
          <a:p>
            <a:pPr marL="914400" lvl="1" indent="-514350">
              <a:spcBef>
                <a:spcPts val="624"/>
              </a:spcBef>
              <a:buClr>
                <a:schemeClr val="bg1">
                  <a:lumMod val="50000"/>
                </a:schemeClr>
              </a:buClr>
              <a:buFont typeface="+mj-lt"/>
              <a:buAutoNum type="alphaLcParenR"/>
            </a:pPr>
            <a:r>
              <a:rPr lang="en-US" sz="2300" b="1" dirty="0" smtClean="0">
                <a:solidFill>
                  <a:schemeClr val="accent2">
                    <a:lumMod val="50000"/>
                  </a:schemeClr>
                </a:solidFill>
                <a:latin typeface="Aparajita" pitchFamily="34" charset="0"/>
                <a:cs typeface="Aparajita" pitchFamily="34" charset="0"/>
              </a:rPr>
              <a:t>Design results ( required reinforcement )	</a:t>
            </a:r>
          </a:p>
          <a:p>
            <a:pPr marL="514350" indent="-514350">
              <a:buClr>
                <a:schemeClr val="bg1">
                  <a:lumMod val="50000"/>
                </a:schemeClr>
              </a:buClr>
              <a:buFont typeface="+mj-lt"/>
              <a:buAutoNum type="arabicParenR"/>
            </a:pPr>
            <a:r>
              <a:rPr lang="en-US" sz="2600" b="1" dirty="0" smtClean="0">
                <a:solidFill>
                  <a:schemeClr val="accent2">
                    <a:lumMod val="50000"/>
                  </a:schemeClr>
                </a:solidFill>
                <a:latin typeface="Aparajita" pitchFamily="34" charset="0"/>
                <a:cs typeface="Aparajita" pitchFamily="34" charset="0"/>
              </a:rPr>
              <a:t>Table 3-9 shows a brief comparison between the two codes</a:t>
            </a:r>
            <a:br>
              <a:rPr lang="en-US" sz="2600" b="1" dirty="0" smtClean="0">
                <a:solidFill>
                  <a:schemeClr val="accent2">
                    <a:lumMod val="50000"/>
                  </a:schemeClr>
                </a:solidFill>
                <a:latin typeface="Aparajita" pitchFamily="34" charset="0"/>
                <a:cs typeface="Aparajita" pitchFamily="34" charset="0"/>
              </a:rPr>
            </a:br>
            <a:r>
              <a:rPr lang="en-US" sz="2600" b="1" dirty="0" smtClean="0">
                <a:solidFill>
                  <a:schemeClr val="accent2">
                    <a:lumMod val="50000"/>
                  </a:schemeClr>
                </a:solidFill>
                <a:latin typeface="Aparajita" pitchFamily="34" charset="0"/>
                <a:cs typeface="Aparajita" pitchFamily="34" charset="0"/>
              </a:rPr>
              <a:t/>
            </a:r>
            <a:br>
              <a:rPr lang="en-US" sz="2600" b="1" dirty="0" smtClean="0">
                <a:solidFill>
                  <a:schemeClr val="accent2">
                    <a:lumMod val="50000"/>
                  </a:schemeClr>
                </a:solidFill>
                <a:latin typeface="Aparajita" pitchFamily="34" charset="0"/>
                <a:cs typeface="Aparajita" pitchFamily="34" charset="0"/>
              </a:rPr>
            </a:br>
            <a:endParaRPr lang="en-US" sz="2800" b="1" dirty="0" smtClean="0">
              <a:solidFill>
                <a:schemeClr val="accent2">
                  <a:lumMod val="50000"/>
                </a:schemeClr>
              </a:solidFill>
              <a:latin typeface="Aparajita" pitchFamily="34" charset="0"/>
              <a:cs typeface="Aparajita" pitchFamily="34" charset="0"/>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pPr/>
              <a:t>95</a:t>
            </a:fld>
            <a:endParaRPr lang="en-US"/>
          </a:p>
        </p:txBody>
      </p:sp>
    </p:spTree>
    <p:extLst>
      <p:ext uri="{BB962C8B-B14F-4D97-AF65-F5344CB8AC3E}">
        <p14:creationId xmlns:p14="http://schemas.microsoft.com/office/powerpoint/2010/main" val="208457441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Kareem\Desktop\GP2 PRES IMG\hoop spacing.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32" r="2592"/>
          <a:stretch/>
        </p:blipFill>
        <p:spPr bwMode="auto">
          <a:xfrm>
            <a:off x="3810000" y="4800600"/>
            <a:ext cx="2895600" cy="914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371600"/>
            <a:ext cx="8229600" cy="5105400"/>
          </a:xfrm>
        </p:spPr>
        <p:txBody>
          <a:bodyPr>
            <a:normAutofit/>
          </a:bodyPr>
          <a:lstStyle/>
          <a:p>
            <a:pPr marL="0" indent="0">
              <a:spcBef>
                <a:spcPts val="0"/>
              </a:spcBef>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Comparison of Detailing Requirements:</a:t>
            </a:r>
          </a:p>
          <a:p>
            <a:pPr marL="514350" indent="-514350">
              <a:spcBef>
                <a:spcPts val="1200"/>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IBC-2012 uses ACI 318-11 and UBC97 uses ACI 318-95 for detailing</a:t>
            </a:r>
          </a:p>
          <a:p>
            <a:pPr marL="514350" indent="-514350">
              <a:spcBef>
                <a:spcPts val="624"/>
              </a:spcBef>
              <a:buClr>
                <a:schemeClr val="bg1">
                  <a:lumMod val="50000"/>
                </a:schemeClr>
              </a:buClr>
              <a:buFont typeface="+mj-lt"/>
              <a:buAutoNum type="arabicParenR"/>
            </a:pPr>
            <a:r>
              <a:rPr lang="en-US" sz="2500" b="1" dirty="0" smtClean="0">
                <a:solidFill>
                  <a:schemeClr val="accent2">
                    <a:lumMod val="50000"/>
                  </a:schemeClr>
                </a:solidFill>
                <a:latin typeface="Aparajita" pitchFamily="34" charset="0"/>
                <a:ea typeface="Tahoma" pitchFamily="34" charset="0"/>
                <a:cs typeface="Aparajita" pitchFamily="34" charset="0"/>
              </a:rPr>
              <a:t>For Intermediate Beams, ACI 318-11 stipulates the following :</a:t>
            </a:r>
          </a:p>
          <a:p>
            <a:pPr marL="857250" lvl="1" indent="-457200">
              <a:spcBef>
                <a:spcPts val="1200"/>
              </a:spcBef>
              <a:buClr>
                <a:schemeClr val="bg1">
                  <a:lumMod val="50000"/>
                </a:schemeClr>
              </a:buClr>
              <a:buFont typeface="+mj-lt"/>
              <a:buAutoNum type="alphaLcParenR"/>
            </a:pPr>
            <a:r>
              <a:rPr lang="en-US" sz="2250" b="1" dirty="0">
                <a:solidFill>
                  <a:schemeClr val="accent2">
                    <a:lumMod val="50000"/>
                  </a:schemeClr>
                </a:solidFill>
                <a:latin typeface="Aparajita" pitchFamily="34" charset="0"/>
                <a:cs typeface="Aparajita" pitchFamily="34" charset="0"/>
              </a:rPr>
              <a:t>Positive moment strength at joints shall be at least one third the negative moment strength.</a:t>
            </a:r>
          </a:p>
          <a:p>
            <a:pPr marL="857250" lvl="1" indent="-457200">
              <a:buClr>
                <a:schemeClr val="bg1">
                  <a:lumMod val="50000"/>
                </a:schemeClr>
              </a:buClr>
              <a:buFont typeface="+mj-lt"/>
              <a:buAutoNum type="alphaLcParenR"/>
            </a:pPr>
            <a:r>
              <a:rPr lang="en-US" sz="2250" b="1" dirty="0">
                <a:solidFill>
                  <a:schemeClr val="accent2">
                    <a:lumMod val="50000"/>
                  </a:schemeClr>
                </a:solidFill>
                <a:latin typeface="Aparajita" pitchFamily="34" charset="0"/>
                <a:cs typeface="Aparajita" pitchFamily="34" charset="0"/>
              </a:rPr>
              <a:t>Negative and positive moment strength at any section shall be at least one fifth the moment strength at joints.</a:t>
            </a:r>
          </a:p>
          <a:p>
            <a:pPr marL="857250" lvl="1" indent="-457200">
              <a:spcBef>
                <a:spcPts val="800"/>
              </a:spcBef>
              <a:buClr>
                <a:schemeClr val="bg1">
                  <a:lumMod val="50000"/>
                </a:schemeClr>
              </a:buClr>
              <a:buFont typeface="+mj-lt"/>
              <a:buAutoNum type="alphaLcParenR"/>
            </a:pPr>
            <a:r>
              <a:rPr lang="en-US" sz="2250" b="1" dirty="0">
                <a:solidFill>
                  <a:schemeClr val="accent2">
                    <a:lumMod val="50000"/>
                  </a:schemeClr>
                </a:solidFill>
                <a:latin typeface="Aparajita" pitchFamily="34" charset="0"/>
                <a:cs typeface="Aparajita" pitchFamily="34" charset="0"/>
              </a:rPr>
              <a:t>Hoops shall be provided at a distance (2h) from the joints with a spacing equals the minimum of</a:t>
            </a:r>
            <a:br>
              <a:rPr lang="en-US" sz="2250" b="1" dirty="0">
                <a:solidFill>
                  <a:schemeClr val="accent2">
                    <a:lumMod val="50000"/>
                  </a:schemeClr>
                </a:solidFill>
                <a:latin typeface="Aparajita" pitchFamily="34" charset="0"/>
                <a:cs typeface="Aparajita" pitchFamily="34" charset="0"/>
              </a:rPr>
            </a:br>
            <a:r>
              <a:rPr lang="en-US" sz="2250" b="1" dirty="0">
                <a:solidFill>
                  <a:schemeClr val="accent2">
                    <a:lumMod val="50000"/>
                  </a:schemeClr>
                </a:solidFill>
                <a:latin typeface="Aparajita" pitchFamily="34" charset="0"/>
                <a:cs typeface="Aparajita" pitchFamily="34" charset="0"/>
              </a:rPr>
              <a:t> </a:t>
            </a:r>
          </a:p>
          <a:p>
            <a:pPr marL="857250" lvl="1" indent="-457200">
              <a:spcBef>
                <a:spcPts val="1800"/>
              </a:spcBef>
              <a:buClr>
                <a:schemeClr val="bg1">
                  <a:lumMod val="50000"/>
                </a:schemeClr>
              </a:buClr>
              <a:buFont typeface="+mj-lt"/>
              <a:buAutoNum type="alphaLcParenR"/>
            </a:pPr>
            <a:r>
              <a:rPr lang="en-US" sz="2250" b="1" dirty="0">
                <a:solidFill>
                  <a:schemeClr val="accent2">
                    <a:lumMod val="50000"/>
                  </a:schemeClr>
                </a:solidFill>
                <a:latin typeface="Aparajita" pitchFamily="34" charset="0"/>
                <a:cs typeface="Aparajita" pitchFamily="34" charset="0"/>
              </a:rPr>
              <a:t>Other hoops shall be spaced not more than (d/2</a:t>
            </a:r>
            <a:r>
              <a:rPr lang="en-US" sz="2250" b="1" dirty="0" smtClean="0">
                <a:solidFill>
                  <a:schemeClr val="accent2">
                    <a:lumMod val="50000"/>
                  </a:schemeClr>
                </a:solidFill>
                <a:latin typeface="Aparajita" pitchFamily="34" charset="0"/>
                <a:cs typeface="Aparajita" pitchFamily="34" charset="0"/>
              </a:rPr>
              <a:t>)</a:t>
            </a:r>
            <a:endParaRPr lang="en-US" sz="2250" b="1" dirty="0">
              <a:solidFill>
                <a:schemeClr val="accent2">
                  <a:lumMod val="50000"/>
                </a:schemeClr>
              </a:solidFill>
              <a:latin typeface="Aparajita" pitchFamily="34" charset="0"/>
              <a:cs typeface="Aparajita" pitchFamily="34" charset="0"/>
            </a:endParaRPr>
          </a:p>
        </p:txBody>
      </p:sp>
    </p:spTree>
    <p:extLst>
      <p:ext uri="{BB962C8B-B14F-4D97-AF65-F5344CB8AC3E}">
        <p14:creationId xmlns:p14="http://schemas.microsoft.com/office/powerpoint/2010/main" val="386679330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Desktop\GRADUATION PROJECT\GP2 Report\Presentation\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810000"/>
            <a:ext cx="5105399" cy="838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371600"/>
            <a:ext cx="8229600" cy="5105400"/>
          </a:xfrm>
        </p:spPr>
        <p:txBody>
          <a:bodyPr>
            <a:normAutofit/>
          </a:bodyPr>
          <a:lstStyle/>
          <a:p>
            <a:pPr marL="0" indent="0">
              <a:spcBef>
                <a:spcPts val="0"/>
              </a:spcBef>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Comparison of Detailing Requirements:</a:t>
            </a:r>
          </a:p>
          <a:p>
            <a:pPr marL="514350" indent="-514350">
              <a:spcBef>
                <a:spcPts val="1200"/>
              </a:spcBef>
              <a:buClr>
                <a:schemeClr val="bg1">
                  <a:lumMod val="50000"/>
                </a:schemeClr>
              </a:buClr>
              <a:buFont typeface="+mj-lt"/>
              <a:buAutoNum type="arabicParenR" startAt="3"/>
            </a:pPr>
            <a:r>
              <a:rPr lang="en-US" sz="2500" b="1" dirty="0" smtClean="0">
                <a:solidFill>
                  <a:schemeClr val="accent2">
                    <a:lumMod val="50000"/>
                  </a:schemeClr>
                </a:solidFill>
                <a:latin typeface="Aparajita" pitchFamily="34" charset="0"/>
                <a:ea typeface="Tahoma" pitchFamily="34" charset="0"/>
                <a:cs typeface="Aparajita" pitchFamily="34" charset="0"/>
              </a:rPr>
              <a:t>For Intermediate Columns, ACI 318-11 stipulates the following :</a:t>
            </a:r>
          </a:p>
          <a:p>
            <a:pPr marL="857250" lvl="1" indent="-457200">
              <a:buClr>
                <a:schemeClr val="bg1">
                  <a:lumMod val="50000"/>
                </a:schemeClr>
              </a:buClr>
              <a:buFont typeface="+mj-lt"/>
              <a:buAutoNum type="alphaLcParenR"/>
            </a:pPr>
            <a:r>
              <a:rPr lang="en-US" sz="2250" b="1" dirty="0">
                <a:solidFill>
                  <a:schemeClr val="accent2">
                    <a:lumMod val="50000"/>
                  </a:schemeClr>
                </a:solidFill>
                <a:latin typeface="Aparajita" pitchFamily="34" charset="0"/>
                <a:cs typeface="Aparajita" pitchFamily="34" charset="0"/>
              </a:rPr>
              <a:t>Spacing (S</a:t>
            </a:r>
            <a:r>
              <a:rPr lang="en-US" sz="2250" b="1" baseline="-25000" dirty="0">
                <a:solidFill>
                  <a:schemeClr val="accent2">
                    <a:lumMod val="50000"/>
                  </a:schemeClr>
                </a:solidFill>
                <a:latin typeface="Aparajita" pitchFamily="34" charset="0"/>
                <a:cs typeface="Aparajita" pitchFamily="34" charset="0"/>
              </a:rPr>
              <a:t>o</a:t>
            </a:r>
            <a:r>
              <a:rPr lang="en-US" sz="2250" b="1" dirty="0">
                <a:solidFill>
                  <a:schemeClr val="accent2">
                    <a:lumMod val="50000"/>
                  </a:schemeClr>
                </a:solidFill>
                <a:latin typeface="Aparajita" pitchFamily="34" charset="0"/>
                <a:cs typeface="Aparajita" pitchFamily="34" charset="0"/>
              </a:rPr>
              <a:t>) shall be provided at both ends for length (L</a:t>
            </a:r>
            <a:r>
              <a:rPr lang="en-US" sz="2250" b="1" baseline="-25000" dirty="0">
                <a:solidFill>
                  <a:schemeClr val="accent2">
                    <a:lumMod val="50000"/>
                  </a:schemeClr>
                </a:solidFill>
                <a:latin typeface="Aparajita" pitchFamily="34" charset="0"/>
                <a:cs typeface="Aparajita" pitchFamily="34" charset="0"/>
              </a:rPr>
              <a:t>o</a:t>
            </a:r>
            <a:r>
              <a:rPr lang="en-US" sz="2250" b="1" dirty="0" smtClean="0">
                <a:solidFill>
                  <a:schemeClr val="accent2">
                    <a:lumMod val="50000"/>
                  </a:schemeClr>
                </a:solidFill>
                <a:latin typeface="Aparajita" pitchFamily="34" charset="0"/>
                <a:cs typeface="Aparajita" pitchFamily="34" charset="0"/>
              </a:rPr>
              <a:t>) :</a:t>
            </a:r>
            <a:endParaRPr lang="en-US" sz="2250" b="1"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buClr>
                <a:schemeClr val="bg1">
                  <a:lumMod val="50000"/>
                </a:schemeClr>
              </a:buClr>
              <a:buFont typeface="+mj-lt"/>
              <a:buAutoNum type="alphaLcParenR"/>
            </a:pPr>
            <a:endParaRPr lang="en-US" sz="2200" b="1" baseline="-25000" dirty="0">
              <a:solidFill>
                <a:schemeClr val="accent2">
                  <a:lumMod val="50000"/>
                </a:schemeClr>
              </a:solidFill>
              <a:latin typeface="Aparajita" pitchFamily="34" charset="0"/>
              <a:cs typeface="Aparajita" pitchFamily="34" charset="0"/>
            </a:endParaRPr>
          </a:p>
          <a:p>
            <a:pPr marL="857250" lvl="1" indent="-457200">
              <a:spcBef>
                <a:spcPts val="600"/>
              </a:spcBef>
              <a:buClr>
                <a:schemeClr val="bg1">
                  <a:lumMod val="50000"/>
                </a:schemeClr>
              </a:buClr>
              <a:buFont typeface="+mj-lt"/>
              <a:buAutoNum type="alphaLcParenR"/>
            </a:pPr>
            <a:r>
              <a:rPr lang="en-US" sz="2250" b="1" dirty="0">
                <a:solidFill>
                  <a:schemeClr val="accent2">
                    <a:lumMod val="50000"/>
                  </a:schemeClr>
                </a:solidFill>
                <a:latin typeface="Aparajita" pitchFamily="34" charset="0"/>
                <a:cs typeface="Aparajita" pitchFamily="34" charset="0"/>
              </a:rPr>
              <a:t>Max. vertical spacing outside (L</a:t>
            </a:r>
            <a:r>
              <a:rPr lang="en-US" sz="2250" b="1" baseline="-25000" dirty="0">
                <a:solidFill>
                  <a:schemeClr val="accent2">
                    <a:lumMod val="50000"/>
                  </a:schemeClr>
                </a:solidFill>
                <a:latin typeface="Aparajita" pitchFamily="34" charset="0"/>
                <a:cs typeface="Aparajita" pitchFamily="34" charset="0"/>
              </a:rPr>
              <a:t>o</a:t>
            </a:r>
            <a:r>
              <a:rPr lang="en-US" sz="2250" b="1" dirty="0" smtClean="0">
                <a:solidFill>
                  <a:schemeClr val="accent2">
                    <a:lumMod val="50000"/>
                  </a:schemeClr>
                </a:solidFill>
                <a:latin typeface="Aparajita" pitchFamily="34" charset="0"/>
                <a:cs typeface="Aparajita" pitchFamily="34" charset="0"/>
              </a:rPr>
              <a:t>) :</a:t>
            </a:r>
            <a:br>
              <a:rPr lang="en-US" sz="2250" b="1" dirty="0" smtClean="0">
                <a:solidFill>
                  <a:schemeClr val="accent2">
                    <a:lumMod val="50000"/>
                  </a:schemeClr>
                </a:solidFill>
                <a:latin typeface="Aparajita" pitchFamily="34" charset="0"/>
                <a:cs typeface="Aparajita" pitchFamily="34" charset="0"/>
              </a:rPr>
            </a:br>
            <a:r>
              <a:rPr lang="en-US" sz="2250" b="1" dirty="0" smtClean="0">
                <a:solidFill>
                  <a:schemeClr val="accent2">
                    <a:lumMod val="50000"/>
                  </a:schemeClr>
                </a:solidFill>
                <a:latin typeface="Aparajita" pitchFamily="34" charset="0"/>
                <a:cs typeface="Aparajita" pitchFamily="34" charset="0"/>
              </a:rPr>
              <a:t/>
            </a:r>
            <a:br>
              <a:rPr lang="en-US" sz="2250" b="1" dirty="0" smtClean="0">
                <a:solidFill>
                  <a:schemeClr val="accent2">
                    <a:lumMod val="50000"/>
                  </a:schemeClr>
                </a:solidFill>
                <a:latin typeface="Aparajita" pitchFamily="34" charset="0"/>
                <a:cs typeface="Aparajita" pitchFamily="34" charset="0"/>
              </a:rPr>
            </a:br>
            <a:endParaRPr lang="en-US" sz="2250" b="1" dirty="0" smtClean="0">
              <a:solidFill>
                <a:schemeClr val="accent2">
                  <a:lumMod val="50000"/>
                </a:schemeClr>
              </a:solidFill>
              <a:latin typeface="Aparajita" pitchFamily="34" charset="0"/>
              <a:cs typeface="Aparajita" pitchFamily="34" charset="0"/>
            </a:endParaRPr>
          </a:p>
          <a:p>
            <a:pPr marL="857250" lvl="1" indent="-457200">
              <a:spcBef>
                <a:spcPts val="800"/>
              </a:spcBef>
              <a:buClr>
                <a:schemeClr val="bg1">
                  <a:lumMod val="50000"/>
                </a:schemeClr>
              </a:buClr>
              <a:buFont typeface="+mj-lt"/>
              <a:buAutoNum type="alphaLcParenR"/>
            </a:pPr>
            <a:r>
              <a:rPr lang="en-US" sz="2250" b="1" dirty="0" smtClean="0">
                <a:solidFill>
                  <a:schemeClr val="accent2">
                    <a:lumMod val="50000"/>
                  </a:schemeClr>
                </a:solidFill>
                <a:latin typeface="Aparajita" pitchFamily="34" charset="0"/>
                <a:cs typeface="Aparajita" pitchFamily="34" charset="0"/>
              </a:rPr>
              <a:t>The first hoop shall not be located more than (S</a:t>
            </a:r>
            <a:r>
              <a:rPr lang="en-US" sz="2250" b="1" baseline="-25000" dirty="0" smtClean="0">
                <a:solidFill>
                  <a:schemeClr val="accent2">
                    <a:lumMod val="50000"/>
                  </a:schemeClr>
                </a:solidFill>
                <a:latin typeface="Aparajita" pitchFamily="34" charset="0"/>
                <a:cs typeface="Aparajita" pitchFamily="34" charset="0"/>
              </a:rPr>
              <a:t>o</a:t>
            </a:r>
            <a:r>
              <a:rPr lang="en-US" sz="2250" b="1" dirty="0" smtClean="0">
                <a:solidFill>
                  <a:schemeClr val="accent2">
                    <a:lumMod val="50000"/>
                  </a:schemeClr>
                </a:solidFill>
                <a:latin typeface="Aparajita" pitchFamily="34" charset="0"/>
                <a:cs typeface="Aparajita" pitchFamily="34" charset="0"/>
              </a:rPr>
              <a:t>/2) from the joint face</a:t>
            </a:r>
            <a:endParaRPr lang="en-US" sz="2250" b="1" dirty="0">
              <a:solidFill>
                <a:schemeClr val="accent2">
                  <a:lumMod val="50000"/>
                </a:schemeClr>
              </a:solidFill>
              <a:latin typeface="Aparajita" pitchFamily="34" charset="0"/>
              <a:cs typeface="Aparajita" pitchFamily="34" charset="0"/>
            </a:endParaRPr>
          </a:p>
        </p:txBody>
      </p:sp>
      <p:pic>
        <p:nvPicPr>
          <p:cNvPr id="5" name="Picture 2" descr="C:\Users\Admin\Desktop\GRADUATION PROJECT\GP2 Report\Presentation\S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751859"/>
            <a:ext cx="5867400" cy="11343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dmin\Desktop\GRADUATION PROJECT\GP2 Report\Presentation\Out-L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5029199"/>
            <a:ext cx="4191000" cy="76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59322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371600"/>
            <a:ext cx="8229600" cy="5105400"/>
          </a:xfrm>
        </p:spPr>
        <p:txBody>
          <a:bodyPr>
            <a:normAutofit/>
          </a:bodyPr>
          <a:lstStyle/>
          <a:p>
            <a:pPr marL="0" indent="0">
              <a:spcBef>
                <a:spcPts val="0"/>
              </a:spcBef>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Comparison of Detailing Requirements:</a:t>
            </a:r>
          </a:p>
          <a:p>
            <a:pPr marL="514350" indent="-514350">
              <a:spcBef>
                <a:spcPts val="1200"/>
              </a:spcBef>
              <a:buClr>
                <a:schemeClr val="bg1">
                  <a:lumMod val="50000"/>
                </a:schemeClr>
              </a:buClr>
              <a:buFont typeface="+mj-lt"/>
              <a:buAutoNum type="arabicParenR" startAt="4"/>
            </a:pPr>
            <a:r>
              <a:rPr lang="en-US" sz="2500" b="1" dirty="0" smtClean="0">
                <a:solidFill>
                  <a:schemeClr val="accent2">
                    <a:lumMod val="50000"/>
                  </a:schemeClr>
                </a:solidFill>
                <a:latin typeface="Aparajita" pitchFamily="34" charset="0"/>
                <a:ea typeface="Tahoma" pitchFamily="34" charset="0"/>
                <a:cs typeface="Aparajita" pitchFamily="34" charset="0"/>
              </a:rPr>
              <a:t>These Figures are cropped literally from ACI 318-95 for Beams :</a:t>
            </a:r>
          </a:p>
          <a:p>
            <a:pPr marL="0" indent="0">
              <a:spcBef>
                <a:spcPts val="1200"/>
              </a:spcBef>
              <a:buClr>
                <a:schemeClr val="bg1">
                  <a:lumMod val="50000"/>
                </a:schemeClr>
              </a:buClr>
              <a:buNone/>
            </a:pPr>
            <a:endParaRPr lang="en-US" sz="2500" b="1" dirty="0" smtClean="0">
              <a:solidFill>
                <a:schemeClr val="accent2">
                  <a:lumMod val="50000"/>
                </a:schemeClr>
              </a:solidFill>
              <a:latin typeface="Aparajita" pitchFamily="34" charset="0"/>
              <a:ea typeface="Tahoma" pitchFamily="34" charset="0"/>
              <a:cs typeface="Aparajita" pitchFamily="34" charset="0"/>
            </a:endParaRPr>
          </a:p>
        </p:txBody>
      </p:sp>
      <p:pic>
        <p:nvPicPr>
          <p:cNvPr id="6146" name="Picture 2" descr="C:\Users\Kareem\Desktop\GP2 IMAGES\BEAMS 95 1.PNG"/>
          <p:cNvPicPr>
            <a:picLocks noChangeAspect="1" noChangeArrowheads="1"/>
          </p:cNvPicPr>
          <p:nvPr/>
        </p:nvPicPr>
        <p:blipFill rotWithShape="1">
          <a:blip r:embed="rId2">
            <a:extLst>
              <a:ext uri="{28A0092B-C50C-407E-A947-70E740481C1C}">
                <a14:useLocalDpi xmlns:a14="http://schemas.microsoft.com/office/drawing/2010/main" val="0"/>
              </a:ext>
            </a:extLst>
          </a:blip>
          <a:srcRect l="3264"/>
          <a:stretch/>
        </p:blipFill>
        <p:spPr bwMode="auto">
          <a:xfrm>
            <a:off x="1143000" y="2362200"/>
            <a:ext cx="4343400" cy="2590799"/>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Kareem\Desktop\GP2 IMAGES\BEAMS 95 2.PNG"/>
          <p:cNvPicPr>
            <a:picLocks noChangeAspect="1" noChangeArrowheads="1"/>
          </p:cNvPicPr>
          <p:nvPr/>
        </p:nvPicPr>
        <p:blipFill rotWithShape="1">
          <a:blip r:embed="rId3">
            <a:extLst>
              <a:ext uri="{28A0092B-C50C-407E-A947-70E740481C1C}">
                <a14:useLocalDpi xmlns:a14="http://schemas.microsoft.com/office/drawing/2010/main" val="0"/>
              </a:ext>
            </a:extLst>
          </a:blip>
          <a:srcRect b="31227"/>
          <a:stretch/>
        </p:blipFill>
        <p:spPr bwMode="auto">
          <a:xfrm>
            <a:off x="1142999" y="4943475"/>
            <a:ext cx="4343401" cy="1533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797107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50" b="1" dirty="0" smtClean="0">
                <a:latin typeface="Tekton Pro" pitchFamily="34" charset="0"/>
              </a:rPr>
              <a:t>Comparison between UBC-97 and IBC-2012</a:t>
            </a:r>
            <a:endParaRPr lang="en-US" sz="3450" b="1" dirty="0">
              <a:latin typeface="Tekton Pro" pitchFamily="34" charset="0"/>
            </a:endParaRPr>
          </a:p>
        </p:txBody>
      </p:sp>
      <p:sp>
        <p:nvSpPr>
          <p:cNvPr id="3" name="Content Placeholder 2"/>
          <p:cNvSpPr>
            <a:spLocks noGrp="1"/>
          </p:cNvSpPr>
          <p:nvPr>
            <p:ph idx="1"/>
          </p:nvPr>
        </p:nvSpPr>
        <p:spPr>
          <a:xfrm>
            <a:off x="457200" y="1295400"/>
            <a:ext cx="8229600" cy="5105400"/>
          </a:xfrm>
        </p:spPr>
        <p:txBody>
          <a:bodyPr>
            <a:normAutofit/>
          </a:bodyPr>
          <a:lstStyle/>
          <a:p>
            <a:pPr marL="0" indent="0">
              <a:spcBef>
                <a:spcPts val="0"/>
              </a:spcBef>
              <a:buClr>
                <a:schemeClr val="bg1">
                  <a:lumMod val="50000"/>
                </a:schemeClr>
              </a:buClr>
              <a:buNone/>
            </a:pPr>
            <a:r>
              <a:rPr lang="en-US" sz="2200" b="1" dirty="0" smtClean="0">
                <a:solidFill>
                  <a:schemeClr val="accent4">
                    <a:lumMod val="50000"/>
                  </a:schemeClr>
                </a:solidFill>
                <a:latin typeface="Tahoma" pitchFamily="34" charset="0"/>
                <a:ea typeface="Tahoma" pitchFamily="34" charset="0"/>
                <a:cs typeface="Tahoma" pitchFamily="34" charset="0"/>
              </a:rPr>
              <a:t>Comparison of Detailing Requirements:</a:t>
            </a:r>
          </a:p>
          <a:p>
            <a:pPr marL="514350" indent="-514350">
              <a:spcBef>
                <a:spcPts val="1200"/>
              </a:spcBef>
              <a:buClr>
                <a:schemeClr val="bg1">
                  <a:lumMod val="50000"/>
                </a:schemeClr>
              </a:buClr>
              <a:buFont typeface="+mj-lt"/>
              <a:buAutoNum type="arabicParenR" startAt="5"/>
            </a:pPr>
            <a:r>
              <a:rPr lang="en-US" sz="2500" b="1" dirty="0" smtClean="0">
                <a:solidFill>
                  <a:schemeClr val="accent2">
                    <a:lumMod val="50000"/>
                  </a:schemeClr>
                </a:solidFill>
                <a:latin typeface="Aparajita" pitchFamily="34" charset="0"/>
                <a:ea typeface="Tahoma" pitchFamily="34" charset="0"/>
                <a:cs typeface="Aparajita" pitchFamily="34" charset="0"/>
              </a:rPr>
              <a:t>These Figures are cropped literally from ACI 318-95 for Columns :</a:t>
            </a:r>
          </a:p>
          <a:p>
            <a:pPr marL="0" indent="0">
              <a:spcBef>
                <a:spcPts val="1200"/>
              </a:spcBef>
              <a:buClr>
                <a:schemeClr val="bg1">
                  <a:lumMod val="50000"/>
                </a:schemeClr>
              </a:buClr>
              <a:buNone/>
            </a:pPr>
            <a:endParaRPr lang="en-US" sz="2500" b="1" dirty="0" smtClean="0">
              <a:solidFill>
                <a:schemeClr val="accent2">
                  <a:lumMod val="50000"/>
                </a:schemeClr>
              </a:solidFill>
              <a:latin typeface="Aparajita" pitchFamily="34" charset="0"/>
              <a:ea typeface="Tahoma" pitchFamily="34" charset="0"/>
              <a:cs typeface="Aparajita" pitchFamily="34" charset="0"/>
            </a:endParaRPr>
          </a:p>
        </p:txBody>
      </p:sp>
      <p:pic>
        <p:nvPicPr>
          <p:cNvPr id="7170" name="Picture 2" descr="C:\Users\Kareem\Desktop\GP2 IMAGES\Columns 9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286000"/>
            <a:ext cx="4648200" cy="4390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871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S010385378">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7339</TotalTime>
  <Words>3395</Words>
  <Application>Microsoft Office PowerPoint</Application>
  <PresentationFormat>On-screen Show (4:3)</PresentationFormat>
  <Paragraphs>942</Paragraphs>
  <Slides>102</Slides>
  <Notes>1</Notes>
  <HiddenSlides>0</HiddenSlides>
  <MMClips>0</MMClips>
  <ScaleCrop>false</ScaleCrop>
  <HeadingPairs>
    <vt:vector size="4" baseType="variant">
      <vt:variant>
        <vt:lpstr>Theme</vt:lpstr>
      </vt:variant>
      <vt:variant>
        <vt:i4>1</vt:i4>
      </vt:variant>
      <vt:variant>
        <vt:lpstr>Slide Titles</vt:lpstr>
      </vt:variant>
      <vt:variant>
        <vt:i4>102</vt:i4>
      </vt:variant>
    </vt:vector>
  </HeadingPairs>
  <TitlesOfParts>
    <vt:vector size="103" baseType="lpstr">
      <vt:lpstr>TS010385378</vt:lpstr>
      <vt:lpstr>Structural Design of Al-Quds Open University in Salfit</vt:lpstr>
      <vt:lpstr>3D Architectural Model of The Project</vt:lpstr>
      <vt:lpstr>Project Description</vt:lpstr>
      <vt:lpstr>Project Description : Site Plan</vt:lpstr>
      <vt:lpstr>Ground Floor Architectural Plan</vt:lpstr>
      <vt:lpstr>First Floor Architectural Plan</vt:lpstr>
      <vt:lpstr>Second Floor Architectural Plan</vt:lpstr>
      <vt:lpstr>Third ( Roof ) Floor Architectural Plan</vt:lpstr>
      <vt:lpstr>Objectives of Graduation Project</vt:lpstr>
      <vt:lpstr>The Codes Used in This Project</vt:lpstr>
      <vt:lpstr>Seismic Zone Requirements (UBC-97)</vt:lpstr>
      <vt:lpstr>Seismic Zone Requirements (IBC-2012)</vt:lpstr>
      <vt:lpstr>Structural Materials</vt:lpstr>
      <vt:lpstr>Structural Materials</vt:lpstr>
      <vt:lpstr>Non-Structural Materials</vt:lpstr>
      <vt:lpstr>Non-Structural Materials</vt:lpstr>
      <vt:lpstr>Non-Structural Materials</vt:lpstr>
      <vt:lpstr>The Philosophy of Design</vt:lpstr>
      <vt:lpstr>Load Types</vt:lpstr>
      <vt:lpstr>Load Types</vt:lpstr>
      <vt:lpstr>Load Types</vt:lpstr>
      <vt:lpstr>Load Types</vt:lpstr>
      <vt:lpstr>Load Types</vt:lpstr>
      <vt:lpstr>Load Combinations</vt:lpstr>
      <vt:lpstr>Load Combinations</vt:lpstr>
      <vt:lpstr>Preliminary Design of The Project</vt:lpstr>
      <vt:lpstr>Preliminary Design of The Project</vt:lpstr>
      <vt:lpstr>Preliminary Design of The Project</vt:lpstr>
      <vt:lpstr>Equivalent Lateral Force (IBC-2012)</vt:lpstr>
      <vt:lpstr>Equivalent Lateral Force (IBC-2012)</vt:lpstr>
      <vt:lpstr>Equivalent Lateral Force (IBC-2012)</vt:lpstr>
      <vt:lpstr>Equivalent Lateral Force (IBC-2012)</vt:lpstr>
      <vt:lpstr>Equivalent Lateral Force (IBC-2012)</vt:lpstr>
      <vt:lpstr>Equivalent Lateral Force (IBC-2012)</vt:lpstr>
      <vt:lpstr>Equivalent Lateral Force (UBC-97)</vt:lpstr>
      <vt:lpstr>Equivalent Lateral Force (UBC-97)</vt:lpstr>
      <vt:lpstr>Equivalent Lateral Force (UBC-97)</vt:lpstr>
      <vt:lpstr>Equivalent Lateral Force (UBC-97)</vt:lpstr>
      <vt:lpstr>Equivalent Lateral Force (UBC-97)</vt:lpstr>
      <vt:lpstr>Calculating Wind Load (UBC-97)</vt:lpstr>
      <vt:lpstr>Calculating Wind Load (UBC-97)</vt:lpstr>
      <vt:lpstr>Wind Load-Block 1 (UBC-97)</vt:lpstr>
      <vt:lpstr>Wind Load-Block 1  (UBC-97)</vt:lpstr>
      <vt:lpstr>Calculating Wind Load (IBC-2012)</vt:lpstr>
      <vt:lpstr>Calculating Wind Load (IBC-2012)</vt:lpstr>
      <vt:lpstr>Wind Load - Block 1 (IBC-2012)</vt:lpstr>
      <vt:lpstr>Wind Load-Block 1  (IBC-2012)</vt:lpstr>
      <vt:lpstr>Structural 3D Modeling </vt:lpstr>
      <vt:lpstr>Verification of Structural Analysis</vt:lpstr>
      <vt:lpstr>Verification of Structural Analysis</vt:lpstr>
      <vt:lpstr>Verification of Structural Analysis</vt:lpstr>
      <vt:lpstr>Verification of Structural Analysis</vt:lpstr>
      <vt:lpstr>Verification of Structural Analysis</vt:lpstr>
      <vt:lpstr>Verification of Internal Forces</vt:lpstr>
      <vt:lpstr>Verification of Internal Forces</vt:lpstr>
      <vt:lpstr>Verification of Internal Forces</vt:lpstr>
      <vt:lpstr>Verification of Internal Forces</vt:lpstr>
      <vt:lpstr>Verification of Internal Forces</vt:lpstr>
      <vt:lpstr>Serviceability Check</vt:lpstr>
      <vt:lpstr>Serviceability Check</vt:lpstr>
      <vt:lpstr>Serviceability Check</vt:lpstr>
      <vt:lpstr>Serviceability Check</vt:lpstr>
      <vt:lpstr>Check of Lateral Forces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Structural Design of Concrete Members</vt:lpstr>
      <vt:lpstr>Comparison between UBC-97 and IBC-2012</vt:lpstr>
      <vt:lpstr>Comparison between UBC-97 and IBC-2012</vt:lpstr>
      <vt:lpstr>Comparison between UBC-97 and IBC-2012</vt:lpstr>
      <vt:lpstr>Comparison between UBC-97 and IBC-2012</vt:lpstr>
      <vt:lpstr>Comparison between UBC-97 and IBC-2012</vt:lpstr>
      <vt:lpstr>Comparison between UBC-97 and IBC-2012</vt:lpstr>
      <vt:lpstr>Comparison between UBC-97 and IBC-2012</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KAREEM-JO</dc:creator>
  <cp:lastModifiedBy>Kareem</cp:lastModifiedBy>
  <cp:revision>303</cp:revision>
  <dcterms:created xsi:type="dcterms:W3CDTF">2014-12-20T14:39:15Z</dcterms:created>
  <dcterms:modified xsi:type="dcterms:W3CDTF">2015-05-13T08:01:14Z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