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071" r:id="rId1"/>
  </p:sldMasterIdLst>
  <p:sldIdLst>
    <p:sldId id="256" r:id="rId2"/>
    <p:sldId id="257" r:id="rId3"/>
    <p:sldId id="258" r:id="rId4"/>
    <p:sldId id="259" r:id="rId5"/>
    <p:sldId id="270" r:id="rId6"/>
    <p:sldId id="271" r:id="rId7"/>
    <p:sldId id="260" r:id="rId8"/>
    <p:sldId id="261" r:id="rId9"/>
    <p:sldId id="272" r:id="rId10"/>
    <p:sldId id="273" r:id="rId11"/>
    <p:sldId id="275" r:id="rId12"/>
    <p:sldId id="274" r:id="rId13"/>
    <p:sldId id="262" r:id="rId14"/>
    <p:sldId id="276" r:id="rId15"/>
    <p:sldId id="277" r:id="rId16"/>
    <p:sldId id="263" r:id="rId17"/>
    <p:sldId id="283" r:id="rId18"/>
    <p:sldId id="284" r:id="rId19"/>
    <p:sldId id="281" r:id="rId20"/>
    <p:sldId id="286" r:id="rId21"/>
    <p:sldId id="287" r:id="rId22"/>
    <p:sldId id="285" r:id="rId23"/>
    <p:sldId id="288" r:id="rId24"/>
    <p:sldId id="264" r:id="rId25"/>
    <p:sldId id="289" r:id="rId26"/>
    <p:sldId id="295" r:id="rId27"/>
    <p:sldId id="290" r:id="rId28"/>
    <p:sldId id="296" r:id="rId29"/>
    <p:sldId id="291" r:id="rId30"/>
    <p:sldId id="301" r:id="rId31"/>
    <p:sldId id="300" r:id="rId32"/>
    <p:sldId id="299" r:id="rId33"/>
    <p:sldId id="298" r:id="rId34"/>
    <p:sldId id="265" r:id="rId35"/>
    <p:sldId id="292" r:id="rId36"/>
    <p:sldId id="268" r:id="rId37"/>
    <p:sldId id="293" r:id="rId38"/>
    <p:sldId id="269" r:id="rId39"/>
    <p:sldId id="266" r:id="rId40"/>
    <p:sldId id="267"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4" d="100"/>
          <a:sy n="84" d="100"/>
        </p:scale>
        <p:origin x="168"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smtClean="0"/>
              <a:t>Urgency(Training)</a:t>
            </a:r>
            <a:endParaRPr lang="en-US" dirty="0"/>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loss</c:v>
                </c:pt>
              </c:strCache>
            </c:strRef>
          </c:tx>
          <c:spPr>
            <a:ln w="28575" cap="rnd">
              <a:solidFill>
                <a:schemeClr val="accent1"/>
              </a:solidFill>
              <a:round/>
            </a:ln>
            <a:effectLst/>
          </c:spPr>
          <c:marker>
            <c:symbol val="none"/>
          </c:marker>
          <c:cat>
            <c:strRef>
              <c:f>Sheet1!$A$2:$A$21</c:f>
              <c:strCache>
                <c:ptCount val="20"/>
                <c:pt idx="0">
                  <c:v>Epoch 1</c:v>
                </c:pt>
                <c:pt idx="1">
                  <c:v>Epoch 2</c:v>
                </c:pt>
                <c:pt idx="2">
                  <c:v>Epoch 3</c:v>
                </c:pt>
                <c:pt idx="3">
                  <c:v>Epoch 4</c:v>
                </c:pt>
                <c:pt idx="4">
                  <c:v>Epoch 5</c:v>
                </c:pt>
                <c:pt idx="5">
                  <c:v>Epoch 6</c:v>
                </c:pt>
                <c:pt idx="6">
                  <c:v>Epoch 7</c:v>
                </c:pt>
                <c:pt idx="7">
                  <c:v>Epoch 8</c:v>
                </c:pt>
                <c:pt idx="8">
                  <c:v>Epoch 9</c:v>
                </c:pt>
                <c:pt idx="9">
                  <c:v>Epoch 10</c:v>
                </c:pt>
                <c:pt idx="10">
                  <c:v>Epoch 11</c:v>
                </c:pt>
                <c:pt idx="11">
                  <c:v>Epoch 12</c:v>
                </c:pt>
                <c:pt idx="12">
                  <c:v>Epoch 13</c:v>
                </c:pt>
                <c:pt idx="13">
                  <c:v>Epoch 14</c:v>
                </c:pt>
                <c:pt idx="14">
                  <c:v>Epoch 15</c:v>
                </c:pt>
                <c:pt idx="15">
                  <c:v>Epoch 16</c:v>
                </c:pt>
                <c:pt idx="16">
                  <c:v>Epoch 17</c:v>
                </c:pt>
                <c:pt idx="17">
                  <c:v>Epoch 18</c:v>
                </c:pt>
                <c:pt idx="18">
                  <c:v>Epoch 19</c:v>
                </c:pt>
                <c:pt idx="19">
                  <c:v>Epoch 20</c:v>
                </c:pt>
              </c:strCache>
            </c:strRef>
          </c:cat>
          <c:val>
            <c:numRef>
              <c:f>Sheet1!$B$2:$B$21</c:f>
              <c:numCache>
                <c:formatCode>General</c:formatCode>
                <c:ptCount val="20"/>
                <c:pt idx="0">
                  <c:v>0.63629999999999998</c:v>
                </c:pt>
                <c:pt idx="1">
                  <c:v>0.45379999999999998</c:v>
                </c:pt>
                <c:pt idx="2">
                  <c:v>0.25850000000000001</c:v>
                </c:pt>
                <c:pt idx="3">
                  <c:v>0.14050000000000001</c:v>
                </c:pt>
                <c:pt idx="4">
                  <c:v>8.4199999999999997E-2</c:v>
                </c:pt>
                <c:pt idx="5">
                  <c:v>6.9000000000000006E-2</c:v>
                </c:pt>
                <c:pt idx="6">
                  <c:v>5.5500000000000001E-2</c:v>
                </c:pt>
                <c:pt idx="7">
                  <c:v>5.1700000000000003E-2</c:v>
                </c:pt>
                <c:pt idx="8">
                  <c:v>4.2000000000000003E-2</c:v>
                </c:pt>
                <c:pt idx="9">
                  <c:v>4.2099999999999999E-2</c:v>
                </c:pt>
                <c:pt idx="10">
                  <c:v>4.1399999999999999E-2</c:v>
                </c:pt>
                <c:pt idx="11">
                  <c:v>4.1500000000000002E-2</c:v>
                </c:pt>
                <c:pt idx="12">
                  <c:v>4.0800000000000003E-2</c:v>
                </c:pt>
                <c:pt idx="13">
                  <c:v>3.7400000000000003E-2</c:v>
                </c:pt>
                <c:pt idx="14">
                  <c:v>3.6499999999999998E-2</c:v>
                </c:pt>
                <c:pt idx="15">
                  <c:v>3.4500000000000003E-2</c:v>
                </c:pt>
                <c:pt idx="16">
                  <c:v>3.2899999999999999E-2</c:v>
                </c:pt>
                <c:pt idx="17">
                  <c:v>3.4299999999999997E-2</c:v>
                </c:pt>
                <c:pt idx="18">
                  <c:v>3.2899999999999999E-2</c:v>
                </c:pt>
                <c:pt idx="19">
                  <c:v>3.2199999999999999E-2</c:v>
                </c:pt>
              </c:numCache>
            </c:numRef>
          </c:val>
          <c:smooth val="0"/>
          <c:extLst>
            <c:ext xmlns:c16="http://schemas.microsoft.com/office/drawing/2014/chart" uri="{C3380CC4-5D6E-409C-BE32-E72D297353CC}">
              <c16:uniqueId val="{00000000-E9A3-4A39-B0C1-23A1A0B2B9BE}"/>
            </c:ext>
          </c:extLst>
        </c:ser>
        <c:ser>
          <c:idx val="1"/>
          <c:order val="1"/>
          <c:tx>
            <c:strRef>
              <c:f>Sheet1!$C$1</c:f>
              <c:strCache>
                <c:ptCount val="1"/>
                <c:pt idx="0">
                  <c:v>accuracy</c:v>
                </c:pt>
              </c:strCache>
            </c:strRef>
          </c:tx>
          <c:spPr>
            <a:ln w="28575" cap="rnd">
              <a:solidFill>
                <a:schemeClr val="accent2"/>
              </a:solidFill>
              <a:round/>
            </a:ln>
            <a:effectLst/>
          </c:spPr>
          <c:marker>
            <c:symbol val="none"/>
          </c:marker>
          <c:cat>
            <c:strRef>
              <c:f>Sheet1!$A$2:$A$21</c:f>
              <c:strCache>
                <c:ptCount val="20"/>
                <c:pt idx="0">
                  <c:v>Epoch 1</c:v>
                </c:pt>
                <c:pt idx="1">
                  <c:v>Epoch 2</c:v>
                </c:pt>
                <c:pt idx="2">
                  <c:v>Epoch 3</c:v>
                </c:pt>
                <c:pt idx="3">
                  <c:v>Epoch 4</c:v>
                </c:pt>
                <c:pt idx="4">
                  <c:v>Epoch 5</c:v>
                </c:pt>
                <c:pt idx="5">
                  <c:v>Epoch 6</c:v>
                </c:pt>
                <c:pt idx="6">
                  <c:v>Epoch 7</c:v>
                </c:pt>
                <c:pt idx="7">
                  <c:v>Epoch 8</c:v>
                </c:pt>
                <c:pt idx="8">
                  <c:v>Epoch 9</c:v>
                </c:pt>
                <c:pt idx="9">
                  <c:v>Epoch 10</c:v>
                </c:pt>
                <c:pt idx="10">
                  <c:v>Epoch 11</c:v>
                </c:pt>
                <c:pt idx="11">
                  <c:v>Epoch 12</c:v>
                </c:pt>
                <c:pt idx="12">
                  <c:v>Epoch 13</c:v>
                </c:pt>
                <c:pt idx="13">
                  <c:v>Epoch 14</c:v>
                </c:pt>
                <c:pt idx="14">
                  <c:v>Epoch 15</c:v>
                </c:pt>
                <c:pt idx="15">
                  <c:v>Epoch 16</c:v>
                </c:pt>
                <c:pt idx="16">
                  <c:v>Epoch 17</c:v>
                </c:pt>
                <c:pt idx="17">
                  <c:v>Epoch 18</c:v>
                </c:pt>
                <c:pt idx="18">
                  <c:v>Epoch 19</c:v>
                </c:pt>
                <c:pt idx="19">
                  <c:v>Epoch 20</c:v>
                </c:pt>
              </c:strCache>
            </c:strRef>
          </c:cat>
          <c:val>
            <c:numRef>
              <c:f>Sheet1!$C$2:$C$21</c:f>
              <c:numCache>
                <c:formatCode>General</c:formatCode>
                <c:ptCount val="20"/>
                <c:pt idx="0">
                  <c:v>0.627</c:v>
                </c:pt>
                <c:pt idx="1">
                  <c:v>0.81489999999999996</c:v>
                </c:pt>
                <c:pt idx="2">
                  <c:v>0.90080000000000005</c:v>
                </c:pt>
                <c:pt idx="3">
                  <c:v>0.94330000000000003</c:v>
                </c:pt>
                <c:pt idx="4">
                  <c:v>0.96209999999999996</c:v>
                </c:pt>
                <c:pt idx="5">
                  <c:v>0.9677</c:v>
                </c:pt>
                <c:pt idx="6">
                  <c:v>0.97019999999999995</c:v>
                </c:pt>
                <c:pt idx="7">
                  <c:v>0.97160000000000002</c:v>
                </c:pt>
                <c:pt idx="8">
                  <c:v>0.97499999999999998</c:v>
                </c:pt>
                <c:pt idx="9">
                  <c:v>0.97389999999999999</c:v>
                </c:pt>
                <c:pt idx="10">
                  <c:v>0.97389999999999999</c:v>
                </c:pt>
                <c:pt idx="11">
                  <c:v>0.97470000000000001</c:v>
                </c:pt>
                <c:pt idx="12">
                  <c:v>0.97560000000000002</c:v>
                </c:pt>
                <c:pt idx="13">
                  <c:v>0.9758</c:v>
                </c:pt>
                <c:pt idx="14">
                  <c:v>0.97670000000000001</c:v>
                </c:pt>
                <c:pt idx="15">
                  <c:v>0.97719999999999996</c:v>
                </c:pt>
                <c:pt idx="16">
                  <c:v>0.97750000000000004</c:v>
                </c:pt>
                <c:pt idx="17">
                  <c:v>0.97750000000000004</c:v>
                </c:pt>
                <c:pt idx="18">
                  <c:v>0.97719999999999996</c:v>
                </c:pt>
                <c:pt idx="19">
                  <c:v>0.9778</c:v>
                </c:pt>
              </c:numCache>
            </c:numRef>
          </c:val>
          <c:smooth val="0"/>
          <c:extLst>
            <c:ext xmlns:c16="http://schemas.microsoft.com/office/drawing/2014/chart" uri="{C3380CC4-5D6E-409C-BE32-E72D297353CC}">
              <c16:uniqueId val="{00000001-E9A3-4A39-B0C1-23A1A0B2B9BE}"/>
            </c:ext>
          </c:extLst>
        </c:ser>
        <c:dLbls>
          <c:showLegendKey val="0"/>
          <c:showVal val="0"/>
          <c:showCatName val="0"/>
          <c:showSerName val="0"/>
          <c:showPercent val="0"/>
          <c:showBubbleSize val="0"/>
        </c:dLbls>
        <c:smooth val="0"/>
        <c:axId val="2062424559"/>
        <c:axId val="2062422479"/>
      </c:lineChart>
      <c:catAx>
        <c:axId val="20624245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62422479"/>
        <c:crosses val="autoZero"/>
        <c:auto val="1"/>
        <c:lblAlgn val="ctr"/>
        <c:lblOffset val="100"/>
        <c:noMultiLvlLbl val="0"/>
      </c:catAx>
      <c:valAx>
        <c:axId val="206242247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62424559"/>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smtClean="0"/>
              <a:t>Sentiment(Training</a:t>
            </a:r>
            <a:r>
              <a:rPr lang="en-US" dirty="0" smtClean="0"/>
              <a:t>)</a:t>
            </a:r>
            <a:endParaRPr lang="en-US" dirty="0"/>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loss</c:v>
                </c:pt>
              </c:strCache>
            </c:strRef>
          </c:tx>
          <c:spPr>
            <a:ln w="28575" cap="rnd">
              <a:solidFill>
                <a:schemeClr val="accent1"/>
              </a:solidFill>
              <a:round/>
            </a:ln>
            <a:effectLst/>
          </c:spPr>
          <c:marker>
            <c:symbol val="none"/>
          </c:marker>
          <c:cat>
            <c:strRef>
              <c:f>Sheet1!$A$2:$A$21</c:f>
              <c:strCache>
                <c:ptCount val="20"/>
                <c:pt idx="0">
                  <c:v>Epoch 1</c:v>
                </c:pt>
                <c:pt idx="1">
                  <c:v>Epoch 2</c:v>
                </c:pt>
                <c:pt idx="2">
                  <c:v>Epoch 3</c:v>
                </c:pt>
                <c:pt idx="3">
                  <c:v>Epoch 4</c:v>
                </c:pt>
                <c:pt idx="4">
                  <c:v>Epoch 5</c:v>
                </c:pt>
                <c:pt idx="5">
                  <c:v>Epoch 6</c:v>
                </c:pt>
                <c:pt idx="6">
                  <c:v>Epoch 7</c:v>
                </c:pt>
                <c:pt idx="7">
                  <c:v>Epoch 8</c:v>
                </c:pt>
                <c:pt idx="8">
                  <c:v>Epoch 9</c:v>
                </c:pt>
                <c:pt idx="9">
                  <c:v>Epoch 10</c:v>
                </c:pt>
                <c:pt idx="10">
                  <c:v>Epoch 11</c:v>
                </c:pt>
                <c:pt idx="11">
                  <c:v>Epoch 12</c:v>
                </c:pt>
                <c:pt idx="12">
                  <c:v>Epoch 13</c:v>
                </c:pt>
                <c:pt idx="13">
                  <c:v>Epoch 14</c:v>
                </c:pt>
                <c:pt idx="14">
                  <c:v>Epoch 15</c:v>
                </c:pt>
                <c:pt idx="15">
                  <c:v>Epoch 16</c:v>
                </c:pt>
                <c:pt idx="16">
                  <c:v>Epoch 17</c:v>
                </c:pt>
                <c:pt idx="17">
                  <c:v>Epoch 18</c:v>
                </c:pt>
                <c:pt idx="18">
                  <c:v>Epoch 19</c:v>
                </c:pt>
                <c:pt idx="19">
                  <c:v>Epoch 20</c:v>
                </c:pt>
              </c:strCache>
            </c:strRef>
          </c:cat>
          <c:val>
            <c:numRef>
              <c:f>Sheet1!$B$2:$B$21</c:f>
              <c:numCache>
                <c:formatCode>General</c:formatCode>
                <c:ptCount val="20"/>
                <c:pt idx="0">
                  <c:v>0.63249999999999995</c:v>
                </c:pt>
                <c:pt idx="1">
                  <c:v>0.39419999999999999</c:v>
                </c:pt>
                <c:pt idx="2">
                  <c:v>0.26910000000000001</c:v>
                </c:pt>
                <c:pt idx="3">
                  <c:v>0.2329</c:v>
                </c:pt>
                <c:pt idx="4">
                  <c:v>0.2064</c:v>
                </c:pt>
                <c:pt idx="5">
                  <c:v>0.19320000000000001</c:v>
                </c:pt>
                <c:pt idx="6">
                  <c:v>0.18179999999999999</c:v>
                </c:pt>
                <c:pt idx="7">
                  <c:v>0.1782</c:v>
                </c:pt>
                <c:pt idx="8">
                  <c:v>0.1721</c:v>
                </c:pt>
                <c:pt idx="9">
                  <c:v>0.16880000000000001</c:v>
                </c:pt>
                <c:pt idx="10">
                  <c:v>0.1656</c:v>
                </c:pt>
                <c:pt idx="11">
                  <c:v>0.16420000000000001</c:v>
                </c:pt>
                <c:pt idx="12">
                  <c:v>0.1633</c:v>
                </c:pt>
                <c:pt idx="13">
                  <c:v>0.16209999999999999</c:v>
                </c:pt>
                <c:pt idx="14">
                  <c:v>0.161</c:v>
                </c:pt>
                <c:pt idx="15">
                  <c:v>0.16009999999999999</c:v>
                </c:pt>
                <c:pt idx="16">
                  <c:v>0.15959999999999999</c:v>
                </c:pt>
                <c:pt idx="17">
                  <c:v>0.15859999999999999</c:v>
                </c:pt>
                <c:pt idx="18">
                  <c:v>0.1585</c:v>
                </c:pt>
                <c:pt idx="19">
                  <c:v>0.1588</c:v>
                </c:pt>
              </c:numCache>
            </c:numRef>
          </c:val>
          <c:smooth val="0"/>
          <c:extLst>
            <c:ext xmlns:c16="http://schemas.microsoft.com/office/drawing/2014/chart" uri="{C3380CC4-5D6E-409C-BE32-E72D297353CC}">
              <c16:uniqueId val="{00000000-C1D6-45F0-8BBB-517486A35554}"/>
            </c:ext>
          </c:extLst>
        </c:ser>
        <c:ser>
          <c:idx val="1"/>
          <c:order val="1"/>
          <c:tx>
            <c:strRef>
              <c:f>Sheet1!$C$1</c:f>
              <c:strCache>
                <c:ptCount val="1"/>
                <c:pt idx="0">
                  <c:v>accuracy</c:v>
                </c:pt>
              </c:strCache>
            </c:strRef>
          </c:tx>
          <c:spPr>
            <a:ln w="28575" cap="rnd">
              <a:solidFill>
                <a:schemeClr val="accent2"/>
              </a:solidFill>
              <a:round/>
            </a:ln>
            <a:effectLst/>
          </c:spPr>
          <c:marker>
            <c:symbol val="none"/>
          </c:marker>
          <c:cat>
            <c:strRef>
              <c:f>Sheet1!$A$2:$A$21</c:f>
              <c:strCache>
                <c:ptCount val="20"/>
                <c:pt idx="0">
                  <c:v>Epoch 1</c:v>
                </c:pt>
                <c:pt idx="1">
                  <c:v>Epoch 2</c:v>
                </c:pt>
                <c:pt idx="2">
                  <c:v>Epoch 3</c:v>
                </c:pt>
                <c:pt idx="3">
                  <c:v>Epoch 4</c:v>
                </c:pt>
                <c:pt idx="4">
                  <c:v>Epoch 5</c:v>
                </c:pt>
                <c:pt idx="5">
                  <c:v>Epoch 6</c:v>
                </c:pt>
                <c:pt idx="6">
                  <c:v>Epoch 7</c:v>
                </c:pt>
                <c:pt idx="7">
                  <c:v>Epoch 8</c:v>
                </c:pt>
                <c:pt idx="8">
                  <c:v>Epoch 9</c:v>
                </c:pt>
                <c:pt idx="9">
                  <c:v>Epoch 10</c:v>
                </c:pt>
                <c:pt idx="10">
                  <c:v>Epoch 11</c:v>
                </c:pt>
                <c:pt idx="11">
                  <c:v>Epoch 12</c:v>
                </c:pt>
                <c:pt idx="12">
                  <c:v>Epoch 13</c:v>
                </c:pt>
                <c:pt idx="13">
                  <c:v>Epoch 14</c:v>
                </c:pt>
                <c:pt idx="14">
                  <c:v>Epoch 15</c:v>
                </c:pt>
                <c:pt idx="15">
                  <c:v>Epoch 16</c:v>
                </c:pt>
                <c:pt idx="16">
                  <c:v>Epoch 17</c:v>
                </c:pt>
                <c:pt idx="17">
                  <c:v>Epoch 18</c:v>
                </c:pt>
                <c:pt idx="18">
                  <c:v>Epoch 19</c:v>
                </c:pt>
                <c:pt idx="19">
                  <c:v>Epoch 20</c:v>
                </c:pt>
              </c:strCache>
            </c:strRef>
          </c:cat>
          <c:val>
            <c:numRef>
              <c:f>Sheet1!$C$2:$C$21</c:f>
              <c:numCache>
                <c:formatCode>General</c:formatCode>
                <c:ptCount val="20"/>
                <c:pt idx="0">
                  <c:v>0.51400000000000001</c:v>
                </c:pt>
                <c:pt idx="1">
                  <c:v>0.7127</c:v>
                </c:pt>
                <c:pt idx="2">
                  <c:v>0.75880000000000003</c:v>
                </c:pt>
                <c:pt idx="3">
                  <c:v>0.77029999999999998</c:v>
                </c:pt>
                <c:pt idx="4">
                  <c:v>0.77470000000000006</c:v>
                </c:pt>
                <c:pt idx="5">
                  <c:v>0.77669999999999995</c:v>
                </c:pt>
                <c:pt idx="6">
                  <c:v>0.77739999999999998</c:v>
                </c:pt>
                <c:pt idx="7">
                  <c:v>0.77739999999999998</c:v>
                </c:pt>
                <c:pt idx="8">
                  <c:v>0.77739999999999998</c:v>
                </c:pt>
                <c:pt idx="9">
                  <c:v>0.77739999999999998</c:v>
                </c:pt>
                <c:pt idx="10">
                  <c:v>0.77769999999999995</c:v>
                </c:pt>
                <c:pt idx="11">
                  <c:v>0.77769999999999995</c:v>
                </c:pt>
                <c:pt idx="12">
                  <c:v>0.77800000000000002</c:v>
                </c:pt>
                <c:pt idx="13">
                  <c:v>0.77769999999999995</c:v>
                </c:pt>
                <c:pt idx="14">
                  <c:v>0.77769999999999995</c:v>
                </c:pt>
                <c:pt idx="15">
                  <c:v>0.77839999999999998</c:v>
                </c:pt>
                <c:pt idx="16">
                  <c:v>0.78759999999999997</c:v>
                </c:pt>
                <c:pt idx="17">
                  <c:v>0.7954</c:v>
                </c:pt>
                <c:pt idx="18">
                  <c:v>0.80400000000000005</c:v>
                </c:pt>
                <c:pt idx="19">
                  <c:v>0.81559999999999999</c:v>
                </c:pt>
              </c:numCache>
            </c:numRef>
          </c:val>
          <c:smooth val="0"/>
          <c:extLst>
            <c:ext xmlns:c16="http://schemas.microsoft.com/office/drawing/2014/chart" uri="{C3380CC4-5D6E-409C-BE32-E72D297353CC}">
              <c16:uniqueId val="{00000001-C1D6-45F0-8BBB-517486A35554}"/>
            </c:ext>
          </c:extLst>
        </c:ser>
        <c:dLbls>
          <c:showLegendKey val="0"/>
          <c:showVal val="0"/>
          <c:showCatName val="0"/>
          <c:showSerName val="0"/>
          <c:showPercent val="0"/>
          <c:showBubbleSize val="0"/>
        </c:dLbls>
        <c:smooth val="0"/>
        <c:axId val="2062424559"/>
        <c:axId val="2062422479"/>
      </c:lineChart>
      <c:catAx>
        <c:axId val="20624245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62422479"/>
        <c:crosses val="autoZero"/>
        <c:auto val="1"/>
        <c:lblAlgn val="ctr"/>
        <c:lblOffset val="100"/>
        <c:noMultiLvlLbl val="0"/>
      </c:catAx>
      <c:valAx>
        <c:axId val="206242247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62424559"/>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smtClean="0"/>
              <a:t>Topic(Training)</a:t>
            </a:r>
            <a:endParaRPr lang="en-US" dirty="0"/>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loss</c:v>
                </c:pt>
              </c:strCache>
            </c:strRef>
          </c:tx>
          <c:spPr>
            <a:ln w="28575" cap="rnd">
              <a:solidFill>
                <a:schemeClr val="accent1"/>
              </a:solidFill>
              <a:round/>
            </a:ln>
            <a:effectLst/>
          </c:spPr>
          <c:marker>
            <c:symbol val="none"/>
          </c:marker>
          <c:cat>
            <c:strRef>
              <c:f>Sheet1!$A$2:$A$33</c:f>
              <c:strCache>
                <c:ptCount val="32"/>
                <c:pt idx="0">
                  <c:v>Epoch 1</c:v>
                </c:pt>
                <c:pt idx="1">
                  <c:v>Epoch 2</c:v>
                </c:pt>
                <c:pt idx="2">
                  <c:v>Epoch 3</c:v>
                </c:pt>
                <c:pt idx="3">
                  <c:v>Epoch 4</c:v>
                </c:pt>
                <c:pt idx="4">
                  <c:v>Epoch 5</c:v>
                </c:pt>
                <c:pt idx="5">
                  <c:v>Epoch 6</c:v>
                </c:pt>
                <c:pt idx="6">
                  <c:v>Epoch 7</c:v>
                </c:pt>
                <c:pt idx="7">
                  <c:v>Epoch 8</c:v>
                </c:pt>
                <c:pt idx="8">
                  <c:v>Epoch 9</c:v>
                </c:pt>
                <c:pt idx="9">
                  <c:v>Epoch 10</c:v>
                </c:pt>
                <c:pt idx="10">
                  <c:v>Epoch 11</c:v>
                </c:pt>
                <c:pt idx="11">
                  <c:v>Epoch 12</c:v>
                </c:pt>
                <c:pt idx="12">
                  <c:v>Epoch 13</c:v>
                </c:pt>
                <c:pt idx="13">
                  <c:v>Epoch 14</c:v>
                </c:pt>
                <c:pt idx="14">
                  <c:v>Epoch 15</c:v>
                </c:pt>
                <c:pt idx="15">
                  <c:v>Epoch 16</c:v>
                </c:pt>
                <c:pt idx="16">
                  <c:v>Epoch 17</c:v>
                </c:pt>
                <c:pt idx="17">
                  <c:v>Epoch 18</c:v>
                </c:pt>
                <c:pt idx="18">
                  <c:v>Epoch 19</c:v>
                </c:pt>
                <c:pt idx="19">
                  <c:v>Epoch 20</c:v>
                </c:pt>
                <c:pt idx="20">
                  <c:v>Epoch 21</c:v>
                </c:pt>
                <c:pt idx="21">
                  <c:v>Epoch 22</c:v>
                </c:pt>
                <c:pt idx="22">
                  <c:v>Epoch 23</c:v>
                </c:pt>
                <c:pt idx="23">
                  <c:v>Epoch 24</c:v>
                </c:pt>
                <c:pt idx="24">
                  <c:v>Epoch 25</c:v>
                </c:pt>
                <c:pt idx="25">
                  <c:v>Epoch 26</c:v>
                </c:pt>
                <c:pt idx="26">
                  <c:v>Epoch 27</c:v>
                </c:pt>
                <c:pt idx="27">
                  <c:v>Epoch 28</c:v>
                </c:pt>
                <c:pt idx="28">
                  <c:v>Epoch 29</c:v>
                </c:pt>
                <c:pt idx="29">
                  <c:v>Epoch 30</c:v>
                </c:pt>
                <c:pt idx="30">
                  <c:v>Epoch 31</c:v>
                </c:pt>
                <c:pt idx="31">
                  <c:v>Epoch 32</c:v>
                </c:pt>
              </c:strCache>
            </c:strRef>
          </c:cat>
          <c:val>
            <c:numRef>
              <c:f>Sheet1!$B$2:$B$33</c:f>
              <c:numCache>
                <c:formatCode>General</c:formatCode>
                <c:ptCount val="32"/>
                <c:pt idx="0">
                  <c:v>0.42909999999999998</c:v>
                </c:pt>
                <c:pt idx="1">
                  <c:v>0.26819999999999999</c:v>
                </c:pt>
                <c:pt idx="2">
                  <c:v>0.19389999999999999</c:v>
                </c:pt>
                <c:pt idx="3">
                  <c:v>0.1623</c:v>
                </c:pt>
                <c:pt idx="4">
                  <c:v>0.1429</c:v>
                </c:pt>
                <c:pt idx="5">
                  <c:v>0.12920000000000001</c:v>
                </c:pt>
                <c:pt idx="6">
                  <c:v>0.11890000000000001</c:v>
                </c:pt>
                <c:pt idx="7">
                  <c:v>0.1115</c:v>
                </c:pt>
                <c:pt idx="8">
                  <c:v>0.105</c:v>
                </c:pt>
                <c:pt idx="9">
                  <c:v>0.1008</c:v>
                </c:pt>
                <c:pt idx="10">
                  <c:v>9.6500000000000002E-2</c:v>
                </c:pt>
                <c:pt idx="11">
                  <c:v>9.4600000000000004E-2</c:v>
                </c:pt>
                <c:pt idx="12">
                  <c:v>9.3299999999999994E-2</c:v>
                </c:pt>
                <c:pt idx="13">
                  <c:v>9.0899999999999995E-2</c:v>
                </c:pt>
                <c:pt idx="14">
                  <c:v>9.0200000000000002E-2</c:v>
                </c:pt>
                <c:pt idx="15">
                  <c:v>8.9099999999999999E-2</c:v>
                </c:pt>
                <c:pt idx="16">
                  <c:v>8.8200000000000001E-2</c:v>
                </c:pt>
                <c:pt idx="17">
                  <c:v>8.77E-2</c:v>
                </c:pt>
                <c:pt idx="18">
                  <c:v>8.6599999999999996E-2</c:v>
                </c:pt>
                <c:pt idx="19">
                  <c:v>8.7300000000000003E-2</c:v>
                </c:pt>
                <c:pt idx="20">
                  <c:v>8.5900000000000004E-2</c:v>
                </c:pt>
                <c:pt idx="21">
                  <c:v>8.7400000000000005E-2</c:v>
                </c:pt>
                <c:pt idx="22">
                  <c:v>8.6699999999999999E-2</c:v>
                </c:pt>
                <c:pt idx="23">
                  <c:v>8.5699999999999998E-2</c:v>
                </c:pt>
                <c:pt idx="24">
                  <c:v>8.6599999999999996E-2</c:v>
                </c:pt>
                <c:pt idx="25">
                  <c:v>8.6300000000000002E-2</c:v>
                </c:pt>
                <c:pt idx="26">
                  <c:v>8.6800000000000002E-2</c:v>
                </c:pt>
                <c:pt idx="27">
                  <c:v>8.8400000000000006E-2</c:v>
                </c:pt>
                <c:pt idx="28">
                  <c:v>8.7499999999999994E-2</c:v>
                </c:pt>
                <c:pt idx="29">
                  <c:v>8.6800000000000002E-2</c:v>
                </c:pt>
                <c:pt idx="30">
                  <c:v>9.0999999999999998E-2</c:v>
                </c:pt>
                <c:pt idx="31">
                  <c:v>9.2299999999999993E-2</c:v>
                </c:pt>
              </c:numCache>
            </c:numRef>
          </c:val>
          <c:smooth val="0"/>
          <c:extLst>
            <c:ext xmlns:c16="http://schemas.microsoft.com/office/drawing/2014/chart" uri="{C3380CC4-5D6E-409C-BE32-E72D297353CC}">
              <c16:uniqueId val="{00000000-D1AB-484D-A5AD-0BCC3829390B}"/>
            </c:ext>
          </c:extLst>
        </c:ser>
        <c:ser>
          <c:idx val="1"/>
          <c:order val="1"/>
          <c:tx>
            <c:strRef>
              <c:f>Sheet1!$C$1</c:f>
              <c:strCache>
                <c:ptCount val="1"/>
                <c:pt idx="0">
                  <c:v>accuracy</c:v>
                </c:pt>
              </c:strCache>
            </c:strRef>
          </c:tx>
          <c:spPr>
            <a:ln w="28575" cap="rnd">
              <a:solidFill>
                <a:schemeClr val="accent2"/>
              </a:solidFill>
              <a:round/>
            </a:ln>
            <a:effectLst/>
          </c:spPr>
          <c:marker>
            <c:symbol val="none"/>
          </c:marker>
          <c:cat>
            <c:strRef>
              <c:f>Sheet1!$A$2:$A$33</c:f>
              <c:strCache>
                <c:ptCount val="32"/>
                <c:pt idx="0">
                  <c:v>Epoch 1</c:v>
                </c:pt>
                <c:pt idx="1">
                  <c:v>Epoch 2</c:v>
                </c:pt>
                <c:pt idx="2">
                  <c:v>Epoch 3</c:v>
                </c:pt>
                <c:pt idx="3">
                  <c:v>Epoch 4</c:v>
                </c:pt>
                <c:pt idx="4">
                  <c:v>Epoch 5</c:v>
                </c:pt>
                <c:pt idx="5">
                  <c:v>Epoch 6</c:v>
                </c:pt>
                <c:pt idx="6">
                  <c:v>Epoch 7</c:v>
                </c:pt>
                <c:pt idx="7">
                  <c:v>Epoch 8</c:v>
                </c:pt>
                <c:pt idx="8">
                  <c:v>Epoch 9</c:v>
                </c:pt>
                <c:pt idx="9">
                  <c:v>Epoch 10</c:v>
                </c:pt>
                <c:pt idx="10">
                  <c:v>Epoch 11</c:v>
                </c:pt>
                <c:pt idx="11">
                  <c:v>Epoch 12</c:v>
                </c:pt>
                <c:pt idx="12">
                  <c:v>Epoch 13</c:v>
                </c:pt>
                <c:pt idx="13">
                  <c:v>Epoch 14</c:v>
                </c:pt>
                <c:pt idx="14">
                  <c:v>Epoch 15</c:v>
                </c:pt>
                <c:pt idx="15">
                  <c:v>Epoch 16</c:v>
                </c:pt>
                <c:pt idx="16">
                  <c:v>Epoch 17</c:v>
                </c:pt>
                <c:pt idx="17">
                  <c:v>Epoch 18</c:v>
                </c:pt>
                <c:pt idx="18">
                  <c:v>Epoch 19</c:v>
                </c:pt>
                <c:pt idx="19">
                  <c:v>Epoch 20</c:v>
                </c:pt>
                <c:pt idx="20">
                  <c:v>Epoch 21</c:v>
                </c:pt>
                <c:pt idx="21">
                  <c:v>Epoch 22</c:v>
                </c:pt>
                <c:pt idx="22">
                  <c:v>Epoch 23</c:v>
                </c:pt>
                <c:pt idx="23">
                  <c:v>Epoch 24</c:v>
                </c:pt>
                <c:pt idx="24">
                  <c:v>Epoch 25</c:v>
                </c:pt>
                <c:pt idx="25">
                  <c:v>Epoch 26</c:v>
                </c:pt>
                <c:pt idx="26">
                  <c:v>Epoch 27</c:v>
                </c:pt>
                <c:pt idx="27">
                  <c:v>Epoch 28</c:v>
                </c:pt>
                <c:pt idx="28">
                  <c:v>Epoch 29</c:v>
                </c:pt>
                <c:pt idx="29">
                  <c:v>Epoch 30</c:v>
                </c:pt>
                <c:pt idx="30">
                  <c:v>Epoch 31</c:v>
                </c:pt>
                <c:pt idx="31">
                  <c:v>Epoch 32</c:v>
                </c:pt>
              </c:strCache>
            </c:strRef>
          </c:cat>
          <c:val>
            <c:numRef>
              <c:f>Sheet1!$C$2:$C$33</c:f>
              <c:numCache>
                <c:formatCode>General</c:formatCode>
                <c:ptCount val="32"/>
                <c:pt idx="0">
                  <c:v>0.45860000000000001</c:v>
                </c:pt>
                <c:pt idx="1">
                  <c:v>0.71640000000000004</c:v>
                </c:pt>
                <c:pt idx="2">
                  <c:v>0.78369999999999995</c:v>
                </c:pt>
                <c:pt idx="3">
                  <c:v>0.79630000000000001</c:v>
                </c:pt>
                <c:pt idx="4">
                  <c:v>0.79630000000000001</c:v>
                </c:pt>
                <c:pt idx="5">
                  <c:v>0.79679999999999995</c:v>
                </c:pt>
                <c:pt idx="6">
                  <c:v>0.80269999999999997</c:v>
                </c:pt>
                <c:pt idx="7">
                  <c:v>0.80810000000000004</c:v>
                </c:pt>
                <c:pt idx="8">
                  <c:v>0.81289999999999996</c:v>
                </c:pt>
                <c:pt idx="9">
                  <c:v>0.81940000000000002</c:v>
                </c:pt>
                <c:pt idx="10">
                  <c:v>0.81089999999999995</c:v>
                </c:pt>
                <c:pt idx="11">
                  <c:v>0.8196</c:v>
                </c:pt>
                <c:pt idx="12">
                  <c:v>0.82369999999999999</c:v>
                </c:pt>
                <c:pt idx="13">
                  <c:v>0.82350000000000001</c:v>
                </c:pt>
                <c:pt idx="14">
                  <c:v>0.82830000000000004</c:v>
                </c:pt>
                <c:pt idx="15">
                  <c:v>0.8357</c:v>
                </c:pt>
                <c:pt idx="16">
                  <c:v>0.82869999999999999</c:v>
                </c:pt>
                <c:pt idx="17">
                  <c:v>0.83479999999999999</c:v>
                </c:pt>
                <c:pt idx="18">
                  <c:v>0.83289999999999997</c:v>
                </c:pt>
                <c:pt idx="19">
                  <c:v>0.84240000000000004</c:v>
                </c:pt>
                <c:pt idx="20">
                  <c:v>0.83679999999999999</c:v>
                </c:pt>
                <c:pt idx="21">
                  <c:v>0.83830000000000005</c:v>
                </c:pt>
                <c:pt idx="22">
                  <c:v>0.83740000000000003</c:v>
                </c:pt>
                <c:pt idx="23">
                  <c:v>0.84370000000000001</c:v>
                </c:pt>
                <c:pt idx="24">
                  <c:v>0.84199999999999997</c:v>
                </c:pt>
                <c:pt idx="25">
                  <c:v>0.84830000000000005</c:v>
                </c:pt>
                <c:pt idx="26">
                  <c:v>0.8468</c:v>
                </c:pt>
                <c:pt idx="27">
                  <c:v>0.8448</c:v>
                </c:pt>
                <c:pt idx="28">
                  <c:v>0.84550000000000003</c:v>
                </c:pt>
                <c:pt idx="29">
                  <c:v>0.84589999999999999</c:v>
                </c:pt>
                <c:pt idx="30">
                  <c:v>0.84389999999999998</c:v>
                </c:pt>
                <c:pt idx="31">
                  <c:v>0.85019999999999996</c:v>
                </c:pt>
              </c:numCache>
            </c:numRef>
          </c:val>
          <c:smooth val="0"/>
          <c:extLst>
            <c:ext xmlns:c16="http://schemas.microsoft.com/office/drawing/2014/chart" uri="{C3380CC4-5D6E-409C-BE32-E72D297353CC}">
              <c16:uniqueId val="{00000001-D1AB-484D-A5AD-0BCC3829390B}"/>
            </c:ext>
          </c:extLst>
        </c:ser>
        <c:dLbls>
          <c:showLegendKey val="0"/>
          <c:showVal val="0"/>
          <c:showCatName val="0"/>
          <c:showSerName val="0"/>
          <c:showPercent val="0"/>
          <c:showBubbleSize val="0"/>
        </c:dLbls>
        <c:smooth val="0"/>
        <c:axId val="2062424559"/>
        <c:axId val="2062422479"/>
      </c:lineChart>
      <c:catAx>
        <c:axId val="20624245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62422479"/>
        <c:crosses val="autoZero"/>
        <c:auto val="1"/>
        <c:lblAlgn val="ctr"/>
        <c:lblOffset val="100"/>
        <c:noMultiLvlLbl val="0"/>
      </c:catAx>
      <c:valAx>
        <c:axId val="206242247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62424559"/>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E016143-E03C-4CFD-AFDC-14E5BDEA754C}" type="datetimeFigureOut">
              <a:rPr lang="en-US" smtClean="0"/>
              <a:t>12/27/2020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4784307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E59FD0C-5451-4CA0-86AF-E70AE3279989}" type="datetimeFigureOut">
              <a:rPr lang="en-US" smtClean="0"/>
              <a:t>12/27/2020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29078332"/>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E59FD0C-5451-4CA0-86AF-E70AE3279989}" type="datetimeFigureOut">
              <a:rPr lang="en-US" smtClean="0"/>
              <a:t>12/27/2020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21256100"/>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0E59FD0C-5451-4CA0-86AF-E70AE3279989}" type="datetimeFigureOut">
              <a:rPr lang="en-US" smtClean="0"/>
              <a:t>12/27/2020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82100761"/>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0E59FD0C-5451-4CA0-86AF-E70AE3279989}" type="datetimeFigureOut">
              <a:rPr lang="en-US" smtClean="0"/>
              <a:t>12/27/2020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24292409"/>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0E59FD0C-5451-4CA0-86AF-E70AE3279989}" type="datetimeFigureOut">
              <a:rPr lang="en-US" smtClean="0"/>
              <a:t>12/27/2020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68833465"/>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033E54A-A8CA-48C1-9504-691B58049D29}" type="datetimeFigureOut">
              <a:rPr lang="en-US" smtClean="0"/>
              <a:t>12/27/2020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2128404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5F6C806-BBF7-471C-9527-881CE2266695}" type="datetimeFigureOut">
              <a:rPr lang="en-US" smtClean="0"/>
              <a:t>12/27/2020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90858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C94063-DF36-4330-A365-08DA1FA5B7D6}" type="datetimeFigureOut">
              <a:rPr lang="en-US" smtClean="0"/>
              <a:t>12/27/2020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63769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08A7C6C-0F39-4D70-8E8D-FE5B9C95FA73}" type="datetimeFigureOut">
              <a:rPr lang="en-US" smtClean="0"/>
              <a:t>12/27/2020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26148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FCFA4AC-08CC-42CE-BD01-C191750A04EC}" type="datetimeFigureOut">
              <a:rPr lang="en-US" smtClean="0"/>
              <a:t>12/27/2020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6612618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BA7A723-92A7-435B-B681-F25B092FEFEB}" type="datetimeFigureOut">
              <a:rPr lang="en-US" smtClean="0"/>
              <a:t>12/27/2020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32894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F170639-886C-4FCF-9EAB-ABB5DA3F3F4A}" type="datetimeFigureOut">
              <a:rPr lang="en-US" smtClean="0"/>
              <a:t>12/27/2020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0661028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230651-31F4-45D2-98AE-A2108F41BC07}" type="datetimeFigureOut">
              <a:rPr lang="en-US" smtClean="0"/>
              <a:t>12/27/2020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2268542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6F53789A-C914-4DB1-8815-80B5EC7335C5}" type="datetimeFigureOut">
              <a:rPr lang="en-US" smtClean="0"/>
              <a:t>12/27/2020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812522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E6440AA-91A0-436F-8FDB-C0F939DCAE21}" type="datetimeFigureOut">
              <a:rPr lang="en-US" smtClean="0"/>
              <a:t>12/27/2020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311184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0E59FD0C-5451-4CA0-86AF-E70AE3279989}" type="datetimeFigureOut">
              <a:rPr lang="en-US" smtClean="0"/>
              <a:t>12/27/2020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66202329"/>
      </p:ext>
    </p:extLst>
  </p:cSld>
  <p:clrMap bg1="lt1" tx1="dk1" bg2="lt2" tx2="dk2" accent1="accent1" accent2="accent2" accent3="accent3" accent4="accent4" accent5="accent5" accent6="accent6" hlink="hlink" folHlink="folHlink"/>
  <p:sldLayoutIdLst>
    <p:sldLayoutId id="2147484072" r:id="rId1"/>
    <p:sldLayoutId id="2147484073" r:id="rId2"/>
    <p:sldLayoutId id="2147484074" r:id="rId3"/>
    <p:sldLayoutId id="2147484075" r:id="rId4"/>
    <p:sldLayoutId id="2147484076" r:id="rId5"/>
    <p:sldLayoutId id="2147484077" r:id="rId6"/>
    <p:sldLayoutId id="2147484078" r:id="rId7"/>
    <p:sldLayoutId id="2147484079" r:id="rId8"/>
    <p:sldLayoutId id="2147484080" r:id="rId9"/>
    <p:sldLayoutId id="2147484081" r:id="rId10"/>
    <p:sldLayoutId id="2147484082" r:id="rId11"/>
    <p:sldLayoutId id="2147484083" r:id="rId12"/>
    <p:sldLayoutId id="2147484084" r:id="rId13"/>
    <p:sldLayoutId id="2147484085" r:id="rId14"/>
    <p:sldLayoutId id="2147484086" r:id="rId15"/>
    <p:sldLayoutId id="2147484087" r:id="rId16"/>
  </p:sldLayoutIdLst>
  <p:hf sldNum="0" hdr="0" ftr="0" dt="0"/>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9212" y="2697480"/>
            <a:ext cx="8915399" cy="2262781"/>
          </a:xfrm>
        </p:spPr>
        <p:txBody>
          <a:bodyPr>
            <a:normAutofit fontScale="90000"/>
          </a:bodyPr>
          <a:lstStyle/>
          <a:p>
            <a:r>
              <a:rPr lang="en-US" dirty="0"/>
              <a:t>ANLP text analyzer</a:t>
            </a:r>
            <a:r>
              <a:rPr lang="en-US" dirty="0"/>
              <a:t/>
            </a:r>
            <a:br>
              <a:rPr lang="en-US" dirty="0"/>
            </a:br>
            <a:r>
              <a:rPr lang="en-US" dirty="0"/>
              <a:t/>
            </a:r>
            <a:br>
              <a:rPr lang="en-US" dirty="0"/>
            </a:br>
            <a:endParaRPr lang="en-US" dirty="0"/>
          </a:p>
        </p:txBody>
      </p:sp>
      <p:sp>
        <p:nvSpPr>
          <p:cNvPr id="3" name="Subtitle 2"/>
          <p:cNvSpPr>
            <a:spLocks noGrp="1"/>
          </p:cNvSpPr>
          <p:nvPr>
            <p:ph type="subTitle" idx="1"/>
          </p:nvPr>
        </p:nvSpPr>
        <p:spPr>
          <a:xfrm>
            <a:off x="2589213" y="3474721"/>
            <a:ext cx="8915399" cy="2428942"/>
          </a:xfrm>
        </p:spPr>
        <p:txBody>
          <a:bodyPr>
            <a:normAutofit/>
          </a:bodyPr>
          <a:lstStyle/>
          <a:p>
            <a:r>
              <a:rPr lang="en-US" dirty="0"/>
              <a:t>Noor Zreaq</a:t>
            </a:r>
            <a:endParaRPr lang="en-US" dirty="0"/>
          </a:p>
          <a:p>
            <a:r>
              <a:rPr lang="en-US" dirty="0"/>
              <a:t>Omar Dweikat</a:t>
            </a:r>
            <a:endParaRPr lang="en-US" dirty="0"/>
          </a:p>
          <a:p>
            <a:r>
              <a:rPr lang="en-US" dirty="0"/>
              <a:t>Supervisor: </a:t>
            </a:r>
            <a:r>
              <a:rPr lang="en-US" dirty="0" err="1"/>
              <a:t>Dr.Aladdin</a:t>
            </a:r>
            <a:r>
              <a:rPr lang="en-US" dirty="0"/>
              <a:t> </a:t>
            </a:r>
            <a:r>
              <a:rPr lang="en-US" dirty="0" err="1"/>
              <a:t>Masri</a:t>
            </a:r>
            <a:endParaRPr lang="en-US" dirty="0"/>
          </a:p>
          <a:p>
            <a:r>
              <a:rPr lang="en-US" dirty="0"/>
              <a:t/>
            </a:r>
            <a:br>
              <a:rPr lang="en-US" dirty="0"/>
            </a:br>
            <a:endParaRPr lang="en-US" dirty="0"/>
          </a:p>
        </p:txBody>
      </p:sp>
    </p:spTree>
    <p:extLst>
      <p:ext uri="{BB962C8B-B14F-4D97-AF65-F5344CB8AC3E}">
        <p14:creationId xmlns:p14="http://schemas.microsoft.com/office/powerpoint/2010/main" val="9368349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processing(email before)</a:t>
            </a:r>
            <a:endParaRPr lang="en-US" dirty="0"/>
          </a:p>
        </p:txBody>
      </p:sp>
      <p:pic>
        <p:nvPicPr>
          <p:cNvPr id="7" name="Picture 6"/>
          <p:cNvPicPr>
            <a:picLocks noChangeAspect="1"/>
          </p:cNvPicPr>
          <p:nvPr/>
        </p:nvPicPr>
        <p:blipFill>
          <a:blip r:embed="rId2"/>
          <a:stretch>
            <a:fillRect/>
          </a:stretch>
        </p:blipFill>
        <p:spPr>
          <a:xfrm>
            <a:off x="2071395" y="1905000"/>
            <a:ext cx="8074787" cy="4368327"/>
          </a:xfrm>
          <a:prstGeom prst="rect">
            <a:avLst/>
          </a:prstGeom>
        </p:spPr>
      </p:pic>
    </p:spTree>
    <p:extLst>
      <p:ext uri="{BB962C8B-B14F-4D97-AF65-F5344CB8AC3E}">
        <p14:creationId xmlns:p14="http://schemas.microsoft.com/office/powerpoint/2010/main" val="41723419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processing(email </a:t>
            </a:r>
            <a:r>
              <a:rPr lang="en-US" dirty="0" smtClean="0"/>
              <a:t>after)</a:t>
            </a:r>
            <a:endParaRPr lang="en-US" dirty="0"/>
          </a:p>
        </p:txBody>
      </p:sp>
      <p:pic>
        <p:nvPicPr>
          <p:cNvPr id="6" name="Picture 5"/>
          <p:cNvPicPr>
            <a:picLocks noChangeAspect="1"/>
          </p:cNvPicPr>
          <p:nvPr/>
        </p:nvPicPr>
        <p:blipFill>
          <a:blip r:embed="rId2"/>
          <a:stretch>
            <a:fillRect/>
          </a:stretch>
        </p:blipFill>
        <p:spPr>
          <a:xfrm>
            <a:off x="1158273" y="2106168"/>
            <a:ext cx="10440777" cy="1588008"/>
          </a:xfrm>
          <a:prstGeom prst="rect">
            <a:avLst/>
          </a:prstGeom>
        </p:spPr>
      </p:pic>
    </p:spTree>
    <p:extLst>
      <p:ext uri="{BB962C8B-B14F-4D97-AF65-F5344CB8AC3E}">
        <p14:creationId xmlns:p14="http://schemas.microsoft.com/office/powerpoint/2010/main" val="13497726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Classification</a:t>
            </a:r>
            <a:endParaRPr lang="en-US" dirty="0"/>
          </a:p>
        </p:txBody>
      </p:sp>
      <p:sp>
        <p:nvSpPr>
          <p:cNvPr id="3" name="Content Placeholder 2"/>
          <p:cNvSpPr>
            <a:spLocks noGrp="1"/>
          </p:cNvSpPr>
          <p:nvPr>
            <p:ph idx="1"/>
          </p:nvPr>
        </p:nvSpPr>
        <p:spPr>
          <a:xfrm>
            <a:off x="2589212" y="1758696"/>
            <a:ext cx="8915400" cy="3777622"/>
          </a:xfrm>
        </p:spPr>
        <p:txBody>
          <a:bodyPr>
            <a:normAutofit lnSpcReduction="10000"/>
          </a:bodyPr>
          <a:lstStyle/>
          <a:p>
            <a:r>
              <a:rPr lang="en-US" dirty="0" smtClean="0"/>
              <a:t>The previous process yielded 14099 Arabic only emails</a:t>
            </a:r>
          </a:p>
          <a:p>
            <a:endParaRPr lang="en-US" dirty="0"/>
          </a:p>
          <a:p>
            <a:r>
              <a:rPr lang="en-US" dirty="0" smtClean="0"/>
              <a:t>Which were then classified into 3 separate main folders, each containing many subfolders</a:t>
            </a:r>
          </a:p>
          <a:p>
            <a:pPr lvl="1"/>
            <a:r>
              <a:rPr lang="en-US" dirty="0"/>
              <a:t>Urgency</a:t>
            </a:r>
          </a:p>
          <a:p>
            <a:pPr lvl="1"/>
            <a:r>
              <a:rPr lang="en-US" dirty="0"/>
              <a:t>Sentiment</a:t>
            </a:r>
          </a:p>
          <a:p>
            <a:pPr lvl="1"/>
            <a:r>
              <a:rPr lang="en-US" dirty="0" smtClean="0"/>
              <a:t>Topic</a:t>
            </a:r>
          </a:p>
          <a:p>
            <a:pPr marL="457200" lvl="1" indent="0">
              <a:buNone/>
            </a:pPr>
            <a:endParaRPr lang="en-US" dirty="0"/>
          </a:p>
          <a:p>
            <a:r>
              <a:rPr lang="en-US" dirty="0" smtClean="0"/>
              <a:t>During this classification, many emails were removed due to repetition, irrelevance to the dataset, as well as other reasons. Giving a final total of roughly 5000 emails</a:t>
            </a:r>
          </a:p>
        </p:txBody>
      </p:sp>
    </p:spTree>
    <p:extLst>
      <p:ext uri="{BB962C8B-B14F-4D97-AF65-F5344CB8AC3E}">
        <p14:creationId xmlns:p14="http://schemas.microsoft.com/office/powerpoint/2010/main" val="4676678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Dataset classification</a:t>
            </a:r>
            <a:endParaRPr lang="en-US" dirty="0"/>
          </a:p>
        </p:txBody>
      </p:sp>
      <p:pic>
        <p:nvPicPr>
          <p:cNvPr id="6" name="Picture 5"/>
          <p:cNvPicPr>
            <a:picLocks noChangeAspect="1"/>
          </p:cNvPicPr>
          <p:nvPr/>
        </p:nvPicPr>
        <p:blipFill>
          <a:blip r:embed="rId2"/>
          <a:stretch>
            <a:fillRect/>
          </a:stretch>
        </p:blipFill>
        <p:spPr>
          <a:xfrm>
            <a:off x="6668570" y="1578064"/>
            <a:ext cx="4386236" cy="2234984"/>
          </a:xfrm>
          <a:prstGeom prst="rect">
            <a:avLst/>
          </a:prstGeom>
        </p:spPr>
      </p:pic>
      <p:pic>
        <p:nvPicPr>
          <p:cNvPr id="9" name="Picture 8"/>
          <p:cNvPicPr>
            <a:picLocks noChangeAspect="1"/>
          </p:cNvPicPr>
          <p:nvPr/>
        </p:nvPicPr>
        <p:blipFill>
          <a:blip r:embed="rId3"/>
          <a:stretch>
            <a:fillRect/>
          </a:stretch>
        </p:blipFill>
        <p:spPr>
          <a:xfrm>
            <a:off x="1675751" y="4560995"/>
            <a:ext cx="4428957" cy="2002776"/>
          </a:xfrm>
          <a:prstGeom prst="rect">
            <a:avLst/>
          </a:prstGeom>
        </p:spPr>
      </p:pic>
      <p:pic>
        <p:nvPicPr>
          <p:cNvPr id="10" name="Picture 9"/>
          <p:cNvPicPr>
            <a:picLocks noChangeAspect="1"/>
          </p:cNvPicPr>
          <p:nvPr/>
        </p:nvPicPr>
        <p:blipFill>
          <a:blip r:embed="rId4"/>
          <a:stretch>
            <a:fillRect/>
          </a:stretch>
        </p:blipFill>
        <p:spPr>
          <a:xfrm>
            <a:off x="1675751" y="1578064"/>
            <a:ext cx="3479723" cy="2655995"/>
          </a:xfrm>
          <a:prstGeom prst="rect">
            <a:avLst/>
          </a:prstGeom>
        </p:spPr>
      </p:pic>
      <p:pic>
        <p:nvPicPr>
          <p:cNvPr id="11" name="Picture 10"/>
          <p:cNvPicPr>
            <a:picLocks noChangeAspect="1"/>
          </p:cNvPicPr>
          <p:nvPr/>
        </p:nvPicPr>
        <p:blipFill>
          <a:blip r:embed="rId5"/>
          <a:stretch>
            <a:fillRect/>
          </a:stretch>
        </p:blipFill>
        <p:spPr>
          <a:xfrm>
            <a:off x="6668570" y="4192105"/>
            <a:ext cx="4386235" cy="2371666"/>
          </a:xfrm>
          <a:prstGeom prst="rect">
            <a:avLst/>
          </a:prstGeom>
        </p:spPr>
      </p:pic>
    </p:spTree>
    <p:extLst>
      <p:ext uri="{BB962C8B-B14F-4D97-AF65-F5344CB8AC3E}">
        <p14:creationId xmlns:p14="http://schemas.microsoft.com/office/powerpoint/2010/main" val="5163100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representation</a:t>
            </a:r>
            <a:endParaRPr lang="en-US" dirty="0"/>
          </a:p>
        </p:txBody>
      </p:sp>
      <p:sp>
        <p:nvSpPr>
          <p:cNvPr id="3" name="Content Placeholder 2"/>
          <p:cNvSpPr>
            <a:spLocks noGrp="1"/>
          </p:cNvSpPr>
          <p:nvPr>
            <p:ph idx="1"/>
          </p:nvPr>
        </p:nvSpPr>
        <p:spPr/>
        <p:txBody>
          <a:bodyPr/>
          <a:lstStyle/>
          <a:p>
            <a:r>
              <a:rPr lang="en-US" dirty="0" smtClean="0"/>
              <a:t>We used Word Embedding to numerically represent our data, since it is one of the major breakthroughs in solving complex NLP problems</a:t>
            </a:r>
          </a:p>
          <a:p>
            <a:endParaRPr lang="en-US" dirty="0" smtClean="0"/>
          </a:p>
          <a:p>
            <a:r>
              <a:rPr lang="en-US" dirty="0" smtClean="0"/>
              <a:t>Word Embedding was used as a layer in our models, and passed the documents as a vector of encoded values using the one hot encoding from the Tokenizer API in Keras</a:t>
            </a:r>
          </a:p>
          <a:p>
            <a:endParaRPr lang="en-US" dirty="0"/>
          </a:p>
          <a:p>
            <a:r>
              <a:rPr lang="en-US" dirty="0" smtClean="0"/>
              <a:t>And since Word Embedding requires specific types of data preprocessing, we will now show how that was achieved</a:t>
            </a:r>
            <a:endParaRPr lang="en-US" dirty="0"/>
          </a:p>
        </p:txBody>
      </p:sp>
    </p:spTree>
    <p:extLst>
      <p:ext uri="{BB962C8B-B14F-4D97-AF65-F5344CB8AC3E}">
        <p14:creationId xmlns:p14="http://schemas.microsoft.com/office/powerpoint/2010/main" val="8699132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preprocessing</a:t>
            </a:r>
            <a:endParaRPr lang="en-US" dirty="0"/>
          </a:p>
        </p:txBody>
      </p:sp>
      <p:sp>
        <p:nvSpPr>
          <p:cNvPr id="3" name="Content Placeholder 2"/>
          <p:cNvSpPr>
            <a:spLocks noGrp="1"/>
          </p:cNvSpPr>
          <p:nvPr>
            <p:ph idx="1"/>
          </p:nvPr>
        </p:nvSpPr>
        <p:spPr/>
        <p:txBody>
          <a:bodyPr/>
          <a:lstStyle/>
          <a:p>
            <a:r>
              <a:rPr lang="en-US" dirty="0" smtClean="0"/>
              <a:t>From the data, we removed punctuation(</a:t>
            </a:r>
            <a:r>
              <a:rPr lang="en-US" dirty="0" err="1" smtClean="0"/>
              <a:t>e.g</a:t>
            </a:r>
            <a:r>
              <a:rPr lang="en-US" dirty="0" smtClean="0"/>
              <a:t> </a:t>
            </a:r>
            <a:r>
              <a:rPr lang="ar-JO" dirty="0" smtClean="0"/>
              <a:t>!</a:t>
            </a:r>
            <a:r>
              <a:rPr lang="en-US" dirty="0" smtClean="0"/>
              <a:t>,</a:t>
            </a:r>
            <a:r>
              <a:rPr lang="ar-JO" dirty="0" smtClean="0"/>
              <a:t>؟</a:t>
            </a:r>
            <a:r>
              <a:rPr lang="en-US" dirty="0" smtClean="0"/>
              <a:t>…), letter modification(</a:t>
            </a:r>
            <a:r>
              <a:rPr lang="ar-JO" dirty="0" smtClean="0"/>
              <a:t>الحَرَكاتْ</a:t>
            </a:r>
            <a:r>
              <a:rPr lang="en-US" dirty="0" smtClean="0"/>
              <a:t>)</a:t>
            </a:r>
          </a:p>
          <a:p>
            <a:r>
              <a:rPr lang="en-US" dirty="0" smtClean="0"/>
              <a:t>We also removed stop words(</a:t>
            </a:r>
            <a:r>
              <a:rPr lang="ar-JO" dirty="0" smtClean="0"/>
              <a:t>ليس، لا، الذي</a:t>
            </a:r>
            <a:r>
              <a:rPr lang="en-US" dirty="0" smtClean="0"/>
              <a:t>…), but not for all models</a:t>
            </a:r>
          </a:p>
          <a:p>
            <a:r>
              <a:rPr lang="en-US" dirty="0" smtClean="0"/>
              <a:t>Finally, we removed any non alphabetical words</a:t>
            </a:r>
          </a:p>
          <a:p>
            <a:endParaRPr lang="en-US" dirty="0"/>
          </a:p>
        </p:txBody>
      </p:sp>
    </p:spTree>
    <p:extLst>
      <p:ext uri="{BB962C8B-B14F-4D97-AF65-F5344CB8AC3E}">
        <p14:creationId xmlns:p14="http://schemas.microsoft.com/office/powerpoint/2010/main" val="32446456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Models</a:t>
            </a:r>
            <a:endParaRPr lang="en-US" dirty="0"/>
          </a:p>
        </p:txBody>
      </p:sp>
      <p:sp>
        <p:nvSpPr>
          <p:cNvPr id="3" name="Content Placeholder 2"/>
          <p:cNvSpPr>
            <a:spLocks noGrp="1"/>
          </p:cNvSpPr>
          <p:nvPr>
            <p:ph idx="1"/>
          </p:nvPr>
        </p:nvSpPr>
        <p:spPr/>
        <p:txBody>
          <a:bodyPr/>
          <a:lstStyle/>
          <a:p>
            <a:r>
              <a:rPr lang="en-US" dirty="0" smtClean="0"/>
              <a:t>Each dataset</a:t>
            </a:r>
            <a:r>
              <a:rPr lang="ar-JO" dirty="0" smtClean="0"/>
              <a:t> </a:t>
            </a:r>
            <a:r>
              <a:rPr lang="en-US" dirty="0" smtClean="0"/>
              <a:t>was divided into two sub-datasets, one for training the model, and one for testing it</a:t>
            </a:r>
          </a:p>
          <a:p>
            <a:r>
              <a:rPr lang="en-US" dirty="0" smtClean="0"/>
              <a:t>The Urgency and Sentiment models were divided with an 85:15 scale, while the Topic Model was divided with a 90:10 scale</a:t>
            </a:r>
            <a:endParaRPr lang="en-US" dirty="0"/>
          </a:p>
          <a:p>
            <a:endParaRPr lang="en-US" dirty="0" smtClean="0"/>
          </a:p>
          <a:p>
            <a:r>
              <a:rPr lang="en-US" dirty="0" smtClean="0"/>
              <a:t>Our models</a:t>
            </a:r>
            <a:endParaRPr lang="en-US" dirty="0"/>
          </a:p>
          <a:p>
            <a:pPr lvl="1"/>
            <a:r>
              <a:rPr lang="en-US" dirty="0" smtClean="0"/>
              <a:t>Urgency Detection model</a:t>
            </a:r>
          </a:p>
          <a:p>
            <a:pPr lvl="1"/>
            <a:r>
              <a:rPr lang="en-US" dirty="0" smtClean="0"/>
              <a:t>Sentiment Analysis model</a:t>
            </a:r>
          </a:p>
          <a:p>
            <a:pPr lvl="1"/>
            <a:r>
              <a:rPr lang="en-US" dirty="0" smtClean="0"/>
              <a:t>Topic Classification model</a:t>
            </a:r>
            <a:endParaRPr lang="en-US" dirty="0"/>
          </a:p>
        </p:txBody>
      </p:sp>
    </p:spTree>
    <p:extLst>
      <p:ext uri="{BB962C8B-B14F-4D97-AF65-F5344CB8AC3E}">
        <p14:creationId xmlns:p14="http://schemas.microsoft.com/office/powerpoint/2010/main" val="35698917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51093" y="1673352"/>
            <a:ext cx="6496211" cy="4910328"/>
          </a:xfrm>
        </p:spPr>
        <p:txBody>
          <a:bodyPr/>
          <a:lstStyle/>
          <a:p>
            <a:endParaRPr lang="en-US" dirty="0" smtClean="0"/>
          </a:p>
          <a:p>
            <a:endParaRPr lang="en-US" dirty="0"/>
          </a:p>
          <a:p>
            <a:endParaRPr lang="en-US" dirty="0" smtClean="0"/>
          </a:p>
          <a:p>
            <a:r>
              <a:rPr lang="en-US" dirty="0" smtClean="0"/>
              <a:t>The embedding layer mentioned before is the input layer with input length=450 and output length=512</a:t>
            </a:r>
          </a:p>
          <a:p>
            <a:endParaRPr lang="en-US" dirty="0" smtClean="0"/>
          </a:p>
          <a:p>
            <a:r>
              <a:rPr lang="en-US" dirty="0" smtClean="0"/>
              <a:t>Connected to it’s output is a 1D Convolutional Neural Network(CNN) with 64 filters and a kernel size of 8</a:t>
            </a:r>
          </a:p>
          <a:p>
            <a:endParaRPr lang="en-US" dirty="0"/>
          </a:p>
          <a:p>
            <a:pPr marL="0" indent="0">
              <a:buNone/>
            </a:pPr>
            <a:endParaRPr lang="en-US" dirty="0"/>
          </a:p>
        </p:txBody>
      </p:sp>
      <p:sp>
        <p:nvSpPr>
          <p:cNvPr id="5" name="Title 1"/>
          <p:cNvSpPr>
            <a:spLocks noGrp="1"/>
          </p:cNvSpPr>
          <p:nvPr>
            <p:ph type="title"/>
          </p:nvPr>
        </p:nvSpPr>
        <p:spPr>
          <a:xfrm>
            <a:off x="1651093" y="322358"/>
            <a:ext cx="8911687" cy="1280890"/>
          </a:xfrm>
        </p:spPr>
        <p:txBody>
          <a:bodyPr/>
          <a:lstStyle/>
          <a:p>
            <a:r>
              <a:rPr lang="en-US" dirty="0" smtClean="0"/>
              <a:t>Urgency Detection Model</a:t>
            </a:r>
            <a:endParaRPr lang="en-US" dirty="0"/>
          </a:p>
        </p:txBody>
      </p:sp>
      <p:pic>
        <p:nvPicPr>
          <p:cNvPr id="7" name="Content Placeholder 3"/>
          <p:cNvPicPr>
            <a:picLocks noChangeAspect="1"/>
          </p:cNvPicPr>
          <p:nvPr/>
        </p:nvPicPr>
        <p:blipFill>
          <a:blip r:embed="rId2"/>
          <a:stretch>
            <a:fillRect/>
          </a:stretch>
        </p:blipFill>
        <p:spPr>
          <a:xfrm>
            <a:off x="8458200" y="432086"/>
            <a:ext cx="3383280" cy="6217138"/>
          </a:xfrm>
          <a:prstGeom prst="rect">
            <a:avLst/>
          </a:prstGeom>
        </p:spPr>
      </p:pic>
    </p:spTree>
    <p:extLst>
      <p:ext uri="{BB962C8B-B14F-4D97-AF65-F5344CB8AC3E}">
        <p14:creationId xmlns:p14="http://schemas.microsoft.com/office/powerpoint/2010/main" val="13264554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51093" y="1673352"/>
            <a:ext cx="6496211" cy="4910328"/>
          </a:xfrm>
        </p:spPr>
        <p:txBody>
          <a:bodyPr/>
          <a:lstStyle/>
          <a:p>
            <a:endParaRPr lang="en-US" dirty="0" smtClean="0"/>
          </a:p>
          <a:p>
            <a:endParaRPr lang="en-US" dirty="0"/>
          </a:p>
          <a:p>
            <a:endParaRPr lang="en-US" dirty="0" smtClean="0"/>
          </a:p>
          <a:p>
            <a:r>
              <a:rPr lang="en-US" dirty="0" smtClean="0"/>
              <a:t>A dropout layer and a batch normalization layer were added to help reduce the effects of overfitting</a:t>
            </a:r>
          </a:p>
          <a:p>
            <a:endParaRPr lang="en-US" dirty="0"/>
          </a:p>
          <a:p>
            <a:r>
              <a:rPr lang="en-US" dirty="0" smtClean="0"/>
              <a:t>And finally, the output layer, which is a </a:t>
            </a:r>
            <a:r>
              <a:rPr lang="en-US" dirty="0" err="1" smtClean="0"/>
              <a:t>keras.dense</a:t>
            </a:r>
            <a:r>
              <a:rPr lang="en-US" dirty="0" smtClean="0"/>
              <a:t> layer with 1 neuron output, which represents how urgent the text is.</a:t>
            </a:r>
            <a:endParaRPr lang="en-US" dirty="0"/>
          </a:p>
        </p:txBody>
      </p:sp>
      <p:sp>
        <p:nvSpPr>
          <p:cNvPr id="5" name="Title 1"/>
          <p:cNvSpPr>
            <a:spLocks noGrp="1"/>
          </p:cNvSpPr>
          <p:nvPr>
            <p:ph type="title"/>
          </p:nvPr>
        </p:nvSpPr>
        <p:spPr>
          <a:xfrm>
            <a:off x="1651093" y="322358"/>
            <a:ext cx="8911687" cy="1280890"/>
          </a:xfrm>
        </p:spPr>
        <p:txBody>
          <a:bodyPr/>
          <a:lstStyle/>
          <a:p>
            <a:r>
              <a:rPr lang="en-US" dirty="0" smtClean="0"/>
              <a:t>Urgency Detection Model</a:t>
            </a:r>
            <a:endParaRPr lang="en-US" dirty="0"/>
          </a:p>
        </p:txBody>
      </p:sp>
      <p:pic>
        <p:nvPicPr>
          <p:cNvPr id="7" name="Content Placeholder 3"/>
          <p:cNvPicPr>
            <a:picLocks noChangeAspect="1"/>
          </p:cNvPicPr>
          <p:nvPr/>
        </p:nvPicPr>
        <p:blipFill>
          <a:blip r:embed="rId2"/>
          <a:stretch>
            <a:fillRect/>
          </a:stretch>
        </p:blipFill>
        <p:spPr>
          <a:xfrm>
            <a:off x="8458200" y="432086"/>
            <a:ext cx="3383280" cy="6217138"/>
          </a:xfrm>
          <a:prstGeom prst="rect">
            <a:avLst/>
          </a:prstGeom>
        </p:spPr>
      </p:pic>
    </p:spTree>
    <p:extLst>
      <p:ext uri="{BB962C8B-B14F-4D97-AF65-F5344CB8AC3E}">
        <p14:creationId xmlns:p14="http://schemas.microsoft.com/office/powerpoint/2010/main" val="3144219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3973" y="560102"/>
            <a:ext cx="8911687" cy="1280890"/>
          </a:xfrm>
        </p:spPr>
        <p:txBody>
          <a:bodyPr/>
          <a:lstStyle/>
          <a:p>
            <a:r>
              <a:rPr lang="en-US" dirty="0" smtClean="0"/>
              <a:t>Sentiment Analysis Model</a:t>
            </a:r>
            <a:br>
              <a:rPr lang="en-US" dirty="0" smtClean="0"/>
            </a:br>
            <a:endParaRPr lang="en-US" dirty="0"/>
          </a:p>
        </p:txBody>
      </p:sp>
      <p:sp>
        <p:nvSpPr>
          <p:cNvPr id="3" name="Content Placeholder 2"/>
          <p:cNvSpPr>
            <a:spLocks noGrp="1"/>
          </p:cNvSpPr>
          <p:nvPr>
            <p:ph idx="1"/>
          </p:nvPr>
        </p:nvSpPr>
        <p:spPr>
          <a:xfrm>
            <a:off x="1833973" y="1984248"/>
            <a:ext cx="5819555" cy="3872110"/>
          </a:xfrm>
        </p:spPr>
        <p:txBody>
          <a:bodyPr>
            <a:normAutofit/>
          </a:bodyPr>
          <a:lstStyle/>
          <a:p>
            <a:pPr marL="0" indent="0">
              <a:buNone/>
            </a:pPr>
            <a:endParaRPr lang="en-US" dirty="0"/>
          </a:p>
          <a:p>
            <a:r>
              <a:rPr lang="en-US" dirty="0" smtClean="0"/>
              <a:t>Same as in the Urgency model, the first two layers did not change, with the exception of the output length of the Embedding layer being 256 instead of 512</a:t>
            </a:r>
          </a:p>
          <a:p>
            <a:endParaRPr lang="en-US" dirty="0" smtClean="0"/>
          </a:p>
          <a:p>
            <a:r>
              <a:rPr lang="en-US" dirty="0" smtClean="0"/>
              <a:t>The output layers are also the same as they were in the Urgency model</a:t>
            </a:r>
          </a:p>
          <a:p>
            <a:endParaRPr lang="en-US" dirty="0"/>
          </a:p>
          <a:p>
            <a:r>
              <a:rPr lang="en-US" dirty="0" smtClean="0"/>
              <a:t>We note that the representation of neutral data, was done using the value 0.5</a:t>
            </a:r>
            <a:endParaRPr lang="en-US" dirty="0"/>
          </a:p>
          <a:p>
            <a:endParaRPr lang="en-US" dirty="0" smtClean="0"/>
          </a:p>
          <a:p>
            <a:endParaRPr lang="en-US" dirty="0"/>
          </a:p>
          <a:p>
            <a:endParaRPr lang="en-US" dirty="0"/>
          </a:p>
        </p:txBody>
      </p:sp>
      <p:pic>
        <p:nvPicPr>
          <p:cNvPr id="4" name="Picture 3"/>
          <p:cNvPicPr>
            <a:picLocks noChangeAspect="1"/>
          </p:cNvPicPr>
          <p:nvPr/>
        </p:nvPicPr>
        <p:blipFill>
          <a:blip r:embed="rId2"/>
          <a:stretch>
            <a:fillRect/>
          </a:stretch>
        </p:blipFill>
        <p:spPr>
          <a:xfrm>
            <a:off x="8174736" y="560102"/>
            <a:ext cx="3630168" cy="5604771"/>
          </a:xfrm>
          <a:prstGeom prst="rect">
            <a:avLst/>
          </a:prstGeom>
        </p:spPr>
      </p:pic>
    </p:spTree>
    <p:extLst>
      <p:ext uri="{BB962C8B-B14F-4D97-AF65-F5344CB8AC3E}">
        <p14:creationId xmlns:p14="http://schemas.microsoft.com/office/powerpoint/2010/main" val="15145365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Outline</a:t>
            </a:r>
            <a:r>
              <a:rPr lang="en-US" dirty="0"/>
              <a:t/>
            </a:r>
            <a:br>
              <a:rPr lang="en-US" dirty="0"/>
            </a:br>
            <a:r>
              <a:rPr lang="en-US" dirty="0"/>
              <a:t/>
            </a:r>
            <a:br>
              <a:rPr lang="en-US" dirty="0"/>
            </a:br>
            <a:endParaRPr lang="en-US" dirty="0"/>
          </a:p>
        </p:txBody>
      </p:sp>
      <p:sp>
        <p:nvSpPr>
          <p:cNvPr id="3" name="Content Placeholder 2"/>
          <p:cNvSpPr>
            <a:spLocks noGrp="1"/>
          </p:cNvSpPr>
          <p:nvPr>
            <p:ph idx="1"/>
          </p:nvPr>
        </p:nvSpPr>
        <p:spPr>
          <a:xfrm>
            <a:off x="2592924" y="1767840"/>
            <a:ext cx="8911687" cy="4143382"/>
          </a:xfrm>
        </p:spPr>
        <p:txBody>
          <a:bodyPr>
            <a:normAutofit lnSpcReduction="10000"/>
          </a:bodyPr>
          <a:lstStyle/>
          <a:p>
            <a:pPr fontAlgn="base"/>
            <a:r>
              <a:rPr lang="en-US" dirty="0" smtClean="0"/>
              <a:t>Introduction</a:t>
            </a:r>
          </a:p>
          <a:p>
            <a:pPr lvl="1" fontAlgn="base"/>
            <a:r>
              <a:rPr lang="en-US" dirty="0" smtClean="0"/>
              <a:t>Problem</a:t>
            </a:r>
          </a:p>
          <a:p>
            <a:pPr lvl="1" fontAlgn="base"/>
            <a:r>
              <a:rPr lang="en-US" dirty="0" smtClean="0"/>
              <a:t>Solution</a:t>
            </a:r>
            <a:endParaRPr lang="en-US" dirty="0"/>
          </a:p>
          <a:p>
            <a:pPr fontAlgn="base"/>
            <a:r>
              <a:rPr lang="en-US" dirty="0" smtClean="0"/>
              <a:t>Implementation</a:t>
            </a:r>
          </a:p>
          <a:p>
            <a:pPr lvl="1" fontAlgn="base"/>
            <a:r>
              <a:rPr lang="en-US" dirty="0" smtClean="0"/>
              <a:t>Dataset</a:t>
            </a:r>
          </a:p>
          <a:p>
            <a:pPr lvl="1" fontAlgn="base"/>
            <a:r>
              <a:rPr lang="en-US" dirty="0" smtClean="0"/>
              <a:t>Models</a:t>
            </a:r>
            <a:endParaRPr lang="en-US" dirty="0"/>
          </a:p>
          <a:p>
            <a:pPr fontAlgn="base"/>
            <a:r>
              <a:rPr lang="en-US" dirty="0" smtClean="0"/>
              <a:t>Results &amp; Discussion</a:t>
            </a:r>
          </a:p>
          <a:p>
            <a:pPr fontAlgn="base"/>
            <a:r>
              <a:rPr lang="en-US" dirty="0" smtClean="0"/>
              <a:t>Service</a:t>
            </a:r>
            <a:endParaRPr lang="ar-JO" dirty="0" smtClean="0"/>
          </a:p>
          <a:p>
            <a:pPr fontAlgn="base"/>
            <a:r>
              <a:rPr lang="en-US" dirty="0" smtClean="0"/>
              <a:t>Constraints</a:t>
            </a:r>
            <a:endParaRPr lang="en-US" dirty="0"/>
          </a:p>
          <a:p>
            <a:pPr fontAlgn="base"/>
            <a:r>
              <a:rPr lang="en-US" dirty="0"/>
              <a:t>Future </a:t>
            </a:r>
            <a:r>
              <a:rPr lang="en-US" dirty="0" smtClean="0"/>
              <a:t>work</a:t>
            </a:r>
            <a:endParaRPr lang="en-US" dirty="0"/>
          </a:p>
          <a:p>
            <a:pPr fontAlgn="base"/>
            <a:r>
              <a:rPr lang="en-US" dirty="0" smtClean="0"/>
              <a:t>Conclusion</a:t>
            </a:r>
            <a:endParaRPr lang="en-US" dirty="0"/>
          </a:p>
        </p:txBody>
      </p:sp>
    </p:spTree>
    <p:extLst>
      <p:ext uri="{BB962C8B-B14F-4D97-AF65-F5344CB8AC3E}">
        <p14:creationId xmlns:p14="http://schemas.microsoft.com/office/powerpoint/2010/main" val="27079564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7981" y="450374"/>
            <a:ext cx="8911687" cy="1280890"/>
          </a:xfrm>
        </p:spPr>
        <p:txBody>
          <a:bodyPr/>
          <a:lstStyle/>
          <a:p>
            <a:r>
              <a:rPr lang="en-US" dirty="0" smtClean="0"/>
              <a:t>Topic Classification Model</a:t>
            </a:r>
            <a:endParaRPr lang="en-US" dirty="0"/>
          </a:p>
        </p:txBody>
      </p:sp>
      <p:sp>
        <p:nvSpPr>
          <p:cNvPr id="3" name="Content Placeholder 2"/>
          <p:cNvSpPr>
            <a:spLocks noGrp="1"/>
          </p:cNvSpPr>
          <p:nvPr>
            <p:ph idx="1"/>
          </p:nvPr>
        </p:nvSpPr>
        <p:spPr>
          <a:xfrm>
            <a:off x="1897980" y="1731264"/>
            <a:ext cx="6368196" cy="4102608"/>
          </a:xfrm>
        </p:spPr>
        <p:txBody>
          <a:bodyPr/>
          <a:lstStyle/>
          <a:p>
            <a:endParaRPr lang="en-US" dirty="0"/>
          </a:p>
          <a:p>
            <a:r>
              <a:rPr lang="en-US" dirty="0" smtClean="0"/>
              <a:t>As for the Topic Classification Model, it was built using roughly the same layers as the Urgency Detection Model.</a:t>
            </a:r>
          </a:p>
          <a:p>
            <a:endParaRPr lang="en-US" dirty="0"/>
          </a:p>
          <a:p>
            <a:r>
              <a:rPr lang="en-US" dirty="0" smtClean="0"/>
              <a:t>The Embedding layer’s output was adjusted to 300 rather than 512</a:t>
            </a:r>
          </a:p>
          <a:p>
            <a:endParaRPr lang="en-US" dirty="0"/>
          </a:p>
          <a:p>
            <a:r>
              <a:rPr lang="en-US" dirty="0" smtClean="0"/>
              <a:t>The </a:t>
            </a:r>
            <a:r>
              <a:rPr lang="en-US" dirty="0" err="1" smtClean="0"/>
              <a:t>BatchNormalization</a:t>
            </a:r>
            <a:r>
              <a:rPr lang="en-US" dirty="0" smtClean="0"/>
              <a:t> layer was dropped, since the dataset for Topic Classification was already diverse enough and so </a:t>
            </a:r>
            <a:r>
              <a:rPr lang="en-US" dirty="0" err="1" smtClean="0"/>
              <a:t>MaxPooling</a:t>
            </a:r>
            <a:r>
              <a:rPr lang="en-US" dirty="0" smtClean="0"/>
              <a:t> was enough</a:t>
            </a:r>
            <a:endParaRPr lang="en-US" dirty="0"/>
          </a:p>
        </p:txBody>
      </p:sp>
      <p:pic>
        <p:nvPicPr>
          <p:cNvPr id="4" name="Picture 3"/>
          <p:cNvPicPr>
            <a:picLocks noChangeAspect="1"/>
          </p:cNvPicPr>
          <p:nvPr/>
        </p:nvPicPr>
        <p:blipFill>
          <a:blip r:embed="rId2"/>
          <a:stretch>
            <a:fillRect/>
          </a:stretch>
        </p:blipFill>
        <p:spPr>
          <a:xfrm>
            <a:off x="8604849" y="450374"/>
            <a:ext cx="3248478" cy="6020640"/>
          </a:xfrm>
          <a:prstGeom prst="rect">
            <a:avLst/>
          </a:prstGeom>
        </p:spPr>
      </p:pic>
    </p:spTree>
    <p:extLst>
      <p:ext uri="{BB962C8B-B14F-4D97-AF65-F5344CB8AC3E}">
        <p14:creationId xmlns:p14="http://schemas.microsoft.com/office/powerpoint/2010/main" val="6380241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7981" y="450374"/>
            <a:ext cx="8911687" cy="1280890"/>
          </a:xfrm>
        </p:spPr>
        <p:txBody>
          <a:bodyPr/>
          <a:lstStyle/>
          <a:p>
            <a:r>
              <a:rPr lang="en-US" dirty="0" smtClean="0"/>
              <a:t>Topic Classification Model</a:t>
            </a:r>
            <a:endParaRPr lang="en-US" dirty="0"/>
          </a:p>
        </p:txBody>
      </p:sp>
      <p:sp>
        <p:nvSpPr>
          <p:cNvPr id="3" name="Content Placeholder 2"/>
          <p:cNvSpPr>
            <a:spLocks noGrp="1"/>
          </p:cNvSpPr>
          <p:nvPr>
            <p:ph idx="1"/>
          </p:nvPr>
        </p:nvSpPr>
        <p:spPr>
          <a:xfrm>
            <a:off x="1897980" y="1731264"/>
            <a:ext cx="6368196" cy="4102608"/>
          </a:xfrm>
        </p:spPr>
        <p:txBody>
          <a:bodyPr/>
          <a:lstStyle/>
          <a:p>
            <a:endParaRPr lang="en-US" dirty="0" smtClean="0"/>
          </a:p>
          <a:p>
            <a:r>
              <a:rPr lang="en-US" dirty="0" smtClean="0"/>
              <a:t>Dropout layer is still necessary here to reduce the effects of overfitting</a:t>
            </a:r>
          </a:p>
          <a:p>
            <a:endParaRPr lang="en-US" dirty="0"/>
          </a:p>
          <a:p>
            <a:r>
              <a:rPr lang="en-US" dirty="0" smtClean="0"/>
              <a:t>And the first </a:t>
            </a:r>
            <a:r>
              <a:rPr lang="en-US" dirty="0" err="1" smtClean="0"/>
              <a:t>keras.dense</a:t>
            </a:r>
            <a:r>
              <a:rPr lang="en-US" dirty="0" smtClean="0"/>
              <a:t> layer has an output of 256 instead of 10</a:t>
            </a:r>
          </a:p>
          <a:p>
            <a:endParaRPr lang="en-US" dirty="0"/>
          </a:p>
          <a:p>
            <a:r>
              <a:rPr lang="en-US" dirty="0" smtClean="0"/>
              <a:t>The final output layer has 5 classes, one for each topic, each of these is an independent value, which makes it a multi-label classification problem</a:t>
            </a:r>
          </a:p>
        </p:txBody>
      </p:sp>
      <p:pic>
        <p:nvPicPr>
          <p:cNvPr id="4" name="Picture 3"/>
          <p:cNvPicPr>
            <a:picLocks noChangeAspect="1"/>
          </p:cNvPicPr>
          <p:nvPr/>
        </p:nvPicPr>
        <p:blipFill>
          <a:blip r:embed="rId2"/>
          <a:stretch>
            <a:fillRect/>
          </a:stretch>
        </p:blipFill>
        <p:spPr>
          <a:xfrm>
            <a:off x="8604849" y="450374"/>
            <a:ext cx="3248478" cy="6020640"/>
          </a:xfrm>
          <a:prstGeom prst="rect">
            <a:avLst/>
          </a:prstGeom>
        </p:spPr>
      </p:pic>
    </p:spTree>
    <p:extLst>
      <p:ext uri="{BB962C8B-B14F-4D97-AF65-F5344CB8AC3E}">
        <p14:creationId xmlns:p14="http://schemas.microsoft.com/office/powerpoint/2010/main" val="8524831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Optimizer</a:t>
            </a: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In all our models, we used the Adam Optimizer, provided as a class in </a:t>
            </a:r>
            <a:r>
              <a:rPr lang="en-US" dirty="0" err="1" smtClean="0"/>
              <a:t>keras</a:t>
            </a:r>
            <a:endParaRPr lang="en-US" dirty="0"/>
          </a:p>
          <a:p>
            <a:endParaRPr lang="en-US" dirty="0" smtClean="0"/>
          </a:p>
          <a:p>
            <a:r>
              <a:rPr lang="en-US" dirty="0" smtClean="0"/>
              <a:t>The Optimizer is needed to update the network weights iterative based in the training process</a:t>
            </a:r>
          </a:p>
          <a:p>
            <a:endParaRPr lang="en-US" dirty="0" smtClean="0"/>
          </a:p>
          <a:p>
            <a:endParaRPr lang="en-US" dirty="0"/>
          </a:p>
        </p:txBody>
      </p:sp>
    </p:spTree>
    <p:extLst>
      <p:ext uri="{BB962C8B-B14F-4D97-AF65-F5344CB8AC3E}">
        <p14:creationId xmlns:p14="http://schemas.microsoft.com/office/powerpoint/2010/main" val="36680661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Activation</a:t>
            </a:r>
            <a:r>
              <a:rPr lang="en-US" dirty="0" smtClean="0"/>
              <a:t>, </a:t>
            </a:r>
            <a:r>
              <a:rPr lang="en-US" dirty="0"/>
              <a:t>Loss Function</a:t>
            </a:r>
          </a:p>
        </p:txBody>
      </p:sp>
      <p:sp>
        <p:nvSpPr>
          <p:cNvPr id="3" name="Content Placeholder 2"/>
          <p:cNvSpPr>
            <a:spLocks noGrp="1"/>
          </p:cNvSpPr>
          <p:nvPr>
            <p:ph idx="1"/>
          </p:nvPr>
        </p:nvSpPr>
        <p:spPr/>
        <p:txBody>
          <a:bodyPr/>
          <a:lstStyle/>
          <a:p>
            <a:r>
              <a:rPr lang="en-US" dirty="0" smtClean="0"/>
              <a:t>We used the </a:t>
            </a:r>
            <a:r>
              <a:rPr lang="en-US" dirty="0" err="1" smtClean="0"/>
              <a:t>Relu</a:t>
            </a:r>
            <a:r>
              <a:rPr lang="en-US" dirty="0" smtClean="0"/>
              <a:t> Activation Function in every CNN layer and the hidden </a:t>
            </a:r>
            <a:r>
              <a:rPr lang="en-US" dirty="0" err="1" smtClean="0"/>
              <a:t>keras.dense</a:t>
            </a:r>
            <a:r>
              <a:rPr lang="en-US" dirty="0" smtClean="0"/>
              <a:t> layer, this was used across all models</a:t>
            </a:r>
          </a:p>
          <a:p>
            <a:endParaRPr lang="en-US" dirty="0"/>
          </a:p>
          <a:p>
            <a:r>
              <a:rPr lang="en-US" dirty="0" smtClean="0"/>
              <a:t>We also used the Sigmoid Activation Function in the output layer of the all of our models</a:t>
            </a:r>
          </a:p>
          <a:p>
            <a:pPr marL="0" indent="0">
              <a:buNone/>
            </a:pPr>
            <a:endParaRPr lang="en-US" dirty="0" smtClean="0"/>
          </a:p>
          <a:p>
            <a:r>
              <a:rPr lang="en-US" dirty="0" smtClean="0"/>
              <a:t>Furthermore, we used the Binary </a:t>
            </a:r>
            <a:r>
              <a:rPr lang="en-US" dirty="0" err="1" smtClean="0"/>
              <a:t>Crossentropy</a:t>
            </a:r>
            <a:r>
              <a:rPr lang="en-US" dirty="0" smtClean="0"/>
              <a:t> Loss Function in each of these models as well</a:t>
            </a:r>
          </a:p>
        </p:txBody>
      </p:sp>
    </p:spTree>
    <p:extLst>
      <p:ext uri="{BB962C8B-B14F-4D97-AF65-F5344CB8AC3E}">
        <p14:creationId xmlns:p14="http://schemas.microsoft.com/office/powerpoint/2010/main" val="12429835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&amp; Discussion</a:t>
            </a:r>
            <a:endParaRPr lang="en-US" dirty="0"/>
          </a:p>
        </p:txBody>
      </p:sp>
      <p:sp>
        <p:nvSpPr>
          <p:cNvPr id="3" name="Content Placeholder 2"/>
          <p:cNvSpPr>
            <a:spLocks noGrp="1"/>
          </p:cNvSpPr>
          <p:nvPr>
            <p:ph idx="1"/>
          </p:nvPr>
        </p:nvSpPr>
        <p:spPr>
          <a:xfrm>
            <a:off x="2592925" y="1905000"/>
            <a:ext cx="8915400" cy="3777622"/>
          </a:xfrm>
        </p:spPr>
        <p:txBody>
          <a:bodyPr/>
          <a:lstStyle/>
          <a:p>
            <a:endParaRPr lang="en-US" dirty="0" smtClean="0"/>
          </a:p>
          <a:p>
            <a:endParaRPr lang="en-US" dirty="0"/>
          </a:p>
          <a:p>
            <a:r>
              <a:rPr lang="en-US" dirty="0" smtClean="0"/>
              <a:t>Since we used a result driven model modification method, we kept tweaking the models and changing the numbers until we got some desirable results</a:t>
            </a:r>
          </a:p>
          <a:p>
            <a:endParaRPr lang="en-US" dirty="0"/>
          </a:p>
          <a:p>
            <a:r>
              <a:rPr lang="en-US" dirty="0" smtClean="0"/>
              <a:t>These will be shown in the following slides, with the training results(accuracy and loss of each epoch), the test results(final accuracy across each subfolder as well as the main one) and the discussion for these results on each model</a:t>
            </a:r>
            <a:endParaRPr lang="en-US" dirty="0"/>
          </a:p>
        </p:txBody>
      </p:sp>
    </p:spTree>
    <p:extLst>
      <p:ext uri="{BB962C8B-B14F-4D97-AF65-F5344CB8AC3E}">
        <p14:creationId xmlns:p14="http://schemas.microsoft.com/office/powerpoint/2010/main" val="21741779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5940" y="450374"/>
            <a:ext cx="8911687" cy="1280890"/>
          </a:xfrm>
        </p:spPr>
        <p:txBody>
          <a:bodyPr/>
          <a:lstStyle/>
          <a:p>
            <a:r>
              <a:rPr lang="en-US" dirty="0" smtClean="0"/>
              <a:t>Urgency(Training Results)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66641847"/>
              </p:ext>
            </p:extLst>
          </p:nvPr>
        </p:nvGraphicFramePr>
        <p:xfrm>
          <a:off x="2491740" y="1245870"/>
          <a:ext cx="7269480" cy="46291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012428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5940" y="450374"/>
            <a:ext cx="8911687" cy="1280890"/>
          </a:xfrm>
        </p:spPr>
        <p:txBody>
          <a:bodyPr/>
          <a:lstStyle/>
          <a:p>
            <a:r>
              <a:rPr lang="en-US" dirty="0" smtClean="0"/>
              <a:t>Urgency(Testing Results)</a:t>
            </a:r>
            <a:endParaRPr lang="en-US" dirty="0"/>
          </a:p>
        </p:txBody>
      </p:sp>
      <p:sp>
        <p:nvSpPr>
          <p:cNvPr id="3" name="Content Placeholder 2"/>
          <p:cNvSpPr>
            <a:spLocks noGrp="1"/>
          </p:cNvSpPr>
          <p:nvPr>
            <p:ph idx="1"/>
          </p:nvPr>
        </p:nvSpPr>
        <p:spPr>
          <a:xfrm>
            <a:off x="1555940" y="1905000"/>
            <a:ext cx="8767636" cy="3791712"/>
          </a:xfrm>
        </p:spPr>
        <p:txBody>
          <a:bodyPr/>
          <a:lstStyle/>
          <a:p>
            <a:r>
              <a:rPr lang="en-US" dirty="0" smtClean="0"/>
              <a:t>When using the Urgency model on the testing dataset(15% of the original dataset), we got the following results</a:t>
            </a:r>
          </a:p>
          <a:p>
            <a:endParaRPr lang="en-US" dirty="0" smtClean="0"/>
          </a:p>
          <a:p>
            <a:r>
              <a:rPr lang="en-US" dirty="0" smtClean="0"/>
              <a:t>87% accuracy on all the test dataset(this includes both urgent and </a:t>
            </a:r>
            <a:r>
              <a:rPr lang="en-US" dirty="0" err="1" smtClean="0"/>
              <a:t>non_urgent</a:t>
            </a:r>
            <a:r>
              <a:rPr lang="en-US" dirty="0" smtClean="0"/>
              <a:t> test emails)</a:t>
            </a:r>
          </a:p>
          <a:p>
            <a:endParaRPr lang="en-US" dirty="0"/>
          </a:p>
          <a:p>
            <a:r>
              <a:rPr lang="en-US" dirty="0" smtClean="0"/>
              <a:t>88% accuracy on the non urgent emails alone</a:t>
            </a:r>
          </a:p>
          <a:p>
            <a:endParaRPr lang="en-US" dirty="0"/>
          </a:p>
          <a:p>
            <a:r>
              <a:rPr lang="en-US" dirty="0" smtClean="0"/>
              <a:t>85% accuracy on the urgent emails alone</a:t>
            </a:r>
          </a:p>
        </p:txBody>
      </p:sp>
    </p:spTree>
    <p:extLst>
      <p:ext uri="{BB962C8B-B14F-4D97-AF65-F5344CB8AC3E}">
        <p14:creationId xmlns:p14="http://schemas.microsoft.com/office/powerpoint/2010/main" val="22691532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5940" y="450374"/>
            <a:ext cx="8911687" cy="1280890"/>
          </a:xfrm>
        </p:spPr>
        <p:txBody>
          <a:bodyPr/>
          <a:lstStyle/>
          <a:p>
            <a:r>
              <a:rPr lang="en-US" dirty="0" smtClean="0"/>
              <a:t>Sentiment(Training Results)</a:t>
            </a:r>
            <a:endParaRPr lang="en-US" dirty="0"/>
          </a:p>
        </p:txBody>
      </p:sp>
      <p:graphicFrame>
        <p:nvGraphicFramePr>
          <p:cNvPr id="4" name="Content Placeholder 5"/>
          <p:cNvGraphicFramePr>
            <a:graphicFrameLocks noGrp="1"/>
          </p:cNvGraphicFramePr>
          <p:nvPr>
            <p:ph idx="1"/>
            <p:extLst>
              <p:ext uri="{D42A27DB-BD31-4B8C-83A1-F6EECF244321}">
                <p14:modId xmlns:p14="http://schemas.microsoft.com/office/powerpoint/2010/main" val="1459391198"/>
              </p:ext>
            </p:extLst>
          </p:nvPr>
        </p:nvGraphicFramePr>
        <p:xfrm>
          <a:off x="1555940" y="1731264"/>
          <a:ext cx="8765540" cy="462153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735902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5940" y="450374"/>
            <a:ext cx="8911687" cy="1280890"/>
          </a:xfrm>
        </p:spPr>
        <p:txBody>
          <a:bodyPr/>
          <a:lstStyle/>
          <a:p>
            <a:r>
              <a:rPr lang="en-US" dirty="0" smtClean="0"/>
              <a:t>Sentiment(Testing Results) </a:t>
            </a:r>
            <a:endParaRPr lang="en-US" dirty="0"/>
          </a:p>
        </p:txBody>
      </p:sp>
      <p:sp>
        <p:nvSpPr>
          <p:cNvPr id="3" name="Content Placeholder 2"/>
          <p:cNvSpPr>
            <a:spLocks noGrp="1"/>
          </p:cNvSpPr>
          <p:nvPr>
            <p:ph idx="1"/>
          </p:nvPr>
        </p:nvSpPr>
        <p:spPr>
          <a:xfrm>
            <a:off x="1555940" y="1863090"/>
            <a:ext cx="8719630" cy="3906774"/>
          </a:xfrm>
        </p:spPr>
        <p:txBody>
          <a:bodyPr/>
          <a:lstStyle/>
          <a:p>
            <a:r>
              <a:rPr lang="en-US" dirty="0"/>
              <a:t>When using the </a:t>
            </a:r>
            <a:r>
              <a:rPr lang="en-US" dirty="0" smtClean="0"/>
              <a:t>Sentiment </a:t>
            </a:r>
            <a:r>
              <a:rPr lang="en-US" dirty="0"/>
              <a:t>model on the testing dataset(15% of the original dataset), we got the following results</a:t>
            </a:r>
          </a:p>
          <a:p>
            <a:endParaRPr lang="en-US" dirty="0"/>
          </a:p>
          <a:p>
            <a:r>
              <a:rPr lang="en-US" dirty="0" smtClean="0"/>
              <a:t>78.75% </a:t>
            </a:r>
            <a:r>
              <a:rPr lang="en-US" dirty="0"/>
              <a:t>accuracy on all the test dataset(this includes both </a:t>
            </a:r>
            <a:r>
              <a:rPr lang="en-US" dirty="0" smtClean="0"/>
              <a:t>positive </a:t>
            </a:r>
            <a:r>
              <a:rPr lang="en-US" dirty="0"/>
              <a:t>and </a:t>
            </a:r>
            <a:r>
              <a:rPr lang="en-US" dirty="0" smtClean="0"/>
              <a:t>negative </a:t>
            </a:r>
            <a:r>
              <a:rPr lang="en-US" dirty="0"/>
              <a:t>test emails)</a:t>
            </a:r>
          </a:p>
          <a:p>
            <a:endParaRPr lang="en-US" dirty="0"/>
          </a:p>
          <a:p>
            <a:r>
              <a:rPr lang="en-US" dirty="0" smtClean="0"/>
              <a:t>79% </a:t>
            </a:r>
            <a:r>
              <a:rPr lang="en-US" dirty="0"/>
              <a:t>accuracy on the </a:t>
            </a:r>
            <a:r>
              <a:rPr lang="en-US" dirty="0" smtClean="0"/>
              <a:t>positive </a:t>
            </a:r>
            <a:r>
              <a:rPr lang="en-US" dirty="0"/>
              <a:t>emails alone</a:t>
            </a:r>
          </a:p>
          <a:p>
            <a:endParaRPr lang="en-US" dirty="0"/>
          </a:p>
          <a:p>
            <a:r>
              <a:rPr lang="en-US" dirty="0" smtClean="0"/>
              <a:t>78.5% </a:t>
            </a:r>
            <a:r>
              <a:rPr lang="en-US" dirty="0"/>
              <a:t>accuracy on the </a:t>
            </a:r>
            <a:r>
              <a:rPr lang="en-US" dirty="0" smtClean="0"/>
              <a:t>negative </a:t>
            </a:r>
            <a:r>
              <a:rPr lang="en-US" dirty="0"/>
              <a:t>emails alone</a:t>
            </a:r>
          </a:p>
          <a:p>
            <a:endParaRPr lang="en-US" dirty="0"/>
          </a:p>
        </p:txBody>
      </p:sp>
    </p:spTree>
    <p:extLst>
      <p:ext uri="{BB962C8B-B14F-4D97-AF65-F5344CB8AC3E}">
        <p14:creationId xmlns:p14="http://schemas.microsoft.com/office/powerpoint/2010/main" val="2738681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5940" y="450374"/>
            <a:ext cx="8911687" cy="1280890"/>
          </a:xfrm>
        </p:spPr>
        <p:txBody>
          <a:bodyPr/>
          <a:lstStyle/>
          <a:p>
            <a:r>
              <a:rPr lang="en-US" dirty="0" smtClean="0"/>
              <a:t>Topic(Training Results)</a:t>
            </a:r>
            <a:endParaRPr lang="en-US" dirty="0"/>
          </a:p>
        </p:txBody>
      </p:sp>
      <p:graphicFrame>
        <p:nvGraphicFramePr>
          <p:cNvPr id="4" name="Content Placeholder 5"/>
          <p:cNvGraphicFramePr>
            <a:graphicFrameLocks noGrp="1"/>
          </p:cNvGraphicFramePr>
          <p:nvPr>
            <p:ph idx="1"/>
            <p:extLst>
              <p:ext uri="{D42A27DB-BD31-4B8C-83A1-F6EECF244321}">
                <p14:modId xmlns:p14="http://schemas.microsoft.com/office/powerpoint/2010/main" val="4209225972"/>
              </p:ext>
            </p:extLst>
          </p:nvPr>
        </p:nvGraphicFramePr>
        <p:xfrm>
          <a:off x="1555940" y="1550670"/>
          <a:ext cx="8239570" cy="47815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651223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2592924" y="2121408"/>
            <a:ext cx="8911687" cy="3789814"/>
          </a:xfrm>
        </p:spPr>
        <p:txBody>
          <a:bodyPr/>
          <a:lstStyle/>
          <a:p>
            <a:r>
              <a:rPr lang="en-US" dirty="0" smtClean="0"/>
              <a:t>Since the creation of the first computer, humans have struggled with Human-Machine interaction</a:t>
            </a:r>
          </a:p>
          <a:p>
            <a:pPr marL="0" indent="0">
              <a:buNone/>
            </a:pPr>
            <a:endParaRPr lang="en-US" dirty="0" smtClean="0"/>
          </a:p>
          <a:p>
            <a:r>
              <a:rPr lang="en-US" dirty="0" smtClean="0"/>
              <a:t>Natural Language Processing(NLP), the new way to interact with machines</a:t>
            </a:r>
          </a:p>
          <a:p>
            <a:pPr marL="0" indent="0">
              <a:buNone/>
            </a:pPr>
            <a:endParaRPr lang="en-US" dirty="0" smtClean="0"/>
          </a:p>
          <a:p>
            <a:r>
              <a:rPr lang="en-US" dirty="0" smtClean="0"/>
              <a:t>Examples include: Siri, Cortana, Alexa, Google Assistant</a:t>
            </a:r>
          </a:p>
          <a:p>
            <a:pPr marL="0" indent="0">
              <a:buNone/>
            </a:pPr>
            <a:endParaRPr lang="en-US" dirty="0"/>
          </a:p>
        </p:txBody>
      </p:sp>
    </p:spTree>
    <p:extLst>
      <p:ext uri="{BB962C8B-B14F-4D97-AF65-F5344CB8AC3E}">
        <p14:creationId xmlns:p14="http://schemas.microsoft.com/office/powerpoint/2010/main" val="37075803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5940" y="450374"/>
            <a:ext cx="8911687" cy="1280890"/>
          </a:xfrm>
        </p:spPr>
        <p:txBody>
          <a:bodyPr/>
          <a:lstStyle/>
          <a:p>
            <a:r>
              <a:rPr lang="en-US" dirty="0" smtClean="0"/>
              <a:t>Topic(Testing Results) </a:t>
            </a:r>
            <a:endParaRPr lang="en-US" dirty="0"/>
          </a:p>
        </p:txBody>
      </p:sp>
      <p:sp>
        <p:nvSpPr>
          <p:cNvPr id="9" name="Content Placeholder 8"/>
          <p:cNvSpPr>
            <a:spLocks noGrp="1"/>
          </p:cNvSpPr>
          <p:nvPr>
            <p:ph idx="1"/>
          </p:nvPr>
        </p:nvSpPr>
        <p:spPr>
          <a:xfrm>
            <a:off x="1552227" y="1511808"/>
            <a:ext cx="8915400" cy="4504944"/>
          </a:xfrm>
        </p:spPr>
        <p:txBody>
          <a:bodyPr/>
          <a:lstStyle/>
          <a:p>
            <a:r>
              <a:rPr lang="en-US" dirty="0"/>
              <a:t>When using the </a:t>
            </a:r>
            <a:r>
              <a:rPr lang="en-US" dirty="0" smtClean="0"/>
              <a:t>Topic </a:t>
            </a:r>
            <a:r>
              <a:rPr lang="en-US" dirty="0"/>
              <a:t>model on the testing </a:t>
            </a:r>
            <a:r>
              <a:rPr lang="en-US" dirty="0" smtClean="0"/>
              <a:t>dataset(10% </a:t>
            </a:r>
            <a:r>
              <a:rPr lang="en-US" dirty="0"/>
              <a:t>of the original dataset), we got the following results</a:t>
            </a:r>
          </a:p>
          <a:p>
            <a:endParaRPr lang="en-US" dirty="0"/>
          </a:p>
          <a:p>
            <a:r>
              <a:rPr lang="en-US" dirty="0" smtClean="0"/>
              <a:t>62.183% </a:t>
            </a:r>
            <a:r>
              <a:rPr lang="en-US" dirty="0"/>
              <a:t>accuracy on all the test dataset(this includes </a:t>
            </a:r>
            <a:r>
              <a:rPr lang="en-US" dirty="0" smtClean="0"/>
              <a:t>all 5 topics)</a:t>
            </a:r>
            <a:endParaRPr lang="en-US" dirty="0"/>
          </a:p>
          <a:p>
            <a:r>
              <a:rPr lang="en-US" dirty="0" smtClean="0"/>
              <a:t>The accuracies of each topic test datasets are as follows</a:t>
            </a:r>
          </a:p>
          <a:p>
            <a:pPr lvl="1"/>
            <a:r>
              <a:rPr lang="en-US" dirty="0" smtClean="0"/>
              <a:t>80% for the Finance topic</a:t>
            </a:r>
          </a:p>
          <a:p>
            <a:pPr lvl="1"/>
            <a:r>
              <a:rPr lang="en-US" dirty="0" smtClean="0"/>
              <a:t>60% </a:t>
            </a:r>
            <a:r>
              <a:rPr lang="en-US" dirty="0"/>
              <a:t>for the </a:t>
            </a:r>
            <a:r>
              <a:rPr lang="en-US" dirty="0" smtClean="0"/>
              <a:t>HR </a:t>
            </a:r>
            <a:r>
              <a:rPr lang="en-US" dirty="0"/>
              <a:t>topic</a:t>
            </a:r>
          </a:p>
          <a:p>
            <a:pPr lvl="1"/>
            <a:r>
              <a:rPr lang="en-US" dirty="0" smtClean="0"/>
              <a:t>76% </a:t>
            </a:r>
            <a:r>
              <a:rPr lang="en-US" dirty="0"/>
              <a:t>for the </a:t>
            </a:r>
            <a:r>
              <a:rPr lang="en-US" dirty="0" smtClean="0"/>
              <a:t>Sales </a:t>
            </a:r>
            <a:r>
              <a:rPr lang="en-US" dirty="0"/>
              <a:t>topic</a:t>
            </a:r>
          </a:p>
          <a:p>
            <a:pPr lvl="1"/>
            <a:r>
              <a:rPr lang="en-US" dirty="0" smtClean="0"/>
              <a:t>36% </a:t>
            </a:r>
            <a:r>
              <a:rPr lang="en-US" dirty="0"/>
              <a:t>for the </a:t>
            </a:r>
            <a:r>
              <a:rPr lang="en-US" dirty="0" smtClean="0"/>
              <a:t>Support </a:t>
            </a:r>
            <a:r>
              <a:rPr lang="en-US" dirty="0"/>
              <a:t>topic</a:t>
            </a:r>
          </a:p>
          <a:p>
            <a:pPr lvl="1"/>
            <a:r>
              <a:rPr lang="en-US" dirty="0" smtClean="0"/>
              <a:t>40</a:t>
            </a:r>
            <a:r>
              <a:rPr lang="en-US" dirty="0"/>
              <a:t>% for the </a:t>
            </a:r>
            <a:r>
              <a:rPr lang="en-US" dirty="0" smtClean="0"/>
              <a:t>Management </a:t>
            </a:r>
            <a:r>
              <a:rPr lang="en-US" dirty="0"/>
              <a:t>topic</a:t>
            </a:r>
          </a:p>
          <a:p>
            <a:pPr lvl="1"/>
            <a:endParaRPr lang="en-US" dirty="0"/>
          </a:p>
        </p:txBody>
      </p:sp>
    </p:spTree>
    <p:extLst>
      <p:ext uri="{BB962C8B-B14F-4D97-AF65-F5344CB8AC3E}">
        <p14:creationId xmlns:p14="http://schemas.microsoft.com/office/powerpoint/2010/main" val="14436378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5940" y="450374"/>
            <a:ext cx="8911687" cy="1280890"/>
          </a:xfrm>
        </p:spPr>
        <p:txBody>
          <a:bodyPr/>
          <a:lstStyle/>
          <a:p>
            <a:r>
              <a:rPr lang="en-US" dirty="0" smtClean="0"/>
              <a:t>Urgency(Discussion)</a:t>
            </a:r>
            <a:endParaRPr lang="en-US" dirty="0"/>
          </a:p>
        </p:txBody>
      </p:sp>
      <p:sp>
        <p:nvSpPr>
          <p:cNvPr id="3" name="Content Placeholder 2"/>
          <p:cNvSpPr>
            <a:spLocks noGrp="1"/>
          </p:cNvSpPr>
          <p:nvPr>
            <p:ph idx="1"/>
          </p:nvPr>
        </p:nvSpPr>
        <p:spPr>
          <a:xfrm>
            <a:off x="1555940" y="1905000"/>
            <a:ext cx="9197404" cy="3864864"/>
          </a:xfrm>
        </p:spPr>
        <p:txBody>
          <a:bodyPr/>
          <a:lstStyle/>
          <a:p>
            <a:r>
              <a:rPr lang="en-US" dirty="0" smtClean="0"/>
              <a:t>In the training results, we notice how the loss decreases with each epoch, while the accuracy increases</a:t>
            </a:r>
          </a:p>
          <a:p>
            <a:endParaRPr lang="en-US" dirty="0"/>
          </a:p>
          <a:p>
            <a:r>
              <a:rPr lang="en-US" dirty="0" smtClean="0"/>
              <a:t>This is due to the repetitive training of the model(the model works), which causes the prediction accuracy to increase while the loss decreases</a:t>
            </a:r>
          </a:p>
          <a:p>
            <a:endParaRPr lang="en-US" dirty="0"/>
          </a:p>
          <a:p>
            <a:r>
              <a:rPr lang="en-US" dirty="0" smtClean="0"/>
              <a:t>In the Test results, we notice how the overall accuracy of the model is about 87%, while the </a:t>
            </a:r>
            <a:r>
              <a:rPr lang="en-US" dirty="0" err="1" smtClean="0"/>
              <a:t>non_urgent</a:t>
            </a:r>
            <a:r>
              <a:rPr lang="en-US" dirty="0" smtClean="0"/>
              <a:t> test accuracy was slightly higher, this is due to the fact that the </a:t>
            </a:r>
            <a:r>
              <a:rPr lang="en-US" dirty="0" err="1" smtClean="0"/>
              <a:t>non_urgent</a:t>
            </a:r>
            <a:r>
              <a:rPr lang="en-US" dirty="0" smtClean="0"/>
              <a:t> dataset is larger than the urgent dataset, which tilts the model slightly toward </a:t>
            </a:r>
            <a:r>
              <a:rPr lang="en-US" dirty="0" err="1" smtClean="0"/>
              <a:t>non_urgent</a:t>
            </a:r>
            <a:r>
              <a:rPr lang="en-US" dirty="0" smtClean="0"/>
              <a:t> predictions</a:t>
            </a:r>
            <a:endParaRPr lang="en-US" dirty="0"/>
          </a:p>
        </p:txBody>
      </p:sp>
    </p:spTree>
    <p:extLst>
      <p:ext uri="{BB962C8B-B14F-4D97-AF65-F5344CB8AC3E}">
        <p14:creationId xmlns:p14="http://schemas.microsoft.com/office/powerpoint/2010/main" val="28166216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5940" y="450374"/>
            <a:ext cx="8911687" cy="1280890"/>
          </a:xfrm>
        </p:spPr>
        <p:txBody>
          <a:bodyPr/>
          <a:lstStyle/>
          <a:p>
            <a:r>
              <a:rPr lang="en-US" dirty="0" smtClean="0"/>
              <a:t>Sentiment(Discussion)</a:t>
            </a:r>
            <a:endParaRPr lang="en-US" dirty="0"/>
          </a:p>
        </p:txBody>
      </p:sp>
      <p:sp>
        <p:nvSpPr>
          <p:cNvPr id="3" name="Content Placeholder 2"/>
          <p:cNvSpPr>
            <a:spLocks noGrp="1"/>
          </p:cNvSpPr>
          <p:nvPr>
            <p:ph idx="1"/>
          </p:nvPr>
        </p:nvSpPr>
        <p:spPr>
          <a:xfrm>
            <a:off x="1555939" y="1905000"/>
            <a:ext cx="8911687" cy="4422648"/>
          </a:xfrm>
        </p:spPr>
        <p:txBody>
          <a:bodyPr/>
          <a:lstStyle/>
          <a:p>
            <a:r>
              <a:rPr lang="en-US" dirty="0"/>
              <a:t>In the training results, we notice how the loss decreases with each epoch, while the accuracy increases</a:t>
            </a:r>
          </a:p>
          <a:p>
            <a:endParaRPr lang="en-US" dirty="0"/>
          </a:p>
          <a:p>
            <a:r>
              <a:rPr lang="en-US" dirty="0" smtClean="0"/>
              <a:t>It is also worth noting that the accuracy is much lower than it was in the Urgency training, we suspect this to be caused by the nature of sentiment vs urgent in the Arabic language itself</a:t>
            </a:r>
          </a:p>
          <a:p>
            <a:pPr marL="0" indent="0">
              <a:buNone/>
            </a:pPr>
            <a:endParaRPr lang="en-US" dirty="0"/>
          </a:p>
          <a:p>
            <a:r>
              <a:rPr lang="en-US" dirty="0" smtClean="0"/>
              <a:t>The test dataset accuracies are also reasonable, though a little on the low end, this is probably due to the fact that the Arabic language is peculiar with it’s use of sentiment, since some words can mean both positive and negative emotion, and it’s left for interpretation</a:t>
            </a:r>
          </a:p>
          <a:p>
            <a:endParaRPr lang="en-US" dirty="0"/>
          </a:p>
          <a:p>
            <a:endParaRPr lang="en-US" dirty="0"/>
          </a:p>
          <a:p>
            <a:endParaRPr lang="en-US" dirty="0"/>
          </a:p>
        </p:txBody>
      </p:sp>
    </p:spTree>
    <p:extLst>
      <p:ext uri="{BB962C8B-B14F-4D97-AF65-F5344CB8AC3E}">
        <p14:creationId xmlns:p14="http://schemas.microsoft.com/office/powerpoint/2010/main" val="9304712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5940" y="450374"/>
            <a:ext cx="8911687" cy="1280890"/>
          </a:xfrm>
        </p:spPr>
        <p:txBody>
          <a:bodyPr/>
          <a:lstStyle/>
          <a:p>
            <a:r>
              <a:rPr lang="en-US" dirty="0" smtClean="0"/>
              <a:t>Topic(Discussion) </a:t>
            </a:r>
            <a:endParaRPr lang="en-US" dirty="0"/>
          </a:p>
        </p:txBody>
      </p:sp>
      <p:sp>
        <p:nvSpPr>
          <p:cNvPr id="3" name="Content Placeholder 2"/>
          <p:cNvSpPr>
            <a:spLocks noGrp="1"/>
          </p:cNvSpPr>
          <p:nvPr>
            <p:ph idx="1"/>
          </p:nvPr>
        </p:nvSpPr>
        <p:spPr>
          <a:xfrm>
            <a:off x="1555940" y="1463040"/>
            <a:ext cx="8977948" cy="4754880"/>
          </a:xfrm>
        </p:spPr>
        <p:txBody>
          <a:bodyPr/>
          <a:lstStyle/>
          <a:p>
            <a:r>
              <a:rPr lang="en-US" dirty="0" smtClean="0"/>
              <a:t>As for the previous models, the training accuracy increases as more epochs are trained, we note that the final accuracy is also much lower than that of the Urgency model</a:t>
            </a:r>
          </a:p>
          <a:p>
            <a:endParaRPr lang="en-US" dirty="0"/>
          </a:p>
          <a:p>
            <a:r>
              <a:rPr lang="en-US" dirty="0" smtClean="0"/>
              <a:t>The more interesting results though, are the test dataset results, which show very low accuracies in two specific topics</a:t>
            </a:r>
          </a:p>
          <a:p>
            <a:pPr lvl="1"/>
            <a:r>
              <a:rPr lang="en-US" dirty="0" smtClean="0"/>
              <a:t>Management</a:t>
            </a:r>
          </a:p>
          <a:p>
            <a:pPr lvl="1"/>
            <a:r>
              <a:rPr lang="en-US" dirty="0" smtClean="0"/>
              <a:t>Support</a:t>
            </a:r>
            <a:endParaRPr lang="en-US" dirty="0"/>
          </a:p>
        </p:txBody>
      </p:sp>
    </p:spTree>
    <p:extLst>
      <p:ext uri="{BB962C8B-B14F-4D97-AF65-F5344CB8AC3E}">
        <p14:creationId xmlns:p14="http://schemas.microsoft.com/office/powerpoint/2010/main" val="206056567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a:t>
            </a:r>
            <a:endParaRPr lang="en-US" dirty="0"/>
          </a:p>
        </p:txBody>
      </p:sp>
      <p:sp>
        <p:nvSpPr>
          <p:cNvPr id="3" name="Content Placeholder 2"/>
          <p:cNvSpPr>
            <a:spLocks noGrp="1"/>
          </p:cNvSpPr>
          <p:nvPr>
            <p:ph idx="1"/>
          </p:nvPr>
        </p:nvSpPr>
        <p:spPr/>
        <p:txBody>
          <a:bodyPr/>
          <a:lstStyle/>
          <a:p>
            <a:r>
              <a:rPr lang="en-US" dirty="0" smtClean="0"/>
              <a:t>Web service which receives text, and delivers the analysis in a </a:t>
            </a:r>
            <a:r>
              <a:rPr lang="en-US" dirty="0" err="1" smtClean="0"/>
              <a:t>json</a:t>
            </a:r>
            <a:r>
              <a:rPr lang="en-US" dirty="0" smtClean="0"/>
              <a:t> object consisting of percentage points for each classification</a:t>
            </a:r>
          </a:p>
          <a:p>
            <a:endParaRPr lang="en-US" dirty="0" smtClean="0"/>
          </a:p>
          <a:p>
            <a:r>
              <a:rPr lang="en-US" dirty="0" smtClean="0"/>
              <a:t>We used Flask to create the API, along with </a:t>
            </a:r>
            <a:r>
              <a:rPr lang="en-US" dirty="0" err="1" smtClean="0"/>
              <a:t>Flask_CORS</a:t>
            </a:r>
            <a:r>
              <a:rPr lang="en-US" dirty="0" smtClean="0"/>
              <a:t> to solve the </a:t>
            </a:r>
            <a:r>
              <a:rPr lang="en-US" dirty="0" err="1" smtClean="0"/>
              <a:t>CORS_Policy</a:t>
            </a:r>
            <a:r>
              <a:rPr lang="en-US" dirty="0" smtClean="0"/>
              <a:t> issue, and </a:t>
            </a:r>
            <a:r>
              <a:rPr lang="en-US" dirty="0" err="1" smtClean="0"/>
              <a:t>Flask_sqldb</a:t>
            </a:r>
            <a:r>
              <a:rPr lang="en-US" dirty="0" smtClean="0"/>
              <a:t> to interact with the database</a:t>
            </a:r>
          </a:p>
          <a:p>
            <a:endParaRPr lang="en-US" dirty="0" smtClean="0"/>
          </a:p>
          <a:p>
            <a:r>
              <a:rPr lang="en-US" dirty="0" smtClean="0"/>
              <a:t>We also created a </a:t>
            </a:r>
            <a:r>
              <a:rPr lang="en-US" dirty="0" err="1" smtClean="0"/>
              <a:t>MySql</a:t>
            </a:r>
            <a:r>
              <a:rPr lang="en-US" dirty="0" smtClean="0"/>
              <a:t> database, this database was created to hold the API security &amp; authorization metrics(user info and keys)</a:t>
            </a:r>
          </a:p>
          <a:p>
            <a:pPr marL="0" indent="0">
              <a:buNone/>
            </a:pPr>
            <a:endParaRPr lang="en-US" dirty="0"/>
          </a:p>
        </p:txBody>
      </p:sp>
    </p:spTree>
    <p:extLst>
      <p:ext uri="{BB962C8B-B14F-4D97-AF65-F5344CB8AC3E}">
        <p14:creationId xmlns:p14="http://schemas.microsoft.com/office/powerpoint/2010/main" val="381628564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page</a:t>
            </a:r>
            <a:endParaRPr lang="en-US" dirty="0"/>
          </a:p>
        </p:txBody>
      </p:sp>
      <p:sp>
        <p:nvSpPr>
          <p:cNvPr id="3" name="Content Placeholder 2"/>
          <p:cNvSpPr>
            <a:spLocks noGrp="1"/>
          </p:cNvSpPr>
          <p:nvPr>
            <p:ph idx="1"/>
          </p:nvPr>
        </p:nvSpPr>
        <p:spPr/>
        <p:txBody>
          <a:bodyPr/>
          <a:lstStyle/>
          <a:p>
            <a:r>
              <a:rPr lang="en-US" dirty="0" smtClean="0"/>
              <a:t>Finally, we created a web page, which we used for testing the API service</a:t>
            </a:r>
          </a:p>
          <a:p>
            <a:endParaRPr lang="en-US" dirty="0"/>
          </a:p>
          <a:p>
            <a:r>
              <a:rPr lang="en-US" dirty="0" smtClean="0"/>
              <a:t>This web page was created using </a:t>
            </a:r>
            <a:r>
              <a:rPr lang="en-US" dirty="0" err="1" smtClean="0"/>
              <a:t>ReactJS</a:t>
            </a:r>
            <a:r>
              <a:rPr lang="en-US" dirty="0" smtClean="0"/>
              <a:t>, along with </a:t>
            </a:r>
            <a:r>
              <a:rPr lang="en-US" dirty="0" err="1" smtClean="0"/>
              <a:t>Primereact</a:t>
            </a:r>
            <a:r>
              <a:rPr lang="en-US" dirty="0" smtClean="0"/>
              <a:t> for template and design purposes, and the </a:t>
            </a:r>
            <a:r>
              <a:rPr lang="en-US" dirty="0" err="1" smtClean="0"/>
              <a:t>axios</a:t>
            </a:r>
            <a:r>
              <a:rPr lang="en-US" dirty="0" smtClean="0"/>
              <a:t> library to handle http requests</a:t>
            </a:r>
          </a:p>
          <a:p>
            <a:endParaRPr lang="en-US" dirty="0"/>
          </a:p>
          <a:p>
            <a:r>
              <a:rPr lang="en-US" dirty="0" smtClean="0"/>
              <a:t>The web page, as shown below, allows the user to input any text, and on the click of a button, returns the analysis of the text in a presentable and understandable manner. </a:t>
            </a:r>
            <a:endParaRPr lang="en-US" dirty="0"/>
          </a:p>
        </p:txBody>
      </p:sp>
    </p:spTree>
    <p:extLst>
      <p:ext uri="{BB962C8B-B14F-4D97-AF65-F5344CB8AC3E}">
        <p14:creationId xmlns:p14="http://schemas.microsoft.com/office/powerpoint/2010/main" val="172108572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page</a:t>
            </a:r>
            <a:endParaRPr lang="en-US" dirty="0"/>
          </a:p>
        </p:txBody>
      </p:sp>
      <p:pic>
        <p:nvPicPr>
          <p:cNvPr id="6" name="Picture 5"/>
          <p:cNvPicPr>
            <a:picLocks noChangeAspect="1"/>
          </p:cNvPicPr>
          <p:nvPr/>
        </p:nvPicPr>
        <p:blipFill>
          <a:blip r:embed="rId2"/>
          <a:stretch>
            <a:fillRect/>
          </a:stretch>
        </p:blipFill>
        <p:spPr>
          <a:xfrm>
            <a:off x="2589213" y="2133600"/>
            <a:ext cx="8748338" cy="3956304"/>
          </a:xfrm>
          <a:prstGeom prst="rect">
            <a:avLst/>
          </a:prstGeom>
        </p:spPr>
      </p:pic>
    </p:spTree>
    <p:extLst>
      <p:ext uri="{BB962C8B-B14F-4D97-AF65-F5344CB8AC3E}">
        <p14:creationId xmlns:p14="http://schemas.microsoft.com/office/powerpoint/2010/main" val="195428296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Constraints and problems</a:t>
            </a:r>
            <a:endParaRPr lang="en-US" dirty="0"/>
          </a:p>
        </p:txBody>
      </p:sp>
      <p:sp>
        <p:nvSpPr>
          <p:cNvPr id="3" name="Content Placeholder 2"/>
          <p:cNvSpPr>
            <a:spLocks noGrp="1"/>
          </p:cNvSpPr>
          <p:nvPr>
            <p:ph idx="1"/>
          </p:nvPr>
        </p:nvSpPr>
        <p:spPr/>
        <p:txBody>
          <a:bodyPr/>
          <a:lstStyle/>
          <a:p>
            <a:r>
              <a:rPr lang="en-US" dirty="0" smtClean="0"/>
              <a:t>Collecting the dataset was a big problem, especially with the COVID pandemic related lockdowns, which delayed the data collection by about two weeks</a:t>
            </a:r>
          </a:p>
          <a:p>
            <a:r>
              <a:rPr lang="en-US" dirty="0" smtClean="0"/>
              <a:t>Classifying the dataset, since the dataset ended up being around 14000 emails, which we manually classified and put into each of the three main folders, this was a tedious and time consuming process, and with the delays from the previous step, we ended having some time issues</a:t>
            </a:r>
          </a:p>
          <a:p>
            <a:r>
              <a:rPr lang="en-US" dirty="0" smtClean="0"/>
              <a:t>Dataset size, although the dataset consisted of about 14000 emails at the beginning, processing these emails and eliminating the useless ones reduced them down to about 5000, which is somewhat of a small dataset for model training</a:t>
            </a:r>
          </a:p>
          <a:p>
            <a:endParaRPr lang="en-US" dirty="0"/>
          </a:p>
        </p:txBody>
      </p:sp>
    </p:spTree>
    <p:extLst>
      <p:ext uri="{BB962C8B-B14F-4D97-AF65-F5344CB8AC3E}">
        <p14:creationId xmlns:p14="http://schemas.microsoft.com/office/powerpoint/2010/main" val="30500839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endParaRPr lang="en-US" dirty="0"/>
          </a:p>
        </p:txBody>
      </p:sp>
      <p:sp>
        <p:nvSpPr>
          <p:cNvPr id="3" name="Content Placeholder 2"/>
          <p:cNvSpPr>
            <a:spLocks noGrp="1"/>
          </p:cNvSpPr>
          <p:nvPr>
            <p:ph idx="1"/>
          </p:nvPr>
        </p:nvSpPr>
        <p:spPr/>
        <p:txBody>
          <a:bodyPr/>
          <a:lstStyle/>
          <a:p>
            <a:pPr marL="0" indent="0">
              <a:buNone/>
            </a:pPr>
            <a:endParaRPr lang="en-US" dirty="0"/>
          </a:p>
          <a:p>
            <a:r>
              <a:rPr lang="en-US" dirty="0" smtClean="0"/>
              <a:t>Increase the dataset size, we need to collect more emails, classify them and add them to the model training process</a:t>
            </a:r>
          </a:p>
          <a:p>
            <a:endParaRPr lang="en-US" dirty="0" smtClean="0"/>
          </a:p>
          <a:p>
            <a:r>
              <a:rPr lang="en-US" dirty="0" smtClean="0"/>
              <a:t>Publish as research paper with our process, findings and discussions.</a:t>
            </a:r>
          </a:p>
          <a:p>
            <a:endParaRPr lang="en-US" dirty="0"/>
          </a:p>
          <a:p>
            <a:r>
              <a:rPr lang="en-US" dirty="0" smtClean="0"/>
              <a:t>Include more text analysis models and methods, and expand the service to be more widely accessible</a:t>
            </a:r>
            <a:endParaRPr lang="en-US" dirty="0"/>
          </a:p>
        </p:txBody>
      </p:sp>
    </p:spTree>
    <p:extLst>
      <p:ext uri="{BB962C8B-B14F-4D97-AF65-F5344CB8AC3E}">
        <p14:creationId xmlns:p14="http://schemas.microsoft.com/office/powerpoint/2010/main" val="30626102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endParaRPr lang="en-US" dirty="0" smtClean="0"/>
          </a:p>
          <a:p>
            <a:r>
              <a:rPr lang="en-US" dirty="0" smtClean="0"/>
              <a:t>There is a huge gap between ANLP and NLP, one which ought to be bridged. After all, Arabic is the 5</a:t>
            </a:r>
            <a:r>
              <a:rPr lang="en-US" baseline="30000" dirty="0" smtClean="0"/>
              <a:t>th</a:t>
            </a:r>
            <a:r>
              <a:rPr lang="en-US" dirty="0" smtClean="0"/>
              <a:t> most spoken language in the world, and it’s speakers are spread across all continents</a:t>
            </a:r>
          </a:p>
          <a:p>
            <a:endParaRPr lang="en-US" dirty="0" smtClean="0"/>
          </a:p>
          <a:p>
            <a:r>
              <a:rPr lang="en-US" dirty="0" smtClean="0"/>
              <a:t>We try to reduce this gap by creating a text analysis service, used for business text analysis, this is merely a first step towards the betterment of the ANLP field in particular, and the NLP &amp; AI fields in general</a:t>
            </a:r>
            <a:endParaRPr lang="en-US" dirty="0"/>
          </a:p>
        </p:txBody>
      </p:sp>
    </p:spTree>
    <p:extLst>
      <p:ext uri="{BB962C8B-B14F-4D97-AF65-F5344CB8AC3E}">
        <p14:creationId xmlns:p14="http://schemas.microsoft.com/office/powerpoint/2010/main" val="22480636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a:t>
            </a:r>
            <a:endParaRPr lang="en-US" dirty="0"/>
          </a:p>
        </p:txBody>
      </p:sp>
      <p:sp>
        <p:nvSpPr>
          <p:cNvPr id="3" name="Content Placeholder 2"/>
          <p:cNvSpPr>
            <a:spLocks noGrp="1"/>
          </p:cNvSpPr>
          <p:nvPr>
            <p:ph idx="1"/>
          </p:nvPr>
        </p:nvSpPr>
        <p:spPr>
          <a:xfrm>
            <a:off x="2095436" y="2033016"/>
            <a:ext cx="8915400" cy="3777622"/>
          </a:xfrm>
        </p:spPr>
        <p:txBody>
          <a:bodyPr>
            <a:normAutofit/>
          </a:bodyPr>
          <a:lstStyle/>
          <a:p>
            <a:endParaRPr lang="en-US" dirty="0" smtClean="0"/>
          </a:p>
          <a:p>
            <a:pPr lvl="1"/>
            <a:r>
              <a:rPr lang="en-US" sz="1800" dirty="0" smtClean="0"/>
              <a:t>Though NLP has been a prominent part of the Artificial Intelligence(AI) industry,</a:t>
            </a:r>
            <a:r>
              <a:rPr lang="en-US" sz="1800" dirty="0"/>
              <a:t> </a:t>
            </a:r>
            <a:r>
              <a:rPr lang="en-US" sz="1800" dirty="0" smtClean="0"/>
              <a:t>Arabic NLP(ANLP) still lags behind</a:t>
            </a:r>
          </a:p>
          <a:p>
            <a:pPr marL="457200" lvl="1" indent="0">
              <a:buNone/>
            </a:pPr>
            <a:endParaRPr lang="en-US" sz="1800" dirty="0"/>
          </a:p>
          <a:p>
            <a:pPr marL="457200" lvl="1" indent="0">
              <a:buNone/>
            </a:pPr>
            <a:endParaRPr lang="en-US" sz="1800" dirty="0" smtClean="0"/>
          </a:p>
          <a:p>
            <a:pPr lvl="1"/>
            <a:r>
              <a:rPr lang="en-US" sz="1800" dirty="0" smtClean="0"/>
              <a:t>Business text analysis in Arabic is one severely lacking topic in present ANLP applications</a:t>
            </a:r>
          </a:p>
        </p:txBody>
      </p:sp>
    </p:spTree>
    <p:extLst>
      <p:ext uri="{BB962C8B-B14F-4D97-AF65-F5344CB8AC3E}">
        <p14:creationId xmlns:p14="http://schemas.microsoft.com/office/powerpoint/2010/main" val="19923903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2680011" y="2243905"/>
            <a:ext cx="8911687" cy="1280890"/>
          </a:xfrm>
        </p:spPr>
        <p:txBody>
          <a:bodyPr/>
          <a:lstStyle/>
          <a:p>
            <a:r>
              <a:rPr lang="en-US" dirty="0" smtClean="0"/>
              <a:t>Thanks for watching!</a:t>
            </a:r>
            <a:endParaRPr lang="en-US" dirty="0"/>
          </a:p>
        </p:txBody>
      </p:sp>
    </p:spTree>
    <p:extLst>
      <p:ext uri="{BB962C8B-B14F-4D97-AF65-F5344CB8AC3E}">
        <p14:creationId xmlns:p14="http://schemas.microsoft.com/office/powerpoint/2010/main" val="3068536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CRM applications</a:t>
            </a:r>
            <a:endParaRPr lang="en-US" dirty="0"/>
          </a:p>
        </p:txBody>
      </p:sp>
      <p:sp>
        <p:nvSpPr>
          <p:cNvPr id="3" name="Content Placeholder 2"/>
          <p:cNvSpPr>
            <a:spLocks noGrp="1"/>
          </p:cNvSpPr>
          <p:nvPr>
            <p:ph idx="1"/>
          </p:nvPr>
        </p:nvSpPr>
        <p:spPr/>
        <p:txBody>
          <a:bodyPr/>
          <a:lstStyle/>
          <a:p>
            <a:r>
              <a:rPr lang="en-US" dirty="0" smtClean="0"/>
              <a:t>Customer Relationships Management(CRM) is one of the most important fields of business management</a:t>
            </a:r>
          </a:p>
          <a:p>
            <a:pPr marL="0" indent="0">
              <a:buNone/>
            </a:pPr>
            <a:endParaRPr lang="en-US" dirty="0" smtClean="0"/>
          </a:p>
          <a:p>
            <a:r>
              <a:rPr lang="en-US" dirty="0" smtClean="0"/>
              <a:t>CRM programs are one of the most effective and efficient ways to implement CRM concepts</a:t>
            </a:r>
          </a:p>
          <a:p>
            <a:pPr marL="0" indent="0">
              <a:buNone/>
            </a:pPr>
            <a:endParaRPr lang="en-US" dirty="0" smtClean="0"/>
          </a:p>
          <a:p>
            <a:r>
              <a:rPr lang="en-US" dirty="0" smtClean="0"/>
              <a:t>Using ANLP to help analyze messages received from customers, would help support CRM programs, and help business managers make more informed decisions</a:t>
            </a:r>
            <a:endParaRPr lang="en-US" dirty="0"/>
          </a:p>
        </p:txBody>
      </p:sp>
    </p:spTree>
    <p:extLst>
      <p:ext uri="{BB962C8B-B14F-4D97-AF65-F5344CB8AC3E}">
        <p14:creationId xmlns:p14="http://schemas.microsoft.com/office/powerpoint/2010/main" val="33038035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step</a:t>
            </a:r>
            <a:endParaRPr lang="en-US" dirty="0"/>
          </a:p>
        </p:txBody>
      </p:sp>
      <p:sp>
        <p:nvSpPr>
          <p:cNvPr id="3" name="Content Placeholder 2"/>
          <p:cNvSpPr>
            <a:spLocks noGrp="1"/>
          </p:cNvSpPr>
          <p:nvPr>
            <p:ph idx="1"/>
          </p:nvPr>
        </p:nvSpPr>
        <p:spPr/>
        <p:txBody>
          <a:bodyPr>
            <a:normAutofit/>
          </a:bodyPr>
          <a:lstStyle/>
          <a:p>
            <a:r>
              <a:rPr lang="en-US" sz="2400" dirty="0" smtClean="0"/>
              <a:t>Using Deep Learning and AI methods, we create an ANLP service, capable of analyzing texts(preferably business related), and returning the sentiment behind these texts, whether they are urgent or not, and what the main topics being discussed in the texts are</a:t>
            </a:r>
            <a:endParaRPr lang="en-US" sz="2400" dirty="0"/>
          </a:p>
        </p:txBody>
      </p:sp>
    </p:spTree>
    <p:extLst>
      <p:ext uri="{BB962C8B-B14F-4D97-AF65-F5344CB8AC3E}">
        <p14:creationId xmlns:p14="http://schemas.microsoft.com/office/powerpoint/2010/main" val="27552036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a:t>
            </a:r>
            <a:endParaRPr lang="en-US" dirty="0"/>
          </a:p>
        </p:txBody>
      </p:sp>
      <p:sp>
        <p:nvSpPr>
          <p:cNvPr id="3" name="Content Placeholder 2"/>
          <p:cNvSpPr>
            <a:spLocks noGrp="1"/>
          </p:cNvSpPr>
          <p:nvPr>
            <p:ph idx="1"/>
          </p:nvPr>
        </p:nvSpPr>
        <p:spPr/>
        <p:txBody>
          <a:bodyPr/>
          <a:lstStyle/>
          <a:p>
            <a:r>
              <a:rPr lang="en-US" dirty="0" smtClean="0"/>
              <a:t>Dataset(collection and classification)</a:t>
            </a:r>
          </a:p>
          <a:p>
            <a:r>
              <a:rPr lang="en-US" dirty="0" smtClean="0"/>
              <a:t>Models(Convolutional Neural Network(CNN))</a:t>
            </a:r>
          </a:p>
          <a:p>
            <a:r>
              <a:rPr lang="en-US" dirty="0" smtClean="0"/>
              <a:t>Flask API Service</a:t>
            </a:r>
          </a:p>
          <a:p>
            <a:r>
              <a:rPr lang="en-US" dirty="0" smtClean="0"/>
              <a:t>React Web Page</a:t>
            </a:r>
            <a:endParaRPr lang="en-US" dirty="0"/>
          </a:p>
        </p:txBody>
      </p:sp>
    </p:spTree>
    <p:extLst>
      <p:ext uri="{BB962C8B-B14F-4D97-AF65-F5344CB8AC3E}">
        <p14:creationId xmlns:p14="http://schemas.microsoft.com/office/powerpoint/2010/main" val="29945346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Dataset</a:t>
            </a:r>
            <a:endParaRPr lang="en-US" dirty="0"/>
          </a:p>
        </p:txBody>
      </p:sp>
      <p:sp>
        <p:nvSpPr>
          <p:cNvPr id="3" name="Content Placeholder 2"/>
          <p:cNvSpPr>
            <a:spLocks noGrp="1"/>
          </p:cNvSpPr>
          <p:nvPr>
            <p:ph idx="1"/>
          </p:nvPr>
        </p:nvSpPr>
        <p:spPr/>
        <p:txBody>
          <a:bodyPr/>
          <a:lstStyle/>
          <a:p>
            <a:r>
              <a:rPr lang="en-US" dirty="0" smtClean="0"/>
              <a:t>Original dataset collection from </a:t>
            </a:r>
            <a:r>
              <a:rPr lang="en-US" dirty="0" err="1" smtClean="0"/>
              <a:t>Isra</a:t>
            </a:r>
            <a:r>
              <a:rPr lang="en-US" dirty="0" smtClean="0"/>
              <a:t> Software &amp; Computer Company(</a:t>
            </a:r>
            <a:r>
              <a:rPr lang="en-US" dirty="0" err="1" smtClean="0"/>
              <a:t>Iscosoft</a:t>
            </a:r>
            <a:r>
              <a:rPr lang="en-US" dirty="0" smtClean="0"/>
              <a:t>) emails</a:t>
            </a:r>
          </a:p>
          <a:p>
            <a:r>
              <a:rPr lang="en-US" dirty="0" smtClean="0"/>
              <a:t>Collecting over 14000 emails from 4 different email addresses</a:t>
            </a:r>
          </a:p>
          <a:p>
            <a:r>
              <a:rPr lang="en-US" dirty="0" smtClean="0"/>
              <a:t>Classifying said emails into a dozen categories across 3 different types of text analyzation.</a:t>
            </a:r>
          </a:p>
          <a:p>
            <a:r>
              <a:rPr lang="en-US" dirty="0" smtClean="0"/>
              <a:t>Urgency Detection</a:t>
            </a:r>
          </a:p>
          <a:p>
            <a:r>
              <a:rPr lang="en-US" dirty="0"/>
              <a:t>Sentiment </a:t>
            </a:r>
            <a:r>
              <a:rPr lang="en-US" dirty="0" smtClean="0"/>
              <a:t>Analysis</a:t>
            </a:r>
          </a:p>
          <a:p>
            <a:r>
              <a:rPr lang="en-US" dirty="0" smtClean="0"/>
              <a:t>Topic Classification(for department redirection purposes)</a:t>
            </a:r>
            <a:endParaRPr lang="en-US" dirty="0"/>
          </a:p>
        </p:txBody>
      </p:sp>
    </p:spTree>
    <p:extLst>
      <p:ext uri="{BB962C8B-B14F-4D97-AF65-F5344CB8AC3E}">
        <p14:creationId xmlns:p14="http://schemas.microsoft.com/office/powerpoint/2010/main" val="17643227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processing</a:t>
            </a:r>
            <a:endParaRPr lang="en-US" dirty="0"/>
          </a:p>
        </p:txBody>
      </p:sp>
      <p:sp>
        <p:nvSpPr>
          <p:cNvPr id="3" name="Content Placeholder 2"/>
          <p:cNvSpPr>
            <a:spLocks noGrp="1"/>
          </p:cNvSpPr>
          <p:nvPr>
            <p:ph idx="1"/>
          </p:nvPr>
        </p:nvSpPr>
        <p:spPr>
          <a:xfrm>
            <a:off x="2592924" y="1837944"/>
            <a:ext cx="8911687" cy="4073278"/>
          </a:xfrm>
        </p:spPr>
        <p:txBody>
          <a:bodyPr>
            <a:normAutofit/>
          </a:bodyPr>
          <a:lstStyle/>
          <a:p>
            <a:r>
              <a:rPr lang="en-US" sz="2400" dirty="0" smtClean="0"/>
              <a:t>After collecting the data, we had to process the emails, to get rid of any unwanted texts, and separate email threads which contained many replies into individual emails.</a:t>
            </a:r>
          </a:p>
          <a:p>
            <a:endParaRPr lang="en-US" sz="2400" dirty="0"/>
          </a:p>
          <a:p>
            <a:r>
              <a:rPr lang="en-US" sz="2400" dirty="0" smtClean="0"/>
              <a:t>This process included getting rid of any non-Arabic emails, getting rid of any non-Arabic</a:t>
            </a:r>
            <a:r>
              <a:rPr lang="en-US" sz="2400" dirty="0"/>
              <a:t> </a:t>
            </a:r>
            <a:r>
              <a:rPr lang="en-US" sz="2400" dirty="0" smtClean="0"/>
              <a:t>characters, removing any white spaces to make the email more readable, removing the sender’s name and fixing any spelling mistakes</a:t>
            </a:r>
            <a:endParaRPr lang="en-US" sz="2400" dirty="0"/>
          </a:p>
        </p:txBody>
      </p:sp>
    </p:spTree>
    <p:extLst>
      <p:ext uri="{BB962C8B-B14F-4D97-AF65-F5344CB8AC3E}">
        <p14:creationId xmlns:p14="http://schemas.microsoft.com/office/powerpoint/2010/main" val="162408245"/>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2283</TotalTime>
  <Words>1868</Words>
  <Application>Microsoft Office PowerPoint</Application>
  <PresentationFormat>Widescreen</PresentationFormat>
  <Paragraphs>218</Paragraphs>
  <Slides>40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Arial</vt:lpstr>
      <vt:lpstr>Century Gothic</vt:lpstr>
      <vt:lpstr>Tahoma</vt:lpstr>
      <vt:lpstr>Wingdings 3</vt:lpstr>
      <vt:lpstr>Wisp</vt:lpstr>
      <vt:lpstr>ANLP text analyzer  </vt:lpstr>
      <vt:lpstr>Outline  </vt:lpstr>
      <vt:lpstr>Introduction</vt:lpstr>
      <vt:lpstr>The problem</vt:lpstr>
      <vt:lpstr>CRM applications</vt:lpstr>
      <vt:lpstr>First step</vt:lpstr>
      <vt:lpstr>Implementation</vt:lpstr>
      <vt:lpstr>Dataset</vt:lpstr>
      <vt:lpstr>Data processing</vt:lpstr>
      <vt:lpstr>Data processing(email before)</vt:lpstr>
      <vt:lpstr>Data processing(email after)</vt:lpstr>
      <vt:lpstr>Data Classification</vt:lpstr>
      <vt:lpstr>Dataset classification</vt:lpstr>
      <vt:lpstr>Data representation</vt:lpstr>
      <vt:lpstr>Data preprocessing</vt:lpstr>
      <vt:lpstr>Models</vt:lpstr>
      <vt:lpstr>Urgency Detection Model</vt:lpstr>
      <vt:lpstr>Urgency Detection Model</vt:lpstr>
      <vt:lpstr>Sentiment Analysis Model </vt:lpstr>
      <vt:lpstr>Topic Classification Model</vt:lpstr>
      <vt:lpstr>Topic Classification Model</vt:lpstr>
      <vt:lpstr>Optimizer</vt:lpstr>
      <vt:lpstr>Activation, Loss Function</vt:lpstr>
      <vt:lpstr>Results &amp; Discussion</vt:lpstr>
      <vt:lpstr>Urgency(Training Results) </vt:lpstr>
      <vt:lpstr>Urgency(Testing Results)</vt:lpstr>
      <vt:lpstr>Sentiment(Training Results)</vt:lpstr>
      <vt:lpstr>Sentiment(Testing Results) </vt:lpstr>
      <vt:lpstr>Topic(Training Results)</vt:lpstr>
      <vt:lpstr>Topic(Testing Results) </vt:lpstr>
      <vt:lpstr>Urgency(Discussion)</vt:lpstr>
      <vt:lpstr>Sentiment(Discussion)</vt:lpstr>
      <vt:lpstr>Topic(Discussion) </vt:lpstr>
      <vt:lpstr>Service</vt:lpstr>
      <vt:lpstr>Web page</vt:lpstr>
      <vt:lpstr>Web page</vt:lpstr>
      <vt:lpstr>Constraints and problems</vt:lpstr>
      <vt:lpstr>Future work</vt:lpstr>
      <vt:lpstr>Conclusion</vt:lpstr>
      <vt:lpstr>Thanks for watching!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ANLP text analyzer  </dc:title>
  <dc:creator>msi</dc:creator>
  <cp:lastModifiedBy>msi</cp:lastModifiedBy>
  <cp:revision>139</cp:revision>
  <dcterms:created xsi:type="dcterms:W3CDTF">2020-12-26T23:31:05Z</dcterms:created>
  <dcterms:modified xsi:type="dcterms:W3CDTF">2020-12-28T13:34:16Z</dcterms:modified>
</cp:coreProperties>
</file>