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41"/>
  </p:notesMasterIdLst>
  <p:sldIdLst>
    <p:sldId id="360" r:id="rId2"/>
    <p:sldId id="257" r:id="rId3"/>
    <p:sldId id="341" r:id="rId4"/>
    <p:sldId id="298" r:id="rId5"/>
    <p:sldId id="338" r:id="rId6"/>
    <p:sldId id="343" r:id="rId7"/>
    <p:sldId id="304" r:id="rId8"/>
    <p:sldId id="344" r:id="rId9"/>
    <p:sldId id="306" r:id="rId10"/>
    <p:sldId id="342" r:id="rId11"/>
    <p:sldId id="263" r:id="rId12"/>
    <p:sldId id="317" r:id="rId13"/>
    <p:sldId id="357" r:id="rId14"/>
    <p:sldId id="318" r:id="rId15"/>
    <p:sldId id="339" r:id="rId16"/>
    <p:sldId id="321" r:id="rId17"/>
    <p:sldId id="323" r:id="rId18"/>
    <p:sldId id="324" r:id="rId19"/>
    <p:sldId id="325" r:id="rId20"/>
    <p:sldId id="326" r:id="rId21"/>
    <p:sldId id="327" r:id="rId22"/>
    <p:sldId id="358" r:id="rId23"/>
    <p:sldId id="350" r:id="rId24"/>
    <p:sldId id="351" r:id="rId25"/>
    <p:sldId id="352" r:id="rId26"/>
    <p:sldId id="353" r:id="rId27"/>
    <p:sldId id="354" r:id="rId28"/>
    <p:sldId id="355" r:id="rId29"/>
    <p:sldId id="303" r:id="rId30"/>
    <p:sldId id="309" r:id="rId31"/>
    <p:sldId id="340" r:id="rId32"/>
    <p:sldId id="314" r:id="rId33"/>
    <p:sldId id="315" r:id="rId34"/>
    <p:sldId id="346" r:id="rId35"/>
    <p:sldId id="329" r:id="rId36"/>
    <p:sldId id="347" r:id="rId37"/>
    <p:sldId id="348" r:id="rId38"/>
    <p:sldId id="349" r:id="rId39"/>
    <p:sldId id="362"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08" autoAdjust="0"/>
    <p:restoredTop sz="94660"/>
  </p:normalViewPr>
  <p:slideViewPr>
    <p:cSldViewPr>
      <p:cViewPr varScale="1">
        <p:scale>
          <a:sx n="86" d="100"/>
          <a:sy n="86" d="100"/>
        </p:scale>
        <p:origin x="1368"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D018DD-3B9D-404D-BF00-C09EFEB0C556}" type="datetimeFigureOut">
              <a:rPr lang="en-US" smtClean="0"/>
              <a:pPr/>
              <a:t>6/3/2021</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AE7609-22FA-4165-8FEC-94B10959D99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a:xfrm>
            <a:off x="3623733" y="6117336"/>
            <a:ext cx="3609438" cy="365125"/>
          </a:xfrm>
        </p:spPr>
        <p:txBody>
          <a:bodyPr/>
          <a:lstStyle/>
          <a:p>
            <a:endParaRPr lang="en-US"/>
          </a:p>
        </p:txBody>
      </p:sp>
      <p:sp>
        <p:nvSpPr>
          <p:cNvPr id="6" name="Slide Number Placeholder 5"/>
          <p:cNvSpPr>
            <a:spLocks noGrp="1"/>
          </p:cNvSpPr>
          <p:nvPr>
            <p:ph type="sldNum" sz="quarter" idx="12"/>
          </p:nvPr>
        </p:nvSpPr>
        <p:spPr>
          <a:xfrm>
            <a:off x="8275320" y="6117336"/>
            <a:ext cx="411480" cy="365125"/>
          </a:xfrm>
        </p:spPr>
        <p:txBody>
          <a:bodyPr/>
          <a:lstStyle/>
          <a:p>
            <a:fld id="{B567F29C-AF20-4D0F-BD8B-466735584B26}" type="slidenum">
              <a:rPr lang="en-US" smtClean="0"/>
              <a:pPr/>
              <a:t>‹#›</a:t>
            </a:fld>
            <a:endParaRPr 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242763721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014077F-8850-4F7C-81D1-FC4C21712ABB}" type="datetimeFigureOut">
              <a:rPr lang="en-US" smtClean="0"/>
              <a:pPr/>
              <a:t>6/3/2021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3252090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2210584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21365832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2921433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20641470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10576924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334355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410104656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a:xfrm>
            <a:off x="1972647" y="6108173"/>
            <a:ext cx="5314517" cy="365125"/>
          </a:xfrm>
        </p:spPr>
        <p:txBody>
          <a:bodyPr/>
          <a:lstStyle/>
          <a:p>
            <a:endParaRPr lang="en-US"/>
          </a:p>
        </p:txBody>
      </p:sp>
      <p:sp>
        <p:nvSpPr>
          <p:cNvPr id="6" name="Slide Number Placeholder 5"/>
          <p:cNvSpPr>
            <a:spLocks noGrp="1"/>
          </p:cNvSpPr>
          <p:nvPr>
            <p:ph type="sldNum" sz="quarter" idx="12"/>
          </p:nvPr>
        </p:nvSpPr>
        <p:spPr>
          <a:xfrm>
            <a:off x="8258967" y="6108173"/>
            <a:ext cx="427833" cy="365125"/>
          </a:xfrm>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904760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14077F-8850-4F7C-81D1-FC4C21712ABB}" type="datetimeFigureOut">
              <a:rPr lang="en-US" smtClean="0"/>
              <a:pPr/>
              <a:t>6/3/2021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73317" y="6116070"/>
            <a:ext cx="413483" cy="365125"/>
          </a:xfrm>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335265127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4077F-8850-4F7C-81D1-FC4C21712ABB}" type="datetimeFigureOut">
              <a:rPr lang="en-US" smtClean="0"/>
              <a:pPr/>
              <a:t>6/3/2021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511187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4077F-8850-4F7C-81D1-FC4C21712ABB}" type="datetimeFigureOut">
              <a:rPr lang="en-US" smtClean="0"/>
              <a:pPr/>
              <a:t>6/3/2021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1630886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4077F-8850-4F7C-81D1-FC4C21712ABB}" type="datetimeFigureOut">
              <a:rPr lang="en-US" smtClean="0"/>
              <a:pPr/>
              <a:t>6/3/2021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3687726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4077F-8850-4F7C-81D1-FC4C21712ABB}" type="datetimeFigureOut">
              <a:rPr lang="en-US" smtClean="0"/>
              <a:pPr/>
              <a:t>6/3/2021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398547831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014077F-8850-4F7C-81D1-FC4C21712ABB}" type="datetimeFigureOut">
              <a:rPr lang="en-US" smtClean="0"/>
              <a:pPr/>
              <a:t>6/3/2021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101108004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014077F-8850-4F7C-81D1-FC4C21712ABB}" type="datetimeFigureOut">
              <a:rPr lang="en-US" smtClean="0"/>
              <a:pPr/>
              <a:t>6/3/2021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67F29C-AF20-4D0F-BD8B-466735584B26}" type="slidenum">
              <a:rPr lang="en-US" smtClean="0"/>
              <a:pPr/>
              <a:t>‹#›</a:t>
            </a:fld>
            <a:endParaRPr lang="en-US"/>
          </a:p>
        </p:txBody>
      </p:sp>
    </p:spTree>
    <p:extLst>
      <p:ext uri="{BB962C8B-B14F-4D97-AF65-F5344CB8AC3E}">
        <p14:creationId xmlns:p14="http://schemas.microsoft.com/office/powerpoint/2010/main" val="3665862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4077F-8850-4F7C-81D1-FC4C21712ABB}" type="datetimeFigureOut">
              <a:rPr lang="en-US" smtClean="0"/>
              <a:pPr/>
              <a:t>6/3/2021</a:t>
            </a:fld>
            <a:endParaRPr lang="en-US"/>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567F29C-AF20-4D0F-BD8B-466735584B26}" type="slidenum">
              <a:rPr lang="en-US" smtClean="0"/>
              <a:pPr/>
              <a:t>‹#›</a:t>
            </a:fld>
            <a:endParaRPr lang="en-US"/>
          </a:p>
        </p:txBody>
      </p:sp>
    </p:spTree>
    <p:extLst>
      <p:ext uri="{BB962C8B-B14F-4D97-AF65-F5344CB8AC3E}">
        <p14:creationId xmlns:p14="http://schemas.microsoft.com/office/powerpoint/2010/main" val="705725792"/>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transition>
    <p:wipe dir="d"/>
  </p:transition>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jpeg"/></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عنصر نائب للمحتوى 7">
            <a:extLst>
              <a:ext uri="{FF2B5EF4-FFF2-40B4-BE49-F238E27FC236}">
                <a16:creationId xmlns:a16="http://schemas.microsoft.com/office/drawing/2014/main" id="{F4849332-972E-4B30-913D-805236A55C08}"/>
              </a:ext>
            </a:extLst>
          </p:cNvPr>
          <p:cNvPicPr>
            <a:picLocks noGrp="1" noChangeAspect="1"/>
          </p:cNvPicPr>
          <p:nvPr>
            <p:ph idx="1"/>
          </p:nvPr>
        </p:nvPicPr>
        <p:blipFill>
          <a:blip r:embed="rId2"/>
          <a:stretch>
            <a:fillRect/>
          </a:stretch>
        </p:blipFill>
        <p:spPr>
          <a:xfrm>
            <a:off x="-100694" y="0"/>
            <a:ext cx="8281656" cy="6858000"/>
          </a:xfrm>
          <a:prstGeom prst="rect">
            <a:avLst/>
          </a:prstGeom>
        </p:spPr>
      </p:pic>
    </p:spTree>
    <p:extLst>
      <p:ext uri="{BB962C8B-B14F-4D97-AF65-F5344CB8AC3E}">
        <p14:creationId xmlns:p14="http://schemas.microsoft.com/office/powerpoint/2010/main" val="2055986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9004C9E-ED86-4ECF-9996-69AE8D0CD6AB}"/>
              </a:ext>
            </a:extLst>
          </p:cNvPr>
          <p:cNvSpPr>
            <a:spLocks noGrp="1"/>
          </p:cNvSpPr>
          <p:nvPr>
            <p:ph type="title"/>
          </p:nvPr>
        </p:nvSpPr>
        <p:spPr/>
        <p:txBody>
          <a:bodyPr/>
          <a:lstStyle/>
          <a:p>
            <a:r>
              <a:rPr kumimoji="0" lang="en-US" sz="4000" b="0" i="0" u="none" strike="noStrike" kern="1200" cap="none" spc="0" normalizeH="0" baseline="0" noProof="0" dirty="0">
                <a:ln w="3175" cmpd="sng">
                  <a:noFill/>
                </a:ln>
                <a:effectLst/>
                <a:uLnTx/>
                <a:uFillTx/>
                <a:latin typeface="Times New Roman" panose="02020603050405020304" pitchFamily="18" charset="0"/>
                <a:cs typeface="Times New Roman" panose="02020603050405020304" pitchFamily="18" charset="0"/>
              </a:rPr>
              <a:t>Contact between two spheres</a:t>
            </a:r>
            <a:endParaRPr lang="ar-SA" dirty="0"/>
          </a:p>
        </p:txBody>
      </p:sp>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A799000F-7407-43D0-9D80-F20C1CBC1ED4}"/>
                  </a:ext>
                </a:extLst>
              </p:cNvPr>
              <p:cNvSpPr>
                <a:spLocks noGrp="1"/>
              </p:cNvSpPr>
              <p:nvPr>
                <p:ph idx="1"/>
              </p:nvPr>
            </p:nvSpPr>
            <p:spPr>
              <a:xfrm>
                <a:off x="982133" y="2667000"/>
                <a:ext cx="8009467" cy="3332816"/>
              </a:xfrm>
            </p:spPr>
            <p:txBody>
              <a:bodyPr/>
              <a:lstStyle/>
              <a:p>
                <a:pPr>
                  <a:buClr>
                    <a:schemeClr val="accent6"/>
                  </a:buClr>
                  <a:buSzPct val="85000"/>
                  <a:buFont typeface="Wingdings" panose="05000000000000000000" pitchFamily="2" charset="2"/>
                  <a:buChar char="v"/>
                </a:pPr>
                <a:r>
                  <a:rPr kumimoji="0" lang="en-US" sz="2400" b="0" i="0" u="none" strike="noStrike" kern="1200" cap="none" spc="0" normalizeH="0" baseline="0" noProof="0" dirty="0">
                    <a:ln>
                      <a:noFill/>
                    </a:ln>
                    <a:solidFill>
                      <a:prstClr val="black"/>
                    </a:solidFill>
                    <a:effectLst/>
                    <a:uLnTx/>
                    <a:uFillTx/>
                    <a:latin typeface="Trebuchet MS" panose="020B0603020202020204"/>
                    <a:ea typeface="+mn-ea"/>
                    <a:cs typeface="+mn-cs"/>
                  </a:rPr>
                  <a:t>The stress equations is given by:</a:t>
                </a:r>
              </a:p>
              <a:p>
                <a:pPr>
                  <a:buClr>
                    <a:schemeClr val="accent6"/>
                  </a:buClr>
                  <a:buSzPct val="85000"/>
                  <a:buFont typeface="Wingdings" panose="05000000000000000000" pitchFamily="2" charset="2"/>
                  <a:buChar char="§"/>
                </a:pPr>
                <a14:m>
                  <m:oMath xmlns:m="http://schemas.openxmlformats.org/officeDocument/2006/math">
                    <m:sSub>
                      <m:sSubPr>
                        <m:ctrlP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𝝈</m:t>
                        </m:r>
                      </m:e>
                      <m:sub>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𝒙</m:t>
                        </m:r>
                      </m:sub>
                    </m:sSub>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m:t>
                    </m:r>
                    <m:sSub>
                      <m:sSub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sSub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𝝈</m:t>
                        </m:r>
                      </m:e>
                      <m:sub>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𝒚</m:t>
                        </m:r>
                      </m:sub>
                    </m:sSub>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m:t>
                    </m:r>
                    <m:sSub>
                      <m:sSub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sSub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𝝈</m:t>
                        </m:r>
                      </m:e>
                      <m:sub>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𝟏</m:t>
                        </m:r>
                      </m:sub>
                    </m:sSub>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 =−</m:t>
                    </m:r>
                    <m:sSub>
                      <m:sSub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sSub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𝒑</m:t>
                        </m:r>
                      </m:e>
                      <m:sub>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𝒎𝒂𝒙</m:t>
                        </m:r>
                      </m:sub>
                    </m:sSub>
                    <m:d>
                      <m:dPr>
                        <m:begChr m:val="["/>
                        <m:endChr m:val="]"/>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dPr>
                      <m:e>
                        <m:d>
                          <m:d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d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𝟏</m:t>
                            </m:r>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m:t>
                            </m:r>
                            <m:d>
                              <m:dPr>
                                <m:begChr m:val="|"/>
                                <m:endChr m:val="|"/>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dPr>
                              <m:e>
                                <m:f>
                                  <m:f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fPr>
                                  <m:num>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𝒛</m:t>
                                    </m:r>
                                  </m:num>
                                  <m:den>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𝒂</m:t>
                                    </m:r>
                                  </m:den>
                                </m:f>
                              </m:e>
                            </m:d>
                            <m:func>
                              <m:func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funcPr>
                              <m:fName>
                                <m:sSup>
                                  <m:sSup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sSup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𝒕𝒂𝒏</m:t>
                                    </m:r>
                                  </m:e>
                                  <m:sup>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m:t>
                                    </m:r>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𝟏</m:t>
                                    </m:r>
                                  </m:sup>
                                </m:sSup>
                              </m:fName>
                              <m:e>
                                <m:f>
                                  <m:f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fPr>
                                  <m:num>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𝟏</m:t>
                                    </m:r>
                                  </m:num>
                                  <m:den>
                                    <m:d>
                                      <m:dPr>
                                        <m:begChr m:val="|"/>
                                        <m:endChr m:val="|"/>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dPr>
                                      <m:e>
                                        <m:f>
                                          <m:fPr>
                                            <m:type m:val="skw"/>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fPr>
                                          <m:num>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𝒛</m:t>
                                            </m:r>
                                          </m:num>
                                          <m:den>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𝒂</m:t>
                                            </m:r>
                                          </m:den>
                                        </m:f>
                                      </m:e>
                                    </m:d>
                                  </m:den>
                                </m:f>
                              </m:e>
                            </m:func>
                          </m:e>
                        </m:d>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 </m:t>
                        </m:r>
                        <m:d>
                          <m:d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dPr>
                          <m:e>
                            <m: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rPr>
                              <m:t>𝟏</m:t>
                            </m:r>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m:t>
                            </m:r>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𝒗</m:t>
                            </m:r>
                          </m:e>
                        </m:d>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m:t>
                        </m:r>
                        <m:f>
                          <m:f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fPr>
                          <m:num>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𝟏</m:t>
                            </m:r>
                          </m:num>
                          <m:den>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𝟐</m:t>
                            </m:r>
                            <m:d>
                              <m:d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d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𝟏</m:t>
                                </m:r>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m:t>
                                </m:r>
                                <m:f>
                                  <m:f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fPr>
                                  <m:num>
                                    <m:sSup>
                                      <m:sSup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sSup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𝒛</m:t>
                                        </m:r>
                                      </m:e>
                                      <m:sup>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𝟐</m:t>
                                        </m:r>
                                      </m:sup>
                                    </m:sSup>
                                  </m:num>
                                  <m:den>
                                    <m:sSup>
                                      <m:sSup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sSup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𝒂</m:t>
                                        </m:r>
                                      </m:e>
                                      <m:sup>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𝟐</m:t>
                                        </m:r>
                                      </m:sup>
                                    </m:sSup>
                                  </m:den>
                                </m:f>
                              </m:e>
                            </m:d>
                          </m:den>
                        </m:f>
                      </m:e>
                    </m:d>
                  </m:oMath>
                </a14:m>
                <a:endParaRPr lang="en-US" sz="1800" dirty="0"/>
              </a:p>
              <a:p>
                <a:pPr>
                  <a:buClr>
                    <a:schemeClr val="accent6"/>
                  </a:buClr>
                  <a:buSzPct val="85000"/>
                  <a:buFont typeface="Wingdings" panose="05000000000000000000" pitchFamily="2" charset="2"/>
                  <a:buChar char="§"/>
                </a:pPr>
                <a14:m>
                  <m:oMath xmlns:m="http://schemas.openxmlformats.org/officeDocument/2006/math">
                    <m:sSub>
                      <m:sSubPr>
                        <m:ctrlP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𝝈</m:t>
                        </m:r>
                      </m:e>
                      <m:sub>
                        <m: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rPr>
                          <m:t>𝒛</m:t>
                        </m:r>
                      </m:sub>
                    </m:sSub>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m:t>
                    </m:r>
                    <m:sSub>
                      <m:sSubPr>
                        <m:ctrlP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ctrlPr>
                      </m:sSubPr>
                      <m:e>
                        <m:r>
                          <a:rPr kumimoji="0" lang="en-US" sz="1800" b="1" i="1" u="none" strike="noStrike" kern="1200" cap="none" spc="0" normalizeH="0" baseline="0" noProof="0">
                            <a:ln>
                              <a:noFill/>
                            </a:ln>
                            <a:solidFill>
                              <a:prstClr val="black"/>
                            </a:solidFill>
                            <a:effectLst/>
                            <a:uLnTx/>
                            <a:uFillTx/>
                            <a:latin typeface="Cambria Math" panose="02040503050406030204" pitchFamily="18" charset="0"/>
                          </a:rPr>
                          <m:t>𝝈</m:t>
                        </m:r>
                      </m:e>
                      <m:sub>
                        <m:r>
                          <a:rPr kumimoji="0" lang="en-US" sz="1800" b="1" i="1" u="none" strike="noStrike" kern="1200" cap="none" spc="0" normalizeH="0" baseline="0" noProof="0" smtClean="0">
                            <a:ln>
                              <a:noFill/>
                            </a:ln>
                            <a:solidFill>
                              <a:prstClr val="black"/>
                            </a:solidFill>
                            <a:effectLst/>
                            <a:uLnTx/>
                            <a:uFillTx/>
                            <a:latin typeface="Cambria Math" panose="02040503050406030204" pitchFamily="18" charset="0"/>
                          </a:rPr>
                          <m:t>𝟐</m:t>
                        </m:r>
                      </m:sub>
                    </m:sSub>
                  </m:oMath>
                </a14:m>
                <a:r>
                  <a:rPr lang="en-US" sz="1800" dirty="0"/>
                  <a:t>=</a:t>
                </a:r>
                <a14:m>
                  <m:oMath xmlns:m="http://schemas.openxmlformats.org/officeDocument/2006/math">
                    <m:f>
                      <m:fPr>
                        <m:ctrlPr>
                          <a:rPr lang="en-US" sz="1800" b="1" i="1" dirty="0" smtClean="0">
                            <a:latin typeface="Cambria Math" panose="02040503050406030204" pitchFamily="18" charset="0"/>
                          </a:rPr>
                        </m:ctrlPr>
                      </m:fPr>
                      <m:num>
                        <m:r>
                          <a:rPr lang="en-US" sz="1800" b="1" i="1" dirty="0" smtClean="0">
                            <a:latin typeface="Cambria Math" panose="02040503050406030204" pitchFamily="18" charset="0"/>
                          </a:rPr>
                          <m:t>−</m:t>
                        </m:r>
                        <m:sSub>
                          <m:sSubPr>
                            <m:ctrlPr>
                              <a:rPr lang="en-US" sz="1800" b="1" i="1" dirty="0" smtClean="0">
                                <a:latin typeface="Cambria Math" panose="02040503050406030204" pitchFamily="18" charset="0"/>
                              </a:rPr>
                            </m:ctrlPr>
                          </m:sSubPr>
                          <m:e>
                            <m:r>
                              <a:rPr lang="en-US" sz="1800" b="1" i="1" dirty="0" smtClean="0">
                                <a:latin typeface="Cambria Math" panose="02040503050406030204" pitchFamily="18" charset="0"/>
                              </a:rPr>
                              <m:t>𝑷</m:t>
                            </m:r>
                          </m:e>
                          <m:sub>
                            <m:r>
                              <a:rPr lang="en-US" sz="1800" b="1" i="1" dirty="0" smtClean="0">
                                <a:latin typeface="Cambria Math" panose="02040503050406030204" pitchFamily="18" charset="0"/>
                              </a:rPr>
                              <m:t>𝒎𝒂𝒙</m:t>
                            </m:r>
                          </m:sub>
                        </m:sSub>
                      </m:num>
                      <m:den>
                        <m:r>
                          <a:rPr lang="en-US" sz="1800" b="1" i="1" dirty="0" smtClean="0">
                            <a:latin typeface="Cambria Math" panose="02040503050406030204" pitchFamily="18" charset="0"/>
                          </a:rPr>
                          <m:t>𝟏</m:t>
                        </m:r>
                        <m:r>
                          <a:rPr lang="en-US" sz="1800" b="1" i="1" dirty="0" smtClean="0">
                            <a:latin typeface="Cambria Math" panose="02040503050406030204" pitchFamily="18" charset="0"/>
                          </a:rPr>
                          <m:t>+</m:t>
                        </m:r>
                        <m:f>
                          <m:fPr>
                            <m:ctrlPr>
                              <a:rPr lang="en-US" sz="1800" b="1" i="1" dirty="0" smtClean="0">
                                <a:latin typeface="Cambria Math" panose="02040503050406030204" pitchFamily="18" charset="0"/>
                              </a:rPr>
                            </m:ctrlPr>
                          </m:fPr>
                          <m:num>
                            <m:sSup>
                              <m:sSupPr>
                                <m:ctrlPr>
                                  <a:rPr lang="en-US" sz="1800" b="1" i="1" dirty="0" smtClean="0">
                                    <a:latin typeface="Cambria Math" panose="02040503050406030204" pitchFamily="18" charset="0"/>
                                  </a:rPr>
                                </m:ctrlPr>
                              </m:sSupPr>
                              <m:e>
                                <m:r>
                                  <a:rPr lang="en-US" sz="1800" b="1" i="1" dirty="0" smtClean="0">
                                    <a:latin typeface="Cambria Math" panose="02040503050406030204" pitchFamily="18" charset="0"/>
                                  </a:rPr>
                                  <m:t>𝒛</m:t>
                                </m:r>
                              </m:e>
                              <m:sup>
                                <m:r>
                                  <a:rPr lang="en-US" sz="1800" b="1" i="1" dirty="0" smtClean="0">
                                    <a:latin typeface="Cambria Math" panose="02040503050406030204" pitchFamily="18" charset="0"/>
                                  </a:rPr>
                                  <m:t>𝟐</m:t>
                                </m:r>
                              </m:sup>
                            </m:sSup>
                          </m:num>
                          <m:den>
                            <m:sSup>
                              <m:sSupPr>
                                <m:ctrlPr>
                                  <a:rPr lang="en-US" sz="1800" b="1" i="1" dirty="0" smtClean="0">
                                    <a:latin typeface="Cambria Math" panose="02040503050406030204" pitchFamily="18" charset="0"/>
                                  </a:rPr>
                                </m:ctrlPr>
                              </m:sSupPr>
                              <m:e>
                                <m:r>
                                  <a:rPr lang="en-US" sz="1800" b="1" i="1" dirty="0" smtClean="0">
                                    <a:latin typeface="Cambria Math" panose="02040503050406030204" pitchFamily="18" charset="0"/>
                                  </a:rPr>
                                  <m:t>𝒂</m:t>
                                </m:r>
                              </m:e>
                              <m:sup>
                                <m:r>
                                  <a:rPr lang="en-US" sz="1800" b="1" i="1" dirty="0" smtClean="0">
                                    <a:latin typeface="Cambria Math" panose="02040503050406030204" pitchFamily="18" charset="0"/>
                                  </a:rPr>
                                  <m:t>𝟐</m:t>
                                </m:r>
                              </m:sup>
                            </m:sSup>
                          </m:den>
                        </m:f>
                      </m:den>
                    </m:f>
                  </m:oMath>
                </a14:m>
                <a:endParaRPr lang="ar-SA" sz="1800" b="1" dirty="0"/>
              </a:p>
            </p:txBody>
          </p:sp>
        </mc:Choice>
        <mc:Fallback xmlns="">
          <p:sp>
            <p:nvSpPr>
              <p:cNvPr id="3" name="عنصر نائب للمحتوى 2">
                <a:extLst>
                  <a:ext uri="{FF2B5EF4-FFF2-40B4-BE49-F238E27FC236}">
                    <a16:creationId xmlns:a16="http://schemas.microsoft.com/office/drawing/2014/main" id="{A799000F-7407-43D0-9D80-F20C1CBC1ED4}"/>
                  </a:ext>
                </a:extLst>
              </p:cNvPr>
              <p:cNvSpPr>
                <a:spLocks noGrp="1" noRot="1" noChangeAspect="1" noMove="1" noResize="1" noEditPoints="1" noAdjustHandles="1" noChangeArrowheads="1" noChangeShapeType="1" noTextEdit="1"/>
              </p:cNvSpPr>
              <p:nvPr>
                <p:ph idx="1"/>
              </p:nvPr>
            </p:nvSpPr>
            <p:spPr>
              <a:xfrm>
                <a:off x="982133" y="2667000"/>
                <a:ext cx="8009467" cy="3332816"/>
              </a:xfrm>
              <a:blipFill>
                <a:blip r:embed="rId2"/>
                <a:stretch>
                  <a:fillRect l="-685"/>
                </a:stretch>
              </a:blipFill>
            </p:spPr>
            <p:txBody>
              <a:bodyPr/>
              <a:lstStyle/>
              <a:p>
                <a:r>
                  <a:rPr lang="ar-SA">
                    <a:noFill/>
                  </a:rPr>
                  <a:t> </a:t>
                </a:r>
              </a:p>
            </p:txBody>
          </p:sp>
        </mc:Fallback>
      </mc:AlternateContent>
    </p:spTree>
    <p:extLst>
      <p:ext uri="{BB962C8B-B14F-4D97-AF65-F5344CB8AC3E}">
        <p14:creationId xmlns:p14="http://schemas.microsoft.com/office/powerpoint/2010/main" val="952058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8184" y="0"/>
            <a:ext cx="7704667" cy="1143000"/>
          </a:xfrm>
        </p:spPr>
        <p:txBody>
          <a:bodyPr>
            <a:normAutofit/>
          </a:bodyPr>
          <a:lstStyle/>
          <a:p>
            <a:r>
              <a:rPr lang="en-US" sz="3600" dirty="0">
                <a:latin typeface="Times New Roman" panose="02020603050405020304" pitchFamily="18" charset="0"/>
                <a:cs typeface="Times New Roman" panose="02020603050405020304" pitchFamily="18" charset="0"/>
              </a:rPr>
              <a:t>Finite Element Analysis</a:t>
            </a:r>
          </a:p>
        </p:txBody>
      </p:sp>
      <p:sp>
        <p:nvSpPr>
          <p:cNvPr id="3" name="Content Placeholder 2"/>
          <p:cNvSpPr>
            <a:spLocks noGrp="1"/>
          </p:cNvSpPr>
          <p:nvPr>
            <p:ph idx="1"/>
          </p:nvPr>
        </p:nvSpPr>
        <p:spPr>
          <a:xfrm>
            <a:off x="1371600" y="1447800"/>
            <a:ext cx="7297782" cy="4953000"/>
          </a:xfrm>
        </p:spPr>
        <p:txBody>
          <a:bodyPr>
            <a:normAutofit fontScale="92500" lnSpcReduction="10000"/>
          </a:bodyPr>
          <a:lstStyle/>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Create parts.</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Define material. </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Define section .</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Assign the define material to the deformable part.</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Create assembly.</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Define step .</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Define interactions.</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Define load and BC (Boundary condition).</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 Define Mesh. </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 define job and submitted. </a:t>
            </a:r>
          </a:p>
          <a:p>
            <a:pPr>
              <a:buClr>
                <a:schemeClr val="accent6"/>
              </a:buClr>
              <a:buSzPct val="85000"/>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The visualization.</a:t>
            </a:r>
          </a:p>
          <a:p>
            <a:endParaRPr lang="en-US" dirty="0"/>
          </a:p>
        </p:txBody>
      </p:sp>
    </p:spTree>
    <p:extLst>
      <p:ext uri="{BB962C8B-B14F-4D97-AF65-F5344CB8AC3E}">
        <p14:creationId xmlns:p14="http://schemas.microsoft.com/office/powerpoint/2010/main" val="59128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D6159EF-EBB8-42EA-83B5-E1AA5EAB41D8}"/>
              </a:ext>
            </a:extLst>
          </p:cNvPr>
          <p:cNvSpPr>
            <a:spLocks noGrp="1"/>
          </p:cNvSpPr>
          <p:nvPr>
            <p:ph type="title"/>
          </p:nvPr>
        </p:nvSpPr>
        <p:spPr>
          <a:xfrm>
            <a:off x="982133" y="457200"/>
            <a:ext cx="7704667" cy="5410199"/>
          </a:xfrm>
        </p:spPr>
        <p:txBody>
          <a:bodyPr/>
          <a:lstStyle/>
          <a:p>
            <a:r>
              <a:rPr lang="en-US" sz="4000" dirty="0">
                <a:solidFill>
                  <a:prstClr val="black"/>
                </a:solidFill>
                <a:latin typeface="Corbel" panose="020B0503020204020204"/>
              </a:rPr>
              <a:t>M</a:t>
            </a:r>
            <a:r>
              <a:rPr kumimoji="0" lang="en-US" sz="4000" b="0" i="0" u="none" strike="noStrike" kern="1200" cap="none" spc="0" normalizeH="0" baseline="0" noProof="0" dirty="0">
                <a:ln>
                  <a:noFill/>
                </a:ln>
                <a:solidFill>
                  <a:prstClr val="black"/>
                </a:solidFill>
                <a:effectLst/>
                <a:uLnTx/>
                <a:uFillTx/>
                <a:latin typeface="Corbel" panose="020B0503020204020204"/>
                <a:ea typeface="+mn-ea"/>
                <a:cs typeface="+mn-cs"/>
              </a:rPr>
              <a:t>odel of contact stress</a:t>
            </a:r>
            <a:endParaRPr lang="ar-SA" dirty="0"/>
          </a:p>
        </p:txBody>
      </p:sp>
    </p:spTree>
    <p:extLst>
      <p:ext uri="{BB962C8B-B14F-4D97-AF65-F5344CB8AC3E}">
        <p14:creationId xmlns:p14="http://schemas.microsoft.com/office/powerpoint/2010/main" val="1367208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D88276A-7A33-4EDA-AE40-BCB4BCFCCF9F}"/>
              </a:ext>
            </a:extLst>
          </p:cNvPr>
          <p:cNvSpPr>
            <a:spLocks noGrp="1"/>
          </p:cNvSpPr>
          <p:nvPr>
            <p:ph type="title"/>
          </p:nvPr>
        </p:nvSpPr>
        <p:spPr/>
        <p:txBody>
          <a:bodyPr/>
          <a:lstStyle/>
          <a:p>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Times New Roman" panose="02020603050405020304" pitchFamily="18" charset="0"/>
              </a:rPr>
              <a:t>Description of the model 1 (</a:t>
            </a:r>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mj-cs"/>
              </a:rPr>
              <a:t>Contact between an internal sphere and an external sphere </a:t>
            </a:r>
            <a:r>
              <a:rPr kumimoji="0" lang="en-US" sz="3200" b="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a:t>
            </a:r>
            <a:endParaRPr lang="ar-SA" dirty="0"/>
          </a:p>
        </p:txBody>
      </p:sp>
      <p:pic>
        <p:nvPicPr>
          <p:cNvPr id="5" name="عنصر نائب للمحتوى 4">
            <a:extLst>
              <a:ext uri="{FF2B5EF4-FFF2-40B4-BE49-F238E27FC236}">
                <a16:creationId xmlns:a16="http://schemas.microsoft.com/office/drawing/2014/main" id="{B740D52E-954B-4FBB-9509-08B0EC329317}"/>
              </a:ext>
            </a:extLst>
          </p:cNvPr>
          <p:cNvPicPr>
            <a:picLocks noGrp="1" noChangeAspect="1"/>
          </p:cNvPicPr>
          <p:nvPr>
            <p:ph idx="1"/>
          </p:nvPr>
        </p:nvPicPr>
        <p:blipFill>
          <a:blip r:embed="rId2"/>
          <a:stretch>
            <a:fillRect/>
          </a:stretch>
        </p:blipFill>
        <p:spPr>
          <a:xfrm>
            <a:off x="795600" y="3433438"/>
            <a:ext cx="7810972" cy="1290961"/>
          </a:xfrm>
        </p:spPr>
      </p:pic>
    </p:spTree>
    <p:extLst>
      <p:ext uri="{BB962C8B-B14F-4D97-AF65-F5344CB8AC3E}">
        <p14:creationId xmlns:p14="http://schemas.microsoft.com/office/powerpoint/2010/main" val="2786157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EF82F30-1FA8-4EF8-A859-2B41561CFFB5}"/>
              </a:ext>
            </a:extLst>
          </p:cNvPr>
          <p:cNvSpPr>
            <a:spLocks noGrp="1"/>
          </p:cNvSpPr>
          <p:nvPr>
            <p:ph type="title"/>
          </p:nvPr>
        </p:nvSpPr>
        <p:spPr/>
        <p:txBody>
          <a:bodyPr>
            <a:normAutofit/>
          </a:bodyPr>
          <a:lstStyle/>
          <a:p>
            <a:r>
              <a:rPr lang="en-US" sz="3600" b="1" dirty="0">
                <a:latin typeface="Times New Roman" panose="02020603050405020304" pitchFamily="18" charset="0"/>
                <a:cs typeface="Times New Roman" panose="02020603050405020304" pitchFamily="18" charset="0"/>
              </a:rPr>
              <a:t>Create parts</a:t>
            </a:r>
            <a:endParaRPr lang="ar-SA" sz="3600" b="1" dirty="0">
              <a:latin typeface="Times New Roman" panose="02020603050405020304" pitchFamily="18" charset="0"/>
              <a:cs typeface="Times New Roman" panose="02020603050405020304" pitchFamily="18" charset="0"/>
            </a:endParaRPr>
          </a:p>
        </p:txBody>
      </p:sp>
      <p:sp>
        <p:nvSpPr>
          <p:cNvPr id="3" name="عنصر نائب للنص 2">
            <a:extLst>
              <a:ext uri="{FF2B5EF4-FFF2-40B4-BE49-F238E27FC236}">
                <a16:creationId xmlns:a16="http://schemas.microsoft.com/office/drawing/2014/main" id="{4C2ECFAD-2AFC-47A7-9172-AC6B9D1DE7D8}"/>
              </a:ext>
            </a:extLst>
          </p:cNvPr>
          <p:cNvSpPr>
            <a:spLocks noGrp="1"/>
          </p:cNvSpPr>
          <p:nvPr>
            <p:ph type="body" idx="1"/>
          </p:nvPr>
        </p:nvSpPr>
        <p:spPr/>
        <p:txBody>
          <a:bodyPr/>
          <a:lstStyle/>
          <a:p>
            <a:pPr marR="0" lvl="0" algn="l" defTabSz="457200" rtl="0" eaLnBrk="1" fontAlgn="auto" latinLnBrk="0" hangingPunct="1">
              <a:lnSpc>
                <a:spcPct val="100000"/>
              </a:lnSpc>
              <a:spcBef>
                <a:spcPct val="20000"/>
              </a:spcBef>
              <a:spcAft>
                <a:spcPts val="600"/>
              </a:spcAft>
              <a:buClr>
                <a:srgbClr val="BC1C1C">
                  <a:lumMod val="75000"/>
                </a:srgbClr>
              </a:buClr>
              <a:buSzPct val="145000"/>
              <a:tabLst/>
              <a:defRPr/>
            </a:pPr>
            <a:r>
              <a:rPr lang="en-US" sz="2400" dirty="0">
                <a:solidFill>
                  <a:srgbClr val="000000"/>
                </a:solidFill>
                <a:latin typeface="+mj-lt"/>
              </a:rPr>
              <a:t>I</a:t>
            </a:r>
            <a:r>
              <a:rPr lang="en-US" sz="2400" b="0" i="0" u="none" strike="noStrike" baseline="0" dirty="0">
                <a:solidFill>
                  <a:srgbClr val="000000"/>
                </a:solidFill>
                <a:latin typeface="+mj-lt"/>
              </a:rPr>
              <a:t>nternal sphere </a:t>
            </a:r>
          </a:p>
          <a:p>
            <a:pPr marR="0" lvl="0" algn="l" defTabSz="457200" rtl="0" eaLnBrk="1" fontAlgn="auto" latinLnBrk="0" hangingPunct="1">
              <a:lnSpc>
                <a:spcPct val="100000"/>
              </a:lnSpc>
              <a:spcBef>
                <a:spcPct val="20000"/>
              </a:spcBef>
              <a:spcAft>
                <a:spcPts val="600"/>
              </a:spcAft>
              <a:buClr>
                <a:srgbClr val="BC1C1C">
                  <a:lumMod val="75000"/>
                </a:srgbClr>
              </a:buClr>
              <a:buSzPct val="145000"/>
              <a:tabLst/>
              <a:defRPr/>
            </a:pPr>
            <a:r>
              <a:rPr lang="en-US" sz="1800" b="0" i="0" u="none" strike="noStrike" baseline="0" dirty="0">
                <a:solidFill>
                  <a:srgbClr val="000000"/>
                </a:solidFill>
              </a:rPr>
              <a:t>Axisymmetric </a:t>
            </a:r>
            <a:r>
              <a:rPr kumimoji="0" lang="en-US" sz="1600" b="0" i="0" u="none" strike="noStrike" kern="1200" cap="none" spc="0" normalizeH="0" baseline="0" noProof="0" dirty="0">
                <a:ln>
                  <a:noFill/>
                </a:ln>
                <a:solidFill>
                  <a:prstClr val="black"/>
                </a:solidFill>
                <a:effectLst/>
                <a:uLnTx/>
                <a:uFillTx/>
                <a:latin typeface="Corbel" panose="020B0503020204020204"/>
                <a:ea typeface="+mn-ea"/>
                <a:cs typeface="+mn-cs"/>
              </a:rPr>
              <a:t>→</a:t>
            </a:r>
            <a:r>
              <a:rPr kumimoji="0" lang="en-US" sz="1600" b="0" i="0" u="none" strike="noStrike" kern="1200" cap="none" spc="0" normalizeH="0" baseline="0" noProof="0" dirty="0" err="1">
                <a:ln>
                  <a:noFill/>
                </a:ln>
                <a:solidFill>
                  <a:prstClr val="black"/>
                </a:solidFill>
                <a:effectLst/>
                <a:uLnTx/>
                <a:uFillTx/>
                <a:latin typeface="Corbel" panose="020B0503020204020204"/>
                <a:ea typeface="+mn-ea"/>
                <a:cs typeface="+mn-cs"/>
              </a:rPr>
              <a:t>Deformable→shell</a:t>
            </a:r>
            <a:endParaRPr lang="ar-SA" dirty="0"/>
          </a:p>
        </p:txBody>
      </p:sp>
      <p:sp>
        <p:nvSpPr>
          <p:cNvPr id="5" name="عنصر نائب للنص 4">
            <a:extLst>
              <a:ext uri="{FF2B5EF4-FFF2-40B4-BE49-F238E27FC236}">
                <a16:creationId xmlns:a16="http://schemas.microsoft.com/office/drawing/2014/main" id="{EE0A5210-27F8-4D02-9FC9-854C0A467366}"/>
              </a:ext>
            </a:extLst>
          </p:cNvPr>
          <p:cNvSpPr>
            <a:spLocks noGrp="1"/>
          </p:cNvSpPr>
          <p:nvPr>
            <p:ph type="body" sz="quarter" idx="3"/>
          </p:nvPr>
        </p:nvSpPr>
        <p:spPr>
          <a:xfrm>
            <a:off x="5161710" y="2286000"/>
            <a:ext cx="3467806" cy="957262"/>
          </a:xfrm>
        </p:spPr>
        <p:txBody>
          <a:bodyPr/>
          <a:lstStyle/>
          <a:p>
            <a:pPr marR="0" lvl="0" defTabSz="457200" rtl="0" eaLnBrk="1" fontAlgn="auto" latinLnBrk="0" hangingPunct="1">
              <a:lnSpc>
                <a:spcPct val="100000"/>
              </a:lnSpc>
              <a:spcBef>
                <a:spcPct val="20000"/>
              </a:spcBef>
              <a:spcAft>
                <a:spcPts val="600"/>
              </a:spcAft>
              <a:buClr>
                <a:srgbClr val="BC1C1C">
                  <a:lumMod val="75000"/>
                </a:srgbClr>
              </a:buClr>
              <a:buSzPct val="145000"/>
              <a:tabLst/>
              <a:defRPr/>
            </a:pPr>
            <a:r>
              <a:rPr lang="en-US" sz="2400" b="0" i="0" u="none" strike="noStrike" baseline="0" dirty="0">
                <a:solidFill>
                  <a:srgbClr val="000000"/>
                </a:solidFill>
                <a:latin typeface="+mj-lt"/>
              </a:rPr>
              <a:t>External sphere</a:t>
            </a:r>
          </a:p>
          <a:p>
            <a:pPr marR="0" lvl="0" defTabSz="457200" rtl="0" eaLnBrk="1" fontAlgn="auto" latinLnBrk="0" hangingPunct="1">
              <a:lnSpc>
                <a:spcPct val="100000"/>
              </a:lnSpc>
              <a:spcBef>
                <a:spcPct val="20000"/>
              </a:spcBef>
              <a:spcAft>
                <a:spcPts val="600"/>
              </a:spcAft>
              <a:buClr>
                <a:srgbClr val="BC1C1C">
                  <a:lumMod val="75000"/>
                </a:srgbClr>
              </a:buClr>
              <a:buSzPct val="145000"/>
              <a:tabLst/>
              <a:defRPr/>
            </a:pPr>
            <a:r>
              <a:rPr lang="en-US" sz="2400" b="0" i="0" u="none" strike="noStrike" baseline="0" dirty="0">
                <a:solidFill>
                  <a:srgbClr val="000000"/>
                </a:solidFill>
                <a:latin typeface="+mj-lt"/>
              </a:rPr>
              <a:t> </a:t>
            </a:r>
            <a:r>
              <a:rPr kumimoji="0" lang="en-US" sz="1800" b="0" i="0" u="none" strike="noStrike" kern="1200" cap="none" spc="0" normalizeH="0" baseline="0" noProof="0" dirty="0">
                <a:ln>
                  <a:noFill/>
                </a:ln>
                <a:solidFill>
                  <a:srgbClr val="000000"/>
                </a:solidFill>
                <a:effectLst/>
                <a:uLnTx/>
                <a:uFillTx/>
                <a:latin typeface="Corbel" panose="020B0503020204020204"/>
                <a:ea typeface="+mn-ea"/>
                <a:cs typeface="+mn-cs"/>
              </a:rPr>
              <a:t>Axisymmetric </a:t>
            </a:r>
            <a:r>
              <a:rPr kumimoji="0" lang="en-US" sz="1600" b="0" i="0" u="none" strike="noStrike" kern="1200" cap="none" spc="0" normalizeH="0" baseline="0" noProof="0" dirty="0">
                <a:ln>
                  <a:noFill/>
                </a:ln>
                <a:solidFill>
                  <a:prstClr val="black"/>
                </a:solidFill>
                <a:effectLst/>
                <a:uLnTx/>
                <a:uFillTx/>
                <a:latin typeface="Corbel" panose="020B0503020204020204"/>
                <a:ea typeface="+mn-ea"/>
                <a:cs typeface="+mn-cs"/>
              </a:rPr>
              <a:t>→</a:t>
            </a:r>
            <a:r>
              <a:rPr kumimoji="0" lang="en-US" sz="1600" b="0" i="0" u="none" strike="noStrike" kern="1200" cap="none" spc="0" normalizeH="0" baseline="0" noProof="0" dirty="0" err="1">
                <a:ln>
                  <a:noFill/>
                </a:ln>
                <a:solidFill>
                  <a:prstClr val="black"/>
                </a:solidFill>
                <a:effectLst/>
                <a:uLnTx/>
                <a:uFillTx/>
                <a:latin typeface="Corbel" panose="020B0503020204020204"/>
                <a:ea typeface="+mn-ea"/>
                <a:cs typeface="+mn-cs"/>
              </a:rPr>
              <a:t>Deformable→shell</a:t>
            </a:r>
            <a:endParaRPr lang="ar-SA" dirty="0"/>
          </a:p>
        </p:txBody>
      </p:sp>
      <p:pic>
        <p:nvPicPr>
          <p:cNvPr id="1026" name="Picture 2" descr="لا يتوفر وصف.">
            <a:extLst>
              <a:ext uri="{FF2B5EF4-FFF2-40B4-BE49-F238E27FC236}">
                <a16:creationId xmlns:a16="http://schemas.microsoft.com/office/drawing/2014/main" id="{738B69BB-31F8-4B4B-8976-501E9CDBD7DC}"/>
              </a:ext>
            </a:extLst>
          </p:cNvPr>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334001" y="3335337"/>
            <a:ext cx="2805478" cy="277824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لا يتوفر وصف.">
            <a:extLst>
              <a:ext uri="{FF2B5EF4-FFF2-40B4-BE49-F238E27FC236}">
                <a16:creationId xmlns:a16="http://schemas.microsoft.com/office/drawing/2014/main" id="{3C579006-3C2C-4AF3-A922-4FF8DA2BD8CD}"/>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1600200" y="3335337"/>
            <a:ext cx="2675429" cy="2688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8288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a:extLst>
              <a:ext uri="{FF2B5EF4-FFF2-40B4-BE49-F238E27FC236}">
                <a16:creationId xmlns:a16="http://schemas.microsoft.com/office/drawing/2014/main" id="{C4620CA7-BFB4-471D-919B-38FE465267E3}"/>
              </a:ext>
            </a:extLst>
          </p:cNvPr>
          <p:cNvSpPr>
            <a:spLocks noGrp="1"/>
          </p:cNvSpPr>
          <p:nvPr>
            <p:ph type="body" idx="1"/>
          </p:nvPr>
        </p:nvSpPr>
        <p:spPr>
          <a:xfrm>
            <a:off x="1151959" y="854868"/>
            <a:ext cx="3456291" cy="576262"/>
          </a:xfrm>
        </p:spPr>
        <p:txBody>
          <a:bodyPr/>
          <a:lstStyle/>
          <a:p>
            <a:r>
              <a:rPr kumimoji="0" lang="en-US"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Define section</a:t>
            </a:r>
            <a:endParaRPr lang="ar-SA" dirty="0"/>
          </a:p>
        </p:txBody>
      </p:sp>
      <p:sp>
        <p:nvSpPr>
          <p:cNvPr id="4" name="عنصر نائب للمحتوى 3">
            <a:extLst>
              <a:ext uri="{FF2B5EF4-FFF2-40B4-BE49-F238E27FC236}">
                <a16:creationId xmlns:a16="http://schemas.microsoft.com/office/drawing/2014/main" id="{B13176A6-CCB9-4199-BEE6-39B333C1FBF6}"/>
              </a:ext>
            </a:extLst>
          </p:cNvPr>
          <p:cNvSpPr>
            <a:spLocks noGrp="1"/>
          </p:cNvSpPr>
          <p:nvPr>
            <p:ph sz="half" idx="2"/>
          </p:nvPr>
        </p:nvSpPr>
        <p:spPr>
          <a:xfrm>
            <a:off x="936002" y="2209800"/>
            <a:ext cx="3672248" cy="2379664"/>
          </a:xfrm>
        </p:spPr>
        <p:txBody>
          <a:bodyPr/>
          <a:lstStyle/>
          <a:p>
            <a:pPr marL="0" marR="0" lvl="0" indent="0" algn="l" defTabSz="457200" rtl="0" eaLnBrk="1" fontAlgn="auto" latinLnBrk="0" hangingPunct="1">
              <a:lnSpc>
                <a:spcPct val="100000"/>
              </a:lnSpc>
              <a:spcBef>
                <a:spcPct val="20000"/>
              </a:spcBef>
              <a:spcAft>
                <a:spcPts val="600"/>
              </a:spcAft>
              <a:buClr>
                <a:srgbClr val="BC1C1C">
                  <a:lumMod val="75000"/>
                </a:srgbClr>
              </a:buClr>
              <a:buSzPct val="145000"/>
              <a:buFont typeface="Arial"/>
              <a:buNone/>
              <a:tabLst/>
              <a:defRPr/>
            </a:pPr>
            <a:r>
              <a:rPr kumimoji="0" lang="en-US" sz="2400" b="0" i="0" u="none" strike="noStrike" kern="1200" cap="none" spc="0" normalizeH="0" baseline="0" noProof="0" dirty="0">
                <a:ln>
                  <a:noFill/>
                </a:ln>
                <a:solidFill>
                  <a:prstClr val="black"/>
                </a:solidFill>
                <a:effectLst/>
                <a:uLnTx/>
                <a:uFillTx/>
                <a:latin typeface="Corbel" panose="020B0503020204020204"/>
                <a:ea typeface="+mn-ea"/>
                <a:cs typeface="+mn-cs"/>
              </a:rPr>
              <a:t>Homogeneous.</a:t>
            </a:r>
          </a:p>
          <a:p>
            <a:endParaRPr lang="ar-SA" dirty="0"/>
          </a:p>
        </p:txBody>
      </p:sp>
      <p:sp>
        <p:nvSpPr>
          <p:cNvPr id="5" name="عنصر نائب للنص 4">
            <a:extLst>
              <a:ext uri="{FF2B5EF4-FFF2-40B4-BE49-F238E27FC236}">
                <a16:creationId xmlns:a16="http://schemas.microsoft.com/office/drawing/2014/main" id="{0435B1D5-203F-4C40-AB19-6A145E957465}"/>
              </a:ext>
            </a:extLst>
          </p:cNvPr>
          <p:cNvSpPr>
            <a:spLocks noGrp="1"/>
          </p:cNvSpPr>
          <p:nvPr>
            <p:ph type="body" sz="quarter" idx="3"/>
          </p:nvPr>
        </p:nvSpPr>
        <p:spPr>
          <a:xfrm>
            <a:off x="4938529" y="838200"/>
            <a:ext cx="3467806" cy="576262"/>
          </a:xfrm>
        </p:spPr>
        <p:txBody>
          <a:bodyPr/>
          <a:lstStyle/>
          <a:p>
            <a:r>
              <a:rPr kumimoji="0" lang="en-US" sz="360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Define material</a:t>
            </a:r>
            <a:endParaRPr lang="ar-SA" dirty="0"/>
          </a:p>
        </p:txBody>
      </p:sp>
      <p:graphicFrame>
        <p:nvGraphicFramePr>
          <p:cNvPr id="7" name="جدول 7">
            <a:extLst>
              <a:ext uri="{FF2B5EF4-FFF2-40B4-BE49-F238E27FC236}">
                <a16:creationId xmlns:a16="http://schemas.microsoft.com/office/drawing/2014/main" id="{350C103B-FA01-4D03-8212-820B268DD120}"/>
              </a:ext>
            </a:extLst>
          </p:cNvPr>
          <p:cNvGraphicFramePr>
            <a:graphicFrameLocks noGrp="1"/>
          </p:cNvGraphicFramePr>
          <p:nvPr>
            <p:ph sz="quarter" idx="4"/>
            <p:extLst>
              <p:ext uri="{D42A27DB-BD31-4B8C-83A1-F6EECF244321}">
                <p14:modId xmlns:p14="http://schemas.microsoft.com/office/powerpoint/2010/main" val="2636690994"/>
              </p:ext>
            </p:extLst>
          </p:nvPr>
        </p:nvGraphicFramePr>
        <p:xfrm>
          <a:off x="4938529" y="2209800"/>
          <a:ext cx="3671886" cy="1558926"/>
        </p:xfrm>
        <a:graphic>
          <a:graphicData uri="http://schemas.openxmlformats.org/drawingml/2006/table">
            <a:tbl>
              <a:tblPr rtl="1" firstRow="1" bandRow="1">
                <a:tableStyleId>{5C22544A-7EE6-4342-B048-85BDC9FD1C3A}</a:tableStyleId>
              </a:tblPr>
              <a:tblGrid>
                <a:gridCol w="1223962">
                  <a:extLst>
                    <a:ext uri="{9D8B030D-6E8A-4147-A177-3AD203B41FA5}">
                      <a16:colId xmlns:a16="http://schemas.microsoft.com/office/drawing/2014/main" val="37215846"/>
                    </a:ext>
                  </a:extLst>
                </a:gridCol>
                <a:gridCol w="1223962">
                  <a:extLst>
                    <a:ext uri="{9D8B030D-6E8A-4147-A177-3AD203B41FA5}">
                      <a16:colId xmlns:a16="http://schemas.microsoft.com/office/drawing/2014/main" val="1483480777"/>
                    </a:ext>
                  </a:extLst>
                </a:gridCol>
                <a:gridCol w="1223962">
                  <a:extLst>
                    <a:ext uri="{9D8B030D-6E8A-4147-A177-3AD203B41FA5}">
                      <a16:colId xmlns:a16="http://schemas.microsoft.com/office/drawing/2014/main" val="2126032832"/>
                    </a:ext>
                  </a:extLst>
                </a:gridCol>
              </a:tblGrid>
              <a:tr h="1186688">
                <a:tc>
                  <a:txBody>
                    <a:bodyPr/>
                    <a:lstStyle/>
                    <a:p>
                      <a:pPr marL="0" marR="0" lvl="0" indent="0" algn="l" defTabSz="457200" rtl="1"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rPr>
                        <a:t>Poisson’s ratio</a:t>
                      </a:r>
                      <a:endParaRPr lang="ar-SA" dirty="0"/>
                    </a:p>
                    <a:p>
                      <a:pPr rtl="1"/>
                      <a:endParaRPr lang="ar-SA" dirty="0"/>
                    </a:p>
                  </a:txBody>
                  <a:tcPr/>
                </a:tc>
                <a:tc>
                  <a:txBody>
                    <a:bodyPr/>
                    <a:lstStyle/>
                    <a:p>
                      <a:pPr marL="0" marR="0" lvl="0" indent="0" algn="l" defTabSz="457200" rtl="1"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mn-lt"/>
                          <a:ea typeface="+mn-ea"/>
                          <a:cs typeface="+mn-cs"/>
                        </a:rPr>
                        <a:t>Young’s Modulus (</a:t>
                      </a:r>
                      <a:r>
                        <a:rPr kumimoji="0" lang="en-US" sz="1800" b="1" i="0" u="none" strike="noStrike" kern="1200" cap="none" spc="0" normalizeH="0" baseline="0" noProof="0" dirty="0" err="1">
                          <a:ln>
                            <a:noFill/>
                          </a:ln>
                          <a:solidFill>
                            <a:prstClr val="white"/>
                          </a:solidFill>
                          <a:effectLst/>
                          <a:uLnTx/>
                          <a:uFillTx/>
                          <a:latin typeface="+mn-lt"/>
                          <a:ea typeface="+mn-ea"/>
                          <a:cs typeface="+mn-cs"/>
                        </a:rPr>
                        <a:t>GPa</a:t>
                      </a:r>
                      <a:r>
                        <a:rPr kumimoji="0" lang="en-US" sz="1800" b="1" i="0" u="none" strike="noStrike" kern="1200" cap="none" spc="0" normalizeH="0" baseline="0" noProof="0" dirty="0">
                          <a:ln>
                            <a:noFill/>
                          </a:ln>
                          <a:solidFill>
                            <a:prstClr val="white"/>
                          </a:solidFill>
                          <a:effectLst/>
                          <a:uLnTx/>
                          <a:uFillTx/>
                          <a:latin typeface="+mn-lt"/>
                          <a:ea typeface="+mn-ea"/>
                          <a:cs typeface="+mn-cs"/>
                        </a:rPr>
                        <a:t>)</a:t>
                      </a:r>
                      <a:endParaRPr kumimoji="0" lang="ar-SA" sz="1800" b="1" i="0" u="none" strike="noStrike" kern="1200" cap="none" spc="0" normalizeH="0" baseline="0" noProof="0" dirty="0">
                        <a:ln>
                          <a:noFill/>
                        </a:ln>
                        <a:solidFill>
                          <a:prstClr val="white"/>
                        </a:solidFill>
                        <a:effectLst/>
                        <a:uLnTx/>
                        <a:uFillTx/>
                        <a:latin typeface="+mn-lt"/>
                        <a:ea typeface="+mn-ea"/>
                        <a:cs typeface="+mn-cs"/>
                      </a:endParaRPr>
                    </a:p>
                    <a:p>
                      <a:pPr rtl="1"/>
                      <a:endParaRPr lang="ar-SA" dirty="0"/>
                    </a:p>
                  </a:txBody>
                  <a:tcPr/>
                </a:tc>
                <a:tc rowSpan="2">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Times New Roman" panose="02020603050405020304" pitchFamily="18" charset="0"/>
                          <a:ea typeface="Calibri" panose="020F0502020204030204" pitchFamily="34" charset="0"/>
                          <a:cs typeface="+mn-cs"/>
                        </a:rPr>
                        <a:t>Elastic</a:t>
                      </a:r>
                      <a:endParaRPr kumimoji="0" lang="ar-SA" sz="1800" b="1" i="0" u="none" strike="noStrike" kern="1200" cap="none" spc="0" normalizeH="0" baseline="0" noProof="0" dirty="0">
                        <a:ln>
                          <a:noFill/>
                        </a:ln>
                        <a:solidFill>
                          <a:prstClr val="white"/>
                        </a:solidFill>
                        <a:effectLst/>
                        <a:uLnTx/>
                        <a:uFillTx/>
                        <a:latin typeface="+mn-lt"/>
                        <a:ea typeface="+mn-ea"/>
                        <a:cs typeface="+mn-cs"/>
                      </a:endParaRPr>
                    </a:p>
                    <a:p>
                      <a:pPr rtl="1"/>
                      <a:endParaRPr lang="ar-SA" dirty="0"/>
                    </a:p>
                  </a:txBody>
                  <a:tcPr/>
                </a:tc>
                <a:extLst>
                  <a:ext uri="{0D108BD9-81ED-4DB2-BD59-A6C34878D82A}">
                    <a16:rowId xmlns:a16="http://schemas.microsoft.com/office/drawing/2014/main" val="957733373"/>
                  </a:ext>
                </a:extLst>
              </a:tr>
              <a:tr h="370206">
                <a:tc>
                  <a:txBody>
                    <a:bodyPr/>
                    <a:lstStyle/>
                    <a:p>
                      <a:pPr rtl="1"/>
                      <a:r>
                        <a:rPr lang="en-US" dirty="0"/>
                        <a:t>0.326</a:t>
                      </a:r>
                      <a:endParaRPr lang="ar-SA" dirty="0"/>
                    </a:p>
                  </a:txBody>
                  <a:tcPr/>
                </a:tc>
                <a:tc>
                  <a:txBody>
                    <a:bodyPr/>
                    <a:lstStyle/>
                    <a:p>
                      <a:pPr rtl="1"/>
                      <a:r>
                        <a:rPr lang="en-US" dirty="0"/>
                        <a:t>119</a:t>
                      </a:r>
                      <a:endParaRPr lang="ar-SA" dirty="0"/>
                    </a:p>
                  </a:txBody>
                  <a:tcPr/>
                </a:tc>
                <a:tc vMerge="1">
                  <a:txBody>
                    <a:bodyPr/>
                    <a:lstStyle/>
                    <a:p>
                      <a:pPr rtl="1"/>
                      <a:endParaRPr lang="ar-SA" dirty="0"/>
                    </a:p>
                  </a:txBody>
                  <a:tcPr/>
                </a:tc>
                <a:extLst>
                  <a:ext uri="{0D108BD9-81ED-4DB2-BD59-A6C34878D82A}">
                    <a16:rowId xmlns:a16="http://schemas.microsoft.com/office/drawing/2014/main" val="1713407688"/>
                  </a:ext>
                </a:extLst>
              </a:tr>
            </a:tbl>
          </a:graphicData>
        </a:graphic>
      </p:graphicFrame>
    </p:spTree>
    <p:extLst>
      <p:ext uri="{BB962C8B-B14F-4D97-AF65-F5344CB8AC3E}">
        <p14:creationId xmlns:p14="http://schemas.microsoft.com/office/powerpoint/2010/main" val="2429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5AEA8C4-1CF8-4EE4-8C57-1D9F53C5BA5B}"/>
              </a:ext>
            </a:extLst>
          </p:cNvPr>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Assign the define material to the deformable part</a:t>
            </a:r>
            <a:endParaRPr lang="ar-SA" sz="3600" dirty="0">
              <a:latin typeface="Times New Roman" panose="02020603050405020304" pitchFamily="18" charset="0"/>
              <a:cs typeface="Times New Roman" panose="02020603050405020304" pitchFamily="18" charset="0"/>
            </a:endParaRPr>
          </a:p>
        </p:txBody>
      </p:sp>
      <p:sp>
        <p:nvSpPr>
          <p:cNvPr id="3" name="عنصر نائب للنص 2">
            <a:extLst>
              <a:ext uri="{FF2B5EF4-FFF2-40B4-BE49-F238E27FC236}">
                <a16:creationId xmlns:a16="http://schemas.microsoft.com/office/drawing/2014/main" id="{ED6045E9-4BDC-467A-B42B-CE20E0D5127C}"/>
              </a:ext>
            </a:extLst>
          </p:cNvPr>
          <p:cNvSpPr>
            <a:spLocks noGrp="1"/>
          </p:cNvSpPr>
          <p:nvPr>
            <p:ph type="body" idx="1"/>
          </p:nvPr>
        </p:nvSpPr>
        <p:spPr>
          <a:xfrm>
            <a:off x="1329480" y="2818605"/>
            <a:ext cx="3456291" cy="1033462"/>
          </a:xfrm>
        </p:spPr>
        <p:txBody>
          <a:bodyPr/>
          <a:lstStyle/>
          <a:p>
            <a:pPr marL="0" marR="0" lvl="0" indent="0" algn="ctr" defTabSz="457200" rtl="0" eaLnBrk="1" fontAlgn="auto" latinLnBrk="0" hangingPunct="1">
              <a:lnSpc>
                <a:spcPct val="100000"/>
              </a:lnSpc>
              <a:spcBef>
                <a:spcPct val="20000"/>
              </a:spcBef>
              <a:spcAft>
                <a:spcPts val="600"/>
              </a:spcAft>
              <a:buClr>
                <a:srgbClr val="BC1C1C">
                  <a:lumMod val="75000"/>
                </a:srgbClr>
              </a:buClr>
              <a:buSzPct val="145000"/>
              <a:buFont typeface="Arial"/>
              <a:buNone/>
              <a:tabLst/>
              <a:defRPr/>
            </a:pPr>
            <a:r>
              <a:rPr kumimoji="0" lang="en-US" sz="2400" b="0" i="0" u="none" strike="noStrike" kern="1200" cap="none" spc="0" normalizeH="0" baseline="0" noProof="0" dirty="0">
                <a:ln>
                  <a:noFill/>
                </a:ln>
                <a:solidFill>
                  <a:srgbClr val="000000"/>
                </a:solidFill>
                <a:effectLst/>
                <a:uLnTx/>
                <a:uFillTx/>
                <a:latin typeface="Corbel" panose="020B0503020204020204"/>
                <a:ea typeface="+mn-ea"/>
                <a:cs typeface="+mn-cs"/>
              </a:rPr>
              <a:t>Internal sphere </a:t>
            </a:r>
          </a:p>
          <a:p>
            <a:endParaRPr lang="ar-SA" dirty="0"/>
          </a:p>
        </p:txBody>
      </p:sp>
      <p:sp>
        <p:nvSpPr>
          <p:cNvPr id="5" name="عنصر نائب للنص 4">
            <a:extLst>
              <a:ext uri="{FF2B5EF4-FFF2-40B4-BE49-F238E27FC236}">
                <a16:creationId xmlns:a16="http://schemas.microsoft.com/office/drawing/2014/main" id="{F78416FA-3A4D-4170-AC4F-34B934B12C11}"/>
              </a:ext>
            </a:extLst>
          </p:cNvPr>
          <p:cNvSpPr>
            <a:spLocks noGrp="1"/>
          </p:cNvSpPr>
          <p:nvPr>
            <p:ph type="body" sz="quarter" idx="3"/>
          </p:nvPr>
        </p:nvSpPr>
        <p:spPr>
          <a:xfrm>
            <a:off x="5132378" y="2818605"/>
            <a:ext cx="3467806" cy="1033462"/>
          </a:xfrm>
        </p:spPr>
        <p:txBody>
          <a:bodyPr/>
          <a:lstStyle/>
          <a:p>
            <a:pPr marL="0" marR="0" lvl="0" indent="0" algn="ctr" defTabSz="457200" rtl="0" eaLnBrk="1" fontAlgn="auto" latinLnBrk="0" hangingPunct="1">
              <a:lnSpc>
                <a:spcPct val="100000"/>
              </a:lnSpc>
              <a:spcBef>
                <a:spcPct val="20000"/>
              </a:spcBef>
              <a:spcAft>
                <a:spcPts val="600"/>
              </a:spcAft>
              <a:buClr>
                <a:srgbClr val="BC1C1C">
                  <a:lumMod val="75000"/>
                </a:srgbClr>
              </a:buClr>
              <a:buSzPct val="145000"/>
              <a:buFont typeface="Arial"/>
              <a:buNone/>
              <a:tabLst/>
              <a:defRPr/>
            </a:pPr>
            <a:r>
              <a:rPr kumimoji="0" lang="en-US" sz="2400" b="0" i="0" u="none" strike="noStrike" kern="1200" cap="none" spc="0" normalizeH="0" baseline="0" noProof="0" dirty="0">
                <a:ln>
                  <a:noFill/>
                </a:ln>
                <a:solidFill>
                  <a:srgbClr val="000000"/>
                </a:solidFill>
                <a:effectLst/>
                <a:uLnTx/>
                <a:uFillTx/>
                <a:latin typeface="Corbel" panose="020B0503020204020204"/>
                <a:ea typeface="+mn-ea"/>
                <a:cs typeface="+mn-cs"/>
              </a:rPr>
              <a:t>External sphere</a:t>
            </a:r>
          </a:p>
          <a:p>
            <a:endParaRPr lang="ar-SA" dirty="0"/>
          </a:p>
        </p:txBody>
      </p:sp>
      <p:pic>
        <p:nvPicPr>
          <p:cNvPr id="2050" name="Picture 2" descr="لا يتوفر وصف.">
            <a:extLst>
              <a:ext uri="{FF2B5EF4-FFF2-40B4-BE49-F238E27FC236}">
                <a16:creationId xmlns:a16="http://schemas.microsoft.com/office/drawing/2014/main" id="{4FF783FA-D2CA-4B3F-A50C-171EBD7E12D1}"/>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607880" y="3335338"/>
            <a:ext cx="2683391" cy="266541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لا يتوفر وصف.">
            <a:extLst>
              <a:ext uri="{FF2B5EF4-FFF2-40B4-BE49-F238E27FC236}">
                <a16:creationId xmlns:a16="http://schemas.microsoft.com/office/drawing/2014/main" id="{F44DE501-838C-4838-BAEF-82D3BE945F44}"/>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5438789" y="3335338"/>
            <a:ext cx="2709835" cy="2665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2976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a:extLst>
              <a:ext uri="{FF2B5EF4-FFF2-40B4-BE49-F238E27FC236}">
                <a16:creationId xmlns:a16="http://schemas.microsoft.com/office/drawing/2014/main" id="{37573FE3-55FB-4AD3-8B16-C4820F53E865}"/>
              </a:ext>
            </a:extLst>
          </p:cNvPr>
          <p:cNvSpPr>
            <a:spLocks noGrp="1"/>
          </p:cNvSpPr>
          <p:nvPr>
            <p:ph type="body" idx="1"/>
          </p:nvPr>
        </p:nvSpPr>
        <p:spPr>
          <a:xfrm>
            <a:off x="1117928" y="857250"/>
            <a:ext cx="3456291" cy="576262"/>
          </a:xfrm>
        </p:spPr>
        <p:txBody>
          <a:bodyPr/>
          <a:lstStyle/>
          <a:p>
            <a:r>
              <a:rPr kumimoji="0" lang="en-US" sz="2800" b="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Create Assembly</a:t>
            </a:r>
            <a:endParaRPr lang="ar-SA" dirty="0">
              <a:latin typeface="Times New Roman" panose="02020603050405020304" pitchFamily="18" charset="0"/>
              <a:cs typeface="Times New Roman" panose="02020603050405020304" pitchFamily="18" charset="0"/>
            </a:endParaRPr>
          </a:p>
        </p:txBody>
      </p:sp>
      <p:sp>
        <p:nvSpPr>
          <p:cNvPr id="5" name="عنصر نائب للنص 4">
            <a:extLst>
              <a:ext uri="{FF2B5EF4-FFF2-40B4-BE49-F238E27FC236}">
                <a16:creationId xmlns:a16="http://schemas.microsoft.com/office/drawing/2014/main" id="{62D899E5-798E-44B8-90B8-84A98AB0F812}"/>
              </a:ext>
            </a:extLst>
          </p:cNvPr>
          <p:cNvSpPr>
            <a:spLocks noGrp="1"/>
          </p:cNvSpPr>
          <p:nvPr>
            <p:ph type="body" sz="quarter" idx="3"/>
          </p:nvPr>
        </p:nvSpPr>
        <p:spPr>
          <a:xfrm>
            <a:off x="4724400" y="914400"/>
            <a:ext cx="3467806" cy="576262"/>
          </a:xfrm>
        </p:spPr>
        <p:txBody>
          <a:bodyPr/>
          <a:lstStyle/>
          <a:p>
            <a:r>
              <a:rPr kumimoji="0" lang="en-US" b="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Define step</a:t>
            </a:r>
            <a:endParaRPr lang="ar-SA" dirty="0">
              <a:latin typeface="Times New Roman" panose="02020603050405020304" pitchFamily="18" charset="0"/>
              <a:cs typeface="Times New Roman" panose="02020603050405020304" pitchFamily="18" charset="0"/>
            </a:endParaRPr>
          </a:p>
        </p:txBody>
      </p:sp>
      <p:sp>
        <p:nvSpPr>
          <p:cNvPr id="6" name="عنصر نائب للمحتوى 5">
            <a:extLst>
              <a:ext uri="{FF2B5EF4-FFF2-40B4-BE49-F238E27FC236}">
                <a16:creationId xmlns:a16="http://schemas.microsoft.com/office/drawing/2014/main" id="{D10AE85D-7509-4B41-86D8-AF335E3B92CA}"/>
              </a:ext>
            </a:extLst>
          </p:cNvPr>
          <p:cNvSpPr>
            <a:spLocks noGrp="1"/>
          </p:cNvSpPr>
          <p:nvPr>
            <p:ph sz="quarter" idx="4"/>
          </p:nvPr>
        </p:nvSpPr>
        <p:spPr>
          <a:xfrm>
            <a:off x="4876800" y="2143125"/>
            <a:ext cx="3672248" cy="2665259"/>
          </a:xfrm>
        </p:spPr>
        <p:txBody>
          <a:bodyPr/>
          <a:lstStyle/>
          <a:p>
            <a:pPr marL="285750" marR="0" lvl="0" indent="-285750" algn="l" defTabSz="457200" rtl="0" eaLnBrk="1" fontAlgn="auto" latinLnBrk="0" hangingPunct="1">
              <a:lnSpc>
                <a:spcPct val="100000"/>
              </a:lnSpc>
              <a:spcBef>
                <a:spcPct val="20000"/>
              </a:spcBef>
              <a:spcAft>
                <a:spcPts val="600"/>
              </a:spcAft>
              <a:buClr>
                <a:srgbClr val="BC1C1C">
                  <a:lumMod val="75000"/>
                </a:srgbClr>
              </a:buClr>
              <a:buSzPct val="145000"/>
              <a:buFont typeface="Arial"/>
              <a:buChar char="•"/>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Initial →Static, General</a:t>
            </a:r>
          </a:p>
          <a:p>
            <a:pPr marL="285750" marR="0" lvl="0" indent="-285750" algn="l" defTabSz="457200" rtl="0" eaLnBrk="1" fontAlgn="auto" latinLnBrk="0" hangingPunct="1">
              <a:lnSpc>
                <a:spcPct val="100000"/>
              </a:lnSpc>
              <a:spcBef>
                <a:spcPct val="20000"/>
              </a:spcBef>
              <a:spcAft>
                <a:spcPts val="600"/>
              </a:spcAft>
              <a:buClr>
                <a:srgbClr val="BC1C1C">
                  <a:lumMod val="75000"/>
                </a:srgbClr>
              </a:buClr>
              <a:buSzPct val="145000"/>
              <a:buFont typeface="Arial"/>
              <a:buChar char="•"/>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Time period was 1 second.</a:t>
            </a:r>
          </a:p>
          <a:p>
            <a:endParaRPr lang="ar-SA" dirty="0"/>
          </a:p>
        </p:txBody>
      </p:sp>
      <p:pic>
        <p:nvPicPr>
          <p:cNvPr id="3074" name="Picture 2" descr="لا يتوفر وصف.">
            <a:extLst>
              <a:ext uri="{FF2B5EF4-FFF2-40B4-BE49-F238E27FC236}">
                <a16:creationId xmlns:a16="http://schemas.microsoft.com/office/drawing/2014/main" id="{38F5F156-08AC-41B6-8C7D-782FC98BC8EC}"/>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211698" y="1981200"/>
            <a:ext cx="2794526" cy="2827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2188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9D7FACA-C65B-4EF0-9A85-1F305EDDEDA4}"/>
              </a:ext>
            </a:extLst>
          </p:cNvPr>
          <p:cNvSpPr>
            <a:spLocks noGrp="1"/>
          </p:cNvSpPr>
          <p:nvPr>
            <p:ph type="title"/>
          </p:nvPr>
        </p:nvSpPr>
        <p:spPr>
          <a:xfrm>
            <a:off x="982133" y="457201"/>
            <a:ext cx="7704667" cy="1904999"/>
          </a:xfrm>
        </p:spPr>
        <p:txBody>
          <a:bodyPr>
            <a:normAutofit/>
          </a:bodyPr>
          <a:lstStyle/>
          <a:p>
            <a:r>
              <a:rPr kumimoji="0" lang="en-US" sz="3600" b="0" i="0" u="none" strike="noStrike" kern="1200" cap="none" spc="0" normalizeH="0" baseline="0" noProof="0" dirty="0">
                <a:ln w="3175" cmpd="sng">
                  <a:noFill/>
                </a:ln>
                <a:solidFill>
                  <a:prstClr val="black"/>
                </a:solidFill>
                <a:effectLst/>
                <a:uLnTx/>
                <a:uFillTx/>
                <a:latin typeface="Times New Roman" panose="02020603050405020304" pitchFamily="18" charset="0"/>
                <a:cs typeface="Times New Roman" panose="02020603050405020304" pitchFamily="18" charset="0"/>
              </a:rPr>
              <a:t>Interaction Model</a:t>
            </a:r>
            <a:endParaRPr lang="ar-SA" sz="3600" dirty="0">
              <a:latin typeface="Times New Roman" panose="02020603050405020304" pitchFamily="18" charset="0"/>
              <a:cs typeface="Times New Roman" panose="02020603050405020304" pitchFamily="18" charset="0"/>
            </a:endParaRPr>
          </a:p>
        </p:txBody>
      </p:sp>
      <p:pic>
        <p:nvPicPr>
          <p:cNvPr id="4098" name="Picture 2" descr="لا يتوفر وصف.">
            <a:extLst>
              <a:ext uri="{FF2B5EF4-FFF2-40B4-BE49-F238E27FC236}">
                <a16:creationId xmlns:a16="http://schemas.microsoft.com/office/drawing/2014/main" id="{2FC042F0-15FA-4ED1-AE34-0055BDC5275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67000" y="2209053"/>
            <a:ext cx="4128998" cy="4149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53648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642762C-657A-4499-BC31-D64A4EA9A89A}"/>
              </a:ext>
            </a:extLst>
          </p:cNvPr>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Load and Boundary condition</a:t>
            </a:r>
            <a:endParaRPr lang="ar-SA" sz="3600"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FEDC8060-E3E1-40A3-BC13-103220C47457}"/>
              </a:ext>
            </a:extLst>
          </p:cNvPr>
          <p:cNvSpPr>
            <a:spLocks noGrp="1"/>
          </p:cNvSpPr>
          <p:nvPr>
            <p:ph idx="1"/>
          </p:nvPr>
        </p:nvSpPr>
        <p:spPr>
          <a:xfrm>
            <a:off x="1066801" y="1981200"/>
            <a:ext cx="6934199" cy="1066800"/>
          </a:xfrm>
        </p:spPr>
        <p:txBody>
          <a:bodyPr>
            <a:normAutofit fontScale="92500" lnSpcReduction="10000"/>
          </a:bodyPr>
          <a:lstStyle/>
          <a:p>
            <a:pPr>
              <a:buClr>
                <a:srgbClr val="BC1C1C">
                  <a:lumMod val="75000"/>
                </a:srgbClr>
              </a:buClr>
              <a:defRPr/>
            </a:pPr>
            <a:r>
              <a:rPr kumimoji="0" lang="en-US" sz="2000" b="0" i="0" u="none" strike="noStrike" kern="1200" cap="none" spc="0" normalizeH="0" baseline="0" noProof="0" dirty="0">
                <a:ln>
                  <a:noFill/>
                </a:ln>
                <a:solidFill>
                  <a:srgbClr val="000000"/>
                </a:solidFill>
                <a:effectLst/>
                <a:uLnTx/>
                <a:uFillTx/>
                <a:latin typeface="Corbel" panose="020B0503020204020204"/>
                <a:ea typeface="+mn-ea"/>
                <a:cs typeface="+mn-cs"/>
              </a:rPr>
              <a:t>External sphere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(ENCASTRE ,</a:t>
            </a:r>
            <a:r>
              <a:rPr lang="en-US" sz="2000" b="0" i="0" u="none" strike="noStrike" baseline="0" dirty="0">
                <a:solidFill>
                  <a:srgbClr val="000000"/>
                </a:solidFill>
              </a:rPr>
              <a:t> XSYMM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t>
            </a:r>
          </a:p>
          <a:p>
            <a:pPr marL="285750" marR="0" lvl="0" indent="-285750" algn="l" defTabSz="457200" rtl="0" eaLnBrk="1" fontAlgn="auto" latinLnBrk="0" hangingPunct="1">
              <a:lnSpc>
                <a:spcPct val="100000"/>
              </a:lnSpc>
              <a:spcBef>
                <a:spcPct val="20000"/>
              </a:spcBef>
              <a:spcAft>
                <a:spcPts val="600"/>
              </a:spcAft>
              <a:buClr>
                <a:srgbClr val="BC1C1C">
                  <a:lumMod val="75000"/>
                </a:srgbClr>
              </a:buClr>
              <a:buSzPct val="145000"/>
              <a:buFont typeface="Arial"/>
              <a:buChar char="•"/>
              <a:tabLst/>
              <a:defRPr/>
            </a:pPr>
            <a:r>
              <a:rPr kumimoji="0" lang="en-US" sz="22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Internal sphere →(</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CF2=-500N ,</a:t>
            </a:r>
            <a:r>
              <a:rPr lang="sv-SE" sz="2000" b="0" i="0" u="none" strike="noStrike" baseline="0" dirty="0">
                <a:solidFill>
                  <a:srgbClr val="000000"/>
                </a:solidFill>
                <a:latin typeface="Times New Roman" panose="02020603050405020304" pitchFamily="18" charset="0"/>
              </a:rPr>
              <a:t> </a:t>
            </a:r>
            <a:r>
              <a:rPr kumimoji="0" lang="en-US" sz="2100" b="0" i="0" u="none" strike="noStrike" kern="1200" cap="none" spc="0" normalizeH="0" baseline="0" noProof="0" dirty="0">
                <a:ln>
                  <a:noFill/>
                </a:ln>
                <a:solidFill>
                  <a:srgbClr val="000000"/>
                </a:solidFill>
                <a:effectLst/>
                <a:uLnTx/>
                <a:uFillTx/>
                <a:latin typeface="Corbel" panose="020B0503020204020204"/>
                <a:ea typeface="+mn-ea"/>
                <a:cs typeface="+mn-cs"/>
              </a:rPr>
              <a:t>XSYMM</a:t>
            </a:r>
            <a:r>
              <a:rPr lang="sv-SE" sz="2000" b="0" i="0" u="none" strike="noStrike" baseline="0" dirty="0">
                <a:solidFill>
                  <a:srgbClr val="000000"/>
                </a:solidFill>
                <a:latin typeface="Times New Roman" panose="02020603050405020304" pitchFamily="18" charset="0"/>
              </a:rPr>
              <a:t>,U1=0 mm and UR3=0 mm )</a:t>
            </a:r>
            <a:r>
              <a:rPr lang="en-US" sz="2000" b="0" i="0" u="none" strike="noStrike" baseline="0" dirty="0">
                <a:solidFill>
                  <a:srgbClr val="000000"/>
                </a:solidFill>
                <a:latin typeface="Times New Roman" panose="02020603050405020304" pitchFamily="18" charset="0"/>
                <a:cs typeface="Times New Roman" panose="02020603050405020304" pitchFamily="18" charset="0"/>
              </a:rPr>
              <a:t> </a:t>
            </a:r>
            <a:endParaRPr lang="ar-SA" sz="2000" dirty="0">
              <a:latin typeface="Times New Roman" panose="02020603050405020304" pitchFamily="18" charset="0"/>
              <a:cs typeface="Times New Roman" panose="02020603050405020304" pitchFamily="18" charset="0"/>
            </a:endParaRPr>
          </a:p>
        </p:txBody>
      </p:sp>
      <p:pic>
        <p:nvPicPr>
          <p:cNvPr id="5122" name="Picture 2" descr="لا يتوفر وصف.">
            <a:extLst>
              <a:ext uri="{FF2B5EF4-FFF2-40B4-BE49-F238E27FC236}">
                <a16:creationId xmlns:a16="http://schemas.microsoft.com/office/drawing/2014/main" id="{A4603723-3143-4790-BE5E-53ABE49A9F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2946888"/>
            <a:ext cx="3505200" cy="3696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7527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82132" y="0"/>
            <a:ext cx="7704667" cy="1524000"/>
          </a:xfrm>
        </p:spPr>
        <p:txBody>
          <a:bodyPr>
            <a:normAutofit/>
          </a:bodyPr>
          <a:lstStyle/>
          <a:p>
            <a:r>
              <a:rPr kumimoji="0" lang="en-US" sz="3600" b="0" i="0" u="none" strike="noStrike" kern="1200" cap="none" spc="0" normalizeH="0" baseline="0" noProof="0" dirty="0">
                <a:ln>
                  <a:noFill/>
                </a:ln>
                <a:solidFill>
                  <a:prstClr val="black">
                    <a:lumMod val="85000"/>
                    <a:lumOff val="15000"/>
                  </a:prstClr>
                </a:solidFill>
                <a:effectLst/>
                <a:uLnTx/>
                <a:uFillTx/>
                <a:latin typeface="Times New Roman" panose="02020603050405020304" pitchFamily="18" charset="0"/>
                <a:ea typeface="+mj-ea"/>
                <a:cs typeface="Times New Roman" panose="02020603050405020304" pitchFamily="18" charset="0"/>
              </a:rPr>
              <a:t>Topics that will be talked about:</a:t>
            </a:r>
            <a:endParaRPr lang="en-US" sz="3600" dirty="0">
              <a:solidFill>
                <a:schemeClr val="tx1">
                  <a:lumMod val="95000"/>
                  <a:lumOff val="5000"/>
                </a:schemeClr>
              </a:solidFill>
            </a:endParaRPr>
          </a:p>
        </p:txBody>
      </p:sp>
      <p:sp>
        <p:nvSpPr>
          <p:cNvPr id="3" name="عنصر نائب للمحتوى 2"/>
          <p:cNvSpPr>
            <a:spLocks noGrp="1"/>
          </p:cNvSpPr>
          <p:nvPr>
            <p:ph idx="1"/>
          </p:nvPr>
        </p:nvSpPr>
        <p:spPr>
          <a:xfrm>
            <a:off x="1205882" y="1518082"/>
            <a:ext cx="7467600" cy="3815918"/>
          </a:xfrm>
        </p:spPr>
        <p:txBody>
          <a:bodyPr>
            <a:normAutofit fontScale="25000" lnSpcReduction="20000"/>
          </a:bodyPr>
          <a:lstStyle/>
          <a:p>
            <a:pPr marL="82296" indent="0">
              <a:buNone/>
            </a:pPr>
            <a:endParaRPr lang="en-US" dirty="0"/>
          </a:p>
          <a:p>
            <a:pPr marL="596646" indent="-514350">
              <a:buClr>
                <a:schemeClr val="accent6"/>
              </a:buClr>
              <a:buFont typeface="Wingdings" pitchFamily="2" charset="2"/>
              <a:buChar char="Ø"/>
            </a:pPr>
            <a:r>
              <a:rPr lang="en-US" sz="6800" dirty="0">
                <a:latin typeface="Times New Roman" panose="02020603050405020304" pitchFamily="18" charset="0"/>
                <a:cs typeface="Times New Roman" panose="02020603050405020304" pitchFamily="18" charset="0"/>
              </a:rPr>
              <a:t>The aim of  project</a:t>
            </a:r>
          </a:p>
          <a:p>
            <a:pPr marL="596646" indent="-514350">
              <a:buClr>
                <a:schemeClr val="accent6"/>
              </a:buClr>
              <a:buFont typeface="Wingdings" pitchFamily="2" charset="2"/>
              <a:buChar char="Ø"/>
            </a:pPr>
            <a:r>
              <a:rPr lang="en-US" sz="6800" dirty="0">
                <a:latin typeface="Times New Roman" panose="02020603050405020304" pitchFamily="18" charset="0"/>
                <a:cs typeface="Times New Roman" panose="02020603050405020304" pitchFamily="18" charset="0"/>
              </a:rPr>
              <a:t>Contact stress.</a:t>
            </a:r>
          </a:p>
          <a:p>
            <a:pPr marL="596646" indent="-514350">
              <a:buClr>
                <a:schemeClr val="accent6"/>
              </a:buClr>
              <a:buFont typeface="Wingdings" pitchFamily="2" charset="2"/>
              <a:buChar char="Ø"/>
            </a:pPr>
            <a:r>
              <a:rPr lang="en-US" sz="6800" dirty="0">
                <a:latin typeface="Times New Roman" panose="02020603050405020304" pitchFamily="18" charset="0"/>
                <a:cs typeface="Times New Roman" panose="02020603050405020304" pitchFamily="18" charset="0"/>
              </a:rPr>
              <a:t>Some application of contact stress.</a:t>
            </a:r>
          </a:p>
          <a:p>
            <a:pPr marL="596646" indent="-514350">
              <a:buClr>
                <a:schemeClr val="accent6"/>
              </a:buClr>
              <a:buFont typeface="Wingdings" pitchFamily="2" charset="2"/>
              <a:buChar char="Ø"/>
            </a:pPr>
            <a:r>
              <a:rPr lang="en-US" sz="6800" dirty="0">
                <a:latin typeface="Times New Roman" panose="02020603050405020304" pitchFamily="18" charset="0"/>
                <a:cs typeface="Times New Roman" panose="02020603050405020304" pitchFamily="18" charset="0"/>
              </a:rPr>
              <a:t>Hertzian contact</a:t>
            </a:r>
          </a:p>
          <a:p>
            <a:pPr marL="596646" indent="-514350">
              <a:buClr>
                <a:schemeClr val="accent6"/>
              </a:buClr>
              <a:buFont typeface="Wingdings" pitchFamily="2" charset="2"/>
              <a:buChar char="Ø"/>
            </a:pPr>
            <a:r>
              <a:rPr lang="en-US" sz="6800" dirty="0">
                <a:latin typeface="Times New Roman" panose="02020603050405020304" pitchFamily="18" charset="0"/>
                <a:cs typeface="Times New Roman" panose="02020603050405020304" pitchFamily="18" charset="0"/>
              </a:rPr>
              <a:t>Contact between two cylinders.</a:t>
            </a:r>
          </a:p>
          <a:p>
            <a:pPr marL="596646" indent="-514350">
              <a:buClr>
                <a:schemeClr val="accent6"/>
              </a:buClr>
              <a:buFont typeface="Wingdings" pitchFamily="2" charset="2"/>
              <a:buChar char="Ø"/>
            </a:pPr>
            <a:r>
              <a:rPr kumimoji="0" lang="en-US" sz="6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Contact between two </a:t>
            </a:r>
            <a:r>
              <a:rPr lang="en-US" sz="6800" b="0" i="0" u="none" strike="noStrike" baseline="0" dirty="0">
                <a:latin typeface="Times New Roman" panose="02020603050405020304" pitchFamily="18" charset="0"/>
                <a:cs typeface="Times New Roman" panose="02020603050405020304" pitchFamily="18" charset="0"/>
              </a:rPr>
              <a:t>spheres</a:t>
            </a:r>
            <a:r>
              <a:rPr kumimoji="0" lang="en-US" sz="6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t>
            </a:r>
          </a:p>
          <a:p>
            <a:pPr marL="596646" indent="-514350">
              <a:buClr>
                <a:schemeClr val="accent6"/>
              </a:buClr>
              <a:buFont typeface="Wingdings" pitchFamily="2" charset="2"/>
              <a:buChar char="Ø"/>
            </a:pPr>
            <a:r>
              <a:rPr lang="en-US" sz="6800">
                <a:solidFill>
                  <a:prstClr val="black"/>
                </a:solidFill>
                <a:latin typeface="Times New Roman" panose="02020603050405020304" pitchFamily="18" charset="0"/>
                <a:cs typeface="Times New Roman" panose="02020603050405020304" pitchFamily="18" charset="0"/>
              </a:rPr>
              <a:t>M</a:t>
            </a:r>
            <a:r>
              <a:rPr kumimoji="0" lang="en-US" sz="6800" b="0" i="0" u="none" strike="noStrike" kern="1200" cap="none" spc="0" normalizeH="0" baseline="0" noProof="0">
                <a:ln>
                  <a:noFill/>
                </a:ln>
                <a:solidFill>
                  <a:prstClr val="black"/>
                </a:solidFill>
                <a:effectLst/>
                <a:uLnTx/>
                <a:uFillTx/>
                <a:latin typeface="Times New Roman" panose="02020603050405020304" pitchFamily="18" charset="0"/>
                <a:cs typeface="Times New Roman" panose="02020603050405020304" pitchFamily="18" charset="0"/>
              </a:rPr>
              <a:t>odel</a:t>
            </a:r>
            <a:r>
              <a:rPr kumimoji="0" lang="en-US" sz="6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of contact stress.</a:t>
            </a:r>
          </a:p>
          <a:p>
            <a:pPr marL="596646" indent="-514350">
              <a:buClr>
                <a:schemeClr val="accent6"/>
              </a:buClr>
              <a:buFont typeface="Wingdings" pitchFamily="2" charset="2"/>
              <a:buChar char="Ø"/>
            </a:pPr>
            <a:r>
              <a:rPr kumimoji="0" lang="en-US" sz="6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Interference (shrink and press) fit .</a:t>
            </a:r>
          </a:p>
          <a:p>
            <a:pPr marL="596646" indent="-514350">
              <a:buClr>
                <a:schemeClr val="accent6"/>
              </a:buClr>
              <a:buFont typeface="Wingdings" pitchFamily="2" charset="2"/>
              <a:buChar char="Ø"/>
            </a:pPr>
            <a:r>
              <a:rPr kumimoji="0" lang="en-US" sz="6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deference between shrink fit and press fit .</a:t>
            </a:r>
          </a:p>
          <a:p>
            <a:pPr marL="596646" indent="-514350">
              <a:buClr>
                <a:schemeClr val="accent6"/>
              </a:buClr>
              <a:buFont typeface="Wingdings" pitchFamily="2" charset="2"/>
              <a:buChar char="Ø"/>
            </a:pPr>
            <a:r>
              <a:rPr kumimoji="0" lang="en-US" sz="6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Some application of Interference (shrink and press) fit .</a:t>
            </a:r>
          </a:p>
          <a:p>
            <a:pPr marL="596646" indent="-514350">
              <a:buClr>
                <a:schemeClr val="accent6"/>
              </a:buClr>
              <a:buFont typeface="Wingdings" pitchFamily="2" charset="2"/>
              <a:buChar char="Ø"/>
            </a:pPr>
            <a:r>
              <a:rPr kumimoji="0" lang="en-US" sz="6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Interference (shrink and press) fit equations.</a:t>
            </a:r>
          </a:p>
          <a:p>
            <a:pPr marL="596646" indent="-514350">
              <a:buClr>
                <a:schemeClr val="accent6"/>
              </a:buClr>
              <a:buFont typeface="Wingdings" pitchFamily="2" charset="2"/>
              <a:buChar char="Ø"/>
            </a:pPr>
            <a:r>
              <a:rPr kumimoji="0" lang="en-US" sz="6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Model of Interference fit.</a:t>
            </a:r>
          </a:p>
          <a:p>
            <a:pPr marL="82296" indent="0">
              <a:buNone/>
            </a:pPr>
            <a:endParaRPr kumimoji="0" lang="en-US" sz="2400" b="0" i="0" u="none" strike="noStrike" kern="1200" cap="none" spc="0" normalizeH="0" baseline="0" noProof="0" dirty="0">
              <a:ln>
                <a:noFill/>
              </a:ln>
              <a:solidFill>
                <a:prstClr val="black"/>
              </a:solidFill>
              <a:effectLst/>
              <a:uLnTx/>
              <a:uFillTx/>
              <a:latin typeface="Corbel" panose="020B0503020204020204"/>
              <a:ea typeface="+mn-ea"/>
              <a:cs typeface="+mn-cs"/>
            </a:endParaRPr>
          </a:p>
          <a:p>
            <a:pPr marL="596646" indent="-514350">
              <a:buFont typeface="Wingdings" pitchFamily="2" charset="2"/>
              <a:buChar char="Ø"/>
            </a:pPr>
            <a:endParaRPr kumimoji="0" lang="en-US" sz="2400" b="0" i="0" u="none" strike="noStrike" kern="1200" cap="none" spc="0" normalizeH="0" baseline="0" noProof="0" dirty="0">
              <a:ln>
                <a:noFill/>
              </a:ln>
              <a:solidFill>
                <a:prstClr val="black"/>
              </a:solidFill>
              <a:effectLst/>
              <a:uLnTx/>
              <a:uFillTx/>
              <a:latin typeface="Corbel" panose="020B0503020204020204"/>
              <a:ea typeface="+mn-ea"/>
              <a:cs typeface="+mn-cs"/>
            </a:endParaRPr>
          </a:p>
          <a:p>
            <a:pPr marL="82296" indent="0">
              <a:buNone/>
            </a:pPr>
            <a:endParaRPr lang="en-US" dirty="0"/>
          </a:p>
        </p:txBody>
      </p:sp>
    </p:spTree>
  </p:cSld>
  <p:clrMapOvr>
    <a:masterClrMapping/>
  </p:clrMapOvr>
  <p:transition>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1952A76-E77B-4D39-9E8F-3310FC6F8D32}"/>
              </a:ext>
            </a:extLst>
          </p:cNvPr>
          <p:cNvSpPr>
            <a:spLocks noGrp="1"/>
          </p:cNvSpPr>
          <p:nvPr>
            <p:ph type="title"/>
          </p:nvPr>
        </p:nvSpPr>
        <p:spPr/>
        <p:txBody>
          <a:bodyPr>
            <a:normAutofit/>
          </a:bodyPr>
          <a:lstStyle/>
          <a:p>
            <a:r>
              <a:rPr kumimoji="0" lang="en-US" sz="3600" b="0" i="0" u="none" strike="noStrike" kern="1200" cap="none" spc="0" normalizeH="0" baseline="0" noProof="0" dirty="0">
                <a:ln w="3175" cmpd="sng">
                  <a:noFill/>
                </a:ln>
                <a:solidFill>
                  <a:prstClr val="black"/>
                </a:solidFill>
                <a:effectLst/>
                <a:uLnTx/>
                <a:uFillTx/>
                <a:latin typeface="Times New Roman" panose="02020603050405020304" pitchFamily="18" charset="0"/>
                <a:cs typeface="Times New Roman" panose="02020603050405020304" pitchFamily="18" charset="0"/>
              </a:rPr>
              <a:t>Mesh</a:t>
            </a:r>
            <a:endParaRPr lang="ar-SA" sz="3600" dirty="0">
              <a:latin typeface="Times New Roman" panose="02020603050405020304" pitchFamily="18" charset="0"/>
              <a:cs typeface="Times New Roman" panose="02020603050405020304" pitchFamily="18" charset="0"/>
            </a:endParaRPr>
          </a:p>
        </p:txBody>
      </p:sp>
      <p:pic>
        <p:nvPicPr>
          <p:cNvPr id="6146" name="Picture 2" descr="لا يتوفر وصف.">
            <a:extLst>
              <a:ext uri="{FF2B5EF4-FFF2-40B4-BE49-F238E27FC236}">
                <a16:creationId xmlns:a16="http://schemas.microsoft.com/office/drawing/2014/main" id="{8E1B0AE7-1E93-4F52-8FD4-41EF6D3E0E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431003"/>
            <a:ext cx="3900488" cy="3913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748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a:extLst>
              <a:ext uri="{FF2B5EF4-FFF2-40B4-BE49-F238E27FC236}">
                <a16:creationId xmlns:a16="http://schemas.microsoft.com/office/drawing/2014/main" id="{052A15C4-3F09-44C9-9893-07CFD6F76410}"/>
              </a:ext>
            </a:extLst>
          </p:cNvPr>
          <p:cNvSpPr>
            <a:spLocks noGrp="1"/>
          </p:cNvSpPr>
          <p:nvPr>
            <p:ph type="body" idx="1"/>
          </p:nvPr>
        </p:nvSpPr>
        <p:spPr>
          <a:xfrm>
            <a:off x="1371600" y="762000"/>
            <a:ext cx="3456291" cy="607005"/>
          </a:xfrm>
        </p:spPr>
        <p:txBody>
          <a:bodyPr/>
          <a:lstStyle/>
          <a:p>
            <a:r>
              <a:rPr lang="en-US" sz="3600" dirty="0">
                <a:solidFill>
                  <a:schemeClr val="tx1"/>
                </a:solidFill>
                <a:latin typeface="Times New Roman" panose="02020603050405020304" pitchFamily="18" charset="0"/>
                <a:cs typeface="Times New Roman" panose="02020603050405020304" pitchFamily="18" charset="0"/>
              </a:rPr>
              <a:t>Define job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4" name="عنصر نائب للمحتوى 3">
            <a:extLst>
              <a:ext uri="{FF2B5EF4-FFF2-40B4-BE49-F238E27FC236}">
                <a16:creationId xmlns:a16="http://schemas.microsoft.com/office/drawing/2014/main" id="{774C5FC7-998E-4812-BCF9-2A4DD83939F0}"/>
              </a:ext>
            </a:extLst>
          </p:cNvPr>
          <p:cNvSpPr>
            <a:spLocks noGrp="1"/>
          </p:cNvSpPr>
          <p:nvPr>
            <p:ph sz="half" idx="2"/>
          </p:nvPr>
        </p:nvSpPr>
        <p:spPr>
          <a:xfrm>
            <a:off x="899752" y="2000119"/>
            <a:ext cx="3672248" cy="2665259"/>
          </a:xfrm>
        </p:spPr>
        <p:txBody>
          <a:bodyPr/>
          <a:lstStyle/>
          <a:p>
            <a:pPr marL="285750" marR="0" lvl="0" indent="-285750" algn="l" defTabSz="457200" rtl="0" eaLnBrk="1" fontAlgn="auto" latinLnBrk="0" hangingPunct="1">
              <a:lnSpc>
                <a:spcPct val="100000"/>
              </a:lnSpc>
              <a:spcBef>
                <a:spcPct val="20000"/>
              </a:spcBef>
              <a:spcAft>
                <a:spcPts val="600"/>
              </a:spcAft>
              <a:buClr>
                <a:srgbClr val="BC1C1C">
                  <a:lumMod val="75000"/>
                </a:srgbClr>
              </a:buClr>
              <a:buSzPct val="145000"/>
              <a:buFont typeface="Arial"/>
              <a:buChar char="•"/>
              <a:tabLst/>
              <a:defRPr/>
            </a:pPr>
            <a:r>
              <a:rPr kumimoji="0" lang="en-US" sz="2400" b="0" i="0" u="none" strike="noStrike" kern="1200" cap="none" spc="0" normalizeH="0" baseline="0" noProof="0" dirty="0">
                <a:ln>
                  <a:noFill/>
                </a:ln>
                <a:solidFill>
                  <a:prstClr val="black"/>
                </a:solidFill>
                <a:effectLst/>
                <a:uLnTx/>
                <a:uFillTx/>
                <a:latin typeface="Corbel" panose="020B0503020204020204"/>
                <a:ea typeface="+mn-ea"/>
                <a:cs typeface="+mn-cs"/>
              </a:rPr>
              <a:t>Job-1 was created and submitted.</a:t>
            </a:r>
          </a:p>
          <a:p>
            <a:endParaRPr lang="ar-SA" dirty="0"/>
          </a:p>
        </p:txBody>
      </p:sp>
      <p:sp>
        <p:nvSpPr>
          <p:cNvPr id="5" name="عنصر نائب للنص 4">
            <a:extLst>
              <a:ext uri="{FF2B5EF4-FFF2-40B4-BE49-F238E27FC236}">
                <a16:creationId xmlns:a16="http://schemas.microsoft.com/office/drawing/2014/main" id="{CA5C31E1-6B69-4D23-AE1C-360C7753E38E}"/>
              </a:ext>
            </a:extLst>
          </p:cNvPr>
          <p:cNvSpPr>
            <a:spLocks noGrp="1"/>
          </p:cNvSpPr>
          <p:nvPr>
            <p:ph type="body" sz="quarter" idx="3"/>
          </p:nvPr>
        </p:nvSpPr>
        <p:spPr>
          <a:xfrm>
            <a:off x="5059803" y="762000"/>
            <a:ext cx="3467806" cy="576262"/>
          </a:xfrm>
        </p:spPr>
        <p:txBody>
          <a:bodyPr/>
          <a:lstStyle/>
          <a:p>
            <a:r>
              <a:rPr lang="en-US" sz="3600" dirty="0">
                <a:solidFill>
                  <a:schemeClr val="tx1"/>
                </a:solidFill>
                <a:latin typeface="Times New Roman" panose="02020603050405020304" pitchFamily="18" charset="0"/>
                <a:cs typeface="Times New Roman" panose="02020603050405020304" pitchFamily="18" charset="0"/>
              </a:rPr>
              <a:t>The Visualization</a:t>
            </a:r>
            <a:endParaRPr lang="ar-SA" sz="3600" dirty="0">
              <a:solidFill>
                <a:schemeClr val="tx1"/>
              </a:solidFill>
              <a:latin typeface="Times New Roman" panose="02020603050405020304" pitchFamily="18" charset="0"/>
              <a:cs typeface="Times New Roman" panose="02020603050405020304" pitchFamily="18" charset="0"/>
            </a:endParaRPr>
          </a:p>
        </p:txBody>
      </p:sp>
      <p:pic>
        <p:nvPicPr>
          <p:cNvPr id="8" name="عنصر نائب للمحتوى 7">
            <a:extLst>
              <a:ext uri="{FF2B5EF4-FFF2-40B4-BE49-F238E27FC236}">
                <a16:creationId xmlns:a16="http://schemas.microsoft.com/office/drawing/2014/main" id="{367CC88F-2488-48ED-B266-6E82819C66DD}"/>
              </a:ext>
            </a:extLst>
          </p:cNvPr>
          <p:cNvPicPr>
            <a:picLocks noGrp="1" noChangeAspect="1"/>
          </p:cNvPicPr>
          <p:nvPr>
            <p:ph sz="quarter" idx="4"/>
          </p:nvPr>
        </p:nvPicPr>
        <p:blipFill>
          <a:blip r:embed="rId2"/>
          <a:stretch>
            <a:fillRect/>
          </a:stretch>
        </p:blipFill>
        <p:spPr>
          <a:xfrm>
            <a:off x="4345352" y="3429000"/>
            <a:ext cx="4165241" cy="2319696"/>
          </a:xfrm>
          <a:prstGeom prst="rect">
            <a:avLst/>
          </a:prstGeom>
        </p:spPr>
      </p:pic>
    </p:spTree>
    <p:extLst>
      <p:ext uri="{BB962C8B-B14F-4D97-AF65-F5344CB8AC3E}">
        <p14:creationId xmlns:p14="http://schemas.microsoft.com/office/powerpoint/2010/main" val="764281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46835C5-A36A-4D32-B290-1F2C0E4B3A75}"/>
              </a:ext>
            </a:extLst>
          </p:cNvPr>
          <p:cNvSpPr>
            <a:spLocks noGrp="1"/>
          </p:cNvSpPr>
          <p:nvPr>
            <p:ph type="title"/>
          </p:nvPr>
        </p:nvSpPr>
        <p:spPr/>
        <p:txBody>
          <a:bodyPr/>
          <a:lstStyle/>
          <a:p>
            <a:r>
              <a:rPr kumimoji="0" lang="en-US" sz="4000" b="0" i="0" u="none" strike="noStrike" kern="1200" cap="none" spc="0" normalizeH="0" baseline="0" noProof="0" dirty="0">
                <a:ln w="3175" cmpd="sng">
                  <a:noFill/>
                </a:ln>
                <a:solidFill>
                  <a:srgbClr val="000000"/>
                </a:solidFill>
                <a:effectLst/>
                <a:uLnTx/>
                <a:uFillTx/>
                <a:latin typeface="Corbel" panose="020B0503020204020204"/>
                <a:ea typeface="+mj-ea"/>
                <a:cs typeface="+mj-cs"/>
              </a:rPr>
              <a:t>Results</a:t>
            </a:r>
            <a:endParaRPr lang="ar-SA" dirty="0"/>
          </a:p>
        </p:txBody>
      </p:sp>
      <p:pic>
        <p:nvPicPr>
          <p:cNvPr id="8" name="عنصر نائب للمحتوى 7">
            <a:extLst>
              <a:ext uri="{FF2B5EF4-FFF2-40B4-BE49-F238E27FC236}">
                <a16:creationId xmlns:a16="http://schemas.microsoft.com/office/drawing/2014/main" id="{58660F67-907D-4ADD-BF7B-617BC02D25D5}"/>
              </a:ext>
            </a:extLst>
          </p:cNvPr>
          <p:cNvPicPr>
            <a:picLocks noGrp="1" noChangeAspect="1"/>
          </p:cNvPicPr>
          <p:nvPr>
            <p:ph idx="1"/>
          </p:nvPr>
        </p:nvPicPr>
        <p:blipFill>
          <a:blip r:embed="rId2"/>
          <a:stretch>
            <a:fillRect/>
          </a:stretch>
        </p:blipFill>
        <p:spPr>
          <a:xfrm>
            <a:off x="537359" y="3352800"/>
            <a:ext cx="8149442" cy="1523999"/>
          </a:xfrm>
        </p:spPr>
      </p:pic>
    </p:spTree>
    <p:extLst>
      <p:ext uri="{BB962C8B-B14F-4D97-AF65-F5344CB8AC3E}">
        <p14:creationId xmlns:p14="http://schemas.microsoft.com/office/powerpoint/2010/main" val="4228258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8E31C38-1962-4A83-9F5E-67B072A477ED}"/>
              </a:ext>
            </a:extLst>
          </p:cNvPr>
          <p:cNvSpPr>
            <a:spLocks noGrp="1"/>
          </p:cNvSpPr>
          <p:nvPr>
            <p:ph type="title"/>
          </p:nvPr>
        </p:nvSpPr>
        <p:spPr>
          <a:xfrm>
            <a:off x="982133" y="457201"/>
            <a:ext cx="7704667" cy="1981200"/>
          </a:xfrm>
        </p:spPr>
        <p:txBody>
          <a:bodyPr/>
          <a:lstStyle/>
          <a:p>
            <a:pPr algn="l"/>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Times New Roman" panose="02020603050405020304" pitchFamily="18" charset="0"/>
              </a:rPr>
              <a:t>Description of the model 2 (</a:t>
            </a:r>
            <a:r>
              <a:rPr lang="en-US" sz="3200" i="0" u="none" strike="noStrike" baseline="0" dirty="0">
                <a:solidFill>
                  <a:srgbClr val="000000"/>
                </a:solidFill>
                <a:latin typeface="Times New Roman" panose="02020603050405020304" pitchFamily="18" charset="0"/>
              </a:rPr>
              <a:t>Contact between two spheres </a:t>
            </a:r>
            <a:r>
              <a:rPr kumimoji="0" lang="en-US" sz="3200" b="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a:t>
            </a:r>
            <a:endParaRPr lang="ar-SA" dirty="0"/>
          </a:p>
        </p:txBody>
      </p:sp>
      <p:pic>
        <p:nvPicPr>
          <p:cNvPr id="5" name="عنصر نائب للمحتوى 4">
            <a:extLst>
              <a:ext uri="{FF2B5EF4-FFF2-40B4-BE49-F238E27FC236}">
                <a16:creationId xmlns:a16="http://schemas.microsoft.com/office/drawing/2014/main" id="{884684DF-11FA-450D-B7F2-4BC443471E47}"/>
              </a:ext>
            </a:extLst>
          </p:cNvPr>
          <p:cNvPicPr>
            <a:picLocks noGrp="1" noChangeAspect="1"/>
          </p:cNvPicPr>
          <p:nvPr>
            <p:ph idx="1"/>
          </p:nvPr>
        </p:nvPicPr>
        <p:blipFill>
          <a:blip r:embed="rId2"/>
          <a:stretch>
            <a:fillRect/>
          </a:stretch>
        </p:blipFill>
        <p:spPr>
          <a:xfrm>
            <a:off x="788561" y="3657600"/>
            <a:ext cx="7898239" cy="1318559"/>
          </a:xfrm>
        </p:spPr>
      </p:pic>
    </p:spTree>
    <p:extLst>
      <p:ext uri="{BB962C8B-B14F-4D97-AF65-F5344CB8AC3E}">
        <p14:creationId xmlns:p14="http://schemas.microsoft.com/office/powerpoint/2010/main" val="36248294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40979F3-6750-4007-A23E-D159EB616A65}"/>
              </a:ext>
            </a:extLst>
          </p:cNvPr>
          <p:cNvSpPr>
            <a:spLocks noGrp="1"/>
          </p:cNvSpPr>
          <p:nvPr>
            <p:ph type="title"/>
          </p:nvPr>
        </p:nvSpPr>
        <p:spPr/>
        <p:txBody>
          <a:bodyPr/>
          <a:lstStyle/>
          <a:p>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Times New Roman" panose="02020603050405020304" pitchFamily="18" charset="0"/>
              </a:rPr>
              <a:t>Model 2 (</a:t>
            </a:r>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mj-cs"/>
              </a:rPr>
              <a:t>Contact between two spheres </a:t>
            </a:r>
            <a:r>
              <a:rPr kumimoji="0" lang="en-US" sz="3200" b="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a:t>
            </a:r>
            <a:endParaRPr lang="ar-SA" dirty="0"/>
          </a:p>
        </p:txBody>
      </p:sp>
      <p:pic>
        <p:nvPicPr>
          <p:cNvPr id="4" name="عنصر نائب للمحتوى 3">
            <a:extLst>
              <a:ext uri="{FF2B5EF4-FFF2-40B4-BE49-F238E27FC236}">
                <a16:creationId xmlns:a16="http://schemas.microsoft.com/office/drawing/2014/main" id="{959E30C1-42BD-4D0C-8C7E-5E4135300004}"/>
              </a:ext>
            </a:extLst>
          </p:cNvPr>
          <p:cNvPicPr>
            <a:picLocks noGrp="1" noChangeAspect="1"/>
          </p:cNvPicPr>
          <p:nvPr>
            <p:ph idx="1"/>
          </p:nvPr>
        </p:nvPicPr>
        <p:blipFill>
          <a:blip r:embed="rId2"/>
          <a:stretch>
            <a:fillRect/>
          </a:stretch>
        </p:blipFill>
        <p:spPr>
          <a:xfrm>
            <a:off x="2438399" y="2667000"/>
            <a:ext cx="4167245" cy="3920558"/>
          </a:xfrm>
          <a:prstGeom prst="rect">
            <a:avLst/>
          </a:prstGeom>
        </p:spPr>
      </p:pic>
    </p:spTree>
    <p:extLst>
      <p:ext uri="{BB962C8B-B14F-4D97-AF65-F5344CB8AC3E}">
        <p14:creationId xmlns:p14="http://schemas.microsoft.com/office/powerpoint/2010/main" val="38533906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9430570-8D6E-4B80-8C93-2764FA4A4742}"/>
              </a:ext>
            </a:extLst>
          </p:cNvPr>
          <p:cNvSpPr>
            <a:spLocks noGrp="1"/>
          </p:cNvSpPr>
          <p:nvPr>
            <p:ph type="title"/>
          </p:nvPr>
        </p:nvSpPr>
        <p:spPr/>
        <p:txBody>
          <a:bodyPr/>
          <a:lstStyle/>
          <a:p>
            <a:r>
              <a:rPr kumimoji="0" lang="en-US" sz="4000" b="0" i="0" u="none" strike="noStrike" kern="1200" cap="none" spc="0" normalizeH="0" baseline="0" noProof="0" dirty="0">
                <a:ln w="3175" cmpd="sng">
                  <a:noFill/>
                </a:ln>
                <a:solidFill>
                  <a:srgbClr val="000000"/>
                </a:solidFill>
                <a:effectLst/>
                <a:uLnTx/>
                <a:uFillTx/>
                <a:latin typeface="Corbel" panose="020B0503020204020204"/>
                <a:ea typeface="+mj-ea"/>
                <a:cs typeface="+mj-cs"/>
              </a:rPr>
              <a:t>Results</a:t>
            </a:r>
            <a:endParaRPr lang="ar-SA" dirty="0"/>
          </a:p>
        </p:txBody>
      </p:sp>
      <p:pic>
        <p:nvPicPr>
          <p:cNvPr id="7" name="عنصر نائب للمحتوى 6">
            <a:extLst>
              <a:ext uri="{FF2B5EF4-FFF2-40B4-BE49-F238E27FC236}">
                <a16:creationId xmlns:a16="http://schemas.microsoft.com/office/drawing/2014/main" id="{7A210AB8-2801-4ACD-A1DD-C55981646907}"/>
              </a:ext>
            </a:extLst>
          </p:cNvPr>
          <p:cNvPicPr>
            <a:picLocks noGrp="1" noChangeAspect="1"/>
          </p:cNvPicPr>
          <p:nvPr>
            <p:ph idx="1"/>
          </p:nvPr>
        </p:nvPicPr>
        <p:blipFill>
          <a:blip r:embed="rId2"/>
          <a:stretch>
            <a:fillRect/>
          </a:stretch>
        </p:blipFill>
        <p:spPr>
          <a:xfrm>
            <a:off x="838200" y="3352800"/>
            <a:ext cx="8043379" cy="1600200"/>
          </a:xfrm>
        </p:spPr>
      </p:pic>
    </p:spTree>
    <p:extLst>
      <p:ext uri="{BB962C8B-B14F-4D97-AF65-F5344CB8AC3E}">
        <p14:creationId xmlns:p14="http://schemas.microsoft.com/office/powerpoint/2010/main" val="27985068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0A31BEC-B1CB-4968-9970-9D7CE498B41C}"/>
              </a:ext>
            </a:extLst>
          </p:cNvPr>
          <p:cNvSpPr>
            <a:spLocks noGrp="1"/>
          </p:cNvSpPr>
          <p:nvPr>
            <p:ph type="title"/>
          </p:nvPr>
        </p:nvSpPr>
        <p:spPr/>
        <p:txBody>
          <a:bodyPr/>
          <a:lstStyle/>
          <a:p>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Times New Roman" panose="02020603050405020304" pitchFamily="18" charset="0"/>
              </a:rPr>
              <a:t>Description of the model 3 (</a:t>
            </a:r>
            <a:r>
              <a:rPr lang="en-US" sz="3200" i="0" u="none" strike="noStrike" baseline="0" dirty="0">
                <a:solidFill>
                  <a:srgbClr val="000000"/>
                </a:solidFill>
                <a:latin typeface="Times New Roman" panose="02020603050405020304" pitchFamily="18" charset="0"/>
              </a:rPr>
              <a:t>Contact between two cylinders </a:t>
            </a:r>
            <a:r>
              <a:rPr kumimoji="0" lang="en-US" sz="320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mj-cs"/>
              </a:rPr>
              <a:t> </a:t>
            </a:r>
            <a:r>
              <a:rPr kumimoji="0" lang="en-US" sz="3200" b="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a:t>
            </a:r>
            <a:endParaRPr lang="ar-SA" dirty="0"/>
          </a:p>
        </p:txBody>
      </p:sp>
      <p:pic>
        <p:nvPicPr>
          <p:cNvPr id="7" name="عنصر نائب للمحتوى 6">
            <a:extLst>
              <a:ext uri="{FF2B5EF4-FFF2-40B4-BE49-F238E27FC236}">
                <a16:creationId xmlns:a16="http://schemas.microsoft.com/office/drawing/2014/main" id="{F82046CE-93E9-4B97-AD64-5AD6749A1CA9}"/>
              </a:ext>
            </a:extLst>
          </p:cNvPr>
          <p:cNvPicPr>
            <a:picLocks noGrp="1" noChangeAspect="1"/>
          </p:cNvPicPr>
          <p:nvPr>
            <p:ph idx="1"/>
          </p:nvPr>
        </p:nvPicPr>
        <p:blipFill>
          <a:blip r:embed="rId2"/>
          <a:stretch>
            <a:fillRect/>
          </a:stretch>
        </p:blipFill>
        <p:spPr>
          <a:xfrm>
            <a:off x="798668" y="3879101"/>
            <a:ext cx="6991765" cy="1073899"/>
          </a:xfrm>
        </p:spPr>
      </p:pic>
    </p:spTree>
    <p:extLst>
      <p:ext uri="{BB962C8B-B14F-4D97-AF65-F5344CB8AC3E}">
        <p14:creationId xmlns:p14="http://schemas.microsoft.com/office/powerpoint/2010/main" val="4046112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8C32F5A-A062-498D-BA9E-F645FFF50350}"/>
              </a:ext>
            </a:extLst>
          </p:cNvPr>
          <p:cNvSpPr>
            <a:spLocks noGrp="1"/>
          </p:cNvSpPr>
          <p:nvPr>
            <p:ph type="title"/>
          </p:nvPr>
        </p:nvSpPr>
        <p:spPr>
          <a:xfrm>
            <a:off x="982133" y="448324"/>
            <a:ext cx="7704667" cy="1981200"/>
          </a:xfrm>
        </p:spPr>
        <p:txBody>
          <a:bodyPr/>
          <a:lstStyle/>
          <a:p>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Times New Roman" panose="02020603050405020304" pitchFamily="18" charset="0"/>
              </a:rPr>
              <a:t>Model 3 (</a:t>
            </a:r>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mj-cs"/>
              </a:rPr>
              <a:t>Contact between two cylinders </a:t>
            </a:r>
            <a:r>
              <a:rPr kumimoji="0" lang="en-US" sz="3200" b="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a:t>
            </a:r>
            <a:endParaRPr lang="ar-SA" dirty="0"/>
          </a:p>
        </p:txBody>
      </p:sp>
      <p:pic>
        <p:nvPicPr>
          <p:cNvPr id="6" name="عنصر نائب للمحتوى 5">
            <a:extLst>
              <a:ext uri="{FF2B5EF4-FFF2-40B4-BE49-F238E27FC236}">
                <a16:creationId xmlns:a16="http://schemas.microsoft.com/office/drawing/2014/main" id="{9F191E0C-B260-472C-BF5E-1D8D4F18AF80}"/>
              </a:ext>
            </a:extLst>
          </p:cNvPr>
          <p:cNvPicPr>
            <a:picLocks noGrp="1" noChangeAspect="1"/>
          </p:cNvPicPr>
          <p:nvPr>
            <p:ph idx="1"/>
          </p:nvPr>
        </p:nvPicPr>
        <p:blipFill>
          <a:blip r:embed="rId2"/>
          <a:stretch>
            <a:fillRect/>
          </a:stretch>
        </p:blipFill>
        <p:spPr>
          <a:xfrm>
            <a:off x="1204738" y="2913355"/>
            <a:ext cx="6422203" cy="2895600"/>
          </a:xfrm>
          <a:prstGeom prst="rect">
            <a:avLst/>
          </a:prstGeom>
        </p:spPr>
      </p:pic>
    </p:spTree>
    <p:extLst>
      <p:ext uri="{BB962C8B-B14F-4D97-AF65-F5344CB8AC3E}">
        <p14:creationId xmlns:p14="http://schemas.microsoft.com/office/powerpoint/2010/main" val="32728776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DC6E78B-6B6A-4F82-957F-AF8D5AC9452B}"/>
              </a:ext>
            </a:extLst>
          </p:cNvPr>
          <p:cNvSpPr>
            <a:spLocks noGrp="1"/>
          </p:cNvSpPr>
          <p:nvPr>
            <p:ph type="title"/>
          </p:nvPr>
        </p:nvSpPr>
        <p:spPr/>
        <p:txBody>
          <a:bodyPr/>
          <a:lstStyle/>
          <a:p>
            <a:r>
              <a:rPr kumimoji="0" lang="en-US" sz="4000" b="0" i="0" u="none" strike="noStrike" kern="1200" cap="none" spc="0" normalizeH="0" baseline="0" noProof="0" dirty="0">
                <a:ln w="3175" cmpd="sng">
                  <a:noFill/>
                </a:ln>
                <a:solidFill>
                  <a:srgbClr val="000000"/>
                </a:solidFill>
                <a:effectLst/>
                <a:uLnTx/>
                <a:uFillTx/>
                <a:latin typeface="Corbel" panose="020B0503020204020204"/>
                <a:ea typeface="+mj-ea"/>
                <a:cs typeface="+mj-cs"/>
              </a:rPr>
              <a:t>Results</a:t>
            </a:r>
            <a:endParaRPr lang="ar-SA" dirty="0"/>
          </a:p>
        </p:txBody>
      </p:sp>
      <p:pic>
        <p:nvPicPr>
          <p:cNvPr id="5" name="عنصر نائب للمحتوى 4">
            <a:extLst>
              <a:ext uri="{FF2B5EF4-FFF2-40B4-BE49-F238E27FC236}">
                <a16:creationId xmlns:a16="http://schemas.microsoft.com/office/drawing/2014/main" id="{18ED74E3-EB71-4252-B510-82CC89DD3A9E}"/>
              </a:ext>
            </a:extLst>
          </p:cNvPr>
          <p:cNvPicPr>
            <a:picLocks noGrp="1" noChangeAspect="1"/>
          </p:cNvPicPr>
          <p:nvPr>
            <p:ph idx="1"/>
          </p:nvPr>
        </p:nvPicPr>
        <p:blipFill>
          <a:blip r:embed="rId2"/>
          <a:stretch>
            <a:fillRect/>
          </a:stretch>
        </p:blipFill>
        <p:spPr>
          <a:xfrm>
            <a:off x="790283" y="3657600"/>
            <a:ext cx="7968998" cy="1371600"/>
          </a:xfrm>
        </p:spPr>
      </p:pic>
    </p:spTree>
    <p:extLst>
      <p:ext uri="{BB962C8B-B14F-4D97-AF65-F5344CB8AC3E}">
        <p14:creationId xmlns:p14="http://schemas.microsoft.com/office/powerpoint/2010/main" val="1628917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9DED382-4A76-4D6C-A777-8837A35BC0D1}"/>
              </a:ext>
            </a:extLst>
          </p:cNvPr>
          <p:cNvSpPr>
            <a:spLocks noGrp="1"/>
          </p:cNvSpPr>
          <p:nvPr>
            <p:ph type="title"/>
          </p:nvPr>
        </p:nvSpPr>
        <p:spPr>
          <a:xfrm>
            <a:off x="982133" y="457200"/>
            <a:ext cx="7704667" cy="2666999"/>
          </a:xfrm>
        </p:spPr>
        <p:txBody>
          <a:bodyPr/>
          <a:lstStyle/>
          <a:p>
            <a:r>
              <a:rPr kumimoji="0" lang="en-US" sz="3600" b="1" i="0" u="none" strike="noStrike" kern="1200" cap="none" spc="0" normalizeH="0" baseline="0" noProof="0" dirty="0">
                <a:ln w="3175" cmpd="sng">
                  <a:noFill/>
                </a:ln>
                <a:effectLst/>
                <a:uLnTx/>
                <a:uFillTx/>
                <a:latin typeface="Times New Roman" panose="02020603050405020304" pitchFamily="18" charset="0"/>
                <a:cs typeface="Times New Roman" panose="02020603050405020304" pitchFamily="18" charset="0"/>
              </a:rPr>
              <a:t>Interference (shrink and press) fit </a:t>
            </a:r>
            <a:endParaRPr lang="ar-SA" b="1" dirty="0">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29E78851-2A32-4842-95F1-6F6226792DCD}"/>
              </a:ext>
            </a:extLst>
          </p:cNvPr>
          <p:cNvSpPr>
            <a:spLocks noGrp="1"/>
          </p:cNvSpPr>
          <p:nvPr>
            <p:ph idx="1"/>
          </p:nvPr>
        </p:nvSpPr>
        <p:spPr>
          <a:xfrm>
            <a:off x="1006547" y="2514600"/>
            <a:ext cx="7704667" cy="2666999"/>
          </a:xfrm>
        </p:spPr>
        <p:txBody>
          <a:bodyPr>
            <a:noAutofit/>
          </a:bodyPr>
          <a:lstStyle/>
          <a:p>
            <a:pPr marL="0" indent="0" algn="just">
              <a:lnSpc>
                <a:spcPct val="170000"/>
              </a:lnSpc>
              <a:buNone/>
            </a:pPr>
            <a:r>
              <a:rPr lang="en-US" sz="2200" dirty="0">
                <a:latin typeface="Times New Roman" panose="02020603050405020304" pitchFamily="18" charset="0"/>
                <a:ea typeface="Calibri" panose="020F0502020204030204" pitchFamily="34" charset="0"/>
              </a:rPr>
              <a:t>A</a:t>
            </a:r>
            <a:r>
              <a:rPr lang="en-US" sz="2200" dirty="0">
                <a:effectLst/>
                <a:latin typeface="Times New Roman" panose="02020603050405020304" pitchFamily="18" charset="0"/>
                <a:ea typeface="Calibri" panose="020F0502020204030204" pitchFamily="34" charset="0"/>
              </a:rPr>
              <a:t>re a semi-permanent assembly system that can resist the relative motion or transmission of torque between two components, and the overlap fit is produced by heating one component while keeping the other components cool for easy assembly or vice versa. Or the assembly process takes place with a large amount of forces and forcing the column to rotate at room temperature.</a:t>
            </a:r>
            <a:endParaRPr lang="ar-SA" sz="2200" dirty="0"/>
          </a:p>
        </p:txBody>
      </p:sp>
    </p:spTree>
    <p:extLst>
      <p:ext uri="{BB962C8B-B14F-4D97-AF65-F5344CB8AC3E}">
        <p14:creationId xmlns:p14="http://schemas.microsoft.com/office/powerpoint/2010/main" val="562642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9F89C75-5FDC-411B-A91A-20C2210D709A}"/>
              </a:ext>
            </a:extLst>
          </p:cNvPr>
          <p:cNvSpPr>
            <a:spLocks noGrp="1"/>
          </p:cNvSpPr>
          <p:nvPr>
            <p:ph type="title"/>
          </p:nvPr>
        </p:nvSpPr>
        <p:spPr/>
        <p:txBody>
          <a:bodyPr/>
          <a:lstStyle/>
          <a:p>
            <a:r>
              <a:rPr lang="en-US" dirty="0"/>
              <a:t>The aim of  project</a:t>
            </a:r>
            <a:endParaRPr lang="ar-SA" dirty="0"/>
          </a:p>
        </p:txBody>
      </p:sp>
      <p:sp>
        <p:nvSpPr>
          <p:cNvPr id="3" name="عنصر نائب للمحتوى 2">
            <a:extLst>
              <a:ext uri="{FF2B5EF4-FFF2-40B4-BE49-F238E27FC236}">
                <a16:creationId xmlns:a16="http://schemas.microsoft.com/office/drawing/2014/main" id="{B49DBA94-909C-4252-911B-347B9BF12408}"/>
              </a:ext>
            </a:extLst>
          </p:cNvPr>
          <p:cNvSpPr>
            <a:spLocks noGrp="1"/>
          </p:cNvSpPr>
          <p:nvPr>
            <p:ph idx="1"/>
          </p:nvPr>
        </p:nvSpPr>
        <p:spPr>
          <a:xfrm>
            <a:off x="982133" y="2667000"/>
            <a:ext cx="7704667" cy="2209800"/>
          </a:xfrm>
        </p:spPr>
        <p:txBody>
          <a:bodyPr/>
          <a:lstStyle/>
          <a:p>
            <a:pPr marL="0" indent="0">
              <a:buNone/>
            </a:pPr>
            <a:r>
              <a:rPr lang="en-US" dirty="0"/>
              <a:t>The aim of this project is to investigate the stresses for both contact stress, press and shrink fit.</a:t>
            </a:r>
            <a:endParaRPr lang="ar-SA" dirty="0"/>
          </a:p>
        </p:txBody>
      </p:sp>
    </p:spTree>
    <p:extLst>
      <p:ext uri="{BB962C8B-B14F-4D97-AF65-F5344CB8AC3E}">
        <p14:creationId xmlns:p14="http://schemas.microsoft.com/office/powerpoint/2010/main" val="36686238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4828FE1-F3CD-406D-A14A-14EF9117D02B}"/>
              </a:ext>
            </a:extLst>
          </p:cNvPr>
          <p:cNvSpPr>
            <a:spLocks noGrp="1"/>
          </p:cNvSpPr>
          <p:nvPr>
            <p:ph type="title"/>
          </p:nvPr>
        </p:nvSpPr>
        <p:spPr/>
        <p:txBody>
          <a:bodyPr/>
          <a:lstStyle/>
          <a:p>
            <a:r>
              <a:rPr kumimoji="0" lang="en-US" sz="3600" b="1" i="0" u="none" strike="noStrike" kern="1200" cap="none" spc="0" normalizeH="0" baseline="0" noProof="0" dirty="0">
                <a:ln w="3175" cmpd="sng">
                  <a:noFill/>
                </a:ln>
                <a:effectLst/>
                <a:uLnTx/>
                <a:uFillTx/>
                <a:latin typeface="Times New Roman" panose="02020603050405020304" pitchFamily="18" charset="0"/>
                <a:cs typeface="Times New Roman" panose="02020603050405020304" pitchFamily="18" charset="0"/>
              </a:rPr>
              <a:t>Deference between shrink and press fit </a:t>
            </a:r>
            <a:r>
              <a:rPr kumimoji="0" lang="en-US" sz="3600" b="1" i="0" u="none" strike="noStrike" kern="1200" cap="none" spc="0" normalizeH="0" baseline="0" noProof="0" dirty="0">
                <a:ln w="3175" cmpd="sng">
                  <a:noFill/>
                </a:ln>
                <a:effectLst/>
                <a:uLnTx/>
                <a:uFillTx/>
                <a:latin typeface="Corbel" panose="020B0503020204020204"/>
                <a:cs typeface="Times New Roman" panose="02020603050405020304" pitchFamily="18" charset="0"/>
              </a:rPr>
              <a:t>.</a:t>
            </a:r>
            <a:endParaRPr kumimoji="0" lang="en-US" sz="3600" b="0" i="0" u="none" strike="noStrike" kern="1200" cap="none" spc="0" normalizeH="0" baseline="0" noProof="0" dirty="0">
              <a:ln w="3175" cmpd="sng">
                <a:noFill/>
              </a:ln>
              <a:effectLst/>
              <a:uLnTx/>
              <a:uFillTx/>
              <a:latin typeface="Corbel" panose="020B0503020204020204"/>
              <a:ea typeface="+mj-ea"/>
              <a:cs typeface="+mj-cs"/>
            </a:endParaRPr>
          </a:p>
        </p:txBody>
      </p:sp>
      <p:pic>
        <p:nvPicPr>
          <p:cNvPr id="7" name="عنصر نائب للمحتوى 6">
            <a:extLst>
              <a:ext uri="{FF2B5EF4-FFF2-40B4-BE49-F238E27FC236}">
                <a16:creationId xmlns:a16="http://schemas.microsoft.com/office/drawing/2014/main" id="{09F52AE8-D677-4D01-8082-F12A76C01907}"/>
              </a:ext>
            </a:extLst>
          </p:cNvPr>
          <p:cNvPicPr>
            <a:picLocks noGrp="1" noChangeAspect="1"/>
          </p:cNvPicPr>
          <p:nvPr>
            <p:ph sz="half" idx="1"/>
          </p:nvPr>
        </p:nvPicPr>
        <p:blipFill>
          <a:blip r:embed="rId2"/>
          <a:stretch>
            <a:fillRect/>
          </a:stretch>
        </p:blipFill>
        <p:spPr>
          <a:xfrm>
            <a:off x="1950452" y="4495800"/>
            <a:ext cx="1804572" cy="749873"/>
          </a:xfrm>
        </p:spPr>
      </p:pic>
      <p:pic>
        <p:nvPicPr>
          <p:cNvPr id="9" name="عنصر نائب للمحتوى 8">
            <a:extLst>
              <a:ext uri="{FF2B5EF4-FFF2-40B4-BE49-F238E27FC236}">
                <a16:creationId xmlns:a16="http://schemas.microsoft.com/office/drawing/2014/main" id="{984075C5-73E2-438A-A50A-51E117D238C3}"/>
              </a:ext>
            </a:extLst>
          </p:cNvPr>
          <p:cNvPicPr>
            <a:picLocks noGrp="1" noChangeAspect="1"/>
          </p:cNvPicPr>
          <p:nvPr>
            <p:ph sz="half" idx="2"/>
          </p:nvPr>
        </p:nvPicPr>
        <p:blipFill>
          <a:blip r:embed="rId3"/>
          <a:stretch>
            <a:fillRect/>
          </a:stretch>
        </p:blipFill>
        <p:spPr>
          <a:xfrm>
            <a:off x="5943600" y="4492841"/>
            <a:ext cx="1658256" cy="749873"/>
          </a:xfrm>
        </p:spPr>
      </p:pic>
      <p:pic>
        <p:nvPicPr>
          <p:cNvPr id="5" name="Picture 6">
            <a:extLst>
              <a:ext uri="{FF2B5EF4-FFF2-40B4-BE49-F238E27FC236}">
                <a16:creationId xmlns:a16="http://schemas.microsoft.com/office/drawing/2014/main" id="{835F0452-2C44-43C3-B967-799FEEFC4C2F}"/>
              </a:ext>
            </a:extLst>
          </p:cNvPr>
          <p:cNvPicPr/>
          <p:nvPr/>
        </p:nvPicPr>
        <p:blipFill>
          <a:blip r:embed="rId4">
            <a:extLst>
              <a:ext uri="{28A0092B-C50C-407E-A947-70E740481C1C}">
                <a14:useLocalDpi xmlns:a14="http://schemas.microsoft.com/office/drawing/2010/main" val="0"/>
              </a:ext>
            </a:extLst>
          </a:blip>
          <a:stretch>
            <a:fillRect/>
          </a:stretch>
        </p:blipFill>
        <p:spPr>
          <a:xfrm>
            <a:off x="1648778" y="2854512"/>
            <a:ext cx="2407920" cy="1485900"/>
          </a:xfrm>
          <a:prstGeom prst="rect">
            <a:avLst/>
          </a:prstGeom>
        </p:spPr>
      </p:pic>
      <p:pic>
        <p:nvPicPr>
          <p:cNvPr id="10" name="صورة 9">
            <a:extLst>
              <a:ext uri="{FF2B5EF4-FFF2-40B4-BE49-F238E27FC236}">
                <a16:creationId xmlns:a16="http://schemas.microsoft.com/office/drawing/2014/main" id="{47C45286-B7E3-40B2-8BCF-8CAD72B394B3}"/>
              </a:ext>
            </a:extLst>
          </p:cNvPr>
          <p:cNvPicPr>
            <a:picLocks noChangeAspect="1"/>
          </p:cNvPicPr>
          <p:nvPr/>
        </p:nvPicPr>
        <p:blipFill>
          <a:blip r:embed="rId5"/>
          <a:stretch>
            <a:fillRect/>
          </a:stretch>
        </p:blipFill>
        <p:spPr>
          <a:xfrm>
            <a:off x="5376623" y="2854512"/>
            <a:ext cx="2225233" cy="1485900"/>
          </a:xfrm>
          <a:prstGeom prst="rect">
            <a:avLst/>
          </a:prstGeom>
        </p:spPr>
      </p:pic>
    </p:spTree>
    <p:extLst>
      <p:ext uri="{BB962C8B-B14F-4D97-AF65-F5344CB8AC3E}">
        <p14:creationId xmlns:p14="http://schemas.microsoft.com/office/powerpoint/2010/main" val="20186190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CEE1E67-1D2D-4311-8F7A-53DA27136AF0}"/>
              </a:ext>
            </a:extLst>
          </p:cNvPr>
          <p:cNvSpPr>
            <a:spLocks noGrp="1"/>
          </p:cNvSpPr>
          <p:nvPr>
            <p:ph type="title"/>
          </p:nvPr>
        </p:nvSpPr>
        <p:spPr>
          <a:xfrm>
            <a:off x="982133" y="457201"/>
            <a:ext cx="7704667" cy="1904999"/>
          </a:xfrm>
        </p:spPr>
        <p:txBody>
          <a:bodyPr/>
          <a:lstStyle/>
          <a:p>
            <a:r>
              <a:rPr kumimoji="0" lang="en-US" sz="3600" b="1" i="0" u="none" strike="noStrike" kern="1200" cap="none" spc="0" normalizeH="0" baseline="0" noProof="0" dirty="0">
                <a:ln w="3175" cmpd="sng">
                  <a:noFill/>
                </a:ln>
                <a:effectLst/>
                <a:uLnTx/>
                <a:uFillTx/>
                <a:latin typeface="Times New Roman" panose="02020603050405020304" pitchFamily="18" charset="0"/>
                <a:ea typeface="+mj-ea"/>
                <a:cs typeface="Times New Roman" panose="02020603050405020304" pitchFamily="18" charset="0"/>
              </a:rPr>
              <a:t>Some application of Interference (shrink and press) fit</a:t>
            </a:r>
            <a:endParaRPr lang="ar-SA" b="1" dirty="0"/>
          </a:p>
        </p:txBody>
      </p:sp>
      <p:sp>
        <p:nvSpPr>
          <p:cNvPr id="3" name="عنصر نائب للنص 2">
            <a:extLst>
              <a:ext uri="{FF2B5EF4-FFF2-40B4-BE49-F238E27FC236}">
                <a16:creationId xmlns:a16="http://schemas.microsoft.com/office/drawing/2014/main" id="{3A54B609-9A99-469B-8ABF-C42CF3449B72}"/>
              </a:ext>
            </a:extLst>
          </p:cNvPr>
          <p:cNvSpPr>
            <a:spLocks noGrp="1"/>
          </p:cNvSpPr>
          <p:nvPr>
            <p:ph type="body" idx="1"/>
          </p:nvPr>
        </p:nvSpPr>
        <p:spPr>
          <a:xfrm>
            <a:off x="1329481" y="2362200"/>
            <a:ext cx="3456291" cy="914400"/>
          </a:xfrm>
        </p:spPr>
        <p:txBody>
          <a:bodyPr/>
          <a:lstStyle/>
          <a:p>
            <a:pPr marL="0" marR="0" lvl="0" indent="0" algn="ctr" defTabSz="457200" rtl="0" eaLnBrk="1" fontAlgn="auto" latinLnBrk="0" hangingPunct="1">
              <a:lnSpc>
                <a:spcPct val="100000"/>
              </a:lnSpc>
              <a:spcBef>
                <a:spcPct val="20000"/>
              </a:spcBef>
              <a:spcAft>
                <a:spcPts val="600"/>
              </a:spcAft>
              <a:buClr>
                <a:srgbClr val="BC1C1C">
                  <a:lumMod val="75000"/>
                </a:srgbClr>
              </a:buClr>
              <a:buSzPct val="145000"/>
              <a:buFont typeface="Arial"/>
              <a:buNone/>
              <a:tabLst/>
              <a:defRPr/>
            </a:pPr>
            <a:r>
              <a:rPr kumimoji="0" lang="en-US" sz="2200" b="0" i="0" u="none" strike="noStrike" kern="1200" cap="none" spc="0" normalizeH="0" baseline="0" noProof="0" dirty="0">
                <a:ln w="3175" cmpd="sng">
                  <a:noFill/>
                </a:ln>
                <a:solidFill>
                  <a:schemeClr val="tx1"/>
                </a:solidFill>
                <a:effectLst/>
                <a:uLnTx/>
                <a:uFillTx/>
                <a:latin typeface="Times New Roman" panose="02020603050405020304" pitchFamily="18" charset="0"/>
                <a:cs typeface="Times New Roman" panose="02020603050405020304" pitchFamily="18" charset="0"/>
              </a:rPr>
              <a:t>turbine rotor </a:t>
            </a:r>
          </a:p>
          <a:p>
            <a:endParaRPr lang="ar-SA" dirty="0"/>
          </a:p>
        </p:txBody>
      </p:sp>
      <p:pic>
        <p:nvPicPr>
          <p:cNvPr id="7" name="عنصر نائب للمحتوى 6">
            <a:extLst>
              <a:ext uri="{FF2B5EF4-FFF2-40B4-BE49-F238E27FC236}">
                <a16:creationId xmlns:a16="http://schemas.microsoft.com/office/drawing/2014/main" id="{1BA95131-7315-4A1F-8DB6-D61D98A40BFB}"/>
              </a:ext>
            </a:extLst>
          </p:cNvPr>
          <p:cNvPicPr>
            <a:picLocks noGrp="1" noChangeAspect="1"/>
          </p:cNvPicPr>
          <p:nvPr>
            <p:ph sz="half" idx="2"/>
          </p:nvPr>
        </p:nvPicPr>
        <p:blipFill>
          <a:blip r:embed="rId2"/>
          <a:stretch>
            <a:fillRect/>
          </a:stretch>
        </p:blipFill>
        <p:spPr>
          <a:xfrm>
            <a:off x="1905000" y="3581400"/>
            <a:ext cx="2588257" cy="2419350"/>
          </a:xfrm>
          <a:prstGeom prst="rect">
            <a:avLst/>
          </a:prstGeom>
        </p:spPr>
      </p:pic>
      <p:sp>
        <p:nvSpPr>
          <p:cNvPr id="5" name="عنصر نائب للنص 4">
            <a:extLst>
              <a:ext uri="{FF2B5EF4-FFF2-40B4-BE49-F238E27FC236}">
                <a16:creationId xmlns:a16="http://schemas.microsoft.com/office/drawing/2014/main" id="{DE557E36-3AC4-4290-8198-8B34E7577323}"/>
              </a:ext>
            </a:extLst>
          </p:cNvPr>
          <p:cNvSpPr>
            <a:spLocks noGrp="1"/>
          </p:cNvSpPr>
          <p:nvPr>
            <p:ph type="body" sz="quarter" idx="3"/>
          </p:nvPr>
        </p:nvSpPr>
        <p:spPr>
          <a:xfrm>
            <a:off x="5133119" y="2286000"/>
            <a:ext cx="3467806" cy="990600"/>
          </a:xfrm>
        </p:spPr>
        <p:txBody>
          <a:bodyPr/>
          <a:lstStyle/>
          <a:p>
            <a:pPr marL="0" marR="0" lvl="0" indent="0" algn="l" defTabSz="457200" rtl="0" eaLnBrk="1" fontAlgn="auto" latinLnBrk="0" hangingPunct="1">
              <a:lnSpc>
                <a:spcPct val="100000"/>
              </a:lnSpc>
              <a:spcBef>
                <a:spcPct val="20000"/>
              </a:spcBef>
              <a:spcAft>
                <a:spcPts val="600"/>
              </a:spcAft>
              <a:buClr>
                <a:srgbClr val="BC1C1C">
                  <a:lumMod val="75000"/>
                </a:srgbClr>
              </a:buClr>
              <a:buSzPct val="145000"/>
              <a:buFont typeface="Arial"/>
              <a:buNone/>
              <a:tabLst/>
              <a:defRPr/>
            </a:pPr>
            <a:r>
              <a:rPr kumimoji="0" lang="en-US" sz="2200" i="0" u="none" strike="noStrike" kern="1200" cap="none" spc="0" normalizeH="0" baseline="0" noProof="0" dirty="0">
                <a:ln w="3175" cmpd="sng">
                  <a:noFill/>
                </a:ln>
                <a:solidFill>
                  <a:schemeClr val="tx1"/>
                </a:solidFill>
                <a:effectLst/>
                <a:uLnTx/>
                <a:uFillTx/>
                <a:latin typeface="Times New Roman" panose="02020603050405020304" pitchFamily="18" charset="0"/>
                <a:cs typeface="Times New Roman" panose="02020603050405020304" pitchFamily="18" charset="0"/>
              </a:rPr>
              <a:t>shaft and hub connection</a:t>
            </a:r>
          </a:p>
          <a:p>
            <a:endParaRPr lang="ar-SA" dirty="0"/>
          </a:p>
        </p:txBody>
      </p:sp>
      <p:pic>
        <p:nvPicPr>
          <p:cNvPr id="8" name="عنصر نائب للمحتوى 7">
            <a:extLst>
              <a:ext uri="{FF2B5EF4-FFF2-40B4-BE49-F238E27FC236}">
                <a16:creationId xmlns:a16="http://schemas.microsoft.com/office/drawing/2014/main" id="{27C44C65-E872-47C2-8C07-545A84104C10}"/>
              </a:ext>
            </a:extLst>
          </p:cNvPr>
          <p:cNvPicPr>
            <a:picLocks noGrp="1" noChangeAspect="1"/>
          </p:cNvPicPr>
          <p:nvPr>
            <p:ph sz="quarter" idx="4"/>
          </p:nvPr>
        </p:nvPicPr>
        <p:blipFill>
          <a:blip r:embed="rId3"/>
          <a:stretch>
            <a:fillRect/>
          </a:stretch>
        </p:blipFill>
        <p:spPr>
          <a:xfrm>
            <a:off x="5715000" y="3546629"/>
            <a:ext cx="2415526" cy="2376487"/>
          </a:xfrm>
          <a:prstGeom prst="rect">
            <a:avLst/>
          </a:prstGeom>
        </p:spPr>
      </p:pic>
    </p:spTree>
    <p:extLst>
      <p:ext uri="{BB962C8B-B14F-4D97-AF65-F5344CB8AC3E}">
        <p14:creationId xmlns:p14="http://schemas.microsoft.com/office/powerpoint/2010/main" val="8927478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DADF62F-83F4-4A40-8F19-3671E7A7575F}"/>
              </a:ext>
            </a:extLst>
          </p:cNvPr>
          <p:cNvSpPr>
            <a:spLocks noGrp="1"/>
          </p:cNvSpPr>
          <p:nvPr>
            <p:ph type="title"/>
          </p:nvPr>
        </p:nvSpPr>
        <p:spPr>
          <a:xfrm>
            <a:off x="982133" y="685801"/>
            <a:ext cx="7704667" cy="1523999"/>
          </a:xfrm>
        </p:spPr>
        <p:txBody>
          <a:bodyPr>
            <a:normAutofit/>
          </a:bodyPr>
          <a:lstStyle/>
          <a:p>
            <a:r>
              <a:rPr kumimoji="0" lang="en-US" sz="3600" b="1" i="0" u="none" strike="noStrike" kern="1200" cap="none" spc="0" normalizeH="0" baseline="0" noProof="0" dirty="0">
                <a:ln w="3175" cmpd="sng">
                  <a:noFill/>
                </a:ln>
                <a:effectLst/>
                <a:uLnTx/>
                <a:uFillTx/>
                <a:latin typeface="Times New Roman" panose="02020603050405020304" pitchFamily="18" charset="0"/>
                <a:ea typeface="Adobe Myungjo Std M" panose="02020600000000000000" pitchFamily="18" charset="-128"/>
                <a:cs typeface="Times New Roman" panose="02020603050405020304" pitchFamily="18" charset="0"/>
              </a:rPr>
              <a:t>Interference (shrink and press) fit equations</a:t>
            </a:r>
            <a:endParaRPr lang="ar-SA" sz="3600" b="1" dirty="0">
              <a:latin typeface="Times New Roman" panose="02020603050405020304" pitchFamily="18" charset="0"/>
              <a:ea typeface="Adobe Myungjo Std M" panose="02020600000000000000" pitchFamily="18" charset="-128"/>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70478BA6-BF16-4B5B-A747-49674A601ABB}"/>
                  </a:ext>
                </a:extLst>
              </p:cNvPr>
              <p:cNvSpPr>
                <a:spLocks noGrp="1"/>
              </p:cNvSpPr>
              <p:nvPr>
                <p:ph sz="half" idx="1"/>
              </p:nvPr>
            </p:nvSpPr>
            <p:spPr>
              <a:xfrm>
                <a:off x="982132" y="2438400"/>
                <a:ext cx="4047068" cy="3597274"/>
              </a:xfrm>
            </p:spPr>
            <p:txBody>
              <a:bodyPr>
                <a:normAutofit fontScale="85000" lnSpcReduction="10000"/>
              </a:bodyPr>
              <a:lstStyle/>
              <a:p>
                <a:pPr>
                  <a:buClr>
                    <a:schemeClr val="accent6"/>
                  </a:buClr>
                  <a:buSzPct val="85000"/>
                  <a:buFont typeface="Wingdings" panose="05000000000000000000" pitchFamily="2" charset="2"/>
                  <a:buChar char="v"/>
                </a:pPr>
                <a:r>
                  <a:rPr lang="en-US" dirty="0"/>
                  <a:t>This pressure is given by :</a:t>
                </a:r>
              </a:p>
              <a:p>
                <a:pPr marL="0" indent="0">
                  <a:buNone/>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𝐩</m:t>
                      </m:r>
                      <m:r>
                        <a:rPr lang="en-US" b="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𝛅</m:t>
                          </m:r>
                        </m:num>
                        <m:den>
                          <m:r>
                            <a:rPr lang="en-US" b="1" i="1">
                              <a:latin typeface="Cambria Math" panose="02040503050406030204" pitchFamily="18" charset="0"/>
                            </a:rPr>
                            <m:t>𝐑</m:t>
                          </m:r>
                          <m:r>
                            <a:rPr lang="en-US" b="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𝟏</m:t>
                              </m:r>
                            </m:num>
                            <m:den>
                              <m:sSub>
                                <m:sSubPr>
                                  <m:ctrlPr>
                                    <a:rPr lang="en-US" b="1" i="1">
                                      <a:latin typeface="Cambria Math" panose="02040503050406030204" pitchFamily="18" charset="0"/>
                                    </a:rPr>
                                  </m:ctrlPr>
                                </m:sSubPr>
                                <m:e>
                                  <m:r>
                                    <a:rPr lang="en-US" b="1" i="1">
                                      <a:latin typeface="Cambria Math" panose="02040503050406030204" pitchFamily="18" charset="0"/>
                                    </a:rPr>
                                    <m:t>𝐄</m:t>
                                  </m:r>
                                </m:e>
                                <m:sub>
                                  <m:r>
                                    <a:rPr lang="en-US" b="1" i="1">
                                      <a:latin typeface="Cambria Math" panose="02040503050406030204" pitchFamily="18" charset="0"/>
                                    </a:rPr>
                                    <m:t>𝐨</m:t>
                                  </m:r>
                                </m:sub>
                              </m:sSub>
                            </m:den>
                          </m:f>
                          <m:d>
                            <m:dPr>
                              <m:ctrlPr>
                                <a:rPr lang="en-US" b="1" i="1">
                                  <a:latin typeface="Cambria Math" panose="02040503050406030204" pitchFamily="18" charset="0"/>
                                </a:rPr>
                              </m:ctrlPr>
                            </m:dPr>
                            <m:e>
                              <m:f>
                                <m:fPr>
                                  <m:ctrlPr>
                                    <a:rPr lang="en-US" b="1" i="1">
                                      <a:latin typeface="Cambria Math" panose="02040503050406030204" pitchFamily="18" charset="0"/>
                                    </a:rPr>
                                  </m:ctrlPr>
                                </m:fPr>
                                <m:num>
                                  <m:sSubSup>
                                    <m:sSubSupPr>
                                      <m:ctrlPr>
                                        <a:rPr lang="en-US" b="1" i="1">
                                          <a:latin typeface="Cambria Math" panose="02040503050406030204" pitchFamily="18" charset="0"/>
                                        </a:rPr>
                                      </m:ctrlPr>
                                    </m:sSubSupPr>
                                    <m:e>
                                      <m:r>
                                        <a:rPr lang="en-US" b="1" i="1">
                                          <a:latin typeface="Cambria Math" panose="02040503050406030204" pitchFamily="18" charset="0"/>
                                        </a:rPr>
                                        <m:t>𝐫</m:t>
                                      </m:r>
                                    </m:e>
                                    <m:sub>
                                      <m:r>
                                        <a:rPr lang="en-US" b="1" i="1">
                                          <a:latin typeface="Cambria Math" panose="02040503050406030204" pitchFamily="18" charset="0"/>
                                        </a:rPr>
                                        <m:t>𝟎</m:t>
                                      </m:r>
                                    </m:sub>
                                    <m:sup>
                                      <m:r>
                                        <a:rPr lang="en-US" b="1" i="1">
                                          <a:latin typeface="Cambria Math" panose="02040503050406030204" pitchFamily="18" charset="0"/>
                                        </a:rPr>
                                        <m:t>𝟐</m:t>
                                      </m:r>
                                    </m:sup>
                                  </m:sSubSup>
                                  <m:r>
                                    <a:rPr lang="en-US" b="1">
                                      <a:latin typeface="Cambria Math" panose="02040503050406030204" pitchFamily="18" charset="0"/>
                                    </a:rPr>
                                    <m:t>+</m:t>
                                  </m:r>
                                  <m:sSup>
                                    <m:sSupPr>
                                      <m:ctrlPr>
                                        <a:rPr lang="en-US" b="1" i="1">
                                          <a:latin typeface="Cambria Math" panose="02040503050406030204" pitchFamily="18" charset="0"/>
                                        </a:rPr>
                                      </m:ctrlPr>
                                    </m:sSupPr>
                                    <m:e>
                                      <m:r>
                                        <a:rPr lang="en-US" b="1" i="1">
                                          <a:latin typeface="Cambria Math" panose="02040503050406030204" pitchFamily="18" charset="0"/>
                                        </a:rPr>
                                        <m:t>𝐑</m:t>
                                      </m:r>
                                    </m:e>
                                    <m:sup>
                                      <m:r>
                                        <a:rPr lang="en-US" b="1" i="1">
                                          <a:latin typeface="Cambria Math" panose="02040503050406030204" pitchFamily="18" charset="0"/>
                                        </a:rPr>
                                        <m:t>𝟐</m:t>
                                      </m:r>
                                    </m:sup>
                                  </m:sSup>
                                </m:num>
                                <m:den>
                                  <m:sSubSup>
                                    <m:sSubSupPr>
                                      <m:ctrlPr>
                                        <a:rPr lang="en-US" b="1" i="1">
                                          <a:latin typeface="Cambria Math" panose="02040503050406030204" pitchFamily="18" charset="0"/>
                                        </a:rPr>
                                      </m:ctrlPr>
                                    </m:sSubSupPr>
                                    <m:e>
                                      <m:r>
                                        <a:rPr lang="en-US" b="1" i="1">
                                          <a:latin typeface="Cambria Math" panose="02040503050406030204" pitchFamily="18" charset="0"/>
                                        </a:rPr>
                                        <m:t>𝐫</m:t>
                                      </m:r>
                                    </m:e>
                                    <m:sub>
                                      <m:r>
                                        <a:rPr lang="en-US" b="1" i="1">
                                          <a:latin typeface="Cambria Math" panose="02040503050406030204" pitchFamily="18" charset="0"/>
                                        </a:rPr>
                                        <m:t>𝐨</m:t>
                                      </m:r>
                                    </m:sub>
                                    <m:sup>
                                      <m:r>
                                        <a:rPr lang="en-US" b="1" i="1">
                                          <a:latin typeface="Cambria Math" panose="02040503050406030204" pitchFamily="18" charset="0"/>
                                        </a:rPr>
                                        <m:t>𝟐</m:t>
                                      </m:r>
                                    </m:sup>
                                  </m:sSubSup>
                                  <m:r>
                                    <a:rPr lang="en-US" b="1" i="1">
                                      <a:latin typeface="Cambria Math" panose="02040503050406030204" pitchFamily="18" charset="0"/>
                                    </a:rPr>
                                    <m:t>−</m:t>
                                  </m:r>
                                  <m:sSup>
                                    <m:sSupPr>
                                      <m:ctrlPr>
                                        <a:rPr lang="en-US" b="1" i="1">
                                          <a:latin typeface="Cambria Math" panose="02040503050406030204" pitchFamily="18" charset="0"/>
                                        </a:rPr>
                                      </m:ctrlPr>
                                    </m:sSupPr>
                                    <m:e>
                                      <m:r>
                                        <a:rPr lang="en-US" b="1" i="1">
                                          <a:latin typeface="Cambria Math" panose="02040503050406030204" pitchFamily="18" charset="0"/>
                                        </a:rPr>
                                        <m:t>𝐑</m:t>
                                      </m:r>
                                    </m:e>
                                    <m:sup>
                                      <m:r>
                                        <a:rPr lang="en-US" b="1" i="1">
                                          <a:latin typeface="Cambria Math" panose="02040503050406030204" pitchFamily="18" charset="0"/>
                                        </a:rPr>
                                        <m:t>𝟐</m:t>
                                      </m:r>
                                    </m:sup>
                                  </m:sSup>
                                </m:den>
                              </m:f>
                              <m:r>
                                <a:rPr lang="en-US" b="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𝛎</m:t>
                                  </m:r>
                                </m:e>
                                <m:sub>
                                  <m:r>
                                    <a:rPr lang="en-US" b="1" i="1">
                                      <a:latin typeface="Cambria Math" panose="02040503050406030204" pitchFamily="18" charset="0"/>
                                    </a:rPr>
                                    <m:t>𝐨</m:t>
                                  </m:r>
                                </m:sub>
                              </m:sSub>
                            </m:e>
                          </m:d>
                          <m:r>
                            <a:rPr lang="en-US" b="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𝟏</m:t>
                              </m:r>
                            </m:num>
                            <m:den>
                              <m:sSub>
                                <m:sSubPr>
                                  <m:ctrlPr>
                                    <a:rPr lang="en-US" b="1" i="1">
                                      <a:latin typeface="Cambria Math" panose="02040503050406030204" pitchFamily="18" charset="0"/>
                                    </a:rPr>
                                  </m:ctrlPr>
                                </m:sSubPr>
                                <m:e>
                                  <m:r>
                                    <a:rPr lang="en-US" b="1" i="1">
                                      <a:latin typeface="Cambria Math" panose="02040503050406030204" pitchFamily="18" charset="0"/>
                                    </a:rPr>
                                    <m:t>𝐄</m:t>
                                  </m:r>
                                </m:e>
                                <m:sub>
                                  <m:r>
                                    <a:rPr lang="en-US" b="1" i="1">
                                      <a:latin typeface="Cambria Math" panose="02040503050406030204" pitchFamily="18" charset="0"/>
                                    </a:rPr>
                                    <m:t>𝐢</m:t>
                                  </m:r>
                                </m:sub>
                              </m:sSub>
                            </m:den>
                          </m:f>
                          <m:d>
                            <m:dPr>
                              <m:ctrlPr>
                                <a:rPr lang="en-US" b="1" i="1">
                                  <a:latin typeface="Cambria Math" panose="02040503050406030204" pitchFamily="18" charset="0"/>
                                </a:rPr>
                              </m:ctrlPr>
                            </m:dPr>
                            <m:e>
                              <m:f>
                                <m:fPr>
                                  <m:ctrlPr>
                                    <a:rPr lang="en-US" b="1" i="1">
                                      <a:latin typeface="Cambria Math" panose="02040503050406030204" pitchFamily="18" charset="0"/>
                                    </a:rPr>
                                  </m:ctrlPr>
                                </m:fPr>
                                <m:num>
                                  <m:sSup>
                                    <m:sSupPr>
                                      <m:ctrlPr>
                                        <a:rPr lang="en-US" b="1" i="1">
                                          <a:latin typeface="Cambria Math" panose="02040503050406030204" pitchFamily="18" charset="0"/>
                                        </a:rPr>
                                      </m:ctrlPr>
                                    </m:sSupPr>
                                    <m:e>
                                      <m:r>
                                        <a:rPr lang="en-US" b="1" i="1">
                                          <a:latin typeface="Cambria Math" panose="02040503050406030204" pitchFamily="18" charset="0"/>
                                        </a:rPr>
                                        <m:t>𝐑</m:t>
                                      </m:r>
                                    </m:e>
                                    <m:sup>
                                      <m:r>
                                        <a:rPr lang="en-US" b="1" i="1">
                                          <a:latin typeface="Cambria Math" panose="02040503050406030204" pitchFamily="18" charset="0"/>
                                        </a:rPr>
                                        <m:t>𝟐</m:t>
                                      </m:r>
                                    </m:sup>
                                  </m:sSup>
                                  <m:r>
                                    <a:rPr lang="en-US" b="1">
                                      <a:latin typeface="Cambria Math" panose="02040503050406030204" pitchFamily="18" charset="0"/>
                                    </a:rPr>
                                    <m:t>+</m:t>
                                  </m:r>
                                  <m:sSubSup>
                                    <m:sSubSupPr>
                                      <m:ctrlPr>
                                        <a:rPr lang="en-US" b="1" i="1">
                                          <a:latin typeface="Cambria Math" panose="02040503050406030204" pitchFamily="18" charset="0"/>
                                        </a:rPr>
                                      </m:ctrlPr>
                                    </m:sSubSupPr>
                                    <m:e>
                                      <m:r>
                                        <a:rPr lang="en-US" b="1" i="1">
                                          <a:latin typeface="Cambria Math" panose="02040503050406030204" pitchFamily="18" charset="0"/>
                                        </a:rPr>
                                        <m:t>𝐫</m:t>
                                      </m:r>
                                    </m:e>
                                    <m:sub>
                                      <m:r>
                                        <a:rPr lang="en-US" b="1" i="1">
                                          <a:latin typeface="Cambria Math" panose="02040503050406030204" pitchFamily="18" charset="0"/>
                                        </a:rPr>
                                        <m:t>𝐢</m:t>
                                      </m:r>
                                    </m:sub>
                                    <m:sup>
                                      <m:r>
                                        <a:rPr lang="en-US" b="1" i="1">
                                          <a:latin typeface="Cambria Math" panose="02040503050406030204" pitchFamily="18" charset="0"/>
                                        </a:rPr>
                                        <m:t>𝟐</m:t>
                                      </m:r>
                                    </m:sup>
                                  </m:sSubSup>
                                </m:num>
                                <m:den>
                                  <m:sSup>
                                    <m:sSupPr>
                                      <m:ctrlPr>
                                        <a:rPr lang="en-US" b="1" i="1">
                                          <a:latin typeface="Cambria Math" panose="02040503050406030204" pitchFamily="18" charset="0"/>
                                        </a:rPr>
                                      </m:ctrlPr>
                                    </m:sSupPr>
                                    <m:e>
                                      <m:r>
                                        <a:rPr lang="en-US" b="1" i="1">
                                          <a:latin typeface="Cambria Math" panose="02040503050406030204" pitchFamily="18" charset="0"/>
                                        </a:rPr>
                                        <m:t>𝐑</m:t>
                                      </m:r>
                                    </m:e>
                                    <m:sup>
                                      <m:r>
                                        <a:rPr lang="en-US" b="1" i="1">
                                          <a:latin typeface="Cambria Math" panose="02040503050406030204" pitchFamily="18" charset="0"/>
                                        </a:rPr>
                                        <m:t>𝟐</m:t>
                                      </m:r>
                                    </m:sup>
                                  </m:sSup>
                                  <m:r>
                                    <a:rPr lang="en-US" b="1" i="1">
                                      <a:latin typeface="Cambria Math" panose="02040503050406030204" pitchFamily="18" charset="0"/>
                                    </a:rPr>
                                    <m:t>−</m:t>
                                  </m:r>
                                  <m:sSubSup>
                                    <m:sSubSupPr>
                                      <m:ctrlPr>
                                        <a:rPr lang="en-US" b="1" i="1">
                                          <a:latin typeface="Cambria Math" panose="02040503050406030204" pitchFamily="18" charset="0"/>
                                        </a:rPr>
                                      </m:ctrlPr>
                                    </m:sSubSupPr>
                                    <m:e>
                                      <m:r>
                                        <a:rPr lang="en-US" b="1" i="1">
                                          <a:latin typeface="Cambria Math" panose="02040503050406030204" pitchFamily="18" charset="0"/>
                                        </a:rPr>
                                        <m:t>𝐫</m:t>
                                      </m:r>
                                    </m:e>
                                    <m:sub>
                                      <m:r>
                                        <a:rPr lang="en-US" b="1" i="1">
                                          <a:latin typeface="Cambria Math" panose="02040503050406030204" pitchFamily="18" charset="0"/>
                                        </a:rPr>
                                        <m:t>𝐢</m:t>
                                      </m:r>
                                    </m:sub>
                                    <m:sup>
                                      <m:r>
                                        <a:rPr lang="en-US" b="1" i="1">
                                          <a:latin typeface="Cambria Math" panose="02040503050406030204" pitchFamily="18" charset="0"/>
                                        </a:rPr>
                                        <m:t>𝟐</m:t>
                                      </m:r>
                                    </m:sup>
                                  </m:sSubSup>
                                </m:den>
                              </m:f>
                              <m:r>
                                <a:rPr lang="en-US" b="1" i="1">
                                  <a:latin typeface="Cambria Math" panose="02040503050406030204" pitchFamily="18" charset="0"/>
                                </a:rPr>
                                <m:t>−</m:t>
                              </m:r>
                              <m:sSub>
                                <m:sSubPr>
                                  <m:ctrlPr>
                                    <a:rPr lang="en-US" b="1" i="1">
                                      <a:latin typeface="Cambria Math" panose="02040503050406030204" pitchFamily="18" charset="0"/>
                                    </a:rPr>
                                  </m:ctrlPr>
                                </m:sSubPr>
                                <m:e>
                                  <m:r>
                                    <a:rPr lang="en-US" b="1" i="1">
                                      <a:latin typeface="Cambria Math" panose="02040503050406030204" pitchFamily="18" charset="0"/>
                                    </a:rPr>
                                    <m:t>𝛎</m:t>
                                  </m:r>
                                </m:e>
                                <m:sub>
                                  <m:r>
                                    <a:rPr lang="en-US" b="1" i="1">
                                      <a:latin typeface="Cambria Math" panose="02040503050406030204" pitchFamily="18" charset="0"/>
                                    </a:rPr>
                                    <m:t>𝐢</m:t>
                                  </m:r>
                                </m:sub>
                              </m:sSub>
                            </m:e>
                          </m:d>
                          <m:r>
                            <a:rPr lang="en-US" b="1">
                              <a:latin typeface="Cambria Math" panose="02040503050406030204" pitchFamily="18" charset="0"/>
                            </a:rPr>
                            <m:t>]</m:t>
                          </m:r>
                        </m:den>
                      </m:f>
                    </m:oMath>
                  </m:oMathPara>
                </a14:m>
                <a:endParaRPr lang="en-US" dirty="0"/>
              </a:p>
              <a:p>
                <a:pPr>
                  <a:buClr>
                    <a:schemeClr val="accent6"/>
                  </a:buClr>
                  <a:buSzPct val="85000"/>
                  <a:buFont typeface="Wingdings" panose="05000000000000000000" pitchFamily="2" charset="2"/>
                  <a:buChar char="v"/>
                </a:pPr>
                <a:endParaRPr lang="en-US" dirty="0"/>
              </a:p>
              <a:p>
                <a:endParaRPr lang="ar-SA" dirty="0"/>
              </a:p>
            </p:txBody>
          </p:sp>
        </mc:Choice>
        <mc:Fallback xmlns="">
          <p:sp>
            <p:nvSpPr>
              <p:cNvPr id="3" name="عنصر نائب للمحتوى 2">
                <a:extLst>
                  <a:ext uri="{FF2B5EF4-FFF2-40B4-BE49-F238E27FC236}">
                    <a16:creationId xmlns:a16="http://schemas.microsoft.com/office/drawing/2014/main" id="{70478BA6-BF16-4B5B-A747-49674A601ABB}"/>
                  </a:ext>
                </a:extLst>
              </p:cNvPr>
              <p:cNvSpPr>
                <a:spLocks noGrp="1" noRot="1" noChangeAspect="1" noMove="1" noResize="1" noEditPoints="1" noAdjustHandles="1" noChangeArrowheads="1" noChangeShapeType="1" noTextEdit="1"/>
              </p:cNvSpPr>
              <p:nvPr>
                <p:ph sz="half" idx="1"/>
              </p:nvPr>
            </p:nvSpPr>
            <p:spPr>
              <a:xfrm>
                <a:off x="982132" y="2438400"/>
                <a:ext cx="4047068" cy="3597274"/>
              </a:xfrm>
              <a:blipFill>
                <a:blip r:embed="rId2"/>
                <a:stretch>
                  <a:fillRect/>
                </a:stretch>
              </a:blipFill>
            </p:spPr>
            <p:txBody>
              <a:bodyPr/>
              <a:lstStyle/>
              <a:p>
                <a:r>
                  <a:rPr lang="ar-SA">
                    <a:noFill/>
                  </a:rPr>
                  <a:t> </a:t>
                </a:r>
              </a:p>
            </p:txBody>
          </p:sp>
        </mc:Fallback>
      </mc:AlternateContent>
      <p:pic>
        <p:nvPicPr>
          <p:cNvPr id="5" name="Content Placeholder 4">
            <a:extLst>
              <a:ext uri="{FF2B5EF4-FFF2-40B4-BE49-F238E27FC236}">
                <a16:creationId xmlns:a16="http://schemas.microsoft.com/office/drawing/2014/main" id="{DD017A40-01CC-45D1-A52E-DA7EDA506BC9}"/>
              </a:ext>
            </a:extLst>
          </p:cNvPr>
          <p:cNvPicPr>
            <a:picLocks noGrp="1" noChangeAspect="1"/>
          </p:cNvPicPr>
          <p:nvPr>
            <p:ph sz="half" idx="2"/>
          </p:nvPr>
        </p:nvPicPr>
        <p:blipFill>
          <a:blip r:embed="rId3"/>
          <a:stretch>
            <a:fillRect/>
          </a:stretch>
        </p:blipFill>
        <p:spPr>
          <a:xfrm>
            <a:off x="5306558" y="2416176"/>
            <a:ext cx="3020334" cy="3908424"/>
          </a:xfrm>
          <a:prstGeom prst="rect">
            <a:avLst/>
          </a:prstGeom>
        </p:spPr>
      </p:pic>
    </p:spTree>
    <p:extLst>
      <p:ext uri="{BB962C8B-B14F-4D97-AF65-F5344CB8AC3E}">
        <p14:creationId xmlns:p14="http://schemas.microsoft.com/office/powerpoint/2010/main" val="31842446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1D543CA-73D2-44B1-AA62-A2FB3675F1AE}"/>
              </a:ext>
            </a:extLst>
          </p:cNvPr>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Interference(shrink and press) fit equation</a:t>
            </a:r>
            <a:endParaRPr lang="ar-SA" sz="3600" dirty="0">
              <a:latin typeface="Times New Roman" panose="02020603050405020304" pitchFamily="18" charset="0"/>
              <a:cs typeface="Times New Roman" panose="02020603050405020304" pitchFamily="18" charset="0"/>
            </a:endParaRPr>
          </a:p>
        </p:txBody>
      </p:sp>
      <p:sp>
        <p:nvSpPr>
          <p:cNvPr id="3" name="عنصر نائب للنص 2">
            <a:extLst>
              <a:ext uri="{FF2B5EF4-FFF2-40B4-BE49-F238E27FC236}">
                <a16:creationId xmlns:a16="http://schemas.microsoft.com/office/drawing/2014/main" id="{DE3BC2C8-2D44-492C-A14C-14A86FC01C9E}"/>
              </a:ext>
            </a:extLst>
          </p:cNvPr>
          <p:cNvSpPr>
            <a:spLocks noGrp="1"/>
          </p:cNvSpPr>
          <p:nvPr>
            <p:ph type="body" idx="1"/>
          </p:nvPr>
        </p:nvSpPr>
        <p:spPr>
          <a:xfrm>
            <a:off x="1329481" y="2438401"/>
            <a:ext cx="3456291" cy="796394"/>
          </a:xfrm>
        </p:spPr>
        <p:txBody>
          <a:bodyPr/>
          <a:lstStyle/>
          <a:p>
            <a:pPr marL="342900" indent="-342900">
              <a:buClr>
                <a:schemeClr val="accent6"/>
              </a:buClr>
              <a:buSzPct val="85000"/>
              <a:buFont typeface="Wingdings" panose="05000000000000000000" pitchFamily="2" charset="2"/>
              <a:buChar char="v"/>
            </a:pPr>
            <a:r>
              <a:rPr kumimoji="0" lang="en-US" sz="2200" b="0" i="0" u="none" strike="noStrike" kern="1200" cap="none" spc="0" normalizeH="0" baseline="0" noProof="0" dirty="0">
                <a:ln w="3175" cmpd="sng">
                  <a:noFill/>
                </a:ln>
                <a:solidFill>
                  <a:schemeClr val="tx1"/>
                </a:solidFill>
                <a:effectLst/>
                <a:uLnTx/>
                <a:uFillTx/>
                <a:latin typeface="Corbel" panose="020B0503020204020204"/>
                <a:ea typeface="+mj-ea"/>
                <a:cs typeface="+mj-cs"/>
              </a:rPr>
              <a:t>Tangential and radial stresses at the inner member </a:t>
            </a:r>
            <a:endParaRPr lang="ar-SA" sz="2200" dirty="0">
              <a:solidFill>
                <a:schemeClr val="tx1"/>
              </a:solidFill>
            </a:endParaRPr>
          </a:p>
        </p:txBody>
      </p:sp>
      <mc:AlternateContent xmlns:mc="http://schemas.openxmlformats.org/markup-compatibility/2006" xmlns:a14="http://schemas.microsoft.com/office/drawing/2010/main">
        <mc:Choice Requires="a14">
          <p:sp>
            <p:nvSpPr>
              <p:cNvPr id="4" name="عنصر نائب للمحتوى 3">
                <a:extLst>
                  <a:ext uri="{FF2B5EF4-FFF2-40B4-BE49-F238E27FC236}">
                    <a16:creationId xmlns:a16="http://schemas.microsoft.com/office/drawing/2014/main" id="{7172967B-751F-4240-8E61-6A63116D0681}"/>
                  </a:ext>
                </a:extLst>
              </p:cNvPr>
              <p:cNvSpPr>
                <a:spLocks noGrp="1"/>
              </p:cNvSpPr>
              <p:nvPr>
                <p:ph sz="half" idx="2"/>
              </p:nvPr>
            </p:nvSpPr>
            <p:spPr/>
            <p:txBody>
              <a:bodyPr/>
              <a:lstStyle/>
              <a:p>
                <a:pPr>
                  <a:buClr>
                    <a:schemeClr val="accent6"/>
                  </a:buClr>
                  <a:buSzPct val="85000"/>
                  <a:buFont typeface="Wingdings" panose="05000000000000000000" pitchFamily="2" charset="2"/>
                  <a:buChar char="§"/>
                </a:pPr>
                <a14:m>
                  <m:oMath xmlns:m="http://schemas.openxmlformats.org/officeDocument/2006/math">
                    <m:sSub>
                      <m:sSubPr>
                        <m:ctrlPr>
                          <a:rPr kumimoji="0" lang="en-US" sz="2800" b="1" i="1" u="none" strike="noStrike" kern="1200" cap="none" spc="0" normalizeH="0" baseline="0" noProof="0" smtClean="0">
                            <a:ln>
                              <a:noFill/>
                            </a:ln>
                            <a:solidFill>
                              <a:prstClr val="black"/>
                            </a:solidFill>
                            <a:effectLst/>
                            <a:uLnTx/>
                            <a:uFillTx/>
                            <a:latin typeface="Cambria Math" panose="02040503050406030204" pitchFamily="18" charset="0"/>
                            <a:cs typeface="Times New Roman" panose="02020603050405020304" pitchFamily="18" charset="0"/>
                          </a:rPr>
                        </m:ctrlPr>
                      </m:sSub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sSub>
                          <m:sSub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ctrlPr>
                          </m:sSubPr>
                          <m:e>
                            <m:r>
                              <m:rPr>
                                <m:sty m:val="p"/>
                              </m:rP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Ϭ</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𝒕</m:t>
                            </m:r>
                          </m:sub>
                        </m:s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𝒊</m:t>
                        </m:r>
                      </m:sub>
                    </m:s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𝒑</m:t>
                    </m:r>
                    <m:f>
                      <m:f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ctrlPr>
                      </m:fPr>
                      <m:num>
                        <m:sSup>
                          <m:sSup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ctrlPr>
                          </m:sSup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𝑹</m:t>
                            </m:r>
                          </m:e>
                          <m: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𝟐</m:t>
                            </m:r>
                          </m:sup>
                        </m:s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sSubSup>
                          <m:sSubSup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ctrlPr>
                          </m:sSubSup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𝒓</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𝒊</m:t>
                            </m:r>
                          </m:sub>
                          <m: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𝟐</m:t>
                            </m:r>
                          </m:sup>
                        </m:sSubSup>
                      </m:num>
                      <m:den>
                        <m:sSup>
                          <m:sSup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ctrlPr>
                          </m:sSup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𝑹</m:t>
                            </m:r>
                          </m:e>
                          <m: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𝟐</m:t>
                            </m:r>
                          </m:sup>
                        </m:s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sSubSup>
                          <m:sSubSup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cs typeface="Times New Roman" panose="02020603050405020304" pitchFamily="18" charset="0"/>
                              </a:rPr>
                            </m:ctrlPr>
                          </m:sSubSup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𝒓</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𝒊</m:t>
                            </m:r>
                          </m:sub>
                          <m: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𝟐</m:t>
                            </m:r>
                          </m:sup>
                        </m:sSubSup>
                      </m:den>
                    </m:f>
                  </m:oMath>
                </a14:m>
                <a:endParaRPr lang="en-US" dirty="0">
                  <a:latin typeface="Times New Roman" panose="02020603050405020304" pitchFamily="18" charset="0"/>
                  <a:cs typeface="Times New Roman" panose="02020603050405020304" pitchFamily="18" charset="0"/>
                </a:endParaRPr>
              </a:p>
              <a:p>
                <a:pPr>
                  <a:buClr>
                    <a:schemeClr val="accent6"/>
                  </a:buClr>
                  <a:buSzPct val="85000"/>
                  <a:buFont typeface="Wingdings" panose="05000000000000000000" pitchFamily="2" charset="2"/>
                  <a:buChar char="§"/>
                </a:pPr>
                <a14:m>
                  <m:oMath xmlns:m="http://schemas.openxmlformats.org/officeDocument/2006/math">
                    <m:sSub>
                      <m:sSubPr>
                        <m:ctrlPr>
                          <a:rPr kumimoji="0" lang="en-US" sz="2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Times New Roman" panose="02020603050405020304" pitchFamily="18" charset="0"/>
                          </a:rPr>
                        </m:ctrlPr>
                      </m:sSub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sSub>
                          <m:sSub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mn-ea"/>
                                <a:cs typeface="Times New Roman" panose="02020603050405020304" pitchFamily="18" charset="0"/>
                              </a:rPr>
                            </m:ctrlPr>
                          </m:sSubPr>
                          <m:e>
                            <m:r>
                              <m:rPr>
                                <m:sty m:val="p"/>
                              </m:rP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Ϭ</m:t>
                            </m:r>
                          </m:e>
                          <m:sub>
                            <m:r>
                              <a:rPr kumimoji="0" lang="en-US" sz="2800" b="1"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𝒓</m:t>
                            </m:r>
                          </m:sub>
                        </m:s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𝒊</m:t>
                        </m:r>
                      </m:sub>
                    </m:s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𝒑</m:t>
                    </m:r>
                  </m:oMath>
                </a14:m>
                <a:endParaRPr lang="ar-SA" dirty="0">
                  <a:latin typeface="Times New Roman" panose="02020603050405020304" pitchFamily="18" charset="0"/>
                  <a:cs typeface="Times New Roman" panose="02020603050405020304" pitchFamily="18" charset="0"/>
                </a:endParaRPr>
              </a:p>
            </p:txBody>
          </p:sp>
        </mc:Choice>
        <mc:Fallback xmlns="">
          <p:sp>
            <p:nvSpPr>
              <p:cNvPr id="4" name="عنصر نائب للمحتوى 3">
                <a:extLst>
                  <a:ext uri="{FF2B5EF4-FFF2-40B4-BE49-F238E27FC236}">
                    <a16:creationId xmlns:a16="http://schemas.microsoft.com/office/drawing/2014/main" id="{7172967B-751F-4240-8E61-6A63116D0681}"/>
                  </a:ext>
                </a:extLst>
              </p:cNvPr>
              <p:cNvSpPr>
                <a:spLocks noGrp="1" noRot="1" noChangeAspect="1" noMove="1" noResize="1" noEditPoints="1" noAdjustHandles="1" noChangeArrowheads="1" noChangeShapeType="1" noTextEdit="1"/>
              </p:cNvSpPr>
              <p:nvPr>
                <p:ph sz="half" idx="2"/>
              </p:nvPr>
            </p:nvSpPr>
            <p:spPr>
              <a:blipFill>
                <a:blip r:embed="rId2"/>
                <a:stretch>
                  <a:fillRect/>
                </a:stretch>
              </a:blipFill>
            </p:spPr>
            <p:txBody>
              <a:bodyPr/>
              <a:lstStyle/>
              <a:p>
                <a:r>
                  <a:rPr lang="ar-SA">
                    <a:noFill/>
                  </a:rPr>
                  <a:t> </a:t>
                </a:r>
              </a:p>
            </p:txBody>
          </p:sp>
        </mc:Fallback>
      </mc:AlternateContent>
      <p:sp>
        <p:nvSpPr>
          <p:cNvPr id="5" name="عنصر نائب للنص 4">
            <a:extLst>
              <a:ext uri="{FF2B5EF4-FFF2-40B4-BE49-F238E27FC236}">
                <a16:creationId xmlns:a16="http://schemas.microsoft.com/office/drawing/2014/main" id="{048C45CC-5438-4F0F-8506-98E2E5C99302}"/>
              </a:ext>
            </a:extLst>
          </p:cNvPr>
          <p:cNvSpPr>
            <a:spLocks noGrp="1"/>
          </p:cNvSpPr>
          <p:nvPr>
            <p:ph type="body" sz="quarter" idx="3"/>
          </p:nvPr>
        </p:nvSpPr>
        <p:spPr>
          <a:xfrm>
            <a:off x="5161708" y="2603764"/>
            <a:ext cx="3467806" cy="1262062"/>
          </a:xfrm>
        </p:spPr>
        <p:txBody>
          <a:bodyPr/>
          <a:lstStyle/>
          <a:p>
            <a:pPr marL="342900" marR="0" lvl="0" indent="-342900" algn="l" defTabSz="457200" rtl="0" eaLnBrk="1" fontAlgn="auto" latinLnBrk="0" hangingPunct="1">
              <a:lnSpc>
                <a:spcPct val="100000"/>
              </a:lnSpc>
              <a:spcBef>
                <a:spcPct val="20000"/>
              </a:spcBef>
              <a:spcAft>
                <a:spcPts val="600"/>
              </a:spcAft>
              <a:buClr>
                <a:schemeClr val="accent6"/>
              </a:buClr>
              <a:buSzPct val="85000"/>
              <a:buFont typeface="Wingdings" panose="05000000000000000000" pitchFamily="2" charset="2"/>
              <a:buChar char="v"/>
              <a:tabLst/>
              <a:defRPr/>
            </a:pPr>
            <a:r>
              <a:rPr kumimoji="0" lang="en-US" sz="2200" b="0" i="0" u="none" strike="noStrike" kern="1200" cap="none" spc="0" normalizeH="0" baseline="0" noProof="0" dirty="0">
                <a:ln w="3175" cmpd="sng">
                  <a:noFill/>
                </a:ln>
                <a:solidFill>
                  <a:schemeClr val="tx1"/>
                </a:solidFill>
                <a:effectLst/>
                <a:uLnTx/>
                <a:uFillTx/>
                <a:latin typeface="Corbel" panose="020B0503020204020204"/>
                <a:ea typeface="+mn-ea"/>
                <a:cs typeface="+mn-cs"/>
              </a:rPr>
              <a:t>Tangential and radial stresses at the outer member </a:t>
            </a:r>
            <a:endParaRPr kumimoji="0" lang="ar-SA" sz="2200" b="0" i="0" u="none" strike="noStrike" kern="1200" cap="none" spc="0" normalizeH="0" baseline="0" noProof="0" dirty="0">
              <a:ln>
                <a:noFill/>
              </a:ln>
              <a:solidFill>
                <a:schemeClr val="tx1"/>
              </a:solidFill>
              <a:effectLst/>
              <a:uLnTx/>
              <a:uFillTx/>
              <a:latin typeface="Corbel" panose="020B0503020204020204"/>
              <a:ea typeface="+mn-ea"/>
              <a:cs typeface="Tahoma" panose="020B0604030504040204" pitchFamily="34" charset="0"/>
            </a:endParaRPr>
          </a:p>
          <a:p>
            <a:endParaRPr lang="ar-SA" dirty="0"/>
          </a:p>
        </p:txBody>
      </p:sp>
      <mc:AlternateContent xmlns:mc="http://schemas.openxmlformats.org/markup-compatibility/2006" xmlns:a14="http://schemas.microsoft.com/office/drawing/2010/main">
        <mc:Choice Requires="a14">
          <p:sp>
            <p:nvSpPr>
              <p:cNvPr id="6" name="عنصر نائب للمحتوى 5">
                <a:extLst>
                  <a:ext uri="{FF2B5EF4-FFF2-40B4-BE49-F238E27FC236}">
                    <a16:creationId xmlns:a16="http://schemas.microsoft.com/office/drawing/2014/main" id="{0ABBE708-ACEE-40CE-85EA-75431D8B0EEA}"/>
                  </a:ext>
                </a:extLst>
              </p:cNvPr>
              <p:cNvSpPr>
                <a:spLocks noGrp="1"/>
              </p:cNvSpPr>
              <p:nvPr>
                <p:ph sz="quarter" idx="4"/>
              </p:nvPr>
            </p:nvSpPr>
            <p:spPr>
              <a:xfrm>
                <a:off x="4957266" y="3429000"/>
                <a:ext cx="3672248" cy="2571595"/>
              </a:xfrm>
            </p:spPr>
            <p:txBody>
              <a:bodyPr/>
              <a:lstStyle/>
              <a:p>
                <a:pPr>
                  <a:buClr>
                    <a:schemeClr val="accent6"/>
                  </a:buClr>
                  <a:buSzPct val="85000"/>
                  <a:buFont typeface="Wingdings" panose="05000000000000000000" pitchFamily="2" charset="2"/>
                  <a:buChar char="§"/>
                </a:pPr>
                <a14:m>
                  <m:oMath xmlns:m="http://schemas.openxmlformats.org/officeDocument/2006/math">
                    <m:sSub>
                      <m:sSubPr>
                        <m:ctrlPr>
                          <a:rPr kumimoji="0" lang="en-US" sz="2800" b="1" i="1" u="none" strike="noStrike" kern="1200" cap="none" spc="0" normalizeH="0" baseline="0" noProof="0" smtClean="0">
                            <a:ln>
                              <a:noFill/>
                            </a:ln>
                            <a:solidFill>
                              <a:prstClr val="black"/>
                            </a:solidFill>
                            <a:effectLst/>
                            <a:uLnTx/>
                            <a:uFillTx/>
                            <a:latin typeface="Cambria Math" panose="02040503050406030204" pitchFamily="18" charset="0"/>
                          </a:rPr>
                        </m:ctrlPr>
                      </m:sSub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m:t>
                        </m:r>
                        <m:sSub>
                          <m:sSub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ctrlPr>
                          </m:sSubPr>
                          <m:e>
                            <m:r>
                              <m:rPr>
                                <m:sty m:val="p"/>
                              </m:rP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Ϭ</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𝒕</m:t>
                            </m:r>
                          </m:sub>
                        </m:s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𝒐</m:t>
                        </m:r>
                      </m:sub>
                    </m:s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𝒑</m:t>
                    </m:r>
                    <m:f>
                      <m:f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ctrlPr>
                      </m:fPr>
                      <m:num>
                        <m:sSubSup>
                          <m:sSubSup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ctrlPr>
                          </m:sSubSup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𝒓</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𝟎</m:t>
                            </m:r>
                          </m:sub>
                          <m: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𝟐</m:t>
                            </m:r>
                          </m:sup>
                        </m:sSub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m:t>
                        </m:r>
                        <m:sSup>
                          <m:sSup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ctrlPr>
                          </m:sSup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𝑹</m:t>
                            </m:r>
                          </m:e>
                          <m: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𝟐</m:t>
                            </m:r>
                          </m:sup>
                        </m:sSup>
                      </m:num>
                      <m:den>
                        <m:sSubSup>
                          <m:sSubSup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ctrlPr>
                          </m:sSubSup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𝒓</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𝟎</m:t>
                            </m:r>
                          </m:sub>
                          <m: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𝟐</m:t>
                            </m:r>
                          </m:sup>
                        </m:sSub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m:t>
                        </m:r>
                        <m:sSup>
                          <m:sSup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ctrlPr>
                          </m:sSup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𝑹</m:t>
                            </m:r>
                          </m:e>
                          <m:sup>
                            <m:r>
                              <a:rPr kumimoji="0" lang="en-US" sz="2800" b="1" i="1" u="none" strike="noStrike" kern="1200" cap="none" spc="0" normalizeH="0" baseline="0" noProof="0">
                                <a:ln>
                                  <a:noFill/>
                                </a:ln>
                                <a:solidFill>
                                  <a:prstClr val="black"/>
                                </a:solidFill>
                                <a:effectLst/>
                                <a:uLnTx/>
                                <a:uFillTx/>
                                <a:latin typeface="Cambria Math" panose="02040503050406030204" pitchFamily="18" charset="0"/>
                              </a:rPr>
                              <m:t>𝟐</m:t>
                            </m:r>
                          </m:sup>
                        </m:sSup>
                      </m:den>
                    </m:f>
                  </m:oMath>
                </a14:m>
                <a:endParaRPr kumimoji="0" lang="en-US" sz="2800" b="1" u="none" strike="noStrike" kern="1200" cap="none" spc="0" normalizeH="0" baseline="0" noProof="0" dirty="0">
                  <a:ln>
                    <a:noFill/>
                  </a:ln>
                  <a:solidFill>
                    <a:prstClr val="black"/>
                  </a:solidFill>
                  <a:effectLst/>
                  <a:uLnTx/>
                  <a:uFillTx/>
                  <a:latin typeface="Times New Roman" panose="02020603050405020304" pitchFamily="18" charset="0"/>
                </a:endParaRPr>
              </a:p>
              <a:p>
                <a:pPr>
                  <a:buClr>
                    <a:schemeClr val="accent6"/>
                  </a:buClr>
                  <a:buSzPct val="85000"/>
                  <a:buFont typeface="Wingdings" panose="05000000000000000000" pitchFamily="2" charset="2"/>
                  <a:buChar char="§"/>
                </a:pPr>
                <a14:m>
                  <m:oMath xmlns:m="http://schemas.openxmlformats.org/officeDocument/2006/math">
                    <m:sSub>
                      <m:sSubPr>
                        <m:ctrlPr>
                          <a:rPr kumimoji="0" lang="en-US" sz="2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Times New Roman" panose="02020603050405020304" pitchFamily="18" charset="0"/>
                          </a:rPr>
                        </m:ctrlPr>
                      </m:sSub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sSub>
                          <m:sSub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mn-ea"/>
                                <a:cs typeface="Times New Roman" panose="02020603050405020304" pitchFamily="18" charset="0"/>
                              </a:rPr>
                            </m:ctrlPr>
                          </m:sSubPr>
                          <m:e>
                            <m:r>
                              <m:rPr>
                                <m:sty m:val="p"/>
                              </m:rP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Ϭ</m:t>
                            </m:r>
                          </m:e>
                          <m:sub>
                            <m:r>
                              <a:rPr kumimoji="0" lang="en-US" sz="2800" b="1"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𝒓</m:t>
                            </m:r>
                          </m:sub>
                        </m:s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e>
                      <m:sub>
                        <m:r>
                          <a:rPr kumimoji="0" lang="en-US" sz="2800" b="1"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𝒐</m:t>
                        </m:r>
                      </m:sub>
                    </m:s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Times New Roman" panose="02020603050405020304" pitchFamily="18" charset="0"/>
                      </a:rPr>
                      <m:t>𝒑</m:t>
                    </m:r>
                  </m:oMath>
                </a14:m>
                <a:endParaRPr lang="ar-SA" dirty="0">
                  <a:latin typeface="Times New Roman" panose="02020603050405020304" pitchFamily="18" charset="0"/>
                  <a:cs typeface="Times New Roman" panose="02020603050405020304" pitchFamily="18" charset="0"/>
                </a:endParaRPr>
              </a:p>
            </p:txBody>
          </p:sp>
        </mc:Choice>
        <mc:Fallback xmlns="">
          <p:sp>
            <p:nvSpPr>
              <p:cNvPr id="6" name="عنصر نائب للمحتوى 5">
                <a:extLst>
                  <a:ext uri="{FF2B5EF4-FFF2-40B4-BE49-F238E27FC236}">
                    <a16:creationId xmlns:a16="http://schemas.microsoft.com/office/drawing/2014/main" id="{0ABBE708-ACEE-40CE-85EA-75431D8B0EEA}"/>
                  </a:ext>
                </a:extLst>
              </p:cNvPr>
              <p:cNvSpPr>
                <a:spLocks noGrp="1" noRot="1" noChangeAspect="1" noMove="1" noResize="1" noEditPoints="1" noAdjustHandles="1" noChangeArrowheads="1" noChangeShapeType="1" noTextEdit="1"/>
              </p:cNvSpPr>
              <p:nvPr>
                <p:ph sz="quarter" idx="4"/>
              </p:nvPr>
            </p:nvSpPr>
            <p:spPr>
              <a:xfrm>
                <a:off x="4957266" y="3429000"/>
                <a:ext cx="3672248" cy="2571595"/>
              </a:xfrm>
              <a:blipFill>
                <a:blip r:embed="rId3"/>
                <a:stretch>
                  <a:fillRect/>
                </a:stretch>
              </a:blipFill>
            </p:spPr>
            <p:txBody>
              <a:bodyPr/>
              <a:lstStyle/>
              <a:p>
                <a:r>
                  <a:rPr lang="ar-SA">
                    <a:noFill/>
                  </a:rPr>
                  <a:t> </a:t>
                </a:r>
              </a:p>
            </p:txBody>
          </p:sp>
        </mc:Fallback>
      </mc:AlternateContent>
    </p:spTree>
    <p:extLst>
      <p:ext uri="{BB962C8B-B14F-4D97-AF65-F5344CB8AC3E}">
        <p14:creationId xmlns:p14="http://schemas.microsoft.com/office/powerpoint/2010/main" val="6112451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E40A076-8362-4734-A084-4C72FBFCB27E}"/>
              </a:ext>
            </a:extLst>
          </p:cNvPr>
          <p:cNvSpPr>
            <a:spLocks noGrp="1"/>
          </p:cNvSpPr>
          <p:nvPr>
            <p:ph type="title"/>
          </p:nvPr>
        </p:nvSpPr>
        <p:spPr/>
        <p:txBody>
          <a:bodyPr/>
          <a:lstStyle/>
          <a:p>
            <a:r>
              <a:rPr kumimoji="0" lang="en-US" sz="3600" b="1"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Interference (shrink and press) fit equations</a:t>
            </a:r>
            <a:endParaRPr lang="ar-SA" dirty="0"/>
          </a:p>
        </p:txBody>
      </p:sp>
      <p:sp>
        <p:nvSpPr>
          <p:cNvPr id="3" name="عنصر نائب للنص 2">
            <a:extLst>
              <a:ext uri="{FF2B5EF4-FFF2-40B4-BE49-F238E27FC236}">
                <a16:creationId xmlns:a16="http://schemas.microsoft.com/office/drawing/2014/main" id="{D41B8536-F519-4315-9689-AF107EAB5C9F}"/>
              </a:ext>
            </a:extLst>
          </p:cNvPr>
          <p:cNvSpPr>
            <a:spLocks noGrp="1"/>
          </p:cNvSpPr>
          <p:nvPr>
            <p:ph type="body" idx="1"/>
          </p:nvPr>
        </p:nvSpPr>
        <p:spPr>
          <a:xfrm>
            <a:off x="1329481" y="2658533"/>
            <a:ext cx="6595319" cy="576262"/>
          </a:xfrm>
        </p:spPr>
        <p:txBody>
          <a:bodyPr/>
          <a:lstStyle/>
          <a:p>
            <a:pPr marL="342900" marR="0" lvl="0" indent="-342900" algn="l" defTabSz="457200" rtl="0" eaLnBrk="1" fontAlgn="auto" latinLnBrk="0" hangingPunct="1">
              <a:lnSpc>
                <a:spcPct val="100000"/>
              </a:lnSpc>
              <a:spcBef>
                <a:spcPct val="20000"/>
              </a:spcBef>
              <a:spcAft>
                <a:spcPts val="600"/>
              </a:spcAft>
              <a:buClr>
                <a:schemeClr val="accent6"/>
              </a:buClr>
              <a:buSzPct val="85000"/>
              <a:buFont typeface="Wingdings" panose="05000000000000000000" pitchFamily="2" charset="2"/>
              <a:buChar char="v"/>
              <a:tabLst/>
              <a:defRPr/>
            </a:pPr>
            <a:r>
              <a:rPr kumimoji="0" lang="en-US" sz="2200" b="0" i="0" u="none" strike="noStrike" kern="1200" cap="none" spc="0" normalizeH="0" baseline="0" noProof="0" dirty="0">
                <a:ln w="3175" cmpd="sng">
                  <a:noFill/>
                </a:ln>
                <a:solidFill>
                  <a:prstClr val="black"/>
                </a:solidFill>
                <a:effectLst/>
                <a:uLnTx/>
                <a:uFillTx/>
                <a:latin typeface="Corbel" panose="020B0503020204020204"/>
                <a:ea typeface="+mn-ea"/>
                <a:cs typeface="+mn-cs"/>
              </a:rPr>
              <a:t>The deflection between two member :</a:t>
            </a:r>
            <a:endParaRPr kumimoji="0" lang="ar-SA" sz="2200" b="0" i="0" u="none" strike="noStrike" kern="1200" cap="none" spc="0" normalizeH="0" baseline="0" noProof="0" dirty="0">
              <a:ln>
                <a:noFill/>
              </a:ln>
              <a:solidFill>
                <a:prstClr val="black"/>
              </a:solidFill>
              <a:effectLst/>
              <a:uLnTx/>
              <a:uFillTx/>
              <a:latin typeface="Corbel" panose="020B0503020204020204"/>
              <a:ea typeface="+mn-ea"/>
              <a:cs typeface="Tahoma" panose="020B0604030504040204" pitchFamily="34" charset="0"/>
            </a:endParaRPr>
          </a:p>
          <a:p>
            <a:endParaRPr lang="ar-SA" dirty="0"/>
          </a:p>
        </p:txBody>
      </p:sp>
      <mc:AlternateContent xmlns:mc="http://schemas.openxmlformats.org/markup-compatibility/2006" xmlns:a14="http://schemas.microsoft.com/office/drawing/2010/main">
        <mc:Choice Requires="a14">
          <p:sp>
            <p:nvSpPr>
              <p:cNvPr id="4" name="عنصر نائب للمحتوى 3">
                <a:extLst>
                  <a:ext uri="{FF2B5EF4-FFF2-40B4-BE49-F238E27FC236}">
                    <a16:creationId xmlns:a16="http://schemas.microsoft.com/office/drawing/2014/main" id="{1F1C200B-B396-4F99-A949-84DFB8F77C7C}"/>
                  </a:ext>
                </a:extLst>
              </p:cNvPr>
              <p:cNvSpPr>
                <a:spLocks noGrp="1"/>
              </p:cNvSpPr>
              <p:nvPr>
                <p:ph sz="half" idx="2"/>
              </p:nvPr>
            </p:nvSpPr>
            <p:spPr>
              <a:xfrm>
                <a:off x="1113522" y="3335336"/>
                <a:ext cx="4906277" cy="2665259"/>
              </a:xfrm>
            </p:spPr>
            <p:txBody>
              <a:bodyPr/>
              <a:lstStyle/>
              <a:p>
                <a:pPr marL="0" marR="0" lvl="0" indent="0" algn="l" defTabSz="457200" rtl="0" eaLnBrk="1" fontAlgn="auto" latinLnBrk="0" hangingPunct="1">
                  <a:lnSpc>
                    <a:spcPct val="100000"/>
                  </a:lnSpc>
                  <a:spcBef>
                    <a:spcPct val="20000"/>
                  </a:spcBef>
                  <a:spcAft>
                    <a:spcPts val="600"/>
                  </a:spcAft>
                  <a:buClr>
                    <a:srgbClr val="BC1C1C">
                      <a:lumMod val="75000"/>
                    </a:srgbClr>
                  </a:buClr>
                  <a:buSzPct val="145000"/>
                  <a:buFont typeface="Arial"/>
                  <a:buNone/>
                  <a:tabLst/>
                  <a:defRPr/>
                </a:pPr>
                <a14:m>
                  <m:oMath xmlns:m="http://schemas.openxmlformats.org/officeDocument/2006/math">
                    <m:r>
                      <a:rPr kumimoji="0" lang="en-US" sz="2800" b="1"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𝜹</m:t>
                    </m:r>
                  </m:oMath>
                </a14:m>
                <a:r>
                  <a:rPr kumimoji="0" lang="en-US" sz="2800" b="1" i="1" u="none" strike="noStrike" kern="1200" cap="none" spc="0" normalizeH="0" baseline="0" noProof="0" dirty="0">
                    <a:ln>
                      <a:noFill/>
                    </a:ln>
                    <a:solidFill>
                      <a:prstClr val="black"/>
                    </a:solidFill>
                    <a:effectLst/>
                    <a:uLnTx/>
                    <a:uFillTx/>
                    <a:latin typeface="Cambria Math" panose="02040503050406030204" pitchFamily="18" charset="0"/>
                    <a:ea typeface="Cambria Math" panose="02040503050406030204" pitchFamily="18" charset="0"/>
                  </a:rPr>
                  <a:t>= </a:t>
                </a:r>
                <a14:m>
                  <m:oMath xmlns:m="http://schemas.openxmlformats.org/officeDocument/2006/math">
                    <m:sSub>
                      <m:sSub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ctrlPr>
                      </m:sSub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𝒓</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𝒐</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 </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𝒊𝒏𝒏𝒆𝒓</m:t>
                        </m:r>
                      </m:sub>
                    </m:s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m:t>
                    </m:r>
                    <m:sSub>
                      <m:sSubPr>
                        <m:ctrlP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ctrlPr>
                      </m:sSubPr>
                      <m:e>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𝒓</m:t>
                        </m:r>
                      </m:e>
                      <m:sub>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𝒊</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 </m:t>
                        </m:r>
                        <m:r>
                          <a:rPr kumimoji="0" lang="en-US" sz="28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rPr>
                          <m:t>𝒐𝒖𝒕𝒆𝒓</m:t>
                        </m:r>
                      </m:sub>
                    </m:sSub>
                  </m:oMath>
                </a14:m>
                <a:endParaRPr kumimoji="0" lang="ar-SA" sz="2800" b="1" i="1" u="none" strike="noStrike" kern="1200" cap="none" spc="0" normalizeH="0" baseline="0" noProof="0" dirty="0">
                  <a:ln>
                    <a:noFill/>
                  </a:ln>
                  <a:solidFill>
                    <a:prstClr val="black"/>
                  </a:solidFill>
                  <a:effectLst/>
                  <a:uLnTx/>
                  <a:uFillTx/>
                  <a:latin typeface="Cambria Math" panose="02040503050406030204" pitchFamily="18" charset="0"/>
                  <a:ea typeface="Cambria Math" panose="02040503050406030204" pitchFamily="18" charset="0"/>
                  <a:cs typeface="Tahoma" panose="020B0604030504040204" pitchFamily="34" charset="0"/>
                </a:endParaRPr>
              </a:p>
              <a:p>
                <a:endParaRPr lang="ar-SA" dirty="0"/>
              </a:p>
            </p:txBody>
          </p:sp>
        </mc:Choice>
        <mc:Fallback xmlns="">
          <p:sp>
            <p:nvSpPr>
              <p:cNvPr id="4" name="عنصر نائب للمحتوى 3">
                <a:extLst>
                  <a:ext uri="{FF2B5EF4-FFF2-40B4-BE49-F238E27FC236}">
                    <a16:creationId xmlns:a16="http://schemas.microsoft.com/office/drawing/2014/main" id="{1F1C200B-B396-4F99-A949-84DFB8F77C7C}"/>
                  </a:ext>
                </a:extLst>
              </p:cNvPr>
              <p:cNvSpPr>
                <a:spLocks noGrp="1" noRot="1" noChangeAspect="1" noMove="1" noResize="1" noEditPoints="1" noAdjustHandles="1" noChangeArrowheads="1" noChangeShapeType="1" noTextEdit="1"/>
              </p:cNvSpPr>
              <p:nvPr>
                <p:ph sz="half" idx="2"/>
              </p:nvPr>
            </p:nvSpPr>
            <p:spPr>
              <a:xfrm>
                <a:off x="1113522" y="3335336"/>
                <a:ext cx="4906277" cy="2665259"/>
              </a:xfrm>
              <a:blipFill>
                <a:blip r:embed="rId2"/>
                <a:stretch>
                  <a:fillRect t="-2288"/>
                </a:stretch>
              </a:blipFill>
            </p:spPr>
            <p:txBody>
              <a:bodyPr/>
              <a:lstStyle/>
              <a:p>
                <a:r>
                  <a:rPr lang="ar-SA">
                    <a:noFill/>
                  </a:rPr>
                  <a:t> </a:t>
                </a:r>
              </a:p>
            </p:txBody>
          </p:sp>
        </mc:Fallback>
      </mc:AlternateContent>
    </p:spTree>
    <p:extLst>
      <p:ext uri="{BB962C8B-B14F-4D97-AF65-F5344CB8AC3E}">
        <p14:creationId xmlns:p14="http://schemas.microsoft.com/office/powerpoint/2010/main" val="38559000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020F54B-B961-4442-ACC1-F506324CB8BD}"/>
              </a:ext>
            </a:extLst>
          </p:cNvPr>
          <p:cNvSpPr>
            <a:spLocks noGrp="1"/>
          </p:cNvSpPr>
          <p:nvPr>
            <p:ph type="title"/>
          </p:nvPr>
        </p:nvSpPr>
        <p:spPr>
          <a:xfrm>
            <a:off x="982133" y="457200"/>
            <a:ext cx="7704667" cy="5715000"/>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Model of Interference fit</a:t>
            </a:r>
            <a:endParaRPr lang="ar-SA"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64524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7F98EB6-B62A-4961-8F8D-01E2CB8166CD}"/>
              </a:ext>
            </a:extLst>
          </p:cNvPr>
          <p:cNvSpPr>
            <a:spLocks noGrp="1"/>
          </p:cNvSpPr>
          <p:nvPr>
            <p:ph type="title"/>
          </p:nvPr>
        </p:nvSpPr>
        <p:spPr/>
        <p:txBody>
          <a:bodyPr/>
          <a:lstStyle/>
          <a:p>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Times New Roman" panose="02020603050405020304" pitchFamily="18" charset="0"/>
              </a:rPr>
              <a:t>Description of the model 4 (</a:t>
            </a:r>
            <a:r>
              <a:rPr kumimoji="0" lang="en-US" sz="3200" b="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shaft –bearing)</a:t>
            </a:r>
            <a:endParaRPr lang="ar-SA" dirty="0"/>
          </a:p>
        </p:txBody>
      </p:sp>
      <p:pic>
        <p:nvPicPr>
          <p:cNvPr id="5" name="عنصر نائب للمحتوى 4">
            <a:extLst>
              <a:ext uri="{FF2B5EF4-FFF2-40B4-BE49-F238E27FC236}">
                <a16:creationId xmlns:a16="http://schemas.microsoft.com/office/drawing/2014/main" id="{163C3338-6C48-43AE-8440-B8D68F6B4940}"/>
              </a:ext>
            </a:extLst>
          </p:cNvPr>
          <p:cNvPicPr>
            <a:picLocks noGrp="1" noChangeAspect="1"/>
          </p:cNvPicPr>
          <p:nvPr>
            <p:ph idx="1"/>
          </p:nvPr>
        </p:nvPicPr>
        <p:blipFill>
          <a:blip r:embed="rId2"/>
          <a:stretch>
            <a:fillRect/>
          </a:stretch>
        </p:blipFill>
        <p:spPr>
          <a:xfrm>
            <a:off x="688835" y="3429000"/>
            <a:ext cx="7997965" cy="1744089"/>
          </a:xfrm>
        </p:spPr>
      </p:pic>
    </p:spTree>
    <p:extLst>
      <p:ext uri="{BB962C8B-B14F-4D97-AF65-F5344CB8AC3E}">
        <p14:creationId xmlns:p14="http://schemas.microsoft.com/office/powerpoint/2010/main" val="26204558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C804823-EA51-413D-8DF0-4752F7888FEF}"/>
              </a:ext>
            </a:extLst>
          </p:cNvPr>
          <p:cNvSpPr>
            <a:spLocks noGrp="1"/>
          </p:cNvSpPr>
          <p:nvPr>
            <p:ph type="title"/>
          </p:nvPr>
        </p:nvSpPr>
        <p:spPr/>
        <p:txBody>
          <a:bodyPr/>
          <a:lstStyle/>
          <a:p>
            <a:r>
              <a:rPr kumimoji="0" lang="en-US" sz="3200" b="0" i="0" u="none" strike="noStrike" kern="1200" cap="none" spc="0" normalizeH="0" baseline="0" noProof="0" dirty="0">
                <a:ln w="3175" cmpd="sng">
                  <a:noFill/>
                </a:ln>
                <a:solidFill>
                  <a:srgbClr val="000000"/>
                </a:solidFill>
                <a:effectLst/>
                <a:uLnTx/>
                <a:uFillTx/>
                <a:latin typeface="Times New Roman" panose="02020603050405020304" pitchFamily="18" charset="0"/>
                <a:ea typeface="+mj-ea"/>
                <a:cs typeface="Times New Roman" panose="02020603050405020304" pitchFamily="18" charset="0"/>
              </a:rPr>
              <a:t>Model 4 (</a:t>
            </a:r>
            <a:r>
              <a:rPr kumimoji="0" lang="en-US" sz="3200" b="0" i="0" u="none" strike="noStrike" kern="1200" cap="none" spc="0" normalizeH="0" baseline="0" noProof="0" dirty="0">
                <a:ln w="3175" cmpd="sng">
                  <a:noFill/>
                </a:ln>
                <a:solidFill>
                  <a:prstClr val="black"/>
                </a:solidFill>
                <a:effectLst/>
                <a:uLnTx/>
                <a:uFillTx/>
                <a:latin typeface="Times New Roman" panose="02020603050405020304" pitchFamily="18" charset="0"/>
                <a:ea typeface="+mj-ea"/>
                <a:cs typeface="Times New Roman" panose="02020603050405020304" pitchFamily="18" charset="0"/>
              </a:rPr>
              <a:t>shaft –bearing)</a:t>
            </a:r>
            <a:endParaRPr lang="ar-SA" dirty="0"/>
          </a:p>
        </p:txBody>
      </p:sp>
      <p:pic>
        <p:nvPicPr>
          <p:cNvPr id="5" name="عنصر نائب للمحتوى 4">
            <a:extLst>
              <a:ext uri="{FF2B5EF4-FFF2-40B4-BE49-F238E27FC236}">
                <a16:creationId xmlns:a16="http://schemas.microsoft.com/office/drawing/2014/main" id="{9F535A84-967E-4AD4-9616-FA8FC1FB05D0}"/>
              </a:ext>
            </a:extLst>
          </p:cNvPr>
          <p:cNvPicPr>
            <a:picLocks noGrp="1" noChangeAspect="1"/>
          </p:cNvPicPr>
          <p:nvPr>
            <p:ph idx="1"/>
          </p:nvPr>
        </p:nvPicPr>
        <p:blipFill>
          <a:blip r:embed="rId2"/>
          <a:stretch>
            <a:fillRect/>
          </a:stretch>
        </p:blipFill>
        <p:spPr>
          <a:xfrm>
            <a:off x="1517849" y="2362200"/>
            <a:ext cx="7025039" cy="3733800"/>
          </a:xfrm>
        </p:spPr>
      </p:pic>
    </p:spTree>
    <p:extLst>
      <p:ext uri="{BB962C8B-B14F-4D97-AF65-F5344CB8AC3E}">
        <p14:creationId xmlns:p14="http://schemas.microsoft.com/office/powerpoint/2010/main" val="11056539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2804D4D-6D07-46C4-BDA7-8A4A118AB33B}"/>
              </a:ext>
            </a:extLst>
          </p:cNvPr>
          <p:cNvSpPr>
            <a:spLocks noGrp="1"/>
          </p:cNvSpPr>
          <p:nvPr>
            <p:ph type="title"/>
          </p:nvPr>
        </p:nvSpPr>
        <p:spPr/>
        <p:txBody>
          <a:bodyPr/>
          <a:lstStyle/>
          <a:p>
            <a:r>
              <a:rPr lang="en-US" sz="4000" b="0" i="0" u="none" strike="noStrike" baseline="0" dirty="0">
                <a:solidFill>
                  <a:srgbClr val="000000"/>
                </a:solidFill>
              </a:rPr>
              <a:t>Results</a:t>
            </a:r>
            <a:endParaRPr lang="ar-SA" dirty="0"/>
          </a:p>
        </p:txBody>
      </p:sp>
      <p:pic>
        <p:nvPicPr>
          <p:cNvPr id="5" name="عنصر نائب للمحتوى 4">
            <a:extLst>
              <a:ext uri="{FF2B5EF4-FFF2-40B4-BE49-F238E27FC236}">
                <a16:creationId xmlns:a16="http://schemas.microsoft.com/office/drawing/2014/main" id="{53C9858A-D17E-4EB6-B56A-5ACFA23B4BA6}"/>
              </a:ext>
            </a:extLst>
          </p:cNvPr>
          <p:cNvPicPr>
            <a:picLocks noGrp="1" noChangeAspect="1"/>
          </p:cNvPicPr>
          <p:nvPr>
            <p:ph idx="1"/>
          </p:nvPr>
        </p:nvPicPr>
        <p:blipFill>
          <a:blip r:embed="rId2"/>
          <a:stretch>
            <a:fillRect/>
          </a:stretch>
        </p:blipFill>
        <p:spPr>
          <a:xfrm>
            <a:off x="982663" y="3276600"/>
            <a:ext cx="7704137" cy="2107690"/>
          </a:xfrm>
        </p:spPr>
      </p:pic>
    </p:spTree>
    <p:extLst>
      <p:ext uri="{BB962C8B-B14F-4D97-AF65-F5344CB8AC3E}">
        <p14:creationId xmlns:p14="http://schemas.microsoft.com/office/powerpoint/2010/main" val="1167096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D8493E3A-E367-4987-B355-A6BB7130F413}"/>
              </a:ext>
            </a:extLst>
          </p:cNvPr>
          <p:cNvPicPr>
            <a:picLocks noChangeAspect="1"/>
          </p:cNvPicPr>
          <p:nvPr/>
        </p:nvPicPr>
        <p:blipFill>
          <a:blip r:embed="rId2"/>
          <a:stretch>
            <a:fillRect/>
          </a:stretch>
        </p:blipFill>
        <p:spPr>
          <a:xfrm>
            <a:off x="0" y="0"/>
            <a:ext cx="9144000" cy="6858000"/>
          </a:xfrm>
          <a:prstGeom prst="rect">
            <a:avLst/>
          </a:prstGeom>
        </p:spPr>
      </p:pic>
      <p:sp>
        <p:nvSpPr>
          <p:cNvPr id="7" name="مربع نص 6">
            <a:extLst>
              <a:ext uri="{FF2B5EF4-FFF2-40B4-BE49-F238E27FC236}">
                <a16:creationId xmlns:a16="http://schemas.microsoft.com/office/drawing/2014/main" id="{9A2EB3E5-FE2B-4B22-AD6D-6EBBCDC30E77}"/>
              </a:ext>
            </a:extLst>
          </p:cNvPr>
          <p:cNvSpPr txBox="1"/>
          <p:nvPr/>
        </p:nvSpPr>
        <p:spPr>
          <a:xfrm>
            <a:off x="1066800" y="3029050"/>
            <a:ext cx="7848600" cy="769441"/>
          </a:xfrm>
          <a:prstGeom prst="rect">
            <a:avLst/>
          </a:prstGeom>
          <a:noFill/>
        </p:spPr>
        <p:txBody>
          <a:bodyPr wrap="square">
            <a:spAutoFit/>
          </a:bodyPr>
          <a:lstStyle/>
          <a:p>
            <a:pPr algn="ctr"/>
            <a:r>
              <a:rPr lang="en-US" sz="4400" b="1" dirty="0">
                <a:latin typeface="Roboto" panose="02000000000000000000" pitchFamily="2" charset="0"/>
                <a:ea typeface="Roboto" panose="02000000000000000000" pitchFamily="2" charset="0"/>
              </a:rPr>
              <a:t>Thank you</a:t>
            </a:r>
            <a:endParaRPr lang="ar-SA" sz="4400" dirty="0"/>
          </a:p>
        </p:txBody>
      </p:sp>
    </p:spTree>
    <p:extLst>
      <p:ext uri="{BB962C8B-B14F-4D97-AF65-F5344CB8AC3E}">
        <p14:creationId xmlns:p14="http://schemas.microsoft.com/office/powerpoint/2010/main" val="363991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13B8A70-CAB1-4516-990A-22DF9C7BCF40}"/>
              </a:ext>
            </a:extLst>
          </p:cNvPr>
          <p:cNvSpPr>
            <a:spLocks noGrp="1"/>
          </p:cNvSpPr>
          <p:nvPr>
            <p:ph type="title"/>
          </p:nvPr>
        </p:nvSpPr>
        <p:spPr/>
        <p:txBody>
          <a:bodyPr/>
          <a:lstStyle/>
          <a:p>
            <a:r>
              <a:rPr kumimoji="0" lang="en-US" sz="3600" b="1" i="0" u="none" strike="noStrike" kern="1200" cap="none" spc="0" normalizeH="0" baseline="0" noProof="0" dirty="0">
                <a:ln w="3175" cmpd="sng">
                  <a:noFill/>
                </a:ln>
                <a:effectLst/>
                <a:uLnTx/>
                <a:uFillTx/>
                <a:latin typeface="Times New Roman" panose="02020603050405020304" pitchFamily="18" charset="0"/>
                <a:cs typeface="Times New Roman" panose="02020603050405020304" pitchFamily="18" charset="0"/>
              </a:rPr>
              <a:t>Contact stress:</a:t>
            </a:r>
          </a:p>
        </p:txBody>
      </p:sp>
      <p:sp>
        <p:nvSpPr>
          <p:cNvPr id="3" name="عنصر نائب للمحتوى 2">
            <a:extLst>
              <a:ext uri="{FF2B5EF4-FFF2-40B4-BE49-F238E27FC236}">
                <a16:creationId xmlns:a16="http://schemas.microsoft.com/office/drawing/2014/main" id="{315F90ED-3ACF-4E29-8805-EE9767B474A4}"/>
              </a:ext>
            </a:extLst>
          </p:cNvPr>
          <p:cNvSpPr>
            <a:spLocks noGrp="1"/>
          </p:cNvSpPr>
          <p:nvPr>
            <p:ph idx="1"/>
          </p:nvPr>
        </p:nvSpPr>
        <p:spPr>
          <a:xfrm>
            <a:off x="986572" y="2286000"/>
            <a:ext cx="7704667" cy="3048000"/>
          </a:xfrm>
        </p:spPr>
        <p:txBody>
          <a:bodyPr>
            <a:normAutofit/>
          </a:bodyPr>
          <a:lstStyle/>
          <a:p>
            <a:pPr marL="0" indent="0" algn="just">
              <a:lnSpc>
                <a:spcPct val="200000"/>
              </a:lnSpc>
              <a:buNone/>
            </a:pPr>
            <a:r>
              <a:rPr lang="en-US" sz="2000" dirty="0">
                <a:latin typeface="Times New Roman" panose="02020603050405020304" pitchFamily="18" charset="0"/>
                <a:cs typeface="Times New Roman" panose="02020603050405020304" pitchFamily="18" charset="0"/>
              </a:rPr>
              <a:t>Contact Stresses occur in the transfer of forces between two bodies or two parts when they touch and may be contact between two spherical bodies where the contact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area</a:t>
            </a:r>
            <a:r>
              <a:rPr lang="en-US" sz="2000" dirty="0">
                <a:latin typeface="Times New Roman" panose="02020603050405020304" pitchFamily="18" charset="0"/>
                <a:cs typeface="Times New Roman" panose="02020603050405020304" pitchFamily="18" charset="0"/>
              </a:rPr>
              <a:t> is in the form of a circular. and contact between two cylinder  bodies where the contact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area</a:t>
            </a:r>
            <a:r>
              <a:rPr lang="en-US" sz="2000" dirty="0">
                <a:latin typeface="Times New Roman" panose="02020603050405020304" pitchFamily="18" charset="0"/>
                <a:cs typeface="Times New Roman" panose="02020603050405020304" pitchFamily="18" charset="0"/>
              </a:rPr>
              <a:t> is in the form of a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rectangle.</a:t>
            </a:r>
            <a:endParaRPr lang="ar-S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9710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475A123-D41C-4E2A-886F-8ED2537EBE0D}"/>
              </a:ext>
            </a:extLst>
          </p:cNvPr>
          <p:cNvSpPr>
            <a:spLocks noGrp="1"/>
          </p:cNvSpPr>
          <p:nvPr>
            <p:ph type="title"/>
          </p:nvPr>
        </p:nvSpPr>
        <p:spPr>
          <a:xfrm>
            <a:off x="982133" y="457201"/>
            <a:ext cx="7704667" cy="1565804"/>
          </a:xfrm>
        </p:spPr>
        <p:txBody>
          <a:bodyPr/>
          <a:lstStyle/>
          <a:p>
            <a:r>
              <a:rPr kumimoji="0" lang="en-US" sz="3600" b="1" i="0" u="none" strike="noStrike" kern="1200" cap="none" spc="0" normalizeH="0" baseline="0" noProof="0" dirty="0">
                <a:ln w="3175" cmpd="sng">
                  <a:noFill/>
                </a:ln>
                <a:effectLst/>
                <a:uLnTx/>
                <a:uFillTx/>
                <a:latin typeface="Times New Roman" panose="02020603050405020304" pitchFamily="18" charset="0"/>
                <a:cs typeface="Times New Roman" panose="02020603050405020304" pitchFamily="18" charset="0"/>
              </a:rPr>
              <a:t>Some application of contact stress</a:t>
            </a:r>
            <a:endParaRPr lang="ar-SA" b="1" dirty="0">
              <a:latin typeface="Times New Roman" panose="02020603050405020304" pitchFamily="18" charset="0"/>
              <a:cs typeface="Times New Roman" panose="02020603050405020304" pitchFamily="18" charset="0"/>
            </a:endParaRPr>
          </a:p>
        </p:txBody>
      </p:sp>
      <p:sp>
        <p:nvSpPr>
          <p:cNvPr id="3" name="عنصر نائب للنص 2">
            <a:extLst>
              <a:ext uri="{FF2B5EF4-FFF2-40B4-BE49-F238E27FC236}">
                <a16:creationId xmlns:a16="http://schemas.microsoft.com/office/drawing/2014/main" id="{C6DD8181-C5D9-4E4A-AB78-5E067ACBFF19}"/>
              </a:ext>
            </a:extLst>
          </p:cNvPr>
          <p:cNvSpPr>
            <a:spLocks noGrp="1"/>
          </p:cNvSpPr>
          <p:nvPr>
            <p:ph type="body" idx="1"/>
          </p:nvPr>
        </p:nvSpPr>
        <p:spPr>
          <a:xfrm>
            <a:off x="1143082" y="2023005"/>
            <a:ext cx="3456291" cy="1405995"/>
          </a:xfrm>
        </p:spPr>
        <p:txBody>
          <a:bodyPr/>
          <a:lstStyle/>
          <a:p>
            <a:pPr marL="0" marR="0" lvl="0" indent="0" algn="l" defTabSz="457200" rtl="0" eaLnBrk="1" fontAlgn="auto" latinLnBrk="0" hangingPunct="1">
              <a:lnSpc>
                <a:spcPct val="100000"/>
              </a:lnSpc>
              <a:spcBef>
                <a:spcPct val="20000"/>
              </a:spcBef>
              <a:spcAft>
                <a:spcPts val="600"/>
              </a:spcAft>
              <a:buClr>
                <a:srgbClr val="BC1C1C">
                  <a:lumMod val="75000"/>
                </a:srgbClr>
              </a:buClr>
              <a:buSzPct val="145000"/>
              <a:buFont typeface="Arial"/>
              <a:buNone/>
              <a:tabLst/>
              <a:defRPr/>
            </a:pPr>
            <a:r>
              <a:rPr kumimoji="0" lang="en-US" sz="2200" i="0" u="none" strike="noStrike" kern="1200" cap="none" spc="0" normalizeH="0" baseline="0" noProof="0" dirty="0">
                <a:ln>
                  <a:noFill/>
                </a:ln>
                <a:solidFill>
                  <a:schemeClr val="tx1"/>
                </a:solidFill>
                <a:effectLst/>
                <a:uLnTx/>
                <a:uFillTx/>
                <a:latin typeface="Corbel" panose="020B0503020204020204"/>
                <a:ea typeface="+mn-ea"/>
                <a:cs typeface="+mn-cs"/>
              </a:rPr>
              <a:t>Contact between conveyor and pulley</a:t>
            </a:r>
            <a:endParaRPr kumimoji="0" lang="ar-SA" sz="2200" i="0" u="none" strike="noStrike" kern="1200" cap="none" spc="0" normalizeH="0" baseline="0" noProof="0" dirty="0">
              <a:ln>
                <a:noFill/>
              </a:ln>
              <a:solidFill>
                <a:schemeClr val="tx1"/>
              </a:solidFill>
              <a:effectLst/>
              <a:uLnTx/>
              <a:uFillTx/>
              <a:latin typeface="Corbel" panose="020B0503020204020204"/>
              <a:ea typeface="+mn-ea"/>
              <a:cs typeface="Tahoma" panose="020B0604030504040204" pitchFamily="34" charset="0"/>
            </a:endParaRPr>
          </a:p>
          <a:p>
            <a:endParaRPr lang="ar-SA" dirty="0"/>
          </a:p>
        </p:txBody>
      </p:sp>
      <p:pic>
        <p:nvPicPr>
          <p:cNvPr id="7" name="عنصر نائب للمحتوى 6">
            <a:extLst>
              <a:ext uri="{FF2B5EF4-FFF2-40B4-BE49-F238E27FC236}">
                <a16:creationId xmlns:a16="http://schemas.microsoft.com/office/drawing/2014/main" id="{69EB213C-DCF1-41D9-85F0-7041F4E6A06D}"/>
              </a:ext>
            </a:extLst>
          </p:cNvPr>
          <p:cNvPicPr>
            <a:picLocks noGrp="1" noChangeAspect="1"/>
          </p:cNvPicPr>
          <p:nvPr>
            <p:ph sz="half" idx="2"/>
          </p:nvPr>
        </p:nvPicPr>
        <p:blipFill>
          <a:blip r:embed="rId2"/>
          <a:stretch>
            <a:fillRect/>
          </a:stretch>
        </p:blipFill>
        <p:spPr>
          <a:xfrm>
            <a:off x="1222290" y="3657600"/>
            <a:ext cx="3454571" cy="2343150"/>
          </a:xfrm>
          <a:prstGeom prst="rect">
            <a:avLst/>
          </a:prstGeom>
        </p:spPr>
      </p:pic>
      <p:sp>
        <p:nvSpPr>
          <p:cNvPr id="5" name="عنصر نائب للنص 4">
            <a:extLst>
              <a:ext uri="{FF2B5EF4-FFF2-40B4-BE49-F238E27FC236}">
                <a16:creationId xmlns:a16="http://schemas.microsoft.com/office/drawing/2014/main" id="{20D1F49E-ADBF-4F37-8E7D-7F84C166EC82}"/>
              </a:ext>
            </a:extLst>
          </p:cNvPr>
          <p:cNvSpPr>
            <a:spLocks noGrp="1"/>
          </p:cNvSpPr>
          <p:nvPr>
            <p:ph type="body" sz="quarter" idx="3"/>
          </p:nvPr>
        </p:nvSpPr>
        <p:spPr>
          <a:xfrm>
            <a:off x="5161708" y="2023005"/>
            <a:ext cx="3467806" cy="1405995"/>
          </a:xfrm>
        </p:spPr>
        <p:txBody>
          <a:bodyPr/>
          <a:lstStyle/>
          <a:p>
            <a:pPr marL="0" marR="0" lvl="0" indent="0" algn="l" defTabSz="457200" rtl="0" eaLnBrk="1" fontAlgn="auto" latinLnBrk="0" hangingPunct="1">
              <a:lnSpc>
                <a:spcPct val="100000"/>
              </a:lnSpc>
              <a:spcBef>
                <a:spcPct val="20000"/>
              </a:spcBef>
              <a:spcAft>
                <a:spcPts val="600"/>
              </a:spcAft>
              <a:buClr>
                <a:srgbClr val="BC1C1C">
                  <a:lumMod val="75000"/>
                </a:srgbClr>
              </a:buClr>
              <a:buSzPct val="145000"/>
              <a:buFont typeface="Arial"/>
              <a:buNone/>
              <a:tabLst/>
              <a:defRPr/>
            </a:pPr>
            <a:r>
              <a:rPr kumimoji="0" lang="en-US" sz="2200" i="0" u="none" strike="noStrike" kern="1200" cap="none" spc="0" normalizeH="0" baseline="0" noProof="0" dirty="0">
                <a:ln w="3175" cmpd="sng">
                  <a:noFill/>
                </a:ln>
                <a:solidFill>
                  <a:schemeClr val="tx1"/>
                </a:solidFill>
                <a:effectLst/>
                <a:uLnTx/>
                <a:uFillTx/>
                <a:latin typeface="Times New Roman" panose="02020603050405020304" pitchFamily="18" charset="0"/>
                <a:cs typeface="Times New Roman" panose="02020603050405020304" pitchFamily="18" charset="0"/>
              </a:rPr>
              <a:t>Contact between Roll and Workpiece</a:t>
            </a:r>
            <a:endParaRPr kumimoji="0" lang="ar-SA" sz="2200" i="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a:p>
            <a:endParaRPr lang="ar-SA" dirty="0"/>
          </a:p>
        </p:txBody>
      </p:sp>
      <p:pic>
        <p:nvPicPr>
          <p:cNvPr id="8" name="عنصر نائب للمحتوى 7">
            <a:extLst>
              <a:ext uri="{FF2B5EF4-FFF2-40B4-BE49-F238E27FC236}">
                <a16:creationId xmlns:a16="http://schemas.microsoft.com/office/drawing/2014/main" id="{55E205FC-58A2-47B0-8BC5-1FC6998266E0}"/>
              </a:ext>
            </a:extLst>
          </p:cNvPr>
          <p:cNvPicPr>
            <a:picLocks noGrp="1" noChangeAspect="1"/>
          </p:cNvPicPr>
          <p:nvPr>
            <p:ph sz="quarter" idx="4"/>
          </p:nvPr>
        </p:nvPicPr>
        <p:blipFill>
          <a:blip r:embed="rId3"/>
          <a:stretch>
            <a:fillRect/>
          </a:stretch>
        </p:blipFill>
        <p:spPr>
          <a:xfrm>
            <a:off x="5030486" y="3657600"/>
            <a:ext cx="3526441" cy="2343150"/>
          </a:xfrm>
          <a:prstGeom prst="rect">
            <a:avLst/>
          </a:prstGeom>
        </p:spPr>
      </p:pic>
    </p:spTree>
    <p:extLst>
      <p:ext uri="{BB962C8B-B14F-4D97-AF65-F5344CB8AC3E}">
        <p14:creationId xmlns:p14="http://schemas.microsoft.com/office/powerpoint/2010/main" val="942667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461AE2D-93AC-46DD-B757-7C9B64703391}"/>
              </a:ext>
            </a:extLst>
          </p:cNvPr>
          <p:cNvSpPr>
            <a:spLocks noGrp="1"/>
          </p:cNvSpPr>
          <p:nvPr>
            <p:ph type="title"/>
          </p:nvPr>
        </p:nvSpPr>
        <p:spPr/>
        <p:txBody>
          <a:bodyPr/>
          <a:lstStyle/>
          <a:p>
            <a:br>
              <a:rPr lang="ar-SA" sz="1800" b="0" i="0" u="none" strike="noStrike" baseline="0" dirty="0">
                <a:solidFill>
                  <a:srgbClr val="000000"/>
                </a:solidFill>
              </a:rPr>
            </a:br>
            <a:r>
              <a:rPr lang="en-US" sz="3600" b="1" i="0" u="none" strike="noStrike" baseline="0" dirty="0">
                <a:solidFill>
                  <a:srgbClr val="000000"/>
                </a:solidFill>
                <a:latin typeface="Times New Roman" panose="02020603050405020304" pitchFamily="18" charset="0"/>
                <a:cs typeface="Times New Roman" panose="02020603050405020304" pitchFamily="18" charset="0"/>
              </a:rPr>
              <a:t>Hertzian contact: </a:t>
            </a:r>
            <a:br>
              <a:rPr lang="en-US" sz="1800" b="0" i="0" u="none" strike="noStrike" baseline="0" dirty="0">
                <a:solidFill>
                  <a:srgbClr val="000000"/>
                </a:solidFill>
              </a:rPr>
            </a:br>
            <a:endParaRPr lang="ar-SA" dirty="0"/>
          </a:p>
        </p:txBody>
      </p:sp>
      <p:sp>
        <p:nvSpPr>
          <p:cNvPr id="3" name="عنصر نائب للمحتوى 2">
            <a:extLst>
              <a:ext uri="{FF2B5EF4-FFF2-40B4-BE49-F238E27FC236}">
                <a16:creationId xmlns:a16="http://schemas.microsoft.com/office/drawing/2014/main" id="{949EE9F9-702F-448E-9B37-6E283356E4FA}"/>
              </a:ext>
            </a:extLst>
          </p:cNvPr>
          <p:cNvSpPr>
            <a:spLocks noGrp="1"/>
          </p:cNvSpPr>
          <p:nvPr>
            <p:ph idx="1"/>
          </p:nvPr>
        </p:nvSpPr>
        <p:spPr>
          <a:xfrm>
            <a:off x="838200" y="2705100"/>
            <a:ext cx="8153400" cy="2933700"/>
          </a:xfrm>
        </p:spPr>
        <p:txBody>
          <a:bodyPr>
            <a:normAutofit/>
          </a:bodyPr>
          <a:lstStyle/>
          <a:p>
            <a:pPr>
              <a:buClr>
                <a:schemeClr val="accent6"/>
              </a:buClr>
              <a:buSzPct val="85000"/>
              <a:buFont typeface="Wingdings" panose="05000000000000000000" pitchFamily="2" charset="2"/>
              <a:buChar char="v"/>
            </a:pPr>
            <a:r>
              <a:rPr lang="en-US" sz="2000" dirty="0"/>
              <a:t>Assumptions</a:t>
            </a:r>
            <a:r>
              <a:rPr lang="ar-SA" sz="2000" dirty="0"/>
              <a:t>:</a:t>
            </a:r>
          </a:p>
          <a:p>
            <a:pPr>
              <a:buClr>
                <a:schemeClr val="accent6"/>
              </a:buClr>
              <a:buSzPct val="85000"/>
            </a:pPr>
            <a:endParaRPr lang="ar-SA" sz="2000" dirty="0"/>
          </a:p>
          <a:p>
            <a:pPr>
              <a:buClr>
                <a:schemeClr val="accent6"/>
              </a:buClr>
              <a:buSzPct val="85000"/>
              <a:buFont typeface="Wingdings" panose="05000000000000000000" pitchFamily="2" charset="2"/>
              <a:buChar char="ü"/>
            </a:pPr>
            <a:r>
              <a:rPr lang="en-US" sz="2000" dirty="0"/>
              <a:t>The contact between the bodies is smooth.</a:t>
            </a:r>
            <a:endParaRPr lang="ar-SA" sz="2000" dirty="0"/>
          </a:p>
          <a:p>
            <a:pPr>
              <a:buClr>
                <a:schemeClr val="accent6"/>
              </a:buClr>
              <a:buSzPct val="85000"/>
              <a:buFont typeface="Wingdings" panose="05000000000000000000" pitchFamily="2" charset="2"/>
              <a:buChar char="ü"/>
            </a:pPr>
            <a:r>
              <a:rPr lang="en-US" sz="2000" dirty="0"/>
              <a:t>The body is homogeneous.</a:t>
            </a:r>
          </a:p>
          <a:p>
            <a:pPr>
              <a:buClr>
                <a:schemeClr val="accent6"/>
              </a:buClr>
              <a:buSzPct val="85000"/>
              <a:buFont typeface="Wingdings" panose="05000000000000000000" pitchFamily="2" charset="2"/>
              <a:buChar char="ü"/>
            </a:pPr>
            <a:r>
              <a:rPr lang="en-US" sz="2000" dirty="0"/>
              <a:t>The contact area resulting from touching the two bodies is small.</a:t>
            </a:r>
          </a:p>
          <a:p>
            <a:pPr>
              <a:buClr>
                <a:schemeClr val="accent6"/>
              </a:buClr>
              <a:buSzPct val="85000"/>
              <a:buFont typeface="Wingdings" panose="05000000000000000000" pitchFamily="2" charset="2"/>
              <a:buChar char="ü"/>
            </a:pPr>
            <a:r>
              <a:rPr lang="en-US" sz="2000" dirty="0"/>
              <a:t>The material is isotropic elastic.</a:t>
            </a:r>
            <a:endParaRPr lang="ar-SA" sz="2000" dirty="0"/>
          </a:p>
        </p:txBody>
      </p:sp>
    </p:spTree>
    <p:extLst>
      <p:ext uri="{BB962C8B-B14F-4D97-AF65-F5344CB8AC3E}">
        <p14:creationId xmlns:p14="http://schemas.microsoft.com/office/powerpoint/2010/main" val="497387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F059AD2-1A4D-4D85-B44E-55C87914DFF7}"/>
              </a:ext>
            </a:extLst>
          </p:cNvPr>
          <p:cNvSpPr>
            <a:spLocks noGrp="1"/>
          </p:cNvSpPr>
          <p:nvPr>
            <p:ph type="title"/>
          </p:nvPr>
        </p:nvSpPr>
        <p:spPr>
          <a:xfrm>
            <a:off x="982133" y="685802"/>
            <a:ext cx="7704667" cy="1524000"/>
          </a:xfrm>
        </p:spPr>
        <p:txBody>
          <a:bodyPr/>
          <a:lstStyle/>
          <a:p>
            <a:r>
              <a:rPr kumimoji="0" lang="en-US" sz="3600" b="0" i="0" u="none" strike="noStrike" kern="1200" cap="none" spc="0" normalizeH="0" baseline="0" noProof="0" dirty="0">
                <a:ln w="3175" cmpd="sng">
                  <a:noFill/>
                </a:ln>
                <a:effectLst/>
                <a:uLnTx/>
                <a:uFillTx/>
                <a:latin typeface="Times New Roman" panose="02020603050405020304" pitchFamily="18" charset="0"/>
                <a:cs typeface="Times New Roman" panose="02020603050405020304" pitchFamily="18" charset="0"/>
              </a:rPr>
              <a:t>Contact between two cylinders</a:t>
            </a:r>
            <a:endParaRPr lang="ar-SA"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7A54ABEA-A92C-448B-A085-76E8DEDA4310}"/>
                  </a:ext>
                </a:extLst>
              </p:cNvPr>
              <p:cNvSpPr>
                <a:spLocks noGrp="1"/>
              </p:cNvSpPr>
              <p:nvPr>
                <p:ph sz="half" idx="1"/>
              </p:nvPr>
            </p:nvSpPr>
            <p:spPr>
              <a:xfrm>
                <a:off x="982133" y="2286000"/>
                <a:ext cx="3739896" cy="1524000"/>
              </a:xfrm>
            </p:spPr>
            <p:txBody>
              <a:bodyPr>
                <a:normAutofit fontScale="85000" lnSpcReduction="10000"/>
              </a:bodyPr>
              <a:lstStyle/>
              <a:p>
                <a:pPr>
                  <a:buClr>
                    <a:schemeClr val="accent6"/>
                  </a:buClr>
                  <a:buSzPct val="85000"/>
                  <a:buFont typeface="Wingdings" panose="05000000000000000000" pitchFamily="2" charset="2"/>
                  <a:buChar char="v"/>
                </a:pPr>
                <a:r>
                  <a:rPr lang="en-US" sz="1800" dirty="0"/>
                  <a:t>The contact area is given by: </a:t>
                </a:r>
              </a:p>
              <a:p>
                <a:pPr marL="0" indent="0">
                  <a:buClr>
                    <a:schemeClr val="accent6"/>
                  </a:buClr>
                  <a:buSzPct val="85000"/>
                  <a:buNone/>
                </a:pPr>
                <a14:m>
                  <m:oMathPara xmlns:m="http://schemas.openxmlformats.org/officeDocument/2006/math">
                    <m:oMathParaPr>
                      <m:jc m:val="centerGroup"/>
                    </m:oMathParaPr>
                    <m:oMath xmlns:m="http://schemas.openxmlformats.org/officeDocument/2006/math">
                      <m:r>
                        <a:rPr lang="en-US" sz="1800" b="1" i="1">
                          <a:latin typeface="Cambria Math" panose="02040503050406030204" pitchFamily="18" charset="0"/>
                        </a:rPr>
                        <m:t>𝒃</m:t>
                      </m:r>
                      <m:r>
                        <a:rPr lang="en-US" sz="1800" b="1" i="1">
                          <a:latin typeface="Cambria Math" panose="02040503050406030204" pitchFamily="18" charset="0"/>
                        </a:rPr>
                        <m:t>=</m:t>
                      </m:r>
                      <m:rad>
                        <m:radPr>
                          <m:degHide m:val="on"/>
                          <m:ctrlPr>
                            <a:rPr lang="en-US" sz="1800" b="1" i="1">
                              <a:latin typeface="Cambria Math" panose="02040503050406030204" pitchFamily="18" charset="0"/>
                            </a:rPr>
                          </m:ctrlPr>
                        </m:radPr>
                        <m:deg/>
                        <m:e>
                          <m:f>
                            <m:fPr>
                              <m:ctrlPr>
                                <a:rPr lang="en-US" sz="1800" b="1" i="1">
                                  <a:latin typeface="Cambria Math" panose="02040503050406030204" pitchFamily="18" charset="0"/>
                                </a:rPr>
                              </m:ctrlPr>
                            </m:fPr>
                            <m:num>
                              <m:r>
                                <a:rPr lang="en-US" sz="1800" b="1" i="1">
                                  <a:latin typeface="Cambria Math" panose="02040503050406030204" pitchFamily="18" charset="0"/>
                                </a:rPr>
                                <m:t>𝟐</m:t>
                              </m:r>
                              <m:r>
                                <a:rPr lang="en-US" sz="1800" b="1" i="1">
                                  <a:latin typeface="Cambria Math" panose="02040503050406030204" pitchFamily="18" charset="0"/>
                                </a:rPr>
                                <m:t>𝑭</m:t>
                              </m:r>
                            </m:num>
                            <m:den>
                              <m:r>
                                <a:rPr lang="en-US" sz="1800" b="1" i="1">
                                  <a:latin typeface="Cambria Math" panose="02040503050406030204" pitchFamily="18" charset="0"/>
                                </a:rPr>
                                <m:t>𝝅</m:t>
                              </m:r>
                              <m:r>
                                <a:rPr lang="en-US" sz="1800" b="1" i="1">
                                  <a:latin typeface="Cambria Math" panose="02040503050406030204" pitchFamily="18" charset="0"/>
                                </a:rPr>
                                <m:t>𝑳</m:t>
                              </m:r>
                            </m:den>
                          </m:f>
                          <m:r>
                            <a:rPr lang="en-US" sz="1800" b="1" i="1">
                              <a:latin typeface="Cambria Math" panose="02040503050406030204" pitchFamily="18" charset="0"/>
                            </a:rPr>
                            <m:t>∗</m:t>
                          </m:r>
                          <m:f>
                            <m:fPr>
                              <m:ctrlPr>
                                <a:rPr lang="en-US" sz="1800" b="1" i="1">
                                  <a:latin typeface="Cambria Math" panose="02040503050406030204" pitchFamily="18" charset="0"/>
                                </a:rPr>
                              </m:ctrlPr>
                            </m:fPr>
                            <m:num>
                              <m:f>
                                <m:fPr>
                                  <m:type m:val="skw"/>
                                  <m:ctrlPr>
                                    <a:rPr lang="en-US" sz="1800" b="1" i="1">
                                      <a:latin typeface="Cambria Math" panose="02040503050406030204" pitchFamily="18" charset="0"/>
                                    </a:rPr>
                                  </m:ctrlPr>
                                </m:fPr>
                                <m:num>
                                  <m:d>
                                    <m:dPr>
                                      <m:ctrlPr>
                                        <a:rPr lang="en-US" sz="1800" b="1" i="1">
                                          <a:latin typeface="Cambria Math" panose="02040503050406030204" pitchFamily="18" charset="0"/>
                                        </a:rPr>
                                      </m:ctrlPr>
                                    </m:dPr>
                                    <m:e>
                                      <m:r>
                                        <a:rPr lang="en-US" sz="1800" b="1" i="1">
                                          <a:latin typeface="Cambria Math" panose="02040503050406030204" pitchFamily="18" charset="0"/>
                                        </a:rPr>
                                        <m:t>𝟏</m:t>
                                      </m:r>
                                      <m:r>
                                        <a:rPr lang="en-US" sz="1800" b="1" i="1">
                                          <a:latin typeface="Cambria Math" panose="02040503050406030204" pitchFamily="18" charset="0"/>
                                        </a:rPr>
                                        <m:t>−</m:t>
                                      </m:r>
                                      <m:sSup>
                                        <m:sSupPr>
                                          <m:ctrlPr>
                                            <a:rPr lang="en-US" sz="1800" b="1" i="1">
                                              <a:latin typeface="Cambria Math" panose="02040503050406030204" pitchFamily="18" charset="0"/>
                                            </a:rPr>
                                          </m:ctrlPr>
                                        </m:sSupPr>
                                        <m:e>
                                          <m:sSub>
                                            <m:sSubPr>
                                              <m:ctrlPr>
                                                <a:rPr lang="en-US" sz="1800" b="1" i="1">
                                                  <a:latin typeface="Cambria Math" panose="02040503050406030204" pitchFamily="18" charset="0"/>
                                                </a:rPr>
                                              </m:ctrlPr>
                                            </m:sSubPr>
                                            <m:e>
                                              <m:r>
                                                <a:rPr lang="en-US" sz="1800" b="1" i="1">
                                                  <a:latin typeface="Cambria Math" panose="02040503050406030204" pitchFamily="18" charset="0"/>
                                                </a:rPr>
                                                <m:t>𝒗</m:t>
                                              </m:r>
                                            </m:e>
                                            <m:sub>
                                              <m:r>
                                                <a:rPr lang="en-US" sz="1800" b="1" i="1">
                                                  <a:latin typeface="Cambria Math" panose="02040503050406030204" pitchFamily="18" charset="0"/>
                                                </a:rPr>
                                                <m:t>𝟏</m:t>
                                              </m:r>
                                            </m:sub>
                                          </m:sSub>
                                        </m:e>
                                        <m:sup>
                                          <m:r>
                                            <a:rPr lang="en-US" sz="1800" b="1" i="1">
                                              <a:latin typeface="Cambria Math" panose="02040503050406030204" pitchFamily="18" charset="0"/>
                                            </a:rPr>
                                            <m:t>𝟐</m:t>
                                          </m:r>
                                        </m:sup>
                                      </m:sSup>
                                    </m:e>
                                  </m:d>
                                </m:num>
                                <m:den>
                                  <m:sSub>
                                    <m:sSubPr>
                                      <m:ctrlPr>
                                        <a:rPr lang="en-US" sz="1800" b="1" i="1">
                                          <a:latin typeface="Cambria Math" panose="02040503050406030204" pitchFamily="18" charset="0"/>
                                        </a:rPr>
                                      </m:ctrlPr>
                                    </m:sSubPr>
                                    <m:e>
                                      <m:r>
                                        <a:rPr lang="en-US" sz="1800" b="1" i="1">
                                          <a:latin typeface="Cambria Math" panose="02040503050406030204" pitchFamily="18" charset="0"/>
                                        </a:rPr>
                                        <m:t>𝑬</m:t>
                                      </m:r>
                                    </m:e>
                                    <m:sub>
                                      <m:r>
                                        <a:rPr lang="en-US" sz="1800" b="1" i="1">
                                          <a:latin typeface="Cambria Math" panose="02040503050406030204" pitchFamily="18" charset="0"/>
                                        </a:rPr>
                                        <m:t>𝟏</m:t>
                                      </m:r>
                                    </m:sub>
                                  </m:sSub>
                                </m:den>
                              </m:f>
                              <m:r>
                                <a:rPr lang="en-US" sz="1800" b="1" i="1">
                                  <a:latin typeface="Cambria Math" panose="02040503050406030204" pitchFamily="18" charset="0"/>
                                </a:rPr>
                                <m:t>+</m:t>
                              </m:r>
                              <m:f>
                                <m:fPr>
                                  <m:type m:val="skw"/>
                                  <m:ctrlPr>
                                    <a:rPr lang="en-US" sz="1800" b="1" i="1">
                                      <a:latin typeface="Cambria Math" panose="02040503050406030204" pitchFamily="18" charset="0"/>
                                    </a:rPr>
                                  </m:ctrlPr>
                                </m:fPr>
                                <m:num>
                                  <m:d>
                                    <m:dPr>
                                      <m:ctrlPr>
                                        <a:rPr lang="en-US" sz="1800" b="1" i="1">
                                          <a:latin typeface="Cambria Math" panose="02040503050406030204" pitchFamily="18" charset="0"/>
                                        </a:rPr>
                                      </m:ctrlPr>
                                    </m:dPr>
                                    <m:e>
                                      <m:r>
                                        <a:rPr lang="en-US" sz="1800" b="1" i="1">
                                          <a:latin typeface="Cambria Math" panose="02040503050406030204" pitchFamily="18" charset="0"/>
                                        </a:rPr>
                                        <m:t>𝟏</m:t>
                                      </m:r>
                                      <m:r>
                                        <a:rPr lang="en-US" sz="1800" b="1" i="1">
                                          <a:latin typeface="Cambria Math" panose="02040503050406030204" pitchFamily="18" charset="0"/>
                                        </a:rPr>
                                        <m:t>−</m:t>
                                      </m:r>
                                      <m:sSup>
                                        <m:sSupPr>
                                          <m:ctrlPr>
                                            <a:rPr lang="en-US" sz="1800" b="1" i="1">
                                              <a:latin typeface="Cambria Math" panose="02040503050406030204" pitchFamily="18" charset="0"/>
                                            </a:rPr>
                                          </m:ctrlPr>
                                        </m:sSupPr>
                                        <m:e>
                                          <m:sSub>
                                            <m:sSubPr>
                                              <m:ctrlPr>
                                                <a:rPr lang="en-US" sz="1800" b="1" i="1">
                                                  <a:latin typeface="Cambria Math" panose="02040503050406030204" pitchFamily="18" charset="0"/>
                                                </a:rPr>
                                              </m:ctrlPr>
                                            </m:sSubPr>
                                            <m:e>
                                              <m:r>
                                                <a:rPr lang="en-US" sz="1800" b="1" i="1">
                                                  <a:latin typeface="Cambria Math" panose="02040503050406030204" pitchFamily="18" charset="0"/>
                                                </a:rPr>
                                                <m:t>𝒗</m:t>
                                              </m:r>
                                            </m:e>
                                            <m:sub>
                                              <m:r>
                                                <a:rPr lang="en-US" sz="1800" b="1" i="1">
                                                  <a:latin typeface="Cambria Math" panose="02040503050406030204" pitchFamily="18" charset="0"/>
                                                </a:rPr>
                                                <m:t>𝟐</m:t>
                                              </m:r>
                                            </m:sub>
                                          </m:sSub>
                                        </m:e>
                                        <m:sup>
                                          <m:r>
                                            <a:rPr lang="en-US" sz="1800" b="1" i="1">
                                              <a:latin typeface="Cambria Math" panose="02040503050406030204" pitchFamily="18" charset="0"/>
                                            </a:rPr>
                                            <m:t>𝟐</m:t>
                                          </m:r>
                                        </m:sup>
                                      </m:sSup>
                                    </m:e>
                                  </m:d>
                                </m:num>
                                <m:den>
                                  <m:sSub>
                                    <m:sSubPr>
                                      <m:ctrlPr>
                                        <a:rPr lang="en-US" sz="1800" b="1" i="1">
                                          <a:latin typeface="Cambria Math" panose="02040503050406030204" pitchFamily="18" charset="0"/>
                                        </a:rPr>
                                      </m:ctrlPr>
                                    </m:sSubPr>
                                    <m:e>
                                      <m:r>
                                        <a:rPr lang="en-US" sz="1800" b="1" i="1">
                                          <a:latin typeface="Cambria Math" panose="02040503050406030204" pitchFamily="18" charset="0"/>
                                        </a:rPr>
                                        <m:t>𝑬</m:t>
                                      </m:r>
                                    </m:e>
                                    <m:sub>
                                      <m:r>
                                        <a:rPr lang="en-US" sz="1800" b="1" i="1">
                                          <a:latin typeface="Cambria Math" panose="02040503050406030204" pitchFamily="18" charset="0"/>
                                        </a:rPr>
                                        <m:t>𝟐</m:t>
                                      </m:r>
                                    </m:sub>
                                  </m:sSub>
                                </m:den>
                              </m:f>
                            </m:num>
                            <m:den>
                              <m:f>
                                <m:fPr>
                                  <m:type m:val="skw"/>
                                  <m:ctrlPr>
                                    <a:rPr lang="en-US" sz="1800" b="1" i="1">
                                      <a:latin typeface="Cambria Math" panose="02040503050406030204" pitchFamily="18" charset="0"/>
                                    </a:rPr>
                                  </m:ctrlPr>
                                </m:fPr>
                                <m:num>
                                  <m:r>
                                    <a:rPr lang="en-US" sz="1800" b="1" i="1">
                                      <a:latin typeface="Cambria Math" panose="02040503050406030204" pitchFamily="18" charset="0"/>
                                    </a:rPr>
                                    <m:t>𝟏</m:t>
                                  </m:r>
                                </m:num>
                                <m:den>
                                  <m:sSub>
                                    <m:sSubPr>
                                      <m:ctrlPr>
                                        <a:rPr lang="en-US" sz="1800" b="1" i="1">
                                          <a:latin typeface="Cambria Math" panose="02040503050406030204" pitchFamily="18" charset="0"/>
                                        </a:rPr>
                                      </m:ctrlPr>
                                    </m:sSubPr>
                                    <m:e>
                                      <m:r>
                                        <a:rPr lang="en-US" sz="1800" b="1" i="1">
                                          <a:latin typeface="Cambria Math" panose="02040503050406030204" pitchFamily="18" charset="0"/>
                                        </a:rPr>
                                        <m:t>𝒅</m:t>
                                      </m:r>
                                    </m:e>
                                    <m:sub>
                                      <m:r>
                                        <a:rPr lang="en-US" sz="1800" b="1" i="1">
                                          <a:latin typeface="Cambria Math" panose="02040503050406030204" pitchFamily="18" charset="0"/>
                                        </a:rPr>
                                        <m:t>𝟏</m:t>
                                      </m:r>
                                    </m:sub>
                                  </m:sSub>
                                </m:den>
                              </m:f>
                              <m:r>
                                <a:rPr lang="en-US" sz="1800" b="1" i="1">
                                  <a:latin typeface="Cambria Math" panose="02040503050406030204" pitchFamily="18" charset="0"/>
                                </a:rPr>
                                <m:t>+</m:t>
                              </m:r>
                              <m:f>
                                <m:fPr>
                                  <m:type m:val="skw"/>
                                  <m:ctrlPr>
                                    <a:rPr lang="en-US" sz="1800" b="1" i="1">
                                      <a:latin typeface="Cambria Math" panose="02040503050406030204" pitchFamily="18" charset="0"/>
                                    </a:rPr>
                                  </m:ctrlPr>
                                </m:fPr>
                                <m:num>
                                  <m:r>
                                    <a:rPr lang="en-US" sz="1800" b="1" i="1">
                                      <a:latin typeface="Cambria Math" panose="02040503050406030204" pitchFamily="18" charset="0"/>
                                    </a:rPr>
                                    <m:t>𝟏</m:t>
                                  </m:r>
                                </m:num>
                                <m:den>
                                  <m:sSub>
                                    <m:sSubPr>
                                      <m:ctrlPr>
                                        <a:rPr lang="en-US" sz="1800" b="1" i="1">
                                          <a:latin typeface="Cambria Math" panose="02040503050406030204" pitchFamily="18" charset="0"/>
                                        </a:rPr>
                                      </m:ctrlPr>
                                    </m:sSubPr>
                                    <m:e>
                                      <m:r>
                                        <a:rPr lang="en-US" sz="1800" b="1" i="1">
                                          <a:latin typeface="Cambria Math" panose="02040503050406030204" pitchFamily="18" charset="0"/>
                                        </a:rPr>
                                        <m:t>𝒅</m:t>
                                      </m:r>
                                    </m:e>
                                    <m:sub>
                                      <m:r>
                                        <a:rPr lang="en-US" sz="1800" b="1" i="1">
                                          <a:latin typeface="Cambria Math" panose="02040503050406030204" pitchFamily="18" charset="0"/>
                                        </a:rPr>
                                        <m:t>𝟐</m:t>
                                      </m:r>
                                    </m:sub>
                                  </m:sSub>
                                </m:den>
                              </m:f>
                            </m:den>
                          </m:f>
                        </m:e>
                      </m:rad>
                    </m:oMath>
                  </m:oMathPara>
                </a14:m>
                <a:endParaRPr lang="ar-SA" dirty="0"/>
              </a:p>
            </p:txBody>
          </p:sp>
        </mc:Choice>
        <mc:Fallback xmlns="">
          <p:sp>
            <p:nvSpPr>
              <p:cNvPr id="3" name="عنصر نائب للمحتوى 2">
                <a:extLst>
                  <a:ext uri="{FF2B5EF4-FFF2-40B4-BE49-F238E27FC236}">
                    <a16:creationId xmlns:a16="http://schemas.microsoft.com/office/drawing/2014/main" id="{7A54ABEA-A92C-448B-A085-76E8DEDA4310}"/>
                  </a:ext>
                </a:extLst>
              </p:cNvPr>
              <p:cNvSpPr>
                <a:spLocks noGrp="1" noRot="1" noChangeAspect="1" noMove="1" noResize="1" noEditPoints="1" noAdjustHandles="1" noChangeArrowheads="1" noChangeShapeType="1" noTextEdit="1"/>
              </p:cNvSpPr>
              <p:nvPr>
                <p:ph sz="half" idx="1"/>
              </p:nvPr>
            </p:nvSpPr>
            <p:spPr>
              <a:xfrm>
                <a:off x="982133" y="2286000"/>
                <a:ext cx="3739896" cy="1524000"/>
              </a:xfrm>
              <a:blipFill>
                <a:blip r:embed="rId2"/>
                <a:stretch>
                  <a:fillRect/>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4" name="عنصر نائب للمحتوى 3">
                <a:extLst>
                  <a:ext uri="{FF2B5EF4-FFF2-40B4-BE49-F238E27FC236}">
                    <a16:creationId xmlns:a16="http://schemas.microsoft.com/office/drawing/2014/main" id="{E78147F0-B893-4BBD-ABD0-5238D2116F7D}"/>
                  </a:ext>
                </a:extLst>
              </p:cNvPr>
              <p:cNvSpPr>
                <a:spLocks noGrp="1"/>
              </p:cNvSpPr>
              <p:nvPr>
                <p:ph sz="half" idx="2"/>
              </p:nvPr>
            </p:nvSpPr>
            <p:spPr>
              <a:xfrm>
                <a:off x="4861838" y="2171700"/>
                <a:ext cx="3824961" cy="1752599"/>
              </a:xfrm>
            </p:spPr>
            <p:txBody>
              <a:bodyPr>
                <a:normAutofit fontScale="85000" lnSpcReduction="10000"/>
              </a:bodyPr>
              <a:lstStyle/>
              <a:p>
                <a:pPr>
                  <a:buClr>
                    <a:schemeClr val="accent6"/>
                  </a:buClr>
                  <a:buSzPct val="85000"/>
                  <a:buFont typeface="Wingdings" panose="05000000000000000000" pitchFamily="2" charset="2"/>
                  <a:buChar char="v"/>
                </a:pPr>
                <a:r>
                  <a:rPr lang="en-US" sz="1800" dirty="0"/>
                  <a:t>The maximum pressure is given by: </a:t>
                </a:r>
              </a:p>
              <a:p>
                <a:pPr marL="0" indent="0">
                  <a:buClr>
                    <a:schemeClr val="accent6"/>
                  </a:buClr>
                  <a:buSzPct val="85000"/>
                  <a:buNone/>
                </a:pPr>
                <a:r>
                  <a:rPr lang="en-US" sz="1800" b="1" i="1" dirty="0"/>
                  <a:t>Pmax =</a:t>
                </a:r>
                <a14:m>
                  <m:oMath xmlns:m="http://schemas.openxmlformats.org/officeDocument/2006/math">
                    <m:f>
                      <m:fPr>
                        <m:ctrlPr>
                          <a:rPr lang="en-US" sz="1800" b="1" i="1">
                            <a:latin typeface="Cambria Math" panose="02040503050406030204" pitchFamily="18" charset="0"/>
                          </a:rPr>
                        </m:ctrlPr>
                      </m:fPr>
                      <m:num>
                        <m:r>
                          <a:rPr lang="en-US" sz="1800" b="1" i="1">
                            <a:latin typeface="Cambria Math" panose="02040503050406030204" pitchFamily="18" charset="0"/>
                          </a:rPr>
                          <m:t>𝟐</m:t>
                        </m:r>
                        <m:r>
                          <a:rPr lang="en-US" sz="1800" b="1" i="1">
                            <a:latin typeface="Cambria Math" panose="02040503050406030204" pitchFamily="18" charset="0"/>
                          </a:rPr>
                          <m:t>𝑭</m:t>
                        </m:r>
                      </m:num>
                      <m:den>
                        <m:r>
                          <a:rPr lang="en-US" sz="1800" b="1" i="1">
                            <a:latin typeface="Cambria Math" panose="02040503050406030204" pitchFamily="18" charset="0"/>
                          </a:rPr>
                          <m:t>𝝅</m:t>
                        </m:r>
                        <m:r>
                          <a:rPr lang="en-US" sz="1800" b="1" i="1">
                            <a:latin typeface="Cambria Math" panose="02040503050406030204" pitchFamily="18" charset="0"/>
                          </a:rPr>
                          <m:t>𝒃𝒍</m:t>
                        </m:r>
                      </m:den>
                    </m:f>
                  </m:oMath>
                </a14:m>
                <a:r>
                  <a:rPr lang="en-US" sz="1800" b="1" i="1" dirty="0"/>
                  <a:t> </a:t>
                </a:r>
              </a:p>
              <a:p>
                <a:endParaRPr lang="ar-SA" dirty="0"/>
              </a:p>
            </p:txBody>
          </p:sp>
        </mc:Choice>
        <mc:Fallback xmlns="">
          <p:sp>
            <p:nvSpPr>
              <p:cNvPr id="4" name="عنصر نائب للمحتوى 3">
                <a:extLst>
                  <a:ext uri="{FF2B5EF4-FFF2-40B4-BE49-F238E27FC236}">
                    <a16:creationId xmlns:a16="http://schemas.microsoft.com/office/drawing/2014/main" id="{E78147F0-B893-4BBD-ABD0-5238D2116F7D}"/>
                  </a:ext>
                </a:extLst>
              </p:cNvPr>
              <p:cNvSpPr>
                <a:spLocks noGrp="1" noRot="1" noChangeAspect="1" noMove="1" noResize="1" noEditPoints="1" noAdjustHandles="1" noChangeArrowheads="1" noChangeShapeType="1" noTextEdit="1"/>
              </p:cNvSpPr>
              <p:nvPr>
                <p:ph sz="half" idx="2"/>
              </p:nvPr>
            </p:nvSpPr>
            <p:spPr>
              <a:xfrm>
                <a:off x="4861838" y="2171700"/>
                <a:ext cx="3824961" cy="1752599"/>
              </a:xfrm>
              <a:blipFill>
                <a:blip r:embed="rId3"/>
                <a:stretch>
                  <a:fillRect l="-638"/>
                </a:stretch>
              </a:blipFill>
            </p:spPr>
            <p:txBody>
              <a:bodyPr/>
              <a:lstStyle/>
              <a:p>
                <a:r>
                  <a:rPr lang="ar-SA">
                    <a:noFill/>
                  </a:rPr>
                  <a:t> </a:t>
                </a:r>
              </a:p>
            </p:txBody>
          </p:sp>
        </mc:Fallback>
      </mc:AlternateContent>
      <p:pic>
        <p:nvPicPr>
          <p:cNvPr id="5" name="صورة 4">
            <a:extLst>
              <a:ext uri="{FF2B5EF4-FFF2-40B4-BE49-F238E27FC236}">
                <a16:creationId xmlns:a16="http://schemas.microsoft.com/office/drawing/2014/main" id="{820F4AFB-CB91-4FC8-BA3D-419215D920CA}"/>
              </a:ext>
            </a:extLst>
          </p:cNvPr>
          <p:cNvPicPr>
            <a:picLocks noChangeAspect="1"/>
          </p:cNvPicPr>
          <p:nvPr/>
        </p:nvPicPr>
        <p:blipFill>
          <a:blip r:embed="rId4"/>
          <a:stretch>
            <a:fillRect/>
          </a:stretch>
        </p:blipFill>
        <p:spPr>
          <a:xfrm>
            <a:off x="2209800" y="4038599"/>
            <a:ext cx="6248400" cy="2667001"/>
          </a:xfrm>
          <a:prstGeom prst="rect">
            <a:avLst/>
          </a:prstGeom>
        </p:spPr>
      </p:pic>
    </p:spTree>
    <p:extLst>
      <p:ext uri="{BB962C8B-B14F-4D97-AF65-F5344CB8AC3E}">
        <p14:creationId xmlns:p14="http://schemas.microsoft.com/office/powerpoint/2010/main" val="2426235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1BB6BEA-4438-4BD9-BA3C-8C980283B7EC}"/>
              </a:ext>
            </a:extLst>
          </p:cNvPr>
          <p:cNvSpPr>
            <a:spLocks noGrp="1"/>
          </p:cNvSpPr>
          <p:nvPr>
            <p:ph type="title"/>
          </p:nvPr>
        </p:nvSpPr>
        <p:spPr/>
        <p:txBody>
          <a:bodyPr/>
          <a:lstStyle/>
          <a:p>
            <a:r>
              <a:rPr kumimoji="0" lang="en-US" sz="4000" b="1" i="0" u="none" strike="noStrike" kern="1200" cap="none" spc="0" normalizeH="0" baseline="0" noProof="0" dirty="0">
                <a:ln w="3175" cmpd="sng">
                  <a:noFill/>
                </a:ln>
                <a:effectLst/>
                <a:uLnTx/>
                <a:uFillTx/>
                <a:latin typeface="Times New Roman" panose="02020603050405020304" pitchFamily="18" charset="0"/>
                <a:cs typeface="Times New Roman" panose="02020603050405020304" pitchFamily="18" charset="0"/>
              </a:rPr>
              <a:t>Contact between two cylinders</a:t>
            </a:r>
            <a:endParaRPr lang="ar-SA" dirty="0"/>
          </a:p>
        </p:txBody>
      </p:sp>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580E830B-25C4-4834-A955-377C66EFF030}"/>
                  </a:ext>
                </a:extLst>
              </p:cNvPr>
              <p:cNvSpPr>
                <a:spLocks noGrp="1"/>
              </p:cNvSpPr>
              <p:nvPr>
                <p:ph sz="half" idx="1"/>
              </p:nvPr>
            </p:nvSpPr>
            <p:spPr>
              <a:xfrm>
                <a:off x="982133" y="2667000"/>
                <a:ext cx="7704666" cy="3352800"/>
              </a:xfrm>
            </p:spPr>
            <p:txBody>
              <a:bodyPr>
                <a:normAutofit/>
              </a:bodyPr>
              <a:lstStyle/>
              <a:p>
                <a:pPr>
                  <a:buClr>
                    <a:schemeClr val="accent6"/>
                  </a:buClr>
                  <a:buSzPct val="85000"/>
                  <a:buFont typeface="Wingdings" panose="05000000000000000000" pitchFamily="2" charset="2"/>
                  <a:buChar char="v"/>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The stress equations is given by:</a:t>
                </a:r>
                <a:endParaRPr lang="en-US" sz="1800" i="1" dirty="0">
                  <a:effectLst/>
                  <a:latin typeface="Cambria Math" panose="02040503050406030204" pitchFamily="18" charset="0"/>
                  <a:ea typeface="Calibri" panose="020F0502020204030204" pitchFamily="34" charset="0"/>
                  <a:cs typeface="Times New Roman" panose="02020603050405020304" pitchFamily="18" charset="0"/>
                </a:endParaRPr>
              </a:p>
              <a:p>
                <a:pPr>
                  <a:buClr>
                    <a:schemeClr val="accent6"/>
                  </a:buClr>
                  <a:buSzPct val="85000"/>
                  <a:buFont typeface="Wingdings" panose="05000000000000000000" pitchFamily="2" charset="2"/>
                  <a:buChar char="§"/>
                </a:pPr>
                <a14:m>
                  <m:oMath xmlns:m="http://schemas.openxmlformats.org/officeDocument/2006/math">
                    <m:sSub>
                      <m:sSubPr>
                        <m:ctrlPr>
                          <a:rPr lang="en-US" sz="1800" i="1"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𝑥</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1</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𝑣</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𝑝</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𝑚𝑎𝑥</m:t>
                        </m:r>
                      </m:sub>
                    </m:sSub>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ad>
                          <m:radPr>
                            <m:degHide m:val="on"/>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sz="1800" i="1">
                                <a:effectLst/>
                                <a:latin typeface="Cambria Math" panose="02040503050406030204" pitchFamily="18" charset="0"/>
                                <a:ea typeface="Calibri" panose="020F0502020204030204" pitchFamily="34" charset="0"/>
                                <a:cs typeface="Times New Roman" panose="02020603050405020304" pitchFamily="18" charset="0"/>
                              </a:rPr>
                              <m:t>1</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𝑧</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num>
                              <m:den>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𝑏</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den>
                            </m:f>
                          </m:e>
                        </m:rad>
                        <m:r>
                          <a:rPr lang="en-US" sz="1800" i="1">
                            <a:effectLst/>
                            <a:latin typeface="Cambria Math" panose="02040503050406030204" pitchFamily="18" charset="0"/>
                            <a:ea typeface="Calibri" panose="020F0502020204030204" pitchFamily="34" charset="0"/>
                            <a:cs typeface="Times New Roman" panose="02020603050405020304" pitchFamily="18" charset="0"/>
                          </a:rPr>
                          <m:t>−</m:t>
                        </m:r>
                        <m:d>
                          <m:dPr>
                            <m:begChr m:val="|"/>
                            <m:end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effectLst/>
                                    <a:latin typeface="Cambria Math" panose="02040503050406030204" pitchFamily="18" charset="0"/>
                                    <a:ea typeface="Calibri" panose="020F0502020204030204" pitchFamily="34" charset="0"/>
                                    <a:cs typeface="Times New Roman" panose="02020603050405020304" pitchFamily="18" charset="0"/>
                                  </a:rPr>
                                  <m:t>𝑧</m:t>
                                </m:r>
                              </m:num>
                              <m:den>
                                <m:r>
                                  <a:rPr lang="en-US" sz="1800" i="1">
                                    <a:effectLst/>
                                    <a:latin typeface="Cambria Math" panose="02040503050406030204" pitchFamily="18" charset="0"/>
                                    <a:ea typeface="Calibri" panose="020F0502020204030204" pitchFamily="34" charset="0"/>
                                    <a:cs typeface="Times New Roman" panose="02020603050405020304" pitchFamily="18" charset="0"/>
                                  </a:rPr>
                                  <m:t>𝑏</m:t>
                                </m:r>
                              </m:den>
                            </m:f>
                          </m:e>
                        </m:d>
                      </m:e>
                    </m:d>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sz="1800" i="1" dirty="0">
                  <a:effectLst/>
                  <a:latin typeface="Cambria Math" panose="02040503050406030204" pitchFamily="18" charset="0"/>
                  <a:ea typeface="Calibri" panose="020F0502020204030204" pitchFamily="34" charset="0"/>
                  <a:cs typeface="Times New Roman" panose="02020603050405020304" pitchFamily="18" charset="0"/>
                </a:endParaRPr>
              </a:p>
              <a:p>
                <a:pPr>
                  <a:buClr>
                    <a:schemeClr val="accent6"/>
                  </a:buClr>
                  <a:buSzPct val="85000"/>
                  <a:buFont typeface="Wingdings" panose="05000000000000000000" pitchFamily="2" charset="2"/>
                  <a:buChar char="§"/>
                </a:pPr>
                <a14:m>
                  <m:oMath xmlns:m="http://schemas.openxmlformats.org/officeDocument/2006/math">
                    <m:sSub>
                      <m:sSubPr>
                        <m:ctrlPr>
                          <a:rPr lang="en-US" sz="1800" i="1"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𝑦</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b="0" i="1" smtClean="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𝑝</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𝑚𝑎𝑥</m:t>
                        </m:r>
                      </m:sub>
                    </m:sSub>
                    <m:d>
                      <m:d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effectLst/>
                                <a:latin typeface="Cambria Math" panose="02040503050406030204" pitchFamily="18" charset="0"/>
                                <a:ea typeface="Calibri" panose="020F0502020204030204" pitchFamily="34" charset="0"/>
                                <a:cs typeface="Times New Roman" panose="02020603050405020304" pitchFamily="18" charset="0"/>
                              </a:rPr>
                              <m:t>1</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𝑧</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num>
                              <m:den>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𝑏</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den>
                            </m:f>
                          </m:num>
                          <m:den>
                            <m:rad>
                              <m:radPr>
                                <m:degHide m:val="on"/>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sz="1800" i="1">
                                    <a:effectLst/>
                                    <a:latin typeface="Cambria Math" panose="02040503050406030204" pitchFamily="18" charset="0"/>
                                    <a:ea typeface="Calibri" panose="020F0502020204030204" pitchFamily="34" charset="0"/>
                                    <a:cs typeface="Times New Roman" panose="02020603050405020304" pitchFamily="18" charset="0"/>
                                  </a:rPr>
                                  <m:t>1</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𝑧</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num>
                                  <m:den>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𝑏</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den>
                                </m:f>
                              </m:e>
                            </m:rad>
                          </m:den>
                        </m:f>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d>
                          <m:dPr>
                            <m:begChr m:val="|"/>
                            <m:end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i="1">
                                    <a:effectLst/>
                                    <a:latin typeface="Cambria Math" panose="02040503050406030204" pitchFamily="18" charset="0"/>
                                    <a:ea typeface="Calibri" panose="020F0502020204030204" pitchFamily="34" charset="0"/>
                                    <a:cs typeface="Times New Roman" panose="02020603050405020304" pitchFamily="18" charset="0"/>
                                  </a:rPr>
                                  <m:t>𝑧</m:t>
                                </m:r>
                              </m:num>
                              <m:den>
                                <m:r>
                                  <a:rPr lang="en-US" sz="1800" i="1">
                                    <a:effectLst/>
                                    <a:latin typeface="Cambria Math" panose="02040503050406030204" pitchFamily="18" charset="0"/>
                                    <a:ea typeface="Calibri" panose="020F0502020204030204" pitchFamily="34" charset="0"/>
                                    <a:cs typeface="Times New Roman" panose="02020603050405020304" pitchFamily="18" charset="0"/>
                                  </a:rPr>
                                  <m:t>𝑏</m:t>
                                </m:r>
                              </m:den>
                            </m:f>
                          </m:e>
                        </m:d>
                      </m:e>
                    </m:d>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oMath>
                </a14:m>
                <a:endParaRPr lang="en-US" sz="1800" i="1" dirty="0">
                  <a:effectLst/>
                  <a:latin typeface="Cambria Math" panose="02040503050406030204" pitchFamily="18" charset="0"/>
                  <a:ea typeface="Times New Roman" panose="02020603050405020304" pitchFamily="18" charset="0"/>
                  <a:cs typeface="Times New Roman" panose="02020603050405020304" pitchFamily="18" charset="0"/>
                </a:endParaRPr>
              </a:p>
              <a:p>
                <a:pPr>
                  <a:buClr>
                    <a:schemeClr val="accent6"/>
                  </a:buClr>
                  <a:buSzPct val="85000"/>
                  <a:buFont typeface="Wingdings" panose="05000000000000000000" pitchFamily="2" charset="2"/>
                  <a:buChar char="§"/>
                </a:pPr>
                <a14:m>
                  <m:oMath xmlns:m="http://schemas.openxmlformats.org/officeDocument/2006/math">
                    <m:sSub>
                      <m:sSubPr>
                        <m:ctrlP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𝜎</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𝑧</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3</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𝑚𝑎𝑥</m:t>
                            </m:r>
                          </m:sub>
                        </m:sSub>
                      </m:num>
                      <m:den>
                        <m:rad>
                          <m:radPr>
                            <m:degHide m:val="on"/>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f>
                              <m:fPr>
                                <m:type m:val="skw"/>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𝑧</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𝑏</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den>
                            </m:f>
                          </m:e>
                        </m:rad>
                      </m:den>
                    </m:f>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oMath>
                </a14:m>
                <a:endParaRPr lang="ar-SA" dirty="0"/>
              </a:p>
            </p:txBody>
          </p:sp>
        </mc:Choice>
        <mc:Fallback xmlns="">
          <p:sp>
            <p:nvSpPr>
              <p:cNvPr id="3" name="عنصر نائب للمحتوى 2">
                <a:extLst>
                  <a:ext uri="{FF2B5EF4-FFF2-40B4-BE49-F238E27FC236}">
                    <a16:creationId xmlns:a16="http://schemas.microsoft.com/office/drawing/2014/main" id="{580E830B-25C4-4834-A955-377C66EFF030}"/>
                  </a:ext>
                </a:extLst>
              </p:cNvPr>
              <p:cNvSpPr>
                <a:spLocks noGrp="1" noRot="1" noChangeAspect="1" noMove="1" noResize="1" noEditPoints="1" noAdjustHandles="1" noChangeArrowheads="1" noChangeShapeType="1" noTextEdit="1"/>
              </p:cNvSpPr>
              <p:nvPr>
                <p:ph sz="half" idx="1"/>
              </p:nvPr>
            </p:nvSpPr>
            <p:spPr>
              <a:xfrm>
                <a:off x="982133" y="2667000"/>
                <a:ext cx="7704666" cy="3352800"/>
              </a:xfrm>
              <a:blipFill>
                <a:blip r:embed="rId2"/>
                <a:stretch>
                  <a:fillRect l="-237" b="-13091"/>
                </a:stretch>
              </a:blipFill>
            </p:spPr>
            <p:txBody>
              <a:bodyPr/>
              <a:lstStyle/>
              <a:p>
                <a:r>
                  <a:rPr lang="ar-SA">
                    <a:noFill/>
                  </a:rPr>
                  <a:t> </a:t>
                </a:r>
              </a:p>
            </p:txBody>
          </p:sp>
        </mc:Fallback>
      </mc:AlternateContent>
    </p:spTree>
    <p:extLst>
      <p:ext uri="{BB962C8B-B14F-4D97-AF65-F5344CB8AC3E}">
        <p14:creationId xmlns:p14="http://schemas.microsoft.com/office/powerpoint/2010/main" val="871254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2151752-8D75-41E7-8D3A-5B616FCB4B2C}"/>
              </a:ext>
            </a:extLst>
          </p:cNvPr>
          <p:cNvSpPr>
            <a:spLocks noGrp="1"/>
          </p:cNvSpPr>
          <p:nvPr>
            <p:ph type="title"/>
          </p:nvPr>
        </p:nvSpPr>
        <p:spPr>
          <a:xfrm>
            <a:off x="982133" y="685801"/>
            <a:ext cx="7704667" cy="1447799"/>
          </a:xfrm>
        </p:spPr>
        <p:txBody>
          <a:bodyPr/>
          <a:lstStyle/>
          <a:p>
            <a:r>
              <a:rPr kumimoji="0" lang="en-US" sz="3600" b="1" i="0" u="none" strike="noStrike" kern="1200" cap="none" spc="0" normalizeH="0" baseline="0" noProof="0" dirty="0">
                <a:ln w="3175" cmpd="sng">
                  <a:noFill/>
                </a:ln>
                <a:effectLst/>
                <a:uLnTx/>
                <a:uFillTx/>
                <a:latin typeface="Times New Roman" panose="02020603050405020304" pitchFamily="18" charset="0"/>
                <a:cs typeface="Times New Roman" panose="02020603050405020304" pitchFamily="18" charset="0"/>
              </a:rPr>
              <a:t>Contact between two spheres</a:t>
            </a:r>
          </a:p>
        </p:txBody>
      </p:sp>
      <mc:AlternateContent xmlns:mc="http://schemas.openxmlformats.org/markup-compatibility/2006" xmlns:a14="http://schemas.microsoft.com/office/drawing/2010/main">
        <mc:Choice Requires="a14">
          <p:sp>
            <p:nvSpPr>
              <p:cNvPr id="3" name="عنصر نائب للمحتوى 2">
                <a:extLst>
                  <a:ext uri="{FF2B5EF4-FFF2-40B4-BE49-F238E27FC236}">
                    <a16:creationId xmlns:a16="http://schemas.microsoft.com/office/drawing/2014/main" id="{6F7426AA-EDD8-4593-BC54-EE580E5836B8}"/>
                  </a:ext>
                </a:extLst>
              </p:cNvPr>
              <p:cNvSpPr>
                <a:spLocks noGrp="1"/>
              </p:cNvSpPr>
              <p:nvPr>
                <p:ph sz="half" idx="1"/>
              </p:nvPr>
            </p:nvSpPr>
            <p:spPr>
              <a:xfrm>
                <a:off x="997669" y="2307453"/>
                <a:ext cx="3739896" cy="1878367"/>
              </a:xfrm>
            </p:spPr>
            <p:txBody>
              <a:bodyPr>
                <a:normAutofit fontScale="85000" lnSpcReduction="10000"/>
              </a:bodyPr>
              <a:lstStyle/>
              <a:p>
                <a:pPr marR="0" lvl="0" algn="l" defTabSz="914400" rtl="0" eaLnBrk="1" fontAlgn="auto" latinLnBrk="0" hangingPunct="1">
                  <a:lnSpc>
                    <a:spcPct val="90000"/>
                  </a:lnSpc>
                  <a:spcBef>
                    <a:spcPts val="1200"/>
                  </a:spcBef>
                  <a:spcAft>
                    <a:spcPts val="0"/>
                  </a:spcAft>
                  <a:buClr>
                    <a:srgbClr val="94B6D2">
                      <a:lumMod val="75000"/>
                    </a:srgbClr>
                  </a:buClr>
                  <a:buSzPct val="85000"/>
                  <a:buFont typeface="Wingdings" panose="05000000000000000000" pitchFamily="2" charset="2"/>
                  <a:buChar char="v"/>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The radius of the contact area is given by :</a:t>
                </a:r>
              </a:p>
              <a:p>
                <a:pPr marL="0" marR="0" lvl="0" indent="0" algn="l" defTabSz="914400" rtl="0" eaLnBrk="1" fontAlgn="auto" latinLnBrk="0" hangingPunct="1">
                  <a:lnSpc>
                    <a:spcPct val="90000"/>
                  </a:lnSpc>
                  <a:spcBef>
                    <a:spcPts val="1200"/>
                  </a:spcBef>
                  <a:spcAft>
                    <a:spcPts val="0"/>
                  </a:spcAft>
                  <a:buClr>
                    <a:srgbClr val="94B6D2">
                      <a:lumMod val="75000"/>
                    </a:srgbClr>
                  </a:buClr>
                  <a:buSzPct val="85000"/>
                  <a:buNone/>
                  <a:tabLst/>
                  <a:defRPr/>
                </a:pPr>
                <a14:m>
                  <m:oMathPara xmlns:m="http://schemas.openxmlformats.org/officeDocument/2006/math">
                    <m:oMathParaPr>
                      <m:jc m:val="centerGroup"/>
                    </m:oMathParaPr>
                    <m:oMath xmlns:m="http://schemas.openxmlformats.org/officeDocument/2006/math">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𝒂</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p>
                        <m:sSup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d>
                            <m:d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f>
                                <m:f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𝟑</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𝑭</m:t>
                                  </m:r>
                                  <m:d>
                                    <m:d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f>
                                        <m:f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𝟏</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𝒗</m:t>
                                          </m:r>
                                          <m:sSup>
                                            <m:sSup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𝟏</m:t>
                                              </m:r>
                                            </m:e>
                                            <m:sup>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𝟐</m:t>
                                              </m:r>
                                            </m:sup>
                                          </m:sSup>
                                        </m:num>
                                        <m:den>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𝑬</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𝟏</m:t>
                                          </m:r>
                                        </m:den>
                                      </m:f>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f>
                                        <m:f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𝟏</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𝒗</m:t>
                                          </m:r>
                                          <m:sSup>
                                            <m:sSup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pPr>
                                            <m:e>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𝟐</m:t>
                                              </m:r>
                                            </m:e>
                                            <m:sup>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𝟐</m:t>
                                              </m:r>
                                            </m:sup>
                                          </m:sSup>
                                        </m:num>
                                        <m:den>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𝑬</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𝟐</m:t>
                                          </m:r>
                                        </m:den>
                                      </m:f>
                                    </m:e>
                                  </m:d>
                                </m:num>
                                <m:den>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𝟒</m:t>
                                  </m:r>
                                  <m:d>
                                    <m:d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f>
                                        <m:f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𝟏</m:t>
                                          </m:r>
                                        </m:num>
                                        <m:den>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𝑹</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𝟏</m:t>
                                          </m:r>
                                        </m:den>
                                      </m:f>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f>
                                        <m:f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𝟏</m:t>
                                          </m:r>
                                        </m:num>
                                        <m:den>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𝑹</m:t>
                                          </m:r>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𝟐</m:t>
                                          </m:r>
                                        </m:den>
                                      </m:f>
                                    </m:e>
                                  </m:d>
                                </m:den>
                              </m:f>
                            </m:e>
                          </m:d>
                        </m:e>
                        <m:sup>
                          <m:f>
                            <m:fPr>
                              <m:ctrlP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𝟏</m:t>
                              </m:r>
                            </m:num>
                            <m:den>
                              <m:r>
                                <a:rPr kumimoji="0" lang="en-US" sz="20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𝟑</m:t>
                              </m:r>
                            </m:den>
                          </m:f>
                        </m:sup>
                      </m:sSup>
                    </m:oMath>
                  </m:oMathPara>
                </a14:m>
                <a:endParaRPr lang="ar-SA" dirty="0"/>
              </a:p>
            </p:txBody>
          </p:sp>
        </mc:Choice>
        <mc:Fallback xmlns="">
          <p:sp>
            <p:nvSpPr>
              <p:cNvPr id="3" name="عنصر نائب للمحتوى 2">
                <a:extLst>
                  <a:ext uri="{FF2B5EF4-FFF2-40B4-BE49-F238E27FC236}">
                    <a16:creationId xmlns:a16="http://schemas.microsoft.com/office/drawing/2014/main" id="{6F7426AA-EDD8-4593-BC54-EE580E5836B8}"/>
                  </a:ext>
                </a:extLst>
              </p:cNvPr>
              <p:cNvSpPr>
                <a:spLocks noGrp="1" noRot="1" noChangeAspect="1" noMove="1" noResize="1" noEditPoints="1" noAdjustHandles="1" noChangeArrowheads="1" noChangeShapeType="1" noTextEdit="1"/>
              </p:cNvSpPr>
              <p:nvPr>
                <p:ph sz="half" idx="1"/>
              </p:nvPr>
            </p:nvSpPr>
            <p:spPr>
              <a:xfrm>
                <a:off x="997669" y="2307453"/>
                <a:ext cx="3739896" cy="1878367"/>
              </a:xfrm>
              <a:blipFill>
                <a:blip r:embed="rId2"/>
                <a:stretch>
                  <a:fillRect l="-326"/>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4" name="عنصر نائب للمحتوى 3">
                <a:extLst>
                  <a:ext uri="{FF2B5EF4-FFF2-40B4-BE49-F238E27FC236}">
                    <a16:creationId xmlns:a16="http://schemas.microsoft.com/office/drawing/2014/main" id="{5C92435B-B428-42B7-91E6-C9EEADF4FF35}"/>
                  </a:ext>
                </a:extLst>
              </p:cNvPr>
              <p:cNvSpPr>
                <a:spLocks noGrp="1"/>
              </p:cNvSpPr>
              <p:nvPr>
                <p:ph sz="half" idx="2"/>
              </p:nvPr>
            </p:nvSpPr>
            <p:spPr>
              <a:xfrm>
                <a:off x="4946904" y="2311152"/>
                <a:ext cx="3739896" cy="1600200"/>
              </a:xfrm>
            </p:spPr>
            <p:txBody>
              <a:bodyPr>
                <a:normAutofit fontScale="85000" lnSpcReduction="10000"/>
              </a:bodyPr>
              <a:lstStyle/>
              <a:p>
                <a:pPr algn="just">
                  <a:buClr>
                    <a:schemeClr val="accent6"/>
                  </a:buClr>
                  <a:buSzPct val="85000"/>
                  <a:buFont typeface="Wingdings" panose="05000000000000000000" pitchFamily="2" charset="2"/>
                  <a:buChar char="v"/>
                </a:pPr>
                <a:r>
                  <a:rPr lang="en-US" sz="1800" dirty="0">
                    <a:latin typeface="Times New Roman" panose="02020603050405020304" pitchFamily="18" charset="0"/>
                    <a:cs typeface="Times New Roman" panose="02020603050405020304" pitchFamily="18" charset="0"/>
                  </a:rPr>
                  <a:t>The maximum contact pressure at the center of the circular  contact area is given by:</a:t>
                </a:r>
              </a:p>
              <a:p>
                <a:pPr marL="0" indent="0">
                  <a:buClr>
                    <a:schemeClr val="accent6"/>
                  </a:buClr>
                  <a:buSzPct val="85000"/>
                  <a:buNone/>
                </a:pPr>
                <a14:m>
                  <m:oMath xmlns:m="http://schemas.openxmlformats.org/officeDocument/2006/math">
                    <m:r>
                      <a:rPr lang="en-US" sz="2000" b="1" i="1">
                        <a:latin typeface="Cambria Math" panose="02040503050406030204" pitchFamily="18" charset="0"/>
                      </a:rPr>
                      <m:t>𝑷𝒎𝒂𝒙</m:t>
                    </m:r>
                    <m:r>
                      <a:rPr lang="en-US" sz="2000" b="1" i="1">
                        <a:latin typeface="Cambria Math" panose="02040503050406030204" pitchFamily="18" charset="0"/>
                      </a:rPr>
                      <m:t>=</m:t>
                    </m:r>
                  </m:oMath>
                </a14:m>
                <a:r>
                  <a:rPr lang="en-US" sz="2000" b="1" dirty="0">
                    <a:ea typeface="Calibri" panose="020F0502020204030204" pitchFamily="34" charset="0"/>
                    <a:cs typeface="Times New Roman" panose="02020603050405020304" pitchFamily="18" charset="0"/>
                  </a:rPr>
                  <a:t> </a:t>
                </a:r>
                <a14:m>
                  <m:oMath xmlns:m="http://schemas.openxmlformats.org/officeDocument/2006/math">
                    <m:f>
                      <m:fPr>
                        <m:ctrlPr>
                          <a:rPr lang="en-US" sz="2000" b="1" i="1">
                            <a:latin typeface="Cambria Math" panose="02040503050406030204" pitchFamily="18" charset="0"/>
                            <a:ea typeface="Calibri" panose="020F0502020204030204" pitchFamily="34" charset="0"/>
                            <a:cs typeface="Times New Roman" panose="02020603050405020304" pitchFamily="18" charset="0"/>
                          </a:rPr>
                        </m:ctrlPr>
                      </m:fPr>
                      <m:num>
                        <m:r>
                          <a:rPr lang="en-US" sz="2000" b="1" i="1">
                            <a:latin typeface="Cambria Math" panose="02040503050406030204" pitchFamily="18" charset="0"/>
                            <a:ea typeface="Calibri" panose="020F0502020204030204" pitchFamily="34" charset="0"/>
                            <a:cs typeface="Times New Roman" panose="02020603050405020304" pitchFamily="18" charset="0"/>
                          </a:rPr>
                          <m:t>𝟑</m:t>
                        </m:r>
                        <m:r>
                          <a:rPr lang="en-US" sz="2000" b="1" i="1">
                            <a:latin typeface="Cambria Math" panose="02040503050406030204" pitchFamily="18" charset="0"/>
                            <a:ea typeface="Calibri" panose="020F0502020204030204" pitchFamily="34" charset="0"/>
                            <a:cs typeface="Times New Roman" panose="02020603050405020304" pitchFamily="18" charset="0"/>
                          </a:rPr>
                          <m:t>𝑭</m:t>
                        </m:r>
                      </m:num>
                      <m:den>
                        <m:r>
                          <a:rPr lang="en-US" sz="2000" b="1" i="1">
                            <a:latin typeface="Cambria Math" panose="02040503050406030204" pitchFamily="18" charset="0"/>
                            <a:ea typeface="Calibri" panose="020F0502020204030204" pitchFamily="34" charset="0"/>
                            <a:cs typeface="Times New Roman" panose="02020603050405020304" pitchFamily="18" charset="0"/>
                          </a:rPr>
                          <m:t>𝟐</m:t>
                        </m:r>
                        <m:r>
                          <a:rPr lang="en-US" sz="2000" b="1" i="1">
                            <a:latin typeface="Cambria Math" panose="02040503050406030204" pitchFamily="18" charset="0"/>
                            <a:ea typeface="Calibri" panose="020F0502020204030204" pitchFamily="34" charset="0"/>
                            <a:cs typeface="Times New Roman" panose="02020603050405020304" pitchFamily="18" charset="0"/>
                          </a:rPr>
                          <m:t>𝝅</m:t>
                        </m:r>
                        <m:sSup>
                          <m:sSupPr>
                            <m:ctrlPr>
                              <a:rPr lang="en-US" sz="2000" b="1" i="1">
                                <a:latin typeface="Cambria Math" panose="02040503050406030204" pitchFamily="18" charset="0"/>
                                <a:ea typeface="Calibri" panose="020F0502020204030204" pitchFamily="34" charset="0"/>
                                <a:cs typeface="Times New Roman" panose="02020603050405020304" pitchFamily="18" charset="0"/>
                              </a:rPr>
                            </m:ctrlPr>
                          </m:sSupPr>
                          <m:e>
                            <m:r>
                              <a:rPr lang="en-US" sz="2000" b="1" i="1">
                                <a:latin typeface="Cambria Math" panose="02040503050406030204" pitchFamily="18" charset="0"/>
                                <a:ea typeface="Calibri" panose="020F0502020204030204" pitchFamily="34" charset="0"/>
                                <a:cs typeface="Times New Roman" panose="02020603050405020304" pitchFamily="18" charset="0"/>
                              </a:rPr>
                              <m:t>𝒂</m:t>
                            </m:r>
                          </m:e>
                          <m:sup>
                            <m:r>
                              <a:rPr lang="en-US" sz="2000" b="1" i="1">
                                <a:latin typeface="Cambria Math" panose="02040503050406030204" pitchFamily="18" charset="0"/>
                                <a:ea typeface="Calibri" panose="020F0502020204030204" pitchFamily="34" charset="0"/>
                                <a:cs typeface="Times New Roman" panose="02020603050405020304" pitchFamily="18" charset="0"/>
                              </a:rPr>
                              <m:t>𝟐</m:t>
                            </m:r>
                          </m:sup>
                        </m:sSup>
                      </m:den>
                    </m:f>
                    <m:r>
                      <a:rPr lang="en-US" sz="2000" b="1" i="1">
                        <a:latin typeface="Cambria Math" panose="02040503050406030204" pitchFamily="18" charset="0"/>
                        <a:ea typeface="Calibri" panose="020F0502020204030204" pitchFamily="34" charset="0"/>
                        <a:cs typeface="Times New Roman" panose="02020603050405020304" pitchFamily="18" charset="0"/>
                      </a:rPr>
                      <m:t> </m:t>
                    </m:r>
                  </m:oMath>
                </a14:m>
                <a:endParaRPr lang="ar-SA" sz="2000" b="1" dirty="0"/>
              </a:p>
            </p:txBody>
          </p:sp>
        </mc:Choice>
        <mc:Fallback xmlns="">
          <p:sp>
            <p:nvSpPr>
              <p:cNvPr id="4" name="عنصر نائب للمحتوى 3">
                <a:extLst>
                  <a:ext uri="{FF2B5EF4-FFF2-40B4-BE49-F238E27FC236}">
                    <a16:creationId xmlns:a16="http://schemas.microsoft.com/office/drawing/2014/main" id="{5C92435B-B428-42B7-91E6-C9EEADF4FF35}"/>
                  </a:ext>
                </a:extLst>
              </p:cNvPr>
              <p:cNvSpPr>
                <a:spLocks noGrp="1" noRot="1" noChangeAspect="1" noMove="1" noResize="1" noEditPoints="1" noAdjustHandles="1" noChangeArrowheads="1" noChangeShapeType="1" noTextEdit="1"/>
              </p:cNvSpPr>
              <p:nvPr>
                <p:ph sz="half" idx="2"/>
              </p:nvPr>
            </p:nvSpPr>
            <p:spPr>
              <a:xfrm>
                <a:off x="4946904" y="2311152"/>
                <a:ext cx="3739896" cy="1600200"/>
              </a:xfrm>
              <a:blipFill>
                <a:blip r:embed="rId3"/>
                <a:stretch>
                  <a:fillRect l="-163" r="-489"/>
                </a:stretch>
              </a:blipFill>
            </p:spPr>
            <p:txBody>
              <a:bodyPr/>
              <a:lstStyle/>
              <a:p>
                <a:r>
                  <a:rPr lang="ar-SA">
                    <a:noFill/>
                  </a:rPr>
                  <a:t> </a:t>
                </a:r>
              </a:p>
            </p:txBody>
          </p:sp>
        </mc:Fallback>
      </mc:AlternateContent>
      <p:pic>
        <p:nvPicPr>
          <p:cNvPr id="6" name="صورة 5">
            <a:extLst>
              <a:ext uri="{FF2B5EF4-FFF2-40B4-BE49-F238E27FC236}">
                <a16:creationId xmlns:a16="http://schemas.microsoft.com/office/drawing/2014/main" id="{570F7441-8F70-42F2-B9D2-E1FD665E4C4F}"/>
              </a:ext>
            </a:extLst>
          </p:cNvPr>
          <p:cNvPicPr>
            <a:picLocks noChangeAspect="1"/>
          </p:cNvPicPr>
          <p:nvPr/>
        </p:nvPicPr>
        <p:blipFill>
          <a:blip r:embed="rId4"/>
          <a:stretch>
            <a:fillRect/>
          </a:stretch>
        </p:blipFill>
        <p:spPr>
          <a:xfrm>
            <a:off x="2240691" y="4267200"/>
            <a:ext cx="5455509" cy="2438400"/>
          </a:xfrm>
          <a:prstGeom prst="rect">
            <a:avLst/>
          </a:prstGeom>
        </p:spPr>
      </p:pic>
    </p:spTree>
    <p:extLst>
      <p:ext uri="{BB962C8B-B14F-4D97-AF65-F5344CB8AC3E}">
        <p14:creationId xmlns:p14="http://schemas.microsoft.com/office/powerpoint/2010/main" val="30960103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TM03457496[[fn=Parallax]]</Template>
  <TotalTime>2261</TotalTime>
  <Words>738</Words>
  <Application>Microsoft Office PowerPoint</Application>
  <PresentationFormat>عرض على الشاشة (4:3)</PresentationFormat>
  <Paragraphs>121</Paragraphs>
  <Slides>39</Slides>
  <Notes>0</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39</vt:i4>
      </vt:variant>
    </vt:vector>
  </HeadingPairs>
  <TitlesOfParts>
    <vt:vector size="48" baseType="lpstr">
      <vt:lpstr>Arial</vt:lpstr>
      <vt:lpstr>Calibri</vt:lpstr>
      <vt:lpstr>Cambria Math</vt:lpstr>
      <vt:lpstr>Corbel</vt:lpstr>
      <vt:lpstr>Roboto</vt:lpstr>
      <vt:lpstr>Times New Roman</vt:lpstr>
      <vt:lpstr>Trebuchet MS</vt:lpstr>
      <vt:lpstr>Wingdings</vt:lpstr>
      <vt:lpstr>Parallax</vt:lpstr>
      <vt:lpstr>عرض تقديمي في PowerPoint</vt:lpstr>
      <vt:lpstr>Topics that will be talked about:</vt:lpstr>
      <vt:lpstr>The aim of  project</vt:lpstr>
      <vt:lpstr>Contact stress:</vt:lpstr>
      <vt:lpstr>Some application of contact stress</vt:lpstr>
      <vt:lpstr> Hertzian contact:  </vt:lpstr>
      <vt:lpstr>Contact between two cylinders</vt:lpstr>
      <vt:lpstr>Contact between two cylinders</vt:lpstr>
      <vt:lpstr>Contact between two spheres</vt:lpstr>
      <vt:lpstr>Contact between two spheres</vt:lpstr>
      <vt:lpstr>Finite Element Analysis</vt:lpstr>
      <vt:lpstr>Model of contact stress</vt:lpstr>
      <vt:lpstr>Description of the model 1 (Contact between an internal sphere and an external sphere )</vt:lpstr>
      <vt:lpstr>Create parts</vt:lpstr>
      <vt:lpstr>عرض تقديمي في PowerPoint</vt:lpstr>
      <vt:lpstr>Assign the define material to the deformable part</vt:lpstr>
      <vt:lpstr>عرض تقديمي في PowerPoint</vt:lpstr>
      <vt:lpstr>Interaction Model</vt:lpstr>
      <vt:lpstr>Load and Boundary condition</vt:lpstr>
      <vt:lpstr>Mesh</vt:lpstr>
      <vt:lpstr>عرض تقديمي في PowerPoint</vt:lpstr>
      <vt:lpstr>Results</vt:lpstr>
      <vt:lpstr>Description of the model 2 (Contact between two spheres )</vt:lpstr>
      <vt:lpstr>Model 2 (Contact between two spheres )</vt:lpstr>
      <vt:lpstr>Results</vt:lpstr>
      <vt:lpstr>Description of the model 3 (Contact between two cylinders  )</vt:lpstr>
      <vt:lpstr>Model 3 (Contact between two cylinders )</vt:lpstr>
      <vt:lpstr>Results</vt:lpstr>
      <vt:lpstr>Interference (shrink and press) fit </vt:lpstr>
      <vt:lpstr>Deference between shrink and press fit .</vt:lpstr>
      <vt:lpstr>Some application of Interference (shrink and press) fit</vt:lpstr>
      <vt:lpstr>Interference (shrink and press) fit equations</vt:lpstr>
      <vt:lpstr>Interference(shrink and press) fit equation</vt:lpstr>
      <vt:lpstr>Interference (shrink and press) fit equations</vt:lpstr>
      <vt:lpstr>Model of Interference fit</vt:lpstr>
      <vt:lpstr>Description of the model 4 (shaft –bearing)</vt:lpstr>
      <vt:lpstr>Model 4 (shaft –bearing)</vt:lpstr>
      <vt:lpstr>Results</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Metal Manufacturing processes using finite element analyses</dc:title>
  <dc:creator>ammar</dc:creator>
  <cp:lastModifiedBy>A.K</cp:lastModifiedBy>
  <cp:revision>103</cp:revision>
  <dcterms:created xsi:type="dcterms:W3CDTF">2020-05-26T10:15:51Z</dcterms:created>
  <dcterms:modified xsi:type="dcterms:W3CDTF">2021-06-03T15:00:44Z</dcterms:modified>
</cp:coreProperties>
</file>