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703" r:id="rId1"/>
  </p:sldMasterIdLst>
  <p:notesMasterIdLst>
    <p:notesMasterId r:id="rId21"/>
  </p:notesMasterIdLst>
  <p:sldIdLst>
    <p:sldId id="256" r:id="rId2"/>
    <p:sldId id="277" r:id="rId3"/>
    <p:sldId id="257" r:id="rId4"/>
    <p:sldId id="258" r:id="rId5"/>
    <p:sldId id="259" r:id="rId6"/>
    <p:sldId id="278" r:id="rId7"/>
    <p:sldId id="279" r:id="rId8"/>
    <p:sldId id="260" r:id="rId9"/>
    <p:sldId id="262" r:id="rId10"/>
    <p:sldId id="263" r:id="rId11"/>
    <p:sldId id="264" r:id="rId12"/>
    <p:sldId id="266" r:id="rId13"/>
    <p:sldId id="267" r:id="rId14"/>
    <p:sldId id="268" r:id="rId15"/>
    <p:sldId id="269" r:id="rId16"/>
    <p:sldId id="272" r:id="rId17"/>
    <p:sldId id="274" r:id="rId18"/>
    <p:sldId id="275" r:id="rId19"/>
    <p:sldId id="276" r:id="rId20"/>
  </p:sldIdLst>
  <p:sldSz cx="14630400" cy="8229600"/>
  <p:notesSz cx="8229600" cy="14630400"/>
  <p:embeddedFontLst>
    <p:embeddedFont>
      <p:font typeface="Noto Sans TC" panose="020B0604020202020204" charset="-128"/>
      <p:regular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Calibri Light" panose="020F0302020204030204" pitchFamily="34" charset="0"/>
      <p:regular r:id="rId27"/>
      <p:italic r:id="rId28"/>
    </p:embeddedFont>
    <p:embeddedFont>
      <p:font typeface="Source Sans 3 Medium" panose="020B0604020202020204" charset="0"/>
      <p:regular r:id="rId2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063B"/>
    <a:srgbClr val="070C77"/>
    <a:srgbClr val="3333CC"/>
    <a:srgbClr val="000099"/>
    <a:srgbClr val="333399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71" d="100"/>
          <a:sy n="71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5886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F4CB59-E78C-8397-F06B-0FB60A7B86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CA1B98-75E8-F25E-D75B-D5E6F8E628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83A3A6-9CBB-B6BE-493B-8C1267E2A9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2BABCB-DBD8-9458-5B7A-28D7DC6E3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56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800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731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93852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94910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16992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081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974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55207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27188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712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86689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3729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0338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388737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1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74302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1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96270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1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15702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1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38095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1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41099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1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66603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2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72219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2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4740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11659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244576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56880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36447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140312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889261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982182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06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9/14/2025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2378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1" r:id="rId17"/>
    <p:sldLayoutId id="2147483722" r:id="rId18"/>
    <p:sldLayoutId id="2147483723" r:id="rId19"/>
    <p:sldLayoutId id="2147483724" r:id="rId20"/>
    <p:sldLayoutId id="2147483725" r:id="rId21"/>
    <p:sldLayoutId id="2147483726" r:id="rId22"/>
    <p:sldLayoutId id="2147483727" r:id="rId23"/>
    <p:sldLayoutId id="2147483730" r:id="rId24"/>
    <p:sldLayoutId id="2147483732" r:id="rId25"/>
    <p:sldLayoutId id="2147483733" r:id="rId26"/>
    <p:sldLayoutId id="2147483734" r:id="rId27"/>
  </p:sldLayoutIdLst>
  <p:hf sldNum="0" hdr="0" ftr="0" dt="0"/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7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12" Type="http://schemas.microsoft.com/office/2007/relationships/hdphoto" Target="../media/hdphoto5.wdp"/><Relationship Id="rId2" Type="http://schemas.openxmlformats.org/officeDocument/2006/relationships/notesSlide" Target="../notesSlides/notesSlide10.xml"/><Relationship Id="rId16" Type="http://schemas.microsoft.com/office/2007/relationships/hdphoto" Target="../media/hdphoto7.wdp"/><Relationship Id="rId1" Type="http://schemas.openxmlformats.org/officeDocument/2006/relationships/slideLayout" Target="../slideLayouts/slideLayout18.xml"/><Relationship Id="rId6" Type="http://schemas.microsoft.com/office/2007/relationships/hdphoto" Target="../media/hdphoto2.wdp"/><Relationship Id="rId11" Type="http://schemas.openxmlformats.org/officeDocument/2006/relationships/image" Target="../media/image26.png"/><Relationship Id="rId5" Type="http://schemas.openxmlformats.org/officeDocument/2006/relationships/image" Target="../media/image23.png"/><Relationship Id="rId15" Type="http://schemas.openxmlformats.org/officeDocument/2006/relationships/image" Target="../media/image28.png"/><Relationship Id="rId10" Type="http://schemas.microsoft.com/office/2007/relationships/hdphoto" Target="../media/hdphoto4.wdp"/><Relationship Id="rId4" Type="http://schemas.openxmlformats.org/officeDocument/2006/relationships/image" Target="../media/image22.png"/><Relationship Id="rId9" Type="http://schemas.openxmlformats.org/officeDocument/2006/relationships/image" Target="../media/image25.png"/><Relationship Id="rId14" Type="http://schemas.microsoft.com/office/2007/relationships/hdphoto" Target="../media/hdphoto6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microsoft.com/office/2007/relationships/hdphoto" Target="../media/hdphoto9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3.png"/><Relationship Id="rId5" Type="http://schemas.microsoft.com/office/2007/relationships/hdphoto" Target="../media/hdphoto8.wdp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microsoft.com/office/2007/relationships/hdphoto" Target="../media/hdphoto11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6.png"/><Relationship Id="rId5" Type="http://schemas.microsoft.com/office/2007/relationships/hdphoto" Target="../media/hdphoto10.wdp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6" Type="http://schemas.microsoft.com/office/2007/relationships/hdphoto" Target="../media/hdphoto1.wdp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793790" y="2275403"/>
            <a:ext cx="7556421" cy="124015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4850"/>
              </a:lnSpc>
            </a:pP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The Prime Robot: vision-guided robotic assistant</a:t>
            </a:r>
            <a:b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</a:br>
            <a:endParaRPr lang="en-US" sz="3900" b="1" dirty="0"/>
          </a:p>
        </p:txBody>
      </p:sp>
      <p:sp>
        <p:nvSpPr>
          <p:cNvPr id="4" name="Text 1"/>
          <p:cNvSpPr/>
          <p:nvPr/>
        </p:nvSpPr>
        <p:spPr>
          <a:xfrm>
            <a:off x="793790" y="3813215"/>
            <a:ext cx="75564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5" name="Text 2"/>
          <p:cNvSpPr/>
          <p:nvPr/>
        </p:nvSpPr>
        <p:spPr>
          <a:xfrm>
            <a:off x="793790" y="4428411"/>
            <a:ext cx="3772972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dirty="0" err="1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Yanal</a:t>
            </a:r>
            <a:r>
              <a:rPr lang="en-US" sz="1950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 </a:t>
            </a:r>
            <a:r>
              <a:rPr lang="en-US" sz="1950" dirty="0" err="1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Oudeh</a:t>
            </a:r>
            <a:r>
              <a:rPr lang="en-US" sz="1950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 &amp; Younis </a:t>
            </a:r>
            <a:r>
              <a:rPr lang="en-US" sz="1950" dirty="0" err="1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Masri</a:t>
            </a:r>
            <a:endParaRPr lang="en-US" sz="1950" dirty="0"/>
          </a:p>
        </p:txBody>
      </p:sp>
      <p:sp>
        <p:nvSpPr>
          <p:cNvPr id="6" name="Text 3"/>
          <p:cNvSpPr/>
          <p:nvPr/>
        </p:nvSpPr>
        <p:spPr>
          <a:xfrm>
            <a:off x="793790" y="5036225"/>
            <a:ext cx="2742724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Supervisor: Dr. Anas Toma</a:t>
            </a:r>
            <a:endParaRPr lang="en-US" sz="1950" dirty="0"/>
          </a:p>
        </p:txBody>
      </p:sp>
      <p:sp>
        <p:nvSpPr>
          <p:cNvPr id="7" name="Text 4"/>
          <p:cNvSpPr/>
          <p:nvPr/>
        </p:nvSpPr>
        <p:spPr>
          <a:xfrm>
            <a:off x="793790" y="5644039"/>
            <a:ext cx="4957763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An-Najah National University – September 2025</a:t>
            </a:r>
            <a:endParaRPr lang="en-US" sz="195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054D9E-3606-4D08-AC84-44CD94862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8848" y="0"/>
            <a:ext cx="5775827" cy="82295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484257" y="823614"/>
            <a:ext cx="3661767" cy="4577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600"/>
              </a:lnSpc>
              <a:buNone/>
            </a:pPr>
            <a:r>
              <a:rPr lang="en-US" sz="36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Motion  Set</a:t>
            </a:r>
            <a:endParaRPr lang="en-US" sz="3600" dirty="0"/>
          </a:p>
        </p:txBody>
      </p:sp>
      <p:sp>
        <p:nvSpPr>
          <p:cNvPr id="3" name="Text 1"/>
          <p:cNvSpPr/>
          <p:nvPr/>
        </p:nvSpPr>
        <p:spPr>
          <a:xfrm>
            <a:off x="585788" y="1345406"/>
            <a:ext cx="13458825" cy="2343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800"/>
              </a:lnSpc>
              <a:buNone/>
            </a:pPr>
            <a:endParaRPr lang="en-US" sz="1150" dirty="0"/>
          </a:p>
        </p:txBody>
      </p:sp>
      <p:sp>
        <p:nvSpPr>
          <p:cNvPr id="4" name="Text 2"/>
          <p:cNvSpPr/>
          <p:nvPr/>
        </p:nvSpPr>
        <p:spPr>
          <a:xfrm>
            <a:off x="585788" y="1799392"/>
            <a:ext cx="12220218" cy="3661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850"/>
              </a:lnSpc>
            </a:pPr>
            <a:r>
              <a:rPr lang="en-US" sz="28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This set moves the robot base and positions the arm smoothly and safely.</a:t>
            </a:r>
            <a:endParaRPr lang="en-US" sz="2800" dirty="0"/>
          </a:p>
        </p:txBody>
      </p:sp>
      <p:sp>
        <p:nvSpPr>
          <p:cNvPr id="5" name="Shape 3"/>
          <p:cNvSpPr/>
          <p:nvPr/>
        </p:nvSpPr>
        <p:spPr>
          <a:xfrm>
            <a:off x="585788" y="2385179"/>
            <a:ext cx="4388644" cy="2539127"/>
          </a:xfrm>
          <a:prstGeom prst="roundRect">
            <a:avLst>
              <a:gd name="adj" fmla="val 865"/>
            </a:avLst>
          </a:prstGeom>
          <a:solidFill>
            <a:srgbClr val="120336"/>
          </a:solidFill>
          <a:ln w="15240">
            <a:solidFill>
              <a:srgbClr val="3F3F44"/>
            </a:solidFill>
            <a:prstDash val="solid"/>
          </a:ln>
        </p:spPr>
      </p:sp>
      <p:pic>
        <p:nvPicPr>
          <p:cNvPr id="6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" y="2385179"/>
            <a:ext cx="60960" cy="2539127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808434" y="4469725"/>
            <a:ext cx="4004310" cy="29289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300"/>
              </a:lnSpc>
            </a:pPr>
            <a:r>
              <a:rPr lang="en-US" sz="140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DC Gear Motors (wheels)</a:t>
            </a:r>
            <a:endParaRPr lang="en-US" sz="1400" dirty="0"/>
          </a:p>
        </p:txBody>
      </p:sp>
      <p:sp>
        <p:nvSpPr>
          <p:cNvPr id="9" name="Shape 5"/>
          <p:cNvSpPr/>
          <p:nvPr/>
        </p:nvSpPr>
        <p:spPr>
          <a:xfrm>
            <a:off x="5120878" y="2385179"/>
            <a:ext cx="4388644" cy="2539127"/>
          </a:xfrm>
          <a:prstGeom prst="roundRect">
            <a:avLst>
              <a:gd name="adj" fmla="val 865"/>
            </a:avLst>
          </a:prstGeom>
          <a:solidFill>
            <a:srgbClr val="120336"/>
          </a:solidFill>
          <a:ln w="15240">
            <a:solidFill>
              <a:srgbClr val="3F3F44"/>
            </a:solidFill>
            <a:prstDash val="solid"/>
          </a:ln>
        </p:spPr>
      </p:sp>
      <p:pic>
        <p:nvPicPr>
          <p:cNvPr id="10" name="Image 2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0878" y="2385179"/>
            <a:ext cx="60960" cy="2539127"/>
          </a:xfrm>
          <a:prstGeom prst="rect">
            <a:avLst/>
          </a:prstGeom>
        </p:spPr>
      </p:pic>
      <p:sp>
        <p:nvSpPr>
          <p:cNvPr id="12" name="Text 6"/>
          <p:cNvSpPr/>
          <p:nvPr/>
        </p:nvSpPr>
        <p:spPr>
          <a:xfrm>
            <a:off x="5343525" y="4414123"/>
            <a:ext cx="4004310" cy="29289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300"/>
              </a:lnSpc>
            </a:pPr>
            <a:r>
              <a:rPr lang="pt-BR" sz="140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Dual H-Bridge Drivers (L298N ×2)</a:t>
            </a:r>
            <a:endParaRPr lang="en-US" sz="1400" dirty="0"/>
          </a:p>
        </p:txBody>
      </p:sp>
      <p:sp>
        <p:nvSpPr>
          <p:cNvPr id="13" name="Shape 7"/>
          <p:cNvSpPr/>
          <p:nvPr/>
        </p:nvSpPr>
        <p:spPr>
          <a:xfrm>
            <a:off x="9655969" y="2385179"/>
            <a:ext cx="4388644" cy="2539127"/>
          </a:xfrm>
          <a:prstGeom prst="roundRect">
            <a:avLst>
              <a:gd name="adj" fmla="val 865"/>
            </a:avLst>
          </a:prstGeom>
          <a:solidFill>
            <a:srgbClr val="120336"/>
          </a:solidFill>
          <a:ln w="15240">
            <a:solidFill>
              <a:srgbClr val="3F3F44"/>
            </a:solidFill>
            <a:prstDash val="solid"/>
          </a:ln>
        </p:spPr>
      </p:sp>
      <p:pic>
        <p:nvPicPr>
          <p:cNvPr id="14" name="Image 4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5969" y="2385179"/>
            <a:ext cx="60960" cy="2539127"/>
          </a:xfrm>
          <a:prstGeom prst="rect">
            <a:avLst/>
          </a:prstGeom>
        </p:spPr>
      </p:pic>
      <p:sp>
        <p:nvSpPr>
          <p:cNvPr id="16" name="Text 8"/>
          <p:cNvSpPr/>
          <p:nvPr/>
        </p:nvSpPr>
        <p:spPr>
          <a:xfrm>
            <a:off x="9878616" y="4415195"/>
            <a:ext cx="4004310" cy="2343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1800"/>
              </a:lnSpc>
            </a:pPr>
            <a:r>
              <a:rPr lang="en-US" sz="11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Wheels &amp; Chassis</a:t>
            </a:r>
            <a:endParaRPr lang="en-US" sz="1150" dirty="0"/>
          </a:p>
        </p:txBody>
      </p:sp>
      <p:sp>
        <p:nvSpPr>
          <p:cNvPr id="17" name="Shape 9"/>
          <p:cNvSpPr/>
          <p:nvPr/>
        </p:nvSpPr>
        <p:spPr>
          <a:xfrm>
            <a:off x="585788" y="5070753"/>
            <a:ext cx="4388644" cy="2564130"/>
          </a:xfrm>
          <a:prstGeom prst="roundRect">
            <a:avLst>
              <a:gd name="adj" fmla="val 857"/>
            </a:avLst>
          </a:prstGeom>
          <a:solidFill>
            <a:srgbClr val="120336"/>
          </a:solidFill>
          <a:ln w="15240">
            <a:solidFill>
              <a:srgbClr val="3F3F44"/>
            </a:solidFill>
            <a:prstDash val="solid"/>
          </a:ln>
        </p:spPr>
      </p:sp>
      <p:pic>
        <p:nvPicPr>
          <p:cNvPr id="18" name="Image 6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" y="5070753"/>
            <a:ext cx="60960" cy="2564130"/>
          </a:xfrm>
          <a:prstGeom prst="rect">
            <a:avLst/>
          </a:prstGeom>
        </p:spPr>
      </p:pic>
      <p:sp>
        <p:nvSpPr>
          <p:cNvPr id="20" name="Text 10"/>
          <p:cNvSpPr/>
          <p:nvPr/>
        </p:nvSpPr>
        <p:spPr>
          <a:xfrm>
            <a:off x="808434" y="7083147"/>
            <a:ext cx="4004310" cy="29289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300"/>
              </a:lnSpc>
            </a:pPr>
            <a:r>
              <a:rPr lang="en-US" sz="140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Front Ultrasonic Safety (HC-SR04)</a:t>
            </a:r>
            <a:endParaRPr lang="en-US" sz="1400" dirty="0"/>
          </a:p>
        </p:txBody>
      </p:sp>
      <p:sp>
        <p:nvSpPr>
          <p:cNvPr id="21" name="Shape 11"/>
          <p:cNvSpPr/>
          <p:nvPr/>
        </p:nvSpPr>
        <p:spPr>
          <a:xfrm>
            <a:off x="5120878" y="5070753"/>
            <a:ext cx="4388644" cy="2564130"/>
          </a:xfrm>
          <a:prstGeom prst="roundRect">
            <a:avLst>
              <a:gd name="adj" fmla="val 857"/>
            </a:avLst>
          </a:prstGeom>
          <a:solidFill>
            <a:srgbClr val="120336"/>
          </a:solidFill>
          <a:ln w="15240">
            <a:solidFill>
              <a:srgbClr val="3F3F44"/>
            </a:solidFill>
            <a:prstDash val="solid"/>
          </a:ln>
        </p:spPr>
      </p:sp>
      <p:pic>
        <p:nvPicPr>
          <p:cNvPr id="22" name="Image 8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0878" y="5070753"/>
            <a:ext cx="60960" cy="2564130"/>
          </a:xfrm>
          <a:prstGeom prst="rect">
            <a:avLst/>
          </a:prstGeom>
        </p:spPr>
      </p:pic>
      <p:sp>
        <p:nvSpPr>
          <p:cNvPr id="24" name="Text 12"/>
          <p:cNvSpPr/>
          <p:nvPr/>
        </p:nvSpPr>
        <p:spPr>
          <a:xfrm>
            <a:off x="5343525" y="7180302"/>
            <a:ext cx="4004310" cy="29289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300"/>
              </a:lnSpc>
            </a:pPr>
            <a:r>
              <a:rPr lang="en-US" sz="140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Servo Kit (3× MG996R)</a:t>
            </a:r>
            <a:endParaRPr lang="en-US" sz="1400" dirty="0"/>
          </a:p>
        </p:txBody>
      </p:sp>
      <p:sp>
        <p:nvSpPr>
          <p:cNvPr id="25" name="Shape 13"/>
          <p:cNvSpPr/>
          <p:nvPr/>
        </p:nvSpPr>
        <p:spPr>
          <a:xfrm>
            <a:off x="9655969" y="5070753"/>
            <a:ext cx="4388644" cy="2564130"/>
          </a:xfrm>
          <a:prstGeom prst="roundRect">
            <a:avLst>
              <a:gd name="adj" fmla="val 857"/>
            </a:avLst>
          </a:prstGeom>
          <a:solidFill>
            <a:srgbClr val="120336"/>
          </a:solidFill>
          <a:ln w="15240">
            <a:solidFill>
              <a:srgbClr val="3F3F44"/>
            </a:solidFill>
            <a:prstDash val="solid"/>
          </a:ln>
        </p:spPr>
        <p:txBody>
          <a:bodyPr/>
          <a:lstStyle/>
          <a:p>
            <a:endParaRPr lang="en-IL" dirty="0"/>
          </a:p>
        </p:txBody>
      </p:sp>
      <p:pic>
        <p:nvPicPr>
          <p:cNvPr id="26" name="Image 10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969" y="5070753"/>
            <a:ext cx="60960" cy="2564130"/>
          </a:xfrm>
          <a:prstGeom prst="rect">
            <a:avLst/>
          </a:prstGeom>
        </p:spPr>
      </p:pic>
      <p:sp>
        <p:nvSpPr>
          <p:cNvPr id="28" name="Text 14"/>
          <p:cNvSpPr/>
          <p:nvPr/>
        </p:nvSpPr>
        <p:spPr>
          <a:xfrm>
            <a:off x="9878616" y="7186613"/>
            <a:ext cx="4004310" cy="2343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1800"/>
              </a:lnSpc>
            </a:pPr>
            <a:r>
              <a:rPr lang="en-US" sz="11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SG90 9g Micro Servo SG90</a:t>
            </a:r>
            <a:endParaRPr lang="en-US" sz="115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236DDE9-F536-4E55-A774-9DEF173BED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75566" y="2546866"/>
            <a:ext cx="2355533" cy="1813024"/>
          </a:xfrm>
          <a:prstGeom prst="rect">
            <a:avLst/>
          </a:prstGeom>
          <a:noFill/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119238F-DF6A-44EE-A235-401DE64B5A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718" b="93417" l="5975" r="95283">
                        <a14:foregroundMark x1="6289" y1="59561" x2="6289" y2="59561"/>
                        <a14:foregroundMark x1="49686" y1="89655" x2="49686" y2="89655"/>
                        <a14:foregroundMark x1="92138" y1="63009" x2="92138" y2="63009"/>
                        <a14:foregroundMark x1="43082" y1="93417" x2="43082" y2="93417"/>
                        <a14:foregroundMark x1="6918" y1="59561" x2="6918" y2="59561"/>
                        <a14:foregroundMark x1="95283" y1="61442" x2="95283" y2="6144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64150" y="2485515"/>
            <a:ext cx="2562940" cy="187437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8F8CD1C-E7E5-47D7-8370-E585A2C274D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6863" b="89216" l="9877" r="95062">
                        <a14:foregroundMark x1="69136" y1="24837" x2="67593" y2="24837"/>
                        <a14:foregroundMark x1="70062" y1="17320" x2="70062" y2="17320"/>
                        <a14:foregroundMark x1="59877" y1="13725" x2="59877" y2="13725"/>
                        <a14:foregroundMark x1="59259" y1="18301" x2="69753" y2="22549"/>
                        <a14:foregroundMark x1="72840" y1="12745" x2="86420" y2="19608"/>
                        <a14:foregroundMark x1="44136" y1="9150" x2="45370" y2="11438"/>
                        <a14:foregroundMark x1="89506" y1="22549" x2="89506" y2="22549"/>
                        <a14:foregroundMark x1="94444" y1="32026" x2="95062" y2="35621"/>
                        <a14:foregroundMark x1="67593" y1="10458" x2="84877" y2="17974"/>
                        <a14:foregroundMark x1="65741" y1="7516" x2="84877" y2="17320"/>
                        <a14:foregroundMark x1="87963" y1="18954" x2="69753" y2="6863"/>
                        <a14:foregroundMark x1="67901" y1="8170" x2="55556" y2="817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964085" y="2546866"/>
            <a:ext cx="1990749" cy="188015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AE66968-BC74-47EB-8C0C-144119183C2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906" b="89623" l="5112" r="92971">
                        <a14:foregroundMark x1="8307" y1="34906" x2="5431" y2="46698"/>
                        <a14:foregroundMark x1="92971" y1="25472" x2="92013" y2="7452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45301" y="5147919"/>
            <a:ext cx="2757354" cy="186760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D71BA7F-7F36-4CD2-BF95-D411CA8B632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30525" y="4965205"/>
            <a:ext cx="2337885" cy="221509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1ECBABA-4608-4615-AEA2-82B7276DE02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547083" y="4965205"/>
            <a:ext cx="2468712" cy="21623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038725" y="864989"/>
            <a:ext cx="4552831" cy="5691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450"/>
              </a:lnSpc>
              <a:buNone/>
            </a:pPr>
            <a:r>
              <a:rPr lang="en-US" sz="36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Robotic Arm</a:t>
            </a:r>
            <a:endParaRPr lang="en-US" sz="3600" dirty="0"/>
          </a:p>
        </p:txBody>
      </p:sp>
      <p:sp>
        <p:nvSpPr>
          <p:cNvPr id="3" name="Text 1"/>
          <p:cNvSpPr/>
          <p:nvPr/>
        </p:nvSpPr>
        <p:spPr>
          <a:xfrm>
            <a:off x="728424" y="1434108"/>
            <a:ext cx="13173551" cy="2914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250"/>
              </a:lnSpc>
              <a:buNone/>
            </a:pPr>
            <a:endParaRPr lang="en-US" sz="1400" dirty="0"/>
          </a:p>
        </p:txBody>
      </p:sp>
      <p:sp>
        <p:nvSpPr>
          <p:cNvPr id="4" name="Text 2"/>
          <p:cNvSpPr/>
          <p:nvPr/>
        </p:nvSpPr>
        <p:spPr>
          <a:xfrm>
            <a:off x="728425" y="2032942"/>
            <a:ext cx="13173551" cy="91035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550"/>
              </a:lnSpc>
            </a:pPr>
            <a:r>
              <a:rPr lang="en-US" sz="28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This set is a 6-joint robotic arm—base, shoulder, elbow, wrist pitch, wrist roll, and a two-finger gripper. It follows hand gestures and moves smoothly and safely.</a:t>
            </a:r>
            <a:endParaRPr lang="en-US" sz="2800" dirty="0"/>
          </a:p>
        </p:txBody>
      </p:sp>
      <p:sp>
        <p:nvSpPr>
          <p:cNvPr id="5" name="Text 3"/>
          <p:cNvSpPr/>
          <p:nvPr/>
        </p:nvSpPr>
        <p:spPr>
          <a:xfrm>
            <a:off x="500966" y="3671263"/>
            <a:ext cx="13173551" cy="2914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endParaRPr lang="en-US" sz="1400" dirty="0"/>
          </a:p>
        </p:txBody>
      </p:sp>
      <p:sp>
        <p:nvSpPr>
          <p:cNvPr id="6" name="Shape 4"/>
          <p:cNvSpPr/>
          <p:nvPr/>
        </p:nvSpPr>
        <p:spPr>
          <a:xfrm>
            <a:off x="4138599" y="2949712"/>
            <a:ext cx="5317373" cy="5008686"/>
          </a:xfrm>
          <a:prstGeom prst="roundRect">
            <a:avLst>
              <a:gd name="adj" fmla="val 10768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7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3903" y="3502390"/>
            <a:ext cx="91440" cy="4057650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4023465" y="7563249"/>
            <a:ext cx="5994440" cy="3642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17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Robotic Arm</a:t>
            </a:r>
            <a:endParaRPr lang="en-US" sz="175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8B185E6-5E12-40BA-AF39-1E5A9B83252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026419" y="3016116"/>
            <a:ext cx="3804061" cy="46199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834295" y="1245989"/>
            <a:ext cx="4961811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850"/>
              </a:lnSpc>
              <a:buNone/>
            </a:pPr>
            <a:r>
              <a:rPr lang="en-US" sz="36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Audio &amp; Bluetooth Set</a:t>
            </a:r>
            <a:endParaRPr lang="en-US" sz="3600" dirty="0"/>
          </a:p>
        </p:txBody>
      </p:sp>
      <p:sp>
        <p:nvSpPr>
          <p:cNvPr id="3" name="Text 1"/>
          <p:cNvSpPr/>
          <p:nvPr/>
        </p:nvSpPr>
        <p:spPr>
          <a:xfrm>
            <a:off x="793790" y="2327553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4" name="Text 2"/>
          <p:cNvSpPr/>
          <p:nvPr/>
        </p:nvSpPr>
        <p:spPr>
          <a:xfrm>
            <a:off x="793790" y="2942749"/>
            <a:ext cx="10865406" cy="49613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900"/>
              </a:lnSpc>
              <a:buNone/>
            </a:pPr>
            <a:r>
              <a:rPr lang="en-US" sz="28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This set ensures audio and Bluetooth guidance.</a:t>
            </a:r>
            <a:endParaRPr lang="en-US" sz="2800" dirty="0"/>
          </a:p>
        </p:txBody>
      </p:sp>
      <p:sp>
        <p:nvSpPr>
          <p:cNvPr id="5" name="Shape 3"/>
          <p:cNvSpPr/>
          <p:nvPr/>
        </p:nvSpPr>
        <p:spPr>
          <a:xfrm>
            <a:off x="793790" y="3657600"/>
            <a:ext cx="5650041" cy="3775934"/>
          </a:xfrm>
          <a:prstGeom prst="roundRect">
            <a:avLst>
              <a:gd name="adj" fmla="val 936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6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89" y="3736538"/>
            <a:ext cx="106229" cy="3696996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1594631" y="6586657"/>
            <a:ext cx="3681413" cy="3969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sz="19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HC-06 Bluetooth Module </a:t>
            </a:r>
            <a:endParaRPr lang="en-US" sz="1950" dirty="0"/>
          </a:p>
        </p:txBody>
      </p:sp>
      <p:sp>
        <p:nvSpPr>
          <p:cNvPr id="9" name="Shape 5"/>
          <p:cNvSpPr/>
          <p:nvPr/>
        </p:nvSpPr>
        <p:spPr>
          <a:xfrm>
            <a:off x="7443788" y="3733049"/>
            <a:ext cx="5777360" cy="3700485"/>
          </a:xfrm>
          <a:prstGeom prst="roundRect">
            <a:avLst>
              <a:gd name="adj" fmla="val 936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10" name="Image 2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787" y="3733049"/>
            <a:ext cx="106329" cy="3700485"/>
          </a:xfrm>
          <a:prstGeom prst="rect">
            <a:avLst/>
          </a:prstGeom>
        </p:spPr>
      </p:pic>
      <p:sp>
        <p:nvSpPr>
          <p:cNvPr id="12" name="Text 6"/>
          <p:cNvSpPr/>
          <p:nvPr/>
        </p:nvSpPr>
        <p:spPr>
          <a:xfrm>
            <a:off x="8717800" y="6586657"/>
            <a:ext cx="3681532" cy="3969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it-IT" sz="19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Super Mini USB 2.0 Microphone </a:t>
            </a:r>
            <a:endParaRPr lang="en-US" sz="195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C40A01A-AB15-4A94-8A7E-AC082EBB0C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18" b="89969" l="8882" r="94408">
                        <a14:foregroundMark x1="94408" y1="21944" x2="94408" y2="21944"/>
                        <a14:foregroundMark x1="8882" y1="68339" x2="8882" y2="68339"/>
                        <a14:foregroundMark x1="11513" y1="65831" x2="11513" y2="6583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31068" y="3661699"/>
            <a:ext cx="2866924" cy="300838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F1F92D2-B505-406A-938C-AB2B40A8CC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91747" y="3859157"/>
            <a:ext cx="3046060" cy="28109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834294" y="988040"/>
            <a:ext cx="4961811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850"/>
              </a:lnSpc>
            </a:pPr>
            <a:r>
              <a:rPr lang="en-US" sz="36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Power Regulation &amp; Monitoring</a:t>
            </a:r>
            <a:endParaRPr lang="en-US" sz="3600" b="1" dirty="0"/>
          </a:p>
        </p:txBody>
      </p:sp>
      <p:sp>
        <p:nvSpPr>
          <p:cNvPr id="3" name="Text 1"/>
          <p:cNvSpPr/>
          <p:nvPr/>
        </p:nvSpPr>
        <p:spPr>
          <a:xfrm>
            <a:off x="793790" y="1719739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4" name="Text 2"/>
          <p:cNvSpPr/>
          <p:nvPr/>
        </p:nvSpPr>
        <p:spPr>
          <a:xfrm>
            <a:off x="793790" y="2435981"/>
            <a:ext cx="10202228" cy="49613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900"/>
              </a:lnSpc>
            </a:pPr>
            <a:r>
              <a:rPr lang="en-US" sz="28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This set gives safe, stable power to the robot.</a:t>
            </a:r>
            <a:endParaRPr lang="en-US" sz="2800" dirty="0"/>
          </a:p>
        </p:txBody>
      </p:sp>
      <p:sp>
        <p:nvSpPr>
          <p:cNvPr id="5" name="Text 3"/>
          <p:cNvSpPr/>
          <p:nvPr/>
        </p:nvSpPr>
        <p:spPr>
          <a:xfrm>
            <a:off x="793790" y="3128724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6" name="Shape 4"/>
          <p:cNvSpPr/>
          <p:nvPr/>
        </p:nvSpPr>
        <p:spPr>
          <a:xfrm>
            <a:off x="793790" y="3669506"/>
            <a:ext cx="6422231" cy="3857268"/>
          </a:xfrm>
          <a:prstGeom prst="roundRect">
            <a:avLst>
              <a:gd name="adj" fmla="val 772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7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90" y="3669506"/>
            <a:ext cx="91440" cy="3857268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1106448" y="6908602"/>
            <a:ext cx="5888355" cy="3969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sz="19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XL4015 Adjustable Step Down Buck Converter</a:t>
            </a:r>
            <a:endParaRPr lang="en-US" sz="1950" dirty="0"/>
          </a:p>
        </p:txBody>
      </p:sp>
      <p:sp>
        <p:nvSpPr>
          <p:cNvPr id="10" name="Shape 6"/>
          <p:cNvSpPr/>
          <p:nvPr/>
        </p:nvSpPr>
        <p:spPr>
          <a:xfrm>
            <a:off x="7414379" y="3669506"/>
            <a:ext cx="6422231" cy="3857268"/>
          </a:xfrm>
          <a:prstGeom prst="roundRect">
            <a:avLst>
              <a:gd name="adj" fmla="val 772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11" name="Image 2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4379" y="3669506"/>
            <a:ext cx="91440" cy="3857268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7727037" y="6723368"/>
            <a:ext cx="5888355" cy="3969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sz="19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XL4015 Adjustable Step Down Buck Converter with</a:t>
            </a:r>
            <a:br>
              <a:rPr lang="en-US" sz="19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</a:br>
            <a:r>
              <a:rPr lang="en-US" sz="19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screen</a:t>
            </a:r>
            <a:endParaRPr lang="en-US" sz="195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2BEDA57-A3EC-457E-9CA1-8FF1A25F2C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9114" r="91139">
                        <a14:foregroundMark x1="9367" y1="40513" x2="9367" y2="40513"/>
                        <a14:foregroundMark x1="81772" y1="61795" x2="81772" y2="61795"/>
                        <a14:foregroundMark x1="83797" y1="57179" x2="83797" y2="57179"/>
                        <a14:foregroundMark x1="86582" y1="56667" x2="86582" y2="56667"/>
                        <a14:foregroundMark x1="88101" y1="55128" x2="88101" y2="55128"/>
                        <a14:foregroundMark x1="87342" y1="50513" x2="87342" y2="50513"/>
                        <a14:foregroundMark x1="87089" y1="48974" x2="87089" y2="48974"/>
                        <a14:foregroundMark x1="91139" y1="67436" x2="91139" y2="6743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77837" y="3526027"/>
            <a:ext cx="3545576" cy="350069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CE3FFB-AA52-442A-81CF-7A5A194477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524" b="89524" l="3448" r="89655">
                        <a14:foregroundMark x1="9019" y1="56825" x2="9019" y2="56825"/>
                        <a14:foregroundMark x1="21220" y1="47937" x2="21220" y2="47937"/>
                        <a14:foregroundMark x1="18833" y1="44127" x2="18833" y2="44127"/>
                        <a14:foregroundMark x1="20955" y1="43175" x2="15650" y2="44444"/>
                        <a14:foregroundMark x1="26525" y1="44444" x2="21485" y2="46667"/>
                        <a14:foregroundMark x1="3448" y1="61587" x2="3979" y2="62857"/>
                        <a14:foregroundMark x1="6101" y1="59683" x2="7162" y2="65397"/>
                        <a14:foregroundMark x1="89125" y1="41587" x2="87003" y2="4190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21578" y="3732043"/>
            <a:ext cx="3591426" cy="30007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639508" y="1080016"/>
            <a:ext cx="5351383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Power Set</a:t>
            </a:r>
            <a:endParaRPr lang="en-US" sz="3900" dirty="0"/>
          </a:p>
        </p:txBody>
      </p:sp>
      <p:sp>
        <p:nvSpPr>
          <p:cNvPr id="3" name="Text 1"/>
          <p:cNvSpPr/>
          <p:nvPr/>
        </p:nvSpPr>
        <p:spPr>
          <a:xfrm>
            <a:off x="793790" y="2096929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4" name="Text 2"/>
          <p:cNvSpPr/>
          <p:nvPr/>
        </p:nvSpPr>
        <p:spPr>
          <a:xfrm>
            <a:off x="793790" y="2490211"/>
            <a:ext cx="9626918" cy="49613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900"/>
              </a:lnSpc>
              <a:buNone/>
            </a:pPr>
            <a:r>
              <a:rPr lang="en-US" sz="28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This set supplies and organizes the energy distribution.</a:t>
            </a:r>
            <a:endParaRPr lang="en-US" sz="2800" dirty="0"/>
          </a:p>
        </p:txBody>
      </p:sp>
      <p:sp>
        <p:nvSpPr>
          <p:cNvPr id="5" name="Shape 3"/>
          <p:cNvSpPr/>
          <p:nvPr/>
        </p:nvSpPr>
        <p:spPr>
          <a:xfrm>
            <a:off x="793791" y="3313934"/>
            <a:ext cx="13042820" cy="4218077"/>
          </a:xfrm>
          <a:prstGeom prst="roundRect">
            <a:avLst>
              <a:gd name="adj" fmla="val 817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6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89" y="3367332"/>
            <a:ext cx="105855" cy="4218076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1000593" y="7135057"/>
            <a:ext cx="7080384" cy="3969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1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</a:rPr>
              <a:t>Batteries</a:t>
            </a:r>
            <a:endParaRPr lang="en-US" sz="1950" dirty="0"/>
          </a:p>
        </p:txBody>
      </p:sp>
      <p:sp>
        <p:nvSpPr>
          <p:cNvPr id="12" name="Text 6"/>
          <p:cNvSpPr/>
          <p:nvPr/>
        </p:nvSpPr>
        <p:spPr>
          <a:xfrm>
            <a:off x="7727037" y="6440448"/>
            <a:ext cx="5888355" cy="3969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100"/>
              </a:lnSpc>
              <a:buNone/>
            </a:pPr>
            <a:endParaRPr lang="en-US" sz="195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524EF75-03DE-45E9-A2A5-868C5EF283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8159" y="3829722"/>
            <a:ext cx="6007660" cy="329329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AD4C080-FE69-441C-83D9-B90691E1E219}"/>
              </a:ext>
            </a:extLst>
          </p:cNvPr>
          <p:cNvSpPr txBox="1"/>
          <p:nvPr/>
        </p:nvSpPr>
        <p:spPr>
          <a:xfrm>
            <a:off x="9665349" y="7154123"/>
            <a:ext cx="2159566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</a:rPr>
              <a:t>Batteries</a:t>
            </a:r>
            <a:r>
              <a:rPr lang="en-GB" sz="1950" b="1" dirty="0">
                <a:solidFill>
                  <a:schemeClr val="bg1"/>
                </a:solidFill>
              </a:rPr>
              <a:t> </a:t>
            </a:r>
            <a:r>
              <a:rPr lang="en-GB" sz="195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</a:rPr>
              <a:t>Manual</a:t>
            </a:r>
            <a:endParaRPr lang="en-IL" sz="1950" b="1" dirty="0">
              <a:solidFill>
                <a:srgbClr val="E0D6DE"/>
              </a:solidFill>
              <a:latin typeface="Noto Sans TC" pitchFamily="34" charset="0"/>
              <a:ea typeface="Noto Sans TC" pitchFamily="34" charset="-122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F9391DD-E8F0-4730-85B0-2D681CAC33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1961" y="3829722"/>
            <a:ext cx="5340620" cy="3293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794766" y="1131600"/>
            <a:ext cx="5040749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Software &amp; Technology</a:t>
            </a:r>
            <a:endParaRPr lang="en-US" sz="3900" dirty="0"/>
          </a:p>
        </p:txBody>
      </p:sp>
      <p:sp>
        <p:nvSpPr>
          <p:cNvPr id="3" name="Text 1"/>
          <p:cNvSpPr/>
          <p:nvPr/>
        </p:nvSpPr>
        <p:spPr>
          <a:xfrm>
            <a:off x="1858328" y="2716649"/>
            <a:ext cx="2876669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2400"/>
              </a:lnSpc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Raspberry Pi 5 + Python</a:t>
            </a:r>
            <a:endParaRPr lang="en-US" sz="1950" dirty="0"/>
          </a:p>
        </p:txBody>
      </p:sp>
      <p:sp>
        <p:nvSpPr>
          <p:cNvPr id="4" name="Text 2"/>
          <p:cNvSpPr/>
          <p:nvPr/>
        </p:nvSpPr>
        <p:spPr>
          <a:xfrm>
            <a:off x="623944" y="3145869"/>
            <a:ext cx="4111053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r">
              <a:lnSpc>
                <a:spcPts val="2500"/>
              </a:lnSpc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Real-time control loop for motion, 6-servo arm, and safety. Uses GPIO/PWM, threads, and JSON configs for modes and thresholds</a:t>
            </a:r>
            <a:endParaRPr lang="en-US" sz="1550" dirty="0"/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2653" y="2340769"/>
            <a:ext cx="4564975" cy="4564975"/>
          </a:xfrm>
          <a:prstGeom prst="rect">
            <a:avLst/>
          </a:prstGeom>
        </p:spPr>
      </p:pic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7864" y="3130451"/>
            <a:ext cx="296942" cy="371118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9895284" y="2716649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OAK-D + </a:t>
            </a:r>
            <a:r>
              <a:rPr lang="en-US" sz="1950" b="1" dirty="0" err="1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DepthAI</a:t>
            </a:r>
            <a:endParaRPr lang="en-US" sz="1950" dirty="0"/>
          </a:p>
        </p:txBody>
      </p:sp>
      <p:sp>
        <p:nvSpPr>
          <p:cNvPr id="8" name="Text 4"/>
          <p:cNvSpPr/>
          <p:nvPr/>
        </p:nvSpPr>
        <p:spPr>
          <a:xfrm>
            <a:off x="9895284" y="3145869"/>
            <a:ext cx="4111172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00"/>
              </a:lnSpc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Hand landmarks → 42-D normalized feature. Templates with short history for. Triggers Follow, turn, stop, and arm actions.</a:t>
            </a:r>
            <a:endParaRPr lang="en-US" sz="1550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2653" y="2340769"/>
            <a:ext cx="4564975" cy="4564975"/>
          </a:xfrm>
          <a:prstGeom prst="rect">
            <a:avLst/>
          </a:prstGeom>
        </p:spPr>
      </p:pic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73738" y="3518952"/>
            <a:ext cx="296942" cy="371118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9895284" y="5147905"/>
            <a:ext cx="3039666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Multimodal control: Bluetooth &amp; Voice</a:t>
            </a:r>
            <a:endParaRPr lang="en-US" sz="1950" dirty="0"/>
          </a:p>
        </p:txBody>
      </p:sp>
      <p:sp>
        <p:nvSpPr>
          <p:cNvPr id="12" name="Text 6"/>
          <p:cNvSpPr/>
          <p:nvPr/>
        </p:nvSpPr>
        <p:spPr>
          <a:xfrm>
            <a:off x="9895284" y="5577126"/>
            <a:ext cx="3941326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00"/>
              </a:lnSpc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HC-06 Bluetooth for simple serial commands and a USB mic for basic voice control (e.g., follow, left/right, stop, pinch).</a:t>
            </a:r>
            <a:endParaRPr lang="en-US" sz="1550" dirty="0"/>
          </a:p>
        </p:txBody>
      </p:sp>
      <p:pic>
        <p:nvPicPr>
          <p:cNvPr id="13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2653" y="2340769"/>
            <a:ext cx="4564975" cy="4564975"/>
          </a:xfrm>
          <a:prstGeom prst="rect">
            <a:avLst/>
          </a:prstGeom>
        </p:spPr>
      </p:pic>
      <p:pic>
        <p:nvPicPr>
          <p:cNvPr id="14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85237" y="5744825"/>
            <a:ext cx="296942" cy="371118"/>
          </a:xfrm>
          <a:prstGeom prst="rect">
            <a:avLst/>
          </a:prstGeom>
        </p:spPr>
      </p:pic>
      <p:sp>
        <p:nvSpPr>
          <p:cNvPr id="15" name="Text 7"/>
          <p:cNvSpPr/>
          <p:nvPr/>
        </p:nvSpPr>
        <p:spPr>
          <a:xfrm>
            <a:off x="2254091" y="5147905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Open-source libraries</a:t>
            </a:r>
            <a:endParaRPr lang="en-US" sz="1950" dirty="0"/>
          </a:p>
        </p:txBody>
      </p:sp>
      <p:sp>
        <p:nvSpPr>
          <p:cNvPr id="16" name="Text 8"/>
          <p:cNvSpPr/>
          <p:nvPr/>
        </p:nvSpPr>
        <p:spPr>
          <a:xfrm>
            <a:off x="793790" y="5577126"/>
            <a:ext cx="3941207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r">
              <a:lnSpc>
                <a:spcPts val="2500"/>
              </a:lnSpc>
            </a:pPr>
            <a:r>
              <a:rPr lang="en-US" sz="1550" dirty="0" err="1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DepthAI</a:t>
            </a: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, OpenCV, NumPy, </a:t>
            </a:r>
            <a:r>
              <a:rPr lang="en-US" sz="1550" dirty="0" err="1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RPi.GPIO</a:t>
            </a: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/</a:t>
            </a:r>
            <a:r>
              <a:rPr lang="en-US" sz="1550" dirty="0" err="1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Pigpio</a:t>
            </a: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, threading &amp; logging</a:t>
            </a:r>
            <a:endParaRPr lang="en-US" sz="1550" dirty="0"/>
          </a:p>
        </p:txBody>
      </p:sp>
      <p:pic>
        <p:nvPicPr>
          <p:cNvPr id="17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32653" y="2340769"/>
            <a:ext cx="4564975" cy="4564975"/>
          </a:xfrm>
          <a:prstGeom prst="rect">
            <a:avLst/>
          </a:prstGeom>
        </p:spPr>
      </p:pic>
      <p:pic>
        <p:nvPicPr>
          <p:cNvPr id="18" name="Image 7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59363" y="5356324"/>
            <a:ext cx="296942" cy="3711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2312551" y="576382"/>
            <a:ext cx="4518779" cy="56471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400"/>
              </a:lnSpc>
              <a:buNone/>
            </a:pPr>
            <a:r>
              <a:rPr lang="en-US" sz="36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Workflow</a:t>
            </a:r>
            <a:endParaRPr lang="en-US" sz="35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948" y="1412200"/>
            <a:ext cx="451842" cy="451842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22948" y="2089904"/>
            <a:ext cx="3040142" cy="2824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200"/>
              </a:lnSpc>
            </a:pPr>
            <a:r>
              <a:rPr lang="en-US" sz="17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1. Input: gestures / Bluetooth / voice</a:t>
            </a:r>
            <a:endParaRPr lang="en-US" sz="1750" dirty="0"/>
          </a:p>
        </p:txBody>
      </p:sp>
      <p:sp>
        <p:nvSpPr>
          <p:cNvPr id="6" name="Text 2"/>
          <p:cNvSpPr/>
          <p:nvPr/>
        </p:nvSpPr>
        <p:spPr>
          <a:xfrm>
            <a:off x="722948" y="2480667"/>
            <a:ext cx="3736062" cy="8672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250"/>
              </a:lnSpc>
            </a:pPr>
            <a:r>
              <a:rPr lang="en-US" sz="140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The user gives a command by hand gesture, Bluetooth message, or simple voice phrase.</a:t>
            </a:r>
            <a:endParaRPr lang="en-US" sz="140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4871" y="1412200"/>
            <a:ext cx="451842" cy="451842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4684871" y="2089904"/>
            <a:ext cx="3180398" cy="2824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200"/>
              </a:lnSpc>
            </a:pPr>
            <a:r>
              <a:rPr lang="en-US" sz="17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2. Camera + Distance</a:t>
            </a:r>
            <a:endParaRPr lang="en-US" sz="1750" dirty="0"/>
          </a:p>
        </p:txBody>
      </p:sp>
      <p:sp>
        <p:nvSpPr>
          <p:cNvPr id="9" name="Text 4"/>
          <p:cNvSpPr/>
          <p:nvPr/>
        </p:nvSpPr>
        <p:spPr>
          <a:xfrm>
            <a:off x="4684871" y="2480667"/>
            <a:ext cx="3736181" cy="8672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250"/>
              </a:lnSpc>
            </a:pPr>
            <a:r>
              <a:rPr lang="en-US" sz="140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The OAK-D camera reads the hand landmarks and the ultrasonic sensor checks distance to obstacles.</a:t>
            </a:r>
            <a:endParaRPr lang="en-US" sz="140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948" y="3709392"/>
            <a:ext cx="451842" cy="451842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722948" y="4387096"/>
            <a:ext cx="2884765" cy="2824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200"/>
              </a:lnSpc>
            </a:pPr>
            <a:r>
              <a:rPr lang="en-US" sz="17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3. Actuation: drive + arm</a:t>
            </a:r>
            <a:endParaRPr lang="en-US" sz="1750" dirty="0"/>
          </a:p>
        </p:txBody>
      </p:sp>
      <p:sp>
        <p:nvSpPr>
          <p:cNvPr id="12" name="Text 6"/>
          <p:cNvSpPr/>
          <p:nvPr/>
        </p:nvSpPr>
        <p:spPr>
          <a:xfrm>
            <a:off x="722948" y="4777859"/>
            <a:ext cx="3736062" cy="8672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250"/>
              </a:lnSpc>
            </a:pPr>
            <a:r>
              <a:rPr lang="en-US" sz="140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The drive motors move forward/left/right/backward. The 6-joint arm runs a pinch routine to pick or place objects.</a:t>
            </a:r>
            <a:endParaRPr lang="en-US" sz="14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42950" y="574655"/>
            <a:ext cx="4643676" cy="580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550"/>
              </a:lnSpc>
              <a:buNone/>
            </a:pPr>
            <a:r>
              <a:rPr lang="en-US" sz="40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Future Work</a:t>
            </a:r>
            <a:endParaRPr lang="en-US" sz="4000" b="1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" y="1578769"/>
            <a:ext cx="928688" cy="1441728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1857375" y="1764506"/>
            <a:ext cx="2321838" cy="290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250"/>
              </a:lnSpc>
            </a:pPr>
            <a:r>
              <a:rPr lang="en-US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One moving camera for everything</a:t>
            </a:r>
            <a:endParaRPr lang="en-US" sz="1800" b="1" dirty="0"/>
          </a:p>
        </p:txBody>
      </p:sp>
      <p:sp>
        <p:nvSpPr>
          <p:cNvPr id="5" name="Text 2"/>
          <p:cNvSpPr/>
          <p:nvPr/>
        </p:nvSpPr>
        <p:spPr>
          <a:xfrm>
            <a:off x="1857375" y="2240399"/>
            <a:ext cx="5231249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300"/>
              </a:lnSpc>
            </a:pPr>
            <a:r>
              <a:rPr lang="en-US" sz="14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Use a single camera on a small pan-tilt mount to track hands, people, and targets. The camera keeps the subject centered.</a:t>
            </a:r>
            <a:endParaRPr lang="en-US" sz="1450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50" y="3020497"/>
            <a:ext cx="928688" cy="1441728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1857375" y="3206234"/>
            <a:ext cx="2321838" cy="290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250"/>
              </a:lnSpc>
            </a:pPr>
            <a:r>
              <a:rPr lang="en-US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Face &amp; object recognition</a:t>
            </a:r>
            <a:endParaRPr lang="en-US" sz="1800" b="1" dirty="0"/>
          </a:p>
        </p:txBody>
      </p:sp>
      <p:sp>
        <p:nvSpPr>
          <p:cNvPr id="8" name="Text 4"/>
          <p:cNvSpPr/>
          <p:nvPr/>
        </p:nvSpPr>
        <p:spPr>
          <a:xfrm>
            <a:off x="1857375" y="3682127"/>
            <a:ext cx="5231249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300"/>
              </a:lnSpc>
            </a:pPr>
            <a:r>
              <a:rPr lang="en-US" sz="14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Run light models to detect faces and common objects. Greet known users and let the robot find/approach or pick items.</a:t>
            </a:r>
            <a:endParaRPr lang="en-US" sz="1450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950" y="4462224"/>
            <a:ext cx="928688" cy="1441728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1857375" y="4647962"/>
            <a:ext cx="2321838" cy="290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250"/>
              </a:lnSpc>
            </a:pPr>
            <a:r>
              <a:rPr lang="en-US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Smoother, high-quality arm</a:t>
            </a:r>
            <a:endParaRPr lang="en-US" sz="1800" b="1" dirty="0"/>
          </a:p>
        </p:txBody>
      </p:sp>
      <p:sp>
        <p:nvSpPr>
          <p:cNvPr id="11" name="Text 6"/>
          <p:cNvSpPr/>
          <p:nvPr/>
        </p:nvSpPr>
        <p:spPr>
          <a:xfrm>
            <a:off x="1857375" y="5123855"/>
            <a:ext cx="5231249" cy="5943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300"/>
              </a:lnSpc>
            </a:pPr>
            <a:r>
              <a:rPr lang="en-US" sz="14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Use smarter servos with feedback, smooth start/stop, smoother paths, and a gentle, better gripper.</a:t>
            </a:r>
            <a:endParaRPr lang="en-US" sz="1450" dirty="0"/>
          </a:p>
        </p:txBody>
      </p:sp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950" y="5903952"/>
            <a:ext cx="928688" cy="1144548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1857375" y="6089690"/>
            <a:ext cx="2532102" cy="290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250"/>
              </a:lnSpc>
            </a:pPr>
            <a:r>
              <a:rPr lang="en-US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More hand gestures, more actions</a:t>
            </a:r>
            <a:endParaRPr lang="en-US" sz="1800" b="1" dirty="0"/>
          </a:p>
        </p:txBody>
      </p:sp>
      <p:sp>
        <p:nvSpPr>
          <p:cNvPr id="14" name="Text 8"/>
          <p:cNvSpPr/>
          <p:nvPr/>
        </p:nvSpPr>
        <p:spPr>
          <a:xfrm>
            <a:off x="1857375" y="6565583"/>
            <a:ext cx="5231249" cy="2971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300"/>
              </a:lnSpc>
            </a:pPr>
            <a:r>
              <a:rPr lang="en-US" sz="14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Add new gestures and map them to actions</a:t>
            </a:r>
            <a:endParaRPr lang="en-US" sz="1450" dirty="0"/>
          </a:p>
        </p:txBody>
      </p:sp>
      <p:sp>
        <p:nvSpPr>
          <p:cNvPr id="15" name="Text 9"/>
          <p:cNvSpPr/>
          <p:nvPr/>
        </p:nvSpPr>
        <p:spPr>
          <a:xfrm>
            <a:off x="742950" y="7257455"/>
            <a:ext cx="6345674" cy="2971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endParaRPr lang="en-US" sz="145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998815"/>
            <a:ext cx="4961811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Conclusion</a:t>
            </a:r>
            <a:endParaRPr lang="en-US" sz="3900" b="1" dirty="0"/>
          </a:p>
        </p:txBody>
      </p:sp>
      <p:sp>
        <p:nvSpPr>
          <p:cNvPr id="3" name="Shape 1"/>
          <p:cNvSpPr/>
          <p:nvPr/>
        </p:nvSpPr>
        <p:spPr>
          <a:xfrm>
            <a:off x="793790" y="2214205"/>
            <a:ext cx="4215289" cy="2853333"/>
          </a:xfrm>
          <a:prstGeom prst="roundRect">
            <a:avLst>
              <a:gd name="adj" fmla="val 3846"/>
            </a:avLst>
          </a:prstGeom>
          <a:solidFill>
            <a:srgbClr val="0D0326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90" y="2191345"/>
            <a:ext cx="4215289" cy="91440"/>
          </a:xfrm>
          <a:prstGeom prst="rect">
            <a:avLst/>
          </a:prstGeom>
        </p:spPr>
      </p:pic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3778" y="1916549"/>
            <a:ext cx="595313" cy="595313"/>
          </a:xfrm>
          <a:prstGeom prst="rect">
            <a:avLst/>
          </a:prstGeom>
        </p:spPr>
      </p:pic>
      <p:pic>
        <p:nvPicPr>
          <p:cNvPr id="6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2372" y="2065377"/>
            <a:ext cx="238125" cy="297656"/>
          </a:xfrm>
          <a:prstGeom prst="rect">
            <a:avLst/>
          </a:prstGeom>
        </p:spPr>
      </p:pic>
      <p:sp>
        <p:nvSpPr>
          <p:cNvPr id="7" name="Text 2"/>
          <p:cNvSpPr/>
          <p:nvPr/>
        </p:nvSpPr>
        <p:spPr>
          <a:xfrm>
            <a:off x="1015008" y="2710339"/>
            <a:ext cx="3366730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Simple, modular, and portable</a:t>
            </a:r>
            <a:endParaRPr lang="en-US" sz="1950" b="1" dirty="0"/>
          </a:p>
        </p:txBody>
      </p:sp>
      <p:sp>
        <p:nvSpPr>
          <p:cNvPr id="8" name="Text 3"/>
          <p:cNvSpPr/>
          <p:nvPr/>
        </p:nvSpPr>
        <p:spPr>
          <a:xfrm>
            <a:off x="1015008" y="3139559"/>
            <a:ext cx="3772853" cy="15876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00"/>
              </a:lnSpc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The Prime Robot uses standard parts and clean software. It sets up fast, travels easily, and fits many places like labs, classrooms, and demos</a:t>
            </a:r>
            <a:endParaRPr lang="en-US" sz="1550" dirty="0"/>
          </a:p>
        </p:txBody>
      </p:sp>
      <p:sp>
        <p:nvSpPr>
          <p:cNvPr id="9" name="Shape 4"/>
          <p:cNvSpPr/>
          <p:nvPr/>
        </p:nvSpPr>
        <p:spPr>
          <a:xfrm>
            <a:off x="5207437" y="2214205"/>
            <a:ext cx="4215408" cy="2853333"/>
          </a:xfrm>
          <a:prstGeom prst="roundRect">
            <a:avLst>
              <a:gd name="adj" fmla="val 3846"/>
            </a:avLst>
          </a:prstGeom>
          <a:solidFill>
            <a:srgbClr val="0D0326"/>
          </a:solidFill>
          <a:ln/>
        </p:spPr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7437" y="2191345"/>
            <a:ext cx="4215408" cy="91440"/>
          </a:xfrm>
          <a:prstGeom prst="rect">
            <a:avLst/>
          </a:prstGeom>
        </p:spPr>
      </p:pic>
      <p:pic>
        <p:nvPicPr>
          <p:cNvPr id="11" name="Image 4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7425" y="1916549"/>
            <a:ext cx="595313" cy="595313"/>
          </a:xfrm>
          <a:prstGeom prst="rect">
            <a:avLst/>
          </a:prstGeom>
        </p:spPr>
      </p:pic>
      <p:pic>
        <p:nvPicPr>
          <p:cNvPr id="12" name="Image 5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6018" y="2065377"/>
            <a:ext cx="238125" cy="297656"/>
          </a:xfrm>
          <a:prstGeom prst="rect">
            <a:avLst/>
          </a:prstGeom>
        </p:spPr>
      </p:pic>
      <p:sp>
        <p:nvSpPr>
          <p:cNvPr id="13" name="Text 5"/>
          <p:cNvSpPr/>
          <p:nvPr/>
        </p:nvSpPr>
        <p:spPr>
          <a:xfrm>
            <a:off x="5428655" y="2710339"/>
            <a:ext cx="3287911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Vision-guided, gesture-first control</a:t>
            </a:r>
            <a:endParaRPr lang="en-US" sz="1950" b="1" dirty="0"/>
          </a:p>
        </p:txBody>
      </p:sp>
      <p:sp>
        <p:nvSpPr>
          <p:cNvPr id="14" name="Text 6"/>
          <p:cNvSpPr/>
          <p:nvPr/>
        </p:nvSpPr>
        <p:spPr>
          <a:xfrm>
            <a:off x="5428655" y="3139559"/>
            <a:ext cx="3772972" cy="15876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00"/>
              </a:lnSpc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A camera reads hand gestures and tracks people. Bluetooth and voice are backups, A safety layer is also added</a:t>
            </a:r>
            <a:b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</a:b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by sensors</a:t>
            </a:r>
            <a:endParaRPr lang="en-US" sz="1550" dirty="0"/>
          </a:p>
        </p:txBody>
      </p:sp>
      <p:sp>
        <p:nvSpPr>
          <p:cNvPr id="15" name="Shape 7"/>
          <p:cNvSpPr/>
          <p:nvPr/>
        </p:nvSpPr>
        <p:spPr>
          <a:xfrm>
            <a:off x="9621203" y="2214205"/>
            <a:ext cx="4215289" cy="2853333"/>
          </a:xfrm>
          <a:prstGeom prst="roundRect">
            <a:avLst>
              <a:gd name="adj" fmla="val 3846"/>
            </a:avLst>
          </a:prstGeom>
          <a:solidFill>
            <a:srgbClr val="0D0326"/>
          </a:solidFill>
          <a:ln/>
        </p:spPr>
      </p:sp>
      <p:pic>
        <p:nvPicPr>
          <p:cNvPr id="16" name="Image 6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1203" y="2191345"/>
            <a:ext cx="4215289" cy="91440"/>
          </a:xfrm>
          <a:prstGeom prst="rect">
            <a:avLst/>
          </a:prstGeom>
        </p:spPr>
      </p:pic>
      <p:pic>
        <p:nvPicPr>
          <p:cNvPr id="17" name="Image 7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1191" y="1916549"/>
            <a:ext cx="595313" cy="595313"/>
          </a:xfrm>
          <a:prstGeom prst="rect">
            <a:avLst/>
          </a:prstGeom>
        </p:spPr>
      </p:pic>
      <p:pic>
        <p:nvPicPr>
          <p:cNvPr id="18" name="Image 8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09784" y="2065377"/>
            <a:ext cx="238125" cy="297656"/>
          </a:xfrm>
          <a:prstGeom prst="rect">
            <a:avLst/>
          </a:prstGeom>
        </p:spPr>
      </p:pic>
      <p:sp>
        <p:nvSpPr>
          <p:cNvPr id="19" name="Text 8"/>
          <p:cNvSpPr/>
          <p:nvPr/>
        </p:nvSpPr>
        <p:spPr>
          <a:xfrm>
            <a:off x="9842421" y="2710339"/>
            <a:ext cx="3238262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From demo to daily use</a:t>
            </a:r>
            <a:endParaRPr lang="en-US" sz="1950" b="1" dirty="0"/>
          </a:p>
        </p:txBody>
      </p:sp>
      <p:sp>
        <p:nvSpPr>
          <p:cNvPr id="20" name="Text 9"/>
          <p:cNvSpPr/>
          <p:nvPr/>
        </p:nvSpPr>
        <p:spPr>
          <a:xfrm>
            <a:off x="9842421" y="3139559"/>
            <a:ext cx="3772853" cy="12701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00"/>
              </a:lnSpc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Prime is easy to run, easy to learn, and safe to share. It follows, stops, and resumes on its own, with an arm ready for simple pick-and-place.</a:t>
            </a:r>
            <a:endParaRPr lang="en-US" sz="1550" dirty="0"/>
          </a:p>
        </p:txBody>
      </p:sp>
      <p:sp>
        <p:nvSpPr>
          <p:cNvPr id="21" name="Text 10"/>
          <p:cNvSpPr/>
          <p:nvPr/>
        </p:nvSpPr>
        <p:spPr>
          <a:xfrm>
            <a:off x="9842421" y="4528780"/>
            <a:ext cx="3772853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22" name="Text 11"/>
          <p:cNvSpPr/>
          <p:nvPr/>
        </p:nvSpPr>
        <p:spPr>
          <a:xfrm>
            <a:off x="793790" y="5290780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23" name="Text 12"/>
          <p:cNvSpPr/>
          <p:nvPr/>
        </p:nvSpPr>
        <p:spPr>
          <a:xfrm>
            <a:off x="793790" y="5831562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24" name="Text 13"/>
          <p:cNvSpPr/>
          <p:nvPr/>
        </p:nvSpPr>
        <p:spPr>
          <a:xfrm>
            <a:off x="793790" y="6372344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25" name="Text 14"/>
          <p:cNvSpPr/>
          <p:nvPr/>
        </p:nvSpPr>
        <p:spPr>
          <a:xfrm>
            <a:off x="793790" y="6913126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3536989" y="2432736"/>
            <a:ext cx="7556421" cy="124039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9750"/>
              </a:lnSpc>
              <a:buNone/>
            </a:pPr>
            <a:r>
              <a:rPr lang="en-US" sz="7800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Thank You</a:t>
            </a:r>
            <a:endParaRPr lang="en-US" sz="7800" dirty="0"/>
          </a:p>
        </p:txBody>
      </p:sp>
      <p:sp>
        <p:nvSpPr>
          <p:cNvPr id="4" name="Text 1"/>
          <p:cNvSpPr/>
          <p:nvPr/>
        </p:nvSpPr>
        <p:spPr>
          <a:xfrm>
            <a:off x="793790" y="3561636"/>
            <a:ext cx="75564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7" name="Text 4"/>
          <p:cNvSpPr/>
          <p:nvPr/>
        </p:nvSpPr>
        <p:spPr>
          <a:xfrm>
            <a:off x="793790" y="5888355"/>
            <a:ext cx="75564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574966-B669-43E0-B507-AFFAFAD908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406" y="1847854"/>
            <a:ext cx="6501587" cy="65015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A6002C-CF4E-520A-9B24-A309DFC96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6A8DC007-4181-89D9-76DF-472FA72EC257}"/>
              </a:ext>
            </a:extLst>
          </p:cNvPr>
          <p:cNvSpPr/>
          <p:nvPr/>
        </p:nvSpPr>
        <p:spPr>
          <a:xfrm>
            <a:off x="793790" y="2207776"/>
            <a:ext cx="4961811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850"/>
              </a:lnSpc>
            </a:pP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What is The Prime Robot?</a:t>
            </a:r>
            <a:endParaRPr lang="en-US" sz="3900" b="1" dirty="0"/>
          </a:p>
        </p:txBody>
      </p:sp>
      <p:pic>
        <p:nvPicPr>
          <p:cNvPr id="6" name="Image 2" descr="preencoded.png">
            <a:extLst>
              <a:ext uri="{FF2B5EF4-FFF2-40B4-BE49-F238E27FC236}">
                <a16:creationId xmlns:a16="http://schemas.microsoft.com/office/drawing/2014/main" id="{F4791CC6-59D2-BC0F-32AA-70867AAF76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5649" y="1922502"/>
            <a:ext cx="595313" cy="595313"/>
          </a:xfrm>
          <a:prstGeom prst="rect">
            <a:avLst/>
          </a:prstGeom>
        </p:spPr>
      </p:pic>
      <p:sp>
        <p:nvSpPr>
          <p:cNvPr id="8" name="Text 2">
            <a:extLst>
              <a:ext uri="{FF2B5EF4-FFF2-40B4-BE49-F238E27FC236}">
                <a16:creationId xmlns:a16="http://schemas.microsoft.com/office/drawing/2014/main" id="{68468C43-71D1-807B-5D63-985D705B7E3B}"/>
              </a:ext>
            </a:extLst>
          </p:cNvPr>
          <p:cNvSpPr/>
          <p:nvPr/>
        </p:nvSpPr>
        <p:spPr>
          <a:xfrm>
            <a:off x="793790" y="4114799"/>
            <a:ext cx="12833000" cy="10306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32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The Prime Robot is a vision-guided assistant that reads hand gestures in</a:t>
            </a:r>
          </a:p>
          <a:p>
            <a:pPr>
              <a:lnSpc>
                <a:spcPts val="2400"/>
              </a:lnSpc>
            </a:pPr>
            <a:endParaRPr lang="en-US" sz="3200" b="1" dirty="0">
              <a:solidFill>
                <a:srgbClr val="E0D6DE"/>
              </a:solidFill>
              <a:latin typeface="Source Sans 3 Medium" pitchFamily="34" charset="0"/>
              <a:ea typeface="Source Sans 3 Medium" pitchFamily="34" charset="-122"/>
              <a:cs typeface="Source Sans 3 Medium" pitchFamily="34" charset="-120"/>
            </a:endParaRPr>
          </a:p>
          <a:p>
            <a:pPr>
              <a:lnSpc>
                <a:spcPts val="2400"/>
              </a:lnSpc>
            </a:pPr>
            <a:r>
              <a:rPr lang="en-US" sz="32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real time, moves accordingly, and uses a robotic arm to pick up and hold </a:t>
            </a:r>
          </a:p>
          <a:p>
            <a:pPr>
              <a:lnSpc>
                <a:spcPts val="2400"/>
              </a:lnSpc>
            </a:pPr>
            <a:endParaRPr lang="en-US" sz="3200" b="1" dirty="0">
              <a:solidFill>
                <a:srgbClr val="E0D6DE"/>
              </a:solidFill>
              <a:latin typeface="Source Sans 3 Medium" pitchFamily="34" charset="0"/>
              <a:ea typeface="Source Sans 3 Medium" pitchFamily="34" charset="-122"/>
              <a:cs typeface="Source Sans 3 Medium" pitchFamily="34" charset="-120"/>
            </a:endParaRPr>
          </a:p>
          <a:p>
            <a:pPr>
              <a:lnSpc>
                <a:spcPts val="2400"/>
              </a:lnSpc>
            </a:pPr>
            <a:r>
              <a:rPr lang="en-US" sz="32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objects.</a:t>
            </a:r>
            <a:endParaRPr lang="en-US" sz="3200" b="1" dirty="0"/>
          </a:p>
        </p:txBody>
      </p:sp>
      <p:pic>
        <p:nvPicPr>
          <p:cNvPr id="12" name="Image 5" descr="preencoded.png">
            <a:extLst>
              <a:ext uri="{FF2B5EF4-FFF2-40B4-BE49-F238E27FC236}">
                <a16:creationId xmlns:a16="http://schemas.microsoft.com/office/drawing/2014/main" id="{8A6B81D4-6FD8-1FD9-5704-83D542264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3038" y="1922502"/>
            <a:ext cx="595313" cy="595313"/>
          </a:xfrm>
          <a:prstGeom prst="rect">
            <a:avLst/>
          </a:prstGeom>
        </p:spPr>
      </p:pic>
      <p:pic>
        <p:nvPicPr>
          <p:cNvPr id="18" name="Image 8" descr="preencoded.png">
            <a:extLst>
              <a:ext uri="{FF2B5EF4-FFF2-40B4-BE49-F238E27FC236}">
                <a16:creationId xmlns:a16="http://schemas.microsoft.com/office/drawing/2014/main" id="{7C2C9B94-7510-C8A3-96EE-C732DF1FE9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4344" y="5145405"/>
            <a:ext cx="595313" cy="59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3543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841659"/>
            <a:ext cx="4961811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850"/>
              </a:lnSpc>
            </a:pP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Why The Prime Robot?</a:t>
            </a:r>
            <a:endParaRPr lang="en-US" sz="3900" b="1" dirty="0"/>
          </a:p>
        </p:txBody>
      </p:sp>
      <p:sp>
        <p:nvSpPr>
          <p:cNvPr id="3" name="Shape 1"/>
          <p:cNvSpPr/>
          <p:nvPr/>
        </p:nvSpPr>
        <p:spPr>
          <a:xfrm>
            <a:off x="793790" y="2858572"/>
            <a:ext cx="6422231" cy="1824276"/>
          </a:xfrm>
          <a:prstGeom prst="roundRect">
            <a:avLst>
              <a:gd name="adj" fmla="val 1632"/>
            </a:avLst>
          </a:prstGeom>
          <a:solidFill>
            <a:srgbClr val="120336"/>
          </a:solidFill>
          <a:ln w="22860">
            <a:solidFill>
              <a:srgbClr val="97B8FF"/>
            </a:solidFill>
            <a:prstDash val="solid"/>
          </a:ln>
        </p:spPr>
      </p:sp>
      <p:sp>
        <p:nvSpPr>
          <p:cNvPr id="4" name="Shape 2"/>
          <p:cNvSpPr/>
          <p:nvPr/>
        </p:nvSpPr>
        <p:spPr>
          <a:xfrm>
            <a:off x="793790" y="2858572"/>
            <a:ext cx="91440" cy="1824276"/>
          </a:xfrm>
          <a:prstGeom prst="roundRect">
            <a:avLst>
              <a:gd name="adj" fmla="val 32558"/>
            </a:avLst>
          </a:prstGeom>
          <a:solidFill>
            <a:srgbClr val="97B8FF"/>
          </a:solidFill>
          <a:ln/>
        </p:spPr>
      </p:sp>
      <p:sp>
        <p:nvSpPr>
          <p:cNvPr id="5" name="Text 3"/>
          <p:cNvSpPr/>
          <p:nvPr/>
        </p:nvSpPr>
        <p:spPr>
          <a:xfrm>
            <a:off x="1106448" y="3079790"/>
            <a:ext cx="3008828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Too many controls</a:t>
            </a:r>
            <a:endParaRPr lang="en-US" sz="1950" b="1" dirty="0"/>
          </a:p>
        </p:txBody>
      </p:sp>
      <p:sp>
        <p:nvSpPr>
          <p:cNvPr id="6" name="Text 4"/>
          <p:cNvSpPr/>
          <p:nvPr/>
        </p:nvSpPr>
        <p:spPr>
          <a:xfrm>
            <a:off x="1106448" y="3509010"/>
            <a:ext cx="5888355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00"/>
              </a:lnSpc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Old robots need many small commands, Prime uses simple hand gestures, so driving would be easier.</a:t>
            </a:r>
            <a:endParaRPr lang="en-US" sz="1550" dirty="0"/>
          </a:p>
        </p:txBody>
      </p:sp>
      <p:sp>
        <p:nvSpPr>
          <p:cNvPr id="7" name="Shape 5"/>
          <p:cNvSpPr/>
          <p:nvPr/>
        </p:nvSpPr>
        <p:spPr>
          <a:xfrm>
            <a:off x="7414379" y="2858572"/>
            <a:ext cx="6422231" cy="1824276"/>
          </a:xfrm>
          <a:prstGeom prst="roundRect">
            <a:avLst>
              <a:gd name="adj" fmla="val 1632"/>
            </a:avLst>
          </a:prstGeom>
          <a:solidFill>
            <a:srgbClr val="120336"/>
          </a:solidFill>
          <a:ln w="22860">
            <a:solidFill>
              <a:srgbClr val="97B8FF"/>
            </a:solidFill>
            <a:prstDash val="solid"/>
          </a:ln>
        </p:spPr>
      </p:sp>
      <p:sp>
        <p:nvSpPr>
          <p:cNvPr id="8" name="Shape 6"/>
          <p:cNvSpPr/>
          <p:nvPr/>
        </p:nvSpPr>
        <p:spPr>
          <a:xfrm>
            <a:off x="7414379" y="2858572"/>
            <a:ext cx="91440" cy="1824276"/>
          </a:xfrm>
          <a:prstGeom prst="roundRect">
            <a:avLst>
              <a:gd name="adj" fmla="val 32558"/>
            </a:avLst>
          </a:prstGeom>
          <a:solidFill>
            <a:srgbClr val="97B8FF"/>
          </a:solidFill>
          <a:ln/>
        </p:spPr>
      </p:sp>
      <p:sp>
        <p:nvSpPr>
          <p:cNvPr id="9" name="Text 7"/>
          <p:cNvSpPr/>
          <p:nvPr/>
        </p:nvSpPr>
        <p:spPr>
          <a:xfrm>
            <a:off x="7727037" y="3079790"/>
            <a:ext cx="282261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Confusing behavior</a:t>
            </a:r>
            <a:endParaRPr lang="en-US" sz="1950" b="1" dirty="0"/>
          </a:p>
        </p:txBody>
      </p:sp>
      <p:sp>
        <p:nvSpPr>
          <p:cNvPr id="10" name="Text 8"/>
          <p:cNvSpPr/>
          <p:nvPr/>
        </p:nvSpPr>
        <p:spPr>
          <a:xfrm>
            <a:off x="7727037" y="3509010"/>
            <a:ext cx="5888355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00"/>
              </a:lnSpc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Mixed inputs can cause </a:t>
            </a:r>
            <a:r>
              <a:rPr lang="en-US" sz="1550" dirty="0" err="1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mistakes.Prime</a:t>
            </a: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 shows clear status and uses steady gestures, so actions are predictable.</a:t>
            </a:r>
            <a:endParaRPr lang="en-US" sz="1550" dirty="0"/>
          </a:p>
        </p:txBody>
      </p:sp>
      <p:sp>
        <p:nvSpPr>
          <p:cNvPr id="11" name="Shape 9"/>
          <p:cNvSpPr/>
          <p:nvPr/>
        </p:nvSpPr>
        <p:spPr>
          <a:xfrm>
            <a:off x="793790" y="4881205"/>
            <a:ext cx="6422231" cy="1506736"/>
          </a:xfrm>
          <a:prstGeom prst="roundRect">
            <a:avLst>
              <a:gd name="adj" fmla="val 1976"/>
            </a:avLst>
          </a:prstGeom>
          <a:solidFill>
            <a:srgbClr val="120336"/>
          </a:solidFill>
          <a:ln w="22860">
            <a:solidFill>
              <a:srgbClr val="97B8FF"/>
            </a:solidFill>
            <a:prstDash val="solid"/>
          </a:ln>
        </p:spPr>
      </p:sp>
      <p:sp>
        <p:nvSpPr>
          <p:cNvPr id="12" name="Shape 10"/>
          <p:cNvSpPr/>
          <p:nvPr/>
        </p:nvSpPr>
        <p:spPr>
          <a:xfrm>
            <a:off x="793790" y="4881205"/>
            <a:ext cx="91440" cy="1506736"/>
          </a:xfrm>
          <a:prstGeom prst="roundRect">
            <a:avLst>
              <a:gd name="adj" fmla="val 32558"/>
            </a:avLst>
          </a:prstGeom>
          <a:solidFill>
            <a:srgbClr val="97B8FF"/>
          </a:solidFill>
          <a:ln/>
        </p:spPr>
      </p:sp>
      <p:sp>
        <p:nvSpPr>
          <p:cNvPr id="13" name="Text 11"/>
          <p:cNvSpPr/>
          <p:nvPr/>
        </p:nvSpPr>
        <p:spPr>
          <a:xfrm>
            <a:off x="1106448" y="5102423"/>
            <a:ext cx="3301008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Safety in shared spaces</a:t>
            </a:r>
            <a:endParaRPr lang="en-US" sz="1950" b="1" dirty="0"/>
          </a:p>
        </p:txBody>
      </p:sp>
      <p:sp>
        <p:nvSpPr>
          <p:cNvPr id="14" name="Text 12"/>
          <p:cNvSpPr/>
          <p:nvPr/>
        </p:nvSpPr>
        <p:spPr>
          <a:xfrm>
            <a:off x="1106448" y="5531644"/>
            <a:ext cx="5888355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00"/>
              </a:lnSpc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Robots can start or keep moving when it is not safe, Prime blocks unsafe starts and stops right away near obstacles.</a:t>
            </a:r>
            <a:endParaRPr lang="en-US" sz="1550" dirty="0"/>
          </a:p>
        </p:txBody>
      </p:sp>
      <p:sp>
        <p:nvSpPr>
          <p:cNvPr id="15" name="Shape 13"/>
          <p:cNvSpPr/>
          <p:nvPr/>
        </p:nvSpPr>
        <p:spPr>
          <a:xfrm>
            <a:off x="7414379" y="4881205"/>
            <a:ext cx="6422231" cy="1506736"/>
          </a:xfrm>
          <a:prstGeom prst="roundRect">
            <a:avLst>
              <a:gd name="adj" fmla="val 1976"/>
            </a:avLst>
          </a:prstGeom>
          <a:solidFill>
            <a:srgbClr val="120336"/>
          </a:solidFill>
          <a:ln w="22860">
            <a:solidFill>
              <a:srgbClr val="97B8FF"/>
            </a:solidFill>
            <a:prstDash val="solid"/>
          </a:ln>
        </p:spPr>
      </p:sp>
      <p:sp>
        <p:nvSpPr>
          <p:cNvPr id="16" name="Shape 14"/>
          <p:cNvSpPr/>
          <p:nvPr/>
        </p:nvSpPr>
        <p:spPr>
          <a:xfrm>
            <a:off x="7414379" y="4881205"/>
            <a:ext cx="91440" cy="1506736"/>
          </a:xfrm>
          <a:prstGeom prst="roundRect">
            <a:avLst>
              <a:gd name="adj" fmla="val 32558"/>
            </a:avLst>
          </a:prstGeom>
          <a:solidFill>
            <a:srgbClr val="97B8FF"/>
          </a:solidFill>
          <a:ln/>
        </p:spPr>
      </p:sp>
      <p:sp>
        <p:nvSpPr>
          <p:cNvPr id="17" name="Text 15"/>
          <p:cNvSpPr/>
          <p:nvPr/>
        </p:nvSpPr>
        <p:spPr>
          <a:xfrm>
            <a:off x="7727037" y="5102423"/>
            <a:ext cx="3643789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Portable setup</a:t>
            </a:r>
            <a:endParaRPr lang="en-US" sz="1950" b="1" dirty="0"/>
          </a:p>
        </p:txBody>
      </p:sp>
      <p:sp>
        <p:nvSpPr>
          <p:cNvPr id="18" name="Text 16"/>
          <p:cNvSpPr/>
          <p:nvPr/>
        </p:nvSpPr>
        <p:spPr>
          <a:xfrm>
            <a:off x="7727037" y="5531644"/>
            <a:ext cx="5888355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00"/>
              </a:lnSpc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Not fixed in one place, easy to move between rooms, labs, and events, and quick to set up anywhere.</a:t>
            </a:r>
            <a:endParaRPr lang="en-US" sz="155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793790" y="1004768"/>
            <a:ext cx="4961811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850"/>
              </a:lnSpc>
            </a:pP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What is The Prime Robot?</a:t>
            </a:r>
            <a:endParaRPr lang="en-US" sz="3900" b="1" dirty="0"/>
          </a:p>
        </p:txBody>
      </p:sp>
      <p:sp>
        <p:nvSpPr>
          <p:cNvPr id="4" name="Shape 1"/>
          <p:cNvSpPr/>
          <p:nvPr/>
        </p:nvSpPr>
        <p:spPr>
          <a:xfrm>
            <a:off x="793790" y="2220158"/>
            <a:ext cx="3679031" cy="2726888"/>
          </a:xfrm>
          <a:prstGeom prst="roundRect">
            <a:avLst>
              <a:gd name="adj" fmla="val 4024"/>
            </a:avLst>
          </a:prstGeom>
          <a:solidFill>
            <a:srgbClr val="120336"/>
          </a:solidFill>
          <a:ln/>
        </p:spPr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90" y="2197298"/>
            <a:ext cx="3679031" cy="91440"/>
          </a:xfrm>
          <a:prstGeom prst="rect">
            <a:avLst/>
          </a:prstGeom>
        </p:spPr>
      </p:pic>
      <p:pic>
        <p:nvPicPr>
          <p:cNvPr id="6" name="Image 2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5649" y="1922502"/>
            <a:ext cx="595313" cy="595313"/>
          </a:xfrm>
          <a:prstGeom prst="rect">
            <a:avLst/>
          </a:prstGeom>
        </p:spPr>
      </p:pic>
      <p:sp>
        <p:nvSpPr>
          <p:cNvPr id="8" name="Text 2"/>
          <p:cNvSpPr/>
          <p:nvPr/>
        </p:nvSpPr>
        <p:spPr>
          <a:xfrm>
            <a:off x="1015008" y="2716292"/>
            <a:ext cx="3236595" cy="6203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Gesture-controlled,</a:t>
            </a:r>
            <a:b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</a:b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easy to use</a:t>
            </a:r>
            <a:endParaRPr lang="en-US" sz="1950" b="1" dirty="0"/>
          </a:p>
        </p:txBody>
      </p:sp>
      <p:sp>
        <p:nvSpPr>
          <p:cNvPr id="9" name="Text 3"/>
          <p:cNvSpPr/>
          <p:nvPr/>
        </p:nvSpPr>
        <p:spPr>
          <a:xfrm>
            <a:off x="892885" y="3438584"/>
            <a:ext cx="3356635" cy="12701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00"/>
              </a:lnSpc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Reads hand gestures in real time to drive(forward/left/right/back/stop) and to trigger a simple arm pick.</a:t>
            </a:r>
            <a:endParaRPr lang="en-US" sz="1550" dirty="0"/>
          </a:p>
        </p:txBody>
      </p:sp>
      <p:sp>
        <p:nvSpPr>
          <p:cNvPr id="10" name="Shape 4"/>
          <p:cNvSpPr/>
          <p:nvPr/>
        </p:nvSpPr>
        <p:spPr>
          <a:xfrm>
            <a:off x="4671179" y="2220158"/>
            <a:ext cx="3679031" cy="2726888"/>
          </a:xfrm>
          <a:prstGeom prst="roundRect">
            <a:avLst>
              <a:gd name="adj" fmla="val 4024"/>
            </a:avLst>
          </a:prstGeom>
          <a:solidFill>
            <a:srgbClr val="120336"/>
          </a:solidFill>
          <a:ln/>
        </p:spPr>
      </p:sp>
      <p:pic>
        <p:nvPicPr>
          <p:cNvPr id="11" name="Image 4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1179" y="2197298"/>
            <a:ext cx="3679031" cy="91440"/>
          </a:xfrm>
          <a:prstGeom prst="rect">
            <a:avLst/>
          </a:prstGeom>
        </p:spPr>
      </p:pic>
      <p:pic>
        <p:nvPicPr>
          <p:cNvPr id="12" name="Image 5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3038" y="1922502"/>
            <a:ext cx="595313" cy="595313"/>
          </a:xfrm>
          <a:prstGeom prst="rect">
            <a:avLst/>
          </a:prstGeom>
        </p:spPr>
      </p:pic>
      <p:sp>
        <p:nvSpPr>
          <p:cNvPr id="14" name="Text 5"/>
          <p:cNvSpPr/>
          <p:nvPr/>
        </p:nvSpPr>
        <p:spPr>
          <a:xfrm>
            <a:off x="4892397" y="2716292"/>
            <a:ext cx="2812494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Follow Mode (hands-free)</a:t>
            </a:r>
            <a:endParaRPr lang="en-US" sz="1950" b="1" dirty="0"/>
          </a:p>
        </p:txBody>
      </p:sp>
      <p:sp>
        <p:nvSpPr>
          <p:cNvPr id="15" name="Text 6"/>
          <p:cNvSpPr/>
          <p:nvPr/>
        </p:nvSpPr>
        <p:spPr>
          <a:xfrm>
            <a:off x="4892397" y="3145512"/>
            <a:ext cx="3236595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00"/>
              </a:lnSpc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One gesture starts Follow. The robot moves forward, auto-stops near obstacles, then auto-resumes. A Stop gesture exits anytime.</a:t>
            </a:r>
            <a:endParaRPr lang="en-US" sz="1550" dirty="0"/>
          </a:p>
        </p:txBody>
      </p:sp>
      <p:sp>
        <p:nvSpPr>
          <p:cNvPr id="16" name="Shape 7"/>
          <p:cNvSpPr/>
          <p:nvPr/>
        </p:nvSpPr>
        <p:spPr>
          <a:xfrm>
            <a:off x="793790" y="5443061"/>
            <a:ext cx="7556421" cy="1781651"/>
          </a:xfrm>
          <a:prstGeom prst="roundRect">
            <a:avLst>
              <a:gd name="adj" fmla="val 6159"/>
            </a:avLst>
          </a:prstGeom>
          <a:solidFill>
            <a:srgbClr val="120336"/>
          </a:solidFill>
          <a:ln/>
        </p:spPr>
      </p:sp>
      <p:pic>
        <p:nvPicPr>
          <p:cNvPr id="17" name="Image 7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790" y="5420201"/>
            <a:ext cx="7556421" cy="91440"/>
          </a:xfrm>
          <a:prstGeom prst="rect">
            <a:avLst/>
          </a:prstGeom>
        </p:spPr>
      </p:pic>
      <p:pic>
        <p:nvPicPr>
          <p:cNvPr id="18" name="Image 8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4344" y="5145405"/>
            <a:ext cx="595313" cy="595313"/>
          </a:xfrm>
          <a:prstGeom prst="rect">
            <a:avLst/>
          </a:prstGeom>
        </p:spPr>
      </p:pic>
      <p:sp>
        <p:nvSpPr>
          <p:cNvPr id="20" name="Text 8"/>
          <p:cNvSpPr/>
          <p:nvPr/>
        </p:nvSpPr>
        <p:spPr>
          <a:xfrm>
            <a:off x="1015008" y="5939195"/>
            <a:ext cx="3436382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Multimodal &amp; portable</a:t>
            </a:r>
            <a:endParaRPr lang="en-US" sz="1950" b="1" dirty="0"/>
          </a:p>
        </p:txBody>
      </p:sp>
      <p:sp>
        <p:nvSpPr>
          <p:cNvPr id="21" name="Text 9"/>
          <p:cNvSpPr/>
          <p:nvPr/>
        </p:nvSpPr>
        <p:spPr>
          <a:xfrm>
            <a:off x="1015008" y="6368415"/>
            <a:ext cx="7113984" cy="6350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00"/>
              </a:lnSpc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Bluetooth and voice as backups, quick setup, standard parts. Easy to move and use.</a:t>
            </a:r>
            <a:endParaRPr lang="en-US" sz="155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028938"/>
            <a:ext cx="7124105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Hand gestures</a:t>
            </a:r>
            <a:endParaRPr lang="en-US" sz="3900" b="1" dirty="0"/>
          </a:p>
        </p:txBody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>
            <a:off x="2561101" y="4208377"/>
            <a:ext cx="71465" cy="3606088"/>
          </a:xfrm>
          <a:prstGeom prst="rect">
            <a:avLst/>
          </a:prstGeom>
        </p:spPr>
      </p:pic>
      <p:sp>
        <p:nvSpPr>
          <p:cNvPr id="9" name="Text 3"/>
          <p:cNvSpPr/>
          <p:nvPr/>
        </p:nvSpPr>
        <p:spPr>
          <a:xfrm>
            <a:off x="793790" y="6883122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7F3D075-E780-456D-BB8D-2A252FEA06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955" y="2162287"/>
            <a:ext cx="3484923" cy="3593336"/>
          </a:xfrm>
          <a:prstGeom prst="rect">
            <a:avLst/>
          </a:prstGeom>
        </p:spPr>
      </p:pic>
      <p:pic>
        <p:nvPicPr>
          <p:cNvPr id="11" name="Image 0" descr="preencoded.png">
            <a:extLst>
              <a:ext uri="{FF2B5EF4-FFF2-40B4-BE49-F238E27FC236}">
                <a16:creationId xmlns:a16="http://schemas.microsoft.com/office/drawing/2014/main" id="{00A89369-8A23-4942-9631-8C4E19E28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>
            <a:off x="6801407" y="4211528"/>
            <a:ext cx="71465" cy="3606088"/>
          </a:xfrm>
          <a:prstGeom prst="rect">
            <a:avLst/>
          </a:prstGeom>
        </p:spPr>
      </p:pic>
      <p:pic>
        <p:nvPicPr>
          <p:cNvPr id="12" name="Image 0" descr="preencoded.png">
            <a:extLst>
              <a:ext uri="{FF2B5EF4-FFF2-40B4-BE49-F238E27FC236}">
                <a16:creationId xmlns:a16="http://schemas.microsoft.com/office/drawing/2014/main" id="{0A7FD8B3-80A1-4D3B-BB10-53BD59D8FC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>
            <a:off x="11414341" y="4057701"/>
            <a:ext cx="76146" cy="38422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2930FD7-CBDC-414E-AB6B-907B47992F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4095" y="2162287"/>
            <a:ext cx="3606089" cy="34962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3DB1805-9C1D-4DD5-9C96-B1B66924AB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31276" y="2163081"/>
            <a:ext cx="3842276" cy="349623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B6F390C-3EB0-475F-888C-BAC5901F1CCF}"/>
              </a:ext>
            </a:extLst>
          </p:cNvPr>
          <p:cNvSpPr txBox="1"/>
          <p:nvPr/>
        </p:nvSpPr>
        <p:spPr>
          <a:xfrm>
            <a:off x="1245611" y="6395561"/>
            <a:ext cx="3606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Open </a:t>
            </a:r>
            <a:r>
              <a:rPr lang="en-GB" sz="3600" dirty="0">
                <a:sym typeface="Wingdings" panose="05000000000000000000" pitchFamily="2" charset="2"/>
              </a:rPr>
              <a:t> Stop</a:t>
            </a:r>
            <a:endParaRPr lang="en-IL" sz="3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79F28A-2708-4D51-AD5B-B59F7979C6D0}"/>
              </a:ext>
            </a:extLst>
          </p:cNvPr>
          <p:cNvSpPr txBox="1"/>
          <p:nvPr/>
        </p:nvSpPr>
        <p:spPr>
          <a:xfrm>
            <a:off x="9531276" y="6441727"/>
            <a:ext cx="42169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Point Left </a:t>
            </a:r>
            <a:r>
              <a:rPr lang="en-GB" sz="3600" dirty="0">
                <a:sym typeface="Wingdings" panose="05000000000000000000" pitchFamily="2" charset="2"/>
              </a:rPr>
              <a:t></a:t>
            </a:r>
            <a:r>
              <a:rPr lang="en-GB" sz="3600" dirty="0"/>
              <a:t> Move Left</a:t>
            </a:r>
            <a:endParaRPr lang="en-IL" sz="3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891DE7-CC86-4C6D-B933-65BE4DC74D93}"/>
              </a:ext>
            </a:extLst>
          </p:cNvPr>
          <p:cNvSpPr txBox="1"/>
          <p:nvPr/>
        </p:nvSpPr>
        <p:spPr>
          <a:xfrm>
            <a:off x="5303520" y="6441727"/>
            <a:ext cx="3493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Fist </a:t>
            </a:r>
            <a:r>
              <a:rPr lang="en-GB" sz="3600" dirty="0">
                <a:sym typeface="Wingdings" panose="05000000000000000000" pitchFamily="2" charset="2"/>
              </a:rPr>
              <a:t> Move </a:t>
            </a:r>
          </a:p>
          <a:p>
            <a:r>
              <a:rPr lang="en-GB" sz="3600" dirty="0">
                <a:sym typeface="Wingdings" panose="05000000000000000000" pitchFamily="2" charset="2"/>
              </a:rPr>
              <a:t>Forward</a:t>
            </a:r>
            <a:endParaRPr lang="en-IL" sz="3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028938"/>
            <a:ext cx="7124105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Hand gestures</a:t>
            </a:r>
            <a:endParaRPr lang="en-US" sz="3900" b="1" dirty="0"/>
          </a:p>
        </p:txBody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>
            <a:off x="2561101" y="4208377"/>
            <a:ext cx="71465" cy="3606088"/>
          </a:xfrm>
          <a:prstGeom prst="rect">
            <a:avLst/>
          </a:prstGeom>
        </p:spPr>
      </p:pic>
      <p:sp>
        <p:nvSpPr>
          <p:cNvPr id="9" name="Text 3"/>
          <p:cNvSpPr/>
          <p:nvPr/>
        </p:nvSpPr>
        <p:spPr>
          <a:xfrm>
            <a:off x="793790" y="6883122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11" name="Image 0" descr="preencoded.png">
            <a:extLst>
              <a:ext uri="{FF2B5EF4-FFF2-40B4-BE49-F238E27FC236}">
                <a16:creationId xmlns:a16="http://schemas.microsoft.com/office/drawing/2014/main" id="{00A89369-8A23-4942-9631-8C4E19E28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>
            <a:off x="6801407" y="4211528"/>
            <a:ext cx="71465" cy="3606088"/>
          </a:xfrm>
          <a:prstGeom prst="rect">
            <a:avLst/>
          </a:prstGeom>
        </p:spPr>
      </p:pic>
      <p:pic>
        <p:nvPicPr>
          <p:cNvPr id="12" name="Image 0" descr="preencoded.png">
            <a:extLst>
              <a:ext uri="{FF2B5EF4-FFF2-40B4-BE49-F238E27FC236}">
                <a16:creationId xmlns:a16="http://schemas.microsoft.com/office/drawing/2014/main" id="{0A7FD8B3-80A1-4D3B-BB10-53BD59D8FC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>
            <a:off x="11414341" y="4057701"/>
            <a:ext cx="76146" cy="384227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B6F390C-3EB0-475F-888C-BAC5901F1CCF}"/>
              </a:ext>
            </a:extLst>
          </p:cNvPr>
          <p:cNvSpPr txBox="1"/>
          <p:nvPr/>
        </p:nvSpPr>
        <p:spPr>
          <a:xfrm>
            <a:off x="882128" y="6395561"/>
            <a:ext cx="39695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Point Right </a:t>
            </a:r>
            <a:r>
              <a:rPr lang="en-GB" sz="3600" dirty="0">
                <a:sym typeface="Wingdings" panose="05000000000000000000" pitchFamily="2" charset="2"/>
              </a:rPr>
              <a:t> Move right</a:t>
            </a:r>
            <a:endParaRPr lang="en-IL" sz="3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79F28A-2708-4D51-AD5B-B59F7979C6D0}"/>
              </a:ext>
            </a:extLst>
          </p:cNvPr>
          <p:cNvSpPr txBox="1"/>
          <p:nvPr/>
        </p:nvSpPr>
        <p:spPr>
          <a:xfrm>
            <a:off x="5314280" y="6369026"/>
            <a:ext cx="42169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Spider </a:t>
            </a:r>
            <a:r>
              <a:rPr lang="en-GB" sz="3600" dirty="0">
                <a:sym typeface="Wingdings" panose="05000000000000000000" pitchFamily="2" charset="2"/>
              </a:rPr>
              <a:t></a:t>
            </a:r>
            <a:r>
              <a:rPr lang="en-GB" sz="3600" dirty="0"/>
              <a:t> Move backward</a:t>
            </a:r>
            <a:endParaRPr lang="en-IL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28E905-6757-41D2-9E2A-102E289586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789" y="2136578"/>
            <a:ext cx="3606090" cy="35227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5C9D6E-392E-4340-9F52-E1D2D32471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7459" y="2163081"/>
            <a:ext cx="3422725" cy="34962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E6C618-DAFB-4B2B-8174-B43F1FBFC6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31276" y="2163081"/>
            <a:ext cx="3842275" cy="349623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1502E64-EEB1-496E-9809-4C522A719223}"/>
              </a:ext>
            </a:extLst>
          </p:cNvPr>
          <p:cNvSpPr txBox="1"/>
          <p:nvPr/>
        </p:nvSpPr>
        <p:spPr>
          <a:xfrm>
            <a:off x="9531276" y="6341916"/>
            <a:ext cx="38145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Point Down </a:t>
            </a:r>
            <a:r>
              <a:rPr lang="en-GB" sz="3600" dirty="0">
                <a:sym typeface="Wingdings" panose="05000000000000000000" pitchFamily="2" charset="2"/>
              </a:rPr>
              <a:t></a:t>
            </a:r>
            <a:r>
              <a:rPr lang="en-GB" sz="3600" dirty="0"/>
              <a:t> Arm</a:t>
            </a:r>
          </a:p>
          <a:p>
            <a:r>
              <a:rPr lang="en-GB" sz="3600" dirty="0"/>
              <a:t>pinch</a:t>
            </a:r>
            <a:endParaRPr lang="en-IL" sz="3600" dirty="0"/>
          </a:p>
        </p:txBody>
      </p:sp>
    </p:spTree>
    <p:extLst>
      <p:ext uri="{BB962C8B-B14F-4D97-AF65-F5344CB8AC3E}">
        <p14:creationId xmlns:p14="http://schemas.microsoft.com/office/powerpoint/2010/main" val="25799471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028938"/>
            <a:ext cx="7124105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850"/>
              </a:lnSpc>
              <a:buNone/>
            </a:pPr>
            <a:r>
              <a:rPr lang="en-US" sz="39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Hand gestures</a:t>
            </a:r>
            <a:endParaRPr lang="en-US" sz="3900" b="1" dirty="0"/>
          </a:p>
        </p:txBody>
      </p:sp>
      <p:sp>
        <p:nvSpPr>
          <p:cNvPr id="9" name="Text 3"/>
          <p:cNvSpPr/>
          <p:nvPr/>
        </p:nvSpPr>
        <p:spPr>
          <a:xfrm>
            <a:off x="793790" y="6883122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11" name="Image 0" descr="preencoded.png">
            <a:extLst>
              <a:ext uri="{FF2B5EF4-FFF2-40B4-BE49-F238E27FC236}">
                <a16:creationId xmlns:a16="http://schemas.microsoft.com/office/drawing/2014/main" id="{00A89369-8A23-4942-9631-8C4E19E28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>
            <a:off x="6801407" y="4211528"/>
            <a:ext cx="71465" cy="360608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479F28A-2708-4D51-AD5B-B59F7979C6D0}"/>
              </a:ext>
            </a:extLst>
          </p:cNvPr>
          <p:cNvSpPr txBox="1"/>
          <p:nvPr/>
        </p:nvSpPr>
        <p:spPr>
          <a:xfrm>
            <a:off x="5034096" y="6369026"/>
            <a:ext cx="4497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Two Finger </a:t>
            </a:r>
            <a:r>
              <a:rPr lang="en-GB" sz="3600" dirty="0">
                <a:sym typeface="Wingdings" panose="05000000000000000000" pitchFamily="2" charset="2"/>
              </a:rPr>
              <a:t></a:t>
            </a:r>
            <a:r>
              <a:rPr lang="en-GB" sz="3600" dirty="0"/>
              <a:t> Follow mode</a:t>
            </a:r>
            <a:endParaRPr lang="en-IL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535D48-14DC-4F9A-A415-3CE10D4EF9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4096" y="2366682"/>
            <a:ext cx="3606088" cy="344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9408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834294" y="730173"/>
            <a:ext cx="4961811" cy="6200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850"/>
              </a:lnSpc>
              <a:buNone/>
            </a:pPr>
            <a:r>
              <a:rPr lang="en-US" sz="40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Key Features</a:t>
            </a:r>
            <a:endParaRPr lang="en-US" sz="4000" dirty="0"/>
          </a:p>
        </p:txBody>
      </p:sp>
      <p:sp>
        <p:nvSpPr>
          <p:cNvPr id="4" name="Text 1"/>
          <p:cNvSpPr/>
          <p:nvPr/>
        </p:nvSpPr>
        <p:spPr>
          <a:xfrm>
            <a:off x="1537930" y="2072997"/>
            <a:ext cx="3074313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Gesture Control</a:t>
            </a:r>
            <a:endParaRPr lang="en-US" sz="1950" b="1" dirty="0"/>
          </a:p>
        </p:txBody>
      </p:sp>
      <p:sp>
        <p:nvSpPr>
          <p:cNvPr id="5" name="Text 2"/>
          <p:cNvSpPr/>
          <p:nvPr/>
        </p:nvSpPr>
        <p:spPr>
          <a:xfrm>
            <a:off x="1537930" y="2502218"/>
            <a:ext cx="3438049" cy="12701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00"/>
              </a:lnSpc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Reads hand gestures in real time to drive: forward, left, right, back, and stop.</a:t>
            </a:r>
            <a:endParaRPr lang="en-US" sz="1550" dirty="0"/>
          </a:p>
        </p:txBody>
      </p:sp>
      <p:sp>
        <p:nvSpPr>
          <p:cNvPr id="7" name="Text 3"/>
          <p:cNvSpPr/>
          <p:nvPr/>
        </p:nvSpPr>
        <p:spPr>
          <a:xfrm>
            <a:off x="5968127" y="2072997"/>
            <a:ext cx="2915364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400"/>
              </a:lnSpc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Follow Mode</a:t>
            </a:r>
            <a:endParaRPr lang="en-US" sz="1950" b="1" dirty="0"/>
          </a:p>
        </p:txBody>
      </p:sp>
      <p:sp>
        <p:nvSpPr>
          <p:cNvPr id="8" name="Text 4"/>
          <p:cNvSpPr/>
          <p:nvPr/>
        </p:nvSpPr>
        <p:spPr>
          <a:xfrm>
            <a:off x="5968127" y="2502218"/>
            <a:ext cx="3438168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00"/>
              </a:lnSpc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One gesture starts Follow. The robot moves forward, auto-stops near obstacles, then auto-resumes.</a:t>
            </a:r>
            <a:endParaRPr lang="en-US" sz="1550" dirty="0"/>
          </a:p>
        </p:txBody>
      </p:sp>
      <p:sp>
        <p:nvSpPr>
          <p:cNvPr id="10" name="Text 5"/>
          <p:cNvSpPr/>
          <p:nvPr/>
        </p:nvSpPr>
        <p:spPr>
          <a:xfrm>
            <a:off x="10398443" y="2072997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</a:rPr>
              <a:t>Arm Pinch</a:t>
            </a:r>
            <a:endParaRPr lang="en-US" sz="1950" b="1" dirty="0"/>
          </a:p>
        </p:txBody>
      </p:sp>
      <p:sp>
        <p:nvSpPr>
          <p:cNvPr id="11" name="Text 6"/>
          <p:cNvSpPr/>
          <p:nvPr/>
        </p:nvSpPr>
        <p:spPr>
          <a:xfrm>
            <a:off x="10398443" y="2502218"/>
            <a:ext cx="3438168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00"/>
              </a:lnSpc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A pinch gesture triggers a quick arm routine to grab and hold an object, then return to home.</a:t>
            </a:r>
            <a:endParaRPr lang="en-US" sz="1550" dirty="0"/>
          </a:p>
        </p:txBody>
      </p:sp>
      <p:sp>
        <p:nvSpPr>
          <p:cNvPr id="13" name="Text 7"/>
          <p:cNvSpPr/>
          <p:nvPr/>
        </p:nvSpPr>
        <p:spPr>
          <a:xfrm>
            <a:off x="1537930" y="4286964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Audio Control</a:t>
            </a:r>
            <a:endParaRPr lang="en-US" sz="1950" b="1" dirty="0"/>
          </a:p>
        </p:txBody>
      </p:sp>
      <p:sp>
        <p:nvSpPr>
          <p:cNvPr id="14" name="Text 8"/>
          <p:cNvSpPr/>
          <p:nvPr/>
        </p:nvSpPr>
        <p:spPr>
          <a:xfrm>
            <a:off x="1537930" y="4716185"/>
            <a:ext cx="3438049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00"/>
              </a:lnSpc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Say short keywords to move the robot; handy when your hands are busy.</a:t>
            </a:r>
            <a:endParaRPr lang="en-US" sz="1550" dirty="0"/>
          </a:p>
        </p:txBody>
      </p:sp>
      <p:sp>
        <p:nvSpPr>
          <p:cNvPr id="16" name="Text 9"/>
          <p:cNvSpPr/>
          <p:nvPr/>
        </p:nvSpPr>
        <p:spPr>
          <a:xfrm>
            <a:off x="5968127" y="4286964"/>
            <a:ext cx="2480905" cy="3101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5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Bluetooth Control</a:t>
            </a:r>
            <a:endParaRPr lang="en-US" sz="1950" b="1" dirty="0"/>
          </a:p>
        </p:txBody>
      </p:sp>
      <p:sp>
        <p:nvSpPr>
          <p:cNvPr id="17" name="Text 10"/>
          <p:cNvSpPr/>
          <p:nvPr/>
        </p:nvSpPr>
        <p:spPr>
          <a:xfrm>
            <a:off x="5968127" y="4716185"/>
            <a:ext cx="3438168" cy="952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00"/>
              </a:lnSpc>
            </a:pPr>
            <a:r>
              <a:rPr lang="en-US" sz="1550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Drive from a phone with simple commands (forward, back, left, right, stop) and optional speed change.</a:t>
            </a:r>
            <a:endParaRPr lang="en-US" sz="1550" dirty="0"/>
          </a:p>
        </p:txBody>
      </p:sp>
      <p:sp>
        <p:nvSpPr>
          <p:cNvPr id="18" name="Text 11"/>
          <p:cNvSpPr/>
          <p:nvPr/>
        </p:nvSpPr>
        <p:spPr>
          <a:xfrm>
            <a:off x="793790" y="5892046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19" name="Text 12"/>
          <p:cNvSpPr/>
          <p:nvPr/>
        </p:nvSpPr>
        <p:spPr>
          <a:xfrm>
            <a:off x="793790" y="6432828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sp>
        <p:nvSpPr>
          <p:cNvPr id="20" name="Text 13"/>
          <p:cNvSpPr/>
          <p:nvPr/>
        </p:nvSpPr>
        <p:spPr>
          <a:xfrm>
            <a:off x="793790" y="6973610"/>
            <a:ext cx="13042821" cy="317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endParaRPr lang="en-US" sz="155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F2C672B-E8DD-476D-9ADA-9FDBBE7947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444" y="1910417"/>
            <a:ext cx="609685" cy="60968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8C2E6BC-CFFB-4F8A-AE60-48357ABB6C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245" y="4114800"/>
            <a:ext cx="609685" cy="60968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1B31F307-7D9A-4CCB-AC0C-92B4AD802A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8614" y="4137200"/>
            <a:ext cx="609685" cy="60968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C6BA494-BE7B-4360-9C50-EF5F251D91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28613" y="1885727"/>
            <a:ext cx="609685" cy="609685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1CDFC259-3FE5-4195-88CF-221B1D6FF6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11025" y="1843939"/>
            <a:ext cx="609685" cy="6096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834890" y="752951"/>
            <a:ext cx="4960620" cy="5537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350"/>
              </a:lnSpc>
              <a:buNone/>
            </a:pPr>
            <a:r>
              <a:rPr lang="en-US" sz="3600" b="1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Control &amp; Processing Set  </a:t>
            </a:r>
            <a:endParaRPr lang="en-US" sz="3600" dirty="0"/>
          </a:p>
        </p:txBody>
      </p:sp>
      <p:sp>
        <p:nvSpPr>
          <p:cNvPr id="3" name="Text 1"/>
          <p:cNvSpPr/>
          <p:nvPr/>
        </p:nvSpPr>
        <p:spPr>
          <a:xfrm>
            <a:off x="708779" y="1306711"/>
            <a:ext cx="4430078" cy="5537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350"/>
              </a:lnSpc>
              <a:buNone/>
            </a:pPr>
            <a:r>
              <a:rPr lang="en-US" sz="3450" dirty="0">
                <a:solidFill>
                  <a:srgbClr val="97B8FF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 </a:t>
            </a:r>
            <a:endParaRPr lang="en-US" sz="3450" dirty="0"/>
          </a:p>
        </p:txBody>
      </p:sp>
      <p:sp>
        <p:nvSpPr>
          <p:cNvPr id="4" name="Text 2"/>
          <p:cNvSpPr/>
          <p:nvPr/>
        </p:nvSpPr>
        <p:spPr>
          <a:xfrm>
            <a:off x="708779" y="2126218"/>
            <a:ext cx="13212842" cy="88606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450"/>
              </a:lnSpc>
            </a:pPr>
            <a:r>
              <a:rPr lang="en-US" sz="2800" b="1" dirty="0">
                <a:solidFill>
                  <a:srgbClr val="E0D6DE"/>
                </a:solidFill>
                <a:latin typeface="Source Sans 3 Medium" pitchFamily="34" charset="0"/>
                <a:ea typeface="Source Sans 3 Medium" pitchFamily="34" charset="-122"/>
                <a:cs typeface="Source Sans 3 Medium" pitchFamily="34" charset="-120"/>
              </a:rPr>
              <a:t>This is the brain of the robot: Raspberry Pi 5 runs the control code (gestures, Follow, safety) and drives the motors/servos, while OAK-D handles vision and hand tracking.</a:t>
            </a:r>
            <a:endParaRPr lang="en-US" sz="2800" dirty="0"/>
          </a:p>
        </p:txBody>
      </p:sp>
      <p:sp>
        <p:nvSpPr>
          <p:cNvPr id="5" name="Shape 3"/>
          <p:cNvSpPr/>
          <p:nvPr/>
        </p:nvSpPr>
        <p:spPr>
          <a:xfrm>
            <a:off x="708779" y="3278029"/>
            <a:ext cx="6517838" cy="4468416"/>
          </a:xfrm>
          <a:prstGeom prst="roundRect">
            <a:avLst>
              <a:gd name="adj" fmla="val 595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6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779" y="3278029"/>
            <a:ext cx="91440" cy="4468416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1000244" y="6562487"/>
            <a:ext cx="6026348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2750"/>
              </a:lnSpc>
            </a:pPr>
            <a:r>
              <a:rPr lang="en-US" sz="170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Raspberry pi 5</a:t>
            </a:r>
            <a:endParaRPr lang="en-US" sz="1700" dirty="0"/>
          </a:p>
        </p:txBody>
      </p:sp>
      <p:sp>
        <p:nvSpPr>
          <p:cNvPr id="9" name="Shape 5"/>
          <p:cNvSpPr/>
          <p:nvPr/>
        </p:nvSpPr>
        <p:spPr>
          <a:xfrm>
            <a:off x="7403783" y="3278029"/>
            <a:ext cx="6517838" cy="4468416"/>
          </a:xfrm>
          <a:prstGeom prst="roundRect">
            <a:avLst>
              <a:gd name="adj" fmla="val 595"/>
            </a:avLst>
          </a:prstGeom>
          <a:solidFill>
            <a:srgbClr val="120336"/>
          </a:solidFill>
          <a:ln w="22860">
            <a:solidFill>
              <a:srgbClr val="3F3F44"/>
            </a:solidFill>
            <a:prstDash val="solid"/>
          </a:ln>
        </p:spPr>
      </p:sp>
      <p:pic>
        <p:nvPicPr>
          <p:cNvPr id="10" name="Image 2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3783" y="3278029"/>
            <a:ext cx="91440" cy="4468416"/>
          </a:xfrm>
          <a:prstGeom prst="rect">
            <a:avLst/>
          </a:prstGeom>
        </p:spPr>
      </p:pic>
      <p:sp>
        <p:nvSpPr>
          <p:cNvPr id="12" name="Text 6"/>
          <p:cNvSpPr/>
          <p:nvPr/>
        </p:nvSpPr>
        <p:spPr>
          <a:xfrm>
            <a:off x="7695248" y="6802517"/>
            <a:ext cx="602634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50"/>
              </a:lnSpc>
            </a:pPr>
            <a:r>
              <a:rPr lang="en-US" sz="170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OAK-D Camera</a:t>
            </a:r>
          </a:p>
          <a:p>
            <a:pPr algn="ctr">
              <a:lnSpc>
                <a:spcPts val="2750"/>
              </a:lnSpc>
            </a:pPr>
            <a:r>
              <a:rPr lang="en-US" sz="1700" b="1" dirty="0">
                <a:solidFill>
                  <a:srgbClr val="E0D6DE"/>
                </a:solidFill>
                <a:latin typeface="Noto Sans TC" pitchFamily="34" charset="0"/>
                <a:ea typeface="Noto Sans TC" pitchFamily="34" charset="-122"/>
                <a:cs typeface="Noto Sans TC" pitchFamily="34" charset="-120"/>
              </a:rPr>
              <a:t> </a:t>
            </a:r>
          </a:p>
        </p:txBody>
      </p:sp>
      <p:sp>
        <p:nvSpPr>
          <p:cNvPr id="13" name="Text 7"/>
          <p:cNvSpPr/>
          <p:nvPr/>
        </p:nvSpPr>
        <p:spPr>
          <a:xfrm>
            <a:off x="7695248" y="7263051"/>
            <a:ext cx="6026348" cy="28336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endParaRPr lang="en-US" sz="135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DCD6EE6-4FDF-4987-A1D5-75CFE800A9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4230" y="3397166"/>
            <a:ext cx="4658375" cy="305795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791B08D-C1AC-40E9-9F95-696CAE2671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581" b="95808" l="1091" r="96364">
                        <a14:foregroundMark x1="14182" y1="20060" x2="5636" y2="26647"/>
                        <a14:foregroundMark x1="5636" y1="26647" x2="5636" y2="26647"/>
                        <a14:foregroundMark x1="85273" y1="15569" x2="93636" y2="23952"/>
                        <a14:foregroundMark x1="93636" y1="23952" x2="96727" y2="31737"/>
                        <a14:foregroundMark x1="1091" y1="27246" x2="1273" y2="34431"/>
                        <a14:foregroundMark x1="68000" y1="92515" x2="36364" y2="9580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10604" y="3420698"/>
            <a:ext cx="5308436" cy="31817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</TotalTime>
  <Words>1013</Words>
  <Application>Microsoft Office PowerPoint</Application>
  <PresentationFormat>Custom</PresentationFormat>
  <Paragraphs>130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Source Sans 3 Medium</vt:lpstr>
      <vt:lpstr>Calibri Light</vt:lpstr>
      <vt:lpstr>Wingdings</vt:lpstr>
      <vt:lpstr>Calibri</vt:lpstr>
      <vt:lpstr>Arial</vt:lpstr>
      <vt:lpstr>Noto Sans 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‪Abdullah Shabib‬‏</dc:creator>
  <cp:lastModifiedBy>youni</cp:lastModifiedBy>
  <cp:revision>82</cp:revision>
  <dcterms:created xsi:type="dcterms:W3CDTF">2025-09-07T15:54:27Z</dcterms:created>
  <dcterms:modified xsi:type="dcterms:W3CDTF">2025-09-14T13:12:21Z</dcterms:modified>
</cp:coreProperties>
</file>