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PT Sans Narrow"/>
      <p:regular r:id="rId21"/>
      <p:bold r:id="rId22"/>
    </p:embeddedFont>
    <p:embeddedFont>
      <p:font typeface="Old Standard TT"/>
      <p:regular r:id="rId23"/>
      <p:bold r:id="rId24"/>
      <p:italic r:id="rId25"/>
    </p:embeddedFont>
    <p:embeddedFont>
      <p:font typeface="Open Sans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PTSansNarrow-bold.fntdata"/><Relationship Id="rId21" Type="http://schemas.openxmlformats.org/officeDocument/2006/relationships/font" Target="fonts/PTSansNarrow-regular.fntdata"/><Relationship Id="rId24" Type="http://schemas.openxmlformats.org/officeDocument/2006/relationships/font" Target="fonts/OldStandardTT-bold.fntdata"/><Relationship Id="rId23" Type="http://schemas.openxmlformats.org/officeDocument/2006/relationships/font" Target="fonts/OldStandardTT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penSans-regular.fntdata"/><Relationship Id="rId25" Type="http://schemas.openxmlformats.org/officeDocument/2006/relationships/font" Target="fonts/OldStandardTT-italic.fntdata"/><Relationship Id="rId28" Type="http://schemas.openxmlformats.org/officeDocument/2006/relationships/font" Target="fonts/OpenSans-italic.fntdata"/><Relationship Id="rId27" Type="http://schemas.openxmlformats.org/officeDocument/2006/relationships/font" Target="fonts/Open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Google Shape;11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" name="Google Shape;7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" name="Google Shape;8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" name="Google Shape;17;p3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0" name="Google Shape;20;p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4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Google Shape;33;p6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4" name="Google Shape;34;p6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1" name="Google Shape;41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b="0" i="0" sz="3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b="0" i="0" sz="3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b="0" i="0" sz="3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b="0" i="0" sz="3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b="0" i="0" sz="3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b="0" i="0" sz="3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b="0" i="0" sz="3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b="0" i="0" sz="3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b="0" i="0" sz="3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b="0" i="0" sz="18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 b="0" i="0" sz="14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 b="0" i="0" sz="14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 b="0" i="0" sz="14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 b="0" i="0" sz="14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 b="0" i="0" sz="14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 b="0" i="0" sz="14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 b="0" i="0" sz="14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■"/>
              <a:defRPr b="0" i="0" sz="14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10" Type="http://schemas.openxmlformats.org/officeDocument/2006/relationships/image" Target="../media/image7.png"/><Relationship Id="rId9" Type="http://schemas.openxmlformats.org/officeDocument/2006/relationships/image" Target="../media/image5.png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7" Type="http://schemas.openxmlformats.org/officeDocument/2006/relationships/image" Target="../media/image10.png"/><Relationship Id="rId8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187250" y="1136275"/>
            <a:ext cx="8118600" cy="15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Ahl - Al Quran  “ أهل القرآن “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307525" y="3946775"/>
            <a:ext cx="26145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Done by: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66975" y="2807650"/>
            <a:ext cx="22146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b="0" i="0" lang="en" sz="2160" u="none" cap="none" strike="noStrik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Supervisors: </a:t>
            </a:r>
            <a:r>
              <a:rPr b="0" i="0" lang="en" sz="2160" u="none" cap="none" strike="noStrike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2101300" y="2837050"/>
            <a:ext cx="2511600" cy="6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74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Dr.Manar Qamhieh</a:t>
            </a:r>
            <a:endParaRPr b="0" i="0" sz="1200" u="none" cap="none" strike="noStrike">
              <a:solidFill>
                <a:schemeClr val="accen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74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Dr.Muhannad Al-Jabi</a:t>
            </a:r>
            <a:endParaRPr b="0" i="0" sz="1400" u="none" cap="none" strike="noStrike">
              <a:solidFill>
                <a:schemeClr val="accent2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cxnSp>
        <p:nvCxnSpPr>
          <p:cNvPr id="63" name="Google Shape;63;p13"/>
          <p:cNvCxnSpPr/>
          <p:nvPr/>
        </p:nvCxnSpPr>
        <p:spPr>
          <a:xfrm>
            <a:off x="629675" y="2709700"/>
            <a:ext cx="495300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4" name="Google Shape;64;p13"/>
          <p:cNvSpPr txBox="1"/>
          <p:nvPr/>
        </p:nvSpPr>
        <p:spPr>
          <a:xfrm>
            <a:off x="2101300" y="4049675"/>
            <a:ext cx="15423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Haroon Dweikat </a:t>
            </a:r>
            <a:endParaRPr b="0" i="0" sz="1200" u="none" cap="none" strike="noStrike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Baker Dweikat</a:t>
            </a:r>
            <a:endParaRPr b="0" i="0" sz="1200" u="none" cap="none" strike="noStrike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/>
          <p:nvPr/>
        </p:nvSpPr>
        <p:spPr>
          <a:xfrm>
            <a:off x="2352450" y="2273275"/>
            <a:ext cx="4439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1" i="0" lang="en" sz="3800" u="none" cap="none" strike="noStrike">
                <a:solidFill>
                  <a:schemeClr val="lt2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The Technology Used</a:t>
            </a:r>
            <a:endParaRPr b="1" i="0" sz="3800" u="none" cap="none" strike="noStrike">
              <a:solidFill>
                <a:schemeClr val="lt2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cxnSp>
        <p:nvCxnSpPr>
          <p:cNvPr id="119" name="Google Shape;119;p22"/>
          <p:cNvCxnSpPr/>
          <p:nvPr/>
        </p:nvCxnSpPr>
        <p:spPr>
          <a:xfrm>
            <a:off x="2379600" y="5143500"/>
            <a:ext cx="4384800" cy="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Technology Used Cont.</a:t>
            </a:r>
            <a:endParaRPr/>
          </a:p>
        </p:txBody>
      </p:sp>
      <p:pic>
        <p:nvPicPr>
          <p:cNvPr id="125" name="Google Shape;12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1100" y="1290750"/>
            <a:ext cx="2062375" cy="107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44025" y="1290750"/>
            <a:ext cx="1268250" cy="107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64675" y="1290750"/>
            <a:ext cx="1158451" cy="1078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50925" y="1290750"/>
            <a:ext cx="3381375" cy="107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460550" y="2746000"/>
            <a:ext cx="1368300" cy="148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944825" y="2791050"/>
            <a:ext cx="2128701" cy="1354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495500" y="2791050"/>
            <a:ext cx="1310625" cy="131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3"/>
          <p:cNvPicPr preferRelativeResize="0"/>
          <p:nvPr/>
        </p:nvPicPr>
        <p:blipFill rotWithShape="1">
          <a:blip r:embed="rId10">
            <a:alphaModFix/>
          </a:blip>
          <a:srcRect b="18062" l="17011" r="19057" t="25615"/>
          <a:stretch/>
        </p:blipFill>
        <p:spPr>
          <a:xfrm>
            <a:off x="298625" y="3045300"/>
            <a:ext cx="1806849" cy="1310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4"/>
          <p:cNvSpPr txBox="1"/>
          <p:nvPr/>
        </p:nvSpPr>
        <p:spPr>
          <a:xfrm>
            <a:off x="2352450" y="2273275"/>
            <a:ext cx="4439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1" i="0" lang="en" sz="3800" u="none" cap="none" strike="noStrike">
                <a:solidFill>
                  <a:schemeClr val="lt2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The Challenges</a:t>
            </a:r>
            <a:endParaRPr b="1" i="0" sz="3800" u="none" cap="none" strike="noStrike">
              <a:solidFill>
                <a:schemeClr val="lt2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cxnSp>
        <p:nvCxnSpPr>
          <p:cNvPr id="138" name="Google Shape;138;p24"/>
          <p:cNvCxnSpPr/>
          <p:nvPr/>
        </p:nvCxnSpPr>
        <p:spPr>
          <a:xfrm>
            <a:off x="2379600" y="5143500"/>
            <a:ext cx="4384800" cy="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Challenges Cont.</a:t>
            </a:r>
            <a:endParaRPr/>
          </a:p>
        </p:txBody>
      </p:sp>
      <p:sp>
        <p:nvSpPr>
          <p:cNvPr id="144" name="Google Shape;144;p25"/>
          <p:cNvSpPr txBox="1"/>
          <p:nvPr/>
        </p:nvSpPr>
        <p:spPr>
          <a:xfrm>
            <a:off x="218575" y="2287625"/>
            <a:ext cx="8152500" cy="10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Old Standard TT"/>
              <a:buChar char="●"/>
            </a:pPr>
            <a:r>
              <a:rPr b="0" i="0" lang="en" sz="1700" u="none" cap="none" strike="noStrike">
                <a:solidFill>
                  <a:srgbClr val="00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lack of project building experience.</a:t>
            </a:r>
            <a:endParaRPr b="0" i="0" sz="1700" u="none" cap="none" strike="noStrike">
              <a:solidFill>
                <a:srgbClr val="00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Old Standard TT"/>
              <a:buChar char="●"/>
            </a:pPr>
            <a:r>
              <a:rPr b="0" i="0" lang="en" sz="1700" u="none" cap="none" strike="noStrike">
                <a:solidFill>
                  <a:srgbClr val="00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Learn new Framework in short time.</a:t>
            </a:r>
            <a:endParaRPr b="0" i="0" sz="1700" u="none" cap="none" strike="noStrike">
              <a:solidFill>
                <a:srgbClr val="00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Old Standard TT"/>
              <a:buChar char="●"/>
            </a:pPr>
            <a:r>
              <a:rPr b="0" i="0" lang="en" sz="1700" u="none" cap="none" strike="noStrike">
                <a:solidFill>
                  <a:srgbClr val="00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Find good tutorial and community of technologies that we used.</a:t>
            </a:r>
            <a:endParaRPr b="0" i="0" sz="1700" u="none" cap="none" strike="noStrike">
              <a:solidFill>
                <a:srgbClr val="00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6"/>
          <p:cNvSpPr txBox="1"/>
          <p:nvPr/>
        </p:nvSpPr>
        <p:spPr>
          <a:xfrm>
            <a:off x="3072000" y="2187000"/>
            <a:ext cx="3000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1" i="0" lang="en" sz="3800" u="none" cap="none" strike="noStrike">
                <a:solidFill>
                  <a:schemeClr val="lt2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Future Work </a:t>
            </a:r>
            <a:endParaRPr b="1" i="0" sz="3800" u="none" cap="none" strike="noStrike">
              <a:solidFill>
                <a:schemeClr val="lt2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n" sz="3800">
                <a:solidFill>
                  <a:schemeClr val="lt2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Future Work  cont.</a:t>
            </a:r>
            <a:endParaRPr/>
          </a:p>
        </p:txBody>
      </p:sp>
      <p:sp>
        <p:nvSpPr>
          <p:cNvPr id="155" name="Google Shape;155;p27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 more features to app .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Improve UI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The Problem</a:t>
            </a:r>
            <a:endParaRPr/>
          </a:p>
        </p:txBody>
      </p:sp>
      <p:sp>
        <p:nvSpPr>
          <p:cNvPr id="70" name="Google Shape;70;p1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can we organize Dor Al Quran ?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does Quran memorization continue in disasters (Covid-19) ?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do we make the memorization process easier and more efficient ?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/>
        </p:nvSpPr>
        <p:spPr>
          <a:xfrm>
            <a:off x="3072000" y="2280575"/>
            <a:ext cx="3000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1" i="0" lang="en" sz="3800" u="none" cap="none" strike="noStrike">
                <a:solidFill>
                  <a:schemeClr val="lt2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The solution </a:t>
            </a:r>
            <a:endParaRPr b="1" i="0" sz="3800" u="none" cap="none" strike="noStrike">
              <a:solidFill>
                <a:schemeClr val="lt2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cxnSp>
        <p:nvCxnSpPr>
          <p:cNvPr id="76" name="Google Shape;76;p15"/>
          <p:cNvCxnSpPr/>
          <p:nvPr/>
        </p:nvCxnSpPr>
        <p:spPr>
          <a:xfrm>
            <a:off x="2379600" y="5143500"/>
            <a:ext cx="4384800" cy="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/>
        </p:nvSpPr>
        <p:spPr>
          <a:xfrm>
            <a:off x="283400" y="437950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" sz="3600" u="none" cap="none" strike="noStrike">
                <a:solidFill>
                  <a:schemeClr val="lt2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The Solution cont.</a:t>
            </a:r>
            <a:endParaRPr b="1" i="0" sz="3600" u="none" cap="none" strike="noStrike">
              <a:solidFill>
                <a:schemeClr val="lt2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82" name="Google Shape;82;p16"/>
          <p:cNvSpPr txBox="1"/>
          <p:nvPr/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b="0" i="0" lang="en" sz="1800" u="none" cap="none" strike="noStrike">
                <a:solidFill>
                  <a:srgbClr val="695D46"/>
                </a:solidFill>
                <a:latin typeface="Calibri"/>
                <a:ea typeface="Calibri"/>
                <a:cs typeface="Calibri"/>
                <a:sym typeface="Calibri"/>
              </a:rPr>
              <a:t>An application enables us to :</a:t>
            </a:r>
            <a:endParaRPr b="0" i="0" sz="1800" u="none" cap="none" strike="noStrike">
              <a:solidFill>
                <a:srgbClr val="695D4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4327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695D46"/>
              </a:buClr>
              <a:buSzPct val="100000"/>
              <a:buFont typeface="Open Sans"/>
              <a:buChar char="●"/>
            </a:pPr>
            <a:r>
              <a:rPr b="0" i="0" lang="en" sz="1800" u="none" cap="none" strike="noStrike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Organizing Dor Al Quran</a:t>
            </a:r>
            <a:endParaRPr b="0" i="0" sz="1800" u="none" cap="none" strike="noStrike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4327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695D46"/>
              </a:buClr>
              <a:buSzPct val="100000"/>
              <a:buFont typeface="Open Sans"/>
              <a:buChar char="●"/>
            </a:pPr>
            <a:r>
              <a:rPr b="0" i="0" lang="en" sz="1800" u="none" cap="none" strike="noStrike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Continuing to memorize the Qur’an in times of disaster</a:t>
            </a:r>
            <a:endParaRPr b="0" i="0" sz="1800" u="none" cap="none" strike="noStrike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/>
        </p:nvSpPr>
        <p:spPr>
          <a:xfrm>
            <a:off x="2732025" y="2280575"/>
            <a:ext cx="4480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1" i="0" lang="en" sz="3800" u="none" cap="none" strike="noStrike">
                <a:solidFill>
                  <a:schemeClr val="lt2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The Main Functionality </a:t>
            </a:r>
            <a:endParaRPr b="1" i="0" sz="3800" u="none" cap="none" strike="noStrike">
              <a:solidFill>
                <a:schemeClr val="lt2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cxnSp>
        <p:nvCxnSpPr>
          <p:cNvPr id="88" name="Google Shape;88;p17"/>
          <p:cNvCxnSpPr/>
          <p:nvPr/>
        </p:nvCxnSpPr>
        <p:spPr>
          <a:xfrm>
            <a:off x="2379600" y="5143500"/>
            <a:ext cx="4384800" cy="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/>
        </p:nvSpPr>
        <p:spPr>
          <a:xfrm>
            <a:off x="283400" y="437950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" sz="3600" u="none" cap="none" strike="noStrike">
                <a:solidFill>
                  <a:schemeClr val="lt2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The main Functionality cont.</a:t>
            </a:r>
            <a:endParaRPr b="1" i="0" sz="3600" u="none" cap="none" strike="noStrike">
              <a:solidFill>
                <a:schemeClr val="lt2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94" name="Google Shape;94;p18"/>
          <p:cNvSpPr txBox="1"/>
          <p:nvPr/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-300037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95D46"/>
              </a:buClr>
              <a:buSzPct val="100000"/>
              <a:buFont typeface="Calibri"/>
              <a:buChar char="●"/>
            </a:pPr>
            <a:r>
              <a:rPr b="0" i="0" lang="en" sz="1800" u="none" cap="none" strike="noStrike">
                <a:solidFill>
                  <a:srgbClr val="695D46"/>
                </a:solidFill>
                <a:latin typeface="Calibri"/>
                <a:ea typeface="Calibri"/>
                <a:cs typeface="Calibri"/>
                <a:sym typeface="Calibri"/>
              </a:rPr>
              <a:t>Add tasks by  teacher </a:t>
            </a:r>
            <a:endParaRPr b="0" i="0" sz="1800" u="none" cap="none" strike="noStrike">
              <a:solidFill>
                <a:srgbClr val="695D4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00037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695D46"/>
              </a:buClr>
              <a:buSzPct val="100000"/>
              <a:buFont typeface="Open Sans"/>
              <a:buChar char="●"/>
            </a:pPr>
            <a:r>
              <a:rPr b="0" i="0" lang="en" sz="1800" u="none" cap="none" strike="noStrike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Notify students</a:t>
            </a:r>
            <a:endParaRPr b="0" i="0" sz="1800" u="none" cap="none" strike="noStrike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00037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695D46"/>
              </a:buClr>
              <a:buSzPct val="100000"/>
              <a:buFont typeface="Open Sans"/>
              <a:buChar char="●"/>
            </a:pPr>
            <a:r>
              <a:rPr b="0" i="0" lang="en" sz="1800" u="none" cap="none" strike="noStrike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Tracking  the tasks are completed successfully</a:t>
            </a:r>
            <a:endParaRPr b="0" i="0" sz="1800" u="none" cap="none" strike="noStrike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00037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695D46"/>
              </a:buClr>
              <a:buSzPct val="100000"/>
              <a:buFont typeface="Open Sans"/>
              <a:buChar char="●"/>
            </a:pPr>
            <a:r>
              <a:rPr b="0" i="0" lang="en" sz="1800" u="none" cap="none" strike="noStrike">
                <a:solidFill>
                  <a:srgbClr val="695D46"/>
                </a:solidFill>
                <a:latin typeface="Open Sans"/>
                <a:ea typeface="Open Sans"/>
                <a:cs typeface="Open Sans"/>
                <a:sym typeface="Open Sans"/>
              </a:rPr>
              <a:t>Holding online meetings by teachers when needed</a:t>
            </a:r>
            <a:endParaRPr b="0" i="0" sz="1800" u="none" cap="none" strike="noStrike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695D4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/>
        </p:nvSpPr>
        <p:spPr>
          <a:xfrm>
            <a:off x="2796750" y="2294950"/>
            <a:ext cx="3550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1" i="0" lang="en" sz="3800" u="none" cap="none" strike="noStrike">
                <a:solidFill>
                  <a:schemeClr val="lt2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The Architecture</a:t>
            </a:r>
            <a:endParaRPr b="1" i="0" sz="3800" u="none" cap="none" strike="noStrike">
              <a:solidFill>
                <a:schemeClr val="lt2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cxnSp>
        <p:nvCxnSpPr>
          <p:cNvPr id="100" name="Google Shape;100;p19"/>
          <p:cNvCxnSpPr/>
          <p:nvPr/>
        </p:nvCxnSpPr>
        <p:spPr>
          <a:xfrm>
            <a:off x="2654850" y="5143500"/>
            <a:ext cx="4384800" cy="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We Used Web API RESTFul Service :</a:t>
            </a:r>
            <a:endParaRPr/>
          </a:p>
        </p:txBody>
      </p:sp>
      <p:pic>
        <p:nvPicPr>
          <p:cNvPr id="106" name="Google Shape;10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676525"/>
            <a:ext cx="5420349" cy="246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0"/>
          <p:cNvPicPr preferRelativeResize="0"/>
          <p:nvPr/>
        </p:nvPicPr>
        <p:blipFill rotWithShape="1">
          <a:blip r:embed="rId4">
            <a:alphaModFix/>
          </a:blip>
          <a:srcRect b="0" l="41684" r="0" t="0"/>
          <a:stretch/>
        </p:blipFill>
        <p:spPr>
          <a:xfrm>
            <a:off x="4910300" y="1158350"/>
            <a:ext cx="4117125" cy="2320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Architecture Cont.</a:t>
            </a:r>
            <a:endParaRPr/>
          </a:p>
        </p:txBody>
      </p:sp>
      <p:sp>
        <p:nvSpPr>
          <p:cNvPr id="113" name="Google Shape;113;p21"/>
          <p:cNvSpPr txBox="1"/>
          <p:nvPr/>
        </p:nvSpPr>
        <p:spPr>
          <a:xfrm>
            <a:off x="218575" y="2287625"/>
            <a:ext cx="8152500" cy="19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Old Standard TT"/>
              <a:buChar char="●"/>
            </a:pPr>
            <a:r>
              <a:rPr b="0" i="0" lang="en" sz="1700" u="none" cap="none" strike="noStrike">
                <a:solidFill>
                  <a:srgbClr val="00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The communication between Client and services done using Rest verbs.</a:t>
            </a:r>
            <a:br>
              <a:rPr b="0" i="0" lang="en" sz="1700" u="none" cap="none" strike="noStrike">
                <a:solidFill>
                  <a:srgbClr val="00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</a:br>
            <a:br>
              <a:rPr b="0" i="0" lang="en" sz="1700" u="none" cap="none" strike="noStrike">
                <a:solidFill>
                  <a:srgbClr val="00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</a:br>
            <a:br>
              <a:rPr b="0" i="0" lang="en" sz="1700" u="none" cap="none" strike="noStrike">
                <a:solidFill>
                  <a:srgbClr val="00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</a:br>
            <a:br>
              <a:rPr b="0" i="0" lang="en" sz="1700" u="none" cap="none" strike="noStrike">
                <a:solidFill>
                  <a:srgbClr val="00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</a:br>
            <a:endParaRPr b="0" i="0" sz="1700" u="none" cap="none" strike="noStrike">
              <a:solidFill>
                <a:srgbClr val="00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Old Standard TT"/>
              <a:buChar char="●"/>
            </a:pPr>
            <a:r>
              <a:rPr b="0" i="0" lang="en" sz="1700" u="none" cap="none" strike="noStrike">
                <a:solidFill>
                  <a:srgbClr val="00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The service build using MVC.</a:t>
            </a:r>
            <a:endParaRPr b="0" i="0" sz="1700" u="none" cap="none" strike="noStrike">
              <a:solidFill>
                <a:srgbClr val="00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