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removePersonalInfoOnSave="1" saveSubsetFonts="1">
  <p:sldMasterIdLst>
    <p:sldMasterId id="2147483768" r:id="rId4"/>
  </p:sldMasterIdLst>
  <p:notesMasterIdLst>
    <p:notesMasterId r:id="rId36"/>
  </p:notesMasterIdLst>
  <p:handoutMasterIdLst>
    <p:handoutMasterId r:id="rId37"/>
  </p:handoutMasterIdLst>
  <p:sldIdLst>
    <p:sldId id="424" r:id="rId5"/>
    <p:sldId id="425" r:id="rId6"/>
    <p:sldId id="426" r:id="rId7"/>
    <p:sldId id="427" r:id="rId8"/>
    <p:sldId id="428" r:id="rId9"/>
    <p:sldId id="429" r:id="rId10"/>
    <p:sldId id="430" r:id="rId11"/>
    <p:sldId id="431" r:id="rId12"/>
    <p:sldId id="432" r:id="rId13"/>
    <p:sldId id="403" r:id="rId14"/>
    <p:sldId id="383" r:id="rId15"/>
    <p:sldId id="423" r:id="rId16"/>
    <p:sldId id="413" r:id="rId17"/>
    <p:sldId id="420" r:id="rId18"/>
    <p:sldId id="421" r:id="rId19"/>
    <p:sldId id="414" r:id="rId20"/>
    <p:sldId id="415" r:id="rId21"/>
    <p:sldId id="418" r:id="rId22"/>
    <p:sldId id="329" r:id="rId23"/>
    <p:sldId id="384" r:id="rId24"/>
    <p:sldId id="386" r:id="rId25"/>
    <p:sldId id="387" r:id="rId26"/>
    <p:sldId id="394" r:id="rId27"/>
    <p:sldId id="416" r:id="rId28"/>
    <p:sldId id="389" r:id="rId29"/>
    <p:sldId id="395" r:id="rId30"/>
    <p:sldId id="388" r:id="rId31"/>
    <p:sldId id="397" r:id="rId32"/>
    <p:sldId id="398" r:id="rId33"/>
    <p:sldId id="399" r:id="rId34"/>
    <p:sldId id="400" r:id="rId3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684" autoAdjust="0"/>
    <p:restoredTop sz="94660"/>
  </p:normalViewPr>
  <p:slideViewPr>
    <p:cSldViewPr snapToGrid="0" showGuides="1">
      <p:cViewPr varScale="1">
        <p:scale>
          <a:sx n="72" d="100"/>
          <a:sy n="72" d="100"/>
        </p:scale>
        <p:origin x="68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97" d="100"/>
          <a:sy n="97" d="100"/>
        </p:scale>
        <p:origin x="353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B5F485A-F969-4700-AE29-DAED311FD011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A0B06FB-0C8D-44EC-AA43-4CA0FE8EA298}">
      <dgm:prSet phldrT="[Text]" custT="1"/>
      <dgm:spPr/>
      <dgm:t>
        <a:bodyPr/>
        <a:lstStyle/>
        <a:p>
          <a:r>
            <a:rPr lang="en-US" sz="3200" dirty="0">
              <a:latin typeface="Times New Roman" pitchFamily="18" charset="0"/>
              <a:cs typeface="Times New Roman" pitchFamily="18" charset="0"/>
            </a:rPr>
            <a:t>Analysis and design</a:t>
          </a:r>
          <a:endParaRPr lang="en-US" sz="3200" dirty="0"/>
        </a:p>
      </dgm:t>
    </dgm:pt>
    <dgm:pt modelId="{91B85A45-EB4D-421B-878C-4428496B29A6}" type="parTrans" cxnId="{1591AF07-FF91-419B-846F-AE86A51E1C71}">
      <dgm:prSet/>
      <dgm:spPr/>
      <dgm:t>
        <a:bodyPr/>
        <a:lstStyle/>
        <a:p>
          <a:endParaRPr lang="en-US"/>
        </a:p>
      </dgm:t>
    </dgm:pt>
    <dgm:pt modelId="{8D4F6874-4591-42CE-8968-2B4F756DA526}" type="sibTrans" cxnId="{1591AF07-FF91-419B-846F-AE86A51E1C71}">
      <dgm:prSet/>
      <dgm:spPr/>
      <dgm:t>
        <a:bodyPr/>
        <a:lstStyle/>
        <a:p>
          <a:endParaRPr lang="en-US"/>
        </a:p>
      </dgm:t>
    </dgm:pt>
    <dgm:pt modelId="{996ED9FD-01F9-4744-8754-7DF13F208E8A}">
      <dgm:prSet phldrT="[Text]" custT="1"/>
      <dgm:spPr/>
      <dgm:t>
        <a:bodyPr/>
        <a:lstStyle/>
        <a:p>
          <a:r>
            <a:rPr lang="en-US" sz="2800" dirty="0">
              <a:latin typeface="Times New Roman" panose="02020603050405020304" pitchFamily="18" charset="0"/>
              <a:cs typeface="Times New Roman" panose="02020603050405020304" pitchFamily="18" charset="0"/>
            </a:rPr>
            <a:t>3D without separating </a:t>
          </a:r>
        </a:p>
      </dgm:t>
    </dgm:pt>
    <dgm:pt modelId="{00420A83-4949-4049-8296-8FA9939B7A59}" type="parTrans" cxnId="{A3E6724B-DD31-4144-BBC6-29CF9C1D6C45}">
      <dgm:prSet/>
      <dgm:spPr/>
      <dgm:t>
        <a:bodyPr/>
        <a:lstStyle/>
        <a:p>
          <a:endParaRPr lang="en-US"/>
        </a:p>
      </dgm:t>
    </dgm:pt>
    <dgm:pt modelId="{EB0DF028-B73A-4628-9889-D2559AA41500}" type="sibTrans" cxnId="{A3E6724B-DD31-4144-BBC6-29CF9C1D6C45}">
      <dgm:prSet/>
      <dgm:spPr/>
      <dgm:t>
        <a:bodyPr/>
        <a:lstStyle/>
        <a:p>
          <a:endParaRPr lang="en-US"/>
        </a:p>
      </dgm:t>
    </dgm:pt>
    <dgm:pt modelId="{C0365C03-7EFC-48DC-BE31-CD05600E8A12}">
      <dgm:prSet phldrT="[Text]" custT="1"/>
      <dgm:spPr/>
      <dgm:t>
        <a:bodyPr/>
        <a:lstStyle/>
        <a:p>
          <a:r>
            <a:rPr lang="en-US" sz="2600" dirty="0">
              <a:latin typeface="Times New Roman" panose="02020603050405020304" pitchFamily="18" charset="0"/>
              <a:cs typeface="Times New Roman" panose="02020603050405020304" pitchFamily="18" charset="0"/>
            </a:rPr>
            <a:t>High ductility</a:t>
          </a:r>
        </a:p>
      </dgm:t>
    </dgm:pt>
    <dgm:pt modelId="{44BBDAAE-44E4-4EBF-89E5-166E189DBC24}" type="parTrans" cxnId="{ACB9F4BF-E70E-434A-813A-94C3381E4D78}">
      <dgm:prSet/>
      <dgm:spPr/>
      <dgm:t>
        <a:bodyPr/>
        <a:lstStyle/>
        <a:p>
          <a:endParaRPr lang="en-US"/>
        </a:p>
      </dgm:t>
    </dgm:pt>
    <dgm:pt modelId="{981F3218-0B10-411E-A691-85FE50C99DE7}" type="sibTrans" cxnId="{ACB9F4BF-E70E-434A-813A-94C3381E4D78}">
      <dgm:prSet/>
      <dgm:spPr/>
      <dgm:t>
        <a:bodyPr/>
        <a:lstStyle/>
        <a:p>
          <a:endParaRPr lang="en-US"/>
        </a:p>
      </dgm:t>
    </dgm:pt>
    <dgm:pt modelId="{912FBCC3-9BDB-4C44-B095-05E02B1BD6B4}">
      <dgm:prSet phldrT="[Text]" custT="1"/>
      <dgm:spPr/>
      <dgm:t>
        <a:bodyPr/>
        <a:lstStyle/>
        <a:p>
          <a:r>
            <a:rPr lang="en-US" sz="2600" dirty="0">
              <a:latin typeface="Times New Roman" panose="02020603050405020304" pitchFamily="18" charset="0"/>
              <a:cs typeface="Times New Roman" panose="02020603050405020304" pitchFamily="18" charset="0"/>
            </a:rPr>
            <a:t>Low ductility </a:t>
          </a:r>
        </a:p>
      </dgm:t>
    </dgm:pt>
    <dgm:pt modelId="{9F974A46-9262-4174-BC2B-57CAE5CC17CA}" type="parTrans" cxnId="{2EF5C2DD-FA82-4B3F-8766-035DCBF14A29}">
      <dgm:prSet/>
      <dgm:spPr/>
      <dgm:t>
        <a:bodyPr/>
        <a:lstStyle/>
        <a:p>
          <a:endParaRPr lang="en-US"/>
        </a:p>
      </dgm:t>
    </dgm:pt>
    <dgm:pt modelId="{A049CBD1-74DA-4EA1-A9E4-699CAB997D1E}" type="sibTrans" cxnId="{2EF5C2DD-FA82-4B3F-8766-035DCBF14A29}">
      <dgm:prSet/>
      <dgm:spPr/>
      <dgm:t>
        <a:bodyPr/>
        <a:lstStyle/>
        <a:p>
          <a:endParaRPr lang="en-US"/>
        </a:p>
      </dgm:t>
    </dgm:pt>
    <dgm:pt modelId="{5DDABFD9-412A-4788-9557-D1652C30CB79}">
      <dgm:prSet phldrT="[Text]" custT="1"/>
      <dgm:spPr/>
      <dgm:t>
        <a:bodyPr/>
        <a:lstStyle/>
        <a:p>
          <a:r>
            <a:rPr lang="en-US" sz="2800" dirty="0">
              <a:latin typeface="Times New Roman" panose="02020603050405020304" pitchFamily="18" charset="0"/>
              <a:cs typeface="Times New Roman" panose="02020603050405020304" pitchFamily="18" charset="0"/>
            </a:rPr>
            <a:t>Separate steel and concrete  </a:t>
          </a:r>
        </a:p>
      </dgm:t>
    </dgm:pt>
    <dgm:pt modelId="{E2524B93-5BCD-4FF5-B1F3-D6A4539DFA9C}" type="parTrans" cxnId="{9F88DB06-F835-41B7-B1B9-6E78198118FF}">
      <dgm:prSet/>
      <dgm:spPr/>
      <dgm:t>
        <a:bodyPr/>
        <a:lstStyle/>
        <a:p>
          <a:endParaRPr lang="en-US"/>
        </a:p>
      </dgm:t>
    </dgm:pt>
    <dgm:pt modelId="{8F92EDCE-C044-47E6-910D-9FA17CD5C555}" type="sibTrans" cxnId="{9F88DB06-F835-41B7-B1B9-6E78198118FF}">
      <dgm:prSet/>
      <dgm:spPr/>
      <dgm:t>
        <a:bodyPr/>
        <a:lstStyle/>
        <a:p>
          <a:endParaRPr lang="en-US"/>
        </a:p>
      </dgm:t>
    </dgm:pt>
    <dgm:pt modelId="{2A0FE6A5-BA95-42CE-B426-786E00CB20A3}">
      <dgm:prSet phldrT="[Text]" custT="1"/>
      <dgm:spPr/>
      <dgm:t>
        <a:bodyPr/>
        <a:lstStyle/>
        <a:p>
          <a:r>
            <a:rPr lang="en-US" sz="2600" dirty="0">
              <a:latin typeface="Times New Roman" panose="02020603050405020304" pitchFamily="18" charset="0"/>
              <a:cs typeface="Times New Roman" panose="02020603050405020304" pitchFamily="18" charset="0"/>
            </a:rPr>
            <a:t>High ductility</a:t>
          </a:r>
        </a:p>
      </dgm:t>
    </dgm:pt>
    <dgm:pt modelId="{EAD97648-0542-47CA-8779-1D20C6747319}" type="parTrans" cxnId="{01FAAF10-77DD-4DCB-9957-5FD06F7CE4C5}">
      <dgm:prSet/>
      <dgm:spPr/>
      <dgm:t>
        <a:bodyPr/>
        <a:lstStyle/>
        <a:p>
          <a:endParaRPr lang="en-US"/>
        </a:p>
      </dgm:t>
    </dgm:pt>
    <dgm:pt modelId="{9D2428DB-19B0-4777-9F01-5D57D8EE4BF4}" type="sibTrans" cxnId="{01FAAF10-77DD-4DCB-9957-5FD06F7CE4C5}">
      <dgm:prSet/>
      <dgm:spPr/>
      <dgm:t>
        <a:bodyPr/>
        <a:lstStyle/>
        <a:p>
          <a:endParaRPr lang="en-US"/>
        </a:p>
      </dgm:t>
    </dgm:pt>
    <dgm:pt modelId="{919432EB-3A7B-4FEB-949B-6A5616E483A5}">
      <dgm:prSet custT="1"/>
      <dgm:spPr/>
      <dgm:t>
        <a:bodyPr/>
        <a:lstStyle/>
        <a:p>
          <a:r>
            <a:rPr lang="en-US" sz="2600" dirty="0">
              <a:latin typeface="Times New Roman" panose="02020603050405020304" pitchFamily="18" charset="0"/>
              <a:cs typeface="Times New Roman" panose="02020603050405020304" pitchFamily="18" charset="0"/>
            </a:rPr>
            <a:t>Low ductility </a:t>
          </a:r>
        </a:p>
      </dgm:t>
    </dgm:pt>
    <dgm:pt modelId="{A09C620F-F261-414C-9511-0C606007420E}" type="parTrans" cxnId="{E3D72F0C-0BAE-431C-BD82-94DFAD557306}">
      <dgm:prSet/>
      <dgm:spPr/>
      <dgm:t>
        <a:bodyPr/>
        <a:lstStyle/>
        <a:p>
          <a:endParaRPr lang="en-US"/>
        </a:p>
      </dgm:t>
    </dgm:pt>
    <dgm:pt modelId="{E2FCFF5D-94FE-475B-85EA-46D4DDE30494}" type="sibTrans" cxnId="{E3D72F0C-0BAE-431C-BD82-94DFAD557306}">
      <dgm:prSet/>
      <dgm:spPr/>
      <dgm:t>
        <a:bodyPr/>
        <a:lstStyle/>
        <a:p>
          <a:endParaRPr lang="en-US"/>
        </a:p>
      </dgm:t>
    </dgm:pt>
    <dgm:pt modelId="{10E0258E-69D6-4256-9363-43C29CFBE021}" type="pres">
      <dgm:prSet presAssocID="{EB5F485A-F969-4700-AE29-DAED311FD011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2A2F74B5-944C-49FD-BC01-BEFB125D647E}" type="pres">
      <dgm:prSet presAssocID="{EB5F485A-F969-4700-AE29-DAED311FD011}" presName="hierFlow" presStyleCnt="0"/>
      <dgm:spPr/>
    </dgm:pt>
    <dgm:pt modelId="{16E8B5EB-98C9-446E-9058-D7CA5F14428F}" type="pres">
      <dgm:prSet presAssocID="{EB5F485A-F969-4700-AE29-DAED311FD011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B53D9C99-01C4-46B4-88F4-6D75CDB00889}" type="pres">
      <dgm:prSet presAssocID="{3A0B06FB-0C8D-44EC-AA43-4CA0FE8EA298}" presName="Name14" presStyleCnt="0"/>
      <dgm:spPr/>
    </dgm:pt>
    <dgm:pt modelId="{AB14E283-A7FB-44FE-81E6-8A01C9B7978C}" type="pres">
      <dgm:prSet presAssocID="{3A0B06FB-0C8D-44EC-AA43-4CA0FE8EA298}" presName="level1Shape" presStyleLbl="node0" presStyleIdx="0" presStyleCnt="1" custScaleX="147351">
        <dgm:presLayoutVars>
          <dgm:chPref val="3"/>
        </dgm:presLayoutVars>
      </dgm:prSet>
      <dgm:spPr/>
    </dgm:pt>
    <dgm:pt modelId="{C3FE9A71-6BAC-4F6F-B4C2-537B13613B1C}" type="pres">
      <dgm:prSet presAssocID="{3A0B06FB-0C8D-44EC-AA43-4CA0FE8EA298}" presName="hierChild2" presStyleCnt="0"/>
      <dgm:spPr/>
    </dgm:pt>
    <dgm:pt modelId="{DA99BFD0-50D3-4086-97EC-F947993BEC98}" type="pres">
      <dgm:prSet presAssocID="{00420A83-4949-4049-8296-8FA9939B7A59}" presName="Name19" presStyleLbl="parChTrans1D2" presStyleIdx="0" presStyleCnt="2"/>
      <dgm:spPr/>
    </dgm:pt>
    <dgm:pt modelId="{E13CF838-475A-483C-A064-F432391C27F3}" type="pres">
      <dgm:prSet presAssocID="{996ED9FD-01F9-4744-8754-7DF13F208E8A}" presName="Name21" presStyleCnt="0"/>
      <dgm:spPr/>
    </dgm:pt>
    <dgm:pt modelId="{399747FC-981B-4AF0-BEAD-615C3803B9E2}" type="pres">
      <dgm:prSet presAssocID="{996ED9FD-01F9-4744-8754-7DF13F208E8A}" presName="level2Shape" presStyleLbl="node2" presStyleIdx="0" presStyleCnt="2" custScaleX="137887"/>
      <dgm:spPr/>
    </dgm:pt>
    <dgm:pt modelId="{BC6C60B1-EAE7-4F1E-A72A-5E1D64EF6CD2}" type="pres">
      <dgm:prSet presAssocID="{996ED9FD-01F9-4744-8754-7DF13F208E8A}" presName="hierChild3" presStyleCnt="0"/>
      <dgm:spPr/>
    </dgm:pt>
    <dgm:pt modelId="{C9853FB8-B164-499E-AE2B-CCFF5248DE45}" type="pres">
      <dgm:prSet presAssocID="{44BBDAAE-44E4-4EBF-89E5-166E189DBC24}" presName="Name19" presStyleLbl="parChTrans1D3" presStyleIdx="0" presStyleCnt="4"/>
      <dgm:spPr/>
    </dgm:pt>
    <dgm:pt modelId="{F0F3BEF1-E3AF-483F-8661-CC8A0EE9DEF4}" type="pres">
      <dgm:prSet presAssocID="{C0365C03-7EFC-48DC-BE31-CD05600E8A12}" presName="Name21" presStyleCnt="0"/>
      <dgm:spPr/>
    </dgm:pt>
    <dgm:pt modelId="{25592CD2-8B3E-42E0-83B0-0CB7E0EA9243}" type="pres">
      <dgm:prSet presAssocID="{C0365C03-7EFC-48DC-BE31-CD05600E8A12}" presName="level2Shape" presStyleLbl="node3" presStyleIdx="0" presStyleCnt="4"/>
      <dgm:spPr/>
    </dgm:pt>
    <dgm:pt modelId="{068BC451-6E77-4086-B2B3-42DCCF3370B4}" type="pres">
      <dgm:prSet presAssocID="{C0365C03-7EFC-48DC-BE31-CD05600E8A12}" presName="hierChild3" presStyleCnt="0"/>
      <dgm:spPr/>
    </dgm:pt>
    <dgm:pt modelId="{926FE58C-C23C-4AB9-871D-CE21F621F648}" type="pres">
      <dgm:prSet presAssocID="{9F974A46-9262-4174-BC2B-57CAE5CC17CA}" presName="Name19" presStyleLbl="parChTrans1D3" presStyleIdx="1" presStyleCnt="4"/>
      <dgm:spPr/>
    </dgm:pt>
    <dgm:pt modelId="{893BF900-2A0D-46D6-B836-B794ED83FD4F}" type="pres">
      <dgm:prSet presAssocID="{912FBCC3-9BDB-4C44-B095-05E02B1BD6B4}" presName="Name21" presStyleCnt="0"/>
      <dgm:spPr/>
    </dgm:pt>
    <dgm:pt modelId="{4F8586B6-D3F7-465C-9EBC-E343E82DFD09}" type="pres">
      <dgm:prSet presAssocID="{912FBCC3-9BDB-4C44-B095-05E02B1BD6B4}" presName="level2Shape" presStyleLbl="node3" presStyleIdx="1" presStyleCnt="4"/>
      <dgm:spPr/>
    </dgm:pt>
    <dgm:pt modelId="{A8D07823-770C-455D-AADA-9CB885FA68E4}" type="pres">
      <dgm:prSet presAssocID="{912FBCC3-9BDB-4C44-B095-05E02B1BD6B4}" presName="hierChild3" presStyleCnt="0"/>
      <dgm:spPr/>
    </dgm:pt>
    <dgm:pt modelId="{6B299D45-FC5F-4A37-A3FD-31D4EF088074}" type="pres">
      <dgm:prSet presAssocID="{E2524B93-5BCD-4FF5-B1F3-D6A4539DFA9C}" presName="Name19" presStyleLbl="parChTrans1D2" presStyleIdx="1" presStyleCnt="2"/>
      <dgm:spPr/>
    </dgm:pt>
    <dgm:pt modelId="{867A1634-2898-4104-A32E-2160145D416A}" type="pres">
      <dgm:prSet presAssocID="{5DDABFD9-412A-4788-9557-D1652C30CB79}" presName="Name21" presStyleCnt="0"/>
      <dgm:spPr/>
    </dgm:pt>
    <dgm:pt modelId="{D1FC4724-2DD0-4F02-A3BE-94FFECA33690}" type="pres">
      <dgm:prSet presAssocID="{5DDABFD9-412A-4788-9557-D1652C30CB79}" presName="level2Shape" presStyleLbl="node2" presStyleIdx="1" presStyleCnt="2" custScaleX="137042"/>
      <dgm:spPr/>
    </dgm:pt>
    <dgm:pt modelId="{1DCFB3CB-6F95-499F-8535-2E57560A4C70}" type="pres">
      <dgm:prSet presAssocID="{5DDABFD9-412A-4788-9557-D1652C30CB79}" presName="hierChild3" presStyleCnt="0"/>
      <dgm:spPr/>
    </dgm:pt>
    <dgm:pt modelId="{56580D50-35A7-4E66-990A-C4B4EB7406F8}" type="pres">
      <dgm:prSet presAssocID="{EAD97648-0542-47CA-8779-1D20C6747319}" presName="Name19" presStyleLbl="parChTrans1D3" presStyleIdx="2" presStyleCnt="4"/>
      <dgm:spPr/>
    </dgm:pt>
    <dgm:pt modelId="{AAAF23DB-B4E5-4BF9-8131-682CA7142B1E}" type="pres">
      <dgm:prSet presAssocID="{2A0FE6A5-BA95-42CE-B426-786E00CB20A3}" presName="Name21" presStyleCnt="0"/>
      <dgm:spPr/>
    </dgm:pt>
    <dgm:pt modelId="{8A6299DD-02ED-466E-A024-E7768970E198}" type="pres">
      <dgm:prSet presAssocID="{2A0FE6A5-BA95-42CE-B426-786E00CB20A3}" presName="level2Shape" presStyleLbl="node3" presStyleIdx="2" presStyleCnt="4"/>
      <dgm:spPr/>
    </dgm:pt>
    <dgm:pt modelId="{463599B2-94CF-4D1B-A6AD-C9A2A0EB57FE}" type="pres">
      <dgm:prSet presAssocID="{2A0FE6A5-BA95-42CE-B426-786E00CB20A3}" presName="hierChild3" presStyleCnt="0"/>
      <dgm:spPr/>
    </dgm:pt>
    <dgm:pt modelId="{CBB11E5F-EE43-4338-BAB7-CC8132FE8594}" type="pres">
      <dgm:prSet presAssocID="{A09C620F-F261-414C-9511-0C606007420E}" presName="Name19" presStyleLbl="parChTrans1D3" presStyleIdx="3" presStyleCnt="4"/>
      <dgm:spPr/>
    </dgm:pt>
    <dgm:pt modelId="{867D829A-0CB2-450C-9EB8-EE13BB8077BC}" type="pres">
      <dgm:prSet presAssocID="{919432EB-3A7B-4FEB-949B-6A5616E483A5}" presName="Name21" presStyleCnt="0"/>
      <dgm:spPr/>
    </dgm:pt>
    <dgm:pt modelId="{5E1482B6-A408-4268-8AF7-72F251D5832C}" type="pres">
      <dgm:prSet presAssocID="{919432EB-3A7B-4FEB-949B-6A5616E483A5}" presName="level2Shape" presStyleLbl="node3" presStyleIdx="3" presStyleCnt="4"/>
      <dgm:spPr/>
    </dgm:pt>
    <dgm:pt modelId="{57F874F3-2BF1-4945-ABE3-CF53D6F72606}" type="pres">
      <dgm:prSet presAssocID="{919432EB-3A7B-4FEB-949B-6A5616E483A5}" presName="hierChild3" presStyleCnt="0"/>
      <dgm:spPr/>
    </dgm:pt>
    <dgm:pt modelId="{0F59020C-6855-41AB-882E-874A5F520295}" type="pres">
      <dgm:prSet presAssocID="{EB5F485A-F969-4700-AE29-DAED311FD011}" presName="bgShapesFlow" presStyleCnt="0"/>
      <dgm:spPr/>
    </dgm:pt>
  </dgm:ptLst>
  <dgm:cxnLst>
    <dgm:cxn modelId="{FE386B05-5DF7-483F-B8A3-9F08C9E0D9AD}" type="presOf" srcId="{44BBDAAE-44E4-4EBF-89E5-166E189DBC24}" destId="{C9853FB8-B164-499E-AE2B-CCFF5248DE45}" srcOrd="0" destOrd="0" presId="urn:microsoft.com/office/officeart/2005/8/layout/hierarchy6"/>
    <dgm:cxn modelId="{9F88DB06-F835-41B7-B1B9-6E78198118FF}" srcId="{3A0B06FB-0C8D-44EC-AA43-4CA0FE8EA298}" destId="{5DDABFD9-412A-4788-9557-D1652C30CB79}" srcOrd="1" destOrd="0" parTransId="{E2524B93-5BCD-4FF5-B1F3-D6A4539DFA9C}" sibTransId="{8F92EDCE-C044-47E6-910D-9FA17CD5C555}"/>
    <dgm:cxn modelId="{1591AF07-FF91-419B-846F-AE86A51E1C71}" srcId="{EB5F485A-F969-4700-AE29-DAED311FD011}" destId="{3A0B06FB-0C8D-44EC-AA43-4CA0FE8EA298}" srcOrd="0" destOrd="0" parTransId="{91B85A45-EB4D-421B-878C-4428496B29A6}" sibTransId="{8D4F6874-4591-42CE-8968-2B4F756DA526}"/>
    <dgm:cxn modelId="{E3D72F0C-0BAE-431C-BD82-94DFAD557306}" srcId="{5DDABFD9-412A-4788-9557-D1652C30CB79}" destId="{919432EB-3A7B-4FEB-949B-6A5616E483A5}" srcOrd="1" destOrd="0" parTransId="{A09C620F-F261-414C-9511-0C606007420E}" sibTransId="{E2FCFF5D-94FE-475B-85EA-46D4DDE30494}"/>
    <dgm:cxn modelId="{01FAAF10-77DD-4DCB-9957-5FD06F7CE4C5}" srcId="{5DDABFD9-412A-4788-9557-D1652C30CB79}" destId="{2A0FE6A5-BA95-42CE-B426-786E00CB20A3}" srcOrd="0" destOrd="0" parTransId="{EAD97648-0542-47CA-8779-1D20C6747319}" sibTransId="{9D2428DB-19B0-4777-9F01-5D57D8EE4BF4}"/>
    <dgm:cxn modelId="{F7A1C922-D267-4A96-AC3A-70C5B321CC95}" type="presOf" srcId="{996ED9FD-01F9-4744-8754-7DF13F208E8A}" destId="{399747FC-981B-4AF0-BEAD-615C3803B9E2}" srcOrd="0" destOrd="0" presId="urn:microsoft.com/office/officeart/2005/8/layout/hierarchy6"/>
    <dgm:cxn modelId="{14B5BA62-041A-4CD5-968B-6C2EDF763BCA}" type="presOf" srcId="{00420A83-4949-4049-8296-8FA9939B7A59}" destId="{DA99BFD0-50D3-4086-97EC-F947993BEC98}" srcOrd="0" destOrd="0" presId="urn:microsoft.com/office/officeart/2005/8/layout/hierarchy6"/>
    <dgm:cxn modelId="{9963EB43-A449-4C6E-AC91-6FDBC1B8BAEF}" type="presOf" srcId="{3A0B06FB-0C8D-44EC-AA43-4CA0FE8EA298}" destId="{AB14E283-A7FB-44FE-81E6-8A01C9B7978C}" srcOrd="0" destOrd="0" presId="urn:microsoft.com/office/officeart/2005/8/layout/hierarchy6"/>
    <dgm:cxn modelId="{81965C64-3025-478D-A7D7-DB98D2D4E144}" type="presOf" srcId="{919432EB-3A7B-4FEB-949B-6A5616E483A5}" destId="{5E1482B6-A408-4268-8AF7-72F251D5832C}" srcOrd="0" destOrd="0" presId="urn:microsoft.com/office/officeart/2005/8/layout/hierarchy6"/>
    <dgm:cxn modelId="{F7098048-9B8A-493F-A6D7-65F126A770BC}" type="presOf" srcId="{5DDABFD9-412A-4788-9557-D1652C30CB79}" destId="{D1FC4724-2DD0-4F02-A3BE-94FFECA33690}" srcOrd="0" destOrd="0" presId="urn:microsoft.com/office/officeart/2005/8/layout/hierarchy6"/>
    <dgm:cxn modelId="{A3E6724B-DD31-4144-BBC6-29CF9C1D6C45}" srcId="{3A0B06FB-0C8D-44EC-AA43-4CA0FE8EA298}" destId="{996ED9FD-01F9-4744-8754-7DF13F208E8A}" srcOrd="0" destOrd="0" parTransId="{00420A83-4949-4049-8296-8FA9939B7A59}" sibTransId="{EB0DF028-B73A-4628-9889-D2559AA41500}"/>
    <dgm:cxn modelId="{5DBE2653-9806-45A7-B612-777701AF7A4A}" type="presOf" srcId="{2A0FE6A5-BA95-42CE-B426-786E00CB20A3}" destId="{8A6299DD-02ED-466E-A024-E7768970E198}" srcOrd="0" destOrd="0" presId="urn:microsoft.com/office/officeart/2005/8/layout/hierarchy6"/>
    <dgm:cxn modelId="{3CC3797D-C964-4862-8B7E-BBF9F4E5F57F}" type="presOf" srcId="{C0365C03-7EFC-48DC-BE31-CD05600E8A12}" destId="{25592CD2-8B3E-42E0-83B0-0CB7E0EA9243}" srcOrd="0" destOrd="0" presId="urn:microsoft.com/office/officeart/2005/8/layout/hierarchy6"/>
    <dgm:cxn modelId="{5A9E4483-776F-4A57-B8A5-673C3A1B2829}" type="presOf" srcId="{A09C620F-F261-414C-9511-0C606007420E}" destId="{CBB11E5F-EE43-4338-BAB7-CC8132FE8594}" srcOrd="0" destOrd="0" presId="urn:microsoft.com/office/officeart/2005/8/layout/hierarchy6"/>
    <dgm:cxn modelId="{43F5B89D-373F-447E-B06C-5A04A6AD7445}" type="presOf" srcId="{E2524B93-5BCD-4FF5-B1F3-D6A4539DFA9C}" destId="{6B299D45-FC5F-4A37-A3FD-31D4EF088074}" srcOrd="0" destOrd="0" presId="urn:microsoft.com/office/officeart/2005/8/layout/hierarchy6"/>
    <dgm:cxn modelId="{ACB9F4BF-E70E-434A-813A-94C3381E4D78}" srcId="{996ED9FD-01F9-4744-8754-7DF13F208E8A}" destId="{C0365C03-7EFC-48DC-BE31-CD05600E8A12}" srcOrd="0" destOrd="0" parTransId="{44BBDAAE-44E4-4EBF-89E5-166E189DBC24}" sibTransId="{981F3218-0B10-411E-A691-85FE50C99DE7}"/>
    <dgm:cxn modelId="{03743CC5-1229-4F00-BDEC-921BF25F2DCB}" type="presOf" srcId="{EB5F485A-F969-4700-AE29-DAED311FD011}" destId="{10E0258E-69D6-4256-9363-43C29CFBE021}" srcOrd="0" destOrd="0" presId="urn:microsoft.com/office/officeart/2005/8/layout/hierarchy6"/>
    <dgm:cxn modelId="{2EF5C2DD-FA82-4B3F-8766-035DCBF14A29}" srcId="{996ED9FD-01F9-4744-8754-7DF13F208E8A}" destId="{912FBCC3-9BDB-4C44-B095-05E02B1BD6B4}" srcOrd="1" destOrd="0" parTransId="{9F974A46-9262-4174-BC2B-57CAE5CC17CA}" sibTransId="{A049CBD1-74DA-4EA1-A9E4-699CAB997D1E}"/>
    <dgm:cxn modelId="{7AD6FEDF-605C-4B70-B03D-DB77ADD9F650}" type="presOf" srcId="{912FBCC3-9BDB-4C44-B095-05E02B1BD6B4}" destId="{4F8586B6-D3F7-465C-9EBC-E343E82DFD09}" srcOrd="0" destOrd="0" presId="urn:microsoft.com/office/officeart/2005/8/layout/hierarchy6"/>
    <dgm:cxn modelId="{7D716FF3-66AF-4113-9879-3E1939E76130}" type="presOf" srcId="{EAD97648-0542-47CA-8779-1D20C6747319}" destId="{56580D50-35A7-4E66-990A-C4B4EB7406F8}" srcOrd="0" destOrd="0" presId="urn:microsoft.com/office/officeart/2005/8/layout/hierarchy6"/>
    <dgm:cxn modelId="{BB86F3F7-EFAF-4B08-9312-86D54233219F}" type="presOf" srcId="{9F974A46-9262-4174-BC2B-57CAE5CC17CA}" destId="{926FE58C-C23C-4AB9-871D-CE21F621F648}" srcOrd="0" destOrd="0" presId="urn:microsoft.com/office/officeart/2005/8/layout/hierarchy6"/>
    <dgm:cxn modelId="{3837026A-E929-4DE4-B330-357BA64BF811}" type="presParOf" srcId="{10E0258E-69D6-4256-9363-43C29CFBE021}" destId="{2A2F74B5-944C-49FD-BC01-BEFB125D647E}" srcOrd="0" destOrd="0" presId="urn:microsoft.com/office/officeart/2005/8/layout/hierarchy6"/>
    <dgm:cxn modelId="{66200994-30AD-490B-A063-7CC44C421E96}" type="presParOf" srcId="{2A2F74B5-944C-49FD-BC01-BEFB125D647E}" destId="{16E8B5EB-98C9-446E-9058-D7CA5F14428F}" srcOrd="0" destOrd="0" presId="urn:microsoft.com/office/officeart/2005/8/layout/hierarchy6"/>
    <dgm:cxn modelId="{E62E0B5E-7E46-43E0-A60E-6CD7F853C3E9}" type="presParOf" srcId="{16E8B5EB-98C9-446E-9058-D7CA5F14428F}" destId="{B53D9C99-01C4-46B4-88F4-6D75CDB00889}" srcOrd="0" destOrd="0" presId="urn:microsoft.com/office/officeart/2005/8/layout/hierarchy6"/>
    <dgm:cxn modelId="{BDC23056-3DB1-4DE6-B09B-489F655E1E03}" type="presParOf" srcId="{B53D9C99-01C4-46B4-88F4-6D75CDB00889}" destId="{AB14E283-A7FB-44FE-81E6-8A01C9B7978C}" srcOrd="0" destOrd="0" presId="urn:microsoft.com/office/officeart/2005/8/layout/hierarchy6"/>
    <dgm:cxn modelId="{71819035-1A8A-40AB-B10F-79B922347D4E}" type="presParOf" srcId="{B53D9C99-01C4-46B4-88F4-6D75CDB00889}" destId="{C3FE9A71-6BAC-4F6F-B4C2-537B13613B1C}" srcOrd="1" destOrd="0" presId="urn:microsoft.com/office/officeart/2005/8/layout/hierarchy6"/>
    <dgm:cxn modelId="{9D5E3CA5-04EC-4B4A-A32F-301ED444FD86}" type="presParOf" srcId="{C3FE9A71-6BAC-4F6F-B4C2-537B13613B1C}" destId="{DA99BFD0-50D3-4086-97EC-F947993BEC98}" srcOrd="0" destOrd="0" presId="urn:microsoft.com/office/officeart/2005/8/layout/hierarchy6"/>
    <dgm:cxn modelId="{DA26563B-3E48-454C-B7B3-2CA9947DF840}" type="presParOf" srcId="{C3FE9A71-6BAC-4F6F-B4C2-537B13613B1C}" destId="{E13CF838-475A-483C-A064-F432391C27F3}" srcOrd="1" destOrd="0" presId="urn:microsoft.com/office/officeart/2005/8/layout/hierarchy6"/>
    <dgm:cxn modelId="{6161DF25-8BBB-49C7-917F-D9B49C5D6498}" type="presParOf" srcId="{E13CF838-475A-483C-A064-F432391C27F3}" destId="{399747FC-981B-4AF0-BEAD-615C3803B9E2}" srcOrd="0" destOrd="0" presId="urn:microsoft.com/office/officeart/2005/8/layout/hierarchy6"/>
    <dgm:cxn modelId="{73B6ED9A-A75D-4667-B287-5E6CCF507FA9}" type="presParOf" srcId="{E13CF838-475A-483C-A064-F432391C27F3}" destId="{BC6C60B1-EAE7-4F1E-A72A-5E1D64EF6CD2}" srcOrd="1" destOrd="0" presId="urn:microsoft.com/office/officeart/2005/8/layout/hierarchy6"/>
    <dgm:cxn modelId="{EA48A0F5-561C-4023-B443-7973E68FFCBD}" type="presParOf" srcId="{BC6C60B1-EAE7-4F1E-A72A-5E1D64EF6CD2}" destId="{C9853FB8-B164-499E-AE2B-CCFF5248DE45}" srcOrd="0" destOrd="0" presId="urn:microsoft.com/office/officeart/2005/8/layout/hierarchy6"/>
    <dgm:cxn modelId="{B36AF540-6C6E-4C56-9E4B-246027C9B1A5}" type="presParOf" srcId="{BC6C60B1-EAE7-4F1E-A72A-5E1D64EF6CD2}" destId="{F0F3BEF1-E3AF-483F-8661-CC8A0EE9DEF4}" srcOrd="1" destOrd="0" presId="urn:microsoft.com/office/officeart/2005/8/layout/hierarchy6"/>
    <dgm:cxn modelId="{085E0088-0653-4F15-B0E8-FBE1BA24D904}" type="presParOf" srcId="{F0F3BEF1-E3AF-483F-8661-CC8A0EE9DEF4}" destId="{25592CD2-8B3E-42E0-83B0-0CB7E0EA9243}" srcOrd="0" destOrd="0" presId="urn:microsoft.com/office/officeart/2005/8/layout/hierarchy6"/>
    <dgm:cxn modelId="{2C84975B-4020-4B3A-AD88-D71130610E7D}" type="presParOf" srcId="{F0F3BEF1-E3AF-483F-8661-CC8A0EE9DEF4}" destId="{068BC451-6E77-4086-B2B3-42DCCF3370B4}" srcOrd="1" destOrd="0" presId="urn:microsoft.com/office/officeart/2005/8/layout/hierarchy6"/>
    <dgm:cxn modelId="{7C466E54-3897-4C53-8E1A-94A5522FFAFD}" type="presParOf" srcId="{BC6C60B1-EAE7-4F1E-A72A-5E1D64EF6CD2}" destId="{926FE58C-C23C-4AB9-871D-CE21F621F648}" srcOrd="2" destOrd="0" presId="urn:microsoft.com/office/officeart/2005/8/layout/hierarchy6"/>
    <dgm:cxn modelId="{2E39A528-2A1A-4D74-AA91-C85F7FEE1D44}" type="presParOf" srcId="{BC6C60B1-EAE7-4F1E-A72A-5E1D64EF6CD2}" destId="{893BF900-2A0D-46D6-B836-B794ED83FD4F}" srcOrd="3" destOrd="0" presId="urn:microsoft.com/office/officeart/2005/8/layout/hierarchy6"/>
    <dgm:cxn modelId="{5F763B9E-E061-4B1C-8D9B-C5CCCB007CC0}" type="presParOf" srcId="{893BF900-2A0D-46D6-B836-B794ED83FD4F}" destId="{4F8586B6-D3F7-465C-9EBC-E343E82DFD09}" srcOrd="0" destOrd="0" presId="urn:microsoft.com/office/officeart/2005/8/layout/hierarchy6"/>
    <dgm:cxn modelId="{B9941149-AC1C-44B7-96B0-8D0E91C87A04}" type="presParOf" srcId="{893BF900-2A0D-46D6-B836-B794ED83FD4F}" destId="{A8D07823-770C-455D-AADA-9CB885FA68E4}" srcOrd="1" destOrd="0" presId="urn:microsoft.com/office/officeart/2005/8/layout/hierarchy6"/>
    <dgm:cxn modelId="{0EF65FF6-F892-45B6-B164-14CFA6571FF2}" type="presParOf" srcId="{C3FE9A71-6BAC-4F6F-B4C2-537B13613B1C}" destId="{6B299D45-FC5F-4A37-A3FD-31D4EF088074}" srcOrd="2" destOrd="0" presId="urn:microsoft.com/office/officeart/2005/8/layout/hierarchy6"/>
    <dgm:cxn modelId="{F85BD9ED-F1F9-4854-81E4-784CE8CA2829}" type="presParOf" srcId="{C3FE9A71-6BAC-4F6F-B4C2-537B13613B1C}" destId="{867A1634-2898-4104-A32E-2160145D416A}" srcOrd="3" destOrd="0" presId="urn:microsoft.com/office/officeart/2005/8/layout/hierarchy6"/>
    <dgm:cxn modelId="{E40AB0C1-CEFB-41EA-8011-E80E553D83AA}" type="presParOf" srcId="{867A1634-2898-4104-A32E-2160145D416A}" destId="{D1FC4724-2DD0-4F02-A3BE-94FFECA33690}" srcOrd="0" destOrd="0" presId="urn:microsoft.com/office/officeart/2005/8/layout/hierarchy6"/>
    <dgm:cxn modelId="{E772454C-4C00-42BC-8AF2-71640AC9492E}" type="presParOf" srcId="{867A1634-2898-4104-A32E-2160145D416A}" destId="{1DCFB3CB-6F95-499F-8535-2E57560A4C70}" srcOrd="1" destOrd="0" presId="urn:microsoft.com/office/officeart/2005/8/layout/hierarchy6"/>
    <dgm:cxn modelId="{437D1F84-9AEA-4325-B79B-2A461C3E81E3}" type="presParOf" srcId="{1DCFB3CB-6F95-499F-8535-2E57560A4C70}" destId="{56580D50-35A7-4E66-990A-C4B4EB7406F8}" srcOrd="0" destOrd="0" presId="urn:microsoft.com/office/officeart/2005/8/layout/hierarchy6"/>
    <dgm:cxn modelId="{10DF57D1-F212-497D-B1D6-D080FBD0B91B}" type="presParOf" srcId="{1DCFB3CB-6F95-499F-8535-2E57560A4C70}" destId="{AAAF23DB-B4E5-4BF9-8131-682CA7142B1E}" srcOrd="1" destOrd="0" presId="urn:microsoft.com/office/officeart/2005/8/layout/hierarchy6"/>
    <dgm:cxn modelId="{D1945732-2330-4474-817A-E640BF4C3061}" type="presParOf" srcId="{AAAF23DB-B4E5-4BF9-8131-682CA7142B1E}" destId="{8A6299DD-02ED-466E-A024-E7768970E198}" srcOrd="0" destOrd="0" presId="urn:microsoft.com/office/officeart/2005/8/layout/hierarchy6"/>
    <dgm:cxn modelId="{714D78AE-2F67-405E-8051-755A2B63CE21}" type="presParOf" srcId="{AAAF23DB-B4E5-4BF9-8131-682CA7142B1E}" destId="{463599B2-94CF-4D1B-A6AD-C9A2A0EB57FE}" srcOrd="1" destOrd="0" presId="urn:microsoft.com/office/officeart/2005/8/layout/hierarchy6"/>
    <dgm:cxn modelId="{BBD3C930-D62E-4A80-917A-299E5D7C133E}" type="presParOf" srcId="{1DCFB3CB-6F95-499F-8535-2E57560A4C70}" destId="{CBB11E5F-EE43-4338-BAB7-CC8132FE8594}" srcOrd="2" destOrd="0" presId="urn:microsoft.com/office/officeart/2005/8/layout/hierarchy6"/>
    <dgm:cxn modelId="{12CA463C-9230-4327-802B-FAA7D734AA78}" type="presParOf" srcId="{1DCFB3CB-6F95-499F-8535-2E57560A4C70}" destId="{867D829A-0CB2-450C-9EB8-EE13BB8077BC}" srcOrd="3" destOrd="0" presId="urn:microsoft.com/office/officeart/2005/8/layout/hierarchy6"/>
    <dgm:cxn modelId="{D45F0ECE-464B-494D-9895-06999391058B}" type="presParOf" srcId="{867D829A-0CB2-450C-9EB8-EE13BB8077BC}" destId="{5E1482B6-A408-4268-8AF7-72F251D5832C}" srcOrd="0" destOrd="0" presId="urn:microsoft.com/office/officeart/2005/8/layout/hierarchy6"/>
    <dgm:cxn modelId="{906C52B0-333B-4657-9605-2AFFA10EFCCC}" type="presParOf" srcId="{867D829A-0CB2-450C-9EB8-EE13BB8077BC}" destId="{57F874F3-2BF1-4945-ABE3-CF53D6F72606}" srcOrd="1" destOrd="0" presId="urn:microsoft.com/office/officeart/2005/8/layout/hierarchy6"/>
    <dgm:cxn modelId="{1327863D-BD5F-4037-B07B-E3F1D2F4AC0E}" type="presParOf" srcId="{10E0258E-69D6-4256-9363-43C29CFBE021}" destId="{0F59020C-6855-41AB-882E-874A5F520295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14E283-A7FB-44FE-81E6-8A01C9B7978C}">
      <dsp:nvSpPr>
        <dsp:cNvPr id="0" name=""/>
        <dsp:cNvSpPr/>
      </dsp:nvSpPr>
      <dsp:spPr>
        <a:xfrm>
          <a:off x="3359834" y="240218"/>
          <a:ext cx="2888709" cy="13069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>
              <a:latin typeface="Times New Roman" pitchFamily="18" charset="0"/>
              <a:cs typeface="Times New Roman" pitchFamily="18" charset="0"/>
            </a:rPr>
            <a:t>Analysis and design</a:t>
          </a:r>
          <a:endParaRPr lang="en-US" sz="3200" kern="1200" dirty="0"/>
        </a:p>
      </dsp:txBody>
      <dsp:txXfrm>
        <a:off x="3398113" y="278497"/>
        <a:ext cx="2812151" cy="1230393"/>
      </dsp:txXfrm>
    </dsp:sp>
    <dsp:sp modelId="{DA99BFD0-50D3-4086-97EC-F947993BEC98}">
      <dsp:nvSpPr>
        <dsp:cNvPr id="0" name=""/>
        <dsp:cNvSpPr/>
      </dsp:nvSpPr>
      <dsp:spPr>
        <a:xfrm>
          <a:off x="2259774" y="1547169"/>
          <a:ext cx="2544414" cy="522780"/>
        </a:xfrm>
        <a:custGeom>
          <a:avLst/>
          <a:gdLst/>
          <a:ahLst/>
          <a:cxnLst/>
          <a:rect l="0" t="0" r="0" b="0"/>
          <a:pathLst>
            <a:path>
              <a:moveTo>
                <a:pt x="2544414" y="0"/>
              </a:moveTo>
              <a:lnTo>
                <a:pt x="2544414" y="261390"/>
              </a:lnTo>
              <a:lnTo>
                <a:pt x="0" y="261390"/>
              </a:lnTo>
              <a:lnTo>
                <a:pt x="0" y="52278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9747FC-981B-4AF0-BEAD-615C3803B9E2}">
      <dsp:nvSpPr>
        <dsp:cNvPr id="0" name=""/>
        <dsp:cNvSpPr/>
      </dsp:nvSpPr>
      <dsp:spPr>
        <a:xfrm>
          <a:off x="908186" y="2069950"/>
          <a:ext cx="2703174" cy="13069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3D without separating </a:t>
          </a:r>
        </a:p>
      </dsp:txBody>
      <dsp:txXfrm>
        <a:off x="946465" y="2108229"/>
        <a:ext cx="2626616" cy="1230393"/>
      </dsp:txXfrm>
    </dsp:sp>
    <dsp:sp modelId="{C9853FB8-B164-499E-AE2B-CCFF5248DE45}">
      <dsp:nvSpPr>
        <dsp:cNvPr id="0" name=""/>
        <dsp:cNvSpPr/>
      </dsp:nvSpPr>
      <dsp:spPr>
        <a:xfrm>
          <a:off x="985496" y="3376902"/>
          <a:ext cx="1274278" cy="522780"/>
        </a:xfrm>
        <a:custGeom>
          <a:avLst/>
          <a:gdLst/>
          <a:ahLst/>
          <a:cxnLst/>
          <a:rect l="0" t="0" r="0" b="0"/>
          <a:pathLst>
            <a:path>
              <a:moveTo>
                <a:pt x="1274278" y="0"/>
              </a:moveTo>
              <a:lnTo>
                <a:pt x="1274278" y="261390"/>
              </a:lnTo>
              <a:lnTo>
                <a:pt x="0" y="261390"/>
              </a:lnTo>
              <a:lnTo>
                <a:pt x="0" y="522780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592CD2-8B3E-42E0-83B0-0CB7E0EA9243}">
      <dsp:nvSpPr>
        <dsp:cNvPr id="0" name=""/>
        <dsp:cNvSpPr/>
      </dsp:nvSpPr>
      <dsp:spPr>
        <a:xfrm>
          <a:off x="5282" y="3899683"/>
          <a:ext cx="1960427" cy="13069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High ductility</a:t>
          </a:r>
        </a:p>
      </dsp:txBody>
      <dsp:txXfrm>
        <a:off x="43561" y="3937962"/>
        <a:ext cx="1883869" cy="1230393"/>
      </dsp:txXfrm>
    </dsp:sp>
    <dsp:sp modelId="{926FE58C-C23C-4AB9-871D-CE21F621F648}">
      <dsp:nvSpPr>
        <dsp:cNvPr id="0" name=""/>
        <dsp:cNvSpPr/>
      </dsp:nvSpPr>
      <dsp:spPr>
        <a:xfrm>
          <a:off x="2259774" y="3376902"/>
          <a:ext cx="1274278" cy="5227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1390"/>
              </a:lnTo>
              <a:lnTo>
                <a:pt x="1274278" y="261390"/>
              </a:lnTo>
              <a:lnTo>
                <a:pt x="1274278" y="522780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8586B6-D3F7-465C-9EBC-E343E82DFD09}">
      <dsp:nvSpPr>
        <dsp:cNvPr id="0" name=""/>
        <dsp:cNvSpPr/>
      </dsp:nvSpPr>
      <dsp:spPr>
        <a:xfrm>
          <a:off x="2553838" y="3899683"/>
          <a:ext cx="1960427" cy="13069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Low ductility </a:t>
          </a:r>
        </a:p>
      </dsp:txBody>
      <dsp:txXfrm>
        <a:off x="2592117" y="3937962"/>
        <a:ext cx="1883869" cy="1230393"/>
      </dsp:txXfrm>
    </dsp:sp>
    <dsp:sp modelId="{6B299D45-FC5F-4A37-A3FD-31D4EF088074}">
      <dsp:nvSpPr>
        <dsp:cNvPr id="0" name=""/>
        <dsp:cNvSpPr/>
      </dsp:nvSpPr>
      <dsp:spPr>
        <a:xfrm>
          <a:off x="4804189" y="1547169"/>
          <a:ext cx="2552697" cy="5227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1390"/>
              </a:lnTo>
              <a:lnTo>
                <a:pt x="2552697" y="261390"/>
              </a:lnTo>
              <a:lnTo>
                <a:pt x="2552697" y="52278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FC4724-2DD0-4F02-A3BE-94FFECA33690}">
      <dsp:nvSpPr>
        <dsp:cNvPr id="0" name=""/>
        <dsp:cNvSpPr/>
      </dsp:nvSpPr>
      <dsp:spPr>
        <a:xfrm>
          <a:off x="6013581" y="2069950"/>
          <a:ext cx="2686609" cy="13069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Separate steel and concrete  </a:t>
          </a:r>
        </a:p>
      </dsp:txBody>
      <dsp:txXfrm>
        <a:off x="6051860" y="2108229"/>
        <a:ext cx="2610051" cy="1230393"/>
      </dsp:txXfrm>
    </dsp:sp>
    <dsp:sp modelId="{56580D50-35A7-4E66-990A-C4B4EB7406F8}">
      <dsp:nvSpPr>
        <dsp:cNvPr id="0" name=""/>
        <dsp:cNvSpPr/>
      </dsp:nvSpPr>
      <dsp:spPr>
        <a:xfrm>
          <a:off x="6082608" y="3376902"/>
          <a:ext cx="1274278" cy="522780"/>
        </a:xfrm>
        <a:custGeom>
          <a:avLst/>
          <a:gdLst/>
          <a:ahLst/>
          <a:cxnLst/>
          <a:rect l="0" t="0" r="0" b="0"/>
          <a:pathLst>
            <a:path>
              <a:moveTo>
                <a:pt x="1274278" y="0"/>
              </a:moveTo>
              <a:lnTo>
                <a:pt x="1274278" y="261390"/>
              </a:lnTo>
              <a:lnTo>
                <a:pt x="0" y="261390"/>
              </a:lnTo>
              <a:lnTo>
                <a:pt x="0" y="522780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6299DD-02ED-466E-A024-E7768970E198}">
      <dsp:nvSpPr>
        <dsp:cNvPr id="0" name=""/>
        <dsp:cNvSpPr/>
      </dsp:nvSpPr>
      <dsp:spPr>
        <a:xfrm>
          <a:off x="5102394" y="3899683"/>
          <a:ext cx="1960427" cy="13069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High ductility</a:t>
          </a:r>
        </a:p>
      </dsp:txBody>
      <dsp:txXfrm>
        <a:off x="5140673" y="3937962"/>
        <a:ext cx="1883869" cy="1230393"/>
      </dsp:txXfrm>
    </dsp:sp>
    <dsp:sp modelId="{CBB11E5F-EE43-4338-BAB7-CC8132FE8594}">
      <dsp:nvSpPr>
        <dsp:cNvPr id="0" name=""/>
        <dsp:cNvSpPr/>
      </dsp:nvSpPr>
      <dsp:spPr>
        <a:xfrm>
          <a:off x="7356886" y="3376902"/>
          <a:ext cx="1274278" cy="5227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1390"/>
              </a:lnTo>
              <a:lnTo>
                <a:pt x="1274278" y="261390"/>
              </a:lnTo>
              <a:lnTo>
                <a:pt x="1274278" y="522780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1482B6-A408-4268-8AF7-72F251D5832C}">
      <dsp:nvSpPr>
        <dsp:cNvPr id="0" name=""/>
        <dsp:cNvSpPr/>
      </dsp:nvSpPr>
      <dsp:spPr>
        <a:xfrm>
          <a:off x="7650950" y="3899683"/>
          <a:ext cx="1960427" cy="13069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Low ductility </a:t>
          </a:r>
        </a:p>
      </dsp:txBody>
      <dsp:txXfrm>
        <a:off x="7689229" y="3937962"/>
        <a:ext cx="1883869" cy="12303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95725" y="0"/>
            <a:ext cx="2960475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rtl="1">
              <a:defRPr sz="1200"/>
            </a:lvl1pPr>
          </a:lstStyle>
          <a:p>
            <a:pPr rtl="1"/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rtl="1">
              <a:defRPr sz="1200"/>
            </a:lvl1pPr>
          </a:lstStyle>
          <a:p>
            <a:pPr algn="l" rtl="1"/>
            <a:fld id="{CAD048ED-D62C-4EF3-AD55-13BE581FBAD6}" type="uaqdatetime1">
              <a:rPr lang="ar-SA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algn="l" rtl="1"/>
              <a:t>8/28/1438</a:t>
            </a:fld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95725" y="8685213"/>
            <a:ext cx="2962275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rtl="1">
              <a:defRPr sz="1200"/>
            </a:lvl1pPr>
          </a:lstStyle>
          <a:p>
            <a:pPr rtl="1"/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rtl="1">
              <a:defRPr sz="1200"/>
            </a:lvl1pPr>
          </a:lstStyle>
          <a:p>
            <a:pPr algn="l" rtl="1"/>
            <a:fld id="{06834459-7356-44BF-850D-8B30C4FB3B6B}" type="slidenum">
              <a:rPr lang="ar-SA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algn="l" rtl="1"/>
              <a:t>‹#›</a:t>
            </a:fld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9016529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44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rtl="1">
              <a:defRPr sz="1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ar-SA" noProof="0" dirty="0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 rtl="1">
              <a:defRPr sz="1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22AE6E83-4257-4F86-9069-43B6270E39AD}" type="uaqdatetime1">
              <a:rPr lang="ar-SA" smtClean="0"/>
              <a:pPr/>
              <a:t>8/28/1438</a:t>
            </a:fld>
            <a:endParaRPr lang="ar-SA" dirty="0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rtl="1"/>
            <a:endParaRPr lang="ar-SA" noProof="0" dirty="0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 rtl="1"/>
            <a:r>
              <a:rPr lang="ar-SA" noProof="0" dirty="0"/>
              <a:t>انقر لتحرير أنماط النص الرئيسي</a:t>
            </a:r>
          </a:p>
          <a:p>
            <a:pPr lvl="1" rtl="1"/>
            <a:r>
              <a:rPr lang="ar-SA" noProof="0" dirty="0"/>
              <a:t>المستوى الثاني</a:t>
            </a:r>
          </a:p>
          <a:p>
            <a:pPr lvl="2" rtl="1"/>
            <a:r>
              <a:rPr lang="ar-SA" noProof="0" dirty="0"/>
              <a:t>المستوى الثالث</a:t>
            </a:r>
          </a:p>
          <a:p>
            <a:pPr lvl="3" rtl="1"/>
            <a:r>
              <a:rPr lang="ar-SA" noProof="0" dirty="0"/>
              <a:t>المستوى الرابع</a:t>
            </a:r>
          </a:p>
          <a:p>
            <a:pPr lvl="4" rtl="1"/>
            <a:r>
              <a:rPr lang="ar-SA" noProof="0" dirty="0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44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rtl="1">
              <a:defRPr sz="1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ar-SA" noProof="0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 rtl="1">
              <a:defRPr sz="1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0A3C37BE-C303-496D-B5CD-85F2937540FC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50842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Tahoma" panose="020B0604030504040204" pitchFamily="34" charset="0"/>
        <a:cs typeface="Tahoma" panose="020B0604030504040204" pitchFamily="34" charset="0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A326A-9F3C-46AA-9A20-068E9371D83E}" type="uaqdatetime1">
              <a:rPr lang="ar-SA" noProof="0" smtClean="0"/>
              <a:pPr/>
              <a:t>8/28/1438</a:t>
            </a:fld>
            <a:endParaRPr lang="ar-SA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ar-SA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03504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A326A-9F3C-46AA-9A20-068E9371D83E}" type="uaqdatetime1">
              <a:rPr lang="ar-SA" noProof="0" smtClean="0"/>
              <a:pPr/>
              <a:t>8/28/1438</a:t>
            </a:fld>
            <a:endParaRPr lang="ar-SA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81450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A326A-9F3C-46AA-9A20-068E9371D83E}" type="uaqdatetime1">
              <a:rPr lang="ar-SA" noProof="0" smtClean="0"/>
              <a:pPr/>
              <a:t>8/28/1438</a:t>
            </a:fld>
            <a:endParaRPr lang="ar-SA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125917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A326A-9F3C-46AA-9A20-068E9371D83E}" type="uaqdatetime1">
              <a:rPr lang="ar-SA" noProof="0" smtClean="0"/>
              <a:pPr/>
              <a:t>8/28/1438</a:t>
            </a:fld>
            <a:endParaRPr lang="ar-SA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604649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A326A-9F3C-46AA-9A20-068E9371D83E}" type="uaqdatetime1">
              <a:rPr lang="ar-SA" noProof="0" smtClean="0"/>
              <a:pPr/>
              <a:t>8/28/1438</a:t>
            </a:fld>
            <a:endParaRPr lang="ar-SA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428974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A326A-9F3C-46AA-9A20-068E9371D83E}" type="uaqdatetime1">
              <a:rPr lang="ar-SA" noProof="0" smtClean="0"/>
              <a:pPr/>
              <a:t>8/28/1438</a:t>
            </a:fld>
            <a:endParaRPr lang="ar-SA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824045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A326A-9F3C-46AA-9A20-068E9371D83E}" type="uaqdatetime1">
              <a:rPr lang="ar-SA" noProof="0" smtClean="0"/>
              <a:pPr/>
              <a:t>8/28/1438</a:t>
            </a:fld>
            <a:endParaRPr lang="ar-SA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685678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A326A-9F3C-46AA-9A20-068E9371D83E}" type="uaqdatetime1">
              <a:rPr lang="ar-SA" noProof="0" smtClean="0"/>
              <a:pPr/>
              <a:t>8/28/1438</a:t>
            </a:fld>
            <a:endParaRPr lang="ar-SA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898451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A326A-9F3C-46AA-9A20-068E9371D83E}" type="uaqdatetime1">
              <a:rPr lang="ar-SA" noProof="0" smtClean="0"/>
              <a:pPr/>
              <a:t>8/28/1438</a:t>
            </a:fld>
            <a:endParaRPr lang="ar-SA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91651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A326A-9F3C-46AA-9A20-068E9371D83E}" type="uaqdatetime1">
              <a:rPr lang="ar-SA" noProof="0" smtClean="0"/>
              <a:pPr/>
              <a:t>8/28/1438</a:t>
            </a:fld>
            <a:endParaRPr lang="ar-SA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0FF54DE5-C571-48E8-A5BC-B369434E2F44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36452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A326A-9F3C-46AA-9A20-068E9371D83E}" type="uaqdatetime1">
              <a:rPr lang="ar-SA" noProof="0" smtClean="0"/>
              <a:pPr/>
              <a:t>8/28/1438</a:t>
            </a:fld>
            <a:endParaRPr lang="ar-SA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26829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A326A-9F3C-46AA-9A20-068E9371D83E}" type="uaqdatetime1">
              <a:rPr lang="ar-SA" noProof="0" smtClean="0"/>
              <a:pPr/>
              <a:t>8/28/1438</a:t>
            </a:fld>
            <a:endParaRPr lang="ar-SA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41571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A326A-9F3C-46AA-9A20-068E9371D83E}" type="uaqdatetime1">
              <a:rPr lang="ar-SA" noProof="0" smtClean="0"/>
              <a:pPr/>
              <a:t>8/28/1438</a:t>
            </a:fld>
            <a:endParaRPr lang="ar-SA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47801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A326A-9F3C-46AA-9A20-068E9371D83E}" type="uaqdatetime1">
              <a:rPr lang="ar-SA" noProof="0" smtClean="0"/>
              <a:pPr/>
              <a:t>8/28/1438</a:t>
            </a:fld>
            <a:endParaRPr lang="ar-SA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013415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A326A-9F3C-46AA-9A20-068E9371D83E}" type="uaqdatetime1">
              <a:rPr lang="ar-SA" noProof="0" smtClean="0"/>
              <a:pPr/>
              <a:t>8/28/1438</a:t>
            </a:fld>
            <a:endParaRPr lang="ar-SA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24621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A326A-9F3C-46AA-9A20-068E9371D83E}" type="uaqdatetime1">
              <a:rPr lang="ar-SA" noProof="0" smtClean="0"/>
              <a:pPr/>
              <a:t>8/28/1438</a:t>
            </a:fld>
            <a:endParaRPr lang="ar-SA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49956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A326A-9F3C-46AA-9A20-068E9371D83E}" type="uaqdatetime1">
              <a:rPr lang="ar-SA" noProof="0" smtClean="0"/>
              <a:pPr/>
              <a:t>8/28/1438</a:t>
            </a:fld>
            <a:endParaRPr lang="ar-SA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22291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2CA326A-9F3C-46AA-9A20-068E9371D83E}" type="uaqdatetime1">
              <a:rPr lang="ar-SA" noProof="0" smtClean="0"/>
              <a:pPr/>
              <a:t>8/28/1438</a:t>
            </a:fld>
            <a:endParaRPr lang="ar-SA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ar-SA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FF54DE5-C571-48E8-A5BC-B369434E2F44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176479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  <p:sldLayoutId id="2147483782" r:id="rId14"/>
    <p:sldLayoutId id="2147483783" r:id="rId15"/>
    <p:sldLayoutId id="2147483784" r:id="rId16"/>
    <p:sldLayoutId id="2147483785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457200" rtl="1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857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4"/>
          <p:cNvSpPr txBox="1">
            <a:spLocks/>
          </p:cNvSpPr>
          <p:nvPr/>
        </p:nvSpPr>
        <p:spPr>
          <a:xfrm>
            <a:off x="1627759" y="344556"/>
            <a:ext cx="9982200" cy="1669774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1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Pedestrian Bridge at Al-Academia Street-Nablus</a:t>
            </a:r>
            <a:endParaRPr lang="ar-SA" sz="44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وان فرعي 2"/>
          <p:cNvSpPr txBox="1">
            <a:spLocks/>
          </p:cNvSpPr>
          <p:nvPr/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857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 rtl="0">
              <a:buFont typeface="Arial"/>
              <a:buNone/>
            </a:pPr>
            <a:r>
              <a:rPr lang="en-US" sz="40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Prepared by:</a:t>
            </a:r>
          </a:p>
          <a:p>
            <a:pPr marL="0" indent="0" algn="ctr" rtl="0">
              <a:buFont typeface="Arial"/>
              <a:buNone/>
            </a:pP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Dina </a:t>
            </a:r>
            <a:r>
              <a:rPr lang="en-US" sz="3500" dirty="0" err="1">
                <a:latin typeface="Times New Roman" pitchFamily="18" charset="0"/>
                <a:cs typeface="Times New Roman" pitchFamily="18" charset="0"/>
              </a:rPr>
              <a:t>Aqra</a:t>
            </a:r>
            <a:endParaRPr lang="en-US" sz="35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 rtl="0">
              <a:buFont typeface="Arial"/>
              <a:buNone/>
            </a:pPr>
            <a:r>
              <a:rPr lang="en-US" sz="3500" dirty="0" err="1">
                <a:latin typeface="Times New Roman" pitchFamily="18" charset="0"/>
                <a:cs typeface="Times New Roman" pitchFamily="18" charset="0"/>
              </a:rPr>
              <a:t>Shatha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>
                <a:latin typeface="Times New Roman" pitchFamily="18" charset="0"/>
                <a:cs typeface="Times New Roman" pitchFamily="18" charset="0"/>
              </a:rPr>
              <a:t>Bast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ctr" rtl="0">
              <a:buFont typeface="Arial"/>
              <a:buNone/>
            </a:pPr>
            <a:r>
              <a:rPr lang="en-US" sz="40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Supervised by:</a:t>
            </a:r>
          </a:p>
          <a:p>
            <a:pPr marL="0" indent="0" algn="ctr" rtl="0">
              <a:buFont typeface="Arial"/>
              <a:buNone/>
            </a:pP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Dr. </a:t>
            </a:r>
            <a:r>
              <a:rPr lang="en-US" sz="3500" dirty="0" err="1">
                <a:latin typeface="Times New Roman" pitchFamily="18" charset="0"/>
                <a:cs typeface="Times New Roman" pitchFamily="18" charset="0"/>
              </a:rPr>
              <a:t>Munther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>
                <a:latin typeface="Times New Roman" pitchFamily="18" charset="0"/>
                <a:cs typeface="Times New Roman" pitchFamily="18" charset="0"/>
              </a:rPr>
              <a:t>Diab</a:t>
            </a:r>
            <a:endParaRPr lang="ar-SA" sz="35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03868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2"/>
          <p:cNvSpPr>
            <a:spLocks noGrp="1"/>
          </p:cNvSpPr>
          <p:nvPr>
            <p:ph idx="1"/>
          </p:nvPr>
        </p:nvSpPr>
        <p:spPr>
          <a:xfrm>
            <a:off x="1325283" y="2001079"/>
            <a:ext cx="10389639" cy="2955234"/>
          </a:xfrm>
        </p:spPr>
        <p:txBody>
          <a:bodyPr>
            <a:normAutofit/>
          </a:bodyPr>
          <a:lstStyle/>
          <a:p>
            <a:pPr algn="l" rtl="0">
              <a:buFont typeface="Wingdings" panose="05000000000000000000" pitchFamily="2" charset="2"/>
              <a:buChar char="ü"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Dead Load : own weight of the structure </a:t>
            </a:r>
          </a:p>
          <a:p>
            <a:pPr algn="l" rtl="0">
              <a:buFont typeface="Wingdings" panose="05000000000000000000" pitchFamily="2" charset="2"/>
              <a:buChar char="ü"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Live Load: 5KN/</a:t>
            </a:r>
            <a:r>
              <a:rPr lang="en-GB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</a:t>
            </a:r>
            <a:r>
              <a:rPr lang="en-GB" sz="2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pPr algn="l" rtl="0">
              <a:buFont typeface="Wingdings" panose="05000000000000000000" pitchFamily="2" charset="2"/>
              <a:buChar char="ü"/>
            </a:pPr>
            <a:r>
              <a:rPr lang="en-US" sz="2600">
                <a:latin typeface="Times New Roman" pitchFamily="18" charset="0"/>
                <a:cs typeface="Times New Roman" pitchFamily="18" charset="0"/>
              </a:rPr>
              <a:t>Roof Live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Load: 5KN/</a:t>
            </a:r>
            <a:r>
              <a:rPr lang="en-GB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</a:t>
            </a:r>
            <a:r>
              <a:rPr lang="en-GB" sz="2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pPr algn="l" rtl="0">
              <a:buFont typeface="Wingdings" panose="05000000000000000000" pitchFamily="2" charset="2"/>
              <a:buChar char="ü"/>
            </a:pPr>
            <a:r>
              <a:rPr lang="en-US" sz="2600" dirty="0">
                <a:latin typeface="Times New Roman" panose="02020603050405020304" pitchFamily="18" charset="0"/>
                <a:cs typeface="Times New Roman" pitchFamily="18" charset="0"/>
              </a:rPr>
              <a:t>Super Imposed Dead Load: 1KN/m or 0.5KN/</a:t>
            </a:r>
            <a:r>
              <a:rPr lang="en-GB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</a:t>
            </a:r>
            <a:r>
              <a:rPr lang="en-GB" sz="2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</a:p>
          <a:p>
            <a:pPr algn="l" rtl="0">
              <a:buFont typeface="Wingdings" panose="05000000000000000000" pitchFamily="2" charset="2"/>
              <a:buChar char="ü"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Snow Load: </a:t>
            </a:r>
            <a:r>
              <a:rPr lang="en-GB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0.75 KN/m</a:t>
            </a:r>
            <a:r>
              <a:rPr lang="en-GB" sz="2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مستطيل 3"/>
          <p:cNvSpPr/>
          <p:nvPr/>
        </p:nvSpPr>
        <p:spPr>
          <a:xfrm>
            <a:off x="4895298" y="560481"/>
            <a:ext cx="32496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spc="50" dirty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Gravity Loads</a:t>
            </a:r>
            <a:endParaRPr lang="ar-SA" sz="3600" b="1" spc="50" dirty="0">
              <a:ln w="11430"/>
              <a:solidFill>
                <a:schemeClr val="accent1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29055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2"/>
          <p:cNvSpPr>
            <a:spLocks noGrp="1"/>
          </p:cNvSpPr>
          <p:nvPr>
            <p:ph idx="1"/>
          </p:nvPr>
        </p:nvSpPr>
        <p:spPr>
          <a:xfrm>
            <a:off x="1700432" y="1283116"/>
            <a:ext cx="9982200" cy="5111058"/>
          </a:xfrm>
        </p:spPr>
        <p:txBody>
          <a:bodyPr>
            <a:normAutofit/>
          </a:bodyPr>
          <a:lstStyle/>
          <a:p>
            <a:pPr algn="l" rtl="0">
              <a:buFont typeface="Wingdings" panose="05000000000000000000" pitchFamily="2" charset="2"/>
              <a:buChar char="ü"/>
            </a:pPr>
            <a:r>
              <a:rPr lang="en-US" sz="2600" dirty="0">
                <a:latin typeface="Times New Roman" panose="02020603050405020304" pitchFamily="18" charset="0"/>
                <a:cs typeface="Times New Roman" pitchFamily="18" charset="0"/>
              </a:rPr>
              <a:t>Wind Loads</a:t>
            </a:r>
          </a:p>
          <a:p>
            <a:pPr algn="l" rtl="0">
              <a:buNone/>
            </a:pPr>
            <a:r>
              <a:rPr lang="en-US" sz="2600" dirty="0">
                <a:latin typeface="Times New Roman" panose="02020603050405020304" pitchFamily="18" charset="0"/>
                <a:cs typeface="Times New Roman" pitchFamily="18" charset="0"/>
              </a:rPr>
              <a:t>Velocity pressure: </a:t>
            </a:r>
            <a:r>
              <a:rPr lang="en-US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q</a:t>
            </a:r>
            <a:r>
              <a:rPr lang="en-US" sz="2600" baseline="-250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</a:t>
            </a:r>
            <a:r>
              <a:rPr lang="en-US" sz="2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 0.613 K</a:t>
            </a:r>
            <a:r>
              <a:rPr lang="en-US" sz="26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en-US" sz="2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K</a:t>
            </a:r>
            <a:r>
              <a:rPr lang="en-US" sz="26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zt</a:t>
            </a:r>
            <a:r>
              <a:rPr lang="en-US" sz="2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K</a:t>
            </a:r>
            <a:r>
              <a:rPr lang="en-US" sz="26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</a:t>
            </a:r>
            <a:r>
              <a:rPr lang="en-US" sz="2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V</a:t>
            </a:r>
            <a:r>
              <a:rPr lang="en-US" sz="26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2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V: basic wind load speed = 51m/s. </a:t>
            </a:r>
          </a:p>
          <a:p>
            <a:pPr algn="l" rtl="0">
              <a:buNone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Kd: wind directionality factor = 0.85.</a:t>
            </a:r>
          </a:p>
          <a:p>
            <a:pPr algn="l" rtl="0">
              <a:buNone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Exposure: C open terrain.</a:t>
            </a:r>
          </a:p>
          <a:p>
            <a:pPr algn="l" rtl="0">
              <a:buNone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Kzt: topography =1 (flat).</a:t>
            </a:r>
          </a:p>
          <a:p>
            <a:pPr marL="0" indent="0" algn="l" rtl="0">
              <a:buNone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Kz or Kh: velocity pressure exposure</a:t>
            </a:r>
          </a:p>
          <a:p>
            <a:pPr algn="l" rtl="0">
              <a:buNone/>
            </a:pP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مستطيل 3"/>
          <p:cNvSpPr/>
          <p:nvPr/>
        </p:nvSpPr>
        <p:spPr>
          <a:xfrm>
            <a:off x="5070791" y="376266"/>
            <a:ext cx="29499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Lateral Loads</a:t>
            </a:r>
            <a:endParaRPr lang="ar-SA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4316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75116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4998720" y="442527"/>
            <a:ext cx="27378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Lateral Loads</a:t>
            </a:r>
            <a:endParaRPr lang="ar-SA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عنصر نائب للمحتوى 2"/>
          <p:cNvSpPr>
            <a:spLocks noGrp="1"/>
          </p:cNvSpPr>
          <p:nvPr>
            <p:ph idx="1"/>
          </p:nvPr>
        </p:nvSpPr>
        <p:spPr>
          <a:xfrm>
            <a:off x="1152940" y="1722784"/>
            <a:ext cx="10389703" cy="3790122"/>
          </a:xfrm>
        </p:spPr>
        <p:txBody>
          <a:bodyPr>
            <a:normAutofit/>
          </a:bodyPr>
          <a:lstStyle/>
          <a:p>
            <a:pPr algn="l" rtl="0">
              <a:buFont typeface="Wingdings" panose="05000000000000000000" pitchFamily="2" charset="2"/>
              <a:buChar char="ü"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Seismic Loads: 3 procedures to analyze seismic loads:</a:t>
            </a:r>
          </a:p>
          <a:p>
            <a:pPr marL="0" indent="0" algn="l" rtl="0">
              <a:buNone/>
            </a:pPr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l" rtl="0">
              <a:buFont typeface="+mj-lt"/>
              <a:buAutoNum type="arabicParenR"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Equivalent lateral force analysis (equivalent static).</a:t>
            </a:r>
          </a:p>
          <a:p>
            <a:pPr marL="514350" indent="-514350" algn="l" rtl="0">
              <a:buFont typeface="+mj-lt"/>
              <a:buAutoNum type="arabicParenR"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Modal response spectrum analysis.</a:t>
            </a:r>
          </a:p>
          <a:p>
            <a:pPr marL="514350" indent="-514350" algn="l" rtl="0">
              <a:buFont typeface="+mj-lt"/>
              <a:buAutoNum type="arabicParenR"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Seismic response history procedure (time history).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01957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2"/>
          <p:cNvSpPr txBox="1">
            <a:spLocks/>
          </p:cNvSpPr>
          <p:nvPr/>
        </p:nvSpPr>
        <p:spPr>
          <a:xfrm>
            <a:off x="1537319" y="1868557"/>
            <a:ext cx="10018713" cy="4267199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2857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l" rtl="0">
              <a:buFont typeface="Arial"/>
              <a:buNone/>
            </a:pPr>
            <a:endParaRPr lang="en-US" sz="51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anose="05000000000000000000" pitchFamily="2" charset="2"/>
              <a:buChar char="ü"/>
            </a:pPr>
            <a:r>
              <a:rPr lang="en-US" sz="3700" dirty="0">
                <a:latin typeface="Times New Roman" pitchFamily="18" charset="0"/>
                <a:cs typeface="Times New Roman" pitchFamily="18" charset="0"/>
              </a:rPr>
              <a:t>Seismic loads:</a:t>
            </a:r>
          </a:p>
          <a:p>
            <a:pPr algn="l" rtl="0"/>
            <a:r>
              <a:rPr lang="en-US" sz="3700" dirty="0">
                <a:latin typeface="Times New Roman" pitchFamily="18" charset="0"/>
                <a:cs typeface="Times New Roman" pitchFamily="18" charset="0"/>
              </a:rPr>
              <a:t>Site class is D.</a:t>
            </a:r>
          </a:p>
          <a:p>
            <a:pPr algn="l" rtl="0"/>
            <a:r>
              <a:rPr lang="en-US" sz="3700" dirty="0">
                <a:latin typeface="Times New Roman" pitchFamily="18" charset="0"/>
                <a:cs typeface="Times New Roman" pitchFamily="18" charset="0"/>
              </a:rPr>
              <a:t>Risk category ш , importance factor=1.25.</a:t>
            </a:r>
          </a:p>
          <a:p>
            <a:pPr algn="l" rtl="0"/>
            <a:r>
              <a:rPr lang="en-US" sz="3700" dirty="0">
                <a:latin typeface="Times New Roman" pitchFamily="18" charset="0"/>
                <a:cs typeface="Times New Roman" pitchFamily="18" charset="0"/>
              </a:rPr>
              <a:t>The design parameters:</a:t>
            </a:r>
          </a:p>
          <a:p>
            <a:pPr algn="l" rtl="0">
              <a:buFont typeface="Arial"/>
              <a:buNone/>
            </a:pPr>
            <a:r>
              <a:rPr lang="en-US" sz="3700" dirty="0">
                <a:latin typeface="Times New Roman" pitchFamily="18" charset="0"/>
                <a:cs typeface="Times New Roman" pitchFamily="18" charset="0"/>
              </a:rPr>
              <a:t>SDS = 0.7 and SD1 = 0.475.</a:t>
            </a:r>
          </a:p>
          <a:p>
            <a:pPr algn="l" rtl="0"/>
            <a:r>
              <a:rPr lang="en-US" sz="3700" dirty="0">
                <a:latin typeface="Times New Roman" pitchFamily="18" charset="0"/>
                <a:cs typeface="Times New Roman" pitchFamily="18" charset="0"/>
              </a:rPr>
              <a:t>Seismic design category D.</a:t>
            </a:r>
          </a:p>
          <a:p>
            <a:pPr algn="l" rtl="0">
              <a:buFont typeface="Arial"/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Arial"/>
              <a:buNone/>
            </a:pPr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مستطيل 3"/>
          <p:cNvSpPr/>
          <p:nvPr/>
        </p:nvSpPr>
        <p:spPr>
          <a:xfrm>
            <a:off x="4998720" y="442527"/>
            <a:ext cx="27378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Lateral Loads</a:t>
            </a:r>
            <a:endParaRPr lang="ar-SA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57793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3"/>
          <p:cNvSpPr/>
          <p:nvPr/>
        </p:nvSpPr>
        <p:spPr>
          <a:xfrm>
            <a:off x="4998720" y="442527"/>
            <a:ext cx="27378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Lateral Loads</a:t>
            </a:r>
            <a:endParaRPr lang="ar-SA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4"/>
          <p:cNvSpPr txBox="1">
            <a:spLocks/>
          </p:cNvSpPr>
          <p:nvPr/>
        </p:nvSpPr>
        <p:spPr>
          <a:xfrm>
            <a:off x="1524065" y="1885120"/>
            <a:ext cx="10018713" cy="3124201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 rtl="0">
              <a:buFont typeface="Wingdings" panose="05000000000000000000" pitchFamily="2" charset="2"/>
              <a:buChar char="ü"/>
            </a:pPr>
            <a:r>
              <a:rPr lang="en-US" sz="2600">
                <a:latin typeface="Times New Roman" pitchFamily="18" charset="0"/>
                <a:cs typeface="Times New Roman" pitchFamily="18" charset="0"/>
              </a:rPr>
              <a:t>Seismic Loads</a:t>
            </a:r>
            <a:endParaRPr lang="en-US" sz="2600"/>
          </a:p>
          <a:p>
            <a:pPr algn="l" rtl="0"/>
            <a:r>
              <a:rPr lang="en-US" sz="2600">
                <a:latin typeface="Times New Roman" pitchFamily="18" charset="0"/>
                <a:cs typeface="Times New Roman" pitchFamily="18" charset="0"/>
              </a:rPr>
              <a:t>Response modification factor: R = 2</a:t>
            </a:r>
          </a:p>
          <a:p>
            <a:pPr algn="l" rtl="0"/>
            <a:r>
              <a:rPr lang="en-US" sz="2600">
                <a:latin typeface="Times New Roman" pitchFamily="18" charset="0"/>
                <a:cs typeface="Times New Roman" pitchFamily="18" charset="0"/>
              </a:rPr>
              <a:t>Deflection Amplification Factor (Cd) = 2</a:t>
            </a:r>
          </a:p>
          <a:p>
            <a:pPr algn="l" rtl="0"/>
            <a:r>
              <a:rPr lang="en-US" sz="2600">
                <a:latin typeface="Times New Roman" pitchFamily="18" charset="0"/>
                <a:cs typeface="Times New Roman" pitchFamily="18" charset="0"/>
              </a:rPr>
              <a:t> System Over Strength Factor (Ω0) = 2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002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 txBox="1">
            <a:spLocks/>
          </p:cNvSpPr>
          <p:nvPr/>
        </p:nvSpPr>
        <p:spPr>
          <a:xfrm>
            <a:off x="1025387" y="688581"/>
            <a:ext cx="10096500" cy="729401"/>
          </a:xfrm>
          <a:prstGeom prst="rect">
            <a:avLst/>
          </a:prstGeom>
        </p:spPr>
        <p:txBody>
          <a:bodyPr vert="horz" lIns="0" tIns="45720" rIns="0" bIns="45720" rtlCol="1" anchor="b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algn="ctr" rtl="0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Pedestrian Bridge layout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763" y="2041813"/>
            <a:ext cx="10820399" cy="3500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209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4"/>
          <p:cNvSpPr txBox="1">
            <a:spLocks/>
          </p:cNvSpPr>
          <p:nvPr/>
        </p:nvSpPr>
        <p:spPr>
          <a:xfrm>
            <a:off x="1051891" y="317522"/>
            <a:ext cx="10096500" cy="504114"/>
          </a:xfrm>
          <a:prstGeom prst="rect">
            <a:avLst/>
          </a:prstGeom>
        </p:spPr>
        <p:txBody>
          <a:bodyPr vert="horz" lIns="0" tIns="45720" rIns="0" bIns="45720" rtlCol="1" anchor="b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algn="ctr" rtl="0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Pedestrian Bridge layout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079" y="450575"/>
            <a:ext cx="10860658" cy="6017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284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5"/>
          <p:cNvSpPr/>
          <p:nvPr/>
        </p:nvSpPr>
        <p:spPr>
          <a:xfrm>
            <a:off x="4936895" y="266003"/>
            <a:ext cx="350608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3D modeling:</a:t>
            </a:r>
            <a:endParaRPr lang="ar-SA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394" y="1035444"/>
            <a:ext cx="9421090" cy="5282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9617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06418" y="334592"/>
            <a:ext cx="9980682" cy="810065"/>
          </a:xfrm>
        </p:spPr>
        <p:txBody>
          <a:bodyPr>
            <a:normAutofit/>
          </a:bodyPr>
          <a:lstStyle/>
          <a:p>
            <a:pPr algn="ctr" rtl="0"/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Analysis and design</a:t>
            </a:r>
            <a:endParaRPr lang="ar-S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106418" y="739624"/>
            <a:ext cx="9982200" cy="1538883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Checks </a:t>
            </a:r>
          </a:p>
          <a:p>
            <a:pPr algn="l" rtl="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Compatibility </a:t>
            </a:r>
          </a:p>
        </p:txBody>
      </p:sp>
      <p:pic>
        <p:nvPicPr>
          <p:cNvPr id="5" name="صورة 50"/>
          <p:cNvPicPr/>
          <p:nvPr/>
        </p:nvPicPr>
        <p:blipFill>
          <a:blip r:embed="rId2"/>
          <a:stretch>
            <a:fillRect/>
          </a:stretch>
        </p:blipFill>
        <p:spPr>
          <a:xfrm>
            <a:off x="2809462" y="2239617"/>
            <a:ext cx="7195930" cy="441297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2"/>
          <p:cNvSpPr txBox="1">
            <a:spLocks/>
          </p:cNvSpPr>
          <p:nvPr/>
        </p:nvSpPr>
        <p:spPr>
          <a:xfrm>
            <a:off x="1484310" y="274983"/>
            <a:ext cx="10018713" cy="758687"/>
          </a:xfrm>
          <a:prstGeom prst="rect">
            <a:avLst/>
          </a:prstGeom>
        </p:spPr>
        <p:txBody>
          <a:bodyPr rtlCol="1"/>
          <a:lstStyle>
            <a:lvl1pPr algn="ctr" defTabSz="457200" rtl="1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ar-SA" sz="36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13"/>
          <p:cNvSpPr txBox="1">
            <a:spLocks/>
          </p:cNvSpPr>
          <p:nvPr/>
        </p:nvSpPr>
        <p:spPr>
          <a:xfrm>
            <a:off x="1484310" y="1166192"/>
            <a:ext cx="10018713" cy="5367130"/>
          </a:xfrm>
          <a:prstGeom prst="rect">
            <a:avLst/>
          </a:prstGeom>
        </p:spPr>
        <p:txBody>
          <a:bodyPr rtlCol="1">
            <a:normAutofit/>
          </a:bodyPr>
          <a:lstStyle>
            <a:lvl1pPr marL="2857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 rtl="0">
              <a:lnSpc>
                <a:spcPct val="160000"/>
              </a:lnSpc>
              <a:buFont typeface="Wingdings" pitchFamily="2" charset="2"/>
              <a:buChar char="Ø"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Problem Definition </a:t>
            </a:r>
          </a:p>
          <a:p>
            <a:pPr algn="l" rtl="0">
              <a:lnSpc>
                <a:spcPct val="160000"/>
              </a:lnSpc>
              <a:buFont typeface="Wingdings" pitchFamily="2" charset="2"/>
              <a:buChar char="Ø"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Design Criteria (Codes and materials)</a:t>
            </a:r>
          </a:p>
          <a:p>
            <a:pPr algn="l" rtl="0">
              <a:lnSpc>
                <a:spcPct val="160000"/>
              </a:lnSpc>
              <a:buFont typeface="Wingdings" pitchFamily="2" charset="2"/>
              <a:buChar char="Ø"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Gravity Loads </a:t>
            </a:r>
          </a:p>
          <a:p>
            <a:pPr algn="l" rtl="0">
              <a:lnSpc>
                <a:spcPct val="160000"/>
              </a:lnSpc>
              <a:buFont typeface="Wingdings" pitchFamily="2" charset="2"/>
              <a:buChar char="Ø"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Lateral Loads </a:t>
            </a:r>
          </a:p>
          <a:p>
            <a:pPr algn="l" rtl="0">
              <a:lnSpc>
                <a:spcPct val="160000"/>
              </a:lnSpc>
              <a:buFont typeface="Wingdings" pitchFamily="2" charset="2"/>
              <a:buChar char="Ø"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Analysis and Design of Steel Bridge</a:t>
            </a:r>
          </a:p>
          <a:p>
            <a:pPr algn="l" rtl="0">
              <a:lnSpc>
                <a:spcPct val="160000"/>
              </a:lnSpc>
              <a:buFont typeface="Wingdings" pitchFamily="2" charset="2"/>
              <a:buChar char="Ø"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Analysis and Design of Concrete Bridges</a:t>
            </a:r>
          </a:p>
        </p:txBody>
      </p:sp>
    </p:spTree>
    <p:extLst>
      <p:ext uri="{BB962C8B-B14F-4D97-AF65-F5344CB8AC3E}">
        <p14:creationId xmlns:p14="http://schemas.microsoft.com/office/powerpoint/2010/main" val="14525832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1106418" y="0"/>
            <a:ext cx="9980682" cy="810065"/>
          </a:xfrm>
        </p:spPr>
        <p:txBody>
          <a:bodyPr>
            <a:normAutofit/>
          </a:bodyPr>
          <a:lstStyle/>
          <a:p>
            <a:pPr algn="ctr" rtl="0"/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Analysis and design</a:t>
            </a:r>
            <a:endParaRPr lang="ar-S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6418" y="810065"/>
            <a:ext cx="9982200" cy="785192"/>
          </a:xfrm>
        </p:spPr>
        <p:txBody>
          <a:bodyPr>
            <a:normAutofit/>
          </a:bodyPr>
          <a:lstStyle/>
          <a:p>
            <a:pPr lvl="0" algn="l" rtl="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Equilibrium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3119105"/>
              </p:ext>
            </p:extLst>
          </p:nvPr>
        </p:nvGraphicFramePr>
        <p:xfrm>
          <a:off x="2093843" y="1590260"/>
          <a:ext cx="7739269" cy="4890051"/>
        </p:xfrm>
        <a:graphic>
          <a:graphicData uri="http://schemas.openxmlformats.org/drawingml/2006/table">
            <a:tbl>
              <a:tblPr rtl="1" firstRow="1" firstCol="1" bandRow="1">
                <a:tableStyleId>{9D7B26C5-4107-4FEC-AEDC-1716B250A1EF}</a:tableStyleId>
              </a:tblPr>
              <a:tblGrid>
                <a:gridCol w="1869472">
                  <a:extLst>
                    <a:ext uri="{9D8B030D-6E8A-4147-A177-3AD203B41FA5}">
                      <a16:colId xmlns:a16="http://schemas.microsoft.com/office/drawing/2014/main" val="1014643642"/>
                    </a:ext>
                  </a:extLst>
                </a:gridCol>
                <a:gridCol w="1869472">
                  <a:extLst>
                    <a:ext uri="{9D8B030D-6E8A-4147-A177-3AD203B41FA5}">
                      <a16:colId xmlns:a16="http://schemas.microsoft.com/office/drawing/2014/main" val="4023708397"/>
                    </a:ext>
                  </a:extLst>
                </a:gridCol>
                <a:gridCol w="1869472">
                  <a:extLst>
                    <a:ext uri="{9D8B030D-6E8A-4147-A177-3AD203B41FA5}">
                      <a16:colId xmlns:a16="http://schemas.microsoft.com/office/drawing/2014/main" val="845218620"/>
                    </a:ext>
                  </a:extLst>
                </a:gridCol>
                <a:gridCol w="2130853">
                  <a:extLst>
                    <a:ext uri="{9D8B030D-6E8A-4147-A177-3AD203B41FA5}">
                      <a16:colId xmlns:a16="http://schemas.microsoft.com/office/drawing/2014/main" val="3790028950"/>
                    </a:ext>
                  </a:extLst>
                </a:gridCol>
              </a:tblGrid>
              <a:tr h="543339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en-US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Error%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en-US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Manual 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en-US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ETABS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en-US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637906135"/>
                  </a:ext>
                </a:extLst>
              </a:tr>
              <a:tr h="543339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en-US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1.14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en-US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3795.47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en-US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3839.26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en-US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Dead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7625420"/>
                  </a:ext>
                </a:extLst>
              </a:tr>
              <a:tr h="543339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en-US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en-US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1154.00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en-US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1153.87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en-US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Live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063276337"/>
                  </a:ext>
                </a:extLst>
              </a:tr>
              <a:tr h="543339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en-US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en-US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56.89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en-US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56.90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en-US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Roof Live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446638012"/>
                  </a:ext>
                </a:extLst>
              </a:tr>
              <a:tr h="543339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en-US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en-US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258.43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en-US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258.43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en-US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Snow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75426265"/>
                  </a:ext>
                </a:extLst>
              </a:tr>
              <a:tr h="543339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en-US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2.54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en-US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438.70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en-US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427.85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en-US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wx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85626603"/>
                  </a:ext>
                </a:extLst>
              </a:tr>
              <a:tr h="543339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en-US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0.33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en-US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683.60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en-US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685.89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en-US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wy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249141467"/>
                  </a:ext>
                </a:extLst>
              </a:tr>
              <a:tr h="543339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en-US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2.47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en-US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-438.70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en-US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-427.85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en-US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(-wx)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616397695"/>
                  </a:ext>
                </a:extLst>
              </a:tr>
              <a:tr h="543339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en-US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0.39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en-US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-683.60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en-US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-686.29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en-US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(-</a:t>
                      </a:r>
                      <a:r>
                        <a:rPr lang="en-US" sz="20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wy</a:t>
                      </a:r>
                      <a:r>
                        <a:rPr lang="en-US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5123430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3157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1106418" y="0"/>
            <a:ext cx="9980682" cy="810065"/>
          </a:xfrm>
        </p:spPr>
        <p:txBody>
          <a:bodyPr>
            <a:normAutofit/>
          </a:bodyPr>
          <a:lstStyle/>
          <a:p>
            <a:pPr algn="ctr" rtl="0"/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Analysis and design</a:t>
            </a:r>
            <a:endParaRPr lang="ar-S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833770" y="1364974"/>
                <a:ext cx="5375412" cy="3655918"/>
              </a:xfrm>
            </p:spPr>
            <p:txBody>
              <a:bodyPr/>
              <a:lstStyle/>
              <a:p>
                <a:pPr lvl="0" algn="l" rtl="0">
                  <a:lnSpc>
                    <a:spcPct val="150000"/>
                  </a:lnSpc>
                  <a:spcAft>
                    <a:spcPts val="600"/>
                  </a:spcAft>
                  <a:buFont typeface="Wingdings" panose="05000000000000000000" pitchFamily="2" charset="2"/>
                  <a:buChar char="v"/>
                </a:pPr>
                <a:r>
                  <a:rPr lang="en-US" sz="26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Stress-Strain Relationship</a:t>
                </a:r>
              </a:p>
              <a:p>
                <a:pPr marL="0" lvl="0" indent="0" algn="l" rtl="0">
                  <a:lnSpc>
                    <a:spcPct val="150000"/>
                  </a:lnSpc>
                  <a:spcAft>
                    <a:spcPts val="600"/>
                  </a:spcAft>
                  <a:buNone/>
                </a:pPr>
                <a:r>
                  <a:rPr lang="en-US" sz="26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ETABS = 11.22 KN.M.</a:t>
                </a:r>
              </a:p>
              <a:p>
                <a:pPr marL="0" indent="0" algn="l" rtl="0">
                  <a:buNone/>
                </a:pPr>
                <a:r>
                  <a:rPr lang="en-GB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600" i="1">
                            <a:latin typeface="Cambria Math" panose="02040503050406030204" pitchFamily="18" charset="0"/>
                          </a:rPr>
                          <m:t>𝑊𝑢</m:t>
                        </m:r>
                        <m:r>
                          <a:rPr lang="en-GB" sz="2600" i="1">
                            <a:latin typeface="Cambria Math" panose="02040503050406030204" pitchFamily="18" charset="0"/>
                          </a:rPr>
                          <m:t>∗</m:t>
                        </m:r>
                        <m:sSup>
                          <m:sSupPr>
                            <m:ctrlPr>
                              <a:rPr lang="en-US" sz="2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6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sz="2600" i="1">
                                    <a:latin typeface="Cambria Math" panose="02040503050406030204" pitchFamily="18" charset="0"/>
                                  </a:rPr>
                                  <m:t>𝑙𝑛</m:t>
                                </m:r>
                                <m:r>
                                  <a:rPr lang="en-GB" sz="26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d>
                          </m:e>
                          <m:sup>
                            <m:r>
                              <a:rPr lang="en-GB" sz="2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GB" sz="2600" i="1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GB" sz="26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11. 25KN.m.</a:t>
                </a:r>
              </a:p>
              <a:p>
                <a:pPr marL="0" indent="0" algn="l" rtl="0">
                  <a:buNone/>
                </a:pPr>
                <a:r>
                  <a:rPr lang="en-GB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Error = 0.27%</a:t>
                </a:r>
                <a:endParaRPr lang="en-US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833770" y="1364974"/>
                <a:ext cx="5375412" cy="3655918"/>
              </a:xfrm>
              <a:blipFill>
                <a:blip r:embed="rId2"/>
                <a:stretch>
                  <a:fillRect l="-3401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2853" y="1364974"/>
            <a:ext cx="1977679" cy="344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879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914755599"/>
              </p:ext>
            </p:extLst>
          </p:nvPr>
        </p:nvGraphicFramePr>
        <p:xfrm>
          <a:off x="1636505" y="622852"/>
          <a:ext cx="9616661" cy="54468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60830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1106418" y="0"/>
            <a:ext cx="9980682" cy="810065"/>
          </a:xfrm>
        </p:spPr>
        <p:txBody>
          <a:bodyPr>
            <a:normAutofit/>
          </a:bodyPr>
          <a:lstStyle/>
          <a:p>
            <a:pPr algn="ctr" rtl="0"/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Analysis and design</a:t>
            </a:r>
            <a:endParaRPr lang="ar-S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826" y="810066"/>
            <a:ext cx="10774017" cy="54582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6587" y="6268278"/>
            <a:ext cx="2956450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Front view of the bridge </a:t>
            </a:r>
            <a:endParaRPr lang="ar-SA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7877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4"/>
          <p:cNvSpPr txBox="1">
            <a:spLocks/>
          </p:cNvSpPr>
          <p:nvPr/>
        </p:nvSpPr>
        <p:spPr>
          <a:xfrm>
            <a:off x="1025387" y="529555"/>
            <a:ext cx="10096500" cy="729401"/>
          </a:xfrm>
          <a:prstGeom prst="rect">
            <a:avLst/>
          </a:prstGeom>
        </p:spPr>
        <p:txBody>
          <a:bodyPr vert="horz" lIns="0" tIns="45720" rIns="0" bIns="45720" rtlCol="1" anchor="b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algn="ctr" rtl="0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Pedestrian Bridge layout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8326" y="1656522"/>
            <a:ext cx="9077739" cy="3850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586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1106418" y="0"/>
            <a:ext cx="9980682" cy="810065"/>
          </a:xfrm>
        </p:spPr>
        <p:txBody>
          <a:bodyPr>
            <a:normAutofit/>
          </a:bodyPr>
          <a:lstStyle/>
          <a:p>
            <a:pPr algn="ctr" rtl="0"/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Analysis and design</a:t>
            </a:r>
            <a:endParaRPr lang="ar-S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099" y="1631466"/>
            <a:ext cx="3609975" cy="39338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1566" y="1382573"/>
            <a:ext cx="3514725" cy="40767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8783" y="1534973"/>
            <a:ext cx="3905250" cy="39243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0384" y="1120559"/>
            <a:ext cx="1928734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Layout of walls </a:t>
            </a:r>
            <a:endParaRPr lang="ar-SA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553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1888296" y="413889"/>
            <a:ext cx="9980682" cy="810065"/>
          </a:xfrm>
        </p:spPr>
        <p:txBody>
          <a:bodyPr>
            <a:normAutofit/>
          </a:bodyPr>
          <a:lstStyle/>
          <a:p>
            <a:pPr algn="ctr" rtl="0"/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Analysis and design</a:t>
            </a:r>
            <a:endParaRPr lang="ar-S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844" y="1736035"/>
            <a:ext cx="7368209" cy="376361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369287" y="5713751"/>
            <a:ext cx="306630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Section in the beam </a:t>
            </a:r>
            <a:endParaRPr lang="ar-S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1965" y="1749287"/>
            <a:ext cx="3127513" cy="346746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21105" y="5713751"/>
            <a:ext cx="2980304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 of plan at elevation 6m </a:t>
            </a:r>
            <a:endParaRPr lang="ar-S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2138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1225688" y="-198781"/>
            <a:ext cx="9980682" cy="719666"/>
          </a:xfrm>
        </p:spPr>
        <p:txBody>
          <a:bodyPr>
            <a:normAutofit/>
          </a:bodyPr>
          <a:lstStyle/>
          <a:p>
            <a:pPr algn="ctr" rtl="0"/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Analysis and design</a:t>
            </a:r>
            <a:endParaRPr lang="ar-S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6905937"/>
              </p:ext>
            </p:extLst>
          </p:nvPr>
        </p:nvGraphicFramePr>
        <p:xfrm>
          <a:off x="1225688" y="490330"/>
          <a:ext cx="10721217" cy="6187440"/>
        </p:xfrm>
        <a:graphic>
          <a:graphicData uri="http://schemas.openxmlformats.org/drawingml/2006/table">
            <a:tbl>
              <a:tblPr rtl="1" firstRow="1" bandRow="1">
                <a:tableStyleId>{9D7B26C5-4107-4FEC-AEDC-1716B250A1EF}</a:tableStyleId>
              </a:tblPr>
              <a:tblGrid>
                <a:gridCol w="2160000">
                  <a:extLst>
                    <a:ext uri="{9D8B030D-6E8A-4147-A177-3AD203B41FA5}">
                      <a16:colId xmlns:a16="http://schemas.microsoft.com/office/drawing/2014/main" val="2946947494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964461121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407602785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3407021416"/>
                    </a:ext>
                  </a:extLst>
                </a:gridCol>
                <a:gridCol w="2081217">
                  <a:extLst>
                    <a:ext uri="{9D8B030D-6E8A-4147-A177-3AD203B41FA5}">
                      <a16:colId xmlns:a16="http://schemas.microsoft.com/office/drawing/2014/main" val="1016665541"/>
                    </a:ext>
                  </a:extLst>
                </a:gridCol>
              </a:tblGrid>
              <a:tr h="563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Low ductility (separated)</a:t>
                      </a:r>
                      <a:endParaRPr lang="ar-SA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High ductility (separated)</a:t>
                      </a:r>
                      <a:endParaRPr lang="ar-SA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3D Low ductility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3D High ductility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Group name</a:t>
                      </a:r>
                      <a:r>
                        <a:rPr lang="en-US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ar-SA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68220341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algn="ctr" rtl="0"/>
                      <a:r>
                        <a:rPr lang="en-US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 30</a:t>
                      </a:r>
                      <a:endParaRPr lang="ar-SA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 30</a:t>
                      </a:r>
                      <a:endParaRPr lang="ar-SA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 30</a:t>
                      </a:r>
                      <a:endParaRPr lang="ar-SA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 30</a:t>
                      </a:r>
                      <a:endParaRPr lang="ar-SA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Cables</a:t>
                      </a:r>
                      <a:r>
                        <a:rPr lang="en-US" sz="1600" b="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ar-SA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3335891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14843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TUPO 140*140*8</a:t>
                      </a:r>
                      <a:endParaRPr kumimoji="0" lang="ar-SA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14843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14843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TUPO 140*140*8</a:t>
                      </a:r>
                      <a:endParaRPr kumimoji="0" lang="ar-SA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14843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TUPO 140*140*8</a:t>
                      </a:r>
                      <a:endParaRPr lang="ar-SA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TUPO 180*180*12.5</a:t>
                      </a:r>
                      <a:endParaRPr lang="ar-SA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Arch </a:t>
                      </a:r>
                      <a:endParaRPr lang="ar-SA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31954959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14843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TUPO 60*60*3.6</a:t>
                      </a:r>
                      <a:endParaRPr kumimoji="0" lang="ar-SA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14843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14843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TUPO 60*60*3.6</a:t>
                      </a:r>
                      <a:endParaRPr kumimoji="0" lang="ar-SA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14843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14843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TUPO 80*80*5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14843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TUPO 140*140*10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Main truss</a:t>
                      </a:r>
                      <a:endParaRPr lang="ar-SA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6379070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14843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TUPO 70*70*4.5</a:t>
                      </a:r>
                      <a:endParaRPr kumimoji="0" lang="ar-SA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14843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14843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TUPO 70*70*4.5</a:t>
                      </a:r>
                      <a:endParaRPr kumimoji="0" lang="ar-SA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14843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14843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TUPO 90*90*5.4</a:t>
                      </a:r>
                      <a:endParaRPr kumimoji="0" lang="ar-SA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14843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14843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TUPO 180*180*12.5</a:t>
                      </a:r>
                      <a:endParaRPr kumimoji="0" lang="ar-SA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14843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Sec. </a:t>
                      </a:r>
                      <a:r>
                        <a:rPr lang="en-US" sz="1600" b="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truss</a:t>
                      </a:r>
                      <a:endParaRPr lang="ar-SA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85157436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14843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TUPO 80*80*5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14843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TUPO 80*80*5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14843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TUPO 80*80*5.4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14843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TUPO 120*120*8</a:t>
                      </a:r>
                      <a:endParaRPr kumimoji="0" lang="ar-SA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14843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Roof arch </a:t>
                      </a:r>
                      <a:endParaRPr lang="ar-SA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12753675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algn="ctr" rtl="0"/>
                      <a:r>
                        <a:rPr lang="en-US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L60*4</a:t>
                      </a:r>
                      <a:endParaRPr lang="ar-SA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L60*4</a:t>
                      </a:r>
                      <a:endParaRPr lang="ar-SA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L60*4</a:t>
                      </a:r>
                      <a:endParaRPr lang="ar-SA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L60*4</a:t>
                      </a:r>
                      <a:endParaRPr lang="ar-SA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Roof bracing </a:t>
                      </a:r>
                      <a:endParaRPr lang="ar-SA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70245644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14843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TUPO 80*80*5.9</a:t>
                      </a:r>
                      <a:endParaRPr kumimoji="0" lang="ar-SA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14843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14843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TUPO 100*100*7.1</a:t>
                      </a:r>
                      <a:endParaRPr kumimoji="0" lang="ar-SA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14843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14843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TUPO 80*80*5.9</a:t>
                      </a:r>
                      <a:endParaRPr kumimoji="0" lang="ar-SA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14843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14843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TUPO 100*100*10</a:t>
                      </a:r>
                      <a:endParaRPr kumimoji="0" lang="ar-SA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14843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Bridge sides members</a:t>
                      </a:r>
                      <a:endParaRPr lang="ar-SA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49633628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algn="ctr" rtl="0"/>
                      <a:r>
                        <a:rPr lang="en-US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 60*4</a:t>
                      </a:r>
                      <a:endParaRPr lang="ar-SA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 60*4</a:t>
                      </a:r>
                      <a:endParaRPr lang="ar-SA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 75*5</a:t>
                      </a:r>
                      <a:endParaRPr lang="ar-SA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 80*8</a:t>
                      </a:r>
                      <a:endParaRPr lang="ar-SA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Bridge sides</a:t>
                      </a:r>
                      <a:r>
                        <a:rPr lang="en-US" sz="1800" b="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bracing</a:t>
                      </a:r>
                      <a:endParaRPr lang="ar-SA" sz="1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31417816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algn="ctr" rtl="0"/>
                      <a:r>
                        <a:rPr lang="en-US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 140B</a:t>
                      </a:r>
                      <a:endParaRPr lang="ar-SA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 140B</a:t>
                      </a:r>
                      <a:endParaRPr lang="ar-SA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 140B</a:t>
                      </a:r>
                      <a:endParaRPr lang="ar-SA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 160B</a:t>
                      </a:r>
                      <a:endParaRPr lang="ar-SA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Main beams</a:t>
                      </a:r>
                      <a:endParaRPr lang="ar-SA" sz="1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2724248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14843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HI 100B</a:t>
                      </a:r>
                      <a:endParaRPr kumimoji="0" lang="ar-SA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14843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14843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HI 100B</a:t>
                      </a:r>
                      <a:endParaRPr kumimoji="0" lang="ar-SA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14843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14843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HI 100B</a:t>
                      </a:r>
                      <a:endParaRPr kumimoji="0" lang="ar-SA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14843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14843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HI 120B</a:t>
                      </a:r>
                      <a:endParaRPr kumimoji="0" lang="ar-SA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14843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Main beams 2 </a:t>
                      </a:r>
                      <a:endParaRPr lang="ar-SA" sz="1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77360103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14843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HI 100A</a:t>
                      </a:r>
                      <a:endParaRPr kumimoji="0" lang="ar-SA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14843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14843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HI 100A</a:t>
                      </a:r>
                      <a:endParaRPr kumimoji="0" lang="ar-SA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14843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14843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HI 100A</a:t>
                      </a:r>
                      <a:endParaRPr kumimoji="0" lang="ar-SA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14843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14843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HI 160B</a:t>
                      </a:r>
                      <a:endParaRPr kumimoji="0" lang="ar-SA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14843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Sec. beams</a:t>
                      </a:r>
                      <a:endParaRPr lang="ar-SA" sz="1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54304117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algn="ctr" rtl="0"/>
                      <a:r>
                        <a:rPr lang="en-US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L80*6</a:t>
                      </a:r>
                      <a:endParaRPr lang="ar-SA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L80*6</a:t>
                      </a:r>
                      <a:endParaRPr lang="ar-SA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L100*7</a:t>
                      </a:r>
                      <a:endParaRPr lang="ar-SA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L100*7</a:t>
                      </a:r>
                      <a:endParaRPr lang="ar-SA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Deck bracing </a:t>
                      </a:r>
                      <a:endParaRPr lang="ar-SA" sz="1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53681242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14843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TUPO 60*60*6.3</a:t>
                      </a:r>
                      <a:endParaRPr kumimoji="0" lang="ar-SA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14843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14843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TUPO 60*60*6.3</a:t>
                      </a:r>
                      <a:endParaRPr kumimoji="0" lang="ar-SA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14843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14843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TUPO 60*60*3.6</a:t>
                      </a:r>
                      <a:endParaRPr kumimoji="0" lang="ar-SA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14843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14843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TUPO 60*60*3.6</a:t>
                      </a:r>
                      <a:endParaRPr kumimoji="0" lang="ar-SA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14843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roof members </a:t>
                      </a:r>
                      <a:endParaRPr lang="ar-SA" sz="1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24289077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14843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TUPO 60*60*4</a:t>
                      </a:r>
                      <a:endParaRPr kumimoji="0" lang="ar-SA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14843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14843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TUPO 60*60*4</a:t>
                      </a:r>
                      <a:endParaRPr kumimoji="0" lang="ar-SA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14843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14843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TUPO 60*60*4</a:t>
                      </a:r>
                      <a:endParaRPr kumimoji="0" lang="ar-SA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14843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14843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TUPO 60*60*4</a:t>
                      </a:r>
                      <a:endParaRPr kumimoji="0" lang="ar-SA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14843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Bridge</a:t>
                      </a:r>
                      <a:r>
                        <a:rPr lang="en-US" sz="1800" b="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sides top </a:t>
                      </a:r>
                      <a:endParaRPr lang="ar-SA" sz="1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221608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9025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1106418" y="0"/>
            <a:ext cx="9980682" cy="810065"/>
          </a:xfrm>
        </p:spPr>
        <p:txBody>
          <a:bodyPr>
            <a:normAutofit/>
          </a:bodyPr>
          <a:lstStyle/>
          <a:p>
            <a:pPr algn="ctr" rtl="0"/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Analysis and design</a:t>
            </a:r>
            <a:endParaRPr lang="ar-S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4069" y="997052"/>
            <a:ext cx="5024132" cy="80021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the bridge deck (slab)</a:t>
            </a:r>
          </a:p>
          <a:p>
            <a:pPr algn="l" rtl="0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Depth = 100mm.</a:t>
            </a:r>
            <a:endParaRPr lang="ar-S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1158" y="1538895"/>
            <a:ext cx="7305675" cy="27908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9735" y="4051381"/>
            <a:ext cx="4394048" cy="2362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518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1106418" y="0"/>
            <a:ext cx="9980682" cy="810065"/>
          </a:xfrm>
        </p:spPr>
        <p:txBody>
          <a:bodyPr>
            <a:normAutofit/>
          </a:bodyPr>
          <a:lstStyle/>
          <a:p>
            <a:pPr algn="ctr" rtl="0"/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Analysis and design</a:t>
            </a:r>
            <a:endParaRPr lang="ar-S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933" y="1923222"/>
            <a:ext cx="6438900" cy="44005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5833" y="2485197"/>
            <a:ext cx="4648200" cy="3276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4069" y="997052"/>
            <a:ext cx="4145623" cy="95410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concrete beams</a:t>
            </a:r>
          </a:p>
          <a:p>
            <a:pPr algn="l" rtl="0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Width = 450mm, depth = 620mm.</a:t>
            </a:r>
            <a:endParaRPr lang="ar-S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050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/>
          <p:cNvSpPr txBox="1">
            <a:spLocks/>
          </p:cNvSpPr>
          <p:nvPr/>
        </p:nvSpPr>
        <p:spPr>
          <a:xfrm>
            <a:off x="1616833" y="208720"/>
            <a:ext cx="10018713" cy="877957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1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sz="36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Problem Definition </a:t>
            </a:r>
            <a:endParaRPr lang="ar-SA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4170" y="887894"/>
            <a:ext cx="9276072" cy="5401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53897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1106418" y="0"/>
            <a:ext cx="9980682" cy="810065"/>
          </a:xfrm>
        </p:spPr>
        <p:txBody>
          <a:bodyPr>
            <a:normAutofit/>
          </a:bodyPr>
          <a:lstStyle/>
          <a:p>
            <a:pPr algn="ctr" rtl="0"/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Analysis and design</a:t>
            </a:r>
            <a:endParaRPr lang="ar-S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18605" y="1076565"/>
            <a:ext cx="8756308" cy="89255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stair’s slabs and flights </a:t>
            </a:r>
          </a:p>
          <a:p>
            <a:pPr algn="l" rtl="0"/>
            <a:r>
              <a:rPr lang="en-US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Width = 2.5m, rise height = 15cm and 10 steps at each flight.</a:t>
            </a:r>
            <a:endParaRPr lang="ar-SA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121" y="2758175"/>
            <a:ext cx="5810879" cy="33677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05239" y="6255026"/>
            <a:ext cx="1426865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Stair’s flights </a:t>
            </a:r>
            <a:endParaRPr lang="ar-SA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000" y="2663686"/>
            <a:ext cx="5240030" cy="3776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975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1106418" y="0"/>
            <a:ext cx="9980682" cy="810065"/>
          </a:xfrm>
        </p:spPr>
        <p:txBody>
          <a:bodyPr>
            <a:normAutofit/>
          </a:bodyPr>
          <a:lstStyle/>
          <a:p>
            <a:pPr algn="ctr" rtl="0"/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Analysis and design</a:t>
            </a:r>
            <a:endParaRPr lang="ar-S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8682" y="1063313"/>
            <a:ext cx="5217647" cy="80021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stair’s slabs and flights</a:t>
            </a:r>
          </a:p>
          <a:p>
            <a:pPr algn="l" rtl="0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Depth = 250mm.</a:t>
            </a:r>
            <a:endParaRPr lang="ar-S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5541" y="2087424"/>
            <a:ext cx="7082529" cy="3995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76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3"/>
          <p:cNvSpPr/>
          <p:nvPr/>
        </p:nvSpPr>
        <p:spPr>
          <a:xfrm>
            <a:off x="4480512" y="353963"/>
            <a:ext cx="33201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spc="50" dirty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Design Criteria</a:t>
            </a:r>
            <a:endParaRPr lang="ar-SA" sz="3600" b="1" spc="50" dirty="0">
              <a:ln w="11430"/>
              <a:solidFill>
                <a:schemeClr val="accent1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العنوان الفرعي 2"/>
          <p:cNvSpPr txBox="1">
            <a:spLocks/>
          </p:cNvSpPr>
          <p:nvPr/>
        </p:nvSpPr>
        <p:spPr>
          <a:xfrm>
            <a:off x="1586662" y="1392045"/>
            <a:ext cx="5596016" cy="4544930"/>
          </a:xfrm>
          <a:prstGeom prst="rect">
            <a:avLst/>
          </a:prstGeom>
        </p:spPr>
        <p:txBody>
          <a:bodyPr rtlCol="1">
            <a:normAutofit/>
          </a:bodyPr>
          <a:lstStyle>
            <a:lvl1pPr marL="2857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 rtl="0">
              <a:buFont typeface="Wingdings" panose="05000000000000000000" pitchFamily="2" charset="2"/>
              <a:buChar char="v"/>
            </a:pPr>
            <a:r>
              <a:rPr lang="en-US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Codes</a:t>
            </a:r>
          </a:p>
          <a:p>
            <a:pPr algn="l" rtl="0"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(ASCE 7-10).</a:t>
            </a:r>
          </a:p>
          <a:p>
            <a:pPr algn="l" rtl="0"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Jordanian Code for Loads-2006.</a:t>
            </a:r>
          </a:p>
          <a:p>
            <a:pPr algn="l" rtl="0"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(AASHTO).</a:t>
            </a:r>
          </a:p>
          <a:p>
            <a:pPr algn="l" rtl="0"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(AISC 360-10).</a:t>
            </a:r>
          </a:p>
          <a:p>
            <a:pPr algn="l" rtl="0"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(IBC 2012).</a:t>
            </a:r>
          </a:p>
          <a:p>
            <a:pPr algn="l" rtl="0"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(ACI 318-14). </a:t>
            </a:r>
          </a:p>
        </p:txBody>
      </p:sp>
    </p:spTree>
    <p:extLst>
      <p:ext uri="{BB962C8B-B14F-4D97-AF65-F5344CB8AC3E}">
        <p14:creationId xmlns:p14="http://schemas.microsoft.com/office/powerpoint/2010/main" val="37578348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3"/>
          <p:cNvSpPr/>
          <p:nvPr/>
        </p:nvSpPr>
        <p:spPr>
          <a:xfrm>
            <a:off x="4389547" y="494220"/>
            <a:ext cx="33201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spc="50" dirty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Design Criteria</a:t>
            </a:r>
            <a:endParaRPr lang="ar-SA" sz="3600" b="1" spc="50" dirty="0">
              <a:ln w="11430"/>
              <a:solidFill>
                <a:schemeClr val="accent1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العنوان الفرعي 2"/>
          <p:cNvSpPr txBox="1">
            <a:spLocks/>
          </p:cNvSpPr>
          <p:nvPr/>
        </p:nvSpPr>
        <p:spPr>
          <a:xfrm>
            <a:off x="1742611" y="1140551"/>
            <a:ext cx="7878467" cy="1314994"/>
          </a:xfrm>
          <a:prstGeom prst="rect">
            <a:avLst/>
          </a:prstGeom>
        </p:spPr>
        <p:txBody>
          <a:bodyPr rtlCol="1">
            <a:normAutofit/>
          </a:bodyPr>
          <a:lstStyle>
            <a:lvl1pPr marL="2857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 rtl="0">
              <a:buFont typeface="Wingdings" panose="05000000000000000000" pitchFamily="2" charset="2"/>
              <a:buChar char="v"/>
            </a:pPr>
            <a:r>
              <a:rPr lang="en-US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Materials:</a:t>
            </a:r>
          </a:p>
          <a:p>
            <a:pPr marL="457200" indent="-457200" algn="l" rtl="0">
              <a:buFont typeface="Wingdings" panose="05000000000000000000" pitchFamily="2" charset="2"/>
              <a:buChar char="ü"/>
            </a:pPr>
            <a:r>
              <a:rPr lang="en-US" sz="2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Concrete</a:t>
            </a:r>
          </a:p>
          <a:p>
            <a:pPr algn="l" rtl="0"/>
            <a:endParaRPr lang="en-US" sz="32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31245176"/>
                  </p:ext>
                </p:extLst>
              </p:nvPr>
            </p:nvGraphicFramePr>
            <p:xfrm>
              <a:off x="1742611" y="2455545"/>
              <a:ext cx="9660834" cy="4090785"/>
            </p:xfrm>
            <a:graphic>
              <a:graphicData uri="http://schemas.openxmlformats.org/drawingml/2006/table">
                <a:tbl>
                  <a:tblPr firstRow="1" firstCol="1" bandRow="1">
                    <a:tableStyleId>{9D7B26C5-4107-4FEC-AEDC-1716B250A1EF}</a:tableStyleId>
                  </a:tblPr>
                  <a:tblGrid>
                    <a:gridCol w="6713594">
                      <a:extLst>
                        <a:ext uri="{9D8B030D-6E8A-4147-A177-3AD203B41FA5}">
                          <a16:colId xmlns:a16="http://schemas.microsoft.com/office/drawing/2014/main" val="3136787891"/>
                        </a:ext>
                      </a:extLst>
                    </a:gridCol>
                    <a:gridCol w="2947240">
                      <a:extLst>
                        <a:ext uri="{9D8B030D-6E8A-4147-A177-3AD203B41FA5}">
                          <a16:colId xmlns:a16="http://schemas.microsoft.com/office/drawing/2014/main" val="2051522168"/>
                        </a:ext>
                      </a:extLst>
                    </a:gridCol>
                  </a:tblGrid>
                  <a:tr h="553146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200"/>
                            </a:spcAft>
                          </a:pPr>
                          <a:r>
                            <a:rPr lang="en-US" sz="24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Unit Weight</a:t>
                          </a:r>
                          <a:endParaRPr lang="en-US" sz="2400" b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200"/>
                            </a:spcAft>
                          </a:pPr>
                          <a:r>
                            <a:rPr lang="en-US" sz="24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25 </a:t>
                          </a:r>
                          <a:r>
                            <a:rPr lang="en-US" sz="2400" b="1" dirty="0" err="1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kN</a:t>
                          </a:r>
                          <a:r>
                            <a:rPr lang="en-US" sz="24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/m</a:t>
                          </a:r>
                          <a:r>
                            <a:rPr lang="en-US" sz="2400" b="1" baseline="300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n-US" sz="2400" b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618346633"/>
                      </a:ext>
                    </a:extLst>
                  </a:tr>
                  <a:tr h="553146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200"/>
                            </a:spcAft>
                          </a:pPr>
                          <a:r>
                            <a:rPr lang="en-US" sz="24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Concrete Compressive Strength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2400" b="1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1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𝐟</m:t>
                                  </m:r>
                                  <m:r>
                                    <a:rPr lang="en-US" sz="2400" b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𝐜</m:t>
                                  </m:r>
                                </m:sub>
                              </m:sSub>
                            </m:oMath>
                          </a14:m>
                          <a:endParaRPr lang="en-US" sz="2400" b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200"/>
                            </a:spcAft>
                          </a:pPr>
                          <a:r>
                            <a:rPr lang="en-US" sz="24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28 </a:t>
                          </a:r>
                          <a:r>
                            <a:rPr lang="en-US" sz="2400" b="1" dirty="0" err="1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MPa</a:t>
                          </a:r>
                          <a:endParaRPr lang="en-US" sz="2400" b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669059892"/>
                      </a:ext>
                    </a:extLst>
                  </a:tr>
                  <a:tr h="810449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200"/>
                            </a:spcAft>
                          </a:pPr>
                          <a:r>
                            <a:rPr lang="en-US" sz="24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Concrete Flexural Strength,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b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  <m:r>
                                <a:rPr lang="en-US" sz="2400" b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2400" b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𝟔𝟐</m:t>
                              </m:r>
                              <m:r>
                                <a:rPr lang="en-US" sz="2400" b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𝛌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sz="2400" b="1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sSubSup>
                                    <m:sSubSupPr>
                                      <m:ctrlPr>
                                        <a:rPr lang="en-US" sz="2400" b="1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400" b="1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𝐟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𝐜</m:t>
                                      </m:r>
                                    </m:sub>
                                    <m:sup>
                                      <m:r>
                                        <a:rPr lang="en-US" sz="2400" b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bSup>
                                </m:e>
                              </m:rad>
                            </m:oMath>
                          </a14:m>
                          <a:endParaRPr lang="en-US" sz="2400" b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200"/>
                            </a:spcAft>
                          </a:pPr>
                          <a:r>
                            <a:rPr lang="en-US" sz="24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3.28 </a:t>
                          </a:r>
                          <a:r>
                            <a:rPr lang="en-US" sz="2400" b="1" dirty="0" err="1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MPa</a:t>
                          </a:r>
                          <a:endParaRPr lang="en-US" sz="2400" b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4130458893"/>
                      </a:ext>
                    </a:extLst>
                  </a:tr>
                  <a:tr h="810449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200"/>
                            </a:spcAft>
                          </a:pPr>
                          <a:r>
                            <a:rPr lang="en-US" sz="24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Concrete Tensile Strength,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b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  <m:r>
                                <a:rPr lang="en-US" sz="2400" b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2400" b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𝟑𝟑</m:t>
                              </m:r>
                              <m:r>
                                <a:rPr lang="en-US" sz="2400" b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𝛌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sz="2400" b="1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sSubSup>
                                    <m:sSubSupPr>
                                      <m:ctrlPr>
                                        <a:rPr lang="en-US" sz="2400" b="1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400" b="1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𝐟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𝐜</m:t>
                                      </m:r>
                                    </m:sub>
                                    <m:sup>
                                      <m:r>
                                        <a:rPr lang="en-US" sz="2400" b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bSup>
                                </m:e>
                              </m:rad>
                            </m:oMath>
                          </a14:m>
                          <a:endParaRPr lang="en-US" sz="2400" b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200"/>
                            </a:spcAft>
                          </a:pPr>
                          <a:r>
                            <a:rPr lang="en-US" sz="24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1.75 </a:t>
                          </a:r>
                          <a:r>
                            <a:rPr lang="en-US" sz="2400" b="1" dirty="0" err="1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MPa</a:t>
                          </a:r>
                          <a:endParaRPr lang="en-US" sz="2400" b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964648108"/>
                      </a:ext>
                    </a:extLst>
                  </a:tr>
                  <a:tr h="810449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200"/>
                            </a:spcAft>
                          </a:pPr>
                          <a:r>
                            <a:rPr lang="en-US" sz="2400" b="1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Modulus of Elasticity,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b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𝟒𝟕𝟎𝟎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sz="2400" b="1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sSubSup>
                                    <m:sSubSupPr>
                                      <m:ctrlPr>
                                        <a:rPr lang="en-US" sz="2400" b="1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400" b="1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𝐟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𝐜</m:t>
                                      </m:r>
                                    </m:sub>
                                    <m:sup>
                                      <m:r>
                                        <a:rPr lang="en-US" sz="2400" b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bSup>
                                </m:e>
                              </m:rad>
                            </m:oMath>
                          </a14:m>
                          <a:endParaRPr lang="en-US" sz="2400" b="1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200"/>
                            </a:spcAft>
                          </a:pPr>
                          <a:r>
                            <a:rPr lang="en-US" sz="24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24870 </a:t>
                          </a:r>
                          <a:r>
                            <a:rPr lang="en-US" sz="2400" b="1" dirty="0" err="1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MPa</a:t>
                          </a:r>
                          <a:endParaRPr lang="en-US" sz="2400" b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913308894"/>
                      </a:ext>
                    </a:extLst>
                  </a:tr>
                  <a:tr h="553146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200"/>
                            </a:spcAft>
                          </a:pPr>
                          <a:r>
                            <a:rPr lang="en-US" sz="24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Poisson’s Ratio</a:t>
                          </a:r>
                          <a:endParaRPr lang="en-US" sz="2400" b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200"/>
                            </a:spcAft>
                          </a:pPr>
                          <a:r>
                            <a:rPr lang="en-US" sz="24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0.2</a:t>
                          </a:r>
                          <a:endParaRPr lang="en-US" sz="2400" b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585658094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31245176"/>
                  </p:ext>
                </p:extLst>
              </p:nvPr>
            </p:nvGraphicFramePr>
            <p:xfrm>
              <a:off x="1742611" y="2455545"/>
              <a:ext cx="9660834" cy="4090785"/>
            </p:xfrm>
            <a:graphic>
              <a:graphicData uri="http://schemas.openxmlformats.org/drawingml/2006/table">
                <a:tbl>
                  <a:tblPr firstRow="1" firstCol="1" bandRow="1">
                    <a:tableStyleId>{9D7B26C5-4107-4FEC-AEDC-1716B250A1EF}</a:tableStyleId>
                  </a:tblPr>
                  <a:tblGrid>
                    <a:gridCol w="6713594">
                      <a:extLst>
                        <a:ext uri="{9D8B030D-6E8A-4147-A177-3AD203B41FA5}">
                          <a16:colId xmlns:a16="http://schemas.microsoft.com/office/drawing/2014/main" val="3136787891"/>
                        </a:ext>
                      </a:extLst>
                    </a:gridCol>
                    <a:gridCol w="2947240">
                      <a:extLst>
                        <a:ext uri="{9D8B030D-6E8A-4147-A177-3AD203B41FA5}">
                          <a16:colId xmlns:a16="http://schemas.microsoft.com/office/drawing/2014/main" val="2051522168"/>
                        </a:ext>
                      </a:extLst>
                    </a:gridCol>
                  </a:tblGrid>
                  <a:tr h="553146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200"/>
                            </a:spcAft>
                          </a:pPr>
                          <a:r>
                            <a:rPr lang="en-US" sz="24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Unit Weight</a:t>
                          </a:r>
                          <a:endParaRPr lang="en-US" sz="2400" b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200"/>
                            </a:spcAft>
                          </a:pPr>
                          <a:r>
                            <a:rPr lang="en-US" sz="24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25 </a:t>
                          </a:r>
                          <a:r>
                            <a:rPr lang="en-US" sz="2400" b="1" dirty="0" err="1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kN</a:t>
                          </a:r>
                          <a:r>
                            <a:rPr lang="en-US" sz="24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/m</a:t>
                          </a:r>
                          <a:r>
                            <a:rPr lang="en-US" sz="2400" b="1" baseline="300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n-US" sz="2400" b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618346633"/>
                      </a:ext>
                    </a:extLst>
                  </a:tr>
                  <a:tr h="553146"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t="-101099" r="-44011" b="-56044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200"/>
                            </a:spcAft>
                          </a:pPr>
                          <a:r>
                            <a:rPr lang="en-US" sz="24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28 </a:t>
                          </a:r>
                          <a:r>
                            <a:rPr lang="en-US" sz="2400" b="1" dirty="0" err="1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MPa</a:t>
                          </a:r>
                          <a:endParaRPr lang="en-US" sz="2400" b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669059892"/>
                      </a:ext>
                    </a:extLst>
                  </a:tr>
                  <a:tr h="810449"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t="-137594" r="-44011" b="-2834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200"/>
                            </a:spcAft>
                          </a:pPr>
                          <a:r>
                            <a:rPr lang="en-US" sz="24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3.28 </a:t>
                          </a:r>
                          <a:r>
                            <a:rPr lang="en-US" sz="2400" b="1" dirty="0" err="1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MPa</a:t>
                          </a:r>
                          <a:endParaRPr lang="en-US" sz="2400" b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4130458893"/>
                      </a:ext>
                    </a:extLst>
                  </a:tr>
                  <a:tr h="810449"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t="-237594" r="-44011" b="-1834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200"/>
                            </a:spcAft>
                          </a:pPr>
                          <a:r>
                            <a:rPr lang="en-US" sz="24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1.75 </a:t>
                          </a:r>
                          <a:r>
                            <a:rPr lang="en-US" sz="2400" b="1" dirty="0" err="1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MPa</a:t>
                          </a:r>
                          <a:endParaRPr lang="en-US" sz="2400" b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964648108"/>
                      </a:ext>
                    </a:extLst>
                  </a:tr>
                  <a:tr h="810449"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t="-337594" r="-44011" b="-834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200"/>
                            </a:spcAft>
                          </a:pPr>
                          <a:r>
                            <a:rPr lang="en-US" sz="24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24870 </a:t>
                          </a:r>
                          <a:r>
                            <a:rPr lang="en-US" sz="2400" b="1" dirty="0" err="1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MPa</a:t>
                          </a:r>
                          <a:endParaRPr lang="en-US" sz="2400" b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913308894"/>
                      </a:ext>
                    </a:extLst>
                  </a:tr>
                  <a:tr h="553146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200"/>
                            </a:spcAft>
                          </a:pPr>
                          <a:r>
                            <a:rPr lang="en-US" sz="24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Poisson’s Ratio</a:t>
                          </a:r>
                          <a:endParaRPr lang="en-US" sz="2400" b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200"/>
                            </a:spcAft>
                          </a:pPr>
                          <a:r>
                            <a:rPr lang="en-US" sz="24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0.2</a:t>
                          </a:r>
                          <a:endParaRPr lang="en-US" sz="2400" b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585658094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7540164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3"/>
          <p:cNvSpPr/>
          <p:nvPr/>
        </p:nvSpPr>
        <p:spPr>
          <a:xfrm>
            <a:off x="4389547" y="494220"/>
            <a:ext cx="33201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spc="50" dirty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Design Criteria</a:t>
            </a:r>
            <a:endParaRPr lang="ar-SA" sz="3600" b="1" spc="50" dirty="0">
              <a:ln w="11430"/>
              <a:solidFill>
                <a:schemeClr val="accent1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العنوان الفرعي 2"/>
          <p:cNvSpPr txBox="1">
            <a:spLocks/>
          </p:cNvSpPr>
          <p:nvPr/>
        </p:nvSpPr>
        <p:spPr>
          <a:xfrm>
            <a:off x="1742611" y="1140550"/>
            <a:ext cx="7878467" cy="1576145"/>
          </a:xfrm>
          <a:prstGeom prst="rect">
            <a:avLst/>
          </a:prstGeom>
        </p:spPr>
        <p:txBody>
          <a:bodyPr rtlCol="1">
            <a:normAutofit fontScale="92500" lnSpcReduction="10000"/>
          </a:bodyPr>
          <a:lstStyle>
            <a:lvl1pPr marL="2857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 rtl="0">
              <a:buFont typeface="Wingdings" panose="05000000000000000000" pitchFamily="2" charset="2"/>
              <a:buChar char="v"/>
            </a:pPr>
            <a:r>
              <a:rPr lang="en-US" sz="35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Materials:</a:t>
            </a:r>
          </a:p>
          <a:p>
            <a:pPr algn="l" rtl="0">
              <a:buFont typeface="Wingdings" panose="05000000000000000000" pitchFamily="2" charset="2"/>
              <a:buChar char="ü"/>
            </a:pPr>
            <a:r>
              <a:rPr lang="en-US" sz="28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Steel:</a:t>
            </a:r>
            <a:endParaRPr lang="en-US" sz="28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Reinforcing steel</a:t>
            </a:r>
            <a:endParaRPr lang="en-US" sz="32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1343356"/>
              </p:ext>
            </p:extLst>
          </p:nvPr>
        </p:nvGraphicFramePr>
        <p:xfrm>
          <a:off x="1550499" y="3955263"/>
          <a:ext cx="9488560" cy="1950720"/>
        </p:xfrm>
        <a:graphic>
          <a:graphicData uri="http://schemas.openxmlformats.org/drawingml/2006/table">
            <a:tbl>
              <a:tblPr rtl="1" firstRow="1" bandRow="1">
                <a:tableStyleId>{3B4B98B0-60AC-42C2-AFA5-B58CD77FA1E5}</a:tableStyleId>
              </a:tblPr>
              <a:tblGrid>
                <a:gridCol w="4744280">
                  <a:extLst>
                    <a:ext uri="{9D8B030D-6E8A-4147-A177-3AD203B41FA5}">
                      <a16:colId xmlns:a16="http://schemas.microsoft.com/office/drawing/2014/main" val="338919426"/>
                    </a:ext>
                  </a:extLst>
                </a:gridCol>
                <a:gridCol w="4744280">
                  <a:extLst>
                    <a:ext uri="{9D8B030D-6E8A-4147-A177-3AD203B41FA5}">
                      <a16:colId xmlns:a16="http://schemas.microsoft.com/office/drawing/2014/main" val="1700318168"/>
                    </a:ext>
                  </a:extLst>
                </a:gridCol>
              </a:tblGrid>
              <a:tr h="460804">
                <a:tc>
                  <a:txBody>
                    <a:bodyPr/>
                    <a:lstStyle/>
                    <a:p>
                      <a:pPr algn="ctr" rtl="0"/>
                      <a:r>
                        <a:rPr lang="en-US" sz="2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76.97 </a:t>
                      </a:r>
                      <a:r>
                        <a:rPr lang="en-US" sz="26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</a:t>
                      </a:r>
                      <a:r>
                        <a:rPr lang="en-US" sz="2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/m</a:t>
                      </a:r>
                      <a:r>
                        <a:rPr lang="en-US" sz="2600" b="1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ar-SA" sz="2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 weight,  </a:t>
                      </a:r>
                      <a:endParaRPr lang="ar-SA" sz="2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1102949"/>
                  </a:ext>
                </a:extLst>
              </a:tr>
              <a:tr h="465610">
                <a:tc>
                  <a:txBody>
                    <a:bodyPr/>
                    <a:lstStyle/>
                    <a:p>
                      <a:pPr algn="ctr" rtl="0"/>
                      <a:r>
                        <a:rPr lang="en-US" sz="2600" b="1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 </a:t>
                      </a:r>
                      <a:r>
                        <a:rPr lang="en-US" sz="2600" b="1" i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Gpa</a:t>
                      </a:r>
                      <a:endParaRPr lang="ar-SA" sz="26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Modulus of elasticity, E </a:t>
                      </a:r>
                      <a:endParaRPr lang="ar-SA" sz="2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0703053"/>
                  </a:ext>
                </a:extLst>
              </a:tr>
              <a:tr h="459231">
                <a:tc>
                  <a:txBody>
                    <a:bodyPr/>
                    <a:lstStyle/>
                    <a:p>
                      <a:pPr algn="ctr" rtl="0"/>
                      <a:r>
                        <a:rPr lang="en-US" sz="2600" b="1" i="0" dirty="0">
                          <a:latin typeface="Times New Roman" pitchFamily="18" charset="0"/>
                          <a:cs typeface="Times New Roman" pitchFamily="18" charset="0"/>
                        </a:rPr>
                        <a:t>620 </a:t>
                      </a:r>
                      <a:r>
                        <a:rPr lang="en-US" sz="2600" b="1" i="0" dirty="0" err="1">
                          <a:latin typeface="Times New Roman" pitchFamily="18" charset="0"/>
                          <a:cs typeface="Times New Roman" pitchFamily="18" charset="0"/>
                        </a:rPr>
                        <a:t>MPa</a:t>
                      </a:r>
                      <a:endParaRPr lang="ar-SA" sz="26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600" b="1" dirty="0">
                          <a:latin typeface="Times New Roman" pitchFamily="18" charset="0"/>
                          <a:cs typeface="Times New Roman" pitchFamily="18" charset="0"/>
                        </a:rPr>
                        <a:t>tensile strength, </a:t>
                      </a:r>
                      <a:r>
                        <a:rPr lang="en-US" sz="2600" b="1" i="1" dirty="0" err="1">
                          <a:latin typeface="Times New Roman" pitchFamily="18" charset="0"/>
                          <a:cs typeface="Times New Roman" pitchFamily="18" charset="0"/>
                        </a:rPr>
                        <a:t>fu</a:t>
                      </a:r>
                      <a:endParaRPr lang="ar-SA" sz="2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6841555"/>
                  </a:ext>
                </a:extLst>
              </a:tr>
              <a:tr h="465610">
                <a:tc>
                  <a:txBody>
                    <a:bodyPr/>
                    <a:lstStyle/>
                    <a:p>
                      <a:pPr algn="ctr" rtl="0"/>
                      <a:r>
                        <a:rPr lang="en-US" sz="2600" b="1" i="0" dirty="0">
                          <a:latin typeface="Times New Roman" pitchFamily="18" charset="0"/>
                          <a:cs typeface="Times New Roman" pitchFamily="18" charset="0"/>
                        </a:rPr>
                        <a:t>420 </a:t>
                      </a:r>
                      <a:r>
                        <a:rPr lang="en-US" sz="2600" b="1" i="0" dirty="0" err="1">
                          <a:latin typeface="Times New Roman" pitchFamily="18" charset="0"/>
                          <a:cs typeface="Times New Roman" pitchFamily="18" charset="0"/>
                        </a:rPr>
                        <a:t>MPa</a:t>
                      </a:r>
                      <a:endParaRPr lang="ar-SA" sz="26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6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yielding strength, </a:t>
                      </a:r>
                      <a:r>
                        <a:rPr lang="en-US" sz="2600" b="1" i="1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fy</a:t>
                      </a:r>
                      <a:r>
                        <a:rPr lang="en-US" sz="26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6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ar-SA" sz="2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94049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34616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3"/>
          <p:cNvSpPr/>
          <p:nvPr/>
        </p:nvSpPr>
        <p:spPr>
          <a:xfrm>
            <a:off x="4813617" y="441211"/>
            <a:ext cx="33201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spc="50" dirty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Design Criteria</a:t>
            </a:r>
            <a:endParaRPr lang="ar-SA" sz="3600" b="1" spc="50" dirty="0">
              <a:ln w="11430"/>
              <a:solidFill>
                <a:schemeClr val="accent1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العنوان الفرعي 2"/>
          <p:cNvSpPr txBox="1">
            <a:spLocks/>
          </p:cNvSpPr>
          <p:nvPr/>
        </p:nvSpPr>
        <p:spPr>
          <a:xfrm>
            <a:off x="2166681" y="1087541"/>
            <a:ext cx="7878467" cy="1576145"/>
          </a:xfrm>
          <a:prstGeom prst="rect">
            <a:avLst/>
          </a:prstGeom>
        </p:spPr>
        <p:txBody>
          <a:bodyPr rtlCol="1">
            <a:normAutofit fontScale="92500" lnSpcReduction="10000"/>
          </a:bodyPr>
          <a:lstStyle>
            <a:lvl1pPr marL="2857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 rtl="0">
              <a:buFont typeface="Wingdings" panose="05000000000000000000" pitchFamily="2" charset="2"/>
              <a:buChar char="v"/>
            </a:pPr>
            <a:r>
              <a:rPr lang="en-US" sz="35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Materials:</a:t>
            </a:r>
          </a:p>
          <a:p>
            <a:pPr algn="l" rtl="0">
              <a:buFont typeface="Wingdings" panose="05000000000000000000" pitchFamily="2" charset="2"/>
              <a:buChar char="ü"/>
            </a:pPr>
            <a:r>
              <a:rPr lang="en-US" sz="28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Steel:</a:t>
            </a:r>
            <a:endParaRPr lang="en-US" sz="28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ASTM-Gr 50 (A572)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3822746"/>
              </p:ext>
            </p:extLst>
          </p:nvPr>
        </p:nvGraphicFramePr>
        <p:xfrm>
          <a:off x="2067889" y="3415287"/>
          <a:ext cx="9275418" cy="2089796"/>
        </p:xfrm>
        <a:graphic>
          <a:graphicData uri="http://schemas.openxmlformats.org/drawingml/2006/table">
            <a:tbl>
              <a:tblPr rtl="1" firstRow="1" bandRow="1">
                <a:tableStyleId>{3B4B98B0-60AC-42C2-AFA5-B58CD77FA1E5}</a:tableStyleId>
              </a:tblPr>
              <a:tblGrid>
                <a:gridCol w="4637709">
                  <a:extLst>
                    <a:ext uri="{9D8B030D-6E8A-4147-A177-3AD203B41FA5}">
                      <a16:colId xmlns:a16="http://schemas.microsoft.com/office/drawing/2014/main" val="338919426"/>
                    </a:ext>
                  </a:extLst>
                </a:gridCol>
                <a:gridCol w="4637709">
                  <a:extLst>
                    <a:ext uri="{9D8B030D-6E8A-4147-A177-3AD203B41FA5}">
                      <a16:colId xmlns:a16="http://schemas.microsoft.com/office/drawing/2014/main" val="1700318168"/>
                    </a:ext>
                  </a:extLst>
                </a:gridCol>
              </a:tblGrid>
              <a:tr h="520181">
                <a:tc>
                  <a:txBody>
                    <a:bodyPr/>
                    <a:lstStyle/>
                    <a:p>
                      <a:pPr algn="ctr" rtl="0"/>
                      <a:r>
                        <a:rPr lang="en-US" sz="2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76.97 </a:t>
                      </a:r>
                      <a:r>
                        <a:rPr lang="en-US" sz="26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</a:t>
                      </a:r>
                      <a:r>
                        <a:rPr lang="en-US" sz="2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/m</a:t>
                      </a:r>
                      <a:r>
                        <a:rPr lang="en-US" sz="2600" b="1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ar-SA" sz="2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 weight,  </a:t>
                      </a:r>
                      <a:endParaRPr lang="ar-SA" sz="2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1102949"/>
                  </a:ext>
                </a:extLst>
              </a:tr>
              <a:tr h="525605">
                <a:tc>
                  <a:txBody>
                    <a:bodyPr/>
                    <a:lstStyle/>
                    <a:p>
                      <a:pPr algn="ctr" rtl="0"/>
                      <a:r>
                        <a:rPr lang="en-US" sz="2600" b="1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 </a:t>
                      </a:r>
                      <a:r>
                        <a:rPr lang="en-US" sz="2600" b="1" i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Gpa</a:t>
                      </a:r>
                      <a:endParaRPr lang="ar-SA" sz="26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Modulus of elasticity, E </a:t>
                      </a:r>
                      <a:endParaRPr lang="ar-SA" sz="2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0703053"/>
                  </a:ext>
                </a:extLst>
              </a:tr>
              <a:tr h="518405">
                <a:tc>
                  <a:txBody>
                    <a:bodyPr/>
                    <a:lstStyle/>
                    <a:p>
                      <a:pPr algn="ctr" rtl="0"/>
                      <a:r>
                        <a:rPr lang="en-US" sz="2600" b="1" i="0" dirty="0">
                          <a:latin typeface="Times New Roman" pitchFamily="18" charset="0"/>
                          <a:cs typeface="Times New Roman" pitchFamily="18" charset="0"/>
                        </a:rPr>
                        <a:t>455MPa</a:t>
                      </a:r>
                      <a:endParaRPr lang="ar-SA" sz="26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600" b="1" dirty="0">
                          <a:latin typeface="Times New Roman" pitchFamily="18" charset="0"/>
                          <a:cs typeface="Times New Roman" pitchFamily="18" charset="0"/>
                        </a:rPr>
                        <a:t>tensile strength, </a:t>
                      </a:r>
                      <a:r>
                        <a:rPr lang="en-US" sz="2600" b="1" i="1" dirty="0" err="1">
                          <a:latin typeface="Times New Roman" pitchFamily="18" charset="0"/>
                          <a:cs typeface="Times New Roman" pitchFamily="18" charset="0"/>
                        </a:rPr>
                        <a:t>fu</a:t>
                      </a:r>
                      <a:endParaRPr lang="ar-SA" sz="2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6841555"/>
                  </a:ext>
                </a:extLst>
              </a:tr>
              <a:tr h="525605">
                <a:tc>
                  <a:txBody>
                    <a:bodyPr/>
                    <a:lstStyle/>
                    <a:p>
                      <a:pPr algn="ctr" rtl="0"/>
                      <a:r>
                        <a:rPr lang="en-US" sz="2600" b="1" i="0" dirty="0">
                          <a:latin typeface="Times New Roman" pitchFamily="18" charset="0"/>
                          <a:cs typeface="Times New Roman" pitchFamily="18" charset="0"/>
                        </a:rPr>
                        <a:t>350MPa</a:t>
                      </a:r>
                      <a:endParaRPr lang="ar-SA" sz="26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6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yielding strength, </a:t>
                      </a:r>
                      <a:r>
                        <a:rPr lang="en-US" sz="2600" b="1" i="1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fy</a:t>
                      </a:r>
                      <a:r>
                        <a:rPr lang="en-US" sz="26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6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ar-SA" sz="2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94049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47437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1805611"/>
              </p:ext>
            </p:extLst>
          </p:nvPr>
        </p:nvGraphicFramePr>
        <p:xfrm>
          <a:off x="1835978" y="3733339"/>
          <a:ext cx="9275418" cy="2089796"/>
        </p:xfrm>
        <a:graphic>
          <a:graphicData uri="http://schemas.openxmlformats.org/drawingml/2006/table">
            <a:tbl>
              <a:tblPr rtl="1" firstRow="1" bandRow="1">
                <a:tableStyleId>{3B4B98B0-60AC-42C2-AFA5-B58CD77FA1E5}</a:tableStyleId>
              </a:tblPr>
              <a:tblGrid>
                <a:gridCol w="4637709">
                  <a:extLst>
                    <a:ext uri="{9D8B030D-6E8A-4147-A177-3AD203B41FA5}">
                      <a16:colId xmlns:a16="http://schemas.microsoft.com/office/drawing/2014/main" val="338919426"/>
                    </a:ext>
                  </a:extLst>
                </a:gridCol>
                <a:gridCol w="4637709">
                  <a:extLst>
                    <a:ext uri="{9D8B030D-6E8A-4147-A177-3AD203B41FA5}">
                      <a16:colId xmlns:a16="http://schemas.microsoft.com/office/drawing/2014/main" val="1700318168"/>
                    </a:ext>
                  </a:extLst>
                </a:gridCol>
              </a:tblGrid>
              <a:tr h="520181">
                <a:tc>
                  <a:txBody>
                    <a:bodyPr/>
                    <a:lstStyle/>
                    <a:p>
                      <a:pPr algn="ctr" rtl="0"/>
                      <a:r>
                        <a:rPr lang="en-US" sz="2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76.97 </a:t>
                      </a:r>
                      <a:r>
                        <a:rPr lang="en-US" sz="26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</a:t>
                      </a:r>
                      <a:r>
                        <a:rPr lang="en-US" sz="2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/m</a:t>
                      </a:r>
                      <a:r>
                        <a:rPr lang="en-US" sz="2600" b="1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ar-SA" sz="2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 weight,  </a:t>
                      </a:r>
                      <a:endParaRPr lang="ar-SA" sz="2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1102949"/>
                  </a:ext>
                </a:extLst>
              </a:tr>
              <a:tr h="525605">
                <a:tc>
                  <a:txBody>
                    <a:bodyPr/>
                    <a:lstStyle/>
                    <a:p>
                      <a:pPr algn="ctr" rtl="0"/>
                      <a:r>
                        <a:rPr lang="en-US" sz="2600" b="1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 </a:t>
                      </a:r>
                      <a:r>
                        <a:rPr lang="en-US" sz="2600" b="1" i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Gpa</a:t>
                      </a:r>
                      <a:endParaRPr lang="ar-SA" sz="26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Modulus of elasticity, E </a:t>
                      </a:r>
                      <a:endParaRPr lang="ar-SA" sz="2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0703053"/>
                  </a:ext>
                </a:extLst>
              </a:tr>
              <a:tr h="518405">
                <a:tc>
                  <a:txBody>
                    <a:bodyPr/>
                    <a:lstStyle/>
                    <a:p>
                      <a:pPr algn="ctr" rtl="0"/>
                      <a:r>
                        <a:rPr lang="en-US" sz="2600" b="1" i="0" dirty="0">
                          <a:latin typeface="Times New Roman" pitchFamily="18" charset="0"/>
                          <a:cs typeface="Times New Roman" pitchFamily="18" charset="0"/>
                        </a:rPr>
                        <a:t>400MPa</a:t>
                      </a:r>
                      <a:endParaRPr lang="ar-SA" sz="26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600" b="1" dirty="0">
                          <a:latin typeface="Times New Roman" pitchFamily="18" charset="0"/>
                          <a:cs typeface="Times New Roman" pitchFamily="18" charset="0"/>
                        </a:rPr>
                        <a:t>tensile strength, </a:t>
                      </a:r>
                      <a:r>
                        <a:rPr lang="en-US" sz="2600" b="1" i="1" dirty="0" err="1">
                          <a:latin typeface="Times New Roman" pitchFamily="18" charset="0"/>
                          <a:cs typeface="Times New Roman" pitchFamily="18" charset="0"/>
                        </a:rPr>
                        <a:t>fu</a:t>
                      </a:r>
                      <a:endParaRPr lang="ar-SA" sz="2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6841555"/>
                  </a:ext>
                </a:extLst>
              </a:tr>
              <a:tr h="525605">
                <a:tc>
                  <a:txBody>
                    <a:bodyPr/>
                    <a:lstStyle/>
                    <a:p>
                      <a:pPr algn="ctr" rtl="0"/>
                      <a:r>
                        <a:rPr lang="en-US" sz="2600" b="1" i="0" dirty="0">
                          <a:latin typeface="Times New Roman" pitchFamily="18" charset="0"/>
                          <a:cs typeface="Times New Roman" pitchFamily="18" charset="0"/>
                        </a:rPr>
                        <a:t>250MPa</a:t>
                      </a:r>
                      <a:endParaRPr lang="ar-SA" sz="26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6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yielding strength, </a:t>
                      </a:r>
                      <a:r>
                        <a:rPr lang="en-US" sz="2600" b="1" i="1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fy</a:t>
                      </a:r>
                      <a:r>
                        <a:rPr lang="en-US" sz="26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6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ar-SA" sz="2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9404949"/>
                  </a:ext>
                </a:extLst>
              </a:tr>
            </a:tbl>
          </a:graphicData>
        </a:graphic>
      </p:graphicFrame>
      <p:sp>
        <p:nvSpPr>
          <p:cNvPr id="3" name="مستطيل 3"/>
          <p:cNvSpPr/>
          <p:nvPr/>
        </p:nvSpPr>
        <p:spPr>
          <a:xfrm>
            <a:off x="4813617" y="441211"/>
            <a:ext cx="33201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spc="50" dirty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Design Criteria</a:t>
            </a:r>
            <a:endParaRPr lang="ar-SA" sz="3600" b="1" spc="50" dirty="0">
              <a:ln w="11430"/>
              <a:solidFill>
                <a:schemeClr val="accent1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العنوان الفرعي 2"/>
          <p:cNvSpPr txBox="1">
            <a:spLocks/>
          </p:cNvSpPr>
          <p:nvPr/>
        </p:nvSpPr>
        <p:spPr>
          <a:xfrm>
            <a:off x="2166681" y="1087541"/>
            <a:ext cx="7878467" cy="1576145"/>
          </a:xfrm>
          <a:prstGeom prst="rect">
            <a:avLst/>
          </a:prstGeom>
        </p:spPr>
        <p:txBody>
          <a:bodyPr rtlCol="1">
            <a:normAutofit fontScale="92500" lnSpcReduction="10000"/>
          </a:bodyPr>
          <a:lstStyle>
            <a:lvl1pPr marL="2857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 rtl="0">
              <a:buFont typeface="Wingdings" panose="05000000000000000000" pitchFamily="2" charset="2"/>
              <a:buChar char="v"/>
            </a:pPr>
            <a:r>
              <a:rPr lang="en-US" sz="35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Materials:</a:t>
            </a:r>
          </a:p>
          <a:p>
            <a:pPr algn="l" rtl="0">
              <a:buFont typeface="Wingdings" panose="05000000000000000000" pitchFamily="2" charset="2"/>
              <a:buChar char="ü"/>
            </a:pPr>
            <a:r>
              <a:rPr lang="en-US" sz="28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Steel:</a:t>
            </a:r>
            <a:endParaRPr lang="en-US" sz="28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A36</a:t>
            </a:r>
          </a:p>
        </p:txBody>
      </p:sp>
    </p:spTree>
    <p:extLst>
      <p:ext uri="{BB962C8B-B14F-4D97-AF65-F5344CB8AC3E}">
        <p14:creationId xmlns:p14="http://schemas.microsoft.com/office/powerpoint/2010/main" val="21605791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3"/>
          <p:cNvSpPr/>
          <p:nvPr/>
        </p:nvSpPr>
        <p:spPr>
          <a:xfrm>
            <a:off x="4813617" y="441211"/>
            <a:ext cx="33201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spc="50" dirty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Design Criteria</a:t>
            </a:r>
            <a:endParaRPr lang="ar-SA" sz="3600" b="1" spc="50" dirty="0">
              <a:ln w="11430"/>
              <a:solidFill>
                <a:schemeClr val="accent1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العنوان الفرعي 2"/>
          <p:cNvSpPr txBox="1">
            <a:spLocks/>
          </p:cNvSpPr>
          <p:nvPr/>
        </p:nvSpPr>
        <p:spPr>
          <a:xfrm>
            <a:off x="2166681" y="1087541"/>
            <a:ext cx="9813284" cy="2238755"/>
          </a:xfrm>
          <a:prstGeom prst="rect">
            <a:avLst/>
          </a:prstGeom>
        </p:spPr>
        <p:txBody>
          <a:bodyPr rtlCol="1">
            <a:normAutofit fontScale="92500" lnSpcReduction="20000"/>
          </a:bodyPr>
          <a:lstStyle>
            <a:lvl1pPr marL="2857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 rtl="0">
              <a:buFont typeface="Wingdings" panose="05000000000000000000" pitchFamily="2" charset="2"/>
              <a:buChar char="v"/>
            </a:pPr>
            <a:r>
              <a:rPr lang="en-US" sz="35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Materials:</a:t>
            </a:r>
          </a:p>
          <a:p>
            <a:pPr algn="l" rtl="0">
              <a:buFont typeface="Wingdings" panose="05000000000000000000" pitchFamily="2" charset="2"/>
              <a:buChar char="ü"/>
            </a:pPr>
            <a:r>
              <a:rPr lang="en-US" sz="2800" b="1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Polygal</a:t>
            </a:r>
            <a:r>
              <a:rPr lang="en-US" sz="28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Standard</a:t>
            </a:r>
          </a:p>
          <a:p>
            <a:pPr marL="0" indent="0" algn="l" rtl="0"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itchFamily="18" charset="0"/>
              </a:rPr>
              <a:t>It is a covering material for roof, sides of the bridge, and sides of the stairs. It has a specific unit weight of 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1.67KN/m</a:t>
            </a:r>
            <a:r>
              <a:rPr lang="en-US" sz="28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US" sz="2800" dirty="0">
                <a:latin typeface="Times New Roman" panose="02020603050405020304" pitchFamily="18" charset="0"/>
                <a:cs typeface="Times New Roman" pitchFamily="18" charset="0"/>
              </a:rPr>
              <a:t>, and the modulus of elasticity, E is 2400MPa.</a:t>
            </a:r>
            <a:endParaRPr lang="en-US" sz="28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anose="05000000000000000000" pitchFamily="2" charset="2"/>
              <a:buChar char="ü"/>
            </a:pPr>
            <a:endParaRPr lang="en-US" sz="28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66681" y="3444860"/>
            <a:ext cx="8286750" cy="2860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6628069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نسق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نسق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Description xmlns="4873beb7-5857-4685-be1f-d57550cc96cc" xsi:nil="true"/>
    <AssetExpire xmlns="4873beb7-5857-4685-be1f-d57550cc96cc">2029-01-01T08:00:00+00:00</AssetExpire>
    <CampaignTagsTaxHTField0 xmlns="4873beb7-5857-4685-be1f-d57550cc96cc">
      <Terms xmlns="http://schemas.microsoft.com/office/infopath/2007/PartnerControls"/>
    </CampaignTagsTaxHTField0>
    <IntlLangReviewDate xmlns="4873beb7-5857-4685-be1f-d57550cc96cc" xsi:nil="true"/>
    <TPFriendlyName xmlns="4873beb7-5857-4685-be1f-d57550cc96cc" xsi:nil="true"/>
    <IntlLangReview xmlns="4873beb7-5857-4685-be1f-d57550cc96cc">false</IntlLangReview>
    <LocLastLocAttemptVersionLookup xmlns="4873beb7-5857-4685-be1f-d57550cc96cc">855024</LocLastLocAttemptVersionLookup>
    <PolicheckWords xmlns="4873beb7-5857-4685-be1f-d57550cc96cc" xsi:nil="true"/>
    <SubmitterId xmlns="4873beb7-5857-4685-be1f-d57550cc96cc" xsi:nil="true"/>
    <AcquiredFrom xmlns="4873beb7-5857-4685-be1f-d57550cc96cc">Internal MS</AcquiredFrom>
    <EditorialStatus xmlns="4873beb7-5857-4685-be1f-d57550cc96cc">Complete</EditorialStatus>
    <Markets xmlns="4873beb7-5857-4685-be1f-d57550cc96cc"/>
    <OriginAsset xmlns="4873beb7-5857-4685-be1f-d57550cc96cc" xsi:nil="true"/>
    <AssetStart xmlns="4873beb7-5857-4685-be1f-d57550cc96cc">2012-08-31T08:50:00+00:00</AssetStart>
    <FriendlyTitle xmlns="4873beb7-5857-4685-be1f-d57550cc96cc" xsi:nil="true"/>
    <MarketSpecific xmlns="4873beb7-5857-4685-be1f-d57550cc96cc">false</MarketSpecific>
    <TPNamespace xmlns="4873beb7-5857-4685-be1f-d57550cc96cc" xsi:nil="true"/>
    <PublishStatusLookup xmlns="4873beb7-5857-4685-be1f-d57550cc96cc">
      <Value>1616423</Value>
    </PublishStatusLookup>
    <APAuthor xmlns="4873beb7-5857-4685-be1f-d57550cc96cc">
      <UserInfo>
        <DisplayName>REDMOND\kristaa</DisplayName>
        <AccountId>136</AccountId>
        <AccountType/>
      </UserInfo>
    </APAuthor>
    <TPCommandLine xmlns="4873beb7-5857-4685-be1f-d57550cc96cc" xsi:nil="true"/>
    <IntlLangReviewer xmlns="4873beb7-5857-4685-be1f-d57550cc96cc" xsi:nil="true"/>
    <OpenTemplate xmlns="4873beb7-5857-4685-be1f-d57550cc96cc">true</OpenTemplate>
    <CSXSubmissionDate xmlns="4873beb7-5857-4685-be1f-d57550cc96cc" xsi:nil="true"/>
    <TaxCatchAll xmlns="4873beb7-5857-4685-be1f-d57550cc96cc"/>
    <Manager xmlns="4873beb7-5857-4685-be1f-d57550cc96cc" xsi:nil="true"/>
    <NumericId xmlns="4873beb7-5857-4685-be1f-d57550cc96cc" xsi:nil="true"/>
    <ParentAssetId xmlns="4873beb7-5857-4685-be1f-d57550cc96cc" xsi:nil="true"/>
    <OriginalSourceMarket xmlns="4873beb7-5857-4685-be1f-d57550cc96cc" xsi:nil="true"/>
    <ApprovalStatus xmlns="4873beb7-5857-4685-be1f-d57550cc96cc">InProgress</ApprovalStatus>
    <TPComponent xmlns="4873beb7-5857-4685-be1f-d57550cc96cc" xsi:nil="true"/>
    <EditorialTags xmlns="4873beb7-5857-4685-be1f-d57550cc96cc" xsi:nil="true"/>
    <TPExecutable xmlns="4873beb7-5857-4685-be1f-d57550cc96cc" xsi:nil="true"/>
    <TPLaunchHelpLink xmlns="4873beb7-5857-4685-be1f-d57550cc96cc" xsi:nil="true"/>
    <LocComments xmlns="4873beb7-5857-4685-be1f-d57550cc96cc" xsi:nil="true"/>
    <LocRecommendedHandoff xmlns="4873beb7-5857-4685-be1f-d57550cc96cc" xsi:nil="true"/>
    <SourceTitle xmlns="4873beb7-5857-4685-be1f-d57550cc96cc" xsi:nil="true"/>
    <CSXUpdate xmlns="4873beb7-5857-4685-be1f-d57550cc96cc">false</CSXUpdate>
    <IntlLocPriority xmlns="4873beb7-5857-4685-be1f-d57550cc96cc" xsi:nil="true"/>
    <UAProjectedTotalWords xmlns="4873beb7-5857-4685-be1f-d57550cc96cc" xsi:nil="true"/>
    <AssetType xmlns="4873beb7-5857-4685-be1f-d57550cc96cc">TP</AssetType>
    <MachineTranslated xmlns="4873beb7-5857-4685-be1f-d57550cc96cc">false</MachineTranslated>
    <OutputCachingOn xmlns="4873beb7-5857-4685-be1f-d57550cc96cc">false</OutputCachingOn>
    <TemplateStatus xmlns="4873beb7-5857-4685-be1f-d57550cc96cc">Complete</TemplateStatus>
    <IsSearchable xmlns="4873beb7-5857-4685-be1f-d57550cc96cc">true</IsSearchable>
    <ContentItem xmlns="4873beb7-5857-4685-be1f-d57550cc96cc" xsi:nil="true"/>
    <HandoffToMSDN xmlns="4873beb7-5857-4685-be1f-d57550cc96cc" xsi:nil="true"/>
    <ShowIn xmlns="4873beb7-5857-4685-be1f-d57550cc96cc">Show everywhere</ShowIn>
    <ThumbnailAssetId xmlns="4873beb7-5857-4685-be1f-d57550cc96cc" xsi:nil="true"/>
    <UALocComments xmlns="4873beb7-5857-4685-be1f-d57550cc96cc" xsi:nil="true"/>
    <UALocRecommendation xmlns="4873beb7-5857-4685-be1f-d57550cc96cc">Localize</UALocRecommendation>
    <LastModifiedDateTime xmlns="4873beb7-5857-4685-be1f-d57550cc96cc" xsi:nil="true"/>
    <LegacyData xmlns="4873beb7-5857-4685-be1f-d57550cc96cc" xsi:nil="true"/>
    <LocManualTestRequired xmlns="4873beb7-5857-4685-be1f-d57550cc96cc">false</LocManualTestRequired>
    <LocMarketGroupTiers2 xmlns="4873beb7-5857-4685-be1f-d57550cc96cc" xsi:nil="true"/>
    <ClipArtFilename xmlns="4873beb7-5857-4685-be1f-d57550cc96cc" xsi:nil="true"/>
    <TPApplication xmlns="4873beb7-5857-4685-be1f-d57550cc96cc" xsi:nil="true"/>
    <CSXHash xmlns="4873beb7-5857-4685-be1f-d57550cc96cc" xsi:nil="true"/>
    <DirectSourceMarket xmlns="4873beb7-5857-4685-be1f-d57550cc96cc" xsi:nil="true"/>
    <PrimaryImageGen xmlns="4873beb7-5857-4685-be1f-d57550cc96cc">true</PrimaryImageGen>
    <PlannedPubDate xmlns="4873beb7-5857-4685-be1f-d57550cc96cc" xsi:nil="true"/>
    <CSXSubmissionMarket xmlns="4873beb7-5857-4685-be1f-d57550cc96cc" xsi:nil="true"/>
    <Downloads xmlns="4873beb7-5857-4685-be1f-d57550cc96cc">0</Downloads>
    <ArtSampleDocs xmlns="4873beb7-5857-4685-be1f-d57550cc96cc" xsi:nil="true"/>
    <TrustLevel xmlns="4873beb7-5857-4685-be1f-d57550cc96cc">1 Microsoft Managed Content</TrustLevel>
    <BlockPublish xmlns="4873beb7-5857-4685-be1f-d57550cc96cc">false</BlockPublish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BusinessGroup xmlns="4873beb7-5857-4685-be1f-d57550cc96cc" xsi:nil="true"/>
    <Providers xmlns="4873beb7-5857-4685-be1f-d57550cc96cc" xsi:nil="true"/>
    <TemplateTemplateType xmlns="4873beb7-5857-4685-be1f-d57550cc96cc">PowerPoint Presentation Template</TemplateTemplateType>
    <TimesCloned xmlns="4873beb7-5857-4685-be1f-d57550cc96cc" xsi:nil="true"/>
    <TPAppVersion xmlns="4873beb7-5857-4685-be1f-d57550cc96cc" xsi:nil="true"/>
    <VoteCount xmlns="4873beb7-5857-4685-be1f-d57550cc96cc" xsi:nil="true"/>
    <AverageRating xmlns="4873beb7-5857-4685-be1f-d57550cc96cc" xsi:nil="true"/>
    <FeatureTagsTaxHTField0 xmlns="4873beb7-5857-4685-be1f-d57550cc96cc">
      <Terms xmlns="http://schemas.microsoft.com/office/infopath/2007/PartnerControls"/>
    </FeatureTagsTaxHTField0>
    <Provider xmlns="4873beb7-5857-4685-be1f-d57550cc96cc" xsi:nil="true"/>
    <UACurrentWords xmlns="4873beb7-5857-4685-be1f-d57550cc96cc" xsi:nil="true"/>
    <AssetId xmlns="4873beb7-5857-4685-be1f-d57550cc96cc">TP103431361</AssetId>
    <TPClientViewer xmlns="4873beb7-5857-4685-be1f-d57550cc96cc" xsi:nil="true"/>
    <DSATActionTaken xmlns="4873beb7-5857-4685-be1f-d57550cc96cc" xsi:nil="true"/>
    <APEditor xmlns="4873beb7-5857-4685-be1f-d57550cc96cc">
      <UserInfo>
        <DisplayName/>
        <AccountId xsi:nil="true"/>
        <AccountType/>
      </UserInfo>
    </APEditor>
    <TPInstallLocation xmlns="4873beb7-5857-4685-be1f-d57550cc96cc" xsi:nil="true"/>
    <OOCacheId xmlns="4873beb7-5857-4685-be1f-d57550cc96cc" xsi:nil="true"/>
    <IsDeleted xmlns="4873beb7-5857-4685-be1f-d57550cc96cc">false</IsDeleted>
    <PublishTargets xmlns="4873beb7-5857-4685-be1f-d57550cc96cc">OfficeOnlineVNext</PublishTargets>
    <ApprovalLog xmlns="4873beb7-5857-4685-be1f-d57550cc96cc" xsi:nil="true"/>
    <BugNumber xmlns="4873beb7-5857-4685-be1f-d57550cc96cc" xsi:nil="true"/>
    <CrawlForDependencies xmlns="4873beb7-5857-4685-be1f-d57550cc96cc">false</CrawlForDependencies>
    <InternalTagsTaxHTField0 xmlns="4873beb7-5857-4685-be1f-d57550cc96cc">
      <Terms xmlns="http://schemas.microsoft.com/office/infopath/2007/PartnerControls"/>
    </InternalTagsTaxHTField0>
    <LastHandOff xmlns="4873beb7-5857-4685-be1f-d57550cc96cc" xsi:nil="true"/>
    <Milestone xmlns="4873beb7-5857-4685-be1f-d57550cc96cc" xsi:nil="true"/>
    <OriginalRelease xmlns="4873beb7-5857-4685-be1f-d57550cc96cc">15</OriginalRelease>
    <RecommendationsModifier xmlns="4873beb7-5857-4685-be1f-d57550cc96cc" xsi:nil="true"/>
    <ScenarioTagsTaxHTField0 xmlns="4873beb7-5857-4685-be1f-d57550cc96cc">
      <Terms xmlns="http://schemas.microsoft.com/office/infopath/2007/PartnerControls"/>
    </ScenarioTagsTaxHTField0>
    <UANotes xmlns="4873beb7-5857-4685-be1f-d57550cc96cc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61E720F-F05D-4536-9C34-0CFCED65D3B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CDDBB83-77C1-4099-A0AA-289882E745E2}">
  <ds:schemaRefs>
    <ds:schemaRef ds:uri="http://purl.org/dc/terms/"/>
    <ds:schemaRef ds:uri="http://purl.org/dc/dcmitype/"/>
    <ds:schemaRef ds:uri="http://schemas.microsoft.com/office/2006/documentManagement/types"/>
    <ds:schemaRef ds:uri="http://schemas.microsoft.com/office/2006/metadata/properties"/>
    <ds:schemaRef ds:uri="4873beb7-5857-4685-be1f-d57550cc96cc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28C8B9CA-0273-4370-889A-FC05DA5C2F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830</Words>
  <Application>Microsoft Office PowerPoint</Application>
  <PresentationFormat>Widescreen</PresentationFormat>
  <Paragraphs>263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0" baseType="lpstr">
      <vt:lpstr>Arial</vt:lpstr>
      <vt:lpstr>Calibri</vt:lpstr>
      <vt:lpstr>Cambria Math</vt:lpstr>
      <vt:lpstr>Corbel</vt:lpstr>
      <vt:lpstr>Euphemia</vt:lpstr>
      <vt:lpstr>Tahoma</vt:lpstr>
      <vt:lpstr>Times New Roman</vt:lpstr>
      <vt:lpstr>Wingdings</vt:lpstr>
      <vt:lpstr>Parallax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Analysis and design</vt:lpstr>
      <vt:lpstr>Analysis and design</vt:lpstr>
      <vt:lpstr>Analysis and design</vt:lpstr>
      <vt:lpstr>PowerPoint Presentation</vt:lpstr>
      <vt:lpstr>Analysis and design</vt:lpstr>
      <vt:lpstr>PowerPoint Presentation</vt:lpstr>
      <vt:lpstr>Analysis and design</vt:lpstr>
      <vt:lpstr>Analysis and design</vt:lpstr>
      <vt:lpstr>Analysis and design</vt:lpstr>
      <vt:lpstr>Analysis and design</vt:lpstr>
      <vt:lpstr>Analysis and design</vt:lpstr>
      <vt:lpstr>Analysis and design</vt:lpstr>
      <vt:lpstr>Analysis and design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2016-12-17T05:56:08Z</dcterms:created>
  <dcterms:modified xsi:type="dcterms:W3CDTF">2017-05-24T15:15:30Z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0x0101006EDDDB5EE6D98C44930B742096920B300400F5B6D36B3EF94B4E9A635CDF2A18F5B8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