
<file path=[Content_Types].xml><?xml version="1.0" encoding="utf-8"?>
<Types xmlns="http://schemas.openxmlformats.org/package/2006/content-types">
  <Default Extension="png" ContentType="image/png"/>
  <Default Extension="webp"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1"/>
  </p:notesMasterIdLst>
  <p:sldIdLst>
    <p:sldId id="256" r:id="rId2"/>
    <p:sldId id="257" r:id="rId3"/>
    <p:sldId id="258" r:id="rId4"/>
    <p:sldId id="259" r:id="rId5"/>
    <p:sldId id="284" r:id="rId6"/>
    <p:sldId id="261" r:id="rId7"/>
    <p:sldId id="277" r:id="rId8"/>
    <p:sldId id="266" r:id="rId9"/>
    <p:sldId id="270" r:id="rId10"/>
    <p:sldId id="278" r:id="rId11"/>
    <p:sldId id="269" r:id="rId12"/>
    <p:sldId id="271" r:id="rId13"/>
    <p:sldId id="280" r:id="rId14"/>
    <p:sldId id="281" r:id="rId15"/>
    <p:sldId id="272" r:id="rId16"/>
    <p:sldId id="279" r:id="rId17"/>
    <p:sldId id="282" r:id="rId18"/>
    <p:sldId id="276" r:id="rId19"/>
    <p:sldId id="283"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65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77BA5A-7299-4DEC-A1E2-A626C8D1873E}" type="datetimeFigureOut">
              <a:rPr lang="en-GB" smtClean="0"/>
              <a:t>04/01/2021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981538-1A5F-45D7-A308-4B806BBBDA50}" type="slidenum">
              <a:rPr lang="en-GB" smtClean="0"/>
              <a:t>‹#›</a:t>
            </a:fld>
            <a:endParaRPr lang="en-GB"/>
          </a:p>
        </p:txBody>
      </p:sp>
    </p:spTree>
    <p:extLst>
      <p:ext uri="{BB962C8B-B14F-4D97-AF65-F5344CB8AC3E}">
        <p14:creationId xmlns:p14="http://schemas.microsoft.com/office/powerpoint/2010/main" val="3742862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981538-1A5F-45D7-A308-4B806BBBDA50}" type="slidenum">
              <a:rPr lang="en-GB" smtClean="0"/>
              <a:t>3</a:t>
            </a:fld>
            <a:endParaRPr lang="en-GB"/>
          </a:p>
        </p:txBody>
      </p:sp>
    </p:spTree>
    <p:extLst>
      <p:ext uri="{BB962C8B-B14F-4D97-AF65-F5344CB8AC3E}">
        <p14:creationId xmlns:p14="http://schemas.microsoft.com/office/powerpoint/2010/main" val="3847408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981538-1A5F-45D7-A308-4B806BBBDA50}" type="slidenum">
              <a:rPr lang="en-GB" smtClean="0"/>
              <a:t>6</a:t>
            </a:fld>
            <a:endParaRPr lang="en-GB"/>
          </a:p>
        </p:txBody>
      </p:sp>
    </p:spTree>
    <p:extLst>
      <p:ext uri="{BB962C8B-B14F-4D97-AF65-F5344CB8AC3E}">
        <p14:creationId xmlns:p14="http://schemas.microsoft.com/office/powerpoint/2010/main" val="3803176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981538-1A5F-45D7-A308-4B806BBBDA50}" type="slidenum">
              <a:rPr lang="en-GB" smtClean="0"/>
              <a:t>10</a:t>
            </a:fld>
            <a:endParaRPr lang="en-GB"/>
          </a:p>
        </p:txBody>
      </p:sp>
    </p:spTree>
    <p:extLst>
      <p:ext uri="{BB962C8B-B14F-4D97-AF65-F5344CB8AC3E}">
        <p14:creationId xmlns:p14="http://schemas.microsoft.com/office/powerpoint/2010/main" val="8348883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981538-1A5F-45D7-A308-4B806BBBDA50}" type="slidenum">
              <a:rPr lang="en-GB" smtClean="0"/>
              <a:t>13</a:t>
            </a:fld>
            <a:endParaRPr lang="en-GB"/>
          </a:p>
        </p:txBody>
      </p:sp>
    </p:spTree>
    <p:extLst>
      <p:ext uri="{BB962C8B-B14F-4D97-AF65-F5344CB8AC3E}">
        <p14:creationId xmlns:p14="http://schemas.microsoft.com/office/powerpoint/2010/main" val="1912806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F69D1C2-8EA4-43A4-94FC-CB5A90A7503E}" type="datetimeFigureOut">
              <a:rPr lang="en-GB" smtClean="0"/>
              <a:t>04/01/2021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729752-0CFC-4B0B-AEC2-81E314371ABB}"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2524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69D1C2-8EA4-43A4-94FC-CB5A90A7503E}" type="datetimeFigureOut">
              <a:rPr lang="en-GB" smtClean="0"/>
              <a:t>04/01/2021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729752-0CFC-4B0B-AEC2-81E314371ABB}" type="slidenum">
              <a:rPr lang="en-GB" smtClean="0"/>
              <a:t>‹#›</a:t>
            </a:fld>
            <a:endParaRPr lang="en-GB"/>
          </a:p>
        </p:txBody>
      </p:sp>
    </p:spTree>
    <p:extLst>
      <p:ext uri="{BB962C8B-B14F-4D97-AF65-F5344CB8AC3E}">
        <p14:creationId xmlns:p14="http://schemas.microsoft.com/office/powerpoint/2010/main" val="3962573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69D1C2-8EA4-43A4-94FC-CB5A90A7503E}" type="datetimeFigureOut">
              <a:rPr lang="en-GB" smtClean="0"/>
              <a:t>04/01/2021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729752-0CFC-4B0B-AEC2-81E314371ABB}" type="slidenum">
              <a:rPr lang="en-GB" smtClean="0"/>
              <a:t>‹#›</a:t>
            </a:fld>
            <a:endParaRPr lang="en-GB"/>
          </a:p>
        </p:txBody>
      </p:sp>
    </p:spTree>
    <p:extLst>
      <p:ext uri="{BB962C8B-B14F-4D97-AF65-F5344CB8AC3E}">
        <p14:creationId xmlns:p14="http://schemas.microsoft.com/office/powerpoint/2010/main" val="2617801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69D1C2-8EA4-43A4-94FC-CB5A90A7503E}" type="datetimeFigureOut">
              <a:rPr lang="en-GB" smtClean="0"/>
              <a:t>04/01/2021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729752-0CFC-4B0B-AEC2-81E314371ABB}" type="slidenum">
              <a:rPr lang="en-GB" smtClean="0"/>
              <a:t>‹#›</a:t>
            </a:fld>
            <a:endParaRPr lang="en-GB"/>
          </a:p>
        </p:txBody>
      </p:sp>
    </p:spTree>
    <p:extLst>
      <p:ext uri="{BB962C8B-B14F-4D97-AF65-F5344CB8AC3E}">
        <p14:creationId xmlns:p14="http://schemas.microsoft.com/office/powerpoint/2010/main" val="1300057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F69D1C2-8EA4-43A4-94FC-CB5A90A7503E}" type="datetimeFigureOut">
              <a:rPr lang="en-GB" smtClean="0"/>
              <a:t>04/01/2021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729752-0CFC-4B0B-AEC2-81E314371ABB}"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37800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F69D1C2-8EA4-43A4-94FC-CB5A90A7503E}" type="datetimeFigureOut">
              <a:rPr lang="en-GB" smtClean="0"/>
              <a:t>04/01/2021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729752-0CFC-4B0B-AEC2-81E314371ABB}" type="slidenum">
              <a:rPr lang="en-GB" smtClean="0"/>
              <a:t>‹#›</a:t>
            </a:fld>
            <a:endParaRPr lang="en-GB"/>
          </a:p>
        </p:txBody>
      </p:sp>
    </p:spTree>
    <p:extLst>
      <p:ext uri="{BB962C8B-B14F-4D97-AF65-F5344CB8AC3E}">
        <p14:creationId xmlns:p14="http://schemas.microsoft.com/office/powerpoint/2010/main" val="1617271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F69D1C2-8EA4-43A4-94FC-CB5A90A7503E}" type="datetimeFigureOut">
              <a:rPr lang="en-GB" smtClean="0"/>
              <a:t>04/01/2021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6729752-0CFC-4B0B-AEC2-81E314371ABB}" type="slidenum">
              <a:rPr lang="en-GB" smtClean="0"/>
              <a:t>‹#›</a:t>
            </a:fld>
            <a:endParaRPr lang="en-GB"/>
          </a:p>
        </p:txBody>
      </p:sp>
    </p:spTree>
    <p:extLst>
      <p:ext uri="{BB962C8B-B14F-4D97-AF65-F5344CB8AC3E}">
        <p14:creationId xmlns:p14="http://schemas.microsoft.com/office/powerpoint/2010/main" val="26973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F69D1C2-8EA4-43A4-94FC-CB5A90A7503E}" type="datetimeFigureOut">
              <a:rPr lang="en-GB" smtClean="0"/>
              <a:t>04/01/2021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6729752-0CFC-4B0B-AEC2-81E314371ABB}" type="slidenum">
              <a:rPr lang="en-GB" smtClean="0"/>
              <a:t>‹#›</a:t>
            </a:fld>
            <a:endParaRPr lang="en-GB"/>
          </a:p>
        </p:txBody>
      </p:sp>
    </p:spTree>
    <p:extLst>
      <p:ext uri="{BB962C8B-B14F-4D97-AF65-F5344CB8AC3E}">
        <p14:creationId xmlns:p14="http://schemas.microsoft.com/office/powerpoint/2010/main" val="5174704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F69D1C2-8EA4-43A4-94FC-CB5A90A7503E}" type="datetimeFigureOut">
              <a:rPr lang="en-GB" smtClean="0"/>
              <a:t>04/01/2021</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GB"/>
          </a:p>
        </p:txBody>
      </p:sp>
      <p:sp>
        <p:nvSpPr>
          <p:cNvPr id="9" name="Slide Number Placeholder 8"/>
          <p:cNvSpPr>
            <a:spLocks noGrp="1"/>
          </p:cNvSpPr>
          <p:nvPr>
            <p:ph type="sldNum" sz="quarter" idx="12"/>
          </p:nvPr>
        </p:nvSpPr>
        <p:spPr/>
        <p:txBody>
          <a:bodyPr/>
          <a:lstStyle/>
          <a:p>
            <a:fld id="{36729752-0CFC-4B0B-AEC2-81E314371ABB}" type="slidenum">
              <a:rPr lang="en-GB" smtClean="0"/>
              <a:t>‹#›</a:t>
            </a:fld>
            <a:endParaRPr lang="en-GB"/>
          </a:p>
        </p:txBody>
      </p:sp>
    </p:spTree>
    <p:extLst>
      <p:ext uri="{BB962C8B-B14F-4D97-AF65-F5344CB8AC3E}">
        <p14:creationId xmlns:p14="http://schemas.microsoft.com/office/powerpoint/2010/main" val="346384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F69D1C2-8EA4-43A4-94FC-CB5A90A7503E}" type="datetimeFigureOut">
              <a:rPr lang="en-GB" smtClean="0"/>
              <a:t>04/01/2021</a:t>
            </a:fld>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GB"/>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6729752-0CFC-4B0B-AEC2-81E314371ABB}" type="slidenum">
              <a:rPr lang="en-GB" smtClean="0"/>
              <a:t>‹#›</a:t>
            </a:fld>
            <a:endParaRPr lang="en-GB"/>
          </a:p>
        </p:txBody>
      </p:sp>
    </p:spTree>
    <p:extLst>
      <p:ext uri="{BB962C8B-B14F-4D97-AF65-F5344CB8AC3E}">
        <p14:creationId xmlns:p14="http://schemas.microsoft.com/office/powerpoint/2010/main" val="2033124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F69D1C2-8EA4-43A4-94FC-CB5A90A7503E}" type="datetimeFigureOut">
              <a:rPr lang="en-GB" smtClean="0"/>
              <a:t>04/01/2021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729752-0CFC-4B0B-AEC2-81E314371ABB}" type="slidenum">
              <a:rPr lang="en-GB" smtClean="0"/>
              <a:t>‹#›</a:t>
            </a:fld>
            <a:endParaRPr lang="en-GB"/>
          </a:p>
        </p:txBody>
      </p:sp>
    </p:spTree>
    <p:extLst>
      <p:ext uri="{BB962C8B-B14F-4D97-AF65-F5344CB8AC3E}">
        <p14:creationId xmlns:p14="http://schemas.microsoft.com/office/powerpoint/2010/main" val="3484073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F69D1C2-8EA4-43A4-94FC-CB5A90A7503E}" type="datetimeFigureOut">
              <a:rPr lang="en-GB" smtClean="0"/>
              <a:t>04/01/2021</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GB"/>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6729752-0CFC-4B0B-AEC2-81E314371ABB}" type="slidenum">
              <a:rPr lang="en-GB" smtClean="0"/>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585608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ebp"/><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5.webp"/><Relationship Id="rId2" Type="http://schemas.openxmlformats.org/officeDocument/2006/relationships/image" Target="../media/image14.webp"/><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gif"/><Relationship Id="rId1" Type="http://schemas.openxmlformats.org/officeDocument/2006/relationships/slideLayout" Target="../slideLayouts/slideLayout2.xml"/><Relationship Id="rId4" Type="http://schemas.openxmlformats.org/officeDocument/2006/relationships/image" Target="../media/image23.gif"/></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BA0FD7-F49D-4EBB-8FF6-293031BCF72A}"/>
              </a:ext>
            </a:extLst>
          </p:cNvPr>
          <p:cNvSpPr>
            <a:spLocks noGrp="1"/>
          </p:cNvSpPr>
          <p:nvPr>
            <p:ph type="ctrTitle"/>
          </p:nvPr>
        </p:nvSpPr>
        <p:spPr/>
        <p:txBody>
          <a:bodyPr>
            <a:normAutofit fontScale="90000"/>
          </a:bodyPr>
          <a:lstStyle/>
          <a:p>
            <a:r>
              <a:rPr lang="en-GB" sz="4400" b="1" dirty="0"/>
              <a:t>                           Graduation project </a:t>
            </a:r>
            <a:br>
              <a:rPr lang="en-GB" sz="4400" b="1" dirty="0"/>
            </a:br>
            <a:r>
              <a:rPr lang="en-GB" sz="4400" dirty="0"/>
              <a:t/>
            </a:r>
            <a:br>
              <a:rPr lang="en-GB" sz="4400" dirty="0"/>
            </a:br>
            <a:r>
              <a:rPr lang="en-GB" sz="4400" b="1" dirty="0"/>
              <a:t>High Tech Robotic System for Off-Site Shelving</a:t>
            </a:r>
            <a:br>
              <a:rPr lang="en-GB" sz="4400" b="1" dirty="0"/>
            </a:br>
            <a:r>
              <a:rPr lang="en-GB" sz="4400" b="1" dirty="0"/>
              <a:t/>
            </a:r>
            <a:br>
              <a:rPr lang="en-GB" sz="4400" b="1" dirty="0"/>
            </a:br>
            <a:r>
              <a:rPr lang="en-GB" sz="4400" b="1" dirty="0"/>
              <a:t>Presented in Partial fulfilment of the requirements for Bachelor degree in ‘’Electrical Engineering </a:t>
            </a:r>
            <a:r>
              <a:rPr lang="en-GB" sz="4400" b="1" dirty="0" smtClean="0"/>
              <a:t>‘’.</a:t>
            </a:r>
            <a:endParaRPr lang="en-GB" sz="4400" dirty="0"/>
          </a:p>
        </p:txBody>
      </p:sp>
      <p:sp>
        <p:nvSpPr>
          <p:cNvPr id="3" name="Subtitle 2">
            <a:extLst>
              <a:ext uri="{FF2B5EF4-FFF2-40B4-BE49-F238E27FC236}">
                <a16:creationId xmlns:a16="http://schemas.microsoft.com/office/drawing/2014/main" id="{8246B3BF-2D55-4FB9-B71A-4D31FFDD8422}"/>
              </a:ext>
            </a:extLst>
          </p:cNvPr>
          <p:cNvSpPr>
            <a:spLocks noGrp="1"/>
          </p:cNvSpPr>
          <p:nvPr>
            <p:ph type="subTitle" idx="1"/>
          </p:nvPr>
        </p:nvSpPr>
        <p:spPr>
          <a:xfrm>
            <a:off x="1100051" y="4455620"/>
            <a:ext cx="10058400" cy="1643427"/>
          </a:xfrm>
        </p:spPr>
        <p:txBody>
          <a:bodyPr>
            <a:normAutofit/>
          </a:bodyPr>
          <a:lstStyle/>
          <a:p>
            <a:r>
              <a:rPr lang="en-GB" dirty="0"/>
              <a:t>By :Sami habash,Ibrahim hamdan,muhannad Azmi</a:t>
            </a:r>
          </a:p>
          <a:p>
            <a:r>
              <a:rPr lang="en-GB" b="1" dirty="0"/>
              <a:t>Supervisor</a:t>
            </a:r>
            <a:br>
              <a:rPr lang="en-GB" b="1" dirty="0"/>
            </a:br>
            <a:r>
              <a:rPr lang="en-GB" b="1" dirty="0"/>
              <a:t>Dr. Omar Tamimi</a:t>
            </a:r>
            <a:endParaRPr lang="en-GB" dirty="0"/>
          </a:p>
          <a:p>
            <a:endParaRPr lang="en-GB" dirty="0"/>
          </a:p>
        </p:txBody>
      </p:sp>
      <p:pic>
        <p:nvPicPr>
          <p:cNvPr id="5" name="Picture 4">
            <a:extLst>
              <a:ext uri="{FF2B5EF4-FFF2-40B4-BE49-F238E27FC236}">
                <a16:creationId xmlns:a16="http://schemas.microsoft.com/office/drawing/2014/main" id="{27312959-8B1A-480B-9AA0-A2B1C4ABC11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9579154" y="1"/>
            <a:ext cx="2741606" cy="2402380"/>
          </a:xfrm>
          <a:prstGeom prst="rect">
            <a:avLst/>
          </a:prstGeom>
        </p:spPr>
      </p:pic>
    </p:spTree>
    <p:extLst>
      <p:ext uri="{BB962C8B-B14F-4D97-AF65-F5344CB8AC3E}">
        <p14:creationId xmlns:p14="http://schemas.microsoft.com/office/powerpoint/2010/main" val="19297605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Stepper motors</a:t>
            </a:r>
            <a:endParaRPr lang="en-US" dirty="0"/>
          </a:p>
        </p:txBody>
      </p:sp>
      <p:sp>
        <p:nvSpPr>
          <p:cNvPr id="3" name="Content Placeholder 2"/>
          <p:cNvSpPr>
            <a:spLocks noGrp="1"/>
          </p:cNvSpPr>
          <p:nvPr>
            <p:ph idx="1"/>
          </p:nvPr>
        </p:nvSpPr>
        <p:spPr/>
        <p:txBody>
          <a:bodyPr/>
          <a:lstStyle/>
          <a:p>
            <a:r>
              <a:rPr lang="en-US" dirty="0" smtClean="0"/>
              <a:t>In this project the following stepper motors was used </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497" y="2294622"/>
            <a:ext cx="5258256" cy="310865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5849" y="2294621"/>
            <a:ext cx="5997460" cy="3108653"/>
          </a:xfrm>
          <a:prstGeom prst="rect">
            <a:avLst/>
          </a:prstGeom>
        </p:spPr>
      </p:pic>
      <p:sp>
        <p:nvSpPr>
          <p:cNvPr id="6" name="TextBox 5"/>
          <p:cNvSpPr txBox="1"/>
          <p:nvPr/>
        </p:nvSpPr>
        <p:spPr>
          <a:xfrm>
            <a:off x="6696364" y="5684428"/>
            <a:ext cx="3454400" cy="369332"/>
          </a:xfrm>
          <a:prstGeom prst="rect">
            <a:avLst/>
          </a:prstGeom>
          <a:noFill/>
        </p:spPr>
        <p:txBody>
          <a:bodyPr wrap="square" rtlCol="0">
            <a:spAutoFit/>
          </a:bodyPr>
          <a:lstStyle/>
          <a:p>
            <a:r>
              <a:rPr lang="en-US" dirty="0" smtClean="0"/>
              <a:t>Nema 17 42A02C </a:t>
            </a:r>
            <a:endParaRPr lang="en-US" dirty="0"/>
          </a:p>
        </p:txBody>
      </p:sp>
      <p:sp>
        <p:nvSpPr>
          <p:cNvPr id="7" name="TextBox 6"/>
          <p:cNvSpPr txBox="1"/>
          <p:nvPr/>
        </p:nvSpPr>
        <p:spPr>
          <a:xfrm>
            <a:off x="877455" y="5684428"/>
            <a:ext cx="3934690" cy="369332"/>
          </a:xfrm>
          <a:prstGeom prst="rect">
            <a:avLst/>
          </a:prstGeom>
          <a:noFill/>
        </p:spPr>
        <p:txBody>
          <a:bodyPr wrap="square" rtlCol="0">
            <a:spAutoFit/>
          </a:bodyPr>
          <a:lstStyle/>
          <a:p>
            <a:r>
              <a:rPr lang="en-US" dirty="0" smtClean="0"/>
              <a:t>Nema 23 57A3</a:t>
            </a:r>
            <a:endParaRPr lang="en-US" dirty="0"/>
          </a:p>
        </p:txBody>
      </p:sp>
    </p:spTree>
    <p:extLst>
      <p:ext uri="{BB962C8B-B14F-4D97-AF65-F5344CB8AC3E}">
        <p14:creationId xmlns:p14="http://schemas.microsoft.com/office/powerpoint/2010/main" val="38716794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CCBF5-230D-479E-B1FB-F91958F746C0}"/>
              </a:ext>
            </a:extLst>
          </p:cNvPr>
          <p:cNvSpPr>
            <a:spLocks noGrp="1"/>
          </p:cNvSpPr>
          <p:nvPr>
            <p:ph type="title"/>
          </p:nvPr>
        </p:nvSpPr>
        <p:spPr/>
        <p:txBody>
          <a:bodyPr/>
          <a:lstStyle/>
          <a:p>
            <a:r>
              <a:rPr lang="en-GB" dirty="0"/>
              <a:t/>
            </a:r>
            <a:br>
              <a:rPr lang="en-GB" dirty="0"/>
            </a:br>
            <a:r>
              <a:rPr lang="en-GB" dirty="0"/>
              <a:t>stepper driver</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5390" y="1847273"/>
            <a:ext cx="4727717" cy="3796145"/>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4326" y="1582233"/>
            <a:ext cx="4540135" cy="4061185"/>
          </a:xfrm>
          <a:prstGeom prst="rect">
            <a:avLst/>
          </a:prstGeom>
        </p:spPr>
      </p:pic>
      <p:sp>
        <p:nvSpPr>
          <p:cNvPr id="7" name="TextBox 6"/>
          <p:cNvSpPr txBox="1"/>
          <p:nvPr/>
        </p:nvSpPr>
        <p:spPr>
          <a:xfrm>
            <a:off x="1494630" y="5568665"/>
            <a:ext cx="2549236" cy="369332"/>
          </a:xfrm>
          <a:prstGeom prst="rect">
            <a:avLst/>
          </a:prstGeom>
          <a:noFill/>
        </p:spPr>
        <p:txBody>
          <a:bodyPr wrap="square" rtlCol="0">
            <a:spAutoFit/>
          </a:bodyPr>
          <a:lstStyle/>
          <a:p>
            <a:r>
              <a:rPr lang="en-US" dirty="0" smtClean="0"/>
              <a:t>TB660 stepper driver </a:t>
            </a:r>
            <a:endParaRPr lang="en-US" dirty="0"/>
          </a:p>
        </p:txBody>
      </p:sp>
      <p:sp>
        <p:nvSpPr>
          <p:cNvPr id="9" name="TextBox 8"/>
          <p:cNvSpPr txBox="1"/>
          <p:nvPr/>
        </p:nvSpPr>
        <p:spPr>
          <a:xfrm>
            <a:off x="6899564" y="5643418"/>
            <a:ext cx="2807854" cy="369332"/>
          </a:xfrm>
          <a:prstGeom prst="rect">
            <a:avLst/>
          </a:prstGeom>
          <a:noFill/>
        </p:spPr>
        <p:txBody>
          <a:bodyPr wrap="square" rtlCol="0">
            <a:spAutoFit/>
          </a:bodyPr>
          <a:lstStyle/>
          <a:p>
            <a:r>
              <a:rPr lang="en-US" dirty="0" smtClean="0"/>
              <a:t>DM556 stepper driver</a:t>
            </a:r>
            <a:endParaRPr lang="en-US" dirty="0"/>
          </a:p>
        </p:txBody>
      </p:sp>
    </p:spTree>
    <p:extLst>
      <p:ext uri="{BB962C8B-B14F-4D97-AF65-F5344CB8AC3E}">
        <p14:creationId xmlns:p14="http://schemas.microsoft.com/office/powerpoint/2010/main" val="8376382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578F4-37AD-44A3-8BA4-A305E7A1FAA9}"/>
              </a:ext>
            </a:extLst>
          </p:cNvPr>
          <p:cNvSpPr>
            <a:spLocks noGrp="1"/>
          </p:cNvSpPr>
          <p:nvPr>
            <p:ph type="title"/>
          </p:nvPr>
        </p:nvSpPr>
        <p:spPr/>
        <p:txBody>
          <a:bodyPr>
            <a:normAutofit fontScale="90000"/>
          </a:bodyPr>
          <a:lstStyle/>
          <a:p>
            <a:r>
              <a:rPr lang="en-GB" dirty="0"/>
              <a:t/>
            </a:r>
            <a:br>
              <a:rPr lang="en-GB" dirty="0"/>
            </a:br>
            <a:r>
              <a:rPr lang="en-GB" sz="4400" dirty="0"/>
              <a:t>Micro controller with stepper motor and stepper driver </a:t>
            </a:r>
            <a:r>
              <a:rPr lang="en-GB" sz="4400" dirty="0" smtClean="0"/>
              <a:t>schematic </a:t>
            </a:r>
            <a:r>
              <a:rPr lang="en-GB" sz="4400" dirty="0"/>
              <a:t>diagram</a:t>
            </a:r>
          </a:p>
        </p:txBody>
      </p:sp>
      <p:sp>
        <p:nvSpPr>
          <p:cNvPr id="3" name="Content Placeholder 2"/>
          <p:cNvSpPr>
            <a:spLocks noGrp="1"/>
          </p:cNvSpPr>
          <p:nvPr>
            <p:ph idx="1"/>
          </p:nvPr>
        </p:nvSpPr>
        <p:spPr/>
        <p:txBody>
          <a:bodyPr/>
          <a:lstStyle/>
          <a:p>
            <a:endParaRPr lang="en-US"/>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757382" y="1737360"/>
            <a:ext cx="10714181" cy="4377574"/>
          </a:xfrm>
          <a:prstGeom prst="rect">
            <a:avLst/>
          </a:prstGeom>
        </p:spPr>
      </p:pic>
    </p:spTree>
    <p:extLst>
      <p:ext uri="{BB962C8B-B14F-4D97-AF65-F5344CB8AC3E}">
        <p14:creationId xmlns:p14="http://schemas.microsoft.com/office/powerpoint/2010/main" val="17719831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 system.</a:t>
            </a:r>
            <a:endParaRPr lang="en-US" dirty="0"/>
          </a:p>
        </p:txBody>
      </p:sp>
      <p:sp>
        <p:nvSpPr>
          <p:cNvPr id="3" name="Content Placeholder 2"/>
          <p:cNvSpPr>
            <a:spLocks noGrp="1"/>
          </p:cNvSpPr>
          <p:nvPr>
            <p:ph idx="1"/>
          </p:nvPr>
        </p:nvSpPr>
        <p:spPr>
          <a:xfrm>
            <a:off x="1097280" y="1845734"/>
            <a:ext cx="10058400" cy="4462702"/>
          </a:xfrm>
        </p:spPr>
        <p:txBody>
          <a:bodyPr/>
          <a:lstStyle/>
          <a:p>
            <a:r>
              <a:rPr lang="en-US" dirty="0" smtClean="0"/>
              <a:t>A reference point ( Home position) was created for the storage and retrieval process by using inductive proximity sensors.</a:t>
            </a:r>
          </a:p>
          <a:p>
            <a:r>
              <a:rPr lang="en-US" dirty="0" smtClean="0"/>
              <a:t>The inductive proximity sensors was matched to the microcontroller ( Arduino) through an optocoupler isolation board.</a:t>
            </a:r>
          </a:p>
          <a:p>
            <a:endParaRPr lang="en-US" dirty="0" smtClean="0"/>
          </a:p>
          <a:p>
            <a:r>
              <a:rPr lang="en-US" dirty="0" smtClean="0"/>
              <a:t> </a:t>
            </a:r>
            <a:endParaRPr lang="en-US" dirty="0"/>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1362710" y="3145328"/>
            <a:ext cx="2964180" cy="2230236"/>
          </a:xfrm>
          <a:prstGeom prst="rect">
            <a:avLst/>
          </a:prstGeom>
        </p:spPr>
      </p:pic>
      <p:pic>
        <p:nvPicPr>
          <p:cNvPr id="5" name="Picture 4"/>
          <p:cNvPicPr/>
          <p:nvPr/>
        </p:nvPicPr>
        <p:blipFill>
          <a:blip r:embed="rId4"/>
          <a:stretch>
            <a:fillRect/>
          </a:stretch>
        </p:blipFill>
        <p:spPr>
          <a:xfrm>
            <a:off x="5708073" y="3962400"/>
            <a:ext cx="2469110" cy="1413164"/>
          </a:xfrm>
          <a:prstGeom prst="rect">
            <a:avLst/>
          </a:prstGeom>
        </p:spPr>
      </p:pic>
      <p:sp>
        <p:nvSpPr>
          <p:cNvPr id="6" name="TextBox 5"/>
          <p:cNvSpPr txBox="1"/>
          <p:nvPr/>
        </p:nvSpPr>
        <p:spPr>
          <a:xfrm>
            <a:off x="1736436" y="5624945"/>
            <a:ext cx="2909455" cy="369332"/>
          </a:xfrm>
          <a:prstGeom prst="rect">
            <a:avLst/>
          </a:prstGeom>
          <a:noFill/>
        </p:spPr>
        <p:txBody>
          <a:bodyPr wrap="square" rtlCol="0">
            <a:spAutoFit/>
          </a:bodyPr>
          <a:lstStyle/>
          <a:p>
            <a:r>
              <a:rPr lang="en-US" dirty="0" smtClean="0"/>
              <a:t>Inductive proximity sensor</a:t>
            </a:r>
            <a:endParaRPr lang="en-US" dirty="0"/>
          </a:p>
        </p:txBody>
      </p:sp>
      <p:sp>
        <p:nvSpPr>
          <p:cNvPr id="7" name="TextBox 6"/>
          <p:cNvSpPr txBox="1"/>
          <p:nvPr/>
        </p:nvSpPr>
        <p:spPr>
          <a:xfrm>
            <a:off x="5957455" y="5624945"/>
            <a:ext cx="2918690" cy="369332"/>
          </a:xfrm>
          <a:prstGeom prst="rect">
            <a:avLst/>
          </a:prstGeom>
          <a:noFill/>
        </p:spPr>
        <p:txBody>
          <a:bodyPr wrap="square" rtlCol="0">
            <a:spAutoFit/>
          </a:bodyPr>
          <a:lstStyle/>
          <a:p>
            <a:r>
              <a:rPr lang="en-US"/>
              <a:t>optocoupler isolation board</a:t>
            </a:r>
            <a:endParaRPr lang="en-US" dirty="0"/>
          </a:p>
        </p:txBody>
      </p:sp>
    </p:spTree>
    <p:extLst>
      <p:ext uri="{BB962C8B-B14F-4D97-AF65-F5344CB8AC3E}">
        <p14:creationId xmlns:p14="http://schemas.microsoft.com/office/powerpoint/2010/main" val="22194638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Electrical control wiring &amp; Converter </a:t>
            </a:r>
            <a:endParaRPr lang="en-US" dirty="0"/>
          </a:p>
        </p:txBody>
      </p:sp>
      <p:pic>
        <p:nvPicPr>
          <p:cNvPr id="6" name="Content Placeholder 5"/>
          <p:cNvPicPr>
            <a:picLocks noGrp="1" noChangeAspect="1"/>
          </p:cNvPicPr>
          <p:nvPr>
            <p:ph idx="1"/>
          </p:nvPr>
        </p:nvPicPr>
        <p:blipFill>
          <a:blip r:embed="rId2" cstate="hqprint">
            <a:extLst>
              <a:ext uri="{28A0092B-C50C-407E-A947-70E740481C1C}">
                <a14:useLocalDpi xmlns:a14="http://schemas.microsoft.com/office/drawing/2010/main" val="0"/>
              </a:ext>
            </a:extLst>
          </a:blip>
          <a:stretch>
            <a:fillRect/>
          </a:stretch>
        </p:blipFill>
        <p:spPr>
          <a:xfrm>
            <a:off x="1939636" y="1846264"/>
            <a:ext cx="7426035" cy="4369809"/>
          </a:xfrm>
        </p:spPr>
      </p:pic>
    </p:spTree>
    <p:extLst>
      <p:ext uri="{BB962C8B-B14F-4D97-AF65-F5344CB8AC3E}">
        <p14:creationId xmlns:p14="http://schemas.microsoft.com/office/powerpoint/2010/main" val="2824642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4EC4C-08B1-4082-9C56-AEBDA5010C6C}"/>
              </a:ext>
            </a:extLst>
          </p:cNvPr>
          <p:cNvSpPr>
            <a:spLocks noGrp="1"/>
          </p:cNvSpPr>
          <p:nvPr>
            <p:ph type="title"/>
          </p:nvPr>
        </p:nvSpPr>
        <p:spPr/>
        <p:txBody>
          <a:bodyPr/>
          <a:lstStyle/>
          <a:p>
            <a:r>
              <a:rPr lang="en-GB" b="1" dirty="0"/>
              <a:t>Functional Block diagram of ASRS</a:t>
            </a:r>
          </a:p>
        </p:txBody>
      </p:sp>
      <p:pic>
        <p:nvPicPr>
          <p:cNvPr id="5" name="Content Placeholder 4">
            <a:extLst>
              <a:ext uri="{FF2B5EF4-FFF2-40B4-BE49-F238E27FC236}">
                <a16:creationId xmlns:a16="http://schemas.microsoft.com/office/drawing/2014/main" id="{63B24529-D62C-4B82-ACD8-F4E30DAA266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26524" y="1846263"/>
            <a:ext cx="9829156" cy="4464385"/>
          </a:xfrm>
        </p:spPr>
      </p:pic>
    </p:spTree>
    <p:extLst>
      <p:ext uri="{BB962C8B-B14F-4D97-AF65-F5344CB8AC3E}">
        <p14:creationId xmlns:p14="http://schemas.microsoft.com/office/powerpoint/2010/main" val="16658834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overall system</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0517" y="1870076"/>
            <a:ext cx="1710574" cy="3890009"/>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4219" y="1870075"/>
            <a:ext cx="5504872" cy="389000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95943" y="1870075"/>
            <a:ext cx="4594457" cy="3894268"/>
          </a:xfrm>
          <a:prstGeom prst="rect">
            <a:avLst/>
          </a:prstGeom>
        </p:spPr>
      </p:pic>
      <p:sp>
        <p:nvSpPr>
          <p:cNvPr id="7" name="TextBox 6"/>
          <p:cNvSpPr txBox="1"/>
          <p:nvPr/>
        </p:nvSpPr>
        <p:spPr>
          <a:xfrm>
            <a:off x="0" y="5892800"/>
            <a:ext cx="2032000" cy="369332"/>
          </a:xfrm>
          <a:prstGeom prst="rect">
            <a:avLst/>
          </a:prstGeom>
          <a:noFill/>
        </p:spPr>
        <p:txBody>
          <a:bodyPr wrap="square" rtlCol="0">
            <a:spAutoFit/>
          </a:bodyPr>
          <a:lstStyle/>
          <a:p>
            <a:r>
              <a:rPr lang="en-US" dirty="0" smtClean="0"/>
              <a:t>Z-axis linear motion </a:t>
            </a:r>
            <a:endParaRPr lang="en-US" dirty="0"/>
          </a:p>
        </p:txBody>
      </p:sp>
      <p:sp>
        <p:nvSpPr>
          <p:cNvPr id="8" name="TextBox 7"/>
          <p:cNvSpPr txBox="1"/>
          <p:nvPr/>
        </p:nvSpPr>
        <p:spPr>
          <a:xfrm>
            <a:off x="3223491" y="5892800"/>
            <a:ext cx="2826327" cy="369332"/>
          </a:xfrm>
          <a:prstGeom prst="rect">
            <a:avLst/>
          </a:prstGeom>
          <a:noFill/>
        </p:spPr>
        <p:txBody>
          <a:bodyPr wrap="square" rtlCol="0">
            <a:spAutoFit/>
          </a:bodyPr>
          <a:lstStyle/>
          <a:p>
            <a:r>
              <a:rPr lang="en-US" dirty="0" smtClean="0"/>
              <a:t>X-axis linear motion</a:t>
            </a:r>
            <a:endParaRPr lang="en-US" dirty="0"/>
          </a:p>
        </p:txBody>
      </p:sp>
      <p:sp>
        <p:nvSpPr>
          <p:cNvPr id="9" name="TextBox 8"/>
          <p:cNvSpPr txBox="1"/>
          <p:nvPr/>
        </p:nvSpPr>
        <p:spPr>
          <a:xfrm>
            <a:off x="8329353" y="5892800"/>
            <a:ext cx="2826327" cy="369332"/>
          </a:xfrm>
          <a:prstGeom prst="rect">
            <a:avLst/>
          </a:prstGeom>
          <a:noFill/>
        </p:spPr>
        <p:txBody>
          <a:bodyPr wrap="square" rtlCol="0">
            <a:spAutoFit/>
          </a:bodyPr>
          <a:lstStyle/>
          <a:p>
            <a:r>
              <a:rPr lang="en-US" dirty="0" smtClean="0"/>
              <a:t>Y-axis linear motion</a:t>
            </a:r>
            <a:endParaRPr lang="en-US" dirty="0"/>
          </a:p>
        </p:txBody>
      </p:sp>
    </p:spTree>
    <p:extLst>
      <p:ext uri="{BB962C8B-B14F-4D97-AF65-F5344CB8AC3E}">
        <p14:creationId xmlns:p14="http://schemas.microsoft.com/office/powerpoint/2010/main" val="36139177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The shelves ,Reference point and starting point</a:t>
            </a:r>
            <a:endParaRPr lang="en-US" sz="4000" dirty="0"/>
          </a:p>
        </p:txBody>
      </p:sp>
      <p:pic>
        <p:nvPicPr>
          <p:cNvPr id="4" name="Content Placeholder 3"/>
          <p:cNvPicPr>
            <a:picLocks noGrp="1"/>
          </p:cNvPicPr>
          <p:nvPr>
            <p:ph idx="1"/>
          </p:nvPr>
        </p:nvPicPr>
        <p:blipFill>
          <a:blip r:embed="rId2"/>
          <a:stretch>
            <a:fillRect/>
          </a:stretch>
        </p:blipFill>
        <p:spPr>
          <a:xfrm>
            <a:off x="1662545" y="1846263"/>
            <a:ext cx="8635999" cy="4406755"/>
          </a:xfrm>
          <a:prstGeom prst="rect">
            <a:avLst/>
          </a:prstGeom>
        </p:spPr>
      </p:pic>
    </p:spTree>
    <p:extLst>
      <p:ext uri="{BB962C8B-B14F-4D97-AF65-F5344CB8AC3E}">
        <p14:creationId xmlns:p14="http://schemas.microsoft.com/office/powerpoint/2010/main" val="33497597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24F27-4B53-434D-9B68-871FE414F6FD}"/>
              </a:ext>
            </a:extLst>
          </p:cNvPr>
          <p:cNvSpPr>
            <a:spLocks noGrp="1"/>
          </p:cNvSpPr>
          <p:nvPr>
            <p:ph type="title"/>
          </p:nvPr>
        </p:nvSpPr>
        <p:spPr/>
        <p:txBody>
          <a:bodyPr/>
          <a:lstStyle/>
          <a:p>
            <a:r>
              <a:rPr lang="en-GB" b="1" dirty="0"/>
              <a:t>conclusion</a:t>
            </a:r>
          </a:p>
        </p:txBody>
      </p:sp>
      <p:sp>
        <p:nvSpPr>
          <p:cNvPr id="3" name="Content Placeholder 2">
            <a:extLst>
              <a:ext uri="{FF2B5EF4-FFF2-40B4-BE49-F238E27FC236}">
                <a16:creationId xmlns:a16="http://schemas.microsoft.com/office/drawing/2014/main" id="{1CB5B60A-3EB8-4FAD-BC6D-C61381030A27}"/>
              </a:ext>
            </a:extLst>
          </p:cNvPr>
          <p:cNvSpPr>
            <a:spLocks noGrp="1"/>
          </p:cNvSpPr>
          <p:nvPr>
            <p:ph idx="1"/>
          </p:nvPr>
        </p:nvSpPr>
        <p:spPr/>
        <p:txBody>
          <a:bodyPr/>
          <a:lstStyle/>
          <a:p>
            <a:pPr fontAlgn="base"/>
            <a:endParaRPr lang="en-GB" dirty="0"/>
          </a:p>
          <a:p>
            <a:pPr fontAlgn="base"/>
            <a:r>
              <a:rPr lang="en-GB" dirty="0"/>
              <a:t>In the context of this project we have studied research in the automated storage and retrieval systems, we have studied the parts that we want to use in a project and the principle of their work and </a:t>
            </a:r>
            <a:r>
              <a:rPr lang="en-GB" dirty="0" smtClean="0"/>
              <a:t>in </a:t>
            </a:r>
            <a:r>
              <a:rPr lang="en-GB" dirty="0"/>
              <a:t>Project 2 we </a:t>
            </a:r>
            <a:r>
              <a:rPr lang="en-GB" dirty="0" smtClean="0"/>
              <a:t>applied </a:t>
            </a:r>
            <a:r>
              <a:rPr lang="en-GB" dirty="0"/>
              <a:t>them in practice</a:t>
            </a:r>
          </a:p>
          <a:p>
            <a:pPr fontAlgn="base"/>
            <a:r>
              <a:rPr lang="en-GB" dirty="0"/>
              <a:t>In conclusion, the automated AS/RS system should be able to be improved to be used in warehouses, factories, and libraries, performing its job smartly, effectively by saving time and hand workers, making dealing with sorting and retrieving items much easier.</a:t>
            </a:r>
          </a:p>
          <a:p>
            <a:pPr fontAlgn="base"/>
            <a:r>
              <a:rPr lang="en-GB" dirty="0"/>
              <a:t/>
            </a:r>
            <a:br>
              <a:rPr lang="en-GB" dirty="0"/>
            </a:br>
            <a:r>
              <a:rPr lang="en-GB" dirty="0"/>
              <a:t>We have merely learned a concerned lot about automated ASRS systems. We saw how automated systems could be allegedly used in smart ways to merely make life much easier.</a:t>
            </a:r>
          </a:p>
          <a:p>
            <a:endParaRPr lang="en-GB" dirty="0"/>
          </a:p>
        </p:txBody>
      </p:sp>
    </p:spTree>
    <p:extLst>
      <p:ext uri="{BB962C8B-B14F-4D97-AF65-F5344CB8AC3E}">
        <p14:creationId xmlns:p14="http://schemas.microsoft.com/office/powerpoint/2010/main" val="36501706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sp>
        <p:nvSpPr>
          <p:cNvPr id="3" name="Content Placeholder 2"/>
          <p:cNvSpPr>
            <a:spLocks noGrp="1"/>
          </p:cNvSpPr>
          <p:nvPr>
            <p:ph idx="1"/>
          </p:nvPr>
        </p:nvSpPr>
        <p:spPr/>
        <p:txBody>
          <a:bodyPr/>
          <a:lstStyle/>
          <a:p>
            <a:r>
              <a:rPr lang="en-US" dirty="0" smtClean="0"/>
              <a:t>This project is just a prototype that can be improved in many several ways such as </a:t>
            </a:r>
          </a:p>
          <a:p>
            <a:r>
              <a:rPr lang="en-US" dirty="0" smtClean="0"/>
              <a:t>* Arduino can be replaced with PLC or another type of microcontroller.</a:t>
            </a:r>
          </a:p>
          <a:p>
            <a:r>
              <a:rPr lang="en-US" dirty="0" smtClean="0"/>
              <a:t>* Encoders can be used to make the system more accurate and easier to control.</a:t>
            </a:r>
          </a:p>
          <a:p>
            <a:r>
              <a:rPr lang="en-US" dirty="0" smtClean="0"/>
              <a:t>* Bar code reader can be used to recognize the object and store it automatically. </a:t>
            </a:r>
          </a:p>
          <a:p>
            <a:r>
              <a:rPr lang="en-US" dirty="0" smtClean="0"/>
              <a:t>* Many more features can be added to the system depending on the user requirements.</a:t>
            </a:r>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5415194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AC135-C02D-469D-9084-EB46B44FF887}"/>
              </a:ext>
            </a:extLst>
          </p:cNvPr>
          <p:cNvSpPr>
            <a:spLocks noGrp="1"/>
          </p:cNvSpPr>
          <p:nvPr>
            <p:ph type="title"/>
          </p:nvPr>
        </p:nvSpPr>
        <p:spPr>
          <a:xfrm>
            <a:off x="1097280" y="286603"/>
            <a:ext cx="10058400" cy="702303"/>
          </a:xfrm>
        </p:spPr>
        <p:txBody>
          <a:bodyPr>
            <a:normAutofit fontScale="90000"/>
          </a:bodyPr>
          <a:lstStyle/>
          <a:p>
            <a:r>
              <a:rPr lang="en-GB" b="1" dirty="0"/>
              <a:t>Introduction</a:t>
            </a:r>
            <a:r>
              <a:rPr lang="en-GB" dirty="0"/>
              <a:t> </a:t>
            </a:r>
          </a:p>
        </p:txBody>
      </p:sp>
      <p:sp>
        <p:nvSpPr>
          <p:cNvPr id="3" name="Content Placeholder 2">
            <a:extLst>
              <a:ext uri="{FF2B5EF4-FFF2-40B4-BE49-F238E27FC236}">
                <a16:creationId xmlns:a16="http://schemas.microsoft.com/office/drawing/2014/main" id="{B2E8E188-21AC-44F6-9965-1B8968CC3C6D}"/>
              </a:ext>
            </a:extLst>
          </p:cNvPr>
          <p:cNvSpPr>
            <a:spLocks noGrp="1"/>
          </p:cNvSpPr>
          <p:nvPr>
            <p:ph idx="1"/>
          </p:nvPr>
        </p:nvSpPr>
        <p:spPr>
          <a:xfrm>
            <a:off x="1097280" y="1944711"/>
            <a:ext cx="10058400" cy="4198512"/>
          </a:xfrm>
        </p:spPr>
        <p:txBody>
          <a:bodyPr/>
          <a:lstStyle/>
          <a:p>
            <a:r>
              <a:rPr lang="en-GB" dirty="0">
                <a:solidFill>
                  <a:schemeClr val="accent1"/>
                </a:solidFill>
              </a:rPr>
              <a:t>Automated storage and retrieval systems </a:t>
            </a:r>
            <a:r>
              <a:rPr lang="en-GB" dirty="0"/>
              <a:t>(also it’s called </a:t>
            </a:r>
            <a:r>
              <a:rPr lang="en-GB" dirty="0">
                <a:solidFill>
                  <a:schemeClr val="accent1"/>
                </a:solidFill>
              </a:rPr>
              <a:t>ASRS systems</a:t>
            </a:r>
            <a:r>
              <a:rPr lang="en-GB" dirty="0"/>
              <a:t>) are a computer-controlled system and robotic system which are for the purposes of storing and transporting loads to pre-defined places as well as retrieving them or moving them to other places, with precision, accuracy and speed. </a:t>
            </a:r>
          </a:p>
          <a:p>
            <a:r>
              <a:rPr lang="en-GB" dirty="0"/>
              <a:t>The purpose of delivering or sorting items directly to a person by an automated storage and retrieval system as opposed to the employee walking to retrieve or store items. The ASRS system reduces labour requirements as walking and searching time for the employee</a:t>
            </a:r>
          </a:p>
          <a:p>
            <a:r>
              <a:rPr lang="en-GB" dirty="0"/>
              <a:t>Typically, automated storage and retrieval systems are used in manufacturing, distribution facilities, warehouses, shipping places, and libraries, where they help them in, shelving, sorting and retrieving loads.</a:t>
            </a:r>
          </a:p>
          <a:p>
            <a:endParaRPr lang="en-GB" dirty="0"/>
          </a:p>
          <a:p>
            <a:endParaRPr lang="en-GB" dirty="0"/>
          </a:p>
        </p:txBody>
      </p:sp>
    </p:spTree>
    <p:extLst>
      <p:ext uri="{BB962C8B-B14F-4D97-AF65-F5344CB8AC3E}">
        <p14:creationId xmlns:p14="http://schemas.microsoft.com/office/powerpoint/2010/main" val="18515169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78E601-7DA8-4EFB-8CE9-F9018A2E2204}"/>
              </a:ext>
            </a:extLst>
          </p:cNvPr>
          <p:cNvSpPr>
            <a:spLocks noGrp="1"/>
          </p:cNvSpPr>
          <p:nvPr>
            <p:ph type="title"/>
          </p:nvPr>
        </p:nvSpPr>
        <p:spPr>
          <a:xfrm>
            <a:off x="1097280" y="286604"/>
            <a:ext cx="10058400" cy="1142952"/>
          </a:xfrm>
        </p:spPr>
        <p:txBody>
          <a:bodyPr>
            <a:normAutofit/>
          </a:bodyPr>
          <a:lstStyle/>
          <a:p>
            <a:r>
              <a:rPr lang="en-GB" sz="4400" b="1" dirty="0"/>
              <a:t>The Automated Storage and Retrieval system</a:t>
            </a:r>
          </a:p>
        </p:txBody>
      </p:sp>
      <p:pic>
        <p:nvPicPr>
          <p:cNvPr id="5" name="Content Placeholder 4">
            <a:extLst>
              <a:ext uri="{FF2B5EF4-FFF2-40B4-BE49-F238E27FC236}">
                <a16:creationId xmlns:a16="http://schemas.microsoft.com/office/drawing/2014/main" id="{BB7CFD04-60BD-4BD8-B14F-2ADC7591FE2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86765" y="1803847"/>
            <a:ext cx="5068916" cy="4129535"/>
          </a:xfr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7279" y="2163639"/>
            <a:ext cx="5562139" cy="3409950"/>
          </a:xfrm>
          <a:prstGeom prst="rect">
            <a:avLst/>
          </a:prstGeom>
        </p:spPr>
      </p:pic>
    </p:spTree>
    <p:extLst>
      <p:ext uri="{BB962C8B-B14F-4D97-AF65-F5344CB8AC3E}">
        <p14:creationId xmlns:p14="http://schemas.microsoft.com/office/powerpoint/2010/main" val="8249797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AB5A1-6024-4F72-A6DD-93D2B829C716}"/>
              </a:ext>
            </a:extLst>
          </p:cNvPr>
          <p:cNvSpPr>
            <a:spLocks noGrp="1"/>
          </p:cNvSpPr>
          <p:nvPr>
            <p:ph type="title"/>
          </p:nvPr>
        </p:nvSpPr>
        <p:spPr>
          <a:xfrm>
            <a:off x="1097280" y="286604"/>
            <a:ext cx="10058400" cy="1117194"/>
          </a:xfrm>
        </p:spPr>
        <p:txBody>
          <a:bodyPr>
            <a:normAutofit/>
          </a:bodyPr>
          <a:lstStyle/>
          <a:p>
            <a:r>
              <a:rPr lang="en-GB" sz="4000" b="1" dirty="0"/>
              <a:t>The main aims and objectives of our project are</a:t>
            </a:r>
          </a:p>
        </p:txBody>
      </p:sp>
      <p:sp>
        <p:nvSpPr>
          <p:cNvPr id="3" name="Content Placeholder 2">
            <a:extLst>
              <a:ext uri="{FF2B5EF4-FFF2-40B4-BE49-F238E27FC236}">
                <a16:creationId xmlns:a16="http://schemas.microsoft.com/office/drawing/2014/main" id="{16B87910-CD8F-44BB-8D45-76CC01B4B690}"/>
              </a:ext>
            </a:extLst>
          </p:cNvPr>
          <p:cNvSpPr>
            <a:spLocks noGrp="1"/>
          </p:cNvSpPr>
          <p:nvPr>
            <p:ph idx="1"/>
          </p:nvPr>
        </p:nvSpPr>
        <p:spPr/>
        <p:txBody>
          <a:bodyPr/>
          <a:lstStyle/>
          <a:p>
            <a:r>
              <a:rPr lang="en-GB" dirty="0"/>
              <a:t>1. In Our project is to design a prototype for an automated retrieval and storage system (ASRS) that can be developed to be commercial ASRS system.</a:t>
            </a:r>
          </a:p>
          <a:p>
            <a:r>
              <a:rPr lang="en-GB" dirty="0"/>
              <a:t>2.To introduce robots which are developed with basic technologies that can be adapted with minimum efforts to support human beings in a wide array of applications.</a:t>
            </a:r>
          </a:p>
          <a:p>
            <a:r>
              <a:rPr lang="en-GB" dirty="0"/>
              <a:t>3.This robot (ASRS system) will be capable of carrying out a complex series of actions automatically. (In our project the robot will be controlled using computer).</a:t>
            </a:r>
          </a:p>
          <a:p>
            <a:r>
              <a:rPr lang="en-GB" dirty="0"/>
              <a:t>4. In our project the robot’s main task is shelving which can be very efficient in industrial companies which saves so much time, money and hand workers.</a:t>
            </a:r>
          </a:p>
          <a:p>
            <a:endParaRPr lang="en-GB" dirty="0"/>
          </a:p>
        </p:txBody>
      </p:sp>
    </p:spTree>
    <p:extLst>
      <p:ext uri="{BB962C8B-B14F-4D97-AF65-F5344CB8AC3E}">
        <p14:creationId xmlns:p14="http://schemas.microsoft.com/office/powerpoint/2010/main" val="35671054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Benefits of robots over manpower</a:t>
            </a:r>
          </a:p>
        </p:txBody>
      </p:sp>
      <p:sp>
        <p:nvSpPr>
          <p:cNvPr id="3" name="Content Placeholder 2"/>
          <p:cNvSpPr>
            <a:spLocks noGrp="1"/>
          </p:cNvSpPr>
          <p:nvPr>
            <p:ph idx="1"/>
          </p:nvPr>
        </p:nvSpPr>
        <p:spPr/>
        <p:txBody>
          <a:bodyPr>
            <a:normAutofit lnSpcReduction="10000"/>
          </a:bodyPr>
          <a:lstStyle/>
          <a:p>
            <a:r>
              <a:rPr lang="en-GB" dirty="0"/>
              <a:t>This automated system AS/RS is designed to decrease the errors and increased operational and organizational flexibility, while savings tasks time, labour costs and increase storage space. </a:t>
            </a:r>
          </a:p>
          <a:p>
            <a:r>
              <a:rPr lang="en-GB" dirty="0"/>
              <a:t> storage and retrieve can be performed manually by Labour but the automated system AS/RS for storing and retrieving packages are more efficient, accurate and Fast response.</a:t>
            </a:r>
          </a:p>
          <a:p>
            <a:r>
              <a:rPr lang="en-GB" dirty="0"/>
              <a:t> </a:t>
            </a:r>
          </a:p>
          <a:p>
            <a:r>
              <a:rPr lang="en-GB" dirty="0"/>
              <a:t> while the conventional system, need a lot of labour and the tools which can lead to many errors and it needs a long time since automated system is more accurate and Fast- acting.</a:t>
            </a:r>
          </a:p>
          <a:p>
            <a:r>
              <a:rPr lang="en-GB" dirty="0"/>
              <a:t> </a:t>
            </a:r>
          </a:p>
          <a:p>
            <a:r>
              <a:rPr lang="en-GB" dirty="0"/>
              <a:t>therefore, storage costs will be reduced in warehouse for example and we can increase the storage capacity Through this design. otherwise, the possibilities of errors occur during storing and retrieving of the packages at original location and find the items in shelving can sometimes be difficult and it need longer time.</a:t>
            </a:r>
          </a:p>
          <a:p>
            <a:endParaRPr lang="en-US" dirty="0"/>
          </a:p>
        </p:txBody>
      </p:sp>
    </p:spTree>
    <p:extLst>
      <p:ext uri="{BB962C8B-B14F-4D97-AF65-F5344CB8AC3E}">
        <p14:creationId xmlns:p14="http://schemas.microsoft.com/office/powerpoint/2010/main" val="42612510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8698A-4CF7-429F-B89E-D91AEFA78003}"/>
              </a:ext>
            </a:extLst>
          </p:cNvPr>
          <p:cNvSpPr>
            <a:spLocks noGrp="1"/>
          </p:cNvSpPr>
          <p:nvPr>
            <p:ph type="title"/>
          </p:nvPr>
        </p:nvSpPr>
        <p:spPr>
          <a:xfrm>
            <a:off x="1097280" y="286604"/>
            <a:ext cx="10058400" cy="1336134"/>
          </a:xfrm>
        </p:spPr>
        <p:txBody>
          <a:bodyPr>
            <a:normAutofit/>
          </a:bodyPr>
          <a:lstStyle/>
          <a:p>
            <a:r>
              <a:rPr lang="en-GB" b="1" dirty="0"/>
              <a:t/>
            </a:r>
            <a:br>
              <a:rPr lang="en-GB" b="1" dirty="0"/>
            </a:br>
            <a:r>
              <a:rPr lang="en-GB" b="1" dirty="0"/>
              <a:t>The mechanical part </a:t>
            </a:r>
          </a:p>
        </p:txBody>
      </p:sp>
      <p:sp>
        <p:nvSpPr>
          <p:cNvPr id="3" name="Content Placeholder 2"/>
          <p:cNvSpPr>
            <a:spLocks noGrp="1"/>
          </p:cNvSpPr>
          <p:nvPr>
            <p:ph idx="1"/>
          </p:nvPr>
        </p:nvSpPr>
        <p:spPr>
          <a:xfrm>
            <a:off x="1097280" y="1845733"/>
            <a:ext cx="10058400" cy="4388811"/>
          </a:xfrm>
        </p:spPr>
        <p:txBody>
          <a:bodyPr/>
          <a:lstStyle/>
          <a:p>
            <a:r>
              <a:rPr lang="en-US" dirty="0" smtClean="0"/>
              <a:t>The following parts were used to achieve linear stable motion</a:t>
            </a:r>
          </a:p>
          <a:p>
            <a:r>
              <a:rPr lang="en-US" dirty="0" smtClean="0"/>
              <a:t>  </a:t>
            </a:r>
            <a:endParaRPr lang="en-US" dirty="0"/>
          </a:p>
        </p:txBody>
      </p:sp>
      <p:pic>
        <p:nvPicPr>
          <p:cNvPr id="6" name="Picture 5"/>
          <p:cNvPicPr/>
          <p:nvPr/>
        </p:nvPicPr>
        <p:blipFill>
          <a:blip r:embed="rId3"/>
          <a:stretch>
            <a:fillRect/>
          </a:stretch>
        </p:blipFill>
        <p:spPr>
          <a:xfrm>
            <a:off x="1097280" y="2500976"/>
            <a:ext cx="2477193" cy="2484120"/>
          </a:xfrm>
          <a:prstGeom prst="rect">
            <a:avLst/>
          </a:prstGeom>
        </p:spPr>
      </p:pic>
      <p:pic>
        <p:nvPicPr>
          <p:cNvPr id="7" name="Picture 6"/>
          <p:cNvPicPr/>
          <p:nvPr/>
        </p:nvPicPr>
        <p:blipFill>
          <a:blip r:embed="rId4"/>
          <a:stretch>
            <a:fillRect/>
          </a:stretch>
        </p:blipFill>
        <p:spPr>
          <a:xfrm>
            <a:off x="3574473" y="2409190"/>
            <a:ext cx="2484582" cy="2446020"/>
          </a:xfrm>
          <a:prstGeom prst="rect">
            <a:avLst/>
          </a:prstGeom>
        </p:spPr>
      </p:pic>
      <p:pic>
        <p:nvPicPr>
          <p:cNvPr id="8" name="Picture 7"/>
          <p:cNvPicPr/>
          <p:nvPr/>
        </p:nvPicPr>
        <p:blipFill>
          <a:blip r:embed="rId5"/>
          <a:stretch>
            <a:fillRect/>
          </a:stretch>
        </p:blipFill>
        <p:spPr>
          <a:xfrm>
            <a:off x="6275878" y="2199132"/>
            <a:ext cx="2392680" cy="1478280"/>
          </a:xfrm>
          <a:prstGeom prst="rect">
            <a:avLst/>
          </a:prstGeom>
        </p:spPr>
      </p:pic>
      <p:pic>
        <p:nvPicPr>
          <p:cNvPr id="9" name="Picture 8"/>
          <p:cNvPicPr/>
          <p:nvPr/>
        </p:nvPicPr>
        <p:blipFill>
          <a:blip r:embed="rId6"/>
          <a:stretch>
            <a:fillRect/>
          </a:stretch>
        </p:blipFill>
        <p:spPr>
          <a:xfrm>
            <a:off x="6406803" y="4157980"/>
            <a:ext cx="1676400" cy="1394460"/>
          </a:xfrm>
          <a:prstGeom prst="rect">
            <a:avLst/>
          </a:prstGeom>
        </p:spPr>
      </p:pic>
      <p:pic>
        <p:nvPicPr>
          <p:cNvPr id="10" name="Picture 9"/>
          <p:cNvPicPr/>
          <p:nvPr/>
        </p:nvPicPr>
        <p:blipFill>
          <a:blip r:embed="rId7"/>
          <a:stretch>
            <a:fillRect/>
          </a:stretch>
        </p:blipFill>
        <p:spPr>
          <a:xfrm>
            <a:off x="9118599" y="2068057"/>
            <a:ext cx="2477193" cy="1459621"/>
          </a:xfrm>
          <a:prstGeom prst="rect">
            <a:avLst/>
          </a:prstGeom>
        </p:spPr>
      </p:pic>
      <p:pic>
        <p:nvPicPr>
          <p:cNvPr id="11" name="Picture 10"/>
          <p:cNvPicPr/>
          <p:nvPr/>
        </p:nvPicPr>
        <p:blipFill>
          <a:blip r:embed="rId8"/>
          <a:stretch>
            <a:fillRect/>
          </a:stretch>
        </p:blipFill>
        <p:spPr>
          <a:xfrm>
            <a:off x="9273541" y="4371416"/>
            <a:ext cx="2343264" cy="1145309"/>
          </a:xfrm>
          <a:prstGeom prst="rect">
            <a:avLst/>
          </a:prstGeom>
        </p:spPr>
      </p:pic>
      <p:sp>
        <p:nvSpPr>
          <p:cNvPr id="12" name="TextBox 11"/>
          <p:cNvSpPr txBox="1"/>
          <p:nvPr/>
        </p:nvSpPr>
        <p:spPr>
          <a:xfrm>
            <a:off x="9118599" y="5772879"/>
            <a:ext cx="2937165" cy="923330"/>
          </a:xfrm>
          <a:prstGeom prst="rect">
            <a:avLst/>
          </a:prstGeom>
          <a:noFill/>
        </p:spPr>
        <p:txBody>
          <a:bodyPr wrap="square" rtlCol="0">
            <a:spAutoFit/>
          </a:bodyPr>
          <a:lstStyle/>
          <a:p>
            <a:r>
              <a:rPr lang="en-GB" b="1" dirty="0" smtClean="0"/>
              <a:t>Ball </a:t>
            </a:r>
            <a:r>
              <a:rPr lang="en-GB" b="1" dirty="0"/>
              <a:t>bearing pillow block</a:t>
            </a:r>
            <a:endParaRPr lang="en-US" dirty="0"/>
          </a:p>
          <a:p>
            <a:endParaRPr lang="en-US" dirty="0"/>
          </a:p>
          <a:p>
            <a:r>
              <a:rPr lang="en-GB" b="1" dirty="0" smtClean="0"/>
              <a:t>   </a:t>
            </a:r>
            <a:endParaRPr lang="en-US" dirty="0"/>
          </a:p>
        </p:txBody>
      </p:sp>
      <p:sp>
        <p:nvSpPr>
          <p:cNvPr id="13" name="TextBox 12"/>
          <p:cNvSpPr txBox="1"/>
          <p:nvPr/>
        </p:nvSpPr>
        <p:spPr>
          <a:xfrm>
            <a:off x="1376218" y="5209309"/>
            <a:ext cx="1958109" cy="646331"/>
          </a:xfrm>
          <a:prstGeom prst="rect">
            <a:avLst/>
          </a:prstGeom>
          <a:noFill/>
        </p:spPr>
        <p:txBody>
          <a:bodyPr wrap="square" rtlCol="0">
            <a:spAutoFit/>
          </a:bodyPr>
          <a:lstStyle/>
          <a:p>
            <a:r>
              <a:rPr lang="en-GB" b="1"/>
              <a:t>V-Slot aluminium profile.</a:t>
            </a:r>
            <a:endParaRPr lang="en-US" dirty="0"/>
          </a:p>
        </p:txBody>
      </p:sp>
      <p:sp>
        <p:nvSpPr>
          <p:cNvPr id="15" name="TextBox 14"/>
          <p:cNvSpPr txBox="1"/>
          <p:nvPr/>
        </p:nvSpPr>
        <p:spPr>
          <a:xfrm>
            <a:off x="3788757" y="5209309"/>
            <a:ext cx="2104044" cy="369332"/>
          </a:xfrm>
          <a:prstGeom prst="rect">
            <a:avLst/>
          </a:prstGeom>
          <a:noFill/>
        </p:spPr>
        <p:txBody>
          <a:bodyPr wrap="square" rtlCol="0">
            <a:spAutoFit/>
          </a:bodyPr>
          <a:lstStyle/>
          <a:p>
            <a:r>
              <a:rPr lang="en-GB" b="1" dirty="0"/>
              <a:t>V-slot gantry plate.</a:t>
            </a:r>
            <a:endParaRPr lang="en-US" dirty="0"/>
          </a:p>
        </p:txBody>
      </p:sp>
      <p:sp>
        <p:nvSpPr>
          <p:cNvPr id="17" name="TextBox 16"/>
          <p:cNvSpPr txBox="1"/>
          <p:nvPr/>
        </p:nvSpPr>
        <p:spPr>
          <a:xfrm>
            <a:off x="6509096" y="3491559"/>
            <a:ext cx="1944485" cy="646331"/>
          </a:xfrm>
          <a:prstGeom prst="rect">
            <a:avLst/>
          </a:prstGeom>
          <a:noFill/>
        </p:spPr>
        <p:txBody>
          <a:bodyPr wrap="square" rtlCol="0">
            <a:spAutoFit/>
          </a:bodyPr>
          <a:lstStyle/>
          <a:p>
            <a:r>
              <a:rPr lang="en-GB" b="1" dirty="0"/>
              <a:t>Transmission timing belt.</a:t>
            </a:r>
            <a:endParaRPr lang="en-US" dirty="0"/>
          </a:p>
        </p:txBody>
      </p:sp>
      <p:sp>
        <p:nvSpPr>
          <p:cNvPr id="19" name="TextBox 18"/>
          <p:cNvSpPr txBox="1"/>
          <p:nvPr/>
        </p:nvSpPr>
        <p:spPr>
          <a:xfrm>
            <a:off x="6548813" y="5516725"/>
            <a:ext cx="1667395" cy="369332"/>
          </a:xfrm>
          <a:prstGeom prst="rect">
            <a:avLst/>
          </a:prstGeom>
          <a:noFill/>
        </p:spPr>
        <p:txBody>
          <a:bodyPr wrap="square" rtlCol="0">
            <a:spAutoFit/>
          </a:bodyPr>
          <a:lstStyle/>
          <a:p>
            <a:r>
              <a:rPr lang="en-US" b="1" dirty="0" smtClean="0"/>
              <a:t>2GT pulley</a:t>
            </a:r>
            <a:endParaRPr lang="en-US" b="1" dirty="0"/>
          </a:p>
        </p:txBody>
      </p:sp>
      <p:sp>
        <p:nvSpPr>
          <p:cNvPr id="20" name="TextBox 19"/>
          <p:cNvSpPr txBox="1"/>
          <p:nvPr/>
        </p:nvSpPr>
        <p:spPr>
          <a:xfrm>
            <a:off x="9252528" y="3814618"/>
            <a:ext cx="2570017" cy="368444"/>
          </a:xfrm>
          <a:prstGeom prst="rect">
            <a:avLst/>
          </a:prstGeom>
          <a:noFill/>
        </p:spPr>
        <p:txBody>
          <a:bodyPr wrap="square" rtlCol="0">
            <a:spAutoFit/>
          </a:bodyPr>
          <a:lstStyle/>
          <a:p>
            <a:r>
              <a:rPr lang="en-GB" b="1"/>
              <a:t>Stainless Steel Shaft.</a:t>
            </a:r>
            <a:endParaRPr lang="en-US" dirty="0"/>
          </a:p>
        </p:txBody>
      </p:sp>
    </p:spTree>
    <p:extLst>
      <p:ext uri="{BB962C8B-B14F-4D97-AF65-F5344CB8AC3E}">
        <p14:creationId xmlns:p14="http://schemas.microsoft.com/office/powerpoint/2010/main" val="10394425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mechanical part </a:t>
            </a:r>
            <a:endParaRPr lang="en-US" dirty="0"/>
          </a:p>
        </p:txBody>
      </p:sp>
      <p:sp>
        <p:nvSpPr>
          <p:cNvPr id="3" name="Content Placeholder 2"/>
          <p:cNvSpPr>
            <a:spLocks noGrp="1"/>
          </p:cNvSpPr>
          <p:nvPr>
            <p:ph idx="1"/>
          </p:nvPr>
        </p:nvSpPr>
        <p:spPr>
          <a:xfrm>
            <a:off x="1161935" y="1845734"/>
            <a:ext cx="10058400" cy="4023360"/>
          </a:xfrm>
        </p:spPr>
        <p:txBody>
          <a:bodyPr/>
          <a:lstStyle/>
          <a:p>
            <a:r>
              <a:rPr lang="en-US" dirty="0" smtClean="0"/>
              <a:t>After combining the parts shown in past slide ,the following structure was built</a:t>
            </a:r>
          </a:p>
          <a:p>
            <a:endParaRPr lang="en-US"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1097279" y="2161309"/>
            <a:ext cx="9044247" cy="4128655"/>
          </a:xfrm>
          <a:prstGeom prst="rect">
            <a:avLst/>
          </a:prstGeom>
        </p:spPr>
      </p:pic>
    </p:spTree>
    <p:extLst>
      <p:ext uri="{BB962C8B-B14F-4D97-AF65-F5344CB8AC3E}">
        <p14:creationId xmlns:p14="http://schemas.microsoft.com/office/powerpoint/2010/main" val="14885254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87B56-EE8B-448B-8524-252094FECE12}"/>
              </a:ext>
            </a:extLst>
          </p:cNvPr>
          <p:cNvSpPr>
            <a:spLocks noGrp="1"/>
          </p:cNvSpPr>
          <p:nvPr>
            <p:ph type="title"/>
          </p:nvPr>
        </p:nvSpPr>
        <p:spPr/>
        <p:txBody>
          <a:bodyPr/>
          <a:lstStyle/>
          <a:p>
            <a:r>
              <a:rPr lang="en-GB" dirty="0" smtClean="0"/>
              <a:t> </a:t>
            </a:r>
            <a:r>
              <a:rPr lang="en-GB" dirty="0"/>
              <a:t/>
            </a:r>
            <a:br>
              <a:rPr lang="en-GB" dirty="0"/>
            </a:br>
            <a:r>
              <a:rPr lang="en-GB" dirty="0"/>
              <a:t>Electrical part</a:t>
            </a:r>
          </a:p>
        </p:txBody>
      </p:sp>
      <p:sp>
        <p:nvSpPr>
          <p:cNvPr id="3" name="Content Placeholder 2">
            <a:extLst>
              <a:ext uri="{FF2B5EF4-FFF2-40B4-BE49-F238E27FC236}">
                <a16:creationId xmlns:a16="http://schemas.microsoft.com/office/drawing/2014/main" id="{671B717E-7D94-402F-9776-8F3A59B88171}"/>
              </a:ext>
            </a:extLst>
          </p:cNvPr>
          <p:cNvSpPr>
            <a:spLocks noGrp="1"/>
          </p:cNvSpPr>
          <p:nvPr>
            <p:ph idx="1"/>
          </p:nvPr>
        </p:nvSpPr>
        <p:spPr>
          <a:xfrm>
            <a:off x="1097280" y="1845734"/>
            <a:ext cx="6694438" cy="4023360"/>
          </a:xfrm>
        </p:spPr>
        <p:txBody>
          <a:bodyPr/>
          <a:lstStyle/>
          <a:p>
            <a:pPr marL="0" indent="0">
              <a:buNone/>
            </a:pPr>
            <a:r>
              <a:rPr lang="en-GB" b="1" dirty="0">
                <a:solidFill>
                  <a:schemeClr val="accent1"/>
                </a:solidFill>
              </a:rPr>
              <a:t> Stepper motor </a:t>
            </a:r>
          </a:p>
          <a:p>
            <a:r>
              <a:rPr lang="en-GB" dirty="0"/>
              <a:t>A stepping motor is a brushless dc motor, the input given  to this motor is in the form of electrical pulses, for every input pulse the motor shaft turns through a definite number of degrees ''step''.</a:t>
            </a:r>
          </a:p>
          <a:p>
            <a:r>
              <a:rPr lang="en-GB" dirty="0"/>
              <a:t>Therefore, a stepping motor is a motor whose shaft moves through one angular step for each input pulse, the range of step scope is changing from 0.72 to 90 degrees.</a:t>
            </a:r>
          </a:p>
          <a:p>
            <a:r>
              <a:rPr lang="en-GB" dirty="0"/>
              <a:t>Actually, a stepping motor can be observed as a digital electro-mechanical device.</a:t>
            </a:r>
          </a:p>
          <a:p>
            <a:r>
              <a:rPr lang="en-GB" dirty="0"/>
              <a:t> </a:t>
            </a:r>
          </a:p>
          <a:p>
            <a:endParaRPr lang="en-GB" dirty="0"/>
          </a:p>
        </p:txBody>
      </p:sp>
      <p:pic>
        <p:nvPicPr>
          <p:cNvPr id="5" name="Picture 4">
            <a:extLst>
              <a:ext uri="{FF2B5EF4-FFF2-40B4-BE49-F238E27FC236}">
                <a16:creationId xmlns:a16="http://schemas.microsoft.com/office/drawing/2014/main" id="{C83B4AE8-0400-4071-A6AE-607A894253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84902" y="2386002"/>
            <a:ext cx="3930562" cy="3100398"/>
          </a:xfrm>
          <a:prstGeom prst="rect">
            <a:avLst/>
          </a:prstGeom>
        </p:spPr>
      </p:pic>
    </p:spTree>
    <p:extLst>
      <p:ext uri="{BB962C8B-B14F-4D97-AF65-F5344CB8AC3E}">
        <p14:creationId xmlns:p14="http://schemas.microsoft.com/office/powerpoint/2010/main" val="42180436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A5CA8-0947-4402-9006-37022A1C5415}"/>
              </a:ext>
            </a:extLst>
          </p:cNvPr>
          <p:cNvSpPr>
            <a:spLocks noGrp="1"/>
          </p:cNvSpPr>
          <p:nvPr>
            <p:ph type="title"/>
          </p:nvPr>
        </p:nvSpPr>
        <p:spPr/>
        <p:txBody>
          <a:bodyPr/>
          <a:lstStyle/>
          <a:p>
            <a:r>
              <a:rPr lang="en-GB" dirty="0"/>
              <a:t/>
            </a:r>
            <a:br>
              <a:rPr lang="en-GB" dirty="0"/>
            </a:br>
            <a:r>
              <a:rPr lang="en-GB" dirty="0"/>
              <a:t>Stepper motor type selection </a:t>
            </a:r>
          </a:p>
        </p:txBody>
      </p:sp>
      <p:sp>
        <p:nvSpPr>
          <p:cNvPr id="3" name="Content Placeholder 2">
            <a:extLst>
              <a:ext uri="{FF2B5EF4-FFF2-40B4-BE49-F238E27FC236}">
                <a16:creationId xmlns:a16="http://schemas.microsoft.com/office/drawing/2014/main" id="{0CF154EB-4A71-4135-BC2F-A9A69F2066E3}"/>
              </a:ext>
            </a:extLst>
          </p:cNvPr>
          <p:cNvSpPr>
            <a:spLocks noGrp="1"/>
          </p:cNvSpPr>
          <p:nvPr>
            <p:ph idx="1"/>
          </p:nvPr>
        </p:nvSpPr>
        <p:spPr/>
        <p:txBody>
          <a:bodyPr/>
          <a:lstStyle/>
          <a:p>
            <a:r>
              <a:rPr lang="en-GB" dirty="0"/>
              <a:t> There are three types of stepper motors (permanent magnet, variable reluctance, Hybrid)</a:t>
            </a:r>
          </a:p>
          <a:p>
            <a:r>
              <a:rPr lang="en-GB" dirty="0"/>
              <a:t> In our project, we decided to choose a hybrid stepper motor due to several advantages of hybrid Stepper motors have over the other two types. </a:t>
            </a:r>
          </a:p>
          <a:p>
            <a:r>
              <a:rPr lang="en-GB" dirty="0"/>
              <a:t>Hybrid stepper motor affords high torque the same as permanent magnet motors but with even higher resolution with step angles as small as 0.72 degrees (500 steps per revolution) in full-step mode.</a:t>
            </a:r>
          </a:p>
          <a:p>
            <a:r>
              <a:rPr lang="en-GB" dirty="0"/>
              <a:t> Hybrid stepper motor can also afford high speed the same as the variable reluctance motor as well as the advantages we mentioned before.</a:t>
            </a:r>
          </a:p>
          <a:p>
            <a:r>
              <a:rPr lang="en-GB" dirty="0"/>
              <a:t> Finally, a Hybrid stepper motor combines the best features of both variable reluctance and permanent magnet stepper motors. </a:t>
            </a:r>
          </a:p>
        </p:txBody>
      </p:sp>
    </p:spTree>
    <p:extLst>
      <p:ext uri="{BB962C8B-B14F-4D97-AF65-F5344CB8AC3E}">
        <p14:creationId xmlns:p14="http://schemas.microsoft.com/office/powerpoint/2010/main" val="617035029"/>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4101</TotalTime>
  <Words>885</Words>
  <Application>Microsoft Office PowerPoint</Application>
  <PresentationFormat>Widescreen</PresentationFormat>
  <Paragraphs>85</Paragraphs>
  <Slides>19</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Calibri</vt:lpstr>
      <vt:lpstr>Calibri Light</vt:lpstr>
      <vt:lpstr>Retrospect</vt:lpstr>
      <vt:lpstr>                           Graduation project   High Tech Robotic System for Off-Site Shelving  Presented in Partial fulfilment of the requirements for Bachelor degree in ‘’Electrical Engineering ‘’.</vt:lpstr>
      <vt:lpstr>Introduction </vt:lpstr>
      <vt:lpstr>The Automated Storage and Retrieval system</vt:lpstr>
      <vt:lpstr>The main aims and objectives of our project are</vt:lpstr>
      <vt:lpstr>Benefits of robots over manpower</vt:lpstr>
      <vt:lpstr> The mechanical part </vt:lpstr>
      <vt:lpstr>The mechanical part </vt:lpstr>
      <vt:lpstr>  Electrical part</vt:lpstr>
      <vt:lpstr> Stepper motor type selection </vt:lpstr>
      <vt:lpstr>Stepper motors</vt:lpstr>
      <vt:lpstr> stepper driver</vt:lpstr>
      <vt:lpstr> Micro controller with stepper motor and stepper driver schematic diagram</vt:lpstr>
      <vt:lpstr>Feedback system.</vt:lpstr>
      <vt:lpstr>Electrical control wiring &amp; Converter </vt:lpstr>
      <vt:lpstr>Functional Block diagram of ASRS</vt:lpstr>
      <vt:lpstr>The overall system</vt:lpstr>
      <vt:lpstr>The shelves ,Reference point and starting point</vt:lpstr>
      <vt:lpstr>conclusion</vt:lpstr>
      <vt:lpstr>Future 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High Tech Robotic System for Off-Site Shelving  Presented in Partial fulfilment of the requirements for Bachelor degree in ‘’Electrical Engineering ‘’</dc:title>
  <dc:creator>pc</dc:creator>
  <cp:lastModifiedBy>pc</cp:lastModifiedBy>
  <cp:revision>95</cp:revision>
  <dcterms:created xsi:type="dcterms:W3CDTF">2020-05-25T09:23:26Z</dcterms:created>
  <dcterms:modified xsi:type="dcterms:W3CDTF">2021-01-04T07:16:50Z</dcterms:modified>
</cp:coreProperties>
</file>