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notesSlides/notesSlide1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308" r:id="rId1"/>
  </p:sldMasterIdLst>
  <p:notesMasterIdLst>
    <p:notesMasterId r:id="rId43"/>
  </p:notesMasterIdLst>
  <p:sldIdLst>
    <p:sldId id="256" r:id="rId2"/>
    <p:sldId id="258" r:id="rId3"/>
    <p:sldId id="259" r:id="rId4"/>
    <p:sldId id="260" r:id="rId5"/>
    <p:sldId id="261" r:id="rId6"/>
    <p:sldId id="267" r:id="rId7"/>
    <p:sldId id="266" r:id="rId8"/>
    <p:sldId id="269" r:id="rId9"/>
    <p:sldId id="268" r:id="rId10"/>
    <p:sldId id="299" r:id="rId11"/>
    <p:sldId id="271" r:id="rId12"/>
    <p:sldId id="274" r:id="rId13"/>
    <p:sldId id="273" r:id="rId14"/>
    <p:sldId id="277" r:id="rId15"/>
    <p:sldId id="275" r:id="rId16"/>
    <p:sldId id="276" r:id="rId17"/>
    <p:sldId id="280" r:id="rId18"/>
    <p:sldId id="281" r:id="rId19"/>
    <p:sldId id="282" r:id="rId20"/>
    <p:sldId id="279" r:id="rId21"/>
    <p:sldId id="295" r:id="rId22"/>
    <p:sldId id="278" r:id="rId23"/>
    <p:sldId id="296" r:id="rId24"/>
    <p:sldId id="298" r:id="rId25"/>
    <p:sldId id="264" r:id="rId26"/>
    <p:sldId id="283" r:id="rId27"/>
    <p:sldId id="265" r:id="rId28"/>
    <p:sldId id="263" r:id="rId29"/>
    <p:sldId id="300" r:id="rId30"/>
    <p:sldId id="287" r:id="rId31"/>
    <p:sldId id="284" r:id="rId32"/>
    <p:sldId id="285" r:id="rId33"/>
    <p:sldId id="288" r:id="rId34"/>
    <p:sldId id="286" r:id="rId35"/>
    <p:sldId id="289" r:id="rId36"/>
    <p:sldId id="292" r:id="rId37"/>
    <p:sldId id="290" r:id="rId38"/>
    <p:sldId id="270" r:id="rId39"/>
    <p:sldId id="293" r:id="rId40"/>
    <p:sldId id="291" r:id="rId41"/>
    <p:sldId id="294" r:id="rId4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5842" autoAdjust="0"/>
  </p:normalViewPr>
  <p:slideViewPr>
    <p:cSldViewPr>
      <p:cViewPr varScale="1">
        <p:scale>
          <a:sx n="62" d="100"/>
          <a:sy n="62" d="100"/>
        </p:scale>
        <p:origin x="-159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A0B93CD-2298-49E4-9749-E2FF2E793AD4}" type="datetimeFigureOut">
              <a:rPr lang="en-US" smtClean="0"/>
              <a:pPr/>
              <a:t>5/19/2013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68405BC-F415-4438-9F8C-F90E369AF15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ar-SA" dirty="0" smtClean="0"/>
              <a:t>كل مرة بنوصل كولوم كامل و كل كولوم مع اللي بعده حتى نحصل على</a:t>
            </a:r>
            <a:r>
              <a:rPr lang="ar-SA" baseline="0" dirty="0" smtClean="0"/>
              <a:t> اللير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8405BC-F415-4438-9F8C-F90E369AF151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ar-SA" dirty="0" smtClean="0"/>
              <a:t>بحيث انا نحطها بشكل طولي و نعكس الشفت ريجيسترات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8405BC-F415-4438-9F8C-F90E369AF151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ar-SA" dirty="0" smtClean="0"/>
              <a:t>بحيث انا نحطها بشكل طولي و نعكس الشفت ريجيسترات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8405BC-F415-4438-9F8C-F90E369AF151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8405BC-F415-4438-9F8C-F90E369AF151}" type="slidenum">
              <a:rPr lang="en-US" smtClean="0"/>
              <a:pPr/>
              <a:t>22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ar-SA" dirty="0" smtClean="0"/>
              <a:t>في البداية عملنا حفر بالدريلد بورد بمقدار الحجم الليد</a:t>
            </a:r>
            <a:br>
              <a:rPr lang="ar-SA" dirty="0" smtClean="0"/>
            </a:br>
            <a:r>
              <a:rPr lang="ar-SA" dirty="0" smtClean="0"/>
              <a:t>علشان تضل</a:t>
            </a:r>
            <a:r>
              <a:rPr lang="ar-SA" baseline="0" dirty="0" smtClean="0"/>
              <a:t> المسافات متساوية بين الليدز و تكون اللير أكثر إنتظاما</a:t>
            </a:r>
            <a:br>
              <a:rPr lang="ar-SA" baseline="0" dirty="0" smtClean="0"/>
            </a:br>
            <a:r>
              <a:rPr lang="ar-SA" baseline="0" dirty="0" smtClean="0"/>
              <a:t>شبكنا فيها الجراوند مع الجراوند و الالوان مع بعض و كنا حريصين انه ما يصير تماس و بما انها أول مرة كانت ل بناء اللير أخدت وقت شوي أكتر من غيرها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8405BC-F415-4438-9F8C-F90E369AF151}" type="slidenum">
              <a:rPr lang="en-US" smtClean="0"/>
              <a:pPr/>
              <a:t>29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With 100 ohm and 5 volt current will be I=5/100 =.05 A per column.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8405BC-F415-4438-9F8C-F90E369AF151}" type="slidenum">
              <a:rPr lang="en-US" smtClean="0"/>
              <a:pPr/>
              <a:t>38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ar-SA" dirty="0" smtClean="0"/>
              <a:t>في البداية عملنا حفر بالدريلد بورد بمقدار الحجم الليد</a:t>
            </a:r>
            <a:br>
              <a:rPr lang="ar-SA" dirty="0" smtClean="0"/>
            </a:br>
            <a:r>
              <a:rPr lang="ar-SA" dirty="0" smtClean="0"/>
              <a:t>علشان تضل</a:t>
            </a:r>
            <a:r>
              <a:rPr lang="ar-SA" baseline="0" dirty="0" smtClean="0"/>
              <a:t> المسافات متساوية بين الليدز و تكون اللير أكثر إنتظاما</a:t>
            </a:r>
            <a:br>
              <a:rPr lang="ar-SA" baseline="0" dirty="0" smtClean="0"/>
            </a:br>
            <a:r>
              <a:rPr lang="ar-SA" baseline="0" dirty="0" smtClean="0"/>
              <a:t>شبكنا فيها الجراوند مع الجراوند و الالوان مع بعض و كنا حريصين انه ما يصير تماس و بما انها أول مرة كانت ل بناء اللير أخدت وقت شوي أكتر من غيرها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8405BC-F415-4438-9F8C-F90E369AF151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ar-SA" dirty="0" smtClean="0"/>
              <a:t>في البداية عملنا حفر بالدريلد بورد بمقدار الحجم الليد</a:t>
            </a:r>
            <a:br>
              <a:rPr lang="ar-SA" dirty="0" smtClean="0"/>
            </a:br>
            <a:r>
              <a:rPr lang="ar-SA" dirty="0" smtClean="0"/>
              <a:t>علشان تضل</a:t>
            </a:r>
            <a:r>
              <a:rPr lang="ar-SA" baseline="0" dirty="0" smtClean="0"/>
              <a:t> المسافات متساوية بين الليدز و تكون اللير أكثر إنتظاما</a:t>
            </a:r>
            <a:br>
              <a:rPr lang="ar-SA" baseline="0" dirty="0" smtClean="0"/>
            </a:br>
            <a:r>
              <a:rPr lang="ar-SA" baseline="0" dirty="0" smtClean="0"/>
              <a:t>شبكنا فيها الجراوند مع الجراوند و الالوان مع بعض و كنا حريصين انه ما يصير تماس و بما انها أول مرة كانت ل بناء اللير أخدت وقت شوي أكتر من غيرها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8405BC-F415-4438-9F8C-F90E369AF151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ar-SA" dirty="0" smtClean="0"/>
              <a:t>بعد كل لير</a:t>
            </a:r>
            <a:r>
              <a:rPr lang="ar-SA" baseline="0" dirty="0" smtClean="0"/>
              <a:t> جاهزة فحصنا الليدات و عدم وجود تماس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8405BC-F415-4438-9F8C-F90E369AF151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ar-SA" dirty="0" smtClean="0"/>
              <a:t>هاد</a:t>
            </a:r>
            <a:r>
              <a:rPr lang="ar-SA" baseline="0" dirty="0" smtClean="0"/>
              <a:t> شكل اللير بعد ما نركبها على اللير اللي بعدها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8405BC-F415-4438-9F8C-F90E369AF151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ar-SA" dirty="0" smtClean="0"/>
              <a:t>و أخيرا شكل الكيوب</a:t>
            </a:r>
            <a:br>
              <a:rPr lang="ar-SA" dirty="0" smtClean="0"/>
            </a:br>
            <a:r>
              <a:rPr lang="ar-SA" dirty="0" smtClean="0"/>
              <a:t>و طبعا أي اشي بكون لاول مرة بكون مش متقت كفاية و بتواجهنا فيه مشاكل</a:t>
            </a:r>
          </a:p>
          <a:p>
            <a:r>
              <a:rPr lang="ar-SA" dirty="0" smtClean="0"/>
              <a:t>في</a:t>
            </a:r>
            <a:r>
              <a:rPr lang="ar-SA" baseline="0" dirty="0" smtClean="0"/>
              <a:t> هاد الشكل واجهتنا مشكلتين الأولى انه ترتيبهن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8405BC-F415-4438-9F8C-F90E369AF151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ar-SA" dirty="0" smtClean="0"/>
              <a:t>الليد كيوب بشكل عام بكون اما</a:t>
            </a:r>
            <a:r>
              <a:rPr lang="ar-SA" baseline="0" dirty="0" smtClean="0"/>
              <a:t> بانيل او لير</a:t>
            </a:r>
          </a:p>
          <a:p>
            <a:r>
              <a:rPr lang="ar-SA" baseline="0" dirty="0" smtClean="0"/>
              <a:t>لكن المشكلة الاولى الي واجهتنا فيه هي حجمه انه الليرات قراب على بعض ف ما ببين الليدات اللي بالنص بشكل واضح</a:t>
            </a:r>
            <a:br>
              <a:rPr lang="ar-SA" baseline="0" dirty="0" smtClean="0"/>
            </a:br>
            <a:r>
              <a:rPr lang="ar-SA" baseline="0" dirty="0" smtClean="0"/>
              <a:t>و حجمه الصغير</a:t>
            </a:r>
          </a:p>
          <a:p>
            <a:r>
              <a:rPr lang="ar-SA" baseline="0" dirty="0" smtClean="0"/>
              <a:t>المشكله التانية هي الألوان انه اللي من الصين أولنهن بالعكس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8405BC-F415-4438-9F8C-F90E369AF151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ar-SA" dirty="0" smtClean="0"/>
              <a:t>فكانت النتيجة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8405BC-F415-4438-9F8C-F90E369AF151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ar-SA" dirty="0" smtClean="0"/>
              <a:t>وهاد</a:t>
            </a:r>
            <a:r>
              <a:rPr lang="ar-SA" baseline="0" dirty="0" smtClean="0"/>
              <a:t> الاشي اتطلب انه حتى اللحام اللي على الليد نفسه نشيله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8405BC-F415-4438-9F8C-F90E369AF151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A39E60-E46F-47A4-9B90-64FB00F8A8F7}" type="datetimeFigureOut">
              <a:rPr lang="en-US" smtClean="0"/>
              <a:pPr/>
              <a:t>5/19/2013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B1BA50-5CDF-4348-99AA-D5C22AD6D21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A39E60-E46F-47A4-9B90-64FB00F8A8F7}" type="datetimeFigureOut">
              <a:rPr lang="en-US" smtClean="0"/>
              <a:pPr/>
              <a:t>5/19/2013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B1BA50-5CDF-4348-99AA-D5C22AD6D21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A39E60-E46F-47A4-9B90-64FB00F8A8F7}" type="datetimeFigureOut">
              <a:rPr lang="en-US" smtClean="0"/>
              <a:pPr/>
              <a:t>5/19/2013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B1BA50-5CDF-4348-99AA-D5C22AD6D21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A39E60-E46F-47A4-9B90-64FB00F8A8F7}" type="datetimeFigureOut">
              <a:rPr lang="en-US" smtClean="0"/>
              <a:pPr/>
              <a:t>5/19/2013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B1BA50-5CDF-4348-99AA-D5C22AD6D21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A39E60-E46F-47A4-9B90-64FB00F8A8F7}" type="datetimeFigureOut">
              <a:rPr lang="en-US" smtClean="0"/>
              <a:pPr/>
              <a:t>5/19/2013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B1BA50-5CDF-4348-99AA-D5C22AD6D21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A39E60-E46F-47A4-9B90-64FB00F8A8F7}" type="datetimeFigureOut">
              <a:rPr lang="en-US" smtClean="0"/>
              <a:pPr/>
              <a:t>5/19/2013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B1BA50-5CDF-4348-99AA-D5C22AD6D21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A39E60-E46F-47A4-9B90-64FB00F8A8F7}" type="datetimeFigureOut">
              <a:rPr lang="en-US" smtClean="0"/>
              <a:pPr/>
              <a:t>5/19/2013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B1BA50-5CDF-4348-99AA-D5C22AD6D21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A39E60-E46F-47A4-9B90-64FB00F8A8F7}" type="datetimeFigureOut">
              <a:rPr lang="en-US" smtClean="0"/>
              <a:pPr/>
              <a:t>5/19/2013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AB1BA50-5CDF-4348-99AA-D5C22AD6D21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A39E60-E46F-47A4-9B90-64FB00F8A8F7}" type="datetimeFigureOut">
              <a:rPr lang="en-US" smtClean="0"/>
              <a:pPr/>
              <a:t>5/19/2013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B1BA50-5CDF-4348-99AA-D5C22AD6D21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A39E60-E46F-47A4-9B90-64FB00F8A8F7}" type="datetimeFigureOut">
              <a:rPr lang="en-US" smtClean="0"/>
              <a:pPr/>
              <a:t>5/19/2013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0AB1BA50-5CDF-4348-99AA-D5C22AD6D21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4EA39E60-E46F-47A4-9B90-64FB00F8A8F7}" type="datetimeFigureOut">
              <a:rPr lang="en-US" smtClean="0"/>
              <a:pPr/>
              <a:t>5/19/2013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B1BA50-5CDF-4348-99AA-D5C22AD6D21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4EA39E60-E46F-47A4-9B90-64FB00F8A8F7}" type="datetimeFigureOut">
              <a:rPr lang="en-US" smtClean="0"/>
              <a:pPr/>
              <a:t>5/19/2013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0AB1BA50-5CDF-4348-99AA-D5C22AD6D21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4309" r:id="rId1"/>
    <p:sldLayoutId id="2147484310" r:id="rId2"/>
    <p:sldLayoutId id="2147484311" r:id="rId3"/>
    <p:sldLayoutId id="2147484312" r:id="rId4"/>
    <p:sldLayoutId id="2147484313" r:id="rId5"/>
    <p:sldLayoutId id="2147484314" r:id="rId6"/>
    <p:sldLayoutId id="2147484315" r:id="rId7"/>
    <p:sldLayoutId id="2147484316" r:id="rId8"/>
    <p:sldLayoutId id="2147484317" r:id="rId9"/>
    <p:sldLayoutId id="2147484318" r:id="rId10"/>
    <p:sldLayoutId id="2147484319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e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1371600"/>
            <a:ext cx="6553200" cy="1752600"/>
          </a:xfrm>
        </p:spPr>
        <p:txBody>
          <a:bodyPr>
            <a:noAutofit/>
          </a:bodyPr>
          <a:lstStyle/>
          <a:p>
            <a:pPr algn="ctr" rtl="1"/>
            <a:r>
              <a:rPr lang="en-US" sz="6000" dirty="0" smtClean="0">
                <a:solidFill>
                  <a:srgbClr val="FF0000"/>
                </a:solidFill>
              </a:rPr>
              <a:t>R</a:t>
            </a:r>
            <a:r>
              <a:rPr lang="en-US" sz="6000" dirty="0" smtClean="0">
                <a:solidFill>
                  <a:srgbClr val="00B050"/>
                </a:solidFill>
              </a:rPr>
              <a:t>G</a:t>
            </a:r>
            <a:r>
              <a:rPr lang="en-US" sz="6000" dirty="0" smtClean="0">
                <a:solidFill>
                  <a:srgbClr val="0070C0"/>
                </a:solidFill>
              </a:rPr>
              <a:t>B</a:t>
            </a:r>
            <a:r>
              <a:rPr lang="en-US" sz="6000" dirty="0" smtClean="0"/>
              <a:t> LED CUBE</a:t>
            </a:r>
            <a:endParaRPr lang="en-US" sz="6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4572000"/>
            <a:ext cx="2971800" cy="1371600"/>
          </a:xfrm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>
            <a:normAutofit/>
          </a:bodyPr>
          <a:lstStyle/>
          <a:p>
            <a:pPr algn="l"/>
            <a:r>
              <a:rPr lang="en-US" sz="2500" b="1" dirty="0" smtClean="0">
                <a:solidFill>
                  <a:schemeClr val="accent1"/>
                </a:solidFill>
                <a:effectLst>
                  <a:outerShdw dir="5400000" sx="98000" sy="98000" algn="ctr" rotWithShape="0">
                    <a:srgbClr val="000000">
                      <a:alpha val="69000"/>
                    </a:srgbClr>
                  </a:outerShdw>
                </a:effectLst>
              </a:rPr>
              <a:t>Prepared by:</a:t>
            </a:r>
          </a:p>
          <a:p>
            <a:pPr algn="l"/>
            <a:r>
              <a:rPr lang="en-US" sz="2500" b="1" dirty="0" err="1" smtClean="0">
                <a:solidFill>
                  <a:schemeClr val="accent1"/>
                </a:solidFill>
                <a:effectLst>
                  <a:outerShdw dir="5400000" sx="98000" sy="98000" algn="ctr" rotWithShape="0">
                    <a:srgbClr val="000000">
                      <a:alpha val="69000"/>
                    </a:srgbClr>
                  </a:outerShdw>
                </a:effectLst>
              </a:rPr>
              <a:t>Sama</a:t>
            </a:r>
            <a:r>
              <a:rPr lang="en-US" sz="2500" b="1" dirty="0" smtClean="0">
                <a:solidFill>
                  <a:schemeClr val="accent1"/>
                </a:solidFill>
                <a:effectLst>
                  <a:outerShdw dir="5400000" sx="98000" sy="98000" algn="ctr" rotWithShape="0">
                    <a:srgbClr val="000000">
                      <a:alpha val="69000"/>
                    </a:srgbClr>
                  </a:outerShdw>
                </a:effectLst>
              </a:rPr>
              <a:t> </a:t>
            </a:r>
            <a:r>
              <a:rPr lang="en-US" sz="2500" b="1" dirty="0" err="1" smtClean="0">
                <a:solidFill>
                  <a:schemeClr val="accent1"/>
                </a:solidFill>
                <a:effectLst>
                  <a:outerShdw dir="5400000" sx="98000" sy="98000" algn="ctr" rotWithShape="0">
                    <a:srgbClr val="000000">
                      <a:alpha val="69000"/>
                    </a:srgbClr>
                  </a:outerShdw>
                </a:effectLst>
              </a:rPr>
              <a:t>Joma’a</a:t>
            </a:r>
            <a:r>
              <a:rPr lang="en-US" sz="2500" b="1" dirty="0" smtClean="0">
                <a:solidFill>
                  <a:schemeClr val="accent1"/>
                </a:solidFill>
                <a:effectLst>
                  <a:outerShdw dir="5400000" sx="98000" sy="98000" algn="ctr" rotWithShape="0">
                    <a:srgbClr val="000000">
                      <a:alpha val="69000"/>
                    </a:srgbClr>
                  </a:outerShdw>
                </a:effectLst>
              </a:rPr>
              <a:t>.</a:t>
            </a:r>
          </a:p>
          <a:p>
            <a:pPr algn="l"/>
            <a:r>
              <a:rPr lang="en-US" sz="2500" b="1" dirty="0" err="1" smtClean="0">
                <a:solidFill>
                  <a:schemeClr val="accent1"/>
                </a:solidFill>
                <a:effectLst>
                  <a:outerShdw dir="5400000" sx="98000" sy="98000" algn="ctr" rotWithShape="0">
                    <a:srgbClr val="000000">
                      <a:alpha val="69000"/>
                    </a:srgbClr>
                  </a:outerShdw>
                </a:effectLst>
              </a:rPr>
              <a:t>Zain</a:t>
            </a:r>
            <a:r>
              <a:rPr lang="en-US" sz="2500" b="1" dirty="0" smtClean="0">
                <a:solidFill>
                  <a:schemeClr val="accent1"/>
                </a:solidFill>
                <a:effectLst>
                  <a:outerShdw dir="5400000" sx="98000" sy="98000" algn="ctr" rotWithShape="0">
                    <a:srgbClr val="000000">
                      <a:alpha val="69000"/>
                    </a:srgbClr>
                  </a:outerShdw>
                </a:effectLst>
              </a:rPr>
              <a:t> Al </a:t>
            </a:r>
            <a:r>
              <a:rPr lang="en-US" sz="2500" b="1" dirty="0" err="1" smtClean="0">
                <a:solidFill>
                  <a:schemeClr val="accent1"/>
                </a:solidFill>
                <a:effectLst>
                  <a:outerShdw dir="5400000" sx="98000" sy="98000" algn="ctr" rotWithShape="0">
                    <a:srgbClr val="000000">
                      <a:alpha val="69000"/>
                    </a:srgbClr>
                  </a:outerShdw>
                </a:effectLst>
              </a:rPr>
              <a:t>Ardah</a:t>
            </a:r>
            <a:r>
              <a:rPr lang="en-US" sz="2500" b="1" dirty="0" smtClean="0">
                <a:solidFill>
                  <a:schemeClr val="accent1"/>
                </a:solidFill>
                <a:effectLst>
                  <a:outerShdw dir="5400000" sx="98000" sy="98000" algn="ctr" rotWithShape="0">
                    <a:srgbClr val="000000">
                      <a:alpha val="69000"/>
                    </a:srgbClr>
                  </a:outerShdw>
                </a:effectLst>
              </a:rPr>
              <a:t>.</a:t>
            </a:r>
            <a:endParaRPr lang="en-US" sz="2500" b="1" dirty="0">
              <a:solidFill>
                <a:schemeClr val="accent1"/>
              </a:solidFill>
              <a:effectLst>
                <a:outerShdw dir="5400000" sx="98000" sy="98000" algn="ctr" rotWithShape="0">
                  <a:srgbClr val="000000">
                    <a:alpha val="69000"/>
                  </a:srgbClr>
                </a:outerShdw>
              </a:effectLst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88834" y="2908208"/>
            <a:ext cx="3855166" cy="39497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>
                <a:solidFill>
                  <a:schemeClr val="accent5">
                    <a:lumMod val="50000"/>
                  </a:schemeClr>
                </a:solidFill>
              </a:rPr>
              <a:t>Cube Construction</a:t>
            </a:r>
            <a:endParaRPr lang="en-US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 descr="https://fbcdn-sphotos-h-a.akamaihd.net/hphotos-ak-prn1/v/524829_577117545655181_922060192_n.jpg?oh=aec45ac388ea4d05617b7532a369c8bb&amp;oe=5186984B&amp;__gda__=1367865978_84ff3462432fee7f873cb5f4c9ab728c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219201"/>
            <a:ext cx="9143999" cy="563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>
                <a:solidFill>
                  <a:schemeClr val="accent5">
                    <a:lumMod val="50000"/>
                  </a:schemeClr>
                </a:solidFill>
              </a:rPr>
              <a:t>Cube Construction</a:t>
            </a:r>
            <a:endParaRPr lang="en-US" dirty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71800" y="1219200"/>
            <a:ext cx="3200400" cy="563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1219200"/>
            <a:ext cx="2971800" cy="563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96000" y="1219200"/>
            <a:ext cx="3048000" cy="563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66800" y="1219200"/>
            <a:ext cx="5943600" cy="563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pPr algn="ctr"/>
            <a:r>
              <a:rPr lang="en-US" b="1" dirty="0" smtClean="0">
                <a:solidFill>
                  <a:schemeClr val="accent5">
                    <a:lumMod val="50000"/>
                  </a:schemeClr>
                </a:solidFill>
              </a:rPr>
              <a:t>Cube Construction</a:t>
            </a:r>
            <a:endParaRPr lang="en-US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pPr algn="ctr"/>
            <a:r>
              <a:rPr lang="en-US" b="1" dirty="0" smtClean="0">
                <a:solidFill>
                  <a:schemeClr val="accent5">
                    <a:lumMod val="50000"/>
                  </a:schemeClr>
                </a:solidFill>
              </a:rPr>
              <a:t>Cube Construction</a:t>
            </a:r>
            <a:endParaRPr lang="en-US" dirty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19200" y="1447800"/>
            <a:ext cx="5889003" cy="4678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143000"/>
            <a:ext cx="8925825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pPr algn="ctr"/>
            <a:r>
              <a:rPr lang="en-US" b="1" dirty="0" smtClean="0">
                <a:solidFill>
                  <a:schemeClr val="accent5">
                    <a:lumMod val="50000"/>
                  </a:schemeClr>
                </a:solidFill>
              </a:rPr>
              <a:t>Cube Construction</a:t>
            </a:r>
            <a:endParaRPr lang="en-US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pPr algn="ctr"/>
            <a:r>
              <a:rPr lang="en-US" b="1" dirty="0" smtClean="0">
                <a:solidFill>
                  <a:schemeClr val="accent5">
                    <a:lumMod val="50000"/>
                  </a:schemeClr>
                </a:solidFill>
              </a:rPr>
              <a:t>Cube Construction</a:t>
            </a:r>
            <a:endParaRPr lang="en-US" dirty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261268"/>
            <a:ext cx="9144000" cy="55967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pPr algn="ctr"/>
            <a:r>
              <a:rPr lang="en-US" b="1" dirty="0" smtClean="0">
                <a:solidFill>
                  <a:schemeClr val="accent5">
                    <a:lumMod val="50000"/>
                  </a:schemeClr>
                </a:solidFill>
              </a:rPr>
              <a:t>Cube Construction</a:t>
            </a:r>
            <a:endParaRPr lang="en-US" dirty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143000"/>
            <a:ext cx="914400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pPr algn="ctr"/>
            <a:r>
              <a:rPr lang="en-US" b="1" dirty="0" smtClean="0">
                <a:solidFill>
                  <a:schemeClr val="accent5">
                    <a:lumMod val="50000"/>
                  </a:schemeClr>
                </a:solidFill>
              </a:rPr>
              <a:t>Cube Construction</a:t>
            </a:r>
            <a:endParaRPr lang="en-US" dirty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1024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295400"/>
            <a:ext cx="5181600" cy="556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1295400"/>
            <a:ext cx="4572000" cy="556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pPr algn="ctr"/>
            <a:r>
              <a:rPr lang="en-US" b="1" dirty="0" smtClean="0">
                <a:solidFill>
                  <a:schemeClr val="accent5">
                    <a:lumMod val="50000"/>
                  </a:schemeClr>
                </a:solidFill>
              </a:rPr>
              <a:t>Cube Construction</a:t>
            </a:r>
            <a:endParaRPr lang="en-US" dirty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921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405733"/>
            <a:ext cx="9144000" cy="54522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pPr algn="ctr"/>
            <a:r>
              <a:rPr lang="en-US" b="1" dirty="0" smtClean="0">
                <a:solidFill>
                  <a:schemeClr val="accent5">
                    <a:lumMod val="50000"/>
                  </a:schemeClr>
                </a:solidFill>
              </a:rPr>
              <a:t>Cube Construction</a:t>
            </a:r>
            <a:endParaRPr lang="en-US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143000"/>
            <a:ext cx="914400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>
                <a:solidFill>
                  <a:schemeClr val="accent5">
                    <a:lumMod val="50000"/>
                  </a:schemeClr>
                </a:solidFill>
              </a:rPr>
              <a:t>Outline</a:t>
            </a:r>
            <a:endParaRPr lang="en-US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accent5">
                    <a:lumMod val="50000"/>
                  </a:schemeClr>
                </a:solidFill>
              </a:rPr>
              <a:t>Why RGB Led Cube?</a:t>
            </a:r>
          </a:p>
          <a:p>
            <a:r>
              <a:rPr lang="en-US" b="1" dirty="0" smtClean="0">
                <a:solidFill>
                  <a:schemeClr val="accent5">
                    <a:lumMod val="50000"/>
                  </a:schemeClr>
                </a:solidFill>
              </a:rPr>
              <a:t>Hardware.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>
                <a:solidFill>
                  <a:schemeClr val="accent5">
                    <a:lumMod val="50000"/>
                  </a:schemeClr>
                </a:solidFill>
              </a:rPr>
              <a:t>Cube Construction.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>
                <a:solidFill>
                  <a:schemeClr val="accent5">
                    <a:lumMod val="50000"/>
                  </a:schemeClr>
                </a:solidFill>
              </a:rPr>
              <a:t>Control circuit.</a:t>
            </a:r>
          </a:p>
          <a:p>
            <a:r>
              <a:rPr lang="en-US" b="1" dirty="0" smtClean="0">
                <a:solidFill>
                  <a:schemeClr val="accent5">
                    <a:lumMod val="50000"/>
                  </a:schemeClr>
                </a:solidFill>
              </a:rPr>
              <a:t>Software.</a:t>
            </a:r>
          </a:p>
          <a:p>
            <a:endParaRPr lang="en-US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pPr algn="ctr"/>
            <a:r>
              <a:rPr lang="en-US" b="1" dirty="0" smtClean="0">
                <a:solidFill>
                  <a:schemeClr val="accent5">
                    <a:lumMod val="50000"/>
                  </a:schemeClr>
                </a:solidFill>
              </a:rPr>
              <a:t>Cube Construction</a:t>
            </a:r>
            <a:endParaRPr lang="en-US" dirty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1126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76400" y="1295400"/>
            <a:ext cx="4953000" cy="556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295400"/>
            <a:ext cx="9144000" cy="55776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pPr algn="ctr"/>
            <a:r>
              <a:rPr lang="en-US" b="1" dirty="0" smtClean="0">
                <a:solidFill>
                  <a:schemeClr val="accent5">
                    <a:lumMod val="50000"/>
                  </a:schemeClr>
                </a:solidFill>
              </a:rPr>
              <a:t>Cube Construction</a:t>
            </a:r>
            <a:endParaRPr lang="en-US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2291" name="Picture 3" descr="C:\Users\Bisan Co\Desktop\hardwarePic\20130506_01580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5400000">
            <a:off x="-462644" y="1758042"/>
            <a:ext cx="5573485" cy="4648200"/>
          </a:xfrm>
          <a:prstGeom prst="rect">
            <a:avLst/>
          </a:prstGeom>
          <a:noFill/>
        </p:spPr>
      </p:pic>
      <p:pic>
        <p:nvPicPr>
          <p:cNvPr id="12292" name="Picture 4" descr="C:\Users\Bisan Co\Desktop\hardwarePic\20130506_01580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8201" y="1295400"/>
            <a:ext cx="4495800" cy="5562600"/>
          </a:xfrm>
          <a:prstGeom prst="rect">
            <a:avLst/>
          </a:prstGeom>
          <a:noFill/>
        </p:spPr>
      </p:pic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pPr algn="ctr"/>
            <a:r>
              <a:rPr lang="en-US" b="1" dirty="0" smtClean="0">
                <a:solidFill>
                  <a:schemeClr val="accent5">
                    <a:lumMod val="50000"/>
                  </a:schemeClr>
                </a:solidFill>
              </a:rPr>
              <a:t>Cube Construction</a:t>
            </a:r>
            <a:endParaRPr lang="en-US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pPr algn="ctr"/>
            <a:r>
              <a:rPr lang="en-US" b="1" dirty="0" smtClean="0">
                <a:solidFill>
                  <a:schemeClr val="accent5">
                    <a:lumMod val="50000"/>
                  </a:schemeClr>
                </a:solidFill>
              </a:rPr>
              <a:t>Cube Construction</a:t>
            </a:r>
            <a:endParaRPr lang="en-US" dirty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3000" y="1219200"/>
            <a:ext cx="6172200" cy="563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447801"/>
            <a:ext cx="4495799" cy="541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C:\Users\Update\Desktop\HardwareGraduationProject\P230413_1924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19600" y="1447800"/>
            <a:ext cx="4724400" cy="541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pPr algn="ctr"/>
            <a:r>
              <a:rPr lang="en-US" b="1" dirty="0" smtClean="0">
                <a:solidFill>
                  <a:schemeClr val="accent5">
                    <a:lumMod val="50000"/>
                  </a:schemeClr>
                </a:solidFill>
              </a:rPr>
              <a:t>Cube Construction</a:t>
            </a:r>
            <a:endParaRPr lang="en-US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b="1" dirty="0" smtClean="0">
                <a:solidFill>
                  <a:schemeClr val="accent5">
                    <a:lumMod val="50000"/>
                  </a:schemeClr>
                </a:solidFill>
              </a:rPr>
              <a:t>Control circuit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676400"/>
            <a:ext cx="8382000" cy="5029200"/>
          </a:xfrm>
        </p:spPr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en-US" b="1" dirty="0" smtClean="0">
                <a:solidFill>
                  <a:schemeClr val="accent5">
                    <a:lumMod val="50000"/>
                  </a:schemeClr>
                </a:solidFill>
                <a:latin typeface="+mj-lt"/>
              </a:rPr>
              <a:t> Try 1</a:t>
            </a:r>
          </a:p>
          <a:p>
            <a:pPr>
              <a:buNone/>
            </a:pPr>
            <a:r>
              <a:rPr lang="en-US" b="1" dirty="0" smtClean="0">
                <a:solidFill>
                  <a:schemeClr val="accent5">
                    <a:lumMod val="50000"/>
                  </a:schemeClr>
                </a:solidFill>
                <a:latin typeface="+mj-lt"/>
              </a:rPr>
              <a:t>Components:</a:t>
            </a:r>
          </a:p>
          <a:p>
            <a:r>
              <a:rPr lang="en-US" dirty="0" smtClean="0">
                <a:solidFill>
                  <a:schemeClr val="accent5">
                    <a:lumMod val="50000"/>
                  </a:schemeClr>
                </a:solidFill>
                <a:latin typeface="+mj-lt"/>
              </a:rPr>
              <a:t>11 </a:t>
            </a:r>
            <a:r>
              <a:rPr lang="en-US" dirty="0" smtClean="0">
                <a:solidFill>
                  <a:schemeClr val="accent5">
                    <a:lumMod val="50000"/>
                  </a:schemeClr>
                </a:solidFill>
                <a:latin typeface="+mj-lt"/>
              </a:rPr>
              <a:t>Shift register of family 74HC595</a:t>
            </a:r>
          </a:p>
          <a:p>
            <a:r>
              <a:rPr lang="en-US" dirty="0" smtClean="0">
                <a:solidFill>
                  <a:schemeClr val="accent5">
                    <a:lumMod val="50000"/>
                  </a:schemeClr>
                </a:solidFill>
                <a:latin typeface="+mj-lt"/>
              </a:rPr>
              <a:t>8 for shifting layers</a:t>
            </a:r>
          </a:p>
          <a:p>
            <a:r>
              <a:rPr lang="en-US" dirty="0" smtClean="0">
                <a:solidFill>
                  <a:schemeClr val="accent5">
                    <a:lumMod val="50000"/>
                  </a:schemeClr>
                </a:solidFill>
                <a:latin typeface="+mj-lt"/>
              </a:rPr>
              <a:t>3 for  shifting colors</a:t>
            </a:r>
          </a:p>
          <a:p>
            <a:endParaRPr lang="en-US" dirty="0" smtClean="0">
              <a:solidFill>
                <a:schemeClr val="accent5">
                  <a:lumMod val="50000"/>
                </a:schemeClr>
              </a:solidFill>
              <a:latin typeface="+mj-lt"/>
            </a:endParaRPr>
          </a:p>
          <a:p>
            <a:r>
              <a:rPr lang="en-US" dirty="0" smtClean="0">
                <a:solidFill>
                  <a:schemeClr val="accent5">
                    <a:lumMod val="50000"/>
                  </a:schemeClr>
                </a:solidFill>
                <a:latin typeface="+mj-lt"/>
              </a:rPr>
              <a:t>24 resistors</a:t>
            </a:r>
          </a:p>
          <a:p>
            <a:r>
              <a:rPr lang="en-US" dirty="0" smtClean="0">
                <a:solidFill>
                  <a:schemeClr val="accent5">
                    <a:lumMod val="50000"/>
                  </a:schemeClr>
                </a:solidFill>
                <a:latin typeface="+mj-lt"/>
              </a:rPr>
              <a:t>8 of 100 </a:t>
            </a:r>
            <a:r>
              <a:rPr lang="el-GR" dirty="0" smtClean="0">
                <a:solidFill>
                  <a:schemeClr val="accent5">
                    <a:lumMod val="50000"/>
                  </a:schemeClr>
                </a:solidFill>
                <a:latin typeface="+mj-lt"/>
              </a:rPr>
              <a:t>Ω</a:t>
            </a:r>
            <a:r>
              <a:rPr lang="en-US" dirty="0" smtClean="0">
                <a:solidFill>
                  <a:schemeClr val="accent5">
                    <a:lumMod val="50000"/>
                  </a:schemeClr>
                </a:solidFill>
                <a:latin typeface="+mj-lt"/>
              </a:rPr>
              <a:t> for blue color output</a:t>
            </a:r>
          </a:p>
          <a:p>
            <a:r>
              <a:rPr lang="en-US" dirty="0" smtClean="0">
                <a:solidFill>
                  <a:schemeClr val="accent5">
                    <a:lumMod val="50000"/>
                  </a:schemeClr>
                </a:solidFill>
                <a:latin typeface="+mj-lt"/>
              </a:rPr>
              <a:t>8 of 100 </a:t>
            </a:r>
            <a:r>
              <a:rPr lang="el-GR" dirty="0" smtClean="0">
                <a:solidFill>
                  <a:schemeClr val="accent5">
                    <a:lumMod val="50000"/>
                  </a:schemeClr>
                </a:solidFill>
                <a:latin typeface="+mj-lt"/>
              </a:rPr>
              <a:t>Ω</a:t>
            </a:r>
            <a:r>
              <a:rPr lang="en-US" dirty="0" smtClean="0">
                <a:solidFill>
                  <a:schemeClr val="accent5">
                    <a:lumMod val="50000"/>
                  </a:schemeClr>
                </a:solidFill>
                <a:latin typeface="+mj-lt"/>
              </a:rPr>
              <a:t> for green color output</a:t>
            </a:r>
          </a:p>
          <a:p>
            <a:r>
              <a:rPr lang="en-US" dirty="0" smtClean="0">
                <a:solidFill>
                  <a:schemeClr val="accent5">
                    <a:lumMod val="50000"/>
                  </a:schemeClr>
                </a:solidFill>
                <a:latin typeface="+mj-lt"/>
              </a:rPr>
              <a:t>8 of 180 </a:t>
            </a:r>
            <a:r>
              <a:rPr lang="el-GR" dirty="0" smtClean="0">
                <a:solidFill>
                  <a:schemeClr val="accent5">
                    <a:lumMod val="50000"/>
                  </a:schemeClr>
                </a:solidFill>
                <a:latin typeface="+mj-lt"/>
              </a:rPr>
              <a:t>Ω</a:t>
            </a:r>
            <a:r>
              <a:rPr lang="en-US" dirty="0" smtClean="0">
                <a:solidFill>
                  <a:schemeClr val="accent5">
                    <a:lumMod val="50000"/>
                  </a:schemeClr>
                </a:solidFill>
                <a:latin typeface="+mj-lt"/>
              </a:rPr>
              <a:t> for red color output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28600" y="228600"/>
            <a:ext cx="1604798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Circuit diagram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1676400" y="1676400"/>
            <a:ext cx="1828800" cy="22098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4648200" y="914400"/>
            <a:ext cx="685800" cy="9906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4648200" y="2590800"/>
            <a:ext cx="685800" cy="9906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4648200" y="5181600"/>
            <a:ext cx="685800" cy="9906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2133600" y="4038600"/>
            <a:ext cx="18698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Arduino</a:t>
            </a:r>
            <a:endParaRPr lang="en-US" dirty="0"/>
          </a:p>
        </p:txBody>
      </p:sp>
      <p:sp>
        <p:nvSpPr>
          <p:cNvPr id="42" name="TextBox 41"/>
          <p:cNvSpPr txBox="1"/>
          <p:nvPr/>
        </p:nvSpPr>
        <p:spPr>
          <a:xfrm>
            <a:off x="4800600" y="3810000"/>
            <a:ext cx="49116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.</a:t>
            </a:r>
          </a:p>
          <a:p>
            <a:r>
              <a:rPr lang="en-US" b="1" dirty="0" smtClean="0"/>
              <a:t>.</a:t>
            </a:r>
          </a:p>
          <a:p>
            <a:r>
              <a:rPr lang="en-US" b="1" dirty="0" smtClean="0"/>
              <a:t>.</a:t>
            </a:r>
          </a:p>
          <a:p>
            <a:endParaRPr lang="en-US" b="1" dirty="0"/>
          </a:p>
        </p:txBody>
      </p:sp>
      <p:cxnSp>
        <p:nvCxnSpPr>
          <p:cNvPr id="43" name="Straight Arrow Connector 42"/>
          <p:cNvCxnSpPr/>
          <p:nvPr/>
        </p:nvCxnSpPr>
        <p:spPr>
          <a:xfrm flipV="1">
            <a:off x="3962400" y="1143000"/>
            <a:ext cx="0" cy="11430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/>
          <p:cNvCxnSpPr/>
          <p:nvPr/>
        </p:nvCxnSpPr>
        <p:spPr>
          <a:xfrm>
            <a:off x="3962400" y="1143000"/>
            <a:ext cx="5334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/>
          <p:cNvCxnSpPr/>
          <p:nvPr/>
        </p:nvCxnSpPr>
        <p:spPr>
          <a:xfrm>
            <a:off x="4495800" y="1143000"/>
            <a:ext cx="0" cy="3810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/>
          <p:cNvCxnSpPr/>
          <p:nvPr/>
        </p:nvCxnSpPr>
        <p:spPr>
          <a:xfrm>
            <a:off x="4495800" y="1447800"/>
            <a:ext cx="1524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Arrow Connector 50"/>
          <p:cNvCxnSpPr/>
          <p:nvPr/>
        </p:nvCxnSpPr>
        <p:spPr>
          <a:xfrm>
            <a:off x="3505200" y="2286000"/>
            <a:ext cx="4572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TextBox 52"/>
          <p:cNvSpPr txBox="1"/>
          <p:nvPr/>
        </p:nvSpPr>
        <p:spPr>
          <a:xfrm>
            <a:off x="4191000" y="1524000"/>
            <a:ext cx="4171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Ds</a:t>
            </a:r>
            <a:endParaRPr lang="en-US" dirty="0"/>
          </a:p>
        </p:txBody>
      </p:sp>
      <p:cxnSp>
        <p:nvCxnSpPr>
          <p:cNvPr id="55" name="Straight Arrow Connector 54"/>
          <p:cNvCxnSpPr/>
          <p:nvPr/>
        </p:nvCxnSpPr>
        <p:spPr>
          <a:xfrm>
            <a:off x="5334000" y="1752600"/>
            <a:ext cx="3048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Arrow Connector 58"/>
          <p:cNvCxnSpPr/>
          <p:nvPr/>
        </p:nvCxnSpPr>
        <p:spPr>
          <a:xfrm>
            <a:off x="5638800" y="1752600"/>
            <a:ext cx="0" cy="3048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Arrow Connector 60"/>
          <p:cNvCxnSpPr/>
          <p:nvPr/>
        </p:nvCxnSpPr>
        <p:spPr>
          <a:xfrm flipH="1">
            <a:off x="4495800" y="2057400"/>
            <a:ext cx="11430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Arrow Connector 62"/>
          <p:cNvCxnSpPr/>
          <p:nvPr/>
        </p:nvCxnSpPr>
        <p:spPr>
          <a:xfrm>
            <a:off x="4495800" y="2057400"/>
            <a:ext cx="0" cy="7620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Arrow Connector 64"/>
          <p:cNvCxnSpPr/>
          <p:nvPr/>
        </p:nvCxnSpPr>
        <p:spPr>
          <a:xfrm>
            <a:off x="4419600" y="2743200"/>
            <a:ext cx="2286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TextBox 65"/>
          <p:cNvSpPr txBox="1"/>
          <p:nvPr/>
        </p:nvSpPr>
        <p:spPr>
          <a:xfrm>
            <a:off x="4800600" y="1524000"/>
            <a:ext cx="5277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Q7-</a:t>
            </a:r>
            <a:endParaRPr lang="en-US" dirty="0"/>
          </a:p>
        </p:txBody>
      </p:sp>
      <p:cxnSp>
        <p:nvCxnSpPr>
          <p:cNvPr id="68" name="Straight Arrow Connector 67"/>
          <p:cNvCxnSpPr/>
          <p:nvPr/>
        </p:nvCxnSpPr>
        <p:spPr>
          <a:xfrm>
            <a:off x="5334000" y="990600"/>
            <a:ext cx="7620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Arrow Connector 69"/>
          <p:cNvCxnSpPr/>
          <p:nvPr/>
        </p:nvCxnSpPr>
        <p:spPr>
          <a:xfrm>
            <a:off x="6096000" y="990600"/>
            <a:ext cx="0" cy="19050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Arrow Connector 71"/>
          <p:cNvCxnSpPr/>
          <p:nvPr/>
        </p:nvCxnSpPr>
        <p:spPr>
          <a:xfrm flipH="1">
            <a:off x="5410200" y="2895600"/>
            <a:ext cx="7620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Arrow Connector 72"/>
          <p:cNvCxnSpPr/>
          <p:nvPr/>
        </p:nvCxnSpPr>
        <p:spPr>
          <a:xfrm>
            <a:off x="5334000" y="1524000"/>
            <a:ext cx="4572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Straight Arrow Connector 73"/>
          <p:cNvCxnSpPr/>
          <p:nvPr/>
        </p:nvCxnSpPr>
        <p:spPr>
          <a:xfrm>
            <a:off x="5791200" y="1524000"/>
            <a:ext cx="0" cy="11430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Arrow Connector 74"/>
          <p:cNvCxnSpPr/>
          <p:nvPr/>
        </p:nvCxnSpPr>
        <p:spPr>
          <a:xfrm flipH="1">
            <a:off x="5410200" y="2667000"/>
            <a:ext cx="4572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" name="TextBox 79"/>
          <p:cNvSpPr txBox="1"/>
          <p:nvPr/>
        </p:nvSpPr>
        <p:spPr>
          <a:xfrm>
            <a:off x="5486400" y="533400"/>
            <a:ext cx="4651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Clk</a:t>
            </a:r>
            <a:endParaRPr lang="en-US" dirty="0"/>
          </a:p>
        </p:txBody>
      </p:sp>
      <p:sp>
        <p:nvSpPr>
          <p:cNvPr id="81" name="TextBox 80"/>
          <p:cNvSpPr txBox="1"/>
          <p:nvPr/>
        </p:nvSpPr>
        <p:spPr>
          <a:xfrm>
            <a:off x="5410200" y="1143000"/>
            <a:ext cx="6846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Latch</a:t>
            </a:r>
            <a:endParaRPr lang="en-US" dirty="0"/>
          </a:p>
        </p:txBody>
      </p:sp>
      <p:sp>
        <p:nvSpPr>
          <p:cNvPr id="82" name="TextBox 81"/>
          <p:cNvSpPr txBox="1"/>
          <p:nvPr/>
        </p:nvSpPr>
        <p:spPr>
          <a:xfrm>
            <a:off x="4191000" y="2819400"/>
            <a:ext cx="4171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Ds</a:t>
            </a:r>
            <a:endParaRPr lang="en-US" dirty="0"/>
          </a:p>
        </p:txBody>
      </p:sp>
      <p:sp>
        <p:nvSpPr>
          <p:cNvPr id="83" name="TextBox 82"/>
          <p:cNvSpPr txBox="1"/>
          <p:nvPr/>
        </p:nvSpPr>
        <p:spPr>
          <a:xfrm>
            <a:off x="4191000" y="228600"/>
            <a:ext cx="15068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Shift Registers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b="1" dirty="0" smtClean="0">
                <a:solidFill>
                  <a:schemeClr val="accent5">
                    <a:lumMod val="50000"/>
                  </a:schemeClr>
                </a:solidFill>
              </a:rPr>
              <a:t>Problems</a:t>
            </a:r>
            <a:endParaRPr lang="en-US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chemeClr val="accent5">
                    <a:lumMod val="50000"/>
                  </a:schemeClr>
                </a:solidFill>
              </a:rPr>
              <a:t>Insufficient output</a:t>
            </a:r>
          </a:p>
          <a:p>
            <a:pPr>
              <a:buNone/>
            </a:pPr>
            <a:r>
              <a:rPr lang="en-US" dirty="0" smtClean="0">
                <a:solidFill>
                  <a:schemeClr val="accent5">
                    <a:lumMod val="50000"/>
                  </a:schemeClr>
                </a:solidFill>
              </a:rPr>
              <a:t>This means that  the output was not as wanted .</a:t>
            </a:r>
          </a:p>
          <a:p>
            <a:pPr>
              <a:buNone/>
            </a:pPr>
            <a:r>
              <a:rPr lang="en-US" dirty="0" smtClean="0">
                <a:solidFill>
                  <a:schemeClr val="accent5">
                    <a:lumMod val="50000"/>
                  </a:schemeClr>
                </a:solidFill>
              </a:rPr>
              <a:t>After some research on relationship between voltage and cube building we found that they are incompatible so we decided to find another circuit </a:t>
            </a:r>
          </a:p>
          <a:p>
            <a:endParaRPr lang="en-US" dirty="0" smtClean="0">
              <a:solidFill>
                <a:schemeClr val="accent5">
                  <a:lumMod val="50000"/>
                </a:schemeClr>
              </a:solidFill>
            </a:endParaRPr>
          </a:p>
          <a:p>
            <a:endParaRPr lang="en-US" dirty="0" smtClean="0">
              <a:solidFill>
                <a:schemeClr val="accent5">
                  <a:lumMod val="50000"/>
                </a:schemeClr>
              </a:solidFill>
            </a:endParaRPr>
          </a:p>
          <a:p>
            <a:endParaRPr lang="en-US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b="1" dirty="0" smtClean="0">
                <a:solidFill>
                  <a:schemeClr val="accent5">
                    <a:lumMod val="50000"/>
                  </a:schemeClr>
                </a:solidFill>
              </a:rPr>
              <a:t>Try 2 version 1 </a:t>
            </a:r>
            <a:endParaRPr lang="en-US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>
              <a:buNone/>
            </a:pPr>
            <a:endParaRPr lang="en-US" dirty="0" smtClean="0">
              <a:solidFill>
                <a:schemeClr val="accent5">
                  <a:lumMod val="50000"/>
                </a:schemeClr>
              </a:solidFill>
              <a:latin typeface="+mj-lt"/>
            </a:endParaRPr>
          </a:p>
          <a:p>
            <a:pPr>
              <a:buNone/>
            </a:pPr>
            <a:r>
              <a:rPr lang="en-US" b="1" dirty="0" smtClean="0">
                <a:solidFill>
                  <a:schemeClr val="accent5">
                    <a:lumMod val="50000"/>
                  </a:schemeClr>
                </a:solidFill>
                <a:latin typeface="+mj-lt"/>
              </a:rPr>
              <a:t>Components:</a:t>
            </a:r>
          </a:p>
          <a:p>
            <a:endParaRPr lang="en-US" dirty="0" smtClean="0">
              <a:solidFill>
                <a:schemeClr val="accent5">
                  <a:lumMod val="50000"/>
                </a:schemeClr>
              </a:solidFill>
              <a:latin typeface="+mj-lt"/>
            </a:endParaRPr>
          </a:p>
          <a:p>
            <a:r>
              <a:rPr lang="en-US" dirty="0" smtClean="0">
                <a:solidFill>
                  <a:schemeClr val="accent5">
                    <a:lumMod val="50000"/>
                  </a:schemeClr>
                </a:solidFill>
                <a:latin typeface="+mj-lt"/>
              </a:rPr>
              <a:t>25 shift registers of 74HC595</a:t>
            </a:r>
          </a:p>
          <a:p>
            <a:r>
              <a:rPr lang="en-US" dirty="0" smtClean="0">
                <a:solidFill>
                  <a:schemeClr val="accent5">
                    <a:lumMod val="50000"/>
                  </a:schemeClr>
                </a:solidFill>
                <a:latin typeface="+mj-lt"/>
              </a:rPr>
              <a:t>1 for shifting layers</a:t>
            </a:r>
          </a:p>
          <a:p>
            <a:r>
              <a:rPr lang="en-US" dirty="0" smtClean="0">
                <a:solidFill>
                  <a:schemeClr val="accent5">
                    <a:lumMod val="50000"/>
                  </a:schemeClr>
                </a:solidFill>
                <a:latin typeface="+mj-lt"/>
              </a:rPr>
              <a:t>8 for shifting red colors</a:t>
            </a:r>
          </a:p>
          <a:p>
            <a:r>
              <a:rPr lang="en-US" dirty="0" smtClean="0">
                <a:solidFill>
                  <a:schemeClr val="accent5">
                    <a:lumMod val="50000"/>
                  </a:schemeClr>
                </a:solidFill>
                <a:latin typeface="+mj-lt"/>
              </a:rPr>
              <a:t>8 for shifting green colors</a:t>
            </a:r>
          </a:p>
          <a:p>
            <a:r>
              <a:rPr lang="en-US" dirty="0" smtClean="0">
                <a:solidFill>
                  <a:schemeClr val="accent5">
                    <a:lumMod val="50000"/>
                  </a:schemeClr>
                </a:solidFill>
                <a:latin typeface="+mj-lt"/>
              </a:rPr>
              <a:t>8 for shifting blue</a:t>
            </a:r>
          </a:p>
          <a:p>
            <a:endParaRPr lang="en-US" dirty="0" smtClean="0">
              <a:solidFill>
                <a:schemeClr val="accent5">
                  <a:lumMod val="50000"/>
                </a:schemeClr>
              </a:solidFill>
              <a:latin typeface="+mj-lt"/>
            </a:endParaRPr>
          </a:p>
          <a:p>
            <a:r>
              <a:rPr lang="en-US" dirty="0" smtClean="0">
                <a:solidFill>
                  <a:schemeClr val="accent5">
                    <a:lumMod val="50000"/>
                  </a:schemeClr>
                </a:solidFill>
                <a:latin typeface="+mj-lt"/>
              </a:rPr>
              <a:t>192 resistors:</a:t>
            </a:r>
          </a:p>
          <a:p>
            <a:r>
              <a:rPr lang="en-US" dirty="0" smtClean="0">
                <a:solidFill>
                  <a:schemeClr val="accent5">
                    <a:lumMod val="50000"/>
                  </a:schemeClr>
                </a:solidFill>
                <a:latin typeface="+mj-lt"/>
              </a:rPr>
              <a:t>64 of 100 </a:t>
            </a:r>
            <a:r>
              <a:rPr lang="el-GR" dirty="0" smtClean="0">
                <a:solidFill>
                  <a:schemeClr val="accent5">
                    <a:lumMod val="50000"/>
                  </a:schemeClr>
                </a:solidFill>
                <a:latin typeface="+mj-lt"/>
              </a:rPr>
              <a:t>Ω</a:t>
            </a:r>
            <a:r>
              <a:rPr lang="en-US" dirty="0" smtClean="0">
                <a:solidFill>
                  <a:schemeClr val="accent5">
                    <a:lumMod val="50000"/>
                  </a:schemeClr>
                </a:solidFill>
                <a:latin typeface="+mj-lt"/>
              </a:rPr>
              <a:t> for blue color output</a:t>
            </a:r>
          </a:p>
          <a:p>
            <a:r>
              <a:rPr lang="en-US" dirty="0" smtClean="0">
                <a:solidFill>
                  <a:schemeClr val="accent5">
                    <a:lumMod val="50000"/>
                  </a:schemeClr>
                </a:solidFill>
                <a:latin typeface="+mj-lt"/>
              </a:rPr>
              <a:t>64 of 100 </a:t>
            </a:r>
            <a:r>
              <a:rPr lang="el-GR" dirty="0" smtClean="0">
                <a:solidFill>
                  <a:schemeClr val="accent5">
                    <a:lumMod val="50000"/>
                  </a:schemeClr>
                </a:solidFill>
                <a:latin typeface="+mj-lt"/>
              </a:rPr>
              <a:t>Ω</a:t>
            </a:r>
            <a:r>
              <a:rPr lang="en-US" dirty="0" smtClean="0">
                <a:solidFill>
                  <a:schemeClr val="accent5">
                    <a:lumMod val="50000"/>
                  </a:schemeClr>
                </a:solidFill>
                <a:latin typeface="+mj-lt"/>
              </a:rPr>
              <a:t> for green color output</a:t>
            </a:r>
          </a:p>
          <a:p>
            <a:r>
              <a:rPr lang="en-US" dirty="0" smtClean="0">
                <a:solidFill>
                  <a:schemeClr val="accent5">
                    <a:lumMod val="50000"/>
                  </a:schemeClr>
                </a:solidFill>
                <a:latin typeface="+mj-lt"/>
              </a:rPr>
              <a:t>64 of 180 </a:t>
            </a:r>
            <a:r>
              <a:rPr lang="el-GR" dirty="0" smtClean="0">
                <a:solidFill>
                  <a:schemeClr val="accent5">
                    <a:lumMod val="50000"/>
                  </a:schemeClr>
                </a:solidFill>
                <a:latin typeface="+mj-lt"/>
              </a:rPr>
              <a:t>Ω</a:t>
            </a:r>
            <a:r>
              <a:rPr lang="en-US" dirty="0" smtClean="0">
                <a:solidFill>
                  <a:schemeClr val="accent5">
                    <a:lumMod val="50000"/>
                  </a:schemeClr>
                </a:solidFill>
                <a:latin typeface="+mj-lt"/>
              </a:rPr>
              <a:t> for red color output</a:t>
            </a: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6210300" y="3467100"/>
            <a:ext cx="35814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3" descr="C:\Users\Update\Desktop\HardwareGraduationProject\P010111_2257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5400000">
            <a:off x="4686300" y="1943100"/>
            <a:ext cx="3657600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>
                <a:solidFill>
                  <a:schemeClr val="accent5">
                    <a:lumMod val="50000"/>
                  </a:schemeClr>
                </a:solidFill>
              </a:rPr>
              <a:t>Front View</a:t>
            </a:r>
            <a:endParaRPr lang="en-US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 descr="https://fbcdn-sphotos-h-a.akamaihd.net/hphotos-ak-prn1/v/524829_577117545655181_922060192_n.jpg?oh=aec45ac388ea4d05617b7532a369c8bb&amp;oe=5186984B&amp;__gda__=1367865978_84ff3462432fee7f873cb5f4c9ab728c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219201"/>
            <a:ext cx="9143999" cy="563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>
                <a:solidFill>
                  <a:schemeClr val="accent5">
                    <a:lumMod val="50000"/>
                  </a:schemeClr>
                </a:solidFill>
              </a:rPr>
              <a:t>Why RGB Led cube ?</a:t>
            </a:r>
            <a:endParaRPr lang="en-US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>
                <a:solidFill>
                  <a:schemeClr val="accent5">
                    <a:lumMod val="50000"/>
                  </a:schemeClr>
                </a:solidFill>
                <a:latin typeface="+mj-lt"/>
              </a:rPr>
              <a:t>This cube could be useful in many aspects:</a:t>
            </a:r>
          </a:p>
          <a:p>
            <a:pPr>
              <a:buNone/>
            </a:pPr>
            <a:r>
              <a:rPr lang="en-US" dirty="0" smtClean="0">
                <a:solidFill>
                  <a:schemeClr val="accent5">
                    <a:lumMod val="50000"/>
                  </a:schemeClr>
                </a:solidFill>
                <a:latin typeface="+mj-lt"/>
              </a:rPr>
              <a:t> </a:t>
            </a:r>
          </a:p>
          <a:p>
            <a:pPr>
              <a:buNone/>
            </a:pPr>
            <a:r>
              <a:rPr lang="en-US" dirty="0" smtClean="0">
                <a:solidFill>
                  <a:schemeClr val="accent5">
                    <a:lumMod val="50000"/>
                  </a:schemeClr>
                </a:solidFill>
                <a:latin typeface="+mj-lt"/>
              </a:rPr>
              <a:t>1- Animation with wonderful colors</a:t>
            </a:r>
          </a:p>
          <a:p>
            <a:pPr>
              <a:buNone/>
            </a:pPr>
            <a:r>
              <a:rPr lang="en-US" dirty="0" smtClean="0">
                <a:solidFill>
                  <a:schemeClr val="accent5">
                    <a:lumMod val="50000"/>
                  </a:schemeClr>
                </a:solidFill>
                <a:latin typeface="+mj-lt"/>
              </a:rPr>
              <a:t>2- Designing 3-D games</a:t>
            </a:r>
          </a:p>
          <a:p>
            <a:pPr>
              <a:buNone/>
            </a:pPr>
            <a:r>
              <a:rPr lang="en-US" dirty="0" smtClean="0">
                <a:solidFill>
                  <a:schemeClr val="accent5">
                    <a:lumMod val="50000"/>
                  </a:schemeClr>
                </a:solidFill>
                <a:latin typeface="+mj-lt"/>
              </a:rPr>
              <a:t>3- Home safety system testing</a:t>
            </a:r>
          </a:p>
          <a:p>
            <a:pPr>
              <a:buNone/>
            </a:pPr>
            <a:r>
              <a:rPr lang="en-US" dirty="0" smtClean="0">
                <a:solidFill>
                  <a:schemeClr val="accent5">
                    <a:lumMod val="50000"/>
                  </a:schemeClr>
                </a:solidFill>
                <a:latin typeface="+mj-lt"/>
              </a:rPr>
              <a:t>4- Designing analog/digital clocks</a:t>
            </a:r>
          </a:p>
          <a:p>
            <a:pPr>
              <a:buNone/>
            </a:pPr>
            <a:endParaRPr lang="en-US" dirty="0">
              <a:solidFill>
                <a:schemeClr val="accent5">
                  <a:lumMod val="50000"/>
                </a:schemeClr>
              </a:solidFill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28600" y="228600"/>
            <a:ext cx="1604798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Circuit diagram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381000" y="1447800"/>
            <a:ext cx="1828800" cy="22098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3352800" y="685800"/>
            <a:ext cx="685800" cy="9906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3352800" y="2362200"/>
            <a:ext cx="685800" cy="9906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3352800" y="4953000"/>
            <a:ext cx="685800" cy="9906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838200" y="3810000"/>
            <a:ext cx="18698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Arduino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3505200" y="3581400"/>
            <a:ext cx="49116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.</a:t>
            </a:r>
          </a:p>
          <a:p>
            <a:r>
              <a:rPr lang="en-US" b="1" dirty="0" smtClean="0"/>
              <a:t>.</a:t>
            </a:r>
          </a:p>
          <a:p>
            <a:r>
              <a:rPr lang="en-US" b="1" dirty="0" smtClean="0"/>
              <a:t>.</a:t>
            </a:r>
          </a:p>
          <a:p>
            <a:endParaRPr lang="en-US" b="1" dirty="0"/>
          </a:p>
        </p:txBody>
      </p:sp>
      <p:cxnSp>
        <p:nvCxnSpPr>
          <p:cNvPr id="10" name="Straight Arrow Connector 9"/>
          <p:cNvCxnSpPr/>
          <p:nvPr/>
        </p:nvCxnSpPr>
        <p:spPr>
          <a:xfrm flipV="1">
            <a:off x="2667000" y="914400"/>
            <a:ext cx="0" cy="11430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2667000" y="914400"/>
            <a:ext cx="5334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3200400" y="914400"/>
            <a:ext cx="0" cy="3810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>
            <a:off x="3200400" y="1219200"/>
            <a:ext cx="1524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2209800" y="2057400"/>
            <a:ext cx="4572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2895600" y="1295400"/>
            <a:ext cx="4171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Ds</a:t>
            </a:r>
            <a:endParaRPr lang="en-US" dirty="0"/>
          </a:p>
        </p:txBody>
      </p:sp>
      <p:cxnSp>
        <p:nvCxnSpPr>
          <p:cNvPr id="16" name="Straight Arrow Connector 15"/>
          <p:cNvCxnSpPr/>
          <p:nvPr/>
        </p:nvCxnSpPr>
        <p:spPr>
          <a:xfrm>
            <a:off x="4038600" y="1524000"/>
            <a:ext cx="3048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>
            <a:off x="4343400" y="1524000"/>
            <a:ext cx="0" cy="3048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flipH="1">
            <a:off x="3200400" y="1828800"/>
            <a:ext cx="11430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>
            <a:off x="3200400" y="1828800"/>
            <a:ext cx="0" cy="7620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>
            <a:off x="3124200" y="2514600"/>
            <a:ext cx="2286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3505200" y="1295400"/>
            <a:ext cx="5277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Q7-</a:t>
            </a:r>
            <a:endParaRPr lang="en-US" dirty="0"/>
          </a:p>
        </p:txBody>
      </p:sp>
      <p:cxnSp>
        <p:nvCxnSpPr>
          <p:cNvPr id="22" name="Straight Arrow Connector 21"/>
          <p:cNvCxnSpPr/>
          <p:nvPr/>
        </p:nvCxnSpPr>
        <p:spPr>
          <a:xfrm>
            <a:off x="4038600" y="762000"/>
            <a:ext cx="7620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>
            <a:off x="4800600" y="762000"/>
            <a:ext cx="0" cy="19050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 flipH="1">
            <a:off x="4114800" y="2667000"/>
            <a:ext cx="7620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>
            <a:off x="4038600" y="1295400"/>
            <a:ext cx="4572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>
            <a:off x="4495800" y="1295400"/>
            <a:ext cx="0" cy="11430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 flipH="1">
            <a:off x="4114800" y="2438400"/>
            <a:ext cx="4572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4191000" y="304800"/>
            <a:ext cx="4651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Clk</a:t>
            </a:r>
            <a:endParaRPr lang="en-US" dirty="0"/>
          </a:p>
        </p:txBody>
      </p:sp>
      <p:sp>
        <p:nvSpPr>
          <p:cNvPr id="29" name="TextBox 28"/>
          <p:cNvSpPr txBox="1"/>
          <p:nvPr/>
        </p:nvSpPr>
        <p:spPr>
          <a:xfrm>
            <a:off x="4114800" y="914400"/>
            <a:ext cx="6846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Latch</a:t>
            </a:r>
            <a:endParaRPr lang="en-US" dirty="0"/>
          </a:p>
        </p:txBody>
      </p:sp>
      <p:sp>
        <p:nvSpPr>
          <p:cNvPr id="30" name="TextBox 29"/>
          <p:cNvSpPr txBox="1"/>
          <p:nvPr/>
        </p:nvSpPr>
        <p:spPr>
          <a:xfrm>
            <a:off x="2895600" y="2590800"/>
            <a:ext cx="4171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Ds</a:t>
            </a:r>
            <a:endParaRPr lang="en-US" dirty="0"/>
          </a:p>
        </p:txBody>
      </p:sp>
      <p:sp>
        <p:nvSpPr>
          <p:cNvPr id="31" name="Rectangle 30"/>
          <p:cNvSpPr/>
          <p:nvPr/>
        </p:nvSpPr>
        <p:spPr>
          <a:xfrm>
            <a:off x="6172200" y="762000"/>
            <a:ext cx="685800" cy="9906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ectangle 31"/>
          <p:cNvSpPr/>
          <p:nvPr/>
        </p:nvSpPr>
        <p:spPr>
          <a:xfrm>
            <a:off x="6172200" y="5029200"/>
            <a:ext cx="685800" cy="9906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TextBox 32"/>
          <p:cNvSpPr txBox="1"/>
          <p:nvPr/>
        </p:nvSpPr>
        <p:spPr>
          <a:xfrm>
            <a:off x="6324600" y="3657600"/>
            <a:ext cx="49116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.</a:t>
            </a:r>
          </a:p>
          <a:p>
            <a:r>
              <a:rPr lang="en-US" b="1" dirty="0" smtClean="0"/>
              <a:t>.</a:t>
            </a:r>
          </a:p>
          <a:p>
            <a:r>
              <a:rPr lang="en-US" b="1" dirty="0" smtClean="0"/>
              <a:t>.</a:t>
            </a:r>
          </a:p>
          <a:p>
            <a:endParaRPr lang="en-US" b="1" dirty="0"/>
          </a:p>
        </p:txBody>
      </p:sp>
      <p:sp>
        <p:nvSpPr>
          <p:cNvPr id="34" name="TextBox 33"/>
          <p:cNvSpPr txBox="1"/>
          <p:nvPr/>
        </p:nvSpPr>
        <p:spPr>
          <a:xfrm>
            <a:off x="5715000" y="1371600"/>
            <a:ext cx="4171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Ds</a:t>
            </a:r>
            <a:endParaRPr lang="en-US" dirty="0"/>
          </a:p>
        </p:txBody>
      </p:sp>
      <p:cxnSp>
        <p:nvCxnSpPr>
          <p:cNvPr id="35" name="Straight Arrow Connector 34"/>
          <p:cNvCxnSpPr/>
          <p:nvPr/>
        </p:nvCxnSpPr>
        <p:spPr>
          <a:xfrm>
            <a:off x="6858000" y="1600200"/>
            <a:ext cx="3048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/>
          <p:nvPr/>
        </p:nvCxnSpPr>
        <p:spPr>
          <a:xfrm>
            <a:off x="7162800" y="1600200"/>
            <a:ext cx="0" cy="3048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/>
          <p:nvPr/>
        </p:nvCxnSpPr>
        <p:spPr>
          <a:xfrm flipH="1">
            <a:off x="6019800" y="1905000"/>
            <a:ext cx="11430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/>
          <p:nvPr/>
        </p:nvCxnSpPr>
        <p:spPr>
          <a:xfrm>
            <a:off x="6019800" y="1905000"/>
            <a:ext cx="0" cy="7620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/>
          <p:cNvSpPr txBox="1"/>
          <p:nvPr/>
        </p:nvSpPr>
        <p:spPr>
          <a:xfrm>
            <a:off x="6324600" y="1371600"/>
            <a:ext cx="5277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Q7-</a:t>
            </a:r>
            <a:endParaRPr lang="en-US" dirty="0"/>
          </a:p>
        </p:txBody>
      </p:sp>
      <p:cxnSp>
        <p:nvCxnSpPr>
          <p:cNvPr id="40" name="Straight Arrow Connector 39"/>
          <p:cNvCxnSpPr/>
          <p:nvPr/>
        </p:nvCxnSpPr>
        <p:spPr>
          <a:xfrm>
            <a:off x="6858000" y="838200"/>
            <a:ext cx="7620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/>
          <p:nvPr/>
        </p:nvCxnSpPr>
        <p:spPr>
          <a:xfrm>
            <a:off x="7620000" y="838200"/>
            <a:ext cx="0" cy="19050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/>
          <p:cNvCxnSpPr/>
          <p:nvPr/>
        </p:nvCxnSpPr>
        <p:spPr>
          <a:xfrm flipH="1">
            <a:off x="6934200" y="2743200"/>
            <a:ext cx="7620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/>
          <p:cNvCxnSpPr/>
          <p:nvPr/>
        </p:nvCxnSpPr>
        <p:spPr>
          <a:xfrm>
            <a:off x="6858000" y="1371600"/>
            <a:ext cx="4572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/>
          <p:cNvCxnSpPr/>
          <p:nvPr/>
        </p:nvCxnSpPr>
        <p:spPr>
          <a:xfrm>
            <a:off x="7315200" y="1371600"/>
            <a:ext cx="0" cy="11430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/>
          <p:cNvCxnSpPr/>
          <p:nvPr/>
        </p:nvCxnSpPr>
        <p:spPr>
          <a:xfrm flipH="1">
            <a:off x="6934200" y="2514600"/>
            <a:ext cx="4572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TextBox 45"/>
          <p:cNvSpPr txBox="1"/>
          <p:nvPr/>
        </p:nvSpPr>
        <p:spPr>
          <a:xfrm>
            <a:off x="7010400" y="381000"/>
            <a:ext cx="4651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Clk</a:t>
            </a:r>
            <a:endParaRPr lang="en-US" dirty="0"/>
          </a:p>
        </p:txBody>
      </p:sp>
      <p:sp>
        <p:nvSpPr>
          <p:cNvPr id="47" name="TextBox 46"/>
          <p:cNvSpPr txBox="1"/>
          <p:nvPr/>
        </p:nvSpPr>
        <p:spPr>
          <a:xfrm>
            <a:off x="6934200" y="990600"/>
            <a:ext cx="6846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Latch</a:t>
            </a:r>
            <a:endParaRPr lang="en-US" dirty="0"/>
          </a:p>
        </p:txBody>
      </p:sp>
      <p:sp>
        <p:nvSpPr>
          <p:cNvPr id="48" name="TextBox 47"/>
          <p:cNvSpPr txBox="1"/>
          <p:nvPr/>
        </p:nvSpPr>
        <p:spPr>
          <a:xfrm>
            <a:off x="5715000" y="2667000"/>
            <a:ext cx="4171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Ds</a:t>
            </a:r>
            <a:endParaRPr lang="en-US" dirty="0"/>
          </a:p>
        </p:txBody>
      </p:sp>
      <p:sp>
        <p:nvSpPr>
          <p:cNvPr id="59" name="Rectangle 58"/>
          <p:cNvSpPr/>
          <p:nvPr/>
        </p:nvSpPr>
        <p:spPr>
          <a:xfrm>
            <a:off x="6248400" y="2362200"/>
            <a:ext cx="685800" cy="9906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0" name="Straight Arrow Connector 59"/>
          <p:cNvCxnSpPr/>
          <p:nvPr/>
        </p:nvCxnSpPr>
        <p:spPr>
          <a:xfrm>
            <a:off x="6019800" y="2667000"/>
            <a:ext cx="2286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TextBox 60"/>
          <p:cNvSpPr txBox="1"/>
          <p:nvPr/>
        </p:nvSpPr>
        <p:spPr>
          <a:xfrm>
            <a:off x="4724400" y="3200400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……..</a:t>
            </a:r>
            <a:endParaRPr lang="en-US" b="1" dirty="0"/>
          </a:p>
        </p:txBody>
      </p:sp>
      <p:sp>
        <p:nvSpPr>
          <p:cNvPr id="62" name="TextBox 61"/>
          <p:cNvSpPr txBox="1"/>
          <p:nvPr/>
        </p:nvSpPr>
        <p:spPr>
          <a:xfrm>
            <a:off x="4343400" y="0"/>
            <a:ext cx="15068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Shift Registers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b="1" dirty="0" smtClean="0">
                <a:solidFill>
                  <a:schemeClr val="accent5">
                    <a:lumMod val="50000"/>
                  </a:schemeClr>
                </a:solidFill>
              </a:rPr>
              <a:t>Problem</a:t>
            </a:r>
            <a:endParaRPr lang="en-US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5">
                    <a:lumMod val="50000"/>
                  </a:schemeClr>
                </a:solidFill>
                <a:latin typeface="+mj-lt"/>
              </a:rPr>
              <a:t>This circuit was perfect for lighting all the cube but have many problems in shifting and choosing colors. It needs just 5 volt which is very small for lighting a whole cube with high intensity</a:t>
            </a:r>
          </a:p>
          <a:p>
            <a:pPr>
              <a:buNone/>
            </a:pPr>
            <a:endParaRPr lang="en-US" dirty="0">
              <a:solidFill>
                <a:schemeClr val="accent5">
                  <a:lumMod val="50000"/>
                </a:schemeClr>
              </a:solidFill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b="1" dirty="0" smtClean="0">
                <a:solidFill>
                  <a:schemeClr val="accent5">
                    <a:lumMod val="50000"/>
                  </a:schemeClr>
                </a:solidFill>
              </a:rPr>
              <a:t>Try 2 version 2 </a:t>
            </a:r>
            <a:endParaRPr lang="en-US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458200" cy="5105400"/>
          </a:xfrm>
        </p:spPr>
        <p:txBody>
          <a:bodyPr>
            <a:normAutofit fontScale="77500" lnSpcReduction="20000"/>
          </a:bodyPr>
          <a:lstStyle/>
          <a:p>
            <a:pPr algn="ctr">
              <a:buNone/>
            </a:pPr>
            <a:r>
              <a:rPr lang="en-US" b="1" dirty="0" smtClean="0">
                <a:solidFill>
                  <a:schemeClr val="accent5">
                    <a:lumMod val="50000"/>
                  </a:schemeClr>
                </a:solidFill>
              </a:rPr>
              <a:t>Components:</a:t>
            </a:r>
          </a:p>
          <a:p>
            <a:endParaRPr lang="en-US" dirty="0" smtClean="0">
              <a:solidFill>
                <a:schemeClr val="accent5">
                  <a:lumMod val="50000"/>
                </a:schemeClr>
              </a:solidFill>
            </a:endParaRPr>
          </a:p>
          <a:p>
            <a:r>
              <a:rPr lang="en-US" dirty="0" smtClean="0">
                <a:solidFill>
                  <a:schemeClr val="accent5">
                    <a:lumMod val="50000"/>
                  </a:schemeClr>
                </a:solidFill>
              </a:rPr>
              <a:t>25 shift registers of 74HC595</a:t>
            </a:r>
          </a:p>
          <a:p>
            <a:r>
              <a:rPr lang="en-US" dirty="0" smtClean="0">
                <a:solidFill>
                  <a:schemeClr val="accent5">
                    <a:lumMod val="50000"/>
                  </a:schemeClr>
                </a:solidFill>
              </a:rPr>
              <a:t>1 for shifting layers</a:t>
            </a:r>
          </a:p>
          <a:p>
            <a:r>
              <a:rPr lang="en-US" dirty="0" smtClean="0">
                <a:solidFill>
                  <a:schemeClr val="accent5">
                    <a:lumMod val="50000"/>
                  </a:schemeClr>
                </a:solidFill>
              </a:rPr>
              <a:t>8 for shifting red colors</a:t>
            </a:r>
          </a:p>
          <a:p>
            <a:r>
              <a:rPr lang="en-US" dirty="0" smtClean="0">
                <a:solidFill>
                  <a:schemeClr val="accent5">
                    <a:lumMod val="50000"/>
                  </a:schemeClr>
                </a:solidFill>
              </a:rPr>
              <a:t>8 for shifting green colors</a:t>
            </a:r>
          </a:p>
          <a:p>
            <a:r>
              <a:rPr lang="en-US" dirty="0" smtClean="0">
                <a:solidFill>
                  <a:schemeClr val="accent5">
                    <a:lumMod val="50000"/>
                  </a:schemeClr>
                </a:solidFill>
              </a:rPr>
              <a:t>8 for shifting blue</a:t>
            </a:r>
          </a:p>
          <a:p>
            <a:endParaRPr lang="en-US" dirty="0" smtClean="0">
              <a:solidFill>
                <a:schemeClr val="accent5">
                  <a:lumMod val="50000"/>
                </a:schemeClr>
              </a:solidFill>
            </a:endParaRPr>
          </a:p>
          <a:p>
            <a:r>
              <a:rPr lang="en-US" dirty="0" smtClean="0">
                <a:solidFill>
                  <a:schemeClr val="accent5">
                    <a:lumMod val="50000"/>
                  </a:schemeClr>
                </a:solidFill>
              </a:rPr>
              <a:t>192 resistors:</a:t>
            </a:r>
          </a:p>
          <a:p>
            <a:r>
              <a:rPr lang="en-US" dirty="0" smtClean="0">
                <a:solidFill>
                  <a:schemeClr val="accent5">
                    <a:lumMod val="50000"/>
                  </a:schemeClr>
                </a:solidFill>
              </a:rPr>
              <a:t>64 of 100 </a:t>
            </a:r>
            <a:r>
              <a:rPr lang="el-GR" dirty="0" smtClean="0">
                <a:solidFill>
                  <a:schemeClr val="accent5">
                    <a:lumMod val="50000"/>
                  </a:schemeClr>
                </a:solidFill>
              </a:rPr>
              <a:t>Ω</a:t>
            </a:r>
            <a:r>
              <a:rPr lang="en-US" dirty="0" smtClean="0">
                <a:solidFill>
                  <a:schemeClr val="accent5">
                    <a:lumMod val="50000"/>
                  </a:schemeClr>
                </a:solidFill>
              </a:rPr>
              <a:t> for blue color output</a:t>
            </a:r>
          </a:p>
          <a:p>
            <a:r>
              <a:rPr lang="en-US" dirty="0" smtClean="0">
                <a:solidFill>
                  <a:schemeClr val="accent5">
                    <a:lumMod val="50000"/>
                  </a:schemeClr>
                </a:solidFill>
              </a:rPr>
              <a:t>64 of 100 </a:t>
            </a:r>
            <a:r>
              <a:rPr lang="el-GR" dirty="0" smtClean="0">
                <a:solidFill>
                  <a:schemeClr val="accent5">
                    <a:lumMod val="50000"/>
                  </a:schemeClr>
                </a:solidFill>
              </a:rPr>
              <a:t>Ω</a:t>
            </a:r>
            <a:r>
              <a:rPr lang="en-US" dirty="0" smtClean="0">
                <a:solidFill>
                  <a:schemeClr val="accent5">
                    <a:lumMod val="50000"/>
                  </a:schemeClr>
                </a:solidFill>
              </a:rPr>
              <a:t> for green color output</a:t>
            </a:r>
          </a:p>
          <a:p>
            <a:r>
              <a:rPr lang="en-US" dirty="0" smtClean="0">
                <a:solidFill>
                  <a:schemeClr val="accent5">
                    <a:lumMod val="50000"/>
                  </a:schemeClr>
                </a:solidFill>
              </a:rPr>
              <a:t>64 of 180 </a:t>
            </a:r>
            <a:r>
              <a:rPr lang="el-GR" dirty="0" smtClean="0">
                <a:solidFill>
                  <a:schemeClr val="accent5">
                    <a:lumMod val="50000"/>
                  </a:schemeClr>
                </a:solidFill>
              </a:rPr>
              <a:t>Ω</a:t>
            </a:r>
            <a:r>
              <a:rPr lang="en-US" dirty="0" smtClean="0">
                <a:solidFill>
                  <a:schemeClr val="accent5">
                    <a:lumMod val="50000"/>
                  </a:schemeClr>
                </a:solidFill>
              </a:rPr>
              <a:t> for red color output</a:t>
            </a:r>
          </a:p>
          <a:p>
            <a:endParaRPr lang="en-US" dirty="0" smtClean="0">
              <a:solidFill>
                <a:schemeClr val="accent5">
                  <a:lumMod val="50000"/>
                </a:schemeClr>
              </a:solidFill>
            </a:endParaRPr>
          </a:p>
          <a:p>
            <a:r>
              <a:rPr lang="en-US" dirty="0" smtClean="0">
                <a:solidFill>
                  <a:schemeClr val="accent5">
                    <a:lumMod val="50000"/>
                  </a:schemeClr>
                </a:solidFill>
              </a:rPr>
              <a:t>3 of 3-to-8 Line Decoder of MM74HCT138</a:t>
            </a:r>
            <a:endParaRPr lang="en-US" dirty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5247259" y="2226691"/>
            <a:ext cx="4599432" cy="3194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28600" y="228600"/>
            <a:ext cx="1604798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Circuit diagram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52400" y="1676400"/>
            <a:ext cx="1828800" cy="22098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4495800" y="914400"/>
            <a:ext cx="685800" cy="9906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4495800" y="2590800"/>
            <a:ext cx="685800" cy="9906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4495800" y="5181600"/>
            <a:ext cx="685800" cy="9906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152400" y="4038600"/>
            <a:ext cx="18698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Arduino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648200" y="3810000"/>
            <a:ext cx="49116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.</a:t>
            </a:r>
          </a:p>
          <a:p>
            <a:r>
              <a:rPr lang="en-US" b="1" dirty="0" smtClean="0"/>
              <a:t>.</a:t>
            </a:r>
          </a:p>
          <a:p>
            <a:r>
              <a:rPr lang="en-US" b="1" dirty="0" smtClean="0"/>
              <a:t>.</a:t>
            </a:r>
          </a:p>
          <a:p>
            <a:endParaRPr lang="en-US" b="1" dirty="0"/>
          </a:p>
        </p:txBody>
      </p:sp>
      <p:cxnSp>
        <p:nvCxnSpPr>
          <p:cNvPr id="10" name="Straight Arrow Connector 9"/>
          <p:cNvCxnSpPr/>
          <p:nvPr/>
        </p:nvCxnSpPr>
        <p:spPr>
          <a:xfrm flipV="1">
            <a:off x="3810000" y="1143000"/>
            <a:ext cx="0" cy="6096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3810000" y="1143000"/>
            <a:ext cx="5334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4343400" y="1143000"/>
            <a:ext cx="0" cy="3810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>
            <a:off x="4343400" y="1447800"/>
            <a:ext cx="1524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1981200" y="1828800"/>
            <a:ext cx="19050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4038600" y="1524000"/>
            <a:ext cx="4171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Ds</a:t>
            </a:r>
            <a:endParaRPr lang="en-US" dirty="0"/>
          </a:p>
        </p:txBody>
      </p:sp>
      <p:cxnSp>
        <p:nvCxnSpPr>
          <p:cNvPr id="16" name="Straight Arrow Connector 15"/>
          <p:cNvCxnSpPr/>
          <p:nvPr/>
        </p:nvCxnSpPr>
        <p:spPr>
          <a:xfrm>
            <a:off x="5181600" y="1752600"/>
            <a:ext cx="3048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>
            <a:off x="5486400" y="1752600"/>
            <a:ext cx="0" cy="3048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flipH="1">
            <a:off x="4343400" y="2057400"/>
            <a:ext cx="11430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>
            <a:off x="4343400" y="2057400"/>
            <a:ext cx="0" cy="7620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>
            <a:off x="4267200" y="2743200"/>
            <a:ext cx="2286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4648200" y="1524000"/>
            <a:ext cx="5277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Q7-</a:t>
            </a:r>
            <a:endParaRPr lang="en-US" dirty="0"/>
          </a:p>
        </p:txBody>
      </p:sp>
      <p:cxnSp>
        <p:nvCxnSpPr>
          <p:cNvPr id="22" name="Straight Arrow Connector 21"/>
          <p:cNvCxnSpPr/>
          <p:nvPr/>
        </p:nvCxnSpPr>
        <p:spPr>
          <a:xfrm>
            <a:off x="5181600" y="990600"/>
            <a:ext cx="7620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>
            <a:off x="5943600" y="990600"/>
            <a:ext cx="0" cy="19050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 flipH="1">
            <a:off x="5257800" y="2895600"/>
            <a:ext cx="7620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>
            <a:off x="5181600" y="1524000"/>
            <a:ext cx="4572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>
            <a:off x="5638800" y="1524000"/>
            <a:ext cx="0" cy="11430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 flipH="1">
            <a:off x="5257800" y="2667000"/>
            <a:ext cx="4572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5334000" y="533400"/>
            <a:ext cx="4651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Clk</a:t>
            </a:r>
            <a:endParaRPr lang="en-US" dirty="0"/>
          </a:p>
        </p:txBody>
      </p:sp>
      <p:sp>
        <p:nvSpPr>
          <p:cNvPr id="29" name="TextBox 28"/>
          <p:cNvSpPr txBox="1"/>
          <p:nvPr/>
        </p:nvSpPr>
        <p:spPr>
          <a:xfrm>
            <a:off x="5257800" y="1143000"/>
            <a:ext cx="6846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Latch</a:t>
            </a:r>
            <a:endParaRPr lang="en-US" dirty="0"/>
          </a:p>
        </p:txBody>
      </p:sp>
      <p:sp>
        <p:nvSpPr>
          <p:cNvPr id="30" name="TextBox 29"/>
          <p:cNvSpPr txBox="1"/>
          <p:nvPr/>
        </p:nvSpPr>
        <p:spPr>
          <a:xfrm>
            <a:off x="4038600" y="2819400"/>
            <a:ext cx="4171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Ds</a:t>
            </a:r>
            <a:endParaRPr lang="en-US" dirty="0"/>
          </a:p>
        </p:txBody>
      </p:sp>
      <p:sp>
        <p:nvSpPr>
          <p:cNvPr id="31" name="Rectangle 30"/>
          <p:cNvSpPr/>
          <p:nvPr/>
        </p:nvSpPr>
        <p:spPr>
          <a:xfrm>
            <a:off x="7315200" y="990600"/>
            <a:ext cx="685800" cy="9906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ectangle 31"/>
          <p:cNvSpPr/>
          <p:nvPr/>
        </p:nvSpPr>
        <p:spPr>
          <a:xfrm>
            <a:off x="7315200" y="5257800"/>
            <a:ext cx="685800" cy="9906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TextBox 32"/>
          <p:cNvSpPr txBox="1"/>
          <p:nvPr/>
        </p:nvSpPr>
        <p:spPr>
          <a:xfrm>
            <a:off x="7467600" y="3886200"/>
            <a:ext cx="49116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.</a:t>
            </a:r>
          </a:p>
          <a:p>
            <a:r>
              <a:rPr lang="en-US" b="1" dirty="0" smtClean="0"/>
              <a:t>.</a:t>
            </a:r>
          </a:p>
          <a:p>
            <a:r>
              <a:rPr lang="en-US" b="1" dirty="0" smtClean="0"/>
              <a:t>.</a:t>
            </a:r>
          </a:p>
          <a:p>
            <a:endParaRPr lang="en-US" b="1" dirty="0"/>
          </a:p>
        </p:txBody>
      </p:sp>
      <p:sp>
        <p:nvSpPr>
          <p:cNvPr id="34" name="TextBox 33"/>
          <p:cNvSpPr txBox="1"/>
          <p:nvPr/>
        </p:nvSpPr>
        <p:spPr>
          <a:xfrm>
            <a:off x="6858000" y="1600200"/>
            <a:ext cx="4171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Ds</a:t>
            </a:r>
            <a:endParaRPr lang="en-US" dirty="0"/>
          </a:p>
        </p:txBody>
      </p:sp>
      <p:cxnSp>
        <p:nvCxnSpPr>
          <p:cNvPr id="35" name="Straight Arrow Connector 34"/>
          <p:cNvCxnSpPr/>
          <p:nvPr/>
        </p:nvCxnSpPr>
        <p:spPr>
          <a:xfrm>
            <a:off x="8001000" y="1828800"/>
            <a:ext cx="3048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/>
          <p:nvPr/>
        </p:nvCxnSpPr>
        <p:spPr>
          <a:xfrm>
            <a:off x="8305800" y="1828800"/>
            <a:ext cx="0" cy="3048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/>
          <p:nvPr/>
        </p:nvCxnSpPr>
        <p:spPr>
          <a:xfrm flipH="1">
            <a:off x="7162800" y="2133600"/>
            <a:ext cx="11430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/>
          <p:nvPr/>
        </p:nvCxnSpPr>
        <p:spPr>
          <a:xfrm>
            <a:off x="7162800" y="2133600"/>
            <a:ext cx="0" cy="7620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/>
          <p:cNvSpPr txBox="1"/>
          <p:nvPr/>
        </p:nvSpPr>
        <p:spPr>
          <a:xfrm>
            <a:off x="7467600" y="1600200"/>
            <a:ext cx="5277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Q7-</a:t>
            </a:r>
            <a:endParaRPr lang="en-US" dirty="0"/>
          </a:p>
        </p:txBody>
      </p:sp>
      <p:cxnSp>
        <p:nvCxnSpPr>
          <p:cNvPr id="40" name="Straight Arrow Connector 39"/>
          <p:cNvCxnSpPr/>
          <p:nvPr/>
        </p:nvCxnSpPr>
        <p:spPr>
          <a:xfrm>
            <a:off x="8153400" y="1066800"/>
            <a:ext cx="7620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/>
          <p:nvPr/>
        </p:nvCxnSpPr>
        <p:spPr>
          <a:xfrm>
            <a:off x="8915400" y="1066800"/>
            <a:ext cx="0" cy="19050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/>
          <p:cNvCxnSpPr/>
          <p:nvPr/>
        </p:nvCxnSpPr>
        <p:spPr>
          <a:xfrm flipH="1">
            <a:off x="8229600" y="2971800"/>
            <a:ext cx="7620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/>
          <p:cNvCxnSpPr/>
          <p:nvPr/>
        </p:nvCxnSpPr>
        <p:spPr>
          <a:xfrm>
            <a:off x="8001000" y="1600200"/>
            <a:ext cx="4572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/>
          <p:cNvCxnSpPr/>
          <p:nvPr/>
        </p:nvCxnSpPr>
        <p:spPr>
          <a:xfrm>
            <a:off x="8458200" y="1600200"/>
            <a:ext cx="0" cy="11430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/>
          <p:cNvCxnSpPr/>
          <p:nvPr/>
        </p:nvCxnSpPr>
        <p:spPr>
          <a:xfrm flipH="1">
            <a:off x="8077200" y="2743200"/>
            <a:ext cx="4572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TextBox 45"/>
          <p:cNvSpPr txBox="1"/>
          <p:nvPr/>
        </p:nvSpPr>
        <p:spPr>
          <a:xfrm>
            <a:off x="8153400" y="609600"/>
            <a:ext cx="4651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Clk</a:t>
            </a:r>
            <a:endParaRPr lang="en-US" dirty="0"/>
          </a:p>
        </p:txBody>
      </p:sp>
      <p:sp>
        <p:nvSpPr>
          <p:cNvPr id="47" name="TextBox 46"/>
          <p:cNvSpPr txBox="1"/>
          <p:nvPr/>
        </p:nvSpPr>
        <p:spPr>
          <a:xfrm>
            <a:off x="8229600" y="1219200"/>
            <a:ext cx="6846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Latch</a:t>
            </a:r>
            <a:endParaRPr lang="en-US" dirty="0"/>
          </a:p>
        </p:txBody>
      </p:sp>
      <p:sp>
        <p:nvSpPr>
          <p:cNvPr id="48" name="TextBox 47"/>
          <p:cNvSpPr txBox="1"/>
          <p:nvPr/>
        </p:nvSpPr>
        <p:spPr>
          <a:xfrm>
            <a:off x="6858000" y="2895600"/>
            <a:ext cx="4171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Ds</a:t>
            </a:r>
            <a:endParaRPr lang="en-US" dirty="0"/>
          </a:p>
        </p:txBody>
      </p:sp>
      <p:sp>
        <p:nvSpPr>
          <p:cNvPr id="49" name="Rectangle 48"/>
          <p:cNvSpPr/>
          <p:nvPr/>
        </p:nvSpPr>
        <p:spPr>
          <a:xfrm>
            <a:off x="7391400" y="2590800"/>
            <a:ext cx="685800" cy="9906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0" name="Straight Arrow Connector 49"/>
          <p:cNvCxnSpPr/>
          <p:nvPr/>
        </p:nvCxnSpPr>
        <p:spPr>
          <a:xfrm>
            <a:off x="7162800" y="2895600"/>
            <a:ext cx="2286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Box 50"/>
          <p:cNvSpPr txBox="1"/>
          <p:nvPr/>
        </p:nvSpPr>
        <p:spPr>
          <a:xfrm>
            <a:off x="5867400" y="3429000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……..</a:t>
            </a:r>
            <a:endParaRPr lang="en-US" b="1" dirty="0"/>
          </a:p>
        </p:txBody>
      </p:sp>
      <p:sp>
        <p:nvSpPr>
          <p:cNvPr id="55" name="Rectangle 54"/>
          <p:cNvSpPr/>
          <p:nvPr/>
        </p:nvSpPr>
        <p:spPr>
          <a:xfrm>
            <a:off x="2590800" y="5257800"/>
            <a:ext cx="685800" cy="9906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Rectangle 55"/>
          <p:cNvSpPr/>
          <p:nvPr/>
        </p:nvSpPr>
        <p:spPr>
          <a:xfrm>
            <a:off x="2590800" y="2667000"/>
            <a:ext cx="685800" cy="9906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8" name="Straight Arrow Connector 57"/>
          <p:cNvCxnSpPr/>
          <p:nvPr/>
        </p:nvCxnSpPr>
        <p:spPr>
          <a:xfrm flipV="1">
            <a:off x="1981200" y="2819400"/>
            <a:ext cx="609600" cy="381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Arrow Connector 59"/>
          <p:cNvCxnSpPr/>
          <p:nvPr/>
        </p:nvCxnSpPr>
        <p:spPr>
          <a:xfrm>
            <a:off x="1981200" y="2971800"/>
            <a:ext cx="6096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Arrow Connector 61"/>
          <p:cNvCxnSpPr/>
          <p:nvPr/>
        </p:nvCxnSpPr>
        <p:spPr>
          <a:xfrm>
            <a:off x="1981200" y="3086100"/>
            <a:ext cx="609600" cy="381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Arrow Connector 62"/>
          <p:cNvCxnSpPr/>
          <p:nvPr/>
        </p:nvCxnSpPr>
        <p:spPr>
          <a:xfrm flipV="1">
            <a:off x="1981200" y="3200400"/>
            <a:ext cx="381000" cy="381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Arrow Connector 63"/>
          <p:cNvCxnSpPr/>
          <p:nvPr/>
        </p:nvCxnSpPr>
        <p:spPr>
          <a:xfrm>
            <a:off x="1981200" y="3352800"/>
            <a:ext cx="3048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Arrow Connector 64"/>
          <p:cNvCxnSpPr/>
          <p:nvPr/>
        </p:nvCxnSpPr>
        <p:spPr>
          <a:xfrm>
            <a:off x="1981200" y="3467100"/>
            <a:ext cx="152400" cy="381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Straight Arrow Connector 80"/>
          <p:cNvCxnSpPr/>
          <p:nvPr/>
        </p:nvCxnSpPr>
        <p:spPr>
          <a:xfrm>
            <a:off x="2286000" y="3200400"/>
            <a:ext cx="76200" cy="21336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Straight Arrow Connector 82"/>
          <p:cNvCxnSpPr/>
          <p:nvPr/>
        </p:nvCxnSpPr>
        <p:spPr>
          <a:xfrm>
            <a:off x="2362200" y="5334000"/>
            <a:ext cx="2286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Straight Arrow Connector 84"/>
          <p:cNvCxnSpPr/>
          <p:nvPr/>
        </p:nvCxnSpPr>
        <p:spPr>
          <a:xfrm>
            <a:off x="2209800" y="3352800"/>
            <a:ext cx="76200" cy="22098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Straight Arrow Connector 85"/>
          <p:cNvCxnSpPr/>
          <p:nvPr/>
        </p:nvCxnSpPr>
        <p:spPr>
          <a:xfrm>
            <a:off x="2286000" y="5562600"/>
            <a:ext cx="3048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Straight Arrow Connector 87"/>
          <p:cNvCxnSpPr/>
          <p:nvPr/>
        </p:nvCxnSpPr>
        <p:spPr>
          <a:xfrm>
            <a:off x="2133600" y="3505200"/>
            <a:ext cx="76200" cy="22860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Straight Arrow Connector 88"/>
          <p:cNvCxnSpPr>
            <a:endCxn id="55" idx="1"/>
          </p:cNvCxnSpPr>
          <p:nvPr/>
        </p:nvCxnSpPr>
        <p:spPr>
          <a:xfrm>
            <a:off x="2209800" y="5715000"/>
            <a:ext cx="381000" cy="381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8" name="TextBox 97"/>
          <p:cNvSpPr txBox="1"/>
          <p:nvPr/>
        </p:nvSpPr>
        <p:spPr>
          <a:xfrm>
            <a:off x="2667000" y="3810000"/>
            <a:ext cx="49116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.</a:t>
            </a:r>
          </a:p>
          <a:p>
            <a:r>
              <a:rPr lang="en-US" b="1" dirty="0" smtClean="0"/>
              <a:t>.</a:t>
            </a:r>
          </a:p>
          <a:p>
            <a:r>
              <a:rPr lang="en-US" b="1" dirty="0" smtClean="0"/>
              <a:t>.</a:t>
            </a:r>
          </a:p>
          <a:p>
            <a:endParaRPr lang="en-US" b="1" dirty="0"/>
          </a:p>
        </p:txBody>
      </p:sp>
      <p:sp>
        <p:nvSpPr>
          <p:cNvPr id="102" name="TextBox 101"/>
          <p:cNvSpPr txBox="1"/>
          <p:nvPr/>
        </p:nvSpPr>
        <p:spPr>
          <a:xfrm>
            <a:off x="2133600" y="2209800"/>
            <a:ext cx="18663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Address selectors 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03" name="TextBox 102"/>
          <p:cNvSpPr txBox="1"/>
          <p:nvPr/>
        </p:nvSpPr>
        <p:spPr>
          <a:xfrm>
            <a:off x="5638800" y="228600"/>
            <a:ext cx="15068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Shift Registers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b="1" dirty="0" smtClean="0">
                <a:solidFill>
                  <a:schemeClr val="accent5">
                    <a:lumMod val="50000"/>
                  </a:schemeClr>
                </a:solidFill>
              </a:rPr>
              <a:t>problems</a:t>
            </a:r>
            <a:endParaRPr lang="en-US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5">
                    <a:lumMod val="50000"/>
                  </a:schemeClr>
                </a:solidFill>
                <a:latin typeface="+mj-lt"/>
              </a:rPr>
              <a:t>Here we could not be sure if the connection was effective or not since there was a problem in </a:t>
            </a:r>
            <a:r>
              <a:rPr lang="en-US" dirty="0" err="1" smtClean="0">
                <a:solidFill>
                  <a:schemeClr val="accent5">
                    <a:lumMod val="50000"/>
                  </a:schemeClr>
                </a:solidFill>
                <a:latin typeface="+mj-lt"/>
              </a:rPr>
              <a:t>Arduino</a:t>
            </a:r>
            <a:r>
              <a:rPr lang="en-US" dirty="0" smtClean="0">
                <a:solidFill>
                  <a:schemeClr val="accent5">
                    <a:lumMod val="50000"/>
                  </a:schemeClr>
                </a:solidFill>
                <a:latin typeface="+mj-lt"/>
              </a:rPr>
              <a:t> Kit this problem affected badly on all other IC’s on the circuit so we forced to buy new hardware</a:t>
            </a:r>
          </a:p>
          <a:p>
            <a:endParaRPr lang="en-US" dirty="0">
              <a:solidFill>
                <a:schemeClr val="accent5">
                  <a:lumMod val="50000"/>
                </a:schemeClr>
              </a:solidFill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b="1" dirty="0" smtClean="0">
                <a:solidFill>
                  <a:schemeClr val="accent5">
                    <a:lumMod val="50000"/>
                  </a:schemeClr>
                </a:solidFill>
              </a:rPr>
              <a:t>Try 3</a:t>
            </a:r>
            <a:endParaRPr lang="en-US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algn="ctr">
              <a:buNone/>
            </a:pPr>
            <a:r>
              <a:rPr lang="en-US" dirty="0" smtClean="0">
                <a:solidFill>
                  <a:schemeClr val="accent5">
                    <a:lumMod val="50000"/>
                  </a:schemeClr>
                </a:solidFill>
              </a:rPr>
              <a:t>Components:</a:t>
            </a:r>
          </a:p>
          <a:p>
            <a:endParaRPr lang="en-US" dirty="0" smtClean="0">
              <a:solidFill>
                <a:schemeClr val="accent5">
                  <a:lumMod val="50000"/>
                </a:schemeClr>
              </a:solidFill>
            </a:endParaRPr>
          </a:p>
          <a:p>
            <a:r>
              <a:rPr lang="en-US" dirty="0" smtClean="0">
                <a:solidFill>
                  <a:schemeClr val="accent5">
                    <a:lumMod val="50000"/>
                  </a:schemeClr>
                </a:solidFill>
              </a:rPr>
              <a:t>24 flip flop of </a:t>
            </a:r>
            <a:r>
              <a:rPr lang="en-US" dirty="0" smtClean="0">
                <a:solidFill>
                  <a:schemeClr val="accent5">
                    <a:lumMod val="50000"/>
                  </a:schemeClr>
                </a:solidFill>
              </a:rPr>
              <a:t>74HC574 flip </a:t>
            </a:r>
            <a:r>
              <a:rPr lang="en-US" dirty="0" smtClean="0">
                <a:solidFill>
                  <a:schemeClr val="accent5">
                    <a:lumMod val="50000"/>
                  </a:schemeClr>
                </a:solidFill>
              </a:rPr>
              <a:t>flop</a:t>
            </a:r>
            <a:endParaRPr lang="en-US" dirty="0" smtClean="0">
              <a:solidFill>
                <a:schemeClr val="accent5">
                  <a:lumMod val="50000"/>
                </a:schemeClr>
              </a:solidFill>
            </a:endParaRPr>
          </a:p>
          <a:p>
            <a:r>
              <a:rPr lang="en-US" dirty="0" smtClean="0">
                <a:solidFill>
                  <a:schemeClr val="accent5">
                    <a:lumMod val="50000"/>
                  </a:schemeClr>
                </a:solidFill>
              </a:rPr>
              <a:t>8 for shifting red colors</a:t>
            </a:r>
          </a:p>
          <a:p>
            <a:r>
              <a:rPr lang="en-US" dirty="0" smtClean="0">
                <a:solidFill>
                  <a:schemeClr val="accent5">
                    <a:lumMod val="50000"/>
                  </a:schemeClr>
                </a:solidFill>
              </a:rPr>
              <a:t>8 for shifting green colors</a:t>
            </a:r>
          </a:p>
          <a:p>
            <a:r>
              <a:rPr lang="en-US" dirty="0" smtClean="0">
                <a:solidFill>
                  <a:schemeClr val="accent5">
                    <a:lumMod val="50000"/>
                  </a:schemeClr>
                </a:solidFill>
              </a:rPr>
              <a:t>8 for shifting blue</a:t>
            </a:r>
          </a:p>
          <a:p>
            <a:endParaRPr lang="en-US" dirty="0" smtClean="0">
              <a:solidFill>
                <a:schemeClr val="accent5">
                  <a:lumMod val="50000"/>
                </a:schemeClr>
              </a:solidFill>
            </a:endParaRPr>
          </a:p>
          <a:p>
            <a:r>
              <a:rPr lang="en-US" dirty="0" smtClean="0">
                <a:solidFill>
                  <a:schemeClr val="accent5">
                    <a:lumMod val="50000"/>
                  </a:schemeClr>
                </a:solidFill>
              </a:rPr>
              <a:t>192 resistors:</a:t>
            </a:r>
          </a:p>
          <a:p>
            <a:r>
              <a:rPr lang="en-US" dirty="0" smtClean="0">
                <a:solidFill>
                  <a:schemeClr val="accent5">
                    <a:lumMod val="50000"/>
                  </a:schemeClr>
                </a:solidFill>
              </a:rPr>
              <a:t>64 of 100 </a:t>
            </a:r>
            <a:r>
              <a:rPr lang="el-GR" dirty="0" smtClean="0">
                <a:solidFill>
                  <a:schemeClr val="accent5">
                    <a:lumMod val="50000"/>
                  </a:schemeClr>
                </a:solidFill>
              </a:rPr>
              <a:t>Ω</a:t>
            </a:r>
            <a:r>
              <a:rPr lang="en-US" dirty="0" smtClean="0">
                <a:solidFill>
                  <a:schemeClr val="accent5">
                    <a:lumMod val="50000"/>
                  </a:schemeClr>
                </a:solidFill>
              </a:rPr>
              <a:t> for blue color output</a:t>
            </a:r>
          </a:p>
          <a:p>
            <a:r>
              <a:rPr lang="en-US" dirty="0" smtClean="0">
                <a:solidFill>
                  <a:schemeClr val="accent5">
                    <a:lumMod val="50000"/>
                  </a:schemeClr>
                </a:solidFill>
              </a:rPr>
              <a:t>64 of 100 </a:t>
            </a:r>
            <a:r>
              <a:rPr lang="el-GR" dirty="0" smtClean="0">
                <a:solidFill>
                  <a:schemeClr val="accent5">
                    <a:lumMod val="50000"/>
                  </a:schemeClr>
                </a:solidFill>
              </a:rPr>
              <a:t>Ω</a:t>
            </a:r>
            <a:r>
              <a:rPr lang="en-US" dirty="0" smtClean="0">
                <a:solidFill>
                  <a:schemeClr val="accent5">
                    <a:lumMod val="50000"/>
                  </a:schemeClr>
                </a:solidFill>
              </a:rPr>
              <a:t> for green color output</a:t>
            </a:r>
          </a:p>
          <a:p>
            <a:r>
              <a:rPr lang="en-US" dirty="0" smtClean="0">
                <a:solidFill>
                  <a:schemeClr val="accent5">
                    <a:lumMod val="50000"/>
                  </a:schemeClr>
                </a:solidFill>
              </a:rPr>
              <a:t>64 of 180 </a:t>
            </a:r>
            <a:r>
              <a:rPr lang="el-GR" dirty="0" smtClean="0">
                <a:solidFill>
                  <a:schemeClr val="accent5">
                    <a:lumMod val="50000"/>
                  </a:schemeClr>
                </a:solidFill>
              </a:rPr>
              <a:t>Ω</a:t>
            </a:r>
            <a:r>
              <a:rPr lang="en-US" dirty="0" smtClean="0">
                <a:solidFill>
                  <a:schemeClr val="accent5">
                    <a:lumMod val="50000"/>
                  </a:schemeClr>
                </a:solidFill>
              </a:rPr>
              <a:t> for red color output</a:t>
            </a:r>
          </a:p>
          <a:p>
            <a:endParaRPr lang="en-US" dirty="0" smtClean="0">
              <a:solidFill>
                <a:schemeClr val="accent5">
                  <a:lumMod val="50000"/>
                </a:schemeClr>
              </a:solidFill>
            </a:endParaRPr>
          </a:p>
          <a:p>
            <a:r>
              <a:rPr lang="en-US" dirty="0" smtClean="0">
                <a:solidFill>
                  <a:schemeClr val="accent5">
                    <a:lumMod val="50000"/>
                  </a:schemeClr>
                </a:solidFill>
              </a:rPr>
              <a:t>3 of 3-to-8 Line Decoder of MM74HCT138</a:t>
            </a:r>
            <a:endParaRPr lang="en-US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8600" y="228600"/>
            <a:ext cx="7615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circuit</a:t>
            </a:r>
            <a:endParaRPr lang="en-US" dirty="0"/>
          </a:p>
        </p:txBody>
      </p:sp>
      <p:pic>
        <p:nvPicPr>
          <p:cNvPr id="1026" name="Picture 2" descr="C:\Users\Update\Desktop\FJA4IZJGICYB5XH.LARG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85800"/>
            <a:ext cx="9144000" cy="6172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b="1" dirty="0" smtClean="0">
                <a:solidFill>
                  <a:schemeClr val="accent5">
                    <a:lumMod val="50000"/>
                  </a:schemeClr>
                </a:solidFill>
              </a:rPr>
              <a:t>Problems</a:t>
            </a:r>
            <a:endParaRPr lang="en-US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We do not have </a:t>
            </a:r>
            <a:r>
              <a:rPr lang="en-US" dirty="0" err="1" smtClean="0"/>
              <a:t>Arduino</a:t>
            </a:r>
            <a:r>
              <a:rPr lang="en-US" dirty="0" smtClean="0"/>
              <a:t> to use this circuit</a:t>
            </a:r>
          </a:p>
          <a:p>
            <a:endParaRPr lang="en-US" dirty="0" smtClean="0"/>
          </a:p>
          <a:p>
            <a:r>
              <a:rPr lang="en-US" dirty="0" smtClean="0"/>
              <a:t>After hard </a:t>
            </a:r>
            <a:r>
              <a:rPr lang="en-US" dirty="0" err="1" smtClean="0"/>
              <a:t>seaching</a:t>
            </a:r>
            <a:r>
              <a:rPr lang="en-US" dirty="0" smtClean="0"/>
              <a:t> </a:t>
            </a:r>
            <a:r>
              <a:rPr lang="en-US" dirty="0" smtClean="0"/>
              <a:t>we had one but with many problems, this </a:t>
            </a:r>
            <a:r>
              <a:rPr lang="en-US" dirty="0" err="1" smtClean="0"/>
              <a:t>arduino</a:t>
            </a:r>
            <a:r>
              <a:rPr lang="en-US" dirty="0" smtClean="0"/>
              <a:t> could not be fed using external power just use PC power </a:t>
            </a:r>
          </a:p>
          <a:p>
            <a:endParaRPr lang="en-US" dirty="0" smtClean="0"/>
          </a:p>
          <a:p>
            <a:r>
              <a:rPr lang="en-US" dirty="0" smtClean="0"/>
              <a:t>This problem we solved using amplifiers so PC power was enough for the cube</a:t>
            </a:r>
          </a:p>
          <a:p>
            <a:pPr>
              <a:buNone/>
            </a:pPr>
            <a:r>
              <a:rPr lang="en-US" dirty="0" smtClean="0"/>
              <a:t>We used 2 amplifiers for every layer in the cube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685800"/>
            <a:ext cx="7467600" cy="1143000"/>
          </a:xfrm>
        </p:spPr>
        <p:txBody>
          <a:bodyPr/>
          <a:lstStyle/>
          <a:p>
            <a:pPr algn="ctr"/>
            <a:r>
              <a:rPr lang="en-US" b="1" dirty="0" smtClean="0">
                <a:solidFill>
                  <a:schemeClr val="accent5">
                    <a:lumMod val="50000"/>
                  </a:schemeClr>
                </a:solidFill>
              </a:rPr>
              <a:t>Current</a:t>
            </a:r>
            <a:endParaRPr lang="en-US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2209800"/>
            <a:ext cx="7467600" cy="2819400"/>
          </a:xfrm>
        </p:spPr>
        <p:txBody>
          <a:bodyPr/>
          <a:lstStyle/>
          <a:p>
            <a:r>
              <a:rPr lang="it-IT" dirty="0" smtClean="0"/>
              <a:t>DC Current per I/O Pin40 </a:t>
            </a:r>
            <a:r>
              <a:rPr lang="it-IT" dirty="0" smtClean="0"/>
              <a:t>mA.</a:t>
            </a:r>
          </a:p>
          <a:p>
            <a:r>
              <a:rPr lang="it-IT" dirty="0" smtClean="0"/>
              <a:t>Current for one RGB led 20 mA.</a:t>
            </a:r>
          </a:p>
          <a:p>
            <a:r>
              <a:rPr lang="it-IT" dirty="0" smtClean="0"/>
              <a:t>We have to use interface circuit for amplifing current using transistor PN222.</a:t>
            </a:r>
            <a:endParaRPr lang="en-US" dirty="0" smtClean="0"/>
          </a:p>
        </p:txBody>
      </p:sp>
      <p:pic>
        <p:nvPicPr>
          <p:cNvPr id="1026" name="Picture 2" descr="C:\Users\Bisan Co\Desktop\20130517_23300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24600" y="4231708"/>
            <a:ext cx="2819400" cy="2626291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pdate\Desktop\FJ47RE1GICYB6CI.LARG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762000"/>
            <a:ext cx="9144000" cy="6096001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28600" y="228600"/>
            <a:ext cx="17041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Amplifier Circuit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066800"/>
            <a:ext cx="7467600" cy="1143000"/>
          </a:xfrm>
        </p:spPr>
        <p:txBody>
          <a:bodyPr/>
          <a:lstStyle/>
          <a:p>
            <a:pPr algn="ctr"/>
            <a:r>
              <a:rPr lang="en-US" b="1" dirty="0" smtClean="0">
                <a:solidFill>
                  <a:schemeClr val="accent5">
                    <a:lumMod val="50000"/>
                  </a:schemeClr>
                </a:solidFill>
              </a:rPr>
              <a:t>Hardware</a:t>
            </a:r>
            <a:endParaRPr lang="en-US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28800" y="3276600"/>
            <a:ext cx="7315200" cy="14478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>
                <a:solidFill>
                  <a:schemeClr val="accent5">
                    <a:lumMod val="50000"/>
                  </a:schemeClr>
                </a:solidFill>
              </a:rPr>
              <a:t>Cube Construction.</a:t>
            </a:r>
          </a:p>
          <a:p>
            <a:endParaRPr lang="en-US" dirty="0" smtClean="0">
              <a:solidFill>
                <a:schemeClr val="accent5">
                  <a:lumMod val="50000"/>
                </a:schemeClr>
              </a:solidFill>
            </a:endParaRPr>
          </a:p>
          <a:p>
            <a:r>
              <a:rPr lang="en-US" dirty="0" smtClean="0">
                <a:solidFill>
                  <a:schemeClr val="accent5">
                    <a:lumMod val="50000"/>
                  </a:schemeClr>
                </a:solidFill>
              </a:rPr>
              <a:t>Control circuit .</a:t>
            </a:r>
            <a:endParaRPr lang="en-US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Another problem with this </a:t>
            </a:r>
            <a:r>
              <a:rPr lang="en-US" dirty="0" err="1" smtClean="0"/>
              <a:t>arduino</a:t>
            </a:r>
            <a:r>
              <a:rPr lang="en-US" dirty="0" smtClean="0"/>
              <a:t> that it is unable to receive codes all the times </a:t>
            </a:r>
          </a:p>
          <a:p>
            <a:endParaRPr lang="en-US" dirty="0" smtClean="0"/>
          </a:p>
          <a:p>
            <a:r>
              <a:rPr lang="en-US" dirty="0" smtClean="0"/>
              <a:t>So some codes were unable to be tested 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>
                <a:solidFill>
                  <a:schemeClr val="accent5">
                    <a:lumMod val="50000"/>
                  </a:schemeClr>
                </a:solidFill>
              </a:rPr>
              <a:t>Software</a:t>
            </a:r>
            <a:endParaRPr lang="en-US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7467600" cy="4525963"/>
          </a:xfrm>
        </p:spPr>
        <p:txBody>
          <a:bodyPr/>
          <a:lstStyle/>
          <a:p>
            <a:pPr>
              <a:buNone/>
            </a:pPr>
            <a:r>
              <a:rPr lang="en-US" dirty="0" err="1" smtClean="0"/>
              <a:t>Arduino</a:t>
            </a:r>
            <a:r>
              <a:rPr lang="en-US" dirty="0" smtClean="0"/>
              <a:t> control this cube which enable it to make it blinking with different color, swapping layers and make random lighted </a:t>
            </a:r>
            <a:r>
              <a:rPr lang="en-US" dirty="0" err="1" smtClean="0"/>
              <a:t>leds</a:t>
            </a:r>
            <a:r>
              <a:rPr lang="en-US" dirty="0" smtClean="0"/>
              <a:t> as in the video.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62400" y="3277289"/>
            <a:ext cx="4495800" cy="35807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b="1" dirty="0" smtClean="0">
                <a:solidFill>
                  <a:schemeClr val="accent5">
                    <a:lumMod val="50000"/>
                  </a:schemeClr>
                </a:solidFill>
              </a:rPr>
              <a:t>Cube Construction</a:t>
            </a:r>
            <a:endParaRPr lang="en-US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447800"/>
            <a:ext cx="8686800" cy="5410200"/>
          </a:xfrm>
        </p:spPr>
        <p:txBody>
          <a:bodyPr/>
          <a:lstStyle/>
          <a:p>
            <a:pPr>
              <a:buNone/>
            </a:pPr>
            <a:endParaRPr lang="en-US" b="1" dirty="0" smtClean="0">
              <a:solidFill>
                <a:schemeClr val="accent5">
                  <a:lumMod val="50000"/>
                </a:schemeClr>
              </a:solidFill>
            </a:endParaRPr>
          </a:p>
          <a:p>
            <a:pPr>
              <a:buNone/>
            </a:pPr>
            <a:r>
              <a:rPr lang="en-US" dirty="0" smtClean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b="1" dirty="0" smtClean="0">
                <a:solidFill>
                  <a:schemeClr val="accent5">
                    <a:lumMod val="50000"/>
                  </a:schemeClr>
                </a:solidFill>
              </a:rPr>
              <a:t>Component:</a:t>
            </a:r>
          </a:p>
          <a:p>
            <a:pPr>
              <a:buNone/>
            </a:pPr>
            <a:endParaRPr lang="en-US" b="1" dirty="0" smtClean="0">
              <a:solidFill>
                <a:schemeClr val="accent5">
                  <a:lumMod val="50000"/>
                </a:schemeClr>
              </a:solidFill>
            </a:endParaRPr>
          </a:p>
          <a:p>
            <a:r>
              <a:rPr lang="en-US" cap="all" dirty="0" smtClean="0">
                <a:solidFill>
                  <a:schemeClr val="accent5">
                    <a:lumMod val="50000"/>
                  </a:schemeClr>
                </a:solidFill>
              </a:rPr>
              <a:t>512 RGB Led.</a:t>
            </a:r>
          </a:p>
          <a:p>
            <a:endParaRPr lang="en-US" cap="all" dirty="0" smtClean="0">
              <a:solidFill>
                <a:schemeClr val="accent5">
                  <a:lumMod val="50000"/>
                </a:schemeClr>
              </a:solidFill>
            </a:endParaRPr>
          </a:p>
          <a:p>
            <a:endParaRPr lang="en-US" cap="all" dirty="0" smtClean="0">
              <a:solidFill>
                <a:schemeClr val="accent5">
                  <a:lumMod val="50000"/>
                </a:schemeClr>
              </a:solidFill>
            </a:endParaRPr>
          </a:p>
          <a:p>
            <a:endParaRPr lang="en-US" cap="all" dirty="0" smtClean="0">
              <a:solidFill>
                <a:schemeClr val="accent5">
                  <a:lumMod val="50000"/>
                </a:schemeClr>
              </a:solidFill>
            </a:endParaRPr>
          </a:p>
          <a:p>
            <a:endParaRPr lang="en-US" dirty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5" name="Picture 4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76600" y="2286000"/>
            <a:ext cx="53340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>
                <a:solidFill>
                  <a:schemeClr val="accent5">
                    <a:lumMod val="50000"/>
                  </a:schemeClr>
                </a:solidFill>
              </a:rPr>
              <a:t>Cube Construction</a:t>
            </a:r>
            <a:endParaRPr lang="en-US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5">
                    <a:lumMod val="50000"/>
                  </a:schemeClr>
                </a:solidFill>
              </a:rPr>
              <a:t>Drilled board for soldering </a:t>
            </a:r>
            <a:r>
              <a:rPr lang="en-US" dirty="0" err="1" smtClean="0">
                <a:solidFill>
                  <a:schemeClr val="accent5">
                    <a:lumMod val="50000"/>
                  </a:schemeClr>
                </a:solidFill>
              </a:rPr>
              <a:t>leds</a:t>
            </a:r>
            <a:r>
              <a:rPr lang="en-US" dirty="0" smtClean="0">
                <a:solidFill>
                  <a:schemeClr val="accent5">
                    <a:lumMod val="50000"/>
                  </a:schemeClr>
                </a:solidFill>
              </a:rPr>
              <a:t>. </a:t>
            </a:r>
          </a:p>
          <a:p>
            <a:endParaRPr lang="en-US" dirty="0"/>
          </a:p>
        </p:txBody>
      </p:sp>
      <p:pic>
        <p:nvPicPr>
          <p:cNvPr id="4" name="Picture 3" descr="111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09600" y="2209800"/>
            <a:ext cx="7010400" cy="449853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>
                <a:solidFill>
                  <a:schemeClr val="accent5">
                    <a:lumMod val="50000"/>
                  </a:schemeClr>
                </a:solidFill>
              </a:rPr>
              <a:t>Cube Construction</a:t>
            </a:r>
            <a:endParaRPr lang="en-US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5">
                    <a:lumMod val="50000"/>
                  </a:schemeClr>
                </a:solidFill>
              </a:rPr>
              <a:t>Soldering wires.</a:t>
            </a:r>
          </a:p>
          <a:p>
            <a:endParaRPr lang="en-US" dirty="0" smtClean="0">
              <a:solidFill>
                <a:schemeClr val="accent5">
                  <a:lumMod val="50000"/>
                </a:schemeClr>
              </a:solidFill>
            </a:endParaRP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>
                <a:solidFill>
                  <a:schemeClr val="accent5">
                    <a:lumMod val="50000"/>
                  </a:schemeClr>
                </a:solidFill>
              </a:rPr>
              <a:t>Cube Construction</a:t>
            </a:r>
            <a:endParaRPr lang="en-US" dirty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219200"/>
            <a:ext cx="9144000" cy="82319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>
                <a:solidFill>
                  <a:schemeClr val="accent5">
                    <a:lumMod val="50000"/>
                  </a:schemeClr>
                </a:solidFill>
              </a:rPr>
              <a:t>Cube Construction</a:t>
            </a:r>
            <a:endParaRPr lang="en-US" dirty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219200"/>
            <a:ext cx="9144000" cy="563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chnic">
  <a:themeElements>
    <a:clrScheme name="Custom 3">
      <a:dk1>
        <a:sysClr val="windowText" lastClr="000000"/>
      </a:dk1>
      <a:lt1>
        <a:srgbClr val="000000"/>
      </a:lt1>
      <a:dk2>
        <a:srgbClr val="FFFFFF"/>
      </a:dk2>
      <a:lt2>
        <a:srgbClr val="FFFFFF"/>
      </a:lt2>
      <a:accent1>
        <a:srgbClr val="6EA0B0"/>
      </a:accent1>
      <a:accent2>
        <a:srgbClr val="CCAF0A"/>
      </a:accent2>
      <a:accent3>
        <a:srgbClr val="8D89A4"/>
      </a:accent3>
      <a:accent4>
        <a:srgbClr val="FFFFFF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Technic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673</TotalTime>
  <Words>826</Words>
  <Application>Microsoft Office PowerPoint</Application>
  <PresentationFormat>On-screen Show (4:3)</PresentationFormat>
  <Paragraphs>222</Paragraphs>
  <Slides>41</Slides>
  <Notes>14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41</vt:i4>
      </vt:variant>
    </vt:vector>
  </HeadingPairs>
  <TitlesOfParts>
    <vt:vector size="42" baseType="lpstr">
      <vt:lpstr>Technic</vt:lpstr>
      <vt:lpstr>RGB LED CUBE</vt:lpstr>
      <vt:lpstr>Outline</vt:lpstr>
      <vt:lpstr>Why RGB Led cube ?</vt:lpstr>
      <vt:lpstr>Hardware</vt:lpstr>
      <vt:lpstr>Cube Construction</vt:lpstr>
      <vt:lpstr>Cube Construction</vt:lpstr>
      <vt:lpstr>Cube Construction</vt:lpstr>
      <vt:lpstr>Cube Construction</vt:lpstr>
      <vt:lpstr>Cube Construction</vt:lpstr>
      <vt:lpstr>Cube Construction</vt:lpstr>
      <vt:lpstr>Cube Construction</vt:lpstr>
      <vt:lpstr>Cube Construction</vt:lpstr>
      <vt:lpstr>Cube Construction</vt:lpstr>
      <vt:lpstr>Cube Construction</vt:lpstr>
      <vt:lpstr>Cube Construction</vt:lpstr>
      <vt:lpstr>Cube Construction</vt:lpstr>
      <vt:lpstr>Cube Construction</vt:lpstr>
      <vt:lpstr>Cube Construction</vt:lpstr>
      <vt:lpstr>Cube Construction</vt:lpstr>
      <vt:lpstr>Cube Construction</vt:lpstr>
      <vt:lpstr>Cube Construction</vt:lpstr>
      <vt:lpstr>Cube Construction</vt:lpstr>
      <vt:lpstr>Cube Construction</vt:lpstr>
      <vt:lpstr>Cube Construction</vt:lpstr>
      <vt:lpstr>Control circuit</vt:lpstr>
      <vt:lpstr>Slide 26</vt:lpstr>
      <vt:lpstr>Problems</vt:lpstr>
      <vt:lpstr>Try 2 version 1 </vt:lpstr>
      <vt:lpstr>Front View</vt:lpstr>
      <vt:lpstr>Slide 30</vt:lpstr>
      <vt:lpstr>Problem</vt:lpstr>
      <vt:lpstr>Try 2 version 2 </vt:lpstr>
      <vt:lpstr>Slide 33</vt:lpstr>
      <vt:lpstr>problems</vt:lpstr>
      <vt:lpstr>Try 3</vt:lpstr>
      <vt:lpstr>Slide 36</vt:lpstr>
      <vt:lpstr>Problems</vt:lpstr>
      <vt:lpstr>Current</vt:lpstr>
      <vt:lpstr>Slide 39</vt:lpstr>
      <vt:lpstr>Slide 40</vt:lpstr>
      <vt:lpstr>Software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Bisan Co</dc:creator>
  <cp:lastModifiedBy>Bisan Co</cp:lastModifiedBy>
  <cp:revision>83</cp:revision>
  <dcterms:created xsi:type="dcterms:W3CDTF">2013-05-17T17:53:35Z</dcterms:created>
  <dcterms:modified xsi:type="dcterms:W3CDTF">2013-05-19T08:17:07Z</dcterms:modified>
</cp:coreProperties>
</file>