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1"/>
  </p:notesMasterIdLst>
  <p:sldIdLst>
    <p:sldId id="256" r:id="rId2"/>
    <p:sldId id="257" r:id="rId3"/>
    <p:sldId id="258" r:id="rId4"/>
    <p:sldId id="259" r:id="rId5"/>
    <p:sldId id="289" r:id="rId6"/>
    <p:sldId id="286" r:id="rId7"/>
    <p:sldId id="287" r:id="rId8"/>
    <p:sldId id="288" r:id="rId9"/>
    <p:sldId id="260" r:id="rId10"/>
    <p:sldId id="261" r:id="rId11"/>
    <p:sldId id="262" r:id="rId12"/>
    <p:sldId id="263" r:id="rId13"/>
    <p:sldId id="264" r:id="rId14"/>
    <p:sldId id="265" r:id="rId15"/>
    <p:sldId id="266" r:id="rId16"/>
    <p:sldId id="272" r:id="rId17"/>
    <p:sldId id="290" r:id="rId18"/>
    <p:sldId id="267" r:id="rId19"/>
    <p:sldId id="268" r:id="rId20"/>
    <p:sldId id="269" r:id="rId21"/>
    <p:sldId id="270" r:id="rId22"/>
    <p:sldId id="271" r:id="rId23"/>
    <p:sldId id="273" r:id="rId24"/>
    <p:sldId id="274" r:id="rId25"/>
    <p:sldId id="275" r:id="rId26"/>
    <p:sldId id="276" r:id="rId27"/>
    <p:sldId id="277" r:id="rId28"/>
    <p:sldId id="278" r:id="rId29"/>
    <p:sldId id="279" r:id="rId30"/>
    <p:sldId id="293" r:id="rId31"/>
    <p:sldId id="291" r:id="rId32"/>
    <p:sldId id="292" r:id="rId33"/>
    <p:sldId id="280" r:id="rId34"/>
    <p:sldId id="281" r:id="rId35"/>
    <p:sldId id="282" r:id="rId36"/>
    <p:sldId id="283" r:id="rId37"/>
    <p:sldId id="294" r:id="rId38"/>
    <p:sldId id="284" r:id="rId39"/>
    <p:sldId id="285" r:id="rId4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79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E:\&#1583;&#1585;&#1575;&#1587;&#1577;%20&#1580;&#1576;&#1585;\&#1605;&#1588;&#1585;&#1608;&#1593;%20&#1575;&#1604;&#1578;&#1582;&#1585;&#1580;%201\&#1578;&#1581;&#1604;&#1610;&#1604;%20&#1575;&#1604;&#1575;&#1605;&#1591;&#1575;&#1585;%20%202000-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7.4919305299603514E-2"/>
          <c:y val="0.19079969050111512"/>
          <c:w val="0.82799445282105699"/>
          <c:h val="0.70330101800858713"/>
        </c:manualLayout>
      </c:layout>
      <c:scatterChart>
        <c:scatterStyle val="lineMarker"/>
        <c:varyColors val="0"/>
        <c:ser>
          <c:idx val="0"/>
          <c:order val="0"/>
          <c:spPr>
            <a:ln w="28575">
              <a:noFill/>
            </a:ln>
          </c:spPr>
          <c:trendline>
            <c:trendlineType val="log"/>
            <c:dispRSqr val="0"/>
            <c:dispEq val="0"/>
          </c:trendline>
          <c:xVal>
            <c:numRef>
              <c:f>'[تحليل الامطار  2000-2013.xlsx]Sheet14'!$L$22:$L$34</c:f>
              <c:numCache>
                <c:formatCode>General</c:formatCode>
                <c:ptCount val="13"/>
                <c:pt idx="0">
                  <c:v>14</c:v>
                </c:pt>
                <c:pt idx="1">
                  <c:v>7</c:v>
                </c:pt>
                <c:pt idx="2">
                  <c:v>4.7</c:v>
                </c:pt>
                <c:pt idx="3">
                  <c:v>3.5</c:v>
                </c:pt>
                <c:pt idx="4">
                  <c:v>2.8</c:v>
                </c:pt>
                <c:pt idx="5">
                  <c:v>2.4</c:v>
                </c:pt>
                <c:pt idx="6">
                  <c:v>2</c:v>
                </c:pt>
                <c:pt idx="7">
                  <c:v>1.7500000000000002</c:v>
                </c:pt>
                <c:pt idx="8">
                  <c:v>1.6</c:v>
                </c:pt>
                <c:pt idx="9">
                  <c:v>1.4</c:v>
                </c:pt>
                <c:pt idx="10">
                  <c:v>1.3</c:v>
                </c:pt>
                <c:pt idx="11">
                  <c:v>1.1700000000000021</c:v>
                </c:pt>
                <c:pt idx="12">
                  <c:v>1.08</c:v>
                </c:pt>
              </c:numCache>
            </c:numRef>
          </c:xVal>
          <c:yVal>
            <c:numRef>
              <c:f>'[تحليل الامطار  2000-2013.xlsx]Sheet14'!$M$22:$M$34</c:f>
              <c:numCache>
                <c:formatCode>General</c:formatCode>
                <c:ptCount val="13"/>
                <c:pt idx="0">
                  <c:v>810</c:v>
                </c:pt>
                <c:pt idx="1">
                  <c:v>746</c:v>
                </c:pt>
                <c:pt idx="2">
                  <c:v>653.5</c:v>
                </c:pt>
                <c:pt idx="3">
                  <c:v>620.1</c:v>
                </c:pt>
                <c:pt idx="4">
                  <c:v>566.79999999999995</c:v>
                </c:pt>
                <c:pt idx="5">
                  <c:v>559</c:v>
                </c:pt>
                <c:pt idx="6">
                  <c:v>538.20000000000005</c:v>
                </c:pt>
                <c:pt idx="7">
                  <c:v>523.70000000000005</c:v>
                </c:pt>
                <c:pt idx="8">
                  <c:v>507.2</c:v>
                </c:pt>
                <c:pt idx="9">
                  <c:v>468.6</c:v>
                </c:pt>
                <c:pt idx="10">
                  <c:v>461.1</c:v>
                </c:pt>
                <c:pt idx="11">
                  <c:v>451.7</c:v>
                </c:pt>
                <c:pt idx="12">
                  <c:v>361.5</c:v>
                </c:pt>
              </c:numCache>
            </c:numRef>
          </c:yVal>
          <c:smooth val="0"/>
        </c:ser>
        <c:dLbls>
          <c:showLegendKey val="0"/>
          <c:showVal val="0"/>
          <c:showCatName val="0"/>
          <c:showSerName val="0"/>
          <c:showPercent val="0"/>
          <c:showBubbleSize val="0"/>
        </c:dLbls>
        <c:axId val="27231360"/>
        <c:axId val="27233280"/>
      </c:scatterChart>
      <c:valAx>
        <c:axId val="27231360"/>
        <c:scaling>
          <c:logBase val="2"/>
          <c:orientation val="minMax"/>
        </c:scaling>
        <c:delete val="0"/>
        <c:axPos val="b"/>
        <c:title>
          <c:tx>
            <c:rich>
              <a:bodyPr/>
              <a:lstStyle/>
              <a:p>
                <a:pPr>
                  <a:defRPr lang="en-US"/>
                </a:pPr>
                <a:r>
                  <a:rPr lang="en-US" sz="1000" b="1" i="0" u="none" strike="noStrike" baseline="0"/>
                  <a:t>Return period </a:t>
                </a:r>
              </a:p>
              <a:p>
                <a:pPr>
                  <a:defRPr lang="en-US"/>
                </a:pPr>
                <a:endParaRPr lang="en-US"/>
              </a:p>
            </c:rich>
          </c:tx>
          <c:layout/>
          <c:overlay val="0"/>
        </c:title>
        <c:numFmt formatCode="General" sourceLinked="1"/>
        <c:majorTickMark val="none"/>
        <c:minorTickMark val="none"/>
        <c:tickLblPos val="nextTo"/>
        <c:txPr>
          <a:bodyPr/>
          <a:lstStyle/>
          <a:p>
            <a:pPr>
              <a:defRPr lang="en-US"/>
            </a:pPr>
            <a:endParaRPr lang="en-US"/>
          </a:p>
        </c:txPr>
        <c:crossAx val="27233280"/>
        <c:crosses val="autoZero"/>
        <c:crossBetween val="midCat"/>
      </c:valAx>
      <c:valAx>
        <c:axId val="27233280"/>
        <c:scaling>
          <c:orientation val="minMax"/>
        </c:scaling>
        <c:delete val="0"/>
        <c:axPos val="l"/>
        <c:majorGridlines/>
        <c:title>
          <c:tx>
            <c:rich>
              <a:bodyPr/>
              <a:lstStyle/>
              <a:p>
                <a:pPr>
                  <a:defRPr lang="en-US"/>
                </a:pPr>
                <a:r>
                  <a:rPr lang="en-US" sz="1000" b="1" i="0" u="none" strike="noStrike" baseline="0"/>
                  <a:t>Annual Rainfall(mm)</a:t>
                </a:r>
              </a:p>
            </c:rich>
          </c:tx>
          <c:layout/>
          <c:overlay val="0"/>
        </c:title>
        <c:numFmt formatCode="General" sourceLinked="1"/>
        <c:majorTickMark val="none"/>
        <c:minorTickMark val="none"/>
        <c:tickLblPos val="nextTo"/>
        <c:txPr>
          <a:bodyPr/>
          <a:lstStyle/>
          <a:p>
            <a:pPr>
              <a:defRPr lang="en-US"/>
            </a:pPr>
            <a:endParaRPr lang="en-US"/>
          </a:p>
        </c:txPr>
        <c:crossAx val="27231360"/>
        <c:crosses val="autoZero"/>
        <c:crossBetween val="midCat"/>
      </c:valAx>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FDE3DB-6D95-4B27-AC32-FF04EFFC5A55}" type="doc">
      <dgm:prSet loTypeId="urn:microsoft.com/office/officeart/2005/8/layout/pyramid3" loCatId="pyramid" qsTypeId="urn:microsoft.com/office/officeart/2005/8/quickstyle/simple1" qsCatId="simple" csTypeId="urn:microsoft.com/office/officeart/2005/8/colors/accent1_2" csCatId="accent1" phldr="1"/>
      <dgm:spPr/>
    </dgm:pt>
    <dgm:pt modelId="{BFA05A4D-DA62-4A31-B77A-9C9D35C8320F}">
      <dgm:prSet phldrT="[نص]" custT="1"/>
      <dgm:spPr/>
      <dgm:t>
        <a:bodyPr/>
        <a:lstStyle/>
        <a:p>
          <a:pPr rtl="0"/>
          <a:r>
            <a:rPr lang="en-US" sz="2000" dirty="0" smtClean="0"/>
            <a:t>Site investigation and collect data</a:t>
          </a:r>
          <a:endParaRPr lang="ar-SA" sz="2000" dirty="0"/>
        </a:p>
      </dgm:t>
    </dgm:pt>
    <dgm:pt modelId="{F5623A76-09F6-4095-934A-074502C98AD5}" type="parTrans" cxnId="{C9BBA2E6-088C-49CC-9BBD-FEA0B8FD0C9C}">
      <dgm:prSet/>
      <dgm:spPr/>
      <dgm:t>
        <a:bodyPr/>
        <a:lstStyle/>
        <a:p>
          <a:pPr rtl="1"/>
          <a:endParaRPr lang="ar-SA"/>
        </a:p>
      </dgm:t>
    </dgm:pt>
    <dgm:pt modelId="{77F309CF-FBE1-4D67-93F1-070DD0841D74}" type="sibTrans" cxnId="{C9BBA2E6-088C-49CC-9BBD-FEA0B8FD0C9C}">
      <dgm:prSet/>
      <dgm:spPr/>
      <dgm:t>
        <a:bodyPr/>
        <a:lstStyle/>
        <a:p>
          <a:pPr rtl="1"/>
          <a:endParaRPr lang="ar-SA"/>
        </a:p>
      </dgm:t>
    </dgm:pt>
    <dgm:pt modelId="{607CD8EC-A3CD-4053-86CE-AB39F442105B}">
      <dgm:prSet phldrT="[نص]" custT="1"/>
      <dgm:spPr/>
      <dgm:t>
        <a:bodyPr/>
        <a:lstStyle/>
        <a:p>
          <a:pPr rtl="1"/>
          <a:r>
            <a:rPr lang="en-US" sz="2000" dirty="0" smtClean="0"/>
            <a:t>Draw catchment areas</a:t>
          </a:r>
        </a:p>
        <a:p>
          <a:pPr rtl="0"/>
          <a:r>
            <a:rPr lang="en-US" sz="2000" dirty="0" smtClean="0"/>
            <a:t>And path flows</a:t>
          </a:r>
          <a:endParaRPr lang="ar-SA" sz="2000" dirty="0"/>
        </a:p>
      </dgm:t>
    </dgm:pt>
    <dgm:pt modelId="{159B255E-5839-4D6F-8061-CDA110720436}" type="parTrans" cxnId="{6B73CB2F-C0B7-499F-8756-F6575CA8E225}">
      <dgm:prSet/>
      <dgm:spPr/>
      <dgm:t>
        <a:bodyPr/>
        <a:lstStyle/>
        <a:p>
          <a:pPr rtl="1"/>
          <a:endParaRPr lang="ar-SA"/>
        </a:p>
      </dgm:t>
    </dgm:pt>
    <dgm:pt modelId="{894721C4-8060-49BD-9E37-B12F1A3AB21A}" type="sibTrans" cxnId="{6B73CB2F-C0B7-499F-8756-F6575CA8E225}">
      <dgm:prSet/>
      <dgm:spPr/>
      <dgm:t>
        <a:bodyPr/>
        <a:lstStyle/>
        <a:p>
          <a:pPr rtl="1"/>
          <a:endParaRPr lang="ar-SA"/>
        </a:p>
      </dgm:t>
    </dgm:pt>
    <dgm:pt modelId="{D1FAD1D1-BDF2-4EB2-A40D-0995CB5E9C7E}">
      <dgm:prSet phldrT="[نص]" custT="1"/>
      <dgm:spPr/>
      <dgm:t>
        <a:bodyPr/>
        <a:lstStyle/>
        <a:p>
          <a:pPr rtl="1"/>
          <a:r>
            <a:rPr lang="en-US" sz="1400" dirty="0" smtClean="0"/>
            <a:t>Data needed </a:t>
          </a:r>
        </a:p>
        <a:p>
          <a:pPr rtl="1"/>
          <a:r>
            <a:rPr lang="en-US" sz="1400" dirty="0" smtClean="0"/>
            <a:t>For storm</a:t>
          </a:r>
        </a:p>
        <a:p>
          <a:pPr rtl="1"/>
          <a:r>
            <a:rPr lang="en-US" sz="1400" dirty="0" smtClean="0"/>
            <a:t>cad</a:t>
          </a:r>
          <a:endParaRPr lang="ar-SA" sz="1400" dirty="0"/>
        </a:p>
      </dgm:t>
    </dgm:pt>
    <dgm:pt modelId="{4A22190B-291A-41DD-863F-0B65DD1A5400}" type="parTrans" cxnId="{399C14AA-DF84-447F-86D3-4A11D89DA9AD}">
      <dgm:prSet/>
      <dgm:spPr/>
      <dgm:t>
        <a:bodyPr/>
        <a:lstStyle/>
        <a:p>
          <a:pPr rtl="1"/>
          <a:endParaRPr lang="ar-SA"/>
        </a:p>
      </dgm:t>
    </dgm:pt>
    <dgm:pt modelId="{CBAE4446-1C54-4EEC-92F5-5A3876BF6655}" type="sibTrans" cxnId="{399C14AA-DF84-447F-86D3-4A11D89DA9AD}">
      <dgm:prSet/>
      <dgm:spPr/>
      <dgm:t>
        <a:bodyPr/>
        <a:lstStyle/>
        <a:p>
          <a:pPr rtl="1"/>
          <a:endParaRPr lang="ar-SA"/>
        </a:p>
      </dgm:t>
    </dgm:pt>
    <dgm:pt modelId="{1A4FB496-46A0-44C6-8D46-0B4AA3955514}">
      <dgm:prSet custT="1"/>
      <dgm:spPr/>
      <dgm:t>
        <a:bodyPr/>
        <a:lstStyle/>
        <a:p>
          <a:pPr rtl="0"/>
          <a:r>
            <a:rPr lang="en-US" sz="1800" dirty="0" smtClean="0"/>
            <a:t>Draw  lay out</a:t>
          </a:r>
          <a:endParaRPr lang="ar-SA" sz="1800" dirty="0"/>
        </a:p>
      </dgm:t>
    </dgm:pt>
    <dgm:pt modelId="{55651794-93E1-4C5A-866C-E17F98CD0B5D}" type="parTrans" cxnId="{E0F2BAEA-F7B1-444B-8B92-2B759046E094}">
      <dgm:prSet/>
      <dgm:spPr/>
      <dgm:t>
        <a:bodyPr/>
        <a:lstStyle/>
        <a:p>
          <a:pPr rtl="1"/>
          <a:endParaRPr lang="ar-SA"/>
        </a:p>
      </dgm:t>
    </dgm:pt>
    <dgm:pt modelId="{FCD5F4C5-FA63-499E-9C44-19DF6246567C}" type="sibTrans" cxnId="{E0F2BAEA-F7B1-444B-8B92-2B759046E094}">
      <dgm:prSet/>
      <dgm:spPr/>
      <dgm:t>
        <a:bodyPr/>
        <a:lstStyle/>
        <a:p>
          <a:pPr rtl="1"/>
          <a:endParaRPr lang="ar-SA"/>
        </a:p>
      </dgm:t>
    </dgm:pt>
    <dgm:pt modelId="{39FD96D4-029B-433A-AAE9-B0AB652074A3}">
      <dgm:prSet custT="1"/>
      <dgm:spPr/>
      <dgm:t>
        <a:bodyPr/>
        <a:lstStyle/>
        <a:p>
          <a:pPr rtl="1"/>
          <a:r>
            <a:rPr lang="en-US" sz="1600" dirty="0" smtClean="0"/>
            <a:t>Check </a:t>
          </a:r>
        </a:p>
        <a:p>
          <a:pPr rtl="1"/>
          <a:r>
            <a:rPr lang="en-US" sz="1600" dirty="0" smtClean="0"/>
            <a:t>results</a:t>
          </a:r>
          <a:endParaRPr lang="ar-SA" sz="1600" dirty="0"/>
        </a:p>
      </dgm:t>
    </dgm:pt>
    <dgm:pt modelId="{8484364E-781C-44E0-B612-30AAFE695EA0}" type="parTrans" cxnId="{ED111F8A-15FD-461C-B5D6-3A66FE69A4E4}">
      <dgm:prSet/>
      <dgm:spPr/>
      <dgm:t>
        <a:bodyPr/>
        <a:lstStyle/>
        <a:p>
          <a:pPr rtl="1"/>
          <a:endParaRPr lang="ar-SA"/>
        </a:p>
      </dgm:t>
    </dgm:pt>
    <dgm:pt modelId="{491854E7-CA79-40E5-9FC8-E3A168D6AAD9}" type="sibTrans" cxnId="{ED111F8A-15FD-461C-B5D6-3A66FE69A4E4}">
      <dgm:prSet/>
      <dgm:spPr/>
      <dgm:t>
        <a:bodyPr/>
        <a:lstStyle/>
        <a:p>
          <a:pPr rtl="1"/>
          <a:endParaRPr lang="ar-SA"/>
        </a:p>
      </dgm:t>
    </dgm:pt>
    <dgm:pt modelId="{BA117EA7-1F8B-40F6-AA84-E811A5302ED6}">
      <dgm:prSet custT="1"/>
      <dgm:spPr/>
      <dgm:t>
        <a:bodyPr/>
        <a:lstStyle/>
        <a:p>
          <a:pPr rtl="1"/>
          <a:r>
            <a:rPr lang="en-US" sz="1800" dirty="0" smtClean="0"/>
            <a:t>design</a:t>
          </a:r>
          <a:endParaRPr lang="ar-SA" sz="1800" dirty="0"/>
        </a:p>
      </dgm:t>
    </dgm:pt>
    <dgm:pt modelId="{50299930-1080-4A06-B9AF-2345922DBA76}" type="parTrans" cxnId="{CE02C5F3-A238-4C1F-9E12-55B5A802905D}">
      <dgm:prSet/>
      <dgm:spPr/>
      <dgm:t>
        <a:bodyPr/>
        <a:lstStyle/>
        <a:p>
          <a:pPr rtl="1"/>
          <a:endParaRPr lang="ar-SA"/>
        </a:p>
      </dgm:t>
    </dgm:pt>
    <dgm:pt modelId="{0AE9B899-12D6-48BE-8AF4-B2811CA3A202}" type="sibTrans" cxnId="{CE02C5F3-A238-4C1F-9E12-55B5A802905D}">
      <dgm:prSet/>
      <dgm:spPr/>
      <dgm:t>
        <a:bodyPr/>
        <a:lstStyle/>
        <a:p>
          <a:pPr rtl="1"/>
          <a:endParaRPr lang="ar-SA"/>
        </a:p>
      </dgm:t>
    </dgm:pt>
    <dgm:pt modelId="{B4A7788F-7764-4B60-AC00-EB2EB3327CA8}" type="pres">
      <dgm:prSet presAssocID="{CBFDE3DB-6D95-4B27-AC32-FF04EFFC5A55}" presName="Name0" presStyleCnt="0">
        <dgm:presLayoutVars>
          <dgm:dir/>
          <dgm:animLvl val="lvl"/>
          <dgm:resizeHandles val="exact"/>
        </dgm:presLayoutVars>
      </dgm:prSet>
      <dgm:spPr/>
    </dgm:pt>
    <dgm:pt modelId="{E3D84D5C-7B68-4C87-831E-021696F734C3}" type="pres">
      <dgm:prSet presAssocID="{BFA05A4D-DA62-4A31-B77A-9C9D35C8320F}" presName="Name8" presStyleCnt="0"/>
      <dgm:spPr/>
    </dgm:pt>
    <dgm:pt modelId="{D2E2E962-2155-4368-8E1A-3B39064AE57A}" type="pres">
      <dgm:prSet presAssocID="{BFA05A4D-DA62-4A31-B77A-9C9D35C8320F}" presName="level" presStyleLbl="node1" presStyleIdx="0" presStyleCnt="6">
        <dgm:presLayoutVars>
          <dgm:chMax val="1"/>
          <dgm:bulletEnabled val="1"/>
        </dgm:presLayoutVars>
      </dgm:prSet>
      <dgm:spPr/>
      <dgm:t>
        <a:bodyPr/>
        <a:lstStyle/>
        <a:p>
          <a:pPr rtl="1"/>
          <a:endParaRPr lang="ar-SA"/>
        </a:p>
      </dgm:t>
    </dgm:pt>
    <dgm:pt modelId="{FCF6ED48-59CD-477A-A612-A0DF2FAB040D}" type="pres">
      <dgm:prSet presAssocID="{BFA05A4D-DA62-4A31-B77A-9C9D35C8320F}" presName="levelTx" presStyleLbl="revTx" presStyleIdx="0" presStyleCnt="0">
        <dgm:presLayoutVars>
          <dgm:chMax val="1"/>
          <dgm:bulletEnabled val="1"/>
        </dgm:presLayoutVars>
      </dgm:prSet>
      <dgm:spPr/>
      <dgm:t>
        <a:bodyPr/>
        <a:lstStyle/>
        <a:p>
          <a:pPr rtl="1"/>
          <a:endParaRPr lang="ar-SA"/>
        </a:p>
      </dgm:t>
    </dgm:pt>
    <dgm:pt modelId="{B5549487-FE47-4CCD-AA54-082B6EF753D8}" type="pres">
      <dgm:prSet presAssocID="{607CD8EC-A3CD-4053-86CE-AB39F442105B}" presName="Name8" presStyleCnt="0"/>
      <dgm:spPr/>
    </dgm:pt>
    <dgm:pt modelId="{501A6851-E8CE-4F83-8047-F7F80C9B1453}" type="pres">
      <dgm:prSet presAssocID="{607CD8EC-A3CD-4053-86CE-AB39F442105B}" presName="level" presStyleLbl="node1" presStyleIdx="1" presStyleCnt="6">
        <dgm:presLayoutVars>
          <dgm:chMax val="1"/>
          <dgm:bulletEnabled val="1"/>
        </dgm:presLayoutVars>
      </dgm:prSet>
      <dgm:spPr/>
      <dgm:t>
        <a:bodyPr/>
        <a:lstStyle/>
        <a:p>
          <a:pPr rtl="1"/>
          <a:endParaRPr lang="ar-SA"/>
        </a:p>
      </dgm:t>
    </dgm:pt>
    <dgm:pt modelId="{F6BC5C46-2036-48A8-8581-B61E71919C64}" type="pres">
      <dgm:prSet presAssocID="{607CD8EC-A3CD-4053-86CE-AB39F442105B}" presName="levelTx" presStyleLbl="revTx" presStyleIdx="0" presStyleCnt="0">
        <dgm:presLayoutVars>
          <dgm:chMax val="1"/>
          <dgm:bulletEnabled val="1"/>
        </dgm:presLayoutVars>
      </dgm:prSet>
      <dgm:spPr/>
      <dgm:t>
        <a:bodyPr/>
        <a:lstStyle/>
        <a:p>
          <a:pPr rtl="1"/>
          <a:endParaRPr lang="ar-SA"/>
        </a:p>
      </dgm:t>
    </dgm:pt>
    <dgm:pt modelId="{0510FD60-941D-4CFA-BC73-4ADCF6822776}" type="pres">
      <dgm:prSet presAssocID="{1A4FB496-46A0-44C6-8D46-0B4AA3955514}" presName="Name8" presStyleCnt="0"/>
      <dgm:spPr/>
    </dgm:pt>
    <dgm:pt modelId="{94D4B156-DF4F-452D-8467-842DE2887A17}" type="pres">
      <dgm:prSet presAssocID="{1A4FB496-46A0-44C6-8D46-0B4AA3955514}" presName="level" presStyleLbl="node1" presStyleIdx="2" presStyleCnt="6">
        <dgm:presLayoutVars>
          <dgm:chMax val="1"/>
          <dgm:bulletEnabled val="1"/>
        </dgm:presLayoutVars>
      </dgm:prSet>
      <dgm:spPr/>
      <dgm:t>
        <a:bodyPr/>
        <a:lstStyle/>
        <a:p>
          <a:pPr rtl="1"/>
          <a:endParaRPr lang="ar-SA"/>
        </a:p>
      </dgm:t>
    </dgm:pt>
    <dgm:pt modelId="{9322856B-EA06-4128-96C4-114F670BA584}" type="pres">
      <dgm:prSet presAssocID="{1A4FB496-46A0-44C6-8D46-0B4AA3955514}" presName="levelTx" presStyleLbl="revTx" presStyleIdx="0" presStyleCnt="0">
        <dgm:presLayoutVars>
          <dgm:chMax val="1"/>
          <dgm:bulletEnabled val="1"/>
        </dgm:presLayoutVars>
      </dgm:prSet>
      <dgm:spPr/>
      <dgm:t>
        <a:bodyPr/>
        <a:lstStyle/>
        <a:p>
          <a:pPr rtl="1"/>
          <a:endParaRPr lang="ar-SA"/>
        </a:p>
      </dgm:t>
    </dgm:pt>
    <dgm:pt modelId="{77657CAA-EC87-4BA2-8D02-31928B3BCB2D}" type="pres">
      <dgm:prSet presAssocID="{D1FAD1D1-BDF2-4EB2-A40D-0995CB5E9C7E}" presName="Name8" presStyleCnt="0"/>
      <dgm:spPr/>
    </dgm:pt>
    <dgm:pt modelId="{E5114BEB-2AF7-4C31-BD7A-8CBE8FEA2F0F}" type="pres">
      <dgm:prSet presAssocID="{D1FAD1D1-BDF2-4EB2-A40D-0995CB5E9C7E}" presName="level" presStyleLbl="node1" presStyleIdx="3" presStyleCnt="6">
        <dgm:presLayoutVars>
          <dgm:chMax val="1"/>
          <dgm:bulletEnabled val="1"/>
        </dgm:presLayoutVars>
      </dgm:prSet>
      <dgm:spPr/>
      <dgm:t>
        <a:bodyPr/>
        <a:lstStyle/>
        <a:p>
          <a:pPr rtl="1"/>
          <a:endParaRPr lang="ar-SA"/>
        </a:p>
      </dgm:t>
    </dgm:pt>
    <dgm:pt modelId="{6EB59694-A024-49BF-965C-DA274581FC0D}" type="pres">
      <dgm:prSet presAssocID="{D1FAD1D1-BDF2-4EB2-A40D-0995CB5E9C7E}" presName="levelTx" presStyleLbl="revTx" presStyleIdx="0" presStyleCnt="0">
        <dgm:presLayoutVars>
          <dgm:chMax val="1"/>
          <dgm:bulletEnabled val="1"/>
        </dgm:presLayoutVars>
      </dgm:prSet>
      <dgm:spPr/>
      <dgm:t>
        <a:bodyPr/>
        <a:lstStyle/>
        <a:p>
          <a:pPr rtl="1"/>
          <a:endParaRPr lang="ar-SA"/>
        </a:p>
      </dgm:t>
    </dgm:pt>
    <dgm:pt modelId="{A7C6838B-9EDE-486E-A39D-2B7AE0A7ECAE}" type="pres">
      <dgm:prSet presAssocID="{BA117EA7-1F8B-40F6-AA84-E811A5302ED6}" presName="Name8" presStyleCnt="0"/>
      <dgm:spPr/>
    </dgm:pt>
    <dgm:pt modelId="{BB732BC2-5A19-45FB-87E5-3F497DE06B73}" type="pres">
      <dgm:prSet presAssocID="{BA117EA7-1F8B-40F6-AA84-E811A5302ED6}" presName="level" presStyleLbl="node1" presStyleIdx="4" presStyleCnt="6">
        <dgm:presLayoutVars>
          <dgm:chMax val="1"/>
          <dgm:bulletEnabled val="1"/>
        </dgm:presLayoutVars>
      </dgm:prSet>
      <dgm:spPr/>
      <dgm:t>
        <a:bodyPr/>
        <a:lstStyle/>
        <a:p>
          <a:pPr rtl="1"/>
          <a:endParaRPr lang="ar-SA"/>
        </a:p>
      </dgm:t>
    </dgm:pt>
    <dgm:pt modelId="{DEC202EB-C2D1-4A52-9CCA-31503583FAC0}" type="pres">
      <dgm:prSet presAssocID="{BA117EA7-1F8B-40F6-AA84-E811A5302ED6}" presName="levelTx" presStyleLbl="revTx" presStyleIdx="0" presStyleCnt="0">
        <dgm:presLayoutVars>
          <dgm:chMax val="1"/>
          <dgm:bulletEnabled val="1"/>
        </dgm:presLayoutVars>
      </dgm:prSet>
      <dgm:spPr/>
      <dgm:t>
        <a:bodyPr/>
        <a:lstStyle/>
        <a:p>
          <a:pPr rtl="1"/>
          <a:endParaRPr lang="ar-SA"/>
        </a:p>
      </dgm:t>
    </dgm:pt>
    <dgm:pt modelId="{92DBAF47-34A4-47D1-8EF9-C625825B5858}" type="pres">
      <dgm:prSet presAssocID="{39FD96D4-029B-433A-AAE9-B0AB652074A3}" presName="Name8" presStyleCnt="0"/>
      <dgm:spPr/>
    </dgm:pt>
    <dgm:pt modelId="{9A0C6C82-8275-4333-A6DC-B8F3151ACFC6}" type="pres">
      <dgm:prSet presAssocID="{39FD96D4-029B-433A-AAE9-B0AB652074A3}" presName="level" presStyleLbl="node1" presStyleIdx="5" presStyleCnt="6">
        <dgm:presLayoutVars>
          <dgm:chMax val="1"/>
          <dgm:bulletEnabled val="1"/>
        </dgm:presLayoutVars>
      </dgm:prSet>
      <dgm:spPr/>
      <dgm:t>
        <a:bodyPr/>
        <a:lstStyle/>
        <a:p>
          <a:endParaRPr lang="en-US"/>
        </a:p>
      </dgm:t>
    </dgm:pt>
    <dgm:pt modelId="{C1A901E7-F44E-4430-81D0-19E827ACE02B}" type="pres">
      <dgm:prSet presAssocID="{39FD96D4-029B-433A-AAE9-B0AB652074A3}" presName="levelTx" presStyleLbl="revTx" presStyleIdx="0" presStyleCnt="0">
        <dgm:presLayoutVars>
          <dgm:chMax val="1"/>
          <dgm:bulletEnabled val="1"/>
        </dgm:presLayoutVars>
      </dgm:prSet>
      <dgm:spPr/>
      <dgm:t>
        <a:bodyPr/>
        <a:lstStyle/>
        <a:p>
          <a:endParaRPr lang="en-US"/>
        </a:p>
      </dgm:t>
    </dgm:pt>
  </dgm:ptLst>
  <dgm:cxnLst>
    <dgm:cxn modelId="{D80A8AF5-225B-4E01-815D-F1EEACAA7184}" type="presOf" srcId="{1A4FB496-46A0-44C6-8D46-0B4AA3955514}" destId="{9322856B-EA06-4128-96C4-114F670BA584}" srcOrd="1" destOrd="0" presId="urn:microsoft.com/office/officeart/2005/8/layout/pyramid3"/>
    <dgm:cxn modelId="{B50ABAE9-09DF-4C5E-82D4-C23F394FC89D}" type="presOf" srcId="{39FD96D4-029B-433A-AAE9-B0AB652074A3}" destId="{C1A901E7-F44E-4430-81D0-19E827ACE02B}" srcOrd="1" destOrd="0" presId="urn:microsoft.com/office/officeart/2005/8/layout/pyramid3"/>
    <dgm:cxn modelId="{5457E000-E33F-4F9E-9E8A-CA1E0F146A47}" type="presOf" srcId="{607CD8EC-A3CD-4053-86CE-AB39F442105B}" destId="{F6BC5C46-2036-48A8-8581-B61E71919C64}" srcOrd="1" destOrd="0" presId="urn:microsoft.com/office/officeart/2005/8/layout/pyramid3"/>
    <dgm:cxn modelId="{3EBB364F-7865-4230-98B9-2AE90AB3CF45}" type="presOf" srcId="{D1FAD1D1-BDF2-4EB2-A40D-0995CB5E9C7E}" destId="{E5114BEB-2AF7-4C31-BD7A-8CBE8FEA2F0F}" srcOrd="0" destOrd="0" presId="urn:microsoft.com/office/officeart/2005/8/layout/pyramid3"/>
    <dgm:cxn modelId="{765BB5DD-F10F-4495-ADD2-E8958D288865}" type="presOf" srcId="{D1FAD1D1-BDF2-4EB2-A40D-0995CB5E9C7E}" destId="{6EB59694-A024-49BF-965C-DA274581FC0D}" srcOrd="1" destOrd="0" presId="urn:microsoft.com/office/officeart/2005/8/layout/pyramid3"/>
    <dgm:cxn modelId="{ED111F8A-15FD-461C-B5D6-3A66FE69A4E4}" srcId="{CBFDE3DB-6D95-4B27-AC32-FF04EFFC5A55}" destId="{39FD96D4-029B-433A-AAE9-B0AB652074A3}" srcOrd="5" destOrd="0" parTransId="{8484364E-781C-44E0-B612-30AAFE695EA0}" sibTransId="{491854E7-CA79-40E5-9FC8-E3A168D6AAD9}"/>
    <dgm:cxn modelId="{2E05729F-A73A-4EF3-877B-B29C90A9F6F5}" type="presOf" srcId="{607CD8EC-A3CD-4053-86CE-AB39F442105B}" destId="{501A6851-E8CE-4F83-8047-F7F80C9B1453}" srcOrd="0" destOrd="0" presId="urn:microsoft.com/office/officeart/2005/8/layout/pyramid3"/>
    <dgm:cxn modelId="{CE02C5F3-A238-4C1F-9E12-55B5A802905D}" srcId="{CBFDE3DB-6D95-4B27-AC32-FF04EFFC5A55}" destId="{BA117EA7-1F8B-40F6-AA84-E811A5302ED6}" srcOrd="4" destOrd="0" parTransId="{50299930-1080-4A06-B9AF-2345922DBA76}" sibTransId="{0AE9B899-12D6-48BE-8AF4-B2811CA3A202}"/>
    <dgm:cxn modelId="{35DAA51E-9173-4377-8147-DA411AE89EC9}" type="presOf" srcId="{BA117EA7-1F8B-40F6-AA84-E811A5302ED6}" destId="{DEC202EB-C2D1-4A52-9CCA-31503583FAC0}" srcOrd="1" destOrd="0" presId="urn:microsoft.com/office/officeart/2005/8/layout/pyramid3"/>
    <dgm:cxn modelId="{6B73CB2F-C0B7-499F-8756-F6575CA8E225}" srcId="{CBFDE3DB-6D95-4B27-AC32-FF04EFFC5A55}" destId="{607CD8EC-A3CD-4053-86CE-AB39F442105B}" srcOrd="1" destOrd="0" parTransId="{159B255E-5839-4D6F-8061-CDA110720436}" sibTransId="{894721C4-8060-49BD-9E37-B12F1A3AB21A}"/>
    <dgm:cxn modelId="{55730DE4-7566-47A4-8CC5-2AA70443A172}" type="presOf" srcId="{39FD96D4-029B-433A-AAE9-B0AB652074A3}" destId="{9A0C6C82-8275-4333-A6DC-B8F3151ACFC6}" srcOrd="0" destOrd="0" presId="urn:microsoft.com/office/officeart/2005/8/layout/pyramid3"/>
    <dgm:cxn modelId="{E0F2BAEA-F7B1-444B-8B92-2B759046E094}" srcId="{CBFDE3DB-6D95-4B27-AC32-FF04EFFC5A55}" destId="{1A4FB496-46A0-44C6-8D46-0B4AA3955514}" srcOrd="2" destOrd="0" parTransId="{55651794-93E1-4C5A-866C-E17F98CD0B5D}" sibTransId="{FCD5F4C5-FA63-499E-9C44-19DF6246567C}"/>
    <dgm:cxn modelId="{0C140765-5772-4C0F-8A0B-3967B87C530F}" type="presOf" srcId="{1A4FB496-46A0-44C6-8D46-0B4AA3955514}" destId="{94D4B156-DF4F-452D-8467-842DE2887A17}" srcOrd="0" destOrd="0" presId="urn:microsoft.com/office/officeart/2005/8/layout/pyramid3"/>
    <dgm:cxn modelId="{AFF939FA-B755-4A4F-82CD-D48833F53749}" type="presOf" srcId="{CBFDE3DB-6D95-4B27-AC32-FF04EFFC5A55}" destId="{B4A7788F-7764-4B60-AC00-EB2EB3327CA8}" srcOrd="0" destOrd="0" presId="urn:microsoft.com/office/officeart/2005/8/layout/pyramid3"/>
    <dgm:cxn modelId="{E65871F2-6965-4C2B-AA06-B5555354389C}" type="presOf" srcId="{BA117EA7-1F8B-40F6-AA84-E811A5302ED6}" destId="{BB732BC2-5A19-45FB-87E5-3F497DE06B73}" srcOrd="0" destOrd="0" presId="urn:microsoft.com/office/officeart/2005/8/layout/pyramid3"/>
    <dgm:cxn modelId="{7FF680C2-9B59-4E97-90FF-740229AD3299}" type="presOf" srcId="{BFA05A4D-DA62-4A31-B77A-9C9D35C8320F}" destId="{D2E2E962-2155-4368-8E1A-3B39064AE57A}" srcOrd="0" destOrd="0" presId="urn:microsoft.com/office/officeart/2005/8/layout/pyramid3"/>
    <dgm:cxn modelId="{C9BBA2E6-088C-49CC-9BBD-FEA0B8FD0C9C}" srcId="{CBFDE3DB-6D95-4B27-AC32-FF04EFFC5A55}" destId="{BFA05A4D-DA62-4A31-B77A-9C9D35C8320F}" srcOrd="0" destOrd="0" parTransId="{F5623A76-09F6-4095-934A-074502C98AD5}" sibTransId="{77F309CF-FBE1-4D67-93F1-070DD0841D74}"/>
    <dgm:cxn modelId="{F7225DD8-6B87-4CD4-BE7C-BCCB89C4C54D}" type="presOf" srcId="{BFA05A4D-DA62-4A31-B77A-9C9D35C8320F}" destId="{FCF6ED48-59CD-477A-A612-A0DF2FAB040D}" srcOrd="1" destOrd="0" presId="urn:microsoft.com/office/officeart/2005/8/layout/pyramid3"/>
    <dgm:cxn modelId="{399C14AA-DF84-447F-86D3-4A11D89DA9AD}" srcId="{CBFDE3DB-6D95-4B27-AC32-FF04EFFC5A55}" destId="{D1FAD1D1-BDF2-4EB2-A40D-0995CB5E9C7E}" srcOrd="3" destOrd="0" parTransId="{4A22190B-291A-41DD-863F-0B65DD1A5400}" sibTransId="{CBAE4446-1C54-4EEC-92F5-5A3876BF6655}"/>
    <dgm:cxn modelId="{112855D6-8326-4106-9134-B7904C999778}" type="presParOf" srcId="{B4A7788F-7764-4B60-AC00-EB2EB3327CA8}" destId="{E3D84D5C-7B68-4C87-831E-021696F734C3}" srcOrd="0" destOrd="0" presId="urn:microsoft.com/office/officeart/2005/8/layout/pyramid3"/>
    <dgm:cxn modelId="{7E3B4DD0-2DF7-4CCE-ACE1-50BEB25A28A1}" type="presParOf" srcId="{E3D84D5C-7B68-4C87-831E-021696F734C3}" destId="{D2E2E962-2155-4368-8E1A-3B39064AE57A}" srcOrd="0" destOrd="0" presId="urn:microsoft.com/office/officeart/2005/8/layout/pyramid3"/>
    <dgm:cxn modelId="{D413DB83-5A9A-4696-8B68-404905C3D3DA}" type="presParOf" srcId="{E3D84D5C-7B68-4C87-831E-021696F734C3}" destId="{FCF6ED48-59CD-477A-A612-A0DF2FAB040D}" srcOrd="1" destOrd="0" presId="urn:microsoft.com/office/officeart/2005/8/layout/pyramid3"/>
    <dgm:cxn modelId="{C12FDE2D-B716-4EBC-BC04-72B46586A5F0}" type="presParOf" srcId="{B4A7788F-7764-4B60-AC00-EB2EB3327CA8}" destId="{B5549487-FE47-4CCD-AA54-082B6EF753D8}" srcOrd="1" destOrd="0" presId="urn:microsoft.com/office/officeart/2005/8/layout/pyramid3"/>
    <dgm:cxn modelId="{1C27731B-3A7E-45A6-9EAB-600B0D91D291}" type="presParOf" srcId="{B5549487-FE47-4CCD-AA54-082B6EF753D8}" destId="{501A6851-E8CE-4F83-8047-F7F80C9B1453}" srcOrd="0" destOrd="0" presId="urn:microsoft.com/office/officeart/2005/8/layout/pyramid3"/>
    <dgm:cxn modelId="{AE9CC9E9-9DA8-4CF7-A5E2-6F30FBE27462}" type="presParOf" srcId="{B5549487-FE47-4CCD-AA54-082B6EF753D8}" destId="{F6BC5C46-2036-48A8-8581-B61E71919C64}" srcOrd="1" destOrd="0" presId="urn:microsoft.com/office/officeart/2005/8/layout/pyramid3"/>
    <dgm:cxn modelId="{4B63F8A4-922D-480F-A26D-C347429F6080}" type="presParOf" srcId="{B4A7788F-7764-4B60-AC00-EB2EB3327CA8}" destId="{0510FD60-941D-4CFA-BC73-4ADCF6822776}" srcOrd="2" destOrd="0" presId="urn:microsoft.com/office/officeart/2005/8/layout/pyramid3"/>
    <dgm:cxn modelId="{15494FF2-E8B4-431B-B517-65DE22774EAC}" type="presParOf" srcId="{0510FD60-941D-4CFA-BC73-4ADCF6822776}" destId="{94D4B156-DF4F-452D-8467-842DE2887A17}" srcOrd="0" destOrd="0" presId="urn:microsoft.com/office/officeart/2005/8/layout/pyramid3"/>
    <dgm:cxn modelId="{58535C30-4DB0-41CA-9F5D-893456B260E8}" type="presParOf" srcId="{0510FD60-941D-4CFA-BC73-4ADCF6822776}" destId="{9322856B-EA06-4128-96C4-114F670BA584}" srcOrd="1" destOrd="0" presId="urn:microsoft.com/office/officeart/2005/8/layout/pyramid3"/>
    <dgm:cxn modelId="{31E55E3F-5F5C-46EB-AA2C-A2C4ED83B351}" type="presParOf" srcId="{B4A7788F-7764-4B60-AC00-EB2EB3327CA8}" destId="{77657CAA-EC87-4BA2-8D02-31928B3BCB2D}" srcOrd="3" destOrd="0" presId="urn:microsoft.com/office/officeart/2005/8/layout/pyramid3"/>
    <dgm:cxn modelId="{248B9B3D-6F06-45B0-9A74-870C869ED72E}" type="presParOf" srcId="{77657CAA-EC87-4BA2-8D02-31928B3BCB2D}" destId="{E5114BEB-2AF7-4C31-BD7A-8CBE8FEA2F0F}" srcOrd="0" destOrd="0" presId="urn:microsoft.com/office/officeart/2005/8/layout/pyramid3"/>
    <dgm:cxn modelId="{3C49B9CD-90C6-4CF5-A914-673F2446CDB7}" type="presParOf" srcId="{77657CAA-EC87-4BA2-8D02-31928B3BCB2D}" destId="{6EB59694-A024-49BF-965C-DA274581FC0D}" srcOrd="1" destOrd="0" presId="urn:microsoft.com/office/officeart/2005/8/layout/pyramid3"/>
    <dgm:cxn modelId="{22E6F5A3-227C-485E-839B-DFD58D790289}" type="presParOf" srcId="{B4A7788F-7764-4B60-AC00-EB2EB3327CA8}" destId="{A7C6838B-9EDE-486E-A39D-2B7AE0A7ECAE}" srcOrd="4" destOrd="0" presId="urn:microsoft.com/office/officeart/2005/8/layout/pyramid3"/>
    <dgm:cxn modelId="{FEDD6FBC-5169-4E51-998C-33897CB630DA}" type="presParOf" srcId="{A7C6838B-9EDE-486E-A39D-2B7AE0A7ECAE}" destId="{BB732BC2-5A19-45FB-87E5-3F497DE06B73}" srcOrd="0" destOrd="0" presId="urn:microsoft.com/office/officeart/2005/8/layout/pyramid3"/>
    <dgm:cxn modelId="{E1259F53-0947-4EB9-B40C-9AE729CB5A87}" type="presParOf" srcId="{A7C6838B-9EDE-486E-A39D-2B7AE0A7ECAE}" destId="{DEC202EB-C2D1-4A52-9CCA-31503583FAC0}" srcOrd="1" destOrd="0" presId="urn:microsoft.com/office/officeart/2005/8/layout/pyramid3"/>
    <dgm:cxn modelId="{66AEC353-A65A-4675-89DF-CE91E494ED74}" type="presParOf" srcId="{B4A7788F-7764-4B60-AC00-EB2EB3327CA8}" destId="{92DBAF47-34A4-47D1-8EF9-C625825B5858}" srcOrd="5" destOrd="0" presId="urn:microsoft.com/office/officeart/2005/8/layout/pyramid3"/>
    <dgm:cxn modelId="{03A03D33-FA8F-4549-A856-7FBA617A1117}" type="presParOf" srcId="{92DBAF47-34A4-47D1-8EF9-C625825B5858}" destId="{9A0C6C82-8275-4333-A6DC-B8F3151ACFC6}" srcOrd="0" destOrd="0" presId="urn:microsoft.com/office/officeart/2005/8/layout/pyramid3"/>
    <dgm:cxn modelId="{4D4AEA77-2D07-4A07-8A56-CC481B7969F2}" type="presParOf" srcId="{92DBAF47-34A4-47D1-8EF9-C625825B5858}" destId="{C1A901E7-F44E-4430-81D0-19E827ACE02B}"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2E962-2155-4368-8E1A-3B39064AE57A}">
      <dsp:nvSpPr>
        <dsp:cNvPr id="0" name=""/>
        <dsp:cNvSpPr/>
      </dsp:nvSpPr>
      <dsp:spPr>
        <a:xfrm rot="10800000">
          <a:off x="0" y="0"/>
          <a:ext cx="5105400" cy="838199"/>
        </a:xfrm>
        <a:prstGeom prst="trapezoid">
          <a:avLst>
            <a:gd name="adj" fmla="val 507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kern="1200" dirty="0" smtClean="0"/>
            <a:t>Site investigation and collect data</a:t>
          </a:r>
          <a:endParaRPr lang="ar-SA" sz="2000" kern="1200" dirty="0"/>
        </a:p>
      </dsp:txBody>
      <dsp:txXfrm rot="-10800000">
        <a:off x="893444" y="0"/>
        <a:ext cx="3318510" cy="838199"/>
      </dsp:txXfrm>
    </dsp:sp>
    <dsp:sp modelId="{501A6851-E8CE-4F83-8047-F7F80C9B1453}">
      <dsp:nvSpPr>
        <dsp:cNvPr id="0" name=""/>
        <dsp:cNvSpPr/>
      </dsp:nvSpPr>
      <dsp:spPr>
        <a:xfrm rot="10800000">
          <a:off x="425450" y="838199"/>
          <a:ext cx="4254499" cy="838199"/>
        </a:xfrm>
        <a:prstGeom prst="trapezoid">
          <a:avLst>
            <a:gd name="adj" fmla="val 507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en-US" sz="2000" kern="1200" dirty="0" smtClean="0"/>
            <a:t>Draw catchment areas</a:t>
          </a:r>
        </a:p>
        <a:p>
          <a:pPr lvl="0" algn="ctr" defTabSz="889000" rtl="0">
            <a:lnSpc>
              <a:spcPct val="90000"/>
            </a:lnSpc>
            <a:spcBef>
              <a:spcPct val="0"/>
            </a:spcBef>
            <a:spcAft>
              <a:spcPct val="35000"/>
            </a:spcAft>
          </a:pPr>
          <a:r>
            <a:rPr lang="en-US" sz="2000" kern="1200" dirty="0" smtClean="0"/>
            <a:t>And path flows</a:t>
          </a:r>
          <a:endParaRPr lang="ar-SA" sz="2000" kern="1200" dirty="0"/>
        </a:p>
      </dsp:txBody>
      <dsp:txXfrm rot="-10800000">
        <a:off x="1169987" y="838199"/>
        <a:ext cx="2765425" cy="838199"/>
      </dsp:txXfrm>
    </dsp:sp>
    <dsp:sp modelId="{94D4B156-DF4F-452D-8467-842DE2887A17}">
      <dsp:nvSpPr>
        <dsp:cNvPr id="0" name=""/>
        <dsp:cNvSpPr/>
      </dsp:nvSpPr>
      <dsp:spPr>
        <a:xfrm rot="10800000">
          <a:off x="850900" y="1676399"/>
          <a:ext cx="3403600" cy="838199"/>
        </a:xfrm>
        <a:prstGeom prst="trapezoid">
          <a:avLst>
            <a:gd name="adj" fmla="val 507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US" sz="1800" kern="1200" dirty="0" smtClean="0"/>
            <a:t>Draw  lay out</a:t>
          </a:r>
          <a:endParaRPr lang="ar-SA" sz="1800" kern="1200" dirty="0"/>
        </a:p>
      </dsp:txBody>
      <dsp:txXfrm rot="-10800000">
        <a:off x="1446529" y="1676399"/>
        <a:ext cx="2212340" cy="838199"/>
      </dsp:txXfrm>
    </dsp:sp>
    <dsp:sp modelId="{E5114BEB-2AF7-4C31-BD7A-8CBE8FEA2F0F}">
      <dsp:nvSpPr>
        <dsp:cNvPr id="0" name=""/>
        <dsp:cNvSpPr/>
      </dsp:nvSpPr>
      <dsp:spPr>
        <a:xfrm rot="10800000">
          <a:off x="1276350" y="2514599"/>
          <a:ext cx="2552700" cy="838199"/>
        </a:xfrm>
        <a:prstGeom prst="trapezoid">
          <a:avLst>
            <a:gd name="adj" fmla="val 507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kern="1200" dirty="0" smtClean="0"/>
            <a:t>Data needed </a:t>
          </a:r>
        </a:p>
        <a:p>
          <a:pPr lvl="0" algn="ctr" defTabSz="622300" rtl="1">
            <a:lnSpc>
              <a:spcPct val="90000"/>
            </a:lnSpc>
            <a:spcBef>
              <a:spcPct val="0"/>
            </a:spcBef>
            <a:spcAft>
              <a:spcPct val="35000"/>
            </a:spcAft>
          </a:pPr>
          <a:r>
            <a:rPr lang="en-US" sz="1400" kern="1200" dirty="0" smtClean="0"/>
            <a:t>For storm</a:t>
          </a:r>
        </a:p>
        <a:p>
          <a:pPr lvl="0" algn="ctr" defTabSz="622300" rtl="1">
            <a:lnSpc>
              <a:spcPct val="90000"/>
            </a:lnSpc>
            <a:spcBef>
              <a:spcPct val="0"/>
            </a:spcBef>
            <a:spcAft>
              <a:spcPct val="35000"/>
            </a:spcAft>
          </a:pPr>
          <a:r>
            <a:rPr lang="en-US" sz="1400" kern="1200" dirty="0" smtClean="0"/>
            <a:t>cad</a:t>
          </a:r>
          <a:endParaRPr lang="ar-SA" sz="1400" kern="1200" dirty="0"/>
        </a:p>
      </dsp:txBody>
      <dsp:txXfrm rot="-10800000">
        <a:off x="1723072" y="2514599"/>
        <a:ext cx="1659255" cy="838199"/>
      </dsp:txXfrm>
    </dsp:sp>
    <dsp:sp modelId="{BB732BC2-5A19-45FB-87E5-3F497DE06B73}">
      <dsp:nvSpPr>
        <dsp:cNvPr id="0" name=""/>
        <dsp:cNvSpPr/>
      </dsp:nvSpPr>
      <dsp:spPr>
        <a:xfrm rot="10800000">
          <a:off x="1701800" y="3352799"/>
          <a:ext cx="1701800" cy="838199"/>
        </a:xfrm>
        <a:prstGeom prst="trapezoid">
          <a:avLst>
            <a:gd name="adj" fmla="val 507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kern="1200" dirty="0" smtClean="0"/>
            <a:t>design</a:t>
          </a:r>
          <a:endParaRPr lang="ar-SA" sz="1800" kern="1200" dirty="0"/>
        </a:p>
      </dsp:txBody>
      <dsp:txXfrm rot="-10800000">
        <a:off x="1999614" y="3352799"/>
        <a:ext cx="1106170" cy="838199"/>
      </dsp:txXfrm>
    </dsp:sp>
    <dsp:sp modelId="{9A0C6C82-8275-4333-A6DC-B8F3151ACFC6}">
      <dsp:nvSpPr>
        <dsp:cNvPr id="0" name=""/>
        <dsp:cNvSpPr/>
      </dsp:nvSpPr>
      <dsp:spPr>
        <a:xfrm rot="10800000">
          <a:off x="2127250" y="4191000"/>
          <a:ext cx="850900" cy="838199"/>
        </a:xfrm>
        <a:prstGeom prst="trapezoid">
          <a:avLst>
            <a:gd name="adj" fmla="val 507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en-US" sz="1600" kern="1200" dirty="0" smtClean="0"/>
            <a:t>Check </a:t>
          </a:r>
        </a:p>
        <a:p>
          <a:pPr lvl="0" algn="ctr" defTabSz="711200" rtl="1">
            <a:lnSpc>
              <a:spcPct val="90000"/>
            </a:lnSpc>
            <a:spcBef>
              <a:spcPct val="0"/>
            </a:spcBef>
            <a:spcAft>
              <a:spcPct val="35000"/>
            </a:spcAft>
          </a:pPr>
          <a:r>
            <a:rPr lang="en-US" sz="1600" kern="1200" dirty="0" smtClean="0"/>
            <a:t>results</a:t>
          </a:r>
          <a:endParaRPr lang="ar-SA" sz="1600" kern="1200" dirty="0"/>
        </a:p>
      </dsp:txBody>
      <dsp:txXfrm rot="-10800000">
        <a:off x="2127250" y="4191000"/>
        <a:ext cx="850900" cy="838199"/>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315775-359C-4F8D-967C-B1F5A14336C1}" type="datetimeFigureOut">
              <a:rPr lang="en-US" smtClean="0"/>
              <a:t>5/14/2014</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347E68-B1FD-4743-8E42-6C1A8A4EAD56}" type="slidenum">
              <a:rPr lang="en-US" smtClean="0"/>
              <a:t>‹#›</a:t>
            </a:fld>
            <a:endParaRPr lang="en-US"/>
          </a:p>
        </p:txBody>
      </p:sp>
    </p:spTree>
    <p:extLst>
      <p:ext uri="{BB962C8B-B14F-4D97-AF65-F5344CB8AC3E}">
        <p14:creationId xmlns:p14="http://schemas.microsoft.com/office/powerpoint/2010/main" val="1953923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4D347E68-B1FD-4743-8E42-6C1A8A4EAD56}" type="slidenum">
              <a:rPr lang="en-US" smtClean="0"/>
              <a:t>37</a:t>
            </a:fld>
            <a:endParaRPr lang="en-US"/>
          </a:p>
        </p:txBody>
      </p:sp>
    </p:spTree>
    <p:extLst>
      <p:ext uri="{BB962C8B-B14F-4D97-AF65-F5344CB8AC3E}">
        <p14:creationId xmlns:p14="http://schemas.microsoft.com/office/powerpoint/2010/main" val="641159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C45B69D-27CE-4EAF-9732-ACB2175D60F3}" type="datetimeFigureOut">
              <a:rPr lang="ar-SA" smtClean="0"/>
              <a:t>15/07/1435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E580C60-2497-4BAE-BC7D-637388895906}"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C45B69D-27CE-4EAF-9732-ACB2175D60F3}" type="datetimeFigureOut">
              <a:rPr lang="ar-SA" smtClean="0"/>
              <a:t>15/07/1435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E580C60-2497-4BAE-BC7D-637388895906}"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C45B69D-27CE-4EAF-9732-ACB2175D60F3}" type="datetimeFigureOut">
              <a:rPr lang="ar-SA" smtClean="0"/>
              <a:t>15/07/1435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E580C60-2497-4BAE-BC7D-637388895906}"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C45B69D-27CE-4EAF-9732-ACB2175D60F3}" type="datetimeFigureOut">
              <a:rPr lang="ar-SA" smtClean="0"/>
              <a:t>15/07/1435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E580C60-2497-4BAE-BC7D-637388895906}"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C45B69D-27CE-4EAF-9732-ACB2175D60F3}" type="datetimeFigureOut">
              <a:rPr lang="ar-SA" smtClean="0"/>
              <a:t>15/07/1435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E580C60-2497-4BAE-BC7D-637388895906}"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C45B69D-27CE-4EAF-9732-ACB2175D60F3}" type="datetimeFigureOut">
              <a:rPr lang="ar-SA" smtClean="0"/>
              <a:t>15/07/1435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E580C60-2497-4BAE-BC7D-637388895906}"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C45B69D-27CE-4EAF-9732-ACB2175D60F3}" type="datetimeFigureOut">
              <a:rPr lang="ar-SA" smtClean="0"/>
              <a:t>15/07/1435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E580C60-2497-4BAE-BC7D-637388895906}"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C45B69D-27CE-4EAF-9732-ACB2175D60F3}" type="datetimeFigureOut">
              <a:rPr lang="ar-SA" smtClean="0"/>
              <a:t>15/07/1435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E580C60-2497-4BAE-BC7D-637388895906}"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C45B69D-27CE-4EAF-9732-ACB2175D60F3}" type="datetimeFigureOut">
              <a:rPr lang="ar-SA" smtClean="0"/>
              <a:t>15/07/1435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E580C60-2497-4BAE-BC7D-637388895906}"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C45B69D-27CE-4EAF-9732-ACB2175D60F3}" type="datetimeFigureOut">
              <a:rPr lang="ar-SA" smtClean="0"/>
              <a:t>15/07/1435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E580C60-2497-4BAE-BC7D-637388895906}"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C45B69D-27CE-4EAF-9732-ACB2175D60F3}" type="datetimeFigureOut">
              <a:rPr lang="ar-SA" smtClean="0"/>
              <a:t>15/07/1435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E580C60-2497-4BAE-BC7D-637388895906}"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C45B69D-27CE-4EAF-9732-ACB2175D60F3}" type="datetimeFigureOut">
              <a:rPr lang="ar-SA" smtClean="0"/>
              <a:t>15/07/1435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E580C60-2497-4BAE-BC7D-637388895906}"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230562"/>
          </a:xfrm>
        </p:spPr>
        <p:txBody>
          <a:bodyPr>
            <a:normAutofit fontScale="90000"/>
          </a:bodyPr>
          <a:lstStyle/>
          <a:p>
            <a:r>
              <a:rPr lang="ar-SA" dirty="0" smtClean="0"/>
              <a:t/>
            </a:r>
            <a:br>
              <a:rPr lang="ar-SA" dirty="0" smtClean="0"/>
            </a:br>
            <a:r>
              <a:rPr lang="ar-SA" dirty="0"/>
              <a:t/>
            </a:r>
            <a:br>
              <a:rPr lang="ar-SA" dirty="0"/>
            </a:br>
            <a:r>
              <a:rPr lang="ar-SA" dirty="0" smtClean="0"/>
              <a:t/>
            </a:r>
            <a:br>
              <a:rPr lang="ar-SA" dirty="0" smtClean="0"/>
            </a:br>
            <a:r>
              <a:rPr lang="ar-SA" dirty="0"/>
              <a:t/>
            </a:r>
            <a:br>
              <a:rPr lang="ar-SA" dirty="0"/>
            </a:br>
            <a:r>
              <a:rPr lang="ar-SA" dirty="0" smtClean="0"/>
              <a:t/>
            </a:r>
            <a:br>
              <a:rPr lang="ar-SA" dirty="0" smtClean="0"/>
            </a:br>
            <a:r>
              <a:rPr lang="ar-SA" dirty="0" smtClean="0"/>
              <a:t>بسم الله الرحمن الرحيم </a:t>
            </a:r>
            <a:br>
              <a:rPr lang="ar-SA" dirty="0" smtClean="0"/>
            </a:br>
            <a:r>
              <a:rPr lang="ar-SA" sz="4800" dirty="0" smtClean="0"/>
              <a:t>(وقل ربي زدني علما)</a:t>
            </a:r>
            <a:br>
              <a:rPr lang="ar-SA" sz="4800" dirty="0" smtClean="0"/>
            </a:b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latin typeface="Times New Roman" pitchFamily="18" charset="0"/>
                <a:cs typeface="Times New Roman" pitchFamily="18" charset="0"/>
              </a:rPr>
              <a:t>Objectives </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lnSpcReduction="10000"/>
          </a:bodyPr>
          <a:lstStyle/>
          <a:p>
            <a:pPr algn="l" rtl="0">
              <a:buNone/>
            </a:pPr>
            <a:r>
              <a:rPr lang="en-US" dirty="0" smtClean="0">
                <a:latin typeface="Times New Roman" pitchFamily="18" charset="0"/>
                <a:cs typeface="Times New Roman" pitchFamily="18" charset="0"/>
              </a:rPr>
              <a:t>Our  project aims to reduce  floods as possible  as we can by: </a:t>
            </a:r>
          </a:p>
          <a:p>
            <a:pPr algn="l" rtl="0">
              <a:buFont typeface="Wingdings" pitchFamily="2" charset="2"/>
              <a:buChar char="ü"/>
            </a:pPr>
            <a:r>
              <a:rPr lang="en-US" dirty="0" smtClean="0">
                <a:latin typeface="Times New Roman" pitchFamily="18" charset="0"/>
                <a:cs typeface="Times New Roman" pitchFamily="18" charset="0"/>
              </a:rPr>
              <a:t>Design storm water network for Western area and Al Khala.</a:t>
            </a:r>
          </a:p>
          <a:p>
            <a:pPr algn="l" rtl="0">
              <a:buFont typeface="Wingdings" pitchFamily="2" charset="2"/>
              <a:buChar char="ü"/>
            </a:pPr>
            <a:r>
              <a:rPr lang="en-US" dirty="0" smtClean="0">
                <a:latin typeface="Times New Roman" pitchFamily="18" charset="0"/>
                <a:cs typeface="Times New Roman" pitchFamily="18" charset="0"/>
              </a:rPr>
              <a:t>Rehabilitation of existing storm water network for Al Wady and Al Nuqar blocks. </a:t>
            </a:r>
          </a:p>
          <a:p>
            <a:pPr algn="l" rtl="0">
              <a:buFont typeface="Wingdings" pitchFamily="2" charset="2"/>
              <a:buChar char="ü"/>
            </a:pPr>
            <a:r>
              <a:rPr lang="en-US" dirty="0" smtClean="0">
                <a:latin typeface="Times New Roman" pitchFamily="18" charset="0"/>
                <a:cs typeface="Times New Roman" pitchFamily="18" charset="0"/>
              </a:rPr>
              <a:t>Try to solve  problems  related to separation wall.   </a:t>
            </a:r>
          </a:p>
          <a:p>
            <a:pPr algn="l" rtl="0">
              <a:buNone/>
            </a:pPr>
            <a:r>
              <a:rPr lang="en-US" dirty="0" smtClean="0">
                <a:latin typeface="Times New Roman" pitchFamily="18" charset="0"/>
                <a:cs typeface="Times New Roman" pitchFamily="18" charset="0"/>
              </a:rPr>
              <a:t> </a:t>
            </a: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endParaRPr lang="ar-SA" sz="4300" dirty="0">
              <a:latin typeface="Times New Roman" pitchFamily="18" charset="0"/>
              <a:cs typeface="Times New Roman" pitchFamily="18" charset="0"/>
            </a:endParaRPr>
          </a:p>
        </p:txBody>
      </p:sp>
      <p:graphicFrame>
        <p:nvGraphicFramePr>
          <p:cNvPr id="8" name="رسم تخطيطي 7"/>
          <p:cNvGraphicFramePr/>
          <p:nvPr>
            <p:extLst>
              <p:ext uri="{D42A27DB-BD31-4B8C-83A1-F6EECF244321}">
                <p14:modId xmlns:p14="http://schemas.microsoft.com/office/powerpoint/2010/main" val="2967851643"/>
              </p:ext>
            </p:extLst>
          </p:nvPr>
        </p:nvGraphicFramePr>
        <p:xfrm>
          <a:off x="2362200" y="1295400"/>
          <a:ext cx="51054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محتوى 2"/>
          <p:cNvSpPr>
            <a:spLocks noGrp="1"/>
          </p:cNvSpPr>
          <p:nvPr>
            <p:ph idx="1"/>
          </p:nvPr>
        </p:nvSpPr>
        <p:spPr/>
        <p:txBody>
          <a:bodyPr/>
          <a:lstStyle/>
          <a:p>
            <a:endParaRPr lang="en-US" dirty="0"/>
          </a:p>
        </p:txBody>
      </p:sp>
      <p:sp>
        <p:nvSpPr>
          <p:cNvPr id="4" name="مستطيل 3"/>
          <p:cNvSpPr/>
          <p:nvPr/>
        </p:nvSpPr>
        <p:spPr>
          <a:xfrm>
            <a:off x="2662850" y="304800"/>
            <a:ext cx="449995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Methodology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dirty="0" smtClean="0">
                <a:latin typeface="Times New Roman" pitchFamily="18" charset="0"/>
                <a:cs typeface="Times New Roman" pitchFamily="18" charset="0"/>
              </a:rPr>
              <a:t>Data collected </a:t>
            </a:r>
            <a:br>
              <a:rPr lang="en-US" dirty="0" smtClean="0">
                <a:latin typeface="Times New Roman" pitchFamily="18" charset="0"/>
                <a:cs typeface="Times New Roman" pitchFamily="18" charset="0"/>
              </a:rPr>
            </a:b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lgn="l" rtl="0">
              <a:buFont typeface="Wingdings" pitchFamily="2" charset="2"/>
              <a:buChar char="§"/>
            </a:pPr>
            <a:r>
              <a:rPr lang="en-US" dirty="0" smtClean="0">
                <a:latin typeface="Times New Roman" pitchFamily="18" charset="0"/>
                <a:cs typeface="Times New Roman" pitchFamily="18" charset="0"/>
              </a:rPr>
              <a:t>Master plane report  contain: </a:t>
            </a:r>
          </a:p>
          <a:p>
            <a:pPr marL="514350" indent="-514350" algn="l" rtl="0">
              <a:buFont typeface="+mj-lt"/>
              <a:buAutoNum type="arabicPeriod"/>
            </a:pPr>
            <a:r>
              <a:rPr lang="en-US" sz="2400" dirty="0" smtClean="0">
                <a:latin typeface="Times New Roman" pitchFamily="18" charset="0"/>
                <a:cs typeface="Times New Roman" pitchFamily="18" charset="0"/>
              </a:rPr>
              <a:t>Contour map shows  buildings, streets and elevation.</a:t>
            </a:r>
          </a:p>
          <a:p>
            <a:pPr marL="514350" indent="-514350" algn="l" rtl="0">
              <a:buFont typeface="+mj-lt"/>
              <a:buAutoNum type="arabicPeriod"/>
            </a:pPr>
            <a:r>
              <a:rPr lang="en-US" sz="2400" dirty="0" smtClean="0">
                <a:latin typeface="Times New Roman" pitchFamily="18" charset="0"/>
                <a:cs typeface="Times New Roman" pitchFamily="18" charset="0"/>
              </a:rPr>
              <a:t>Information about existing network.</a:t>
            </a:r>
          </a:p>
          <a:p>
            <a:pPr marL="514350" indent="-514350" algn="l" rtl="0">
              <a:buNone/>
            </a:pPr>
            <a:r>
              <a:rPr lang="en-US" sz="2400" dirty="0" smtClean="0">
                <a:latin typeface="Times New Roman" pitchFamily="18" charset="0"/>
                <a:cs typeface="Times New Roman" pitchFamily="18" charset="0"/>
              </a:rPr>
              <a:t>   </a:t>
            </a:r>
          </a:p>
          <a:p>
            <a:pPr algn="l" rtl="0">
              <a:buFont typeface="Wingdings" pitchFamily="2" charset="2"/>
              <a:buChar char="Ø"/>
            </a:pPr>
            <a:r>
              <a:rPr lang="en-US" sz="2800" dirty="0" smtClean="0">
                <a:latin typeface="Times New Roman" pitchFamily="18" charset="0"/>
                <a:cs typeface="Times New Roman" pitchFamily="18" charset="0"/>
              </a:rPr>
              <a:t>Percent of land covers. </a:t>
            </a:r>
          </a:p>
          <a:p>
            <a:pPr algn="l" rtl="0">
              <a:buFont typeface="Wingdings" pitchFamily="2" charset="2"/>
              <a:buChar char="Ø"/>
            </a:pPr>
            <a:r>
              <a:rPr lang="en-US" sz="2800" dirty="0" smtClean="0">
                <a:latin typeface="Times New Roman" pitchFamily="18" charset="0"/>
                <a:cs typeface="Times New Roman" pitchFamily="18" charset="0"/>
              </a:rPr>
              <a:t>IDF Curves.</a:t>
            </a:r>
          </a:p>
          <a:p>
            <a:pPr algn="l" rtl="0">
              <a:buFont typeface="Wingdings" pitchFamily="2" charset="2"/>
              <a:buChar char="Ø"/>
            </a:pPr>
            <a:r>
              <a:rPr lang="en-US" sz="2800" dirty="0" smtClean="0">
                <a:latin typeface="Times New Roman" pitchFamily="18" charset="0"/>
                <a:cs typeface="Times New Roman" pitchFamily="18" charset="0"/>
              </a:rPr>
              <a:t>Rainfall information's. </a:t>
            </a:r>
          </a:p>
          <a:p>
            <a:pPr marL="0" indent="0" algn="l" rtl="0">
              <a:buNone/>
            </a:pPr>
            <a:r>
              <a:rPr lang="en-US" sz="2800" dirty="0" smtClean="0">
                <a:latin typeface="Times New Roman" pitchFamily="18" charset="0"/>
                <a:cs typeface="Times New Roman" pitchFamily="18" charset="0"/>
              </a:rPr>
              <a:t>     </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latin typeface="Times New Roman" pitchFamily="18" charset="0"/>
                <a:cs typeface="Times New Roman" pitchFamily="18" charset="0"/>
              </a:rPr>
              <a:t>Design </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marL="0" indent="0" algn="l" rtl="0">
              <a:buNone/>
            </a:pPr>
            <a:r>
              <a:rPr lang="en-US" dirty="0" smtClean="0">
                <a:latin typeface="Times New Roman" pitchFamily="18" charset="0"/>
                <a:cs typeface="Times New Roman" pitchFamily="18" charset="0"/>
              </a:rPr>
              <a:t>Design criteria: </a:t>
            </a:r>
          </a:p>
          <a:p>
            <a:pPr algn="l" rtl="0">
              <a:buFont typeface="Wingdings" pitchFamily="2" charset="2"/>
              <a:buChar char="ü"/>
            </a:pPr>
            <a:r>
              <a:rPr lang="en-US" sz="2400" dirty="0" smtClean="0">
                <a:latin typeface="Times New Roman" pitchFamily="18" charset="0"/>
                <a:cs typeface="Times New Roman" pitchFamily="18" charset="0"/>
              </a:rPr>
              <a:t>Using Manning equation to find size of pipe.</a:t>
            </a:r>
          </a:p>
          <a:p>
            <a:pPr algn="l" rtl="0">
              <a:buFont typeface="Wingdings" pitchFamily="2" charset="2"/>
              <a:buChar char="ü"/>
            </a:pPr>
            <a:r>
              <a:rPr lang="en-US" sz="2400" dirty="0" smtClean="0">
                <a:latin typeface="Times New Roman" pitchFamily="18" charset="0"/>
                <a:cs typeface="Times New Roman" pitchFamily="18" charset="0"/>
              </a:rPr>
              <a:t>Assume steady state condition.</a:t>
            </a:r>
          </a:p>
          <a:p>
            <a:pPr algn="l" rtl="0">
              <a:buFont typeface="Wingdings" pitchFamily="2" charset="2"/>
              <a:buChar char="ü"/>
            </a:pPr>
            <a:r>
              <a:rPr lang="en-US" sz="2400" dirty="0" smtClean="0">
                <a:latin typeface="Times New Roman" pitchFamily="18" charset="0"/>
                <a:cs typeface="Times New Roman" pitchFamily="18" charset="0"/>
              </a:rPr>
              <a:t>Clogging  factor 30%.</a:t>
            </a:r>
          </a:p>
          <a:p>
            <a:pPr algn="l" rtl="0">
              <a:buFont typeface="Wingdings" pitchFamily="2" charset="2"/>
              <a:buChar char="ü"/>
            </a:pPr>
            <a:r>
              <a:rPr lang="en-US" sz="2400" dirty="0" smtClean="0">
                <a:latin typeface="Times New Roman" pitchFamily="18" charset="0"/>
                <a:cs typeface="Times New Roman" pitchFamily="18" charset="0"/>
              </a:rPr>
              <a:t>Returned period  = 20 years.</a:t>
            </a:r>
          </a:p>
          <a:p>
            <a:pPr algn="l" rtl="0">
              <a:buFont typeface="Wingdings" pitchFamily="2" charset="2"/>
              <a:buChar char="ü"/>
            </a:pPr>
            <a:r>
              <a:rPr lang="en-US" sz="2400" dirty="0" smtClean="0">
                <a:latin typeface="Times New Roman" pitchFamily="18" charset="0"/>
                <a:cs typeface="Times New Roman" pitchFamily="18" charset="0"/>
              </a:rPr>
              <a:t>Concrete pipes with diameters more than 10 in.</a:t>
            </a:r>
          </a:p>
          <a:p>
            <a:pPr algn="l" rtl="0">
              <a:buFont typeface="Wingdings" pitchFamily="2" charset="2"/>
              <a:buChar char="ü"/>
            </a:pPr>
            <a:r>
              <a:rPr lang="en-US" sz="2400" dirty="0" smtClean="0">
                <a:latin typeface="Times New Roman" pitchFamily="18" charset="0"/>
                <a:cs typeface="Times New Roman" pitchFamily="18" charset="0"/>
              </a:rPr>
              <a:t>Using  FAA to find time of concentration.</a:t>
            </a:r>
          </a:p>
          <a:p>
            <a:pPr algn="l" rtl="0">
              <a:buFont typeface="Wingdings" pitchFamily="2" charset="2"/>
              <a:buChar char="ü"/>
            </a:pPr>
            <a:r>
              <a:rPr lang="en-US" sz="2400" dirty="0" smtClean="0">
                <a:latin typeface="Times New Roman" pitchFamily="18" charset="0"/>
                <a:cs typeface="Times New Roman" pitchFamily="18" charset="0"/>
              </a:rPr>
              <a:t>Using runoff coefficient between (0.4-0.7).</a:t>
            </a:r>
          </a:p>
          <a:p>
            <a:pPr algn="l" rtl="0">
              <a:buFont typeface="Wingdings" pitchFamily="2" charset="2"/>
              <a:buChar char="ü"/>
            </a:pPr>
            <a:r>
              <a:rPr lang="en-US" sz="2400" dirty="0" smtClean="0">
                <a:latin typeface="Times New Roman" pitchFamily="18" charset="0"/>
                <a:cs typeface="Times New Roman" pitchFamily="18" charset="0"/>
              </a:rPr>
              <a:t>Partially fall (75%).          </a:t>
            </a:r>
            <a:endParaRPr lang="ar-S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latin typeface="Times New Roman" pitchFamily="18" charset="0"/>
                <a:cs typeface="Times New Roman" pitchFamily="18" charset="0"/>
              </a:rPr>
              <a:t>Design Constraints </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lgn="l" rtl="0">
              <a:buFont typeface="Wingdings" pitchFamily="2" charset="2"/>
              <a:buChar char="Ø"/>
            </a:pPr>
            <a:r>
              <a:rPr lang="en-US" dirty="0" smtClean="0">
                <a:latin typeface="Times New Roman" pitchFamily="18" charset="0"/>
                <a:cs typeface="Times New Roman" pitchFamily="18" charset="0"/>
              </a:rPr>
              <a:t>Cover between (</a:t>
            </a:r>
            <a:r>
              <a:rPr lang="en-US" dirty="0" smtClean="0">
                <a:latin typeface="Times New Roman" pitchFamily="18" charset="0"/>
                <a:cs typeface="Times New Roman" pitchFamily="18" charset="0"/>
              </a:rPr>
              <a:t>1 – 4m</a:t>
            </a:r>
            <a:r>
              <a:rPr lang="en-US" dirty="0" smtClean="0">
                <a:latin typeface="Times New Roman" pitchFamily="18" charset="0"/>
                <a:cs typeface="Times New Roman" pitchFamily="18" charset="0"/>
              </a:rPr>
              <a:t>)</a:t>
            </a:r>
          </a:p>
          <a:p>
            <a:pPr algn="l" rtl="0">
              <a:buFont typeface="Wingdings" pitchFamily="2" charset="2"/>
              <a:buChar char="Ø"/>
            </a:pPr>
            <a:r>
              <a:rPr lang="en-US" dirty="0" smtClean="0">
                <a:latin typeface="Times New Roman" pitchFamily="18" charset="0"/>
                <a:cs typeface="Times New Roman" pitchFamily="18" charset="0"/>
              </a:rPr>
              <a:t>Velocity between (</a:t>
            </a:r>
            <a:r>
              <a:rPr lang="en-US" dirty="0" smtClean="0">
                <a:latin typeface="Times New Roman" pitchFamily="18" charset="0"/>
                <a:cs typeface="Times New Roman" pitchFamily="18" charset="0"/>
              </a:rPr>
              <a:t>0.6 – 3m/s</a:t>
            </a:r>
            <a:r>
              <a:rPr lang="en-US" dirty="0" smtClean="0">
                <a:latin typeface="Times New Roman" pitchFamily="18" charset="0"/>
                <a:cs typeface="Times New Roman" pitchFamily="18" charset="0"/>
              </a:rPr>
              <a:t>)</a:t>
            </a:r>
          </a:p>
          <a:p>
            <a:pPr algn="l" rtl="0">
              <a:buFont typeface="Wingdings" pitchFamily="2" charset="2"/>
              <a:buChar char="Ø"/>
            </a:pPr>
            <a:r>
              <a:rPr lang="en-US" dirty="0" smtClean="0">
                <a:latin typeface="Times New Roman" pitchFamily="18" charset="0"/>
                <a:cs typeface="Times New Roman" pitchFamily="18" charset="0"/>
              </a:rPr>
              <a:t>Slope (1-12%)</a:t>
            </a:r>
          </a:p>
          <a:p>
            <a:pPr algn="l" rtl="0">
              <a:lnSpc>
                <a:spcPct val="150000"/>
              </a:lnSpc>
              <a:buFont typeface="Wingdings" pitchFamily="2" charset="2"/>
              <a:buChar char="Ø"/>
            </a:pPr>
            <a:r>
              <a:rPr lang="en-US" dirty="0" smtClean="0">
                <a:latin typeface="Times New Roman" pitchFamily="18" charset="0"/>
                <a:cs typeface="Times New Roman" pitchFamily="18" charset="0"/>
              </a:rPr>
              <a:t>Length of conduits  400 ft  for 8in, 10in, 12in and 600 ft for more than 15in. </a:t>
            </a: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latin typeface="Times New Roman" pitchFamily="18" charset="0"/>
                <a:cs typeface="Times New Roman" pitchFamily="18" charset="0"/>
              </a:rPr>
              <a:t>Programs Used </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lgn="l" rtl="0">
              <a:lnSpc>
                <a:spcPct val="150000"/>
              </a:lnSpc>
              <a:buFont typeface="Wingdings" pitchFamily="2" charset="2"/>
              <a:buChar char="Ø"/>
            </a:pPr>
            <a:r>
              <a:rPr lang="en-US" dirty="0" smtClean="0">
                <a:latin typeface="Times New Roman" pitchFamily="18" charset="0"/>
                <a:cs typeface="Times New Roman" pitchFamily="18" charset="0"/>
              </a:rPr>
              <a:t>Civil 3D used to draw catchments area and path flow.</a:t>
            </a:r>
          </a:p>
          <a:p>
            <a:pPr algn="l" rtl="0">
              <a:lnSpc>
                <a:spcPct val="150000"/>
              </a:lnSpc>
              <a:buFont typeface="Wingdings" pitchFamily="2" charset="2"/>
              <a:buChar char="Ø"/>
            </a:pPr>
            <a:r>
              <a:rPr lang="en-US" dirty="0" smtClean="0">
                <a:latin typeface="Times New Roman" pitchFamily="18" charset="0"/>
                <a:cs typeface="Times New Roman" pitchFamily="18" charset="0"/>
              </a:rPr>
              <a:t>Storm CAD: this program produced  by Bentley company, it used Manning equation to determine  size of conduits.  </a:t>
            </a: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latin typeface="Times New Roman" pitchFamily="18" charset="0"/>
                <a:cs typeface="Times New Roman" pitchFamily="18" charset="0"/>
              </a:rPr>
              <a:t>Design Steps </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fontScale="92500" lnSpcReduction="10000"/>
          </a:bodyPr>
          <a:lstStyle/>
          <a:p>
            <a:pPr algn="l" rtl="0">
              <a:lnSpc>
                <a:spcPct val="150000"/>
              </a:lnSpc>
              <a:buFont typeface="Wingdings" pitchFamily="2" charset="2"/>
              <a:buChar char="Ø"/>
            </a:pPr>
            <a:r>
              <a:rPr lang="en-US" dirty="0" smtClean="0">
                <a:latin typeface="Times New Roman" pitchFamily="18" charset="0"/>
                <a:cs typeface="Times New Roman" pitchFamily="18" charset="0"/>
              </a:rPr>
              <a:t>Draw  layout.</a:t>
            </a:r>
          </a:p>
          <a:p>
            <a:pPr algn="l" rtl="0">
              <a:lnSpc>
                <a:spcPct val="150000"/>
              </a:lnSpc>
              <a:buFont typeface="Wingdings" pitchFamily="2" charset="2"/>
              <a:buChar char="Ø"/>
            </a:pPr>
            <a:r>
              <a:rPr lang="en-US" dirty="0" smtClean="0">
                <a:latin typeface="Times New Roman" pitchFamily="18" charset="0"/>
                <a:cs typeface="Times New Roman" pitchFamily="18" charset="0"/>
              </a:rPr>
              <a:t>Identify conduits and catch basins.</a:t>
            </a:r>
          </a:p>
          <a:p>
            <a:pPr algn="l" rtl="0">
              <a:lnSpc>
                <a:spcPct val="150000"/>
              </a:lnSpc>
              <a:buFont typeface="Wingdings" pitchFamily="2" charset="2"/>
              <a:buChar char="Ø"/>
            </a:pPr>
            <a:r>
              <a:rPr lang="en-US" dirty="0" smtClean="0">
                <a:latin typeface="Times New Roman" pitchFamily="18" charset="0"/>
                <a:cs typeface="Times New Roman" pitchFamily="18" charset="0"/>
              </a:rPr>
              <a:t>Draw sub catchments area for each catch basins.</a:t>
            </a:r>
          </a:p>
          <a:p>
            <a:pPr algn="l" rtl="0">
              <a:lnSpc>
                <a:spcPct val="150000"/>
              </a:lnSpc>
              <a:buFont typeface="Wingdings" pitchFamily="2" charset="2"/>
              <a:buChar char="Ø"/>
            </a:pPr>
            <a:r>
              <a:rPr lang="en-US" dirty="0" smtClean="0">
                <a:latin typeface="Times New Roman" pitchFamily="18" charset="0"/>
                <a:cs typeface="Times New Roman" pitchFamily="18" charset="0"/>
              </a:rPr>
              <a:t>Interring data needed.</a:t>
            </a:r>
          </a:p>
          <a:p>
            <a:pPr algn="l" rtl="0">
              <a:lnSpc>
                <a:spcPct val="150000"/>
              </a:lnSpc>
              <a:buFont typeface="Wingdings" pitchFamily="2" charset="2"/>
              <a:buChar char="Ø"/>
            </a:pPr>
            <a:r>
              <a:rPr lang="en-US" dirty="0" smtClean="0">
                <a:latin typeface="Times New Roman" pitchFamily="18" charset="0"/>
                <a:cs typeface="Times New Roman" pitchFamily="18" charset="0"/>
              </a:rPr>
              <a:t>Run the models.</a:t>
            </a:r>
          </a:p>
          <a:p>
            <a:pPr algn="l" rtl="0">
              <a:lnSpc>
                <a:spcPct val="150000"/>
              </a:lnSpc>
              <a:buFont typeface="Wingdings" pitchFamily="2" charset="2"/>
              <a:buChar char="Ø"/>
            </a:pPr>
            <a:r>
              <a:rPr lang="en-US" dirty="0" smtClean="0">
                <a:latin typeface="Times New Roman" pitchFamily="18" charset="0"/>
                <a:cs typeface="Times New Roman" pitchFamily="18" charset="0"/>
              </a:rPr>
              <a:t>Check results.        </a:t>
            </a: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latin typeface="Times New Roman" pitchFamily="18" charset="0"/>
                <a:cs typeface="Times New Roman" pitchFamily="18" charset="0"/>
              </a:rPr>
              <a:t>Design</a:t>
            </a: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lnSpcReduction="10000"/>
          </a:bodyPr>
          <a:lstStyle/>
          <a:p>
            <a:pPr marL="0" indent="0" algn="l">
              <a:lnSpc>
                <a:spcPct val="150000"/>
              </a:lnSpc>
              <a:buNone/>
            </a:pPr>
            <a:r>
              <a:rPr lang="en-US" dirty="0" smtClean="0">
                <a:latin typeface="Times New Roman" pitchFamily="18" charset="0"/>
                <a:ea typeface="Tahoma" pitchFamily="34" charset="0"/>
                <a:cs typeface="Times New Roman" pitchFamily="18" charset="0"/>
              </a:rPr>
              <a:t> </a:t>
            </a:r>
            <a:r>
              <a:rPr lang="en-US" dirty="0">
                <a:latin typeface="Times New Roman" pitchFamily="18" charset="0"/>
                <a:ea typeface="Tahoma" pitchFamily="34" charset="0"/>
                <a:cs typeface="Times New Roman" pitchFamily="18" charset="0"/>
              </a:rPr>
              <a:t>Rational Method</a:t>
            </a:r>
          </a:p>
          <a:p>
            <a:pPr algn="l">
              <a:lnSpc>
                <a:spcPct val="150000"/>
              </a:lnSpc>
            </a:pPr>
            <a:r>
              <a:rPr lang="en-US" dirty="0">
                <a:latin typeface="Times New Roman" pitchFamily="18" charset="0"/>
                <a:ea typeface="Tahoma" pitchFamily="34" charset="0"/>
                <a:cs typeface="Times New Roman" pitchFamily="18" charset="0"/>
              </a:rPr>
              <a:t>Q = </a:t>
            </a:r>
            <a:r>
              <a:rPr lang="en-US" dirty="0" smtClean="0">
                <a:latin typeface="Times New Roman" pitchFamily="18" charset="0"/>
                <a:ea typeface="Tahoma" pitchFamily="34" charset="0"/>
                <a:cs typeface="Times New Roman" pitchFamily="18" charset="0"/>
              </a:rPr>
              <a:t>CIA</a:t>
            </a:r>
            <a:endParaRPr lang="en-US" dirty="0">
              <a:latin typeface="Times New Roman" pitchFamily="18" charset="0"/>
              <a:ea typeface="Tahoma" pitchFamily="34" charset="0"/>
              <a:cs typeface="Times New Roman" pitchFamily="18" charset="0"/>
            </a:endParaRPr>
          </a:p>
          <a:p>
            <a:pPr algn="l">
              <a:lnSpc>
                <a:spcPct val="150000"/>
              </a:lnSpc>
            </a:pPr>
            <a:r>
              <a:rPr lang="en-US" dirty="0">
                <a:latin typeface="Times New Roman" pitchFamily="18" charset="0"/>
                <a:ea typeface="Tahoma" pitchFamily="34" charset="0"/>
                <a:cs typeface="Times New Roman" pitchFamily="18" charset="0"/>
              </a:rPr>
              <a:t>Q : The peak runoff rate (m</a:t>
            </a:r>
            <a:r>
              <a:rPr lang="en-US" baseline="30000" dirty="0">
                <a:latin typeface="Times New Roman" pitchFamily="18" charset="0"/>
                <a:ea typeface="Tahoma" pitchFamily="34" charset="0"/>
                <a:cs typeface="Times New Roman" pitchFamily="18" charset="0"/>
              </a:rPr>
              <a:t>3</a:t>
            </a:r>
            <a:r>
              <a:rPr lang="en-US" dirty="0">
                <a:latin typeface="Times New Roman" pitchFamily="18" charset="0"/>
                <a:ea typeface="Tahoma" pitchFamily="34" charset="0"/>
                <a:cs typeface="Times New Roman" pitchFamily="18" charset="0"/>
              </a:rPr>
              <a:t>/</a:t>
            </a:r>
            <a:r>
              <a:rPr lang="en-US" dirty="0" err="1">
                <a:latin typeface="Times New Roman" pitchFamily="18" charset="0"/>
                <a:ea typeface="Tahoma" pitchFamily="34" charset="0"/>
                <a:cs typeface="Times New Roman" pitchFamily="18" charset="0"/>
              </a:rPr>
              <a:t>hr</a:t>
            </a:r>
            <a:r>
              <a:rPr lang="en-US" dirty="0">
                <a:latin typeface="Times New Roman" pitchFamily="18" charset="0"/>
                <a:ea typeface="Tahoma" pitchFamily="34" charset="0"/>
                <a:cs typeface="Times New Roman" pitchFamily="18" charset="0"/>
              </a:rPr>
              <a:t>).</a:t>
            </a:r>
            <a:br>
              <a:rPr lang="en-US" dirty="0">
                <a:latin typeface="Times New Roman" pitchFamily="18" charset="0"/>
                <a:ea typeface="Tahoma" pitchFamily="34" charset="0"/>
                <a:cs typeface="Times New Roman" pitchFamily="18" charset="0"/>
              </a:rPr>
            </a:br>
            <a:r>
              <a:rPr lang="en-US" dirty="0" smtClean="0">
                <a:latin typeface="Times New Roman" pitchFamily="18" charset="0"/>
                <a:ea typeface="Tahoma" pitchFamily="34" charset="0"/>
                <a:cs typeface="Times New Roman" pitchFamily="18" charset="0"/>
              </a:rPr>
              <a:t>C </a:t>
            </a:r>
            <a:r>
              <a:rPr lang="en-US" dirty="0">
                <a:latin typeface="Times New Roman" pitchFamily="18" charset="0"/>
                <a:ea typeface="Tahoma" pitchFamily="34" charset="0"/>
                <a:cs typeface="Times New Roman" pitchFamily="18" charset="0"/>
              </a:rPr>
              <a:t>: The runoff coefficient (dimensionless</a:t>
            </a:r>
            <a:r>
              <a:rPr lang="en-US" dirty="0" smtClean="0">
                <a:latin typeface="Times New Roman" pitchFamily="18" charset="0"/>
                <a:ea typeface="Tahoma" pitchFamily="34" charset="0"/>
                <a:cs typeface="Times New Roman" pitchFamily="18" charset="0"/>
              </a:rPr>
              <a:t>).</a:t>
            </a:r>
            <a:br>
              <a:rPr lang="en-US" dirty="0" smtClean="0">
                <a:latin typeface="Times New Roman" pitchFamily="18" charset="0"/>
                <a:ea typeface="Tahoma" pitchFamily="34" charset="0"/>
                <a:cs typeface="Times New Roman" pitchFamily="18" charset="0"/>
              </a:rPr>
            </a:br>
            <a:r>
              <a:rPr lang="en-US" dirty="0">
                <a:latin typeface="Times New Roman" pitchFamily="18" charset="0"/>
                <a:ea typeface="Tahoma" pitchFamily="34" charset="0"/>
                <a:cs typeface="Times New Roman" pitchFamily="18" charset="0"/>
              </a:rPr>
              <a:t>I :  The average rainfall intensity ( mm/</a:t>
            </a:r>
            <a:r>
              <a:rPr lang="en-US" dirty="0" err="1">
                <a:latin typeface="Times New Roman" pitchFamily="18" charset="0"/>
                <a:ea typeface="Tahoma" pitchFamily="34" charset="0"/>
                <a:cs typeface="Times New Roman" pitchFamily="18" charset="0"/>
              </a:rPr>
              <a:t>hr</a:t>
            </a:r>
            <a:r>
              <a:rPr lang="en-US" dirty="0">
                <a:latin typeface="Times New Roman" pitchFamily="18" charset="0"/>
                <a:ea typeface="Tahoma" pitchFamily="34" charset="0"/>
                <a:cs typeface="Times New Roman" pitchFamily="18" charset="0"/>
              </a:rPr>
              <a:t>).</a:t>
            </a:r>
            <a:br>
              <a:rPr lang="en-US" dirty="0">
                <a:latin typeface="Times New Roman" pitchFamily="18" charset="0"/>
                <a:ea typeface="Tahoma" pitchFamily="34" charset="0"/>
                <a:cs typeface="Times New Roman" pitchFamily="18" charset="0"/>
              </a:rPr>
            </a:br>
            <a:r>
              <a:rPr lang="en-US" dirty="0">
                <a:latin typeface="Times New Roman" pitchFamily="18" charset="0"/>
                <a:ea typeface="Tahoma" pitchFamily="34" charset="0"/>
                <a:cs typeface="Times New Roman" pitchFamily="18" charset="0"/>
              </a:rPr>
              <a:t>A : The size of the drainage area (hectares). </a:t>
            </a:r>
            <a:endParaRPr lang="en-US" dirty="0">
              <a:latin typeface="Times New Roman" pitchFamily="18" charset="0"/>
              <a:ea typeface="Tahoma" pitchFamily="34" charset="0"/>
              <a:cs typeface="Times New Roman" pitchFamily="18" charset="0"/>
            </a:endParaRPr>
          </a:p>
        </p:txBody>
      </p:sp>
    </p:spTree>
    <p:extLst>
      <p:ext uri="{BB962C8B-B14F-4D97-AF65-F5344CB8AC3E}">
        <p14:creationId xmlns:p14="http://schemas.microsoft.com/office/powerpoint/2010/main" val="18065800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latin typeface="Times New Roman" pitchFamily="18" charset="0"/>
                <a:cs typeface="Times New Roman" pitchFamily="18" charset="0"/>
              </a:rPr>
              <a:t>Data Needed for Design </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lgn="l" rtl="0">
              <a:buFont typeface="Wingdings" pitchFamily="2" charset="2"/>
              <a:buChar char="ü"/>
            </a:pPr>
            <a:r>
              <a:rPr lang="en-US" dirty="0" smtClean="0">
                <a:latin typeface="Times New Roman" pitchFamily="18" charset="0"/>
                <a:cs typeface="Times New Roman" pitchFamily="18" charset="0"/>
              </a:rPr>
              <a:t>IDF curves   </a:t>
            </a:r>
            <a:endParaRPr lang="ar-SA" dirty="0">
              <a:latin typeface="Times New Roman" pitchFamily="18" charset="0"/>
              <a:cs typeface="Times New Roman" pitchFamily="18" charset="0"/>
            </a:endParaRPr>
          </a:p>
        </p:txBody>
      </p:sp>
      <p:pic>
        <p:nvPicPr>
          <p:cNvPr id="4" name="Picture 14" descr="11111.PNG"/>
          <p:cNvPicPr/>
          <p:nvPr/>
        </p:nvPicPr>
        <p:blipFill>
          <a:blip r:embed="rId2"/>
          <a:stretch>
            <a:fillRect/>
          </a:stretch>
        </p:blipFill>
        <p:spPr>
          <a:xfrm>
            <a:off x="1219200" y="2209800"/>
            <a:ext cx="7086600" cy="4063495"/>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rtl="0">
              <a:buFont typeface="Wingdings" pitchFamily="2" charset="2"/>
              <a:buChar char="ü"/>
            </a:pPr>
            <a:r>
              <a:rPr lang="en-US" dirty="0" smtClean="0">
                <a:latin typeface="Times New Roman" pitchFamily="18" charset="0"/>
                <a:cs typeface="Times New Roman" pitchFamily="18" charset="0"/>
              </a:rPr>
              <a:t>Runoff Coefficient(C)   </a:t>
            </a:r>
            <a:endParaRPr lang="ar-SA" dirty="0">
              <a:latin typeface="Times New Roman" pitchFamily="18" charset="0"/>
              <a:cs typeface="Times New Roman" pitchFamily="18" charset="0"/>
            </a:endParaRPr>
          </a:p>
        </p:txBody>
      </p:sp>
      <p:graphicFrame>
        <p:nvGraphicFramePr>
          <p:cNvPr id="4" name="عنصر نائب للمحتوى 3"/>
          <p:cNvGraphicFramePr>
            <a:graphicFrameLocks noGrp="1"/>
          </p:cNvGraphicFramePr>
          <p:nvPr>
            <p:ph idx="1"/>
          </p:nvPr>
        </p:nvGraphicFramePr>
        <p:xfrm>
          <a:off x="457200" y="1600200"/>
          <a:ext cx="8229600" cy="4876800"/>
        </p:xfrm>
        <a:graphic>
          <a:graphicData uri="http://schemas.openxmlformats.org/drawingml/2006/table">
            <a:tbl>
              <a:tblPr rtl="1" firstRow="1" bandRow="1">
                <a:tableStyleId>{5C22544A-7EE6-4342-B048-85BDC9FD1C3A}</a:tableStyleId>
              </a:tblPr>
              <a:tblGrid>
                <a:gridCol w="4114800"/>
                <a:gridCol w="4114800"/>
              </a:tblGrid>
              <a:tr h="514350">
                <a:tc>
                  <a:txBody>
                    <a:bodyPr/>
                    <a:lstStyle/>
                    <a:p>
                      <a:pPr marL="0" marR="0" algn="ctr">
                        <a:lnSpc>
                          <a:spcPct val="200000"/>
                        </a:lnSpc>
                        <a:spcBef>
                          <a:spcPts val="0"/>
                        </a:spcBef>
                        <a:spcAft>
                          <a:spcPts val="0"/>
                        </a:spcAft>
                      </a:pPr>
                      <a:r>
                        <a:rPr lang="en-US" sz="2000" dirty="0">
                          <a:solidFill>
                            <a:srgbClr val="000000"/>
                          </a:solidFill>
                          <a:latin typeface="Times New Roman"/>
                          <a:ea typeface="Calibri"/>
                          <a:cs typeface="Arial"/>
                        </a:rPr>
                        <a:t>Runoff coefficient</a:t>
                      </a:r>
                      <a:endParaRPr lang="en-US" sz="2000" dirty="0">
                        <a:latin typeface="Calibri"/>
                        <a:ea typeface="Calibri"/>
                        <a:cs typeface="Arial"/>
                      </a:endParaRPr>
                    </a:p>
                  </a:txBody>
                  <a:tcPr marL="68580" marR="68580" marT="0" marB="0"/>
                </a:tc>
                <a:tc>
                  <a:txBody>
                    <a:bodyPr/>
                    <a:lstStyle/>
                    <a:p>
                      <a:pPr marL="0" marR="0" algn="ctr" rtl="0">
                        <a:lnSpc>
                          <a:spcPct val="200000"/>
                        </a:lnSpc>
                        <a:spcBef>
                          <a:spcPts val="0"/>
                        </a:spcBef>
                        <a:spcAft>
                          <a:spcPts val="0"/>
                        </a:spcAft>
                      </a:pPr>
                      <a:r>
                        <a:rPr lang="en-US" sz="2000" dirty="0">
                          <a:solidFill>
                            <a:srgbClr val="000000"/>
                          </a:solidFill>
                          <a:latin typeface="Times New Roman"/>
                          <a:ea typeface="Calibri"/>
                          <a:cs typeface="Arial"/>
                        </a:rPr>
                        <a:t>Surface Description</a:t>
                      </a:r>
                      <a:endParaRPr lang="en-US" sz="2000" dirty="0">
                        <a:latin typeface="Calibri"/>
                        <a:ea typeface="Calibri"/>
                        <a:cs typeface="Arial"/>
                      </a:endParaRPr>
                    </a:p>
                  </a:txBody>
                  <a:tcPr marL="68580" marR="68580" marT="0" marB="0"/>
                </a:tc>
              </a:tr>
              <a:tr h="514350">
                <a:tc>
                  <a:txBody>
                    <a:bodyPr/>
                    <a:lstStyle/>
                    <a:p>
                      <a:pPr marL="0" marR="0" algn="ctr">
                        <a:lnSpc>
                          <a:spcPct val="200000"/>
                        </a:lnSpc>
                        <a:spcBef>
                          <a:spcPts val="0"/>
                        </a:spcBef>
                        <a:spcAft>
                          <a:spcPts val="0"/>
                        </a:spcAft>
                      </a:pPr>
                      <a:r>
                        <a:rPr lang="en-US" sz="2000">
                          <a:solidFill>
                            <a:srgbClr val="000000"/>
                          </a:solidFill>
                          <a:latin typeface="Times New Roman"/>
                          <a:ea typeface="Calibri"/>
                          <a:cs typeface="Arial"/>
                        </a:rPr>
                        <a:t>0.35</a:t>
                      </a:r>
                      <a:endParaRPr lang="en-US" sz="2000">
                        <a:latin typeface="Calibri"/>
                        <a:ea typeface="Calibri"/>
                        <a:cs typeface="Arial"/>
                      </a:endParaRPr>
                    </a:p>
                  </a:txBody>
                  <a:tcPr marL="68580" marR="68580" marT="0" marB="0"/>
                </a:tc>
                <a:tc>
                  <a:txBody>
                    <a:bodyPr/>
                    <a:lstStyle/>
                    <a:p>
                      <a:pPr marL="0" marR="0" algn="l" rtl="0">
                        <a:lnSpc>
                          <a:spcPct val="200000"/>
                        </a:lnSpc>
                        <a:spcBef>
                          <a:spcPts val="0"/>
                        </a:spcBef>
                        <a:spcAft>
                          <a:spcPts val="0"/>
                        </a:spcAft>
                      </a:pPr>
                      <a:r>
                        <a:rPr lang="en-US" sz="2000" dirty="0">
                          <a:solidFill>
                            <a:srgbClr val="000000"/>
                          </a:solidFill>
                          <a:latin typeface="Times New Roman"/>
                          <a:ea typeface="Calibri"/>
                          <a:cs typeface="Arial"/>
                        </a:rPr>
                        <a:t>Mixed Residential ( all type buildings)</a:t>
                      </a:r>
                      <a:endParaRPr lang="en-US" sz="2000" dirty="0">
                        <a:latin typeface="Calibri"/>
                        <a:ea typeface="Calibri"/>
                        <a:cs typeface="Arial"/>
                      </a:endParaRPr>
                    </a:p>
                  </a:txBody>
                  <a:tcPr marL="68580" marR="68580" marT="0" marB="0"/>
                </a:tc>
              </a:tr>
              <a:tr h="514350">
                <a:tc>
                  <a:txBody>
                    <a:bodyPr/>
                    <a:lstStyle/>
                    <a:p>
                      <a:pPr marL="0" marR="0" algn="ctr">
                        <a:lnSpc>
                          <a:spcPct val="200000"/>
                        </a:lnSpc>
                        <a:spcBef>
                          <a:spcPts val="0"/>
                        </a:spcBef>
                        <a:spcAft>
                          <a:spcPts val="0"/>
                        </a:spcAft>
                      </a:pPr>
                      <a:r>
                        <a:rPr lang="en-US" sz="2000">
                          <a:solidFill>
                            <a:srgbClr val="000000"/>
                          </a:solidFill>
                          <a:latin typeface="Times New Roman"/>
                          <a:ea typeface="Calibri"/>
                          <a:cs typeface="Arial"/>
                        </a:rPr>
                        <a:t>0.30</a:t>
                      </a:r>
                      <a:endParaRPr lang="en-US" sz="2000">
                        <a:latin typeface="Calibri"/>
                        <a:ea typeface="Calibri"/>
                        <a:cs typeface="Arial"/>
                      </a:endParaRPr>
                    </a:p>
                  </a:txBody>
                  <a:tcPr marL="68580" marR="68580" marT="0" marB="0"/>
                </a:tc>
                <a:tc>
                  <a:txBody>
                    <a:bodyPr/>
                    <a:lstStyle/>
                    <a:p>
                      <a:pPr marL="0" marR="0" algn="l" rtl="0">
                        <a:lnSpc>
                          <a:spcPct val="200000"/>
                        </a:lnSpc>
                        <a:spcBef>
                          <a:spcPts val="0"/>
                        </a:spcBef>
                        <a:spcAft>
                          <a:spcPts val="0"/>
                        </a:spcAft>
                      </a:pPr>
                      <a:r>
                        <a:rPr lang="en-US" sz="2000" dirty="0">
                          <a:solidFill>
                            <a:srgbClr val="000000"/>
                          </a:solidFill>
                          <a:latin typeface="Times New Roman"/>
                          <a:ea typeface="Calibri"/>
                          <a:cs typeface="Arial"/>
                        </a:rPr>
                        <a:t>Average Villas</a:t>
                      </a:r>
                      <a:endParaRPr lang="en-US" sz="2000" dirty="0">
                        <a:latin typeface="Calibri"/>
                        <a:ea typeface="Calibri"/>
                        <a:cs typeface="Arial"/>
                      </a:endParaRPr>
                    </a:p>
                  </a:txBody>
                  <a:tcPr marL="68580" marR="68580" marT="0" marB="0"/>
                </a:tc>
              </a:tr>
              <a:tr h="514350">
                <a:tc>
                  <a:txBody>
                    <a:bodyPr/>
                    <a:lstStyle/>
                    <a:p>
                      <a:pPr marL="0" marR="0" algn="ctr">
                        <a:lnSpc>
                          <a:spcPct val="200000"/>
                        </a:lnSpc>
                        <a:spcBef>
                          <a:spcPts val="0"/>
                        </a:spcBef>
                        <a:spcAft>
                          <a:spcPts val="0"/>
                        </a:spcAft>
                      </a:pPr>
                      <a:r>
                        <a:rPr lang="en-US" sz="2000" dirty="0">
                          <a:solidFill>
                            <a:srgbClr val="000000"/>
                          </a:solidFill>
                          <a:latin typeface="Times New Roman"/>
                          <a:ea typeface="Calibri"/>
                          <a:cs typeface="Arial"/>
                        </a:rPr>
                        <a:t>0.70</a:t>
                      </a:r>
                      <a:endParaRPr lang="en-US" sz="2000" dirty="0">
                        <a:latin typeface="Calibri"/>
                        <a:ea typeface="Calibri"/>
                        <a:cs typeface="Arial"/>
                      </a:endParaRPr>
                    </a:p>
                  </a:txBody>
                  <a:tcPr marL="68580" marR="68580" marT="0" marB="0"/>
                </a:tc>
                <a:tc>
                  <a:txBody>
                    <a:bodyPr/>
                    <a:lstStyle/>
                    <a:p>
                      <a:pPr marL="0" marR="0" algn="l" rtl="0">
                        <a:lnSpc>
                          <a:spcPct val="200000"/>
                        </a:lnSpc>
                        <a:spcBef>
                          <a:spcPts val="0"/>
                        </a:spcBef>
                        <a:spcAft>
                          <a:spcPts val="0"/>
                        </a:spcAft>
                      </a:pPr>
                      <a:r>
                        <a:rPr lang="en-US" sz="2000" dirty="0">
                          <a:solidFill>
                            <a:srgbClr val="000000"/>
                          </a:solidFill>
                          <a:latin typeface="Times New Roman"/>
                          <a:ea typeface="Calibri"/>
                          <a:cs typeface="Arial"/>
                        </a:rPr>
                        <a:t>Economic Residential / Commercial </a:t>
                      </a:r>
                      <a:endParaRPr lang="en-US" sz="2000" dirty="0">
                        <a:latin typeface="Calibri"/>
                        <a:ea typeface="Calibri"/>
                        <a:cs typeface="Arial"/>
                      </a:endParaRPr>
                    </a:p>
                  </a:txBody>
                  <a:tcPr marL="68580" marR="68580" marT="0" marB="0"/>
                </a:tc>
              </a:tr>
              <a:tr h="514350">
                <a:tc>
                  <a:txBody>
                    <a:bodyPr/>
                    <a:lstStyle/>
                    <a:p>
                      <a:pPr marL="0" marR="0" algn="ctr">
                        <a:lnSpc>
                          <a:spcPct val="200000"/>
                        </a:lnSpc>
                        <a:spcBef>
                          <a:spcPts val="0"/>
                        </a:spcBef>
                        <a:spcAft>
                          <a:spcPts val="0"/>
                        </a:spcAft>
                      </a:pPr>
                      <a:r>
                        <a:rPr lang="en-US" sz="2000">
                          <a:solidFill>
                            <a:srgbClr val="000000"/>
                          </a:solidFill>
                          <a:latin typeface="Times New Roman"/>
                          <a:ea typeface="Calibri"/>
                          <a:cs typeface="Arial"/>
                        </a:rPr>
                        <a:t>0.60</a:t>
                      </a:r>
                      <a:endParaRPr lang="en-US" sz="2000">
                        <a:latin typeface="Calibri"/>
                        <a:ea typeface="Calibri"/>
                        <a:cs typeface="Arial"/>
                      </a:endParaRPr>
                    </a:p>
                  </a:txBody>
                  <a:tcPr marL="68580" marR="68580" marT="0" marB="0"/>
                </a:tc>
                <a:tc>
                  <a:txBody>
                    <a:bodyPr/>
                    <a:lstStyle/>
                    <a:p>
                      <a:pPr marL="0" marR="0" algn="l" rtl="0">
                        <a:lnSpc>
                          <a:spcPct val="200000"/>
                        </a:lnSpc>
                        <a:spcBef>
                          <a:spcPts val="0"/>
                        </a:spcBef>
                        <a:spcAft>
                          <a:spcPts val="0"/>
                        </a:spcAft>
                      </a:pPr>
                      <a:r>
                        <a:rPr lang="en-US" sz="2000" dirty="0">
                          <a:solidFill>
                            <a:srgbClr val="000000"/>
                          </a:solidFill>
                          <a:latin typeface="Times New Roman"/>
                          <a:ea typeface="Calibri"/>
                          <a:cs typeface="Arial"/>
                        </a:rPr>
                        <a:t>Residential Communities</a:t>
                      </a:r>
                      <a:endParaRPr lang="en-US" sz="2000" dirty="0">
                        <a:latin typeface="Calibri"/>
                        <a:ea typeface="Calibri"/>
                        <a:cs typeface="Arial"/>
                      </a:endParaRPr>
                    </a:p>
                  </a:txBody>
                  <a:tcPr marL="68580" marR="68580" marT="0" marB="0"/>
                </a:tc>
              </a:tr>
              <a:tr h="514350">
                <a:tc>
                  <a:txBody>
                    <a:bodyPr/>
                    <a:lstStyle/>
                    <a:p>
                      <a:pPr marL="0" marR="0" algn="ctr">
                        <a:lnSpc>
                          <a:spcPct val="200000"/>
                        </a:lnSpc>
                        <a:spcBef>
                          <a:spcPts val="0"/>
                        </a:spcBef>
                        <a:spcAft>
                          <a:spcPts val="0"/>
                        </a:spcAft>
                      </a:pPr>
                      <a:r>
                        <a:rPr lang="en-US" sz="2000">
                          <a:solidFill>
                            <a:srgbClr val="000000"/>
                          </a:solidFill>
                          <a:latin typeface="Times New Roman"/>
                          <a:ea typeface="Calibri"/>
                          <a:cs typeface="Arial"/>
                        </a:rPr>
                        <a:t>0.65</a:t>
                      </a:r>
                      <a:endParaRPr lang="en-US" sz="2000">
                        <a:latin typeface="Calibri"/>
                        <a:ea typeface="Calibri"/>
                        <a:cs typeface="Arial"/>
                      </a:endParaRPr>
                    </a:p>
                  </a:txBody>
                  <a:tcPr marL="68580" marR="68580" marT="0" marB="0"/>
                </a:tc>
                <a:tc>
                  <a:txBody>
                    <a:bodyPr/>
                    <a:lstStyle/>
                    <a:p>
                      <a:pPr marL="0" marR="0" algn="l" rtl="0">
                        <a:lnSpc>
                          <a:spcPct val="200000"/>
                        </a:lnSpc>
                        <a:spcBef>
                          <a:spcPts val="0"/>
                        </a:spcBef>
                        <a:spcAft>
                          <a:spcPts val="0"/>
                        </a:spcAft>
                      </a:pPr>
                      <a:r>
                        <a:rPr lang="en-US" sz="2000" dirty="0">
                          <a:solidFill>
                            <a:srgbClr val="000000"/>
                          </a:solidFill>
                          <a:latin typeface="Times New Roman"/>
                          <a:ea typeface="Calibri"/>
                          <a:cs typeface="Arial"/>
                        </a:rPr>
                        <a:t>Modern Residential/ Mixed</a:t>
                      </a:r>
                      <a:endParaRPr lang="en-US" sz="2000" dirty="0">
                        <a:latin typeface="Calibri"/>
                        <a:ea typeface="Calibri"/>
                        <a:cs typeface="Arial"/>
                      </a:endParaRPr>
                    </a:p>
                  </a:txBody>
                  <a:tcPr marL="68580" marR="68580" marT="0" marB="0"/>
                </a:tc>
              </a:tr>
              <a:tr h="514350">
                <a:tc>
                  <a:txBody>
                    <a:bodyPr/>
                    <a:lstStyle/>
                    <a:p>
                      <a:pPr marL="0" marR="0" algn="ctr">
                        <a:lnSpc>
                          <a:spcPct val="200000"/>
                        </a:lnSpc>
                        <a:spcBef>
                          <a:spcPts val="0"/>
                        </a:spcBef>
                        <a:spcAft>
                          <a:spcPts val="0"/>
                        </a:spcAft>
                      </a:pPr>
                      <a:r>
                        <a:rPr lang="en-US" sz="2000">
                          <a:solidFill>
                            <a:srgbClr val="000000"/>
                          </a:solidFill>
                          <a:latin typeface="Times New Roman"/>
                          <a:ea typeface="Calibri"/>
                          <a:cs typeface="Arial"/>
                        </a:rPr>
                        <a:t>0.20</a:t>
                      </a:r>
                      <a:endParaRPr lang="en-US" sz="2000">
                        <a:latin typeface="Calibri"/>
                        <a:ea typeface="Calibri"/>
                        <a:cs typeface="Arial"/>
                      </a:endParaRPr>
                    </a:p>
                  </a:txBody>
                  <a:tcPr marL="68580" marR="68580" marT="0" marB="0"/>
                </a:tc>
                <a:tc>
                  <a:txBody>
                    <a:bodyPr/>
                    <a:lstStyle/>
                    <a:p>
                      <a:pPr marL="0" marR="0" algn="l" rtl="0">
                        <a:lnSpc>
                          <a:spcPct val="200000"/>
                        </a:lnSpc>
                        <a:spcBef>
                          <a:spcPts val="0"/>
                        </a:spcBef>
                        <a:spcAft>
                          <a:spcPts val="0"/>
                        </a:spcAft>
                      </a:pPr>
                      <a:r>
                        <a:rPr lang="en-US" sz="2000" dirty="0">
                          <a:solidFill>
                            <a:srgbClr val="000000"/>
                          </a:solidFill>
                          <a:latin typeface="Times New Roman"/>
                          <a:ea typeface="Calibri"/>
                          <a:cs typeface="Arial"/>
                        </a:rPr>
                        <a:t>Sport and Green areas/ Irrigation areas</a:t>
                      </a:r>
                      <a:endParaRPr lang="en-US" sz="2000" dirty="0">
                        <a:latin typeface="Calibri"/>
                        <a:ea typeface="Calibri"/>
                        <a:cs typeface="Arial"/>
                      </a:endParaRPr>
                    </a:p>
                  </a:txBody>
                  <a:tcPr marL="68580" marR="68580" marT="0" marB="0"/>
                </a:tc>
              </a:tr>
              <a:tr h="514350">
                <a:tc>
                  <a:txBody>
                    <a:bodyPr/>
                    <a:lstStyle/>
                    <a:p>
                      <a:pPr marL="0" marR="0" algn="ctr">
                        <a:lnSpc>
                          <a:spcPct val="200000"/>
                        </a:lnSpc>
                        <a:spcBef>
                          <a:spcPts val="0"/>
                        </a:spcBef>
                        <a:spcAft>
                          <a:spcPts val="0"/>
                        </a:spcAft>
                      </a:pPr>
                      <a:r>
                        <a:rPr lang="en-US" sz="2000" dirty="0">
                          <a:solidFill>
                            <a:srgbClr val="000000"/>
                          </a:solidFill>
                          <a:latin typeface="Times New Roman"/>
                          <a:ea typeface="Calibri"/>
                          <a:cs typeface="Arial"/>
                        </a:rPr>
                        <a:t>0.90</a:t>
                      </a:r>
                      <a:endParaRPr lang="en-US" sz="2000" dirty="0">
                        <a:latin typeface="Calibri"/>
                        <a:ea typeface="Calibri"/>
                        <a:cs typeface="Arial"/>
                      </a:endParaRPr>
                    </a:p>
                  </a:txBody>
                  <a:tcPr marL="68580" marR="68580" marT="0" marB="0"/>
                </a:tc>
                <a:tc>
                  <a:txBody>
                    <a:bodyPr/>
                    <a:lstStyle/>
                    <a:p>
                      <a:pPr marL="0" marR="0" algn="l" rtl="0">
                        <a:lnSpc>
                          <a:spcPct val="200000"/>
                        </a:lnSpc>
                        <a:spcBef>
                          <a:spcPts val="0"/>
                        </a:spcBef>
                        <a:spcAft>
                          <a:spcPts val="0"/>
                        </a:spcAft>
                      </a:pPr>
                      <a:r>
                        <a:rPr lang="en-US" sz="2000" dirty="0">
                          <a:solidFill>
                            <a:srgbClr val="000000"/>
                          </a:solidFill>
                          <a:latin typeface="Times New Roman"/>
                          <a:ea typeface="Calibri"/>
                          <a:cs typeface="Arial"/>
                        </a:rPr>
                        <a:t>Roads and Parking</a:t>
                      </a:r>
                      <a:endParaRPr lang="en-US" sz="20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pPr algn="ctr" rtl="0">
              <a:buNone/>
            </a:pPr>
            <a:endParaRPr lang="en-US" sz="2400" dirty="0" smtClean="0"/>
          </a:p>
          <a:p>
            <a:pPr algn="ctr" rtl="0">
              <a:buNone/>
            </a:pPr>
            <a:r>
              <a:rPr lang="en-US" sz="2400" dirty="0" smtClean="0">
                <a:latin typeface="Times New Roman" pitchFamily="18" charset="0"/>
                <a:cs typeface="Times New Roman" pitchFamily="18" charset="0"/>
              </a:rPr>
              <a:t>An Najah National University </a:t>
            </a:r>
          </a:p>
          <a:p>
            <a:pPr algn="ctr" rtl="0">
              <a:buNone/>
            </a:pPr>
            <a:r>
              <a:rPr lang="en-US" sz="2400" dirty="0" smtClean="0">
                <a:latin typeface="Times New Roman" pitchFamily="18" charset="0"/>
                <a:cs typeface="Times New Roman" pitchFamily="18" charset="0"/>
              </a:rPr>
              <a:t>Faculty of </a:t>
            </a:r>
            <a:r>
              <a:rPr lang="en-US" sz="2400" dirty="0">
                <a:latin typeface="Times New Roman" pitchFamily="18" charset="0"/>
                <a:cs typeface="Times New Roman" pitchFamily="18" charset="0"/>
              </a:rPr>
              <a:t>E</a:t>
            </a:r>
            <a:r>
              <a:rPr lang="en-US" sz="2400" dirty="0" smtClean="0">
                <a:latin typeface="Times New Roman" pitchFamily="18" charset="0"/>
                <a:cs typeface="Times New Roman" pitchFamily="18" charset="0"/>
              </a:rPr>
              <a:t>ngineering</a:t>
            </a:r>
          </a:p>
          <a:p>
            <a:pPr algn="ctr" rtl="0">
              <a:buNone/>
            </a:pPr>
            <a:r>
              <a:rPr lang="en-US" sz="2400" dirty="0" smtClean="0">
                <a:latin typeface="Times New Roman" pitchFamily="18" charset="0"/>
                <a:cs typeface="Times New Roman" pitchFamily="18" charset="0"/>
              </a:rPr>
              <a:t>Civil Engineering Department </a:t>
            </a:r>
          </a:p>
          <a:p>
            <a:pPr algn="ctr" rtl="0">
              <a:buNone/>
            </a:pPr>
            <a:r>
              <a:rPr lang="en-US" sz="2400" dirty="0" smtClean="0">
                <a:latin typeface="Times New Roman" pitchFamily="18" charset="0"/>
                <a:cs typeface="Times New Roman" pitchFamily="18" charset="0"/>
              </a:rPr>
              <a:t>Design and rehabilitation of storm water network in </a:t>
            </a:r>
            <a:r>
              <a:rPr lang="en-US" sz="2400" dirty="0" err="1" smtClean="0">
                <a:latin typeface="Times New Roman" pitchFamily="18" charset="0"/>
                <a:cs typeface="Times New Roman" pitchFamily="18" charset="0"/>
              </a:rPr>
              <a:t>Qalqilia</a:t>
            </a:r>
            <a:r>
              <a:rPr lang="en-US" sz="2400" dirty="0" smtClean="0">
                <a:latin typeface="Times New Roman" pitchFamily="18" charset="0"/>
                <a:cs typeface="Times New Roman" pitchFamily="18" charset="0"/>
              </a:rPr>
              <a:t> city </a:t>
            </a:r>
          </a:p>
          <a:p>
            <a:pPr algn="ctr" rtl="0">
              <a:buNone/>
            </a:pPr>
            <a:r>
              <a:rPr lang="en-US" sz="2400" dirty="0" smtClean="0">
                <a:latin typeface="Times New Roman" pitchFamily="18" charset="0"/>
                <a:cs typeface="Times New Roman" pitchFamily="18" charset="0"/>
              </a:rPr>
              <a:t>Submitted to Dr. Hafiz </a:t>
            </a:r>
            <a:r>
              <a:rPr lang="en-US" sz="2400" dirty="0" err="1" smtClean="0">
                <a:latin typeface="Times New Roman" pitchFamily="18" charset="0"/>
                <a:cs typeface="Times New Roman" pitchFamily="18" charset="0"/>
              </a:rPr>
              <a:t>Shaheen</a:t>
            </a:r>
            <a:r>
              <a:rPr lang="en-US" sz="2400" dirty="0" smtClean="0">
                <a:latin typeface="Times New Roman" pitchFamily="18" charset="0"/>
                <a:cs typeface="Times New Roman" pitchFamily="18" charset="0"/>
              </a:rPr>
              <a:t> </a:t>
            </a:r>
          </a:p>
          <a:p>
            <a:pPr algn="ctr" rtl="0">
              <a:buNone/>
            </a:pPr>
            <a:r>
              <a:rPr lang="en-US" sz="2400" dirty="0" smtClean="0">
                <a:latin typeface="Times New Roman" pitchFamily="18" charset="0"/>
                <a:cs typeface="Times New Roman" pitchFamily="18" charset="0"/>
              </a:rPr>
              <a:t>Prepared by : </a:t>
            </a:r>
          </a:p>
          <a:p>
            <a:pPr algn="ctr" rtl="0">
              <a:buNone/>
            </a:pPr>
            <a:r>
              <a:rPr lang="en-US" sz="2400" dirty="0" err="1" smtClean="0">
                <a:latin typeface="Times New Roman" pitchFamily="18" charset="0"/>
                <a:cs typeface="Times New Roman" pitchFamily="18" charset="0"/>
              </a:rPr>
              <a:t>Belal</a:t>
            </a:r>
            <a:r>
              <a:rPr lang="en-US" sz="2400" dirty="0" smtClean="0">
                <a:latin typeface="Times New Roman" pitchFamily="18" charset="0"/>
                <a:cs typeface="Times New Roman" pitchFamily="18" charset="0"/>
              </a:rPr>
              <a:t> Al sous</a:t>
            </a:r>
          </a:p>
          <a:p>
            <a:pPr algn="ctr" rtl="0">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Jber</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Maialeh</a:t>
            </a:r>
            <a:endParaRPr lang="en-US" sz="2400" dirty="0" smtClean="0">
              <a:latin typeface="Times New Roman" pitchFamily="18" charset="0"/>
              <a:cs typeface="Times New Roman" pitchFamily="18" charset="0"/>
            </a:endParaRPr>
          </a:p>
          <a:p>
            <a:pPr algn="ctr" rtl="0">
              <a:buNone/>
            </a:pPr>
            <a:r>
              <a:rPr lang="en-US" sz="2400" dirty="0" smtClean="0">
                <a:latin typeface="Times New Roman" pitchFamily="18" charset="0"/>
                <a:cs typeface="Times New Roman" pitchFamily="18" charset="0"/>
              </a:rPr>
              <a:t> Tariq Shreem</a:t>
            </a:r>
          </a:p>
          <a:p>
            <a:pPr algn="ctr" rtl="0">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Yousef</a:t>
            </a:r>
            <a:r>
              <a:rPr lang="en-US" sz="2400" dirty="0" smtClean="0">
                <a:latin typeface="Times New Roman" pitchFamily="18" charset="0"/>
                <a:cs typeface="Times New Roman" pitchFamily="18" charset="0"/>
              </a:rPr>
              <a:t> Sarsour</a:t>
            </a:r>
          </a:p>
          <a:p>
            <a:pPr algn="l" rtl="0">
              <a:buNone/>
            </a:pPr>
            <a:endParaRPr lang="ar-SA" dirty="0"/>
          </a:p>
        </p:txBody>
      </p:sp>
      <p:pic>
        <p:nvPicPr>
          <p:cNvPr id="4" name="Picture 5" descr="C:\Users\3ala2\Desktop\logo.png"/>
          <p:cNvPicPr/>
          <p:nvPr/>
        </p:nvPicPr>
        <p:blipFill>
          <a:blip r:embed="rId2"/>
          <a:srcRect/>
          <a:stretch>
            <a:fillRect/>
          </a:stretch>
        </p:blipFill>
        <p:spPr bwMode="auto">
          <a:xfrm>
            <a:off x="3886200" y="152400"/>
            <a:ext cx="16764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rtl="0">
              <a:buFont typeface="Wingdings" pitchFamily="2" charset="2"/>
              <a:buChar char="ü"/>
            </a:pPr>
            <a:r>
              <a:rPr lang="en-US" dirty="0" smtClean="0">
                <a:latin typeface="Times New Roman" pitchFamily="18" charset="0"/>
                <a:cs typeface="Times New Roman" pitchFamily="18" charset="0"/>
              </a:rPr>
              <a:t>Percent of Land </a:t>
            </a:r>
            <a:r>
              <a:rPr lang="en-US" dirty="0">
                <a:latin typeface="Times New Roman" pitchFamily="18" charset="0"/>
                <a:cs typeface="Times New Roman" pitchFamily="18" charset="0"/>
              </a:rPr>
              <a:t>C</a:t>
            </a:r>
            <a:r>
              <a:rPr lang="en-US" dirty="0" smtClean="0">
                <a:latin typeface="Times New Roman" pitchFamily="18" charset="0"/>
                <a:cs typeface="Times New Roman" pitchFamily="18" charset="0"/>
              </a:rPr>
              <a:t>over </a:t>
            </a:r>
            <a:endParaRPr lang="ar-SA" dirty="0">
              <a:latin typeface="Times New Roman" pitchFamily="18" charset="0"/>
              <a:cs typeface="Times New Roman" pitchFamily="18" charset="0"/>
            </a:endParaRPr>
          </a:p>
        </p:txBody>
      </p:sp>
      <p:graphicFrame>
        <p:nvGraphicFramePr>
          <p:cNvPr id="4" name="عنصر نائب للمحتوى 3"/>
          <p:cNvGraphicFramePr>
            <a:graphicFrameLocks noGrp="1"/>
          </p:cNvGraphicFramePr>
          <p:nvPr>
            <p:ph idx="1"/>
          </p:nvPr>
        </p:nvGraphicFramePr>
        <p:xfrm>
          <a:off x="457200" y="1600200"/>
          <a:ext cx="8229600" cy="3962400"/>
        </p:xfrm>
        <a:graphic>
          <a:graphicData uri="http://schemas.openxmlformats.org/drawingml/2006/table">
            <a:tbl>
              <a:tblPr rtl="1" firstRow="1" bandRow="1">
                <a:tableStyleId>{5C22544A-7EE6-4342-B048-85BDC9FD1C3A}</a:tableStyleId>
              </a:tblPr>
              <a:tblGrid>
                <a:gridCol w="4114800"/>
                <a:gridCol w="4114800"/>
              </a:tblGrid>
              <a:tr h="495300">
                <a:tc>
                  <a:txBody>
                    <a:bodyPr/>
                    <a:lstStyle/>
                    <a:p>
                      <a:pPr marL="0" marR="0" algn="ctr">
                        <a:lnSpc>
                          <a:spcPct val="150000"/>
                        </a:lnSpc>
                        <a:spcBef>
                          <a:spcPts val="0"/>
                        </a:spcBef>
                        <a:spcAft>
                          <a:spcPts val="0"/>
                        </a:spcAft>
                      </a:pPr>
                      <a:r>
                        <a:rPr lang="en-US" sz="2000" dirty="0">
                          <a:solidFill>
                            <a:srgbClr val="000000"/>
                          </a:solidFill>
                          <a:latin typeface="Times New Roman"/>
                          <a:ea typeface="Calibri"/>
                          <a:cs typeface="Arial"/>
                        </a:rPr>
                        <a:t>% of land covers </a:t>
                      </a:r>
                      <a:endParaRPr lang="en-US" sz="2000"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000" dirty="0">
                          <a:solidFill>
                            <a:srgbClr val="000000"/>
                          </a:solidFill>
                          <a:latin typeface="Times New Roman"/>
                          <a:ea typeface="Calibri"/>
                          <a:cs typeface="Arial"/>
                        </a:rPr>
                        <a:t>Surface Description</a:t>
                      </a:r>
                      <a:endParaRPr lang="en-US" sz="2000" dirty="0">
                        <a:latin typeface="Calibri"/>
                        <a:ea typeface="Calibri"/>
                        <a:cs typeface="Arial"/>
                      </a:endParaRPr>
                    </a:p>
                  </a:txBody>
                  <a:tcPr marL="68580" marR="68580" marT="0" marB="0"/>
                </a:tc>
              </a:tr>
              <a:tr h="495300">
                <a:tc>
                  <a:txBody>
                    <a:bodyPr/>
                    <a:lstStyle/>
                    <a:p>
                      <a:pPr marL="0" marR="0" algn="ctr">
                        <a:lnSpc>
                          <a:spcPct val="150000"/>
                        </a:lnSpc>
                        <a:spcBef>
                          <a:spcPts val="0"/>
                        </a:spcBef>
                        <a:spcAft>
                          <a:spcPts val="0"/>
                        </a:spcAft>
                      </a:pPr>
                      <a:r>
                        <a:rPr lang="en-US" sz="2000">
                          <a:solidFill>
                            <a:srgbClr val="000000"/>
                          </a:solidFill>
                          <a:latin typeface="Times New Roman"/>
                          <a:ea typeface="Calibri"/>
                          <a:cs typeface="Arial"/>
                        </a:rPr>
                        <a:t>25</a:t>
                      </a:r>
                      <a:endParaRPr lang="en-US" sz="2000">
                        <a:latin typeface="Calibri"/>
                        <a:ea typeface="Calibri"/>
                        <a:cs typeface="Arial"/>
                      </a:endParaRPr>
                    </a:p>
                  </a:txBody>
                  <a:tcPr marL="68580" marR="68580" marT="0" marB="0"/>
                </a:tc>
                <a:tc>
                  <a:txBody>
                    <a:bodyPr/>
                    <a:lstStyle/>
                    <a:p>
                      <a:pPr marL="0" marR="0" algn="l" rtl="0">
                        <a:lnSpc>
                          <a:spcPct val="150000"/>
                        </a:lnSpc>
                        <a:spcBef>
                          <a:spcPts val="0"/>
                        </a:spcBef>
                        <a:spcAft>
                          <a:spcPts val="0"/>
                        </a:spcAft>
                      </a:pPr>
                      <a:r>
                        <a:rPr lang="en-US" sz="2000" dirty="0">
                          <a:solidFill>
                            <a:srgbClr val="000000"/>
                          </a:solidFill>
                          <a:latin typeface="Times New Roman"/>
                          <a:ea typeface="Calibri"/>
                          <a:cs typeface="Arial"/>
                        </a:rPr>
                        <a:t>Mixed Residential ( all type buildings)</a:t>
                      </a:r>
                      <a:endParaRPr lang="en-US" sz="2000" dirty="0">
                        <a:latin typeface="Calibri"/>
                        <a:ea typeface="Calibri"/>
                        <a:cs typeface="Arial"/>
                      </a:endParaRPr>
                    </a:p>
                  </a:txBody>
                  <a:tcPr marL="68580" marR="68580" marT="0" marB="0"/>
                </a:tc>
              </a:tr>
              <a:tr h="495300">
                <a:tc>
                  <a:txBody>
                    <a:bodyPr/>
                    <a:lstStyle/>
                    <a:p>
                      <a:pPr marL="0" marR="0" algn="ctr">
                        <a:lnSpc>
                          <a:spcPct val="150000"/>
                        </a:lnSpc>
                        <a:spcBef>
                          <a:spcPts val="0"/>
                        </a:spcBef>
                        <a:spcAft>
                          <a:spcPts val="0"/>
                        </a:spcAft>
                      </a:pPr>
                      <a:r>
                        <a:rPr lang="en-US" sz="2000">
                          <a:solidFill>
                            <a:srgbClr val="000000"/>
                          </a:solidFill>
                          <a:latin typeface="Times New Roman"/>
                          <a:ea typeface="Calibri"/>
                          <a:cs typeface="Arial"/>
                        </a:rPr>
                        <a:t>10</a:t>
                      </a:r>
                      <a:endParaRPr lang="en-US" sz="2000">
                        <a:latin typeface="Calibri"/>
                        <a:ea typeface="Calibri"/>
                        <a:cs typeface="Arial"/>
                      </a:endParaRPr>
                    </a:p>
                  </a:txBody>
                  <a:tcPr marL="68580" marR="68580" marT="0" marB="0"/>
                </a:tc>
                <a:tc>
                  <a:txBody>
                    <a:bodyPr/>
                    <a:lstStyle/>
                    <a:p>
                      <a:pPr marL="0" marR="0" algn="l" rtl="0">
                        <a:lnSpc>
                          <a:spcPct val="150000"/>
                        </a:lnSpc>
                        <a:spcBef>
                          <a:spcPts val="0"/>
                        </a:spcBef>
                        <a:spcAft>
                          <a:spcPts val="0"/>
                        </a:spcAft>
                      </a:pPr>
                      <a:r>
                        <a:rPr lang="en-US" sz="2000" dirty="0">
                          <a:solidFill>
                            <a:srgbClr val="000000"/>
                          </a:solidFill>
                          <a:latin typeface="Times New Roman"/>
                          <a:ea typeface="Calibri"/>
                          <a:cs typeface="Arial"/>
                        </a:rPr>
                        <a:t>Average Villas</a:t>
                      </a:r>
                      <a:endParaRPr lang="en-US" sz="2000" dirty="0">
                        <a:latin typeface="Calibri"/>
                        <a:ea typeface="Calibri"/>
                        <a:cs typeface="Arial"/>
                      </a:endParaRPr>
                    </a:p>
                  </a:txBody>
                  <a:tcPr marL="68580" marR="68580" marT="0" marB="0"/>
                </a:tc>
              </a:tr>
              <a:tr h="495300">
                <a:tc>
                  <a:txBody>
                    <a:bodyPr/>
                    <a:lstStyle/>
                    <a:p>
                      <a:pPr marL="0" marR="0" algn="ctr">
                        <a:lnSpc>
                          <a:spcPct val="150000"/>
                        </a:lnSpc>
                        <a:spcBef>
                          <a:spcPts val="0"/>
                        </a:spcBef>
                        <a:spcAft>
                          <a:spcPts val="0"/>
                        </a:spcAft>
                      </a:pPr>
                      <a:r>
                        <a:rPr lang="en-US" sz="2000">
                          <a:solidFill>
                            <a:srgbClr val="000000"/>
                          </a:solidFill>
                          <a:latin typeface="Times New Roman"/>
                          <a:ea typeface="Calibri"/>
                          <a:cs typeface="Arial"/>
                        </a:rPr>
                        <a:t>20</a:t>
                      </a:r>
                      <a:endParaRPr lang="en-US" sz="2000">
                        <a:latin typeface="Calibri"/>
                        <a:ea typeface="Calibri"/>
                        <a:cs typeface="Arial"/>
                      </a:endParaRPr>
                    </a:p>
                  </a:txBody>
                  <a:tcPr marL="68580" marR="68580" marT="0" marB="0"/>
                </a:tc>
                <a:tc>
                  <a:txBody>
                    <a:bodyPr/>
                    <a:lstStyle/>
                    <a:p>
                      <a:pPr marL="0" marR="0" algn="l" rtl="0">
                        <a:lnSpc>
                          <a:spcPct val="150000"/>
                        </a:lnSpc>
                        <a:spcBef>
                          <a:spcPts val="0"/>
                        </a:spcBef>
                        <a:spcAft>
                          <a:spcPts val="0"/>
                        </a:spcAft>
                      </a:pPr>
                      <a:r>
                        <a:rPr lang="en-US" sz="2000" dirty="0">
                          <a:solidFill>
                            <a:srgbClr val="000000"/>
                          </a:solidFill>
                          <a:latin typeface="Times New Roman"/>
                          <a:ea typeface="Calibri"/>
                          <a:cs typeface="Arial"/>
                        </a:rPr>
                        <a:t>Economic Residential / Commercial </a:t>
                      </a:r>
                      <a:endParaRPr lang="en-US" sz="2000" dirty="0">
                        <a:latin typeface="Calibri"/>
                        <a:ea typeface="Calibri"/>
                        <a:cs typeface="Arial"/>
                      </a:endParaRPr>
                    </a:p>
                  </a:txBody>
                  <a:tcPr marL="68580" marR="68580" marT="0" marB="0"/>
                </a:tc>
              </a:tr>
              <a:tr h="495300">
                <a:tc>
                  <a:txBody>
                    <a:bodyPr/>
                    <a:lstStyle/>
                    <a:p>
                      <a:pPr marL="0" marR="0" algn="ctr">
                        <a:lnSpc>
                          <a:spcPct val="150000"/>
                        </a:lnSpc>
                        <a:spcBef>
                          <a:spcPts val="0"/>
                        </a:spcBef>
                        <a:spcAft>
                          <a:spcPts val="0"/>
                        </a:spcAft>
                      </a:pPr>
                      <a:r>
                        <a:rPr lang="en-US" sz="2000">
                          <a:solidFill>
                            <a:srgbClr val="000000"/>
                          </a:solidFill>
                          <a:latin typeface="Times New Roman"/>
                          <a:ea typeface="Calibri"/>
                          <a:cs typeface="Arial"/>
                        </a:rPr>
                        <a:t>10</a:t>
                      </a:r>
                      <a:endParaRPr lang="en-US" sz="2000">
                        <a:latin typeface="Calibri"/>
                        <a:ea typeface="Calibri"/>
                        <a:cs typeface="Arial"/>
                      </a:endParaRPr>
                    </a:p>
                  </a:txBody>
                  <a:tcPr marL="68580" marR="68580" marT="0" marB="0"/>
                </a:tc>
                <a:tc>
                  <a:txBody>
                    <a:bodyPr/>
                    <a:lstStyle/>
                    <a:p>
                      <a:pPr marL="0" marR="0" algn="l" rtl="0">
                        <a:lnSpc>
                          <a:spcPct val="150000"/>
                        </a:lnSpc>
                        <a:spcBef>
                          <a:spcPts val="0"/>
                        </a:spcBef>
                        <a:spcAft>
                          <a:spcPts val="0"/>
                        </a:spcAft>
                      </a:pPr>
                      <a:r>
                        <a:rPr lang="en-US" sz="2000" dirty="0">
                          <a:solidFill>
                            <a:srgbClr val="000000"/>
                          </a:solidFill>
                          <a:latin typeface="Times New Roman"/>
                          <a:ea typeface="Calibri"/>
                          <a:cs typeface="Arial"/>
                        </a:rPr>
                        <a:t>Residential Communities</a:t>
                      </a:r>
                      <a:endParaRPr lang="en-US" sz="2000" dirty="0">
                        <a:latin typeface="Calibri"/>
                        <a:ea typeface="Calibri"/>
                        <a:cs typeface="Arial"/>
                      </a:endParaRPr>
                    </a:p>
                  </a:txBody>
                  <a:tcPr marL="68580" marR="68580" marT="0" marB="0"/>
                </a:tc>
              </a:tr>
              <a:tr h="495300">
                <a:tc>
                  <a:txBody>
                    <a:bodyPr/>
                    <a:lstStyle/>
                    <a:p>
                      <a:pPr marL="0" marR="0" algn="ctr">
                        <a:lnSpc>
                          <a:spcPct val="150000"/>
                        </a:lnSpc>
                        <a:spcBef>
                          <a:spcPts val="0"/>
                        </a:spcBef>
                        <a:spcAft>
                          <a:spcPts val="0"/>
                        </a:spcAft>
                      </a:pPr>
                      <a:r>
                        <a:rPr lang="en-US" sz="2000">
                          <a:solidFill>
                            <a:srgbClr val="000000"/>
                          </a:solidFill>
                          <a:latin typeface="Times New Roman"/>
                          <a:ea typeface="Calibri"/>
                          <a:cs typeface="Arial"/>
                        </a:rPr>
                        <a:t>10</a:t>
                      </a:r>
                      <a:endParaRPr lang="en-US" sz="2000">
                        <a:latin typeface="Calibri"/>
                        <a:ea typeface="Calibri"/>
                        <a:cs typeface="Arial"/>
                      </a:endParaRPr>
                    </a:p>
                  </a:txBody>
                  <a:tcPr marL="68580" marR="68580" marT="0" marB="0"/>
                </a:tc>
                <a:tc>
                  <a:txBody>
                    <a:bodyPr/>
                    <a:lstStyle/>
                    <a:p>
                      <a:pPr marL="0" marR="0" algn="l" rtl="0">
                        <a:lnSpc>
                          <a:spcPct val="150000"/>
                        </a:lnSpc>
                        <a:spcBef>
                          <a:spcPts val="0"/>
                        </a:spcBef>
                        <a:spcAft>
                          <a:spcPts val="0"/>
                        </a:spcAft>
                      </a:pPr>
                      <a:r>
                        <a:rPr lang="en-US" sz="2000" dirty="0">
                          <a:solidFill>
                            <a:srgbClr val="000000"/>
                          </a:solidFill>
                          <a:latin typeface="Times New Roman"/>
                          <a:ea typeface="Calibri"/>
                          <a:cs typeface="Arial"/>
                        </a:rPr>
                        <a:t>Modern Residential/ Mixed</a:t>
                      </a:r>
                      <a:endParaRPr lang="en-US" sz="2000" dirty="0">
                        <a:latin typeface="Calibri"/>
                        <a:ea typeface="Calibri"/>
                        <a:cs typeface="Arial"/>
                      </a:endParaRPr>
                    </a:p>
                  </a:txBody>
                  <a:tcPr marL="68580" marR="68580" marT="0" marB="0"/>
                </a:tc>
              </a:tr>
              <a:tr h="495300">
                <a:tc>
                  <a:txBody>
                    <a:bodyPr/>
                    <a:lstStyle/>
                    <a:p>
                      <a:pPr marL="0" marR="0" algn="ctr">
                        <a:lnSpc>
                          <a:spcPct val="150000"/>
                        </a:lnSpc>
                        <a:spcBef>
                          <a:spcPts val="0"/>
                        </a:spcBef>
                        <a:spcAft>
                          <a:spcPts val="0"/>
                        </a:spcAft>
                      </a:pPr>
                      <a:r>
                        <a:rPr lang="en-US" sz="2000">
                          <a:solidFill>
                            <a:srgbClr val="000000"/>
                          </a:solidFill>
                          <a:latin typeface="Times New Roman"/>
                          <a:ea typeface="Calibri"/>
                          <a:cs typeface="Arial"/>
                        </a:rPr>
                        <a:t>5</a:t>
                      </a:r>
                      <a:endParaRPr lang="en-US" sz="2000">
                        <a:latin typeface="Calibri"/>
                        <a:ea typeface="Calibri"/>
                        <a:cs typeface="Arial"/>
                      </a:endParaRPr>
                    </a:p>
                  </a:txBody>
                  <a:tcPr marL="68580" marR="68580" marT="0" marB="0"/>
                </a:tc>
                <a:tc>
                  <a:txBody>
                    <a:bodyPr/>
                    <a:lstStyle/>
                    <a:p>
                      <a:pPr marL="0" marR="0" algn="l" rtl="0">
                        <a:lnSpc>
                          <a:spcPct val="150000"/>
                        </a:lnSpc>
                        <a:spcBef>
                          <a:spcPts val="0"/>
                        </a:spcBef>
                        <a:spcAft>
                          <a:spcPts val="0"/>
                        </a:spcAft>
                      </a:pPr>
                      <a:r>
                        <a:rPr lang="en-US" sz="2000" dirty="0">
                          <a:solidFill>
                            <a:srgbClr val="000000"/>
                          </a:solidFill>
                          <a:latin typeface="Times New Roman"/>
                          <a:ea typeface="Calibri"/>
                          <a:cs typeface="Arial"/>
                        </a:rPr>
                        <a:t>Sport and Green areas/ Irrigation areas</a:t>
                      </a:r>
                      <a:endParaRPr lang="en-US" sz="2000" dirty="0">
                        <a:latin typeface="Calibri"/>
                        <a:ea typeface="Calibri"/>
                        <a:cs typeface="Arial"/>
                      </a:endParaRPr>
                    </a:p>
                  </a:txBody>
                  <a:tcPr marL="68580" marR="68580" marT="0" marB="0"/>
                </a:tc>
              </a:tr>
              <a:tr h="495300">
                <a:tc>
                  <a:txBody>
                    <a:bodyPr/>
                    <a:lstStyle/>
                    <a:p>
                      <a:pPr marL="0" marR="0" algn="ctr">
                        <a:lnSpc>
                          <a:spcPct val="150000"/>
                        </a:lnSpc>
                        <a:spcBef>
                          <a:spcPts val="0"/>
                        </a:spcBef>
                        <a:spcAft>
                          <a:spcPts val="0"/>
                        </a:spcAft>
                      </a:pPr>
                      <a:r>
                        <a:rPr lang="en-US" sz="2000" dirty="0">
                          <a:solidFill>
                            <a:srgbClr val="000000"/>
                          </a:solidFill>
                          <a:latin typeface="Times New Roman"/>
                          <a:ea typeface="Calibri"/>
                          <a:cs typeface="Arial"/>
                        </a:rPr>
                        <a:t>20</a:t>
                      </a:r>
                      <a:endParaRPr lang="en-US" sz="2000" dirty="0">
                        <a:latin typeface="Calibri"/>
                        <a:ea typeface="Calibri"/>
                        <a:cs typeface="Arial"/>
                      </a:endParaRPr>
                    </a:p>
                  </a:txBody>
                  <a:tcPr marL="68580" marR="68580" marT="0" marB="0"/>
                </a:tc>
                <a:tc>
                  <a:txBody>
                    <a:bodyPr/>
                    <a:lstStyle/>
                    <a:p>
                      <a:pPr marL="0" marR="0" algn="l" rtl="0">
                        <a:lnSpc>
                          <a:spcPct val="150000"/>
                        </a:lnSpc>
                        <a:spcBef>
                          <a:spcPts val="0"/>
                        </a:spcBef>
                        <a:spcAft>
                          <a:spcPts val="0"/>
                        </a:spcAft>
                      </a:pPr>
                      <a:r>
                        <a:rPr lang="en-US" sz="2000" dirty="0">
                          <a:solidFill>
                            <a:srgbClr val="000000"/>
                          </a:solidFill>
                          <a:latin typeface="Times New Roman"/>
                          <a:ea typeface="Calibri"/>
                          <a:cs typeface="Arial"/>
                        </a:rPr>
                        <a:t>Roads and Parking</a:t>
                      </a:r>
                      <a:endParaRPr lang="en-US" sz="20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rtl="0">
              <a:buFont typeface="Wingdings" pitchFamily="2" charset="2"/>
              <a:buChar char="ü"/>
            </a:pPr>
            <a:r>
              <a:rPr lang="en-US" dirty="0" smtClean="0">
                <a:latin typeface="Times New Roman" pitchFamily="18" charset="0"/>
                <a:cs typeface="Times New Roman" pitchFamily="18" charset="0"/>
              </a:rPr>
              <a:t>Returned Period    </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533400" y="1676400"/>
            <a:ext cx="8229600" cy="4525963"/>
          </a:xfrm>
        </p:spPr>
        <p:txBody>
          <a:bodyPr>
            <a:normAutofit/>
          </a:bodyPr>
          <a:lstStyle/>
          <a:p>
            <a:pPr algn="l" rtl="0">
              <a:buNone/>
            </a:pPr>
            <a:r>
              <a:rPr lang="en-US" sz="2400" dirty="0" smtClean="0">
                <a:latin typeface="Times New Roman" pitchFamily="18" charset="0"/>
                <a:cs typeface="Times New Roman" pitchFamily="18" charset="0"/>
              </a:rPr>
              <a:t>Based on analysis of rainfall data 20 years was chosen . </a:t>
            </a:r>
            <a:endParaRPr lang="ar-SA" sz="2400" dirty="0">
              <a:latin typeface="Times New Roman" pitchFamily="18" charset="0"/>
              <a:cs typeface="Times New Roman" pitchFamily="18" charset="0"/>
            </a:endParaRPr>
          </a:p>
        </p:txBody>
      </p:sp>
      <p:graphicFrame>
        <p:nvGraphicFramePr>
          <p:cNvPr id="4" name="Chart 2"/>
          <p:cNvGraphicFramePr/>
          <p:nvPr>
            <p:extLst>
              <p:ext uri="{D42A27DB-BD31-4B8C-83A1-F6EECF244321}">
                <p14:modId xmlns:p14="http://schemas.microsoft.com/office/powerpoint/2010/main" val="1562802460"/>
              </p:ext>
            </p:extLst>
          </p:nvPr>
        </p:nvGraphicFramePr>
        <p:xfrm>
          <a:off x="609600" y="2209800"/>
          <a:ext cx="8001000" cy="419100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rtl="0">
              <a:buFont typeface="Wingdings" pitchFamily="2" charset="2"/>
              <a:buChar char="ü"/>
            </a:pPr>
            <a:r>
              <a:rPr lang="en-US" dirty="0" smtClean="0">
                <a:latin typeface="Times New Roman" pitchFamily="18" charset="0"/>
                <a:cs typeface="Times New Roman" pitchFamily="18" charset="0"/>
              </a:rPr>
              <a:t>Time of concentration  </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fontScale="92500"/>
          </a:bodyPr>
          <a:lstStyle/>
          <a:p>
            <a:pPr algn="l" rtl="0">
              <a:lnSpc>
                <a:spcPct val="150000"/>
              </a:lnSpc>
              <a:buNone/>
            </a:pPr>
            <a:r>
              <a:rPr lang="en-US" sz="2800" dirty="0" smtClean="0">
                <a:latin typeface="Times New Roman" pitchFamily="18" charset="0"/>
                <a:cs typeface="Times New Roman" pitchFamily="18" charset="0"/>
              </a:rPr>
              <a:t>    Time of concentration calculated automatically  by storm CAD depend on C coefficient, slope and longest path flow </a:t>
            </a:r>
          </a:p>
          <a:p>
            <a:pPr algn="l" rtl="0">
              <a:lnSpc>
                <a:spcPct val="150000"/>
              </a:lnSpc>
              <a:buNone/>
            </a:pPr>
            <a:r>
              <a:rPr lang="en-US" sz="2800" dirty="0" smtClean="0">
                <a:latin typeface="Times New Roman" pitchFamily="18" charset="0"/>
                <a:cs typeface="Times New Roman" pitchFamily="18" charset="0"/>
              </a:rPr>
              <a:t>    FAA (Federal  Aviation Administration) used to estimate </a:t>
            </a:r>
            <a:r>
              <a:rPr lang="en-US" sz="2800" dirty="0" err="1" smtClean="0">
                <a:latin typeface="Times New Roman" pitchFamily="18" charset="0"/>
                <a:cs typeface="Times New Roman" pitchFamily="18" charset="0"/>
              </a:rPr>
              <a:t>Tc</a:t>
            </a:r>
            <a:r>
              <a:rPr lang="en-US" sz="2800" dirty="0" smtClean="0">
                <a:latin typeface="Times New Roman" pitchFamily="18" charset="0"/>
                <a:cs typeface="Times New Roman" pitchFamily="18" charset="0"/>
              </a:rPr>
              <a:t>. </a:t>
            </a:r>
          </a:p>
          <a:p>
            <a:pPr algn="l" rtl="0">
              <a:lnSpc>
                <a:spcPct val="150000"/>
              </a:lnSpc>
              <a:buNone/>
            </a:pPr>
            <a:r>
              <a:rPr lang="en-US" sz="2800" dirty="0" smtClean="0">
                <a:latin typeface="Times New Roman" pitchFamily="18" charset="0"/>
                <a:cs typeface="Times New Roman" pitchFamily="18" charset="0"/>
              </a:rPr>
              <a:t> </a:t>
            </a:r>
          </a:p>
          <a:p>
            <a:pPr algn="ctr" rtl="0">
              <a:lnSpc>
                <a:spcPct val="150000"/>
              </a:lnSpc>
              <a:buNone/>
            </a:pPr>
            <a:r>
              <a:rPr lang="en-US" sz="2800" dirty="0" err="1" smtClean="0">
                <a:latin typeface="Times New Roman" pitchFamily="18" charset="0"/>
                <a:cs typeface="Times New Roman" pitchFamily="18" charset="0"/>
              </a:rPr>
              <a:t>Tc</a:t>
            </a:r>
            <a:r>
              <a:rPr lang="en-US" sz="2800" dirty="0" smtClean="0">
                <a:latin typeface="Times New Roman" pitchFamily="18" charset="0"/>
                <a:cs typeface="Times New Roman" pitchFamily="18" charset="0"/>
              </a:rPr>
              <a:t>=</a:t>
            </a:r>
            <a:endParaRPr lang="ar-SA" sz="2800" dirty="0">
              <a:latin typeface="Times New Roman" pitchFamily="18" charset="0"/>
              <a:cs typeface="Times New Roman" pitchFamily="18" charset="0"/>
            </a:endParaRP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953000" y="5210175"/>
            <a:ext cx="2133600" cy="111442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pPr marL="0" indent="0">
              <a:buNone/>
            </a:pPr>
            <a:endParaRPr lang="en-US" dirty="0">
              <a:latin typeface="Times New Roman" pitchFamily="18" charset="0"/>
              <a:cs typeface="Times New Roman" pitchFamily="18" charset="0"/>
            </a:endParaRPr>
          </a:p>
        </p:txBody>
      </p:sp>
      <p:sp>
        <p:nvSpPr>
          <p:cNvPr id="4" name="مستطيل 3"/>
          <p:cNvSpPr/>
          <p:nvPr/>
        </p:nvSpPr>
        <p:spPr>
          <a:xfrm rot="20774432">
            <a:off x="1546659" y="2219796"/>
            <a:ext cx="6625919"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Results</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18983576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lnSpcReduction="10000"/>
          </a:bodyPr>
          <a:lstStyle/>
          <a:p>
            <a:pPr algn="l">
              <a:lnSpc>
                <a:spcPct val="160000"/>
              </a:lnSpc>
            </a:pPr>
            <a:r>
              <a:rPr lang="en-US" sz="2800" dirty="0">
                <a:latin typeface="Times New Roman" pitchFamily="18" charset="0"/>
                <a:cs typeface="Times New Roman" pitchFamily="18" charset="0"/>
              </a:rPr>
              <a:t>We get the result of the four blocks ( Al-</a:t>
            </a:r>
            <a:r>
              <a:rPr lang="en-US" sz="2800" dirty="0" err="1">
                <a:latin typeface="Times New Roman" pitchFamily="18" charset="0"/>
                <a:cs typeface="Times New Roman" pitchFamily="18" charset="0"/>
              </a:rPr>
              <a:t>Nqare</a:t>
            </a:r>
            <a:r>
              <a:rPr lang="en-US" sz="2800" dirty="0">
                <a:latin typeface="Times New Roman" pitchFamily="18" charset="0"/>
                <a:cs typeface="Times New Roman" pitchFamily="18" charset="0"/>
              </a:rPr>
              <a:t>, Al- </a:t>
            </a:r>
            <a:r>
              <a:rPr lang="en-US" sz="2800" dirty="0" err="1">
                <a:latin typeface="Times New Roman" pitchFamily="18" charset="0"/>
                <a:cs typeface="Times New Roman" pitchFamily="18" charset="0"/>
              </a:rPr>
              <a:t>Khaleh</a:t>
            </a:r>
            <a:r>
              <a:rPr lang="en-US" sz="2800" dirty="0">
                <a:latin typeface="Times New Roman" pitchFamily="18" charset="0"/>
                <a:cs typeface="Times New Roman" pitchFamily="18" charset="0"/>
              </a:rPr>
              <a:t>, Al-Wade and west area blocks) from the storm Cad program. The result of each block include number of catch basin and manhole, length and size of conducts, minimum and maximum velocity, and minimum and maximum cover for each block and </a:t>
            </a:r>
            <a:r>
              <a:rPr lang="en-US" sz="2800" dirty="0" smtClean="0">
                <a:latin typeface="Times New Roman" pitchFamily="18" charset="0"/>
                <a:cs typeface="Times New Roman" pitchFamily="18" charset="0"/>
              </a:rPr>
              <a:t>we summarized </a:t>
            </a:r>
            <a:r>
              <a:rPr lang="en-US" sz="2800" dirty="0">
                <a:latin typeface="Times New Roman" pitchFamily="18" charset="0"/>
                <a:cs typeface="Times New Roman" pitchFamily="18" charset="0"/>
              </a:rPr>
              <a:t>the result in </a:t>
            </a:r>
            <a:r>
              <a:rPr lang="en-US" sz="2800" dirty="0" smtClean="0">
                <a:latin typeface="Times New Roman" pitchFamily="18" charset="0"/>
                <a:cs typeface="Times New Roman" pitchFamily="18" charset="0"/>
              </a:rPr>
              <a:t>the following tables. </a:t>
            </a: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12578373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latin typeface="Times New Roman" pitchFamily="18" charset="0"/>
                <a:cs typeface="Times New Roman" pitchFamily="18" charset="0"/>
              </a:rPr>
              <a:t>R</a:t>
            </a:r>
            <a:r>
              <a:rPr lang="en-US" dirty="0" smtClean="0">
                <a:latin typeface="Times New Roman" pitchFamily="18" charset="0"/>
                <a:cs typeface="Times New Roman" pitchFamily="18" charset="0"/>
              </a:rPr>
              <a:t>esult </a:t>
            </a:r>
            <a:r>
              <a:rPr lang="en-US" dirty="0">
                <a:latin typeface="Times New Roman" pitchFamily="18" charset="0"/>
                <a:cs typeface="Times New Roman" pitchFamily="18" charset="0"/>
              </a:rPr>
              <a:t>of Al-</a:t>
            </a:r>
            <a:r>
              <a:rPr lang="en-US" dirty="0" err="1">
                <a:latin typeface="Times New Roman" pitchFamily="18" charset="0"/>
                <a:cs typeface="Times New Roman" pitchFamily="18" charset="0"/>
              </a:rPr>
              <a:t>Nqare</a:t>
            </a:r>
            <a:r>
              <a:rPr lang="en-US" dirty="0">
                <a:latin typeface="Times New Roman" pitchFamily="18" charset="0"/>
                <a:cs typeface="Times New Roman" pitchFamily="18" charset="0"/>
              </a:rPr>
              <a:t> block</a:t>
            </a:r>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1211404126"/>
              </p:ext>
            </p:extLst>
          </p:nvPr>
        </p:nvGraphicFramePr>
        <p:xfrm>
          <a:off x="1295400" y="1752600"/>
          <a:ext cx="6316980" cy="4648199"/>
        </p:xfrm>
        <a:graphic>
          <a:graphicData uri="http://schemas.openxmlformats.org/drawingml/2006/table">
            <a:tbl>
              <a:tblPr firstRow="1" firstCol="1" bandRow="1">
                <a:tableStyleId>{5C22544A-7EE6-4342-B048-85BDC9FD1C3A}</a:tableStyleId>
              </a:tblPr>
              <a:tblGrid>
                <a:gridCol w="3158490"/>
                <a:gridCol w="3158490"/>
              </a:tblGrid>
              <a:tr h="528947">
                <a:tc>
                  <a:txBody>
                    <a:bodyPr/>
                    <a:lstStyle/>
                    <a:p>
                      <a:pPr algn="ctr">
                        <a:lnSpc>
                          <a:spcPct val="115000"/>
                        </a:lnSpc>
                        <a:spcAft>
                          <a:spcPts val="0"/>
                        </a:spcAft>
                      </a:pPr>
                      <a:r>
                        <a:rPr lang="en-US" sz="1200" dirty="0">
                          <a:effectLst/>
                        </a:rPr>
                        <a:t>Number of Manhole</a:t>
                      </a:r>
                      <a:endParaRPr lang="en-US" sz="1100" dirty="0">
                        <a:effectLst/>
                        <a:latin typeface="Calibri"/>
                        <a:ea typeface="Calibri"/>
                        <a:cs typeface="Arial"/>
                      </a:endParaRPr>
                    </a:p>
                  </a:txBody>
                  <a:tcPr marL="68580" marR="68580" marT="0" marB="0" anchor="ctr"/>
                </a:tc>
                <a:tc>
                  <a:txBody>
                    <a:bodyPr/>
                    <a:lstStyle/>
                    <a:p>
                      <a:pPr algn="ctr">
                        <a:lnSpc>
                          <a:spcPct val="200000"/>
                        </a:lnSpc>
                        <a:spcAft>
                          <a:spcPts val="0"/>
                        </a:spcAft>
                      </a:pPr>
                      <a:r>
                        <a:rPr lang="en-US" sz="1200">
                          <a:effectLst/>
                        </a:rPr>
                        <a:t>9</a:t>
                      </a:r>
                      <a:endParaRPr lang="en-US" sz="1100">
                        <a:effectLst/>
                        <a:latin typeface="Calibri"/>
                        <a:ea typeface="Calibri"/>
                        <a:cs typeface="Arial"/>
                      </a:endParaRPr>
                    </a:p>
                  </a:txBody>
                  <a:tcPr marL="68580" marR="68580" marT="0" marB="0"/>
                </a:tc>
              </a:tr>
              <a:tr h="686542">
                <a:tc>
                  <a:txBody>
                    <a:bodyPr/>
                    <a:lstStyle/>
                    <a:p>
                      <a:pPr algn="ctr">
                        <a:lnSpc>
                          <a:spcPct val="115000"/>
                        </a:lnSpc>
                        <a:spcAft>
                          <a:spcPts val="0"/>
                        </a:spcAft>
                      </a:pPr>
                      <a:r>
                        <a:rPr lang="en-US" sz="1200">
                          <a:effectLst/>
                        </a:rPr>
                        <a:t>Number of catch basins</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25</a:t>
                      </a:r>
                      <a:endParaRPr lang="en-US" sz="1100">
                        <a:effectLst/>
                        <a:latin typeface="Calibri"/>
                        <a:ea typeface="Calibri"/>
                        <a:cs typeface="Arial"/>
                      </a:endParaRPr>
                    </a:p>
                  </a:txBody>
                  <a:tcPr marL="68580" marR="68580" marT="0" marB="0"/>
                </a:tc>
              </a:tr>
              <a:tr h="686542">
                <a:tc>
                  <a:txBody>
                    <a:bodyPr/>
                    <a:lstStyle/>
                    <a:p>
                      <a:pPr algn="ctr">
                        <a:lnSpc>
                          <a:spcPct val="115000"/>
                        </a:lnSpc>
                        <a:spcAft>
                          <a:spcPts val="0"/>
                        </a:spcAft>
                      </a:pPr>
                      <a:r>
                        <a:rPr lang="en-US" sz="1200" dirty="0">
                          <a:effectLst/>
                        </a:rPr>
                        <a:t>Conduit length (m)</a:t>
                      </a:r>
                      <a:endParaRPr lang="en-US" sz="11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3230</a:t>
                      </a:r>
                      <a:endParaRPr lang="en-US" sz="1100">
                        <a:effectLst/>
                        <a:latin typeface="Calibri"/>
                        <a:ea typeface="Calibri"/>
                        <a:cs typeface="Arial"/>
                      </a:endParaRPr>
                    </a:p>
                  </a:txBody>
                  <a:tcPr marL="68580" marR="68580" marT="0" marB="0"/>
                </a:tc>
              </a:tr>
              <a:tr h="686542">
                <a:tc>
                  <a:txBody>
                    <a:bodyPr/>
                    <a:lstStyle/>
                    <a:p>
                      <a:pPr algn="ctr">
                        <a:lnSpc>
                          <a:spcPct val="115000"/>
                        </a:lnSpc>
                        <a:spcAft>
                          <a:spcPts val="0"/>
                        </a:spcAft>
                      </a:pPr>
                      <a:r>
                        <a:rPr lang="en-US" sz="1200" dirty="0">
                          <a:effectLst/>
                        </a:rPr>
                        <a:t>Maximum velocity (m/s)</a:t>
                      </a:r>
                      <a:endParaRPr lang="en-US" sz="11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dirty="0">
                          <a:effectLst/>
                        </a:rPr>
                        <a:t/>
                      </a:r>
                      <a:br>
                        <a:rPr lang="en-US" sz="1200" dirty="0">
                          <a:effectLst/>
                        </a:rPr>
                      </a:br>
                      <a:r>
                        <a:rPr lang="en-US" sz="1200" dirty="0">
                          <a:effectLst/>
                        </a:rPr>
                        <a:t>6.61</a:t>
                      </a:r>
                      <a:endParaRPr lang="en-US" sz="1100" dirty="0">
                        <a:effectLst/>
                        <a:latin typeface="Calibri"/>
                        <a:ea typeface="Calibri"/>
                        <a:cs typeface="Arial"/>
                      </a:endParaRPr>
                    </a:p>
                  </a:txBody>
                  <a:tcPr marL="68580" marR="68580" marT="0" marB="0"/>
                </a:tc>
              </a:tr>
              <a:tr h="686542">
                <a:tc>
                  <a:txBody>
                    <a:bodyPr/>
                    <a:lstStyle/>
                    <a:p>
                      <a:pPr algn="ctr">
                        <a:lnSpc>
                          <a:spcPct val="115000"/>
                        </a:lnSpc>
                        <a:spcAft>
                          <a:spcPts val="0"/>
                        </a:spcAft>
                      </a:pPr>
                      <a:r>
                        <a:rPr lang="en-US" sz="1200">
                          <a:effectLst/>
                        </a:rPr>
                        <a:t>Minimum velocity (m/s)</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2.2</a:t>
                      </a:r>
                      <a:endParaRPr lang="en-US" sz="1100">
                        <a:effectLst/>
                        <a:latin typeface="Calibri"/>
                        <a:ea typeface="Calibri"/>
                        <a:cs typeface="Arial"/>
                      </a:endParaRPr>
                    </a:p>
                  </a:txBody>
                  <a:tcPr marL="68580" marR="68580" marT="0" marB="0"/>
                </a:tc>
              </a:tr>
              <a:tr h="686542">
                <a:tc>
                  <a:txBody>
                    <a:bodyPr/>
                    <a:lstStyle/>
                    <a:p>
                      <a:pPr algn="ctr">
                        <a:lnSpc>
                          <a:spcPct val="115000"/>
                        </a:lnSpc>
                        <a:spcAft>
                          <a:spcPts val="0"/>
                        </a:spcAft>
                      </a:pPr>
                      <a:r>
                        <a:rPr lang="en-US" sz="1200">
                          <a:effectLst/>
                        </a:rPr>
                        <a:t>Maximum cover (m)</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3.98</a:t>
                      </a:r>
                      <a:endParaRPr lang="en-US" sz="1100">
                        <a:effectLst/>
                        <a:latin typeface="Calibri"/>
                        <a:ea typeface="Calibri"/>
                        <a:cs typeface="Arial"/>
                      </a:endParaRPr>
                    </a:p>
                  </a:txBody>
                  <a:tcPr marL="68580" marR="68580" marT="0" marB="0"/>
                </a:tc>
              </a:tr>
              <a:tr h="686542">
                <a:tc>
                  <a:txBody>
                    <a:bodyPr/>
                    <a:lstStyle/>
                    <a:p>
                      <a:pPr algn="ctr">
                        <a:lnSpc>
                          <a:spcPct val="115000"/>
                        </a:lnSpc>
                        <a:spcAft>
                          <a:spcPts val="0"/>
                        </a:spcAft>
                      </a:pPr>
                      <a:r>
                        <a:rPr lang="en-US" sz="1200">
                          <a:effectLst/>
                        </a:rPr>
                        <a:t>Minimum cover (m)</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tabLst>
                          <a:tab pos="1063625" algn="l"/>
                        </a:tabLst>
                      </a:pPr>
                      <a:r>
                        <a:rPr lang="en-US" sz="1200" dirty="0">
                          <a:effectLst/>
                        </a:rPr>
                        <a:t/>
                      </a:r>
                      <a:br>
                        <a:rPr lang="en-US" sz="1200" dirty="0">
                          <a:effectLst/>
                        </a:rPr>
                      </a:br>
                      <a:r>
                        <a:rPr lang="en-US" sz="1200" dirty="0">
                          <a:effectLst/>
                        </a:rPr>
                        <a:t>1</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25727782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latin typeface="Times New Roman" pitchFamily="18" charset="0"/>
                <a:cs typeface="Times New Roman" pitchFamily="18" charset="0"/>
              </a:rPr>
              <a:t>R</a:t>
            </a:r>
            <a:r>
              <a:rPr lang="en-US" dirty="0" smtClean="0">
                <a:latin typeface="Times New Roman" pitchFamily="18" charset="0"/>
                <a:cs typeface="Times New Roman" pitchFamily="18" charset="0"/>
              </a:rPr>
              <a:t>esult </a:t>
            </a:r>
            <a:r>
              <a:rPr lang="en-US" dirty="0">
                <a:latin typeface="Times New Roman" pitchFamily="18" charset="0"/>
                <a:cs typeface="Times New Roman" pitchFamily="18" charset="0"/>
              </a:rPr>
              <a:t>of Al- </a:t>
            </a:r>
            <a:r>
              <a:rPr lang="en-US" dirty="0" err="1">
                <a:latin typeface="Times New Roman" pitchFamily="18" charset="0"/>
                <a:cs typeface="Times New Roman" pitchFamily="18" charset="0"/>
              </a:rPr>
              <a:t>Khaleh</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block</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898840837"/>
              </p:ext>
            </p:extLst>
          </p:nvPr>
        </p:nvGraphicFramePr>
        <p:xfrm>
          <a:off x="990600" y="1447802"/>
          <a:ext cx="6469380" cy="4791927"/>
        </p:xfrm>
        <a:graphic>
          <a:graphicData uri="http://schemas.openxmlformats.org/drawingml/2006/table">
            <a:tbl>
              <a:tblPr firstRow="1" firstCol="1" bandRow="1">
                <a:tableStyleId>{5C22544A-7EE6-4342-B048-85BDC9FD1C3A}</a:tableStyleId>
              </a:tblPr>
              <a:tblGrid>
                <a:gridCol w="3234690"/>
                <a:gridCol w="3234690"/>
              </a:tblGrid>
              <a:tr h="684561">
                <a:tc>
                  <a:txBody>
                    <a:bodyPr/>
                    <a:lstStyle/>
                    <a:p>
                      <a:pPr algn="ctr">
                        <a:lnSpc>
                          <a:spcPct val="115000"/>
                        </a:lnSpc>
                        <a:spcAft>
                          <a:spcPts val="0"/>
                        </a:spcAft>
                      </a:pPr>
                      <a:r>
                        <a:rPr lang="en-US" sz="1200" dirty="0">
                          <a:effectLst/>
                        </a:rPr>
                        <a:t>Number of Manhole</a:t>
                      </a:r>
                      <a:endParaRPr lang="en-US" sz="11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7</a:t>
                      </a:r>
                      <a:endParaRPr lang="en-US" sz="1100">
                        <a:effectLst/>
                        <a:latin typeface="Calibri"/>
                        <a:ea typeface="Calibri"/>
                        <a:cs typeface="Arial"/>
                      </a:endParaRPr>
                    </a:p>
                  </a:txBody>
                  <a:tcPr marL="68580" marR="68580" marT="0" marB="0"/>
                </a:tc>
              </a:tr>
              <a:tr h="684561">
                <a:tc>
                  <a:txBody>
                    <a:bodyPr/>
                    <a:lstStyle/>
                    <a:p>
                      <a:pPr algn="ctr">
                        <a:lnSpc>
                          <a:spcPct val="115000"/>
                        </a:lnSpc>
                        <a:spcAft>
                          <a:spcPts val="0"/>
                        </a:spcAft>
                      </a:pPr>
                      <a:r>
                        <a:rPr lang="en-US" sz="1200">
                          <a:effectLst/>
                        </a:rPr>
                        <a:t>Number of catch basins</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25</a:t>
                      </a:r>
                      <a:endParaRPr lang="en-US" sz="1100">
                        <a:effectLst/>
                        <a:latin typeface="Calibri"/>
                        <a:ea typeface="Calibri"/>
                        <a:cs typeface="Arial"/>
                      </a:endParaRPr>
                    </a:p>
                  </a:txBody>
                  <a:tcPr marL="68580" marR="68580" marT="0" marB="0"/>
                </a:tc>
              </a:tr>
              <a:tr h="684561">
                <a:tc>
                  <a:txBody>
                    <a:bodyPr/>
                    <a:lstStyle/>
                    <a:p>
                      <a:pPr algn="ctr">
                        <a:lnSpc>
                          <a:spcPct val="115000"/>
                        </a:lnSpc>
                        <a:spcAft>
                          <a:spcPts val="0"/>
                        </a:spcAft>
                      </a:pPr>
                      <a:r>
                        <a:rPr lang="en-US" sz="1200">
                          <a:effectLst/>
                        </a:rPr>
                        <a:t>Conduit length (m)</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3070</a:t>
                      </a:r>
                      <a:endParaRPr lang="en-US" sz="1100">
                        <a:effectLst/>
                        <a:latin typeface="Calibri"/>
                        <a:ea typeface="Calibri"/>
                        <a:cs typeface="Arial"/>
                      </a:endParaRPr>
                    </a:p>
                  </a:txBody>
                  <a:tcPr marL="68580" marR="68580" marT="0" marB="0"/>
                </a:tc>
              </a:tr>
              <a:tr h="684561">
                <a:tc>
                  <a:txBody>
                    <a:bodyPr/>
                    <a:lstStyle/>
                    <a:p>
                      <a:pPr algn="ctr">
                        <a:lnSpc>
                          <a:spcPct val="115000"/>
                        </a:lnSpc>
                        <a:spcAft>
                          <a:spcPts val="0"/>
                        </a:spcAft>
                      </a:pPr>
                      <a:r>
                        <a:rPr lang="en-US" sz="1200">
                          <a:effectLst/>
                        </a:rPr>
                        <a:t>Maximum velocity (m/s)</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6.74</a:t>
                      </a:r>
                      <a:endParaRPr lang="en-US" sz="1100">
                        <a:effectLst/>
                        <a:latin typeface="Calibri"/>
                        <a:ea typeface="Calibri"/>
                        <a:cs typeface="Arial"/>
                      </a:endParaRPr>
                    </a:p>
                  </a:txBody>
                  <a:tcPr marL="68580" marR="68580" marT="0" marB="0"/>
                </a:tc>
              </a:tr>
              <a:tr h="684561">
                <a:tc>
                  <a:txBody>
                    <a:bodyPr/>
                    <a:lstStyle/>
                    <a:p>
                      <a:pPr algn="ctr">
                        <a:lnSpc>
                          <a:spcPct val="115000"/>
                        </a:lnSpc>
                        <a:spcAft>
                          <a:spcPts val="0"/>
                        </a:spcAft>
                      </a:pPr>
                      <a:r>
                        <a:rPr lang="en-US" sz="1200" dirty="0">
                          <a:effectLst/>
                        </a:rPr>
                        <a:t>Minimum velocity (m/s)</a:t>
                      </a:r>
                      <a:endParaRPr lang="en-US" sz="11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1.11</a:t>
                      </a:r>
                      <a:endParaRPr lang="en-US" sz="1100">
                        <a:effectLst/>
                        <a:latin typeface="Calibri"/>
                        <a:ea typeface="Calibri"/>
                        <a:cs typeface="Arial"/>
                      </a:endParaRPr>
                    </a:p>
                  </a:txBody>
                  <a:tcPr marL="68580" marR="68580" marT="0" marB="0"/>
                </a:tc>
              </a:tr>
              <a:tr h="684561">
                <a:tc>
                  <a:txBody>
                    <a:bodyPr/>
                    <a:lstStyle/>
                    <a:p>
                      <a:pPr algn="ctr">
                        <a:lnSpc>
                          <a:spcPct val="115000"/>
                        </a:lnSpc>
                        <a:spcAft>
                          <a:spcPts val="0"/>
                        </a:spcAft>
                      </a:pPr>
                      <a:r>
                        <a:rPr lang="en-US" sz="1200">
                          <a:effectLst/>
                        </a:rPr>
                        <a:t>Maximum cover (m)</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6.80</a:t>
                      </a:r>
                      <a:endParaRPr lang="en-US" sz="1100">
                        <a:effectLst/>
                        <a:latin typeface="Calibri"/>
                        <a:ea typeface="Calibri"/>
                        <a:cs typeface="Arial"/>
                      </a:endParaRPr>
                    </a:p>
                  </a:txBody>
                  <a:tcPr marL="68580" marR="68580" marT="0" marB="0"/>
                </a:tc>
              </a:tr>
              <a:tr h="684561">
                <a:tc>
                  <a:txBody>
                    <a:bodyPr/>
                    <a:lstStyle/>
                    <a:p>
                      <a:pPr algn="ctr">
                        <a:lnSpc>
                          <a:spcPct val="115000"/>
                        </a:lnSpc>
                        <a:spcAft>
                          <a:spcPts val="0"/>
                        </a:spcAft>
                      </a:pPr>
                      <a:r>
                        <a:rPr lang="en-US" sz="1200">
                          <a:effectLst/>
                        </a:rPr>
                        <a:t>Minimum cover (m)</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dirty="0">
                          <a:effectLst/>
                        </a:rPr>
                        <a:t/>
                      </a:r>
                      <a:br>
                        <a:rPr lang="en-US" sz="1200" dirty="0">
                          <a:effectLst/>
                        </a:rPr>
                      </a:br>
                      <a:r>
                        <a:rPr lang="en-US" sz="1200" dirty="0">
                          <a:effectLst/>
                        </a:rPr>
                        <a:t>1.00</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965852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Result </a:t>
            </a:r>
            <a:r>
              <a:rPr lang="en-US" dirty="0"/>
              <a:t>of Al-Wade block</a:t>
            </a:r>
            <a:br>
              <a:rPr lang="en-US" dirty="0"/>
            </a:b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847995719"/>
              </p:ext>
            </p:extLst>
          </p:nvPr>
        </p:nvGraphicFramePr>
        <p:xfrm>
          <a:off x="1531620" y="1600201"/>
          <a:ext cx="6080760" cy="4952998"/>
        </p:xfrm>
        <a:graphic>
          <a:graphicData uri="http://schemas.openxmlformats.org/drawingml/2006/table">
            <a:tbl>
              <a:tblPr firstRow="1" firstCol="1" bandRow="1">
                <a:tableStyleId>{5C22544A-7EE6-4342-B048-85BDC9FD1C3A}</a:tableStyleId>
              </a:tblPr>
              <a:tblGrid>
                <a:gridCol w="3040380"/>
                <a:gridCol w="3040380"/>
              </a:tblGrid>
              <a:tr h="563632">
                <a:tc>
                  <a:txBody>
                    <a:bodyPr/>
                    <a:lstStyle/>
                    <a:p>
                      <a:pPr algn="ctr">
                        <a:lnSpc>
                          <a:spcPct val="115000"/>
                        </a:lnSpc>
                        <a:spcAft>
                          <a:spcPts val="0"/>
                        </a:spcAft>
                      </a:pPr>
                      <a:r>
                        <a:rPr lang="en-US" sz="1200">
                          <a:effectLst/>
                        </a:rPr>
                        <a:t>Number of Manhole</a:t>
                      </a:r>
                      <a:endParaRPr lang="en-US" sz="1100">
                        <a:effectLst/>
                        <a:latin typeface="Calibri"/>
                        <a:ea typeface="Calibri"/>
                        <a:cs typeface="Arial"/>
                      </a:endParaRPr>
                    </a:p>
                  </a:txBody>
                  <a:tcPr marL="68580" marR="68580" marT="0" marB="0" anchor="ctr"/>
                </a:tc>
                <a:tc>
                  <a:txBody>
                    <a:bodyPr/>
                    <a:lstStyle/>
                    <a:p>
                      <a:pPr algn="ctr">
                        <a:lnSpc>
                          <a:spcPct val="200000"/>
                        </a:lnSpc>
                        <a:spcAft>
                          <a:spcPts val="0"/>
                        </a:spcAft>
                      </a:pPr>
                      <a:r>
                        <a:rPr lang="en-US" sz="1200">
                          <a:effectLst/>
                        </a:rPr>
                        <a:t>13</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Number of catch basins</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25</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Conduit length (m)</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3190</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Maximum velocity (m/s)</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6.14</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Minimum velocity (m/s)</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1.81</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Maximum cover (m)</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6.14</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Minimum cover (m)</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dirty="0">
                          <a:effectLst/>
                        </a:rPr>
                        <a:t/>
                      </a:r>
                      <a:br>
                        <a:rPr lang="en-US" sz="1200" dirty="0">
                          <a:effectLst/>
                        </a:rPr>
                      </a:br>
                      <a:r>
                        <a:rPr lang="en-US" sz="1200" dirty="0">
                          <a:effectLst/>
                        </a:rPr>
                        <a:t>0.50</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21896960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latin typeface="Times New Roman" pitchFamily="18" charset="0"/>
                <a:cs typeface="Times New Roman" pitchFamily="18" charset="0"/>
              </a:rPr>
              <a:t>R</a:t>
            </a:r>
            <a:r>
              <a:rPr lang="en-US" dirty="0" smtClean="0">
                <a:latin typeface="Times New Roman" pitchFamily="18" charset="0"/>
                <a:cs typeface="Times New Roman" pitchFamily="18" charset="0"/>
              </a:rPr>
              <a:t>esult </a:t>
            </a:r>
            <a:r>
              <a:rPr lang="en-US" dirty="0">
                <a:latin typeface="Times New Roman" pitchFamily="18" charset="0"/>
                <a:cs typeface="Times New Roman" pitchFamily="18" charset="0"/>
              </a:rPr>
              <a:t>of West area block</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975953870"/>
              </p:ext>
            </p:extLst>
          </p:nvPr>
        </p:nvGraphicFramePr>
        <p:xfrm>
          <a:off x="1531620" y="1371601"/>
          <a:ext cx="6080760" cy="4952998"/>
        </p:xfrm>
        <a:graphic>
          <a:graphicData uri="http://schemas.openxmlformats.org/drawingml/2006/table">
            <a:tbl>
              <a:tblPr firstRow="1" firstCol="1" bandRow="1">
                <a:tableStyleId>{5C22544A-7EE6-4342-B048-85BDC9FD1C3A}</a:tableStyleId>
              </a:tblPr>
              <a:tblGrid>
                <a:gridCol w="3040380"/>
                <a:gridCol w="3040380"/>
              </a:tblGrid>
              <a:tr h="563632">
                <a:tc>
                  <a:txBody>
                    <a:bodyPr/>
                    <a:lstStyle/>
                    <a:p>
                      <a:pPr algn="ctr">
                        <a:lnSpc>
                          <a:spcPct val="115000"/>
                        </a:lnSpc>
                        <a:spcAft>
                          <a:spcPts val="0"/>
                        </a:spcAft>
                      </a:pPr>
                      <a:r>
                        <a:rPr lang="en-US" sz="1200">
                          <a:effectLst/>
                        </a:rPr>
                        <a:t>Number of Manhole</a:t>
                      </a:r>
                      <a:endParaRPr lang="en-US" sz="1100">
                        <a:effectLst/>
                        <a:latin typeface="Calibri"/>
                        <a:ea typeface="Calibri"/>
                        <a:cs typeface="Arial"/>
                      </a:endParaRPr>
                    </a:p>
                  </a:txBody>
                  <a:tcPr marL="68580" marR="68580" marT="0" marB="0" anchor="ctr"/>
                </a:tc>
                <a:tc>
                  <a:txBody>
                    <a:bodyPr/>
                    <a:lstStyle/>
                    <a:p>
                      <a:pPr algn="ctr">
                        <a:lnSpc>
                          <a:spcPct val="200000"/>
                        </a:lnSpc>
                        <a:spcAft>
                          <a:spcPts val="0"/>
                        </a:spcAft>
                      </a:pPr>
                      <a:r>
                        <a:rPr lang="en-US" sz="1200">
                          <a:effectLst/>
                        </a:rPr>
                        <a:t>6</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Number of catch basins</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24</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Conduit length (m)</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3070</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Maximum velocity (m/s)</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5.94</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Minimum velocity (m/s)</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1.53</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Maximum cover (m)</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
                      </a:r>
                      <a:br>
                        <a:rPr lang="en-US" sz="1200">
                          <a:effectLst/>
                        </a:rPr>
                      </a:br>
                      <a:r>
                        <a:rPr lang="en-US" sz="1200">
                          <a:effectLst/>
                        </a:rPr>
                        <a:t>5.02</a:t>
                      </a:r>
                      <a:endParaRPr lang="en-US" sz="1100">
                        <a:effectLst/>
                        <a:latin typeface="Calibri"/>
                        <a:ea typeface="Calibri"/>
                        <a:cs typeface="Arial"/>
                      </a:endParaRPr>
                    </a:p>
                  </a:txBody>
                  <a:tcPr marL="68580" marR="68580" marT="0" marB="0"/>
                </a:tc>
              </a:tr>
              <a:tr h="731561">
                <a:tc>
                  <a:txBody>
                    <a:bodyPr/>
                    <a:lstStyle/>
                    <a:p>
                      <a:pPr algn="ctr">
                        <a:lnSpc>
                          <a:spcPct val="115000"/>
                        </a:lnSpc>
                        <a:spcAft>
                          <a:spcPts val="0"/>
                        </a:spcAft>
                      </a:pPr>
                      <a:r>
                        <a:rPr lang="en-US" sz="1200">
                          <a:effectLst/>
                        </a:rPr>
                        <a:t>Minimum cover (m)</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dirty="0">
                          <a:effectLst/>
                        </a:rPr>
                        <a:t/>
                      </a:r>
                      <a:br>
                        <a:rPr lang="en-US" sz="1200" dirty="0">
                          <a:effectLst/>
                        </a:rPr>
                      </a:br>
                      <a:r>
                        <a:rPr lang="en-US" sz="1200" dirty="0">
                          <a:effectLst/>
                        </a:rPr>
                        <a:t>1.00</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8357841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latin typeface="Times New Roman" pitchFamily="18" charset="0"/>
                <a:cs typeface="Times New Roman" pitchFamily="18" charset="0"/>
              </a:rPr>
              <a:t>Total Result </a:t>
            </a:r>
            <a:r>
              <a:rPr lang="en-US" dirty="0">
                <a:latin typeface="Times New Roman" pitchFamily="18" charset="0"/>
                <a:cs typeface="Times New Roman" pitchFamily="18" charset="0"/>
              </a:rPr>
              <a:t>of </a:t>
            </a:r>
            <a:r>
              <a:rPr lang="en-US" dirty="0" smtClean="0">
                <a:latin typeface="Times New Roman" pitchFamily="18" charset="0"/>
                <a:cs typeface="Times New Roman" pitchFamily="18" charset="0"/>
              </a:rPr>
              <a:t>Excavation </a:t>
            </a:r>
            <a:endParaRPr lang="en-US" dirty="0">
              <a:latin typeface="Times New Roman" pitchFamily="18" charset="0"/>
              <a:cs typeface="Times New Roman" pitchFamily="18" charset="0"/>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875087216"/>
              </p:ext>
            </p:extLst>
          </p:nvPr>
        </p:nvGraphicFramePr>
        <p:xfrm>
          <a:off x="1828800" y="1828800"/>
          <a:ext cx="5581015" cy="4343400"/>
        </p:xfrm>
        <a:graphic>
          <a:graphicData uri="http://schemas.openxmlformats.org/drawingml/2006/table">
            <a:tbl>
              <a:tblPr firstRow="1" firstCol="1" bandRow="1">
                <a:tableStyleId>{5C22544A-7EE6-4342-B048-85BDC9FD1C3A}</a:tableStyleId>
              </a:tblPr>
              <a:tblGrid>
                <a:gridCol w="3006676"/>
                <a:gridCol w="2574339"/>
              </a:tblGrid>
              <a:tr h="723900">
                <a:tc>
                  <a:txBody>
                    <a:bodyPr/>
                    <a:lstStyle/>
                    <a:p>
                      <a:pPr algn="ctr">
                        <a:lnSpc>
                          <a:spcPct val="115000"/>
                        </a:lnSpc>
                        <a:spcBef>
                          <a:spcPts val="2400"/>
                        </a:spcBef>
                        <a:spcAft>
                          <a:spcPts val="0"/>
                        </a:spcAft>
                      </a:pPr>
                      <a:r>
                        <a:rPr lang="en-US" sz="1200" kern="0">
                          <a:effectLst/>
                        </a:rPr>
                        <a:t>Block name</a:t>
                      </a:r>
                      <a:endParaRPr lang="en-US" sz="1100" b="1" kern="0">
                        <a:solidFill>
                          <a:srgbClr val="365F91"/>
                        </a:solidFill>
                        <a:effectLst/>
                        <a:latin typeface="Calibri"/>
                        <a:ea typeface="Times New Roman"/>
                        <a:cs typeface="Arial"/>
                      </a:endParaRPr>
                    </a:p>
                  </a:txBody>
                  <a:tcPr marL="68580" marR="68580" marT="0" marB="0"/>
                </a:tc>
                <a:tc>
                  <a:txBody>
                    <a:bodyPr/>
                    <a:lstStyle/>
                    <a:p>
                      <a:pPr algn="ctr">
                        <a:lnSpc>
                          <a:spcPct val="115000"/>
                        </a:lnSpc>
                        <a:spcBef>
                          <a:spcPts val="2400"/>
                        </a:spcBef>
                        <a:spcAft>
                          <a:spcPts val="0"/>
                        </a:spcAft>
                      </a:pPr>
                      <a:r>
                        <a:rPr lang="en-US" sz="1200" kern="0">
                          <a:effectLst/>
                        </a:rPr>
                        <a:t>Volume of excavation ( m</a:t>
                      </a:r>
                      <a:r>
                        <a:rPr lang="en-US" sz="1200" kern="0" baseline="30000">
                          <a:effectLst/>
                        </a:rPr>
                        <a:t>3 </a:t>
                      </a:r>
                      <a:r>
                        <a:rPr lang="en-US" sz="1200" kern="0">
                          <a:effectLst/>
                        </a:rPr>
                        <a:t>)</a:t>
                      </a:r>
                      <a:endParaRPr lang="en-US" sz="1100" b="1" kern="0">
                        <a:solidFill>
                          <a:srgbClr val="365F91"/>
                        </a:solidFill>
                        <a:effectLst/>
                        <a:latin typeface="Calibri"/>
                        <a:ea typeface="Times New Roman"/>
                        <a:cs typeface="Arial"/>
                      </a:endParaRPr>
                    </a:p>
                  </a:txBody>
                  <a:tcPr marL="68580" marR="68580" marT="0" marB="0"/>
                </a:tc>
              </a:tr>
              <a:tr h="723900">
                <a:tc>
                  <a:txBody>
                    <a:bodyPr/>
                    <a:lstStyle/>
                    <a:p>
                      <a:pPr algn="ctr">
                        <a:lnSpc>
                          <a:spcPct val="115000"/>
                        </a:lnSpc>
                        <a:spcBef>
                          <a:spcPts val="2400"/>
                        </a:spcBef>
                        <a:spcAft>
                          <a:spcPts val="0"/>
                        </a:spcAft>
                      </a:pPr>
                      <a:r>
                        <a:rPr lang="en-US" sz="1200" kern="0">
                          <a:effectLst/>
                        </a:rPr>
                        <a:t>Al-Nqare</a:t>
                      </a:r>
                      <a:endParaRPr lang="en-US" sz="1100" b="1" kern="0">
                        <a:solidFill>
                          <a:srgbClr val="365F91"/>
                        </a:solidFill>
                        <a:effectLst/>
                        <a:latin typeface="Calibri"/>
                        <a:ea typeface="Times New Roman"/>
                        <a:cs typeface="Arial"/>
                      </a:endParaRPr>
                    </a:p>
                  </a:txBody>
                  <a:tcPr marL="68580" marR="68580" marT="0" marB="0"/>
                </a:tc>
                <a:tc>
                  <a:txBody>
                    <a:bodyPr/>
                    <a:lstStyle/>
                    <a:p>
                      <a:pPr algn="ctr">
                        <a:lnSpc>
                          <a:spcPct val="115000"/>
                        </a:lnSpc>
                        <a:spcBef>
                          <a:spcPts val="2400"/>
                        </a:spcBef>
                        <a:spcAft>
                          <a:spcPts val="0"/>
                        </a:spcAft>
                      </a:pPr>
                      <a:r>
                        <a:rPr lang="en-US" sz="1200" kern="0">
                          <a:effectLst/>
                        </a:rPr>
                        <a:t>10956</a:t>
                      </a:r>
                      <a:endParaRPr lang="en-US" sz="1100" b="1" kern="0">
                        <a:solidFill>
                          <a:srgbClr val="365F91"/>
                        </a:solidFill>
                        <a:effectLst/>
                        <a:latin typeface="Calibri"/>
                        <a:ea typeface="Times New Roman"/>
                        <a:cs typeface="Arial"/>
                      </a:endParaRPr>
                    </a:p>
                  </a:txBody>
                  <a:tcPr marL="68580" marR="68580" marT="0" marB="0"/>
                </a:tc>
              </a:tr>
              <a:tr h="723900">
                <a:tc>
                  <a:txBody>
                    <a:bodyPr/>
                    <a:lstStyle/>
                    <a:p>
                      <a:pPr algn="ctr">
                        <a:lnSpc>
                          <a:spcPct val="115000"/>
                        </a:lnSpc>
                        <a:spcBef>
                          <a:spcPts val="2400"/>
                        </a:spcBef>
                        <a:spcAft>
                          <a:spcPts val="0"/>
                        </a:spcAft>
                      </a:pPr>
                      <a:r>
                        <a:rPr lang="en-US" sz="1200" kern="0">
                          <a:effectLst/>
                        </a:rPr>
                        <a:t>Al-Khaleh</a:t>
                      </a:r>
                      <a:endParaRPr lang="en-US" sz="1100" b="1" kern="0">
                        <a:solidFill>
                          <a:srgbClr val="365F91"/>
                        </a:solidFill>
                        <a:effectLst/>
                        <a:latin typeface="Calibri"/>
                        <a:ea typeface="Times New Roman"/>
                        <a:cs typeface="Arial"/>
                      </a:endParaRPr>
                    </a:p>
                  </a:txBody>
                  <a:tcPr marL="68580" marR="68580" marT="0" marB="0"/>
                </a:tc>
                <a:tc>
                  <a:txBody>
                    <a:bodyPr/>
                    <a:lstStyle/>
                    <a:p>
                      <a:pPr algn="ctr">
                        <a:lnSpc>
                          <a:spcPct val="115000"/>
                        </a:lnSpc>
                        <a:spcBef>
                          <a:spcPts val="2400"/>
                        </a:spcBef>
                        <a:spcAft>
                          <a:spcPts val="0"/>
                        </a:spcAft>
                      </a:pPr>
                      <a:r>
                        <a:rPr lang="en-US" sz="1200" kern="0">
                          <a:effectLst/>
                        </a:rPr>
                        <a:t>11327</a:t>
                      </a:r>
                      <a:endParaRPr lang="en-US" sz="1100" b="1" kern="0">
                        <a:solidFill>
                          <a:srgbClr val="365F91"/>
                        </a:solidFill>
                        <a:effectLst/>
                        <a:latin typeface="Calibri"/>
                        <a:ea typeface="Times New Roman"/>
                        <a:cs typeface="Arial"/>
                      </a:endParaRPr>
                    </a:p>
                  </a:txBody>
                  <a:tcPr marL="68580" marR="68580" marT="0" marB="0"/>
                </a:tc>
              </a:tr>
              <a:tr h="723900">
                <a:tc>
                  <a:txBody>
                    <a:bodyPr/>
                    <a:lstStyle/>
                    <a:p>
                      <a:pPr algn="ctr">
                        <a:lnSpc>
                          <a:spcPct val="115000"/>
                        </a:lnSpc>
                        <a:spcBef>
                          <a:spcPts val="2400"/>
                        </a:spcBef>
                        <a:spcAft>
                          <a:spcPts val="0"/>
                        </a:spcAft>
                      </a:pPr>
                      <a:r>
                        <a:rPr lang="en-US" sz="1200" kern="0">
                          <a:effectLst/>
                        </a:rPr>
                        <a:t>Al-Wade</a:t>
                      </a:r>
                      <a:endParaRPr lang="en-US" sz="1100" b="1" kern="0">
                        <a:solidFill>
                          <a:srgbClr val="365F91"/>
                        </a:solidFill>
                        <a:effectLst/>
                        <a:latin typeface="Calibri"/>
                        <a:ea typeface="Times New Roman"/>
                        <a:cs typeface="Arial"/>
                      </a:endParaRPr>
                    </a:p>
                  </a:txBody>
                  <a:tcPr marL="68580" marR="68580" marT="0" marB="0"/>
                </a:tc>
                <a:tc>
                  <a:txBody>
                    <a:bodyPr/>
                    <a:lstStyle/>
                    <a:p>
                      <a:pPr algn="ctr">
                        <a:lnSpc>
                          <a:spcPct val="115000"/>
                        </a:lnSpc>
                        <a:spcBef>
                          <a:spcPts val="2400"/>
                        </a:spcBef>
                        <a:spcAft>
                          <a:spcPts val="0"/>
                        </a:spcAft>
                      </a:pPr>
                      <a:r>
                        <a:rPr lang="en-US" sz="1200" kern="0">
                          <a:effectLst/>
                        </a:rPr>
                        <a:t>8852</a:t>
                      </a:r>
                      <a:endParaRPr lang="en-US" sz="1100" b="1" kern="0">
                        <a:solidFill>
                          <a:srgbClr val="365F91"/>
                        </a:solidFill>
                        <a:effectLst/>
                        <a:latin typeface="Calibri"/>
                        <a:ea typeface="Times New Roman"/>
                        <a:cs typeface="Arial"/>
                      </a:endParaRPr>
                    </a:p>
                  </a:txBody>
                  <a:tcPr marL="68580" marR="68580" marT="0" marB="0"/>
                </a:tc>
              </a:tr>
              <a:tr h="723900">
                <a:tc>
                  <a:txBody>
                    <a:bodyPr/>
                    <a:lstStyle/>
                    <a:p>
                      <a:pPr algn="ctr">
                        <a:lnSpc>
                          <a:spcPct val="115000"/>
                        </a:lnSpc>
                        <a:spcBef>
                          <a:spcPts val="2400"/>
                        </a:spcBef>
                        <a:spcAft>
                          <a:spcPts val="0"/>
                        </a:spcAft>
                      </a:pPr>
                      <a:r>
                        <a:rPr lang="en-US" sz="1200" kern="0">
                          <a:effectLst/>
                        </a:rPr>
                        <a:t>West area</a:t>
                      </a:r>
                      <a:endParaRPr lang="en-US" sz="1100" b="1" kern="0">
                        <a:solidFill>
                          <a:srgbClr val="365F91"/>
                        </a:solidFill>
                        <a:effectLst/>
                        <a:latin typeface="Calibri"/>
                        <a:ea typeface="Times New Roman"/>
                        <a:cs typeface="Arial"/>
                      </a:endParaRPr>
                    </a:p>
                  </a:txBody>
                  <a:tcPr marL="68580" marR="68580" marT="0" marB="0"/>
                </a:tc>
                <a:tc>
                  <a:txBody>
                    <a:bodyPr/>
                    <a:lstStyle/>
                    <a:p>
                      <a:pPr algn="ctr">
                        <a:lnSpc>
                          <a:spcPct val="115000"/>
                        </a:lnSpc>
                        <a:spcBef>
                          <a:spcPts val="2400"/>
                        </a:spcBef>
                        <a:spcAft>
                          <a:spcPts val="0"/>
                        </a:spcAft>
                      </a:pPr>
                      <a:r>
                        <a:rPr lang="en-US" sz="1200" kern="0">
                          <a:effectLst/>
                        </a:rPr>
                        <a:t>7876</a:t>
                      </a:r>
                      <a:endParaRPr lang="en-US" sz="1100" b="1" kern="0">
                        <a:solidFill>
                          <a:srgbClr val="365F91"/>
                        </a:solidFill>
                        <a:effectLst/>
                        <a:latin typeface="Calibri"/>
                        <a:ea typeface="Times New Roman"/>
                        <a:cs typeface="Arial"/>
                      </a:endParaRPr>
                    </a:p>
                  </a:txBody>
                  <a:tcPr marL="68580" marR="68580" marT="0" marB="0"/>
                </a:tc>
              </a:tr>
              <a:tr h="723900">
                <a:tc>
                  <a:txBody>
                    <a:bodyPr/>
                    <a:lstStyle/>
                    <a:p>
                      <a:pPr algn="ctr">
                        <a:lnSpc>
                          <a:spcPct val="115000"/>
                        </a:lnSpc>
                        <a:spcBef>
                          <a:spcPts val="2400"/>
                        </a:spcBef>
                        <a:spcAft>
                          <a:spcPts val="0"/>
                        </a:spcAft>
                      </a:pPr>
                      <a:r>
                        <a:rPr lang="en-US" sz="1200" kern="0">
                          <a:effectLst/>
                        </a:rPr>
                        <a:t>Total excavation</a:t>
                      </a:r>
                      <a:endParaRPr lang="en-US" sz="1100" b="1" kern="0">
                        <a:solidFill>
                          <a:srgbClr val="365F91"/>
                        </a:solidFill>
                        <a:effectLst/>
                        <a:latin typeface="Calibri"/>
                        <a:ea typeface="Times New Roman"/>
                        <a:cs typeface="Arial"/>
                      </a:endParaRPr>
                    </a:p>
                  </a:txBody>
                  <a:tcPr marL="68580" marR="68580" marT="0" marB="0"/>
                </a:tc>
                <a:tc>
                  <a:txBody>
                    <a:bodyPr/>
                    <a:lstStyle/>
                    <a:p>
                      <a:pPr algn="ctr">
                        <a:lnSpc>
                          <a:spcPct val="115000"/>
                        </a:lnSpc>
                        <a:spcBef>
                          <a:spcPts val="2400"/>
                        </a:spcBef>
                        <a:spcAft>
                          <a:spcPts val="0"/>
                        </a:spcAft>
                      </a:pPr>
                      <a:r>
                        <a:rPr lang="en-US" sz="1200" kern="0" dirty="0">
                          <a:effectLst/>
                        </a:rPr>
                        <a:t>39011</a:t>
                      </a:r>
                      <a:endParaRPr lang="en-US" sz="1100" b="1" kern="0" dirty="0">
                        <a:solidFill>
                          <a:srgbClr val="365F91"/>
                        </a:solidFill>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3163835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latin typeface="Times New Roman" pitchFamily="18" charset="0"/>
                <a:cs typeface="Times New Roman" pitchFamily="18" charset="0"/>
              </a:rPr>
              <a:t>Outline: </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lgn="l" rtl="0">
              <a:buFont typeface="Wingdings" pitchFamily="2" charset="2"/>
              <a:buChar char="v"/>
            </a:pPr>
            <a:r>
              <a:rPr lang="en-US" sz="2000" dirty="0" smtClean="0">
                <a:latin typeface="Times New Roman" pitchFamily="18" charset="0"/>
                <a:cs typeface="Times New Roman" pitchFamily="18" charset="0"/>
              </a:rPr>
              <a:t>Introduction.</a:t>
            </a:r>
          </a:p>
          <a:p>
            <a:pPr algn="l" rtl="0">
              <a:buFont typeface="Wingdings" pitchFamily="2" charset="2"/>
              <a:buChar char="v"/>
            </a:pPr>
            <a:r>
              <a:rPr lang="en-US" sz="2000" dirty="0">
                <a:latin typeface="Times New Roman" pitchFamily="18" charset="0"/>
                <a:cs typeface="Times New Roman" pitchFamily="18" charset="0"/>
              </a:rPr>
              <a:t>Damages occurs by flood.</a:t>
            </a:r>
          </a:p>
          <a:p>
            <a:pPr algn="l" rtl="0">
              <a:buFont typeface="Wingdings" pitchFamily="2" charset="2"/>
              <a:buChar char="v"/>
            </a:pPr>
            <a:r>
              <a:rPr lang="en-US" sz="2000" dirty="0" smtClean="0">
                <a:latin typeface="Times New Roman" pitchFamily="18" charset="0"/>
                <a:cs typeface="Times New Roman" pitchFamily="18" charset="0"/>
              </a:rPr>
              <a:t>Study area.</a:t>
            </a:r>
          </a:p>
          <a:p>
            <a:pPr algn="l" rtl="0">
              <a:buFont typeface="Wingdings" pitchFamily="2" charset="2"/>
              <a:buChar char="v"/>
            </a:pPr>
            <a:r>
              <a:rPr lang="en-US" sz="2000" dirty="0" smtClean="0">
                <a:latin typeface="Times New Roman" pitchFamily="18" charset="0"/>
                <a:cs typeface="Times New Roman" pitchFamily="18" charset="0"/>
              </a:rPr>
              <a:t>Objectives .</a:t>
            </a:r>
          </a:p>
          <a:p>
            <a:pPr algn="l" rtl="0">
              <a:buFont typeface="Wingdings" pitchFamily="2" charset="2"/>
              <a:buChar char="v"/>
            </a:pPr>
            <a:r>
              <a:rPr lang="en-US" sz="2000" dirty="0" smtClean="0">
                <a:latin typeface="Times New Roman" pitchFamily="18" charset="0"/>
                <a:cs typeface="Times New Roman" pitchFamily="18" charset="0"/>
              </a:rPr>
              <a:t> Methodology .</a:t>
            </a:r>
          </a:p>
          <a:p>
            <a:pPr algn="l" rtl="0">
              <a:buFont typeface="Wingdings" pitchFamily="2" charset="2"/>
              <a:buChar char="v"/>
            </a:pPr>
            <a:r>
              <a:rPr lang="en-US" sz="2000" dirty="0" smtClean="0">
                <a:latin typeface="Times New Roman" pitchFamily="18" charset="0"/>
                <a:cs typeface="Times New Roman" pitchFamily="18" charset="0"/>
              </a:rPr>
              <a:t> Data collected .</a:t>
            </a:r>
          </a:p>
          <a:p>
            <a:pPr algn="l" rtl="0">
              <a:buFont typeface="Wingdings" pitchFamily="2" charset="2"/>
              <a:buChar char="v"/>
            </a:pPr>
            <a:r>
              <a:rPr lang="en-US" sz="2000" dirty="0" smtClean="0">
                <a:latin typeface="Times New Roman" pitchFamily="18" charset="0"/>
                <a:cs typeface="Times New Roman" pitchFamily="18" charset="0"/>
              </a:rPr>
              <a:t>Design. </a:t>
            </a:r>
          </a:p>
          <a:p>
            <a:pPr algn="l" rtl="0">
              <a:buFont typeface="Wingdings" pitchFamily="2" charset="2"/>
              <a:buChar char="v"/>
            </a:pPr>
            <a:r>
              <a:rPr lang="en-US" sz="2000" dirty="0" smtClean="0">
                <a:latin typeface="Times New Roman" pitchFamily="18" charset="0"/>
                <a:cs typeface="Times New Roman" pitchFamily="18" charset="0"/>
              </a:rPr>
              <a:t>Results.</a:t>
            </a:r>
          </a:p>
          <a:p>
            <a:pPr algn="l" rtl="0">
              <a:buFont typeface="Wingdings" pitchFamily="2" charset="2"/>
              <a:buChar char="v"/>
            </a:pPr>
            <a:r>
              <a:rPr lang="en-US" sz="2000" dirty="0" smtClean="0">
                <a:latin typeface="Times New Roman" pitchFamily="18" charset="0"/>
                <a:cs typeface="Times New Roman" pitchFamily="18" charset="0"/>
              </a:rPr>
              <a:t>Comparison.</a:t>
            </a:r>
          </a:p>
          <a:p>
            <a:pPr algn="l" rtl="0">
              <a:buFont typeface="Wingdings" pitchFamily="2" charset="2"/>
              <a:buChar char="v"/>
            </a:pPr>
            <a:r>
              <a:rPr lang="en-US" sz="2000" dirty="0" smtClean="0">
                <a:latin typeface="Times New Roman" pitchFamily="18" charset="0"/>
                <a:cs typeface="Times New Roman" pitchFamily="18" charset="0"/>
              </a:rPr>
              <a:t>Discussion.  </a:t>
            </a:r>
          </a:p>
          <a:p>
            <a:pPr algn="l" rtl="0">
              <a:buFont typeface="Wingdings" pitchFamily="2" charset="2"/>
              <a:buChar char="v"/>
            </a:pPr>
            <a:r>
              <a:rPr lang="en-US" sz="2000" dirty="0" smtClean="0">
                <a:latin typeface="Times New Roman" pitchFamily="18" charset="0"/>
                <a:cs typeface="Times New Roman" pitchFamily="18" charset="0"/>
              </a:rPr>
              <a:t>Conclusion.</a:t>
            </a:r>
          </a:p>
          <a:p>
            <a:pPr algn="l" rtl="0">
              <a:buFont typeface="Wingdings" pitchFamily="2" charset="2"/>
              <a:buChar char="v"/>
            </a:pPr>
            <a:r>
              <a:rPr lang="en-US" sz="2000" dirty="0" smtClean="0">
                <a:latin typeface="Times New Roman" pitchFamily="18" charset="0"/>
                <a:cs typeface="Times New Roman" pitchFamily="18" charset="0"/>
              </a:rPr>
              <a:t>Recommendations. </a:t>
            </a:r>
          </a:p>
          <a:p>
            <a:pPr algn="l" rtl="0">
              <a:buFont typeface="Wingdings" pitchFamily="2" charset="2"/>
              <a:buChar char="v"/>
            </a:pPr>
            <a:endParaRPr lang="en-US" dirty="0" smtClean="0"/>
          </a:p>
          <a:p>
            <a:pPr algn="l" rtl="0">
              <a:buNone/>
            </a:pP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endParaRPr lang="en-US" dirty="0"/>
          </a:p>
        </p:txBody>
      </p:sp>
      <p:pic>
        <p:nvPicPr>
          <p:cNvPr id="3074" name="Picture 2" descr="H:\pictures\Captu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6800"/>
            <a:ext cx="9144000" cy="4595251"/>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3573605" y="152400"/>
            <a:ext cx="221759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Profile</a:t>
            </a:r>
            <a:endParaRPr lang="ar-SA"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2474461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en-US" dirty="0"/>
          </a:p>
        </p:txBody>
      </p:sp>
      <p:sp>
        <p:nvSpPr>
          <p:cNvPr id="3" name="عنصر نائب للمحتوى 2"/>
          <p:cNvSpPr>
            <a:spLocks noGrp="1"/>
          </p:cNvSpPr>
          <p:nvPr>
            <p:ph idx="1"/>
          </p:nvPr>
        </p:nvSpPr>
        <p:spPr/>
        <p:txBody>
          <a:bodyPr/>
          <a:lstStyle/>
          <a:p>
            <a:pPr marL="0" indent="0" algn="ctr">
              <a:buNone/>
            </a:pPr>
            <a:endParaRPr lang="en-US" dirty="0"/>
          </a:p>
        </p:txBody>
      </p:sp>
      <p:sp>
        <p:nvSpPr>
          <p:cNvPr id="4" name="مستطيل 3"/>
          <p:cNvSpPr/>
          <p:nvPr/>
        </p:nvSpPr>
        <p:spPr>
          <a:xfrm>
            <a:off x="1447800" y="1752600"/>
            <a:ext cx="7162800" cy="258532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Comparison between the existing network and our </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design</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1051723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Pipes diameters in Al-</a:t>
            </a:r>
            <a:r>
              <a:rPr lang="en-US" dirty="0" err="1" smtClean="0">
                <a:latin typeface="Times New Roman" pitchFamily="18" charset="0"/>
                <a:cs typeface="Times New Roman" pitchFamily="18" charset="0"/>
              </a:rPr>
              <a:t>Nuqar</a:t>
            </a:r>
            <a:r>
              <a:rPr lang="en-US" dirty="0" smtClean="0">
                <a:latin typeface="Times New Roman" pitchFamily="18" charset="0"/>
                <a:cs typeface="Times New Roman" pitchFamily="18" charset="0"/>
              </a:rPr>
              <a:t> and       Al-Wade </a:t>
            </a:r>
            <a:endParaRPr lang="en-US" dirty="0">
              <a:latin typeface="Times New Roman" pitchFamily="18" charset="0"/>
              <a:cs typeface="Times New Roman" pitchFamily="18" charset="0"/>
            </a:endParaRPr>
          </a:p>
        </p:txBody>
      </p:sp>
      <p:graphicFrame>
        <p:nvGraphicFramePr>
          <p:cNvPr id="6" name="جدول 5"/>
          <p:cNvGraphicFramePr>
            <a:graphicFrameLocks noGrp="1"/>
          </p:cNvGraphicFramePr>
          <p:nvPr>
            <p:extLst>
              <p:ext uri="{D42A27DB-BD31-4B8C-83A1-F6EECF244321}">
                <p14:modId xmlns:p14="http://schemas.microsoft.com/office/powerpoint/2010/main" val="3603749478"/>
              </p:ext>
            </p:extLst>
          </p:nvPr>
        </p:nvGraphicFramePr>
        <p:xfrm>
          <a:off x="381000" y="2667000"/>
          <a:ext cx="8229599" cy="1491728"/>
        </p:xfrm>
        <a:graphic>
          <a:graphicData uri="http://schemas.openxmlformats.org/drawingml/2006/table">
            <a:tbl>
              <a:tblPr firstRow="1" bandRow="1">
                <a:tableStyleId>{5C22544A-7EE6-4342-B048-85BDC9FD1C3A}</a:tableStyleId>
              </a:tblPr>
              <a:tblGrid>
                <a:gridCol w="1175657"/>
                <a:gridCol w="1175657"/>
                <a:gridCol w="1175657"/>
                <a:gridCol w="1175657"/>
                <a:gridCol w="1175657"/>
                <a:gridCol w="1175657"/>
                <a:gridCol w="1175657"/>
              </a:tblGrid>
              <a:tr h="425824">
                <a:tc>
                  <a:txBody>
                    <a:bodyPr/>
                    <a:lstStyle/>
                    <a:p>
                      <a:r>
                        <a:rPr lang="en-US" dirty="0" smtClean="0"/>
                        <a:t>mm</a:t>
                      </a:r>
                      <a:endParaRPr lang="en-US" dirty="0"/>
                    </a:p>
                  </a:txBody>
                  <a:tcPr/>
                </a:tc>
                <a:tc>
                  <a:txBody>
                    <a:bodyPr/>
                    <a:lstStyle/>
                    <a:p>
                      <a:r>
                        <a:rPr lang="en-US" dirty="0" smtClean="0"/>
                        <a:t>150</a:t>
                      </a:r>
                      <a:endParaRPr lang="en-US" dirty="0"/>
                    </a:p>
                  </a:txBody>
                  <a:tcPr/>
                </a:tc>
                <a:tc>
                  <a:txBody>
                    <a:bodyPr/>
                    <a:lstStyle/>
                    <a:p>
                      <a:r>
                        <a:rPr lang="en-US" dirty="0" smtClean="0"/>
                        <a:t>200</a:t>
                      </a:r>
                      <a:endParaRPr lang="en-US" dirty="0"/>
                    </a:p>
                  </a:txBody>
                  <a:tcPr/>
                </a:tc>
                <a:tc>
                  <a:txBody>
                    <a:bodyPr/>
                    <a:lstStyle/>
                    <a:p>
                      <a:r>
                        <a:rPr lang="en-US" dirty="0" smtClean="0"/>
                        <a:t>250</a:t>
                      </a:r>
                      <a:endParaRPr lang="en-US" dirty="0"/>
                    </a:p>
                  </a:txBody>
                  <a:tcPr/>
                </a:tc>
                <a:tc>
                  <a:txBody>
                    <a:bodyPr/>
                    <a:lstStyle/>
                    <a:p>
                      <a:r>
                        <a:rPr lang="en-US" dirty="0" smtClean="0"/>
                        <a:t>500</a:t>
                      </a:r>
                      <a:endParaRPr lang="en-US" dirty="0"/>
                    </a:p>
                  </a:txBody>
                  <a:tcPr/>
                </a:tc>
                <a:tc>
                  <a:txBody>
                    <a:bodyPr/>
                    <a:lstStyle/>
                    <a:p>
                      <a:r>
                        <a:rPr lang="en-US" dirty="0" smtClean="0"/>
                        <a:t>700</a:t>
                      </a:r>
                      <a:endParaRPr lang="en-US" dirty="0"/>
                    </a:p>
                  </a:txBody>
                  <a:tcPr/>
                </a:tc>
                <a:tc>
                  <a:txBody>
                    <a:bodyPr/>
                    <a:lstStyle/>
                    <a:p>
                      <a:r>
                        <a:rPr lang="en-US" dirty="0" smtClean="0"/>
                        <a:t>1000</a:t>
                      </a:r>
                      <a:endParaRPr lang="en-US" dirty="0"/>
                    </a:p>
                  </a:txBody>
                  <a:tcPr/>
                </a:tc>
              </a:tr>
              <a:tr h="425824">
                <a:tc>
                  <a:txBody>
                    <a:bodyPr/>
                    <a:lstStyle/>
                    <a:p>
                      <a:r>
                        <a:rPr lang="en-US" sz="1800" dirty="0" smtClean="0">
                          <a:solidFill>
                            <a:srgbClr val="000000"/>
                          </a:solidFill>
                          <a:effectLst/>
                          <a:latin typeface="Times New Roman"/>
                          <a:ea typeface="Calibri"/>
                          <a:cs typeface="Arial"/>
                        </a:rPr>
                        <a:t>Al-</a:t>
                      </a:r>
                      <a:r>
                        <a:rPr lang="en-US" sz="1800" dirty="0" err="1" smtClean="0">
                          <a:solidFill>
                            <a:srgbClr val="000000"/>
                          </a:solidFill>
                          <a:effectLst/>
                          <a:latin typeface="Times New Roman"/>
                          <a:ea typeface="Calibri"/>
                          <a:cs typeface="Arial"/>
                        </a:rPr>
                        <a:t>Nuqar</a:t>
                      </a:r>
                      <a:endParaRPr lang="en-US" dirty="0"/>
                    </a:p>
                  </a:txBody>
                  <a:tcPr/>
                </a:tc>
                <a:tc>
                  <a:txBody>
                    <a:bodyPr/>
                    <a:lstStyle/>
                    <a:p>
                      <a:r>
                        <a:rPr lang="en-US" dirty="0" smtClean="0"/>
                        <a:t>110</a:t>
                      </a:r>
                      <a:endParaRPr lang="en-US" dirty="0"/>
                    </a:p>
                  </a:txBody>
                  <a:tcPr/>
                </a:tc>
                <a:tc>
                  <a:txBody>
                    <a:bodyPr/>
                    <a:lstStyle/>
                    <a:p>
                      <a:r>
                        <a:rPr lang="en-US" dirty="0" smtClean="0"/>
                        <a:t>150</a:t>
                      </a:r>
                      <a:endParaRPr lang="en-US" dirty="0"/>
                    </a:p>
                  </a:txBody>
                  <a:tcPr/>
                </a:tc>
                <a:tc>
                  <a:txBody>
                    <a:bodyPr/>
                    <a:lstStyle/>
                    <a:p>
                      <a:r>
                        <a:rPr lang="en-US" dirty="0" smtClean="0"/>
                        <a:t>120</a:t>
                      </a:r>
                      <a:endParaRPr lang="en-US" dirty="0"/>
                    </a:p>
                  </a:txBody>
                  <a:tcPr/>
                </a:tc>
                <a:tc>
                  <a:txBody>
                    <a:bodyPr/>
                    <a:lstStyle/>
                    <a:p>
                      <a:r>
                        <a:rPr lang="en-US" dirty="0" smtClean="0"/>
                        <a:t>1762</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r>
              <a:tr h="596153">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Times New Roman" pitchFamily="18" charset="0"/>
                          <a:ea typeface="+mn-ea"/>
                          <a:cs typeface="Times New Roman" pitchFamily="18" charset="0"/>
                        </a:rPr>
                        <a:t>Al-</a:t>
                      </a:r>
                      <a:r>
                        <a:rPr lang="en-US" sz="1800" kern="1200" dirty="0" err="1" smtClean="0">
                          <a:solidFill>
                            <a:schemeClr val="dk1"/>
                          </a:solidFill>
                          <a:effectLst/>
                          <a:latin typeface="Times New Roman" pitchFamily="18" charset="0"/>
                          <a:ea typeface="+mn-ea"/>
                          <a:cs typeface="Times New Roman" pitchFamily="18" charset="0"/>
                        </a:rPr>
                        <a:t>Wadi</a:t>
                      </a:r>
                      <a:endParaRPr lang="en-US" dirty="0" smtClean="0">
                        <a:latin typeface="Times New Roman" pitchFamily="18" charset="0"/>
                        <a:cs typeface="Times New Roman" pitchFamily="18" charset="0"/>
                      </a:endParaRPr>
                    </a:p>
                    <a:p>
                      <a:endParaRPr lang="en-US" dirty="0"/>
                    </a:p>
                  </a:txBody>
                  <a:tcPr/>
                </a:tc>
                <a:tc>
                  <a:txBody>
                    <a:bodyPr/>
                    <a:lstStyle/>
                    <a:p>
                      <a:r>
                        <a:rPr lang="en-US" dirty="0" smtClean="0"/>
                        <a:t>113</a:t>
                      </a:r>
                      <a:endParaRPr lang="en-US" dirty="0"/>
                    </a:p>
                  </a:txBody>
                  <a:tcPr/>
                </a:tc>
                <a:tc>
                  <a:txBody>
                    <a:bodyPr/>
                    <a:lstStyle/>
                    <a:p>
                      <a:r>
                        <a:rPr lang="en-US" dirty="0" smtClean="0"/>
                        <a:t>18</a:t>
                      </a:r>
                      <a:endParaRPr lang="en-US" dirty="0"/>
                    </a:p>
                  </a:txBody>
                  <a:tcPr/>
                </a:tc>
                <a:tc>
                  <a:txBody>
                    <a:bodyPr/>
                    <a:lstStyle/>
                    <a:p>
                      <a:r>
                        <a:rPr lang="en-US" dirty="0" smtClean="0"/>
                        <a:t>4</a:t>
                      </a:r>
                      <a:endParaRPr lang="en-US" dirty="0"/>
                    </a:p>
                  </a:txBody>
                  <a:tcPr/>
                </a:tc>
                <a:tc>
                  <a:txBody>
                    <a:bodyPr/>
                    <a:lstStyle/>
                    <a:p>
                      <a:r>
                        <a:rPr lang="en-US" dirty="0" smtClean="0"/>
                        <a:t>2279</a:t>
                      </a:r>
                      <a:endParaRPr lang="en-US" dirty="0"/>
                    </a:p>
                  </a:txBody>
                  <a:tcPr/>
                </a:tc>
                <a:tc>
                  <a:txBody>
                    <a:bodyPr/>
                    <a:lstStyle/>
                    <a:p>
                      <a:r>
                        <a:rPr lang="en-US" dirty="0" smtClean="0"/>
                        <a:t>40</a:t>
                      </a:r>
                      <a:endParaRPr lang="en-US" dirty="0"/>
                    </a:p>
                  </a:txBody>
                  <a:tcPr/>
                </a:tc>
                <a:tc>
                  <a:txBody>
                    <a:bodyPr/>
                    <a:lstStyle/>
                    <a:p>
                      <a:r>
                        <a:rPr lang="en-US" dirty="0" smtClean="0"/>
                        <a:t>0</a:t>
                      </a:r>
                      <a:endParaRPr lang="en-US" dirty="0"/>
                    </a:p>
                  </a:txBody>
                  <a:tcPr/>
                </a:tc>
              </a:tr>
            </a:tbl>
          </a:graphicData>
        </a:graphic>
      </p:graphicFrame>
      <p:sp>
        <p:nvSpPr>
          <p:cNvPr id="7" name="مستطيل 6"/>
          <p:cNvSpPr/>
          <p:nvPr/>
        </p:nvSpPr>
        <p:spPr>
          <a:xfrm>
            <a:off x="3862007" y="1752600"/>
            <a:ext cx="131959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Old</a:t>
            </a:r>
            <a:endParaRPr lang="ar-SA"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8" name="مستطيل 7"/>
          <p:cNvSpPr/>
          <p:nvPr/>
        </p:nvSpPr>
        <p:spPr>
          <a:xfrm>
            <a:off x="2971800" y="4258270"/>
            <a:ext cx="288572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Designed</a:t>
            </a:r>
            <a:endParaRPr lang="ar-SA"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aphicFrame>
        <p:nvGraphicFramePr>
          <p:cNvPr id="10" name="عنصر نائب للمحتوى 9"/>
          <p:cNvGraphicFramePr>
            <a:graphicFrameLocks noGrp="1"/>
          </p:cNvGraphicFramePr>
          <p:nvPr>
            <p:ph idx="1"/>
            <p:extLst>
              <p:ext uri="{D42A27DB-BD31-4B8C-83A1-F6EECF244321}">
                <p14:modId xmlns:p14="http://schemas.microsoft.com/office/powerpoint/2010/main" val="2652832289"/>
              </p:ext>
            </p:extLst>
          </p:nvPr>
        </p:nvGraphicFramePr>
        <p:xfrm>
          <a:off x="304800" y="5440680"/>
          <a:ext cx="8229599" cy="1112520"/>
        </p:xfrm>
        <a:graphic>
          <a:graphicData uri="http://schemas.openxmlformats.org/drawingml/2006/table">
            <a:tbl>
              <a:tblPr firstRow="1" bandRow="1">
                <a:tableStyleId>{5C22544A-7EE6-4342-B048-85BDC9FD1C3A}</a:tableStyleId>
              </a:tblPr>
              <a:tblGrid>
                <a:gridCol w="1175657"/>
                <a:gridCol w="1175657"/>
                <a:gridCol w="1175657"/>
                <a:gridCol w="1175657"/>
                <a:gridCol w="1175657"/>
                <a:gridCol w="1175657"/>
                <a:gridCol w="1175657"/>
              </a:tblGrid>
              <a:tr h="370840">
                <a:tc>
                  <a:txBody>
                    <a:bodyPr/>
                    <a:lstStyle/>
                    <a:p>
                      <a:r>
                        <a:rPr lang="en-US" dirty="0" smtClean="0"/>
                        <a:t>mm</a:t>
                      </a:r>
                      <a:endParaRPr lang="en-US" dirty="0"/>
                    </a:p>
                  </a:txBody>
                  <a:tcPr/>
                </a:tc>
                <a:tc>
                  <a:txBody>
                    <a:bodyPr/>
                    <a:lstStyle/>
                    <a:p>
                      <a:r>
                        <a:rPr lang="en-US" dirty="0" smtClean="0"/>
                        <a:t>150</a:t>
                      </a:r>
                      <a:endParaRPr lang="en-US" dirty="0"/>
                    </a:p>
                  </a:txBody>
                  <a:tcPr/>
                </a:tc>
                <a:tc>
                  <a:txBody>
                    <a:bodyPr/>
                    <a:lstStyle/>
                    <a:p>
                      <a:r>
                        <a:rPr lang="en-US" dirty="0" smtClean="0"/>
                        <a:t>200</a:t>
                      </a:r>
                      <a:endParaRPr lang="en-US" dirty="0"/>
                    </a:p>
                  </a:txBody>
                  <a:tcPr/>
                </a:tc>
                <a:tc>
                  <a:txBody>
                    <a:bodyPr/>
                    <a:lstStyle/>
                    <a:p>
                      <a:r>
                        <a:rPr lang="en-US" dirty="0" smtClean="0"/>
                        <a:t>250</a:t>
                      </a:r>
                      <a:endParaRPr lang="en-US" dirty="0"/>
                    </a:p>
                  </a:txBody>
                  <a:tcPr/>
                </a:tc>
                <a:tc>
                  <a:txBody>
                    <a:bodyPr/>
                    <a:lstStyle/>
                    <a:p>
                      <a:r>
                        <a:rPr lang="en-US" dirty="0" smtClean="0"/>
                        <a:t>500</a:t>
                      </a:r>
                      <a:endParaRPr lang="en-US" dirty="0"/>
                    </a:p>
                  </a:txBody>
                  <a:tcPr/>
                </a:tc>
                <a:tc>
                  <a:txBody>
                    <a:bodyPr/>
                    <a:lstStyle/>
                    <a:p>
                      <a:r>
                        <a:rPr lang="en-US" dirty="0" smtClean="0"/>
                        <a:t>700</a:t>
                      </a:r>
                      <a:endParaRPr lang="en-US" dirty="0"/>
                    </a:p>
                  </a:txBody>
                  <a:tcPr/>
                </a:tc>
                <a:tc>
                  <a:txBody>
                    <a:bodyPr/>
                    <a:lstStyle/>
                    <a:p>
                      <a:r>
                        <a:rPr lang="en-US" dirty="0" smtClean="0"/>
                        <a:t>1000</a:t>
                      </a:r>
                      <a:endParaRPr lang="en-US" dirty="0"/>
                    </a:p>
                  </a:txBody>
                  <a:tcPr/>
                </a:tc>
              </a:tr>
              <a:tr h="370840">
                <a:tc>
                  <a:txBody>
                    <a:bodyPr/>
                    <a:lstStyle/>
                    <a:p>
                      <a:r>
                        <a:rPr lang="en-US" sz="1800" dirty="0" smtClean="0">
                          <a:solidFill>
                            <a:srgbClr val="000000"/>
                          </a:solidFill>
                          <a:effectLst/>
                          <a:latin typeface="Times New Roman"/>
                          <a:ea typeface="Calibri"/>
                          <a:cs typeface="Arial"/>
                        </a:rPr>
                        <a:t>Al-</a:t>
                      </a:r>
                      <a:r>
                        <a:rPr lang="en-US" sz="1800" dirty="0" err="1" smtClean="0">
                          <a:solidFill>
                            <a:srgbClr val="000000"/>
                          </a:solidFill>
                          <a:effectLst/>
                          <a:latin typeface="Times New Roman"/>
                          <a:ea typeface="Calibri"/>
                          <a:cs typeface="Arial"/>
                        </a:rPr>
                        <a:t>Nuqar</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190</a:t>
                      </a:r>
                      <a:endParaRPr lang="en-US" dirty="0"/>
                    </a:p>
                  </a:txBody>
                  <a:tcPr/>
                </a:tc>
                <a:tc>
                  <a:txBody>
                    <a:bodyPr/>
                    <a:lstStyle/>
                    <a:p>
                      <a:r>
                        <a:rPr lang="en-US" dirty="0" smtClean="0"/>
                        <a:t>110</a:t>
                      </a:r>
                      <a:endParaRPr lang="en-US" dirty="0"/>
                    </a:p>
                  </a:txBody>
                  <a:tcPr/>
                </a:tc>
                <a:tc>
                  <a:txBody>
                    <a:bodyPr/>
                    <a:lstStyle/>
                    <a:p>
                      <a:r>
                        <a:rPr lang="en-US" dirty="0" smtClean="0"/>
                        <a:t>430</a:t>
                      </a:r>
                      <a:endParaRPr lang="en-US" dirty="0"/>
                    </a:p>
                  </a:txBody>
                  <a:tcPr/>
                </a:tc>
                <a:tc>
                  <a:txBody>
                    <a:bodyPr/>
                    <a:lstStyle/>
                    <a:p>
                      <a:r>
                        <a:rPr lang="en-US" dirty="0" smtClean="0"/>
                        <a:t>750</a:t>
                      </a:r>
                      <a:endParaRPr lang="en-US" dirty="0"/>
                    </a:p>
                  </a:txBody>
                  <a:tcPr/>
                </a:tc>
              </a:tr>
              <a:tr h="370840">
                <a:tc>
                  <a:txBody>
                    <a:bodyPr/>
                    <a:lstStyle/>
                    <a:p>
                      <a:r>
                        <a:rPr lang="en-US" sz="1800" kern="1200" dirty="0" smtClean="0">
                          <a:solidFill>
                            <a:schemeClr val="dk1"/>
                          </a:solidFill>
                          <a:effectLst/>
                          <a:latin typeface="Times New Roman" pitchFamily="18" charset="0"/>
                          <a:ea typeface="+mn-ea"/>
                          <a:cs typeface="Times New Roman" pitchFamily="18" charset="0"/>
                        </a:rPr>
                        <a:t>Al-</a:t>
                      </a:r>
                      <a:r>
                        <a:rPr lang="en-US" sz="1800" kern="1200" dirty="0" err="1" smtClean="0">
                          <a:solidFill>
                            <a:schemeClr val="dk1"/>
                          </a:solidFill>
                          <a:effectLst/>
                          <a:latin typeface="Times New Roman" pitchFamily="18" charset="0"/>
                          <a:ea typeface="+mn-ea"/>
                          <a:cs typeface="Times New Roman" pitchFamily="18" charset="0"/>
                        </a:rPr>
                        <a:t>Wadi</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670</a:t>
                      </a:r>
                      <a:endParaRPr lang="en-US" dirty="0"/>
                    </a:p>
                  </a:txBody>
                  <a:tcPr/>
                </a:tc>
                <a:tc>
                  <a:txBody>
                    <a:bodyPr/>
                    <a:lstStyle/>
                    <a:p>
                      <a:r>
                        <a:rPr lang="en-US" dirty="0" smtClean="0"/>
                        <a:t>170</a:t>
                      </a:r>
                      <a:endParaRPr lang="en-US" dirty="0"/>
                    </a:p>
                  </a:txBody>
                  <a:tcPr/>
                </a:tc>
                <a:tc>
                  <a:txBody>
                    <a:bodyPr/>
                    <a:lstStyle/>
                    <a:p>
                      <a:r>
                        <a:rPr lang="en-US" dirty="0" smtClean="0"/>
                        <a:t>250</a:t>
                      </a:r>
                      <a:endParaRPr lang="en-US" dirty="0"/>
                    </a:p>
                  </a:txBody>
                  <a:tcPr/>
                </a:tc>
              </a:tr>
            </a:tbl>
          </a:graphicData>
        </a:graphic>
      </p:graphicFrame>
    </p:spTree>
    <p:extLst>
      <p:ext uri="{BB962C8B-B14F-4D97-AF65-F5344CB8AC3E}">
        <p14:creationId xmlns:p14="http://schemas.microsoft.com/office/powerpoint/2010/main" val="12903357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latin typeface="Times New Roman" pitchFamily="18" charset="0"/>
                <a:cs typeface="Times New Roman" pitchFamily="18" charset="0"/>
              </a:rPr>
              <a:t>Discussion and Conclusion</a:t>
            </a: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fontScale="92500" lnSpcReduction="20000"/>
          </a:bodyPr>
          <a:lstStyle/>
          <a:p>
            <a:pPr marL="0" lvl="0" indent="0" algn="l">
              <a:lnSpc>
                <a:spcPct val="150000"/>
              </a:lnSpc>
              <a:buNone/>
            </a:pPr>
            <a:r>
              <a:rPr lang="en-US" dirty="0" smtClean="0">
                <a:latin typeface="Times New Roman" pitchFamily="18" charset="0"/>
                <a:cs typeface="Times New Roman" pitchFamily="18" charset="0"/>
              </a:rPr>
              <a:t>1- We </a:t>
            </a:r>
            <a:r>
              <a:rPr lang="en-US" dirty="0">
                <a:latin typeface="Times New Roman" pitchFamily="18" charset="0"/>
                <a:cs typeface="Times New Roman" pitchFamily="18" charset="0"/>
              </a:rPr>
              <a:t>try to minimize the cover depth by reducing the minimum velocity for the network to be less than 1.2 m/s but the cover depth still high so that we have a cover depth of 6.4m in some conduit as a maximum cover depth in the network and we can’t avoid this situation, because the slope in the most area </a:t>
            </a:r>
            <a:r>
              <a:rPr lang="en-US" dirty="0" smtClean="0">
                <a:latin typeface="Times New Roman" pitchFamily="18" charset="0"/>
                <a:cs typeface="Times New Roman" pitchFamily="18" charset="0"/>
              </a:rPr>
              <a:t>are high</a:t>
            </a:r>
            <a:r>
              <a:rPr lang="en-US" dirty="0">
                <a:latin typeface="Times New Roman" pitchFamily="18" charset="0"/>
                <a:cs typeface="Times New Roman" pitchFamily="18" charset="0"/>
              </a:rPr>
              <a:t>.</a:t>
            </a:r>
          </a:p>
          <a:p>
            <a:endParaRPr lang="en-US" dirty="0"/>
          </a:p>
        </p:txBody>
      </p:sp>
    </p:spTree>
    <p:extLst>
      <p:ext uri="{BB962C8B-B14F-4D97-AF65-F5344CB8AC3E}">
        <p14:creationId xmlns:p14="http://schemas.microsoft.com/office/powerpoint/2010/main" val="11489106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5668963"/>
          </a:xfrm>
        </p:spPr>
        <p:txBody>
          <a:bodyPr>
            <a:normAutofit fontScale="92500"/>
          </a:bodyPr>
          <a:lstStyle/>
          <a:p>
            <a:pPr marL="0" lvl="0" indent="0" algn="l" rtl="0">
              <a:lnSpc>
                <a:spcPct val="150000"/>
              </a:lnSpc>
              <a:buNone/>
            </a:pPr>
            <a:r>
              <a:rPr lang="en-US" dirty="0" smtClean="0">
                <a:latin typeface="Times New Roman" pitchFamily="18" charset="0"/>
                <a:cs typeface="Times New Roman" pitchFamily="18" charset="0"/>
              </a:rPr>
              <a:t>2- In </a:t>
            </a:r>
            <a:r>
              <a:rPr lang="en-US" dirty="0">
                <a:latin typeface="Times New Roman" pitchFamily="18" charset="0"/>
                <a:cs typeface="Times New Roman" pitchFamily="18" charset="0"/>
              </a:rPr>
              <a:t>some </a:t>
            </a:r>
            <a:r>
              <a:rPr lang="en-US" dirty="0" smtClean="0">
                <a:latin typeface="Times New Roman" pitchFamily="18" charset="0"/>
                <a:cs typeface="Times New Roman" pitchFamily="18" charset="0"/>
              </a:rPr>
              <a:t>conduits </a:t>
            </a:r>
            <a:r>
              <a:rPr lang="en-US" dirty="0">
                <a:latin typeface="Times New Roman" pitchFamily="18" charset="0"/>
                <a:cs typeface="Times New Roman" pitchFamily="18" charset="0"/>
              </a:rPr>
              <a:t>the velocity is more than constrains, that because we design the network to be in the road and this road have many intercepted and  tern in the direction at short distance . Therefore, we need to put catch basin or manhole on this intersection and that make the distance between catch </a:t>
            </a:r>
            <a:r>
              <a:rPr lang="en-US" dirty="0" smtClean="0">
                <a:latin typeface="Times New Roman" pitchFamily="18" charset="0"/>
                <a:cs typeface="Times New Roman" pitchFamily="18" charset="0"/>
              </a:rPr>
              <a:t>basins </a:t>
            </a:r>
            <a:r>
              <a:rPr lang="en-US" dirty="0">
                <a:latin typeface="Times New Roman" pitchFamily="18" charset="0"/>
                <a:cs typeface="Times New Roman" pitchFamily="18" charset="0"/>
              </a:rPr>
              <a:t>or </a:t>
            </a:r>
            <a:r>
              <a:rPr lang="en-US" dirty="0" smtClean="0">
                <a:latin typeface="Times New Roman" pitchFamily="18" charset="0"/>
                <a:cs typeface="Times New Roman" pitchFamily="18" charset="0"/>
              </a:rPr>
              <a:t>manholes are </a:t>
            </a:r>
            <a:r>
              <a:rPr lang="en-US" dirty="0">
                <a:latin typeface="Times New Roman" pitchFamily="18" charset="0"/>
                <a:cs typeface="Times New Roman" pitchFamily="18" charset="0"/>
              </a:rPr>
              <a:t>very small, but the change in the  elevation is high. </a:t>
            </a:r>
          </a:p>
        </p:txBody>
      </p:sp>
    </p:spTree>
    <p:extLst>
      <p:ext uri="{BB962C8B-B14F-4D97-AF65-F5344CB8AC3E}">
        <p14:creationId xmlns:p14="http://schemas.microsoft.com/office/powerpoint/2010/main" val="9896213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5668963"/>
          </a:xfrm>
        </p:spPr>
        <p:txBody>
          <a:bodyPr>
            <a:normAutofit fontScale="92500" lnSpcReduction="20000"/>
          </a:bodyPr>
          <a:lstStyle/>
          <a:p>
            <a:pPr marL="0" lvl="0" indent="0" algn="l">
              <a:lnSpc>
                <a:spcPct val="150000"/>
              </a:lnSpc>
              <a:buNone/>
            </a:pPr>
            <a:r>
              <a:rPr lang="en-US" dirty="0" smtClean="0">
                <a:latin typeface="Times New Roman" pitchFamily="18" charset="0"/>
                <a:cs typeface="Times New Roman" pitchFamily="18" charset="0"/>
              </a:rPr>
              <a:t>3- </a:t>
            </a:r>
            <a:r>
              <a:rPr lang="en-US" dirty="0">
                <a:latin typeface="Times New Roman" pitchFamily="18" charset="0"/>
                <a:cs typeface="Times New Roman" pitchFamily="18" charset="0"/>
              </a:rPr>
              <a:t>The IDF curves for </a:t>
            </a:r>
            <a:r>
              <a:rPr lang="en-US" dirty="0" err="1">
                <a:latin typeface="Times New Roman" pitchFamily="18" charset="0"/>
                <a:cs typeface="Times New Roman" pitchFamily="18" charset="0"/>
              </a:rPr>
              <a:t>Qalqilia</a:t>
            </a:r>
            <a:r>
              <a:rPr lang="en-US" dirty="0">
                <a:latin typeface="Times New Roman" pitchFamily="18" charset="0"/>
                <a:cs typeface="Times New Roman" pitchFamily="18" charset="0"/>
              </a:rPr>
              <a:t> are not available; therefore the IDF curves from two other Palestinian cities are used to estimate the IDF curve for </a:t>
            </a:r>
            <a:r>
              <a:rPr lang="en-US" dirty="0" err="1">
                <a:latin typeface="Times New Roman" pitchFamily="18" charset="0"/>
                <a:cs typeface="Times New Roman" pitchFamily="18" charset="0"/>
              </a:rPr>
              <a:t>Qalqilia</a:t>
            </a:r>
            <a:r>
              <a:rPr lang="en-US" dirty="0">
                <a:latin typeface="Times New Roman" pitchFamily="18" charset="0"/>
                <a:cs typeface="Times New Roman" pitchFamily="18" charset="0"/>
              </a:rPr>
              <a:t>, so we use the IDF curves for Nablus and Gaza.</a:t>
            </a:r>
          </a:p>
          <a:p>
            <a:pPr marL="0" lvl="0" indent="0" algn="l">
              <a:lnSpc>
                <a:spcPct val="150000"/>
              </a:lnSpc>
              <a:buNone/>
            </a:pPr>
            <a:r>
              <a:rPr lang="en-US" dirty="0" smtClean="0">
                <a:latin typeface="Times New Roman" pitchFamily="18" charset="0"/>
                <a:cs typeface="Times New Roman" pitchFamily="18" charset="0"/>
              </a:rPr>
              <a:t>4- We </a:t>
            </a:r>
            <a:r>
              <a:rPr lang="en-US" dirty="0">
                <a:latin typeface="Times New Roman" pitchFamily="18" charset="0"/>
                <a:cs typeface="Times New Roman" pitchFamily="18" charset="0"/>
              </a:rPr>
              <a:t>design the conduit to have a partly flow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with </a:t>
            </a:r>
            <a:r>
              <a:rPr lang="en-US" dirty="0">
                <a:latin typeface="Times New Roman" pitchFamily="18" charset="0"/>
                <a:cs typeface="Times New Roman" pitchFamily="18" charset="0"/>
              </a:rPr>
              <a:t>75% of the full flow.</a:t>
            </a:r>
          </a:p>
          <a:p>
            <a:pPr marL="0" lvl="0" indent="0" algn="l">
              <a:lnSpc>
                <a:spcPct val="150000"/>
              </a:lnSpc>
              <a:buNone/>
            </a:pPr>
            <a:r>
              <a:rPr lang="en-US" dirty="0" smtClean="0">
                <a:latin typeface="Times New Roman" pitchFamily="18" charset="0"/>
                <a:cs typeface="Times New Roman" pitchFamily="18" charset="0"/>
              </a:rPr>
              <a:t>5- We </a:t>
            </a:r>
            <a:r>
              <a:rPr lang="en-US" dirty="0">
                <a:latin typeface="Times New Roman" pitchFamily="18" charset="0"/>
                <a:cs typeface="Times New Roman" pitchFamily="18" charset="0"/>
              </a:rPr>
              <a:t>used clogging factor in catch basins equal to 30% to consider the efficacy.</a:t>
            </a:r>
          </a:p>
          <a:p>
            <a:pPr marL="0" indent="0">
              <a:buNone/>
            </a:pPr>
            <a:endParaRPr lang="en-US" dirty="0"/>
          </a:p>
        </p:txBody>
      </p:sp>
    </p:spTree>
    <p:extLst>
      <p:ext uri="{BB962C8B-B14F-4D97-AF65-F5344CB8AC3E}">
        <p14:creationId xmlns:p14="http://schemas.microsoft.com/office/powerpoint/2010/main" val="6899327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Recommendations </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lnSpcReduction="10000"/>
          </a:bodyPr>
          <a:lstStyle/>
          <a:p>
            <a:pPr marL="0" lvl="0" indent="0" algn="l">
              <a:lnSpc>
                <a:spcPct val="150000"/>
              </a:lnSpc>
              <a:buNone/>
            </a:pPr>
            <a:r>
              <a:rPr lang="en-US" dirty="0" smtClean="0">
                <a:latin typeface="Times New Roman" pitchFamily="18" charset="0"/>
                <a:cs typeface="Times New Roman" pitchFamily="18" charset="0"/>
              </a:rPr>
              <a:t>1- Design </a:t>
            </a:r>
            <a:r>
              <a:rPr lang="en-US" dirty="0">
                <a:latin typeface="Times New Roman" pitchFamily="18" charset="0"/>
                <a:cs typeface="Times New Roman" pitchFamily="18" charset="0"/>
              </a:rPr>
              <a:t>new system and rehabilitation of </a:t>
            </a:r>
            <a:r>
              <a:rPr lang="en-US" dirty="0" smtClean="0">
                <a:latin typeface="Times New Roman" pitchFamily="18" charset="0"/>
                <a:cs typeface="Times New Roman" pitchFamily="18" charset="0"/>
              </a:rPr>
              <a:t>existing </a:t>
            </a:r>
            <a:r>
              <a:rPr lang="en-US" dirty="0">
                <a:latin typeface="Times New Roman" pitchFamily="18" charset="0"/>
                <a:cs typeface="Times New Roman" pitchFamily="18" charset="0"/>
              </a:rPr>
              <a:t>storm water system.  </a:t>
            </a:r>
          </a:p>
          <a:p>
            <a:pPr marL="0" lvl="0" indent="0" algn="l">
              <a:lnSpc>
                <a:spcPct val="150000"/>
              </a:lnSpc>
              <a:buNone/>
            </a:pPr>
            <a:r>
              <a:rPr lang="en-US" dirty="0" smtClean="0">
                <a:latin typeface="Times New Roman" pitchFamily="18" charset="0"/>
                <a:cs typeface="Times New Roman" pitchFamily="18" charset="0"/>
              </a:rPr>
              <a:t>2- Maintenance </a:t>
            </a:r>
            <a:r>
              <a:rPr lang="en-US" dirty="0">
                <a:latin typeface="Times New Roman" pitchFamily="18" charset="0"/>
                <a:cs typeface="Times New Roman" pitchFamily="18" charset="0"/>
              </a:rPr>
              <a:t>and cleaning of channels and outlet before and during winter seasons. </a:t>
            </a:r>
          </a:p>
          <a:p>
            <a:pPr marL="0" lvl="0" indent="0" algn="l">
              <a:lnSpc>
                <a:spcPct val="150000"/>
              </a:lnSpc>
              <a:buNone/>
            </a:pPr>
            <a:r>
              <a:rPr lang="en-US" dirty="0" smtClean="0">
                <a:latin typeface="Times New Roman" pitchFamily="18" charset="0"/>
                <a:cs typeface="Times New Roman" pitchFamily="18" charset="0"/>
              </a:rPr>
              <a:t>3- </a:t>
            </a:r>
            <a:r>
              <a:rPr lang="en-US" dirty="0">
                <a:latin typeface="Times New Roman" pitchFamily="18" charset="0"/>
                <a:cs typeface="Times New Roman" pitchFamily="18" charset="0"/>
              </a:rPr>
              <a:t>Increase the number of culvert in separation wall and clean it.</a:t>
            </a:r>
          </a:p>
          <a:p>
            <a:pPr marL="0" indent="0" algn="l">
              <a:buNone/>
            </a:pPr>
            <a:endParaRPr lang="en-US" dirty="0"/>
          </a:p>
        </p:txBody>
      </p:sp>
    </p:spTree>
    <p:extLst>
      <p:ext uri="{BB962C8B-B14F-4D97-AF65-F5344CB8AC3E}">
        <p14:creationId xmlns:p14="http://schemas.microsoft.com/office/powerpoint/2010/main" val="12274564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Picture 1"/>
          <p:cNvPicPr>
            <a:picLocks noGrp="1"/>
          </p:cNvPicPr>
          <p:nvPr>
            <p:ph idx="1"/>
          </p:nvPr>
        </p:nvPicPr>
        <p:blipFill>
          <a:blip r:embed="rId3"/>
          <a:srcRect/>
          <a:stretch>
            <a:fillRect/>
          </a:stretch>
        </p:blipFill>
        <p:spPr bwMode="auto">
          <a:xfrm>
            <a:off x="838200" y="533400"/>
            <a:ext cx="7467599" cy="6096000"/>
          </a:xfrm>
          <a:prstGeom prst="rect">
            <a:avLst/>
          </a:prstGeom>
          <a:noFill/>
          <a:ln w="9525">
            <a:noFill/>
            <a:miter lim="800000"/>
            <a:headEnd/>
            <a:tailEnd/>
          </a:ln>
        </p:spPr>
      </p:pic>
    </p:spTree>
    <p:extLst>
      <p:ext uri="{BB962C8B-B14F-4D97-AF65-F5344CB8AC3E}">
        <p14:creationId xmlns:p14="http://schemas.microsoft.com/office/powerpoint/2010/main" val="22137388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808037"/>
            <a:ext cx="8229600" cy="5364163"/>
          </a:xfrm>
        </p:spPr>
        <p:txBody>
          <a:bodyPr/>
          <a:lstStyle/>
          <a:p>
            <a:pPr marL="0" indent="0" algn="l">
              <a:buNone/>
            </a:pPr>
            <a:r>
              <a:rPr lang="en-US" dirty="0">
                <a:latin typeface="Times New Roman" pitchFamily="18" charset="0"/>
                <a:cs typeface="Times New Roman" pitchFamily="18" charset="0"/>
              </a:rPr>
              <a:t>4-  Concrete pipes used because its available in large dimension in markets. </a:t>
            </a:r>
          </a:p>
          <a:p>
            <a:pPr marL="0" lvl="0" indent="0" algn="l">
              <a:buNone/>
            </a:pPr>
            <a:endParaRPr lang="en-US" dirty="0" smtClean="0">
              <a:latin typeface="Times New Roman" pitchFamily="18" charset="0"/>
              <a:cs typeface="Times New Roman" pitchFamily="18" charset="0"/>
            </a:endParaRPr>
          </a:p>
          <a:p>
            <a:pPr marL="0" lvl="0" indent="0" algn="l">
              <a:buNone/>
            </a:pPr>
            <a:r>
              <a:rPr lang="en-US" dirty="0" smtClean="0">
                <a:latin typeface="Times New Roman" pitchFamily="18" charset="0"/>
                <a:cs typeface="Times New Roman" pitchFamily="18" charset="0"/>
              </a:rPr>
              <a:t>5-  </a:t>
            </a:r>
            <a:r>
              <a:rPr lang="en-US" dirty="0">
                <a:latin typeface="Times New Roman" pitchFamily="18" charset="0"/>
                <a:cs typeface="Times New Roman" pitchFamily="18" charset="0"/>
              </a:rPr>
              <a:t>Consider the main constraint of design in </a:t>
            </a:r>
            <a:r>
              <a:rPr lang="en-US" dirty="0" smtClean="0">
                <a:latin typeface="Times New Roman" pitchFamily="18" charset="0"/>
                <a:cs typeface="Times New Roman" pitchFamily="18" charset="0"/>
              </a:rPr>
              <a:t>storm </a:t>
            </a:r>
            <a:r>
              <a:rPr lang="en-US" dirty="0">
                <a:latin typeface="Times New Roman" pitchFamily="18" charset="0"/>
                <a:cs typeface="Times New Roman" pitchFamily="18" charset="0"/>
              </a:rPr>
              <a:t>water </a:t>
            </a:r>
            <a:r>
              <a:rPr lang="en-US" dirty="0" smtClean="0">
                <a:latin typeface="Times New Roman" pitchFamily="18" charset="0"/>
                <a:cs typeface="Times New Roman" pitchFamily="18" charset="0"/>
              </a:rPr>
              <a:t>system</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(velocity</a:t>
            </a:r>
            <a:r>
              <a:rPr lang="en-US" dirty="0">
                <a:latin typeface="Times New Roman" pitchFamily="18" charset="0"/>
                <a:cs typeface="Times New Roman" pitchFamily="18" charset="0"/>
              </a:rPr>
              <a:t>, cover and slope</a:t>
            </a:r>
            <a:r>
              <a:rPr lang="en-US" dirty="0" smtClean="0">
                <a:latin typeface="Times New Roman" pitchFamily="18" charset="0"/>
                <a:cs typeface="Times New Roman" pitchFamily="18" charset="0"/>
              </a:rPr>
              <a:t>).</a:t>
            </a:r>
          </a:p>
          <a:p>
            <a:pPr marL="0" lvl="0" indent="0" algn="l">
              <a:buNone/>
            </a:pPr>
            <a:endParaRPr lang="en-US" dirty="0">
              <a:latin typeface="Times New Roman" pitchFamily="18" charset="0"/>
              <a:cs typeface="Times New Roman" pitchFamily="18" charset="0"/>
            </a:endParaRPr>
          </a:p>
          <a:p>
            <a:pPr marL="0" indent="0" algn="l">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2693506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endParaRPr lang="en-US" dirty="0"/>
          </a:p>
        </p:txBody>
      </p:sp>
      <p:sp>
        <p:nvSpPr>
          <p:cNvPr id="4" name="مستطيل 3"/>
          <p:cNvSpPr/>
          <p:nvPr/>
        </p:nvSpPr>
        <p:spPr>
          <a:xfrm rot="20769601">
            <a:off x="1513130" y="3235662"/>
            <a:ext cx="5855887"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Thank You</a:t>
            </a:r>
            <a:endParaRPr lang="ar-SA"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635412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lgn="l" rtl="0">
              <a:buNone/>
            </a:pPr>
            <a:r>
              <a:rPr lang="en-US" dirty="0" smtClean="0">
                <a:latin typeface="Times New Roman" pitchFamily="18" charset="0"/>
                <a:cs typeface="Times New Roman" pitchFamily="18" charset="0"/>
              </a:rPr>
              <a:t>Qalqilia suffering from many problems in draining system, these problems as a result  of:</a:t>
            </a:r>
          </a:p>
          <a:p>
            <a:pPr algn="l" rtl="0">
              <a:buNone/>
            </a:pPr>
            <a:endParaRPr lang="en-US" dirty="0" smtClean="0">
              <a:latin typeface="Times New Roman" pitchFamily="18" charset="0"/>
              <a:cs typeface="Times New Roman" pitchFamily="18" charset="0"/>
            </a:endParaRPr>
          </a:p>
          <a:p>
            <a:pPr algn="l" rtl="0">
              <a:buFont typeface="Wingdings" pitchFamily="2" charset="2"/>
              <a:buChar char="Ø"/>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I</a:t>
            </a:r>
            <a:r>
              <a:rPr lang="en-US" dirty="0" smtClean="0">
                <a:latin typeface="Times New Roman" pitchFamily="18" charset="0"/>
                <a:cs typeface="Times New Roman" pitchFamily="18" charset="0"/>
              </a:rPr>
              <a:t>nsufficient  in the existing draining system.</a:t>
            </a:r>
          </a:p>
          <a:p>
            <a:pPr algn="l" rtl="0">
              <a:buFont typeface="Wingdings" pitchFamily="2" charset="2"/>
              <a:buChar char="Ø"/>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S</a:t>
            </a:r>
            <a:r>
              <a:rPr lang="en-US" dirty="0" smtClean="0">
                <a:latin typeface="Times New Roman" pitchFamily="18" charset="0"/>
                <a:cs typeface="Times New Roman" pitchFamily="18" charset="0"/>
              </a:rPr>
              <a:t>ome areas do not have draining system.</a:t>
            </a:r>
          </a:p>
          <a:p>
            <a:pPr algn="l" rtl="0">
              <a:buFont typeface="Wingdings" pitchFamily="2" charset="2"/>
              <a:buChar char="Ø"/>
            </a:pPr>
            <a:r>
              <a:rPr lang="en-US" dirty="0" smtClean="0">
                <a:latin typeface="Times New Roman" pitchFamily="18" charset="0"/>
                <a:cs typeface="Times New Roman" pitchFamily="18" charset="0"/>
              </a:rPr>
              <a:t> Israelian separation wall. </a:t>
            </a:r>
          </a:p>
          <a:p>
            <a:pPr algn="l" rtl="0">
              <a:buFont typeface="Wingdings" pitchFamily="2" charset="2"/>
              <a:buChar char="Ø"/>
            </a:pPr>
            <a:r>
              <a:rPr lang="en-US" dirty="0">
                <a:latin typeface="Times New Roman" pitchFamily="18" charset="0"/>
                <a:cs typeface="Times New Roman" pitchFamily="18" charset="0"/>
              </a:rPr>
              <a:t>Clogging </a:t>
            </a:r>
            <a:r>
              <a:rPr lang="en-US" dirty="0" smtClean="0">
                <a:latin typeface="Times New Roman" pitchFamily="18" charset="0"/>
                <a:cs typeface="Times New Roman" pitchFamily="18" charset="0"/>
              </a:rPr>
              <a:t>Calvert in </a:t>
            </a:r>
            <a:r>
              <a:rPr lang="en-US" dirty="0">
                <a:latin typeface="Times New Roman" pitchFamily="18" charset="0"/>
                <a:cs typeface="Times New Roman" pitchFamily="18" charset="0"/>
              </a:rPr>
              <a:t>the wall quickly, due to the accumulation of </a:t>
            </a:r>
            <a:r>
              <a:rPr lang="en-US" dirty="0" smtClean="0">
                <a:latin typeface="Times New Roman" pitchFamily="18" charset="0"/>
                <a:cs typeface="Times New Roman" pitchFamily="18" charset="0"/>
              </a:rPr>
              <a:t>waste</a:t>
            </a:r>
            <a:r>
              <a:rPr lang="en-US" dirty="0">
                <a:latin typeface="Times New Roman" pitchFamily="18" charset="0"/>
                <a:cs typeface="Times New Roman" pitchFamily="18" charset="0"/>
              </a:rPr>
              <a:t>.</a:t>
            </a:r>
            <a:r>
              <a:rPr lang="en-US" dirty="0" smtClean="0">
                <a:latin typeface="Times New Roman" pitchFamily="18" charset="0"/>
                <a:cs typeface="Times New Roman" pitchFamily="18" charset="0"/>
              </a:rPr>
              <a:t>    </a:t>
            </a:r>
            <a:endParaRPr lang="ar-SA" dirty="0">
              <a:latin typeface="Times New Roman" pitchFamily="18" charset="0"/>
              <a:cs typeface="Times New Roman" pitchFamily="18" charset="0"/>
            </a:endParaRPr>
          </a:p>
        </p:txBody>
      </p:sp>
      <p:sp>
        <p:nvSpPr>
          <p:cNvPr id="6" name="مستطيل 5"/>
          <p:cNvSpPr/>
          <p:nvPr/>
        </p:nvSpPr>
        <p:spPr>
          <a:xfrm>
            <a:off x="2472547" y="372070"/>
            <a:ext cx="419890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Introduction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Picture 8" descr="C:\Users\Eng Yousef Sarsour\Desktop\5.PNG"/>
          <p:cNvPicPr>
            <a:picLocks noGrp="1"/>
          </p:cNvPicPr>
          <p:nvPr>
            <p:ph idx="1"/>
          </p:nvPr>
        </p:nvPicPr>
        <p:blipFill>
          <a:blip r:embed="rId2"/>
          <a:srcRect/>
          <a:stretch>
            <a:fillRect/>
          </a:stretch>
        </p:blipFill>
        <p:spPr bwMode="auto">
          <a:xfrm>
            <a:off x="381000" y="914400"/>
            <a:ext cx="8305800" cy="5638800"/>
          </a:xfrm>
          <a:prstGeom prst="rect">
            <a:avLst/>
          </a:prstGeom>
          <a:noFill/>
          <a:ln w="9525">
            <a:noFill/>
            <a:miter lim="800000"/>
            <a:headEnd/>
            <a:tailEnd/>
          </a:ln>
        </p:spPr>
      </p:pic>
    </p:spTree>
    <p:extLst>
      <p:ext uri="{BB962C8B-B14F-4D97-AF65-F5344CB8AC3E}">
        <p14:creationId xmlns:p14="http://schemas.microsoft.com/office/powerpoint/2010/main" val="30060630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Damages </a:t>
            </a:r>
            <a:r>
              <a:rPr lang="en-US" dirty="0">
                <a:latin typeface="Times New Roman" pitchFamily="18" charset="0"/>
                <a:cs typeface="Times New Roman" pitchFamily="18" charset="0"/>
              </a:rPr>
              <a:t>o</a:t>
            </a:r>
            <a:r>
              <a:rPr lang="en-US" dirty="0" smtClean="0">
                <a:latin typeface="Times New Roman" pitchFamily="18" charset="0"/>
                <a:cs typeface="Times New Roman" pitchFamily="18" charset="0"/>
              </a:rPr>
              <a:t>ccurs </a:t>
            </a:r>
            <a:r>
              <a:rPr lang="en-US" dirty="0">
                <a:latin typeface="Times New Roman" pitchFamily="18" charset="0"/>
                <a:cs typeface="Times New Roman" pitchFamily="18" charset="0"/>
              </a:rPr>
              <a:t>by f</a:t>
            </a:r>
            <a:r>
              <a:rPr lang="en-US" dirty="0" smtClean="0">
                <a:latin typeface="Times New Roman" pitchFamily="18" charset="0"/>
                <a:cs typeface="Times New Roman" pitchFamily="18" charset="0"/>
              </a:rPr>
              <a:t>lood</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marL="0" indent="0" algn="l">
              <a:buNone/>
            </a:pPr>
            <a:r>
              <a:rPr lang="en-US" dirty="0" smtClean="0">
                <a:latin typeface="Times New Roman" pitchFamily="18" charset="0"/>
                <a:cs typeface="Times New Roman" pitchFamily="18" charset="0"/>
              </a:rPr>
              <a:t>1- Agriculture damages.</a:t>
            </a:r>
            <a:endParaRPr lang="en-US" dirty="0">
              <a:latin typeface="Times New Roman" pitchFamily="18" charset="0"/>
              <a:cs typeface="Times New Roman" pitchFamily="18" charset="0"/>
            </a:endParaRPr>
          </a:p>
          <a:p>
            <a:pPr marL="0" indent="0" algn="l">
              <a:buNone/>
            </a:pPr>
            <a:endParaRPr lang="en-US" dirty="0"/>
          </a:p>
        </p:txBody>
      </p:sp>
      <p:pic>
        <p:nvPicPr>
          <p:cNvPr id="4" name="Picture 7" descr="C:\Users\Eng Yousef Sarsour\Desktop\8.PNG"/>
          <p:cNvPicPr/>
          <p:nvPr/>
        </p:nvPicPr>
        <p:blipFill>
          <a:blip r:embed="rId2"/>
          <a:srcRect/>
          <a:stretch>
            <a:fillRect/>
          </a:stretch>
        </p:blipFill>
        <p:spPr bwMode="auto">
          <a:xfrm>
            <a:off x="1371600" y="2362200"/>
            <a:ext cx="6477000" cy="4343400"/>
          </a:xfrm>
          <a:prstGeom prst="rect">
            <a:avLst/>
          </a:prstGeom>
          <a:noFill/>
          <a:ln w="9525">
            <a:noFill/>
            <a:miter lim="800000"/>
            <a:headEnd/>
            <a:tailEnd/>
          </a:ln>
        </p:spPr>
      </p:pic>
    </p:spTree>
    <p:extLst>
      <p:ext uri="{BB962C8B-B14F-4D97-AF65-F5344CB8AC3E}">
        <p14:creationId xmlns:p14="http://schemas.microsoft.com/office/powerpoint/2010/main" val="23971953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spcBef>
                <a:spcPct val="20000"/>
              </a:spcBef>
            </a:pPr>
            <a:r>
              <a:rPr lang="en-US" sz="3200" dirty="0">
                <a:latin typeface="Times New Roman" pitchFamily="18" charset="0"/>
                <a:ea typeface="+mn-ea"/>
                <a:cs typeface="Times New Roman" pitchFamily="18" charset="0"/>
              </a:rPr>
              <a:t>2- Damage in residential building</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كائن 4"/>
          <p:cNvGraphicFramePr>
            <a:graphicFrameLocks/>
          </p:cNvGraphicFramePr>
          <p:nvPr>
            <p:extLst>
              <p:ext uri="{D42A27DB-BD31-4B8C-83A1-F6EECF244321}">
                <p14:modId xmlns:p14="http://schemas.microsoft.com/office/powerpoint/2010/main" val="4094807399"/>
              </p:ext>
            </p:extLst>
          </p:nvPr>
        </p:nvGraphicFramePr>
        <p:xfrm>
          <a:off x="1600200" y="1752600"/>
          <a:ext cx="5581650" cy="4343400"/>
        </p:xfrm>
        <a:graphic>
          <a:graphicData uri="http://schemas.openxmlformats.org/presentationml/2006/ole">
            <mc:AlternateContent xmlns:mc="http://schemas.openxmlformats.org/markup-compatibility/2006">
              <mc:Choice xmlns:v="urn:schemas-microsoft-com:vml" Requires="v">
                <p:oleObj spid="_x0000_s2072" name="الصورة" r:id="rId3" imgW="0" imgH="0" progId="StaticMetafile">
                  <p:embed/>
                </p:oleObj>
              </mc:Choice>
              <mc:Fallback>
                <p:oleObj name="الصورة" r:id="rId3" imgW="0" imgH="0" progId="StaticMetafile">
                  <p:embed/>
                  <p:pic>
                    <p:nvPicPr>
                      <p:cNvPr id="0" name="rectole000000000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1752600"/>
                        <a:ext cx="5581650" cy="4343400"/>
                      </a:xfrm>
                      <a:prstGeom prst="rect">
                        <a:avLst/>
                      </a:prstGeom>
                      <a:solidFill>
                        <a:srgbClr val="FFFFFF"/>
                      </a:solidFill>
                      <a:ln>
                        <a:noFill/>
                      </a:ln>
                    </p:spPr>
                  </p:pic>
                </p:oleObj>
              </mc:Fallback>
            </mc:AlternateContent>
          </a:graphicData>
        </a:graphic>
      </p:graphicFrame>
    </p:spTree>
    <p:extLst>
      <p:ext uri="{BB962C8B-B14F-4D97-AF65-F5344CB8AC3E}">
        <p14:creationId xmlns:p14="http://schemas.microsoft.com/office/powerpoint/2010/main" val="18834390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spcBef>
                <a:spcPct val="20000"/>
              </a:spcBef>
            </a:pPr>
            <a:r>
              <a:rPr lang="en-US" sz="3200" dirty="0">
                <a:latin typeface="Times New Roman" pitchFamily="18" charset="0"/>
                <a:ea typeface="+mn-ea"/>
                <a:cs typeface="Times New Roman" pitchFamily="18" charset="0"/>
              </a:rPr>
              <a:t>3- Broken down the streets</a:t>
            </a:r>
          </a:p>
        </p:txBody>
      </p:sp>
      <p:pic>
        <p:nvPicPr>
          <p:cNvPr id="4" name="Picture 5" descr="C:\Users\Eng Yousef Sarsour\Desktop\1.PNG"/>
          <p:cNvPicPr/>
          <p:nvPr/>
        </p:nvPicPr>
        <p:blipFill>
          <a:blip r:embed="rId2"/>
          <a:srcRect/>
          <a:stretch>
            <a:fillRect/>
          </a:stretch>
        </p:blipFill>
        <p:spPr bwMode="auto">
          <a:xfrm>
            <a:off x="990600" y="1975802"/>
            <a:ext cx="7010400" cy="4424998"/>
          </a:xfrm>
          <a:prstGeom prst="rect">
            <a:avLst/>
          </a:prstGeom>
          <a:noFill/>
          <a:ln w="9525">
            <a:noFill/>
            <a:miter lim="800000"/>
            <a:headEnd/>
            <a:tailEnd/>
          </a:ln>
        </p:spPr>
      </p:pic>
    </p:spTree>
    <p:extLst>
      <p:ext uri="{BB962C8B-B14F-4D97-AF65-F5344CB8AC3E}">
        <p14:creationId xmlns:p14="http://schemas.microsoft.com/office/powerpoint/2010/main" val="42548805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latin typeface="Times New Roman" pitchFamily="18" charset="0"/>
                <a:cs typeface="Times New Roman" pitchFamily="18" charset="0"/>
              </a:rPr>
              <a:t>Study area </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lgn="l" rtl="0">
              <a:buNone/>
            </a:pPr>
            <a:r>
              <a:rPr lang="en-US" dirty="0" smtClean="0">
                <a:latin typeface="Times New Roman" pitchFamily="18" charset="0"/>
                <a:cs typeface="Times New Roman" pitchFamily="18" charset="0"/>
              </a:rPr>
              <a:t>Our project serve four blocks:</a:t>
            </a:r>
          </a:p>
          <a:p>
            <a:pPr algn="l" rtl="0">
              <a:buNone/>
            </a:pPr>
            <a:r>
              <a:rPr lang="en-US" dirty="0" smtClean="0">
                <a:latin typeface="Times New Roman" pitchFamily="18" charset="0"/>
                <a:cs typeface="Times New Roman" pitchFamily="18" charset="0"/>
              </a:rPr>
              <a:t> </a:t>
            </a:r>
          </a:p>
          <a:p>
            <a:pPr algn="l" rtl="0">
              <a:buFont typeface="Wingdings" pitchFamily="2" charset="2"/>
              <a:buChar char="Ø"/>
            </a:pPr>
            <a:r>
              <a:rPr lang="en-US" dirty="0" smtClean="0">
                <a:latin typeface="Times New Roman" pitchFamily="18" charset="0"/>
                <a:cs typeface="Times New Roman" pitchFamily="18" charset="0"/>
              </a:rPr>
              <a:t>Al Wady block.</a:t>
            </a:r>
          </a:p>
          <a:p>
            <a:pPr algn="l" rtl="0">
              <a:buFont typeface="Wingdings" pitchFamily="2" charset="2"/>
              <a:buChar char="Ø"/>
            </a:pPr>
            <a:r>
              <a:rPr lang="en-US" dirty="0" smtClean="0">
                <a:latin typeface="Times New Roman" pitchFamily="18" charset="0"/>
                <a:cs typeface="Times New Roman" pitchFamily="18" charset="0"/>
              </a:rPr>
              <a:t>Western  area. </a:t>
            </a:r>
          </a:p>
          <a:p>
            <a:pPr algn="l" rtl="0">
              <a:buFont typeface="Wingdings" pitchFamily="2" charset="2"/>
              <a:buChar char="Ø"/>
            </a:pPr>
            <a:r>
              <a:rPr lang="en-US" dirty="0" smtClean="0">
                <a:latin typeface="Times New Roman" pitchFamily="18" charset="0"/>
                <a:cs typeface="Times New Roman" pitchFamily="18" charset="0"/>
              </a:rPr>
              <a:t>Al Nuqar block. </a:t>
            </a:r>
          </a:p>
          <a:p>
            <a:pPr algn="l" rtl="0">
              <a:buFont typeface="Wingdings" pitchFamily="2" charset="2"/>
              <a:buChar char="Ø"/>
            </a:pPr>
            <a:r>
              <a:rPr lang="en-US" dirty="0" smtClean="0">
                <a:latin typeface="Times New Roman" pitchFamily="18" charset="0"/>
                <a:cs typeface="Times New Roman" pitchFamily="18" charset="0"/>
              </a:rPr>
              <a:t>Al Khala block.</a:t>
            </a:r>
          </a:p>
          <a:p>
            <a:pPr algn="l" rtl="0">
              <a:buNone/>
            </a:pPr>
            <a:r>
              <a:rPr lang="en-US" dirty="0" smtClean="0">
                <a:latin typeface="Times New Roman" pitchFamily="18" charset="0"/>
                <a:cs typeface="Times New Roman" pitchFamily="18" charset="0"/>
              </a:rPr>
              <a:t>  </a:t>
            </a: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521</TotalTime>
  <Words>1168</Words>
  <Application>Microsoft Office PowerPoint</Application>
  <PresentationFormat>عرض على الشاشة (3:4)‏</PresentationFormat>
  <Paragraphs>281</Paragraphs>
  <Slides>39</Slides>
  <Notes>1</Notes>
  <HiddenSlides>0</HiddenSlides>
  <MMClips>0</MMClips>
  <ScaleCrop>false</ScaleCrop>
  <HeadingPairs>
    <vt:vector size="6" baseType="variant">
      <vt:variant>
        <vt:lpstr>نسق</vt:lpstr>
      </vt:variant>
      <vt:variant>
        <vt:i4>1</vt:i4>
      </vt:variant>
      <vt:variant>
        <vt:lpstr>خوادم OLE مضمنة</vt:lpstr>
      </vt:variant>
      <vt:variant>
        <vt:i4>1</vt:i4>
      </vt:variant>
      <vt:variant>
        <vt:lpstr>عناوين الشرائح</vt:lpstr>
      </vt:variant>
      <vt:variant>
        <vt:i4>39</vt:i4>
      </vt:variant>
    </vt:vector>
  </HeadingPairs>
  <TitlesOfParts>
    <vt:vector size="41" baseType="lpstr">
      <vt:lpstr>سمة Office</vt:lpstr>
      <vt:lpstr>الصورة</vt:lpstr>
      <vt:lpstr>     بسم الله الرحمن الرحيم  (وقل ربي زدني علما) </vt:lpstr>
      <vt:lpstr>عرض تقديمي في PowerPoint</vt:lpstr>
      <vt:lpstr>Outline: </vt:lpstr>
      <vt:lpstr>عرض تقديمي في PowerPoint</vt:lpstr>
      <vt:lpstr>عرض تقديمي في PowerPoint</vt:lpstr>
      <vt:lpstr>Damages occurs by flood </vt:lpstr>
      <vt:lpstr>2- Damage in residential building</vt:lpstr>
      <vt:lpstr>3- Broken down the streets</vt:lpstr>
      <vt:lpstr>Study area </vt:lpstr>
      <vt:lpstr>Objectives </vt:lpstr>
      <vt:lpstr>عرض تقديمي في PowerPoint</vt:lpstr>
      <vt:lpstr>Data collected  </vt:lpstr>
      <vt:lpstr>Design </vt:lpstr>
      <vt:lpstr>Design Constraints </vt:lpstr>
      <vt:lpstr>Programs Used </vt:lpstr>
      <vt:lpstr>Design Steps </vt:lpstr>
      <vt:lpstr>Design</vt:lpstr>
      <vt:lpstr>Data Needed for Design </vt:lpstr>
      <vt:lpstr>Runoff Coefficient(C)   </vt:lpstr>
      <vt:lpstr>Percent of Land Cover </vt:lpstr>
      <vt:lpstr>Returned Period    </vt:lpstr>
      <vt:lpstr>Time of concentration  </vt:lpstr>
      <vt:lpstr>عرض تقديمي في PowerPoint</vt:lpstr>
      <vt:lpstr>عرض تقديمي في PowerPoint</vt:lpstr>
      <vt:lpstr>Result of Al-Nqare block</vt:lpstr>
      <vt:lpstr>Result of Al- Khaleh block </vt:lpstr>
      <vt:lpstr>Result of Al-Wade block </vt:lpstr>
      <vt:lpstr>Result of West area block </vt:lpstr>
      <vt:lpstr>Total Result of Excavation </vt:lpstr>
      <vt:lpstr>عرض تقديمي في PowerPoint</vt:lpstr>
      <vt:lpstr>عرض تقديمي في PowerPoint</vt:lpstr>
      <vt:lpstr>Pipes diameters in Al-Nuqar and       Al-Wade </vt:lpstr>
      <vt:lpstr>Discussion and Conclusion</vt:lpstr>
      <vt:lpstr>عرض تقديمي في PowerPoint</vt:lpstr>
      <vt:lpstr>عرض تقديمي في PowerPoint</vt:lpstr>
      <vt:lpstr>Recommendations  </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  (وقل ربي زدني علما)</dc:title>
  <dc:creator>ENG.BELAL</dc:creator>
  <cp:lastModifiedBy>b</cp:lastModifiedBy>
  <cp:revision>67</cp:revision>
  <dcterms:created xsi:type="dcterms:W3CDTF">2014-05-13T09:58:42Z</dcterms:created>
  <dcterms:modified xsi:type="dcterms:W3CDTF">2014-05-14T11:28:31Z</dcterms:modified>
</cp:coreProperties>
</file>