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28" r:id="rId1"/>
  </p:sldMasterIdLst>
  <p:notesMasterIdLst>
    <p:notesMasterId r:id="rId45"/>
  </p:notesMasterIdLst>
  <p:handoutMasterIdLst>
    <p:handoutMasterId r:id="rId46"/>
  </p:handoutMasterIdLst>
  <p:sldIdLst>
    <p:sldId id="291" r:id="rId2"/>
    <p:sldId id="306" r:id="rId3"/>
    <p:sldId id="292" r:id="rId4"/>
    <p:sldId id="298" r:id="rId5"/>
    <p:sldId id="299" r:id="rId6"/>
    <p:sldId id="300" r:id="rId7"/>
    <p:sldId id="301" r:id="rId8"/>
    <p:sldId id="302" r:id="rId9"/>
    <p:sldId id="268" r:id="rId10"/>
    <p:sldId id="269" r:id="rId11"/>
    <p:sldId id="270" r:id="rId12"/>
    <p:sldId id="271" r:id="rId13"/>
    <p:sldId id="272" r:id="rId14"/>
    <p:sldId id="307" r:id="rId15"/>
    <p:sldId id="274" r:id="rId16"/>
    <p:sldId id="273" r:id="rId17"/>
    <p:sldId id="303" r:id="rId18"/>
    <p:sldId id="304" r:id="rId19"/>
    <p:sldId id="305" r:id="rId20"/>
    <p:sldId id="293" r:id="rId21"/>
    <p:sldId id="294" r:id="rId22"/>
    <p:sldId id="295" r:id="rId23"/>
    <p:sldId id="308" r:id="rId24"/>
    <p:sldId id="309" r:id="rId25"/>
    <p:sldId id="310" r:id="rId26"/>
    <p:sldId id="311" r:id="rId27"/>
    <p:sldId id="312" r:id="rId28"/>
    <p:sldId id="313" r:id="rId29"/>
    <p:sldId id="314" r:id="rId30"/>
    <p:sldId id="315" r:id="rId31"/>
    <p:sldId id="316" r:id="rId32"/>
    <p:sldId id="317" r:id="rId33"/>
    <p:sldId id="318" r:id="rId34"/>
    <p:sldId id="284" r:id="rId35"/>
    <p:sldId id="285" r:id="rId36"/>
    <p:sldId id="286" r:id="rId37"/>
    <p:sldId id="287" r:id="rId38"/>
    <p:sldId id="288" r:id="rId39"/>
    <p:sldId id="319" r:id="rId40"/>
    <p:sldId id="320" r:id="rId41"/>
    <p:sldId id="321" r:id="rId42"/>
    <p:sldId id="289" r:id="rId43"/>
    <p:sldId id="290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cap="none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Q as t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2225" cap="rnd">
              <a:solidFill>
                <a:schemeClr val="accent1"/>
              </a:solidFill>
            </a:ln>
            <a:effectLst>
              <a:glow rad="139700">
                <a:schemeClr val="accent1">
                  <a:satMod val="175000"/>
                  <a:alpha val="14000"/>
                </a:schemeClr>
              </a:glow>
            </a:effectLst>
          </c:spPr>
          <c:marker>
            <c:symbol val="none"/>
          </c:marker>
          <c:xVal>
            <c:numRef>
              <c:f>Sheet1!$D$2:$D$11</c:f>
              <c:numCache>
                <c:formatCode>General</c:formatCode>
                <c:ptCount val="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</c:numCache>
            </c:numRef>
          </c:xVal>
          <c:yVal>
            <c:numRef>
              <c:f>Sheet1!$E$2:$E$11</c:f>
              <c:numCache>
                <c:formatCode>General</c:formatCode>
                <c:ptCount val="10"/>
                <c:pt idx="0">
                  <c:v>259.9234056666902</c:v>
                </c:pt>
                <c:pt idx="1">
                  <c:v>175.33166265956916</c:v>
                </c:pt>
                <c:pt idx="2">
                  <c:v>139.26452944204235</c:v>
                </c:pt>
                <c:pt idx="3">
                  <c:v>118.27019522200895</c:v>
                </c:pt>
                <c:pt idx="4">
                  <c:v>104.19105277629507</c:v>
                </c:pt>
                <c:pt idx="5">
                  <c:v>93.941064806942705</c:v>
                </c:pt>
                <c:pt idx="6">
                  <c:v>86.065620069383797</c:v>
                </c:pt>
                <c:pt idx="7">
                  <c:v>79.779310055431438</c:v>
                </c:pt>
                <c:pt idx="8">
                  <c:v>74.616632199656038</c:v>
                </c:pt>
                <c:pt idx="9">
                  <c:v>70.282206678010496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7509016"/>
        <c:axId val="177268624"/>
      </c:scatterChart>
      <c:valAx>
        <c:axId val="17750901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65000"/>
                  <a:lumOff val="35000"/>
                  <a:alpha val="7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7268624"/>
        <c:crosses val="autoZero"/>
        <c:crossBetween val="midCat"/>
      </c:valAx>
      <c:valAx>
        <c:axId val="1772686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65000"/>
                  <a:lumOff val="35000"/>
                  <a:alpha val="7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750901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dk1">
        <a:lumMod val="75000"/>
        <a:lumOff val="2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D5C739-35DD-4470-9B0C-A0901BEC97CD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612EFC-8E7E-447A-8C60-CD560D841C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47867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E3B4CD-5F54-4837-88DC-CF5C1A1F5A08}" type="datetimeFigureOut">
              <a:rPr lang="en-US" smtClean="0"/>
              <a:pPr/>
              <a:t>5/13/2014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DF4567-750C-4C9D-AAED-65F00CC2403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71148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DF4567-750C-4C9D-AAED-65F00CC2403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57304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DF4567-750C-4C9D-AAED-65F00CC2403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3588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568ACC-1480-44D9-A4A8-572F471E64FD}" type="slidenum">
              <a:rPr lang="ar-SA" smtClean="0"/>
              <a:pPr/>
              <a:t>26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747562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DF4567-750C-4C9D-AAED-65F00CC2403F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1299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DF4567-750C-4C9D-AAED-65F00CC2403F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587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DF4567-750C-4C9D-AAED-65F00CC2403F}" type="slidenum">
              <a:rPr lang="en-US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532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4755C-135B-4A5A-955A-9E3583D766DA}" type="datetime1">
              <a:rPr lang="en-US" smtClean="0"/>
              <a:t>5/13/2014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oosy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81FD1-BEC5-4FB4-93E6-11875AA5F069}" type="datetime1">
              <a:rPr lang="en-US" smtClean="0"/>
              <a:t>5/13/2014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oosy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B7A01-30D3-4C00-97E4-D2AC9FFE9C99}" type="datetime1">
              <a:rPr lang="en-US" smtClean="0"/>
              <a:t>5/13/2014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oosy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CD177-6CD4-41D3-AD44-B55EF48D387E}" type="datetime1">
              <a:rPr lang="en-US" smtClean="0"/>
              <a:t>5/13/2014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oosy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4A719-A1BF-4C84-9D9C-6354442BF368}" type="datetime1">
              <a:rPr lang="en-US" smtClean="0"/>
              <a:t>5/13/2014</a:t>
            </a:fld>
            <a:endParaRPr lang="en-US" dirty="0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oosy</a:t>
            </a:r>
            <a:endParaRPr lang="en-US" dirty="0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250E5-A2E1-4660-9B4A-713A5171F3EB}" type="datetime1">
              <a:rPr lang="en-US" smtClean="0"/>
              <a:t>5/13/2014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oosy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3D723-4F7F-454B-A98A-7AF5A64271F8}" type="datetime1">
              <a:rPr lang="en-US" smtClean="0"/>
              <a:t>5/13/2014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oosy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263AD-B701-4CCC-8194-BAC228796D12}" type="datetime1">
              <a:rPr lang="en-US" smtClean="0"/>
              <a:t>5/13/2014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oosy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28D4D-C6F1-4793-84CF-5B8058D7B6B0}" type="datetime1">
              <a:rPr lang="en-US" smtClean="0"/>
              <a:t>5/13/2014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oosy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2B460-8A1E-4EEA-8360-9D912480B0FE}" type="datetime1">
              <a:rPr lang="en-US" smtClean="0"/>
              <a:t>5/13/2014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oosy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31AC7-0309-41F6-ACD1-41AD58627F26}" type="datetime1">
              <a:rPr lang="en-US" smtClean="0"/>
              <a:t>5/13/2014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oosy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83000"/>
                <a:shade val="97000"/>
                <a:satMod val="230000"/>
              </a:schemeClr>
            </a:gs>
            <a:gs pos="100000">
              <a:schemeClr val="bg2">
                <a:shade val="35000"/>
                <a:satMod val="25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A395F82-723C-4103-8AA1-03F3729C1CF4}" type="datetime1">
              <a:rPr lang="en-US" smtClean="0"/>
              <a:t>5/13/2014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oosy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5557" y="2668141"/>
            <a:ext cx="8229600" cy="3800899"/>
          </a:xfrm>
        </p:spPr>
        <p:txBody>
          <a:bodyPr>
            <a:normAutofit lnSpcReduction="10000"/>
          </a:bodyPr>
          <a:lstStyle/>
          <a:p>
            <a:pPr marL="137160" indent="0" algn="ctr">
              <a:buNone/>
            </a:pPr>
            <a:r>
              <a:rPr lang="en-US" sz="3900" dirty="0" smtClean="0">
                <a:solidFill>
                  <a:srgbClr val="FF0000"/>
                </a:solidFill>
              </a:rPr>
              <a:t>Conveyor-Dryer Handling Machine </a:t>
            </a:r>
          </a:p>
          <a:p>
            <a:pPr marL="137160" indent="0">
              <a:lnSpc>
                <a:spcPct val="150000"/>
              </a:lnSpc>
              <a:buNone/>
            </a:pPr>
            <a:r>
              <a:rPr lang="en-US" sz="2800" dirty="0" smtClean="0">
                <a:solidFill>
                  <a:prstClr val="white"/>
                </a:solidFill>
              </a:rPr>
              <a:t>Prepared by :</a:t>
            </a:r>
            <a:r>
              <a:rPr lang="en-US" sz="2400" dirty="0" smtClean="0"/>
              <a:t>  </a:t>
            </a:r>
            <a:br>
              <a:rPr lang="en-US" sz="2400" dirty="0" smtClean="0"/>
            </a:br>
            <a:r>
              <a:rPr lang="en-US" sz="2800" dirty="0" smtClean="0">
                <a:solidFill>
                  <a:prstClr val="white"/>
                </a:solidFill>
              </a:rPr>
              <a:t>Saad Sami Halaweh</a:t>
            </a:r>
            <a:br>
              <a:rPr lang="en-US" sz="2800" dirty="0" smtClean="0">
                <a:solidFill>
                  <a:prstClr val="white"/>
                </a:solidFill>
              </a:rPr>
            </a:br>
            <a:r>
              <a:rPr lang="en-US" sz="2800" dirty="0" smtClean="0">
                <a:solidFill>
                  <a:prstClr val="white"/>
                </a:solidFill>
              </a:rPr>
              <a:t>Omar Husni Odeh</a:t>
            </a:r>
            <a:br>
              <a:rPr lang="en-US" sz="2800" dirty="0" smtClean="0">
                <a:solidFill>
                  <a:prstClr val="white"/>
                </a:solidFill>
              </a:rPr>
            </a:br>
            <a:r>
              <a:rPr lang="en-US" sz="2800" dirty="0" smtClean="0">
                <a:solidFill>
                  <a:prstClr val="white"/>
                </a:solidFill>
              </a:rPr>
              <a:t>Omar Taher Tuffaha</a:t>
            </a:r>
            <a:br>
              <a:rPr lang="en-US" sz="2800" dirty="0" smtClean="0">
                <a:solidFill>
                  <a:prstClr val="white"/>
                </a:solidFill>
              </a:rPr>
            </a:br>
            <a:r>
              <a:rPr lang="en-US" sz="2800" dirty="0" smtClean="0">
                <a:solidFill>
                  <a:prstClr val="white"/>
                </a:solidFill>
              </a:rPr>
              <a:t>Yahya </a:t>
            </a:r>
            <a:r>
              <a:rPr lang="en-US" sz="2800" dirty="0" err="1" smtClean="0">
                <a:solidFill>
                  <a:prstClr val="white"/>
                </a:solidFill>
              </a:rPr>
              <a:t>Hisham</a:t>
            </a:r>
            <a:r>
              <a:rPr lang="en-US" sz="2800" dirty="0" smtClean="0">
                <a:solidFill>
                  <a:prstClr val="white"/>
                </a:solidFill>
              </a:rPr>
              <a:t> </a:t>
            </a:r>
            <a:r>
              <a:rPr lang="en-US" sz="2800" dirty="0" smtClean="0">
                <a:solidFill>
                  <a:prstClr val="white"/>
                </a:solidFill>
              </a:rPr>
              <a:t>Abu-</a:t>
            </a:r>
            <a:r>
              <a:rPr lang="en-US" sz="2800" dirty="0" err="1" smtClean="0">
                <a:solidFill>
                  <a:prstClr val="white"/>
                </a:solidFill>
              </a:rPr>
              <a:t>Bieh</a:t>
            </a:r>
            <a:r>
              <a:rPr lang="en-US" sz="2400" dirty="0" smtClean="0"/>
              <a:t>                                                                         </a:t>
            </a:r>
            <a:endParaRPr lang="en-US" sz="2400" dirty="0"/>
          </a:p>
        </p:txBody>
      </p:sp>
      <p:pic>
        <p:nvPicPr>
          <p:cNvPr id="4" name="صورة 9" descr="http://www.tanwer.org/tanwer/files/Najah%20Logo%20Color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304800"/>
            <a:ext cx="1371090" cy="1421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046342" y="180011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GB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Arial" pitchFamily="34" charset="0"/>
              </a:rPr>
              <a:t>An-Najah National University</a:t>
            </a:r>
            <a:endParaRPr kumimoji="0" lang="it-IT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GB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Arial" pitchFamily="34" charset="0"/>
              </a:rPr>
              <a:t>Faculty of Engineering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914900" y="4281055"/>
            <a:ext cx="654751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" indent="0">
              <a:buNone/>
            </a:pPr>
            <a:r>
              <a:rPr lang="en-US" sz="2800" dirty="0" smtClean="0"/>
              <a:t>Supervised by:          </a:t>
            </a:r>
            <a:endParaRPr lang="en-US" sz="2800" dirty="0"/>
          </a:p>
          <a:p>
            <a:pPr marL="137160" indent="0">
              <a:buNone/>
            </a:pPr>
            <a:r>
              <a:rPr lang="en-US" sz="2800" dirty="0" smtClean="0"/>
              <a:t>Dr. Osayd Abdel Fattah</a:t>
            </a:r>
            <a:endParaRPr lang="en-U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/>
              <a:pPr/>
              <a:t>1</a:t>
            </a:fld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29005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conveyor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304800"/>
            <a:ext cx="8569434" cy="60198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6607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conveyor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304800"/>
            <a:ext cx="8610600" cy="6019799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055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90800" y="-228600"/>
            <a:ext cx="3886200" cy="1143000"/>
          </a:xfrm>
        </p:spPr>
        <p:txBody>
          <a:bodyPr/>
          <a:lstStyle/>
          <a:p>
            <a:pPr algn="ctr"/>
            <a:r>
              <a:rPr lang="en-US" dirty="0" smtClean="0"/>
              <a:t>Actual Design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0829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4525963"/>
          </a:xfrm>
        </p:spPr>
        <p:txBody>
          <a:bodyPr>
            <a:noAutofit/>
          </a:bodyPr>
          <a:lstStyle/>
          <a:p>
            <a:pPr algn="l">
              <a:buNone/>
            </a:pPr>
            <a:r>
              <a:rPr lang="en-US" dirty="0" smtClean="0"/>
              <a:t>   - This machine is considered as light-weight belt conveyor.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One of the most common formulas to calculate the torque for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b="1" dirty="0" smtClean="0"/>
              <a:t>heavy-weight belt conveyors 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6" name="Oval 1"/>
          <p:cNvSpPr/>
          <p:nvPr/>
        </p:nvSpPr>
        <p:spPr>
          <a:xfrm>
            <a:off x="228600" y="228600"/>
            <a:ext cx="1905000" cy="6858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4- Torque Calculations</a:t>
            </a:r>
            <a:endParaRPr lang="en-US" dirty="0"/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970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8" name="مستطيل 17"/>
          <p:cNvSpPr/>
          <p:nvPr/>
        </p:nvSpPr>
        <p:spPr>
          <a:xfrm>
            <a:off x="457200" y="3124200"/>
            <a:ext cx="425860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- Alternatively, the torque was</a:t>
            </a:r>
            <a:br>
              <a:rPr lang="en-US" sz="2400" dirty="0" smtClean="0"/>
            </a:br>
            <a:r>
              <a:rPr lang="en-US" sz="2400" dirty="0" smtClean="0"/>
              <a:t>calculated By using the following </a:t>
            </a:r>
            <a:br>
              <a:rPr lang="en-US" sz="2400" dirty="0" smtClean="0"/>
            </a:br>
            <a:r>
              <a:rPr lang="en-US" sz="2400" dirty="0" smtClean="0"/>
              <a:t>procedure :</a:t>
            </a:r>
            <a:endParaRPr lang="ar-SA" sz="2400" dirty="0"/>
          </a:p>
        </p:txBody>
      </p:sp>
      <p:pic>
        <p:nvPicPr>
          <p:cNvPr id="19" name="صورة 18" descr="torqu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24400" y="2667000"/>
            <a:ext cx="4152900" cy="32004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2922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 descr="conveyor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838200"/>
            <a:ext cx="8458200" cy="5410200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1143000" y="228600"/>
            <a:ext cx="7086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Experimental Procedure to calculate the torque</a:t>
            </a:r>
            <a:endParaRPr lang="ar-SA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304800"/>
            <a:ext cx="8991600" cy="6858000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- It was found that the added mass required to drive the system equals 45 kg (441 N) – inserted to the pulley </a:t>
            </a: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en-US" sz="2400" dirty="0" smtClean="0"/>
              <a:t>which has a diameter of </a:t>
            </a:r>
            <a:r>
              <a:rPr lang="en-US" sz="2400" b="1" dirty="0" smtClean="0"/>
              <a:t>12 cm</a:t>
            </a:r>
            <a:r>
              <a:rPr lang="en-US" sz="2400" dirty="0" smtClean="0"/>
              <a:t>.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- So the torque induced on the drive shaft is :</a:t>
            </a:r>
            <a:br>
              <a:rPr lang="en-US" sz="2400" dirty="0" smtClean="0"/>
            </a:br>
            <a:r>
              <a:rPr lang="en-US" sz="2400" dirty="0"/>
              <a:t> T = </a:t>
            </a:r>
            <a:r>
              <a:rPr lang="en-US" sz="2400" dirty="0" smtClean="0"/>
              <a:t>Force*distance = (</a:t>
            </a:r>
            <a:r>
              <a:rPr lang="en-US" sz="2400" dirty="0"/>
              <a:t>P) (Pulley diameter / 2) = 441 * 0.06 </a:t>
            </a:r>
            <a:r>
              <a:rPr lang="en-US" sz="2400" dirty="0" smtClean="0"/>
              <a:t>=</a:t>
            </a:r>
            <a:br>
              <a:rPr lang="en-US" sz="2400" dirty="0" smtClean="0"/>
            </a:br>
            <a:r>
              <a:rPr lang="en-US" sz="2400" dirty="0" smtClean="0"/>
              <a:t>  </a:t>
            </a:r>
            <a:r>
              <a:rPr lang="en-US" sz="2400" b="1" dirty="0"/>
              <a:t>26.46 </a:t>
            </a:r>
            <a:r>
              <a:rPr lang="en-US" sz="2400" b="1" dirty="0" smtClean="0"/>
              <a:t>N.m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- The force is moved to act on the sprocket which has a </a:t>
            </a: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en-US" sz="2400" dirty="0" smtClean="0"/>
              <a:t>diameter of </a:t>
            </a:r>
            <a:r>
              <a:rPr lang="en-US" sz="2400" b="1" dirty="0" smtClean="0"/>
              <a:t>14 cm.</a:t>
            </a:r>
            <a:br>
              <a:rPr lang="en-US" sz="2400" b="1" dirty="0" smtClean="0"/>
            </a:b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> </a:t>
            </a:r>
            <a:r>
              <a:rPr lang="en-US" sz="2400" dirty="0" smtClean="0"/>
              <a:t>26.46 = T * 0.075 </a:t>
            </a:r>
            <a:br>
              <a:rPr lang="en-US" sz="2400" dirty="0" smtClean="0"/>
            </a:br>
            <a:r>
              <a:rPr lang="en-US" sz="2400" dirty="0" smtClean="0"/>
              <a:t>T = 353 N</a:t>
            </a:r>
            <a:br>
              <a:rPr lang="en-US" sz="2400" dirty="0" smtClean="0"/>
            </a:br>
            <a:r>
              <a:rPr lang="en-US" sz="2400" dirty="0" smtClean="0"/>
              <a:t>Where T is the radial force on the drive sprocket – 14 cm in diameter.</a:t>
            </a:r>
            <a:br>
              <a:rPr lang="en-US" sz="2400" dirty="0" smtClean="0"/>
            </a:br>
            <a:r>
              <a:rPr lang="en-US" sz="2400" dirty="0" smtClean="0"/>
              <a:t> </a:t>
            </a:r>
            <a:br>
              <a:rPr lang="en-US" sz="2400" dirty="0" smtClean="0"/>
            </a:br>
            <a:endParaRPr lang="ar-SA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817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صورة 6" descr="fff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533400"/>
            <a:ext cx="8229600" cy="57912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0561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04800" y="152400"/>
            <a:ext cx="3581400" cy="7620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5- Bearing</a:t>
            </a:r>
            <a:br>
              <a:rPr lang="en-US" sz="2000" dirty="0" smtClean="0"/>
            </a:br>
            <a:r>
              <a:rPr lang="en-US" sz="2000" dirty="0" smtClean="0"/>
              <a:t>Design and Selection</a:t>
            </a:r>
            <a:endParaRPr 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60203" y="5321038"/>
                <a:ext cx="4032129" cy="118782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/>
                              <a:ea typeface="Calibri"/>
                              <a:cs typeface="Arial"/>
                            </a:rPr>
                            <m:t>𝐶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/>
                              <a:ea typeface="Calibri"/>
                              <a:cs typeface="Arial"/>
                            </a:rPr>
                            <m:t>10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/>
                          <a:ea typeface="Calibri"/>
                          <a:cs typeface="Arial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/>
                              <a:ea typeface="Calibri"/>
                              <a:cs typeface="Arial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/>
                              <a:ea typeface="Calibri"/>
                              <a:cs typeface="Arial"/>
                            </a:rPr>
                            <m:t>𝑓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/>
                          <a:ea typeface="Calibri"/>
                          <a:cs typeface="Arial"/>
                        </a:rPr>
                        <m:t> </m:t>
                      </m:r>
                      <m:r>
                        <a:rPr lang="en-US" i="1">
                          <a:effectLst/>
                          <a:latin typeface="Cambria Math"/>
                          <a:ea typeface="Calibri"/>
                          <a:cs typeface="Arial"/>
                        </a:rPr>
                        <m:t>𝐹𝑟</m:t>
                      </m:r>
                      <m:r>
                        <a:rPr lang="en-US" i="1">
                          <a:effectLst/>
                          <a:latin typeface="Cambria Math"/>
                          <a:ea typeface="Calibri"/>
                          <a:cs typeface="Arial"/>
                        </a:rPr>
                        <m:t> </m:t>
                      </m:r>
                      <m:sSup>
                        <m:sSup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i="1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effectLst/>
                                          <a:latin typeface="Cambria Math"/>
                                          <a:ea typeface="Calibri"/>
                                          <a:cs typeface="Arial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effectLst/>
                                          <a:latin typeface="Cambria Math"/>
                                          <a:ea typeface="Calibri"/>
                                          <a:cs typeface="Arial"/>
                                        </a:rPr>
                                        <m:t>𝐷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i="1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effectLst/>
                                          <a:latin typeface="Cambria Math"/>
                                          <a:ea typeface="Calibri"/>
                                          <a:cs typeface="Arial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effectLst/>
                                          <a:latin typeface="Cambria Math"/>
                                          <a:ea typeface="Calibri"/>
                                          <a:cs typeface="Arial"/>
                                        </a:rPr>
                                        <m:t>𝑜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effectLst/>
                                      <a:latin typeface="Cambria Math"/>
                                      <a:ea typeface="Calibri"/>
                                      <a:cs typeface="Arial"/>
                                    </a:rPr>
                                    <m:t>+</m:t>
                                  </m:r>
                                  <m:d>
                                    <m:dPr>
                                      <m:ctrlPr>
                                        <a:rPr lang="en-US" i="1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effectLst/>
                                          <a:latin typeface="Cambria Math"/>
                                          <a:ea typeface="Calibri"/>
                                          <a:cs typeface="Arial"/>
                                        </a:rPr>
                                        <m:t>𝜃</m:t>
                                      </m:r>
                                      <m:r>
                                        <a:rPr lang="en-US" i="1">
                                          <a:effectLst/>
                                          <a:latin typeface="Cambria Math"/>
                                          <a:ea typeface="Calibri"/>
                                          <a:cs typeface="Arial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effectLst/>
                                              <a:latin typeface="Cambria Math"/>
                                              <a:ea typeface="Calibri"/>
                                              <a:cs typeface="Arial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effectLst/>
                                              <a:latin typeface="Cambria Math"/>
                                              <a:ea typeface="Calibri"/>
                                              <a:cs typeface="Arial"/>
                                            </a:rPr>
                                            <m:t>𝑜</m:t>
                                          </m:r>
                                        </m:sub>
                                      </m:sSub>
                                    </m:e>
                                  </m:d>
                                  <m:sSup>
                                    <m:sSupPr>
                                      <m:ctrlPr>
                                        <a:rPr lang="en-US" i="1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i="1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func>
                                            <m:funcPr>
                                              <m:ctrlPr>
                                                <a:rPr lang="en-US" i="1">
                                                  <a:effectLst/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uncPr>
                                            <m:fNam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US">
                                                  <a:effectLst/>
                                                  <a:latin typeface="Cambria Math"/>
                                                  <a:ea typeface="Calibri"/>
                                                  <a:cs typeface="Arial"/>
                                                </a:rPr>
                                                <m:t>ln</m:t>
                                              </m:r>
                                            </m:fName>
                                            <m:e>
                                              <m:f>
                                                <m:fPr>
                                                  <m:ctrlPr>
                                                    <a:rPr lang="en-US" i="1">
                                                      <a:effectLst/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fPr>
                                                <m:num>
                                                  <m:r>
                                                    <a:rPr lang="en-US" i="1">
                                                      <a:effectLst/>
                                                      <a:latin typeface="Cambria Math"/>
                                                      <a:ea typeface="Calibri"/>
                                                      <a:cs typeface="Arial"/>
                                                    </a:rPr>
                                                    <m:t>1</m:t>
                                                  </m:r>
                                                </m:num>
                                                <m:den>
                                                  <m:sSub>
                                                    <m:sSubPr>
                                                      <m:ctrlPr>
                                                        <a:rPr lang="en-US" i="1">
                                                          <a:effectLst/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en-US" i="1">
                                                          <a:effectLst/>
                                                          <a:latin typeface="Cambria Math"/>
                                                          <a:ea typeface="Calibri"/>
                                                          <a:cs typeface="Arial"/>
                                                        </a:rPr>
                                                        <m:t>𝑅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en-US" i="1">
                                                          <a:effectLst/>
                                                          <a:latin typeface="Cambria Math"/>
                                                          <a:ea typeface="Calibri"/>
                                                          <a:cs typeface="Arial"/>
                                                        </a:rPr>
                                                        <m:t>𝐷</m:t>
                                                      </m:r>
                                                    </m:sub>
                                                  </m:sSub>
                                                </m:den>
                                              </m:f>
                                            </m:e>
                                          </m:func>
                                        </m:e>
                                      </m:d>
                                    </m:e>
                                    <m:sup>
                                      <m:f>
                                        <m:fPr>
                                          <m:ctrlPr>
                                            <a:rPr lang="en-US" i="1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i="1">
                                              <a:effectLst/>
                                              <a:latin typeface="Cambria Math"/>
                                              <a:ea typeface="Calibri"/>
                                              <a:cs typeface="Arial"/>
                                            </a:rPr>
                                            <m:t>1</m:t>
                                          </m:r>
                                        </m:num>
                                        <m:den>
                                          <m:r>
                                            <a:rPr lang="en-US" i="1">
                                              <a:effectLst/>
                                              <a:latin typeface="Cambria Math"/>
                                              <a:ea typeface="Calibri"/>
                                              <a:cs typeface="Arial"/>
                                            </a:rPr>
                                            <m:t>𝑏</m:t>
                                          </m:r>
                                        </m:den>
                                      </m:f>
                                    </m:sup>
                                  </m:sSup>
                                </m:den>
                              </m:f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US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effectLst/>
                                  <a:latin typeface="Cambria Math"/>
                                  <a:ea typeface="Calibri"/>
                                  <a:cs typeface="Arial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i="1">
                                  <a:effectLst/>
                                  <a:latin typeface="Cambria Math"/>
                                  <a:ea typeface="Calibri"/>
                                  <a:cs typeface="Arial"/>
                                </a:rPr>
                                <m:t>𝑎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03" y="5321038"/>
                <a:ext cx="4032129" cy="1187826"/>
              </a:xfrm>
              <a:prstGeom prst="rect">
                <a:avLst/>
              </a:prstGeom>
              <a:blipFill rotWithShape="1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60203" y="3152793"/>
                <a:ext cx="4572000" cy="1659621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en-US" dirty="0" smtClean="0"/>
                  <a:t> </a:t>
                </a:r>
                <a:r>
                  <a:rPr lang="en-US" dirty="0"/>
                  <a:t>Xo = 0.02</a:t>
                </a:r>
                <a:br>
                  <a:rPr lang="en-US" dirty="0"/>
                </a:br>
                <a:r>
                  <a:rPr lang="en-US" dirty="0" smtClean="0"/>
                  <a:t> </a:t>
                </a:r>
                <a:r>
                  <a:rPr lang="en-US" dirty="0"/>
                  <a:t>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𝜃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𝑜</m:t>
                        </m:r>
                      </m:sub>
                    </m:sSub>
                  </m:oMath>
                </a14:m>
                <a:r>
                  <a:rPr lang="en-US" dirty="0"/>
                  <a:t>) = 4.439</a:t>
                </a:r>
                <a:br>
                  <a:rPr lang="en-US" dirty="0"/>
                </a:br>
                <a:r>
                  <a:rPr lang="en-US" dirty="0" smtClean="0"/>
                  <a:t> </a:t>
                </a:r>
                <a:r>
                  <a:rPr lang="en-US" dirty="0"/>
                  <a:t>b = 1.483</a:t>
                </a:r>
                <a:br>
                  <a:rPr lang="en-US" dirty="0"/>
                </a:b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</m:s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60</m:t>
                        </m:r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60</m:t>
                        </m:r>
                      </m:den>
                    </m:f>
                  </m:oMath>
                </a14:m>
                <a:r>
                  <a:rPr lang="en-US" dirty="0"/>
                  <a:t/>
                </a:r>
                <a:br>
                  <a:rPr lang="en-US" dirty="0"/>
                </a:b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US" dirty="0"/>
                  <a:t> = 1.3 (Machinery with light impact)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03" y="3152793"/>
                <a:ext cx="4572000" cy="1659621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t="-1838" b="-36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3" name="صورة 12" descr="f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" y="4953000"/>
            <a:ext cx="2190750" cy="381000"/>
          </a:xfrm>
          <a:prstGeom prst="rect">
            <a:avLst/>
          </a:prstGeom>
        </p:spPr>
      </p:pic>
      <p:pic>
        <p:nvPicPr>
          <p:cNvPr id="14" name="صورة 13" descr="force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981200" y="1066800"/>
            <a:ext cx="6909156" cy="3200400"/>
          </a:xfrm>
          <a:prstGeom prst="rect">
            <a:avLst/>
          </a:prstGeom>
        </p:spPr>
      </p:pic>
      <p:pic>
        <p:nvPicPr>
          <p:cNvPr id="10" name="صورة 9" descr="bear6n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114800" y="4352758"/>
            <a:ext cx="4724400" cy="197184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953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ball bearin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33600" y="4343400"/>
            <a:ext cx="2362200" cy="1524000"/>
          </a:xfrm>
          <a:prstGeom prst="rect">
            <a:avLst/>
          </a:prstGeom>
        </p:spPr>
      </p:pic>
      <p:pic>
        <p:nvPicPr>
          <p:cNvPr id="6" name="صورة 5" descr="ball bearing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4191000"/>
            <a:ext cx="1752600" cy="1752600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381000" y="304800"/>
            <a:ext cx="4572000" cy="34778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dirty="0" smtClean="0">
                <a:latin typeface="Times New Roman"/>
                <a:ea typeface="Calibri"/>
                <a:cs typeface="Arial"/>
              </a:rPr>
              <a:t>From angular contact select the bearing</a:t>
            </a:r>
            <a:br>
              <a:rPr lang="en-US" sz="2000" dirty="0" smtClean="0">
                <a:latin typeface="Times New Roman"/>
                <a:ea typeface="Calibri"/>
                <a:cs typeface="Arial"/>
              </a:rPr>
            </a:br>
            <a:r>
              <a:rPr lang="en-US" sz="2000" dirty="0" smtClean="0">
                <a:latin typeface="Times New Roman"/>
                <a:ea typeface="Calibri"/>
                <a:cs typeface="Arial"/>
              </a:rPr>
              <a:t>which has the following dimensions:</a:t>
            </a:r>
            <a:br>
              <a:rPr lang="en-US" sz="2000" dirty="0" smtClean="0">
                <a:latin typeface="Times New Roman"/>
                <a:ea typeface="Calibri"/>
                <a:cs typeface="Arial"/>
              </a:rPr>
            </a:br>
            <a:r>
              <a:rPr lang="en-US" sz="2000" dirty="0" smtClean="0">
                <a:latin typeface="Times New Roman"/>
                <a:ea typeface="Calibri"/>
                <a:cs typeface="Arial"/>
              </a:rPr>
              <a:t>- UCF201</a:t>
            </a:r>
            <a:br>
              <a:rPr lang="en-US" sz="2000" dirty="0" smtClean="0">
                <a:latin typeface="Times New Roman"/>
                <a:ea typeface="Calibri"/>
                <a:cs typeface="Arial"/>
              </a:rPr>
            </a:br>
            <a:r>
              <a:rPr lang="en-US" sz="2000" dirty="0" smtClean="0">
                <a:latin typeface="Times New Roman"/>
                <a:ea typeface="Calibri"/>
                <a:cs typeface="Arial"/>
              </a:rPr>
              <a:t>- Bore = 10 mm</a:t>
            </a:r>
            <a:br>
              <a:rPr lang="en-US" sz="2000" dirty="0" smtClean="0">
                <a:latin typeface="Times New Roman"/>
                <a:ea typeface="Calibri"/>
                <a:cs typeface="Arial"/>
              </a:rPr>
            </a:br>
            <a:r>
              <a:rPr lang="en-US" sz="2000" dirty="0" smtClean="0">
                <a:latin typeface="Times New Roman"/>
                <a:ea typeface="Calibri"/>
                <a:cs typeface="Arial"/>
              </a:rPr>
              <a:t>- Outer diameter (OD) = 30 mm</a:t>
            </a:r>
            <a:br>
              <a:rPr lang="en-US" sz="2000" dirty="0" smtClean="0">
                <a:latin typeface="Times New Roman"/>
                <a:ea typeface="Calibri"/>
                <a:cs typeface="Arial"/>
              </a:rPr>
            </a:br>
            <a:r>
              <a:rPr lang="en-US" sz="2000" dirty="0" smtClean="0">
                <a:latin typeface="Times New Roman"/>
                <a:ea typeface="Calibri"/>
                <a:cs typeface="Arial"/>
              </a:rPr>
              <a:t>- Width (A1) = 11 mm.</a:t>
            </a:r>
            <a:br>
              <a:rPr lang="en-US" sz="2000" dirty="0" smtClean="0">
                <a:latin typeface="Times New Roman"/>
                <a:ea typeface="Calibri"/>
                <a:cs typeface="Arial"/>
              </a:rPr>
            </a:br>
            <a:r>
              <a:rPr lang="en-US" sz="2000" dirty="0" smtClean="0">
                <a:latin typeface="Times New Roman"/>
                <a:ea typeface="Calibri"/>
                <a:cs typeface="Arial"/>
              </a:rPr>
              <a:t>- Fillet radius = 0.6 mm.</a:t>
            </a:r>
            <a:br>
              <a:rPr lang="en-US" sz="2000" dirty="0" smtClean="0">
                <a:latin typeface="Times New Roman"/>
                <a:ea typeface="Calibri"/>
                <a:cs typeface="Arial"/>
              </a:rPr>
            </a:br>
            <a:r>
              <a:rPr lang="en-US" sz="2000" dirty="0" smtClean="0">
                <a:latin typeface="Times New Roman"/>
                <a:ea typeface="Calibri"/>
                <a:cs typeface="Arial"/>
              </a:rPr>
              <a:t>- Shoulder diameters</a:t>
            </a:r>
            <a:br>
              <a:rPr lang="en-US" sz="2000" dirty="0" smtClean="0">
                <a:latin typeface="Times New Roman"/>
                <a:ea typeface="Calibri"/>
                <a:cs typeface="Arial"/>
              </a:rPr>
            </a:br>
            <a:r>
              <a:rPr lang="en-US" sz="2000" dirty="0" smtClean="0">
                <a:latin typeface="Times New Roman"/>
                <a:ea typeface="Calibri"/>
                <a:cs typeface="Arial"/>
              </a:rPr>
              <a:t> N = 11.5 mm, S = 11.5 mm</a:t>
            </a:r>
            <a:br>
              <a:rPr lang="en-US" sz="2000" dirty="0" smtClean="0">
                <a:latin typeface="Times New Roman"/>
                <a:ea typeface="Calibri"/>
                <a:cs typeface="Arial"/>
              </a:rPr>
            </a:br>
            <a:r>
              <a:rPr lang="en-US" sz="2000" dirty="0" smtClean="0">
                <a:latin typeface="Times New Roman"/>
                <a:ea typeface="Calibri"/>
                <a:cs typeface="Arial"/>
              </a:rPr>
              <a:t>- C10 = 4.94 KN.</a:t>
            </a:r>
            <a:br>
              <a:rPr lang="en-US" sz="2000" dirty="0" smtClean="0">
                <a:latin typeface="Times New Roman"/>
                <a:ea typeface="Calibri"/>
                <a:cs typeface="Arial"/>
              </a:rPr>
            </a:br>
            <a:r>
              <a:rPr lang="en-US" sz="2000" dirty="0" smtClean="0">
                <a:latin typeface="Times New Roman"/>
                <a:ea typeface="Calibri"/>
                <a:cs typeface="Arial"/>
              </a:rPr>
              <a:t>- Co = 2.12 KN.</a:t>
            </a:r>
            <a:endParaRPr lang="en-US" sz="2000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28600"/>
            <a:ext cx="4257676" cy="579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285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bear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381000"/>
            <a:ext cx="7696200" cy="599321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704850"/>
            <a:ext cx="3048000" cy="571500"/>
          </a:xfrm>
        </p:spPr>
        <p:txBody>
          <a:bodyPr>
            <a:noAutofit/>
          </a:bodyPr>
          <a:lstStyle/>
          <a:p>
            <a:r>
              <a:rPr lang="en-US" sz="5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Outline:</a:t>
            </a:r>
            <a:endParaRPr lang="en-US" sz="54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229600" cy="4525963"/>
          </a:xfrm>
        </p:spPr>
        <p:txBody>
          <a:bodyPr>
            <a:noAutofit/>
          </a:bodyPr>
          <a:lstStyle/>
          <a:p>
            <a:r>
              <a:rPr lang="en-US" sz="20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What is it all about ?</a:t>
            </a:r>
          </a:p>
          <a:p>
            <a:r>
              <a:rPr lang="en-US" sz="2000" b="1" dirty="0">
                <a:latin typeface="Andalus" panose="02020603050405020304" pitchFamily="18" charset="-78"/>
                <a:cs typeface="Andalus" panose="02020603050405020304" pitchFamily="18" charset="-78"/>
              </a:rPr>
              <a:t>Conveyor </a:t>
            </a:r>
            <a:r>
              <a:rPr lang="en-US" sz="20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design</a:t>
            </a:r>
          </a:p>
          <a:p>
            <a:pPr marL="0" indent="0">
              <a:buNone/>
            </a:pPr>
            <a:r>
              <a:rPr lang="en-US" sz="2000" dirty="0">
                <a:cs typeface="+mj-cs"/>
              </a:rPr>
              <a:t>      </a:t>
            </a:r>
            <a:r>
              <a:rPr lang="en-US" sz="2000" dirty="0" smtClean="0">
                <a:cs typeface="+mj-cs"/>
              </a:rPr>
              <a:t>   </a:t>
            </a:r>
            <a:r>
              <a:rPr lang="en-US" sz="2000" dirty="0">
                <a:cs typeface="+mj-cs"/>
              </a:rPr>
              <a:t>Frame Design</a:t>
            </a:r>
          </a:p>
          <a:p>
            <a:pPr marL="0" indent="0">
              <a:buNone/>
            </a:pPr>
            <a:r>
              <a:rPr lang="en-US" sz="2000" dirty="0">
                <a:cs typeface="+mj-cs"/>
              </a:rPr>
              <a:t>      </a:t>
            </a:r>
            <a:r>
              <a:rPr lang="en-US" sz="2000" dirty="0" smtClean="0">
                <a:cs typeface="+mj-cs"/>
              </a:rPr>
              <a:t>   Bolts Design</a:t>
            </a:r>
          </a:p>
          <a:p>
            <a:pPr marL="0" indent="0">
              <a:buNone/>
            </a:pPr>
            <a:r>
              <a:rPr lang="en-US" sz="2000" dirty="0">
                <a:cs typeface="+mj-cs"/>
              </a:rPr>
              <a:t> </a:t>
            </a:r>
            <a:r>
              <a:rPr lang="en-US" sz="2000" dirty="0" smtClean="0">
                <a:cs typeface="+mj-cs"/>
              </a:rPr>
              <a:t>        </a:t>
            </a:r>
            <a:r>
              <a:rPr lang="en-US" sz="2000" dirty="0">
                <a:cs typeface="+mj-cs"/>
              </a:rPr>
              <a:t>Welding  </a:t>
            </a:r>
            <a:r>
              <a:rPr lang="en-US" sz="2000" dirty="0" smtClean="0">
                <a:cs typeface="+mj-cs"/>
              </a:rPr>
              <a:t>Design</a:t>
            </a:r>
          </a:p>
          <a:p>
            <a:pPr marL="0" indent="0">
              <a:buNone/>
            </a:pPr>
            <a:r>
              <a:rPr lang="en-US" sz="2000" dirty="0">
                <a:cs typeface="+mj-cs"/>
              </a:rPr>
              <a:t> </a:t>
            </a:r>
            <a:r>
              <a:rPr lang="en-US" sz="2000" dirty="0" smtClean="0">
                <a:cs typeface="+mj-cs"/>
              </a:rPr>
              <a:t>        Torque </a:t>
            </a:r>
            <a:r>
              <a:rPr lang="en-US" sz="2000" dirty="0">
                <a:cs typeface="+mj-cs"/>
              </a:rPr>
              <a:t>Calculations</a:t>
            </a:r>
          </a:p>
          <a:p>
            <a:pPr marL="0" indent="0">
              <a:buNone/>
            </a:pPr>
            <a:r>
              <a:rPr lang="en-US" sz="2000" dirty="0" smtClean="0">
                <a:cs typeface="+mj-cs"/>
              </a:rPr>
              <a:t>         Bearing Design </a:t>
            </a:r>
            <a:r>
              <a:rPr lang="en-US" sz="2000" dirty="0">
                <a:cs typeface="+mj-cs"/>
              </a:rPr>
              <a:t>and Selection</a:t>
            </a:r>
          </a:p>
          <a:p>
            <a:pPr marL="0" indent="0">
              <a:buNone/>
            </a:pPr>
            <a:r>
              <a:rPr lang="en-US" sz="2000" dirty="0" smtClean="0">
                <a:cs typeface="+mj-cs"/>
              </a:rPr>
              <a:t>         </a:t>
            </a:r>
            <a:r>
              <a:rPr lang="en-US" sz="2000" dirty="0">
                <a:cs typeface="+mj-cs"/>
              </a:rPr>
              <a:t>Motor </a:t>
            </a:r>
            <a:r>
              <a:rPr lang="en-US" sz="2000" dirty="0" smtClean="0">
                <a:cs typeface="+mj-cs"/>
              </a:rPr>
              <a:t>Selection</a:t>
            </a:r>
          </a:p>
          <a:p>
            <a:pPr marL="0" indent="0">
              <a:buNone/>
            </a:pPr>
            <a:r>
              <a:rPr lang="en-US" sz="2000" dirty="0">
                <a:cs typeface="+mj-cs"/>
              </a:rPr>
              <a:t> </a:t>
            </a:r>
            <a:r>
              <a:rPr lang="en-US" sz="2000" dirty="0" smtClean="0">
                <a:cs typeface="+mj-cs"/>
              </a:rPr>
              <a:t>        Sprockets </a:t>
            </a:r>
            <a:r>
              <a:rPr lang="en-US" sz="2000" dirty="0">
                <a:cs typeface="+mj-cs"/>
              </a:rPr>
              <a:t>Design and </a:t>
            </a:r>
            <a:r>
              <a:rPr lang="en-US" sz="2000" dirty="0" smtClean="0">
                <a:cs typeface="+mj-cs"/>
              </a:rPr>
              <a:t>Selection</a:t>
            </a:r>
          </a:p>
          <a:p>
            <a:pPr marL="0" indent="0">
              <a:buNone/>
            </a:pPr>
            <a:r>
              <a:rPr lang="en-US" sz="2000" dirty="0">
                <a:cs typeface="+mj-cs"/>
              </a:rPr>
              <a:t> </a:t>
            </a:r>
            <a:r>
              <a:rPr lang="en-US" sz="2000" dirty="0" smtClean="0">
                <a:cs typeface="+mj-cs"/>
              </a:rPr>
              <a:t>        </a:t>
            </a:r>
            <a:r>
              <a:rPr lang="en-US" sz="2000" dirty="0">
                <a:cs typeface="+mj-cs"/>
              </a:rPr>
              <a:t>Chain </a:t>
            </a:r>
            <a:r>
              <a:rPr lang="en-US" sz="2000" dirty="0" smtClean="0">
                <a:cs typeface="+mj-cs"/>
              </a:rPr>
              <a:t>Selection</a:t>
            </a:r>
            <a:endParaRPr lang="en-US" sz="2000" dirty="0">
              <a:cs typeface="+mj-cs"/>
            </a:endParaRPr>
          </a:p>
          <a:p>
            <a:r>
              <a:rPr lang="en-US" sz="2000" b="1" dirty="0">
                <a:latin typeface="Andalus" panose="02020603050405020304" pitchFamily="18" charset="-78"/>
                <a:cs typeface="Andalus" panose="02020603050405020304" pitchFamily="18" charset="-78"/>
              </a:rPr>
              <a:t>Drying System Design</a:t>
            </a:r>
          </a:p>
          <a:p>
            <a:pPr marL="0" indent="0">
              <a:buNone/>
            </a:pPr>
            <a:r>
              <a:rPr lang="en-US" sz="2000" b="1" dirty="0" smtClean="0">
                <a:cs typeface="+mj-cs"/>
              </a:rPr>
              <a:t>         </a:t>
            </a:r>
            <a:r>
              <a:rPr lang="en-US" sz="2000" dirty="0" smtClean="0">
                <a:cs typeface="+mj-cs"/>
              </a:rPr>
              <a:t>dryer </a:t>
            </a:r>
            <a:r>
              <a:rPr lang="en-US" sz="2000" dirty="0">
                <a:cs typeface="+mj-cs"/>
              </a:rPr>
              <a:t>cover</a:t>
            </a:r>
            <a:r>
              <a:rPr lang="en-US" sz="2000" dirty="0" smtClean="0">
                <a:cs typeface="+mj-cs"/>
              </a:rPr>
              <a:t> </a:t>
            </a:r>
          </a:p>
          <a:p>
            <a:pPr marL="0" indent="0">
              <a:buNone/>
            </a:pPr>
            <a:r>
              <a:rPr lang="en-US" sz="2000" dirty="0" smtClean="0">
                <a:cs typeface="+mj-cs"/>
              </a:rPr>
              <a:t>         </a:t>
            </a:r>
            <a:r>
              <a:rPr lang="en-US" sz="2000" dirty="0">
                <a:cs typeface="+mj-cs"/>
              </a:rPr>
              <a:t>Heat </a:t>
            </a:r>
            <a:r>
              <a:rPr lang="en-US" sz="2000" dirty="0" smtClean="0">
                <a:cs typeface="+mj-cs"/>
              </a:rPr>
              <a:t>exchanger</a:t>
            </a:r>
          </a:p>
          <a:p>
            <a:pPr marL="0" indent="0">
              <a:buNone/>
            </a:pPr>
            <a:r>
              <a:rPr lang="en-US" sz="2000" dirty="0">
                <a:cs typeface="+mj-cs"/>
              </a:rPr>
              <a:t> </a:t>
            </a:r>
            <a:r>
              <a:rPr lang="en-US" sz="2000" dirty="0" smtClean="0">
                <a:cs typeface="+mj-cs"/>
              </a:rPr>
              <a:t>        Fan Selection</a:t>
            </a:r>
          </a:p>
          <a:p>
            <a:r>
              <a:rPr lang="en-US" sz="2000" b="1" dirty="0">
                <a:latin typeface="Andalus" panose="02020603050405020304" pitchFamily="18" charset="-78"/>
                <a:cs typeface="+mj-cs"/>
              </a:rPr>
              <a:t>Drying experiments</a:t>
            </a:r>
            <a:endParaRPr lang="en-US" sz="2000" dirty="0" smtClean="0">
              <a:cs typeface="+mj-cs"/>
            </a:endParaRPr>
          </a:p>
          <a:p>
            <a:endParaRPr lang="en-US" sz="2000" dirty="0">
              <a:cs typeface="+mj-cs"/>
            </a:endParaRPr>
          </a:p>
          <a:p>
            <a:endParaRPr lang="en-US" sz="2000" dirty="0">
              <a:cs typeface="+mj-cs"/>
            </a:endParaRPr>
          </a:p>
          <a:p>
            <a:endParaRPr lang="en-US" sz="2000" dirty="0" smtClean="0">
              <a:cs typeface="+mj-cs"/>
            </a:endParaRPr>
          </a:p>
          <a:p>
            <a:endParaRPr lang="en-US" sz="2000" dirty="0">
              <a:cs typeface="+mj-cs"/>
            </a:endParaRPr>
          </a:p>
          <a:p>
            <a:endParaRPr lang="en-US" sz="2000" dirty="0" smtClean="0">
              <a:cs typeface="+mj-cs"/>
            </a:endParaRPr>
          </a:p>
          <a:p>
            <a:endParaRPr lang="en-US" sz="2000" dirty="0"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256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04800" y="304800"/>
            <a:ext cx="3200400" cy="6096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6- Motor Selection</a:t>
            </a:r>
            <a:endParaRPr lang="en-US" sz="2000" dirty="0"/>
          </a:p>
        </p:txBody>
      </p:sp>
      <p:sp>
        <p:nvSpPr>
          <p:cNvPr id="3" name="Rounded Rectangle 2"/>
          <p:cNvSpPr/>
          <p:nvPr/>
        </p:nvSpPr>
        <p:spPr>
          <a:xfrm>
            <a:off x="685800" y="2438400"/>
            <a:ext cx="3352800" cy="144780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/>
              <a:t>The required Power transmission by the motor equals 2 * 133 = 266 watt</a:t>
            </a:r>
            <a:br>
              <a:rPr lang="en-US" dirty="0" smtClean="0"/>
            </a:br>
            <a:r>
              <a:rPr lang="en-US" dirty="0" smtClean="0"/>
              <a:t>(For two identical conveyors) </a:t>
            </a:r>
            <a:endParaRPr lang="en-US" dirty="0"/>
          </a:p>
        </p:txBody>
      </p:sp>
      <p:pic>
        <p:nvPicPr>
          <p:cNvPr id="6146" name="Picture 2" descr="http://2.bp.blogspot.com/_jbHyppMByw8/TTfjkJIu2yI/AAAAAAAAEcQ/TjSxy5zzRz8/s1600/induction+moto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04800"/>
            <a:ext cx="3810000" cy="3135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ounded Rectangle 3"/>
          <p:cNvSpPr/>
          <p:nvPr/>
        </p:nvSpPr>
        <p:spPr>
          <a:xfrm>
            <a:off x="5410200" y="4114800"/>
            <a:ext cx="3200400" cy="2286000"/>
          </a:xfrm>
          <a:prstGeom prst="roundRect">
            <a:avLst/>
          </a:prstGeom>
          <a:scene3d>
            <a:camera prst="orthographicFront"/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Three-phase Squirrel-cage Induction Motor</a:t>
            </a:r>
          </a:p>
          <a:p>
            <a:r>
              <a:rPr lang="en-US" dirty="0" smtClean="0"/>
              <a:t>torque = 102 N.m</a:t>
            </a:r>
          </a:p>
          <a:p>
            <a:r>
              <a:rPr lang="en-US" dirty="0" smtClean="0"/>
              <a:t>speed=28 rpm</a:t>
            </a:r>
          </a:p>
          <a:p>
            <a:r>
              <a:rPr lang="en-US" dirty="0" smtClean="0"/>
              <a:t>Rated power= 300 watt</a:t>
            </a:r>
            <a:br>
              <a:rPr lang="en-US" dirty="0" smtClean="0"/>
            </a:br>
            <a:r>
              <a:rPr lang="en-US" dirty="0" smtClean="0"/>
              <a:t>= 0.40Hp</a:t>
            </a:r>
          </a:p>
          <a:p>
            <a:r>
              <a:rPr lang="en-US" dirty="0" smtClean="0"/>
              <a:t>Efficiency = 0.8 </a:t>
            </a:r>
            <a:endParaRPr lang="en-US" dirty="0"/>
          </a:p>
        </p:txBody>
      </p:sp>
      <p:sp>
        <p:nvSpPr>
          <p:cNvPr id="7" name="مستطيل 6"/>
          <p:cNvSpPr/>
          <p:nvPr/>
        </p:nvSpPr>
        <p:spPr>
          <a:xfrm>
            <a:off x="609600" y="1219200"/>
            <a:ext cx="369338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 smtClean="0"/>
              <a:t>Why not to use</a:t>
            </a:r>
            <a:br>
              <a:rPr lang="en-US" sz="2400" dirty="0" smtClean="0"/>
            </a:br>
            <a:r>
              <a:rPr lang="en-US" sz="2400" dirty="0" smtClean="0"/>
              <a:t>3-phase synchronous motor ?</a:t>
            </a:r>
            <a:endParaRPr lang="ar-SA" sz="2400" dirty="0"/>
          </a:p>
        </p:txBody>
      </p:sp>
      <p:sp>
        <p:nvSpPr>
          <p:cNvPr id="5" name="Rounded Rectangle 4"/>
          <p:cNvSpPr/>
          <p:nvPr/>
        </p:nvSpPr>
        <p:spPr>
          <a:xfrm>
            <a:off x="381000" y="4114800"/>
            <a:ext cx="3162300" cy="2272616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Three-phase Squirrel-cage Induction </a:t>
            </a:r>
            <a:r>
              <a:rPr lang="en-US" dirty="0" smtClean="0"/>
              <a:t>Motor</a:t>
            </a:r>
          </a:p>
          <a:p>
            <a:r>
              <a:rPr lang="en-US" dirty="0"/>
              <a:t>Rated torque = </a:t>
            </a:r>
            <a:r>
              <a:rPr lang="en-US" dirty="0" smtClean="0"/>
              <a:t>0.5 </a:t>
            </a:r>
            <a:r>
              <a:rPr lang="en-US" dirty="0"/>
              <a:t>N.m</a:t>
            </a:r>
          </a:p>
          <a:p>
            <a:r>
              <a:rPr lang="en-US" dirty="0"/>
              <a:t>Rated </a:t>
            </a:r>
            <a:r>
              <a:rPr lang="en-US" dirty="0" smtClean="0"/>
              <a:t>speed=1473 </a:t>
            </a:r>
            <a:r>
              <a:rPr lang="en-US" dirty="0"/>
              <a:t>rpm</a:t>
            </a:r>
          </a:p>
          <a:p>
            <a:r>
              <a:rPr lang="en-US" dirty="0"/>
              <a:t>Rated power= 300 </a:t>
            </a:r>
            <a:r>
              <a:rPr lang="en-US" dirty="0" smtClean="0"/>
              <a:t>watt</a:t>
            </a:r>
            <a:br>
              <a:rPr lang="en-US" dirty="0" smtClean="0"/>
            </a:br>
            <a:r>
              <a:rPr lang="en-US" dirty="0" smtClean="0"/>
              <a:t>= </a:t>
            </a:r>
            <a:r>
              <a:rPr lang="en-US" dirty="0"/>
              <a:t>0.40Hp</a:t>
            </a:r>
          </a:p>
          <a:p>
            <a:r>
              <a:rPr lang="en-US" dirty="0"/>
              <a:t>Efficiency = 0.8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8" name="Right Arrow 7"/>
          <p:cNvSpPr/>
          <p:nvPr/>
        </p:nvSpPr>
        <p:spPr>
          <a:xfrm>
            <a:off x="3581400" y="4419600"/>
            <a:ext cx="1828800" cy="1600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Built-in</a:t>
            </a:r>
            <a:br>
              <a:rPr lang="en-US" dirty="0" smtClean="0"/>
            </a:br>
            <a:r>
              <a:rPr lang="en-US" dirty="0" smtClean="0"/>
              <a:t>Speed reducer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6305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1"/>
          <p:cNvSpPr/>
          <p:nvPr/>
        </p:nvSpPr>
        <p:spPr>
          <a:xfrm>
            <a:off x="228600" y="228600"/>
            <a:ext cx="3200400" cy="8382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7- Sprockets Design and Selection</a:t>
            </a:r>
            <a:endParaRPr lang="en-US" sz="2000" dirty="0"/>
          </a:p>
        </p:txBody>
      </p:sp>
      <p:sp>
        <p:nvSpPr>
          <p:cNvPr id="5" name="مستطيل 4"/>
          <p:cNvSpPr/>
          <p:nvPr/>
        </p:nvSpPr>
        <p:spPr>
          <a:xfrm>
            <a:off x="304800" y="1371600"/>
            <a:ext cx="38384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- Two Identical Belt Conveyors</a:t>
            </a:r>
            <a:endParaRPr lang="ar-SA" sz="2400" dirty="0"/>
          </a:p>
        </p:txBody>
      </p:sp>
      <p:sp>
        <p:nvSpPr>
          <p:cNvPr id="6" name="مستطيل 5"/>
          <p:cNvSpPr/>
          <p:nvPr/>
        </p:nvSpPr>
        <p:spPr>
          <a:xfrm>
            <a:off x="304800" y="3048000"/>
            <a:ext cx="3581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- Motor Parameters :</a:t>
            </a:r>
            <a:br>
              <a:rPr lang="en-US" sz="2400" dirty="0" smtClean="0"/>
            </a:br>
            <a:r>
              <a:rPr lang="en-US" sz="2400" dirty="0" smtClean="0"/>
              <a:t>Induced Torque = 102 N.m</a:t>
            </a:r>
            <a:br>
              <a:rPr lang="en-US" sz="2400" dirty="0" smtClean="0"/>
            </a:br>
            <a:r>
              <a:rPr lang="en-US" sz="2400" dirty="0" smtClean="0"/>
              <a:t>Rated Speed = 28 rpm</a:t>
            </a:r>
            <a:endParaRPr lang="ar-SA" sz="2400" dirty="0"/>
          </a:p>
        </p:txBody>
      </p:sp>
      <p:sp>
        <p:nvSpPr>
          <p:cNvPr id="7" name="مستطيل 6"/>
          <p:cNvSpPr/>
          <p:nvPr/>
        </p:nvSpPr>
        <p:spPr>
          <a:xfrm>
            <a:off x="304800" y="1981200"/>
            <a:ext cx="518808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- The torque required to drive the system</a:t>
            </a:r>
            <a:br>
              <a:rPr lang="en-US" sz="2400" dirty="0" smtClean="0"/>
            </a:br>
            <a:r>
              <a:rPr lang="en-US" sz="2400" dirty="0" smtClean="0"/>
              <a:t>  without “ belt slipping “ is : 26.5 N.m</a:t>
            </a:r>
            <a:endParaRPr lang="ar-SA" sz="2400" dirty="0"/>
          </a:p>
        </p:txBody>
      </p:sp>
      <p:pic>
        <p:nvPicPr>
          <p:cNvPr id="8" name="صورة 7" descr="sprock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38799" y="762000"/>
            <a:ext cx="3249455" cy="3505200"/>
          </a:xfrm>
          <a:prstGeom prst="rect">
            <a:avLst/>
          </a:prstGeom>
        </p:spPr>
      </p:pic>
      <p:sp>
        <p:nvSpPr>
          <p:cNvPr id="9" name="مستطيل 8"/>
          <p:cNvSpPr/>
          <p:nvPr/>
        </p:nvSpPr>
        <p:spPr>
          <a:xfrm>
            <a:off x="304800" y="5791200"/>
            <a:ext cx="7772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- The motor - sprockets - chain system acts as a speed reducer.</a:t>
            </a:r>
            <a:endParaRPr lang="ar-SA" sz="24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 descr="sprocket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304800"/>
            <a:ext cx="8382000" cy="5984529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04800" y="381000"/>
            <a:ext cx="1905000" cy="8382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8- Chain Selection</a:t>
            </a:r>
            <a:endParaRPr lang="en-US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575" y="1371600"/>
            <a:ext cx="360045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7547" y="2429180"/>
            <a:ext cx="1203614" cy="705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429180"/>
            <a:ext cx="1562100" cy="672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4882" y="1572747"/>
            <a:ext cx="31242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ounded Rectangle 4"/>
          <p:cNvSpPr/>
          <p:nvPr/>
        </p:nvSpPr>
        <p:spPr>
          <a:xfrm>
            <a:off x="4759266" y="4907904"/>
            <a:ext cx="3124200" cy="1371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We chose chain number 40</a:t>
            </a:r>
          </a:p>
          <a:p>
            <a:pPr algn="ctr"/>
            <a:r>
              <a:rPr lang="en-US" dirty="0" smtClean="0"/>
              <a:t>P=0.5 in</a:t>
            </a:r>
          </a:p>
          <a:p>
            <a:pPr algn="ctr"/>
            <a:r>
              <a:rPr lang="en-US" dirty="0" smtClean="0"/>
              <a:t>Max power can withstand is 0.37Hp=276 watt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85800" y="4788408"/>
            <a:ext cx="3048000" cy="15240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The total horse power needed to drive the conveyor is</a:t>
            </a:r>
          </a:p>
          <a:p>
            <a:pPr algn="ctr"/>
            <a:r>
              <a:rPr lang="en-US" dirty="0" smtClean="0"/>
              <a:t> </a:t>
            </a:r>
            <a:r>
              <a:rPr lang="ar-SA" dirty="0" smtClean="0"/>
              <a:t>266</a:t>
            </a:r>
            <a:r>
              <a:rPr lang="en-US" dirty="0" smtClean="0"/>
              <a:t> watt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600" smtClean="0"/>
              <a:pPr/>
              <a:t>23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4400" y="3429000"/>
            <a:ext cx="7391400" cy="115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9062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600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3102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304800" y="166228"/>
            <a:ext cx="1905000" cy="8382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9- Belt Selection</a:t>
            </a:r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219200"/>
            <a:ext cx="7496175" cy="492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0902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4239"/>
            <a:ext cx="7886700" cy="1325563"/>
          </a:xfrm>
        </p:spPr>
        <p:txBody>
          <a:bodyPr/>
          <a:lstStyle/>
          <a:p>
            <a:pPr algn="l"/>
            <a:r>
              <a:rPr lang="en-US" dirty="0" smtClean="0"/>
              <a:t>Drying System: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0825"/>
            <a:ext cx="7886700" cy="4351338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dirty="0" smtClean="0">
                <a:solidFill>
                  <a:srgbClr val="FF0000"/>
                </a:solidFill>
              </a:rPr>
              <a:t>What is drying?</a:t>
            </a:r>
          </a:p>
          <a:p>
            <a:pPr marL="0" indent="0" algn="l">
              <a:buNone/>
            </a:pPr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>Drying means </a:t>
            </a:r>
            <a:r>
              <a:rPr lang="en-US" dirty="0">
                <a:solidFill>
                  <a:schemeClr val="tx1">
                    <a:lumMod val="95000"/>
                  </a:schemeClr>
                </a:solidFill>
              </a:rPr>
              <a:t>removal of relatively small amounts of solvent from </a:t>
            </a:r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>solid materials</a:t>
            </a:r>
            <a:r>
              <a:rPr lang="en-US" dirty="0">
                <a:solidFill>
                  <a:schemeClr val="tx1">
                    <a:lumMod val="95000"/>
                  </a:schemeClr>
                </a:solidFill>
              </a:rPr>
              <a:t>. </a:t>
            </a:r>
            <a:endParaRPr lang="en-US" dirty="0" smtClean="0">
              <a:solidFill>
                <a:schemeClr val="tx1">
                  <a:lumMod val="95000"/>
                </a:schemeClr>
              </a:solidFill>
            </a:endParaRPr>
          </a:p>
          <a:p>
            <a:pPr marL="0" indent="0" algn="l">
              <a:buNone/>
            </a:pPr>
            <a:r>
              <a:rPr lang="en-US" dirty="0" smtClean="0">
                <a:solidFill>
                  <a:srgbClr val="C00000"/>
                </a:solidFill>
              </a:rPr>
              <a:t>What is our task?</a:t>
            </a:r>
          </a:p>
          <a:p>
            <a:pPr marL="0" indent="0" algn="l">
              <a:buNone/>
            </a:pPr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>Our task is to design </a:t>
            </a:r>
            <a:r>
              <a:rPr lang="en-US" dirty="0">
                <a:solidFill>
                  <a:schemeClr val="tx1">
                    <a:lumMod val="95000"/>
                  </a:schemeClr>
                </a:solidFill>
              </a:rPr>
              <a:t>a process </a:t>
            </a:r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>to remove solvent </a:t>
            </a:r>
            <a:r>
              <a:rPr lang="en-US" dirty="0">
                <a:solidFill>
                  <a:schemeClr val="tx1">
                    <a:lumMod val="95000"/>
                  </a:schemeClr>
                </a:solidFill>
              </a:rPr>
              <a:t>from </a:t>
            </a:r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>adhesive material  taking into account the above constrains to minimize the time of drying as short as possible.</a:t>
            </a:r>
            <a:endParaRPr lang="en-US" dirty="0">
              <a:solidFill>
                <a:schemeClr val="tx1">
                  <a:lumMod val="95000"/>
                </a:schemeClr>
              </a:solidFill>
            </a:endParaRPr>
          </a:p>
          <a:p>
            <a:pPr algn="l"/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404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1600" smtClean="0"/>
              <a:pPr/>
              <a:t>26</a:t>
            </a:fld>
            <a:endParaRPr lang="en-US" dirty="0"/>
          </a:p>
        </p:txBody>
      </p:sp>
      <p:sp>
        <p:nvSpPr>
          <p:cNvPr id="6" name="Oval 1"/>
          <p:cNvSpPr/>
          <p:nvPr/>
        </p:nvSpPr>
        <p:spPr>
          <a:xfrm>
            <a:off x="304800" y="304800"/>
            <a:ext cx="3048000" cy="7620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10- Drying System Design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4223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Drying time </a:t>
            </a:r>
            <a:r>
              <a:rPr lang="en-US" dirty="0" smtClean="0"/>
              <a:t>depends </a:t>
            </a:r>
            <a:r>
              <a:rPr lang="en-US" dirty="0"/>
              <a:t>on </a:t>
            </a:r>
            <a:br>
              <a:rPr lang="en-US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the </a:t>
            </a:r>
            <a:r>
              <a:rPr lang="en-US" dirty="0"/>
              <a:t>temperature of </a:t>
            </a:r>
            <a:r>
              <a:rPr lang="en-US" dirty="0" smtClean="0"/>
              <a:t>drying air </a:t>
            </a:r>
          </a:p>
          <a:p>
            <a:pPr algn="l" rtl="0"/>
            <a:r>
              <a:rPr lang="en-US" dirty="0" smtClean="0"/>
              <a:t>air </a:t>
            </a:r>
            <a:r>
              <a:rPr lang="en-US" dirty="0"/>
              <a:t>flow </a:t>
            </a:r>
            <a:r>
              <a:rPr lang="en-US" dirty="0" smtClean="0"/>
              <a:t>rate (amount of air)</a:t>
            </a:r>
            <a:endParaRPr lang="en-US" dirty="0"/>
          </a:p>
          <a:p>
            <a:pPr algn="l" rtl="0"/>
            <a:r>
              <a:rPr lang="en-US" dirty="0" smtClean="0"/>
              <a:t>drying surface area</a:t>
            </a:r>
          </a:p>
          <a:p>
            <a:pPr algn="l" rtl="0"/>
            <a:r>
              <a:rPr lang="en-US" dirty="0"/>
              <a:t>Humidity of drying </a:t>
            </a:r>
            <a:r>
              <a:rPr lang="en-US" dirty="0" smtClean="0"/>
              <a:t>ai</a:t>
            </a:r>
            <a:r>
              <a:rPr lang="en-US" dirty="0"/>
              <a:t>r</a:t>
            </a:r>
            <a:r>
              <a:rPr lang="en-US" dirty="0" smtClean="0"/>
              <a:t> (solvent content)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600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48865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rgbClr val="C00000"/>
                </a:solidFill>
              </a:rPr>
              <a:t>Investigations of drying rate parameters</a:t>
            </a:r>
            <a:r>
              <a:rPr lang="ar-SA" dirty="0"/>
              <a:t/>
            </a:r>
            <a:br>
              <a:rPr lang="ar-SA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Experimentally,  It was found that the optimal parameters of drying rate after carrying out few experiments :</a:t>
            </a:r>
          </a:p>
          <a:p>
            <a:pPr algn="l" rtl="0"/>
            <a:r>
              <a:rPr lang="en-US" dirty="0" smtClean="0"/>
              <a:t>Air temperature is 70C </a:t>
            </a:r>
          </a:p>
          <a:p>
            <a:pPr algn="l" rtl="0"/>
            <a:r>
              <a:rPr lang="en-US" dirty="0" smtClean="0"/>
              <a:t>Drying air flow rate is 90-100 L/min</a:t>
            </a:r>
          </a:p>
          <a:p>
            <a:pPr algn="l" rtl="0"/>
            <a:r>
              <a:rPr lang="en-US" dirty="0" smtClean="0"/>
              <a:t>Amount of adhesive to dry : as the same used on tin plate in the factory (about 5g/tin)</a:t>
            </a:r>
          </a:p>
          <a:p>
            <a:pPr algn="l" rtl="0"/>
            <a:endParaRPr lang="en-US" dirty="0"/>
          </a:p>
          <a:p>
            <a:pPr marL="0" indent="0" algn="l" rtl="0">
              <a:buNone/>
            </a:pPr>
            <a:r>
              <a:rPr lang="en-US" dirty="0" smtClean="0"/>
              <a:t>The </a:t>
            </a:r>
            <a:r>
              <a:rPr lang="en-US" dirty="0"/>
              <a:t>drying time of the adhesive </a:t>
            </a:r>
            <a:r>
              <a:rPr lang="en-US" dirty="0" smtClean="0"/>
              <a:t>sample </a:t>
            </a:r>
            <a:r>
              <a:rPr lang="en-US" dirty="0"/>
              <a:t>(</a:t>
            </a:r>
            <a:r>
              <a:rPr lang="en-US" dirty="0" smtClean="0"/>
              <a:t>50-52s).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600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99928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228600"/>
            <a:ext cx="8610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Dryer with pipe manifold air distribution :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241804"/>
            <a:ext cx="7467600" cy="3886199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600" smtClean="0"/>
              <a:pPr/>
              <a:t>29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66700" y="914400"/>
            <a:ext cx="8610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0" dirty="0" smtClean="0"/>
              <a:t>Previously Heated air in heat exchanger is distributed ensuring enough drying capacity to solvent on adhesive material 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20795566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609600" y="609600"/>
            <a:ext cx="73914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" indent="0">
              <a:buNone/>
            </a:pPr>
            <a:r>
              <a:rPr lang="en-US" sz="4400" dirty="0" smtClean="0"/>
              <a:t>What is it all about ?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- Problem definition</a:t>
            </a:r>
            <a:br>
              <a:rPr lang="en-US" sz="2800" dirty="0" smtClean="0"/>
            </a:br>
            <a:r>
              <a:rPr lang="en-US" sz="2800" dirty="0" smtClean="0"/>
              <a:t>- Why to use such a machine ?</a:t>
            </a:r>
            <a:br>
              <a:rPr lang="en-US" sz="2800" dirty="0" smtClean="0"/>
            </a:br>
            <a:r>
              <a:rPr lang="en-US" sz="2800" dirty="0" smtClean="0"/>
              <a:t>- How does it contribute to the company ?</a:t>
            </a:r>
            <a:br>
              <a:rPr lang="en-US" sz="2800" dirty="0" smtClean="0"/>
            </a:br>
            <a:r>
              <a:rPr lang="en-US" sz="2800" dirty="0" smtClean="0"/>
              <a:t>                                                                           </a:t>
            </a:r>
            <a:endParaRPr lang="en-US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-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Cover of dryer parameters: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endParaRPr lang="ar-SA" dirty="0" smtClean="0"/>
          </a:p>
          <a:p>
            <a:endParaRPr lang="ar-SA" dirty="0"/>
          </a:p>
          <a:p>
            <a:endParaRPr lang="ar-SA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ar-SA" dirty="0"/>
          </a:p>
          <a:p>
            <a:r>
              <a:rPr lang="en-US" dirty="0" smtClean="0"/>
              <a:t>X=2.5mm  k=54    for carbon steel</a:t>
            </a:r>
          </a:p>
          <a:p>
            <a:r>
              <a:rPr lang="en-US" dirty="0" smtClean="0"/>
              <a:t>X</a:t>
            </a:r>
            <a:r>
              <a:rPr lang="ar-SA" dirty="0" smtClean="0"/>
              <a:t>=</a:t>
            </a:r>
            <a:r>
              <a:rPr lang="en-US" dirty="0" smtClean="0"/>
              <a:t>10mm    k=0.045  for Rockwool</a:t>
            </a:r>
            <a:endParaRPr lang="ar-SA" dirty="0" smtClean="0"/>
          </a:p>
          <a:p>
            <a:r>
              <a:rPr lang="en-US" dirty="0"/>
              <a:t>Q </a:t>
            </a:r>
            <a:r>
              <a:rPr lang="en-US" dirty="0" smtClean="0"/>
              <a:t>Losses</a:t>
            </a:r>
            <a:r>
              <a:rPr lang="ar-SA" dirty="0"/>
              <a:t>)</a:t>
            </a:r>
            <a:r>
              <a:rPr lang="en-US" dirty="0" smtClean="0"/>
              <a:t>cover)</a:t>
            </a:r>
            <a:r>
              <a:rPr lang="ar-SA" dirty="0" smtClean="0"/>
              <a:t>=</a:t>
            </a:r>
            <a:r>
              <a:rPr lang="en-US" dirty="0"/>
              <a:t> 318.18 </a:t>
            </a:r>
            <a:r>
              <a:rPr lang="en-US" dirty="0" smtClean="0"/>
              <a:t>W</a:t>
            </a:r>
            <a:r>
              <a:rPr lang="en-US" baseline="30000" dirty="0" smtClean="0"/>
              <a:t> </a:t>
            </a:r>
          </a:p>
          <a:p>
            <a:r>
              <a:rPr lang="en-US" dirty="0" smtClean="0"/>
              <a:t>Q Losses (conveyer) = 150 W</a:t>
            </a:r>
          </a:p>
          <a:p>
            <a:r>
              <a:rPr lang="en-US" dirty="0" smtClean="0"/>
              <a:t>Q (overall)=468.18*3=1404 W      Factor =3  </a:t>
            </a:r>
            <a:r>
              <a:rPr lang="ar-SA" dirty="0" smtClean="0"/>
              <a:t>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600" smtClean="0"/>
              <a:pPr/>
              <a:t>30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914400"/>
            <a:ext cx="7772400" cy="3279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9695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Heat exchanger :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600" smtClean="0"/>
              <a:pPr/>
              <a:t>31</a:t>
            </a:fld>
            <a:endParaRPr lang="en-US" dirty="0"/>
          </a:p>
        </p:txBody>
      </p:sp>
      <p:pic>
        <p:nvPicPr>
          <p:cNvPr id="1026" name="Picture 2" descr="https://fbcdn-sphotos-h-a.akamaihd.net/hphotos-ak-prn2/v/1482026_10201923003130403_114333037_n.jpg?oh=3e954cb8ca2dfee8a404c76fd6455bd8&amp;oe=52A524CB&amp;__gda__=1386622454_94f405c8c0f50e89e4b0ac37c6fab9e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219200"/>
            <a:ext cx="7772400" cy="2863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/>
              <p:cNvSpPr/>
              <p:nvPr/>
            </p:nvSpPr>
            <p:spPr>
              <a:xfrm>
                <a:off x="914400" y="4504853"/>
                <a:ext cx="5016246" cy="138037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dirty="0"/>
                  <a:t>Length of tube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L</m:t>
                    </m:r>
                  </m:oMath>
                </a14:m>
                <a:r>
                  <a:rPr lang="en-US" dirty="0"/>
                  <a:t>)=4.2 </a:t>
                </a:r>
                <a:r>
                  <a:rPr lang="en-US" dirty="0" smtClean="0"/>
                  <a:t>m</a:t>
                </a:r>
                <a:endParaRPr lang="ar-SA" dirty="0" smtClean="0"/>
              </a:p>
              <a:p>
                <a:pPr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dirty="0"/>
                  <a:t>Q initial=</a:t>
                </a:r>
                <a:r>
                  <a:rPr lang="ar-SA" dirty="0"/>
                  <a:t>4000</a:t>
                </a:r>
                <a:r>
                  <a:rPr lang="en-US" dirty="0"/>
                  <a:t> watt</a:t>
                </a:r>
              </a:p>
              <a:p>
                <a:pPr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dirty="0"/>
                  <a:t>Q for keeping the temperature constant  =</a:t>
                </a:r>
                <a:r>
                  <a:rPr lang="ar-SA" dirty="0"/>
                  <a:t>3000</a:t>
                </a:r>
                <a:r>
                  <a:rPr lang="en-US" dirty="0"/>
                  <a:t>watt</a:t>
                </a:r>
              </a:p>
              <a:p>
                <a:pPr lvl="0" algn="ctr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dirty="0"/>
              </a:p>
            </p:txBody>
          </p:sp>
        </mc:Choice>
        <mc:Fallback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400" y="4504853"/>
                <a:ext cx="5016246" cy="1380378"/>
              </a:xfrm>
              <a:prstGeom prst="rect">
                <a:avLst/>
              </a:prstGeom>
              <a:blipFill rotWithShape="0">
                <a:blip r:embed="rId3"/>
                <a:stretch>
                  <a:fillRect l="-972" t="-4425" r="-1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937997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-2286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Ventilator (Fan Selection):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295400"/>
            <a:ext cx="4351338" cy="4351338"/>
          </a:xfr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600" smtClean="0"/>
              <a:pPr/>
              <a:t>32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181600" y="1828800"/>
            <a:ext cx="24802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/>
              <a:t>Power Supply : Electric</a:t>
            </a:r>
            <a:endParaRPr lang="en-US" sz="2000" dirty="0"/>
          </a:p>
        </p:txBody>
      </p:sp>
      <p:sp>
        <p:nvSpPr>
          <p:cNvPr id="6" name="Rectangle 5"/>
          <p:cNvSpPr/>
          <p:nvPr/>
        </p:nvSpPr>
        <p:spPr>
          <a:xfrm>
            <a:off x="5181600" y="2590800"/>
            <a:ext cx="14784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/>
              <a:t>Power:0.5kw</a:t>
            </a:r>
            <a:endParaRPr lang="en-US" sz="2000" dirty="0"/>
          </a:p>
        </p:txBody>
      </p:sp>
      <p:sp>
        <p:nvSpPr>
          <p:cNvPr id="7" name="Rectangle 6"/>
          <p:cNvSpPr/>
          <p:nvPr/>
        </p:nvSpPr>
        <p:spPr>
          <a:xfrm>
            <a:off x="5181600" y="1447800"/>
            <a:ext cx="2451056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/>
              <a:t>Type : Centrifugal Fan</a:t>
            </a:r>
            <a:endParaRPr lang="ar-SA" sz="2000" dirty="0" smtClean="0"/>
          </a:p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181600" y="2209800"/>
            <a:ext cx="24667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/>
              <a:t>Model NO. : DF Series</a:t>
            </a:r>
            <a:endParaRPr lang="en-US" sz="2000" dirty="0"/>
          </a:p>
        </p:txBody>
      </p:sp>
      <p:sp>
        <p:nvSpPr>
          <p:cNvPr id="9" name="Rectangle 8"/>
          <p:cNvSpPr/>
          <p:nvPr/>
        </p:nvSpPr>
        <p:spPr>
          <a:xfrm>
            <a:off x="5181600" y="2971800"/>
            <a:ext cx="34047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effectLst/>
              </a:rPr>
              <a:t>Type of drive  :AC single speed</a:t>
            </a:r>
            <a:endParaRPr lang="en-US" sz="2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214929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09800" y="2743200"/>
            <a:ext cx="514429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sz="6000" b="1" dirty="0">
                <a:solidFill>
                  <a:srgbClr val="FFFF00"/>
                </a:solidFill>
                <a:latin typeface="Rockwell" panose="02060603020205020403" pitchFamily="18" charset="0"/>
                <a:cs typeface="Andalus" panose="02020603050405020304" pitchFamily="18" charset="-78"/>
              </a:rPr>
              <a:t>experiments</a:t>
            </a:r>
            <a:endParaRPr lang="en-US" sz="6000" dirty="0">
              <a:solidFill>
                <a:srgbClr val="FFFF00"/>
              </a:solidFill>
              <a:latin typeface="Rockwell" panose="02060603020205020403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59069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2678" y="118996"/>
            <a:ext cx="36375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3200" b="1" dirty="0">
                <a:solidFill>
                  <a:srgbClr val="FFFF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Drying </a:t>
            </a:r>
            <a:r>
              <a:rPr lang="en-US" sz="3200" b="1" dirty="0" smtClean="0">
                <a:solidFill>
                  <a:srgbClr val="FFFF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experiments</a:t>
            </a:r>
            <a:endParaRPr lang="en-US" sz="3200" b="1" dirty="0">
              <a:solidFill>
                <a:srgbClr val="FFFF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703772"/>
            <a:ext cx="8077200" cy="563171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07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50370"/>
            <a:ext cx="8610600" cy="6204859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372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50" y="420563"/>
            <a:ext cx="8000949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dirty="0" smtClean="0"/>
              <a:t>Its flow rate is determined by </a:t>
            </a:r>
            <a:r>
              <a:rPr lang="en-US" sz="2800" dirty="0" smtClean="0">
                <a:solidFill>
                  <a:srgbClr val="FFFF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rotameter (20-180) </a:t>
            </a:r>
            <a:r>
              <a:rPr lang="en-US" sz="2800" dirty="0" smtClean="0">
                <a:solidFill>
                  <a:srgbClr val="FFFF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l/min.  </a:t>
            </a:r>
            <a:r>
              <a:rPr lang="en-US" sz="2000" dirty="0" smtClean="0"/>
              <a:t>The </a:t>
            </a:r>
            <a:r>
              <a:rPr lang="en-US" sz="2000" dirty="0" smtClean="0"/>
              <a:t>air is heated through copper coil fitted in hot water. The heating rate is controlled by controllable hot plate. The hot air temperature is measured by digital industrial </a:t>
            </a:r>
            <a:r>
              <a:rPr lang="en-US" sz="2800" dirty="0" smtClean="0">
                <a:solidFill>
                  <a:srgbClr val="FFFF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thermometer</a:t>
            </a:r>
            <a:r>
              <a:rPr lang="en-US" sz="2000" dirty="0" smtClean="0">
                <a:solidFill>
                  <a:srgbClr val="FF0000"/>
                </a:solidFill>
              </a:rPr>
              <a:t>  (-199-+199) </a:t>
            </a:r>
            <a:r>
              <a:rPr lang="en-US" sz="2800" dirty="0" smtClean="0">
                <a:solidFill>
                  <a:srgbClr val="FFFF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T = 50 c</a:t>
            </a:r>
          </a:p>
          <a:p>
            <a:pPr algn="l" rtl="0"/>
            <a:endParaRPr lang="en-US" sz="2000" dirty="0">
              <a:solidFill>
                <a:srgbClr val="FFFF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52736" y="2949143"/>
            <a:ext cx="804425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en-US" dirty="0" smtClean="0"/>
              <a:t>•Switch on the power of air compressor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/>
              <a:t>•Heating the water bath that contain the copper coil and heating the air flow, see the 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/>
              <a:t>•Portioning the proper amount of adhesive on the bottom metal sheet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/>
              <a:t>•Drying the adhesive by hot air measuring the time of drying and air temperature.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/>
              <a:t>•Drying means that the adhesive material does not stick your finger if you touch it. 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/>
              <a:t>•The experiment is repeated many times fixing the drying temperature and changing the air flow rate. This results different drying times.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85851" y="2375689"/>
            <a:ext cx="2319866" cy="4901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</a:pPr>
            <a:r>
              <a:rPr lang="en-US" sz="24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drying steps</a:t>
            </a:r>
            <a:r>
              <a:rPr lang="en-US" sz="24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  <a:endParaRPr lang="en-US" sz="2400" dirty="0">
              <a:solidFill>
                <a:srgbClr val="FFFF00"/>
              </a:solidFill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8746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53902" y="1867057"/>
            <a:ext cx="6730038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en-US" sz="2400" dirty="0"/>
              <a:t>we have conducted many experiments to obtain an equation relates air flow rate, temperature and time</a:t>
            </a:r>
            <a:endParaRPr lang="en-US" sz="24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6739128"/>
              </p:ext>
            </p:extLst>
          </p:nvPr>
        </p:nvGraphicFramePr>
        <p:xfrm>
          <a:off x="380999" y="3143122"/>
          <a:ext cx="8382001" cy="3099628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1557985"/>
                <a:gridCol w="1557985"/>
                <a:gridCol w="1557985"/>
                <a:gridCol w="1378827"/>
                <a:gridCol w="2329219"/>
              </a:tblGrid>
              <a:tr h="1417825">
                <a:tc>
                  <a:txBody>
                    <a:bodyPr/>
                    <a:lstStyle/>
                    <a:p>
                      <a:pPr marL="91440" marR="45720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3600" dirty="0"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110</a:t>
                      </a:r>
                      <a:endParaRPr lang="en-US" sz="3600" dirty="0">
                        <a:effectLst/>
                        <a:latin typeface="Andalus" panose="02020603050405020304" pitchFamily="18" charset="-78"/>
                        <a:ea typeface="Calibri" panose="020F0502020204030204" pitchFamily="34" charset="0"/>
                        <a:cs typeface="Andalus" panose="02020603050405020304" pitchFamily="18" charset="-78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91440" marR="45720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100</a:t>
                      </a:r>
                      <a:endParaRPr lang="en-US" sz="2400" dirty="0">
                        <a:effectLst/>
                        <a:latin typeface="Andalus" panose="02020603050405020304" pitchFamily="18" charset="-78"/>
                        <a:ea typeface="Calibri" panose="020F0502020204030204" pitchFamily="34" charset="0"/>
                        <a:cs typeface="Andalus" panose="02020603050405020304" pitchFamily="18" charset="-78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91440" marR="45720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90</a:t>
                      </a:r>
                      <a:endParaRPr lang="en-US" sz="2400" dirty="0">
                        <a:effectLst/>
                        <a:latin typeface="Andalus" panose="02020603050405020304" pitchFamily="18" charset="-78"/>
                        <a:ea typeface="Calibri" panose="020F0502020204030204" pitchFamily="34" charset="0"/>
                        <a:cs typeface="Andalus" panose="02020603050405020304" pitchFamily="18" charset="-78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91440" marR="45720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80</a:t>
                      </a:r>
                      <a:endParaRPr lang="en-US" sz="2400" dirty="0">
                        <a:effectLst/>
                        <a:latin typeface="Andalus" panose="02020603050405020304" pitchFamily="18" charset="-78"/>
                        <a:ea typeface="Calibri" panose="020F0502020204030204" pitchFamily="34" charset="0"/>
                        <a:cs typeface="Andalus" panose="02020603050405020304" pitchFamily="18" charset="-78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91440" marR="45720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Air flow rate (l/min)</a:t>
                      </a:r>
                      <a:endParaRPr lang="en-US" sz="2400" dirty="0">
                        <a:effectLst/>
                        <a:latin typeface="Andalus" panose="02020603050405020304" pitchFamily="18" charset="-78"/>
                        <a:ea typeface="Calibri" panose="020F0502020204030204" pitchFamily="34" charset="0"/>
                        <a:cs typeface="Andalus" panose="02020603050405020304" pitchFamily="18" charset="-78"/>
                      </a:endParaRPr>
                    </a:p>
                  </a:txBody>
                  <a:tcPr marL="51435" marR="51435" marT="0" marB="0"/>
                </a:tc>
              </a:tr>
              <a:tr h="935805">
                <a:tc>
                  <a:txBody>
                    <a:bodyPr/>
                    <a:lstStyle/>
                    <a:p>
                      <a:pPr marL="91440" marR="45720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4400" dirty="0"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50</a:t>
                      </a:r>
                      <a:endParaRPr lang="en-US" sz="4400" dirty="0">
                        <a:effectLst/>
                        <a:latin typeface="Andalus" panose="02020603050405020304" pitchFamily="18" charset="-78"/>
                        <a:ea typeface="Calibri" panose="020F0502020204030204" pitchFamily="34" charset="0"/>
                        <a:cs typeface="Andalus" panose="02020603050405020304" pitchFamily="18" charset="-78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91440" marR="45720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50</a:t>
                      </a:r>
                      <a:endParaRPr lang="en-US" sz="2400" dirty="0">
                        <a:effectLst/>
                        <a:latin typeface="Andalus" panose="02020603050405020304" pitchFamily="18" charset="-78"/>
                        <a:ea typeface="Calibri" panose="020F0502020204030204" pitchFamily="34" charset="0"/>
                        <a:cs typeface="Andalus" panose="02020603050405020304" pitchFamily="18" charset="-78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91440" marR="45720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50</a:t>
                      </a:r>
                      <a:endParaRPr lang="en-US" sz="2400" dirty="0">
                        <a:effectLst/>
                        <a:latin typeface="Andalus" panose="02020603050405020304" pitchFamily="18" charset="-78"/>
                        <a:ea typeface="Calibri" panose="020F0502020204030204" pitchFamily="34" charset="0"/>
                        <a:cs typeface="Andalus" panose="02020603050405020304" pitchFamily="18" charset="-78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91440" marR="45720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50</a:t>
                      </a:r>
                      <a:endParaRPr lang="en-US" sz="2400" dirty="0">
                        <a:effectLst/>
                        <a:latin typeface="Andalus" panose="02020603050405020304" pitchFamily="18" charset="-78"/>
                        <a:ea typeface="Calibri" panose="020F0502020204030204" pitchFamily="34" charset="0"/>
                        <a:cs typeface="Andalus" panose="02020603050405020304" pitchFamily="18" charset="-78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91440" marR="45720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Temperature ©</a:t>
                      </a:r>
                      <a:endParaRPr lang="en-US" sz="2400" dirty="0">
                        <a:effectLst/>
                        <a:latin typeface="Andalus" panose="02020603050405020304" pitchFamily="18" charset="-78"/>
                        <a:ea typeface="Calibri" panose="020F0502020204030204" pitchFamily="34" charset="0"/>
                        <a:cs typeface="Andalus" panose="02020603050405020304" pitchFamily="18" charset="-78"/>
                      </a:endParaRPr>
                    </a:p>
                  </a:txBody>
                  <a:tcPr marL="51435" marR="51435" marT="0" marB="0"/>
                </a:tc>
              </a:tr>
              <a:tr h="453786">
                <a:tc>
                  <a:txBody>
                    <a:bodyPr/>
                    <a:lstStyle/>
                    <a:p>
                      <a:pPr marL="91440" marR="45720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4400" dirty="0"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46</a:t>
                      </a:r>
                      <a:endParaRPr lang="en-US" sz="4400" dirty="0">
                        <a:effectLst/>
                        <a:latin typeface="Andalus" panose="02020603050405020304" pitchFamily="18" charset="-78"/>
                        <a:ea typeface="Calibri" panose="020F0502020204030204" pitchFamily="34" charset="0"/>
                        <a:cs typeface="Andalus" panose="02020603050405020304" pitchFamily="18" charset="-78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91440" marR="45720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52</a:t>
                      </a:r>
                      <a:endParaRPr lang="en-US" sz="2400" dirty="0">
                        <a:effectLst/>
                        <a:latin typeface="Andalus" panose="02020603050405020304" pitchFamily="18" charset="-78"/>
                        <a:ea typeface="Calibri" panose="020F0502020204030204" pitchFamily="34" charset="0"/>
                        <a:cs typeface="Andalus" panose="02020603050405020304" pitchFamily="18" charset="-78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91440" marR="45720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67</a:t>
                      </a:r>
                      <a:endParaRPr lang="en-US" sz="2400" dirty="0">
                        <a:effectLst/>
                        <a:latin typeface="Andalus" panose="02020603050405020304" pitchFamily="18" charset="-78"/>
                        <a:ea typeface="Calibri" panose="020F0502020204030204" pitchFamily="34" charset="0"/>
                        <a:cs typeface="Andalus" panose="02020603050405020304" pitchFamily="18" charset="-78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91440" marR="45720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78</a:t>
                      </a:r>
                      <a:endParaRPr lang="en-US" sz="2400" dirty="0">
                        <a:effectLst/>
                        <a:latin typeface="Andalus" panose="02020603050405020304" pitchFamily="18" charset="-78"/>
                        <a:ea typeface="Calibri" panose="020F0502020204030204" pitchFamily="34" charset="0"/>
                        <a:cs typeface="Andalus" panose="02020603050405020304" pitchFamily="18" charset="-78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91440" marR="45720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Time (s)</a:t>
                      </a:r>
                      <a:endParaRPr lang="en-US" sz="2400" dirty="0">
                        <a:effectLst/>
                        <a:latin typeface="Andalus" panose="02020603050405020304" pitchFamily="18" charset="-78"/>
                        <a:ea typeface="Calibri" panose="020F0502020204030204" pitchFamily="34" charset="0"/>
                        <a:cs typeface="Andalus" panose="02020603050405020304" pitchFamily="18" charset="-78"/>
                      </a:endParaRPr>
                    </a:p>
                  </a:txBody>
                  <a:tcPr marL="51435" marR="51435" marT="0" marB="0"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819116" y="609600"/>
            <a:ext cx="5599610" cy="9140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4800" b="1" dirty="0" smtClean="0">
                <a:solidFill>
                  <a:srgbClr val="FFFF00"/>
                </a:solidFill>
                <a:effectLst/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Experimental design :</a:t>
            </a:r>
            <a:endParaRPr lang="en-US" sz="4800" dirty="0">
              <a:solidFill>
                <a:srgbClr val="FFFF00"/>
              </a:solidFill>
              <a:effectLst/>
              <a:latin typeface="Andalus" panose="02020603050405020304" pitchFamily="18" charset="-78"/>
              <a:ea typeface="Calibri" panose="020F0502020204030204" pitchFamily="34" charset="0"/>
              <a:cs typeface="Andalus" panose="02020603050405020304" pitchFamily="18" charset="-7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9631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932818579"/>
              </p:ext>
            </p:extLst>
          </p:nvPr>
        </p:nvGraphicFramePr>
        <p:xfrm>
          <a:off x="4038600" y="304800"/>
          <a:ext cx="4793655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Rectangle 2"/>
          <p:cNvSpPr/>
          <p:nvPr/>
        </p:nvSpPr>
        <p:spPr>
          <a:xfrm>
            <a:off x="4495800" y="4114800"/>
            <a:ext cx="42049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relationship between air flow rate and time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09600" y="4907729"/>
            <a:ext cx="7856638" cy="9417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48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Q =</a:t>
            </a:r>
            <a:r>
              <a:rPr lang="en-US" sz="48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961.3*t </a:t>
            </a:r>
            <a:r>
              <a:rPr lang="en-US" sz="4800" baseline="300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-0.568 </a:t>
            </a:r>
            <a:r>
              <a:rPr lang="en-US" sz="2800" baseline="300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</a:t>
            </a:r>
            <a:r>
              <a:rPr lang="en-US" sz="28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   </a:t>
            </a:r>
            <a:r>
              <a:rPr lang="en-US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Q: air flow rate         t : time</a:t>
            </a:r>
            <a:endParaRPr lang="en-US" sz="1600" dirty="0">
              <a:solidFill>
                <a:srgbClr val="FFFF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1" y="609600"/>
            <a:ext cx="35052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 - According </a:t>
            </a:r>
            <a:r>
              <a:rPr lang="en-US" sz="2000" dirty="0"/>
              <a:t>to this equation, we have </a:t>
            </a:r>
            <a:r>
              <a:rPr lang="en-US" sz="2000" dirty="0" smtClean="0"/>
              <a:t> </a:t>
            </a:r>
            <a:r>
              <a:rPr lang="en-US" sz="2000" dirty="0"/>
              <a:t>determined the fundamental  specifications of the overall system such as the length and the width of the conveyor, heat exchanger design, the required speed to drive the    conveyor </a:t>
            </a:r>
            <a:r>
              <a:rPr lang="en-US" sz="2000" dirty="0" smtClean="0"/>
              <a:t>.                                                              </a:t>
            </a: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8160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505200" y="457200"/>
            <a:ext cx="2590800" cy="762000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solidFill>
                  <a:srgbClr val="FFFF00"/>
                </a:solidFill>
                <a:latin typeface="Rockwell" panose="02060603020205020403" pitchFamily="18" charset="0"/>
                <a:cs typeface="Andalus" panose="02020603050405020304" pitchFamily="18" charset="-78"/>
              </a:rPr>
              <a:t>Total cost </a:t>
            </a:r>
            <a:endParaRPr lang="en-US" sz="4000" dirty="0">
              <a:solidFill>
                <a:srgbClr val="FFFF00"/>
              </a:solidFill>
              <a:latin typeface="Rockwell" panose="02060603020205020403" pitchFamily="18" charset="0"/>
              <a:cs typeface="Andalus" panose="02020603050405020304" pitchFamily="18" charset="-78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66800" y="1828800"/>
            <a:ext cx="6172200" cy="28194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6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Motor</a:t>
            </a:r>
            <a:r>
              <a:rPr lang="en-US" dirty="0" smtClean="0"/>
              <a:t> </a:t>
            </a:r>
            <a:r>
              <a:rPr lang="ar-SA" dirty="0" smtClean="0"/>
              <a:t>                      </a:t>
            </a:r>
          </a:p>
          <a:p>
            <a:r>
              <a:rPr lang="en-US" dirty="0" smtClean="0"/>
              <a:t>Q=266 watt</a:t>
            </a:r>
          </a:p>
          <a:p>
            <a:r>
              <a:rPr lang="en-US" dirty="0" smtClean="0"/>
              <a:t>Cost per hour =0.7 NIS</a:t>
            </a:r>
          </a:p>
          <a:p>
            <a:r>
              <a:rPr lang="en-US" dirty="0" smtClean="0"/>
              <a:t>Operating time=8 </a:t>
            </a:r>
            <a:r>
              <a:rPr lang="en-US" dirty="0" err="1" smtClean="0"/>
              <a:t>hr</a:t>
            </a:r>
            <a:endParaRPr lang="en-US" dirty="0" smtClean="0"/>
          </a:p>
          <a:p>
            <a:r>
              <a:rPr lang="en-US" dirty="0"/>
              <a:t>Running Cost per </a:t>
            </a:r>
            <a:r>
              <a:rPr lang="en-US" dirty="0" smtClean="0"/>
              <a:t>day=0.266*8*0.7=</a:t>
            </a:r>
            <a:r>
              <a:rPr lang="en-US" sz="3200" dirty="0" smtClean="0">
                <a:solidFill>
                  <a:srgbClr val="FFFF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1.5</a:t>
            </a:r>
            <a:r>
              <a:rPr lang="en-US" dirty="0" smtClean="0"/>
              <a:t> NIS</a:t>
            </a:r>
            <a:endParaRPr lang="ar-SA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14530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2209800" y="228600"/>
            <a:ext cx="4419600" cy="671944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Conveyor design</a:t>
            </a:r>
            <a:endParaRPr lang="en-US" sz="3600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68" y="2015835"/>
            <a:ext cx="4726132" cy="31657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Oval 4"/>
          <p:cNvSpPr/>
          <p:nvPr/>
        </p:nvSpPr>
        <p:spPr>
          <a:xfrm>
            <a:off x="228600" y="685800"/>
            <a:ext cx="1828800" cy="914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1- Frame Design</a:t>
            </a:r>
            <a:endParaRPr lang="en-US" sz="2000" dirty="0"/>
          </a:p>
        </p:txBody>
      </p:sp>
      <p:sp>
        <p:nvSpPr>
          <p:cNvPr id="10" name="Rectangle 9"/>
          <p:cNvSpPr/>
          <p:nvPr/>
        </p:nvSpPr>
        <p:spPr>
          <a:xfrm>
            <a:off x="5257800" y="2895600"/>
            <a:ext cx="3886200" cy="2677656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51000"/>
                  <a:satMod val="130000"/>
                </a:schemeClr>
              </a:gs>
              <a:gs pos="80000">
                <a:schemeClr val="accent2">
                  <a:shade val="93000"/>
                  <a:satMod val="130000"/>
                </a:schemeClr>
              </a:gs>
              <a:gs pos="100000">
                <a:schemeClr val="accent2">
                  <a:shade val="94000"/>
                  <a:satMod val="135000"/>
                </a:schemeClr>
              </a:gs>
            </a:gsLst>
            <a:lin ang="16200000" scaled="0"/>
            <a:tileRect/>
          </a:gradFill>
          <a:scene3d>
            <a:camera prst="orthographicFront"/>
            <a:lightRig rig="threePt" dir="t"/>
          </a:scene3d>
          <a:sp3d contourW="12700" prstMaterial="dkEdge">
            <a:bevelT w="0" h="0" prst="relaxedInset"/>
            <a:contourClr>
              <a:schemeClr val="accent2">
                <a:shade val="65000"/>
                <a:satMod val="150000"/>
              </a:schemeClr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400" dirty="0"/>
              <a:t>for the leg we assumed b=h ,but in horizontal beams    h=1.5*b and yield strength(Sy)=180Mpa,</a:t>
            </a:r>
          </a:p>
          <a:p>
            <a:r>
              <a:rPr lang="en-US" sz="2400" dirty="0"/>
              <a:t>Modules of Elasticity (E) =207Gpa </a:t>
            </a:r>
          </a:p>
          <a:p>
            <a:r>
              <a:rPr lang="en-US" sz="2400" dirty="0"/>
              <a:t>and the safety factor (n) is1.8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838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66800"/>
            <a:ext cx="7886700" cy="3263504"/>
          </a:xfrm>
        </p:spPr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9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Heat exchanger </a:t>
            </a:r>
          </a:p>
          <a:p>
            <a:r>
              <a:rPr lang="en-US" dirty="0" smtClean="0"/>
              <a:t>Q Initial =4000 watt</a:t>
            </a:r>
          </a:p>
          <a:p>
            <a:r>
              <a:rPr lang="en-US" dirty="0" smtClean="0"/>
              <a:t>Q for keep heat constant =3000 watt</a:t>
            </a:r>
          </a:p>
          <a:p>
            <a:r>
              <a:rPr lang="en-US" dirty="0" smtClean="0"/>
              <a:t>Operating time=8 </a:t>
            </a:r>
            <a:r>
              <a:rPr lang="en-US" dirty="0" err="1" smtClean="0"/>
              <a:t>hr</a:t>
            </a:r>
            <a:endParaRPr lang="en-US" dirty="0" smtClean="0"/>
          </a:p>
          <a:p>
            <a:r>
              <a:rPr lang="en-US" dirty="0" smtClean="0"/>
              <a:t>Running Cost per day (initial)=4*0.7*1=2.8 NIS</a:t>
            </a:r>
          </a:p>
          <a:p>
            <a:r>
              <a:rPr lang="en-US" dirty="0" smtClean="0"/>
              <a:t>Running Cost per day(keep heat constant )=3*0.7*8=16.8 NIS</a:t>
            </a:r>
            <a:endParaRPr lang="ar-SA" dirty="0" smtClean="0"/>
          </a:p>
          <a:p>
            <a:r>
              <a:rPr lang="en-US" dirty="0" smtClean="0"/>
              <a:t>Running Cost per day</a:t>
            </a:r>
            <a:r>
              <a:rPr lang="ar-SA" dirty="0" smtClean="0"/>
              <a:t> )</a:t>
            </a:r>
            <a:r>
              <a:rPr lang="en-US" dirty="0" smtClean="0"/>
              <a:t>Heat exchanger)=2.8+16.8=</a:t>
            </a:r>
            <a:r>
              <a:rPr lang="en-US" sz="3500" dirty="0" smtClean="0">
                <a:solidFill>
                  <a:srgbClr val="FFFF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19.6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smtClean="0"/>
              <a:t>NIS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889739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7886700" cy="3263504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sz="40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Ventilator</a:t>
            </a:r>
          </a:p>
          <a:p>
            <a:r>
              <a:rPr lang="en-US" dirty="0" smtClean="0"/>
              <a:t>Q=0.5 Kw</a:t>
            </a:r>
          </a:p>
          <a:p>
            <a:r>
              <a:rPr lang="en-US" dirty="0" smtClean="0"/>
              <a:t>Operating time=8 </a:t>
            </a:r>
            <a:r>
              <a:rPr lang="en-US" dirty="0" err="1" smtClean="0"/>
              <a:t>hr</a:t>
            </a:r>
            <a:endParaRPr lang="en-US" dirty="0" smtClean="0"/>
          </a:p>
          <a:p>
            <a:r>
              <a:rPr lang="en-US" dirty="0" smtClean="0"/>
              <a:t>Running Cost per day=8*0.5*0.7=</a:t>
            </a:r>
            <a:r>
              <a:rPr lang="en-US" sz="3200" dirty="0" smtClean="0">
                <a:solidFill>
                  <a:srgbClr val="FFFF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2.8</a:t>
            </a:r>
            <a:r>
              <a:rPr lang="en-US" dirty="0" smtClean="0"/>
              <a:t> NIS</a:t>
            </a:r>
          </a:p>
          <a:p>
            <a:endParaRPr lang="en-US" dirty="0" smtClean="0"/>
          </a:p>
          <a:p>
            <a:r>
              <a:rPr lang="en-US" sz="36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Total cost=2.8+19.6+1.5=</a:t>
            </a:r>
            <a:r>
              <a:rPr lang="en-US" sz="3600" dirty="0" smtClean="0">
                <a:solidFill>
                  <a:srgbClr val="FFFF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23.7</a:t>
            </a:r>
            <a:r>
              <a:rPr lang="en-US" sz="36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NIS</a:t>
            </a:r>
            <a:endParaRPr lang="en-US" sz="36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42324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6600" y="457200"/>
            <a:ext cx="3352800" cy="640521"/>
          </a:xfrm>
        </p:spPr>
        <p:txBody>
          <a:bodyPr>
            <a:normAutofit fontScale="90000"/>
          </a:bodyPr>
          <a:lstStyle/>
          <a:p>
            <a:r>
              <a:rPr lang="en-US" sz="4400" dirty="0" smtClean="0">
                <a:solidFill>
                  <a:srgbClr val="FFFF00"/>
                </a:solidFill>
                <a:latin typeface="Rockwell" panose="02060603020205020403" pitchFamily="18" charset="0"/>
                <a:cs typeface="Andalus" panose="02020603050405020304" pitchFamily="18" charset="-78"/>
              </a:rPr>
              <a:t>Conclusion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85800" y="1219200"/>
            <a:ext cx="74676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+mj-lt"/>
              </a:rPr>
              <a:t>We can conclude :</a:t>
            </a:r>
          </a:p>
          <a:p>
            <a:r>
              <a:rPr lang="en-US" sz="2800" dirty="0" smtClean="0">
                <a:latin typeface="+mj-lt"/>
              </a:rPr>
              <a:t>1- Conveyor-Dryer handling machine contributes to the mitigating of the </a:t>
            </a:r>
            <a:r>
              <a:rPr lang="en-US" sz="2800" dirty="0">
                <a:latin typeface="+mj-lt"/>
              </a:rPr>
              <a:t>workforce and reducing the monthly </a:t>
            </a:r>
            <a:r>
              <a:rPr lang="en-US" sz="2800" dirty="0" smtClean="0">
                <a:latin typeface="+mj-lt"/>
              </a:rPr>
              <a:t>costs.</a:t>
            </a:r>
            <a:br>
              <a:rPr lang="en-US" sz="2800" dirty="0" smtClean="0">
                <a:latin typeface="+mj-lt"/>
              </a:rPr>
            </a:br>
            <a:r>
              <a:rPr lang="en-US" sz="2800" dirty="0" smtClean="0">
                <a:latin typeface="+mj-lt"/>
              </a:rPr>
              <a:t/>
            </a:r>
            <a:br>
              <a:rPr lang="en-US" sz="2800" dirty="0" smtClean="0">
                <a:latin typeface="+mj-lt"/>
              </a:rPr>
            </a:br>
            <a:r>
              <a:rPr lang="en-US" sz="2800" dirty="0" smtClean="0">
                <a:latin typeface="+mj-lt"/>
              </a:rPr>
              <a:t>2- No more time-consuming activities in the drying of the coated plates.</a:t>
            </a:r>
            <a:br>
              <a:rPr lang="en-US" sz="2800" dirty="0" smtClean="0">
                <a:latin typeface="+mj-lt"/>
              </a:rPr>
            </a:br>
            <a:r>
              <a:rPr lang="en-US" sz="2800" dirty="0" smtClean="0">
                <a:latin typeface="+mj-lt"/>
              </a:rPr>
              <a:t/>
            </a:r>
            <a:br>
              <a:rPr lang="en-US" sz="2800" dirty="0" smtClean="0">
                <a:latin typeface="+mj-lt"/>
              </a:rPr>
            </a:br>
            <a:r>
              <a:rPr lang="en-US" sz="2800" dirty="0" smtClean="0">
                <a:latin typeface="+mj-lt"/>
              </a:rPr>
              <a:t>3- The efficiency of the tin production line is greatly increased.</a:t>
            </a:r>
            <a:br>
              <a:rPr lang="en-US" sz="2800" dirty="0" smtClean="0">
                <a:latin typeface="+mj-lt"/>
              </a:rPr>
            </a:br>
            <a:r>
              <a:rPr lang="en-US" sz="2800" dirty="0" smtClean="0">
                <a:latin typeface="+mj-lt"/>
              </a:rPr>
              <a:t/>
            </a:r>
            <a:br>
              <a:rPr lang="en-US" sz="2800" dirty="0" smtClean="0">
                <a:latin typeface="+mj-lt"/>
              </a:rPr>
            </a:br>
            <a:endParaRPr lang="en-US" sz="2800" dirty="0" smtClean="0"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4743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676400"/>
            <a:ext cx="8229600" cy="2667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sz="6000" dirty="0" smtClean="0">
                <a:solidFill>
                  <a:srgbClr val="FF0000"/>
                </a:solidFill>
              </a:rPr>
              <a:t/>
            </a:r>
            <a:br>
              <a:rPr lang="en-US" sz="6000" dirty="0" smtClean="0">
                <a:solidFill>
                  <a:srgbClr val="FF0000"/>
                </a:solidFill>
              </a:rPr>
            </a:br>
            <a:r>
              <a:rPr lang="en-US" sz="6000" dirty="0" smtClean="0">
                <a:solidFill>
                  <a:srgbClr val="FF0000"/>
                </a:solidFill>
              </a:rPr>
              <a:t>Thank You</a:t>
            </a:r>
            <a:br>
              <a:rPr lang="en-US" sz="6000" dirty="0" smtClean="0">
                <a:solidFill>
                  <a:srgbClr val="FF0000"/>
                </a:solidFill>
              </a:rPr>
            </a:br>
            <a:r>
              <a:rPr lang="en-US" sz="6000" dirty="0" smtClean="0">
                <a:solidFill>
                  <a:srgbClr val="FF0000"/>
                </a:solidFill>
              </a:rPr>
              <a:t>Any Question ?</a:t>
            </a:r>
            <a:endParaRPr lang="en-US" sz="60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11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981200" y="304800"/>
                <a:ext cx="4592782" cy="4020781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r>
                  <a:rPr lang="en-US" dirty="0"/>
                  <a:t>The equations that help us in design the frame:</a:t>
                </a:r>
              </a:p>
              <a:p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  <m:r>
                                  <a:rPr lang="en-US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US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  <m:r>
                                  <a:rPr lang="en-US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  <m:r>
                                  <a:rPr lang="en-US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  <m:r>
                                  <a:rPr lang="en-US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a:rPr lang="en-US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  <m:r>
                                  <a:rPr lang="en-US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a:rPr lang="en-US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  <m:r>
                                  <a:rPr lang="en-US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US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rad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dirty="0"/>
                  <a:t>                                                   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σ</m:t>
                    </m:r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M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C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I</m:t>
                        </m:r>
                      </m:den>
                    </m:f>
                    <m:r>
                      <a:rPr lang="en-US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P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A</m:t>
                        </m:r>
                      </m:den>
                    </m:f>
                  </m:oMath>
                </a14:m>
                <a:r>
                  <a:rPr lang="en-US" dirty="0"/>
                  <a:t>                                                                                         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τ</m:t>
                    </m:r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T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t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A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m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/>
                  <a:t>                                                                                           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m</m:t>
                        </m:r>
                      </m:sub>
                    </m:sSub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L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t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                                                                                    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I</m:t>
                    </m:r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b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p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                                                                                               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A</m:t>
                    </m:r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L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L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t</m:t>
                    </m:r>
                    <m:r>
                      <a:rPr lang="en-US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                                                                             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σ</m:t>
                    </m:r>
                    <m:r>
                      <a:rPr lang="en-US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,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σ</m:t>
                    </m:r>
                    <m:r>
                      <a:rPr lang="en-US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σx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σy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sty m:val="p"/>
                                      </m:rPr>
                                      <a:rPr lang="en-US">
                                        <a:latin typeface="Cambria Math" panose="02040503050406030204" pitchFamily="18" charset="0"/>
                                      </a:rPr>
                                      <m:t>σx</m:t>
                                    </m:r>
                                    <m:r>
                                      <a:rPr lang="en-US">
                                        <a:latin typeface="Cambria Math" panose="02040503050406030204" pitchFamily="18" charset="0"/>
                                      </a:rPr>
                                      <m:t>+ 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>
                                        <a:latin typeface="Cambria Math" panose="02040503050406030204" pitchFamily="18" charset="0"/>
                                      </a:rPr>
                                      <m:t>σy</m:t>
                                    </m:r>
                                  </m:num>
                                  <m:den>
                                    <m:r>
                                      <a:rPr lang="en-US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  <m:r>
                                  <a:rPr lang="en-US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>
                                        <a:latin typeface="Cambria Math" panose="02040503050406030204" pitchFamily="18" charset="0"/>
                                      </a:rPr>
                                      <m:t>τ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>
                                        <a:latin typeface="Cambria Math" panose="02040503050406030204" pitchFamily="18" charset="0"/>
                                      </a:rPr>
                                      <m:t>xy</m:t>
                                    </m:r>
                                  </m:sub>
                                </m:sSub>
                              </m:e>
                              <m:sup>
                                <m:r>
                                  <a:rPr lang="en-US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e>
                    </m:box>
                    <m:r>
                      <a:rPr lang="en-US">
                        <a:latin typeface="Cambria Math" panose="02040503050406030204" pitchFamily="18" charset="0"/>
                      </a:rPr>
                      <m:t>, 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σ</m:t>
                    </m:r>
                    <m:r>
                      <a:rPr lang="en-US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/>
                  <a:t>                              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𝑏𝑢𝑐𝑘𝑙𝑖𝑛𝑔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577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den>
                        </m:f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𝑀𝐿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𝑙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den>
                        </m:f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𝑠𝑒𝑐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𝑙𝑒𝑔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den>
                            </m:f>
                          </m:e>
                        </m:rad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dirty="0"/>
                  <a:t>                                                            </a:t>
                </a: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1200" y="304800"/>
                <a:ext cx="4592782" cy="4020781"/>
              </a:xfrm>
              <a:prstGeom prst="rect">
                <a:avLst/>
              </a:prstGeom>
              <a:blipFill rotWithShape="1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5542853"/>
              </p:ext>
            </p:extLst>
          </p:nvPr>
        </p:nvGraphicFramePr>
        <p:xfrm>
          <a:off x="762000" y="4495800"/>
          <a:ext cx="6934200" cy="1371600"/>
        </p:xfrm>
        <a:graphic>
          <a:graphicData uri="http://schemas.openxmlformats.org/drawingml/2006/table">
            <a:tbl>
              <a:tblPr firstRow="1" firstCol="1" bandRow="1"/>
              <a:tblGrid>
                <a:gridCol w="981834"/>
                <a:gridCol w="552281"/>
                <a:gridCol w="552281"/>
                <a:gridCol w="797740"/>
                <a:gridCol w="675011"/>
                <a:gridCol w="613646"/>
                <a:gridCol w="920469"/>
                <a:gridCol w="920469"/>
                <a:gridCol w="920469"/>
              </a:tblGrid>
              <a:tr h="55170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-Roman"/>
                          <a:ea typeface="Times New Roman"/>
                          <a:cs typeface="Arial"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-Roman"/>
                          <a:ea typeface="Times New Roman"/>
                          <a:cs typeface="Arial"/>
                        </a:rPr>
                        <a:t>Mx (N.m)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-Roman"/>
                          <a:ea typeface="Times New Roman"/>
                          <a:cs typeface="Arial"/>
                        </a:rPr>
                        <a:t>My (N.m)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-Roman"/>
                          <a:ea typeface="Times New Roman"/>
                          <a:cs typeface="Arial"/>
                        </a:rPr>
                        <a:t>Mz (N.m)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-Roman"/>
                          <a:ea typeface="Times New Roman"/>
                          <a:cs typeface="Arial"/>
                        </a:rPr>
                        <a:t>T (N.m)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-Roman"/>
                          <a:ea typeface="Times New Roman"/>
                          <a:cs typeface="Arial"/>
                        </a:rPr>
                        <a:t>Length (mm)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-Roman"/>
                          <a:ea typeface="Times New Roman"/>
                          <a:cs typeface="Arial"/>
                        </a:rPr>
                        <a:t>assumption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-Roman"/>
                          <a:ea typeface="Times New Roman"/>
                          <a:cs typeface="Arial"/>
                        </a:rPr>
                        <a:t>Normal force(P)(N)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-Roman"/>
                          <a:ea typeface="Times New Roman"/>
                          <a:cs typeface="Arial"/>
                        </a:rPr>
                        <a:t>Shear force(v)(N)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20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-Roman"/>
                          <a:ea typeface="Times New Roman"/>
                          <a:cs typeface="Arial"/>
                        </a:rPr>
                        <a:t>Small beam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-Roman"/>
                          <a:ea typeface="Times New Roman"/>
                          <a:cs typeface="Arial"/>
                        </a:rPr>
                        <a:t>148.5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-Roman"/>
                          <a:ea typeface="Times New Roman"/>
                          <a:cs typeface="Arial"/>
                        </a:rPr>
                        <a:t>0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-Roman"/>
                          <a:ea typeface="Times New Roman"/>
                          <a:cs typeface="Arial"/>
                        </a:rPr>
                        <a:t>0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-Roman"/>
                          <a:ea typeface="Times New Roman"/>
                          <a:cs typeface="Arial"/>
                        </a:rPr>
                        <a:t>1517.3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-Roman"/>
                          <a:ea typeface="Times New Roman"/>
                          <a:cs typeface="Arial"/>
                        </a:rPr>
                        <a:t>350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-Roman"/>
                          <a:ea typeface="Times New Roman"/>
                          <a:cs typeface="Arial"/>
                        </a:rPr>
                        <a:t>h=1.5*b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-Roman"/>
                          <a:ea typeface="Times New Roman"/>
                          <a:cs typeface="Arial"/>
                        </a:rPr>
                        <a:t>0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-Roman"/>
                          <a:ea typeface="Times New Roman"/>
                          <a:cs typeface="Arial"/>
                        </a:rPr>
                        <a:t>424.3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20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-Roman"/>
                          <a:ea typeface="Times New Roman"/>
                          <a:cs typeface="Arial"/>
                        </a:rPr>
                        <a:t>long beam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-Roman"/>
                          <a:ea typeface="Times New Roman"/>
                          <a:cs typeface="Arial"/>
                        </a:rPr>
                        <a:t>0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-Roman"/>
                          <a:ea typeface="Times New Roman"/>
                          <a:cs typeface="Arial"/>
                        </a:rPr>
                        <a:t>0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-Roman"/>
                          <a:ea typeface="Times New Roman"/>
                          <a:cs typeface="Arial"/>
                        </a:rPr>
                        <a:t>1577.3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-Roman"/>
                          <a:ea typeface="Times New Roman"/>
                          <a:cs typeface="Arial"/>
                        </a:rPr>
                        <a:t>148.5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-Roman"/>
                          <a:ea typeface="Times New Roman"/>
                          <a:cs typeface="Arial"/>
                        </a:rPr>
                        <a:t>3570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-Roman"/>
                          <a:ea typeface="Times New Roman"/>
                          <a:cs typeface="Arial"/>
                        </a:rPr>
                        <a:t>h=1.5*b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-Roman"/>
                          <a:ea typeface="Times New Roman"/>
                          <a:cs typeface="Arial"/>
                        </a:rPr>
                        <a:t>0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-Roman"/>
                          <a:ea typeface="Times New Roman"/>
                          <a:cs typeface="Arial"/>
                        </a:rPr>
                        <a:t>424.3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50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-Roman"/>
                          <a:ea typeface="Times New Roman"/>
                          <a:cs typeface="Arial"/>
                        </a:rPr>
                        <a:t>Each leg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-Roman"/>
                          <a:ea typeface="Times New Roman"/>
                          <a:cs typeface="Arial"/>
                        </a:rPr>
                        <a:t>148.5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-Roman"/>
                          <a:ea typeface="Times New Roman"/>
                          <a:cs typeface="Arial"/>
                        </a:rPr>
                        <a:t>0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-Roman"/>
                          <a:ea typeface="Times New Roman"/>
                          <a:cs typeface="Arial"/>
                        </a:rPr>
                        <a:t>1577.3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-Roman"/>
                          <a:ea typeface="Times New Roman"/>
                          <a:cs typeface="Arial"/>
                        </a:rPr>
                        <a:t>0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-Roman"/>
                          <a:ea typeface="Times New Roman"/>
                          <a:cs typeface="Arial"/>
                        </a:rPr>
                        <a:t>1000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-Roman"/>
                          <a:ea typeface="Times New Roman"/>
                          <a:cs typeface="Arial"/>
                        </a:rPr>
                        <a:t>h=b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-Roman"/>
                          <a:ea typeface="Times New Roman"/>
                          <a:cs typeface="Arial"/>
                        </a:rPr>
                        <a:t>424.3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-Roman"/>
                          <a:ea typeface="Times New Roman"/>
                          <a:cs typeface="Arial"/>
                        </a:rPr>
                        <a:t>0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215871" y="5859169"/>
            <a:ext cx="2781531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-Roman" charset="0"/>
                <a:ea typeface="Times New Roman" pitchFamily="18" charset="0"/>
                <a:cs typeface="Arial" pitchFamily="34" charset="0"/>
              </a:rPr>
              <a:t>summary for forces analysis</a:t>
            </a:r>
            <a:endParaRPr kumimoji="0" lang="en-US" alt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-Roman" charset="0"/>
                <a:ea typeface="Times New Roman" pitchFamily="18" charset="0"/>
                <a:cs typeface="Arial" pitchFamily="34" charset="0"/>
              </a:rPr>
              <a:t>                                                            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5978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868664"/>
            <a:ext cx="2523259" cy="204138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/>
          <p:cNvSpPr/>
          <p:nvPr/>
        </p:nvSpPr>
        <p:spPr>
          <a:xfrm>
            <a:off x="3886200" y="498764"/>
            <a:ext cx="4343400" cy="10668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this results for identical four legs which L=b=h=40mm</a:t>
            </a:r>
            <a:endParaRPr lang="en-US" sz="2800" dirty="0"/>
          </a:p>
        </p:txBody>
      </p:sp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35106"/>
            <a:ext cx="2523259" cy="190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5952" y="1587644"/>
            <a:ext cx="2114550" cy="191452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ounded Rectangle 7"/>
          <p:cNvSpPr/>
          <p:nvPr/>
        </p:nvSpPr>
        <p:spPr>
          <a:xfrm>
            <a:off x="5627540" y="3502169"/>
            <a:ext cx="1631373" cy="304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Cross section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>
            <a:off x="2828059" y="685800"/>
            <a:ext cx="829541" cy="601806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886200" y="4055051"/>
            <a:ext cx="4572000" cy="10668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this results for identical four beams which b=40mm, h=60</a:t>
            </a:r>
            <a:endParaRPr lang="en-US" sz="2800" dirty="0"/>
          </a:p>
        </p:txBody>
      </p:sp>
      <p:sp>
        <p:nvSpPr>
          <p:cNvPr id="11" name="Right Arrow 10"/>
          <p:cNvSpPr/>
          <p:nvPr/>
        </p:nvSpPr>
        <p:spPr>
          <a:xfrm>
            <a:off x="2828059" y="4287548"/>
            <a:ext cx="829541" cy="601806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266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>
          <a:xfrm>
            <a:off x="143740" y="484906"/>
            <a:ext cx="1913660" cy="81049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2- Bolts Design</a:t>
            </a:r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193196" y="2094407"/>
            <a:ext cx="26029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K</a:t>
            </a:r>
            <a:r>
              <a:rPr lang="en-US" baseline="-25000" dirty="0"/>
              <a:t>m</a:t>
            </a:r>
            <a:r>
              <a:rPr lang="en-US" dirty="0"/>
              <a:t> = E *d * A *exp(B*d/l)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543132" y="2835441"/>
                <a:ext cx="1596912" cy="49981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K</a:t>
                </a:r>
                <a:r>
                  <a:rPr lang="en-US" baseline="-25000" dirty="0"/>
                  <a:t>b</a:t>
                </a:r>
                <a:r>
                  <a:rPr lang="en-US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𝐴𝑑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𝐴𝑡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𝐸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𝐴𝑑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𝑙𝑡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𝐴𝑡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𝑙𝑑</m:t>
                        </m:r>
                      </m:den>
                    </m:f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132" y="2835441"/>
                <a:ext cx="1596912" cy="499817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l="-3053" b="-73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780377" y="4840743"/>
                <a:ext cx="1122423" cy="49981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C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𝐾𝑏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𝐾𝑏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𝐾𝑚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0377" y="4840743"/>
                <a:ext cx="1122423" cy="499817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4348" r="-3804" b="-73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776367" y="5831656"/>
            <a:ext cx="11304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</a:t>
            </a:r>
            <a:r>
              <a:rPr lang="en-US" baseline="-25000" dirty="0"/>
              <a:t>b</a:t>
            </a:r>
            <a:r>
              <a:rPr lang="en-US" dirty="0"/>
              <a:t> = F</a:t>
            </a:r>
            <a:r>
              <a:rPr lang="en-US" baseline="-25000" dirty="0"/>
              <a:t>i</a:t>
            </a:r>
            <a:r>
              <a:rPr lang="en-US" dirty="0"/>
              <a:t> +CF</a:t>
            </a:r>
          </a:p>
        </p:txBody>
      </p:sp>
      <p:sp>
        <p:nvSpPr>
          <p:cNvPr id="8" name="Rectangle 7"/>
          <p:cNvSpPr/>
          <p:nvPr/>
        </p:nvSpPr>
        <p:spPr>
          <a:xfrm>
            <a:off x="532713" y="2463739"/>
            <a:ext cx="16177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</a:t>
            </a:r>
            <a:r>
              <a:rPr lang="en-US" baseline="-25000" dirty="0"/>
              <a:t>m</a:t>
            </a:r>
            <a:r>
              <a:rPr lang="en-US" dirty="0"/>
              <a:t> = (1-C)*F –F</a:t>
            </a:r>
            <a:r>
              <a:rPr lang="en-US" baseline="-25000" dirty="0"/>
              <a:t>i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930258" y="5340560"/>
                <a:ext cx="822661" cy="4910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Ϭ</a:t>
                </a:r>
                <a:r>
                  <a:rPr lang="en-US" baseline="-25000" dirty="0"/>
                  <a:t>i</a:t>
                </a:r>
                <a:r>
                  <a:rPr lang="en-US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𝐹𝑖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𝐴𝑡</m:t>
                        </m:r>
                      </m:den>
                    </m:f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0258" y="5340560"/>
                <a:ext cx="822661" cy="491096"/>
              </a:xfrm>
              <a:prstGeom prst="rect">
                <a:avLst/>
              </a:prstGeom>
              <a:blipFill rotWithShape="1">
                <a:blip r:embed="rId4" cstate="print"/>
                <a:stretch>
                  <a:fillRect l="-6667" b="-74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476703" y="3335258"/>
                <a:ext cx="1729769" cy="49237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Ϭ</a:t>
                </a:r>
                <a:r>
                  <a:rPr lang="en-US" baseline="-25000" dirty="0"/>
                  <a:t>servise </a:t>
                </a:r>
                <a:r>
                  <a:rPr lang="en-US" dirty="0"/>
                  <a:t> = Ϭ</a:t>
                </a:r>
                <a:r>
                  <a:rPr lang="en-US" baseline="-25000" dirty="0"/>
                  <a:t>i</a:t>
                </a:r>
                <a:r>
                  <a:rPr lang="en-US" dirty="0"/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𝐴𝑡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703" y="3335258"/>
                <a:ext cx="1729769" cy="492379"/>
              </a:xfrm>
              <a:prstGeom prst="rect">
                <a:avLst/>
              </a:prstGeom>
              <a:blipFill rotWithShape="1">
                <a:blip r:embed="rId5" cstate="print"/>
                <a:stretch>
                  <a:fillRect l="-2817" r="-5634" b="-74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685800" y="3827637"/>
                <a:ext cx="1311578" cy="49250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N</a:t>
                </a:r>
                <a:r>
                  <a:rPr lang="en-US" baseline="-25000" dirty="0"/>
                  <a:t>l</a:t>
                </a:r>
                <a:r>
                  <a:rPr lang="en-US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𝑆𝑝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𝐴𝑡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𝐹𝑖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𝐹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" y="3827637"/>
                <a:ext cx="1311578" cy="492507"/>
              </a:xfrm>
              <a:prstGeom prst="rect">
                <a:avLst/>
              </a:prstGeom>
              <a:blipFill rotWithShape="1">
                <a:blip r:embed="rId6" cstate="print"/>
                <a:stretch>
                  <a:fillRect l="-4186" r="-1860" b="-74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/>
          <p:cNvSpPr/>
          <p:nvPr/>
        </p:nvSpPr>
        <p:spPr>
          <a:xfrm>
            <a:off x="835679" y="4408642"/>
            <a:ext cx="10118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N = sp/Ϭ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38767" y="1600201"/>
            <a:ext cx="2449411" cy="381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Some eqn. may help us</a:t>
            </a:r>
            <a:endParaRPr lang="en-US" dirty="0"/>
          </a:p>
        </p:txBody>
      </p:sp>
      <p:pic>
        <p:nvPicPr>
          <p:cNvPr id="14" name="Picture 13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8727" y="1252040"/>
            <a:ext cx="5105400" cy="2405559"/>
          </a:xfrm>
          <a:prstGeom prst="rect">
            <a:avLst/>
          </a:prstGeom>
        </p:spPr>
      </p:pic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3631839"/>
              </p:ext>
            </p:extLst>
          </p:nvPr>
        </p:nvGraphicFramePr>
        <p:xfrm>
          <a:off x="3431886" y="4152901"/>
          <a:ext cx="2349500" cy="2261870"/>
        </p:xfrm>
        <a:graphic>
          <a:graphicData uri="http://schemas.openxmlformats.org/drawingml/2006/table">
            <a:tbl>
              <a:tblPr firstRow="1" firstCol="1" bandRow="1"/>
              <a:tblGrid>
                <a:gridCol w="2349500"/>
              </a:tblGrid>
              <a:tr h="17526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Carbon steel :  E = 207 GPa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11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Grid length (</a:t>
                      </a:r>
                      <a:r>
                        <a:rPr lang="en-US" sz="1200" dirty="0">
                          <a:effectLst/>
                          <a:latin typeface="Times New Roman"/>
                          <a:ea typeface="Calibri"/>
                          <a:cs typeface="Calibri"/>
                        </a:rPr>
                        <a:t>ℓ</a:t>
                      </a:r>
                      <a:r>
                        <a:rPr lang="en-US" sz="12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)  = 19 mm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L = 30 mm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L</a:t>
                      </a:r>
                      <a:r>
                        <a:rPr lang="en-US" sz="1200" baseline="-250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t</a:t>
                      </a:r>
                      <a:r>
                        <a:rPr lang="en-US" sz="12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 = 26 mm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L</a:t>
                      </a:r>
                      <a:r>
                        <a:rPr lang="en-US" sz="1200" baseline="-250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d</a:t>
                      </a:r>
                      <a:r>
                        <a:rPr lang="en-US" sz="12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 = L – L</a:t>
                      </a:r>
                      <a:r>
                        <a:rPr lang="en-US" sz="1200" baseline="-250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t</a:t>
                      </a:r>
                      <a:r>
                        <a:rPr lang="en-US" sz="12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 = 4 mm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L</a:t>
                      </a:r>
                      <a:r>
                        <a:rPr lang="en-US" sz="1200" baseline="-250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t</a:t>
                      </a:r>
                      <a:r>
                        <a:rPr lang="en-US" sz="12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 = l – l</a:t>
                      </a:r>
                      <a:r>
                        <a:rPr lang="en-US" sz="1200" baseline="-250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d</a:t>
                      </a:r>
                      <a:r>
                        <a:rPr lang="en-US" sz="12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 = 15 mm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F = 100 KN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F</a:t>
                      </a:r>
                      <a:r>
                        <a:rPr lang="en-US" sz="1200" baseline="-250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i </a:t>
                      </a:r>
                      <a:r>
                        <a:rPr lang="en-US" sz="12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 = 13.4 </a:t>
                      </a:r>
                      <a:r>
                        <a:rPr lang="en-US" sz="12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N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S</a:t>
                      </a:r>
                      <a:r>
                        <a:rPr lang="en-US" sz="1200" baseline="-250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p</a:t>
                      </a:r>
                      <a:r>
                        <a:rPr lang="en-US" sz="12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 = 830 MPa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A = 0.78715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42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B = </a:t>
                      </a:r>
                      <a:r>
                        <a:rPr lang="en-US" sz="12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0.62873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42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N=1.5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1" name="Rectangle 20"/>
          <p:cNvSpPr/>
          <p:nvPr/>
        </p:nvSpPr>
        <p:spPr>
          <a:xfrm>
            <a:off x="3006436" y="3692890"/>
            <a:ext cx="3200400" cy="381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Recommendations and needed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6511636" y="4840743"/>
            <a:ext cx="15359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</a:t>
            </a:r>
            <a:r>
              <a:rPr lang="en-US" baseline="-25000" dirty="0"/>
              <a:t>t</a:t>
            </a:r>
            <a:r>
              <a:rPr lang="en-US" dirty="0"/>
              <a:t> = </a:t>
            </a:r>
            <a:r>
              <a:rPr lang="en-US" dirty="0" smtClean="0"/>
              <a:t>14.2 </a:t>
            </a:r>
            <a:r>
              <a:rPr lang="en-US" dirty="0"/>
              <a:t>mm</a:t>
            </a:r>
            <a:r>
              <a:rPr lang="en-US" baseline="30000" dirty="0"/>
              <a:t>2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5867400" y="4530045"/>
            <a:ext cx="20040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M </a:t>
            </a:r>
            <a:r>
              <a:rPr lang="en-US" dirty="0" smtClean="0"/>
              <a:t>5 *0.8  class 9.8 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833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228600" y="228600"/>
            <a:ext cx="1989860" cy="7620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3- Welding  Design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768925"/>
            <a:ext cx="3924300" cy="225710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ounded Rectangle 3"/>
          <p:cNvSpPr/>
          <p:nvPr/>
        </p:nvSpPr>
        <p:spPr>
          <a:xfrm>
            <a:off x="457200" y="1676400"/>
            <a:ext cx="16002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N=1.5</a:t>
            </a:r>
          </a:p>
          <a:p>
            <a:pPr algn="ctr"/>
            <a:r>
              <a:rPr lang="en-US" dirty="0" smtClean="0"/>
              <a:t>Sy=100Mpa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477078" y="2884707"/>
                <a:ext cx="1148272" cy="49109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/>
              <a:p>
                <a:r>
                  <a:rPr lang="en-US" dirty="0"/>
                  <a:t>Ϭ”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𝑀𝑥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𝐼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078" y="2884707"/>
                <a:ext cx="1148272" cy="491096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3646" b="-47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477079" y="4191000"/>
                <a:ext cx="1148271" cy="4898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/>
              <a:p>
                <a:r>
                  <a:rPr lang="en-US" dirty="0"/>
                  <a:t>Ϭ’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𝐹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den>
                    </m:f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079" y="4191000"/>
                <a:ext cx="1148271" cy="489814"/>
              </a:xfrm>
              <a:prstGeom prst="rect">
                <a:avLst/>
              </a:prstGeom>
              <a:blipFill rotWithShape="1">
                <a:blip r:embed="rId4" cstate="print"/>
                <a:stretch>
                  <a:fillRect l="-3646" b="-48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477079" y="3540945"/>
                <a:ext cx="1148272" cy="49109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/>
              <a:p>
                <a:r>
                  <a:rPr lang="en-US" dirty="0"/>
                  <a:t>Ϭ”’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𝑀𝑦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𝐼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079" y="3540945"/>
                <a:ext cx="1148272" cy="491096"/>
              </a:xfrm>
              <a:prstGeom prst="rect">
                <a:avLst/>
              </a:prstGeom>
              <a:blipFill rotWithShape="1">
                <a:blip r:embed="rId5" cstate="print"/>
                <a:stretch>
                  <a:fillRect l="-3646" t="-4819" b="-54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ounded Rectangle 8"/>
          <p:cNvSpPr/>
          <p:nvPr/>
        </p:nvSpPr>
        <p:spPr>
          <a:xfrm>
            <a:off x="3467100" y="3786494"/>
            <a:ext cx="3733800" cy="215710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That gives us the area which equals</a:t>
            </a:r>
          </a:p>
          <a:p>
            <a:pPr algn="ctr"/>
            <a:r>
              <a:rPr lang="en-US" dirty="0"/>
              <a:t>6.74*10</a:t>
            </a:r>
            <a:r>
              <a:rPr lang="en-US" baseline="30000" dirty="0"/>
              <a:t>-4</a:t>
            </a:r>
            <a:r>
              <a:rPr lang="en-US" dirty="0"/>
              <a:t> m</a:t>
            </a:r>
            <a:r>
              <a:rPr lang="en-US" baseline="30000" dirty="0"/>
              <a:t>2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And the inertia is </a:t>
            </a:r>
          </a:p>
          <a:p>
            <a:pPr algn="ctr"/>
            <a:r>
              <a:rPr lang="en-US" dirty="0"/>
              <a:t>2.666*10</a:t>
            </a:r>
            <a:r>
              <a:rPr lang="en-US" baseline="30000" dirty="0"/>
              <a:t>-5</a:t>
            </a:r>
            <a:r>
              <a:rPr lang="en-US" dirty="0"/>
              <a:t> m</a:t>
            </a:r>
            <a:r>
              <a:rPr lang="en-US" baseline="30000" dirty="0"/>
              <a:t>3</a:t>
            </a:r>
            <a:endParaRPr lang="en-US" dirty="0" smtClean="0"/>
          </a:p>
          <a:p>
            <a:pPr algn="ctr"/>
            <a:r>
              <a:rPr lang="en-US" dirty="0" smtClean="0"/>
              <a:t>So the thickness of weld is</a:t>
            </a:r>
          </a:p>
          <a:p>
            <a:pPr algn="ctr"/>
            <a:r>
              <a:rPr lang="en-US" dirty="0" smtClean="0"/>
              <a:t>6mm</a:t>
            </a:r>
          </a:p>
          <a:p>
            <a:pPr algn="ctr"/>
            <a:endParaRPr lang="en-US" baseline="30000" dirty="0" smtClean="0"/>
          </a:p>
          <a:p>
            <a:pPr algn="ctr"/>
            <a:endParaRPr lang="en-US" baseline="30000" dirty="0" smtClean="0"/>
          </a:p>
        </p:txBody>
      </p:sp>
      <p:sp>
        <p:nvSpPr>
          <p:cNvPr id="10" name="Rectangle 9"/>
          <p:cNvSpPr/>
          <p:nvPr/>
        </p:nvSpPr>
        <p:spPr>
          <a:xfrm>
            <a:off x="457200" y="4876800"/>
            <a:ext cx="17526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Ϭ= Ϭ’ +</a:t>
            </a:r>
            <a:r>
              <a:rPr lang="en-US" dirty="0"/>
              <a:t> Ϭ” </a:t>
            </a:r>
            <a:r>
              <a:rPr lang="en-US" dirty="0" smtClean="0"/>
              <a:t>+</a:t>
            </a:r>
            <a:r>
              <a:rPr lang="en-US" dirty="0"/>
              <a:t> Ϭ”’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57200" y="5715000"/>
            <a:ext cx="16002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N=Sy/</a:t>
            </a:r>
            <a:r>
              <a:rPr lang="en-US" dirty="0"/>
              <a:t> </a:t>
            </a:r>
            <a:r>
              <a:rPr lang="en-US" dirty="0" smtClean="0"/>
              <a:t>Ϭ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862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4800" y="-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CAD Design</a:t>
            </a:r>
            <a:endParaRPr lang="ar-SA" sz="4000" dirty="0"/>
          </a:p>
        </p:txBody>
      </p:sp>
      <p:pic>
        <p:nvPicPr>
          <p:cNvPr id="4" name="صورة 3" descr="conveyor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990600"/>
            <a:ext cx="8610599" cy="5334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9688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atch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966</TotalTime>
  <Words>1221</Words>
  <Application>Microsoft Office PowerPoint</Application>
  <PresentationFormat>On-screen Show (4:3)</PresentationFormat>
  <Paragraphs>304</Paragraphs>
  <Slides>43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3" baseType="lpstr">
      <vt:lpstr>Andalus</vt:lpstr>
      <vt:lpstr>Arial</vt:lpstr>
      <vt:lpstr>Calibri</vt:lpstr>
      <vt:lpstr>Cambria Math</vt:lpstr>
      <vt:lpstr>Rockwell</vt:lpstr>
      <vt:lpstr>Times New Roman</vt:lpstr>
      <vt:lpstr>Times-Roman</vt:lpstr>
      <vt:lpstr>Tw Cen MT</vt:lpstr>
      <vt:lpstr>Wingdings</vt:lpstr>
      <vt:lpstr>Thatch</vt:lpstr>
      <vt:lpstr>PowerPoint Presentation</vt:lpstr>
      <vt:lpstr>Outline: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CAD Design</vt:lpstr>
      <vt:lpstr>PowerPoint Presentation</vt:lpstr>
      <vt:lpstr>PowerPoint Presentation</vt:lpstr>
      <vt:lpstr>Actual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Drying System:</vt:lpstr>
      <vt:lpstr>Drying time depends on  </vt:lpstr>
      <vt:lpstr>Investigations of drying rate parameters </vt:lpstr>
      <vt:lpstr>Dryer with pipe manifold air distribution :</vt:lpstr>
      <vt:lpstr> Cover of dryer parameters:</vt:lpstr>
      <vt:lpstr>Heat exchanger :</vt:lpstr>
      <vt:lpstr>Ventilator (Fan Selection):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Total cost </vt:lpstr>
      <vt:lpstr>PowerPoint Presentation</vt:lpstr>
      <vt:lpstr>PowerPoint Presentation</vt:lpstr>
      <vt:lpstr>Conclusion </vt:lpstr>
      <vt:lpstr>  Thank You Any Question 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omar</dc:creator>
  <cp:lastModifiedBy>Yahya</cp:lastModifiedBy>
  <cp:revision>75</cp:revision>
  <dcterms:created xsi:type="dcterms:W3CDTF">2006-08-16T00:00:00Z</dcterms:created>
  <dcterms:modified xsi:type="dcterms:W3CDTF">2014-05-13T19:51:13Z</dcterms:modified>
</cp:coreProperties>
</file>