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1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5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9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9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0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8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7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1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2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C0FE49F-229D-4813-80FD-FAF98B7B8CA6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901FEB-2AA8-4295-9538-8C5AD1DF7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2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0D41E-59E3-49AB-892B-BE8ECC928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2780" y="1670234"/>
            <a:ext cx="5055259" cy="23876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interruption of finical support and its impact on construction sector and infrastructure in Palestine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754000-FB69-446C-8776-73108E1AC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2780" y="4451486"/>
            <a:ext cx="9144000" cy="165576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pPr algn="l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Osayd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Jabe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supervised 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Aydi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Dr.Mohammad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Ne`meh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Mahmoud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Dwekat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Essam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CA8FED-2033-4E4A-BDCF-93B89110A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056" y="1402671"/>
            <a:ext cx="2997758" cy="293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53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EC8A9-1B0C-4D03-8D6F-0D4844B24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 part one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608A2B-5809-47D1-8433-DA65DBEF4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42" y="1968797"/>
            <a:ext cx="9416644" cy="187541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FBF3F1-3317-4401-BD2D-E4EB61FBF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29000"/>
            <a:ext cx="9612086" cy="265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E9AC-50E8-40EB-A7E1-0560C3903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 part two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FC23A-C066-40F4-B273-9574FA055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second part deals with the indicators that have been adopted and studied using the Likert scale.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second part was divided into 7 main axes based on the type of indicators, whether they are related to workers or projects.</a:t>
            </a:r>
          </a:p>
        </p:txBody>
      </p:sp>
    </p:spTree>
    <p:extLst>
      <p:ext uri="{BB962C8B-B14F-4D97-AF65-F5344CB8AC3E}">
        <p14:creationId xmlns:p14="http://schemas.microsoft.com/office/powerpoint/2010/main" val="2759430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B88A2-4DAE-4819-A853-F6DFA5C94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 part two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4878F6-2330-4332-BEB5-64404B79D1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740" y="2576694"/>
            <a:ext cx="7254869" cy="3139712"/>
          </a:xfrm>
        </p:spPr>
      </p:pic>
    </p:spTree>
    <p:extLst>
      <p:ext uri="{BB962C8B-B14F-4D97-AF65-F5344CB8AC3E}">
        <p14:creationId xmlns:p14="http://schemas.microsoft.com/office/powerpoint/2010/main" val="775856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90E9A-4297-451D-AF60-F2C11FDCD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5346-DF3B-4B11-9004-61EE785C7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After obtaining the results from the questionnaire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These results were sent to a specialized statistical analyst to obtain the results of this questionnaire</a:t>
            </a:r>
          </a:p>
        </p:txBody>
      </p:sp>
    </p:spTree>
    <p:extLst>
      <p:ext uri="{BB962C8B-B14F-4D97-AF65-F5344CB8AC3E}">
        <p14:creationId xmlns:p14="http://schemas.microsoft.com/office/powerpoint/2010/main" val="2589409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8AD5A-1C61-436D-BA88-C9E2C9CA5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F0FCC-A8E2-4F87-826B-84EED8BAB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his analysis, he relied on SPSS to perform the following tests</a:t>
            </a:r>
            <a:r>
              <a:rPr lang="ar-SA" dirty="0"/>
              <a:t>:</a:t>
            </a:r>
          </a:p>
          <a:p>
            <a:pPr marL="0" marR="30480" indent="0" algn="just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Means, frequencies, standard deviations, and percentages in order to estimate the relative percentage of every item.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30480" indent="0" algn="just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2.T-tests for Independent Samples to test the assumptions related to the variable of classification.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30480" indent="0" algn="just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3.One-Way Analysis of Variance (ANOVA) to test the variables of qualification, employees and experience.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marR="30480" indent="0" algn="justLow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4.Cronbach Alpha is used to test the consistency of the items in the questionnaire.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26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407DE-8414-4E5C-9FAE-141D43D94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79C1D-0884-4FA2-9FC3-D2E8661D8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statistical analysis to extract the results, the questionnaire was divided into two main parts to complete this process</a:t>
            </a:r>
          </a:p>
        </p:txBody>
      </p:sp>
    </p:spTree>
    <p:extLst>
      <p:ext uri="{BB962C8B-B14F-4D97-AF65-F5344CB8AC3E}">
        <p14:creationId xmlns:p14="http://schemas.microsoft.com/office/powerpoint/2010/main" val="331251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816-E355-43C4-870A-F31ED01A8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85" y="139951"/>
            <a:ext cx="719545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 and conclusion part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8A71B-D002-4EEF-AB7C-0F74F0A55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79140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part of the questionnaire, the objective was to find out the percentage of each answer to the multiple choice questions</a:t>
            </a:r>
            <a:endParaRPr lang="ar-SA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CF1732-841A-44E6-BE7E-C06585D6A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739311"/>
              </p:ext>
            </p:extLst>
          </p:nvPr>
        </p:nvGraphicFramePr>
        <p:xfrm>
          <a:off x="5299789" y="1380930"/>
          <a:ext cx="6282348" cy="5489593"/>
        </p:xfrm>
        <a:graphic>
          <a:graphicData uri="http://schemas.openxmlformats.org/drawingml/2006/table">
            <a:tbl>
              <a:tblPr firstRow="1" firstCol="1" bandRow="1"/>
              <a:tblGrid>
                <a:gridCol w="1707544">
                  <a:extLst>
                    <a:ext uri="{9D8B030D-6E8A-4147-A177-3AD203B41FA5}">
                      <a16:colId xmlns:a16="http://schemas.microsoft.com/office/drawing/2014/main" val="4256228623"/>
                    </a:ext>
                  </a:extLst>
                </a:gridCol>
                <a:gridCol w="1448618">
                  <a:extLst>
                    <a:ext uri="{9D8B030D-6E8A-4147-A177-3AD203B41FA5}">
                      <a16:colId xmlns:a16="http://schemas.microsoft.com/office/drawing/2014/main" val="3045442721"/>
                    </a:ext>
                  </a:extLst>
                </a:gridCol>
                <a:gridCol w="1563093">
                  <a:extLst>
                    <a:ext uri="{9D8B030D-6E8A-4147-A177-3AD203B41FA5}">
                      <a16:colId xmlns:a16="http://schemas.microsoft.com/office/drawing/2014/main" val="636690002"/>
                    </a:ext>
                  </a:extLst>
                </a:gridCol>
                <a:gridCol w="1563093">
                  <a:extLst>
                    <a:ext uri="{9D8B030D-6E8A-4147-A177-3AD203B41FA5}">
                      <a16:colId xmlns:a16="http://schemas.microsoft.com/office/drawing/2014/main" val="2252240467"/>
                    </a:ext>
                  </a:extLst>
                </a:gridCol>
              </a:tblGrid>
              <a:tr h="213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958246479"/>
                  </a:ext>
                </a:extLst>
              </a:tr>
              <a:tr h="2024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Executed projects in the last 5 years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1-6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148362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7-10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846887"/>
                  </a:ext>
                </a:extLst>
              </a:tr>
              <a:tr h="7687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591168"/>
                  </a:ext>
                </a:extLst>
              </a:tr>
              <a:tr h="2024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Failed projects in the last 5 years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1-5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651345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6-8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724159"/>
                  </a:ext>
                </a:extLst>
              </a:tr>
              <a:tr h="7687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17.3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234434"/>
                  </a:ext>
                </a:extLst>
              </a:tr>
              <a:tr h="2024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funds projects in the last 5 years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1-5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109380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6-8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641966"/>
                  </a:ext>
                </a:extLst>
              </a:tr>
              <a:tr h="10515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764305"/>
                  </a:ext>
                </a:extLst>
              </a:tr>
              <a:tr h="202445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Office Engineer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206370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Consultant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965639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Contractor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32.7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262219"/>
                  </a:ext>
                </a:extLst>
              </a:tr>
              <a:tr h="20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Sub- contractor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3048600"/>
                  </a:ext>
                </a:extLst>
              </a:tr>
              <a:tr h="51023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3659" marR="53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364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423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BBD33-A54C-4CE8-8E99-F9FC876BF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and conclusion part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D9E95-5D0A-4D08-95EE-1A1FE912B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2568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Statistical analysis of questions that can choose more than one answer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1AE253F-CD54-42F6-AB3C-7E5C61FCF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395147"/>
              </p:ext>
            </p:extLst>
          </p:nvPr>
        </p:nvGraphicFramePr>
        <p:xfrm>
          <a:off x="4662044" y="1754604"/>
          <a:ext cx="6691755" cy="4947362"/>
        </p:xfrm>
        <a:graphic>
          <a:graphicData uri="http://schemas.openxmlformats.org/drawingml/2006/table">
            <a:tbl>
              <a:tblPr firstRow="1" firstCol="1" bandRow="1"/>
              <a:tblGrid>
                <a:gridCol w="1818292">
                  <a:extLst>
                    <a:ext uri="{9D8B030D-6E8A-4147-A177-3AD203B41FA5}">
                      <a16:colId xmlns:a16="http://schemas.microsoft.com/office/drawing/2014/main" val="1774296992"/>
                    </a:ext>
                  </a:extLst>
                </a:gridCol>
                <a:gridCol w="1514721">
                  <a:extLst>
                    <a:ext uri="{9D8B030D-6E8A-4147-A177-3AD203B41FA5}">
                      <a16:colId xmlns:a16="http://schemas.microsoft.com/office/drawing/2014/main" val="1292559703"/>
                    </a:ext>
                  </a:extLst>
                </a:gridCol>
                <a:gridCol w="1693605">
                  <a:extLst>
                    <a:ext uri="{9D8B030D-6E8A-4147-A177-3AD203B41FA5}">
                      <a16:colId xmlns:a16="http://schemas.microsoft.com/office/drawing/2014/main" val="701733812"/>
                    </a:ext>
                  </a:extLst>
                </a:gridCol>
                <a:gridCol w="1665137">
                  <a:extLst>
                    <a:ext uri="{9D8B030D-6E8A-4147-A177-3AD203B41FA5}">
                      <a16:colId xmlns:a16="http://schemas.microsoft.com/office/drawing/2014/main" val="2221689328"/>
                    </a:ext>
                  </a:extLst>
                </a:gridCol>
              </a:tblGrid>
              <a:tr h="312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05898445"/>
                  </a:ext>
                </a:extLst>
              </a:tr>
              <a:tr h="49457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Criteria for responses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Previous experience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98.1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619285"/>
                  </a:ext>
                </a:extLst>
              </a:tr>
              <a:tr h="3474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Work market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57574"/>
                  </a:ext>
                </a:extLst>
              </a:tr>
              <a:tr h="494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Political subjects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__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___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8659625"/>
                  </a:ext>
                </a:extLst>
              </a:tr>
              <a:tr h="494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Palestinian indicators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___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____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881204"/>
                  </a:ext>
                </a:extLst>
              </a:tr>
              <a:tr h="64782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Does financial support cause developing or deterioration of infrastructure in Palestine?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659630"/>
                  </a:ext>
                </a:extLst>
              </a:tr>
              <a:tr h="766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158792"/>
                  </a:ext>
                </a:extLst>
              </a:tr>
              <a:tr h="34132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Does the cut of financial support weaken the Palestinian economy?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</a:txBody>
                  <a:tcPr marL="44919" marR="4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5673689"/>
                  </a:ext>
                </a:extLst>
              </a:tr>
              <a:tr h="782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919" marR="4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527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280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CAED5-FAC9-4BBC-B67D-74233C2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and conclusion part two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30675B-DBA4-4AE1-BF19-38E42635A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In the second part of the questionnaire, he analyzed the results related to the indicators that we relied on in this research</a:t>
            </a:r>
          </a:p>
          <a:p>
            <a:pPr marL="0" indent="0">
              <a:buNone/>
            </a:pPr>
            <a:r>
              <a:rPr lang="en-US" sz="2400" dirty="0"/>
              <a:t>The second part of the questionnaire was divided into seven main themes:</a:t>
            </a: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Workers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Project duration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Financial affairs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contractor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project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Social and services affairs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Equipment`s and construction supplies </a:t>
            </a:r>
            <a:endParaRPr lang="ar-SA" sz="2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25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90D01-9FF8-4FEB-B9F4-FB60E48D8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and conclusion part two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6CD1E-8F4D-4EB9-895E-3C78DE76A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044959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Statistical analysis of the seven axes</a:t>
            </a:r>
            <a:endParaRPr lang="ar-SA" sz="20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6C67E2-F741-443D-A6EB-06E27D78C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76575"/>
              </p:ext>
            </p:extLst>
          </p:nvPr>
        </p:nvGraphicFramePr>
        <p:xfrm>
          <a:off x="2643642" y="1726199"/>
          <a:ext cx="8724123" cy="506890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6562">
                  <a:extLst>
                    <a:ext uri="{9D8B030D-6E8A-4147-A177-3AD203B41FA5}">
                      <a16:colId xmlns:a16="http://schemas.microsoft.com/office/drawing/2014/main" val="1284440071"/>
                    </a:ext>
                  </a:extLst>
                </a:gridCol>
                <a:gridCol w="1384124">
                  <a:extLst>
                    <a:ext uri="{9D8B030D-6E8A-4147-A177-3AD203B41FA5}">
                      <a16:colId xmlns:a16="http://schemas.microsoft.com/office/drawing/2014/main" val="3647715599"/>
                    </a:ext>
                  </a:extLst>
                </a:gridCol>
                <a:gridCol w="2677886">
                  <a:extLst>
                    <a:ext uri="{9D8B030D-6E8A-4147-A177-3AD203B41FA5}">
                      <a16:colId xmlns:a16="http://schemas.microsoft.com/office/drawing/2014/main" val="2102261023"/>
                    </a:ext>
                  </a:extLst>
                </a:gridCol>
                <a:gridCol w="802432">
                  <a:extLst>
                    <a:ext uri="{9D8B030D-6E8A-4147-A177-3AD203B41FA5}">
                      <a16:colId xmlns:a16="http://schemas.microsoft.com/office/drawing/2014/main" val="3944184052"/>
                    </a:ext>
                  </a:extLst>
                </a:gridCol>
                <a:gridCol w="968697">
                  <a:extLst>
                    <a:ext uri="{9D8B030D-6E8A-4147-A177-3AD203B41FA5}">
                      <a16:colId xmlns:a16="http://schemas.microsoft.com/office/drawing/2014/main" val="198908315"/>
                    </a:ext>
                  </a:extLst>
                </a:gridCol>
                <a:gridCol w="1018724">
                  <a:extLst>
                    <a:ext uri="{9D8B030D-6E8A-4147-A177-3AD203B41FA5}">
                      <a16:colId xmlns:a16="http://schemas.microsoft.com/office/drawing/2014/main" val="2449657878"/>
                    </a:ext>
                  </a:extLst>
                </a:gridCol>
                <a:gridCol w="1035698">
                  <a:extLst>
                    <a:ext uri="{9D8B030D-6E8A-4147-A177-3AD203B41FA5}">
                      <a16:colId xmlns:a16="http://schemas.microsoft.com/office/drawing/2014/main" val="939682748"/>
                    </a:ext>
                  </a:extLst>
                </a:gridCol>
              </a:tblGrid>
              <a:tr h="609668">
                <a:tc>
                  <a:txBody>
                    <a:bodyPr/>
                    <a:lstStyle/>
                    <a:p>
                      <a:pPr marL="71755" marR="71755" algn="ctr" rtl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Rank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No. in the Questionnaire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Indicator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Means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Standard</a:t>
                      </a:r>
                      <a:r>
                        <a:rPr lang="ar-SA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Deviations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Percentage %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Estimated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level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228257"/>
                  </a:ext>
                </a:extLst>
              </a:tr>
              <a:tr h="57139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workers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Very 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809761"/>
                  </a:ext>
                </a:extLst>
              </a:tr>
              <a:tr h="62913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project duration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3.91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78.2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947405"/>
                  </a:ext>
                </a:extLst>
              </a:tr>
              <a:tr h="57139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financial affairs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793636"/>
                  </a:ext>
                </a:extLst>
              </a:tr>
              <a:tr h="57139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 contractor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3.87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334563"/>
                  </a:ext>
                </a:extLst>
              </a:tr>
              <a:tr h="57139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 project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3.71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9743039"/>
                  </a:ext>
                </a:extLst>
              </a:tr>
              <a:tr h="57139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social and services affairs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30511"/>
                  </a:ext>
                </a:extLst>
              </a:tr>
              <a:tr h="50180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equipment's and construction supplies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3.38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619658"/>
                  </a:ext>
                </a:extLst>
              </a:tr>
              <a:tr h="471318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184785" algn="ctr"/>
                        </a:tabLst>
                      </a:pPr>
                      <a:r>
                        <a:rPr lang="ar-JO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349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88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5E9D8-EE35-4CBE-BB0D-659CAC8B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08D0C-934E-444B-B603-48A34986E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Review </a:t>
            </a:r>
          </a:p>
          <a:p>
            <a:pPr marL="0" indent="0">
              <a:buNone/>
            </a:pPr>
            <a:r>
              <a:rPr lang="en-US" dirty="0"/>
              <a:t>Methodology</a:t>
            </a:r>
          </a:p>
          <a:p>
            <a:pPr marL="0" indent="0">
              <a:buNone/>
            </a:pPr>
            <a:r>
              <a:rPr lang="en-US" dirty="0"/>
              <a:t>Data analysis </a:t>
            </a:r>
          </a:p>
          <a:p>
            <a:pPr marL="0" indent="0">
              <a:buNone/>
            </a:pPr>
            <a:r>
              <a:rPr lang="en-US" dirty="0"/>
              <a:t>Result and conclusion </a:t>
            </a:r>
          </a:p>
          <a:p>
            <a:pPr marL="0" indent="0">
              <a:buNone/>
            </a:pPr>
            <a:r>
              <a:rPr lang="en-US" dirty="0"/>
              <a:t>Recommendation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84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8ADFC-5E0D-473D-A996-AABA4D03C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EADF4-49C9-4598-BF6A-EA23C96CA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After completing the statistical analysis of the variables, their results are presented in one table under each of their axis</a:t>
            </a:r>
            <a:r>
              <a:rPr lang="ar-SA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 the whole questionnaire, his score was great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most affected axis is the workers axis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least affected focus is the suppliers of materials and equipment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 it was clear from the answers, the viewpoints of both the engineers and the contractors were close</a:t>
            </a:r>
            <a:endParaRPr lang="ar-S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26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161D-0CFC-4BE3-A57B-1751947E7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FCBB2-C02C-4B4F-BDA5-CCD30E02F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highest effected indicator (workers)</a:t>
            </a: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C084279-5921-43AE-9EAA-01EB9516A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315493"/>
              </p:ext>
            </p:extLst>
          </p:nvPr>
        </p:nvGraphicFramePr>
        <p:xfrm>
          <a:off x="838200" y="2500604"/>
          <a:ext cx="8500188" cy="39922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0847">
                  <a:extLst>
                    <a:ext uri="{9D8B030D-6E8A-4147-A177-3AD203B41FA5}">
                      <a16:colId xmlns:a16="http://schemas.microsoft.com/office/drawing/2014/main" val="1241710851"/>
                    </a:ext>
                  </a:extLst>
                </a:gridCol>
                <a:gridCol w="4629269">
                  <a:extLst>
                    <a:ext uri="{9D8B030D-6E8A-4147-A177-3AD203B41FA5}">
                      <a16:colId xmlns:a16="http://schemas.microsoft.com/office/drawing/2014/main" val="650273821"/>
                    </a:ext>
                  </a:extLst>
                </a:gridCol>
                <a:gridCol w="616680">
                  <a:extLst>
                    <a:ext uri="{9D8B030D-6E8A-4147-A177-3AD203B41FA5}">
                      <a16:colId xmlns:a16="http://schemas.microsoft.com/office/drawing/2014/main" val="1824802742"/>
                    </a:ext>
                  </a:extLst>
                </a:gridCol>
                <a:gridCol w="771684">
                  <a:extLst>
                    <a:ext uri="{9D8B030D-6E8A-4147-A177-3AD203B41FA5}">
                      <a16:colId xmlns:a16="http://schemas.microsoft.com/office/drawing/2014/main" val="3327594647"/>
                    </a:ext>
                  </a:extLst>
                </a:gridCol>
                <a:gridCol w="685015">
                  <a:extLst>
                    <a:ext uri="{9D8B030D-6E8A-4147-A177-3AD203B41FA5}">
                      <a16:colId xmlns:a16="http://schemas.microsoft.com/office/drawing/2014/main" val="3868689053"/>
                    </a:ext>
                  </a:extLst>
                </a:gridCol>
                <a:gridCol w="1156693">
                  <a:extLst>
                    <a:ext uri="{9D8B030D-6E8A-4147-A177-3AD203B41FA5}">
                      <a16:colId xmlns:a16="http://schemas.microsoft.com/office/drawing/2014/main" val="1524737019"/>
                    </a:ext>
                  </a:extLst>
                </a:gridCol>
              </a:tblGrid>
              <a:tr h="108880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Item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Means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standard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deviations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Percentage %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Estimated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level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668972"/>
                  </a:ext>
                </a:extLst>
              </a:tr>
              <a:tr h="84502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High unemployment rate in the engineering sector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Very High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01583"/>
                  </a:ext>
                </a:extLst>
              </a:tr>
              <a:tr h="709512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The reluctance of workers to work in internal and regional projects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Very High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578093"/>
                  </a:ext>
                </a:extLst>
              </a:tr>
              <a:tr h="49377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Skills migration in all disciplines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4.01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80.2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Very High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291828"/>
                  </a:ext>
                </a:extLst>
              </a:tr>
              <a:tr h="855153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202124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 reluctance of engineers to work in works far from engineering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Very High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431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9303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7ADFF-9B9F-4C53-A55C-771D4066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EBC9F-D5B3-4045-B64C-E3C3886EA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The less effected indicator (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equipment's and construction supplies)</a:t>
            </a:r>
          </a:p>
          <a:p>
            <a:pPr marL="0" indent="0">
              <a:buNone/>
            </a:pP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F689918-7A7C-4A13-ADD0-80E8763E8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988715"/>
              </p:ext>
            </p:extLst>
          </p:nvPr>
        </p:nvGraphicFramePr>
        <p:xfrm>
          <a:off x="838202" y="2547257"/>
          <a:ext cx="8595048" cy="37646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8421">
                  <a:extLst>
                    <a:ext uri="{9D8B030D-6E8A-4147-A177-3AD203B41FA5}">
                      <a16:colId xmlns:a16="http://schemas.microsoft.com/office/drawing/2014/main" val="2907127617"/>
                    </a:ext>
                  </a:extLst>
                </a:gridCol>
                <a:gridCol w="4680247">
                  <a:extLst>
                    <a:ext uri="{9D8B030D-6E8A-4147-A177-3AD203B41FA5}">
                      <a16:colId xmlns:a16="http://schemas.microsoft.com/office/drawing/2014/main" val="3703317586"/>
                    </a:ext>
                  </a:extLst>
                </a:gridCol>
                <a:gridCol w="624149">
                  <a:extLst>
                    <a:ext uri="{9D8B030D-6E8A-4147-A177-3AD203B41FA5}">
                      <a16:colId xmlns:a16="http://schemas.microsoft.com/office/drawing/2014/main" val="593199483"/>
                    </a:ext>
                  </a:extLst>
                </a:gridCol>
                <a:gridCol w="780185">
                  <a:extLst>
                    <a:ext uri="{9D8B030D-6E8A-4147-A177-3AD203B41FA5}">
                      <a16:colId xmlns:a16="http://schemas.microsoft.com/office/drawing/2014/main" val="597227983"/>
                    </a:ext>
                  </a:extLst>
                </a:gridCol>
                <a:gridCol w="692633">
                  <a:extLst>
                    <a:ext uri="{9D8B030D-6E8A-4147-A177-3AD203B41FA5}">
                      <a16:colId xmlns:a16="http://schemas.microsoft.com/office/drawing/2014/main" val="422155698"/>
                    </a:ext>
                  </a:extLst>
                </a:gridCol>
                <a:gridCol w="1169413">
                  <a:extLst>
                    <a:ext uri="{9D8B030D-6E8A-4147-A177-3AD203B41FA5}">
                      <a16:colId xmlns:a16="http://schemas.microsoft.com/office/drawing/2014/main" val="1640540862"/>
                    </a:ext>
                  </a:extLst>
                </a:gridCol>
              </a:tblGrid>
              <a:tr h="126134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Item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Means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standard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deviations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Percentage %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Estimated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level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843036"/>
                  </a:ext>
                </a:extLst>
              </a:tr>
              <a:tr h="45716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Availability of the necessary equipment for the project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Moderate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238158"/>
                  </a:ext>
                </a:extLst>
              </a:tr>
              <a:tr h="646092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Choosing  the types of materials and their specifications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Moderate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952878"/>
                  </a:ext>
                </a:extLst>
              </a:tr>
              <a:tr h="457168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Damage to some materials on the ground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Moderate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33998"/>
                  </a:ext>
                </a:extLst>
              </a:tr>
              <a:tr h="94286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202124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 possibility of providing equipment with modern and advanced technology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JO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65.2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Moderate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571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278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3784-7EE5-42F6-8023-ABD3F4980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26C15-4A07-4104-B6A9-559B5D72E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Some of the suggested solutions: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research department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Raise the wages of engineers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Create social security for workers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Flexibility in dealing with changes that occur in the project from all sides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Provide motivation to the contractor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Raising awareness about legal contracts and the consequences of anyone who violates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control over projects, especially in the three main stages (before starting, during implementation, and handing over)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Involving private companies in government projects to assist the government in covering the project financially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Producing government projects aimed at strengthening the state’s financial fund to create an independent economy that will help it in the future</a:t>
            </a:r>
          </a:p>
        </p:txBody>
      </p:sp>
    </p:spTree>
    <p:extLst>
      <p:ext uri="{BB962C8B-B14F-4D97-AF65-F5344CB8AC3E}">
        <p14:creationId xmlns:p14="http://schemas.microsoft.com/office/powerpoint/2010/main" val="538648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561F1-4F0A-4F58-80EF-98B69201D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Thank you all for listening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4F166-537A-45B1-B5A6-373F1B816E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Don't be shy to ask questions</a:t>
            </a:r>
          </a:p>
        </p:txBody>
      </p:sp>
    </p:spTree>
    <p:extLst>
      <p:ext uri="{BB962C8B-B14F-4D97-AF65-F5344CB8AC3E}">
        <p14:creationId xmlns:p14="http://schemas.microsoft.com/office/powerpoint/2010/main" val="67298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4C4C2-D336-4380-841F-B6D0EFCC5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B3D7A-59AC-49CB-9913-7D5EEFBE4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Palestine is one of the developing countries that depend on externally funded support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interruption of this support from some countries in 2017-2021 caused problems in the construction sector To study these problems, we set indicators to facilitate the study process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work mechanism focused on conducting interviews and studying previous studies to find indicators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 questionnaire was built and distributed to engineers and general contracting companies</a:t>
            </a:r>
          </a:p>
        </p:txBody>
      </p:sp>
    </p:spTree>
    <p:extLst>
      <p:ext uri="{BB962C8B-B14F-4D97-AF65-F5344CB8AC3E}">
        <p14:creationId xmlns:p14="http://schemas.microsoft.com/office/powerpoint/2010/main" val="184205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9FC49-6C3D-45AB-8691-85EF0AD72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7DF92E-A214-4BF4-8C6B-D993ACDDA5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24947"/>
            <a:ext cx="10133045" cy="516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8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6AE0F-8F41-4275-A4CE-D0699CB7A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B113D-B1E0-43CB-AFB8-6226068C7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interviews</a:t>
            </a:r>
          </a:p>
          <a:p>
            <a:pPr marL="0" indent="0">
              <a:buNone/>
            </a:pPr>
            <a:r>
              <a:rPr lang="en-US" dirty="0"/>
              <a:t>previous studies</a:t>
            </a:r>
          </a:p>
          <a:p>
            <a:pPr marL="0" indent="0">
              <a:buNone/>
            </a:pPr>
            <a:r>
              <a:rPr lang="en-US" dirty="0"/>
              <a:t>Distribute a questionnaire</a:t>
            </a:r>
          </a:p>
        </p:txBody>
      </p:sp>
    </p:spTree>
    <p:extLst>
      <p:ext uri="{BB962C8B-B14F-4D97-AF65-F5344CB8AC3E}">
        <p14:creationId xmlns:p14="http://schemas.microsoft.com/office/powerpoint/2010/main" val="3653441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102F-766A-4915-A47A-6864BFDB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632C2-9828-4BE4-84D8-87EA998EB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dirty="0"/>
              <a:t>interviews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Interviews were conducted with specialized persons, whether they were engineers, statistical analysts, or contractors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Many of the indicators that we relied on in this study were extracted from these interviews</a:t>
            </a:r>
          </a:p>
        </p:txBody>
      </p:sp>
    </p:spTree>
    <p:extLst>
      <p:ext uri="{BB962C8B-B14F-4D97-AF65-F5344CB8AC3E}">
        <p14:creationId xmlns:p14="http://schemas.microsoft.com/office/powerpoint/2010/main" val="2860083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A5F73-5B6A-477B-96CD-3AB2CEA65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FE085-55C6-4E10-A6F8-C118E3391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previous studies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From the studies we extracted some of the indicators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And compare results from previous studies from the results of this research</a:t>
            </a:r>
          </a:p>
        </p:txBody>
      </p:sp>
    </p:spTree>
    <p:extLst>
      <p:ext uri="{BB962C8B-B14F-4D97-AF65-F5344CB8AC3E}">
        <p14:creationId xmlns:p14="http://schemas.microsoft.com/office/powerpoint/2010/main" val="1655875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12F8A-35C1-4F15-8C48-4BD6D814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8D9FF-5274-4100-B4D1-F0B33102C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Questionnaire</a:t>
            </a:r>
            <a:endParaRPr lang="ar-SA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This questionnaire targeted workers in the construction sector, whether they are engineers or contractors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This questionnaire contained two main parts, the first includes information for the respondent to the questionnaire, and the second part consists of indicators that will be studied later.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questionnaire was distributed using Google Survey</a:t>
            </a:r>
          </a:p>
        </p:txBody>
      </p:sp>
    </p:spTree>
    <p:extLst>
      <p:ext uri="{BB962C8B-B14F-4D97-AF65-F5344CB8AC3E}">
        <p14:creationId xmlns:p14="http://schemas.microsoft.com/office/powerpoint/2010/main" val="191363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34DC3-E946-4539-BE2C-16809FE1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 part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A3226-BEAE-4D38-ADAE-47FD98379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first part consists of questions that are interested in information for the respondent of this questionnaire.</a:t>
            </a:r>
          </a:p>
          <a:p>
            <a:r>
              <a:rPr lang="en-US" dirty="0"/>
              <a:t>Example</a:t>
            </a:r>
            <a:r>
              <a:rPr lang="ar-SA" dirty="0"/>
              <a:t>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Experience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company evaluates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number of employees (etc.)</a:t>
            </a:r>
            <a:endParaRPr lang="ar-S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742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144</TotalTime>
  <Words>1132</Words>
  <Application>Microsoft Office PowerPoint</Application>
  <PresentationFormat>Widescreen</PresentationFormat>
  <Paragraphs>306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Rockwell</vt:lpstr>
      <vt:lpstr>Rockwell Condensed</vt:lpstr>
      <vt:lpstr>Simplified Arabic</vt:lpstr>
      <vt:lpstr>Times New Roman</vt:lpstr>
      <vt:lpstr>Traditional Arabic</vt:lpstr>
      <vt:lpstr>Wingdings</vt:lpstr>
      <vt:lpstr>Wood Type</vt:lpstr>
      <vt:lpstr>The interruption of finical support and its impact on construction sector and infrastructure in Palestine </vt:lpstr>
      <vt:lpstr>outline</vt:lpstr>
      <vt:lpstr>Review </vt:lpstr>
      <vt:lpstr>Methodology </vt:lpstr>
      <vt:lpstr>Methodology </vt:lpstr>
      <vt:lpstr>Methodology</vt:lpstr>
      <vt:lpstr>Methodology</vt:lpstr>
      <vt:lpstr>Methodology</vt:lpstr>
      <vt:lpstr>Questionnaire part one</vt:lpstr>
      <vt:lpstr>Questionnaire part one</vt:lpstr>
      <vt:lpstr>Questionnaire part two </vt:lpstr>
      <vt:lpstr>Questionnaire part two </vt:lpstr>
      <vt:lpstr>Data analysis</vt:lpstr>
      <vt:lpstr>Data analysis</vt:lpstr>
      <vt:lpstr>Result</vt:lpstr>
      <vt:lpstr>Result and conclusion part one</vt:lpstr>
      <vt:lpstr>Result and conclusion part one</vt:lpstr>
      <vt:lpstr>Result and conclusion part two</vt:lpstr>
      <vt:lpstr>Result and conclusion part two</vt:lpstr>
      <vt:lpstr>conclusion</vt:lpstr>
      <vt:lpstr>conclusion</vt:lpstr>
      <vt:lpstr>conclusion</vt:lpstr>
      <vt:lpstr>recommendation</vt:lpstr>
      <vt:lpstr>Thank you all for listening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interruption of finical support and its impact on construction sector and infrastructure in Palestine</dc:title>
  <dc:creator>USER</dc:creator>
  <cp:lastModifiedBy>lab</cp:lastModifiedBy>
  <cp:revision>6</cp:revision>
  <dcterms:created xsi:type="dcterms:W3CDTF">2023-01-20T17:10:26Z</dcterms:created>
  <dcterms:modified xsi:type="dcterms:W3CDTF">2023-03-05T11:31:37Z</dcterms:modified>
</cp:coreProperties>
</file>