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1" r:id="rId1"/>
  </p:sldMasterIdLst>
  <p:notesMasterIdLst>
    <p:notesMasterId r:id="rId89"/>
  </p:notesMasterIdLst>
  <p:sldIdLst>
    <p:sldId id="256" r:id="rId2"/>
    <p:sldId id="336" r:id="rId3"/>
    <p:sldId id="337" r:id="rId4"/>
    <p:sldId id="430" r:id="rId5"/>
    <p:sldId id="378" r:id="rId6"/>
    <p:sldId id="469" r:id="rId7"/>
    <p:sldId id="339" r:id="rId8"/>
    <p:sldId id="340" r:id="rId9"/>
    <p:sldId id="347" r:id="rId10"/>
    <p:sldId id="379" r:id="rId11"/>
    <p:sldId id="348" r:id="rId12"/>
    <p:sldId id="380" r:id="rId13"/>
    <p:sldId id="381" r:id="rId14"/>
    <p:sldId id="433" r:id="rId15"/>
    <p:sldId id="260" r:id="rId16"/>
    <p:sldId id="434" r:id="rId17"/>
    <p:sldId id="314" r:id="rId18"/>
    <p:sldId id="284" r:id="rId19"/>
    <p:sldId id="439" r:id="rId20"/>
    <p:sldId id="436" r:id="rId21"/>
    <p:sldId id="437" r:id="rId22"/>
    <p:sldId id="500" r:id="rId23"/>
    <p:sldId id="438" r:id="rId24"/>
    <p:sldId id="385" r:id="rId25"/>
    <p:sldId id="441" r:id="rId26"/>
    <p:sldId id="491" r:id="rId27"/>
    <p:sldId id="444" r:id="rId28"/>
    <p:sldId id="390" r:id="rId29"/>
    <p:sldId id="388" r:id="rId30"/>
    <p:sldId id="446" r:id="rId31"/>
    <p:sldId id="447" r:id="rId32"/>
    <p:sldId id="448" r:id="rId33"/>
    <p:sldId id="449" r:id="rId34"/>
    <p:sldId id="450" r:id="rId35"/>
    <p:sldId id="451" r:id="rId36"/>
    <p:sldId id="452" r:id="rId37"/>
    <p:sldId id="453" r:id="rId38"/>
    <p:sldId id="454" r:id="rId39"/>
    <p:sldId id="455" r:id="rId40"/>
    <p:sldId id="456" r:id="rId41"/>
    <p:sldId id="457" r:id="rId42"/>
    <p:sldId id="458" r:id="rId43"/>
    <p:sldId id="459" r:id="rId44"/>
    <p:sldId id="460" r:id="rId45"/>
    <p:sldId id="461" r:id="rId46"/>
    <p:sldId id="462" r:id="rId47"/>
    <p:sldId id="463" r:id="rId48"/>
    <p:sldId id="464" r:id="rId49"/>
    <p:sldId id="465" r:id="rId50"/>
    <p:sldId id="466" r:id="rId51"/>
    <p:sldId id="467" r:id="rId52"/>
    <p:sldId id="468" r:id="rId53"/>
    <p:sldId id="402" r:id="rId54"/>
    <p:sldId id="403" r:id="rId55"/>
    <p:sldId id="470" r:id="rId56"/>
    <p:sldId id="472" r:id="rId57"/>
    <p:sldId id="404" r:id="rId58"/>
    <p:sldId id="473" r:id="rId59"/>
    <p:sldId id="475" r:id="rId60"/>
    <p:sldId id="408" r:id="rId61"/>
    <p:sldId id="417" r:id="rId62"/>
    <p:sldId id="476" r:id="rId63"/>
    <p:sldId id="422" r:id="rId64"/>
    <p:sldId id="492" r:id="rId65"/>
    <p:sldId id="493" r:id="rId66"/>
    <p:sldId id="494" r:id="rId67"/>
    <p:sldId id="495" r:id="rId68"/>
    <p:sldId id="477" r:id="rId69"/>
    <p:sldId id="478" r:id="rId70"/>
    <p:sldId id="479" r:id="rId71"/>
    <p:sldId id="480" r:id="rId72"/>
    <p:sldId id="481" r:id="rId73"/>
    <p:sldId id="482" r:id="rId74"/>
    <p:sldId id="483" r:id="rId75"/>
    <p:sldId id="484" r:id="rId76"/>
    <p:sldId id="485" r:id="rId77"/>
    <p:sldId id="486" r:id="rId78"/>
    <p:sldId id="487" r:id="rId79"/>
    <p:sldId id="488" r:id="rId80"/>
    <p:sldId id="489" r:id="rId81"/>
    <p:sldId id="490" r:id="rId82"/>
    <p:sldId id="496" r:id="rId83"/>
    <p:sldId id="497" r:id="rId84"/>
    <p:sldId id="498" r:id="rId85"/>
    <p:sldId id="499" r:id="rId86"/>
    <p:sldId id="373" r:id="rId87"/>
    <p:sldId id="432" r:id="rId8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BC2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نمط فاتح 3 - تميي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660B408-B3CF-4A94-85FC-2B1E0A45F4A2}" styleName="نمط داكن 2 - تمييز 1/تميي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4B1156A-380E-4F78-BDF5-A606A8083BF9}" styleName="نمط متوسط 4 - تميي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16DA210-FB5B-4158-B5E0-FEB733F419BA}" styleName="النمط الفات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نمط ذو نسُق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59" autoAdjust="0"/>
    <p:restoredTop sz="78995" autoAdjust="0"/>
  </p:normalViewPr>
  <p:slideViewPr>
    <p:cSldViewPr snapToGrid="0">
      <p:cViewPr>
        <p:scale>
          <a:sx n="66" d="100"/>
          <a:sy n="66" d="100"/>
        </p:scale>
        <p:origin x="-1224" y="-27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3405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23C515-12C5-4D0D-9ED0-E94E879BDC48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22F9BA-2805-4358-80CC-97CFF62144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815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2F9BA-2805-4358-80CC-97CFF62144D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766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project consists of three floors with a total area about 360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.The first floor has residence for the imam 56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center for learning Holy Quran 120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bathrooms 30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ar-SA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, place to ablutions</a:t>
            </a:r>
            <a:r>
              <a:rPr lang="ar-SA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21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place to special case 64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second floor has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place for men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pray  292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third floor has place for woman to pray 135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. In addition , it contains  minaret has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36 m high from ground and its base area about 10m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dome has 12.2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 high from ground and its base area about 13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2F9BA-2805-4358-80CC-97CFF62144D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13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project consists of three floors with a total area about 360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.The first floor has residence for the imam 56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center for learning Holy Quran 120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bathrooms 30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ar-SA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, place to ablutions</a:t>
            </a:r>
            <a:r>
              <a:rPr lang="ar-SA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21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place to special case 64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second floor has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place for men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pray  292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third floor has place for woman to pray 135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. In addition , it contains  minaret has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36 m high from ground and its base area about 10m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dome has 12.2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 high from ground and its base area about 13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2F9BA-2805-4358-80CC-97CFF62144D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772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project consists of three floors with a total area about 360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.The first floor has residence for the imam 56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center for learning Holy Quran 120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bathrooms 30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ar-SA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, place to ablutions</a:t>
            </a:r>
            <a:r>
              <a:rPr lang="ar-SA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21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place to special case 64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second floor has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place for men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pray  292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third floor has place for woman to pray 135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. In addition , it contains  minaret has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36 m high from ground and its base area about 10m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dome has 12.2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 high from ground and its base area about 13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2F9BA-2805-4358-80CC-97CFF62144D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3001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project consists of three floors with a total area about 360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.The first floor has residence for the imam 56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center for learning Holy Quran 120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bathrooms 30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ar-SA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, place to ablutions</a:t>
            </a:r>
            <a:r>
              <a:rPr lang="ar-SA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21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place to special case 64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second floor has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place for men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pray  292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third floor has place for woman to pray 135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. In addition , it contains  minaret has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36 m high from ground and its base area about 10m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dome has 12.2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 high from ground and its base area about 13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2F9BA-2805-4358-80CC-97CFF62144D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97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8A4122-4CC1-4C47-BBA6-D0AF60ED3E64}" type="datetime1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128460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8A4122-4CC1-4C47-BBA6-D0AF60ED3E64}" type="datetime1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38206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8A4122-4CC1-4C47-BBA6-D0AF60ED3E64}" type="datetime1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778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8A4122-4CC1-4C47-BBA6-D0AF60ED3E64}" type="datetime1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56307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8A4122-4CC1-4C47-BBA6-D0AF60ED3E64}" type="datetime1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694039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8A4122-4CC1-4C47-BBA6-D0AF60ED3E64}" type="datetime1">
              <a:rPr lang="en-US" smtClean="0"/>
              <a:pPr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139570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8A4122-4CC1-4C47-BBA6-D0AF60ED3E64}" type="datetime1">
              <a:rPr lang="en-US" smtClean="0"/>
              <a:pPr/>
              <a:t>12/21/2016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69145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8A4122-4CC1-4C47-BBA6-D0AF60ED3E64}" type="datetime1">
              <a:rPr lang="en-US" smtClean="0"/>
              <a:pPr/>
              <a:t>12/21/2016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071997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8A4122-4CC1-4C47-BBA6-D0AF60ED3E64}" type="datetime1">
              <a:rPr lang="en-US" smtClean="0"/>
              <a:pPr/>
              <a:t>12/21/2016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610020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8A4122-4CC1-4C47-BBA6-D0AF60ED3E64}" type="datetime1">
              <a:rPr lang="en-US" smtClean="0"/>
              <a:pPr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378310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8A4122-4CC1-4C47-BBA6-D0AF60ED3E64}" type="datetime1">
              <a:rPr lang="en-US" smtClean="0"/>
              <a:pPr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84510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848A4122-4CC1-4C47-BBA6-D0AF60ED3E64}" type="datetime1">
              <a:rPr lang="en-US" smtClean="0"/>
              <a:pPr/>
              <a:t>12/21/2016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218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8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8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8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8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8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5.pn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61125" y="1349290"/>
            <a:ext cx="8949815" cy="243630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>
                <a:solidFill>
                  <a:srgbClr val="000000"/>
                </a:solidFill>
              </a:rPr>
              <a:t>Graduation Project  2</a:t>
            </a:r>
            <a:r>
              <a:rPr lang="ar-SA" sz="5400" dirty="0" smtClean="0">
                <a:solidFill>
                  <a:srgbClr val="000000"/>
                </a:solidFill>
              </a:rPr>
              <a:t/>
            </a:r>
            <a:br>
              <a:rPr lang="ar-SA" sz="5400" dirty="0" smtClean="0">
                <a:solidFill>
                  <a:srgbClr val="000000"/>
                </a:solidFill>
              </a:rPr>
            </a:br>
            <a:r>
              <a:rPr lang="en-US" sz="4000" dirty="0" smtClean="0">
                <a:solidFill>
                  <a:srgbClr val="000000"/>
                </a:solidFill>
              </a:rPr>
              <a:t>Structural Analysis And Dynamic Design </a:t>
            </a:r>
            <a:br>
              <a:rPr lang="en-US" sz="4000" dirty="0" smtClean="0">
                <a:solidFill>
                  <a:srgbClr val="000000"/>
                </a:solidFill>
              </a:rPr>
            </a:br>
            <a:r>
              <a:rPr lang="en-US" sz="4000" dirty="0" smtClean="0">
                <a:solidFill>
                  <a:srgbClr val="000000"/>
                </a:solidFill>
              </a:rPr>
              <a:t>Of Bonyan Building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Text Box 94"/>
          <p:cNvSpPr txBox="1"/>
          <p:nvPr/>
        </p:nvSpPr>
        <p:spPr>
          <a:xfrm>
            <a:off x="-631590" y="-28441"/>
            <a:ext cx="5245847" cy="243001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ar-SA" sz="2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ar-SA" sz="22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ar-SA" sz="2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100" dirty="0">
              <a:solidFill>
                <a:schemeClr val="bg2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An-Najah National University</a:t>
            </a:r>
            <a:endParaRPr lang="en-US" sz="1100" dirty="0">
              <a:solidFill>
                <a:srgbClr val="000000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Faculty of 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Engineering</a:t>
            </a:r>
            <a:endParaRPr lang="en-US" sz="1100" dirty="0">
              <a:solidFill>
                <a:srgbClr val="000000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Civil Engineering Department</a:t>
            </a:r>
            <a:endParaRPr lang="en-US" sz="1100" dirty="0">
              <a:solidFill>
                <a:srgbClr val="000000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solidFill>
                  <a:schemeClr val="bg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12" name="Text Box 93"/>
          <p:cNvSpPr txBox="1"/>
          <p:nvPr/>
        </p:nvSpPr>
        <p:spPr>
          <a:xfrm>
            <a:off x="6847181" y="4442621"/>
            <a:ext cx="3977051" cy="176466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By:</a:t>
            </a:r>
            <a:endParaRPr lang="ar-SA" sz="2000" dirty="0">
              <a:solidFill>
                <a:srgbClr val="000000"/>
              </a:solidFill>
              <a:cs typeface="+mj-cs"/>
            </a:endParaRPr>
          </a:p>
          <a:p>
            <a:r>
              <a:rPr lang="en-US" sz="2400" dirty="0" err="1">
                <a:solidFill>
                  <a:srgbClr val="000000"/>
                </a:solidFill>
                <a:ea typeface="Calibri" panose="020F0502020204030204" pitchFamily="34" charset="0"/>
              </a:rPr>
              <a:t>Fu’ad</a:t>
            </a:r>
            <a:r>
              <a:rPr lang="en-US" sz="2400" dirty="0">
                <a:solidFill>
                  <a:srgbClr val="000000"/>
                </a:solidFill>
                <a:ea typeface="Calibri" panose="020F0502020204030204" pitchFamily="34" charset="0"/>
              </a:rPr>
              <a:t> AL-</a:t>
            </a:r>
            <a:r>
              <a:rPr lang="en-US" sz="2400" dirty="0" err="1">
                <a:solidFill>
                  <a:srgbClr val="000000"/>
                </a:solidFill>
                <a:ea typeface="Calibri" panose="020F0502020204030204" pitchFamily="34" charset="0"/>
              </a:rPr>
              <a:t>Khalde</a:t>
            </a:r>
            <a:endParaRPr lang="en-US" sz="2400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r>
              <a:rPr lang="en-US" sz="2400" dirty="0" err="1" smtClean="0">
                <a:solidFill>
                  <a:srgbClr val="000000"/>
                </a:solidFill>
                <a:cs typeface="+mj-cs"/>
              </a:rPr>
              <a:t>Ramzi</a:t>
            </a:r>
            <a:r>
              <a:rPr lang="en-US" sz="2400" dirty="0" smtClean="0">
                <a:solidFill>
                  <a:srgbClr val="000000"/>
                </a:solidFill>
                <a:cs typeface="+mj-cs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cs typeface="+mj-cs"/>
              </a:rPr>
              <a:t>Droobi</a:t>
            </a:r>
            <a:endParaRPr lang="en-US" sz="2400" dirty="0">
              <a:solidFill>
                <a:srgbClr val="000000"/>
              </a:solidFill>
              <a:cs typeface="+mj-cs"/>
            </a:endParaRPr>
          </a:p>
          <a:p>
            <a:r>
              <a:rPr lang="en-US" sz="2400" dirty="0" smtClean="0">
                <a:solidFill>
                  <a:srgbClr val="000000"/>
                </a:solidFill>
                <a:cs typeface="+mj-cs"/>
              </a:rPr>
              <a:t>Mahmoud </a:t>
            </a:r>
            <a:r>
              <a:rPr lang="en-US" sz="2400" dirty="0" err="1" smtClean="0">
                <a:solidFill>
                  <a:srgbClr val="000000"/>
                </a:solidFill>
                <a:cs typeface="+mj-cs"/>
              </a:rPr>
              <a:t>Hmedat</a:t>
            </a:r>
            <a:endParaRPr lang="en-US" sz="2400" dirty="0">
              <a:solidFill>
                <a:srgbClr val="000000"/>
              </a:solidFill>
              <a:cs typeface="+mj-cs"/>
            </a:endParaRPr>
          </a:p>
          <a:p>
            <a:r>
              <a:rPr lang="en-US" sz="2400" dirty="0" err="1" smtClean="0">
                <a:solidFill>
                  <a:srgbClr val="000000"/>
                </a:solidFill>
                <a:cs typeface="+mj-cs"/>
              </a:rPr>
              <a:t>Mohanad</a:t>
            </a:r>
            <a:r>
              <a:rPr lang="en-US" sz="2400" dirty="0" smtClean="0">
                <a:solidFill>
                  <a:srgbClr val="000000"/>
                </a:solidFill>
                <a:cs typeface="+mj-cs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cs typeface="+mj-cs"/>
              </a:rPr>
              <a:t>Johar</a:t>
            </a:r>
            <a:endParaRPr lang="en-US" sz="2400" dirty="0" smtClean="0">
              <a:solidFill>
                <a:srgbClr val="000000"/>
              </a:solidFill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6137" y="4971011"/>
            <a:ext cx="35106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+mj-cs"/>
              </a:rPr>
              <a:t>Supervisor: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cs typeface="+mj-cs"/>
            </a:endParaRPr>
          </a:p>
          <a:p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+mj-cs"/>
              </a:rPr>
              <a:t> Dr .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+mj-cs"/>
              </a:rPr>
              <a:t>Mahmoud Dwaikat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cs typeface="+mj-cs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582" y="218383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03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11200" y="2077788"/>
            <a:ext cx="10288572" cy="3880773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/>
              <a:t>Materials:</a:t>
            </a:r>
            <a:endParaRPr lang="ar-SA" sz="28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10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جدول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59334121"/>
                  </p:ext>
                </p:extLst>
              </p:nvPr>
            </p:nvGraphicFramePr>
            <p:xfrm>
              <a:off x="2717442" y="2859110"/>
              <a:ext cx="7650051" cy="2751722"/>
            </p:xfrm>
            <a:graphic>
              <a:graphicData uri="http://schemas.openxmlformats.org/drawingml/2006/table">
                <a:tbl>
                  <a:tblPr firstRow="1" firstCol="1" bandRow="1">
                    <a:tableStyleId>{0660B408-B3CF-4A94-85FC-2B1E0A45F4A2}</a:tableStyleId>
                  </a:tblPr>
                  <a:tblGrid>
                    <a:gridCol w="3783955"/>
                    <a:gridCol w="3866096"/>
                  </a:tblGrid>
                  <a:tr h="341366"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3883660" algn="l"/>
                              <a:tab pos="5274310" algn="r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Material</a:t>
                          </a:r>
                          <a:endParaRPr lang="en-US" sz="1600" dirty="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solidFill>
                          <a:schemeClr val="accent3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3883660" algn="l"/>
                              <a:tab pos="5274310" algn="r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Unit weight( KN/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𝐦</m:t>
                                  </m:r>
                                </m:e>
                                <m:sup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solidFill>
                          <a:schemeClr val="accent3">
                            <a:lumMod val="50000"/>
                          </a:schemeClr>
                        </a:solidFill>
                      </a:tcPr>
                    </a:tc>
                  </a:tr>
                  <a:tr h="40172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Plain concrete</a:t>
                          </a:r>
                          <a:endParaRPr lang="en-US" sz="1600" dirty="0">
                            <a:effectLst/>
                            <a:latin typeface="Cambri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     </a:t>
                          </a:r>
                          <a:r>
                            <a:rPr lang="en-US" sz="1600" b="1" baseline="0" dirty="0" smtClean="0">
                              <a:effectLst/>
                            </a:rPr>
                            <a:t>  </a:t>
                          </a:r>
                          <a:r>
                            <a:rPr lang="en-US" sz="1600" b="1" dirty="0" smtClean="0">
                              <a:effectLst/>
                            </a:rPr>
                            <a:t> 23        </a:t>
                          </a:r>
                          <a:endParaRPr lang="en-US" sz="1600" b="1" dirty="0">
                            <a:effectLst/>
                            <a:latin typeface="Cambri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40172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Filler material</a:t>
                          </a:r>
                          <a:endParaRPr lang="en-US" sz="1600" dirty="0">
                            <a:effectLst/>
                            <a:latin typeface="Cambri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3883660" algn="l"/>
                              <a:tab pos="5274310" algn="r"/>
                            </a:tabLst>
                          </a:pPr>
                          <a:r>
                            <a:rPr lang="en-US" sz="1600" b="1" dirty="0">
                              <a:effectLst/>
                            </a:rPr>
                            <a:t>17</a:t>
                          </a:r>
                          <a:endParaRPr lang="en-US" sz="1600" b="1" dirty="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0172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Blocks for partitions</a:t>
                          </a:r>
                          <a:endParaRPr lang="en-US" sz="1600" dirty="0">
                            <a:effectLst/>
                            <a:latin typeface="Cambri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3883660" algn="l"/>
                              <a:tab pos="5274310" algn="r"/>
                            </a:tabLst>
                          </a:pPr>
                          <a:r>
                            <a:rPr lang="en-US" sz="1600" b="1">
                              <a:effectLst/>
                            </a:rPr>
                            <a:t>12</a:t>
                          </a:r>
                          <a:endParaRPr lang="en-US" sz="1600" b="1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0172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Blocks for Ribbed slab</a:t>
                          </a:r>
                          <a:endParaRPr lang="en-US" sz="1600" dirty="0">
                            <a:effectLst/>
                            <a:latin typeface="Cambri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3883660" algn="l"/>
                              <a:tab pos="5274310" algn="r"/>
                            </a:tabLst>
                          </a:pPr>
                          <a:r>
                            <a:rPr lang="en-US" sz="1600" b="1">
                              <a:effectLst/>
                            </a:rPr>
                            <a:t>10</a:t>
                          </a:r>
                          <a:endParaRPr lang="en-US" sz="1600" b="1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0172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Masonry stone</a:t>
                          </a:r>
                          <a:endParaRPr lang="en-US" sz="1600" dirty="0">
                            <a:effectLst/>
                            <a:latin typeface="Cambri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3883660" algn="l"/>
                              <a:tab pos="5274310" algn="r"/>
                            </a:tabLst>
                          </a:pPr>
                          <a:r>
                            <a:rPr lang="en-US" sz="1600" b="1">
                              <a:effectLst/>
                            </a:rPr>
                            <a:t>27</a:t>
                          </a:r>
                          <a:endParaRPr lang="en-US" sz="1600" b="1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0172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Tiles</a:t>
                          </a:r>
                          <a:endParaRPr lang="en-US" sz="1600" dirty="0">
                            <a:effectLst/>
                            <a:latin typeface="Cambri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3883660" algn="l"/>
                              <a:tab pos="5274310" algn="r"/>
                            </a:tabLst>
                          </a:pPr>
                          <a:r>
                            <a:rPr lang="en-US" sz="1600" b="1" dirty="0">
                              <a:effectLst/>
                            </a:rPr>
                            <a:t>26</a:t>
                          </a:r>
                          <a:endParaRPr lang="en-US" sz="1600" b="1" dirty="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جدول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59334121"/>
                  </p:ext>
                </p:extLst>
              </p:nvPr>
            </p:nvGraphicFramePr>
            <p:xfrm>
              <a:off x="2717442" y="2859110"/>
              <a:ext cx="7650051" cy="2751722"/>
            </p:xfrm>
            <a:graphic>
              <a:graphicData uri="http://schemas.openxmlformats.org/drawingml/2006/table">
                <a:tbl>
                  <a:tblPr firstRow="1" firstCol="1" bandRow="1">
                    <a:tableStyleId>{0660B408-B3CF-4A94-85FC-2B1E0A45F4A2}</a:tableStyleId>
                  </a:tblPr>
                  <a:tblGrid>
                    <a:gridCol w="3783955"/>
                    <a:gridCol w="3866096"/>
                  </a:tblGrid>
                  <a:tr h="341366"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3883660" algn="l"/>
                              <a:tab pos="5274310" algn="r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Material</a:t>
                          </a:r>
                          <a:endParaRPr lang="en-US" sz="1600" dirty="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solidFill>
                          <a:schemeClr val="accent3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97795" t="-12500" b="-707143"/>
                          </a:stretch>
                        </a:blipFill>
                      </a:tcPr>
                    </a:tc>
                  </a:tr>
                  <a:tr h="40172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Plain concrete</a:t>
                          </a:r>
                          <a:endParaRPr lang="en-US" sz="1600" dirty="0">
                            <a:effectLst/>
                            <a:latin typeface="Cambri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     </a:t>
                          </a:r>
                          <a:r>
                            <a:rPr lang="en-US" sz="1600" b="1" baseline="0" dirty="0" smtClean="0">
                              <a:effectLst/>
                            </a:rPr>
                            <a:t>  </a:t>
                          </a:r>
                          <a:r>
                            <a:rPr lang="en-US" sz="1600" b="1" dirty="0" smtClean="0">
                              <a:effectLst/>
                            </a:rPr>
                            <a:t> </a:t>
                          </a:r>
                          <a:r>
                            <a:rPr lang="en-US" sz="1600" b="1" dirty="0" smtClean="0">
                              <a:effectLst/>
                            </a:rPr>
                            <a:t>23        </a:t>
                          </a:r>
                          <a:endParaRPr lang="en-US" sz="1600" b="1" dirty="0">
                            <a:effectLst/>
                            <a:latin typeface="Cambri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40172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Filler material</a:t>
                          </a:r>
                          <a:endParaRPr lang="en-US" sz="1600">
                            <a:effectLst/>
                            <a:latin typeface="Cambri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3883660" algn="l"/>
                              <a:tab pos="5274310" algn="r"/>
                            </a:tabLst>
                          </a:pPr>
                          <a:r>
                            <a:rPr lang="en-US" sz="1600" b="1" dirty="0">
                              <a:effectLst/>
                            </a:rPr>
                            <a:t>17</a:t>
                          </a:r>
                          <a:endParaRPr lang="en-US" sz="1600" b="1" dirty="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0172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Blocks for partitions</a:t>
                          </a:r>
                          <a:endParaRPr lang="en-US" sz="1600" dirty="0">
                            <a:effectLst/>
                            <a:latin typeface="Cambri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3883660" algn="l"/>
                              <a:tab pos="5274310" algn="r"/>
                            </a:tabLst>
                          </a:pPr>
                          <a:r>
                            <a:rPr lang="en-US" sz="1600" b="1">
                              <a:effectLst/>
                            </a:rPr>
                            <a:t>12</a:t>
                          </a:r>
                          <a:endParaRPr lang="en-US" sz="1600" b="1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0172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Blocks for Ribbed slab</a:t>
                          </a:r>
                          <a:endParaRPr lang="en-US" sz="1600">
                            <a:effectLst/>
                            <a:latin typeface="Cambri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3883660" algn="l"/>
                              <a:tab pos="5274310" algn="r"/>
                            </a:tabLst>
                          </a:pPr>
                          <a:r>
                            <a:rPr lang="en-US" sz="1600" b="1">
                              <a:effectLst/>
                            </a:rPr>
                            <a:t>10</a:t>
                          </a:r>
                          <a:endParaRPr lang="en-US" sz="1600" b="1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0172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Masonry stone</a:t>
                          </a:r>
                          <a:endParaRPr lang="en-US" sz="1600">
                            <a:effectLst/>
                            <a:latin typeface="Cambri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3883660" algn="l"/>
                              <a:tab pos="5274310" algn="r"/>
                            </a:tabLst>
                          </a:pPr>
                          <a:r>
                            <a:rPr lang="en-US" sz="1600" b="1">
                              <a:effectLst/>
                            </a:rPr>
                            <a:t>27</a:t>
                          </a:r>
                          <a:endParaRPr lang="en-US" sz="1600" b="1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0172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Tiles</a:t>
                          </a:r>
                          <a:endParaRPr lang="en-US" sz="1600" dirty="0">
                            <a:effectLst/>
                            <a:latin typeface="Cambri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3883660" algn="l"/>
                              <a:tab pos="5274310" algn="r"/>
                            </a:tabLst>
                          </a:pPr>
                          <a:r>
                            <a:rPr lang="en-US" sz="1600" b="1" dirty="0">
                              <a:effectLst/>
                            </a:rPr>
                            <a:t>26</a:t>
                          </a:r>
                          <a:endParaRPr lang="en-US" sz="1600" b="1" dirty="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Title 1"/>
          <p:cNvSpPr txBox="1">
            <a:spLocks/>
          </p:cNvSpPr>
          <p:nvPr/>
        </p:nvSpPr>
        <p:spPr>
          <a:xfrm>
            <a:off x="1563332" y="241904"/>
            <a:ext cx="8596668" cy="12084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4100" dirty="0">
                <a:solidFill>
                  <a:schemeClr val="tx1"/>
                </a:solidFill>
              </a:rPr>
              <a:t>Introduction</a:t>
            </a:r>
          </a:p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800" dirty="0" smtClean="0"/>
              <a:t>  </a:t>
            </a:r>
            <a:r>
              <a:rPr lang="en-US" sz="2100" cap="all" dirty="0">
                <a:solidFill>
                  <a:srgbClr val="FF0000"/>
                </a:solidFill>
              </a:rPr>
              <a:t>Materials</a:t>
            </a:r>
          </a:p>
        </p:txBody>
      </p:sp>
    </p:spTree>
    <p:extLst>
      <p:ext uri="{BB962C8B-B14F-4D97-AF65-F5344CB8AC3E}">
        <p14:creationId xmlns:p14="http://schemas.microsoft.com/office/powerpoint/2010/main" val="280804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0228" y="1600201"/>
            <a:ext cx="10842171" cy="4525963"/>
          </a:xfrm>
        </p:spPr>
        <p:txBody>
          <a:bodyPr/>
          <a:lstStyle/>
          <a:p>
            <a:pPr algn="l" rtl="0"/>
            <a:r>
              <a:rPr lang="en-US" sz="2800" dirty="0"/>
              <a:t>Live Loads</a:t>
            </a:r>
          </a:p>
          <a:p>
            <a:endParaRPr lang="en-US" sz="100" i="1" dirty="0"/>
          </a:p>
          <a:p>
            <a:pPr marL="0" indent="0">
              <a:buNone/>
            </a:pPr>
            <a:endParaRPr lang="en-US" i="1" dirty="0"/>
          </a:p>
          <a:p>
            <a:endParaRPr lang="en-US" i="1" dirty="0"/>
          </a:p>
          <a:p>
            <a:endParaRPr lang="en-US" i="1" dirty="0" smtClean="0"/>
          </a:p>
          <a:p>
            <a:endParaRPr lang="en-US" i="1" dirty="0"/>
          </a:p>
          <a:p>
            <a:endParaRPr lang="en-US" i="1" dirty="0" smtClean="0"/>
          </a:p>
          <a:p>
            <a:endParaRPr lang="en-US" i="1" dirty="0"/>
          </a:p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13" name="جدول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138689"/>
              </p:ext>
            </p:extLst>
          </p:nvPr>
        </p:nvGraphicFramePr>
        <p:xfrm>
          <a:off x="915014" y="2485095"/>
          <a:ext cx="8128000" cy="1884513"/>
        </p:xfrm>
        <a:graphic>
          <a:graphicData uri="http://schemas.openxmlformats.org/drawingml/2006/table">
            <a:tbl>
              <a:tblPr rtl="1" firstRow="1" bandRow="1">
                <a:tableStyleId>{BC89EF96-8CEA-46FF-86C4-4CE0E7609802}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b="0" dirty="0" smtClean="0"/>
                        <a:t>4 KN/m^2</a:t>
                      </a:r>
                      <a:endParaRPr lang="ar-SA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Garages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Parking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ar-SA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7427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2.5 KN/m^2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Offices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6 KN/m^2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Storage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5 KN/m^2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Exhibition</a:t>
                      </a:r>
                      <a:endParaRPr lang="ar-SA" dirty="0"/>
                    </a:p>
                  </a:txBody>
                  <a:tcPr/>
                </a:tc>
              </a:tr>
              <a:tr h="406233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10 KN/m^2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Roof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563332" y="241904"/>
            <a:ext cx="8596668" cy="12084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4100" dirty="0">
                <a:solidFill>
                  <a:schemeClr val="tx1"/>
                </a:solidFill>
              </a:rPr>
              <a:t>Introduction</a:t>
            </a:r>
          </a:p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800" dirty="0" smtClean="0"/>
              <a:t>  </a:t>
            </a:r>
            <a:r>
              <a:rPr lang="en-US" sz="2100" cap="all" dirty="0" smtClean="0">
                <a:solidFill>
                  <a:srgbClr val="FF0000"/>
                </a:solidFill>
              </a:rPr>
              <a:t>LOADs</a:t>
            </a:r>
            <a:endParaRPr lang="en-US" sz="2100" cap="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37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53143" y="1819946"/>
            <a:ext cx="6713572" cy="3107833"/>
          </a:xfrm>
        </p:spPr>
        <p:txBody>
          <a:bodyPr>
            <a:normAutofit fontScale="92500"/>
          </a:bodyPr>
          <a:lstStyle/>
          <a:p>
            <a:pPr marL="0" indent="0" algn="l" rtl="0">
              <a:buNone/>
            </a:pPr>
            <a:endParaRPr lang="en-US" sz="2800" dirty="0" smtClean="0"/>
          </a:p>
          <a:p>
            <a:pPr algn="l" rtl="0"/>
            <a:r>
              <a:rPr lang="en-US" sz="2800" dirty="0" smtClean="0"/>
              <a:t>Super </a:t>
            </a:r>
            <a:r>
              <a:rPr lang="en-US" sz="2800" dirty="0"/>
              <a:t>imposed dead load = 4.5 </a:t>
            </a:r>
            <a:r>
              <a:rPr lang="en-US" sz="2800" dirty="0" smtClean="0"/>
              <a:t>KN/m^2</a:t>
            </a:r>
            <a:endParaRPr lang="en-US" sz="2800" dirty="0"/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sz="2800" dirty="0"/>
              <a:t>Walls </a:t>
            </a:r>
            <a:r>
              <a:rPr lang="en-US" sz="2800" dirty="0" smtClean="0"/>
              <a:t>weight:</a:t>
            </a:r>
            <a:endParaRPr lang="en-US" sz="2800" dirty="0"/>
          </a:p>
          <a:p>
            <a:pPr marL="0" indent="0" algn="l" rtl="0">
              <a:buNone/>
            </a:pPr>
            <a:r>
              <a:rPr lang="en-US" sz="2800" dirty="0"/>
              <a:t>      1. Masonry wall = 25 KN/m</a:t>
            </a:r>
          </a:p>
          <a:p>
            <a:pPr marL="0" indent="0" algn="l" rtl="0">
              <a:buNone/>
            </a:pPr>
            <a:r>
              <a:rPr lang="en-US" sz="2800" dirty="0"/>
              <a:t>      2. Block wall = 11 KN/m </a:t>
            </a:r>
            <a:endParaRPr lang="ar-SA" sz="28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صورة 5"/>
          <p:cNvPicPr/>
          <p:nvPr/>
        </p:nvPicPr>
        <p:blipFill>
          <a:blip r:embed="rId2"/>
          <a:stretch>
            <a:fillRect/>
          </a:stretch>
        </p:blipFill>
        <p:spPr>
          <a:xfrm>
            <a:off x="7134896" y="2157464"/>
            <a:ext cx="4537658" cy="3277419"/>
          </a:xfrm>
          <a:prstGeom prst="rect">
            <a:avLst/>
          </a:prstGeom>
        </p:spPr>
      </p:pic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7542728" y="5503437"/>
            <a:ext cx="3721993" cy="669700"/>
          </a:xfrm>
          <a:prstGeom prst="rect">
            <a:avLst/>
          </a:prstGeom>
        </p:spPr>
        <p:txBody>
          <a:bodyPr vert="horz" lIns="91440" tIns="45720" rIns="91440" bIns="45720" rtlCol="1">
            <a:normAutofit fontScale="62500" lnSpcReduction="20000"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endParaRPr lang="en-US" sz="2800" dirty="0" smtClean="0"/>
          </a:p>
          <a:p>
            <a:pPr marL="0" indent="0" algn="l" rtl="0">
              <a:buNone/>
            </a:pPr>
            <a:r>
              <a:rPr lang="en-US" sz="2800" dirty="0" smtClean="0"/>
              <a:t>Typical cross section in R.C. slab </a:t>
            </a:r>
            <a:endParaRPr lang="ar-SA" sz="28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63332" y="241904"/>
            <a:ext cx="8596668" cy="12084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4100" dirty="0">
                <a:solidFill>
                  <a:schemeClr val="tx1"/>
                </a:solidFill>
              </a:rPr>
              <a:t>Introduction</a:t>
            </a:r>
          </a:p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800" dirty="0" smtClean="0"/>
              <a:t>  </a:t>
            </a:r>
            <a:r>
              <a:rPr lang="en-US" sz="2100" cap="all" dirty="0" smtClean="0">
                <a:solidFill>
                  <a:srgbClr val="FF0000"/>
                </a:solidFill>
              </a:rPr>
              <a:t>LOADs</a:t>
            </a:r>
            <a:endParaRPr lang="en-US" sz="2100" cap="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52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9245" y="1416677"/>
            <a:ext cx="11183155" cy="470948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400" dirty="0"/>
              <a:t>According to </a:t>
            </a:r>
            <a:r>
              <a:rPr lang="en-US" sz="2400" dirty="0" smtClean="0"/>
              <a:t>“UBC 97" The ultimate </a:t>
            </a:r>
            <a:r>
              <a:rPr lang="en-US" sz="2400" dirty="0"/>
              <a:t>load </a:t>
            </a:r>
            <a:r>
              <a:rPr lang="en-US" sz="2400" dirty="0" smtClean="0"/>
              <a:t>combinations are: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1.4D </a:t>
            </a:r>
            <a:endParaRPr lang="en-US" sz="2400" dirty="0"/>
          </a:p>
          <a:p>
            <a:r>
              <a:rPr lang="en-US" sz="2400" dirty="0"/>
              <a:t>1.2D + 1.6L + 0.5 (</a:t>
            </a:r>
            <a:r>
              <a:rPr lang="en-US" sz="2400" dirty="0" err="1"/>
              <a:t>Lr</a:t>
            </a:r>
            <a:r>
              <a:rPr lang="en-US" sz="2400" dirty="0"/>
              <a:t> or S) </a:t>
            </a:r>
          </a:p>
          <a:p>
            <a:r>
              <a:rPr lang="en-US" sz="2400" dirty="0"/>
              <a:t>1.2D + 1.6 (</a:t>
            </a:r>
            <a:r>
              <a:rPr lang="en-US" sz="2400" dirty="0" err="1"/>
              <a:t>Lr</a:t>
            </a:r>
            <a:r>
              <a:rPr lang="en-US" sz="2400" dirty="0"/>
              <a:t> or S) + (f1 L or 0.8W) </a:t>
            </a:r>
          </a:p>
          <a:p>
            <a:r>
              <a:rPr lang="en-US" sz="2400" dirty="0"/>
              <a:t>1.2D + 1.3W + f1 L + 0.5 (</a:t>
            </a:r>
            <a:r>
              <a:rPr lang="en-US" sz="2400" dirty="0" err="1"/>
              <a:t>Lr</a:t>
            </a:r>
            <a:r>
              <a:rPr lang="en-US" sz="2400" dirty="0"/>
              <a:t> or S) </a:t>
            </a:r>
          </a:p>
          <a:p>
            <a:r>
              <a:rPr lang="en-US" sz="2400" dirty="0"/>
              <a:t> 1.2D + 1.0E + (f1 L + f2 S) </a:t>
            </a:r>
          </a:p>
          <a:p>
            <a:r>
              <a:rPr lang="en-US" sz="2400" dirty="0"/>
              <a:t> 0.9D + (1.0E or 1.3W</a:t>
            </a:r>
            <a:r>
              <a:rPr lang="en-US" sz="2400" dirty="0" smtClean="0"/>
              <a:t>) </a:t>
            </a:r>
          </a:p>
          <a:p>
            <a:pPr marL="0" indent="0" algn="l" rtl="0">
              <a:buNone/>
            </a:pPr>
            <a:r>
              <a:rPr lang="en-US" sz="2400" dirty="0" smtClean="0"/>
              <a:t>              Where</a:t>
            </a:r>
            <a:r>
              <a:rPr lang="en-US" sz="2400" dirty="0"/>
              <a:t>:</a:t>
            </a:r>
          </a:p>
          <a:p>
            <a:pPr marL="0" indent="0" algn="l" rtl="0">
              <a:buNone/>
            </a:pPr>
            <a:r>
              <a:rPr lang="en-US" sz="2400" dirty="0"/>
              <a:t>                 </a:t>
            </a:r>
            <a:r>
              <a:rPr lang="en-US" sz="2400" dirty="0" smtClean="0"/>
              <a:t>      </a:t>
            </a:r>
            <a:r>
              <a:rPr lang="en-US" sz="2400" dirty="0"/>
              <a:t>D: Dead load.</a:t>
            </a:r>
          </a:p>
          <a:p>
            <a:pPr marL="0" indent="0" algn="l" rtl="0">
              <a:buNone/>
            </a:pPr>
            <a:r>
              <a:rPr lang="en-US" sz="2400" dirty="0"/>
              <a:t>                 </a:t>
            </a:r>
            <a:r>
              <a:rPr lang="en-US" sz="2400" dirty="0" smtClean="0"/>
              <a:t>      </a:t>
            </a:r>
            <a:r>
              <a:rPr lang="en-US" sz="2400" dirty="0"/>
              <a:t>L: Live load.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              </a:t>
            </a:r>
            <a:r>
              <a:rPr lang="en-US" sz="2400" dirty="0"/>
              <a:t> </a:t>
            </a:r>
            <a:r>
              <a:rPr lang="en-US" sz="2400" dirty="0" smtClean="0"/>
              <a:t>      </a:t>
            </a:r>
            <a:r>
              <a:rPr lang="en-US" sz="2400" dirty="0"/>
              <a:t>E = ρ Eh + </a:t>
            </a:r>
            <a:r>
              <a:rPr lang="en-US" sz="2400" dirty="0" err="1"/>
              <a:t>Ev</a:t>
            </a:r>
            <a:r>
              <a:rPr lang="en-US" sz="2400" dirty="0"/>
              <a:t>  </a:t>
            </a:r>
          </a:p>
          <a:p>
            <a:pPr marL="0" indent="0" algn="l" rtl="0">
              <a:buNone/>
            </a:pPr>
            <a:r>
              <a:rPr lang="en-US" sz="2800" dirty="0" smtClean="0"/>
              <a:t> </a:t>
            </a:r>
            <a:endParaRPr lang="ar-SA" sz="28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63332" y="241904"/>
            <a:ext cx="8596668" cy="12084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4100" dirty="0">
                <a:solidFill>
                  <a:schemeClr val="tx1"/>
                </a:solidFill>
              </a:rPr>
              <a:t>Introduction</a:t>
            </a:r>
          </a:p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800" dirty="0" smtClean="0"/>
              <a:t>  </a:t>
            </a:r>
            <a:r>
              <a:rPr lang="en-US" sz="2100" cap="all" dirty="0" smtClean="0">
                <a:solidFill>
                  <a:srgbClr val="FF0000"/>
                </a:solidFill>
              </a:rPr>
              <a:t>LOAD COMBINATIONs</a:t>
            </a:r>
            <a:endParaRPr lang="en-US" sz="2100" cap="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24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399245" y="1416677"/>
                <a:ext cx="10483403" cy="4997002"/>
              </a:xfrm>
            </p:spPr>
            <p:txBody>
              <a:bodyPr>
                <a:normAutofit fontScale="25000" lnSpcReduction="20000"/>
              </a:bodyPr>
              <a:lstStyle/>
              <a:p>
                <a:pPr marL="0" indent="0" algn="l" rtl="0">
                  <a:buNone/>
                </a:pPr>
                <a:r>
                  <a:rPr lang="en-US" sz="9600" dirty="0" smtClean="0"/>
                  <a:t>According </a:t>
                </a:r>
                <a:r>
                  <a:rPr lang="en-US" sz="9600" dirty="0"/>
                  <a:t>to “UBC 97" The service load combinations are</a:t>
                </a:r>
                <a:r>
                  <a:rPr lang="en-US" sz="9600" dirty="0" smtClean="0"/>
                  <a:t>:</a:t>
                </a:r>
              </a:p>
              <a:p>
                <a:pPr marL="0" indent="0">
                  <a:buNone/>
                </a:pPr>
                <a:endParaRPr lang="en-US" sz="9600" dirty="0" smtClean="0"/>
              </a:p>
              <a:p>
                <a:pPr>
                  <a:lnSpc>
                    <a:spcPct val="90000"/>
                  </a:lnSpc>
                </a:pPr>
                <a:r>
                  <a:rPr lang="en-US" sz="9600" dirty="0" smtClean="0"/>
                  <a:t>D                                                                                                             </a:t>
                </a:r>
                <a:endParaRPr lang="en-US" sz="9600" dirty="0"/>
              </a:p>
              <a:p>
                <a:pPr>
                  <a:lnSpc>
                    <a:spcPct val="90000"/>
                  </a:lnSpc>
                </a:pPr>
                <a:r>
                  <a:rPr lang="en-US" sz="9600" dirty="0"/>
                  <a:t>D + L + (</a:t>
                </a:r>
                <a:r>
                  <a:rPr lang="en-US" sz="9600" dirty="0" err="1"/>
                  <a:t>Lr</a:t>
                </a:r>
                <a:r>
                  <a:rPr lang="en-US" sz="9600" dirty="0"/>
                  <a:t> or S)                                                                                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9600" dirty="0"/>
                  <a:t>D+( W+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9600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US" sz="9600">
                            <a:latin typeface="Cambria Math"/>
                          </a:rPr>
                          <m:t>1</m:t>
                        </m:r>
                        <m:r>
                          <a:rPr lang="en-US" sz="9600">
                            <a:latin typeface="Cambria Math"/>
                          </a:rPr>
                          <m:t>.</m:t>
                        </m:r>
                        <m:r>
                          <a:rPr lang="en-US" sz="960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9600" dirty="0"/>
                  <a:t> )                                                                                                      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9600" dirty="0"/>
                  <a:t>0.9D+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9600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US" sz="9600">
                            <a:latin typeface="Cambria Math"/>
                          </a:rPr>
                          <m:t>1</m:t>
                        </m:r>
                        <m:r>
                          <a:rPr lang="en-US" sz="9600">
                            <a:latin typeface="Cambria Math"/>
                          </a:rPr>
                          <m:t>.</m:t>
                        </m:r>
                        <m:r>
                          <a:rPr lang="en-US" sz="960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9600" dirty="0"/>
                  <a:t>                                                                                                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9600" dirty="0"/>
                  <a:t>[D+.75 [ L+(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9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9600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9600">
                            <a:latin typeface="Cambria Math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9600" dirty="0"/>
                  <a:t> or S) +  (W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9600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US" sz="9600">
                            <a:latin typeface="Cambria Math"/>
                          </a:rPr>
                          <m:t>1</m:t>
                        </m:r>
                        <m:r>
                          <a:rPr lang="en-US" sz="9600">
                            <a:latin typeface="Cambria Math"/>
                          </a:rPr>
                          <m:t>.</m:t>
                        </m:r>
                        <m:r>
                          <a:rPr lang="en-US" sz="960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9600" dirty="0"/>
                  <a:t>)  ] </a:t>
                </a:r>
              </a:p>
              <a:p>
                <a:pPr marL="0" indent="0">
                  <a:buNone/>
                </a:pPr>
                <a:r>
                  <a:rPr lang="en-US" sz="9600" dirty="0"/>
                  <a:t>     </a:t>
                </a:r>
              </a:p>
              <a:p>
                <a:pPr marL="0" indent="0" algn="l" rtl="0">
                  <a:buNone/>
                </a:pPr>
                <a:r>
                  <a:rPr lang="en-US" sz="9600" dirty="0"/>
                  <a:t>    </a:t>
                </a:r>
                <a:r>
                  <a:rPr lang="en-US" sz="9600" dirty="0" smtClean="0"/>
                  <a:t>       </a:t>
                </a:r>
                <a:r>
                  <a:rPr lang="en-US" sz="9600" dirty="0"/>
                  <a:t>Where:</a:t>
                </a:r>
              </a:p>
              <a:p>
                <a:pPr marL="0" indent="0" algn="l" rtl="0">
                  <a:buNone/>
                </a:pPr>
                <a:r>
                  <a:rPr lang="en-US" sz="9600" dirty="0"/>
                  <a:t>                    D: Dead load.</a:t>
                </a:r>
              </a:p>
              <a:p>
                <a:pPr marL="0" indent="0" algn="l" rtl="0">
                  <a:buNone/>
                </a:pPr>
                <a:r>
                  <a:rPr lang="en-US" sz="9600" dirty="0"/>
                  <a:t>                    L: Live load.</a:t>
                </a:r>
              </a:p>
              <a:p>
                <a:pPr marL="0" indent="0">
                  <a:buNone/>
                </a:pPr>
                <a:r>
                  <a:rPr lang="en-US" sz="9600" dirty="0"/>
                  <a:t>                    E = ρ Eh + </a:t>
                </a:r>
                <a:r>
                  <a:rPr lang="en-US" sz="9600" dirty="0" err="1"/>
                  <a:t>Ev</a:t>
                </a:r>
                <a:r>
                  <a:rPr lang="en-US" sz="9600" dirty="0"/>
                  <a:t>  </a:t>
                </a:r>
              </a:p>
              <a:p>
                <a:pPr marL="0" indent="0" algn="l" rtl="0">
                  <a:buNone/>
                </a:pP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9245" y="1416677"/>
                <a:ext cx="10483403" cy="4997002"/>
              </a:xfrm>
              <a:blipFill rotWithShape="1">
                <a:blip r:embed="rId2"/>
                <a:stretch>
                  <a:fillRect l="-872" t="-2317" r="-2442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63332" y="241904"/>
            <a:ext cx="8596668" cy="12084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4100" dirty="0">
                <a:solidFill>
                  <a:schemeClr val="tx1"/>
                </a:solidFill>
              </a:rPr>
              <a:t>Introduction</a:t>
            </a:r>
          </a:p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800" dirty="0" smtClean="0"/>
              <a:t>  </a:t>
            </a:r>
            <a:r>
              <a:rPr lang="en-US" sz="2100" cap="all" dirty="0" smtClean="0">
                <a:solidFill>
                  <a:srgbClr val="FF0000"/>
                </a:solidFill>
              </a:rPr>
              <a:t>LOAD COMBINATIONs</a:t>
            </a:r>
            <a:endParaRPr lang="en-US" sz="2100" cap="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88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4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901" y="218939"/>
            <a:ext cx="5615189" cy="616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0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0915" y="245609"/>
            <a:ext cx="3251200" cy="1143000"/>
          </a:xfrm>
        </p:spPr>
        <p:txBody>
          <a:bodyPr/>
          <a:lstStyle/>
          <a:p>
            <a:pPr algn="l"/>
            <a:r>
              <a:rPr lang="en-US" sz="4000" dirty="0" smtClean="0"/>
              <a:t>For Block 1: </a:t>
            </a:r>
            <a:endParaRPr lang="ar-SA" sz="40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836" y="412123"/>
            <a:ext cx="5543550" cy="6156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25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476830"/>
              </p:ext>
            </p:extLst>
          </p:nvPr>
        </p:nvGraphicFramePr>
        <p:xfrm>
          <a:off x="2063073" y="1381310"/>
          <a:ext cx="8281114" cy="34901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2270"/>
                <a:gridCol w="2268744"/>
                <a:gridCol w="2017461"/>
                <a:gridCol w="1952639"/>
              </a:tblGrid>
              <a:tr h="42360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Beams</a:t>
                      </a:r>
                      <a:endParaRPr lang="en-US" sz="18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Columns</a:t>
                      </a:r>
                      <a:endParaRPr lang="en-US" sz="18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031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Section Dimensions (mm)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Name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Section Dimensions(mm)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Name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28169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effectLst/>
                        </a:rPr>
                        <a:t>400*800 </a:t>
                      </a:r>
                      <a:endParaRPr lang="en-US" sz="1400" b="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B1,</a:t>
                      </a:r>
                      <a:r>
                        <a:rPr lang="en-US" sz="1400" b="0" baseline="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 B2, B3, B4, B5, B6, B7, B8, B9, B10, B11, B12, B16, B17, B18, B19, B20, B21, B22, B23, B24, B25, B26, B27, B28, B29, B30</a:t>
                      </a:r>
                      <a:endParaRPr lang="en-US" sz="1400" b="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effectLst/>
                        </a:rPr>
                        <a:t>1200*900</a:t>
                      </a:r>
                      <a:endParaRPr lang="en-US" sz="1400" b="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effectLst/>
                        </a:rPr>
                        <a:t>C1,C2,C4,C6,</a:t>
                      </a:r>
                      <a:r>
                        <a:rPr lang="en-US" sz="1400" b="0" baseline="0" dirty="0" smtClean="0">
                          <a:effectLst/>
                        </a:rPr>
                        <a:t> C7, C13, C14.</a:t>
                      </a:r>
                      <a:endParaRPr lang="en-US" sz="1400" b="0" dirty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261038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effectLst/>
                        </a:rPr>
                        <a:t>1000*800</a:t>
                      </a:r>
                      <a:endParaRPr lang="en-US" sz="1400" b="0" dirty="0" smtClean="0">
                        <a:effectLst/>
                        <a:latin typeface="Calibri"/>
                        <a:ea typeface="Times New Roman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effectLst/>
                        </a:rPr>
                        <a:t>C3, C5, C8,C9,</a:t>
                      </a:r>
                      <a:r>
                        <a:rPr lang="en-US" sz="1400" b="0" baseline="0" dirty="0" smtClean="0">
                          <a:effectLst/>
                        </a:rPr>
                        <a:t> </a:t>
                      </a:r>
                      <a:r>
                        <a:rPr lang="en-US" sz="1400" b="0" dirty="0" smtClean="0">
                          <a:effectLst/>
                        </a:rPr>
                        <a:t>C10, C11, C12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0" dirty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1020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effectLst/>
                        </a:rPr>
                        <a:t>300*320</a:t>
                      </a:r>
                      <a:endParaRPr lang="en-US" sz="1400" b="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effectLst/>
                        </a:rPr>
                        <a:t>B13,B14,B15,B31,B32</a:t>
                      </a:r>
                      <a:r>
                        <a:rPr lang="en-US" sz="1400" b="0" baseline="0" dirty="0" smtClean="0">
                          <a:effectLst/>
                        </a:rPr>
                        <a:t> </a:t>
                      </a:r>
                      <a:r>
                        <a:rPr lang="en-US" sz="1400" b="0" dirty="0" smtClean="0">
                          <a:effectLst/>
                        </a:rPr>
                        <a:t>,B33</a:t>
                      </a:r>
                      <a:r>
                        <a:rPr lang="en-US" sz="1400" b="0" baseline="0" dirty="0" smtClean="0">
                          <a:effectLst/>
                        </a:rPr>
                        <a:t> </a:t>
                      </a:r>
                      <a:r>
                        <a:rPr lang="en-US" sz="1400" b="0" dirty="0" smtClean="0">
                          <a:effectLst/>
                        </a:rPr>
                        <a:t>,B34, B35,</a:t>
                      </a:r>
                      <a:r>
                        <a:rPr lang="en-US" sz="1400" b="0" baseline="0" dirty="0" smtClean="0">
                          <a:effectLst/>
                        </a:rPr>
                        <a:t> B36, B37, B38, B39, B40, B41, B42, B43, B44</a:t>
                      </a:r>
                      <a:endParaRPr lang="en-US" sz="1400" b="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895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170" y="461748"/>
            <a:ext cx="5646059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Section </a:t>
            </a:r>
            <a:r>
              <a:rPr lang="en-US" sz="4000" dirty="0"/>
              <a:t>I</a:t>
            </a:r>
            <a:r>
              <a:rPr lang="en-US" sz="4000" dirty="0" smtClean="0"/>
              <a:t>n Slab</a:t>
            </a:r>
            <a:r>
              <a:rPr lang="en-US" sz="4000" dirty="0"/>
              <a:t/>
            </a:r>
            <a:br>
              <a:rPr lang="en-US" sz="4000" dirty="0"/>
            </a:b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صورة 5" descr="C:\Users\hp\AppData\Local\Temp\Rar$DI27.141\240 mm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776" y="1764406"/>
            <a:ext cx="7701566" cy="35803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735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مربع نص 5"/>
          <p:cNvSpPr txBox="1"/>
          <p:nvPr/>
        </p:nvSpPr>
        <p:spPr>
          <a:xfrm>
            <a:off x="193183" y="558154"/>
            <a:ext cx="445609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For</a:t>
            </a:r>
            <a:r>
              <a:rPr lang="en-US" dirty="0" smtClean="0"/>
              <a:t> </a:t>
            </a:r>
            <a:r>
              <a:rPr lang="en-US" sz="2400" dirty="0" smtClean="0"/>
              <a:t>Ribbed Slab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030" y="558154"/>
            <a:ext cx="4891312" cy="5942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804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8402" y="1500188"/>
            <a:ext cx="8596668" cy="531812"/>
          </a:xfrm>
        </p:spPr>
        <p:txBody>
          <a:bodyPr>
            <a:normAutofit fontScale="90000"/>
          </a:bodyPr>
          <a:lstStyle/>
          <a:p>
            <a:r>
              <a:rPr lang="en-US" b="1" i="1" dirty="0"/>
              <a:t>Outline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8402" y="2343152"/>
            <a:ext cx="8596668" cy="3520620"/>
          </a:xfrm>
        </p:spPr>
        <p:txBody>
          <a:bodyPr>
            <a:normAutofit/>
          </a:bodyPr>
          <a:lstStyle/>
          <a:p>
            <a:pPr algn="l" rtl="0"/>
            <a:r>
              <a:rPr lang="en-US" sz="2800" b="1" dirty="0" smtClean="0"/>
              <a:t>Introduction.</a:t>
            </a:r>
          </a:p>
          <a:p>
            <a:pPr algn="l" rtl="0"/>
            <a:r>
              <a:rPr lang="en-US" sz="2800" b="1" dirty="0" smtClean="0"/>
              <a:t>Dynamic Analysis And Verifications. </a:t>
            </a:r>
          </a:p>
          <a:p>
            <a:pPr algn="l" rtl="0"/>
            <a:r>
              <a:rPr lang="en-US" sz="2800" b="1" dirty="0" smtClean="0"/>
              <a:t>Dynamic Design.</a:t>
            </a:r>
          </a:p>
          <a:p>
            <a:pPr algn="l" rtl="0"/>
            <a:r>
              <a:rPr lang="en-US" sz="2800" b="1" dirty="0" smtClean="0"/>
              <a:t>Discussion &amp; Conclusion.</a:t>
            </a:r>
            <a:endParaRPr lang="en-US" sz="2800" b="1" dirty="0"/>
          </a:p>
          <a:p>
            <a:pPr marL="0" indent="0" algn="l" rtl="0">
              <a:buNone/>
            </a:pPr>
            <a:r>
              <a:rPr lang="en-US" sz="2800" dirty="0">
                <a:solidFill>
                  <a:srgbClr val="EEECE1"/>
                </a:solidFill>
              </a:rPr>
              <a:t/>
            </a:r>
            <a:br>
              <a:rPr lang="en-US" sz="2800" dirty="0">
                <a:solidFill>
                  <a:srgbClr val="EEECE1"/>
                </a:solidFill>
              </a:rPr>
            </a:b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60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مربع نص 4"/>
          <p:cNvSpPr txBox="1"/>
          <p:nvPr/>
        </p:nvSpPr>
        <p:spPr>
          <a:xfrm>
            <a:off x="193183" y="558154"/>
            <a:ext cx="445609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For</a:t>
            </a:r>
            <a:r>
              <a:rPr lang="en-US" dirty="0" smtClean="0"/>
              <a:t> </a:t>
            </a:r>
            <a:r>
              <a:rPr lang="en-US" sz="2400" dirty="0" smtClean="0"/>
              <a:t>Beams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344" y="578907"/>
            <a:ext cx="4992914" cy="5833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10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" name="Picture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200" y="621561"/>
            <a:ext cx="5312229" cy="5634096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193183" y="558154"/>
            <a:ext cx="445609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For</a:t>
            </a:r>
            <a:r>
              <a:rPr lang="en-US" dirty="0" smtClean="0"/>
              <a:t> </a:t>
            </a:r>
            <a:r>
              <a:rPr lang="en-US" sz="2400" dirty="0" smtClean="0"/>
              <a:t>Column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84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8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4257" y="621560"/>
            <a:ext cx="5228823" cy="5706669"/>
          </a:xfrm>
          <a:prstGeom prst="rect">
            <a:avLst/>
          </a:prstGeom>
        </p:spPr>
      </p:pic>
      <p:sp>
        <p:nvSpPr>
          <p:cNvPr id="9" name="مربع نص 8"/>
          <p:cNvSpPr txBox="1"/>
          <p:nvPr/>
        </p:nvSpPr>
        <p:spPr>
          <a:xfrm>
            <a:off x="193183" y="558154"/>
            <a:ext cx="445609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For Roof Column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80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" name="صورة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114" y="667656"/>
            <a:ext cx="5252945" cy="5724833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93183" y="558154"/>
            <a:ext cx="445609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For</a:t>
            </a:r>
            <a:r>
              <a:rPr lang="en-US" dirty="0" smtClean="0"/>
              <a:t> </a:t>
            </a:r>
            <a:r>
              <a:rPr lang="en-US" sz="2400" dirty="0" smtClean="0"/>
              <a:t>Shear Walls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23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88703" y="2081829"/>
            <a:ext cx="8596668" cy="660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/>
            <a:r>
              <a:rPr lang="en-US" sz="4000" dirty="0" smtClean="0">
                <a:solidFill>
                  <a:schemeClr val="tx1"/>
                </a:solidFill>
              </a:rPr>
              <a:t>Dynamic Analysis And Verifications  </a:t>
            </a:r>
            <a:endParaRPr lang="en-US" sz="4000" cap="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79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9600" y="702204"/>
            <a:ext cx="4168463" cy="752494"/>
          </a:xfrm>
        </p:spPr>
        <p:txBody>
          <a:bodyPr/>
          <a:lstStyle/>
          <a:p>
            <a:r>
              <a:rPr lang="en-US" sz="2800" dirty="0" smtClean="0">
                <a:solidFill>
                  <a:srgbClr val="000000"/>
                </a:solidFill>
              </a:rPr>
              <a:t>Compatibility Check:</a:t>
            </a:r>
            <a:endParaRPr lang="ar-SA" sz="2800" dirty="0">
              <a:solidFill>
                <a:srgbClr val="000000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663" y="406400"/>
            <a:ext cx="5222280" cy="5942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13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26</a:t>
            </a:fld>
            <a:endParaRPr lang="en-US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385176"/>
              </p:ext>
            </p:extLst>
          </p:nvPr>
        </p:nvGraphicFramePr>
        <p:xfrm>
          <a:off x="1535650" y="1624458"/>
          <a:ext cx="9234156" cy="30667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308539"/>
                <a:gridCol w="2308539"/>
                <a:gridCol w="2308539"/>
                <a:gridCol w="2308539"/>
              </a:tblGrid>
              <a:tr h="613344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% of difference</a:t>
                      </a:r>
                      <a:endParaRPr lang="ar-SA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SAP (KN)</a:t>
                      </a:r>
                      <a:endParaRPr lang="ar-SA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Hand</a:t>
                      </a:r>
                      <a:r>
                        <a:rPr lang="en-US" baseline="0" dirty="0" smtClean="0"/>
                        <a:t> (KN)</a:t>
                      </a:r>
                      <a:endParaRPr lang="ar-SA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Load</a:t>
                      </a:r>
                      <a:r>
                        <a:rPr lang="en-US" baseline="0" dirty="0" smtClean="0"/>
                        <a:t> type</a:t>
                      </a:r>
                      <a:endParaRPr lang="ar-SA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613344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88595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88186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Dead</a:t>
                      </a:r>
                      <a:endParaRPr lang="ar-SA" dirty="0"/>
                    </a:p>
                  </a:txBody>
                  <a:tcPr/>
                </a:tc>
              </a:tr>
              <a:tr h="613344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0.04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32245.25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32233.38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Live</a:t>
                      </a:r>
                    </a:p>
                  </a:txBody>
                  <a:tcPr/>
                </a:tc>
              </a:tr>
              <a:tr h="613344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23767.55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23760.00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S.D.</a:t>
                      </a:r>
                      <a:endParaRPr lang="ar-SA" dirty="0"/>
                    </a:p>
                  </a:txBody>
                  <a:tcPr/>
                </a:tc>
              </a:tr>
              <a:tr h="613344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18864.52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18864.46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Wall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609600" y="702204"/>
            <a:ext cx="4168463" cy="7524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2800" dirty="0" smtClean="0">
                <a:solidFill>
                  <a:srgbClr val="000000"/>
                </a:solidFill>
              </a:rPr>
              <a:t>Equilibrium Check: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00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518" y="1480271"/>
            <a:ext cx="8706119" cy="4490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مربع نص 7"/>
          <p:cNvSpPr txBox="1"/>
          <p:nvPr/>
        </p:nvSpPr>
        <p:spPr>
          <a:xfrm>
            <a:off x="5769734" y="5970724"/>
            <a:ext cx="199540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Frame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9" name="عنصر نائب للمحتوى 2"/>
          <p:cNvSpPr>
            <a:spLocks noGrp="1"/>
          </p:cNvSpPr>
          <p:nvPr>
            <p:ph idx="1"/>
          </p:nvPr>
        </p:nvSpPr>
        <p:spPr>
          <a:xfrm>
            <a:off x="609600" y="702204"/>
            <a:ext cx="4601029" cy="752494"/>
          </a:xfrm>
        </p:spPr>
        <p:txBody>
          <a:bodyPr/>
          <a:lstStyle/>
          <a:p>
            <a:r>
              <a:rPr lang="en-US" sz="2800" dirty="0" smtClean="0">
                <a:solidFill>
                  <a:srgbClr val="000000"/>
                </a:solidFill>
              </a:rPr>
              <a:t>Local Equilibrium Check: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20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3" name="صورة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64" y="1573963"/>
            <a:ext cx="4647265" cy="3274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صورة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244" y="1563468"/>
            <a:ext cx="5151550" cy="328451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مربع نص 4"/>
          <p:cNvSpPr txBox="1"/>
          <p:nvPr/>
        </p:nvSpPr>
        <p:spPr>
          <a:xfrm>
            <a:off x="2143886" y="5028837"/>
            <a:ext cx="15324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Column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445791" y="5032647"/>
            <a:ext cx="15324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Beam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عنصر نائب للمحتوى 2"/>
          <p:cNvSpPr txBox="1">
            <a:spLocks/>
          </p:cNvSpPr>
          <p:nvPr/>
        </p:nvSpPr>
        <p:spPr bwMode="auto">
          <a:xfrm>
            <a:off x="609600" y="702204"/>
            <a:ext cx="4601029" cy="752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2800" smtClean="0">
                <a:solidFill>
                  <a:srgbClr val="000000"/>
                </a:solidFill>
              </a:rPr>
              <a:t>Local Equilibrium Check: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48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29</a:t>
            </a:fld>
            <a:endParaRPr lang="en-US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430140"/>
              </p:ext>
            </p:extLst>
          </p:nvPr>
        </p:nvGraphicFramePr>
        <p:xfrm>
          <a:off x="719989" y="1677933"/>
          <a:ext cx="8128000" cy="119773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420806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% of difference</a:t>
                      </a:r>
                      <a:endParaRPr lang="ar-SA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SAP (</a:t>
                      </a:r>
                      <a:r>
                        <a:rPr lang="en-US" dirty="0" err="1" smtClean="0"/>
                        <a:t>KN.m</a:t>
                      </a:r>
                      <a:r>
                        <a:rPr lang="en-US" dirty="0" smtClean="0"/>
                        <a:t>)</a:t>
                      </a:r>
                      <a:endParaRPr lang="ar-SA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Hand (</a:t>
                      </a:r>
                      <a:r>
                        <a:rPr lang="en-US" dirty="0" err="1" smtClean="0"/>
                        <a:t>KN.m</a:t>
                      </a:r>
                      <a:r>
                        <a:rPr lang="en-US" dirty="0" smtClean="0"/>
                        <a:t>)</a:t>
                      </a:r>
                      <a:endParaRPr lang="ar-SA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Element</a:t>
                      </a:r>
                      <a:r>
                        <a:rPr lang="en-US" baseline="0" dirty="0" smtClean="0"/>
                        <a:t> type</a:t>
                      </a:r>
                      <a:endParaRPr lang="ar-SA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2.7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195.2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200.7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Frame</a:t>
                      </a:r>
                      <a:endParaRPr lang="ar-SA" dirty="0"/>
                    </a:p>
                  </a:txBody>
                  <a:tcPr/>
                </a:tc>
              </a:tr>
              <a:tr h="40608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8.0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222.8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205.3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Beam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279326"/>
              </p:ext>
            </p:extLst>
          </p:nvPr>
        </p:nvGraphicFramePr>
        <p:xfrm>
          <a:off x="753208" y="3370483"/>
          <a:ext cx="8128000" cy="79164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420806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% of difference</a:t>
                      </a:r>
                      <a:endParaRPr lang="ar-SA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SAP (KN)</a:t>
                      </a:r>
                      <a:endParaRPr lang="ar-SA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Hand (KN)</a:t>
                      </a:r>
                      <a:endParaRPr lang="ar-SA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5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50000"/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Element</a:t>
                      </a:r>
                      <a:r>
                        <a:rPr lang="en-US" baseline="0" dirty="0" smtClean="0"/>
                        <a:t> type</a:t>
                      </a:r>
                      <a:endParaRPr lang="ar-SA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8.8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2030.00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2227.5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Column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609600" y="702204"/>
            <a:ext cx="4601029" cy="7524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2800" smtClean="0">
                <a:solidFill>
                  <a:srgbClr val="000000"/>
                </a:solidFill>
              </a:rPr>
              <a:t>Local Equilibrium Check: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12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24933" y="1118815"/>
            <a:ext cx="4279804" cy="814739"/>
          </a:xfrm>
        </p:spPr>
        <p:txBody>
          <a:bodyPr/>
          <a:lstStyle/>
          <a:p>
            <a:pPr algn="ctr"/>
            <a:r>
              <a:rPr lang="en-US" sz="3200" b="1" i="1" dirty="0"/>
              <a:t>Introduction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471848" y="2335164"/>
            <a:ext cx="8825658" cy="2576456"/>
          </a:xfrm>
        </p:spPr>
        <p:txBody>
          <a:bodyPr>
            <a:noAutofit/>
          </a:bodyPr>
          <a:lstStyle/>
          <a:p>
            <a:pPr marL="342900" indent="-342900" algn="l" rtl="0">
              <a:buFont typeface="Wingdings 3" charset="2"/>
              <a:buChar char=""/>
            </a:pPr>
            <a:r>
              <a:rPr lang="en-US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Project </a:t>
            </a:r>
            <a:r>
              <a:rPr lang="en-US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  <a:p>
            <a:pPr marL="342900" indent="-342900" algn="l" rtl="0">
              <a:buFont typeface="Wingdings 3" charset="2"/>
              <a:buChar char=""/>
            </a:pPr>
            <a:r>
              <a:rPr lang="en-US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Design Code</a:t>
            </a:r>
            <a:endParaRPr lang="en-US" sz="28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 algn="l" rtl="0">
              <a:buFont typeface="Wingdings 3" charset="2"/>
              <a:buChar char=""/>
            </a:pPr>
            <a:r>
              <a:rPr lang="en-US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Materials </a:t>
            </a:r>
          </a:p>
          <a:p>
            <a:pPr marL="342900" indent="-342900" algn="l" rtl="0">
              <a:buFont typeface="Wingdings 3" charset="2"/>
              <a:buChar char=""/>
            </a:pPr>
            <a:r>
              <a:rPr lang="en-US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Loads</a:t>
            </a:r>
          </a:p>
          <a:p>
            <a:pPr marL="342900" indent="-342900" algn="l" rtl="0">
              <a:buFont typeface="Wingdings 3" charset="2"/>
              <a:buChar char=""/>
            </a:pPr>
            <a:r>
              <a:rPr lang="en-US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Load Combination</a:t>
            </a:r>
            <a:endParaRPr lang="en-US" sz="28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20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"/>
              </p:nvPr>
            </p:nvSpPr>
            <p:spPr>
              <a:xfrm>
                <a:off x="1538514" y="1454698"/>
                <a:ext cx="8998857" cy="4406353"/>
              </a:xfrm>
            </p:spPr>
            <p:txBody>
              <a:bodyPr/>
              <a:lstStyle/>
              <a:p>
                <a:pPr marL="654050" indent="-457200"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600" b="1" dirty="0">
                    <a:ea typeface="Calibri"/>
                  </a:rPr>
                  <a:t>In X-Direction :</a:t>
                </a:r>
                <a:endParaRPr lang="en-US" sz="2600" dirty="0">
                  <a:ea typeface="Calibri"/>
                </a:endParaRPr>
              </a:p>
              <a:p>
                <a:pPr marL="0" indent="0"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600" i="1">
                              <a:latin typeface="Cambria Math"/>
                              <a:ea typeface="Calibri"/>
                            </a:rPr>
                          </m:ctrlPr>
                        </m:fPr>
                        <m:num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𝑀𝑎𝑥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. 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𝑑𝑟𝑖𝑓𝑡</m:t>
                          </m:r>
                        </m:num>
                        <m:den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𝑎𝑣𝑔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. 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𝑑𝑟𝑖𝑓𝑡</m:t>
                          </m:r>
                        </m:den>
                      </m:f>
                      <m:r>
                        <a:rPr lang="en-US" sz="2600" i="1">
                          <a:latin typeface="Cambria Math"/>
                          <a:ea typeface="Calibri"/>
                        </a:rPr>
                        <m:t>=</m:t>
                      </m:r>
                      <m:f>
                        <m:fPr>
                          <m:ctrlPr>
                            <a:rPr lang="en-US" sz="2600" i="1">
                              <a:latin typeface="Cambria Math"/>
                              <a:ea typeface="Calibri"/>
                            </a:rPr>
                          </m:ctrlPr>
                        </m:fPr>
                        <m:num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1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.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26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 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𝑚𝑚</m:t>
                          </m:r>
                        </m:num>
                        <m:den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1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.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075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 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𝑚𝑚</m:t>
                          </m:r>
                        </m:den>
                      </m:f>
                      <m:r>
                        <a:rPr lang="en-US" sz="2600" i="1">
                          <a:latin typeface="Cambria Math"/>
                          <a:ea typeface="Calibri"/>
                        </a:rPr>
                        <m:t>=</m:t>
                      </m:r>
                      <m:r>
                        <a:rPr lang="en-US" sz="2600" i="1">
                          <a:latin typeface="Cambria Math"/>
                          <a:ea typeface="Calibri"/>
                        </a:rPr>
                        <m:t>1</m:t>
                      </m:r>
                      <m:r>
                        <a:rPr lang="en-US" sz="2600" i="1">
                          <a:latin typeface="Cambria Math"/>
                          <a:ea typeface="Calibri"/>
                        </a:rPr>
                        <m:t>.</m:t>
                      </m:r>
                      <m:r>
                        <a:rPr lang="en-US" sz="2600" i="1">
                          <a:latin typeface="Cambria Math"/>
                          <a:ea typeface="Calibri"/>
                        </a:rPr>
                        <m:t>17</m:t>
                      </m:r>
                      <m:r>
                        <a:rPr lang="en-US" sz="2600" i="1">
                          <a:latin typeface="Cambria Math"/>
                          <a:ea typeface="Calibri"/>
                        </a:rPr>
                        <m:t>&lt;</m:t>
                      </m:r>
                      <m:r>
                        <a:rPr lang="en-US" sz="2600" i="1">
                          <a:latin typeface="Cambria Math"/>
                          <a:ea typeface="Calibri"/>
                        </a:rPr>
                        <m:t>1</m:t>
                      </m:r>
                      <m:r>
                        <a:rPr lang="en-US" sz="2600" i="1">
                          <a:latin typeface="Cambria Math"/>
                          <a:ea typeface="Calibri"/>
                        </a:rPr>
                        <m:t>.</m:t>
                      </m:r>
                      <m:r>
                        <a:rPr lang="en-US" sz="2600" i="1">
                          <a:latin typeface="Cambria Math"/>
                          <a:ea typeface="Calibri"/>
                        </a:rPr>
                        <m:t>2</m:t>
                      </m:r>
                      <m:r>
                        <a:rPr lang="en-US" sz="2600" i="1">
                          <a:latin typeface="Cambria Math"/>
                          <a:ea typeface="Calibri"/>
                        </a:rPr>
                        <m:t> → </m:t>
                      </m:r>
                      <m:r>
                        <a:rPr lang="en-US" sz="2600" i="1">
                          <a:latin typeface="Cambria Math"/>
                          <a:ea typeface="Calibri"/>
                        </a:rPr>
                        <m:t>𝑂𝑘</m:t>
                      </m:r>
                      <m:r>
                        <a:rPr lang="en-US" sz="2600" i="1">
                          <a:latin typeface="Cambria Math"/>
                          <a:ea typeface="Calibri"/>
                        </a:rPr>
                        <m:t>.</m:t>
                      </m:r>
                    </m:oMath>
                  </m:oMathPara>
                </a14:m>
                <a:endParaRPr lang="en-US" sz="2600" dirty="0" smtClean="0">
                  <a:latin typeface="Times New Roman"/>
                  <a:ea typeface="Calibri"/>
                </a:endParaRPr>
              </a:p>
              <a:p>
                <a:pPr marL="0" indent="0">
                  <a:spcAft>
                    <a:spcPts val="0"/>
                  </a:spcAft>
                  <a:buNone/>
                </a:pPr>
                <a:endParaRPr lang="en-US" sz="2600" dirty="0">
                  <a:latin typeface="Times New Roman"/>
                  <a:ea typeface="Calibri"/>
                </a:endParaRPr>
              </a:p>
              <a:p>
                <a:pPr marL="654050" indent="-457200"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600" b="1" dirty="0">
                    <a:ea typeface="Calibri"/>
                  </a:rPr>
                  <a:t>In Y-Direction: </a:t>
                </a:r>
              </a:p>
              <a:p>
                <a:pPr marL="0" indent="0"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600" i="1">
                              <a:latin typeface="Cambria Math"/>
                              <a:ea typeface="Calibri"/>
                            </a:rPr>
                          </m:ctrlPr>
                        </m:fPr>
                        <m:num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𝑀𝑎𝑥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. 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𝑑𝑟𝑖𝑓𝑡</m:t>
                          </m:r>
                        </m:num>
                        <m:den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𝑎𝑣𝑔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. 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𝑑𝑟𝑖𝑓𝑡</m:t>
                          </m:r>
                        </m:den>
                      </m:f>
                      <m:r>
                        <a:rPr lang="en-US" sz="2600" i="1">
                          <a:latin typeface="Cambria Math"/>
                          <a:ea typeface="Calibri"/>
                        </a:rPr>
                        <m:t>=</m:t>
                      </m:r>
                      <m:f>
                        <m:fPr>
                          <m:ctrlPr>
                            <a:rPr lang="en-US" sz="2600" i="1">
                              <a:latin typeface="Cambria Math"/>
                              <a:ea typeface="Calibri"/>
                            </a:rPr>
                          </m:ctrlPr>
                        </m:fPr>
                        <m:num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0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.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43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 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𝑚𝑚</m:t>
                          </m:r>
                        </m:num>
                        <m:den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0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.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415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 </m:t>
                          </m:r>
                          <m:r>
                            <a:rPr lang="en-US" sz="2600" i="1">
                              <a:latin typeface="Cambria Math"/>
                              <a:ea typeface="Calibri"/>
                            </a:rPr>
                            <m:t>𝑚𝑚</m:t>
                          </m:r>
                        </m:den>
                      </m:f>
                      <m:r>
                        <a:rPr lang="en-US" sz="2600" i="1">
                          <a:latin typeface="Cambria Math"/>
                          <a:ea typeface="Calibri"/>
                        </a:rPr>
                        <m:t>=</m:t>
                      </m:r>
                      <m:r>
                        <a:rPr lang="en-US" sz="2600" i="1">
                          <a:latin typeface="Cambria Math"/>
                          <a:ea typeface="Calibri"/>
                        </a:rPr>
                        <m:t>1</m:t>
                      </m:r>
                      <m:r>
                        <a:rPr lang="en-US" sz="2600" i="1">
                          <a:latin typeface="Cambria Math"/>
                          <a:ea typeface="Calibri"/>
                        </a:rPr>
                        <m:t>.</m:t>
                      </m:r>
                      <m:r>
                        <a:rPr lang="en-US" sz="2600" i="1">
                          <a:latin typeface="Cambria Math"/>
                          <a:ea typeface="Calibri"/>
                        </a:rPr>
                        <m:t>04</m:t>
                      </m:r>
                      <m:r>
                        <a:rPr lang="en-US" sz="2600" i="1">
                          <a:latin typeface="Cambria Math"/>
                          <a:ea typeface="Calibri"/>
                        </a:rPr>
                        <m:t>&lt;</m:t>
                      </m:r>
                      <m:r>
                        <a:rPr lang="en-US" sz="2600" i="1">
                          <a:latin typeface="Cambria Math"/>
                          <a:ea typeface="Calibri"/>
                        </a:rPr>
                        <m:t>1</m:t>
                      </m:r>
                      <m:r>
                        <a:rPr lang="en-US" sz="2600" i="1">
                          <a:latin typeface="Cambria Math"/>
                          <a:ea typeface="Calibri"/>
                        </a:rPr>
                        <m:t>.</m:t>
                      </m:r>
                      <m:r>
                        <a:rPr lang="en-US" sz="2600" i="1">
                          <a:latin typeface="Cambria Math"/>
                          <a:ea typeface="Calibri"/>
                        </a:rPr>
                        <m:t>2</m:t>
                      </m:r>
                      <m:r>
                        <a:rPr lang="en-US" sz="2600" i="1">
                          <a:latin typeface="Cambria Math"/>
                          <a:ea typeface="Calibri"/>
                        </a:rPr>
                        <m:t> →</m:t>
                      </m:r>
                      <m:r>
                        <a:rPr lang="en-US" sz="2600" i="1">
                          <a:latin typeface="Cambria Math"/>
                          <a:ea typeface="Calibri"/>
                        </a:rPr>
                        <m:t>𝑂𝑘</m:t>
                      </m:r>
                      <m:r>
                        <a:rPr lang="en-US" sz="2600" i="1">
                          <a:latin typeface="Cambria Math"/>
                          <a:ea typeface="Calibri"/>
                        </a:rPr>
                        <m:t>.</m:t>
                      </m:r>
                    </m:oMath>
                  </m:oMathPara>
                </a14:m>
                <a:endParaRPr lang="en-US" sz="2600" dirty="0">
                  <a:latin typeface="Times New Roman"/>
                  <a:ea typeface="Calibri"/>
                </a:endParaRPr>
              </a:p>
              <a:p>
                <a:pPr marL="0" indent="0">
                  <a:buNone/>
                </a:pPr>
                <a:endParaRPr lang="en-US" sz="2800" dirty="0" smtClean="0">
                  <a:solidFill>
                    <a:srgbClr val="FF0000"/>
                  </a:solidFill>
                  <a:latin typeface="Times New Roman"/>
                  <a:ea typeface="Calibri"/>
                  <a:sym typeface="Wingdings"/>
                </a:endParaRPr>
              </a:p>
              <a:p>
                <a:pPr marL="0" indent="0">
                  <a:buNone/>
                </a:pPr>
                <a:r>
                  <a:rPr lang="en-US" sz="2800" dirty="0" smtClean="0">
                    <a:solidFill>
                      <a:srgbClr val="FF0000"/>
                    </a:solidFill>
                    <a:latin typeface="Times New Roman"/>
                    <a:ea typeface="Calibri"/>
                    <a:sym typeface="Wingdings"/>
                  </a:rPr>
                  <a:t>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Times New Roman"/>
                    <a:ea typeface="Calibri"/>
                  </a:rPr>
                  <a:t> </a:t>
                </a:r>
                <a:r>
                  <a:rPr lang="en-US" sz="2800" dirty="0">
                    <a:solidFill>
                      <a:srgbClr val="FF0000"/>
                    </a:solidFill>
                    <a:latin typeface="Times New Roman"/>
                    <a:ea typeface="Calibri"/>
                  </a:rPr>
                  <a:t>Our Building is regular </a:t>
                </a:r>
                <a:endParaRPr lang="ar-SA" sz="2800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38514" y="1454698"/>
                <a:ext cx="8998857" cy="4406353"/>
              </a:xfrm>
              <a:blipFill rotWithShape="1">
                <a:blip r:embed="rId2"/>
                <a:stretch>
                  <a:fillRect l="-1354" t="-124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 bwMode="auto">
          <a:xfrm>
            <a:off x="609600" y="702204"/>
            <a:ext cx="4963886" cy="752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2800" dirty="0" smtClean="0">
                <a:solidFill>
                  <a:srgbClr val="000000"/>
                </a:solidFill>
              </a:rPr>
              <a:t>Torsional Irregularity Check: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83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323" y="1932648"/>
            <a:ext cx="7421706" cy="3103810"/>
          </a:xfrm>
          <a:prstGeom prst="rect">
            <a:avLst/>
          </a:prstGeom>
        </p:spPr>
      </p:pic>
      <p:sp>
        <p:nvSpPr>
          <p:cNvPr id="7" name="عنصر نائب للمحتوى 2"/>
          <p:cNvSpPr txBox="1">
            <a:spLocks/>
          </p:cNvSpPr>
          <p:nvPr/>
        </p:nvSpPr>
        <p:spPr bwMode="auto">
          <a:xfrm>
            <a:off x="609599" y="702204"/>
            <a:ext cx="6792687" cy="752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2800" dirty="0" smtClean="0">
                <a:solidFill>
                  <a:srgbClr val="000000"/>
                </a:solidFill>
              </a:rPr>
              <a:t>Check Modal Participation Mass Ratio: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14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010" y="334851"/>
            <a:ext cx="9440214" cy="5859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18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3414537" y="1715956"/>
                <a:ext cx="7955894" cy="3901073"/>
              </a:xfrm>
            </p:spPr>
            <p:txBody>
              <a:bodyPr/>
              <a:lstStyle/>
              <a:p>
                <a:pPr marL="654050" indent="-457200"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600" dirty="0">
                    <a:solidFill>
                      <a:srgbClr val="000000"/>
                    </a:solidFill>
                  </a:rPr>
                  <a:t>Method A:</a:t>
                </a:r>
              </a:p>
              <a:p>
                <a:pPr marL="0" indent="0"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  <a:ea typeface="Calibri"/>
                        </a:rPr>
                        <m:t>𝑇</m:t>
                      </m:r>
                      <m:r>
                        <a:rPr lang="en-US" sz="2800" i="1">
                          <a:latin typeface="Cambria Math"/>
                          <a:ea typeface="Calibri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  <a:ea typeface="Calibri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ea typeface="Calibri"/>
                            </a:rPr>
                            <m:t>𝐶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  <a:ea typeface="Calibri"/>
                            </a:rPr>
                            <m:t>𝑡</m:t>
                          </m:r>
                        </m:sub>
                      </m:sSub>
                      <m:sSup>
                        <m:sSupPr>
                          <m:ctrlPr>
                            <a:rPr lang="en-US" sz="2800" i="1">
                              <a:latin typeface="Cambria Math"/>
                              <a:ea typeface="Calibri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/>
                                  <a:ea typeface="Calibri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  <a:ea typeface="Calibri"/>
                                </a:rPr>
                                <m:t>(</m:t>
                              </m:r>
                              <m:r>
                                <a:rPr lang="en-US" sz="2800" i="1">
                                  <a:latin typeface="Cambria Math"/>
                                  <a:ea typeface="Calibri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  <a:ea typeface="Calibri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2800" i="1">
                              <a:latin typeface="Cambria Math"/>
                              <a:ea typeface="Calibri"/>
                            </a:rPr>
                            <m:t>)</m:t>
                          </m:r>
                        </m:e>
                        <m:sup>
                          <m:f>
                            <m:fPr>
                              <m:ctrlPr>
                                <a:rPr lang="en-US" sz="2800" i="1">
                                  <a:latin typeface="Cambria Math"/>
                                  <a:ea typeface="Calibri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/>
                                  <a:ea typeface="Calibri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/>
                                  <a:ea typeface="Calibri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  <m:r>
                        <a:rPr lang="en-US" sz="2800" i="1">
                          <a:latin typeface="Cambria Math"/>
                          <a:ea typeface="Calibri"/>
                        </a:rPr>
                        <m:t>=</m:t>
                      </m:r>
                      <m:r>
                        <a:rPr lang="en-US" sz="2800" i="1">
                          <a:latin typeface="Cambria Math"/>
                          <a:ea typeface="Calibri"/>
                        </a:rPr>
                        <m:t>0</m:t>
                      </m:r>
                      <m:r>
                        <a:rPr lang="en-US" sz="2800" i="1">
                          <a:latin typeface="Cambria Math"/>
                          <a:ea typeface="Calibri"/>
                        </a:rPr>
                        <m:t>.</m:t>
                      </m:r>
                      <m:r>
                        <a:rPr lang="en-US" sz="2800" i="1">
                          <a:latin typeface="Cambria Math"/>
                          <a:ea typeface="Calibri"/>
                        </a:rPr>
                        <m:t>0488</m:t>
                      </m:r>
                      <m:r>
                        <a:rPr lang="en-US" sz="2800" i="1">
                          <a:latin typeface="Cambria Math"/>
                          <a:ea typeface="Calibri"/>
                        </a:rPr>
                        <m:t>∗</m:t>
                      </m:r>
                      <m:sSup>
                        <m:sSupPr>
                          <m:ctrlPr>
                            <a:rPr lang="en-US" sz="2800" i="1">
                              <a:latin typeface="Cambria Math"/>
                              <a:ea typeface="Calibri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/>
                              <a:ea typeface="Calibri"/>
                            </a:rPr>
                            <m:t>42</m:t>
                          </m:r>
                          <m:r>
                            <a:rPr lang="en-US" sz="2800" i="1">
                              <a:latin typeface="Cambria Math"/>
                              <a:ea typeface="Calibri"/>
                            </a:rPr>
                            <m:t>.</m:t>
                          </m:r>
                          <m:r>
                            <a:rPr lang="en-US" sz="2800" i="1">
                              <a:latin typeface="Cambria Math"/>
                              <a:ea typeface="Calibri"/>
                            </a:rPr>
                            <m:t>2</m:t>
                          </m:r>
                        </m:e>
                        <m:sup>
                          <m:r>
                            <a:rPr lang="en-US" sz="2800" i="1">
                              <a:latin typeface="Cambria Math"/>
                              <a:ea typeface="Calibri"/>
                            </a:rPr>
                            <m:t>0</m:t>
                          </m:r>
                          <m:r>
                            <a:rPr lang="en-US" sz="2800" i="1">
                              <a:latin typeface="Cambria Math"/>
                              <a:ea typeface="Calibri"/>
                            </a:rPr>
                            <m:t>.</m:t>
                          </m:r>
                          <m:r>
                            <a:rPr lang="en-US" sz="2800" i="1">
                              <a:latin typeface="Cambria Math"/>
                              <a:ea typeface="Calibri"/>
                            </a:rPr>
                            <m:t>75</m:t>
                          </m:r>
                        </m:sup>
                      </m:sSup>
                      <m:r>
                        <a:rPr lang="en-US" sz="2800" i="1">
                          <a:latin typeface="Cambria Math"/>
                          <a:ea typeface="Calibri"/>
                        </a:rPr>
                        <m:t>=</m:t>
                      </m:r>
                      <m:r>
                        <a:rPr lang="en-US" sz="2800" i="1">
                          <a:latin typeface="Cambria Math"/>
                          <a:ea typeface="Calibri"/>
                        </a:rPr>
                        <m:t>0</m:t>
                      </m:r>
                      <m:r>
                        <a:rPr lang="en-US" sz="2800" i="1">
                          <a:latin typeface="Cambria Math"/>
                          <a:ea typeface="Calibri"/>
                        </a:rPr>
                        <m:t>.</m:t>
                      </m:r>
                      <m:r>
                        <a:rPr lang="en-US" sz="2800" i="1">
                          <a:latin typeface="Cambria Math"/>
                          <a:ea typeface="Calibri"/>
                        </a:rPr>
                        <m:t>81</m:t>
                      </m:r>
                      <m:r>
                        <a:rPr lang="en-US" sz="2800" i="1">
                          <a:latin typeface="Cambria Math"/>
                          <a:ea typeface="Calibri"/>
                        </a:rPr>
                        <m:t> </m:t>
                      </m:r>
                      <m:r>
                        <a:rPr lang="en-US" sz="2800" i="1">
                          <a:latin typeface="Cambria Math"/>
                          <a:ea typeface="Calibri"/>
                        </a:rPr>
                        <m:t>𝑠𝑒𝑐</m:t>
                      </m:r>
                    </m:oMath>
                  </m:oMathPara>
                </a14:m>
                <a:endParaRPr lang="en-US" sz="2800" dirty="0">
                  <a:latin typeface="Times New Roman"/>
                  <a:ea typeface="Calibri"/>
                </a:endParaRPr>
              </a:p>
              <a:p>
                <a:pPr marL="0" indent="0"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/>
                          <a:ea typeface="Calibri"/>
                        </a:rPr>
                        <m:t> </m:t>
                      </m:r>
                    </m:oMath>
                  </m:oMathPara>
                </a14:m>
                <a:endParaRPr lang="en-US" sz="2800" dirty="0" smtClean="0">
                  <a:latin typeface="Times New Roman"/>
                  <a:ea typeface="Calibri"/>
                </a:endParaRPr>
              </a:p>
              <a:p>
                <a:pPr marL="654050" indent="-457200"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600" dirty="0">
                    <a:solidFill>
                      <a:srgbClr val="000000"/>
                    </a:solidFill>
                  </a:rPr>
                  <a:t>Method B:</a:t>
                </a:r>
              </a:p>
              <a:p>
                <a:pPr marL="0" indent="0"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/>
                          <a:ea typeface="Calibri"/>
                        </a:rPr>
                        <m:t>𝑇</m:t>
                      </m:r>
                      <m:r>
                        <a:rPr lang="en-US" sz="2800" i="1">
                          <a:latin typeface="Cambria Math"/>
                          <a:ea typeface="Calibri"/>
                        </a:rPr>
                        <m:t>=</m:t>
                      </m:r>
                      <m:r>
                        <a:rPr lang="en-US" sz="2800" i="1">
                          <a:latin typeface="Cambria Math"/>
                          <a:ea typeface="Calibri"/>
                        </a:rPr>
                        <m:t>2</m:t>
                      </m:r>
                      <m:r>
                        <a:rPr lang="en-US" sz="2800" i="1">
                          <a:latin typeface="Cambria Math"/>
                          <a:ea typeface="Calibri"/>
                        </a:rPr>
                        <m:t>𝜋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/>
                              <a:ea typeface="Calibri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800" i="1">
                                  <a:latin typeface="Cambria Math"/>
                                  <a:ea typeface="Calibri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undOvr"/>
                                  <m:ctrlPr>
                                    <a:rPr lang="en-US" sz="2800" i="1">
                                      <a:latin typeface="Cambria Math"/>
                                      <a:ea typeface="Calibri"/>
                                    </a:rPr>
                                  </m:ctrlPr>
                                </m:naryPr>
                                <m:sub>
                                  <m:r>
                                    <a:rPr lang="en-US" sz="2800" i="1">
                                      <a:latin typeface="Cambria Math"/>
                                      <a:ea typeface="Calibri"/>
                                    </a:rPr>
                                    <m:t>𝑖</m:t>
                                  </m:r>
                                  <m:r>
                                    <a:rPr lang="en-US" sz="2800" i="1">
                                      <a:latin typeface="Cambria Math"/>
                                      <a:ea typeface="Calibri"/>
                                    </a:rPr>
                                    <m:t>=</m:t>
                                  </m:r>
                                  <m:r>
                                    <a:rPr lang="en-US" sz="2800" i="1">
                                      <a:latin typeface="Cambria Math"/>
                                      <a:ea typeface="Calibri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2800" i="1">
                                      <a:latin typeface="Cambria Math"/>
                                      <a:ea typeface="Calibri"/>
                                    </a:rPr>
                                    <m:t>𝑛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2800" i="1">
                                          <a:latin typeface="Cambria Math"/>
                                          <a:ea typeface="Calibri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i="1">
                                          <a:latin typeface="Cambria Math"/>
                                          <a:ea typeface="Calibri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2800" i="1">
                                          <a:latin typeface="Cambria Math"/>
                                          <a:ea typeface="Calibri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2800" i="1">
                                          <a:latin typeface="Cambria Math"/>
                                          <a:ea typeface="Calibri"/>
                                        </a:rPr>
                                      </m:ctrlPr>
                                    </m:sSubPr>
                                    <m:e>
                                      <m:sSup>
                                        <m:sSupPr>
                                          <m:ctrlPr>
                                            <a:rPr lang="en-US" sz="2800" i="1">
                                              <a:latin typeface="Cambria Math"/>
                                              <a:ea typeface="Calibri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800" i="1">
                                              <a:latin typeface="Cambria Math"/>
                                              <a:ea typeface="Calibri"/>
                                            </a:rPr>
                                            <m:t>𝛿</m:t>
                                          </m:r>
                                        </m:e>
                                        <m:sup>
                                          <m:r>
                                            <a:rPr lang="en-US" sz="2800" i="1">
                                              <a:latin typeface="Cambria Math"/>
                                              <a:ea typeface="Calibri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  <m:sub>
                                      <m:r>
                                        <a:rPr lang="en-US" sz="2800" i="1">
                                          <a:latin typeface="Cambria Math"/>
                                          <a:ea typeface="Calibri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nary>
                            </m:num>
                            <m:den>
                              <m:nary>
                                <m:naryPr>
                                  <m:chr m:val="∑"/>
                                  <m:limLoc m:val="undOvr"/>
                                  <m:ctrlPr>
                                    <a:rPr lang="en-US" sz="2800" i="1">
                                      <a:latin typeface="Cambria Math"/>
                                      <a:ea typeface="Calibri"/>
                                    </a:rPr>
                                  </m:ctrlPr>
                                </m:naryPr>
                                <m:sub>
                                  <m:r>
                                    <a:rPr lang="en-US" sz="2800" i="1">
                                      <a:latin typeface="Cambria Math"/>
                                      <a:ea typeface="Calibri"/>
                                    </a:rPr>
                                    <m:t>𝑖</m:t>
                                  </m:r>
                                  <m:r>
                                    <a:rPr lang="en-US" sz="2800" i="1">
                                      <a:latin typeface="Cambria Math"/>
                                      <a:ea typeface="Calibri"/>
                                    </a:rPr>
                                    <m:t>=</m:t>
                                  </m:r>
                                  <m:r>
                                    <a:rPr lang="en-US" sz="2800" i="1">
                                      <a:latin typeface="Cambria Math"/>
                                      <a:ea typeface="Calibri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2800" i="1">
                                      <a:latin typeface="Cambria Math"/>
                                      <a:ea typeface="Calibri"/>
                                    </a:rPr>
                                    <m:t>𝑛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2800" i="1">
                                          <a:latin typeface="Cambria Math"/>
                                          <a:ea typeface="Calibri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i="1">
                                          <a:latin typeface="Cambria Math"/>
                                          <a:ea typeface="Calibri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2800" i="1">
                                          <a:latin typeface="Cambria Math"/>
                                          <a:ea typeface="Calibri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2800" i="1">
                                          <a:latin typeface="Cambria Math"/>
                                          <a:ea typeface="Calibri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i="1">
                                          <a:latin typeface="Cambria Math"/>
                                          <a:ea typeface="Calibri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a:rPr lang="en-US" sz="2800" i="1">
                                          <a:latin typeface="Cambria Math"/>
                                          <a:ea typeface="Calibri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nary>
                            </m:den>
                          </m:f>
                          <m:r>
                            <a:rPr lang="en-US" sz="2800" i="1">
                              <a:latin typeface="Cambria Math"/>
                              <a:ea typeface="Calibri"/>
                            </a:rPr>
                            <m:t> </m:t>
                          </m:r>
                        </m:e>
                      </m:rad>
                      <m:r>
                        <a:rPr lang="en-US" sz="2800" i="1">
                          <a:latin typeface="Cambria Math"/>
                          <a:ea typeface="Calibri"/>
                        </a:rPr>
                        <m:t>=</m:t>
                      </m:r>
                      <m:r>
                        <a:rPr lang="en-US" sz="2800" i="1">
                          <a:latin typeface="Cambria Math"/>
                          <a:ea typeface="Calibri"/>
                        </a:rPr>
                        <m:t>2</m:t>
                      </m:r>
                      <m:r>
                        <a:rPr lang="en-US" sz="2800" i="1">
                          <a:latin typeface="Cambria Math"/>
                          <a:ea typeface="Calibri"/>
                        </a:rPr>
                        <m:t>𝜋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/>
                              <a:ea typeface="Calibri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800" i="1">
                                  <a:latin typeface="Cambria Math"/>
                                  <a:ea typeface="Calibri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/>
                                  <a:ea typeface="Calibri"/>
                                </a:rPr>
                                <m:t>0</m:t>
                              </m:r>
                              <m:r>
                                <a:rPr lang="en-US" sz="2800" i="1">
                                  <a:latin typeface="Cambria Math"/>
                                  <a:ea typeface="Calibri"/>
                                </a:rPr>
                                <m:t>.</m:t>
                              </m:r>
                              <m:r>
                                <a:rPr lang="en-US" sz="2800" i="1">
                                  <a:latin typeface="Cambria Math"/>
                                  <a:ea typeface="Calibri"/>
                                </a:rPr>
                                <m:t>672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/>
                                  <a:ea typeface="Calibri"/>
                                </a:rPr>
                                <m:t>35</m:t>
                              </m:r>
                              <m:r>
                                <a:rPr lang="en-US" sz="2800" i="1">
                                  <a:latin typeface="Cambria Math"/>
                                  <a:ea typeface="Calibri"/>
                                </a:rPr>
                                <m:t>.</m:t>
                              </m:r>
                              <m:r>
                                <a:rPr lang="en-US" sz="2800" i="1">
                                  <a:latin typeface="Cambria Math"/>
                                  <a:ea typeface="Calibri"/>
                                </a:rPr>
                                <m:t>97</m:t>
                              </m:r>
                            </m:den>
                          </m:f>
                        </m:e>
                      </m:rad>
                      <m:r>
                        <a:rPr lang="en-US" sz="2800" i="1">
                          <a:latin typeface="Cambria Math"/>
                          <a:ea typeface="Calibri"/>
                        </a:rPr>
                        <m:t>=</m:t>
                      </m:r>
                      <m:r>
                        <a:rPr lang="en-US" sz="2800" i="1">
                          <a:latin typeface="Cambria Math"/>
                          <a:ea typeface="Calibri"/>
                        </a:rPr>
                        <m:t>0</m:t>
                      </m:r>
                      <m:r>
                        <a:rPr lang="en-US" sz="2800" i="1">
                          <a:latin typeface="Cambria Math"/>
                          <a:ea typeface="Calibri"/>
                        </a:rPr>
                        <m:t>.</m:t>
                      </m:r>
                      <m:r>
                        <a:rPr lang="en-US" sz="2800" i="1">
                          <a:latin typeface="Cambria Math"/>
                          <a:ea typeface="Calibri"/>
                        </a:rPr>
                        <m:t>85</m:t>
                      </m:r>
                      <m:r>
                        <a:rPr lang="en-US" sz="2800" i="1">
                          <a:latin typeface="Cambria Math"/>
                          <a:ea typeface="Calibri"/>
                        </a:rPr>
                        <m:t> </m:t>
                      </m:r>
                      <m:r>
                        <a:rPr lang="en-US" sz="2800" i="1">
                          <a:latin typeface="Cambria Math"/>
                          <a:ea typeface="Calibri"/>
                        </a:rPr>
                        <m:t>𝑠𝑒𝑐</m:t>
                      </m:r>
                    </m:oMath>
                  </m:oMathPara>
                </a14:m>
                <a:endParaRPr lang="en-US" sz="2800" dirty="0">
                  <a:latin typeface="Times New Roman"/>
                  <a:ea typeface="Calibri"/>
                </a:endParaRP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14537" y="1715956"/>
                <a:ext cx="7955894" cy="3901073"/>
              </a:xfrm>
              <a:blipFill rotWithShape="1">
                <a:blip r:embed="rId2"/>
                <a:stretch>
                  <a:fillRect t="-140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 bwMode="auto">
          <a:xfrm>
            <a:off x="609600" y="702204"/>
            <a:ext cx="4601029" cy="752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2800" dirty="0" smtClean="0">
                <a:solidFill>
                  <a:srgbClr val="000000"/>
                </a:solidFill>
              </a:rPr>
              <a:t>Period Check: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25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381548" y="1116215"/>
            <a:ext cx="9964999" cy="4873625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T</a:t>
            </a:r>
            <a:r>
              <a:rPr lang="en-US" baseline="-25000" dirty="0"/>
              <a:t>SAP</a:t>
            </a:r>
            <a:r>
              <a:rPr lang="en-US" sz="2800" dirty="0"/>
              <a:t> = 0.84 sec ≈ T</a:t>
            </a:r>
            <a:r>
              <a:rPr lang="en-US" baseline="-25000" dirty="0"/>
              <a:t>method</a:t>
            </a:r>
            <a:r>
              <a:rPr lang="en-US" sz="2800" baseline="-25000" dirty="0"/>
              <a:t> </a:t>
            </a:r>
            <a:r>
              <a:rPr lang="en-US" baseline="-25000" dirty="0"/>
              <a:t>B 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FF0000"/>
                </a:solidFill>
                <a:sym typeface="Wingdings"/>
              </a:rPr>
              <a:t></a:t>
            </a:r>
            <a:r>
              <a:rPr lang="en-US" sz="2800" dirty="0">
                <a:solidFill>
                  <a:srgbClr val="FF0000"/>
                </a:solidFill>
              </a:rPr>
              <a:t> OK. </a:t>
            </a:r>
          </a:p>
          <a:p>
            <a:pPr marL="0" indent="0">
              <a:buNone/>
            </a:pPr>
            <a:r>
              <a:rPr lang="en-US" sz="2800" dirty="0"/>
              <a:t> </a:t>
            </a:r>
          </a:p>
          <a:p>
            <a:pPr marL="0" indent="0">
              <a:buNone/>
            </a:pPr>
            <a:r>
              <a:rPr lang="en-US" sz="2800" dirty="0"/>
              <a:t>T</a:t>
            </a:r>
            <a:r>
              <a:rPr lang="en-US" baseline="-25000" dirty="0"/>
              <a:t>method B</a:t>
            </a:r>
            <a:r>
              <a:rPr lang="en-US" sz="2800" baseline="-25000" dirty="0"/>
              <a:t> </a:t>
            </a:r>
            <a:r>
              <a:rPr lang="en-US" sz="2800" dirty="0"/>
              <a:t>Should be less than 1.4 T</a:t>
            </a:r>
            <a:r>
              <a:rPr lang="en-US" baseline="-25000" dirty="0"/>
              <a:t>method </a:t>
            </a:r>
            <a:r>
              <a:rPr lang="en-US" baseline="-25000" dirty="0" smtClean="0"/>
              <a:t>A</a:t>
            </a:r>
            <a:endParaRPr lang="en-US" sz="2800" baseline="-25000" dirty="0" smtClean="0"/>
          </a:p>
          <a:p>
            <a:pPr marL="0" indent="0">
              <a:buNone/>
            </a:pPr>
            <a:r>
              <a:rPr lang="en-US" sz="2800" baseline="-25000" dirty="0" smtClean="0"/>
              <a:t> 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0.85 &lt; 1.4*0.81= 1.13 sec </a:t>
            </a:r>
            <a:r>
              <a:rPr lang="en-US" sz="2800" dirty="0">
                <a:solidFill>
                  <a:srgbClr val="FF0000"/>
                </a:solidFill>
                <a:sym typeface="Wingdings"/>
              </a:rPr>
              <a:t></a:t>
            </a:r>
            <a:r>
              <a:rPr lang="en-US" sz="2800" dirty="0">
                <a:solidFill>
                  <a:srgbClr val="FF0000"/>
                </a:solidFill>
              </a:rPr>
              <a:t> OK.</a:t>
            </a:r>
          </a:p>
          <a:p>
            <a:endParaRPr lang="ar-SA" sz="2800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86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740228" y="1045028"/>
            <a:ext cx="10647353" cy="2612571"/>
          </a:xfrm>
        </p:spPr>
        <p:txBody>
          <a:bodyPr/>
          <a:lstStyle/>
          <a:p>
            <a:r>
              <a:rPr lang="en-US" sz="4000" dirty="0" smtClean="0"/>
              <a:t>Define Response </a:t>
            </a:r>
            <a:r>
              <a:rPr lang="en-US" sz="4000" dirty="0"/>
              <a:t>S</a:t>
            </a:r>
            <a:r>
              <a:rPr lang="en-US" sz="4000" dirty="0" smtClean="0"/>
              <a:t>pectrum Function</a:t>
            </a:r>
            <a:endParaRPr lang="ar-SA" sz="4000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9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377370" y="551543"/>
            <a:ext cx="6884473" cy="774778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Response Spectrum Parameters</a:t>
            </a:r>
            <a:endParaRPr lang="ar-SA" sz="2800" dirty="0">
              <a:solidFill>
                <a:srgbClr val="000000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850006" y="1674253"/>
            <a:ext cx="6392623" cy="254940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Seismic Zone factor ( Z 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Soil classification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Seismic coefficients ( Ca , Cv 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Seismic Importance Factor ( I 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Structural System Coefficient ( R )</a:t>
            </a:r>
          </a:p>
          <a:p>
            <a:pPr>
              <a:buFont typeface="Wingdings" panose="05000000000000000000" pitchFamily="2" charset="2"/>
              <a:buChar char="Ø"/>
            </a:pP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56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066414" y="1746466"/>
            <a:ext cx="3331415" cy="1824048"/>
          </a:xfrm>
        </p:spPr>
        <p:txBody>
          <a:bodyPr/>
          <a:lstStyle/>
          <a:p>
            <a:pPr lvl="0"/>
            <a:r>
              <a:rPr lang="en-US" sz="2600" dirty="0" smtClean="0"/>
              <a:t>Nablus </a:t>
            </a:r>
            <a:r>
              <a:rPr lang="en-US" sz="2600" dirty="0"/>
              <a:t>city </a:t>
            </a:r>
            <a:r>
              <a:rPr lang="en-US" sz="2600" dirty="0" smtClean="0"/>
              <a:t> </a:t>
            </a:r>
          </a:p>
          <a:p>
            <a:pPr lvl="0"/>
            <a:r>
              <a:rPr lang="en-US" sz="2600" dirty="0" smtClean="0"/>
              <a:t>Zone </a:t>
            </a:r>
            <a:r>
              <a:rPr lang="en-US" sz="2600" dirty="0" smtClean="0">
                <a:solidFill>
                  <a:srgbClr val="FF0000"/>
                </a:solidFill>
              </a:rPr>
              <a:t>2B</a:t>
            </a:r>
          </a:p>
          <a:p>
            <a:r>
              <a:rPr lang="en-US" sz="2600" dirty="0">
                <a:solidFill>
                  <a:srgbClr val="FF0000"/>
                </a:solidFill>
              </a:rPr>
              <a:t>Z = 0.2 g</a:t>
            </a:r>
          </a:p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6" name="Picture 2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771" y="609601"/>
            <a:ext cx="5442858" cy="5675085"/>
          </a:xfrm>
          <a:prstGeom prst="rect">
            <a:avLst/>
          </a:prstGeom>
        </p:spPr>
      </p:pic>
      <p:sp>
        <p:nvSpPr>
          <p:cNvPr id="8" name="عنوان 3"/>
          <p:cNvSpPr>
            <a:spLocks noGrp="1"/>
          </p:cNvSpPr>
          <p:nvPr>
            <p:ph type="title"/>
          </p:nvPr>
        </p:nvSpPr>
        <p:spPr>
          <a:xfrm>
            <a:off x="377371" y="551543"/>
            <a:ext cx="4484916" cy="774778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Seismic Zone Factor: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93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8694" y="2097416"/>
            <a:ext cx="3072735" cy="2387499"/>
          </a:xfrm>
        </p:spPr>
        <p:txBody>
          <a:bodyPr/>
          <a:lstStyle/>
          <a:p>
            <a:r>
              <a:rPr lang="en-US" sz="2600" dirty="0" err="1" smtClean="0"/>
              <a:t>qall</a:t>
            </a:r>
            <a:r>
              <a:rPr lang="en-US" sz="2600" dirty="0" smtClean="0"/>
              <a:t> = 250 KN/m^2</a:t>
            </a:r>
          </a:p>
          <a:p>
            <a:endParaRPr lang="en-US" sz="1000" dirty="0" smtClean="0"/>
          </a:p>
          <a:p>
            <a:r>
              <a:rPr lang="en-US" sz="2600" dirty="0" smtClean="0"/>
              <a:t>Soft Rock</a:t>
            </a:r>
          </a:p>
          <a:p>
            <a:r>
              <a:rPr lang="en-US" sz="600" dirty="0" smtClean="0"/>
              <a:t> </a:t>
            </a:r>
            <a:endParaRPr lang="en-US" sz="100" dirty="0" smtClean="0"/>
          </a:p>
          <a:p>
            <a:r>
              <a:rPr lang="en-US" sz="2600" dirty="0" smtClean="0">
                <a:solidFill>
                  <a:srgbClr val="FF0000"/>
                </a:solidFill>
              </a:rPr>
              <a:t>Sc</a:t>
            </a:r>
          </a:p>
          <a:p>
            <a:endParaRPr lang="ar-SA" sz="2000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229" y="1524000"/>
            <a:ext cx="7475061" cy="388512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عنوان 3"/>
          <p:cNvSpPr>
            <a:spLocks noGrp="1"/>
          </p:cNvSpPr>
          <p:nvPr>
            <p:ph type="title"/>
          </p:nvPr>
        </p:nvSpPr>
        <p:spPr>
          <a:xfrm>
            <a:off x="377371" y="551543"/>
            <a:ext cx="4484916" cy="774778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Site Classification: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48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686" y="1494972"/>
            <a:ext cx="6984846" cy="3514912"/>
          </a:xfrm>
        </p:spPr>
      </p:pic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93434" y="1995204"/>
            <a:ext cx="2199709" cy="559310"/>
          </a:xfrm>
        </p:spPr>
        <p:txBody>
          <a:bodyPr/>
          <a:lstStyle/>
          <a:p>
            <a:r>
              <a:rPr lang="en-US" sz="2600" dirty="0" smtClean="0">
                <a:solidFill>
                  <a:srgbClr val="FF0000"/>
                </a:solidFill>
              </a:rPr>
              <a:t>Ca = 0.2</a:t>
            </a:r>
            <a:endParaRPr lang="ar-SA" sz="2600" dirty="0">
              <a:solidFill>
                <a:srgbClr val="FF0000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7" name="عنوان 3"/>
          <p:cNvSpPr>
            <a:spLocks noGrp="1"/>
          </p:cNvSpPr>
          <p:nvPr>
            <p:ph type="title"/>
          </p:nvPr>
        </p:nvSpPr>
        <p:spPr>
          <a:xfrm>
            <a:off x="377371" y="551543"/>
            <a:ext cx="4484916" cy="774778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Seismic Coefficient Ca: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2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" y="0"/>
            <a:ext cx="121923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43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87" y="1429555"/>
            <a:ext cx="6459313" cy="3825025"/>
          </a:xfrm>
        </p:spPr>
      </p:pic>
      <p:sp>
        <p:nvSpPr>
          <p:cNvPr id="8" name="عنوان 3"/>
          <p:cNvSpPr>
            <a:spLocks noGrp="1"/>
          </p:cNvSpPr>
          <p:nvPr>
            <p:ph type="title"/>
          </p:nvPr>
        </p:nvSpPr>
        <p:spPr>
          <a:xfrm>
            <a:off x="377371" y="551543"/>
            <a:ext cx="4484916" cy="774778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Seismic Coefficient Cv:</a:t>
            </a:r>
            <a:endParaRPr lang="ar-SA" sz="2800" dirty="0">
              <a:solidFill>
                <a:srgbClr val="000000"/>
              </a:solidFill>
            </a:endParaRPr>
          </a:p>
        </p:txBody>
      </p:sp>
      <p:sp>
        <p:nvSpPr>
          <p:cNvPr id="10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93434" y="1995204"/>
            <a:ext cx="2199709" cy="559310"/>
          </a:xfrm>
        </p:spPr>
        <p:txBody>
          <a:bodyPr/>
          <a:lstStyle/>
          <a:p>
            <a:r>
              <a:rPr lang="en-US" sz="2600" dirty="0" smtClean="0">
                <a:solidFill>
                  <a:srgbClr val="FF0000"/>
                </a:solidFill>
              </a:rPr>
              <a:t>Cv = 0.32</a:t>
            </a:r>
            <a:endParaRPr lang="ar-SA" sz="2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97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050060" y="1969906"/>
            <a:ext cx="3347769" cy="1513523"/>
          </a:xfrm>
        </p:spPr>
        <p:txBody>
          <a:bodyPr/>
          <a:lstStyle/>
          <a:p>
            <a:r>
              <a:rPr lang="en-US" sz="2600" dirty="0" smtClean="0"/>
              <a:t>Commercial building </a:t>
            </a:r>
          </a:p>
          <a:p>
            <a:endParaRPr lang="en-US" sz="600" dirty="0"/>
          </a:p>
          <a:p>
            <a:r>
              <a:rPr lang="en-US" sz="2600" dirty="0" smtClean="0">
                <a:solidFill>
                  <a:srgbClr val="FF0000"/>
                </a:solidFill>
              </a:rPr>
              <a:t>I = 1.0</a:t>
            </a:r>
            <a:endParaRPr lang="ar-SA" sz="2600" dirty="0">
              <a:solidFill>
                <a:srgbClr val="FF0000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99429" y="928915"/>
            <a:ext cx="6270171" cy="516708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عنوان 3"/>
          <p:cNvSpPr>
            <a:spLocks noGrp="1"/>
          </p:cNvSpPr>
          <p:nvPr>
            <p:ph type="title"/>
          </p:nvPr>
        </p:nvSpPr>
        <p:spPr>
          <a:xfrm>
            <a:off x="377371" y="551543"/>
            <a:ext cx="4484916" cy="774778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Importance Factor: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96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043517" y="1926772"/>
            <a:ext cx="3397853" cy="2151743"/>
          </a:xfrm>
        </p:spPr>
        <p:txBody>
          <a:bodyPr/>
          <a:lstStyle/>
          <a:p>
            <a:r>
              <a:rPr lang="en-US" sz="2600" dirty="0" smtClean="0"/>
              <a:t>Shear Wall </a:t>
            </a:r>
          </a:p>
          <a:p>
            <a:r>
              <a:rPr lang="en-US" sz="2600" dirty="0" smtClean="0"/>
              <a:t>Bearing Wall </a:t>
            </a:r>
          </a:p>
          <a:p>
            <a:r>
              <a:rPr lang="en-US" sz="2600" dirty="0" smtClean="0"/>
              <a:t>Bearing Wall System </a:t>
            </a:r>
          </a:p>
          <a:p>
            <a:r>
              <a:rPr lang="en-US" sz="2600" dirty="0" smtClean="0">
                <a:solidFill>
                  <a:srgbClr val="FF0000"/>
                </a:solidFill>
              </a:rPr>
              <a:t>R = 4.5</a:t>
            </a:r>
            <a:endParaRPr lang="ar-SA" sz="2600" dirty="0">
              <a:solidFill>
                <a:srgbClr val="FF0000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992" y="1622737"/>
            <a:ext cx="7276564" cy="298789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عنوان 3"/>
          <p:cNvSpPr txBox="1">
            <a:spLocks/>
          </p:cNvSpPr>
          <p:nvPr/>
        </p:nvSpPr>
        <p:spPr bwMode="auto">
          <a:xfrm>
            <a:off x="377370" y="653143"/>
            <a:ext cx="6226629" cy="67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Structural System Coefficient (R):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9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عنصر نائب للمحتوى 10"/>
          <p:cNvSpPr>
            <a:spLocks noGrp="1"/>
          </p:cNvSpPr>
          <p:nvPr>
            <p:ph idx="1"/>
          </p:nvPr>
        </p:nvSpPr>
        <p:spPr>
          <a:xfrm>
            <a:off x="1335312" y="4063999"/>
            <a:ext cx="6154060" cy="1190171"/>
          </a:xfrm>
        </p:spPr>
        <p:txBody>
          <a:bodyPr/>
          <a:lstStyle/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600" dirty="0" smtClean="0"/>
              <a:t> W </a:t>
            </a:r>
            <a:r>
              <a:rPr lang="en-US" sz="2600" dirty="0"/>
              <a:t>= </a:t>
            </a:r>
            <a:r>
              <a:rPr lang="en-US" sz="2600" dirty="0" smtClean="0"/>
              <a:t>D.L </a:t>
            </a:r>
            <a:r>
              <a:rPr lang="en-US" sz="2600" dirty="0"/>
              <a:t>+ SID + 0.25 </a:t>
            </a:r>
            <a:r>
              <a:rPr lang="en-US" sz="2600" dirty="0" smtClean="0"/>
              <a:t>L.L = 139288 </a:t>
            </a:r>
            <a:r>
              <a:rPr lang="en-US" sz="2600" dirty="0"/>
              <a:t>KN.</a:t>
            </a:r>
          </a:p>
          <a:p>
            <a:pPr marL="0" indent="0">
              <a:buNone/>
            </a:pPr>
            <a:r>
              <a:rPr lang="en-US" sz="2400" dirty="0"/>
              <a:t> </a:t>
            </a:r>
          </a:p>
          <a:p>
            <a:pPr marL="0" indent="0">
              <a:buNone/>
            </a:pPr>
            <a:endParaRPr lang="ar-SA" sz="2400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43</a:t>
            </a:fld>
            <a:endParaRPr lang="en-US"/>
          </a:p>
        </p:txBody>
      </p:sp>
      <p:graphicFrame>
        <p:nvGraphicFramePr>
          <p:cNvPr id="12" name="جدول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146374"/>
              </p:ext>
            </p:extLst>
          </p:nvPr>
        </p:nvGraphicFramePr>
        <p:xfrm>
          <a:off x="1470234" y="1553029"/>
          <a:ext cx="3953813" cy="2332918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1233243"/>
                <a:gridCol w="2720570"/>
              </a:tblGrid>
              <a:tr h="4886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</a:rPr>
                        <a:t>Z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0.2</a:t>
                      </a:r>
                      <a:endParaRPr lang="en-US" sz="2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1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</a:rPr>
                        <a:t>Ca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0.24</a:t>
                      </a:r>
                      <a:endParaRPr lang="en-US" sz="2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1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</a:rPr>
                        <a:t>Cv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0.32</a:t>
                      </a:r>
                      <a:endParaRPr lang="en-US" sz="2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1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</a:rPr>
                        <a:t>I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</a:t>
                      </a:r>
                      <a:endParaRPr lang="en-US" sz="2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1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</a:rPr>
                        <a:t>R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4.5</a:t>
                      </a:r>
                      <a:endParaRPr lang="en-US" sz="2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عنوان 3"/>
          <p:cNvSpPr txBox="1">
            <a:spLocks/>
          </p:cNvSpPr>
          <p:nvPr/>
        </p:nvSpPr>
        <p:spPr bwMode="auto">
          <a:xfrm>
            <a:off x="377370" y="551543"/>
            <a:ext cx="6139543" cy="774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Base Shear By ELF method (V):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72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عنصر نائب للنص 6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1553028" y="1651000"/>
                <a:ext cx="7384091" cy="4328886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600" i="1" smtClean="0">
                          <a:latin typeface="Cambria Math"/>
                        </a:rPr>
                        <m:t>𝑉</m:t>
                      </m:r>
                      <m:r>
                        <a:rPr lang="en-US" sz="26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/>
                                </a:rPr>
                                <m:t>𝑣</m:t>
                              </m:r>
                            </m:sub>
                          </m:sSub>
                          <m:r>
                            <a:rPr lang="en-US" sz="2600" i="1">
                              <a:latin typeface="Cambria Math"/>
                            </a:rPr>
                            <m:t>𝐼</m:t>
                          </m:r>
                        </m:num>
                        <m:den>
                          <m:r>
                            <a:rPr lang="en-US" sz="2600" i="1">
                              <a:latin typeface="Cambria Math"/>
                            </a:rPr>
                            <m:t>𝑅𝑇</m:t>
                          </m:r>
                        </m:den>
                      </m:f>
                      <m:r>
                        <a:rPr lang="en-US" sz="2600" i="1">
                          <a:latin typeface="Cambria Math"/>
                        </a:rPr>
                        <m:t>∗</m:t>
                      </m:r>
                      <m:r>
                        <a:rPr lang="en-US" sz="2600" i="1">
                          <a:latin typeface="Cambria Math"/>
                        </a:rPr>
                        <m:t>𝑊</m:t>
                      </m:r>
                    </m:oMath>
                  </m:oMathPara>
                </a14:m>
                <a:endParaRPr lang="en-US" sz="2600" i="1" dirty="0" smtClean="0"/>
              </a:p>
              <a:p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𝑉</m:t>
                    </m:r>
                    <m:r>
                      <a:rPr lang="en-US" sz="2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0</m:t>
                        </m:r>
                        <m:r>
                          <a:rPr lang="en-US" sz="2800" b="0" i="1" smtClean="0">
                            <a:latin typeface="Cambria Math"/>
                          </a:rPr>
                          <m:t>.</m:t>
                        </m:r>
                        <m:r>
                          <a:rPr lang="en-US" sz="2800" b="0" i="1" smtClean="0">
                            <a:latin typeface="Cambria Math"/>
                          </a:rPr>
                          <m:t>32</m:t>
                        </m:r>
                        <m:r>
                          <a:rPr lang="en-US" sz="2800" b="0" i="1" smtClean="0">
                            <a:latin typeface="Cambria Math"/>
                          </a:rPr>
                          <m:t>∗</m:t>
                        </m:r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4</m:t>
                        </m:r>
                        <m:r>
                          <a:rPr lang="en-US" sz="2800" b="0" i="1" smtClean="0">
                            <a:latin typeface="Cambria Math"/>
                          </a:rPr>
                          <m:t>.</m:t>
                        </m:r>
                        <m:r>
                          <a:rPr lang="en-US" sz="2800" b="0" i="1" smtClean="0">
                            <a:latin typeface="Cambria Math"/>
                          </a:rPr>
                          <m:t>5</m:t>
                        </m:r>
                        <m:r>
                          <a:rPr lang="en-US" sz="2800" b="0" i="1" smtClean="0">
                            <a:latin typeface="Cambria Math"/>
                          </a:rPr>
                          <m:t>∗</m:t>
                        </m:r>
                        <m:r>
                          <a:rPr lang="en-US" sz="2800" b="0" i="1" smtClean="0">
                            <a:latin typeface="Cambria Math"/>
                          </a:rPr>
                          <m:t>0</m:t>
                        </m:r>
                        <m:r>
                          <a:rPr lang="en-US" sz="2800" b="0" i="1" smtClean="0">
                            <a:latin typeface="Cambria Math"/>
                          </a:rPr>
                          <m:t>.</m:t>
                        </m:r>
                        <m:r>
                          <a:rPr lang="en-US" sz="2800" b="0" i="1" smtClean="0">
                            <a:latin typeface="Cambria Math"/>
                          </a:rPr>
                          <m:t>81</m:t>
                        </m:r>
                      </m:den>
                    </m:f>
                    <m:r>
                      <a:rPr lang="en-US" sz="2800" i="1">
                        <a:latin typeface="Cambria Math"/>
                      </a:rPr>
                      <m:t>∗</m:t>
                    </m:r>
                  </m:oMath>
                </a14:m>
                <a:r>
                  <a:rPr lang="en-US" sz="2600" i="1" dirty="0">
                    <a:latin typeface="Cambria Math"/>
                  </a:rPr>
                  <a:t>139288 = 12228 KN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600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2600" i="1">
                              <a:latin typeface="Cambria Math"/>
                            </a:rPr>
                            <m:t>𝑚𝑎𝑥</m:t>
                          </m:r>
                          <m:r>
                            <a:rPr lang="en-US" sz="2600" i="1"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600" i="1">
                              <a:latin typeface="Cambria Math"/>
                            </a:rPr>
                            <m:t>2</m:t>
                          </m:r>
                          <m:r>
                            <a:rPr lang="en-US" sz="2600" i="1">
                              <a:latin typeface="Cambria Math"/>
                            </a:rPr>
                            <m:t>.</m:t>
                          </m:r>
                          <m:r>
                            <a:rPr lang="en-US" sz="2600" i="1">
                              <a:latin typeface="Cambria Math"/>
                            </a:rPr>
                            <m:t>5</m:t>
                          </m:r>
                          <m:r>
                            <a:rPr lang="en-US" sz="2600" i="1">
                              <a:latin typeface="Cambria Math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sz="2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  <m:r>
                            <a:rPr lang="en-US" sz="2600" i="1">
                              <a:latin typeface="Cambria Math"/>
                            </a:rPr>
                            <m:t>∗</m:t>
                          </m:r>
                          <m:r>
                            <a:rPr lang="en-US" sz="2600" i="1">
                              <a:latin typeface="Cambria Math"/>
                            </a:rPr>
                            <m:t>𝐼</m:t>
                          </m:r>
                        </m:num>
                        <m:den>
                          <m:r>
                            <a:rPr lang="en-US" sz="2600" i="1">
                              <a:latin typeface="Cambria Math"/>
                            </a:rPr>
                            <m:t>𝑅</m:t>
                          </m:r>
                        </m:den>
                      </m:f>
                      <m:r>
                        <a:rPr lang="en-US" sz="2600" i="1">
                          <a:latin typeface="Cambria Math"/>
                        </a:rPr>
                        <m:t>∗</m:t>
                      </m:r>
                      <m:r>
                        <a:rPr lang="en-US" sz="2600" i="1">
                          <a:latin typeface="Cambria Math"/>
                        </a:rPr>
                        <m:t>𝑊</m:t>
                      </m:r>
                      <m:r>
                        <a:rPr lang="en-US" sz="2600" i="1">
                          <a:latin typeface="Cambria Math"/>
                        </a:rPr>
                        <m:t>=</m:t>
                      </m:r>
                      <m:r>
                        <a:rPr lang="en-US" sz="2600" i="1">
                          <a:latin typeface="Cambria Math"/>
                        </a:rPr>
                        <m:t>18572</m:t>
                      </m:r>
                      <m:r>
                        <a:rPr lang="en-US" sz="2600" i="1">
                          <a:latin typeface="Cambria Math"/>
                        </a:rPr>
                        <m:t> </m:t>
                      </m:r>
                      <m:r>
                        <a:rPr lang="en-US" sz="2600" i="1">
                          <a:latin typeface="Cambria Math"/>
                        </a:rPr>
                        <m:t>𝐾𝑁</m:t>
                      </m:r>
                      <m:r>
                        <a:rPr lang="en-US" sz="2600" i="1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en-US" sz="2600" dirty="0"/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600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2600" i="1">
                              <a:latin typeface="Cambria Math"/>
                            </a:rPr>
                            <m:t>𝑚𝑖𝑛</m:t>
                          </m:r>
                          <m:r>
                            <a:rPr lang="en-US" sz="2600" i="1"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600" i="1">
                          <a:latin typeface="Cambria Math"/>
                        </a:rPr>
                        <m:t>=</m:t>
                      </m:r>
                      <m:r>
                        <a:rPr lang="en-US" sz="2600" i="1">
                          <a:latin typeface="Cambria Math"/>
                        </a:rPr>
                        <m:t>0</m:t>
                      </m:r>
                      <m:r>
                        <a:rPr lang="en-US" sz="2600" i="1">
                          <a:latin typeface="Cambria Math"/>
                        </a:rPr>
                        <m:t>.</m:t>
                      </m:r>
                      <m:r>
                        <a:rPr lang="en-US" sz="2600" i="1">
                          <a:latin typeface="Cambria Math"/>
                        </a:rPr>
                        <m:t>11</m:t>
                      </m:r>
                      <m:r>
                        <a:rPr lang="en-US" sz="2600" i="1"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en-US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600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600" i="1">
                              <a:latin typeface="Cambria Math"/>
                            </a:rPr>
                            <m:t>𝑎</m:t>
                          </m:r>
                        </m:sub>
                      </m:sSub>
                      <m:r>
                        <a:rPr lang="en-US" sz="2600" i="1">
                          <a:latin typeface="Cambria Math"/>
                        </a:rPr>
                        <m:t>∗</m:t>
                      </m:r>
                      <m:r>
                        <a:rPr lang="en-US" sz="2600" i="1">
                          <a:latin typeface="Cambria Math"/>
                        </a:rPr>
                        <m:t>𝐼</m:t>
                      </m:r>
                      <m:r>
                        <a:rPr lang="en-US" sz="2600" i="1">
                          <a:latin typeface="Cambria Math"/>
                        </a:rPr>
                        <m:t>∗</m:t>
                      </m:r>
                      <m:r>
                        <a:rPr lang="en-US" sz="2600" i="1">
                          <a:latin typeface="Cambria Math"/>
                        </a:rPr>
                        <m:t>𝑊</m:t>
                      </m:r>
                      <m:r>
                        <a:rPr lang="en-US" sz="2600" i="1">
                          <a:latin typeface="Cambria Math"/>
                        </a:rPr>
                        <m:t>=</m:t>
                      </m:r>
                      <m:r>
                        <a:rPr lang="en-US" sz="2600" i="1">
                          <a:latin typeface="Cambria Math"/>
                        </a:rPr>
                        <m:t>3677</m:t>
                      </m:r>
                      <m:r>
                        <a:rPr lang="en-US" sz="2600" i="1">
                          <a:latin typeface="Cambria Math"/>
                        </a:rPr>
                        <m:t> </m:t>
                      </m:r>
                      <m:r>
                        <a:rPr lang="en-US" sz="2600" i="1">
                          <a:latin typeface="Cambria Math"/>
                        </a:rPr>
                        <m:t>𝐾𝑁</m:t>
                      </m:r>
                      <m:r>
                        <a:rPr lang="en-US" sz="2600" i="1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en-US" sz="2600" dirty="0" smtClean="0"/>
              </a:p>
              <a:p>
                <a:pPr lvl="0"/>
                <a:endParaRPr lang="en-US" sz="2000" dirty="0"/>
              </a:p>
              <a:p>
                <a:pPr lvl="0"/>
                <a:r>
                  <a:rPr lang="en-US" sz="2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26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 V = 12228 KN</a:t>
                </a:r>
                <a:endParaRPr lang="en-US" sz="2600" dirty="0" smtClean="0">
                  <a:solidFill>
                    <a:srgbClr val="FF0000"/>
                  </a:solidFill>
                </a:endParaRPr>
              </a:p>
              <a:p>
                <a:pPr lvl="0"/>
                <a:endParaRPr lang="en-US" sz="2000" dirty="0"/>
              </a:p>
              <a:p>
                <a:pPr lvl="0"/>
                <a:endParaRPr lang="en-US" sz="2000" dirty="0" smtClean="0"/>
              </a:p>
              <a:p>
                <a:pPr lvl="0"/>
                <a:endParaRPr lang="en-US" sz="2000" dirty="0"/>
              </a:p>
              <a:p>
                <a:pPr lvl="0"/>
                <a:endParaRPr lang="en-US" sz="2000" dirty="0" smtClean="0"/>
              </a:p>
              <a:p>
                <a:pPr lvl="0"/>
                <a:endParaRPr lang="en-US" sz="2000" dirty="0"/>
              </a:p>
              <a:p>
                <a:pPr lvl="0"/>
                <a:endParaRPr lang="en-US" sz="2000" dirty="0" smtClean="0"/>
              </a:p>
              <a:p>
                <a:pPr lvl="0"/>
                <a:endParaRPr lang="en-US" sz="2000" dirty="0"/>
              </a:p>
              <a:p>
                <a:pPr lvl="0"/>
                <a:endParaRPr lang="en-US" sz="2000" dirty="0" smtClean="0"/>
              </a:p>
              <a:p>
                <a:pPr lvl="0"/>
                <a:endParaRPr lang="en-US" sz="2000" dirty="0"/>
              </a:p>
              <a:p>
                <a:r>
                  <a:rPr lang="en-US" dirty="0"/>
                  <a:t> </a:t>
                </a: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7" name="عنصر نائب للنص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1553028" y="1651000"/>
                <a:ext cx="7384091" cy="4328886"/>
              </a:xfrm>
              <a:blipFill rotWithShape="1">
                <a:blip r:embed="rId2"/>
                <a:stretch>
                  <a:fillRect l="-57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6" name="عنوان 3"/>
          <p:cNvSpPr>
            <a:spLocks noGrp="1"/>
          </p:cNvSpPr>
          <p:nvPr>
            <p:ph type="title"/>
          </p:nvPr>
        </p:nvSpPr>
        <p:spPr>
          <a:xfrm>
            <a:off x="377371" y="551543"/>
            <a:ext cx="3802743" cy="774778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Base Shear (V):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9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ctrTitle"/>
          </p:nvPr>
        </p:nvSpPr>
        <p:spPr>
          <a:xfrm>
            <a:off x="2902858" y="1683658"/>
            <a:ext cx="5283200" cy="805542"/>
          </a:xfrm>
        </p:spPr>
        <p:txBody>
          <a:bodyPr/>
          <a:lstStyle/>
          <a:p>
            <a:r>
              <a:rPr lang="en-US" sz="4000" dirty="0"/>
              <a:t>Dynamic Analysis</a:t>
            </a:r>
            <a:endParaRPr lang="ar-SA" sz="4000" dirty="0"/>
          </a:p>
        </p:txBody>
      </p:sp>
      <p:sp>
        <p:nvSpPr>
          <p:cNvPr id="7" name="عنوان فرعي 6"/>
          <p:cNvSpPr>
            <a:spLocks noGrp="1"/>
          </p:cNvSpPr>
          <p:nvPr>
            <p:ph type="subTitle" idx="1"/>
          </p:nvPr>
        </p:nvSpPr>
        <p:spPr>
          <a:xfrm>
            <a:off x="1741714" y="2959730"/>
            <a:ext cx="8517842" cy="712385"/>
          </a:xfrm>
        </p:spPr>
        <p:txBody>
          <a:bodyPr/>
          <a:lstStyle/>
          <a:p>
            <a:pPr lvl="0">
              <a:spcBef>
                <a:spcPts val="200"/>
              </a:spcBef>
              <a:spcAft>
                <a:spcPts val="0"/>
              </a:spcAft>
            </a:pPr>
            <a:r>
              <a:rPr lang="en-US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Define of Response Spectrum Function By SAP program : </a:t>
            </a:r>
            <a:endParaRPr lang="en-US" sz="28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5" name="صورة 4"/>
          <p:cNvPicPr/>
          <p:nvPr/>
        </p:nvPicPr>
        <p:blipFill>
          <a:blip r:embed="rId2"/>
          <a:stretch>
            <a:fillRect/>
          </a:stretch>
        </p:blipFill>
        <p:spPr>
          <a:xfrm>
            <a:off x="2486033" y="229979"/>
            <a:ext cx="8087932" cy="6387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12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عنصر نائب للنص 5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705884" y="2028371"/>
                <a:ext cx="5099832" cy="1730829"/>
              </a:xfrm>
            </p:spPr>
            <p:txBody>
              <a:bodyPr/>
              <a:lstStyle/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𝐸𝑥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𝐸𝑥</m:t>
                      </m:r>
                      <m:r>
                        <a:rPr lang="en-US" sz="2400" i="1">
                          <a:latin typeface="Cambria Math"/>
                        </a:rPr>
                        <m:t>+</m:t>
                      </m:r>
                      <m:r>
                        <a:rPr lang="en-US" sz="2400" i="1">
                          <a:latin typeface="Cambria Math"/>
                        </a:rPr>
                        <m:t>0</m:t>
                      </m:r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3</m:t>
                      </m:r>
                      <m:r>
                        <a:rPr lang="en-US" sz="2400" i="1">
                          <a:latin typeface="Cambria Math"/>
                        </a:rPr>
                        <m:t> </m:t>
                      </m:r>
                      <m:r>
                        <a:rPr lang="en-US" sz="2400" i="1">
                          <a:latin typeface="Cambria Math"/>
                        </a:rPr>
                        <m:t>𝐸𝑦</m:t>
                      </m:r>
                      <m:r>
                        <a:rPr lang="en-US" sz="24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2400" dirty="0" smtClean="0"/>
              </a:p>
              <a:p>
                <a:pPr lvl="0"/>
                <a:endParaRPr lang="en-US" sz="2400" dirty="0"/>
              </a:p>
              <a:p>
                <a:r>
                  <a:rPr lang="en-US" sz="2400" dirty="0"/>
                  <a:t>Scale Factor = </a:t>
                </a:r>
                <a:r>
                  <a:rPr lang="en-US" sz="2400" dirty="0" err="1"/>
                  <a:t>gI</a:t>
                </a:r>
                <a:r>
                  <a:rPr lang="en-US" sz="2400" dirty="0"/>
                  <a:t>/R = 9.81 * 1 /4.5 </a:t>
                </a:r>
                <a:endParaRPr lang="en-US" sz="2400" dirty="0" smtClean="0"/>
              </a:p>
              <a:p>
                <a:r>
                  <a:rPr lang="en-US" sz="2400" dirty="0"/>
                  <a:t> </a:t>
                </a:r>
                <a:r>
                  <a:rPr lang="en-US" sz="2400" dirty="0" smtClean="0"/>
                  <a:t>                    = </a:t>
                </a:r>
                <a:r>
                  <a:rPr lang="en-US" sz="2400" dirty="0"/>
                  <a:t>2.18 </a:t>
                </a: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6" name="عنصر نائب للنص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705884" y="2028371"/>
                <a:ext cx="5099832" cy="1730829"/>
              </a:xfrm>
              <a:blipFill rotWithShape="1">
                <a:blip r:embed="rId2"/>
                <a:stretch>
                  <a:fillRect l="-1914" b="-10915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7" name="عنصر نائب للمحتوى 6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529944" y="464455"/>
            <a:ext cx="6139542" cy="5675087"/>
          </a:xfrm>
          <a:prstGeom prst="rect">
            <a:avLst/>
          </a:prstGeom>
        </p:spPr>
      </p:pic>
      <p:sp>
        <p:nvSpPr>
          <p:cNvPr id="8" name="عنوان 3"/>
          <p:cNvSpPr>
            <a:spLocks noGrp="1"/>
          </p:cNvSpPr>
          <p:nvPr>
            <p:ph type="title"/>
          </p:nvPr>
        </p:nvSpPr>
        <p:spPr>
          <a:xfrm>
            <a:off x="217713" y="537029"/>
            <a:ext cx="6763658" cy="774778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Response Spectrum in </a:t>
            </a:r>
            <a:br>
              <a:rPr lang="en-US" sz="2800" dirty="0" smtClean="0">
                <a:solidFill>
                  <a:srgbClr val="000000"/>
                </a:solidFill>
              </a:rPr>
            </a:br>
            <a:r>
              <a:rPr lang="en-US" sz="2800" dirty="0" smtClean="0">
                <a:solidFill>
                  <a:srgbClr val="000000"/>
                </a:solidFill>
              </a:rPr>
              <a:t>X-Direction: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98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8" name="عنصر نائب للمحتوى 7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948" y="415396"/>
            <a:ext cx="6279165" cy="5709634"/>
          </a:xfrm>
          <a:prstGeom prst="rect">
            <a:avLst/>
          </a:prstGeom>
        </p:spPr>
      </p:pic>
      <p:sp>
        <p:nvSpPr>
          <p:cNvPr id="7" name="عنوان 3"/>
          <p:cNvSpPr>
            <a:spLocks noGrp="1"/>
          </p:cNvSpPr>
          <p:nvPr>
            <p:ph type="title"/>
          </p:nvPr>
        </p:nvSpPr>
        <p:spPr>
          <a:xfrm>
            <a:off x="217713" y="537029"/>
            <a:ext cx="6763658" cy="774778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Response Spectrum in </a:t>
            </a:r>
            <a:br>
              <a:rPr lang="en-US" sz="2800" dirty="0" smtClean="0">
                <a:solidFill>
                  <a:srgbClr val="000000"/>
                </a:solidFill>
              </a:rPr>
            </a:br>
            <a:r>
              <a:rPr lang="en-US" sz="2800" dirty="0" smtClean="0">
                <a:solidFill>
                  <a:srgbClr val="000000"/>
                </a:solidFill>
              </a:rPr>
              <a:t>Y-Direction:</a:t>
            </a:r>
            <a:endParaRPr lang="ar-SA" sz="2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عنصر نائب للنص 5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705884" y="2028371"/>
                <a:ext cx="5099832" cy="1730829"/>
              </a:xfrm>
            </p:spPr>
            <p:txBody>
              <a:bodyPr/>
              <a:lstStyle/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/>
                        </a:rPr>
                        <m:t>𝐸</m:t>
                      </m:r>
                      <m:r>
                        <a:rPr lang="en-US" sz="2400" b="0" i="1" smtClean="0">
                          <a:latin typeface="Cambria Math"/>
                        </a:rPr>
                        <m:t>𝑦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𝐸𝑦</m:t>
                      </m:r>
                      <m:r>
                        <a:rPr lang="en-US" sz="2400" i="1">
                          <a:latin typeface="Cambria Math"/>
                        </a:rPr>
                        <m:t>+</m:t>
                      </m:r>
                      <m:r>
                        <a:rPr lang="en-US" sz="2400" i="1">
                          <a:latin typeface="Cambria Math"/>
                        </a:rPr>
                        <m:t>0</m:t>
                      </m:r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3</m:t>
                      </m:r>
                      <m:r>
                        <a:rPr lang="en-US" sz="2400" i="1">
                          <a:latin typeface="Cambria Math"/>
                        </a:rPr>
                        <m:t> </m:t>
                      </m:r>
                      <m:r>
                        <a:rPr lang="en-US" sz="2400" i="1">
                          <a:latin typeface="Cambria Math"/>
                        </a:rPr>
                        <m:t>𝐸𝑥</m:t>
                      </m:r>
                      <m:r>
                        <a:rPr lang="en-US" sz="24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2400" dirty="0" smtClean="0"/>
              </a:p>
              <a:p>
                <a:pPr lvl="0"/>
                <a:endParaRPr lang="en-US" sz="2400" dirty="0"/>
              </a:p>
              <a:p>
                <a:r>
                  <a:rPr lang="en-US" sz="2400" dirty="0"/>
                  <a:t>Scale Factor = </a:t>
                </a:r>
                <a:r>
                  <a:rPr lang="en-US" sz="2400" dirty="0" err="1"/>
                  <a:t>gI</a:t>
                </a:r>
                <a:r>
                  <a:rPr lang="en-US" sz="2400" dirty="0"/>
                  <a:t>/R = 9.81 * 1 /4.5 </a:t>
                </a:r>
                <a:endParaRPr lang="en-US" sz="2400" dirty="0" smtClean="0"/>
              </a:p>
              <a:p>
                <a:r>
                  <a:rPr lang="en-US" sz="2400" dirty="0"/>
                  <a:t> </a:t>
                </a:r>
                <a:r>
                  <a:rPr lang="en-US" sz="2400" dirty="0" smtClean="0"/>
                  <a:t>                    = </a:t>
                </a:r>
                <a:r>
                  <a:rPr lang="en-US" sz="2400" dirty="0"/>
                  <a:t>2.18 </a:t>
                </a: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10" name="عنصر نائب للنص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705884" y="2028371"/>
                <a:ext cx="5099832" cy="1730829"/>
              </a:xfrm>
              <a:blipFill rotWithShape="1">
                <a:blip r:embed="rId3"/>
                <a:stretch>
                  <a:fillRect l="-1914" b="-10915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138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9145" y="1607407"/>
            <a:ext cx="7899656" cy="2630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93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715970" y="1696950"/>
                <a:ext cx="8596668" cy="3880773"/>
              </a:xfrm>
            </p:spPr>
            <p:txBody>
              <a:bodyPr/>
              <a:lstStyle/>
              <a:p>
                <a:pPr marL="0" indent="0" algn="l" rtl="0">
                  <a:lnSpc>
                    <a:spcPct val="200000"/>
                  </a:lnSpc>
                  <a:buNone/>
                </a:pPr>
                <a:r>
                  <a:rPr lang="en-US" sz="2400" dirty="0" smtClean="0"/>
                  <a:t>Commercial building</a:t>
                </a:r>
              </a:p>
              <a:p>
                <a:pPr marL="0" indent="0" algn="l" rtl="0">
                  <a:lnSpc>
                    <a:spcPct val="200000"/>
                  </a:lnSpc>
                  <a:buNone/>
                </a:pPr>
                <a:r>
                  <a:rPr lang="en-US" sz="2400" dirty="0" smtClean="0"/>
                  <a:t>Rafedia-Nablus</a:t>
                </a:r>
              </a:p>
              <a:p>
                <a:pPr marL="0" indent="0" algn="l" rtl="0">
                  <a:lnSpc>
                    <a:spcPct val="200000"/>
                  </a:lnSpc>
                  <a:buNone/>
                </a:pPr>
                <a:r>
                  <a:rPr lang="en-US" sz="2400" dirty="0" smtClean="0"/>
                  <a:t>Area of land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  <m:r>
                          <a:rPr lang="en-US" sz="2400" b="0" i="1" smtClean="0">
                            <a:latin typeface="Cambria Math"/>
                          </a:rPr>
                          <m:t>500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 </m:t>
                    </m:r>
                  </m:oMath>
                </a14:m>
                <a:endParaRPr lang="en-US" sz="2400" dirty="0" smtClean="0"/>
              </a:p>
              <a:p>
                <a:pPr marL="0" indent="0" algn="l" rtl="0">
                  <a:lnSpc>
                    <a:spcPct val="200000"/>
                  </a:lnSpc>
                  <a:buNone/>
                </a:pPr>
                <a:r>
                  <a:rPr lang="en-US" sz="2400" dirty="0" smtClean="0"/>
                  <a:t>Total area of the building 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13011</m:t>
                        </m:r>
                        <m:r>
                          <a:rPr lang="en-US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 marL="0" indent="0" algn="l" rtl="0">
                  <a:buNone/>
                </a:pP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5970" y="1696950"/>
                <a:ext cx="8596668" cy="3880773"/>
              </a:xfrm>
              <a:blipFill rotWithShape="1">
                <a:blip r:embed="rId2"/>
                <a:stretch>
                  <a:fillRect l="-1063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63332" y="241904"/>
            <a:ext cx="8596668" cy="12084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4100" dirty="0" smtClean="0">
                <a:solidFill>
                  <a:schemeClr val="tx1"/>
                </a:solidFill>
              </a:rPr>
              <a:t>Introduction</a:t>
            </a:r>
          </a:p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800" dirty="0" smtClean="0"/>
              <a:t>  </a:t>
            </a:r>
            <a:r>
              <a:rPr lang="en-US" sz="2100" cap="all" dirty="0" smtClean="0">
                <a:solidFill>
                  <a:srgbClr val="FF0000"/>
                </a:solidFill>
              </a:rPr>
              <a:t>PROJECT DESCRIPTION</a:t>
            </a:r>
            <a:endParaRPr lang="en-US" sz="2100" cap="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06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نص 3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17712" y="1847402"/>
                <a:ext cx="4526345" cy="3624483"/>
              </a:xfrm>
            </p:spPr>
            <p:txBody>
              <a:bodyPr/>
              <a:lstStyle/>
              <a:p>
                <a:pPr marL="539750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/>
                          <a:ea typeface="Calibri"/>
                        </a:rPr>
                        <m:t>𝑅𝑆𝑥</m:t>
                      </m:r>
                      <m:r>
                        <a:rPr lang="en-US" sz="2000" i="1" smtClean="0">
                          <a:latin typeface="Cambria Math"/>
                          <a:ea typeface="Calibri"/>
                        </a:rPr>
                        <m:t>= </m:t>
                      </m:r>
                      <m:r>
                        <a:rPr lang="en-US" sz="2000" i="1" smtClean="0">
                          <a:latin typeface="Cambria Math"/>
                          <a:ea typeface="Calibri"/>
                        </a:rPr>
                        <m:t>11033</m:t>
                      </m:r>
                      <m:r>
                        <a:rPr lang="en-US" sz="2000" i="1" smtClean="0">
                          <a:latin typeface="Cambria Math"/>
                          <a:ea typeface="Calibri"/>
                        </a:rPr>
                        <m:t>.</m:t>
                      </m:r>
                      <m:r>
                        <a:rPr lang="en-US" sz="2000" i="1" smtClean="0">
                          <a:latin typeface="Cambria Math"/>
                          <a:ea typeface="Calibri"/>
                        </a:rPr>
                        <m:t>4</m:t>
                      </m:r>
                      <m:r>
                        <a:rPr lang="en-US" sz="2000" i="1" smtClean="0">
                          <a:latin typeface="Cambria Math"/>
                          <a:ea typeface="Calibri"/>
                        </a:rPr>
                        <m:t> </m:t>
                      </m:r>
                      <m:r>
                        <a:rPr lang="en-US" sz="2000" i="1" smtClean="0">
                          <a:latin typeface="Cambria Math"/>
                          <a:ea typeface="Calibri"/>
                        </a:rPr>
                        <m:t>𝐾𝑁</m:t>
                      </m:r>
                      <m:r>
                        <a:rPr lang="en-US" sz="2000" i="1" smtClean="0">
                          <a:latin typeface="Cambria Math"/>
                          <a:ea typeface="Calibri"/>
                        </a:rPr>
                        <m:t>.  → 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  <a:ea typeface="Calibri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  <a:ea typeface="Calibri"/>
                            </a:rPr>
                            <m:t>11033</m:t>
                          </m:r>
                          <m:r>
                            <a:rPr lang="en-US" sz="2000" i="1">
                              <a:latin typeface="Cambria Math"/>
                              <a:ea typeface="Calibri"/>
                            </a:rPr>
                            <m:t>.</m:t>
                          </m:r>
                          <m:r>
                            <a:rPr lang="en-US" sz="2000" i="1">
                              <a:latin typeface="Cambria Math"/>
                              <a:ea typeface="Calibri"/>
                            </a:rPr>
                            <m:t>4</m:t>
                          </m:r>
                        </m:num>
                        <m:den>
                          <m:r>
                            <a:rPr lang="en-US" sz="2000" i="1">
                              <a:latin typeface="Cambria Math"/>
                              <a:ea typeface="Calibri"/>
                            </a:rPr>
                            <m:t>12224</m:t>
                          </m:r>
                        </m:den>
                      </m:f>
                      <m:r>
                        <a:rPr lang="en-US" sz="2000" i="1">
                          <a:latin typeface="Cambria Math"/>
                          <a:ea typeface="Calibri"/>
                        </a:rPr>
                        <m:t>=</m:t>
                      </m:r>
                      <m:r>
                        <a:rPr lang="en-US" sz="2000" i="1">
                          <a:latin typeface="Cambria Math"/>
                          <a:ea typeface="Calibri"/>
                        </a:rPr>
                        <m:t>91</m:t>
                      </m:r>
                      <m:r>
                        <a:rPr lang="en-US" sz="2000" i="1">
                          <a:latin typeface="Cambria Math"/>
                          <a:ea typeface="Calibri"/>
                        </a:rPr>
                        <m:t>%&gt;</m:t>
                      </m:r>
                      <m:r>
                        <a:rPr lang="en-US" sz="2000" i="1">
                          <a:latin typeface="Cambria Math"/>
                          <a:ea typeface="Calibri"/>
                        </a:rPr>
                        <m:t>90</m:t>
                      </m:r>
                      <m:r>
                        <a:rPr lang="en-US" sz="2000" i="1">
                          <a:latin typeface="Cambria Math"/>
                          <a:ea typeface="Calibri"/>
                        </a:rPr>
                        <m:t> %</m:t>
                      </m:r>
                      <m:r>
                        <a:rPr lang="en-US" sz="2000" i="1">
                          <a:latin typeface="Cambria Math"/>
                          <a:ea typeface="Calibri"/>
                        </a:rPr>
                        <m:t> </m:t>
                      </m:r>
                    </m:oMath>
                  </m:oMathPara>
                </a14:m>
                <a:endParaRPr lang="en-US" sz="2000" i="1" dirty="0" smtClean="0">
                  <a:latin typeface="Cambria Math"/>
                  <a:ea typeface="Calibri"/>
                </a:endParaRPr>
              </a:p>
              <a:p>
                <a:pPr marL="539750">
                  <a:spcAft>
                    <a:spcPts val="0"/>
                  </a:spcAft>
                </a:pPr>
                <a:endParaRPr lang="en-US" sz="400" i="1" dirty="0">
                  <a:solidFill>
                    <a:srgbClr val="FF0000"/>
                  </a:solidFill>
                  <a:latin typeface="Cambria Math"/>
                  <a:ea typeface="Calibri"/>
                </a:endParaRPr>
              </a:p>
              <a:p>
                <a:pPr marL="539750">
                  <a:spcAft>
                    <a:spcPts val="0"/>
                  </a:spcAft>
                </a:pPr>
                <a:r>
                  <a:rPr lang="en-US" sz="2400" dirty="0" smtClean="0">
                    <a:solidFill>
                      <a:srgbClr val="FF0000"/>
                    </a:solidFill>
                    <a:ea typeface="Calibri"/>
                  </a:rPr>
                  <a:t>   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FF0000"/>
                        </a:solidFill>
                        <a:latin typeface="Cambria Math"/>
                        <a:ea typeface="Calibri"/>
                      </a:rPr>
                      <m:t>→ </m:t>
                    </m:r>
                    <m:r>
                      <a:rPr lang="en-US" sz="2400" i="1" smtClean="0">
                        <a:solidFill>
                          <a:srgbClr val="FF0000"/>
                        </a:solidFill>
                        <a:latin typeface="Cambria Math"/>
                        <a:ea typeface="Calibri"/>
                      </a:rPr>
                      <m:t>𝑂𝐾</m:t>
                    </m:r>
                    <m:r>
                      <a:rPr lang="en-US" sz="2400" i="1" smtClean="0">
                        <a:solidFill>
                          <a:srgbClr val="FF0000"/>
                        </a:solidFill>
                        <a:latin typeface="Cambria Math"/>
                        <a:ea typeface="Calibri"/>
                      </a:rPr>
                      <m:t>.</m:t>
                    </m:r>
                  </m:oMath>
                </a14:m>
                <a:endParaRPr lang="en-US" sz="2400" dirty="0">
                  <a:solidFill>
                    <a:srgbClr val="FF0000"/>
                  </a:solidFill>
                  <a:latin typeface="Times New Roman"/>
                  <a:ea typeface="Calibri"/>
                </a:endParaRPr>
              </a:p>
              <a:p>
                <a:pPr marL="539750">
                  <a:spcAft>
                    <a:spcPts val="0"/>
                  </a:spcAft>
                </a:pPr>
                <a:r>
                  <a:rPr lang="en-US" sz="1200" dirty="0">
                    <a:latin typeface="Times New Roman"/>
                    <a:ea typeface="Times New Roman"/>
                  </a:rPr>
                  <a:t> </a:t>
                </a:r>
                <a:endParaRPr lang="en-US" sz="1200" i="1" dirty="0" smtClean="0">
                  <a:latin typeface="Cambria Math"/>
                  <a:ea typeface="Calibri"/>
                </a:endParaRPr>
              </a:p>
              <a:p>
                <a:pPr marL="539750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  <a:ea typeface="Calibri"/>
                        </a:rPr>
                        <m:t>𝑅𝑆𝑦</m:t>
                      </m:r>
                      <m:r>
                        <a:rPr lang="en-US" sz="2000" i="1">
                          <a:latin typeface="Cambria Math"/>
                          <a:ea typeface="Calibri"/>
                        </a:rPr>
                        <m:t>= </m:t>
                      </m:r>
                      <m:r>
                        <a:rPr lang="en-US" sz="2000" i="1">
                          <a:latin typeface="Cambria Math"/>
                          <a:ea typeface="Calibri"/>
                        </a:rPr>
                        <m:t>11152</m:t>
                      </m:r>
                      <m:r>
                        <a:rPr lang="en-US" sz="2000" i="1">
                          <a:latin typeface="Cambria Math"/>
                          <a:ea typeface="Calibri"/>
                        </a:rPr>
                        <m:t>.</m:t>
                      </m:r>
                      <m:r>
                        <a:rPr lang="en-US" sz="2000" i="1">
                          <a:latin typeface="Cambria Math"/>
                          <a:ea typeface="Calibri"/>
                        </a:rPr>
                        <m:t>7</m:t>
                      </m:r>
                      <m:r>
                        <a:rPr lang="en-US" sz="2000" i="1">
                          <a:latin typeface="Cambria Math"/>
                          <a:ea typeface="Calibri"/>
                        </a:rPr>
                        <m:t> </m:t>
                      </m:r>
                      <m:r>
                        <a:rPr lang="en-US" sz="2000" i="1">
                          <a:latin typeface="Cambria Math"/>
                          <a:ea typeface="Calibri"/>
                        </a:rPr>
                        <m:t>𝐾𝑁</m:t>
                      </m:r>
                      <m:r>
                        <a:rPr lang="en-US" sz="2000" i="1">
                          <a:latin typeface="Cambria Math"/>
                          <a:ea typeface="Calibri"/>
                        </a:rPr>
                        <m:t>.  </m:t>
                      </m:r>
                    </m:oMath>
                  </m:oMathPara>
                </a14:m>
                <a:endParaRPr lang="en-US" sz="2000" i="1" dirty="0" smtClean="0">
                  <a:latin typeface="Cambria Math"/>
                  <a:ea typeface="Calibri"/>
                </a:endParaRPr>
              </a:p>
              <a:p>
                <a:pPr marL="539750">
                  <a:spcAft>
                    <a:spcPts val="0"/>
                  </a:spcAft>
                </a:pPr>
                <a:r>
                  <a:rPr lang="en-US" sz="2400" dirty="0" smtClean="0">
                    <a:ea typeface="Times New Roman"/>
                  </a:rPr>
                  <a:t> 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Times New Roman"/>
                      </a:rPr>
                      <m:t>→</m:t>
                    </m:r>
                    <m:f>
                      <m:fPr>
                        <m:ctrlPr>
                          <a:rPr lang="en-US" sz="2400" i="1">
                            <a:latin typeface="Cambria Math"/>
                            <a:ea typeface="Times New Roman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  <a:ea typeface="Times New Roman"/>
                          </a:rPr>
                          <m:t>11152</m:t>
                        </m:r>
                        <m:r>
                          <a:rPr lang="en-US" sz="2400" i="1">
                            <a:latin typeface="Cambria Math"/>
                            <a:ea typeface="Times New Roman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  <a:ea typeface="Times New Roman"/>
                          </a:rPr>
                          <m:t>7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  <a:ea typeface="Times New Roman"/>
                          </a:rPr>
                          <m:t>12224</m:t>
                        </m:r>
                      </m:den>
                    </m:f>
                    <m:r>
                      <a:rPr lang="en-US" sz="2400" i="1">
                        <a:latin typeface="Cambria Math"/>
                        <a:ea typeface="Times New Roman"/>
                      </a:rPr>
                      <m:t>=</m:t>
                    </m:r>
                    <m:r>
                      <a:rPr lang="en-US" sz="2400" i="1">
                        <a:latin typeface="Cambria Math"/>
                        <a:ea typeface="Times New Roman"/>
                      </a:rPr>
                      <m:t>91</m:t>
                    </m:r>
                    <m:r>
                      <a:rPr lang="en-US" sz="2400" i="1">
                        <a:latin typeface="Cambria Math"/>
                        <a:ea typeface="Times New Roman"/>
                      </a:rPr>
                      <m:t>%&gt;</m:t>
                    </m:r>
                    <m:r>
                      <a:rPr lang="en-US" sz="2400" i="1">
                        <a:latin typeface="Cambria Math"/>
                        <a:ea typeface="Times New Roman"/>
                      </a:rPr>
                      <m:t>90</m:t>
                    </m:r>
                    <m:r>
                      <a:rPr lang="en-US" sz="2400" i="1">
                        <a:latin typeface="Cambria Math"/>
                        <a:ea typeface="Times New Roman"/>
                      </a:rPr>
                      <m:t>%</m:t>
                    </m:r>
                    <m:r>
                      <a:rPr lang="en-US" sz="2400" i="1">
                        <a:latin typeface="Cambria Math"/>
                        <a:ea typeface="Times New Roman"/>
                      </a:rPr>
                      <m:t>  </m:t>
                    </m:r>
                  </m:oMath>
                </a14:m>
                <a:endParaRPr lang="en-US" sz="2400" b="0" i="1" dirty="0" smtClean="0">
                  <a:latin typeface="Cambria Math"/>
                  <a:ea typeface="Times New Roman"/>
                </a:endParaRPr>
              </a:p>
              <a:p>
                <a:pPr marL="539750">
                  <a:spcAft>
                    <a:spcPts val="0"/>
                  </a:spcAft>
                </a:pPr>
                <a:endParaRPr lang="en-US" sz="1000" i="1" dirty="0">
                  <a:solidFill>
                    <a:srgbClr val="FF0000"/>
                  </a:solidFill>
                  <a:latin typeface="Cambria Math"/>
                  <a:ea typeface="Times New Roman"/>
                </a:endParaRPr>
              </a:p>
              <a:p>
                <a:pPr marL="539750">
                  <a:spcAft>
                    <a:spcPts val="0"/>
                  </a:spcAft>
                </a:pPr>
                <a:r>
                  <a:rPr lang="en-US" sz="2400" dirty="0" smtClean="0">
                    <a:solidFill>
                      <a:srgbClr val="FF0000"/>
                    </a:solidFill>
                    <a:ea typeface="Times New Roman"/>
                  </a:rPr>
                  <a:t>   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FF0000"/>
                        </a:solidFill>
                        <a:latin typeface="Cambria Math"/>
                        <a:ea typeface="Times New Roman"/>
                      </a:rPr>
                      <m:t>→</m:t>
                    </m:r>
                    <m:r>
                      <a:rPr lang="en-US" sz="2400" i="1" smtClean="0">
                        <a:solidFill>
                          <a:srgbClr val="FF0000"/>
                        </a:solidFill>
                        <a:latin typeface="Cambria Math"/>
                        <a:ea typeface="Times New Roman"/>
                      </a:rPr>
                      <m:t>𝑂𝐾</m:t>
                    </m:r>
                    <m:r>
                      <a:rPr lang="en-US" sz="2400" i="1" smtClean="0">
                        <a:solidFill>
                          <a:srgbClr val="FF0000"/>
                        </a:solidFill>
                        <a:latin typeface="Cambria Math"/>
                        <a:ea typeface="Times New Roman"/>
                      </a:rPr>
                      <m:t>.</m:t>
                    </m:r>
                  </m:oMath>
                </a14:m>
                <a:endParaRPr lang="en-US" sz="2400" dirty="0">
                  <a:solidFill>
                    <a:srgbClr val="FF0000"/>
                  </a:solidFill>
                  <a:latin typeface="Times New Roman"/>
                  <a:ea typeface="Calibri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sz="2400" dirty="0">
                    <a:latin typeface="Times New Roman"/>
                    <a:ea typeface="Calibri"/>
                  </a:rPr>
                  <a:t> </a:t>
                </a:r>
              </a:p>
              <a:p>
                <a:pPr>
                  <a:spcAft>
                    <a:spcPts val="0"/>
                  </a:spcAft>
                </a:pPr>
                <a:r>
                  <a:rPr lang="en-US" dirty="0">
                    <a:latin typeface="Times New Roman"/>
                    <a:ea typeface="Calibri"/>
                  </a:rPr>
                  <a:t> </a:t>
                </a: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4" name="عنصر نائب للنص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17712" y="1847402"/>
                <a:ext cx="4526345" cy="3624483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004" y="2240924"/>
            <a:ext cx="6781081" cy="311484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عنوان 3"/>
          <p:cNvSpPr txBox="1">
            <a:spLocks/>
          </p:cNvSpPr>
          <p:nvPr/>
        </p:nvSpPr>
        <p:spPr bwMode="auto">
          <a:xfrm>
            <a:off x="217712" y="769257"/>
            <a:ext cx="8128001" cy="54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Base Reactions in X And Y-Direction: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53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نص 3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180304" y="2044521"/>
                <a:ext cx="5756039" cy="2672622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>
                          <a:latin typeface="Cambria Math"/>
                        </a:rPr>
                        <m:t>𝐼𝑛𝑒𝑙𝑎𝑠𝑡𝑖𝑐</m:t>
                      </m:r>
                      <m:r>
                        <a:rPr lang="en-US" sz="2400">
                          <a:latin typeface="Cambria Math"/>
                        </a:rPr>
                        <m:t> </m:t>
                      </m:r>
                      <m:r>
                        <a:rPr lang="en-US" sz="2400">
                          <a:latin typeface="Cambria Math"/>
                        </a:rPr>
                        <m:t>𝐷𝑟𝑖𝑓𝑡</m:t>
                      </m:r>
                      <m:r>
                        <a:rPr lang="en-US" sz="2400">
                          <a:latin typeface="Cambria Math"/>
                        </a:rPr>
                        <m:t>=</m:t>
                      </m:r>
                      <m:r>
                        <a:rPr lang="en-US" sz="2400">
                          <a:latin typeface="Cambria Math"/>
                        </a:rPr>
                        <m:t>0</m:t>
                      </m:r>
                      <m:r>
                        <a:rPr lang="en-US" sz="2400">
                          <a:latin typeface="Cambria Math"/>
                        </a:rPr>
                        <m:t>.</m:t>
                      </m:r>
                      <m:r>
                        <a:rPr lang="en-US" sz="2400">
                          <a:latin typeface="Cambria Math"/>
                        </a:rPr>
                        <m:t>7</m:t>
                      </m:r>
                      <m:r>
                        <a:rPr lang="en-US" sz="2400">
                          <a:latin typeface="Cambria Math"/>
                        </a:rPr>
                        <m:t>∗</m:t>
                      </m:r>
                      <m:r>
                        <a:rPr lang="en-US" sz="2400">
                          <a:latin typeface="Cambria Math"/>
                        </a:rPr>
                        <m:t>𝑅</m:t>
                      </m:r>
                      <m:r>
                        <a:rPr lang="en-US" sz="2400">
                          <a:latin typeface="Cambria Math"/>
                        </a:rPr>
                        <m:t>∗</m:t>
                      </m:r>
                      <m:r>
                        <a:rPr lang="en-US" sz="2400">
                          <a:latin typeface="Cambria Math"/>
                        </a:rPr>
                        <m:t>𝐸𝑙𝑎𝑠𝑡𝑖𝑐</m:t>
                      </m:r>
                      <m:r>
                        <a:rPr lang="en-US" sz="2400">
                          <a:latin typeface="Cambria Math"/>
                        </a:rPr>
                        <m:t> </m:t>
                      </m:r>
                      <m:r>
                        <a:rPr lang="en-US" sz="2400">
                          <a:latin typeface="Cambria Math"/>
                        </a:rPr>
                        <m:t>𝐷𝑟𝑖𝑓𝑡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 Allowable </a:t>
                </a:r>
                <a:r>
                  <a:rPr lang="en-US" sz="2400" dirty="0"/>
                  <a:t>drift = 0.02*Story height (</a:t>
                </a:r>
                <a:r>
                  <a:rPr lang="en-US" sz="2400" dirty="0" smtClean="0"/>
                  <a:t>m) </a:t>
                </a:r>
              </a:p>
              <a:p>
                <a:endParaRPr lang="en-US" sz="2400" b="1" dirty="0"/>
              </a:p>
              <a:p>
                <a:r>
                  <a:rPr lang="en-US" sz="2400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                      OK</a:t>
                </a:r>
                <a:endParaRPr lang="en-US" sz="2400" b="1" dirty="0" smtClean="0">
                  <a:solidFill>
                    <a:srgbClr val="FF0000"/>
                  </a:solidFill>
                </a:endParaRP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4" name="عنصر نائب للنص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180304" y="2044521"/>
                <a:ext cx="5756039" cy="2672622"/>
              </a:xfrm>
              <a:blipFill rotWithShape="1">
                <a:blip r:embed="rId2"/>
                <a:stretch>
                  <a:fillRect l="-53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33143" y="769257"/>
            <a:ext cx="6144759" cy="5399314"/>
          </a:xfrm>
          <a:prstGeom prst="rect">
            <a:avLst/>
          </a:prstGeom>
        </p:spPr>
      </p:pic>
      <p:sp>
        <p:nvSpPr>
          <p:cNvPr id="7" name="عنوان 3"/>
          <p:cNvSpPr txBox="1">
            <a:spLocks/>
          </p:cNvSpPr>
          <p:nvPr/>
        </p:nvSpPr>
        <p:spPr bwMode="auto">
          <a:xfrm>
            <a:off x="217713" y="769257"/>
            <a:ext cx="3018974" cy="54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Drift Check: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94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918695" y="1771198"/>
                <a:ext cx="9546105" cy="2786287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600" i="1" smtClean="0">
                        <a:latin typeface="Cambria Math"/>
                      </a:rPr>
                      <m:t>𝑠𝑒𝑖𝑠𝑚𝑖𝑐</m:t>
                    </m:r>
                    <m:r>
                      <a:rPr lang="en-US" sz="2600" i="1" smtClean="0">
                        <a:latin typeface="Cambria Math"/>
                      </a:rPr>
                      <m:t> </m:t>
                    </m:r>
                    <m:r>
                      <a:rPr lang="en-US" sz="2600" i="1" smtClean="0">
                        <a:latin typeface="Cambria Math"/>
                      </a:rPr>
                      <m:t>𝑗𝑜𝑖𝑛𝑡</m:t>
                    </m:r>
                    <m:r>
                      <a:rPr lang="en-US" sz="2600" i="1" smtClean="0">
                        <a:latin typeface="Cambria Math"/>
                      </a:rPr>
                      <m:t>=∆</m:t>
                    </m:r>
                    <m:sSub>
                      <m:sSubPr>
                        <m:ctrlPr>
                          <a:rPr lang="en-US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600" i="1">
                        <a:latin typeface="Cambria Math"/>
                      </a:rPr>
                      <m:t>+∆</m:t>
                    </m:r>
                    <m:sSub>
                      <m:sSubPr>
                        <m:ctrlPr>
                          <a:rPr lang="en-US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sz="26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600" i="1">
                        <a:latin typeface="Cambria Math"/>
                      </a:rPr>
                      <m:t>+</m:t>
                    </m:r>
                    <m:r>
                      <a:rPr lang="en-US" sz="2600" i="1">
                        <a:latin typeface="Cambria Math"/>
                      </a:rPr>
                      <m:t>2</m:t>
                    </m:r>
                    <m:r>
                      <a:rPr lang="en-US" sz="2600" i="1">
                        <a:latin typeface="Cambria Math"/>
                      </a:rPr>
                      <m:t> </m:t>
                    </m:r>
                    <m:r>
                      <a:rPr lang="en-US" sz="2600" i="1">
                        <a:latin typeface="Cambria Math"/>
                      </a:rPr>
                      <m:t>𝑐𝑚</m:t>
                    </m:r>
                  </m:oMath>
                </a14:m>
                <a:r>
                  <a:rPr lang="en-US" sz="2600" dirty="0"/>
                  <a:t> </a:t>
                </a:r>
                <a:endParaRPr lang="en-US" sz="2600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600" dirty="0" smtClean="0"/>
                  <a:t>                     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/>
                      </a:rPr>
                      <m:t>=</m:t>
                    </m:r>
                    <m:r>
                      <a:rPr lang="en-US" sz="2600" i="1">
                        <a:latin typeface="Cambria Math"/>
                      </a:rPr>
                      <m:t>0</m:t>
                    </m:r>
                    <m:r>
                      <a:rPr lang="en-US" sz="2600" i="1">
                        <a:latin typeface="Cambria Math"/>
                      </a:rPr>
                      <m:t>.</m:t>
                    </m:r>
                    <m:r>
                      <a:rPr lang="en-US" sz="2600" i="1">
                        <a:latin typeface="Cambria Math"/>
                      </a:rPr>
                      <m:t>7</m:t>
                    </m:r>
                    <m:r>
                      <a:rPr lang="en-US" sz="2600" i="1">
                        <a:latin typeface="Cambria Math"/>
                      </a:rPr>
                      <m:t>𝑅</m:t>
                    </m:r>
                    <m:r>
                      <a:rPr lang="en-US" sz="2600" i="1">
                        <a:latin typeface="Cambria Math"/>
                      </a:rPr>
                      <m:t>∆</m:t>
                    </m:r>
                    <m:sSub>
                      <m:sSubPr>
                        <m:ctrlPr>
                          <a:rPr lang="en-US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600" i="1">
                        <a:latin typeface="Cambria Math"/>
                      </a:rPr>
                      <m:t>+</m:t>
                    </m:r>
                    <m:r>
                      <a:rPr lang="en-US" sz="2600" i="1">
                        <a:latin typeface="Cambria Math"/>
                      </a:rPr>
                      <m:t>0</m:t>
                    </m:r>
                    <m:r>
                      <a:rPr lang="en-US" sz="2600" i="1">
                        <a:latin typeface="Cambria Math"/>
                      </a:rPr>
                      <m:t>.</m:t>
                    </m:r>
                    <m:r>
                      <a:rPr lang="en-US" sz="2600" i="1">
                        <a:latin typeface="Cambria Math"/>
                      </a:rPr>
                      <m:t>7</m:t>
                    </m:r>
                    <m:r>
                      <a:rPr lang="en-US" sz="2600" i="1">
                        <a:latin typeface="Cambria Math"/>
                      </a:rPr>
                      <m:t>𝑅</m:t>
                    </m:r>
                    <m:r>
                      <a:rPr lang="en-US" sz="2600" i="1">
                        <a:latin typeface="Cambria Math"/>
                      </a:rPr>
                      <m:t>∆</m:t>
                    </m:r>
                    <m:sSub>
                      <m:sSubPr>
                        <m:ctrlPr>
                          <a:rPr lang="en-US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26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600" i="1">
                        <a:latin typeface="Cambria Math"/>
                      </a:rPr>
                      <m:t>+</m:t>
                    </m:r>
                    <m:r>
                      <a:rPr lang="en-US" sz="2600" i="1">
                        <a:latin typeface="Cambria Math"/>
                      </a:rPr>
                      <m:t>2</m:t>
                    </m:r>
                    <m:r>
                      <a:rPr lang="en-US" sz="2600" i="1">
                        <a:latin typeface="Cambria Math"/>
                      </a:rPr>
                      <m:t> </m:t>
                    </m:r>
                    <m:r>
                      <a:rPr lang="en-US" sz="2600" i="1">
                        <a:latin typeface="Cambria Math"/>
                      </a:rPr>
                      <m:t>𝑐𝑚</m:t>
                    </m:r>
                  </m:oMath>
                </a14:m>
                <a:r>
                  <a:rPr lang="en-US" sz="2600" dirty="0"/>
                  <a:t>                        </a:t>
                </a:r>
                <a:endParaRPr lang="en-US" sz="2600" i="1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600" i="1" dirty="0"/>
                  <a:t> </a:t>
                </a:r>
                <a:r>
                  <a:rPr lang="en-US" sz="2600" i="1" dirty="0" smtClean="0"/>
                  <a:t>                    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/>
                      </a:rPr>
                      <m:t>=</m:t>
                    </m:r>
                    <m:r>
                      <a:rPr lang="en-US" sz="2600" i="1">
                        <a:latin typeface="Cambria Math"/>
                      </a:rPr>
                      <m:t>0</m:t>
                    </m:r>
                    <m:r>
                      <a:rPr lang="en-US" sz="2600" i="1">
                        <a:latin typeface="Cambria Math"/>
                      </a:rPr>
                      <m:t>.</m:t>
                    </m:r>
                    <m:r>
                      <a:rPr lang="en-US" sz="2600" i="1">
                        <a:latin typeface="Cambria Math"/>
                      </a:rPr>
                      <m:t>7</m:t>
                    </m:r>
                    <m:r>
                      <a:rPr lang="en-US" sz="2600" i="1">
                        <a:latin typeface="Cambria Math"/>
                      </a:rPr>
                      <m:t>∗</m:t>
                    </m:r>
                    <m:r>
                      <a:rPr lang="en-US" sz="2600" i="1">
                        <a:latin typeface="Cambria Math"/>
                      </a:rPr>
                      <m:t>4</m:t>
                    </m:r>
                    <m:r>
                      <a:rPr lang="en-US" sz="2600" i="1">
                        <a:latin typeface="Cambria Math"/>
                      </a:rPr>
                      <m:t>.</m:t>
                    </m:r>
                    <m:r>
                      <a:rPr lang="en-US" sz="2600" i="1">
                        <a:latin typeface="Cambria Math"/>
                      </a:rPr>
                      <m:t>5</m:t>
                    </m:r>
                    <m:r>
                      <a:rPr lang="en-US" sz="2600" i="1">
                        <a:latin typeface="Cambria Math"/>
                      </a:rPr>
                      <m:t>∗</m:t>
                    </m:r>
                    <m:r>
                      <a:rPr lang="en-US" sz="2600" i="1">
                        <a:latin typeface="Cambria Math"/>
                      </a:rPr>
                      <m:t>1</m:t>
                    </m:r>
                    <m:r>
                      <a:rPr lang="en-US" sz="2600" i="1">
                        <a:latin typeface="Cambria Math"/>
                      </a:rPr>
                      <m:t>.</m:t>
                    </m:r>
                    <m:r>
                      <a:rPr lang="en-US" sz="2600" i="1">
                        <a:latin typeface="Cambria Math"/>
                      </a:rPr>
                      <m:t>98</m:t>
                    </m:r>
                    <m:r>
                      <a:rPr lang="en-US" sz="2600" i="1">
                        <a:latin typeface="Cambria Math"/>
                      </a:rPr>
                      <m:t> </m:t>
                    </m:r>
                    <m:r>
                      <a:rPr lang="en-US" sz="2600" i="1">
                        <a:latin typeface="Cambria Math"/>
                      </a:rPr>
                      <m:t>𝑐𝑚</m:t>
                    </m:r>
                    <m:r>
                      <a:rPr lang="en-US" sz="2600" i="1">
                        <a:latin typeface="Cambria Math"/>
                      </a:rPr>
                      <m:t>+</m:t>
                    </m:r>
                    <m:r>
                      <a:rPr lang="en-US" sz="2600" i="1">
                        <a:latin typeface="Cambria Math"/>
                      </a:rPr>
                      <m:t>0</m:t>
                    </m:r>
                    <m:r>
                      <a:rPr lang="en-US" sz="2600" i="1">
                        <a:latin typeface="Cambria Math"/>
                      </a:rPr>
                      <m:t>.</m:t>
                    </m:r>
                    <m:r>
                      <a:rPr lang="en-US" sz="2600" i="1">
                        <a:latin typeface="Cambria Math"/>
                      </a:rPr>
                      <m:t>7</m:t>
                    </m:r>
                    <m:r>
                      <a:rPr lang="en-US" sz="2600" i="1">
                        <a:latin typeface="Cambria Math"/>
                      </a:rPr>
                      <m:t>∗</m:t>
                    </m:r>
                    <m:r>
                      <a:rPr lang="en-US" sz="2600" i="1">
                        <a:latin typeface="Cambria Math"/>
                      </a:rPr>
                      <m:t>4</m:t>
                    </m:r>
                    <m:r>
                      <a:rPr lang="en-US" sz="2600" i="1">
                        <a:latin typeface="Cambria Math"/>
                      </a:rPr>
                      <m:t>.</m:t>
                    </m:r>
                    <m:r>
                      <a:rPr lang="en-US" sz="2600" i="1">
                        <a:latin typeface="Cambria Math"/>
                      </a:rPr>
                      <m:t>5</m:t>
                    </m:r>
                    <m:r>
                      <a:rPr lang="en-US" sz="2600" i="1">
                        <a:latin typeface="Cambria Math"/>
                      </a:rPr>
                      <m:t>∗</m:t>
                    </m:r>
                    <m:r>
                      <a:rPr lang="en-US" sz="2600" i="1">
                        <a:latin typeface="Cambria Math"/>
                      </a:rPr>
                      <m:t>1</m:t>
                    </m:r>
                    <m:r>
                      <a:rPr lang="en-US" sz="2600" i="1">
                        <a:latin typeface="Cambria Math"/>
                      </a:rPr>
                      <m:t>.</m:t>
                    </m:r>
                    <m:r>
                      <a:rPr lang="en-US" sz="2600" i="1">
                        <a:latin typeface="Cambria Math"/>
                      </a:rPr>
                      <m:t>64</m:t>
                    </m:r>
                    <m:r>
                      <a:rPr lang="en-US" sz="2600" i="1">
                        <a:latin typeface="Cambria Math"/>
                      </a:rPr>
                      <m:t> </m:t>
                    </m:r>
                    <m:r>
                      <a:rPr lang="en-US" sz="2600" i="1">
                        <a:latin typeface="Cambria Math"/>
                      </a:rPr>
                      <m:t>𝑐𝑚</m:t>
                    </m:r>
                    <m:r>
                      <a:rPr lang="en-US" sz="2600" i="1">
                        <a:latin typeface="Cambria Math"/>
                      </a:rPr>
                      <m:t>+</m:t>
                    </m:r>
                    <m:r>
                      <a:rPr lang="en-US" sz="2600" i="1">
                        <a:latin typeface="Cambria Math"/>
                      </a:rPr>
                      <m:t>2</m:t>
                    </m:r>
                    <m:r>
                      <a:rPr lang="en-US" sz="2600" i="1">
                        <a:latin typeface="Cambria Math"/>
                      </a:rPr>
                      <m:t>𝑐𝑚</m:t>
                    </m:r>
                  </m:oMath>
                </a14:m>
                <a:r>
                  <a:rPr lang="en-US" sz="2600" dirty="0" smtClean="0"/>
                  <a:t> </a:t>
                </a:r>
                <a14:m>
                  <m:oMath xmlns:m="http://schemas.openxmlformats.org/officeDocument/2006/math">
                    <m:r>
                      <a:rPr lang="en-US" sz="2600" b="0" i="0" smtClean="0">
                        <a:latin typeface="Cambria Math"/>
                      </a:rPr>
                      <m:t>                            </m:t>
                    </m:r>
                    <m:r>
                      <a:rPr lang="en-US" sz="2600" i="1">
                        <a:latin typeface="Cambria Math"/>
                      </a:rPr>
                      <m:t>=</m:t>
                    </m:r>
                    <m:r>
                      <a:rPr lang="en-US" sz="2600" i="1">
                        <a:latin typeface="Cambria Math"/>
                      </a:rPr>
                      <m:t>13</m:t>
                    </m:r>
                    <m:r>
                      <a:rPr lang="en-US" sz="2600" i="1">
                        <a:latin typeface="Cambria Math"/>
                      </a:rPr>
                      <m:t>.</m:t>
                    </m:r>
                    <m:r>
                      <a:rPr lang="en-US" sz="2600" i="1">
                        <a:latin typeface="Cambria Math"/>
                      </a:rPr>
                      <m:t>4</m:t>
                    </m:r>
                    <m:r>
                      <a:rPr lang="en-US" sz="2600" i="1">
                        <a:latin typeface="Cambria Math"/>
                      </a:rPr>
                      <m:t> </m:t>
                    </m:r>
                    <m:r>
                      <a:rPr lang="en-US" sz="2600" i="1">
                        <a:latin typeface="Cambria Math"/>
                      </a:rPr>
                      <m:t>𝑐𝑚</m:t>
                    </m:r>
                    <m:r>
                      <a:rPr lang="en-US" sz="26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600" dirty="0">
                    <a:sym typeface="Wingdings"/>
                  </a:rPr>
                  <a:t></a:t>
                </a:r>
                <a:r>
                  <a:rPr lang="en-US" sz="2600" dirty="0"/>
                  <a:t> use 14 </a:t>
                </a:r>
                <a:r>
                  <a:rPr lang="en-US" sz="2600" i="1" dirty="0"/>
                  <a:t>cm</a:t>
                </a:r>
                <a:r>
                  <a:rPr lang="en-US" sz="2600" dirty="0"/>
                  <a:t>  </a:t>
                </a:r>
                <a:endParaRPr lang="en-US" sz="2600" dirty="0" smtClean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8695" y="1771198"/>
                <a:ext cx="9546105" cy="2786287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6" name="عنوان 3"/>
          <p:cNvSpPr txBox="1">
            <a:spLocks/>
          </p:cNvSpPr>
          <p:nvPr/>
        </p:nvSpPr>
        <p:spPr bwMode="auto">
          <a:xfrm>
            <a:off x="217712" y="769257"/>
            <a:ext cx="2960917" cy="54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Seismic Joint: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78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sz="4000" dirty="0" smtClean="0"/>
              <a:t>Structural Elements</a:t>
            </a:r>
            <a:r>
              <a:rPr lang="en-US" dirty="0" smtClean="0"/>
              <a:t> </a:t>
            </a:r>
            <a:r>
              <a:rPr lang="en-US" sz="4000" dirty="0"/>
              <a:t>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629" y="1556658"/>
            <a:ext cx="4601029" cy="3320141"/>
          </a:xfrm>
        </p:spPr>
        <p:txBody>
          <a:bodyPr/>
          <a:lstStyle/>
          <a:p>
            <a:pPr algn="l" rtl="0"/>
            <a:r>
              <a:rPr lang="en-US" sz="2800" dirty="0" smtClean="0"/>
              <a:t>Contents: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600" dirty="0"/>
              <a:t> </a:t>
            </a:r>
            <a:r>
              <a:rPr lang="en-US" sz="2600" dirty="0" smtClean="0"/>
              <a:t>Design of slabs.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600" dirty="0" smtClean="0"/>
              <a:t> Design of beams.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600" dirty="0" smtClean="0"/>
              <a:t> Design of columns.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600" dirty="0" smtClean="0"/>
              <a:t>Design Of Shear Wall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600" dirty="0" smtClean="0"/>
              <a:t>Design Of Mat Foundation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600" dirty="0" smtClean="0"/>
              <a:t>Design Of Stairs</a:t>
            </a:r>
          </a:p>
        </p:txBody>
      </p:sp>
    </p:spTree>
    <p:extLst>
      <p:ext uri="{BB962C8B-B14F-4D97-AF65-F5344CB8AC3E}">
        <p14:creationId xmlns:p14="http://schemas.microsoft.com/office/powerpoint/2010/main" val="301042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46947"/>
            <a:ext cx="4876800" cy="1014207"/>
          </a:xfrm>
        </p:spPr>
        <p:txBody>
          <a:bodyPr/>
          <a:lstStyle/>
          <a:p>
            <a:pPr algn="l" rtl="0"/>
            <a:r>
              <a:rPr lang="en-US" sz="2800" dirty="0"/>
              <a:t>Two</a:t>
            </a:r>
            <a:r>
              <a:rPr lang="en-US" sz="2800" dirty="0" smtClean="0"/>
              <a:t> </a:t>
            </a:r>
            <a:r>
              <a:rPr lang="en-US" sz="2800" dirty="0"/>
              <a:t>way ribbed slab: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صورة 1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398" y="1218144"/>
            <a:ext cx="4523494" cy="563985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628224" y="9675"/>
            <a:ext cx="8596668" cy="12084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4100" dirty="0" smtClean="0">
                <a:solidFill>
                  <a:schemeClr val="tx1"/>
                </a:solidFill>
              </a:rPr>
              <a:t>Elements Design</a:t>
            </a:r>
            <a:endParaRPr lang="en-US" sz="4100" dirty="0">
              <a:solidFill>
                <a:schemeClr val="tx1"/>
              </a:solidFill>
            </a:endParaRPr>
          </a:p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800" dirty="0" smtClean="0"/>
              <a:t>  </a:t>
            </a:r>
            <a:r>
              <a:rPr lang="en-US" sz="2100" cap="all" dirty="0" smtClean="0">
                <a:solidFill>
                  <a:srgbClr val="FF0000"/>
                </a:solidFill>
              </a:rPr>
              <a:t>DESIGN OF SLab</a:t>
            </a:r>
            <a:endParaRPr lang="en-US" sz="2100" cap="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8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06398" y="1672773"/>
            <a:ext cx="11408231" cy="3755570"/>
          </a:xfrm>
        </p:spPr>
        <p:txBody>
          <a:bodyPr/>
          <a:lstStyle/>
          <a:p>
            <a:r>
              <a:rPr lang="en-US" sz="2400" dirty="0"/>
              <a:t>The max immediate deflection due to service load from SAP = 17 </a:t>
            </a:r>
            <a:r>
              <a:rPr lang="en-US" sz="2400" dirty="0" smtClean="0"/>
              <a:t>mm.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long term deflection is about twice of immediate deflection = 17*2 = 34 mm.  </a:t>
            </a:r>
          </a:p>
          <a:p>
            <a:r>
              <a:rPr lang="en-US" sz="2400" dirty="0"/>
              <a:t>The allowable deflection = L / 240 </a:t>
            </a:r>
          </a:p>
          <a:p>
            <a:pPr marL="0" indent="0">
              <a:buNone/>
            </a:pPr>
            <a:r>
              <a:rPr lang="en-US" sz="2400" dirty="0" smtClean="0"/>
              <a:t>                                           </a:t>
            </a:r>
            <a:r>
              <a:rPr lang="en-US" sz="2400" dirty="0"/>
              <a:t>= 10.5m / 240 = 44 mm &gt; 34 mm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 smtClean="0">
                <a:sym typeface="Wingdings"/>
              </a:rPr>
              <a:t>                                           OK.</a:t>
            </a:r>
            <a:endParaRPr lang="en-US" sz="2400" dirty="0"/>
          </a:p>
          <a:p>
            <a:endParaRPr lang="ar-SA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6" name="عنوان 3"/>
          <p:cNvSpPr txBox="1">
            <a:spLocks/>
          </p:cNvSpPr>
          <p:nvPr/>
        </p:nvSpPr>
        <p:spPr bwMode="auto">
          <a:xfrm>
            <a:off x="217712" y="769257"/>
            <a:ext cx="3759202" cy="54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Deflection Check: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81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56</a:t>
            </a:fld>
            <a:endParaRPr lang="en-US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001839"/>
              </p:ext>
            </p:extLst>
          </p:nvPr>
        </p:nvGraphicFramePr>
        <p:xfrm>
          <a:off x="1387406" y="2007554"/>
          <a:ext cx="7240007" cy="10109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36003"/>
                <a:gridCol w="1376001"/>
                <a:gridCol w="1376001"/>
                <a:gridCol w="1376001"/>
                <a:gridCol w="1376001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Ok. Or Not Ok</a:t>
                      </a:r>
                      <a:endParaRPr lang="ar-SA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ɸVc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(KN)</a:t>
                      </a:r>
                      <a:endParaRPr lang="ar-SA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V23</a:t>
                      </a:r>
                      <a:r>
                        <a:rPr lang="en-US" baseline="0" dirty="0" smtClean="0"/>
                        <a:t> (KN)</a:t>
                      </a:r>
                      <a:endParaRPr lang="ar-SA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V13</a:t>
                      </a:r>
                      <a:r>
                        <a:rPr lang="en-US" baseline="0" dirty="0" smtClean="0"/>
                        <a:t> (KN)</a:t>
                      </a:r>
                      <a:endParaRPr lang="ar-SA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Slab Type</a:t>
                      </a:r>
                      <a:endParaRPr lang="ar-SA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OK.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138.9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34.4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45.3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Solid</a:t>
                      </a:r>
                      <a:r>
                        <a:rPr lang="en-US" baseline="0" dirty="0" smtClean="0"/>
                        <a:t> (Roof)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71227"/>
              </p:ext>
            </p:extLst>
          </p:nvPr>
        </p:nvGraphicFramePr>
        <p:xfrm>
          <a:off x="1390915" y="3528812"/>
          <a:ext cx="7534144" cy="10109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37673"/>
                <a:gridCol w="1573903"/>
                <a:gridCol w="1457510"/>
                <a:gridCol w="1445947"/>
                <a:gridCol w="1319111"/>
              </a:tblGrid>
              <a:tr h="354265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Ok. Or Not Ok</a:t>
                      </a:r>
                      <a:endParaRPr lang="ar-SA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ɸVc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(KN/rib)</a:t>
                      </a:r>
                      <a:endParaRPr lang="ar-SA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V23</a:t>
                      </a:r>
                      <a:r>
                        <a:rPr lang="en-US" baseline="0" dirty="0" smtClean="0"/>
                        <a:t> (KN/rib)</a:t>
                      </a:r>
                      <a:endParaRPr lang="ar-SA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V13</a:t>
                      </a:r>
                      <a:r>
                        <a:rPr lang="en-US" baseline="0" dirty="0" smtClean="0"/>
                        <a:t> (KN/rib)</a:t>
                      </a:r>
                      <a:endParaRPr lang="ar-SA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Slab Type</a:t>
                      </a:r>
                      <a:endParaRPr lang="ar-SA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OK.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30.55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13.89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23.3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Ribbed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عنوان 3"/>
          <p:cNvSpPr txBox="1">
            <a:spLocks/>
          </p:cNvSpPr>
          <p:nvPr/>
        </p:nvSpPr>
        <p:spPr bwMode="auto">
          <a:xfrm>
            <a:off x="217712" y="769257"/>
            <a:ext cx="2960917" cy="54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Check Shear: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99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عنصر نائب للمحتوى 1"/>
              <p:cNvSpPr>
                <a:spLocks noGrp="1"/>
              </p:cNvSpPr>
              <p:nvPr>
                <p:ph idx="1"/>
              </p:nvPr>
            </p:nvSpPr>
            <p:spPr>
              <a:xfrm>
                <a:off x="609600" y="1600202"/>
                <a:ext cx="5776686" cy="2217056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600" i="1" smtClean="0">
                          <a:latin typeface="Cambria Math"/>
                        </a:rPr>
                        <m:t>∅</m:t>
                      </m:r>
                      <m:r>
                        <a:rPr lang="en-US" sz="2600" i="1" smtClean="0">
                          <a:latin typeface="Cambria Math"/>
                        </a:rPr>
                        <m:t>𝑀𝑛</m:t>
                      </m:r>
                      <m:r>
                        <a:rPr lang="en-US" sz="2600" i="1" smtClean="0">
                          <a:latin typeface="Cambria Math"/>
                        </a:rPr>
                        <m:t>= ∅</m:t>
                      </m:r>
                      <m:r>
                        <a:rPr lang="en-US" sz="2600" i="1" smtClean="0">
                          <a:latin typeface="Cambria Math"/>
                        </a:rPr>
                        <m:t>𝐴𝑠</m:t>
                      </m:r>
                      <m:r>
                        <a:rPr lang="en-US" sz="2600" i="1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2600" i="1">
                              <a:latin typeface="Cambria Math"/>
                            </a:rPr>
                            <m:t>𝑦</m:t>
                          </m:r>
                          <m:r>
                            <a:rPr lang="en-US" sz="2600" i="1">
                              <a:latin typeface="Cambria Math"/>
                            </a:rPr>
                            <m:t> </m:t>
                          </m:r>
                        </m:sub>
                      </m:sSub>
                      <m:d>
                        <m:dPr>
                          <m:ctrlPr>
                            <a:rPr lang="en-US" sz="2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600" i="1">
                              <a:latin typeface="Cambria Math"/>
                            </a:rPr>
                            <m:t>𝑑</m:t>
                          </m:r>
                          <m:r>
                            <a:rPr lang="en-US" sz="26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6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600" i="1">
                                  <a:latin typeface="Cambria Math"/>
                                </a:rPr>
                                <m:t>𝑎</m:t>
                              </m:r>
                            </m:num>
                            <m:den>
                              <m:r>
                                <a:rPr lang="en-US" sz="26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600" dirty="0" smtClean="0"/>
              </a:p>
              <a:p>
                <a:pPr marL="0" indent="0">
                  <a:buNone/>
                </a:pPr>
                <a:r>
                  <a:rPr lang="en-US" sz="2600" dirty="0" smtClean="0"/>
                  <a:t>As,min.=</a:t>
                </a:r>
                <a14:m>
                  <m:oMath xmlns:m="http://schemas.openxmlformats.org/officeDocument/2006/math">
                    <m:r>
                      <a:rPr lang="en-US" sz="2600" b="0" i="0" smtClean="0">
                        <a:latin typeface="Cambria Math"/>
                      </a:rPr>
                      <m:t> </m:t>
                    </m:r>
                    <m:r>
                      <a:rPr lang="en-US" sz="2600" i="1">
                        <a:latin typeface="Cambria Math"/>
                      </a:rPr>
                      <m:t>226</m:t>
                    </m:r>
                    <m:r>
                      <a:rPr lang="en-US" sz="2600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/>
                          </a:rPr>
                          <m:t>𝑚𝑚</m:t>
                        </m:r>
                      </m:e>
                      <m:sup>
                        <m:r>
                          <a:rPr lang="en-US" sz="2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600" dirty="0" smtClean="0"/>
              </a:p>
              <a:p>
                <a:pPr marL="0" indent="0">
                  <a:buNone/>
                </a:pPr>
                <a:r>
                  <a:rPr lang="en-US" sz="2600" dirty="0" smtClean="0"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/>
                      </a:rPr>
                      <m:t>∅</m:t>
                    </m:r>
                    <m:r>
                      <a:rPr lang="en-US" sz="2600" i="1">
                        <a:latin typeface="Cambria Math"/>
                      </a:rPr>
                      <m:t>𝑀𝑛</m:t>
                    </m:r>
                    <m:r>
                      <a:rPr lang="en-US" sz="2600" b="0" i="1" smtClean="0">
                        <a:latin typeface="Cambria Math"/>
                      </a:rPr>
                      <m:t>,</m:t>
                    </m:r>
                    <m:r>
                      <a:rPr lang="en-US" sz="2600" b="0" i="1" smtClean="0">
                        <a:latin typeface="Cambria Math"/>
                      </a:rPr>
                      <m:t>𝑚𝑖𝑛</m:t>
                    </m:r>
                    <m:r>
                      <a:rPr lang="en-US" sz="2600" b="0" i="1" smtClean="0">
                        <a:latin typeface="Cambria Math"/>
                      </a:rPr>
                      <m:t>.=</m:t>
                    </m:r>
                    <m:r>
                      <a:rPr lang="en-US" sz="2600" i="1">
                        <a:latin typeface="Cambria Math"/>
                      </a:rPr>
                      <m:t>44</m:t>
                    </m:r>
                    <m:r>
                      <a:rPr lang="en-US" sz="2600" i="1">
                        <a:latin typeface="Cambria Math"/>
                      </a:rPr>
                      <m:t> </m:t>
                    </m:r>
                    <m:r>
                      <a:rPr lang="en-US" sz="2600" i="1">
                        <a:latin typeface="Cambria Math"/>
                      </a:rPr>
                      <m:t>𝐾𝑁</m:t>
                    </m:r>
                    <m:r>
                      <a:rPr lang="en-US" sz="2600" i="1">
                        <a:latin typeface="Cambria Math"/>
                      </a:rPr>
                      <m:t>.</m:t>
                    </m:r>
                    <m:r>
                      <a:rPr lang="en-US" sz="2600" i="1">
                        <a:latin typeface="Cambria Math"/>
                      </a:rPr>
                      <m:t>𝑚</m:t>
                    </m:r>
                    <m:r>
                      <a:rPr lang="en-US" sz="2600" i="1">
                        <a:latin typeface="Cambria Math"/>
                      </a:rPr>
                      <m:t>/</m:t>
                    </m:r>
                    <m:r>
                      <a:rPr lang="en-US" sz="2600" i="1">
                        <a:latin typeface="Cambria Math"/>
                      </a:rPr>
                      <m:t>𝑚</m:t>
                    </m:r>
                  </m:oMath>
                </a14:m>
                <a:r>
                  <a:rPr lang="en-US" sz="2600" dirty="0" smtClean="0"/>
                  <a:t> </a:t>
                </a:r>
                <a:endParaRPr lang="ar-SA" sz="2600" dirty="0"/>
              </a:p>
            </p:txBody>
          </p:sp>
        </mc:Choice>
        <mc:Fallback xmlns="">
          <p:sp>
            <p:nvSpPr>
              <p:cNvPr id="2" name="عنصر نائب للمحتوى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600202"/>
                <a:ext cx="5776686" cy="2217056"/>
              </a:xfrm>
              <a:blipFill rotWithShape="1">
                <a:blip r:embed="rId2"/>
                <a:stretch>
                  <a:fillRect l="-1793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عنوان 3"/>
          <p:cNvSpPr txBox="1">
            <a:spLocks/>
          </p:cNvSpPr>
          <p:nvPr/>
        </p:nvSpPr>
        <p:spPr bwMode="auto">
          <a:xfrm>
            <a:off x="217712" y="769257"/>
            <a:ext cx="4238174" cy="54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Design For Flexure: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4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58</a:t>
            </a:fld>
            <a:endParaRPr lang="en-US"/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342" y="0"/>
            <a:ext cx="5505567" cy="6593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99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59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جدول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52901224"/>
                  </p:ext>
                </p:extLst>
              </p:nvPr>
            </p:nvGraphicFramePr>
            <p:xfrm>
              <a:off x="2300371" y="891998"/>
              <a:ext cx="6172493" cy="74168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2044490"/>
                    <a:gridCol w="1376001"/>
                    <a:gridCol w="1376001"/>
                    <a:gridCol w="1376001"/>
                  </a:tblGrid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Shrinkage steel</a:t>
                          </a:r>
                          <a:endParaRPr lang="ar-SA" dirty="0"/>
                        </a:p>
                      </a:txBody>
                      <a:tcPr>
                        <a:solidFill>
                          <a:schemeClr val="accent3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+</a:t>
                          </a:r>
                          <a:r>
                            <a:rPr lang="en-US" dirty="0" err="1" smtClean="0"/>
                            <a:t>Ve</a:t>
                          </a:r>
                          <a:r>
                            <a:rPr lang="en-US" baseline="0" dirty="0" smtClean="0"/>
                            <a:t> Steel</a:t>
                          </a:r>
                          <a:endParaRPr lang="ar-SA" dirty="0"/>
                        </a:p>
                      </a:txBody>
                      <a:tcPr>
                        <a:solidFill>
                          <a:schemeClr val="accent3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aseline="0" dirty="0" smtClean="0"/>
                            <a:t>-</a:t>
                          </a:r>
                          <a:r>
                            <a:rPr lang="en-US" baseline="0" dirty="0" err="1" smtClean="0"/>
                            <a:t>Ve</a:t>
                          </a:r>
                          <a:r>
                            <a:rPr lang="en-US" baseline="0" dirty="0" smtClean="0"/>
                            <a:t> Steel</a:t>
                          </a:r>
                          <a:endParaRPr lang="ar-SA" dirty="0"/>
                        </a:p>
                      </a:txBody>
                      <a:tcPr>
                        <a:solidFill>
                          <a:schemeClr val="accent3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Slab Type</a:t>
                          </a:r>
                          <a:endParaRPr lang="ar-SA" dirty="0"/>
                        </a:p>
                      </a:txBody>
                      <a:tcPr>
                        <a:solidFill>
                          <a:schemeClr val="accent3">
                            <a:lumMod val="5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14:m>
                            <m:oMath xmlns:m="http://schemas.openxmlformats.org/officeDocument/2006/math"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2</m:t>
                              </m:r>
                              <m:r>
                                <a:rPr lang="en-US" sz="180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∅</m:t>
                              </m:r>
                              <m:r>
                                <a:rPr lang="en-US" sz="180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12</m:t>
                              </m:r>
                            </m:oMath>
                          </a14:m>
                          <a:r>
                            <a:rPr lang="en-US" dirty="0" smtClean="0"/>
                            <a:t> /m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2</m:t>
                                </m:r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∅</m:t>
                                </m:r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12</m:t>
                                </m:r>
                                <m:r>
                                  <a:rPr lang="en-US" sz="18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/</m:t>
                                </m:r>
                                <m:r>
                                  <a:rPr lang="en-US" sz="18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𝑟𝑖𝑏</m:t>
                                </m:r>
                              </m:oMath>
                            </m:oMathPara>
                          </a14:m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2</m:t>
                                </m:r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∅</m:t>
                                </m:r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12</m:t>
                                </m:r>
                                <m:r>
                                  <a:rPr lang="en-US" sz="18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/</m:t>
                                </m:r>
                                <m:r>
                                  <a:rPr lang="en-US" sz="18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𝑟𝑖𝑏</m:t>
                                </m:r>
                              </m:oMath>
                            </m:oMathPara>
                          </a14:m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Ribbed</a:t>
                          </a:r>
                          <a:r>
                            <a:rPr lang="en-US" baseline="0" dirty="0" smtClean="0"/>
                            <a:t> </a:t>
                          </a:r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جدول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52901224"/>
                  </p:ext>
                </p:extLst>
              </p:nvPr>
            </p:nvGraphicFramePr>
            <p:xfrm>
              <a:off x="2300371" y="891998"/>
              <a:ext cx="6172493" cy="74168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2044490"/>
                    <a:gridCol w="1376001"/>
                    <a:gridCol w="1376001"/>
                    <a:gridCol w="1376001"/>
                  </a:tblGrid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Shrinkage steel</a:t>
                          </a:r>
                          <a:endParaRPr lang="ar-SA" dirty="0"/>
                        </a:p>
                      </a:txBody>
                      <a:tcPr>
                        <a:solidFill>
                          <a:schemeClr val="accent3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+</a:t>
                          </a:r>
                          <a:r>
                            <a:rPr lang="en-US" dirty="0" err="1" smtClean="0"/>
                            <a:t>Ve</a:t>
                          </a:r>
                          <a:r>
                            <a:rPr lang="en-US" baseline="0" dirty="0" smtClean="0"/>
                            <a:t> Steel</a:t>
                          </a:r>
                          <a:endParaRPr lang="ar-SA" dirty="0"/>
                        </a:p>
                      </a:txBody>
                      <a:tcPr>
                        <a:solidFill>
                          <a:schemeClr val="accent3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aseline="0" dirty="0" smtClean="0"/>
                            <a:t>-</a:t>
                          </a:r>
                          <a:r>
                            <a:rPr lang="en-US" baseline="0" dirty="0" err="1" smtClean="0"/>
                            <a:t>Ve</a:t>
                          </a:r>
                          <a:r>
                            <a:rPr lang="en-US" baseline="0" dirty="0" smtClean="0"/>
                            <a:t> Steel</a:t>
                          </a:r>
                          <a:endParaRPr lang="ar-SA" dirty="0"/>
                        </a:p>
                      </a:txBody>
                      <a:tcPr>
                        <a:solidFill>
                          <a:schemeClr val="accent3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Slab Type</a:t>
                          </a:r>
                          <a:endParaRPr lang="ar-SA" dirty="0"/>
                        </a:p>
                      </a:txBody>
                      <a:tcPr>
                        <a:solidFill>
                          <a:schemeClr val="accent3">
                            <a:lumMod val="5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108197" r="-201488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49333" t="-108197" r="-200889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48230" t="-108197" r="-100000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Ribbed</a:t>
                          </a:r>
                          <a:r>
                            <a:rPr lang="en-US" baseline="0" dirty="0" smtClean="0"/>
                            <a:t> </a:t>
                          </a:r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7" name="صورة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811" y="2260752"/>
            <a:ext cx="6573722" cy="3349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83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4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901" y="0"/>
            <a:ext cx="561518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21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926" y="1218143"/>
            <a:ext cx="5832812" cy="5459553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628224" y="9675"/>
            <a:ext cx="8596668" cy="12084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4100" dirty="0" smtClean="0">
                <a:solidFill>
                  <a:schemeClr val="tx1"/>
                </a:solidFill>
              </a:rPr>
              <a:t>Elements Design</a:t>
            </a:r>
            <a:endParaRPr lang="en-US" sz="4100" dirty="0">
              <a:solidFill>
                <a:schemeClr val="tx1"/>
              </a:solidFill>
            </a:endParaRPr>
          </a:p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800" dirty="0" smtClean="0"/>
              <a:t>  </a:t>
            </a:r>
            <a:r>
              <a:rPr lang="en-US" sz="2100" cap="all" dirty="0" smtClean="0">
                <a:solidFill>
                  <a:srgbClr val="FF0000"/>
                </a:solidFill>
              </a:rPr>
              <a:t>DESIGN OF beams</a:t>
            </a:r>
            <a:endParaRPr lang="en-US" sz="2100" cap="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21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1" y="218942"/>
            <a:ext cx="8803316" cy="3335628"/>
          </a:xfrm>
          <a:prstGeom prst="rect">
            <a:avLst/>
          </a:prstGeom>
        </p:spPr>
      </p:pic>
      <p:pic>
        <p:nvPicPr>
          <p:cNvPr id="5" name="صورة 4"/>
          <p:cNvPicPr/>
          <p:nvPr/>
        </p:nvPicPr>
        <p:blipFill>
          <a:blip r:embed="rId3"/>
          <a:stretch>
            <a:fillRect/>
          </a:stretch>
        </p:blipFill>
        <p:spPr>
          <a:xfrm>
            <a:off x="3644721" y="3799266"/>
            <a:ext cx="8102958" cy="283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3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62</a:t>
            </a:fld>
            <a:endParaRPr lang="en-US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71" y="116115"/>
            <a:ext cx="11771086" cy="3788228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400" y="3904344"/>
            <a:ext cx="9071429" cy="2953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56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2" y="1181857"/>
            <a:ext cx="6272010" cy="567614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28224" y="9675"/>
            <a:ext cx="8596668" cy="12084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4100" dirty="0" smtClean="0">
                <a:solidFill>
                  <a:schemeClr val="tx1"/>
                </a:solidFill>
              </a:rPr>
              <a:t>Elements Design</a:t>
            </a:r>
            <a:endParaRPr lang="en-US" sz="4100" dirty="0">
              <a:solidFill>
                <a:schemeClr val="tx1"/>
              </a:solidFill>
            </a:endParaRPr>
          </a:p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800" dirty="0" smtClean="0"/>
              <a:t>  </a:t>
            </a:r>
            <a:r>
              <a:rPr lang="en-US" sz="2100" cap="all" dirty="0" smtClean="0">
                <a:solidFill>
                  <a:srgbClr val="FF0000"/>
                </a:solidFill>
              </a:rPr>
              <a:t>DESIGN OF COLUMNS</a:t>
            </a:r>
            <a:endParaRPr lang="en-US" sz="2100" cap="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97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64</a:t>
            </a:fld>
            <a:endParaRPr lang="en-US"/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905" y="1435020"/>
            <a:ext cx="9648327" cy="4041913"/>
          </a:xfrm>
          <a:prstGeom prst="rect">
            <a:avLst/>
          </a:prstGeom>
        </p:spPr>
      </p:pic>
      <p:sp>
        <p:nvSpPr>
          <p:cNvPr id="5" name="عنوان 3"/>
          <p:cNvSpPr txBox="1">
            <a:spLocks/>
          </p:cNvSpPr>
          <p:nvPr/>
        </p:nvSpPr>
        <p:spPr bwMode="auto">
          <a:xfrm>
            <a:off x="217711" y="769257"/>
            <a:ext cx="5921832" cy="54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Columns Steel Reinforcements: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86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65</a:t>
            </a:fld>
            <a:endParaRPr lang="en-US"/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470" y="1584101"/>
            <a:ext cx="8435662" cy="3721995"/>
          </a:xfrm>
          <a:prstGeom prst="rect">
            <a:avLst/>
          </a:prstGeom>
        </p:spPr>
      </p:pic>
      <p:sp>
        <p:nvSpPr>
          <p:cNvPr id="7" name="عنوان 3"/>
          <p:cNvSpPr txBox="1">
            <a:spLocks/>
          </p:cNvSpPr>
          <p:nvPr/>
        </p:nvSpPr>
        <p:spPr bwMode="auto">
          <a:xfrm>
            <a:off x="217712" y="769257"/>
            <a:ext cx="7155546" cy="54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Detailed Cross Section In Column (C1):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49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نص 3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1099735" y="458733"/>
                <a:ext cx="5290025" cy="5085724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𝑚𝑖𝑛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d>
                      <m:dPr>
                        <m:begChr m:val="{"/>
                        <m:endChr m:val=""/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/>
                              </a:rPr>
                              <m:t>900</m:t>
                            </m:r>
                            <m:r>
                              <a:rPr lang="en-US" i="1">
                                <a:latin typeface="Cambria Math"/>
                              </a:rPr>
                              <m:t>/</m:t>
                            </m:r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  <m:r>
                              <a:rPr lang="en-US" i="1">
                                <a:latin typeface="Cambria Math"/>
                              </a:rPr>
                              <m:t>=</m:t>
                            </m:r>
                            <m:r>
                              <a:rPr lang="en-US" i="1">
                                <a:latin typeface="Cambria Math"/>
                              </a:rPr>
                              <m:t>450</m:t>
                            </m:r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  <m:r>
                              <a:rPr lang="en-US" i="1">
                                <a:latin typeface="Cambria Math"/>
                              </a:rPr>
                              <m:t>𝑚𝑚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8</m:t>
                            </m:r>
                            <m:r>
                              <a:rPr lang="en-US" i="1">
                                <a:latin typeface="Cambria Math"/>
                              </a:rPr>
                              <m:t>∗</m:t>
                            </m:r>
                            <m:r>
                              <a:rPr lang="en-US" i="1">
                                <a:latin typeface="Cambria Math"/>
                              </a:rPr>
                              <m:t>22</m:t>
                            </m:r>
                            <m:r>
                              <a:rPr lang="en-US" i="1">
                                <a:latin typeface="Cambria Math"/>
                              </a:rPr>
                              <m:t>=</m:t>
                            </m:r>
                            <m:r>
                              <a:rPr lang="en-US" i="1">
                                <a:latin typeface="Cambria Math"/>
                              </a:rPr>
                              <m:t>176</m:t>
                            </m:r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  <m:r>
                              <a:rPr lang="en-US" i="1">
                                <a:latin typeface="Cambria Math"/>
                              </a:rPr>
                              <m:t>𝑚𝑚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24</m:t>
                            </m:r>
                            <m:r>
                              <a:rPr lang="en-US" i="1">
                                <a:latin typeface="Cambria Math"/>
                              </a:rPr>
                              <m:t>∗</m:t>
                            </m:r>
                            <m:r>
                              <a:rPr lang="en-US" i="1">
                                <a:latin typeface="Cambria Math"/>
                              </a:rPr>
                              <m:t>12</m:t>
                            </m:r>
                            <m:r>
                              <a:rPr lang="en-US" i="1">
                                <a:latin typeface="Cambria Math"/>
                              </a:rPr>
                              <m:t>=</m:t>
                            </m:r>
                            <m:r>
                              <a:rPr lang="en-US" i="1">
                                <a:latin typeface="Cambria Math"/>
                              </a:rPr>
                              <m:t>288</m:t>
                            </m:r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  <m:r>
                              <a:rPr lang="en-US" i="1">
                                <a:latin typeface="Cambria Math"/>
                              </a:rPr>
                              <m:t>𝑚𝑚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300</m:t>
                            </m:r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  <m:r>
                              <a:rPr lang="en-US" i="1">
                                <a:latin typeface="Cambria Math"/>
                              </a:rPr>
                              <m:t>𝑚𝑚</m:t>
                            </m:r>
                          </m:e>
                        </m:eqArr>
                        <m:r>
                          <a:rPr lang="en-US" i="1">
                            <a:latin typeface="Cambria Math"/>
                          </a:rPr>
                          <m:t>  </m:t>
                        </m:r>
                      </m:e>
                    </m:d>
                  </m:oMath>
                </a14:m>
                <a:r>
                  <a:rPr lang="en-US" dirty="0"/>
                  <a:t>    </a:t>
                </a:r>
                <a:r>
                  <a:rPr lang="en-US" dirty="0">
                    <a:solidFill>
                      <a:srgbClr val="FF0000"/>
                    </a:solidFill>
                    <a:sym typeface="Wingdings"/>
                  </a:rPr>
                  <a:t></a:t>
                </a:r>
                <a:r>
                  <a:rPr lang="en-US" dirty="0"/>
                  <a:t>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</a:rPr>
                      <m:t>150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</a:rPr>
                      <m:t>𝑚𝑚</m:t>
                    </m:r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r>
                  <a:rPr lang="en-US" dirty="0"/>
                  <a:t> 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𝑚𝑖𝑛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d>
                      <m:dPr>
                        <m:begChr m:val="{"/>
                        <m:endChr m:val=""/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/>
                              </a:rPr>
                              <m:t>900</m:t>
                            </m:r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  <m:r>
                              <a:rPr lang="en-US" i="1">
                                <a:latin typeface="Cambria Math"/>
                              </a:rPr>
                              <m:t>𝑚𝑚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16</m:t>
                            </m:r>
                            <m:r>
                              <a:rPr lang="en-US" i="1">
                                <a:latin typeface="Cambria Math"/>
                              </a:rPr>
                              <m:t>∗</m:t>
                            </m:r>
                            <m:r>
                              <a:rPr lang="en-US" i="1">
                                <a:latin typeface="Cambria Math"/>
                              </a:rPr>
                              <m:t>22</m:t>
                            </m:r>
                            <m:r>
                              <a:rPr lang="en-US" i="1">
                                <a:latin typeface="Cambria Math"/>
                              </a:rPr>
                              <m:t>=</m:t>
                            </m:r>
                            <m:r>
                              <a:rPr lang="en-US" i="1">
                                <a:latin typeface="Cambria Math"/>
                              </a:rPr>
                              <m:t>352</m:t>
                            </m:r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  <m:r>
                              <a:rPr lang="en-US" i="1">
                                <a:latin typeface="Cambria Math"/>
                              </a:rPr>
                              <m:t>𝑚𝑚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48</m:t>
                            </m:r>
                            <m:r>
                              <a:rPr lang="en-US" i="1">
                                <a:latin typeface="Cambria Math"/>
                              </a:rPr>
                              <m:t>∗</m:t>
                            </m:r>
                            <m:r>
                              <a:rPr lang="en-US" i="1">
                                <a:latin typeface="Cambria Math"/>
                              </a:rPr>
                              <m:t>12</m:t>
                            </m:r>
                            <m:r>
                              <a:rPr lang="en-US" i="1">
                                <a:latin typeface="Cambria Math"/>
                              </a:rPr>
                              <m:t>=</m:t>
                            </m:r>
                            <m:r>
                              <a:rPr lang="en-US" i="1">
                                <a:latin typeface="Cambria Math"/>
                              </a:rPr>
                              <m:t>576</m:t>
                            </m:r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  <m:r>
                              <a:rPr lang="en-US" i="1">
                                <a:latin typeface="Cambria Math"/>
                              </a:rPr>
                              <m:t>𝑚𝑚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dirty="0"/>
                  <a:t>         </a:t>
                </a:r>
                <a:r>
                  <a:rPr lang="en-US" dirty="0" smtClean="0">
                    <a:solidFill>
                      <a:srgbClr val="FF0000"/>
                    </a:solidFill>
                    <a:sym typeface="Wingdings"/>
                  </a:rPr>
                  <a:t></a:t>
                </a:r>
                <a:r>
                  <a:rPr lang="en-US" dirty="0">
                    <a:solidFill>
                      <a:srgbClr val="FF0000"/>
                    </a:solidFill>
                  </a:rPr>
                  <a:t> use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</a:rPr>
                      <m:t>300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</a:rPr>
                      <m:t>𝑚𝑚</m:t>
                    </m:r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r>
                  <a:rPr lang="en-US" dirty="0"/>
                  <a:t> </a:t>
                </a:r>
              </a:p>
              <a:p>
                <a:r>
                  <a:rPr lang="en-US" dirty="0"/>
                  <a:t> 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𝑚𝑎𝑥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d>
                      <m:dPr>
                        <m:begChr m:val="{"/>
                        <m:endChr m:val=""/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/>
                              </a:rPr>
                              <m:t>2650</m:t>
                            </m:r>
                            <m:r>
                              <a:rPr lang="en-US" i="1">
                                <a:latin typeface="Cambria Math"/>
                              </a:rPr>
                              <m:t>/</m:t>
                            </m:r>
                            <m:r>
                              <a:rPr lang="en-US" i="1">
                                <a:latin typeface="Cambria Math"/>
                              </a:rPr>
                              <m:t>6</m:t>
                            </m:r>
                            <m:r>
                              <a:rPr lang="en-US" i="1">
                                <a:latin typeface="Cambria Math"/>
                              </a:rPr>
                              <m:t> =</m:t>
                            </m:r>
                            <m:r>
                              <a:rPr lang="en-US" i="1">
                                <a:latin typeface="Cambria Math"/>
                              </a:rPr>
                              <m:t>442</m:t>
                            </m:r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  <m:r>
                              <a:rPr lang="en-US" i="1">
                                <a:latin typeface="Cambria Math"/>
                              </a:rPr>
                              <m:t>𝑚𝑚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1200</m:t>
                            </m:r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  <m:r>
                              <a:rPr lang="en-US" i="1">
                                <a:latin typeface="Cambria Math"/>
                              </a:rPr>
                              <m:t>𝑚𝑚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450</m:t>
                            </m:r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  <m:r>
                              <a:rPr lang="en-US" i="1">
                                <a:latin typeface="Cambria Math"/>
                              </a:rPr>
                              <m:t>𝑚𝑚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dirty="0"/>
                  <a:t>       </a:t>
                </a:r>
                <a:r>
                  <a:rPr lang="en-US" dirty="0" smtClean="0">
                    <a:solidFill>
                      <a:srgbClr val="FF0000"/>
                    </a:solidFill>
                    <a:sym typeface="Wingdings"/>
                  </a:rPr>
                  <a:t></a:t>
                </a:r>
                <a:r>
                  <a:rPr lang="en-US" dirty="0">
                    <a:solidFill>
                      <a:srgbClr val="FF0000"/>
                    </a:solidFill>
                  </a:rPr>
                  <a:t> use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</a:rPr>
                      <m:t>1200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</a:rPr>
                      <m:t>𝑚𝑚</m:t>
                    </m:r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r>
                  <a:rPr lang="en-US" dirty="0"/>
                  <a:t> 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𝑙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𝑑𝑡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  <m:r>
                            <a:rPr lang="en-US" i="1">
                              <a:latin typeface="Cambria Math"/>
                            </a:rPr>
                            <m:t>.</m:t>
                          </m:r>
                          <m:r>
                            <a:rPr lang="en-US" i="1">
                              <a:latin typeface="Cambria Math"/>
                            </a:rPr>
                            <m:t>59</m:t>
                          </m:r>
                          <m:r>
                            <a:rPr lang="en-US" i="1">
                              <a:latin typeface="Cambria Math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i="1"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964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𝑚𝑚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/>
                <a:r>
                  <a:rPr lang="en-US" dirty="0"/>
                  <a:t/>
                </a: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𝑙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1</m:t>
                      </m:r>
                      <m:r>
                        <a:rPr lang="en-US" i="1">
                          <a:latin typeface="Cambria Math"/>
                        </a:rPr>
                        <m:t>.</m:t>
                      </m:r>
                      <m:r>
                        <a:rPr lang="en-US" i="1">
                          <a:latin typeface="Cambria Math"/>
                        </a:rPr>
                        <m:t>3</m:t>
                      </m:r>
                      <m:r>
                        <a:rPr lang="en-US" i="1"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𝑙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𝑑𝑡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1250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𝑚𝑚</m:t>
                      </m:r>
                      <m:r>
                        <a:rPr lang="en-US" i="1">
                          <a:latin typeface="Cambria Math"/>
                        </a:rPr>
                        <m:t> →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𝑢𝑠𝑒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1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.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3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endParaRPr lang="en-US" dirty="0"/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4" name="عنصر نائب للنص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1099735" y="458733"/>
                <a:ext cx="5290025" cy="5085724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66</a:t>
            </a:fld>
            <a:endParaRPr lang="en-US"/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181" y="316860"/>
            <a:ext cx="4146997" cy="538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64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67</a:t>
            </a:fld>
            <a:endParaRPr lang="en-US"/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572" y="493486"/>
            <a:ext cx="7146762" cy="5695323"/>
          </a:xfrm>
          <a:prstGeom prst="rect">
            <a:avLst/>
          </a:prstGeom>
        </p:spPr>
      </p:pic>
      <p:sp>
        <p:nvSpPr>
          <p:cNvPr id="7" name="عنوان 3"/>
          <p:cNvSpPr txBox="1">
            <a:spLocks/>
          </p:cNvSpPr>
          <p:nvPr/>
        </p:nvSpPr>
        <p:spPr bwMode="auto">
          <a:xfrm>
            <a:off x="2" y="962438"/>
            <a:ext cx="5152570" cy="54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Detailed Longitudinal Cross </a:t>
            </a:r>
          </a:p>
          <a:p>
            <a:pPr algn="l" defTabSz="914400"/>
            <a:r>
              <a:rPr lang="en-US" sz="2800" dirty="0" smtClean="0">
                <a:solidFill>
                  <a:srgbClr val="000000"/>
                </a:solidFill>
              </a:rPr>
              <a:t>     Section In Column: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02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68</a:t>
            </a:fld>
            <a:endParaRPr lang="en-US"/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433" y="1013021"/>
            <a:ext cx="7464468" cy="5048518"/>
          </a:xfrm>
          <a:prstGeom prst="rect">
            <a:avLst/>
          </a:prstGeom>
        </p:spPr>
      </p:pic>
      <p:sp>
        <p:nvSpPr>
          <p:cNvPr id="5" name="عنوان 3"/>
          <p:cNvSpPr txBox="1">
            <a:spLocks/>
          </p:cNvSpPr>
          <p:nvPr/>
        </p:nvSpPr>
        <p:spPr bwMode="auto">
          <a:xfrm>
            <a:off x="217711" y="769257"/>
            <a:ext cx="5921832" cy="54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Design Of Shear Wall: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20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69</a:t>
            </a:fld>
            <a:endParaRPr lang="en-US"/>
          </a:p>
        </p:txBody>
      </p:sp>
      <p:pic>
        <p:nvPicPr>
          <p:cNvPr id="3" name="صورة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688" y="124897"/>
            <a:ext cx="4896655" cy="6043673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مستطيل 3"/>
              <p:cNvSpPr/>
              <p:nvPr/>
            </p:nvSpPr>
            <p:spPr>
              <a:xfrm>
                <a:off x="6229081" y="1628510"/>
                <a:ext cx="6096000" cy="92333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𝐶</m:t>
                      </m:r>
                      <m:r>
                        <a:rPr lang="en-US" i="1">
                          <a:latin typeface="Cambria Math"/>
                        </a:rPr>
                        <m:t>h</m:t>
                      </m:r>
                      <m:r>
                        <a:rPr lang="en-US" i="1">
                          <a:latin typeface="Cambria Math"/>
                        </a:rPr>
                        <m:t>𝑒𝑐𝑘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𝑠</m:t>
                      </m:r>
                      <m:r>
                        <a:rPr lang="en-US" i="1">
                          <a:latin typeface="Cambria Math"/>
                        </a:rPr>
                        <m:t>h</m:t>
                      </m:r>
                      <m:r>
                        <a:rPr lang="en-US" i="1">
                          <a:latin typeface="Cambria Math"/>
                        </a:rPr>
                        <m:t>𝑒𝑎𝑟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𝑖𝑛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𝑋</m:t>
                      </m:r>
                      <m:r>
                        <a:rPr lang="en-US" i="1">
                          <a:latin typeface="Cambria Math"/>
                        </a:rPr>
                        <m:t>−</m:t>
                      </m:r>
                      <m:r>
                        <a:rPr lang="en-US" i="1">
                          <a:latin typeface="Cambria Math"/>
                        </a:rPr>
                        <m:t>𝑑𝑖𝑟𝑒𝑐𝑡𝑖𝑜𝑛</m:t>
                      </m:r>
                      <m:r>
                        <a:rPr lang="en-US" i="1">
                          <a:latin typeface="Cambria Math"/>
                        </a:rPr>
                        <m:t>: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𝑉𝑥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75</m:t>
                      </m:r>
                      <m:r>
                        <a:rPr lang="en-US" i="1">
                          <a:latin typeface="Cambria Math"/>
                        </a:rPr>
                        <m:t>𝐾𝑁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Ø</m:t>
                      </m:r>
                      <m:r>
                        <a:rPr lang="en-US" i="1">
                          <a:latin typeface="Cambria Math"/>
                        </a:rPr>
                        <m:t>𝑉𝑐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955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𝑘𝑁</m:t>
                      </m:r>
                      <m:r>
                        <a:rPr lang="en-US" i="1">
                          <a:latin typeface="Cambria Math"/>
                        </a:rPr>
                        <m:t> &gt; </m:t>
                      </m:r>
                      <m:r>
                        <a:rPr lang="en-US" i="1">
                          <a:latin typeface="Cambria Math"/>
                        </a:rPr>
                        <m:t>75</m:t>
                      </m:r>
                      <m:r>
                        <a:rPr lang="en-US" i="1">
                          <a:latin typeface="Cambria Math"/>
                        </a:rPr>
                        <m:t>𝐾𝑁</m:t>
                      </m:r>
                      <m:r>
                        <a:rPr lang="en-US" i="1">
                          <a:latin typeface="Cambria Math"/>
                        </a:rPr>
                        <m:t> 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𝑂𝐾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مستطيل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9081" y="1628510"/>
                <a:ext cx="6096000" cy="923330"/>
              </a:xfrm>
              <a:prstGeom prst="rect">
                <a:avLst/>
              </a:prstGeom>
              <a:blipFill rotWithShape="1">
                <a:blip r:embed="rId3"/>
                <a:stretch>
                  <a:fillRect l="-10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مستطيل 4"/>
              <p:cNvSpPr/>
              <p:nvPr/>
            </p:nvSpPr>
            <p:spPr>
              <a:xfrm>
                <a:off x="6229081" y="2860933"/>
                <a:ext cx="6096000" cy="92333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𝐶</m:t>
                      </m:r>
                      <m:r>
                        <a:rPr lang="en-US" i="1">
                          <a:latin typeface="Cambria Math"/>
                        </a:rPr>
                        <m:t>h</m:t>
                      </m:r>
                      <m:r>
                        <a:rPr lang="en-US" i="1">
                          <a:latin typeface="Cambria Math"/>
                        </a:rPr>
                        <m:t>𝑒𝑐𝑘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𝑠</m:t>
                      </m:r>
                      <m:r>
                        <a:rPr lang="en-US" i="1">
                          <a:latin typeface="Cambria Math"/>
                        </a:rPr>
                        <m:t>h</m:t>
                      </m:r>
                      <m:r>
                        <a:rPr lang="en-US" i="1">
                          <a:latin typeface="Cambria Math"/>
                        </a:rPr>
                        <m:t>𝑒𝑎𝑟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𝑖𝑛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𝑌</m:t>
                      </m:r>
                      <m:r>
                        <a:rPr lang="en-US" i="1">
                          <a:latin typeface="Cambria Math"/>
                        </a:rPr>
                        <m:t>−</m:t>
                      </m:r>
                      <m:r>
                        <a:rPr lang="en-US" i="1">
                          <a:latin typeface="Cambria Math"/>
                        </a:rPr>
                        <m:t>𝑑𝑖𝑟𝑒𝑐𝑡𝑖𝑜𝑛</m:t>
                      </m:r>
                      <m:r>
                        <a:rPr lang="en-US" i="1">
                          <a:latin typeface="Cambria Math"/>
                        </a:rPr>
                        <m:t>: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𝑉𝑌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830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𝐾𝑁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Ø</m:t>
                      </m:r>
                      <m:r>
                        <a:rPr lang="en-US" i="1">
                          <a:latin typeface="Cambria Math"/>
                        </a:rPr>
                        <m:t>𝑉𝑐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917</m:t>
                      </m:r>
                      <m:r>
                        <a:rPr lang="en-US" i="1">
                          <a:latin typeface="Cambria Math"/>
                        </a:rPr>
                        <m:t>𝑘𝑁</m:t>
                      </m:r>
                      <m:r>
                        <a:rPr lang="en-US" i="1">
                          <a:latin typeface="Cambria Math"/>
                        </a:rPr>
                        <m:t> &gt; </m:t>
                      </m:r>
                      <m:r>
                        <a:rPr lang="en-US" i="1">
                          <a:latin typeface="Cambria Math"/>
                        </a:rPr>
                        <m:t>830</m:t>
                      </m:r>
                      <m:r>
                        <a:rPr lang="en-US" i="1">
                          <a:latin typeface="Cambria Math"/>
                        </a:rPr>
                        <m:t>𝐾𝑁</m:t>
                      </m:r>
                      <m:r>
                        <a:rPr lang="en-US" i="1">
                          <a:latin typeface="Cambria Math"/>
                        </a:rPr>
                        <m:t> 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𝑂𝐾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مستطيل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9081" y="2860933"/>
                <a:ext cx="6096000" cy="923330"/>
              </a:xfrm>
              <a:prstGeom prst="rect">
                <a:avLst/>
              </a:prstGeom>
              <a:blipFill rotWithShape="1">
                <a:blip r:embed="rId4"/>
                <a:stretch>
                  <a:fillRect l="-10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055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2484278"/>
              </p:ext>
            </p:extLst>
          </p:nvPr>
        </p:nvGraphicFramePr>
        <p:xfrm>
          <a:off x="2253802" y="2157577"/>
          <a:ext cx="7753083" cy="34962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76497"/>
                <a:gridCol w="4476586"/>
              </a:tblGrid>
              <a:tr h="5306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Floor number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325" marR="65325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Function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325" marR="65325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159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Basement three &amp; two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325" marR="6532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Parking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325" marR="65325" marT="0" marB="0"/>
                </a:tc>
              </a:tr>
              <a:tr h="5306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Basement one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325" marR="6532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Stores ( warehouse )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325" marR="65325" marT="0" marB="0"/>
                </a:tc>
              </a:tr>
              <a:tr h="6309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Ground floor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325" marR="6532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solidFill>
                            <a:schemeClr val="tx1"/>
                          </a:solidFill>
                          <a:effectLst/>
                        </a:rPr>
                        <a:t>Stores 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( commercial stores )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325" marR="65325" marT="0" marB="0"/>
                </a:tc>
              </a:tr>
              <a:tr h="5306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</a:rPr>
                        <a:t>First, Second &amp; Third floors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325" marR="6532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solidFill>
                            <a:schemeClr val="tx1"/>
                          </a:solidFill>
                          <a:effectLst/>
                        </a:rPr>
                        <a:t>Exhibitions 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325" marR="65325" marT="0" marB="0"/>
                </a:tc>
              </a:tr>
              <a:tr h="7574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Fourth, Fifth, Sixth &amp; Roof floors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325" marR="6532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5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solidFill>
                            <a:schemeClr val="tx1"/>
                          </a:solidFill>
                          <a:effectLst/>
                        </a:rPr>
                        <a:t>Offices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325" marR="65325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63332" y="241904"/>
            <a:ext cx="8596668" cy="12084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4100" dirty="0" smtClean="0">
                <a:solidFill>
                  <a:schemeClr val="tx1"/>
                </a:solidFill>
              </a:rPr>
              <a:t>Introduction</a:t>
            </a:r>
          </a:p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800" dirty="0" smtClean="0"/>
              <a:t>  </a:t>
            </a:r>
            <a:r>
              <a:rPr lang="en-US" sz="2100" cap="all" dirty="0" smtClean="0">
                <a:solidFill>
                  <a:srgbClr val="FF0000"/>
                </a:solidFill>
              </a:rPr>
              <a:t>PROJECT DESCRIPTION</a:t>
            </a:r>
            <a:endParaRPr lang="en-US" sz="2100" cap="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7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70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مستطيل 2"/>
              <p:cNvSpPr/>
              <p:nvPr/>
            </p:nvSpPr>
            <p:spPr>
              <a:xfrm>
                <a:off x="1219198" y="1875398"/>
                <a:ext cx="8839202" cy="25545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000" b="0" i="0" dirty="0" smtClean="0"/>
                        <m:t>Horizontal</m:t>
                      </m:r>
                      <m:r>
                        <m:rPr>
                          <m:nor/>
                        </m:rPr>
                        <a:rPr lang="en-US" sz="2000" dirty="0" smtClean="0"/>
                        <m:t> </m:t>
                      </m:r>
                      <m:r>
                        <m:rPr>
                          <m:nor/>
                        </m:rPr>
                        <a:rPr lang="en-US" sz="2000" dirty="0" smtClean="0"/>
                        <m:t>steel</m:t>
                      </m:r>
                      <m:r>
                        <m:rPr>
                          <m:nor/>
                        </m:rPr>
                        <a:rPr lang="en-US" sz="2000" dirty="0" smtClean="0"/>
                        <m:t> :</m:t>
                      </m:r>
                    </m:oMath>
                  </m:oMathPara>
                </a14:m>
                <a:endParaRPr lang="en-US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               </m:t>
                      </m:r>
                      <m:r>
                        <a:rPr lang="en-US" sz="2000" i="1">
                          <a:latin typeface="Cambria Math"/>
                        </a:rPr>
                        <m:t>𝑈𝑠𝑒</m:t>
                      </m:r>
                      <m:r>
                        <a:rPr lang="en-US" sz="2000" i="1"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</a:rPr>
                        <m:t>𝐴𝑠</m:t>
                      </m:r>
                      <m:r>
                        <a:rPr lang="en-US" sz="2000" i="1">
                          <a:latin typeface="Cambria Math"/>
                        </a:rPr>
                        <m:t>,</m:t>
                      </m:r>
                      <m:r>
                        <a:rPr lang="en-US" sz="2000" i="1">
                          <a:latin typeface="Cambria Math"/>
                        </a:rPr>
                        <m:t>𝑚𝑖𝑛</m:t>
                      </m:r>
                      <m:r>
                        <a:rPr lang="en-US" sz="2000" i="1" smtClean="0">
                          <a:latin typeface="Cambria Math"/>
                        </a:rPr>
                        <m:t>= </m:t>
                      </m:r>
                      <m:r>
                        <a:rPr lang="en-US" sz="2000" i="1" smtClean="0">
                          <a:latin typeface="Cambria Math"/>
                        </a:rPr>
                        <m:t>𝜌</m:t>
                      </m:r>
                      <m:func>
                        <m:funcPr>
                          <m:ctrlPr>
                            <a:rPr lang="en-US" sz="20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000" i="1">
                              <a:latin typeface="Cambria Math"/>
                            </a:rPr>
                            <m:t>𝑚𝑖𝑛</m:t>
                          </m:r>
                        </m:fName>
                        <m:e>
                          <m:r>
                            <a:rPr lang="en-US" sz="2000" i="1">
                              <a:latin typeface="Cambria Math"/>
                            </a:rPr>
                            <m:t>∗</m:t>
                          </m:r>
                          <m:r>
                            <a:rPr lang="en-US" sz="2000" i="1">
                              <a:latin typeface="Cambria Math"/>
                            </a:rPr>
                            <m:t>𝑏</m:t>
                          </m:r>
                          <m:r>
                            <a:rPr lang="en-US" sz="2000" i="1">
                              <a:latin typeface="Cambria Math"/>
                            </a:rPr>
                            <m:t>∗</m:t>
                          </m:r>
                          <m:r>
                            <a:rPr lang="en-US" sz="2000" i="1">
                              <a:latin typeface="Cambria Math"/>
                            </a:rPr>
                            <m:t>h</m:t>
                          </m:r>
                          <m:r>
                            <a:rPr lang="en-US" sz="2000" i="1">
                              <a:latin typeface="Cambria Math"/>
                            </a:rPr>
                            <m:t>=</m:t>
                          </m:r>
                          <m:r>
                            <a:rPr lang="en-US" sz="2000" i="1">
                              <a:latin typeface="Cambria Math"/>
                            </a:rPr>
                            <m:t>0</m:t>
                          </m:r>
                          <m:r>
                            <a:rPr lang="en-US" sz="2000" i="1">
                              <a:latin typeface="Cambria Math"/>
                            </a:rPr>
                            <m:t>.</m:t>
                          </m:r>
                          <m:r>
                            <a:rPr lang="en-US" sz="2000" i="1">
                              <a:latin typeface="Cambria Math"/>
                            </a:rPr>
                            <m:t>0025</m:t>
                          </m:r>
                          <m:r>
                            <a:rPr lang="en-US" sz="2000" i="1">
                              <a:latin typeface="Cambria Math"/>
                            </a:rPr>
                            <m:t>∗</m:t>
                          </m:r>
                          <m:r>
                            <a:rPr lang="en-US" sz="2000" i="1">
                              <a:latin typeface="Cambria Math"/>
                            </a:rPr>
                            <m:t>1000</m:t>
                          </m:r>
                          <m:r>
                            <a:rPr lang="en-US" sz="2000" i="1">
                              <a:latin typeface="Cambria Math"/>
                            </a:rPr>
                            <m:t>∗</m:t>
                          </m:r>
                          <m:r>
                            <a:rPr lang="en-US" sz="2000" i="1">
                              <a:latin typeface="Cambria Math"/>
                            </a:rPr>
                            <m:t>300</m:t>
                          </m:r>
                          <m:r>
                            <a:rPr lang="en-US" sz="2000" i="1">
                              <a:latin typeface="Cambria Math"/>
                            </a:rPr>
                            <m:t>=</m:t>
                          </m:r>
                          <m:r>
                            <a:rPr lang="en-US" sz="2000" i="1">
                              <a:latin typeface="Cambria Math"/>
                            </a:rPr>
                            <m:t>750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𝑚𝑚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func>
                    </m:oMath>
                  </m:oMathPara>
                </a14:m>
                <a:endParaRPr lang="en-US" sz="2000" i="1" dirty="0" smtClean="0"/>
              </a:p>
              <a:p>
                <a:r>
                  <a:rPr lang="en-US" sz="2000" dirty="0" smtClean="0">
                    <a:sym typeface="Wingdings" panose="05000000000000000000" pitchFamily="2" charset="2"/>
                  </a:rPr>
                  <a:t>                                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750</m:t>
                    </m:r>
                    <m:r>
                      <a:rPr lang="en-US" sz="2000" i="1">
                        <a:latin typeface="Cambria Math"/>
                      </a:rPr>
                      <m:t>/</m:t>
                    </m:r>
                    <m:r>
                      <a:rPr lang="en-US" sz="2000" i="1">
                        <a:latin typeface="Cambria Math"/>
                      </a:rPr>
                      <m:t>2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375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</a:rPr>
                          <m:t>𝑚𝑚</m:t>
                        </m:r>
                      </m:e>
                      <m:sup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on</m:t>
                    </m:r>
                    <m:r>
                      <a:rPr lang="en-US" sz="20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each</m:t>
                    </m:r>
                    <m:r>
                      <a:rPr lang="en-US" sz="20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side</m:t>
                    </m:r>
                    <m:r>
                      <a:rPr lang="en-US" sz="2000">
                        <a:latin typeface="Cambria Math"/>
                      </a:rPr>
                      <m:t>. </m:t>
                    </m:r>
                  </m:oMath>
                </a14:m>
                <a:endParaRPr lang="en-US" sz="2000" dirty="0"/>
              </a:p>
              <a:p>
                <a:r>
                  <a:rPr lang="en-US" sz="2000" dirty="0" smtClean="0">
                    <a:sym typeface="Wingdings"/>
                  </a:rPr>
                  <a:t>                                </a:t>
                </a:r>
                <a:r>
                  <a:rPr lang="en-US" sz="2000" dirty="0" smtClean="0"/>
                  <a:t> Use 5 </a:t>
                </a:r>
                <a:r>
                  <a:rPr lang="en-US" sz="2000" dirty="0"/>
                  <a:t>ϕ10 / </a:t>
                </a:r>
                <a:r>
                  <a:rPr lang="en-US" sz="2000" dirty="0" smtClean="0"/>
                  <a:t>m </a:t>
                </a:r>
                <a:r>
                  <a:rPr lang="en-US" sz="2000" dirty="0"/>
                  <a:t>in </a:t>
                </a:r>
                <a:r>
                  <a:rPr lang="en-US" sz="2000" dirty="0" smtClean="0"/>
                  <a:t>both sides.</a:t>
                </a:r>
                <a:endParaRPr lang="en-US" sz="2000" dirty="0"/>
              </a:p>
              <a:p>
                <a:r>
                  <a:rPr lang="en-US" sz="2000" dirty="0"/>
                  <a:t>Vertical steel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𝑈𝑠𝑒</m:t>
                      </m:r>
                      <m:r>
                        <a:rPr lang="en-US" sz="2000" i="1"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</a:rPr>
                        <m:t>𝐴𝑠</m:t>
                      </m:r>
                      <m:r>
                        <a:rPr lang="en-US" sz="2000" i="1">
                          <a:latin typeface="Cambria Math"/>
                        </a:rPr>
                        <m:t>,</m:t>
                      </m:r>
                      <m:r>
                        <a:rPr lang="en-US" sz="2000" i="1">
                          <a:latin typeface="Cambria Math"/>
                        </a:rPr>
                        <m:t>𝑚𝑖𝑛</m:t>
                      </m:r>
                      <m:r>
                        <a:rPr lang="en-US" sz="2000" i="1">
                          <a:latin typeface="Cambria Math"/>
                        </a:rPr>
                        <m:t> = </m:t>
                      </m:r>
                      <m:r>
                        <a:rPr lang="en-US" sz="2000" i="1">
                          <a:latin typeface="Cambria Math"/>
                        </a:rPr>
                        <m:t>𝜌</m:t>
                      </m:r>
                      <m:func>
                        <m:funcPr>
                          <m:ctrlPr>
                            <a:rPr lang="en-US" sz="20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000" i="1">
                              <a:latin typeface="Cambria Math"/>
                            </a:rPr>
                            <m:t>𝑚𝑖𝑛</m:t>
                          </m:r>
                        </m:fName>
                        <m:e>
                          <m:r>
                            <a:rPr lang="en-US" sz="2000" i="1">
                              <a:latin typeface="Cambria Math"/>
                            </a:rPr>
                            <m:t>∗</m:t>
                          </m:r>
                          <m:r>
                            <a:rPr lang="en-US" sz="2000" i="1">
                              <a:latin typeface="Cambria Math"/>
                            </a:rPr>
                            <m:t>𝑏</m:t>
                          </m:r>
                          <m:r>
                            <a:rPr lang="en-US" sz="2000" i="1">
                              <a:latin typeface="Cambria Math"/>
                            </a:rPr>
                            <m:t>∗</m:t>
                          </m:r>
                          <m:r>
                            <a:rPr lang="en-US" sz="2000" i="1">
                              <a:latin typeface="Cambria Math"/>
                            </a:rPr>
                            <m:t>h</m:t>
                          </m:r>
                          <m:r>
                            <a:rPr lang="en-US" sz="2000" i="1">
                              <a:latin typeface="Cambria Math"/>
                            </a:rPr>
                            <m:t>=</m:t>
                          </m:r>
                          <m:r>
                            <a:rPr lang="en-US" sz="2000" i="1">
                              <a:latin typeface="Cambria Math"/>
                            </a:rPr>
                            <m:t>0</m:t>
                          </m:r>
                          <m:r>
                            <a:rPr lang="en-US" sz="2000" i="1">
                              <a:latin typeface="Cambria Math"/>
                            </a:rPr>
                            <m:t>.</m:t>
                          </m:r>
                          <m:r>
                            <a:rPr lang="en-US" sz="2000" i="1">
                              <a:latin typeface="Cambria Math"/>
                            </a:rPr>
                            <m:t>0025</m:t>
                          </m:r>
                          <m:r>
                            <a:rPr lang="en-US" sz="2000" i="1">
                              <a:latin typeface="Cambria Math"/>
                            </a:rPr>
                            <m:t>∗</m:t>
                          </m:r>
                          <m:r>
                            <a:rPr lang="en-US" sz="2000" i="1">
                              <a:latin typeface="Cambria Math"/>
                            </a:rPr>
                            <m:t>1000</m:t>
                          </m:r>
                          <m:r>
                            <a:rPr lang="en-US" sz="2000" i="1">
                              <a:latin typeface="Cambria Math"/>
                            </a:rPr>
                            <m:t>∗</m:t>
                          </m:r>
                          <m:r>
                            <a:rPr lang="en-US" sz="2000" i="1">
                              <a:latin typeface="Cambria Math"/>
                            </a:rPr>
                            <m:t>300</m:t>
                          </m:r>
                          <m:r>
                            <a:rPr lang="en-US" sz="2000" i="1">
                              <a:latin typeface="Cambria Math"/>
                            </a:rPr>
                            <m:t>=</m:t>
                          </m:r>
                          <m:r>
                            <a:rPr lang="en-US" sz="2000" i="1">
                              <a:latin typeface="Cambria Math"/>
                            </a:rPr>
                            <m:t>750</m:t>
                          </m:r>
                          <m:r>
                            <a:rPr lang="en-US" sz="20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𝑚𝑚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func>
                    </m:oMath>
                  </m:oMathPara>
                </a14:m>
                <a:endParaRPr lang="en-US" sz="2000" dirty="0" smtClean="0"/>
              </a:p>
              <a:p>
                <a:r>
                  <a:rPr lang="en-US" sz="2000" dirty="0">
                    <a:sym typeface="Wingdings" panose="05000000000000000000" pitchFamily="2" charset="2"/>
                  </a:rPr>
                  <a:t> </a:t>
                </a:r>
                <a:r>
                  <a:rPr lang="en-US" sz="2000" dirty="0" smtClean="0">
                    <a:sym typeface="Wingdings" panose="05000000000000000000" pitchFamily="2" charset="2"/>
                  </a:rPr>
                  <a:t>                               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750</m:t>
                    </m:r>
                    <m:r>
                      <a:rPr lang="en-US" sz="2000" i="1">
                        <a:latin typeface="Cambria Math"/>
                      </a:rPr>
                      <m:t>/</m:t>
                    </m:r>
                    <m:r>
                      <a:rPr lang="en-US" sz="2000" i="1">
                        <a:latin typeface="Cambria Math"/>
                      </a:rPr>
                      <m:t>2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375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</a:rPr>
                          <m:t>𝑚𝑚</m:t>
                        </m:r>
                      </m:e>
                      <m:sup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on</m:t>
                    </m:r>
                    <m:r>
                      <a:rPr lang="en-US" sz="20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each</m:t>
                    </m:r>
                    <m:r>
                      <a:rPr lang="en-US" sz="20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side</m:t>
                    </m:r>
                    <m:r>
                      <a:rPr lang="en-US" sz="2000">
                        <a:latin typeface="Cambria Math"/>
                      </a:rPr>
                      <m:t>. </m:t>
                    </m:r>
                  </m:oMath>
                </a14:m>
                <a:endParaRPr lang="en-US" sz="2000" dirty="0"/>
              </a:p>
              <a:p>
                <a:r>
                  <a:rPr lang="en-US" sz="2000" dirty="0" smtClean="0">
                    <a:sym typeface="Wingdings"/>
                  </a:rPr>
                  <a:t>                                 Use</a:t>
                </a:r>
                <a:r>
                  <a:rPr lang="en-US" sz="2000" dirty="0" smtClean="0"/>
                  <a:t> </a:t>
                </a:r>
                <a:r>
                  <a:rPr lang="en-US" sz="2000" dirty="0"/>
                  <a:t>5 ϕ10 / 1m in </a:t>
                </a:r>
                <a:r>
                  <a:rPr lang="en-US" sz="2000" dirty="0" smtClean="0"/>
                  <a:t>both sides.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مستطيل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198" y="1875398"/>
                <a:ext cx="8839202" cy="2554545"/>
              </a:xfrm>
              <a:prstGeom prst="rect">
                <a:avLst/>
              </a:prstGeom>
              <a:blipFill rotWithShape="1">
                <a:blip r:embed="rId2"/>
                <a:stretch>
                  <a:fillRect l="-690" b="-358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عنوان 3"/>
          <p:cNvSpPr txBox="1">
            <a:spLocks/>
          </p:cNvSpPr>
          <p:nvPr/>
        </p:nvSpPr>
        <p:spPr bwMode="auto">
          <a:xfrm>
            <a:off x="217711" y="769257"/>
            <a:ext cx="5921832" cy="54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Design For Flexure: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52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71</a:t>
            </a:fld>
            <a:endParaRPr lang="en-US"/>
          </a:p>
        </p:txBody>
      </p:sp>
      <p:pic>
        <p:nvPicPr>
          <p:cNvPr id="3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086" y="261257"/>
            <a:ext cx="7106479" cy="6036511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360813" y="1282860"/>
            <a:ext cx="28204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For Pu = 13900 </a:t>
            </a:r>
            <a:endParaRPr lang="en-US" sz="2000" dirty="0" smtClean="0"/>
          </a:p>
          <a:p>
            <a:r>
              <a:rPr lang="en-US" sz="2000" dirty="0" smtClean="0"/>
              <a:t>Mux(M2</a:t>
            </a:r>
            <a:r>
              <a:rPr lang="en-US" sz="2000" dirty="0"/>
              <a:t>) =4290KN.m</a:t>
            </a:r>
          </a:p>
        </p:txBody>
      </p:sp>
    </p:spTree>
    <p:extLst>
      <p:ext uri="{BB962C8B-B14F-4D97-AF65-F5344CB8AC3E}">
        <p14:creationId xmlns:p14="http://schemas.microsoft.com/office/powerpoint/2010/main" val="255369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72</a:t>
            </a:fld>
            <a:endParaRPr lang="en-US"/>
          </a:p>
        </p:txBody>
      </p:sp>
      <p:sp>
        <p:nvSpPr>
          <p:cNvPr id="4" name="مستطيل 3"/>
          <p:cNvSpPr/>
          <p:nvPr/>
        </p:nvSpPr>
        <p:spPr>
          <a:xfrm>
            <a:off x="360813" y="1332004"/>
            <a:ext cx="28204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For Pu = 13900 </a:t>
            </a:r>
            <a:endParaRPr lang="en-US" sz="2000" dirty="0" smtClean="0"/>
          </a:p>
          <a:p>
            <a:r>
              <a:rPr lang="en-US" sz="2000" dirty="0" smtClean="0"/>
              <a:t>Muy(M3) =56KN.m</a:t>
            </a:r>
            <a:endParaRPr lang="en-US" sz="2000" dirty="0"/>
          </a:p>
        </p:txBody>
      </p:sp>
      <p:pic>
        <p:nvPicPr>
          <p:cNvPr id="5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581" y="425003"/>
            <a:ext cx="6900912" cy="593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73</a:t>
            </a:fld>
            <a:endParaRPr lang="en-US"/>
          </a:p>
        </p:txBody>
      </p:sp>
      <p:pic>
        <p:nvPicPr>
          <p:cNvPr id="3" name="صورة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101" y="1803042"/>
            <a:ext cx="9040969" cy="2466841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4159180" y="4620433"/>
            <a:ext cx="3890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Detailed </a:t>
            </a:r>
            <a:r>
              <a:rPr lang="en-US" dirty="0"/>
              <a:t>Cross Section In shear wall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17515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74</a:t>
            </a:fld>
            <a:endParaRPr lang="en-US"/>
          </a:p>
        </p:txBody>
      </p:sp>
      <p:pic>
        <p:nvPicPr>
          <p:cNvPr id="4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5150917" y="769257"/>
            <a:ext cx="6833387" cy="57870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مستطيل 4"/>
              <p:cNvSpPr/>
              <p:nvPr/>
            </p:nvSpPr>
            <p:spPr>
              <a:xfrm>
                <a:off x="352665" y="1567218"/>
                <a:ext cx="2253982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/>
                        </a:rPr>
                        <m:t>𝑑𝑒𝑝𝑡</m:t>
                      </m:r>
                      <m:r>
                        <a:rPr lang="en-US" sz="2000" i="1" smtClean="0">
                          <a:latin typeface="Cambria Math"/>
                        </a:rPr>
                        <m:t>h</m:t>
                      </m:r>
                      <m:r>
                        <a:rPr lang="en-US" sz="2000" i="1" smtClean="0">
                          <a:latin typeface="Cambria Math"/>
                        </a:rPr>
                        <m:t>:</m:t>
                      </m:r>
                      <m:r>
                        <a:rPr lang="en-US" sz="2000" i="1" smtClean="0">
                          <a:latin typeface="Cambria Math"/>
                        </a:rPr>
                        <m:t>1</m:t>
                      </m:r>
                      <m:r>
                        <a:rPr lang="en-US" sz="2000" i="1" smtClean="0">
                          <a:latin typeface="Cambria Math"/>
                        </a:rPr>
                        <m:t>.</m:t>
                      </m:r>
                      <m:r>
                        <a:rPr lang="en-US" sz="2000" i="1" smtClean="0">
                          <a:latin typeface="Cambria Math"/>
                        </a:rPr>
                        <m:t>10</m:t>
                      </m:r>
                      <m:r>
                        <a:rPr lang="en-US" sz="2000" i="1" smtClean="0">
                          <a:latin typeface="Cambria Math"/>
                        </a:rPr>
                        <m:t> </m:t>
                      </m:r>
                      <m:r>
                        <a:rPr lang="en-US" sz="200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US" sz="2000" i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𝑐𝑜𝑣𝑒𝑟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i="1">
                          <a:latin typeface="Cambria Math"/>
                        </a:rPr>
                        <m:t>8</m:t>
                      </m:r>
                      <m:r>
                        <a:rPr lang="en-US" sz="2000" i="1"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ar-SA" sz="2000" dirty="0"/>
              </a:p>
            </p:txBody>
          </p:sp>
        </mc:Choice>
        <mc:Fallback xmlns="">
          <p:sp>
            <p:nvSpPr>
              <p:cNvPr id="5" name="مستطيل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665" y="1567218"/>
                <a:ext cx="2253982" cy="70788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عنوان 3"/>
          <p:cNvSpPr txBox="1">
            <a:spLocks/>
          </p:cNvSpPr>
          <p:nvPr/>
        </p:nvSpPr>
        <p:spPr bwMode="auto">
          <a:xfrm>
            <a:off x="217711" y="769257"/>
            <a:ext cx="5138060" cy="54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Design Of Mat Foundation: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27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75</a:t>
            </a:fld>
            <a:endParaRPr lang="en-US"/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484" y="721215"/>
            <a:ext cx="6903076" cy="4796013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6309240" y="5626925"/>
            <a:ext cx="36856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Max Deflection Of Mat </a:t>
            </a:r>
            <a:r>
              <a:rPr lang="en-US" dirty="0" smtClean="0"/>
              <a:t>Foundation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مستطيل 5"/>
              <p:cNvSpPr/>
              <p:nvPr/>
            </p:nvSpPr>
            <p:spPr>
              <a:xfrm>
                <a:off x="213239" y="2176921"/>
                <a:ext cx="4373275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𝑇</m:t>
                      </m:r>
                      <m:r>
                        <a:rPr lang="en-US" sz="2000" i="1">
                          <a:latin typeface="Cambria Math"/>
                        </a:rPr>
                        <m:t>h</m:t>
                      </m:r>
                      <m:r>
                        <a:rPr lang="en-US" sz="2000" i="1">
                          <a:latin typeface="Cambria Math"/>
                        </a:rPr>
                        <m:t>𝑒</m:t>
                      </m:r>
                      <m:r>
                        <a:rPr lang="en-US" sz="2000" i="1"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</a:rPr>
                        <m:t>𝑚𝑎𝑥𝑖𝑚𝑢𝑚</m:t>
                      </m:r>
                      <m:r>
                        <a:rPr lang="en-US" sz="2000" i="1"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</a:rPr>
                        <m:t>𝑑𝑖𝑓𝑓𝑒𝑟𝑒𝑛𝑡𝑖𝑎𝑙</m:t>
                      </m:r>
                      <m:r>
                        <a:rPr lang="en-US" sz="2000" i="1"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</a:rPr>
                        <m:t>𝑠𝑒𝑡𝑡𝑙𝑒𝑚𝑒𝑛𝑡</m:t>
                      </m:r>
                      <m:r>
                        <a:rPr lang="en-US" sz="2000" i="1"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</a:rPr>
                        <m:t>𝑖𝑠</m:t>
                      </m:r>
                      <m:r>
                        <a:rPr lang="en-US" sz="2000" i="1">
                          <a:latin typeface="Cambria Math"/>
                        </a:rPr>
                        <m:t>:</m:t>
                      </m:r>
                    </m:oMath>
                  </m:oMathPara>
                </a14:m>
                <a:endParaRPr lang="en-US" sz="2000" i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10</m:t>
                      </m:r>
                      <m:r>
                        <a:rPr lang="en-US" sz="2000" i="1">
                          <a:latin typeface="Cambria Math"/>
                        </a:rPr>
                        <m:t>−</m:t>
                      </m:r>
                      <m:r>
                        <a:rPr lang="en-US" sz="2000" i="1">
                          <a:latin typeface="Cambria Math"/>
                        </a:rPr>
                        <m:t>2</m:t>
                      </m:r>
                      <m:r>
                        <a:rPr lang="en-US" sz="2000" i="1">
                          <a:latin typeface="Cambria Math"/>
                        </a:rPr>
                        <m:t>.</m:t>
                      </m:r>
                      <m:r>
                        <a:rPr lang="en-US" sz="2000" i="1">
                          <a:latin typeface="Cambria Math"/>
                        </a:rPr>
                        <m:t>5</m:t>
                      </m:r>
                      <m:r>
                        <a:rPr lang="en-US" sz="2000" i="1"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</a:rPr>
                        <m:t>𝑚𝑚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i="1">
                          <a:latin typeface="Cambria Math"/>
                        </a:rPr>
                        <m:t>7</m:t>
                      </m:r>
                      <m:r>
                        <a:rPr lang="en-US" sz="2000" i="1">
                          <a:latin typeface="Cambria Math"/>
                        </a:rPr>
                        <m:t>.</m:t>
                      </m:r>
                      <m:r>
                        <a:rPr lang="en-US" sz="2000" i="1">
                          <a:latin typeface="Cambria Math"/>
                        </a:rPr>
                        <m:t>5</m:t>
                      </m:r>
                      <m:r>
                        <a:rPr lang="en-US" sz="2000" i="1"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</a:rPr>
                        <m:t>𝑚𝑚</m:t>
                      </m:r>
                      <m:r>
                        <a:rPr lang="en-US" sz="2000" i="1">
                          <a:latin typeface="Cambria Math"/>
                        </a:rPr>
                        <m:t>&lt;</m:t>
                      </m:r>
                      <m:r>
                        <a:rPr lang="en-US" sz="2000" i="1">
                          <a:latin typeface="Cambria Math"/>
                        </a:rPr>
                        <m:t>10</m:t>
                      </m:r>
                      <m:r>
                        <a:rPr lang="en-US" sz="2000" i="1"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</a:rPr>
                        <m:t>𝑚𝑚</m:t>
                      </m:r>
                      <m:r>
                        <a:rPr lang="en-US" sz="2000" i="1">
                          <a:latin typeface="Cambria Math"/>
                        </a:rPr>
                        <m:t>   </m:t>
                      </m:r>
                      <m:r>
                        <a:rPr lang="en-US" sz="2000" i="1">
                          <a:latin typeface="Cambria Math"/>
                        </a:rPr>
                        <m:t>𝑂𝐾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6" name="مستطيل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239" y="2176921"/>
                <a:ext cx="4373275" cy="707886"/>
              </a:xfrm>
              <a:prstGeom prst="rect">
                <a:avLst/>
              </a:prstGeom>
              <a:blipFill rotWithShape="1">
                <a:blip r:embed="rId3"/>
                <a:stretch>
                  <a:fillRect r="-11855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عنوان 3"/>
          <p:cNvSpPr txBox="1">
            <a:spLocks/>
          </p:cNvSpPr>
          <p:nvPr/>
        </p:nvSpPr>
        <p:spPr bwMode="auto">
          <a:xfrm>
            <a:off x="217712" y="721215"/>
            <a:ext cx="3628574" cy="54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Check For Deflection:</a:t>
            </a:r>
            <a:endParaRPr lang="ar-SA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44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76</a:t>
            </a:fld>
            <a:endParaRPr lang="en-US"/>
          </a:p>
        </p:txBody>
      </p:sp>
      <p:pic>
        <p:nvPicPr>
          <p:cNvPr id="3" name="صورة 2"/>
          <p:cNvPicPr/>
          <p:nvPr/>
        </p:nvPicPr>
        <p:blipFill>
          <a:blip r:embed="rId2"/>
          <a:stretch>
            <a:fillRect/>
          </a:stretch>
        </p:blipFill>
        <p:spPr>
          <a:xfrm>
            <a:off x="4891313" y="721215"/>
            <a:ext cx="6924337" cy="494549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6527275" y="5768593"/>
            <a:ext cx="3839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Max Pressure Under </a:t>
            </a:r>
            <a:r>
              <a:rPr lang="en-US" dirty="0" smtClean="0"/>
              <a:t>Mat </a:t>
            </a:r>
            <a:r>
              <a:rPr lang="en-US" dirty="0" err="1" smtClean="0"/>
              <a:t>Fondation</a:t>
            </a:r>
            <a:endParaRPr lang="en-US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مستطيل 5"/>
              <p:cNvSpPr/>
              <p:nvPr/>
            </p:nvSpPr>
            <p:spPr>
              <a:xfrm>
                <a:off x="141668" y="2416151"/>
                <a:ext cx="4851246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Maximum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allowable</m:t>
                          </m:r>
                          <m:r>
                            <a:rPr lang="en-US" sz="2000">
                              <a:latin typeface="Cambria Math"/>
                            </a:rPr>
                            <m:t> </m:t>
                          </m:r>
                          <m:r>
                            <a:rPr lang="en-US" sz="2000" i="1">
                              <a:latin typeface="Cambria Math"/>
                            </a:rPr>
                            <m:t> </m:t>
                          </m:r>
                          <m:r>
                            <a:rPr lang="en-US" sz="2000" i="1">
                              <a:latin typeface="Cambria Math"/>
                            </a:rPr>
                            <m:t>𝑠𝑡𝑟𝑒𝑠𝑠</m:t>
                          </m:r>
                          <m:r>
                            <a:rPr lang="en-US" sz="2000" i="1">
                              <a:latin typeface="Cambria Math"/>
                            </a:rPr>
                            <m:t> </m:t>
                          </m:r>
                        </m:e>
                      </m:func>
                      <m:r>
                        <a:rPr lang="en-US" sz="2000" i="1">
                          <a:latin typeface="Cambria Math"/>
                        </a:rPr>
                        <m:t>𝑖𝑠</m:t>
                      </m:r>
                      <m:r>
                        <a:rPr lang="en-US" sz="2000" i="1"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</a:rPr>
                        <m:t>250</m:t>
                      </m:r>
                      <m:r>
                        <a:rPr lang="en-US" sz="2000" i="1"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</a:rPr>
                        <m:t>𝑘𝑁</m:t>
                      </m:r>
                      <m:r>
                        <a:rPr lang="en-US" sz="2000" i="1">
                          <a:latin typeface="Cambria Math"/>
                        </a:rPr>
                        <m:t>/</m:t>
                      </m:r>
                      <m:sSup>
                        <m:sSupPr>
                          <m:ctrlPr>
                            <a:rPr lang="en-US" sz="20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  <a:p>
                <a:r>
                  <a:rPr lang="en-US" sz="2000" dirty="0"/>
                  <a:t>Maximum stress on the footing is</a:t>
                </a:r>
              </a:p>
              <a:p>
                <a:r>
                  <a:rPr lang="en-US" sz="2000" dirty="0"/>
                  <a:t> 244 KN/m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 &lt; 250 KN/m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 </a:t>
                </a:r>
                <a:r>
                  <a:rPr lang="en-US" sz="2000" dirty="0">
                    <a:sym typeface="Wingdings"/>
                  </a:rPr>
                  <a:t></a:t>
                </a:r>
                <a:r>
                  <a:rPr lang="en-US" sz="2000" dirty="0"/>
                  <a:t> Safe</a:t>
                </a:r>
              </a:p>
            </p:txBody>
          </p:sp>
        </mc:Choice>
        <mc:Fallback xmlns="">
          <p:sp>
            <p:nvSpPr>
              <p:cNvPr id="6" name="مستطيل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668" y="2416151"/>
                <a:ext cx="4851246" cy="1015663"/>
              </a:xfrm>
              <a:prstGeom prst="rect">
                <a:avLst/>
              </a:prstGeom>
              <a:blipFill rotWithShape="1">
                <a:blip r:embed="rId3"/>
                <a:stretch>
                  <a:fillRect l="-1256" b="-1018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عنوان 3"/>
          <p:cNvSpPr txBox="1">
            <a:spLocks/>
          </p:cNvSpPr>
          <p:nvPr/>
        </p:nvSpPr>
        <p:spPr bwMode="auto">
          <a:xfrm>
            <a:off x="217712" y="721215"/>
            <a:ext cx="3628574" cy="54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Check Soil Pressure:</a:t>
            </a:r>
            <a:endParaRPr lang="ar-SA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80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77</a:t>
            </a:fld>
            <a:endParaRPr lang="en-US"/>
          </a:p>
        </p:txBody>
      </p:sp>
      <p:pic>
        <p:nvPicPr>
          <p:cNvPr id="3" name="Picture 3854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681" y="721215"/>
            <a:ext cx="7030224" cy="57964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مستطيل 7"/>
              <p:cNvSpPr/>
              <p:nvPr/>
            </p:nvSpPr>
            <p:spPr>
              <a:xfrm>
                <a:off x="115910" y="1794565"/>
                <a:ext cx="4859628" cy="23133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∅</m:t>
                          </m:r>
                          <m:r>
                            <a:rPr lang="en-US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,</m:t>
                      </m:r>
                      <m:r>
                        <a:rPr lang="en-US" i="1">
                          <a:latin typeface="Cambria Math"/>
                        </a:rPr>
                        <m:t>𝑝𝑢𝑛𝑐</m:t>
                      </m:r>
                      <m:r>
                        <a:rPr lang="en-US" i="1">
                          <a:latin typeface="Cambria Math"/>
                        </a:rPr>
                        <m:t>h</m:t>
                      </m:r>
                      <m:r>
                        <a:rPr lang="en-US" i="1">
                          <a:latin typeface="Cambria Math"/>
                        </a:rPr>
                        <m:t>𝑖𝑛𝑔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0</m:t>
                      </m:r>
                      <m:r>
                        <a:rPr lang="en-US" i="1">
                          <a:latin typeface="Cambria Math"/>
                        </a:rPr>
                        <m:t>.</m:t>
                      </m:r>
                      <m:r>
                        <a:rPr lang="en-US" i="1">
                          <a:latin typeface="Cambria Math"/>
                        </a:rPr>
                        <m:t>75</m:t>
                      </m:r>
                      <m:r>
                        <a:rPr lang="en-US" i="1">
                          <a:latin typeface="Cambria Math"/>
                        </a:rPr>
                        <m:t>×</m:t>
                      </m:r>
                      <m:r>
                        <a:rPr lang="en-US" i="1">
                          <a:latin typeface="Cambria Math"/>
                        </a:rPr>
                        <m:t>0</m:t>
                      </m:r>
                      <m:r>
                        <a:rPr lang="en-US" i="1">
                          <a:latin typeface="Cambria Math"/>
                        </a:rPr>
                        <m:t>.</m:t>
                      </m:r>
                      <m:r>
                        <a:rPr lang="en-US" i="1">
                          <a:latin typeface="Cambria Math"/>
                        </a:rPr>
                        <m:t>33</m:t>
                      </m:r>
                      <m:r>
                        <a:rPr lang="en-US" i="1">
                          <a:latin typeface="Cambria Math"/>
                        </a:rPr>
                        <m:t>×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/>
                            </a:rPr>
                            <m:t>28</m:t>
                          </m:r>
                        </m:e>
                      </m:rad>
                      <m:r>
                        <a:rPr lang="en-US" i="1">
                          <a:latin typeface="Cambria Math"/>
                        </a:rPr>
                        <m:t> ×</m:t>
                      </m:r>
                      <m:r>
                        <a:rPr lang="en-US" i="1">
                          <a:latin typeface="Cambria Math"/>
                        </a:rPr>
                        <m:t>𝑏𝑜</m:t>
                      </m:r>
                      <m:r>
                        <a:rPr lang="en-US" i="1">
                          <a:latin typeface="Cambria Math"/>
                        </a:rPr>
                        <m:t>×</m:t>
                      </m:r>
                      <m:r>
                        <a:rPr lang="en-US" i="1">
                          <a:latin typeface="Cambria Math"/>
                        </a:rPr>
                        <m:t>𝑑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                =</m:t>
                      </m:r>
                      <m:r>
                        <a:rPr lang="en-US" i="1">
                          <a:latin typeface="Cambria Math"/>
                        </a:rPr>
                        <m:t>0</m:t>
                      </m:r>
                      <m:r>
                        <a:rPr lang="en-US" i="1">
                          <a:latin typeface="Cambria Math"/>
                        </a:rPr>
                        <m:t>.</m:t>
                      </m:r>
                      <m:r>
                        <a:rPr lang="en-US" i="1">
                          <a:latin typeface="Cambria Math"/>
                        </a:rPr>
                        <m:t>75</m:t>
                      </m:r>
                      <m:r>
                        <a:rPr lang="en-US" i="1">
                          <a:latin typeface="Cambria Math"/>
                        </a:rPr>
                        <m:t>×</m:t>
                      </m:r>
                      <m:r>
                        <a:rPr lang="en-US" i="1">
                          <a:latin typeface="Cambria Math"/>
                        </a:rPr>
                        <m:t>0</m:t>
                      </m:r>
                      <m:r>
                        <a:rPr lang="en-US" i="1">
                          <a:latin typeface="Cambria Math"/>
                        </a:rPr>
                        <m:t>.</m:t>
                      </m:r>
                      <m:r>
                        <a:rPr lang="en-US" i="1">
                          <a:latin typeface="Cambria Math"/>
                        </a:rPr>
                        <m:t>33</m:t>
                      </m:r>
                      <m:r>
                        <a:rPr lang="en-US" i="1">
                          <a:latin typeface="Cambria Math"/>
                        </a:rPr>
                        <m:t>×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/>
                            </a:rPr>
                            <m:t>28</m:t>
                          </m:r>
                        </m:e>
                      </m:rad>
                      <m:r>
                        <a:rPr lang="en-US" i="1">
                          <a:latin typeface="Cambria Math"/>
                        </a:rPr>
                        <m:t> ×</m:t>
                      </m:r>
                      <m:r>
                        <a:rPr lang="en-US" i="1">
                          <a:latin typeface="Cambria Math"/>
                        </a:rPr>
                        <m:t>7680</m:t>
                      </m:r>
                      <m:r>
                        <a:rPr lang="en-US" i="1">
                          <a:latin typeface="Cambria Math"/>
                        </a:rPr>
                        <m:t>×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1020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1000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10259</m:t>
                      </m:r>
                      <m:r>
                        <a:rPr lang="en-US" i="1">
                          <a:latin typeface="Cambria Math"/>
                        </a:rPr>
                        <m:t>𝐾𝑁</m:t>
                      </m:r>
                    </m:oMath>
                  </m:oMathPara>
                </a14:m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Pu </a:t>
                </a:r>
                <a:r>
                  <a:rPr lang="en-US" dirty="0"/>
                  <a:t>= </a:t>
                </a:r>
                <a:r>
                  <a:rPr lang="en-US" dirty="0" smtClean="0"/>
                  <a:t>9620KN</a:t>
                </a:r>
              </a:p>
              <a:p>
                <a:r>
                  <a:rPr lang="en-US" dirty="0" smtClean="0">
                    <a:sym typeface="Wingdings" panose="05000000000000000000" pitchFamily="2" charset="2"/>
                  </a:rPr>
                  <a:t> </a:t>
                </a:r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∅</m:t>
                        </m:r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𝑝𝑢𝑛𝑐</m:t>
                    </m:r>
                    <m:r>
                      <a:rPr lang="en-US" i="1">
                        <a:latin typeface="Cambria Math"/>
                      </a:rPr>
                      <m:t>h</m:t>
                    </m:r>
                    <m:r>
                      <a:rPr lang="en-US" i="1">
                        <a:latin typeface="Cambria Math"/>
                      </a:rPr>
                      <m:t>𝑖𝑛𝑔</m:t>
                    </m:r>
                    <m:r>
                      <a:rPr lang="en-US" i="1">
                        <a:latin typeface="Cambria Math"/>
                      </a:rPr>
                      <m:t>&gt;</m:t>
                    </m:r>
                    <m:r>
                      <a:rPr lang="en-US" i="1">
                        <a:latin typeface="Cambria Math"/>
                      </a:rPr>
                      <m:t>𝑃𝑢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ym typeface="Wingdings"/>
                  </a:rPr>
                  <a:t></a:t>
                </a:r>
                <a:r>
                  <a:rPr lang="en-US" dirty="0"/>
                  <a:t> OK</a:t>
                </a:r>
              </a:p>
            </p:txBody>
          </p:sp>
        </mc:Choice>
        <mc:Fallback xmlns="">
          <p:sp>
            <p:nvSpPr>
              <p:cNvPr id="8" name="مستطيل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910" y="1794565"/>
                <a:ext cx="4859628" cy="2313390"/>
              </a:xfrm>
              <a:prstGeom prst="rect">
                <a:avLst/>
              </a:prstGeom>
              <a:blipFill rotWithShape="1">
                <a:blip r:embed="rId3"/>
                <a:stretch>
                  <a:fillRect l="-1004" b="-2895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عنوان 3"/>
          <p:cNvSpPr txBox="1">
            <a:spLocks/>
          </p:cNvSpPr>
          <p:nvPr/>
        </p:nvSpPr>
        <p:spPr bwMode="auto">
          <a:xfrm>
            <a:off x="217712" y="721215"/>
            <a:ext cx="3846288" cy="54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Check Punching Shear:</a:t>
            </a:r>
            <a:endParaRPr lang="ar-SA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00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78</a:t>
            </a:fld>
            <a:endParaRPr lang="en-US"/>
          </a:p>
        </p:txBody>
      </p:sp>
      <p:pic>
        <p:nvPicPr>
          <p:cNvPr id="6" name="Picture 3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832" y="866373"/>
            <a:ext cx="6443346" cy="952500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5471100" y="1874812"/>
            <a:ext cx="3890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Moment </a:t>
            </a:r>
            <a:r>
              <a:rPr lang="en-US" i="1" dirty="0"/>
              <a:t>Diagram For Column Strip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مستطيل 7"/>
              <p:cNvSpPr/>
              <p:nvPr/>
            </p:nvSpPr>
            <p:spPr>
              <a:xfrm>
                <a:off x="464253" y="4618712"/>
                <a:ext cx="61066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As,min /2 = 0.0018*1000*1100 / 2 = 990 mm</a:t>
                </a:r>
                <a:r>
                  <a:rPr lang="en-US" baseline="30000" dirty="0"/>
                  <a:t>2</a:t>
                </a:r>
                <a:r>
                  <a:rPr lang="en-US" dirty="0"/>
                  <a:t> </a:t>
                </a:r>
                <a:r>
                  <a:rPr lang="en-US" dirty="0" smtClean="0">
                    <a:sym typeface="Wingdings" panose="05000000000000000000" pitchFamily="2" charset="2"/>
                  </a:rPr>
                  <a:t></a:t>
                </a:r>
                <a:r>
                  <a:rPr lang="en-US" b="1" dirty="0"/>
                  <a:t> </a:t>
                </a:r>
                <a:r>
                  <a:rPr lang="en-US" b="1" dirty="0" smtClean="0"/>
                  <a:t>4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∅</m:t>
                    </m:r>
                  </m:oMath>
                </a14:m>
                <a:r>
                  <a:rPr lang="en-US" b="1" dirty="0"/>
                  <a:t>20 /m</a:t>
                </a:r>
                <a:r>
                  <a:rPr lang="en-US" dirty="0" smtClean="0">
                    <a:sym typeface="Wingdings" panose="05000000000000000000" pitchFamily="2" charset="2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8" name="مستطيل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253" y="4618712"/>
                <a:ext cx="6106672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798" t="-8333" b="-2666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مستطيل 8"/>
              <p:cNvSpPr/>
              <p:nvPr/>
            </p:nvSpPr>
            <p:spPr>
              <a:xfrm>
                <a:off x="464253" y="2563663"/>
                <a:ext cx="7753082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For M=5000KN.m/column strip</a:t>
                </a:r>
              </a:p>
              <a:p>
                <a:r>
                  <a:rPr lang="en-US" dirty="0" smtClean="0"/>
                  <a:t>M=5000/4 </a:t>
                </a:r>
                <a:r>
                  <a:rPr lang="en-US" dirty="0"/>
                  <a:t>= 1250KN.m</a:t>
                </a:r>
                <a:r>
                  <a:rPr lang="en-US" dirty="0" smtClean="0"/>
                  <a:t> /m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b="0" i="0" smtClean="0">
                        <a:latin typeface="Cambria Math"/>
                      </a:rPr>
                      <m:t>  </m:t>
                    </m:r>
                  </m:oMath>
                </a14:m>
                <a:r>
                  <a:rPr lang="en-US" dirty="0" smtClean="0">
                    <a:sym typeface="Wingdings"/>
                  </a:rPr>
                  <a:t></a:t>
                </a:r>
                <a:r>
                  <a:rPr lang="en-US" b="1" dirty="0"/>
                  <a:t>5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∅</m:t>
                    </m:r>
                  </m:oMath>
                </a14:m>
                <a:r>
                  <a:rPr lang="en-US" b="1" dirty="0"/>
                  <a:t>32/m in X-direction ( bottom steel </a:t>
                </a:r>
                <a:r>
                  <a:rPr lang="en-US" b="1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9" name="مستطيل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253" y="2563663"/>
                <a:ext cx="7753082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629" t="-4717" b="-1415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مستطيل 9"/>
              <p:cNvSpPr/>
              <p:nvPr/>
            </p:nvSpPr>
            <p:spPr>
              <a:xfrm>
                <a:off x="464253" y="3629873"/>
                <a:ext cx="7753082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For M=1800 KN.m/column strip</a:t>
                </a:r>
              </a:p>
              <a:p>
                <a:r>
                  <a:rPr lang="en-US" dirty="0" smtClean="0"/>
                  <a:t>M=1800/4 </a:t>
                </a:r>
                <a:r>
                  <a:rPr lang="en-US" dirty="0"/>
                  <a:t>= </a:t>
                </a:r>
                <a:r>
                  <a:rPr lang="en-US" dirty="0" smtClean="0"/>
                  <a:t>450KN.m /m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b="0" i="0" smtClean="0">
                        <a:latin typeface="Cambria Math"/>
                      </a:rPr>
                      <m:t>  </m:t>
                    </m:r>
                  </m:oMath>
                </a14:m>
                <a:r>
                  <a:rPr lang="en-US" dirty="0" smtClean="0">
                    <a:sym typeface="Wingdings"/>
                  </a:rPr>
                  <a:t></a:t>
                </a:r>
                <a:r>
                  <a:rPr lang="en-US" b="1" dirty="0" smtClean="0"/>
                  <a:t>5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∅</m:t>
                    </m:r>
                  </m:oMath>
                </a14:m>
                <a:r>
                  <a:rPr lang="en-US" b="1" dirty="0" smtClean="0"/>
                  <a:t>20 /m </a:t>
                </a:r>
                <a:r>
                  <a:rPr lang="en-US" b="1" dirty="0"/>
                  <a:t>in X-direction ( </a:t>
                </a:r>
                <a:r>
                  <a:rPr lang="en-US" b="1" dirty="0" smtClean="0"/>
                  <a:t>Top </a:t>
                </a:r>
                <a:r>
                  <a:rPr lang="en-US" b="1" dirty="0"/>
                  <a:t>steel ) </a:t>
                </a:r>
                <a:endParaRPr lang="en-US" dirty="0"/>
              </a:p>
            </p:txBody>
          </p:sp>
        </mc:Choice>
        <mc:Fallback xmlns="">
          <p:sp>
            <p:nvSpPr>
              <p:cNvPr id="10" name="مستطيل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253" y="3629873"/>
                <a:ext cx="7753082" cy="646331"/>
              </a:xfrm>
              <a:prstGeom prst="rect">
                <a:avLst/>
              </a:prstGeom>
              <a:blipFill rotWithShape="1">
                <a:blip r:embed="rId5"/>
                <a:stretch>
                  <a:fillRect l="-629" t="-4717" b="-1415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عنوان 3"/>
          <p:cNvSpPr txBox="1">
            <a:spLocks/>
          </p:cNvSpPr>
          <p:nvPr/>
        </p:nvSpPr>
        <p:spPr bwMode="auto">
          <a:xfrm>
            <a:off x="217712" y="721215"/>
            <a:ext cx="3628574" cy="54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Design For Flexure:</a:t>
            </a:r>
            <a:endParaRPr lang="ar-SA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29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79</a:t>
            </a:fld>
            <a:endParaRPr lang="en-US"/>
          </a:p>
        </p:txBody>
      </p:sp>
      <p:pic>
        <p:nvPicPr>
          <p:cNvPr id="3" name="صورة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60619" y="161925"/>
            <a:ext cx="8564451" cy="556917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مستطيل 3"/>
          <p:cNvSpPr/>
          <p:nvPr/>
        </p:nvSpPr>
        <p:spPr>
          <a:xfrm>
            <a:off x="4493620" y="5923140"/>
            <a:ext cx="3698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Steel Reinforcement In X-direction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3766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749632" y="2151672"/>
            <a:ext cx="10972800" cy="3730696"/>
          </a:xfrm>
        </p:spPr>
        <p:txBody>
          <a:bodyPr/>
          <a:lstStyle/>
          <a:p>
            <a:pPr algn="just">
              <a:lnSpc>
                <a:spcPct val="200000"/>
              </a:lnSpc>
              <a:buSzPts val="1400"/>
            </a:pPr>
            <a:r>
              <a:rPr lang="en-US" sz="2400" dirty="0">
                <a:ea typeface="Times New Roman"/>
                <a:cs typeface="Arial"/>
              </a:rPr>
              <a:t>A</a:t>
            </a:r>
            <a:r>
              <a:rPr lang="en-US" sz="2400" dirty="0" smtClean="0">
                <a:ea typeface="Times New Roman"/>
                <a:cs typeface="Arial"/>
              </a:rPr>
              <a:t>CI 318-14</a:t>
            </a:r>
          </a:p>
          <a:p>
            <a:pPr lvl="0" algn="just" rtl="0">
              <a:lnSpc>
                <a:spcPct val="200000"/>
              </a:lnSpc>
              <a:buSzPts val="1400"/>
              <a:buFont typeface="Symbol"/>
              <a:buChar char=""/>
            </a:pPr>
            <a:r>
              <a:rPr lang="en-US" sz="2400" dirty="0" smtClean="0">
                <a:solidFill>
                  <a:srgbClr val="000000"/>
                </a:solidFill>
                <a:ea typeface="Times New Roman"/>
                <a:cs typeface="Arial"/>
              </a:rPr>
              <a:t>ASCE07-10</a:t>
            </a:r>
          </a:p>
          <a:p>
            <a:pPr lvl="0" algn="just" rtl="0">
              <a:lnSpc>
                <a:spcPct val="200000"/>
              </a:lnSpc>
              <a:buSzPts val="1400"/>
              <a:buFont typeface="Symbol"/>
              <a:buChar char=""/>
            </a:pPr>
            <a:r>
              <a:rPr lang="en-US" sz="2400" dirty="0" smtClean="0">
                <a:solidFill>
                  <a:srgbClr val="000000"/>
                </a:solidFill>
                <a:cs typeface="Arial"/>
              </a:rPr>
              <a:t>UBC 97</a:t>
            </a:r>
            <a:endParaRPr lang="ar-S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63332" y="241904"/>
            <a:ext cx="8596668" cy="12084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4100" dirty="0" smtClean="0">
                <a:solidFill>
                  <a:schemeClr val="tx1"/>
                </a:solidFill>
              </a:rPr>
              <a:t>Introduction</a:t>
            </a:r>
          </a:p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800" dirty="0" smtClean="0"/>
              <a:t>  </a:t>
            </a:r>
            <a:r>
              <a:rPr lang="en-US" sz="2100" cap="all" dirty="0" smtClean="0">
                <a:solidFill>
                  <a:srgbClr val="FF0000"/>
                </a:solidFill>
              </a:rPr>
              <a:t>DESIGN CODES</a:t>
            </a:r>
            <a:endParaRPr lang="en-US" sz="2100" cap="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9182636" y="6245225"/>
            <a:ext cx="2399763" cy="476250"/>
          </a:xfrm>
        </p:spPr>
        <p:txBody>
          <a:bodyPr/>
          <a:lstStyle/>
          <a:p>
            <a:fld id="{03EA2D73-E629-4ECA-968C-7885F3435EE5}" type="slidenum">
              <a:rPr lang="en-US" smtClean="0"/>
              <a:pPr/>
              <a:t>80</a:t>
            </a:fld>
            <a:endParaRPr lang="en-US"/>
          </a:p>
        </p:txBody>
      </p:sp>
      <p:sp>
        <p:nvSpPr>
          <p:cNvPr id="4" name="مستطيل 3"/>
          <p:cNvSpPr/>
          <p:nvPr/>
        </p:nvSpPr>
        <p:spPr>
          <a:xfrm>
            <a:off x="4493620" y="5923140"/>
            <a:ext cx="3698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Steel Reinforcement In </a:t>
            </a:r>
            <a:r>
              <a:rPr lang="en-US" i="1" dirty="0" smtClean="0"/>
              <a:t>Y-direction</a:t>
            </a:r>
            <a:endParaRPr lang="ar-SA" dirty="0"/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619" y="161924"/>
            <a:ext cx="8564450" cy="556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80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عنصر نائب للنص 6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840318" y="2057400"/>
                <a:ext cx="3932767" cy="2340429"/>
              </a:xfrm>
            </p:spPr>
            <p:txBody>
              <a:bodyPr/>
              <a:lstStyle/>
              <a:p>
                <a:r>
                  <a:rPr lang="en-US" sz="2400" dirty="0" smtClean="0"/>
                  <a:t>Thickness of 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the flight:</a:t>
                </a:r>
                <a:endParaRPr lang="en-US" sz="2400" dirty="0"/>
              </a:p>
              <a:p>
                <a:endParaRPr lang="en-US" sz="1050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smtClean="0">
                        <a:solidFill>
                          <a:srgbClr val="FF0000"/>
                        </a:solidFill>
                        <a:latin typeface="Cambria Math"/>
                      </a:rPr>
                      <m:t>use</m:t>
                    </m:r>
                    <m:r>
                      <a:rPr lang="en-US" sz="2400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smtClean="0">
                        <a:solidFill>
                          <a:srgbClr val="FF0000"/>
                        </a:solidFill>
                        <a:latin typeface="Cambria Math"/>
                      </a:rPr>
                      <m:t>h</m:t>
                    </m:r>
                    <m:r>
                      <a:rPr lang="en-US" sz="2400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en-US" sz="2400" smtClean="0">
                        <a:solidFill>
                          <a:srgbClr val="FF0000"/>
                        </a:solidFill>
                        <a:latin typeface="Cambria Math"/>
                      </a:rPr>
                      <m:t>200</m:t>
                    </m:r>
                    <m:r>
                      <m:rPr>
                        <m:sty m:val="p"/>
                      </m:rPr>
                      <a:rPr lang="en-US" sz="2400" smtClean="0">
                        <a:solidFill>
                          <a:srgbClr val="FF0000"/>
                        </a:solidFill>
                        <a:latin typeface="Cambria Math"/>
                      </a:rPr>
                      <m:t>mm</m:t>
                    </m:r>
                    <m:r>
                      <a:rPr lang="en-US" sz="2400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en-US" sz="2400" dirty="0">
                  <a:solidFill>
                    <a:srgbClr val="FF0000"/>
                  </a:solidFill>
                </a:endParaRP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7" name="عنصر نائب للنص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840318" y="2057400"/>
                <a:ext cx="3932767" cy="2340429"/>
              </a:xfrm>
              <a:blipFill rotWithShape="1">
                <a:blip r:embed="rId2"/>
                <a:stretch>
                  <a:fillRect l="-2481" t="-182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81</a:t>
            </a:fld>
            <a:endParaRPr lang="en-US"/>
          </a:p>
        </p:txBody>
      </p:sp>
      <p:pic>
        <p:nvPicPr>
          <p:cNvPr id="8" name="Picture 38534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486" y="1430374"/>
            <a:ext cx="6249620" cy="4114083"/>
          </a:xfrm>
          <a:prstGeom prst="rect">
            <a:avLst/>
          </a:prstGeom>
        </p:spPr>
      </p:pic>
      <p:sp>
        <p:nvSpPr>
          <p:cNvPr id="6" name="عنوان 3"/>
          <p:cNvSpPr txBox="1">
            <a:spLocks/>
          </p:cNvSpPr>
          <p:nvPr/>
        </p:nvSpPr>
        <p:spPr bwMode="auto">
          <a:xfrm>
            <a:off x="217711" y="769257"/>
            <a:ext cx="3715660" cy="54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Design Of Stairs: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91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نص 3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680660" y="1684271"/>
                <a:ext cx="7994590" cy="1668530"/>
              </a:xfrm>
            </p:spPr>
            <p:txBody>
              <a:bodyPr/>
              <a:lstStyle/>
              <a:p>
                <a:pPr lvl="0"/>
                <a:r>
                  <a:rPr lang="en-US" sz="2400" dirty="0" smtClean="0">
                    <a:solidFill>
                      <a:srgbClr val="000000"/>
                    </a:solidFill>
                  </a:rPr>
                  <a:t>The own weight of stairs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0000"/>
                        </a:solidFill>
                        <a:latin typeface="Cambria Math"/>
                      </a:rPr>
                      <m:t>= </m:t>
                    </m:r>
                    <m:r>
                      <a:rPr lang="en-US" sz="2400" i="1">
                        <a:solidFill>
                          <a:srgbClr val="000000"/>
                        </a:solidFill>
                        <a:latin typeface="Cambria Math"/>
                      </a:rPr>
                      <m:t>0</m:t>
                    </m:r>
                    <m:r>
                      <a:rPr lang="en-US" sz="2400" i="1">
                        <a:solidFill>
                          <a:srgbClr val="000000"/>
                        </a:solidFill>
                        <a:latin typeface="Cambria Math"/>
                      </a:rPr>
                      <m:t>.</m:t>
                    </m:r>
                    <m:r>
                      <a:rPr lang="en-US" sz="2400" i="1">
                        <a:solidFill>
                          <a:srgbClr val="000000"/>
                        </a:solidFill>
                        <a:latin typeface="Cambria Math"/>
                      </a:rPr>
                      <m:t>2</m:t>
                    </m:r>
                    <m:r>
                      <a:rPr lang="en-US" sz="2400" i="1">
                        <a:solidFill>
                          <a:srgbClr val="000000"/>
                        </a:solidFill>
                        <a:latin typeface="Cambria Math"/>
                      </a:rPr>
                      <m:t>∗</m:t>
                    </m:r>
                    <m:r>
                      <a:rPr lang="en-US" sz="2400" i="1">
                        <a:solidFill>
                          <a:srgbClr val="000000"/>
                        </a:solidFill>
                        <a:latin typeface="Cambria Math"/>
                      </a:rPr>
                      <m:t>25</m:t>
                    </m:r>
                    <m:r>
                      <a:rPr lang="en-US" sz="2400" i="1">
                        <a:solidFill>
                          <a:srgbClr val="000000"/>
                        </a:solidFill>
                        <a:latin typeface="Cambria Math"/>
                      </a:rPr>
                      <m:t>𝑚</m:t>
                    </m:r>
                    <m:r>
                      <a:rPr lang="en-US" sz="2400" i="1">
                        <a:solidFill>
                          <a:srgbClr val="000000"/>
                        </a:solidFill>
                        <a:latin typeface="Cambria Math"/>
                      </a:rPr>
                      <m:t>=</m:t>
                    </m:r>
                    <m:r>
                      <a:rPr lang="en-US" sz="2400" i="1">
                        <a:solidFill>
                          <a:srgbClr val="000000"/>
                        </a:solidFill>
                        <a:latin typeface="Cambria Math"/>
                      </a:rPr>
                      <m:t>5</m:t>
                    </m:r>
                    <m:r>
                      <a:rPr lang="en-US" sz="2400" i="1">
                        <a:solidFill>
                          <a:srgbClr val="000000"/>
                        </a:solidFill>
                        <a:latin typeface="Cambria Math"/>
                      </a:rPr>
                      <m:t>𝑘𝑁</m:t>
                    </m:r>
                    <m:r>
                      <a:rPr lang="en-US" sz="2400" i="1">
                        <a:solidFill>
                          <a:srgbClr val="000000"/>
                        </a:solidFill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>
                  <a:solidFill>
                    <a:srgbClr val="000000"/>
                  </a:solidFill>
                </a:endParaRPr>
              </a:p>
              <a:p>
                <a:pPr lvl="0"/>
                <a:r>
                  <a:rPr lang="en-US" sz="2400" dirty="0">
                    <a:solidFill>
                      <a:srgbClr val="000000"/>
                    </a:solidFill>
                  </a:rPr>
                  <a:t>The live load is assumed = 5 </a:t>
                </a:r>
                <a:r>
                  <a:rPr lang="en-US" sz="2400" dirty="0" smtClean="0">
                    <a:solidFill>
                      <a:srgbClr val="000000"/>
                    </a:solidFill>
                  </a:rPr>
                  <a:t>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solidFill>
                      <a:srgbClr val="000000"/>
                    </a:solidFill>
                  </a:rPr>
                  <a:t>.</a:t>
                </a:r>
                <a:endParaRPr lang="en-US" sz="2400" dirty="0">
                  <a:solidFill>
                    <a:srgbClr val="000000"/>
                  </a:solidFill>
                </a:endParaRPr>
              </a:p>
              <a:p>
                <a:pPr lvl="0"/>
                <a:r>
                  <a:rPr lang="en-US" sz="2400" dirty="0">
                    <a:solidFill>
                      <a:srgbClr val="000000"/>
                    </a:solidFill>
                  </a:rPr>
                  <a:t>The SD </a:t>
                </a:r>
                <a:r>
                  <a:rPr lang="en-US" sz="2400" dirty="0" smtClean="0">
                    <a:solidFill>
                      <a:srgbClr val="000000"/>
                    </a:solidFill>
                  </a:rPr>
                  <a:t>load = 3 </a:t>
                </a:r>
                <a:r>
                  <a:rPr lang="en-US" sz="2400" dirty="0">
                    <a:solidFill>
                      <a:srgbClr val="000000"/>
                    </a:solidFill>
                  </a:rPr>
                  <a:t>KN</a:t>
                </a:r>
                <a:r>
                  <a:rPr lang="en-US" sz="2400" dirty="0" smtClean="0">
                    <a:solidFill>
                      <a:srgbClr val="000000"/>
                    </a:solidFill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solidFill>
                      <a:srgbClr val="000000"/>
                    </a:solidFill>
                  </a:rPr>
                  <a:t>. </a:t>
                </a:r>
                <a:endParaRPr lang="en-US" sz="2400" dirty="0">
                  <a:solidFill>
                    <a:srgbClr val="000000"/>
                  </a:solidFill>
                </a:endParaRP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4" name="عنصر نائب للنص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680660" y="1684271"/>
                <a:ext cx="7994590" cy="1668530"/>
              </a:xfrm>
              <a:blipFill rotWithShape="1">
                <a:blip r:embed="rId2"/>
                <a:stretch>
                  <a:fillRect l="-1220" t="-2555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82</a:t>
            </a:fld>
            <a:endParaRPr lang="en-US"/>
          </a:p>
        </p:txBody>
      </p:sp>
      <p:sp>
        <p:nvSpPr>
          <p:cNvPr id="6" name="عنوان 3"/>
          <p:cNvSpPr txBox="1">
            <a:spLocks/>
          </p:cNvSpPr>
          <p:nvPr/>
        </p:nvSpPr>
        <p:spPr bwMode="auto">
          <a:xfrm>
            <a:off x="217711" y="769257"/>
            <a:ext cx="3715660" cy="54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Loads On Stairs: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06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83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مستطيل 6"/>
              <p:cNvSpPr/>
              <p:nvPr/>
            </p:nvSpPr>
            <p:spPr>
              <a:xfrm>
                <a:off x="449943" y="1546790"/>
                <a:ext cx="5617030" cy="26645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:r>
                  <a:rPr lang="en-US" sz="2000" dirty="0" smtClean="0"/>
                  <a:t>Vu=19.3 KN/m</a:t>
                </a:r>
                <a:r>
                  <a:rPr lang="en-US" sz="2000" dirty="0"/>
                  <a:t/>
                </a:r>
                <a:br>
                  <a:rPr lang="en-US" sz="2000" dirty="0"/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∅ </m:t>
                      </m:r>
                      <m:r>
                        <a:rPr lang="en-US" sz="2000" i="1">
                          <a:latin typeface="Cambria Math"/>
                        </a:rPr>
                        <m:t>𝑉𝑐</m:t>
                      </m:r>
                      <m:r>
                        <a:rPr lang="en-US" sz="2000" i="1">
                          <a:latin typeface="Cambria Math"/>
                        </a:rPr>
                        <m:t> = </m:t>
                      </m:r>
                      <m:r>
                        <a:rPr lang="en-US" sz="2000" i="1">
                          <a:latin typeface="Cambria Math"/>
                        </a:rPr>
                        <m:t>0</m:t>
                      </m:r>
                      <m:r>
                        <a:rPr lang="en-US" sz="2000" i="1">
                          <a:latin typeface="Cambria Math"/>
                        </a:rPr>
                        <m:t>.</m:t>
                      </m:r>
                      <m:r>
                        <a:rPr lang="en-US" sz="2000" i="1">
                          <a:latin typeface="Cambria Math"/>
                        </a:rPr>
                        <m:t>75</m:t>
                      </m:r>
                      <m:r>
                        <a:rPr lang="en-US" sz="2000" i="1">
                          <a:latin typeface="Cambria Math"/>
                        </a:rPr>
                        <m:t>×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en-US" sz="2000" i="1">
                          <a:latin typeface="Cambria Math"/>
                        </a:rPr>
                        <m:t>×</m:t>
                      </m:r>
                      <m:rad>
                        <m:radPr>
                          <m:degHide m:val="on"/>
                          <m:ctrlPr>
                            <a:rPr lang="en-US" sz="20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latin typeface="Cambria Math"/>
                            </a:rPr>
                            <m:t>𝑓𝑐</m:t>
                          </m:r>
                          <m:r>
                            <a:rPr lang="en-US" sz="2000" i="1">
                              <a:latin typeface="Cambria Math"/>
                            </a:rPr>
                            <m:t>` </m:t>
                          </m:r>
                        </m:e>
                      </m:rad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i="1">
                          <a:latin typeface="Cambria Math"/>
                        </a:rPr>
                        <m:t>0</m:t>
                      </m:r>
                      <m:r>
                        <a:rPr lang="en-US" sz="2000" i="1">
                          <a:latin typeface="Cambria Math"/>
                        </a:rPr>
                        <m:t>.</m:t>
                      </m:r>
                      <m:r>
                        <a:rPr lang="en-US" sz="2000" i="1">
                          <a:latin typeface="Cambria Math"/>
                        </a:rPr>
                        <m:t>75</m:t>
                      </m:r>
                      <m:r>
                        <a:rPr lang="en-US" sz="2000" i="1">
                          <a:latin typeface="Cambria Math"/>
                        </a:rPr>
                        <m:t>×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en-US" sz="2000" i="1">
                          <a:latin typeface="Cambria Math"/>
                        </a:rPr>
                        <m:t>×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latin typeface="Cambria Math"/>
                            </a:rPr>
                            <m:t>28</m:t>
                          </m:r>
                        </m:e>
                      </m:rad>
                      <m:r>
                        <a:rPr lang="en-US" sz="2000" i="1">
                          <a:latin typeface="Cambria Math"/>
                        </a:rPr>
                        <m:t>×</m:t>
                      </m:r>
                      <m:r>
                        <a:rPr lang="en-US" sz="2000" i="1">
                          <a:latin typeface="Cambria Math"/>
                        </a:rPr>
                        <m:t>1000</m:t>
                      </m:r>
                      <m:r>
                        <a:rPr lang="en-US" sz="2000" i="1">
                          <a:latin typeface="Cambria Math"/>
                        </a:rPr>
                        <m:t>×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170</m:t>
                          </m:r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1000</m:t>
                          </m:r>
                        </m:den>
                      </m:f>
                      <m:r>
                        <a:rPr lang="en-US" sz="2000" i="1">
                          <a:latin typeface="Cambria Math"/>
                        </a:rPr>
                        <m:t> =</m:t>
                      </m:r>
                      <m:r>
                        <a:rPr lang="en-US" sz="2000" i="1">
                          <a:latin typeface="Cambria Math"/>
                        </a:rPr>
                        <m:t>112</m:t>
                      </m:r>
                      <m:r>
                        <a:rPr lang="en-US" sz="2000" i="1"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</a:rPr>
                        <m:t>𝑘𝑁</m:t>
                      </m:r>
                      <m:r>
                        <a:rPr lang="en-US" sz="2000" i="1" smtClean="0">
                          <a:latin typeface="Cambria Math"/>
                        </a:rPr>
                        <m:t>/</m:t>
                      </m:r>
                      <m:r>
                        <a:rPr lang="en-US" sz="2000" i="1">
                          <a:latin typeface="Cambria Math"/>
                        </a:rPr>
                        <m:t>𝑚</m:t>
                      </m:r>
                      <m:r>
                        <a:rPr lang="en-US" sz="2000" b="0" i="1" smtClean="0">
                          <a:latin typeface="Cambria Math"/>
                        </a:rPr>
                        <m:t>   </m:t>
                      </m:r>
                    </m:oMath>
                  </m:oMathPara>
                </a14:m>
                <a:endParaRPr lang="en-US" sz="2000" b="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𝑆𝑖𝑛𝑐𝑒</m:t>
                    </m:r>
                    <m:r>
                      <a:rPr lang="en-US" sz="2000" i="1">
                        <a:latin typeface="Cambria Math"/>
                      </a:rPr>
                      <m:t> ∅ </m:t>
                    </m:r>
                    <m:r>
                      <a:rPr lang="en-US" sz="2000" i="1">
                        <a:latin typeface="Cambria Math"/>
                      </a:rPr>
                      <m:t>𝑉𝑐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112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𝑘𝑁</m:t>
                    </m:r>
                    <m:r>
                      <a:rPr lang="en-US" sz="2000" i="1">
                        <a:latin typeface="Cambria Math"/>
                      </a:rPr>
                      <m:t>&gt; </m:t>
                    </m:r>
                    <m:r>
                      <a:rPr lang="en-US" sz="2000" i="1">
                        <a:latin typeface="Cambria Math"/>
                      </a:rPr>
                      <m:t>𝑉𝑢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19</m:t>
                    </m:r>
                    <m:r>
                      <a:rPr lang="en-US" sz="2000" i="1">
                        <a:latin typeface="Cambria Math"/>
                      </a:rPr>
                      <m:t>.</m:t>
                    </m:r>
                    <m:r>
                      <a:rPr lang="en-US" sz="2000" i="1">
                        <a:latin typeface="Cambria Math"/>
                      </a:rPr>
                      <m:t>3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𝑘𝑁</m:t>
                    </m:r>
                    <m:r>
                      <a:rPr lang="en-US" sz="200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000" dirty="0" smtClean="0">
                    <a:sym typeface="Wingdings" panose="05000000000000000000" pitchFamily="2" charset="2"/>
                  </a:rPr>
                  <a:t> </a:t>
                </a:r>
              </a:p>
              <a:p>
                <a:endParaRPr lang="en-US" sz="1050" dirty="0" smtClean="0">
                  <a:sym typeface="Wingdings" panose="05000000000000000000" pitchFamily="2" charset="2"/>
                </a:endParaRPr>
              </a:p>
              <a:p>
                <a:r>
                  <a:rPr lang="en-US" sz="2000" dirty="0" smtClean="0">
                    <a:sym typeface="Wingdings" panose="05000000000000000000" pitchFamily="2" charset="2"/>
                  </a:rPr>
                  <a:t> </a:t>
                </a:r>
                <a:r>
                  <a:rPr lang="en-US" sz="2000" dirty="0" smtClean="0"/>
                  <a:t>there </a:t>
                </a:r>
                <a:r>
                  <a:rPr lang="en-US" sz="2000" dirty="0"/>
                  <a:t>is no need for </a:t>
                </a:r>
                <a:r>
                  <a:rPr lang="en-US" sz="2000" dirty="0" smtClean="0"/>
                  <a:t>shear  </a:t>
                </a:r>
                <a:r>
                  <a:rPr lang="en-US" sz="2000" dirty="0"/>
                  <a:t>reinforcement.</a:t>
                </a:r>
              </a:p>
            </p:txBody>
          </p:sp>
        </mc:Choice>
        <mc:Fallback xmlns="">
          <p:sp>
            <p:nvSpPr>
              <p:cNvPr id="7" name="مستطيل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43" y="1546790"/>
                <a:ext cx="5617030" cy="2664576"/>
              </a:xfrm>
              <a:prstGeom prst="rect">
                <a:avLst/>
              </a:prstGeom>
              <a:blipFill rotWithShape="1">
                <a:blip r:embed="rId2"/>
                <a:stretch>
                  <a:fillRect l="-1194" t="-915" b="-25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3852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973" y="769257"/>
            <a:ext cx="5863770" cy="5602514"/>
          </a:xfrm>
          <a:prstGeom prst="rect">
            <a:avLst/>
          </a:prstGeom>
        </p:spPr>
      </p:pic>
      <p:sp>
        <p:nvSpPr>
          <p:cNvPr id="9" name="عنوان 3"/>
          <p:cNvSpPr txBox="1">
            <a:spLocks/>
          </p:cNvSpPr>
          <p:nvPr/>
        </p:nvSpPr>
        <p:spPr bwMode="auto">
          <a:xfrm>
            <a:off x="217711" y="769257"/>
            <a:ext cx="3715660" cy="54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Check For Shear: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79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84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مستطيل 6"/>
              <p:cNvSpPr/>
              <p:nvPr/>
            </p:nvSpPr>
            <p:spPr>
              <a:xfrm>
                <a:off x="435430" y="1862983"/>
                <a:ext cx="5341257" cy="26180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nor/>
                            </m:rPr>
                            <a:rPr lang="en-US" sz="2400"/>
                            <m:t>Max</m:t>
                          </m:r>
                          <m:r>
                            <a:rPr lang="en-US" sz="2400" i="1">
                              <a:latin typeface="Cambria Math"/>
                            </a:rPr>
                            <m:t>.</m:t>
                          </m:r>
                        </m:fName>
                        <m:e>
                          <m:r>
                            <m:rPr>
                              <m:nor/>
                            </m:rPr>
                            <a:rPr lang="en-US" sz="2400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sz="2400"/>
                            <m:t>deflection</m:t>
                          </m:r>
                          <m:r>
                            <m:rPr>
                              <m:nor/>
                            </m:rPr>
                            <a:rPr lang="en-US" sz="2400"/>
                            <m:t> </m:t>
                          </m:r>
                          <m:r>
                            <m:rPr>
                              <m:nor/>
                            </m:rPr>
                            <a:rPr lang="en-US" sz="2400"/>
                            <m:t>due</m:t>
                          </m:r>
                          <m:r>
                            <m:rPr>
                              <m:nor/>
                            </m:rPr>
                            <a:rPr lang="en-US" sz="2400"/>
                            <m:t> </m:t>
                          </m:r>
                          <m:r>
                            <m:rPr>
                              <m:nor/>
                            </m:rPr>
                            <a:rPr lang="en-US" sz="2400"/>
                            <m:t>to</m:t>
                          </m:r>
                          <m:r>
                            <m:rPr>
                              <m:nor/>
                            </m:rPr>
                            <a:rPr lang="en-US" sz="2400"/>
                            <m:t> </m:t>
                          </m:r>
                          <m:r>
                            <m:rPr>
                              <m:nor/>
                            </m:rPr>
                            <a:rPr lang="en-US" sz="2400"/>
                            <m:t>service</m:t>
                          </m:r>
                          <m:r>
                            <m:rPr>
                              <m:nor/>
                            </m:rPr>
                            <a:rPr lang="en-US" sz="2400"/>
                            <m:t> </m:t>
                          </m:r>
                          <m:r>
                            <m:rPr>
                              <m:nor/>
                            </m:rPr>
                            <a:rPr lang="en-US" sz="2400"/>
                            <m:t>load</m:t>
                          </m:r>
                          <m:r>
                            <a:rPr lang="en-US" sz="2400" i="1">
                              <a:latin typeface="Cambria Math"/>
                            </a:rPr>
                            <m:t> </m:t>
                          </m:r>
                        </m:e>
                      </m:func>
                      <m:r>
                        <m:rPr>
                          <m:nor/>
                        </m:rPr>
                        <a:rPr lang="en-US" sz="2400"/>
                        <m:t>from</m:t>
                      </m:r>
                      <m:r>
                        <m:rPr>
                          <m:nor/>
                        </m:rPr>
                        <a:rPr lang="en-US" sz="2400"/>
                        <m:t> </m:t>
                      </m:r>
                      <m:r>
                        <m:rPr>
                          <m:nor/>
                        </m:rPr>
                        <a:rPr lang="en-US" sz="2400"/>
                        <m:t>SAP</m:t>
                      </m:r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2400"/>
                            <m:t> ∆</m:t>
                          </m:r>
                          <m:r>
                            <a:rPr lang="en-US" sz="2400" i="1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m:rPr>
                          <m:nor/>
                        </m:rPr>
                        <a:rPr lang="en-US" sz="2400" b="0" i="0" smtClean="0"/>
                        <m:t> </m:t>
                      </m:r>
                      <m:r>
                        <m:rPr>
                          <m:nor/>
                        </m:rPr>
                        <a:rPr lang="en-US" sz="2400"/>
                        <m:t>= </m:t>
                      </m:r>
                      <m:r>
                        <m:rPr>
                          <m:nor/>
                        </m:rPr>
                        <a:rPr lang="en-US" sz="2400" b="0" i="0" smtClean="0"/>
                        <m:t>6</m:t>
                      </m:r>
                      <m:r>
                        <m:rPr>
                          <m:nor/>
                        </m:rPr>
                        <a:rPr lang="en-US" sz="2400" b="0" i="0" smtClean="0"/>
                        <m:t>.</m:t>
                      </m:r>
                      <m:r>
                        <m:rPr>
                          <m:nor/>
                        </m:rPr>
                        <a:rPr lang="en-US" sz="2400" b="0" i="0" smtClean="0"/>
                        <m:t>6 </m:t>
                      </m:r>
                      <m:r>
                        <m:rPr>
                          <m:nor/>
                        </m:rPr>
                        <a:rPr lang="en-US" sz="2400"/>
                        <m:t>mm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Deflection limitation :</a:t>
                </a:r>
                <a:endParaRPr lang="en-US" sz="2400" dirty="0"/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∆ </m:t>
                    </m:r>
                    <m:r>
                      <a:rPr lang="en-US" sz="2400" i="1">
                        <a:latin typeface="Cambria Math"/>
                      </a:rPr>
                      <m:t>𝐿</m:t>
                    </m:r>
                    <m:r>
                      <a:rPr lang="en-US" sz="2400" i="1">
                        <a:latin typeface="Cambria Math"/>
                      </a:rPr>
                      <m:t>,</m:t>
                    </m:r>
                    <m:r>
                      <a:rPr lang="en-US" sz="2400" i="1">
                        <a:latin typeface="Cambria Math"/>
                      </a:rPr>
                      <m:t>𝑎𝑙𝑙𝑎𝑤𝑎𝑏𝑙𝑒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𝐿𝑜𝑛𝑔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𝑡𝑒𝑟𝑚</m:t>
                        </m:r>
                      </m:e>
                    </m:d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𝑙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240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 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3300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240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b="0" i="1" smtClean="0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13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75</m:t>
                    </m:r>
                    <m:r>
                      <a:rPr lang="en-US" sz="2400" i="1">
                        <a:latin typeface="Cambria Math"/>
                      </a:rPr>
                      <m:t>𝑚𝑚</m:t>
                    </m:r>
                    <m:r>
                      <a:rPr lang="en-US" sz="2400" b="0" i="0" smtClean="0">
                        <a:latin typeface="Cambria Math"/>
                      </a:rPr>
                      <m:t>&gt;</m:t>
                    </m:r>
                    <m:r>
                      <a:rPr lang="en-US" sz="2400" b="0" i="0" smtClean="0">
                        <a:latin typeface="Cambria Math"/>
                      </a:rPr>
                      <m:t>6</m:t>
                    </m:r>
                    <m:r>
                      <a:rPr lang="en-US" sz="2400" b="0" i="0" smtClean="0">
                        <a:latin typeface="Cambria Math"/>
                      </a:rPr>
                      <m:t>.</m:t>
                    </m:r>
                    <m:r>
                      <a:rPr lang="en-US" sz="2400" b="0" i="0" smtClean="0">
                        <a:latin typeface="Cambria Math"/>
                      </a:rPr>
                      <m:t>6</m:t>
                    </m:r>
                    <m:r>
                      <a:rPr lang="en-US" sz="24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/>
                      </a:rPr>
                      <m:t>mm</m:t>
                    </m:r>
                  </m:oMath>
                </a14:m>
                <a:r>
                  <a:rPr lang="en-US" sz="2400" dirty="0" smtClean="0">
                    <a:sym typeface="Wingdings" panose="05000000000000000000" pitchFamily="2" charset="2"/>
                  </a:rPr>
                  <a:t>  OK.</a:t>
                </a:r>
                <a:endParaRPr lang="en-US" sz="2400" dirty="0"/>
              </a:p>
            </p:txBody>
          </p:sp>
        </mc:Choice>
        <mc:Fallback xmlns="">
          <p:sp>
            <p:nvSpPr>
              <p:cNvPr id="7" name="مستطيل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430" y="1862983"/>
                <a:ext cx="5341257" cy="2618024"/>
              </a:xfrm>
              <a:prstGeom prst="rect">
                <a:avLst/>
              </a:prstGeom>
              <a:blipFill rotWithShape="1">
                <a:blip r:embed="rId2"/>
                <a:stretch>
                  <a:fillRect l="-1710" r="-5701" b="-139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915" y="730466"/>
            <a:ext cx="5998482" cy="5452620"/>
          </a:xfrm>
          <a:prstGeom prst="rect">
            <a:avLst/>
          </a:prstGeom>
        </p:spPr>
      </p:pic>
      <p:sp>
        <p:nvSpPr>
          <p:cNvPr id="8" name="عنوان 3"/>
          <p:cNvSpPr txBox="1">
            <a:spLocks/>
          </p:cNvSpPr>
          <p:nvPr/>
        </p:nvSpPr>
        <p:spPr bwMode="auto">
          <a:xfrm>
            <a:off x="217711" y="769257"/>
            <a:ext cx="4180118" cy="54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Check For Deflection: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31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جدول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523967"/>
              </p:ext>
            </p:extLst>
          </p:nvPr>
        </p:nvGraphicFramePr>
        <p:xfrm>
          <a:off x="1117598" y="1611086"/>
          <a:ext cx="8723086" cy="946071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1788149"/>
                <a:gridCol w="2330621"/>
                <a:gridCol w="2825307"/>
                <a:gridCol w="1779009"/>
              </a:tblGrid>
              <a:tr h="397431"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Stair station 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457200" algn="ctr" defTabSz="914400" rtl="1" eaLnBrk="1" latinLnBrk="0" hangingPunct="1"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Positive(left)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Positive(at the middle) 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Positive(Right)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97431"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spcAft>
                          <a:spcPts val="0"/>
                        </a:spcAft>
                      </a:pPr>
                      <a:r>
                        <a:rPr lang="en-US" sz="1800" kern="1200"/>
                        <a:t>Moment 22 (kN.m)</a:t>
                      </a:r>
                      <a:endParaRPr lang="en-US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9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spcAft>
                          <a:spcPts val="0"/>
                        </a:spcAft>
                      </a:pPr>
                      <a:r>
                        <a:rPr lang="en-US" sz="1800" kern="1200"/>
                        <a:t>23</a:t>
                      </a:r>
                      <a:endParaRPr lang="en-US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10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4" name="مستطيل 13"/>
              <p:cNvSpPr/>
              <p:nvPr/>
            </p:nvSpPr>
            <p:spPr>
              <a:xfrm>
                <a:off x="986969" y="2951991"/>
                <a:ext cx="10566402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200" dirty="0" smtClean="0">
                    <a:sym typeface="Wingdings"/>
                  </a:rPr>
                  <a:t>Mu = 23 KN.m /m </a:t>
                </a:r>
                <a:r>
                  <a:rPr lang="en-US" sz="2200" dirty="0">
                    <a:sym typeface="Wingdings"/>
                  </a:rPr>
                  <a:t></a:t>
                </a:r>
                <a:r>
                  <a:rPr lang="en-US" sz="2200" dirty="0"/>
                  <a:t>Use </a:t>
                </a:r>
                <a:r>
                  <a:rPr lang="en-US" sz="2200" b="1" dirty="0"/>
                  <a:t>(4 </a:t>
                </a:r>
                <a14:m>
                  <m:oMath xmlns:m="http://schemas.openxmlformats.org/officeDocument/2006/math">
                    <m:r>
                      <a:rPr lang="en-US" sz="2200" b="1" i="1">
                        <a:latin typeface="Cambria Math"/>
                      </a:rPr>
                      <m:t>∅</m:t>
                    </m:r>
                  </m:oMath>
                </a14:m>
                <a:r>
                  <a:rPr lang="en-US" sz="2200" b="1" dirty="0"/>
                  <a:t>12/ </a:t>
                </a:r>
                <a:r>
                  <a:rPr lang="en-US" sz="2200" b="1" dirty="0" smtClean="0"/>
                  <a:t>m</a:t>
                </a:r>
                <a:r>
                  <a:rPr lang="en-US" sz="2200" b="1" dirty="0"/>
                  <a:t>) for all longitudinal steel ( main steel )</a:t>
                </a:r>
                <a:endParaRPr lang="en-US" sz="22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4" name="مستطيل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969" y="2951991"/>
                <a:ext cx="10566402" cy="707886"/>
              </a:xfrm>
              <a:prstGeom prst="rect">
                <a:avLst/>
              </a:prstGeom>
              <a:blipFill rotWithShape="1">
                <a:blip r:embed="rId2"/>
                <a:stretch>
                  <a:fillRect l="-750" t="-431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مستطيل 15"/>
              <p:cNvSpPr/>
              <p:nvPr/>
            </p:nvSpPr>
            <p:spPr>
              <a:xfrm>
                <a:off x="986969" y="3623814"/>
                <a:ext cx="11001829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200" dirty="0" smtClean="0">
                    <a:sym typeface="Wingdings"/>
                  </a:rPr>
                  <a:t>For transverse steel use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</a:rPr>
                      <m:t>𝐴𝑠</m:t>
                    </m:r>
                    <m:r>
                      <a:rPr lang="en-US" sz="2200" i="1">
                        <a:latin typeface="Cambria Math"/>
                      </a:rPr>
                      <m:t> </m:t>
                    </m:r>
                    <m:r>
                      <a:rPr lang="en-US" sz="2200" i="1">
                        <a:latin typeface="Cambria Math"/>
                      </a:rPr>
                      <m:t>𝑠</m:t>
                    </m:r>
                    <m:r>
                      <a:rPr lang="en-US" sz="2200" i="1">
                        <a:latin typeface="Cambria Math"/>
                      </a:rPr>
                      <m:t>h</m:t>
                    </m:r>
                    <m:r>
                      <a:rPr lang="en-US" sz="2200" i="1">
                        <a:latin typeface="Cambria Math"/>
                      </a:rPr>
                      <m:t>𝑟𝑖𝑛𝑘𝑎𝑔𝑒</m:t>
                    </m:r>
                    <m:r>
                      <a:rPr lang="en-US" sz="2200" i="1">
                        <a:latin typeface="Cambria Math"/>
                      </a:rPr>
                      <m:t> = </m:t>
                    </m:r>
                    <m:r>
                      <a:rPr lang="en-US" sz="2200" i="1">
                        <a:latin typeface="Cambria Math"/>
                      </a:rPr>
                      <m:t>𝐴𝑠</m:t>
                    </m:r>
                    <m:r>
                      <a:rPr lang="en-US" sz="2200" i="1">
                        <a:latin typeface="Cambria Math"/>
                      </a:rPr>
                      <m:t> </m:t>
                    </m:r>
                    <m:r>
                      <a:rPr lang="en-US" sz="2200" i="1">
                        <a:latin typeface="Cambria Math"/>
                      </a:rPr>
                      <m:t>𝑚𝑖𝑛</m:t>
                    </m:r>
                    <m:r>
                      <a:rPr lang="en-US" sz="2200" i="1">
                        <a:latin typeface="Cambria Math"/>
                      </a:rPr>
                      <m:t> =</m:t>
                    </m:r>
                    <m:r>
                      <a:rPr lang="en-US" sz="2200" i="1">
                        <a:latin typeface="Cambria Math"/>
                      </a:rPr>
                      <m:t>0</m:t>
                    </m:r>
                    <m:r>
                      <a:rPr lang="en-US" sz="2200" i="1">
                        <a:latin typeface="Cambria Math"/>
                      </a:rPr>
                      <m:t>.</m:t>
                    </m:r>
                    <m:r>
                      <a:rPr lang="en-US" sz="2200" i="1">
                        <a:latin typeface="Cambria Math"/>
                      </a:rPr>
                      <m:t>0018</m:t>
                    </m:r>
                    <m:r>
                      <a:rPr lang="en-US" sz="2200" i="1">
                        <a:latin typeface="Cambria Math"/>
                      </a:rPr>
                      <m:t>×</m:t>
                    </m:r>
                    <m:r>
                      <a:rPr lang="en-US" sz="2200" i="1">
                        <a:latin typeface="Cambria Math"/>
                      </a:rPr>
                      <m:t>200</m:t>
                    </m:r>
                    <m:r>
                      <a:rPr lang="en-US" sz="2200" i="1">
                        <a:latin typeface="Cambria Math"/>
                      </a:rPr>
                      <m:t>×</m:t>
                    </m:r>
                    <m:r>
                      <a:rPr lang="en-US" sz="2200" i="1">
                        <a:latin typeface="Cambria Math"/>
                      </a:rPr>
                      <m:t>1000</m:t>
                    </m:r>
                    <m:r>
                      <a:rPr lang="en-US" sz="2200" i="1">
                        <a:latin typeface="Cambria Math"/>
                      </a:rPr>
                      <m:t>=</m:t>
                    </m:r>
                    <m:r>
                      <a:rPr lang="en-US" sz="2200" i="1">
                        <a:latin typeface="Cambria Math"/>
                      </a:rPr>
                      <m:t>360</m:t>
                    </m:r>
                    <m:r>
                      <a:rPr lang="en-US" sz="2200" i="1">
                        <a:latin typeface="Cambria Math"/>
                      </a:rPr>
                      <m:t> </m:t>
                    </m:r>
                    <m:r>
                      <a:rPr lang="en-US" sz="2200" i="1">
                        <a:latin typeface="Cambria Math"/>
                      </a:rPr>
                      <m:t>𝑚</m:t>
                    </m:r>
                    <m:sSup>
                      <m:sSupPr>
                        <m:ctrlPr>
                          <a:rPr lang="en-US" sz="22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2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ar-SA" sz="2200" dirty="0"/>
              </a:p>
              <a:p>
                <a:r>
                  <a:rPr lang="en-US" dirty="0" smtClean="0">
                    <a:sym typeface="Wingdings"/>
                  </a:rPr>
                  <a:t>  </a:t>
                </a:r>
                <a:endParaRPr lang="en-US" dirty="0"/>
              </a:p>
            </p:txBody>
          </p:sp>
        </mc:Choice>
        <mc:Fallback xmlns="">
          <p:sp>
            <p:nvSpPr>
              <p:cNvPr id="16" name="مستطيل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969" y="3623814"/>
                <a:ext cx="11001829" cy="707886"/>
              </a:xfrm>
              <a:prstGeom prst="rect">
                <a:avLst/>
              </a:prstGeom>
              <a:blipFill rotWithShape="1">
                <a:blip r:embed="rId3"/>
                <a:stretch>
                  <a:fillRect l="-720" t="-427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مستطيل 17"/>
              <p:cNvSpPr/>
              <p:nvPr/>
            </p:nvSpPr>
            <p:spPr>
              <a:xfrm>
                <a:off x="5849257" y="4331700"/>
                <a:ext cx="4384534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200" dirty="0">
                    <a:sym typeface="Wingdings"/>
                  </a:rPr>
                  <a:t></a:t>
                </a:r>
                <a:r>
                  <a:rPr lang="en-US" sz="2200" dirty="0"/>
                  <a:t>Use </a:t>
                </a:r>
                <a:r>
                  <a:rPr lang="en-US" sz="2200" b="1" dirty="0" smtClean="0"/>
                  <a:t>(5 </a:t>
                </a:r>
                <a14:m>
                  <m:oMath xmlns:m="http://schemas.openxmlformats.org/officeDocument/2006/math">
                    <m:r>
                      <a:rPr lang="en-US" sz="2200" b="1" i="1">
                        <a:latin typeface="Cambria Math"/>
                      </a:rPr>
                      <m:t>∅</m:t>
                    </m:r>
                  </m:oMath>
                </a14:m>
                <a:r>
                  <a:rPr lang="en-US" sz="2200" b="1" dirty="0" smtClean="0"/>
                  <a:t>10/ m ) for each layer</a:t>
                </a:r>
                <a:endParaRPr lang="ar-SA" sz="2200" dirty="0"/>
              </a:p>
            </p:txBody>
          </p:sp>
        </mc:Choice>
        <mc:Fallback xmlns="">
          <p:sp>
            <p:nvSpPr>
              <p:cNvPr id="18" name="مستطيل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9257" y="4331700"/>
                <a:ext cx="4384534" cy="430887"/>
              </a:xfrm>
              <a:prstGeom prst="rect">
                <a:avLst/>
              </a:prstGeom>
              <a:blipFill rotWithShape="1">
                <a:blip r:embed="rId4"/>
                <a:stretch>
                  <a:fillRect l="-1808" t="-7143" r="-834" b="-3000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عنوان 3"/>
          <p:cNvSpPr txBox="1">
            <a:spLocks/>
          </p:cNvSpPr>
          <p:nvPr/>
        </p:nvSpPr>
        <p:spPr bwMode="auto">
          <a:xfrm>
            <a:off x="217710" y="769257"/>
            <a:ext cx="4165603" cy="54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Design For Flexure:</a:t>
            </a:r>
            <a:endParaRPr lang="ar-S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93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8592" y="2555838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/>
              <a:t>Discussion &amp; Conclusion</a:t>
            </a:r>
            <a:endParaRPr lang="ar-SA" sz="5400" dirty="0"/>
          </a:p>
          <a:p>
            <a:pPr marL="0" indent="0" algn="ctr" rtl="0">
              <a:buNone/>
            </a:pPr>
            <a:endParaRPr lang="en-US" sz="5400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26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87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259" y="638175"/>
            <a:ext cx="7289442" cy="558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65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75734"/>
          </a:xfrm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dirty="0"/>
              <a:t/>
            </a:r>
            <a:br>
              <a:rPr lang="en-US" dirty="0"/>
            </a:br>
            <a:r>
              <a:rPr lang="en-US" sz="800" dirty="0"/>
              <a:t> 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/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عنصر نائب للمحتوى 5"/>
              <p:cNvSpPr>
                <a:spLocks noGrp="1"/>
              </p:cNvSpPr>
              <p:nvPr>
                <p:ph idx="1"/>
              </p:nvPr>
            </p:nvSpPr>
            <p:spPr>
              <a:xfrm>
                <a:off x="789905" y="1780507"/>
                <a:ext cx="8412152" cy="3241436"/>
              </a:xfrm>
            </p:spPr>
            <p:txBody>
              <a:bodyPr/>
              <a:lstStyle/>
              <a:p>
                <a:pPr algn="l" rtl="0"/>
                <a:r>
                  <a:rPr lang="en-US" sz="2800" dirty="0" smtClean="0"/>
                  <a:t>Materials:</a:t>
                </a:r>
              </a:p>
              <a:p>
                <a:pPr marL="457200" indent="-457200" algn="l" rtl="0">
                  <a:buFont typeface="+mj-lt"/>
                  <a:buAutoNum type="arabicPeriod"/>
                </a:pPr>
                <a:r>
                  <a:rPr lang="en-US" sz="2400" dirty="0" smtClean="0"/>
                  <a:t>Concrete B350 (</a:t>
                </a:r>
                <a:r>
                  <a:rPr lang="en-US" sz="2400" dirty="0" err="1" smtClean="0"/>
                  <a:t>f’c</a:t>
                </a:r>
                <a:r>
                  <a:rPr lang="en-US" sz="2400" dirty="0" smtClean="0"/>
                  <a:t> = 28 </a:t>
                </a:r>
                <a:r>
                  <a:rPr lang="en-US" sz="2400" dirty="0" err="1" smtClean="0"/>
                  <a:t>Mpa</a:t>
                </a:r>
                <a:r>
                  <a:rPr lang="en-US" sz="2400" dirty="0"/>
                  <a:t>)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400" dirty="0" smtClean="0"/>
                  <a:t>Concrete B400 (</a:t>
                </a:r>
                <a:r>
                  <a:rPr lang="en-US" sz="2400" dirty="0" err="1" smtClean="0"/>
                  <a:t>f’c</a:t>
                </a:r>
                <a:r>
                  <a:rPr lang="en-US" sz="2400" dirty="0" smtClean="0"/>
                  <a:t> </a:t>
                </a:r>
                <a:r>
                  <a:rPr lang="en-US" sz="2400" dirty="0"/>
                  <a:t>= </a:t>
                </a:r>
                <a:r>
                  <a:rPr lang="en-US" sz="2400" dirty="0" smtClean="0"/>
                  <a:t>32 </a:t>
                </a:r>
                <a:r>
                  <a:rPr lang="en-US" sz="2400" dirty="0" err="1" smtClean="0"/>
                  <a:t>Mpa</a:t>
                </a:r>
                <a:r>
                  <a:rPr lang="en-US" sz="2400" dirty="0" smtClean="0"/>
                  <a:t>)</a:t>
                </a:r>
              </a:p>
              <a:p>
                <a:pPr marL="457200" indent="-457200" algn="l" rtl="0">
                  <a:buFont typeface="+mj-lt"/>
                  <a:buAutoNum type="arabicPeriod"/>
                </a:pPr>
                <a:r>
                  <a:rPr lang="en-US" sz="2400" dirty="0" smtClean="0"/>
                  <a:t>Yielding steel (</a:t>
                </a:r>
                <a:r>
                  <a:rPr lang="en-US" sz="2400" dirty="0" err="1" smtClean="0"/>
                  <a:t>fy</a:t>
                </a:r>
                <a:r>
                  <a:rPr lang="en-US" sz="2400" dirty="0" smtClean="0"/>
                  <a:t> = 420 </a:t>
                </a:r>
                <a:r>
                  <a:rPr lang="en-US" sz="2400" dirty="0" err="1" smtClean="0"/>
                  <a:t>Mpa</a:t>
                </a:r>
                <a:r>
                  <a:rPr lang="en-US" sz="2400" dirty="0" smtClean="0"/>
                  <a:t>)</a:t>
                </a:r>
              </a:p>
              <a:p>
                <a:pPr marL="0" indent="0" algn="l" rtl="0">
                  <a:buNone/>
                </a:pPr>
                <a:r>
                  <a:rPr lang="en-US" sz="2400" dirty="0" smtClean="0"/>
                  <a:t>Unit Weight of RC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25</m:t>
                        </m:r>
                        <m:r>
                          <a:rPr lang="en-US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𝐾𝑁</m:t>
                        </m:r>
                        <m:r>
                          <a:rPr lang="en-US" sz="2400" b="0" i="1" smtClean="0">
                            <a:latin typeface="Cambria Math"/>
                          </a:rPr>
                          <m:t>/ </m:t>
                        </m:r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 marL="0" indent="0" algn="l" rtl="0">
                  <a:buNone/>
                </a:pPr>
                <a:r>
                  <a:rPr lang="en-US" sz="2400" dirty="0" smtClean="0"/>
                  <a:t>Modulus of elasticity of steel ( E = 200 </a:t>
                </a:r>
                <a:r>
                  <a:rPr lang="en-US" sz="2400" dirty="0" err="1" smtClean="0"/>
                  <a:t>Gpa</a:t>
                </a:r>
                <a:r>
                  <a:rPr lang="en-US" sz="2400" dirty="0" smtClean="0"/>
                  <a:t> )</a:t>
                </a:r>
              </a:p>
              <a:p>
                <a:pPr marL="457200" indent="-457200" algn="l" rtl="0">
                  <a:buFont typeface="+mj-lt"/>
                  <a:buAutoNum type="arabicPeriod"/>
                </a:pPr>
                <a:endParaRPr lang="en-US" sz="2000" dirty="0"/>
              </a:p>
              <a:p>
                <a:pPr marL="457200" indent="-457200" algn="l" rtl="0">
                  <a:buFont typeface="+mj-lt"/>
                  <a:buAutoNum type="arabicPeriod"/>
                </a:pPr>
                <a:endParaRPr lang="en-US" sz="2000" dirty="0" smtClean="0"/>
              </a:p>
              <a:p>
                <a:pPr marL="0" indent="0" algn="l" rtl="0">
                  <a:buNone/>
                </a:pPr>
                <a:endParaRPr lang="ar-SA" sz="2000" dirty="0"/>
              </a:p>
            </p:txBody>
          </p:sp>
        </mc:Choice>
        <mc:Fallback xmlns="">
          <p:sp>
            <p:nvSpPr>
              <p:cNvPr id="6" name="عنصر نائب للمحتوى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89905" y="1780507"/>
                <a:ext cx="8412152" cy="3241436"/>
              </a:xfrm>
              <a:blipFill rotWithShape="1">
                <a:blip r:embed="rId3"/>
                <a:stretch>
                  <a:fillRect l="-1304" t="-188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1103312" y="397933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1103312" y="521078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1103312" y="609660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1103312" y="641093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563332" y="241904"/>
            <a:ext cx="8596668" cy="12084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4100" dirty="0">
                <a:solidFill>
                  <a:schemeClr val="tx1"/>
                </a:solidFill>
              </a:rPr>
              <a:t>Introduction</a:t>
            </a:r>
          </a:p>
          <a:p>
            <a:pPr algn="ctr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800" dirty="0" smtClean="0"/>
              <a:t>  </a:t>
            </a:r>
            <a:r>
              <a:rPr lang="en-US" sz="2100" cap="all" dirty="0">
                <a:solidFill>
                  <a:srgbClr val="FF0000"/>
                </a:solidFill>
              </a:rPr>
              <a:t>Materials</a:t>
            </a:r>
          </a:p>
        </p:txBody>
      </p:sp>
    </p:spTree>
    <p:extLst>
      <p:ext uri="{BB962C8B-B14F-4D97-AF65-F5344CB8AC3E}">
        <p14:creationId xmlns:p14="http://schemas.microsoft.com/office/powerpoint/2010/main" val="173960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3812</TotalTime>
  <Words>2586</Words>
  <Application>Microsoft Office PowerPoint</Application>
  <PresentationFormat>مخصص</PresentationFormat>
  <Paragraphs>559</Paragraphs>
  <Slides>87</Slides>
  <Notes>5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87</vt:i4>
      </vt:variant>
    </vt:vector>
  </HeadingPairs>
  <TitlesOfParts>
    <vt:vector size="88" baseType="lpstr">
      <vt:lpstr>Diseño predeterminado</vt:lpstr>
      <vt:lpstr>Graduation Project  2 Structural Analysis And Dynamic Design  Of Bonyan Building</vt:lpstr>
      <vt:lpstr>Outline </vt:lpstr>
      <vt:lpstr>Introduction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 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For Block 1: </vt:lpstr>
      <vt:lpstr>عرض تقديمي في PowerPoint</vt:lpstr>
      <vt:lpstr>Section In Slab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Define Response Spectrum Function</vt:lpstr>
      <vt:lpstr>Response Spectrum Parameters</vt:lpstr>
      <vt:lpstr>Seismic Zone Factor:</vt:lpstr>
      <vt:lpstr>Site Classification:</vt:lpstr>
      <vt:lpstr>Seismic Coefficient Ca:</vt:lpstr>
      <vt:lpstr>Seismic Coefficient Cv:</vt:lpstr>
      <vt:lpstr>Importance Factor:</vt:lpstr>
      <vt:lpstr>عرض تقديمي في PowerPoint</vt:lpstr>
      <vt:lpstr>عرض تقديمي في PowerPoint</vt:lpstr>
      <vt:lpstr>Base Shear (V):</vt:lpstr>
      <vt:lpstr>Dynamic Analysis</vt:lpstr>
      <vt:lpstr>عرض تقديمي في PowerPoint</vt:lpstr>
      <vt:lpstr>Response Spectrum in  X-Direction:</vt:lpstr>
      <vt:lpstr>Response Spectrum in  Y-Direction: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Structural Elements design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 I 3D An And Design of Al-Bathan Tourist Resort</dc:title>
  <dc:creator>Ihab Toma</dc:creator>
  <cp:lastModifiedBy>jcc</cp:lastModifiedBy>
  <cp:revision>322</cp:revision>
  <dcterms:created xsi:type="dcterms:W3CDTF">2014-12-22T14:06:21Z</dcterms:created>
  <dcterms:modified xsi:type="dcterms:W3CDTF">2016-12-21T21:43:33Z</dcterms:modified>
</cp:coreProperties>
</file>