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gif" ContentType="image/gif"/>
  <Default Extension="tiff" ContentType="image/tiff"/>
  <Default Extension="vml" ContentType="application/vnd.openxmlformats-officedocument.vmlDrawing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87"/>
  </p:notesMasterIdLst>
  <p:sldIdLst>
    <p:sldId id="256" r:id="rId2"/>
    <p:sldId id="257" r:id="rId3"/>
    <p:sldId id="364" r:id="rId4"/>
    <p:sldId id="365" r:id="rId5"/>
    <p:sldId id="411" r:id="rId6"/>
    <p:sldId id="412" r:id="rId7"/>
    <p:sldId id="413" r:id="rId8"/>
    <p:sldId id="415" r:id="rId9"/>
    <p:sldId id="416" r:id="rId10"/>
    <p:sldId id="417" r:id="rId11"/>
    <p:sldId id="418" r:id="rId12"/>
    <p:sldId id="419" r:id="rId13"/>
    <p:sldId id="420" r:id="rId14"/>
    <p:sldId id="421" r:id="rId15"/>
    <p:sldId id="422" r:id="rId16"/>
    <p:sldId id="423" r:id="rId17"/>
    <p:sldId id="424" r:id="rId18"/>
    <p:sldId id="425" r:id="rId19"/>
    <p:sldId id="426" r:id="rId20"/>
    <p:sldId id="427" r:id="rId21"/>
    <p:sldId id="428" r:id="rId22"/>
    <p:sldId id="429" r:id="rId23"/>
    <p:sldId id="430" r:id="rId24"/>
    <p:sldId id="431" r:id="rId25"/>
    <p:sldId id="432" r:id="rId26"/>
    <p:sldId id="433" r:id="rId27"/>
    <p:sldId id="434" r:id="rId28"/>
    <p:sldId id="435" r:id="rId29"/>
    <p:sldId id="436" r:id="rId30"/>
    <p:sldId id="263" r:id="rId31"/>
    <p:sldId id="402" r:id="rId32"/>
    <p:sldId id="393" r:id="rId33"/>
    <p:sldId id="394" r:id="rId34"/>
    <p:sldId id="319" r:id="rId35"/>
    <p:sldId id="403" r:id="rId36"/>
    <p:sldId id="395" r:id="rId37"/>
    <p:sldId id="396" r:id="rId38"/>
    <p:sldId id="397" r:id="rId39"/>
    <p:sldId id="404" r:id="rId40"/>
    <p:sldId id="405" r:id="rId41"/>
    <p:sldId id="398" r:id="rId42"/>
    <p:sldId id="399" r:id="rId43"/>
    <p:sldId id="407" r:id="rId44"/>
    <p:sldId id="406" r:id="rId45"/>
    <p:sldId id="270" r:id="rId46"/>
    <p:sldId id="408" r:id="rId47"/>
    <p:sldId id="271" r:id="rId48"/>
    <p:sldId id="272" r:id="rId49"/>
    <p:sldId id="273" r:id="rId50"/>
    <p:sldId id="274" r:id="rId51"/>
    <p:sldId id="275" r:id="rId52"/>
    <p:sldId id="276" r:id="rId53"/>
    <p:sldId id="277" r:id="rId54"/>
    <p:sldId id="315" r:id="rId55"/>
    <p:sldId id="278" r:id="rId56"/>
    <p:sldId id="279" r:id="rId57"/>
    <p:sldId id="280" r:id="rId58"/>
    <p:sldId id="312" r:id="rId59"/>
    <p:sldId id="437" r:id="rId60"/>
    <p:sldId id="438" r:id="rId61"/>
    <p:sldId id="439" r:id="rId62"/>
    <p:sldId id="440" r:id="rId63"/>
    <p:sldId id="441" r:id="rId64"/>
    <p:sldId id="442" r:id="rId65"/>
    <p:sldId id="443" r:id="rId66"/>
    <p:sldId id="444" r:id="rId67"/>
    <p:sldId id="445" r:id="rId68"/>
    <p:sldId id="446" r:id="rId69"/>
    <p:sldId id="447" r:id="rId70"/>
    <p:sldId id="448" r:id="rId71"/>
    <p:sldId id="449" r:id="rId72"/>
    <p:sldId id="450" r:id="rId73"/>
    <p:sldId id="451" r:id="rId74"/>
    <p:sldId id="452" r:id="rId75"/>
    <p:sldId id="453" r:id="rId76"/>
    <p:sldId id="454" r:id="rId77"/>
    <p:sldId id="455" r:id="rId78"/>
    <p:sldId id="457" r:id="rId79"/>
    <p:sldId id="458" r:id="rId80"/>
    <p:sldId id="459" r:id="rId81"/>
    <p:sldId id="460" r:id="rId82"/>
    <p:sldId id="461" r:id="rId83"/>
    <p:sldId id="462" r:id="rId84"/>
    <p:sldId id="463" r:id="rId85"/>
    <p:sldId id="464" r:id="rId86"/>
  </p:sldIdLst>
  <p:sldSz cx="12188825" cy="7772400"/>
  <p:notesSz cx="9144000" cy="6858000"/>
  <p:defaultTextStyle>
    <a:defPPr>
      <a:defRPr lang="en-US"/>
    </a:defPPr>
    <a:lvl1pPr marL="0" algn="l" defTabSz="113906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69534" algn="l" defTabSz="113906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39068" algn="l" defTabSz="113906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708602" algn="l" defTabSz="113906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78136" algn="l" defTabSz="113906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847670" algn="l" defTabSz="113906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417204" algn="l" defTabSz="113906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986738" algn="l" defTabSz="113906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556272" algn="l" defTabSz="113906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66"/>
    <a:srgbClr val="F50B3D"/>
    <a:srgbClr val="990033"/>
    <a:srgbClr val="0099FF"/>
    <a:srgbClr val="FF7C80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4180" autoAdjust="0"/>
  </p:normalViewPr>
  <p:slideViewPr>
    <p:cSldViewPr>
      <p:cViewPr varScale="1">
        <p:scale>
          <a:sx n="65" d="100"/>
          <a:sy n="65" d="100"/>
        </p:scale>
        <p:origin x="810" y="66"/>
      </p:cViewPr>
      <p:guideLst>
        <p:guide orient="horz" pos="244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9D2E40-3481-4E83-BF3F-D189CD00D080}" type="doc">
      <dgm:prSet loTypeId="urn:microsoft.com/office/officeart/2005/8/layout/chevron2" loCatId="list" qsTypeId="urn:microsoft.com/office/officeart/2005/8/quickstyle/3d4" qsCatId="3D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D2AE78B2-5D82-48DE-876B-FF80EFA94181}">
      <dgm:prSet phldrT="[Text]"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Architectural Design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FB353229-BFF7-49C8-A837-60C9525EFB7B}" type="sibTrans" cxnId="{DAF0DA62-4060-449A-A37D-BCDF678CEC84}">
      <dgm:prSet/>
      <dgm:spPr/>
      <dgm:t>
        <a:bodyPr/>
        <a:lstStyle/>
        <a:p>
          <a:endParaRPr lang="en-US"/>
        </a:p>
      </dgm:t>
    </dgm:pt>
    <dgm:pt modelId="{6D604856-DD7E-4568-8643-FE9FD72968A7}" type="parTrans" cxnId="{DAF0DA62-4060-449A-A37D-BCDF678CEC84}">
      <dgm:prSet/>
      <dgm:spPr/>
      <dgm:t>
        <a:bodyPr/>
        <a:lstStyle/>
        <a:p>
          <a:endParaRPr lang="en-US"/>
        </a:p>
      </dgm:t>
    </dgm:pt>
    <dgm:pt modelId="{246FEB05-A663-486B-A47C-D9950937BF09}">
      <dgm:prSet phldrT="[Text]"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Site Analysis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A9FDA0AC-E7DC-4230-8BDE-649FC29D8E39}">
      <dgm:prSet phldrT="[Text]" custT="1"/>
      <dgm:spPr/>
      <dgm:t>
        <a:bodyPr/>
        <a:lstStyle/>
        <a:p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A075D45C-0A28-4226-B30E-2602BC456CDE}" type="sibTrans" cxnId="{85684288-6B52-4610-B9FC-5F619ABA80FC}">
      <dgm:prSet/>
      <dgm:spPr/>
      <dgm:t>
        <a:bodyPr/>
        <a:lstStyle/>
        <a:p>
          <a:endParaRPr lang="en-US"/>
        </a:p>
      </dgm:t>
    </dgm:pt>
    <dgm:pt modelId="{FAAFFB7F-B575-4137-9790-6F06A83BA56F}" type="parTrans" cxnId="{85684288-6B52-4610-B9FC-5F619ABA80FC}">
      <dgm:prSet/>
      <dgm:spPr/>
      <dgm:t>
        <a:bodyPr/>
        <a:lstStyle/>
        <a:p>
          <a:endParaRPr lang="en-US"/>
        </a:p>
      </dgm:t>
    </dgm:pt>
    <dgm:pt modelId="{ACFD4264-A8E3-4228-8C61-7FBC008F7C4F}" type="sibTrans" cxnId="{599A8506-8B29-480B-8DF3-2B5501CEE693}">
      <dgm:prSet/>
      <dgm:spPr/>
      <dgm:t>
        <a:bodyPr/>
        <a:lstStyle/>
        <a:p>
          <a:endParaRPr lang="en-US"/>
        </a:p>
      </dgm:t>
    </dgm:pt>
    <dgm:pt modelId="{C2710311-20D1-42BF-B4A3-9C4F82B24EAD}" type="parTrans" cxnId="{599A8506-8B29-480B-8DF3-2B5501CEE693}">
      <dgm:prSet/>
      <dgm:spPr/>
      <dgm:t>
        <a:bodyPr/>
        <a:lstStyle/>
        <a:p>
          <a:endParaRPr lang="en-US"/>
        </a:p>
      </dgm:t>
    </dgm:pt>
    <dgm:pt modelId="{E2D1E175-ED80-4431-8D01-05E8494C5BB0}">
      <dgm:prSet phldrT="[Text]"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Introduction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27DF7B7D-33E0-47E8-8013-4C8ABD026C4B}">
      <dgm:prSet phldrT="[Text]"/>
      <dgm:spPr/>
      <dgm:t>
        <a:bodyPr/>
        <a:lstStyle/>
        <a:p>
          <a:endParaRPr lang="en-US" dirty="0"/>
        </a:p>
      </dgm:t>
    </dgm:pt>
    <dgm:pt modelId="{3E3B89A8-4AC0-4627-8B64-C8AC8357911D}" type="sibTrans" cxnId="{FB99E732-1BB2-4144-A0FD-4D2C9637AB53}">
      <dgm:prSet/>
      <dgm:spPr/>
      <dgm:t>
        <a:bodyPr/>
        <a:lstStyle/>
        <a:p>
          <a:endParaRPr lang="en-US"/>
        </a:p>
      </dgm:t>
    </dgm:pt>
    <dgm:pt modelId="{BFDDFF7F-3806-4BB4-8140-1070FECB11EF}" type="parTrans" cxnId="{FB99E732-1BB2-4144-A0FD-4D2C9637AB53}">
      <dgm:prSet/>
      <dgm:spPr/>
      <dgm:t>
        <a:bodyPr/>
        <a:lstStyle/>
        <a:p>
          <a:endParaRPr lang="en-US"/>
        </a:p>
      </dgm:t>
    </dgm:pt>
    <dgm:pt modelId="{436E2A31-D23F-40AB-8A34-183C0B76F39F}" type="sibTrans" cxnId="{17FA2DDD-483F-4A55-8037-EF86E11CDC82}">
      <dgm:prSet/>
      <dgm:spPr/>
      <dgm:t>
        <a:bodyPr/>
        <a:lstStyle/>
        <a:p>
          <a:endParaRPr lang="en-US"/>
        </a:p>
      </dgm:t>
    </dgm:pt>
    <dgm:pt modelId="{F42C41D4-5BBC-43B0-AD47-A337C8192859}" type="parTrans" cxnId="{17FA2DDD-483F-4A55-8037-EF86E11CDC82}">
      <dgm:prSet/>
      <dgm:spPr/>
      <dgm:t>
        <a:bodyPr/>
        <a:lstStyle/>
        <a:p>
          <a:endParaRPr lang="en-US"/>
        </a:p>
      </dgm:t>
    </dgm:pt>
    <dgm:pt modelId="{342EC1C4-F02A-4F13-BB66-1D6B7D324ED3}">
      <dgm:prSet phldrT="[Text]" custT="1"/>
      <dgm:spPr/>
      <dgm:t>
        <a:bodyPr/>
        <a:lstStyle/>
        <a:p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854339BD-F2D1-4EFE-BD9E-52398E4C1511}" type="sibTrans" cxnId="{B4DFFBAF-CE50-4344-A886-9ADB665520D1}">
      <dgm:prSet/>
      <dgm:spPr/>
      <dgm:t>
        <a:bodyPr/>
        <a:lstStyle/>
        <a:p>
          <a:endParaRPr lang="en-US"/>
        </a:p>
      </dgm:t>
    </dgm:pt>
    <dgm:pt modelId="{EF74A491-5F18-413B-B6D1-7700532C3635}" type="parTrans" cxnId="{B4DFFBAF-CE50-4344-A886-9ADB665520D1}">
      <dgm:prSet/>
      <dgm:spPr/>
      <dgm:t>
        <a:bodyPr/>
        <a:lstStyle/>
        <a:p>
          <a:endParaRPr lang="en-US"/>
        </a:p>
      </dgm:t>
    </dgm:pt>
    <dgm:pt modelId="{7AE0B455-9724-470E-8475-F16DFF13D708}">
      <dgm:prSet phldrT="[Text]"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FD075019-557A-4B82-B9EF-5AB4D2F42BA5}" type="parTrans" cxnId="{5353A2FF-D61B-434D-AAF5-9E4C1F2F6DBF}">
      <dgm:prSet/>
      <dgm:spPr/>
      <dgm:t>
        <a:bodyPr/>
        <a:lstStyle/>
        <a:p>
          <a:endParaRPr lang="en-US"/>
        </a:p>
      </dgm:t>
    </dgm:pt>
    <dgm:pt modelId="{AC4807FD-0DDC-45DC-9F43-61A47BCBD329}" type="sibTrans" cxnId="{5353A2FF-D61B-434D-AAF5-9E4C1F2F6DBF}">
      <dgm:prSet/>
      <dgm:spPr/>
      <dgm:t>
        <a:bodyPr/>
        <a:lstStyle/>
        <a:p>
          <a:endParaRPr lang="en-US"/>
        </a:p>
      </dgm:t>
    </dgm:pt>
    <dgm:pt modelId="{96867995-59D8-4EE3-9408-28F15A0B4267}">
      <dgm:prSet phldrT="[Text]" custT="1"/>
      <dgm:spPr/>
      <dgm:t>
        <a:bodyPr/>
        <a:lstStyle/>
        <a:p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BF33FC18-C92A-423A-97AA-B45498B40A89}" type="parTrans" cxnId="{F5F7D4A9-D580-4477-9EE4-7DE2F737E038}">
      <dgm:prSet/>
      <dgm:spPr/>
      <dgm:t>
        <a:bodyPr/>
        <a:lstStyle/>
        <a:p>
          <a:endParaRPr lang="en-US"/>
        </a:p>
      </dgm:t>
    </dgm:pt>
    <dgm:pt modelId="{A2236CDB-BBEF-4F02-B871-00B93925E50C}" type="sibTrans" cxnId="{F5F7D4A9-D580-4477-9EE4-7DE2F737E038}">
      <dgm:prSet/>
      <dgm:spPr/>
      <dgm:t>
        <a:bodyPr/>
        <a:lstStyle/>
        <a:p>
          <a:endParaRPr lang="en-US"/>
        </a:p>
      </dgm:t>
    </dgm:pt>
    <dgm:pt modelId="{90C82F46-4F1F-4F19-B960-7B79D0E13E90}">
      <dgm:prSet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Environmental Design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F811B6E6-C389-41EA-8450-4A254BCE3947}" type="parTrans" cxnId="{AC2508E9-3221-4178-9EB5-D5F1D0F18CA6}">
      <dgm:prSet/>
      <dgm:spPr/>
      <dgm:t>
        <a:bodyPr/>
        <a:lstStyle/>
        <a:p>
          <a:endParaRPr lang="en-US"/>
        </a:p>
      </dgm:t>
    </dgm:pt>
    <dgm:pt modelId="{D858F9F3-22C9-4979-9498-3F93F2520B95}" type="sibTrans" cxnId="{AC2508E9-3221-4178-9EB5-D5F1D0F18CA6}">
      <dgm:prSet/>
      <dgm:spPr/>
      <dgm:t>
        <a:bodyPr/>
        <a:lstStyle/>
        <a:p>
          <a:endParaRPr lang="en-US"/>
        </a:p>
      </dgm:t>
    </dgm:pt>
    <dgm:pt modelId="{6C4A9151-7EFE-44C1-838F-F6BF951E2A43}">
      <dgm:prSet phldrT="[Text]" custT="1"/>
      <dgm:spPr/>
      <dgm:t>
        <a:bodyPr/>
        <a:lstStyle/>
        <a:p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CFD52FCA-0B06-4C4F-B127-B43BDB320AE1}" type="parTrans" cxnId="{3327A59E-71BA-4DD3-9975-2DA651E8A33D}">
      <dgm:prSet/>
      <dgm:spPr/>
      <dgm:t>
        <a:bodyPr/>
        <a:lstStyle/>
        <a:p>
          <a:endParaRPr lang="en-US"/>
        </a:p>
      </dgm:t>
    </dgm:pt>
    <dgm:pt modelId="{848C4B8C-7219-4763-858A-5F5F9F814713}" type="sibTrans" cxnId="{3327A59E-71BA-4DD3-9975-2DA651E8A33D}">
      <dgm:prSet/>
      <dgm:spPr/>
      <dgm:t>
        <a:bodyPr/>
        <a:lstStyle/>
        <a:p>
          <a:endParaRPr lang="en-US"/>
        </a:p>
      </dgm:t>
    </dgm:pt>
    <dgm:pt modelId="{2F4435B4-E741-484D-9B88-FD6F443709F3}">
      <dgm:prSet phldrT="[Text]" custT="1"/>
      <dgm:spPr/>
      <dgm:t>
        <a:bodyPr/>
        <a:lstStyle/>
        <a:p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7C2B0ECF-911F-4A16-8A36-E4E01C6E306C}" type="parTrans" cxnId="{66A0A629-6B2E-4D85-A650-DAEBE4486AD4}">
      <dgm:prSet/>
      <dgm:spPr/>
      <dgm:t>
        <a:bodyPr/>
        <a:lstStyle/>
        <a:p>
          <a:endParaRPr lang="en-US"/>
        </a:p>
      </dgm:t>
    </dgm:pt>
    <dgm:pt modelId="{76BE2872-8A73-4897-814E-7E7BAB2CCBC3}" type="sibTrans" cxnId="{66A0A629-6B2E-4D85-A650-DAEBE4486AD4}">
      <dgm:prSet/>
      <dgm:spPr/>
      <dgm:t>
        <a:bodyPr/>
        <a:lstStyle/>
        <a:p>
          <a:endParaRPr lang="en-US"/>
        </a:p>
      </dgm:t>
    </dgm:pt>
    <dgm:pt modelId="{33604F6B-6E6E-4814-931B-77258B2BFFB3}">
      <dgm:prSet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Structural Design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49F12176-3AA4-4213-9A24-6642FBE02423}" type="parTrans" cxnId="{BA7DD357-1E07-44E1-B26B-E7B56B4C2CC8}">
      <dgm:prSet/>
      <dgm:spPr/>
      <dgm:t>
        <a:bodyPr/>
        <a:lstStyle/>
        <a:p>
          <a:endParaRPr lang="en-US"/>
        </a:p>
      </dgm:t>
    </dgm:pt>
    <dgm:pt modelId="{E649E044-8C80-4563-8120-C390AC7064D2}" type="sibTrans" cxnId="{BA7DD357-1E07-44E1-B26B-E7B56B4C2CC8}">
      <dgm:prSet/>
      <dgm:spPr/>
      <dgm:t>
        <a:bodyPr/>
        <a:lstStyle/>
        <a:p>
          <a:endParaRPr lang="en-US"/>
        </a:p>
      </dgm:t>
    </dgm:pt>
    <dgm:pt modelId="{B16F7318-E264-40C6-BC4E-E55BD256C097}">
      <dgm:prSet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Mechanical And Safety Design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58E432AF-D0CB-45AC-9AEB-13889598D83E}" type="parTrans" cxnId="{687685C1-7051-4195-9844-FF182CF38F96}">
      <dgm:prSet/>
      <dgm:spPr/>
      <dgm:t>
        <a:bodyPr/>
        <a:lstStyle/>
        <a:p>
          <a:endParaRPr lang="en-US"/>
        </a:p>
      </dgm:t>
    </dgm:pt>
    <dgm:pt modelId="{2DAD4CFC-6C4E-409A-9F28-7D1ECD69641D}" type="sibTrans" cxnId="{687685C1-7051-4195-9844-FF182CF38F96}">
      <dgm:prSet/>
      <dgm:spPr/>
      <dgm:t>
        <a:bodyPr/>
        <a:lstStyle/>
        <a:p>
          <a:endParaRPr lang="en-US"/>
        </a:p>
      </dgm:t>
    </dgm:pt>
    <dgm:pt modelId="{B5BDA450-528E-4468-A5B3-0E4F62C05173}">
      <dgm:prSet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Quantity Survey And Cost Estimati</a:t>
          </a:r>
          <a:r>
            <a:rPr lang="en-US" sz="2600" dirty="0" smtClean="0"/>
            <a:t>on</a:t>
          </a:r>
          <a:endParaRPr lang="en-US" sz="2600" dirty="0"/>
        </a:p>
      </dgm:t>
    </dgm:pt>
    <dgm:pt modelId="{A6F0F2B2-0905-4A70-8CBE-C3F876FDF929}" type="parTrans" cxnId="{FC4C2036-90C6-49FD-B8FE-5C09030B79D2}">
      <dgm:prSet/>
      <dgm:spPr/>
      <dgm:t>
        <a:bodyPr/>
        <a:lstStyle/>
        <a:p>
          <a:endParaRPr lang="en-US"/>
        </a:p>
      </dgm:t>
    </dgm:pt>
    <dgm:pt modelId="{B1973B6E-5C22-434E-8F80-A3BF8F402CD9}" type="sibTrans" cxnId="{FC4C2036-90C6-49FD-B8FE-5C09030B79D2}">
      <dgm:prSet/>
      <dgm:spPr/>
      <dgm:t>
        <a:bodyPr/>
        <a:lstStyle/>
        <a:p>
          <a:endParaRPr lang="en-US"/>
        </a:p>
      </dgm:t>
    </dgm:pt>
    <dgm:pt modelId="{365F127D-B6AB-4947-868E-2C5C099AA8C0}">
      <dgm:prSet phldrT="[Text]" custT="1"/>
      <dgm:spPr/>
      <dgm:t>
        <a:bodyPr/>
        <a:lstStyle/>
        <a:p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479E64D5-E542-409D-8982-F1A339DC263C}" type="parTrans" cxnId="{56658EE4-7660-4B5D-982A-3B8727D6005C}">
      <dgm:prSet/>
      <dgm:spPr/>
      <dgm:t>
        <a:bodyPr/>
        <a:lstStyle/>
        <a:p>
          <a:endParaRPr lang="en-US"/>
        </a:p>
      </dgm:t>
    </dgm:pt>
    <dgm:pt modelId="{53FF4E76-3831-4B52-8A08-126D22E6E893}" type="sibTrans" cxnId="{56658EE4-7660-4B5D-982A-3B8727D6005C}">
      <dgm:prSet/>
      <dgm:spPr/>
      <dgm:t>
        <a:bodyPr/>
        <a:lstStyle/>
        <a:p>
          <a:endParaRPr lang="en-US"/>
        </a:p>
      </dgm:t>
    </dgm:pt>
    <dgm:pt modelId="{62837C2C-2BD8-4DFF-B79A-D708E118214E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 Electrical Design </a:t>
          </a:r>
        </a:p>
      </dgm:t>
    </dgm:pt>
    <dgm:pt modelId="{51EB0D7C-3E50-46FB-8399-D19E7CEEC379}" type="parTrans" cxnId="{54E77092-E977-4CF8-B5E8-30CE5185D29B}">
      <dgm:prSet/>
      <dgm:spPr/>
      <dgm:t>
        <a:bodyPr/>
        <a:lstStyle/>
        <a:p>
          <a:endParaRPr lang="en-US"/>
        </a:p>
      </dgm:t>
    </dgm:pt>
    <dgm:pt modelId="{1E4751D0-F8D1-46AA-A0B5-6AACBBB14B96}" type="sibTrans" cxnId="{54E77092-E977-4CF8-B5E8-30CE5185D29B}">
      <dgm:prSet/>
      <dgm:spPr/>
      <dgm:t>
        <a:bodyPr/>
        <a:lstStyle/>
        <a:p>
          <a:endParaRPr lang="en-US"/>
        </a:p>
      </dgm:t>
    </dgm:pt>
    <dgm:pt modelId="{7C73887F-558A-4439-895A-4802C93A996D}" type="pres">
      <dgm:prSet presAssocID="{DD9D2E40-3481-4E83-BF3F-D189CD00D08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D9E51E-D4B3-4138-881D-4D8005E7AB38}" type="pres">
      <dgm:prSet presAssocID="{27DF7B7D-33E0-47E8-8013-4C8ABD026C4B}" presName="composite" presStyleCnt="0"/>
      <dgm:spPr/>
    </dgm:pt>
    <dgm:pt modelId="{EED50B67-A6F8-4819-9820-982F646533E8}" type="pres">
      <dgm:prSet presAssocID="{27DF7B7D-33E0-47E8-8013-4C8ABD026C4B}" presName="parentText" presStyleLbl="align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1EA5CE-664A-492D-875D-75AFEE19393E}" type="pres">
      <dgm:prSet presAssocID="{27DF7B7D-33E0-47E8-8013-4C8ABD026C4B}" presName="descendantText" presStyleLbl="alignAcc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1D63AB-9077-49D5-B53D-D847C89C2C8E}" type="pres">
      <dgm:prSet presAssocID="{3E3B89A8-4AC0-4627-8B64-C8AC8357911D}" presName="sp" presStyleCnt="0"/>
      <dgm:spPr/>
    </dgm:pt>
    <dgm:pt modelId="{9AAAC5D9-6511-4DBE-8EEB-2DA9F15B6E38}" type="pres">
      <dgm:prSet presAssocID="{A9FDA0AC-E7DC-4230-8BDE-649FC29D8E39}" presName="composite" presStyleCnt="0"/>
      <dgm:spPr/>
    </dgm:pt>
    <dgm:pt modelId="{CE5928B5-6ECA-4486-B584-3CF31795E5FB}" type="pres">
      <dgm:prSet presAssocID="{A9FDA0AC-E7DC-4230-8BDE-649FC29D8E39}" presName="parentText" presStyleLbl="align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923DA6-D944-4C6E-83F0-5D336CC75E36}" type="pres">
      <dgm:prSet presAssocID="{A9FDA0AC-E7DC-4230-8BDE-649FC29D8E39}" presName="descendantText" presStyleLbl="alignAcc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34DD9E-1652-4DF6-86A5-890785E3005D}" type="pres">
      <dgm:prSet presAssocID="{A075D45C-0A28-4226-B30E-2602BC456CDE}" presName="sp" presStyleCnt="0"/>
      <dgm:spPr/>
    </dgm:pt>
    <dgm:pt modelId="{92BEEAF9-A044-4B01-8463-5A8313D23BBF}" type="pres">
      <dgm:prSet presAssocID="{342EC1C4-F02A-4F13-BB66-1D6B7D324ED3}" presName="composite" presStyleCnt="0"/>
      <dgm:spPr/>
    </dgm:pt>
    <dgm:pt modelId="{6C25CDC2-455E-47C5-98A5-D99F09E44FD5}" type="pres">
      <dgm:prSet presAssocID="{342EC1C4-F02A-4F13-BB66-1D6B7D324ED3}" presName="parentText" presStyleLbl="align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916EC-DFD2-46A5-B7AF-B141F7895673}" type="pres">
      <dgm:prSet presAssocID="{342EC1C4-F02A-4F13-BB66-1D6B7D324ED3}" presName="descendantText" presStyleLbl="alignAcc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9BF938-B767-4D05-AB58-4662114218F2}" type="pres">
      <dgm:prSet presAssocID="{854339BD-F2D1-4EFE-BD9E-52398E4C1511}" presName="sp" presStyleCnt="0"/>
      <dgm:spPr/>
    </dgm:pt>
    <dgm:pt modelId="{865A41C8-8594-49B2-8B96-FFD687C2A1B8}" type="pres">
      <dgm:prSet presAssocID="{7AE0B455-9724-470E-8475-F16DFF13D708}" presName="composite" presStyleCnt="0"/>
      <dgm:spPr/>
    </dgm:pt>
    <dgm:pt modelId="{8E053D98-EDEE-44AB-8BC2-12B24B53E828}" type="pres">
      <dgm:prSet presAssocID="{7AE0B455-9724-470E-8475-F16DFF13D708}" presName="parentText" presStyleLbl="align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4AEEFE-9C03-42A4-8AC5-0994BF6277A6}" type="pres">
      <dgm:prSet presAssocID="{7AE0B455-9724-470E-8475-F16DFF13D708}" presName="descendantText" presStyleLbl="alignAcc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7CFFD2-B59D-493E-A34D-1E7FF3FA4C13}" type="pres">
      <dgm:prSet presAssocID="{AC4807FD-0DDC-45DC-9F43-61A47BCBD329}" presName="sp" presStyleCnt="0"/>
      <dgm:spPr/>
    </dgm:pt>
    <dgm:pt modelId="{77288A4D-B402-4B03-A955-6E4B204A7C01}" type="pres">
      <dgm:prSet presAssocID="{6C4A9151-7EFE-44C1-838F-F6BF951E2A43}" presName="composite" presStyleCnt="0"/>
      <dgm:spPr/>
    </dgm:pt>
    <dgm:pt modelId="{DCD431B0-3A15-4A7B-B2D4-D47BBDDFD276}" type="pres">
      <dgm:prSet presAssocID="{6C4A9151-7EFE-44C1-838F-F6BF951E2A43}" presName="parentText" presStyleLbl="align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927FC6-B040-4432-BD52-41A65833319A}" type="pres">
      <dgm:prSet presAssocID="{6C4A9151-7EFE-44C1-838F-F6BF951E2A43}" presName="descendantText" presStyleLbl="alignAcc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768151-B1F7-4BD5-8FD4-AB6D5FAE1DF5}" type="pres">
      <dgm:prSet presAssocID="{848C4B8C-7219-4763-858A-5F5F9F814713}" presName="sp" presStyleCnt="0"/>
      <dgm:spPr/>
    </dgm:pt>
    <dgm:pt modelId="{E97D1F5E-2BDA-4D25-A43D-02A32013BFB7}" type="pres">
      <dgm:prSet presAssocID="{2F4435B4-E741-484D-9B88-FD6F443709F3}" presName="composite" presStyleCnt="0"/>
      <dgm:spPr/>
    </dgm:pt>
    <dgm:pt modelId="{3BD99342-3774-468F-A5C7-4C7676BE2A5A}" type="pres">
      <dgm:prSet presAssocID="{2F4435B4-E741-484D-9B88-FD6F443709F3}" presName="parentText" presStyleLbl="align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F08E13-88E0-4599-BBDE-3DBB1F68ED8D}" type="pres">
      <dgm:prSet presAssocID="{2F4435B4-E741-484D-9B88-FD6F443709F3}" presName="descendantText" presStyleLbl="alignAcc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75C7E-6C13-46E5-B0E6-AC15C3A1BF0E}" type="pres">
      <dgm:prSet presAssocID="{76BE2872-8A73-4897-814E-7E7BAB2CCBC3}" presName="sp" presStyleCnt="0"/>
      <dgm:spPr/>
    </dgm:pt>
    <dgm:pt modelId="{C1AE74AD-7A36-473E-99F2-09D7B6C49B1B}" type="pres">
      <dgm:prSet presAssocID="{365F127D-B6AB-4947-868E-2C5C099AA8C0}" presName="composite" presStyleCnt="0"/>
      <dgm:spPr/>
    </dgm:pt>
    <dgm:pt modelId="{3CEE9D8D-EBDD-4BA6-9147-2D625FD31B9A}" type="pres">
      <dgm:prSet presAssocID="{365F127D-B6AB-4947-868E-2C5C099AA8C0}" presName="parentText" presStyleLbl="align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6D97DA-23B7-4F34-8F4F-42D8B3491D4B}" type="pres">
      <dgm:prSet presAssocID="{365F127D-B6AB-4947-868E-2C5C099AA8C0}" presName="descendantText" presStyleLbl="alignAcc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E2C3-84C5-4B1F-8337-6D1DFB3FE951}" type="pres">
      <dgm:prSet presAssocID="{53FF4E76-3831-4B52-8A08-126D22E6E893}" presName="sp" presStyleCnt="0"/>
      <dgm:spPr/>
    </dgm:pt>
    <dgm:pt modelId="{BF940BAF-91AB-4E12-9377-4B856309F979}" type="pres">
      <dgm:prSet presAssocID="{96867995-59D8-4EE3-9408-28F15A0B4267}" presName="composite" presStyleCnt="0"/>
      <dgm:spPr/>
    </dgm:pt>
    <dgm:pt modelId="{F24EFCE0-4730-4F96-982F-39E3939FD7C9}" type="pres">
      <dgm:prSet presAssocID="{96867995-59D8-4EE3-9408-28F15A0B4267}" presName="parentText" presStyleLbl="align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2F520D-7E04-467D-82F6-168BF95F9FF2}" type="pres">
      <dgm:prSet presAssocID="{96867995-59D8-4EE3-9408-28F15A0B4267}" presName="descendantText" presStyleLbl="alignAcc1" presStyleIdx="7" presStyleCnt="8" custLinFactNeighborX="207" custLinFactNeighborY="253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53A2FF-D61B-434D-AAF5-9E4C1F2F6DBF}" srcId="{DD9D2E40-3481-4E83-BF3F-D189CD00D080}" destId="{7AE0B455-9724-470E-8475-F16DFF13D708}" srcOrd="3" destOrd="0" parTransId="{FD075019-557A-4B82-B9EF-5AB4D2F42BA5}" sibTransId="{AC4807FD-0DDC-45DC-9F43-61A47BCBD329}"/>
    <dgm:cxn modelId="{BCC150C9-C2B9-468E-B743-36F7A3C3CD50}" type="presOf" srcId="{246FEB05-A663-486B-A47C-D9950937BF09}" destId="{E0923DA6-D944-4C6E-83F0-5D336CC75E36}" srcOrd="0" destOrd="0" presId="urn:microsoft.com/office/officeart/2005/8/layout/chevron2"/>
    <dgm:cxn modelId="{FB99E732-1BB2-4144-A0FD-4D2C9637AB53}" srcId="{DD9D2E40-3481-4E83-BF3F-D189CD00D080}" destId="{27DF7B7D-33E0-47E8-8013-4C8ABD026C4B}" srcOrd="0" destOrd="0" parTransId="{BFDDFF7F-3806-4BB4-8140-1070FECB11EF}" sibTransId="{3E3B89A8-4AC0-4627-8B64-C8AC8357911D}"/>
    <dgm:cxn modelId="{66A0A629-6B2E-4D85-A650-DAEBE4486AD4}" srcId="{DD9D2E40-3481-4E83-BF3F-D189CD00D080}" destId="{2F4435B4-E741-484D-9B88-FD6F443709F3}" srcOrd="5" destOrd="0" parTransId="{7C2B0ECF-911F-4A16-8A36-E4E01C6E306C}" sibTransId="{76BE2872-8A73-4897-814E-7E7BAB2CCBC3}"/>
    <dgm:cxn modelId="{AC2508E9-3221-4178-9EB5-D5F1D0F18CA6}" srcId="{7AE0B455-9724-470E-8475-F16DFF13D708}" destId="{90C82F46-4F1F-4F19-B960-7B79D0E13E90}" srcOrd="0" destOrd="0" parTransId="{F811B6E6-C389-41EA-8450-4A254BCE3947}" sibTransId="{D858F9F3-22C9-4979-9498-3F93F2520B95}"/>
    <dgm:cxn modelId="{72CD1A77-5635-4FF2-B6F0-A1A076527851}" type="presOf" srcId="{365F127D-B6AB-4947-868E-2C5C099AA8C0}" destId="{3CEE9D8D-EBDD-4BA6-9147-2D625FD31B9A}" srcOrd="0" destOrd="0" presId="urn:microsoft.com/office/officeart/2005/8/layout/chevron2"/>
    <dgm:cxn modelId="{FC4C2036-90C6-49FD-B8FE-5C09030B79D2}" srcId="{96867995-59D8-4EE3-9408-28F15A0B4267}" destId="{B5BDA450-528E-4468-A5B3-0E4F62C05173}" srcOrd="0" destOrd="0" parTransId="{A6F0F2B2-0905-4A70-8CBE-C3F876FDF929}" sibTransId="{B1973B6E-5C22-434E-8F80-A3BF8F402CD9}"/>
    <dgm:cxn modelId="{687685C1-7051-4195-9844-FF182CF38F96}" srcId="{2F4435B4-E741-484D-9B88-FD6F443709F3}" destId="{B16F7318-E264-40C6-BC4E-E55BD256C097}" srcOrd="0" destOrd="0" parTransId="{58E432AF-D0CB-45AC-9AEB-13889598D83E}" sibTransId="{2DAD4CFC-6C4E-409A-9F28-7D1ECD69641D}"/>
    <dgm:cxn modelId="{BA7DD357-1E07-44E1-B26B-E7B56B4C2CC8}" srcId="{6C4A9151-7EFE-44C1-838F-F6BF951E2A43}" destId="{33604F6B-6E6E-4814-931B-77258B2BFFB3}" srcOrd="0" destOrd="0" parTransId="{49F12176-3AA4-4213-9A24-6642FBE02423}" sibTransId="{E649E044-8C80-4563-8120-C390AC7064D2}"/>
    <dgm:cxn modelId="{54E77092-E977-4CF8-B5E8-30CE5185D29B}" srcId="{365F127D-B6AB-4947-868E-2C5C099AA8C0}" destId="{62837C2C-2BD8-4DFF-B79A-D708E118214E}" srcOrd="0" destOrd="0" parTransId="{51EB0D7C-3E50-46FB-8399-D19E7CEEC379}" sibTransId="{1E4751D0-F8D1-46AA-A0B5-6AACBBB14B96}"/>
    <dgm:cxn modelId="{3E536090-3BCE-419B-83A5-1EA20A20FA85}" type="presOf" srcId="{6C4A9151-7EFE-44C1-838F-F6BF951E2A43}" destId="{DCD431B0-3A15-4A7B-B2D4-D47BBDDFD276}" srcOrd="0" destOrd="0" presId="urn:microsoft.com/office/officeart/2005/8/layout/chevron2"/>
    <dgm:cxn modelId="{F5F7D4A9-D580-4477-9EE4-7DE2F737E038}" srcId="{DD9D2E40-3481-4E83-BF3F-D189CD00D080}" destId="{96867995-59D8-4EE3-9408-28F15A0B4267}" srcOrd="7" destOrd="0" parTransId="{BF33FC18-C92A-423A-97AA-B45498B40A89}" sibTransId="{A2236CDB-BBEF-4F02-B871-00B93925E50C}"/>
    <dgm:cxn modelId="{BFA50B34-67D4-46A5-BC25-F41BFF781DCE}" type="presOf" srcId="{62837C2C-2BD8-4DFF-B79A-D708E118214E}" destId="{316D97DA-23B7-4F34-8F4F-42D8B3491D4B}" srcOrd="0" destOrd="0" presId="urn:microsoft.com/office/officeart/2005/8/layout/chevron2"/>
    <dgm:cxn modelId="{A49A5758-0AFC-430F-992E-16D040DA4670}" type="presOf" srcId="{27DF7B7D-33E0-47E8-8013-4C8ABD026C4B}" destId="{EED50B67-A6F8-4819-9820-982F646533E8}" srcOrd="0" destOrd="0" presId="urn:microsoft.com/office/officeart/2005/8/layout/chevron2"/>
    <dgm:cxn modelId="{A49CCE97-7D05-4F40-B35A-DE805BABD15A}" type="presOf" srcId="{A9FDA0AC-E7DC-4230-8BDE-649FC29D8E39}" destId="{CE5928B5-6ECA-4486-B584-3CF31795E5FB}" srcOrd="0" destOrd="0" presId="urn:microsoft.com/office/officeart/2005/8/layout/chevron2"/>
    <dgm:cxn modelId="{3327A59E-71BA-4DD3-9975-2DA651E8A33D}" srcId="{DD9D2E40-3481-4E83-BF3F-D189CD00D080}" destId="{6C4A9151-7EFE-44C1-838F-F6BF951E2A43}" srcOrd="4" destOrd="0" parTransId="{CFD52FCA-0B06-4C4F-B127-B43BDB320AE1}" sibTransId="{848C4B8C-7219-4763-858A-5F5F9F814713}"/>
    <dgm:cxn modelId="{CB24FA7A-0887-4370-9E5D-CBB30FE095CB}" type="presOf" srcId="{342EC1C4-F02A-4F13-BB66-1D6B7D324ED3}" destId="{6C25CDC2-455E-47C5-98A5-D99F09E44FD5}" srcOrd="0" destOrd="0" presId="urn:microsoft.com/office/officeart/2005/8/layout/chevron2"/>
    <dgm:cxn modelId="{8C015221-BCC6-42F5-8C37-C69C36AEE25D}" type="presOf" srcId="{90C82F46-4F1F-4F19-B960-7B79D0E13E90}" destId="{864AEEFE-9C03-42A4-8AC5-0994BF6277A6}" srcOrd="0" destOrd="0" presId="urn:microsoft.com/office/officeart/2005/8/layout/chevron2"/>
    <dgm:cxn modelId="{01FCDCC9-C059-4FA6-8045-74A08CEAF956}" type="presOf" srcId="{33604F6B-6E6E-4814-931B-77258B2BFFB3}" destId="{A2927FC6-B040-4432-BD52-41A65833319A}" srcOrd="0" destOrd="0" presId="urn:microsoft.com/office/officeart/2005/8/layout/chevron2"/>
    <dgm:cxn modelId="{75F13387-844F-4DF4-BB4F-262F9979765D}" type="presOf" srcId="{E2D1E175-ED80-4431-8D01-05E8494C5BB0}" destId="{111EA5CE-664A-492D-875D-75AFEE19393E}" srcOrd="0" destOrd="0" presId="urn:microsoft.com/office/officeart/2005/8/layout/chevron2"/>
    <dgm:cxn modelId="{C3358ED8-AD7E-4A50-8E99-C771A4E02367}" type="presOf" srcId="{7AE0B455-9724-470E-8475-F16DFF13D708}" destId="{8E053D98-EDEE-44AB-8BC2-12B24B53E828}" srcOrd="0" destOrd="0" presId="urn:microsoft.com/office/officeart/2005/8/layout/chevron2"/>
    <dgm:cxn modelId="{DAF0DA62-4060-449A-A37D-BCDF678CEC84}" srcId="{342EC1C4-F02A-4F13-BB66-1D6B7D324ED3}" destId="{D2AE78B2-5D82-48DE-876B-FF80EFA94181}" srcOrd="0" destOrd="0" parTransId="{6D604856-DD7E-4568-8643-FE9FD72968A7}" sibTransId="{FB353229-BFF7-49C8-A837-60C9525EFB7B}"/>
    <dgm:cxn modelId="{F038A441-411B-49A1-A5CA-96C96340533D}" type="presOf" srcId="{2F4435B4-E741-484D-9B88-FD6F443709F3}" destId="{3BD99342-3774-468F-A5C7-4C7676BE2A5A}" srcOrd="0" destOrd="0" presId="urn:microsoft.com/office/officeart/2005/8/layout/chevron2"/>
    <dgm:cxn modelId="{DCCB6F51-1FD4-492F-BB38-54FB7B762234}" type="presOf" srcId="{B5BDA450-528E-4468-A5B3-0E4F62C05173}" destId="{382F520D-7E04-467D-82F6-168BF95F9FF2}" srcOrd="0" destOrd="0" presId="urn:microsoft.com/office/officeart/2005/8/layout/chevron2"/>
    <dgm:cxn modelId="{7E2927F2-B28F-4B70-A727-CE1F4A8DED77}" type="presOf" srcId="{B16F7318-E264-40C6-BC4E-E55BD256C097}" destId="{47F08E13-88E0-4599-BBDE-3DBB1F68ED8D}" srcOrd="0" destOrd="0" presId="urn:microsoft.com/office/officeart/2005/8/layout/chevron2"/>
    <dgm:cxn modelId="{17FA2DDD-483F-4A55-8037-EF86E11CDC82}" srcId="{27DF7B7D-33E0-47E8-8013-4C8ABD026C4B}" destId="{E2D1E175-ED80-4431-8D01-05E8494C5BB0}" srcOrd="0" destOrd="0" parTransId="{F42C41D4-5BBC-43B0-AD47-A337C8192859}" sibTransId="{436E2A31-D23F-40AB-8A34-183C0B76F39F}"/>
    <dgm:cxn modelId="{56658EE4-7660-4B5D-982A-3B8727D6005C}" srcId="{DD9D2E40-3481-4E83-BF3F-D189CD00D080}" destId="{365F127D-B6AB-4947-868E-2C5C099AA8C0}" srcOrd="6" destOrd="0" parTransId="{479E64D5-E542-409D-8982-F1A339DC263C}" sibTransId="{53FF4E76-3831-4B52-8A08-126D22E6E893}"/>
    <dgm:cxn modelId="{A3CCF839-0F34-4599-8200-FEB875282F8E}" type="presOf" srcId="{D2AE78B2-5D82-48DE-876B-FF80EFA94181}" destId="{8AD916EC-DFD2-46A5-B7AF-B141F7895673}" srcOrd="0" destOrd="0" presId="urn:microsoft.com/office/officeart/2005/8/layout/chevron2"/>
    <dgm:cxn modelId="{599A8506-8B29-480B-8DF3-2B5501CEE693}" srcId="{A9FDA0AC-E7DC-4230-8BDE-649FC29D8E39}" destId="{246FEB05-A663-486B-A47C-D9950937BF09}" srcOrd="0" destOrd="0" parTransId="{C2710311-20D1-42BF-B4A3-9C4F82B24EAD}" sibTransId="{ACFD4264-A8E3-4228-8C61-7FBC008F7C4F}"/>
    <dgm:cxn modelId="{85684288-6B52-4610-B9FC-5F619ABA80FC}" srcId="{DD9D2E40-3481-4E83-BF3F-D189CD00D080}" destId="{A9FDA0AC-E7DC-4230-8BDE-649FC29D8E39}" srcOrd="1" destOrd="0" parTransId="{FAAFFB7F-B575-4137-9790-6F06A83BA56F}" sibTransId="{A075D45C-0A28-4226-B30E-2602BC456CDE}"/>
    <dgm:cxn modelId="{B4DFFBAF-CE50-4344-A886-9ADB665520D1}" srcId="{DD9D2E40-3481-4E83-BF3F-D189CD00D080}" destId="{342EC1C4-F02A-4F13-BB66-1D6B7D324ED3}" srcOrd="2" destOrd="0" parTransId="{EF74A491-5F18-413B-B6D1-7700532C3635}" sibTransId="{854339BD-F2D1-4EFE-BD9E-52398E4C1511}"/>
    <dgm:cxn modelId="{22954F92-7633-4F46-B63F-EF4212E761A4}" type="presOf" srcId="{96867995-59D8-4EE3-9408-28F15A0B4267}" destId="{F24EFCE0-4730-4F96-982F-39E3939FD7C9}" srcOrd="0" destOrd="0" presId="urn:microsoft.com/office/officeart/2005/8/layout/chevron2"/>
    <dgm:cxn modelId="{CD8AB286-30E5-43A3-8F8E-668A6607D296}" type="presOf" srcId="{DD9D2E40-3481-4E83-BF3F-D189CD00D080}" destId="{7C73887F-558A-4439-895A-4802C93A996D}" srcOrd="0" destOrd="0" presId="urn:microsoft.com/office/officeart/2005/8/layout/chevron2"/>
    <dgm:cxn modelId="{7966C91D-B9F7-4C48-ABE3-9D24E9ED8756}" type="presParOf" srcId="{7C73887F-558A-4439-895A-4802C93A996D}" destId="{ADD9E51E-D4B3-4138-881D-4D8005E7AB38}" srcOrd="0" destOrd="0" presId="urn:microsoft.com/office/officeart/2005/8/layout/chevron2"/>
    <dgm:cxn modelId="{6BD76FE9-C47D-4F8F-8C23-DCA1641880E8}" type="presParOf" srcId="{ADD9E51E-D4B3-4138-881D-4D8005E7AB38}" destId="{EED50B67-A6F8-4819-9820-982F646533E8}" srcOrd="0" destOrd="0" presId="urn:microsoft.com/office/officeart/2005/8/layout/chevron2"/>
    <dgm:cxn modelId="{23B873D9-9724-4F38-B1C5-DAC968AC4B7F}" type="presParOf" srcId="{ADD9E51E-D4B3-4138-881D-4D8005E7AB38}" destId="{111EA5CE-664A-492D-875D-75AFEE19393E}" srcOrd="1" destOrd="0" presId="urn:microsoft.com/office/officeart/2005/8/layout/chevron2"/>
    <dgm:cxn modelId="{8B62EFEE-190C-4FDC-8D03-8E58B1129769}" type="presParOf" srcId="{7C73887F-558A-4439-895A-4802C93A996D}" destId="{211D63AB-9077-49D5-B53D-D847C89C2C8E}" srcOrd="1" destOrd="0" presId="urn:microsoft.com/office/officeart/2005/8/layout/chevron2"/>
    <dgm:cxn modelId="{7362A051-BCBE-4A62-9BBC-21CCC320AC96}" type="presParOf" srcId="{7C73887F-558A-4439-895A-4802C93A996D}" destId="{9AAAC5D9-6511-4DBE-8EEB-2DA9F15B6E38}" srcOrd="2" destOrd="0" presId="urn:microsoft.com/office/officeart/2005/8/layout/chevron2"/>
    <dgm:cxn modelId="{EE46CD7D-C56F-4C12-B599-FD17019697F6}" type="presParOf" srcId="{9AAAC5D9-6511-4DBE-8EEB-2DA9F15B6E38}" destId="{CE5928B5-6ECA-4486-B584-3CF31795E5FB}" srcOrd="0" destOrd="0" presId="urn:microsoft.com/office/officeart/2005/8/layout/chevron2"/>
    <dgm:cxn modelId="{F633DA1F-3F9E-485C-B042-2BE78D2951AC}" type="presParOf" srcId="{9AAAC5D9-6511-4DBE-8EEB-2DA9F15B6E38}" destId="{E0923DA6-D944-4C6E-83F0-5D336CC75E36}" srcOrd="1" destOrd="0" presId="urn:microsoft.com/office/officeart/2005/8/layout/chevron2"/>
    <dgm:cxn modelId="{4BB110C0-E565-46A9-AB2A-F2AC0DE048C6}" type="presParOf" srcId="{7C73887F-558A-4439-895A-4802C93A996D}" destId="{9234DD9E-1652-4DF6-86A5-890785E3005D}" srcOrd="3" destOrd="0" presId="urn:microsoft.com/office/officeart/2005/8/layout/chevron2"/>
    <dgm:cxn modelId="{97CD9054-82BA-46EE-BCE7-6A1C0933191E}" type="presParOf" srcId="{7C73887F-558A-4439-895A-4802C93A996D}" destId="{92BEEAF9-A044-4B01-8463-5A8313D23BBF}" srcOrd="4" destOrd="0" presId="urn:microsoft.com/office/officeart/2005/8/layout/chevron2"/>
    <dgm:cxn modelId="{5E2B6134-8C40-4E0F-BF9A-B7AA6EE28655}" type="presParOf" srcId="{92BEEAF9-A044-4B01-8463-5A8313D23BBF}" destId="{6C25CDC2-455E-47C5-98A5-D99F09E44FD5}" srcOrd="0" destOrd="0" presId="urn:microsoft.com/office/officeart/2005/8/layout/chevron2"/>
    <dgm:cxn modelId="{1FE88D0D-97F5-4122-ADD6-2C8C44DA884F}" type="presParOf" srcId="{92BEEAF9-A044-4B01-8463-5A8313D23BBF}" destId="{8AD916EC-DFD2-46A5-B7AF-B141F7895673}" srcOrd="1" destOrd="0" presId="urn:microsoft.com/office/officeart/2005/8/layout/chevron2"/>
    <dgm:cxn modelId="{277C546F-0EF7-4887-9172-E7D27713E150}" type="presParOf" srcId="{7C73887F-558A-4439-895A-4802C93A996D}" destId="{D29BF938-B767-4D05-AB58-4662114218F2}" srcOrd="5" destOrd="0" presId="urn:microsoft.com/office/officeart/2005/8/layout/chevron2"/>
    <dgm:cxn modelId="{D3424481-5A17-4CB2-8917-7543183D97DC}" type="presParOf" srcId="{7C73887F-558A-4439-895A-4802C93A996D}" destId="{865A41C8-8594-49B2-8B96-FFD687C2A1B8}" srcOrd="6" destOrd="0" presId="urn:microsoft.com/office/officeart/2005/8/layout/chevron2"/>
    <dgm:cxn modelId="{C841FB06-478A-4350-A132-5B38CBC44E30}" type="presParOf" srcId="{865A41C8-8594-49B2-8B96-FFD687C2A1B8}" destId="{8E053D98-EDEE-44AB-8BC2-12B24B53E828}" srcOrd="0" destOrd="0" presId="urn:microsoft.com/office/officeart/2005/8/layout/chevron2"/>
    <dgm:cxn modelId="{A7C0AD17-401C-4F57-8F63-F51696F019BE}" type="presParOf" srcId="{865A41C8-8594-49B2-8B96-FFD687C2A1B8}" destId="{864AEEFE-9C03-42A4-8AC5-0994BF6277A6}" srcOrd="1" destOrd="0" presId="urn:microsoft.com/office/officeart/2005/8/layout/chevron2"/>
    <dgm:cxn modelId="{8F948714-3931-42A6-BF57-9D8398D8E55A}" type="presParOf" srcId="{7C73887F-558A-4439-895A-4802C93A996D}" destId="{B07CFFD2-B59D-493E-A34D-1E7FF3FA4C13}" srcOrd="7" destOrd="0" presId="urn:microsoft.com/office/officeart/2005/8/layout/chevron2"/>
    <dgm:cxn modelId="{B0965F79-FDFA-456C-8CEB-940F83725DE1}" type="presParOf" srcId="{7C73887F-558A-4439-895A-4802C93A996D}" destId="{77288A4D-B402-4B03-A955-6E4B204A7C01}" srcOrd="8" destOrd="0" presId="urn:microsoft.com/office/officeart/2005/8/layout/chevron2"/>
    <dgm:cxn modelId="{8DA030F3-1996-42F0-AD59-2D95AD4C606B}" type="presParOf" srcId="{77288A4D-B402-4B03-A955-6E4B204A7C01}" destId="{DCD431B0-3A15-4A7B-B2D4-D47BBDDFD276}" srcOrd="0" destOrd="0" presId="urn:microsoft.com/office/officeart/2005/8/layout/chevron2"/>
    <dgm:cxn modelId="{21AC763A-6B43-4002-837C-959295240E5B}" type="presParOf" srcId="{77288A4D-B402-4B03-A955-6E4B204A7C01}" destId="{A2927FC6-B040-4432-BD52-41A65833319A}" srcOrd="1" destOrd="0" presId="urn:microsoft.com/office/officeart/2005/8/layout/chevron2"/>
    <dgm:cxn modelId="{8095D0C1-3440-4E13-A25A-6C3E34556076}" type="presParOf" srcId="{7C73887F-558A-4439-895A-4802C93A996D}" destId="{C3768151-B1F7-4BD5-8FD4-AB6D5FAE1DF5}" srcOrd="9" destOrd="0" presId="urn:microsoft.com/office/officeart/2005/8/layout/chevron2"/>
    <dgm:cxn modelId="{42B7373D-BE37-4C93-858E-DDEF3ABC9863}" type="presParOf" srcId="{7C73887F-558A-4439-895A-4802C93A996D}" destId="{E97D1F5E-2BDA-4D25-A43D-02A32013BFB7}" srcOrd="10" destOrd="0" presId="urn:microsoft.com/office/officeart/2005/8/layout/chevron2"/>
    <dgm:cxn modelId="{BFE9D562-8C8C-483F-BE07-6067DFF996B3}" type="presParOf" srcId="{E97D1F5E-2BDA-4D25-A43D-02A32013BFB7}" destId="{3BD99342-3774-468F-A5C7-4C7676BE2A5A}" srcOrd="0" destOrd="0" presId="urn:microsoft.com/office/officeart/2005/8/layout/chevron2"/>
    <dgm:cxn modelId="{BD588553-F9FC-42FD-BB03-9608B2712A0D}" type="presParOf" srcId="{E97D1F5E-2BDA-4D25-A43D-02A32013BFB7}" destId="{47F08E13-88E0-4599-BBDE-3DBB1F68ED8D}" srcOrd="1" destOrd="0" presId="urn:microsoft.com/office/officeart/2005/8/layout/chevron2"/>
    <dgm:cxn modelId="{66EF294F-334C-4C04-84F8-34CD35DC741B}" type="presParOf" srcId="{7C73887F-558A-4439-895A-4802C93A996D}" destId="{E0B75C7E-6C13-46E5-B0E6-AC15C3A1BF0E}" srcOrd="11" destOrd="0" presId="urn:microsoft.com/office/officeart/2005/8/layout/chevron2"/>
    <dgm:cxn modelId="{CA243DFC-C6CD-493C-B16F-0932E6851676}" type="presParOf" srcId="{7C73887F-558A-4439-895A-4802C93A996D}" destId="{C1AE74AD-7A36-473E-99F2-09D7B6C49B1B}" srcOrd="12" destOrd="0" presId="urn:microsoft.com/office/officeart/2005/8/layout/chevron2"/>
    <dgm:cxn modelId="{FE46CDE7-88BF-4E32-9858-7DDF16EB8A5A}" type="presParOf" srcId="{C1AE74AD-7A36-473E-99F2-09D7B6C49B1B}" destId="{3CEE9D8D-EBDD-4BA6-9147-2D625FD31B9A}" srcOrd="0" destOrd="0" presId="urn:microsoft.com/office/officeart/2005/8/layout/chevron2"/>
    <dgm:cxn modelId="{026EAA2D-C112-4822-A500-9B9A75AEA621}" type="presParOf" srcId="{C1AE74AD-7A36-473E-99F2-09D7B6C49B1B}" destId="{316D97DA-23B7-4F34-8F4F-42D8B3491D4B}" srcOrd="1" destOrd="0" presId="urn:microsoft.com/office/officeart/2005/8/layout/chevron2"/>
    <dgm:cxn modelId="{395F6394-FEF0-44BF-AC2C-1B4BDE69A3AC}" type="presParOf" srcId="{7C73887F-558A-4439-895A-4802C93A996D}" destId="{B8C8E2C3-84C5-4B1F-8337-6D1DFB3FE951}" srcOrd="13" destOrd="0" presId="urn:microsoft.com/office/officeart/2005/8/layout/chevron2"/>
    <dgm:cxn modelId="{2D3523B2-EDAD-498A-B8F2-42108E6AE6C3}" type="presParOf" srcId="{7C73887F-558A-4439-895A-4802C93A996D}" destId="{BF940BAF-91AB-4E12-9377-4B856309F979}" srcOrd="14" destOrd="0" presId="urn:microsoft.com/office/officeart/2005/8/layout/chevron2"/>
    <dgm:cxn modelId="{C784D33D-E889-43F8-9C5E-57BB64A8672B}" type="presParOf" srcId="{BF940BAF-91AB-4E12-9377-4B856309F979}" destId="{F24EFCE0-4730-4F96-982F-39E3939FD7C9}" srcOrd="0" destOrd="0" presId="urn:microsoft.com/office/officeart/2005/8/layout/chevron2"/>
    <dgm:cxn modelId="{8D53CE37-C59C-4FF5-AA98-86823CDC5B22}" type="presParOf" srcId="{BF940BAF-91AB-4E12-9377-4B856309F979}" destId="{382F520D-7E04-467D-82F6-168BF95F9F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50B67-A6F8-4819-9820-982F646533E8}">
      <dsp:nvSpPr>
        <dsp:cNvPr id="0" name=""/>
        <dsp:cNvSpPr/>
      </dsp:nvSpPr>
      <dsp:spPr>
        <a:xfrm rot="5400000">
          <a:off x="-106538" y="113303"/>
          <a:ext cx="710257" cy="49718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 rot="-5400000">
        <a:off x="1" y="255354"/>
        <a:ext cx="497180" cy="213077"/>
      </dsp:txXfrm>
    </dsp:sp>
    <dsp:sp modelId="{111EA5CE-664A-492D-875D-75AFEE19393E}">
      <dsp:nvSpPr>
        <dsp:cNvPr id="0" name=""/>
        <dsp:cNvSpPr/>
      </dsp:nvSpPr>
      <dsp:spPr>
        <a:xfrm rot="5400000">
          <a:off x="4131484" y="-3627539"/>
          <a:ext cx="461667" cy="7730276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Introduction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97180" y="29302"/>
        <a:ext cx="7707739" cy="416593"/>
      </dsp:txXfrm>
    </dsp:sp>
    <dsp:sp modelId="{CE5928B5-6ECA-4486-B584-3CF31795E5FB}">
      <dsp:nvSpPr>
        <dsp:cNvPr id="0" name=""/>
        <dsp:cNvSpPr/>
      </dsp:nvSpPr>
      <dsp:spPr>
        <a:xfrm rot="5400000">
          <a:off x="-106538" y="750133"/>
          <a:ext cx="710257" cy="49718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892184"/>
        <a:ext cx="497180" cy="213077"/>
      </dsp:txXfrm>
    </dsp:sp>
    <dsp:sp modelId="{E0923DA6-D944-4C6E-83F0-5D336CC75E36}">
      <dsp:nvSpPr>
        <dsp:cNvPr id="0" name=""/>
        <dsp:cNvSpPr/>
      </dsp:nvSpPr>
      <dsp:spPr>
        <a:xfrm rot="5400000">
          <a:off x="4131484" y="-2990709"/>
          <a:ext cx="461667" cy="7730276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Site Analysis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97180" y="666132"/>
        <a:ext cx="7707739" cy="416593"/>
      </dsp:txXfrm>
    </dsp:sp>
    <dsp:sp modelId="{6C25CDC2-455E-47C5-98A5-D99F09E44FD5}">
      <dsp:nvSpPr>
        <dsp:cNvPr id="0" name=""/>
        <dsp:cNvSpPr/>
      </dsp:nvSpPr>
      <dsp:spPr>
        <a:xfrm rot="5400000">
          <a:off x="-106538" y="1386964"/>
          <a:ext cx="710257" cy="49718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1529015"/>
        <a:ext cx="497180" cy="213077"/>
      </dsp:txXfrm>
    </dsp:sp>
    <dsp:sp modelId="{8AD916EC-DFD2-46A5-B7AF-B141F7895673}">
      <dsp:nvSpPr>
        <dsp:cNvPr id="0" name=""/>
        <dsp:cNvSpPr/>
      </dsp:nvSpPr>
      <dsp:spPr>
        <a:xfrm rot="5400000">
          <a:off x="4131484" y="-2353878"/>
          <a:ext cx="461667" cy="7730276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Architectural Design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97180" y="1302963"/>
        <a:ext cx="7707739" cy="416593"/>
      </dsp:txXfrm>
    </dsp:sp>
    <dsp:sp modelId="{8E053D98-EDEE-44AB-8BC2-12B24B53E828}">
      <dsp:nvSpPr>
        <dsp:cNvPr id="0" name=""/>
        <dsp:cNvSpPr/>
      </dsp:nvSpPr>
      <dsp:spPr>
        <a:xfrm rot="5400000">
          <a:off x="-106538" y="2023794"/>
          <a:ext cx="710257" cy="49718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2165845"/>
        <a:ext cx="497180" cy="213077"/>
      </dsp:txXfrm>
    </dsp:sp>
    <dsp:sp modelId="{864AEEFE-9C03-42A4-8AC5-0994BF6277A6}">
      <dsp:nvSpPr>
        <dsp:cNvPr id="0" name=""/>
        <dsp:cNvSpPr/>
      </dsp:nvSpPr>
      <dsp:spPr>
        <a:xfrm rot="5400000">
          <a:off x="4131363" y="-1716927"/>
          <a:ext cx="461910" cy="7730276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Environmental Design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97181" y="1939804"/>
        <a:ext cx="7707727" cy="416812"/>
      </dsp:txXfrm>
    </dsp:sp>
    <dsp:sp modelId="{DCD431B0-3A15-4A7B-B2D4-D47BBDDFD276}">
      <dsp:nvSpPr>
        <dsp:cNvPr id="0" name=""/>
        <dsp:cNvSpPr/>
      </dsp:nvSpPr>
      <dsp:spPr>
        <a:xfrm rot="5400000">
          <a:off x="-106538" y="2660625"/>
          <a:ext cx="710257" cy="49718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2802676"/>
        <a:ext cx="497180" cy="213077"/>
      </dsp:txXfrm>
    </dsp:sp>
    <dsp:sp modelId="{A2927FC6-B040-4432-BD52-41A65833319A}">
      <dsp:nvSpPr>
        <dsp:cNvPr id="0" name=""/>
        <dsp:cNvSpPr/>
      </dsp:nvSpPr>
      <dsp:spPr>
        <a:xfrm rot="5400000">
          <a:off x="4131484" y="-1080218"/>
          <a:ext cx="461667" cy="7730276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Structural Design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97180" y="2576623"/>
        <a:ext cx="7707739" cy="416593"/>
      </dsp:txXfrm>
    </dsp:sp>
    <dsp:sp modelId="{3BD99342-3774-468F-A5C7-4C7676BE2A5A}">
      <dsp:nvSpPr>
        <dsp:cNvPr id="0" name=""/>
        <dsp:cNvSpPr/>
      </dsp:nvSpPr>
      <dsp:spPr>
        <a:xfrm rot="5400000">
          <a:off x="-106538" y="3297455"/>
          <a:ext cx="710257" cy="49718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3439506"/>
        <a:ext cx="497180" cy="213077"/>
      </dsp:txXfrm>
    </dsp:sp>
    <dsp:sp modelId="{47F08E13-88E0-4599-BBDE-3DBB1F68ED8D}">
      <dsp:nvSpPr>
        <dsp:cNvPr id="0" name=""/>
        <dsp:cNvSpPr/>
      </dsp:nvSpPr>
      <dsp:spPr>
        <a:xfrm rot="5400000">
          <a:off x="4131484" y="-443387"/>
          <a:ext cx="461667" cy="7730276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Mechanical And Safety Design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97180" y="3213454"/>
        <a:ext cx="7707739" cy="416593"/>
      </dsp:txXfrm>
    </dsp:sp>
    <dsp:sp modelId="{3CEE9D8D-EBDD-4BA6-9147-2D625FD31B9A}">
      <dsp:nvSpPr>
        <dsp:cNvPr id="0" name=""/>
        <dsp:cNvSpPr/>
      </dsp:nvSpPr>
      <dsp:spPr>
        <a:xfrm rot="5400000">
          <a:off x="-106538" y="3934285"/>
          <a:ext cx="710257" cy="49718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4076336"/>
        <a:ext cx="497180" cy="213077"/>
      </dsp:txXfrm>
    </dsp:sp>
    <dsp:sp modelId="{316D97DA-23B7-4F34-8F4F-42D8B3491D4B}">
      <dsp:nvSpPr>
        <dsp:cNvPr id="0" name=""/>
        <dsp:cNvSpPr/>
      </dsp:nvSpPr>
      <dsp:spPr>
        <a:xfrm rot="5400000">
          <a:off x="4131484" y="193442"/>
          <a:ext cx="461667" cy="7730276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 Electrical Design </a:t>
          </a:r>
        </a:p>
      </dsp:txBody>
      <dsp:txXfrm rot="-5400000">
        <a:off x="497180" y="3850284"/>
        <a:ext cx="7707739" cy="416593"/>
      </dsp:txXfrm>
    </dsp:sp>
    <dsp:sp modelId="{F24EFCE0-4730-4F96-982F-39E3939FD7C9}">
      <dsp:nvSpPr>
        <dsp:cNvPr id="0" name=""/>
        <dsp:cNvSpPr/>
      </dsp:nvSpPr>
      <dsp:spPr>
        <a:xfrm rot="5400000">
          <a:off x="-106538" y="4571116"/>
          <a:ext cx="710257" cy="49718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4713167"/>
        <a:ext cx="497180" cy="213077"/>
      </dsp:txXfrm>
    </dsp:sp>
    <dsp:sp modelId="{382F520D-7E04-467D-82F6-168BF95F9FF2}">
      <dsp:nvSpPr>
        <dsp:cNvPr id="0" name=""/>
        <dsp:cNvSpPr/>
      </dsp:nvSpPr>
      <dsp:spPr>
        <a:xfrm rot="5400000">
          <a:off x="4131484" y="947254"/>
          <a:ext cx="461667" cy="7730276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Quantity Survey And Cost Estimati</a:t>
          </a:r>
          <a:r>
            <a:rPr lang="en-US" sz="2600" kern="1200" dirty="0" smtClean="0"/>
            <a:t>on</a:t>
          </a:r>
          <a:endParaRPr lang="en-US" sz="2600" kern="1200" dirty="0"/>
        </a:p>
      </dsp:txBody>
      <dsp:txXfrm rot="-5400000">
        <a:off x="497180" y="4604096"/>
        <a:ext cx="7707739" cy="4165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082B9-965D-462F-9D92-633E40467696}" type="datetimeFigureOut">
              <a:rPr lang="en-US" smtClean="0"/>
              <a:pPr/>
              <a:t>12/20/2015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55875" y="514350"/>
            <a:ext cx="40322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FD5ED-3F21-4A02-BD99-9E08342D00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92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3906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9534" algn="l" defTabSz="113906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39068" algn="l" defTabSz="113906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08602" algn="l" defTabSz="113906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78136" algn="l" defTabSz="113906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47670" algn="l" defTabSz="113906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417204" algn="l" defTabSz="113906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86738" algn="l" defTabSz="113906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556272" algn="l" defTabSz="113906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FD5ED-3F21-4A02-BD99-9E08342D0028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78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FD5ED-3F21-4A02-BD99-9E08342D0028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42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FD5ED-3F21-4A02-BD99-9E08342D0028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29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3EEBA-9BE6-4178-8C4A-AA7276315F83}" type="slidenum">
              <a:rPr lang="ar-SA" smtClean="0"/>
              <a:pPr/>
              <a:t>65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1913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09584" y="407886"/>
            <a:ext cx="9872948" cy="1668475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09584" y="2096739"/>
            <a:ext cx="9872948" cy="1986280"/>
          </a:xfrm>
        </p:spPr>
        <p:txBody>
          <a:bodyPr tIns="0"/>
          <a:lstStyle>
            <a:lvl1pPr marL="34172" indent="0" algn="l">
              <a:buNone/>
              <a:defRPr sz="32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569534" indent="0" algn="ctr">
              <a:buNone/>
            </a:lvl2pPr>
            <a:lvl3pPr marL="1139068" indent="0" algn="ctr">
              <a:buNone/>
            </a:lvl3pPr>
            <a:lvl4pPr marL="1708602" indent="0" algn="ctr">
              <a:buNone/>
            </a:lvl4pPr>
            <a:lvl5pPr marL="2278136" indent="0" algn="ctr">
              <a:buNone/>
            </a:lvl5pPr>
            <a:lvl6pPr marL="2847670" indent="0" algn="ctr">
              <a:buNone/>
            </a:lvl6pPr>
            <a:lvl7pPr marL="3417204" indent="0" algn="ctr">
              <a:buNone/>
            </a:lvl7pPr>
            <a:lvl8pPr marL="3986738" indent="0" algn="ctr">
              <a:buNone/>
            </a:lvl8pPr>
            <a:lvl9pPr marL="4556272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CA8E38-5D04-453E-952C-53399DBC1CC1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257" y="1602309"/>
            <a:ext cx="280343" cy="23835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500" y="1524352"/>
            <a:ext cx="85322" cy="7254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F34565-59F7-4F08-9358-5FC39B2024AE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061" y="-61"/>
            <a:ext cx="9141619" cy="777246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6961" y="2947035"/>
            <a:ext cx="8532178" cy="2590800"/>
          </a:xfrm>
        </p:spPr>
        <p:txBody>
          <a:bodyPr anchor="t"/>
          <a:lstStyle>
            <a:lvl1pPr algn="l">
              <a:lnSpc>
                <a:spcPts val="5606"/>
              </a:lnSpc>
              <a:buNone/>
              <a:defRPr sz="5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6961" y="1209041"/>
            <a:ext cx="8532178" cy="1711007"/>
          </a:xfrm>
        </p:spPr>
        <p:txBody>
          <a:bodyPr anchor="b"/>
          <a:lstStyle>
            <a:lvl1pPr marL="22781" indent="0">
              <a:lnSpc>
                <a:spcPts val="2865"/>
              </a:lnSpc>
              <a:spcBef>
                <a:spcPts val="0"/>
              </a:spcBef>
              <a:buNone/>
              <a:defRPr sz="2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260E77-2F49-4CB2-87C2-FFE8E6459620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7206" y="1"/>
            <a:ext cx="101574" cy="777246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5674" y="3189943"/>
            <a:ext cx="280343" cy="23835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09916" y="3111986"/>
            <a:ext cx="85322" cy="7254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647" y="310896"/>
            <a:ext cx="9994836" cy="1295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3646" y="1727200"/>
            <a:ext cx="4875530" cy="5285232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2953" y="1727200"/>
            <a:ext cx="4875530" cy="5285232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00FF5F-8938-4D6F-BD94-7419162E473B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5848381"/>
            <a:ext cx="10969942" cy="1295400"/>
          </a:xfrm>
        </p:spPr>
        <p:txBody>
          <a:bodyPr anchor="ctr"/>
          <a:lstStyle>
            <a:lvl1pPr algn="ctr">
              <a:defRPr sz="56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2" y="372048"/>
            <a:ext cx="5363083" cy="725424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9735" indent="0" algn="l">
              <a:lnSpc>
                <a:spcPct val="100000"/>
              </a:lnSpc>
              <a:spcBef>
                <a:spcPts val="125"/>
              </a:spcBef>
              <a:buNone/>
              <a:defRPr sz="2400" b="0">
                <a:solidFill>
                  <a:schemeClr val="tx1"/>
                </a:solidFill>
              </a:defRPr>
            </a:lvl1pPr>
            <a:lvl2pPr>
              <a:buNone/>
              <a:defRPr sz="2500" b="1"/>
            </a:lvl2pPr>
            <a:lvl3pPr>
              <a:buNone/>
              <a:defRPr sz="2200" b="1"/>
            </a:lvl3pPr>
            <a:lvl4pPr>
              <a:buNone/>
              <a:defRPr sz="2000" b="1"/>
            </a:lvl4pPr>
            <a:lvl5pPr>
              <a:buNone/>
              <a:defRPr sz="20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6301" y="372048"/>
            <a:ext cx="5363083" cy="725424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9735" indent="0" algn="l">
              <a:lnSpc>
                <a:spcPct val="100000"/>
              </a:lnSpc>
              <a:spcBef>
                <a:spcPts val="125"/>
              </a:spcBef>
              <a:buNone/>
              <a:defRPr sz="2400" b="0">
                <a:solidFill>
                  <a:schemeClr val="tx1"/>
                </a:solidFill>
              </a:defRPr>
            </a:lvl1pPr>
            <a:lvl2pPr>
              <a:buNone/>
              <a:defRPr sz="2500" b="1"/>
            </a:lvl2pPr>
            <a:lvl3pPr>
              <a:buNone/>
              <a:defRPr sz="2200" b="1"/>
            </a:lvl3pPr>
            <a:lvl4pPr>
              <a:buNone/>
              <a:defRPr sz="2000" b="1"/>
            </a:lvl4pPr>
            <a:lvl5pPr>
              <a:buNone/>
              <a:defRPr sz="20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442" y="1098581"/>
            <a:ext cx="5363083" cy="466344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89799" indent="-341720">
              <a:lnSpc>
                <a:spcPct val="100000"/>
              </a:lnSpc>
              <a:spcBef>
                <a:spcPts val="872"/>
              </a:spcBef>
              <a:defRPr sz="3000"/>
            </a:lvl1pPr>
            <a:lvl2pPr>
              <a:lnSpc>
                <a:spcPct val="100000"/>
              </a:lnSpc>
              <a:spcBef>
                <a:spcPts val="872"/>
              </a:spcBef>
              <a:defRPr sz="2500"/>
            </a:lvl2pPr>
            <a:lvl3pPr>
              <a:lnSpc>
                <a:spcPct val="100000"/>
              </a:lnSpc>
              <a:spcBef>
                <a:spcPts val="872"/>
              </a:spcBef>
              <a:defRPr sz="2200"/>
            </a:lvl3pPr>
            <a:lvl4pPr>
              <a:lnSpc>
                <a:spcPct val="100000"/>
              </a:lnSpc>
              <a:spcBef>
                <a:spcPts val="872"/>
              </a:spcBef>
              <a:defRPr sz="2000"/>
            </a:lvl4pPr>
            <a:lvl5pPr>
              <a:lnSpc>
                <a:spcPct val="100000"/>
              </a:lnSpc>
              <a:spcBef>
                <a:spcPts val="872"/>
              </a:spcBef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1098581"/>
            <a:ext cx="5363083" cy="466344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89799" indent="-341720">
              <a:lnSpc>
                <a:spcPct val="100000"/>
              </a:lnSpc>
              <a:spcBef>
                <a:spcPts val="872"/>
              </a:spcBef>
              <a:defRPr sz="3000"/>
            </a:lvl1pPr>
            <a:lvl2pPr>
              <a:lnSpc>
                <a:spcPct val="100000"/>
              </a:lnSpc>
              <a:spcBef>
                <a:spcPts val="872"/>
              </a:spcBef>
              <a:defRPr sz="2500"/>
            </a:lvl2pPr>
            <a:lvl3pPr>
              <a:lnSpc>
                <a:spcPct val="100000"/>
              </a:lnSpc>
              <a:spcBef>
                <a:spcPts val="872"/>
              </a:spcBef>
              <a:defRPr sz="2200"/>
            </a:lvl3pPr>
            <a:lvl4pPr>
              <a:lnSpc>
                <a:spcPct val="100000"/>
              </a:lnSpc>
              <a:spcBef>
                <a:spcPts val="872"/>
              </a:spcBef>
              <a:defRPr sz="2000"/>
            </a:lvl4pPr>
            <a:lvl5pPr>
              <a:lnSpc>
                <a:spcPct val="100000"/>
              </a:lnSpc>
              <a:spcBef>
                <a:spcPts val="872"/>
              </a:spcBef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CEFB3F-DE22-4EE2-A7B7-9DE1323176D8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647" y="310896"/>
            <a:ext cx="9994836" cy="12954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4EB708-BC42-452F-8983-E169EFF0677F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2960" y="0"/>
            <a:ext cx="10835865" cy="77724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99B535-7107-4D71-9A4E-DEB5CF5CB145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2960" y="-61"/>
            <a:ext cx="97511" cy="777246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45682"/>
            <a:ext cx="5078678" cy="1316990"/>
          </a:xfrm>
          <a:ln>
            <a:noFill/>
          </a:ln>
        </p:spPr>
        <p:txBody>
          <a:bodyPr anchor="b"/>
          <a:lstStyle>
            <a:lvl1pPr algn="l">
              <a:lnSpc>
                <a:spcPts val="2491"/>
              </a:lnSpc>
              <a:buNone/>
              <a:defRPr sz="27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442" y="1594560"/>
            <a:ext cx="5078678" cy="791633"/>
          </a:xfrm>
        </p:spPr>
        <p:txBody>
          <a:bodyPr/>
          <a:lstStyle>
            <a:lvl1pPr marL="56953" indent="0">
              <a:lnSpc>
                <a:spcPct val="100000"/>
              </a:lnSpc>
              <a:spcBef>
                <a:spcPts val="0"/>
              </a:spcBef>
              <a:buNone/>
              <a:defRPr sz="1700"/>
            </a:lvl1pPr>
            <a:lvl2pPr>
              <a:buNone/>
              <a:defRPr sz="15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442" y="2418081"/>
            <a:ext cx="10868369" cy="4524905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68D95E-3290-4D83-8552-A5D80C818D51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7152" y="1209040"/>
            <a:ext cx="3656647" cy="2245360"/>
          </a:xfrm>
        </p:spPr>
        <p:txBody>
          <a:bodyPr anchor="b">
            <a:noAutofit/>
          </a:bodyPr>
          <a:lstStyle>
            <a:lvl1pPr algn="l">
              <a:buNone/>
              <a:defRPr sz="26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AA1225-616C-4857-829B-C5BBE0AC013C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5736" y="1209040"/>
            <a:ext cx="6094413" cy="51816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113907" tIns="341720" rIns="113907" bIns="56953" rtlCol="0" anchor="t">
            <a:normAutofit/>
          </a:bodyPr>
          <a:lstStyle>
            <a:extLst/>
          </a:lstStyle>
          <a:p>
            <a:pPr marL="0" indent="-353111" algn="l" rtl="0" eaLnBrk="1" latinLnBrk="0" hangingPunct="1">
              <a:lnSpc>
                <a:spcPts val="3737"/>
              </a:lnSpc>
              <a:spcBef>
                <a:spcPts val="747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4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309" y="1295405"/>
            <a:ext cx="5891266" cy="3983135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113907" tIns="341720" anchor="t"/>
          <a:lstStyle>
            <a:lvl1pPr marL="0" indent="0" algn="l" eaLnBrk="1" latinLnBrk="0" hangingPunct="1">
              <a:buNone/>
              <a:defRPr sz="40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829" y="1081588"/>
            <a:ext cx="914162" cy="231551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69819" y="1061692"/>
            <a:ext cx="865406" cy="231551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309" y="5440680"/>
            <a:ext cx="5891266" cy="863600"/>
          </a:xfrm>
        </p:spPr>
        <p:txBody>
          <a:bodyPr anchor="ctr"/>
          <a:lstStyle>
            <a:lvl1pPr marL="0" indent="0" algn="l">
              <a:lnSpc>
                <a:spcPts val="1993"/>
              </a:lnSpc>
              <a:spcBef>
                <a:spcPts val="0"/>
              </a:spcBef>
              <a:buNone/>
              <a:defRPr sz="1700">
                <a:solidFill>
                  <a:srgbClr val="777777"/>
                </a:solidFill>
              </a:defRPr>
            </a:lvl1pPr>
            <a:lvl2pPr>
              <a:defRPr sz="15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13FE9C-E42D-4376-9F1C-55FA509C986F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1618" y="311258"/>
            <a:ext cx="2437765" cy="6631728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3604" y="311259"/>
            <a:ext cx="7414868" cy="6631728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FCE6FB-A4F1-47C7-BA72-FAEAC1B37D3F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619" y="-924711"/>
            <a:ext cx="2184614" cy="185740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31" y="23916"/>
            <a:ext cx="2268997" cy="1929150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43779" y="1195755"/>
            <a:ext cx="1500565" cy="1249641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350146" y="-61"/>
            <a:ext cx="10838680" cy="777246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3647" y="311256"/>
            <a:ext cx="9994836" cy="1295400"/>
          </a:xfrm>
          <a:prstGeom prst="rect">
            <a:avLst/>
          </a:prstGeom>
        </p:spPr>
        <p:txBody>
          <a:bodyPr lIns="113907" tIns="56953" rIns="113907" bIns="56953"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3647" y="1640840"/>
            <a:ext cx="9994836" cy="5440680"/>
          </a:xfrm>
          <a:prstGeom prst="rect">
            <a:avLst/>
          </a:prstGeom>
        </p:spPr>
        <p:txBody>
          <a:bodyPr lIns="113907" tIns="56953" rIns="113907" bIns="56953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3957" y="7146290"/>
            <a:ext cx="2844059" cy="539750"/>
          </a:xfrm>
          <a:prstGeom prst="rect">
            <a:avLst/>
          </a:prstGeom>
        </p:spPr>
        <p:txBody>
          <a:bodyPr lIns="113907" tIns="56953" rIns="113907" bIns="56953" anchor="b"/>
          <a:lstStyle>
            <a:lvl1pPr algn="r" eaLnBrk="1" latinLnBrk="0" hangingPunct="1">
              <a:defRPr kumimoji="0" sz="15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CE46D77-4CB9-4B19-B31C-8B8D3EC1E567}" type="datetime1">
              <a:rPr lang="en-US" smtClean="0"/>
              <a:pPr/>
              <a:t>12/20/2015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18016" y="7146290"/>
            <a:ext cx="3859795" cy="539750"/>
          </a:xfrm>
          <a:prstGeom prst="rect">
            <a:avLst/>
          </a:prstGeom>
        </p:spPr>
        <p:txBody>
          <a:bodyPr lIns="113907" tIns="56953" rIns="113907" bIns="56953" anchor="b"/>
          <a:lstStyle>
            <a:lvl1pPr eaLnBrk="1" latinLnBrk="0" hangingPunct="1">
              <a:defRPr kumimoji="0" sz="15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1873" y="7146290"/>
            <a:ext cx="609441" cy="539750"/>
          </a:xfrm>
          <a:prstGeom prst="rect">
            <a:avLst/>
          </a:prstGeom>
        </p:spPr>
        <p:txBody>
          <a:bodyPr lIns="113907" tIns="56953" rIns="113907" bIns="56953" anchor="b"/>
          <a:lstStyle>
            <a:lvl1pPr algn="ctr" eaLnBrk="1" latinLnBrk="0" hangingPunct="1">
              <a:defRPr kumimoji="0" sz="15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BE9EBE5-8480-4965-92C5-EA791891DE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2960" y="-61"/>
            <a:ext cx="97511" cy="777246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3907" tIns="56953" rIns="113907" bIns="56953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rtl="0" eaLnBrk="1" latinLnBrk="0" hangingPunct="1">
        <a:spcBef>
          <a:spcPct val="0"/>
        </a:spcBef>
        <a:buNone/>
        <a:defRPr kumimoji="0" sz="5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55627" indent="-353111" algn="l" rtl="0" eaLnBrk="1" latinLnBrk="0" hangingPunct="1">
        <a:lnSpc>
          <a:spcPct val="100000"/>
        </a:lnSpc>
        <a:spcBef>
          <a:spcPts val="747"/>
        </a:spcBef>
        <a:buClr>
          <a:schemeClr val="accent1"/>
        </a:buClr>
        <a:buSzPct val="80000"/>
        <a:buFont typeface="Wingdings 2"/>
        <a:buChar char=""/>
        <a:defRPr kumimoji="0"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797348" indent="-296158" algn="l" rtl="0" eaLnBrk="1" latinLnBrk="0" hangingPunct="1">
        <a:lnSpc>
          <a:spcPct val="100000"/>
        </a:lnSpc>
        <a:spcBef>
          <a:spcPts val="685"/>
        </a:spcBef>
        <a:buClr>
          <a:schemeClr val="accent1"/>
        </a:buClr>
        <a:buFont typeface="Verdana"/>
        <a:buChar char="◦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896" indent="-284767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82" indent="-216423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1617477" indent="-227814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9462" indent="-227814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141448" indent="-227814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2392043" indent="-227814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2654029" indent="-227814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695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70860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2781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8476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41720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9867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5562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package" Target="../embeddings/Microsoft_Word_Document1.docx"/><Relationship Id="rId7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8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37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microsoft.com/office/2007/relationships/hdphoto" Target="NUL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94.png"/><Relationship Id="rId5" Type="http://schemas.openxmlformats.org/officeDocument/2006/relationships/image" Target="../media/image93.jpeg"/><Relationship Id="rId4" Type="http://schemas.openxmlformats.org/officeDocument/2006/relationships/image" Target="../media/image9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image" Target="../media/image10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02.jpeg"/><Relationship Id="rId5" Type="http://schemas.openxmlformats.org/officeDocument/2006/relationships/image" Target="../media/image101.png"/><Relationship Id="rId4" Type="http://schemas.openxmlformats.org/officeDocument/2006/relationships/image" Target="../media/image10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412" y="3276600"/>
            <a:ext cx="10711148" cy="1287475"/>
          </a:xfrm>
        </p:spPr>
        <p:txBody>
          <a:bodyPr>
            <a:noAutofit/>
          </a:bodyPr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Environmental Cars Exhibition</a:t>
            </a:r>
            <a:r>
              <a:rPr lang="en-US" sz="6700" b="1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700" b="1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500" b="1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(Redesign)</a:t>
            </a:r>
            <a:endParaRPr lang="en-US" sz="35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5786120"/>
            <a:ext cx="2844059" cy="1624605"/>
          </a:xfrm>
        </p:spPr>
        <p:txBody>
          <a:bodyPr wrap="square">
            <a:spAutoFit/>
          </a:bodyPr>
          <a:lstStyle/>
          <a:p>
            <a:pPr marL="0" algn="ctr" defTabSz="1139068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by:</a:t>
            </a:r>
          </a:p>
          <a:p>
            <a:pPr marL="0" algn="ctr" defTabSz="1139068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Ghazal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Jamus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Noor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Qarttalo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b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Taqwa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Odwan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99012" y="4724400"/>
            <a:ext cx="3351926" cy="762830"/>
          </a:xfrm>
          <a:prstGeom prst="rect">
            <a:avLst/>
          </a:prstGeom>
        </p:spPr>
        <p:txBody>
          <a:bodyPr wrap="square" lIns="113907" tIns="0" rIns="113907" bIns="56953">
            <a:spAutoFit/>
          </a:bodyPr>
          <a:lstStyle/>
          <a:p>
            <a:pPr algn="ctr">
              <a:spcBef>
                <a:spcPts val="747"/>
              </a:spcBef>
              <a:buClr>
                <a:schemeClr val="accent1"/>
              </a:buClr>
              <a:buSzPct val="80000"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Graduation Project  II</a:t>
            </a:r>
          </a:p>
          <a:p>
            <a:pPr algn="ctr">
              <a:spcBef>
                <a:spcPts val="747"/>
              </a:spcBef>
              <a:buClr>
                <a:schemeClr val="accent1"/>
              </a:buClr>
              <a:buSzPct val="80000"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 / 2016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22737" y="5958840"/>
            <a:ext cx="4266088" cy="884460"/>
          </a:xfrm>
          <a:prstGeom prst="rect">
            <a:avLst/>
          </a:prstGeom>
        </p:spPr>
        <p:txBody>
          <a:bodyPr wrap="square" lIns="113907" tIns="56953" rIns="113907" bIns="56953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Supervised by: 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Muhannad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Hajj Hussein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</a:t>
            </a:fld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12" y="228600"/>
            <a:ext cx="1905000" cy="14829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1" y="1828801"/>
            <a:ext cx="12188824" cy="1252708"/>
          </a:xfrm>
          <a:prstGeom prst="rect">
            <a:avLst/>
          </a:prstGeom>
        </p:spPr>
        <p:txBody>
          <a:bodyPr wrap="square" lIns="113907" tIns="0" rIns="113907" bIns="56953">
            <a:spAutoFit/>
          </a:bodyPr>
          <a:lstStyle/>
          <a:p>
            <a:pPr algn="ctr">
              <a:spcBef>
                <a:spcPts val="747"/>
              </a:spcBef>
              <a:buClr>
                <a:schemeClr val="accent1"/>
              </a:buClr>
              <a:buSzPct val="80000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An-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Najah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National University</a:t>
            </a:r>
          </a:p>
          <a:p>
            <a:pPr algn="ctr">
              <a:spcBef>
                <a:spcPts val="747"/>
              </a:spcBef>
              <a:buClr>
                <a:schemeClr val="accent1"/>
              </a:buClr>
              <a:buSzPct val="80000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Faculty Of Engineering</a:t>
            </a:r>
          </a:p>
          <a:p>
            <a:pPr algn="ctr">
              <a:spcBef>
                <a:spcPts val="747"/>
              </a:spcBef>
              <a:buClr>
                <a:schemeClr val="accent1"/>
              </a:buClr>
              <a:buSzPct val="80000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Engineering Department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500" b="1" dirty="0" smtClean="0">
                <a:latin typeface="Times New Roman" pitchFamily="18" charset="0"/>
                <a:cs typeface="Times New Roman" pitchFamily="18" charset="0"/>
              </a:rPr>
              <a:t> Outlines:</a:t>
            </a:r>
            <a:endParaRPr lang="en-US" sz="45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0017953"/>
              </p:ext>
            </p:extLst>
          </p:nvPr>
        </p:nvGraphicFramePr>
        <p:xfrm>
          <a:off x="2234618" y="1468120"/>
          <a:ext cx="8227457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311256"/>
            <a:ext cx="10538471" cy="831744"/>
          </a:xfrm>
        </p:spPr>
        <p:txBody>
          <a:bodyPr>
            <a:normAutofit fontScale="90000"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Introduction: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2" y="1143000"/>
            <a:ext cx="10538471" cy="6400800"/>
          </a:xfrm>
        </p:spPr>
        <p:txBody>
          <a:bodyPr>
            <a:normAutofit/>
          </a:bodyPr>
          <a:lstStyle/>
          <a:p>
            <a:pPr algn="just">
              <a:buClr>
                <a:schemeClr val="tx2"/>
              </a:buClr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suggested design for our project is one of a student work of the third year of architectural department, who made this design for a location in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Tulkarm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102516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 algn="just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102516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2"/>
              </a:buClr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During our project we modified the </a:t>
            </a:r>
          </a:p>
          <a:p>
            <a:pPr marL="102516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selected design (redesign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model) </a:t>
            </a:r>
          </a:p>
          <a:p>
            <a:pPr marL="102516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order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be suitable for the selected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site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Nablus city.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012" y="2209800"/>
            <a:ext cx="5082581" cy="472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212" y="22860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Site Analysis:</a:t>
            </a:r>
            <a:endParaRPr lang="en-US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ontent Placeholder 38"/>
          <p:cNvSpPr>
            <a:spLocks noGrp="1"/>
          </p:cNvSpPr>
          <p:nvPr>
            <p:ph idx="1"/>
          </p:nvPr>
        </p:nvSpPr>
        <p:spPr>
          <a:xfrm>
            <a:off x="1913647" y="1640840"/>
            <a:ext cx="9994836" cy="5440680"/>
          </a:xfrm>
        </p:spPr>
        <p:txBody>
          <a:bodyPr/>
          <a:lstStyle/>
          <a:p>
            <a:endParaRPr lang="ar-SA"/>
          </a:p>
        </p:txBody>
      </p:sp>
      <p:pic>
        <p:nvPicPr>
          <p:cNvPr id="13" name="3F8F2F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136100" y="1506908"/>
            <a:ext cx="9328945" cy="5739130"/>
          </a:xfrm>
          <a:prstGeom prst="rect">
            <a:avLst/>
          </a:prstGeom>
          <a:solidFill>
            <a:srgbClr val="4F81BD"/>
          </a:solidFill>
          <a:ln>
            <a:noFill/>
          </a:ln>
          <a:effectLst>
            <a:innerShdw blurRad="469900">
              <a:srgbClr val="000000">
                <a:alpha val="86000"/>
              </a:srgbClr>
            </a:innerShdw>
          </a:effectLst>
          <a:scene3d>
            <a:camera prst="orthographicFront"/>
            <a:lightRig rig="soft" dir="t"/>
          </a:scene3d>
          <a:sp3d/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474" y="1395836"/>
            <a:ext cx="2156389" cy="16172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361" y="1395836"/>
            <a:ext cx="2156389" cy="16172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7" name="Straight Arrow Connector 16"/>
          <p:cNvCxnSpPr/>
          <p:nvPr/>
        </p:nvCxnSpPr>
        <p:spPr>
          <a:xfrm>
            <a:off x="4950277" y="3013128"/>
            <a:ext cx="991735" cy="1101672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420318" y="2957592"/>
            <a:ext cx="1033042" cy="125118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34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646" y="30480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Architectural Design:</a:t>
            </a:r>
            <a:endParaRPr lang="en-US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" y="3164205"/>
            <a:ext cx="12188824" cy="1209040"/>
          </a:xfrm>
        </p:spPr>
        <p:txBody>
          <a:bodyPr>
            <a:normAutofit/>
          </a:bodyPr>
          <a:lstStyle/>
          <a:p>
            <a:pPr marL="102516" indent="0" algn="ctr">
              <a:buNone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Redesign Process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98612" y="205842"/>
            <a:ext cx="10108036" cy="807516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pPr marL="685800" indent="-685800">
              <a:buFont typeface="Wingdings" pitchFamily="2" charset="2"/>
              <a:buChar char="Ø"/>
            </a:pPr>
            <a:r>
              <a:rPr lang="en-US" sz="4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Adaptation and Reorientation:</a:t>
            </a:r>
            <a:endParaRPr lang="en-US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70011" y="1295400"/>
            <a:ext cx="10818813" cy="63906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year student project on his own site         3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year student  project on our new site</a:t>
            </a:r>
          </a:p>
          <a:p>
            <a:pP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endParaRPr lang="ar-SA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866" y="1767205"/>
            <a:ext cx="10141528" cy="56489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812" y="76200"/>
            <a:ext cx="9994836" cy="807516"/>
          </a:xfrm>
          <a:noFill/>
        </p:spPr>
        <p:txBody>
          <a:bodyPr wrap="square" lIns="113907" tIns="56953" rIns="113907" bIns="56953" rtlCol="0">
            <a:spAutoFit/>
          </a:bodyPr>
          <a:lstStyle/>
          <a:p>
            <a:pPr marL="685800" indent="-685800" defTabSz="1139068">
              <a:buFont typeface="Wingdings" pitchFamily="2" charset="2"/>
              <a:buChar char="Ø"/>
            </a:pPr>
            <a:r>
              <a:rPr lang="en-US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Spaces Distributions:</a:t>
            </a:r>
            <a:endParaRPr lang="en-US" sz="4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430" y="962616"/>
            <a:ext cx="8229599" cy="67451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2028" y="335113"/>
            <a:ext cx="10082584" cy="807516"/>
          </a:xfrm>
          <a:prstGeom prst="rect">
            <a:avLst/>
          </a:prstGeom>
          <a:noFill/>
        </p:spPr>
        <p:txBody>
          <a:bodyPr wrap="square" lIns="113907" tIns="56953" rIns="113907" bIns="56953" rtlCol="0" anchor="ctr">
            <a:spAutoFit/>
          </a:bodyPr>
          <a:lstStyle/>
          <a:p>
            <a:pPr marL="685800" indent="-685800">
              <a:spcBef>
                <a:spcPct val="0"/>
              </a:spcBef>
              <a:buFont typeface="Wingdings" pitchFamily="2" charset="2"/>
              <a:buChar char="Ø"/>
            </a:pPr>
            <a:r>
              <a:rPr lang="en-US" sz="4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Circulations:</a:t>
            </a:r>
            <a:endParaRPr lang="en-US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2" t="33904" r="23574" b="33733"/>
          <a:stretch/>
        </p:blipFill>
        <p:spPr bwMode="auto">
          <a:xfrm>
            <a:off x="1422030" y="2763520"/>
            <a:ext cx="10462075" cy="3886200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22029" y="1295401"/>
            <a:ext cx="9446339" cy="1223014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Replacing hydraulic elevator with ramps for cars motion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Replacing the stairs with ramps for people motion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98612" y="304800"/>
            <a:ext cx="10058400" cy="807516"/>
          </a:xfrm>
          <a:prstGeom prst="rect">
            <a:avLst/>
          </a:prstGeom>
          <a:noFill/>
        </p:spPr>
        <p:txBody>
          <a:bodyPr wrap="square" lIns="113907" tIns="56953" rIns="113907" bIns="56953" rtlCol="0" anchor="ctr">
            <a:spAutoFit/>
          </a:bodyPr>
          <a:lstStyle/>
          <a:p>
            <a:pPr marL="685800" indent="-685800">
              <a:spcBef>
                <a:spcPct val="0"/>
              </a:spcBef>
              <a:buFont typeface="Wingdings" pitchFamily="2" charset="2"/>
              <a:buChar char="Ø"/>
            </a:pPr>
            <a:r>
              <a:rPr lang="en-US" sz="4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Building Levels:</a:t>
            </a:r>
            <a:endParaRPr lang="en-US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Content Placeholder 9" descr="Picture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34619" y="1295400"/>
            <a:ext cx="7922737" cy="3022600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Picture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34619" y="4490722"/>
            <a:ext cx="7922735" cy="2954569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066047" y="463656"/>
            <a:ext cx="9994836" cy="1295400"/>
          </a:xfrm>
          <a:prstGeom prst="rect">
            <a:avLst/>
          </a:prstGeom>
        </p:spPr>
        <p:txBody>
          <a:bodyPr lIns="113907" tIns="56953" rIns="113907" bIns="56953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685800" indent="-685800" defTabSz="914400">
              <a:buFont typeface="Wingdings" panose="05000000000000000000" pitchFamily="2" charset="2"/>
              <a:buChar char="v"/>
            </a:pPr>
            <a:r>
              <a:rPr lang="en-US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Environmental Design:</a:t>
            </a:r>
            <a:endParaRPr lang="en-US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ontent Placeholder 8"/>
          <p:cNvSpPr txBox="1">
            <a:spLocks/>
          </p:cNvSpPr>
          <p:nvPr/>
        </p:nvSpPr>
        <p:spPr>
          <a:xfrm>
            <a:off x="0" y="3200400"/>
            <a:ext cx="12188825" cy="2057400"/>
          </a:xfrm>
          <a:prstGeom prst="rect">
            <a:avLst/>
          </a:prstGeom>
        </p:spPr>
        <p:txBody>
          <a:bodyPr lIns="113907" tIns="56953" rIns="113907" bIns="56953">
            <a:noAutofit/>
          </a:bodyPr>
          <a:lstStyle>
            <a:lvl1pPr marL="455627" indent="-353111" algn="l" rtl="0" eaLnBrk="1" latinLnBrk="0" hangingPunct="1">
              <a:lnSpc>
                <a:spcPct val="100000"/>
              </a:lnSpc>
              <a:spcBef>
                <a:spcPts val="747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7348" indent="-296158" algn="l" rtl="0" eaLnBrk="1" latinLnBrk="0" hangingPunct="1">
              <a:lnSpc>
                <a:spcPct val="100000"/>
              </a:lnSpc>
              <a:spcBef>
                <a:spcPts val="685"/>
              </a:spcBef>
              <a:buClr>
                <a:schemeClr val="accent1"/>
              </a:buClr>
              <a:buFont typeface="Verdana"/>
              <a:buChar char="◦"/>
              <a:defRPr kumimoji="0"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4896" indent="-28476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6882" indent="-216423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7477" indent="-227814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9462" indent="-227814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41448" indent="-227814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2043" indent="-227814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4029" indent="-227814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2516" indent="0" algn="ctr" defTabSz="914400">
              <a:lnSpc>
                <a:spcPct val="120000"/>
              </a:lnSpc>
              <a:buNone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Environmental Design </a:t>
            </a:r>
          </a:p>
          <a:p>
            <a:pPr marL="102516" indent="0" algn="ctr" defTabSz="914400">
              <a:lnSpc>
                <a:spcPct val="120000"/>
              </a:lnSpc>
              <a:buNone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Analysis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2237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043339"/>
            <a:ext cx="12188825" cy="946015"/>
          </a:xfrm>
          <a:noFill/>
        </p:spPr>
        <p:txBody>
          <a:bodyPr wrap="square" lIns="113907" tIns="56953" rIns="113907" bIns="56953" rtlCol="0" anchor="ctr">
            <a:spAutoFit/>
          </a:bodyPr>
          <a:lstStyle/>
          <a:p>
            <a:pPr marL="685800" indent="-685800" algn="ctr" defTabSz="1139068"/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Shading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Devices</a:t>
            </a:r>
            <a:endParaRPr lang="ar-S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418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812" y="304800"/>
            <a:ext cx="9994836" cy="1500013"/>
          </a:xfrm>
          <a:noFill/>
        </p:spPr>
        <p:txBody>
          <a:bodyPr wrap="square" lIns="113907" tIns="56953" rIns="113907" bIns="56953" rtlCol="0" anchor="ctr">
            <a:spAutoFit/>
          </a:bodyPr>
          <a:lstStyle/>
          <a:p>
            <a:pPr marL="685800" indent="-685800" defTabSz="1139068">
              <a:spcBef>
                <a:spcPct val="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4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Showrooms building:</a:t>
            </a:r>
          </a:p>
          <a:p>
            <a:pPr marL="685800" indent="-685800" defTabSz="1139068">
              <a:spcBef>
                <a:spcPct val="0"/>
              </a:spcBef>
              <a:buFont typeface="Wingdings" pitchFamily="2" charset="2"/>
              <a:buChar char="Ø"/>
            </a:pPr>
            <a:endParaRPr lang="ar-SA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211" y="2292984"/>
            <a:ext cx="10705465" cy="448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96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2" y="152400"/>
            <a:ext cx="9994836" cy="1500013"/>
          </a:xfrm>
          <a:noFill/>
        </p:spPr>
        <p:txBody>
          <a:bodyPr wrap="square" lIns="113907" tIns="56953" rIns="113907" bIns="56953" rtlCol="0" anchor="ctr">
            <a:spAutoFit/>
          </a:bodyPr>
          <a:lstStyle/>
          <a:p>
            <a:pPr marL="685800" indent="-685800" defTabSz="1139068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4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Exterior display:</a:t>
            </a:r>
          </a:p>
          <a:p>
            <a:pPr marL="685800" indent="-685800" defTabSz="1139068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ar-SA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EBE5-8480-4965-92C5-EA791891DE3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012" y="1752600"/>
            <a:ext cx="7620000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33486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647" y="152400"/>
            <a:ext cx="9994836" cy="6929120"/>
          </a:xfrm>
        </p:spPr>
        <p:txBody>
          <a:bodyPr/>
          <a:lstStyle/>
          <a:p>
            <a:pPr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4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Cars Parking:</a:t>
            </a:r>
          </a:p>
          <a:p>
            <a:pPr marL="102516" indent="0">
              <a:buClr>
                <a:schemeClr val="tx2"/>
              </a:buClr>
              <a:buNone/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14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349" y="1524000"/>
            <a:ext cx="9141616" cy="531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79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647" y="311256"/>
            <a:ext cx="9994836" cy="755544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45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Teras</a:t>
            </a:r>
            <a:r>
              <a:rPr lang="en-US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endParaRPr lang="ar-SA" sz="4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612" y="1447800"/>
            <a:ext cx="10309871" cy="569849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15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250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40472"/>
            <a:ext cx="12188825" cy="946015"/>
          </a:xfrm>
          <a:noFill/>
        </p:spPr>
        <p:txBody>
          <a:bodyPr wrap="square" lIns="113907" tIns="56953" rIns="113907" bIns="56953" rtlCol="0" anchor="ctr">
            <a:spAutoFit/>
          </a:bodyPr>
          <a:lstStyle/>
          <a:p>
            <a:pPr marL="685800" indent="-685800" algn="ctr" defTabSz="1139068">
              <a:spcBef>
                <a:spcPct val="0"/>
              </a:spcBef>
              <a:buNone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Daylight Factor (DF%)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628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2" y="304800"/>
            <a:ext cx="9994836" cy="907944"/>
          </a:xfrm>
        </p:spPr>
        <p:txBody>
          <a:bodyPr lIns="113907" tIns="56953" rIns="113907" bIns="56953" anchor="ctr">
            <a:norm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DF%</a:t>
            </a:r>
            <a:endParaRPr lang="ar-SA" sz="4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6212" y="1219200"/>
            <a:ext cx="10462271" cy="586232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In terms of DF% and by using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Ecotect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simulation program we analyzed four models: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17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706509"/>
              </p:ext>
            </p:extLst>
          </p:nvPr>
        </p:nvGraphicFramePr>
        <p:xfrm>
          <a:off x="1370012" y="2286000"/>
          <a:ext cx="10631324" cy="4267200"/>
        </p:xfrm>
        <a:graphic>
          <a:graphicData uri="http://schemas.openxmlformats.org/drawingml/2006/table">
            <a:tbl>
              <a:tblPr rtl="1" firstRow="1" bandRow="1">
                <a:tableStyleId>{D7AC3CCA-C797-4891-BE02-D94E43425B78}</a:tableStyleId>
              </a:tblPr>
              <a:tblGrid>
                <a:gridCol w="2779548"/>
                <a:gridCol w="2656840"/>
                <a:gridCol w="2585720"/>
                <a:gridCol w="2609216"/>
              </a:tblGrid>
              <a:tr h="609601">
                <a:tc>
                  <a:txBody>
                    <a:bodyPr/>
                    <a:lstStyle/>
                    <a:p>
                      <a:pPr algn="ctr" rtl="1"/>
                      <a:r>
                        <a:rPr kumimoji="0" lang="en-US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Scenario “4”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Scenario “3”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Scenario “2”</a:t>
                      </a:r>
                      <a:endParaRPr lang="ar-SA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Scenario “1” </a:t>
                      </a:r>
                      <a:endParaRPr lang="ar-SA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90799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New design-proposed </a:t>
                      </a:r>
                    </a:p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glass(with shading) 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New design-proposed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glass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(without shading) </a:t>
                      </a:r>
                      <a:endParaRPr lang="ar-SA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New design-actual glass</a:t>
                      </a:r>
                    </a:p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(without shading) </a:t>
                      </a:r>
                      <a:endParaRPr lang="ar-SA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Actual design-Actual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glass 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2988" y="3275330"/>
            <a:ext cx="2502972" cy="17399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2" t="12072" r="24007" b="10873"/>
          <a:stretch/>
        </p:blipFill>
        <p:spPr bwMode="auto">
          <a:xfrm>
            <a:off x="4011120" y="3275330"/>
            <a:ext cx="2514600" cy="1739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2" t="12072" r="24007" b="10873"/>
          <a:stretch/>
        </p:blipFill>
        <p:spPr bwMode="auto">
          <a:xfrm>
            <a:off x="6652671" y="3282949"/>
            <a:ext cx="2514600" cy="17392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6" t="11815" r="21551" b="11387"/>
          <a:stretch/>
        </p:blipFill>
        <p:spPr bwMode="auto">
          <a:xfrm>
            <a:off x="9338274" y="3282949"/>
            <a:ext cx="2485624" cy="1739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61830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1" y="311256"/>
            <a:ext cx="9928871" cy="1136544"/>
          </a:xfrm>
        </p:spPr>
        <p:txBody>
          <a:bodyPr lIns="113907" tIns="56953" rIns="113907" bIns="56953" anchor="ctr">
            <a:norm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DF%:</a:t>
            </a:r>
            <a:endParaRPr lang="ar-SA" sz="4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18</a:t>
            </a:fld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659379"/>
              </p:ext>
            </p:extLst>
          </p:nvPr>
        </p:nvGraphicFramePr>
        <p:xfrm>
          <a:off x="1598612" y="1524000"/>
          <a:ext cx="9601200" cy="568135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1476443"/>
                <a:gridCol w="1594591"/>
                <a:gridCol w="1386217"/>
                <a:gridCol w="1509121"/>
                <a:gridCol w="1415845"/>
                <a:gridCol w="2218983"/>
              </a:tblGrid>
              <a:tr h="8062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Space description</a:t>
                      </a:r>
                      <a:endParaRPr lang="en-US" sz="2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Scenario “1”</a:t>
                      </a:r>
                      <a:endParaRPr kumimoji="0" lang="en-US" sz="22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Scenario “2” </a:t>
                      </a:r>
                      <a:endParaRPr kumimoji="0" lang="en-US" sz="22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Scenario “3”</a:t>
                      </a:r>
                      <a:endParaRPr lang="en-US" sz="2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Scenario “4”</a:t>
                      </a:r>
                      <a:endParaRPr kumimoji="0" lang="en-US" sz="22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Recommended DF factor </a:t>
                      </a:r>
                      <a:r>
                        <a:rPr kumimoji="0" lang="en-US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kumimoji="0" lang="en-US" sz="22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1908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2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icture</a:t>
                      </a:r>
                      <a:endParaRPr kumimoji="0" lang="en-US" sz="2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53484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2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Director office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N/A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3.9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4.58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4.58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3.5-8.8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478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Showroom (G</a:t>
                      </a:r>
                      <a:r>
                        <a:rPr kumimoji="0" lang="en-US" sz="2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F)</a:t>
                      </a:r>
                      <a:endParaRPr kumimoji="0" lang="en-US" sz="2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7.13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8.67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4.04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4.04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3.5-5.9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47829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2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Showroom (F1)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N/A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14.76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11.93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4.83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3.5-5.9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868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2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Showroom (F2</a:t>
                      </a:r>
                      <a:r>
                        <a:rPr lang="en-US" sz="2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N/A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14.68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10.75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4.64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3.5-5.9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056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Showroom -Entrance</a:t>
                      </a:r>
                      <a:endParaRPr lang="en-US" sz="2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N/A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N/A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4.91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4.91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3.5-5.9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2611" y="2362200"/>
            <a:ext cx="1558991" cy="114300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2" t="12072" r="24007" b="10873"/>
          <a:stretch/>
        </p:blipFill>
        <p:spPr bwMode="auto">
          <a:xfrm>
            <a:off x="4722812" y="2362200"/>
            <a:ext cx="1295400" cy="1143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2" t="12072" r="24007" b="10873"/>
          <a:stretch/>
        </p:blipFill>
        <p:spPr bwMode="auto">
          <a:xfrm>
            <a:off x="6094412" y="2362200"/>
            <a:ext cx="1447800" cy="1143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6" t="11815" r="21551" b="11387"/>
          <a:stretch/>
        </p:blipFill>
        <p:spPr bwMode="auto">
          <a:xfrm>
            <a:off x="7618412" y="2362200"/>
            <a:ext cx="1337592" cy="1143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74663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3108392"/>
            <a:ext cx="12188825" cy="946015"/>
          </a:xfrm>
          <a:noFill/>
        </p:spPr>
        <p:txBody>
          <a:bodyPr wrap="square" lIns="113907" tIns="56953" rIns="113907" bIns="56953" rtlCol="0" anchor="ctr">
            <a:spAutoFit/>
          </a:bodyPr>
          <a:lstStyle/>
          <a:p>
            <a:pPr marL="685800" indent="-685800" algn="ctr" defTabSz="1139068">
              <a:spcBef>
                <a:spcPct val="0"/>
              </a:spcBef>
              <a:buNone/>
            </a:pP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Thermal Analysis</a:t>
            </a:r>
            <a:endParaRPr lang="ar-SA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19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483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20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1" t="30822" r="28341" b="33219"/>
          <a:stretch/>
        </p:blipFill>
        <p:spPr bwMode="auto">
          <a:xfrm>
            <a:off x="3258627" y="1818479"/>
            <a:ext cx="5943600" cy="23725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5" t="31114" r="29925" b="33477"/>
          <a:stretch/>
        </p:blipFill>
        <p:spPr bwMode="auto">
          <a:xfrm>
            <a:off x="1759583" y="1820702"/>
            <a:ext cx="4649713" cy="23702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1" t="31078" r="28485" b="32705"/>
          <a:stretch/>
        </p:blipFill>
        <p:spPr bwMode="auto">
          <a:xfrm>
            <a:off x="3239895" y="4599624"/>
            <a:ext cx="5943600" cy="24536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1" t="31078" r="30075" b="33220"/>
          <a:stretch/>
        </p:blipFill>
        <p:spPr bwMode="auto">
          <a:xfrm>
            <a:off x="1730816" y="4595178"/>
            <a:ext cx="4649713" cy="24580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/>
          <p:cNvSpPr/>
          <p:nvPr/>
        </p:nvSpPr>
        <p:spPr>
          <a:xfrm>
            <a:off x="9183495" y="5162268"/>
            <a:ext cx="29078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516" lvl="0" algn="ctr" defTabSz="914400">
              <a:spcBef>
                <a:spcPts val="747"/>
              </a:spcBef>
              <a:buClr>
                <a:srgbClr val="DDDDDD"/>
              </a:buClr>
              <a:buSzPct val="80000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Ceiling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layers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       properties</a:t>
            </a:r>
            <a:endParaRPr lang="ar-SA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0816" y="613746"/>
            <a:ext cx="9994836" cy="4267200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defined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all the materials for walls, partitions, floors, ceiling, roof, and glass in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Ecotect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Analysis 2011 program:</a:t>
            </a:r>
          </a:p>
          <a:p>
            <a:pPr marL="102516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</a:p>
          <a:p>
            <a:pPr marL="102516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</a:p>
          <a:p>
            <a:pPr marL="102516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Glass layers and </a:t>
            </a:r>
          </a:p>
          <a:p>
            <a:pPr marL="102516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properties</a:t>
            </a:r>
          </a:p>
          <a:p>
            <a:pPr marL="102516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endParaRPr lang="ar-S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425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1" t="31079" r="28486" b="32962"/>
          <a:stretch/>
        </p:blipFill>
        <p:spPr bwMode="auto">
          <a:xfrm>
            <a:off x="3275012" y="911860"/>
            <a:ext cx="5715000" cy="25933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1" t="31079" r="29930" b="33476"/>
          <a:stretch/>
        </p:blipFill>
        <p:spPr bwMode="auto">
          <a:xfrm>
            <a:off x="1913647" y="911860"/>
            <a:ext cx="4409365" cy="25933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87" t="30822" r="28485" b="33219"/>
          <a:stretch/>
        </p:blipFill>
        <p:spPr bwMode="auto">
          <a:xfrm>
            <a:off x="3199129" y="4053781"/>
            <a:ext cx="5866765" cy="26119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1" t="31079" r="29930" b="33218"/>
          <a:stretch/>
        </p:blipFill>
        <p:spPr bwMode="auto">
          <a:xfrm>
            <a:off x="1920919" y="4053781"/>
            <a:ext cx="4437534" cy="2606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647" y="381000"/>
            <a:ext cx="9994836" cy="5534451"/>
          </a:xfrm>
        </p:spPr>
        <p:txBody>
          <a:bodyPr wrap="square">
            <a:spAutoFit/>
          </a:bodyPr>
          <a:lstStyle/>
          <a:p>
            <a:pPr marL="102516" indent="0" algn="ctr">
              <a:buClr>
                <a:srgbClr val="DDDDDD"/>
              </a:buClr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</a:p>
          <a:p>
            <a:pPr marL="102516" indent="0" algn="ctr">
              <a:buClr>
                <a:srgbClr val="DDDDDD"/>
              </a:buClr>
              <a:buNone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2516" indent="0" algn="ctr">
              <a:buClr>
                <a:srgbClr val="DDDDDD"/>
              </a:buClr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External wall layers </a:t>
            </a:r>
          </a:p>
          <a:p>
            <a:pPr marL="102516" indent="0" algn="ctr">
              <a:buClr>
                <a:srgbClr val="DDDDDD"/>
              </a:buClr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and properties</a:t>
            </a:r>
          </a:p>
          <a:p>
            <a:pPr marL="102516" indent="0" algn="ctr">
              <a:buClr>
                <a:srgbClr val="DDDDDD"/>
              </a:buClr>
              <a:buNone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2516" indent="0" algn="ctr">
              <a:buClr>
                <a:srgbClr val="DDDDDD"/>
              </a:buClr>
              <a:buNone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2516" indent="0" algn="ctr">
              <a:buClr>
                <a:srgbClr val="DDDDDD"/>
              </a:buClr>
              <a:buNone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2516" indent="0" algn="ctr">
              <a:buClr>
                <a:srgbClr val="DDDDDD"/>
              </a:buClr>
              <a:buNone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2516" indent="0" algn="ctr">
              <a:buClr>
                <a:srgbClr val="DDDDDD"/>
              </a:buClr>
              <a:buNone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2516" indent="0" algn="ctr">
              <a:buClr>
                <a:srgbClr val="DDDDDD"/>
              </a:buClr>
              <a:buNone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2516" indent="0" algn="ctr">
              <a:buClr>
                <a:srgbClr val="DDDDDD"/>
              </a:buClr>
              <a:buNone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Partition layers</a:t>
            </a:r>
          </a:p>
          <a:p>
            <a:pPr marL="102516" indent="0" algn="ctr">
              <a:buClr>
                <a:srgbClr val="DDDDDD"/>
              </a:buClr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and properties</a:t>
            </a:r>
            <a:endParaRPr lang="ar-SA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1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11256"/>
            <a:ext cx="10386071" cy="603143"/>
          </a:xfrm>
        </p:spPr>
        <p:txBody>
          <a:bodyPr lIns="113907" tIns="56953" rIns="113907" bIns="56953" anchor="ctr">
            <a:no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Monthly heating and cooling loads:</a:t>
            </a:r>
            <a:endParaRPr lang="ar-SA" sz="4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2" y="838200"/>
            <a:ext cx="10375836" cy="5565071"/>
          </a:xfrm>
        </p:spPr>
        <p:txBody>
          <a:bodyPr>
            <a:normAutofit/>
          </a:bodyPr>
          <a:lstStyle/>
          <a:p>
            <a:pPr marL="102516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By analyzed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first showroom floor using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mixed mode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system:</a:t>
            </a:r>
            <a:endParaRPr lang="en-US" sz="22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endParaRPr lang="ar-SA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256588"/>
              </p:ext>
            </p:extLst>
          </p:nvPr>
        </p:nvGraphicFramePr>
        <p:xfrm>
          <a:off x="1525588" y="1376680"/>
          <a:ext cx="10123714" cy="6309360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1891482"/>
                <a:gridCol w="1972946"/>
                <a:gridCol w="1578428"/>
                <a:gridCol w="1524000"/>
                <a:gridCol w="1404258"/>
                <a:gridCol w="1752600"/>
              </a:tblGrid>
              <a:tr h="908657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Total (</a:t>
                      </a:r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Wh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Total Cooling (</a:t>
                      </a:r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Wh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Heating (</a:t>
                      </a:r>
                      <a:r>
                        <a:rPr lang="en-US" sz="2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Wh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Scenario #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0421">
                <a:tc rowSpan="3">
                  <a:txBody>
                    <a:bodyPr/>
                    <a:lstStyle/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51665216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46999928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4665289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Total (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Wh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/>
                      <a:endParaRPr lang="en-US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en-US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Scenario “1”</a:t>
                      </a:r>
                    </a:p>
                    <a:p>
                      <a:pPr algn="ctr" rtl="1"/>
                      <a:endParaRPr lang="en-US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en-US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809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75510</a:t>
                      </a:r>
                      <a:endParaRPr lang="ar-SA" sz="2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68692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6818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Per 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578237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684.215</a:t>
                      </a:r>
                      <a:endParaRPr kumimoji="0" lang="ar-SA" sz="1800" b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Floor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Area 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30421">
                <a:tc gridSpan="6">
                  <a:txBody>
                    <a:bodyPr/>
                    <a:lstStyle/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30421">
                <a:tc rowSpan="3">
                  <a:txBody>
                    <a:bodyPr/>
                    <a:lstStyle/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24521220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24260066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261153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Total (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Wh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/>
                      <a:endParaRPr lang="en-US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en-US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Scenario “2”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809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63774</a:t>
                      </a:r>
                      <a:endParaRPr lang="ar-SA" sz="2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63094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679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Per 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578237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384.505</a:t>
                      </a:r>
                      <a:endParaRPr kumimoji="0" lang="en-US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Floor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Area 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30421">
                <a:tc gridSpan="6">
                  <a:txBody>
                    <a:bodyPr/>
                    <a:lstStyle/>
                    <a:p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30421">
                <a:tc rowSpan="3">
                  <a:txBody>
                    <a:bodyPr/>
                    <a:lstStyle/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18008536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17988958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19578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Total (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Wh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/>
                      <a:endParaRPr lang="en-US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en-US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Scenario “4”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  <a:tr h="46809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46836</a:t>
                      </a:r>
                      <a:endParaRPr lang="ar-SA" sz="2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46785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Per 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578237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384.505</a:t>
                      </a:r>
                      <a:endParaRPr kumimoji="0" lang="en-US" sz="18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Floor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Area 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27652" y="2527283"/>
            <a:ext cx="1671552" cy="12243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27652" y="4466701"/>
            <a:ext cx="1677708" cy="12214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23881" y="6326647"/>
            <a:ext cx="1657992" cy="120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97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228600"/>
            <a:ext cx="10452036" cy="1447800"/>
          </a:xfrm>
        </p:spPr>
        <p:txBody>
          <a:bodyPr lIns="113907" tIns="56953" rIns="113907" bIns="56953" anchor="ctr">
            <a:no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Mixed </a:t>
            </a:r>
            <a:r>
              <a:rPr lang="en-US" sz="4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mode system </a:t>
            </a:r>
            <a:r>
              <a:rPr lang="en-US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Vs. </a:t>
            </a:r>
            <a:r>
              <a:rPr lang="en-US" sz="4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full air conditioning </a:t>
            </a:r>
            <a:r>
              <a:rPr lang="en-US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system: </a:t>
            </a:r>
            <a:r>
              <a:rPr lang="en-US" sz="4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45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ar-SA" sz="4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5035607"/>
              </p:ext>
            </p:extLst>
          </p:nvPr>
        </p:nvGraphicFramePr>
        <p:xfrm>
          <a:off x="1522414" y="1641473"/>
          <a:ext cx="10568900" cy="5673727"/>
        </p:xfrm>
        <a:graphic>
          <a:graphicData uri="http://schemas.openxmlformats.org/drawingml/2006/table">
            <a:tbl>
              <a:tblPr rtl="1" firstRow="1" bandRow="1">
                <a:tableStyleId>{16D9F66E-5EB9-4882-86FB-DCBF35E3C3E4}</a:tableStyleId>
              </a:tblPr>
              <a:tblGrid>
                <a:gridCol w="2872538"/>
                <a:gridCol w="1337563"/>
                <a:gridCol w="1568548"/>
                <a:gridCol w="1718957"/>
                <a:gridCol w="1309811"/>
                <a:gridCol w="1761483"/>
              </a:tblGrid>
              <a:tr h="1337965">
                <a:tc rowSpan="8">
                  <a:txBody>
                    <a:bodyPr/>
                    <a:lstStyle/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Total (</a:t>
                      </a:r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Wh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ar-SA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Total Cooling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Wh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ar-SA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en-US" sz="20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Total Heating 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Wh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Scenario “4”</a:t>
                      </a:r>
                    </a:p>
                    <a:p>
                      <a:pPr algn="ctr" rtl="1"/>
                      <a:endParaRPr lang="ar-S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6148">
                <a:tc v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18008536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17988958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19578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Total (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Wh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ar-SA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/>
                      <a:endParaRPr lang="en-US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Mixed Mode Ventilation System</a:t>
                      </a:r>
                      <a:endParaRPr lang="ar-SA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321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46836</a:t>
                      </a:r>
                      <a:endParaRPr lang="ar-SA" sz="2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46785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Per 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720443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384.505</a:t>
                      </a:r>
                      <a:endParaRPr kumimoji="0" lang="en-US" sz="18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Floor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Area (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576148">
                <a:tc v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b="1" dirty="0"/>
                    </a:p>
                  </a:txBody>
                  <a:tcPr/>
                </a:tc>
              </a:tr>
              <a:tr h="576148">
                <a:tc v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35917888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35899944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17944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Total (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Wh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ar-SA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/>
                      <a:endParaRPr lang="en-US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1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Full Air Conditioning System</a:t>
                      </a:r>
                      <a:endParaRPr lang="ar-SA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3216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1" eaLnBrk="1" latinLnBrk="0" hangingPunct="1"/>
                      <a:r>
                        <a:rPr kumimoji="0" lang="en-US" sz="2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93413</a:t>
                      </a:r>
                      <a:endParaRPr kumimoji="0" lang="ar-SA" sz="2800" b="1" u="sng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93367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Per 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720443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384.505</a:t>
                      </a:r>
                      <a:endParaRPr kumimoji="0" lang="en-US" sz="18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ctr" rtl="1"/>
                      <a:endParaRPr lang="ar-S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Floor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Area (</a:t>
                      </a: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8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MS Gothic" panose="020B0609070205080204" pitchFamily="49" charset="-128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ar-SA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63275" y="3352800"/>
            <a:ext cx="2731356" cy="187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48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2971800"/>
            <a:ext cx="12188825" cy="946015"/>
          </a:xfrm>
          <a:noFill/>
        </p:spPr>
        <p:txBody>
          <a:bodyPr wrap="square" lIns="113907" tIns="56953" rIns="113907" bIns="56953" rtlCol="0" anchor="ctr">
            <a:spAutoFit/>
          </a:bodyPr>
          <a:lstStyle/>
          <a:p>
            <a:pPr marL="685800" indent="-685800" algn="ctr" defTabSz="1139068">
              <a:buClr>
                <a:schemeClr val="accent1"/>
              </a:buClr>
              <a:buSzPct val="80000"/>
            </a:pP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Solar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System</a:t>
            </a:r>
            <a:endParaRPr lang="ar-S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24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8422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2" y="304800"/>
            <a:ext cx="10818812" cy="1142999"/>
          </a:xfrm>
        </p:spPr>
        <p:txBody>
          <a:bodyPr lIns="113907" tIns="56953" rIns="113907" bIns="56953" anchor="ctr">
            <a:normAutofit fontScale="97500"/>
          </a:bodyPr>
          <a:lstStyle/>
          <a:p>
            <a:pPr marL="571500" indent="-571500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Photovoltaic cells (PV)</a:t>
            </a:r>
          </a:p>
          <a:p>
            <a:pPr marL="571500" indent="-571500">
              <a:spcBef>
                <a:spcPct val="0"/>
              </a:spcBef>
              <a:buNone/>
            </a:pPr>
            <a:endParaRPr lang="ar-SA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412" y="1219200"/>
            <a:ext cx="8763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960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17892"/>
            <a:ext cx="12188825" cy="946015"/>
          </a:xfrm>
          <a:noFill/>
        </p:spPr>
        <p:txBody>
          <a:bodyPr wrap="square" lIns="113907" tIns="56953" rIns="113907" bIns="56953" rtlCol="0" anchor="ctr">
            <a:spAutoFit/>
          </a:bodyPr>
          <a:lstStyle/>
          <a:p>
            <a:pPr marL="685800" indent="-685800" algn="ctr" defTabSz="1139068">
              <a:buClr>
                <a:schemeClr val="accent1"/>
              </a:buClr>
              <a:buSzPct val="80000"/>
            </a:pP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Acoustical Analysis</a:t>
            </a:r>
            <a:endParaRPr lang="ar-S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26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298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0431" y="481172"/>
            <a:ext cx="9994836" cy="450744"/>
          </a:xfrm>
        </p:spPr>
        <p:txBody>
          <a:bodyPr lIns="113907" tIns="56953" rIns="113907" bIns="56953" anchor="ctr">
            <a:noAutofit/>
          </a:bodyPr>
          <a:lstStyle/>
          <a:p>
            <a:pPr marL="571500" indent="-571500">
              <a:buSzPct val="80000"/>
              <a:buFont typeface="Wingdings" pitchFamily="2" charset="2"/>
              <a:buChar char="Ø"/>
            </a:pPr>
            <a:r>
              <a:rPr lang="en-US" sz="4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RT60</a:t>
            </a:r>
            <a:endParaRPr lang="ar-SA" sz="4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612" y="1371600"/>
            <a:ext cx="3683963" cy="297180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029142"/>
              </p:ext>
            </p:extLst>
          </p:nvPr>
        </p:nvGraphicFramePr>
        <p:xfrm>
          <a:off x="1598611" y="1368842"/>
          <a:ext cx="6324601" cy="5986697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1432674"/>
                <a:gridCol w="1639113"/>
                <a:gridCol w="1177906"/>
                <a:gridCol w="952782"/>
                <a:gridCol w="1122126"/>
              </a:tblGrid>
              <a:tr h="8981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 (Hz)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Total absorption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Sabine (RT</a:t>
                      </a:r>
                      <a:r>
                        <a:rPr lang="en-US" sz="20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NOR-ER (RT</a:t>
                      </a:r>
                      <a:r>
                        <a:rPr lang="en-US" sz="20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MIL-SE (RT</a:t>
                      </a:r>
                      <a:r>
                        <a:rPr lang="en-US" sz="20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66"/>
                    </a:solidFill>
                  </a:tcPr>
                </a:tc>
              </a:tr>
              <a:tr h="3203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1377.299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0.72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1.27</a:t>
                      </a:r>
                      <a:endParaRPr lang="en-US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66"/>
                    </a:solidFill>
                  </a:tcPr>
                </a:tc>
              </a:tr>
              <a:tr h="3203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1401.764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0.53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1.20</a:t>
                      </a:r>
                      <a:endParaRPr lang="en-US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66"/>
                    </a:solidFill>
                  </a:tcPr>
                </a:tc>
              </a:tr>
              <a:tr h="3203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1393.417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1.04</a:t>
                      </a:r>
                      <a:endParaRPr lang="en-US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66"/>
                    </a:solidFill>
                  </a:tcPr>
                </a:tc>
              </a:tr>
              <a:tr h="3203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1334.665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0.23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0.21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1.16</a:t>
                      </a:r>
                      <a:endParaRPr lang="en-US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66"/>
                    </a:solidFill>
                  </a:tcPr>
                </a:tc>
              </a:tr>
              <a:tr h="2935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1330.379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0.23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0.21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1.13</a:t>
                      </a:r>
                      <a:endParaRPr lang="en-US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66"/>
                    </a:solidFill>
                  </a:tcPr>
                </a:tc>
              </a:tr>
              <a:tr h="3203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1323.240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0.23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0.21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1.02</a:t>
                      </a:r>
                      <a:endParaRPr lang="en-US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66"/>
                    </a:solidFill>
                  </a:tcPr>
                </a:tc>
              </a:tr>
              <a:tr h="305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1313.288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0.23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0.21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1.05</a:t>
                      </a:r>
                      <a:endParaRPr lang="en-US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66"/>
                    </a:solidFill>
                  </a:tcPr>
                </a:tc>
              </a:tr>
              <a:tr h="3203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8000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1342.251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0.23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1.07</a:t>
                      </a:r>
                      <a:endParaRPr lang="en-US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66"/>
                    </a:solidFill>
                  </a:tcPr>
                </a:tc>
              </a:tr>
              <a:tr h="3203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16000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1342.251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0.23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0.22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1.06</a:t>
                      </a:r>
                      <a:endParaRPr lang="en-US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0066"/>
                    </a:solidFill>
                  </a:tcPr>
                </a:tc>
              </a:tr>
              <a:tr h="205477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Volume:  1926.460 m3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Surface Area:  2923.465 m2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Occupancy:  19 (19 x 100%)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Optimum RT (500Hz - Speech):  0.89 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Optimum RT (500Hz - Music):  1.52 s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Volume per Seat:  101.393 m3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Minimum (Speech):  4.191 m3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Minimum (Music):  8.017 m3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Most Suitable: Millington-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Sette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(Widely varying)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60" b="16632"/>
          <a:stretch/>
        </p:blipFill>
        <p:spPr bwMode="auto">
          <a:xfrm>
            <a:off x="7923212" y="4724400"/>
            <a:ext cx="4113213" cy="1981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0172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7212" y="1219200"/>
            <a:ext cx="10081271" cy="5862320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STC for walls                                               STC for Partition</a:t>
            </a:r>
          </a:p>
          <a:p>
            <a:pPr marL="102516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2516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</a:p>
          <a:p>
            <a:pPr marL="102516" indent="0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STC and IIC for ceiling</a:t>
            </a:r>
            <a:endParaRPr lang="ar-S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9743456"/>
              </p:ext>
            </p:extLst>
          </p:nvPr>
        </p:nvGraphicFramePr>
        <p:xfrm>
          <a:off x="1522412" y="1752600"/>
          <a:ext cx="5713678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2" name="Document" r:id="rId3" imgW="5272638" imgH="2053860" progId="Word.Document.12">
                  <p:embed/>
                </p:oleObj>
              </mc:Choice>
              <mc:Fallback>
                <p:oleObj name="Document" r:id="rId3" imgW="5272638" imgH="2053860" progId="Word.Document.12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2412" y="1752600"/>
                        <a:ext cx="5713678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540532"/>
              </p:ext>
            </p:extLst>
          </p:nvPr>
        </p:nvGraphicFramePr>
        <p:xfrm>
          <a:off x="6246812" y="1719262"/>
          <a:ext cx="5638800" cy="2780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3" name="Document" r:id="rId5" imgW="5273046" imgH="2178229" progId="Word.Document.12">
                  <p:embed/>
                </p:oleObj>
              </mc:Choice>
              <mc:Fallback>
                <p:oleObj name="Document" r:id="rId5" imgW="5273046" imgH="2178229" progId="Word.Document.12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6812" y="1719262"/>
                        <a:ext cx="5638800" cy="2780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027956"/>
              </p:ext>
            </p:extLst>
          </p:nvPr>
        </p:nvGraphicFramePr>
        <p:xfrm>
          <a:off x="3427412" y="5113972"/>
          <a:ext cx="6557284" cy="2658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4" name="Document" r:id="rId7" imgW="5273046" imgH="2550341" progId="Word.Document.12">
                  <p:embed/>
                </p:oleObj>
              </mc:Choice>
              <mc:Fallback>
                <p:oleObj name="Document" r:id="rId7" imgW="5273046" imgH="2550341" progId="Word.Document.12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7412" y="5113972"/>
                        <a:ext cx="6557284" cy="26584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>
          <a:xfrm>
            <a:off x="1522412" y="152400"/>
            <a:ext cx="9994836" cy="1142999"/>
          </a:xfrm>
          <a:prstGeom prst="rect">
            <a:avLst/>
          </a:prstGeom>
        </p:spPr>
        <p:txBody>
          <a:bodyPr lIns="113907" tIns="56953" rIns="113907" bIns="56953" anchor="ctr">
            <a:normAutofit fontScale="97500"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4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STC and IIC:</a:t>
            </a:r>
          </a:p>
        </p:txBody>
      </p:sp>
    </p:spTree>
    <p:extLst>
      <p:ext uri="{BB962C8B-B14F-4D97-AF65-F5344CB8AC3E}">
        <p14:creationId xmlns:p14="http://schemas.microsoft.com/office/powerpoint/2010/main" val="27871375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1600200"/>
            <a:ext cx="10439400" cy="3200400"/>
          </a:xfrm>
        </p:spPr>
        <p:txBody>
          <a:bodyPr>
            <a:noAutofit/>
          </a:bodyPr>
          <a:lstStyle/>
          <a:p>
            <a:pPr algn="ctr"/>
            <a:r>
              <a:rPr lang="en-US" sz="15000" dirty="0" smtClean="0">
                <a:latin typeface="Times New Roman" pitchFamily="18" charset="0"/>
                <a:cs typeface="Times New Roman" pitchFamily="18" charset="0"/>
              </a:rPr>
              <a:t>Video</a:t>
            </a:r>
            <a:endParaRPr lang="ar-SA" sz="1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9371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228600"/>
            <a:ext cx="9994836" cy="1295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Structural Design:</a:t>
            </a:r>
            <a:endParaRPr lang="en-US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0012" y="1524000"/>
            <a:ext cx="5562600" cy="3562116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Two structural systems were used in the project: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Composite Steel structure 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Concrete Structure.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794" y="283669"/>
            <a:ext cx="5282738" cy="68626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0412" y="1295400"/>
            <a:ext cx="7389813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70012" y="22860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 marL="914400" indent="-914400">
              <a:buFont typeface="Wingdings" pitchFamily="2" charset="2"/>
              <a:buChar char="Ø"/>
            </a:pPr>
            <a:r>
              <a:rPr lang="en-US" sz="4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Composite Steel structure:</a:t>
            </a:r>
            <a:endParaRPr lang="en-US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6212" y="1447800"/>
            <a:ext cx="5562600" cy="545906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Columns Distribution: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0012" y="1219200"/>
            <a:ext cx="10210800" cy="2515676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Steel Frames and Solid slab is used.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Solid slab thickness = 12 cm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Distance Between Girder 1.1m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46212" y="152400"/>
            <a:ext cx="9994836" cy="1295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Composite Steel structure:</a:t>
            </a:r>
            <a:endParaRPr lang="en-US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F0700001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6212" y="3352800"/>
            <a:ext cx="6629400" cy="3965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720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6212" y="1219201"/>
            <a:ext cx="1074261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Materials Design Data: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A36 steel with yielding strength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= 250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Mpa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ultimate strength (F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= 400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Mpa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Concrete with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' = 24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Mpa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Metal sheet with weight of 32 kg/m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E70xx welding material, with strength F =480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Mpa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4812" y="4038600"/>
            <a:ext cx="4343400" cy="545906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Loads: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848607"/>
              </p:ext>
            </p:extLst>
          </p:nvPr>
        </p:nvGraphicFramePr>
        <p:xfrm>
          <a:off x="3198812" y="4648200"/>
          <a:ext cx="7391401" cy="255353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603308"/>
                <a:gridCol w="3788093"/>
              </a:tblGrid>
              <a:tr h="45702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Loads Type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702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Live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5 KN/m</a:t>
                      </a:r>
                      <a:r>
                        <a:rPr kumimoji="0" lang="en-US" sz="2400" b="1" kern="12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702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3.5 KN/m</a:t>
                      </a:r>
                      <a:r>
                        <a:rPr kumimoji="0" lang="en-US" sz="2400" b="1" kern="12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1.5 KN/m</a:t>
                      </a:r>
                      <a:r>
                        <a:rPr kumimoji="0" lang="en-US" sz="2400" b="1" kern="12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2400" b="1" kern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233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Wind For Roof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0.269 KN/m</a:t>
                      </a:r>
                      <a:r>
                        <a:rPr kumimoji="0" lang="en-US" sz="2400" b="1" kern="12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46212" y="15240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Composite Steel structure:</a:t>
            </a:r>
            <a:endParaRPr lang="en-US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53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34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70012" y="882134"/>
            <a:ext cx="4495800" cy="6147439"/>
          </a:xfrm>
          <a:noFill/>
        </p:spPr>
        <p:txBody>
          <a:bodyPr wrap="square" lIns="113907" tIns="56953" rIns="113907" bIns="56953" rtlCol="0">
            <a:spAutoFit/>
          </a:bodyPr>
          <a:lstStyle/>
          <a:p>
            <a:pPr defTabSz="1139068"/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Soil Type Sc</a:t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Location: </a:t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Nablus    →     Zone: 2B </a:t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           →    Z = 0.2 </a:t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Cv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= 0.32   </a:t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Ca =0.24 </a:t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I =1 </a:t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R = 5.5</a:t>
            </a:r>
            <a:b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US" sz="280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5812" y="304800"/>
            <a:ext cx="5628939" cy="7162800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370012" y="3048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Seismic Design Data:</a:t>
            </a:r>
            <a:endParaRPr lang="en-US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7212" y="1905000"/>
            <a:ext cx="9372600" cy="5391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70012" y="152400"/>
            <a:ext cx="10462270" cy="1295400"/>
          </a:xfrm>
          <a:prstGeom prst="rect">
            <a:avLst/>
          </a:prstGeom>
        </p:spPr>
        <p:txBody>
          <a:bodyPr lIns="113907" tIns="56953" rIns="113907" bIns="56953" anchor="ctr">
            <a:normAutofit/>
          </a:bodyPr>
          <a:lstStyle/>
          <a:p>
            <a:pPr marL="0" marR="0" lvl="0" indent="0" defTabSz="9144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3D – Model</a:t>
            </a:r>
          </a:p>
          <a:p>
            <a:pPr marL="0" marR="0" lvl="0" indent="0" defTabSz="9144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Block C (Show rooms)</a:t>
            </a:r>
            <a:endParaRPr lang="en-US" sz="28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152400"/>
            <a:ext cx="10462270" cy="1295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3D – Model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Compatibility Check: </a:t>
            </a:r>
            <a:endParaRPr lang="en-US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ompatiability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5812" y="1524000"/>
            <a:ext cx="9067800" cy="5867400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893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37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70012" y="152400"/>
            <a:ext cx="10462270" cy="1295400"/>
          </a:xfrm>
          <a:prstGeom prst="rect">
            <a:avLst/>
          </a:prstGeom>
        </p:spPr>
        <p:txBody>
          <a:bodyPr lIns="113907" tIns="56953" rIns="113907" bIns="56953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2800" noProof="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Equilibrium Checks: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553419"/>
              </p:ext>
            </p:extLst>
          </p:nvPr>
        </p:nvGraphicFramePr>
        <p:xfrm>
          <a:off x="2741612" y="1752600"/>
          <a:ext cx="7620000" cy="18288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905000"/>
                <a:gridCol w="1905000"/>
                <a:gridCol w="1905000"/>
                <a:gridCol w="1905000"/>
              </a:tblGrid>
              <a:tr h="835082"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kern="12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Loads</a:t>
                      </a:r>
                      <a:endParaRPr kumimoji="0" lang="en-US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ETABS- Results</a:t>
                      </a:r>
                      <a:endParaRPr lang="en-US" sz="2000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Manual Results</a:t>
                      </a:r>
                      <a:endParaRPr lang="en-US" sz="2000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Error </a:t>
                      </a:r>
                      <a:endParaRPr lang="en-US" sz="2000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</a:tr>
              <a:tr h="510709"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3600.584KN</a:t>
                      </a:r>
                      <a:endParaRPr lang="en-US" sz="1800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3607.8 KN</a:t>
                      </a:r>
                      <a:endParaRPr lang="en-US" sz="1800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u="sng" kern="12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0.22 % &lt; 5 %</a:t>
                      </a:r>
                      <a:endParaRPr lang="en-US" sz="2000" b="1" u="sng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</a:tr>
              <a:tr h="48300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SID load</a:t>
                      </a:r>
                      <a:endParaRPr lang="en-US" sz="1800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3422.5551KN</a:t>
                      </a:r>
                      <a:endParaRPr lang="en-US" sz="1800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kern="12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3416.61 KN</a:t>
                      </a:r>
                      <a:endParaRPr lang="en-US" sz="1800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1" u="sng" kern="1200" dirty="0" smtClean="0"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0.15% &lt; 5 %</a:t>
                      </a:r>
                      <a:endParaRPr lang="en-US" sz="2000" b="1" u="sng" dirty="0"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874046"/>
              </p:ext>
            </p:extLst>
          </p:nvPr>
        </p:nvGraphicFramePr>
        <p:xfrm>
          <a:off x="2741612" y="4953000"/>
          <a:ext cx="7620000" cy="168615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905000"/>
                <a:gridCol w="1905000"/>
                <a:gridCol w="1905000"/>
                <a:gridCol w="1905000"/>
              </a:tblGrid>
              <a:tr h="762000">
                <a:tc>
                  <a:txBody>
                    <a:bodyPr/>
                    <a:lstStyle/>
                    <a:p>
                      <a:pPr marL="0" marR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Beams Number</a:t>
                      </a:r>
                      <a:endParaRPr kumimoji="0" lang="en-US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ETABS- Results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Manual Results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Error %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</a:tr>
              <a:tr h="44073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Main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Beam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160.25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178.2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10 % ≤10%</a:t>
                      </a:r>
                      <a:endParaRPr lang="en-US" sz="20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</a:tr>
              <a:tr h="44073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Main Beam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134.87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143.4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5.9 %≤10%</a:t>
                      </a:r>
                      <a:endParaRPr lang="en-US" sz="20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446212" y="39624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Beams Moment Checks: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23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22860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 marL="514350" indent="-514350">
              <a:buFont typeface="Wingdings" pitchFamily="2" charset="2"/>
              <a:buChar char="Ø"/>
              <a:defRPr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Design Stage: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38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9612" y="15240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Slab Design: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351212" y="1985665"/>
            <a:ext cx="7086600" cy="1823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827212" y="38862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Steel Section used: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0612" y="4648200"/>
            <a:ext cx="25908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94812" y="4495800"/>
            <a:ext cx="25908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027612" y="4876800"/>
            <a:ext cx="556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←  </a:t>
            </a:r>
            <a:r>
              <a:rPr lang="en-US" dirty="0" smtClean="0"/>
              <a:t>Columns H400X262</a:t>
            </a:r>
          </a:p>
          <a:p>
            <a:r>
              <a:rPr lang="en-US" dirty="0" smtClean="0"/>
              <a:t>           Main Beams IPE500V 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323310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39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46212" y="228600"/>
            <a:ext cx="9994836" cy="1295400"/>
          </a:xfrm>
          <a:prstGeom prst="rect">
            <a:avLst/>
          </a:prstGeom>
        </p:spPr>
        <p:txBody>
          <a:bodyPr lIns="113907" tIns="56953" rIns="113907" bIns="56953" anchor="ctr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Design Stage: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1012" y="14478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Connections Design: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6212" y="2438400"/>
            <a:ext cx="61722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46212" y="25146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Base Plate connection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40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46212" y="228600"/>
            <a:ext cx="9994836" cy="1295400"/>
          </a:xfrm>
          <a:prstGeom prst="rect">
            <a:avLst/>
          </a:prstGeom>
        </p:spPr>
        <p:txBody>
          <a:bodyPr lIns="113907" tIns="56953" rIns="113907" bIns="56953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Design Stage: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98612" y="14478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Connections Design: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674812" y="2286000"/>
            <a:ext cx="48006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56412" y="609600"/>
            <a:ext cx="4858012" cy="34886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7012" y="4343400"/>
            <a:ext cx="2970586" cy="32352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41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4812" y="228600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674812" y="16002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Connections Design: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2412" y="678180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Column – column connection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46212" y="228600"/>
            <a:ext cx="9994836" cy="1295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Design Stage: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3012" y="2286000"/>
            <a:ext cx="388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713412" y="67818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Beam – Column connection</a:t>
            </a:r>
          </a:p>
        </p:txBody>
      </p:sp>
    </p:spTree>
    <p:extLst>
      <p:ext uri="{BB962C8B-B14F-4D97-AF65-F5344CB8AC3E}">
        <p14:creationId xmlns:p14="http://schemas.microsoft.com/office/powerpoint/2010/main" val="272276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42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1612" y="2057400"/>
            <a:ext cx="4800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4212" y="24384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Beam – Girder connection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4812" y="16002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Connections Design: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446212" y="228600"/>
            <a:ext cx="9994836" cy="1295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Design Stage: 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45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43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3412" y="457200"/>
            <a:ext cx="800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46212" y="22860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Fire Proofing Material: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8612" y="1600200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The material used is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Intumescent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Coatings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4812" y="2743200"/>
            <a:ext cx="670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Coatings is applied Off site.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Off_site_application_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8612" y="3352800"/>
            <a:ext cx="5334000" cy="3657600"/>
          </a:xfrm>
          <a:prstGeom prst="rect">
            <a:avLst/>
          </a:prstGeom>
        </p:spPr>
      </p:pic>
      <p:pic>
        <p:nvPicPr>
          <p:cNvPr id="10" name="Picture 9" descr="proplamkor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08811" y="3429000"/>
            <a:ext cx="5180013" cy="3505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44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3412" y="2514600"/>
            <a:ext cx="8915400" cy="4619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446212" y="152400"/>
            <a:ext cx="9994836" cy="1219200"/>
          </a:xfrm>
          <a:prstGeom prst="rect">
            <a:avLst/>
          </a:prstGeom>
        </p:spPr>
        <p:txBody>
          <a:bodyPr lIns="113907" tIns="56953" rIns="113907" bIns="56953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4500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Concrete</a:t>
            </a:r>
            <a:r>
              <a:rPr kumimoji="0" lang="en-US" sz="45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structure:</a:t>
            </a:r>
            <a:endParaRPr kumimoji="0" lang="en-US" sz="450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0012" y="1219200"/>
            <a:ext cx="7162800" cy="1407680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Columns Distribution: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Maintains Building</a:t>
            </a: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45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370012" y="2057400"/>
            <a:ext cx="9766236" cy="4724400"/>
          </a:xfrm>
          <a:prstGeom prst="rect">
            <a:avLst/>
          </a:prstGeom>
        </p:spPr>
        <p:txBody>
          <a:bodyPr lIns="113907" tIns="56953" rIns="113907" bIns="56953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aseline="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Concrete </a:t>
            </a:r>
            <a:r>
              <a:rPr lang="en-US" sz="2400" baseline="0" dirty="0" err="1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F`c</a:t>
            </a:r>
            <a:r>
              <a:rPr lang="en-US" sz="2400" baseline="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For</a:t>
            </a:r>
            <a:r>
              <a:rPr lang="en-US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Beams, Columns, Shear walls and Footing = 28 </a:t>
            </a:r>
            <a:r>
              <a:rPr lang="en-US" sz="2400" dirty="0" err="1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Mpa</a:t>
            </a:r>
            <a:endParaRPr lang="en-US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defTabSz="914400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Concrete </a:t>
            </a:r>
            <a:r>
              <a:rPr lang="en-US" sz="2400" dirty="0" err="1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F`c</a:t>
            </a:r>
            <a:r>
              <a:rPr lang="en-US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 for slab = 24 </a:t>
            </a:r>
            <a:r>
              <a:rPr lang="en-US" sz="2400" dirty="0" err="1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Mpa</a:t>
            </a:r>
            <a:endParaRPr lang="en-US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defTabSz="914400">
              <a:spcBef>
                <a:spcPct val="0"/>
              </a:spcBef>
              <a:buFont typeface="Arial" pitchFamily="34" charset="0"/>
              <a:buChar char="•"/>
            </a:pPr>
            <a:endParaRPr lang="en-US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defTabSz="914400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Bearing Capacity For Soil 254 </a:t>
            </a:r>
            <a:r>
              <a:rPr lang="en-US" sz="2400" dirty="0" err="1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Mpa</a:t>
            </a:r>
            <a:r>
              <a:rPr lang="en-US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370012" y="228600"/>
            <a:ext cx="9994836" cy="1981200"/>
          </a:xfrm>
          <a:prstGeom prst="rect">
            <a:avLst/>
          </a:prstGeom>
        </p:spPr>
        <p:txBody>
          <a:bodyPr lIns="113907" tIns="56953" rIns="113907" bIns="56953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4500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Concrete</a:t>
            </a:r>
            <a:r>
              <a:rPr kumimoji="0" lang="en-US" sz="45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structure: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 smtClean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For </a:t>
            </a:r>
            <a:r>
              <a:rPr lang="en-US" sz="28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Block A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design:</a:t>
            </a:r>
            <a:endParaRPr kumimoji="0" 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0012" y="2362200"/>
            <a:ext cx="342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000000">
                    <a:satMod val="130000"/>
                  </a:srgbClr>
                </a:solidFill>
                <a:latin typeface="Times New Roman" pitchFamily="18" charset="0"/>
                <a:cs typeface="Times New Roman" pitchFamily="18" charset="0"/>
              </a:rPr>
              <a:t> Design Data: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46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60812" y="1600200"/>
          <a:ext cx="5105400" cy="556260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105400"/>
              </a:tblGrid>
              <a:tr h="5247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Material</a:t>
                      </a:r>
                    </a:p>
                  </a:txBody>
                  <a:tcPr anchor="ctr"/>
                </a:tc>
              </a:tr>
              <a:tr h="5597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Reinforced concrete</a:t>
                      </a:r>
                    </a:p>
                  </a:txBody>
                  <a:tcPr anchor="ctr"/>
                </a:tc>
              </a:tr>
              <a:tr h="5597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Gypsum board</a:t>
                      </a:r>
                    </a:p>
                  </a:txBody>
                  <a:tcPr anchor="ctr"/>
                </a:tc>
              </a:tr>
              <a:tr h="5597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Light weight block</a:t>
                      </a:r>
                      <a:endParaRPr lang="en-US" sz="2200" b="1" dirty="0" smtClean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597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Light weight block</a:t>
                      </a:r>
                    </a:p>
                  </a:txBody>
                  <a:tcPr anchor="ctr"/>
                </a:tc>
              </a:tr>
              <a:tr h="5597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Sand</a:t>
                      </a:r>
                      <a:endParaRPr lang="en-US" sz="2200" b="1" dirty="0" smtClean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597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Aggregate</a:t>
                      </a:r>
                      <a:endParaRPr lang="en-US" sz="2200" b="1" dirty="0" smtClean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597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Polystyrene</a:t>
                      </a:r>
                      <a:endParaRPr lang="en-US" sz="2200" b="1" dirty="0" smtClean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597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Mortar</a:t>
                      </a:r>
                      <a:endParaRPr lang="en-US" sz="2200" b="1" dirty="0" smtClean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597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Tile</a:t>
                      </a:r>
                      <a:endParaRPr lang="en-US" sz="2200" b="1" dirty="0" smtClean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1522412" y="228600"/>
            <a:ext cx="47244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Materials used: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228600"/>
            <a:ext cx="9994836" cy="1295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Loads Used for Concrete blocks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47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27212" y="1676400"/>
          <a:ext cx="8811685" cy="464820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62337"/>
                <a:gridCol w="1762337"/>
                <a:gridCol w="1762337"/>
                <a:gridCol w="1762337"/>
                <a:gridCol w="1762337"/>
              </a:tblGrid>
              <a:tr h="9996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Load type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Basement floor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Ground floor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First floor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Roof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</a:tr>
              <a:tr h="12161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Live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KN/m2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KN/m2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KN/m2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KN/ m2</a:t>
                      </a:r>
                    </a:p>
                  </a:txBody>
                  <a:tcPr marL="91416" marR="91416" marT="0" marB="0"/>
                </a:tc>
              </a:tr>
              <a:tr h="1216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SID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Times New Roman" pitchFamily="18" charset="0"/>
                          <a:cs typeface="Times New Roman" pitchFamily="18" charset="0"/>
                        </a:rPr>
                        <a:t>3.5 KN/m</a:t>
                      </a:r>
                      <a:r>
                        <a:rPr lang="en-US" sz="1800" b="0" baseline="30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Times New Roman" pitchFamily="18" charset="0"/>
                          <a:cs typeface="Times New Roman" pitchFamily="18" charset="0"/>
                        </a:rPr>
                        <a:t>3.5 KN/m</a:t>
                      </a:r>
                      <a:r>
                        <a:rPr lang="en-US" sz="1800" b="0" baseline="30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Times New Roman" pitchFamily="18" charset="0"/>
                          <a:cs typeface="Times New Roman" pitchFamily="18" charset="0"/>
                        </a:rPr>
                        <a:t>3.5 KN/m</a:t>
                      </a:r>
                      <a:r>
                        <a:rPr lang="en-US" sz="1800" b="0" baseline="30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latin typeface="Times New Roman" pitchFamily="18" charset="0"/>
                          <a:cs typeface="Times New Roman" pitchFamily="18" charset="0"/>
                        </a:rPr>
                        <a:t>3.5 KN/ m</a:t>
                      </a:r>
                      <a:r>
                        <a:rPr lang="en-US" sz="1800" b="0" baseline="300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</a:tr>
              <a:tr h="1216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Snow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Times New Roman" pitchFamily="18" charset="0"/>
                          <a:cs typeface="Times New Roman" pitchFamily="18" charset="0"/>
                        </a:rPr>
                        <a:t>1.5 KN/ m</a:t>
                      </a:r>
                      <a:r>
                        <a:rPr lang="en-US" sz="1800" b="0" baseline="30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2" y="22860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Preliminary Design For Block A: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98612" y="1814149"/>
            <a:ext cx="3453500" cy="976793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Columns: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C 40 X60 cm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1212" y="1752600"/>
            <a:ext cx="4800600" cy="2269454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Beams: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Main Beams 60 X 40 cm</a:t>
            </a:r>
          </a:p>
          <a:p>
            <a:pPr algn="ctr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Secondary Beams 40 X 30 cm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98611" y="4800600"/>
            <a:ext cx="6907001" cy="1869345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slab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Solid slab thickness is  25 cm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Ribbed slab thickness is 30 cm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812" y="228600"/>
            <a:ext cx="9994836" cy="1066800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3D – Model 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maint with roof-mode 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325" y="1468120"/>
            <a:ext cx="9852633" cy="6045200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3D Model – Compatibility Check: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Untitl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1472" y="1813560"/>
            <a:ext cx="8938471" cy="5440680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212" y="30480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Equilibrium Check: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29897" y="1899922"/>
          <a:ext cx="9344768" cy="330145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36192"/>
                <a:gridCol w="2336192"/>
                <a:gridCol w="2336192"/>
                <a:gridCol w="2336192"/>
              </a:tblGrid>
              <a:tr h="1166987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Loads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ETABS- Results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Manual Results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Error 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</a:tr>
              <a:tr h="73293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Dead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Load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10336.557KN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10413.6 </a:t>
                      </a:r>
                      <a:r>
                        <a:rPr kumimoji="0" lang="en-US" sz="1800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Kn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r>
                        <a:rPr kumimoji="0" lang="en-US" sz="1800" b="1" u="sng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0.74%  &lt; 5</a:t>
                      </a:r>
                      <a:r>
                        <a:rPr kumimoji="0" lang="en-US" sz="1800" b="1" u="sng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 </a:t>
                      </a:r>
                      <a:endParaRPr lang="en-US" sz="1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</a:tr>
              <a:tr h="725424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Live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load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4321.6566KN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4461.204 KN </a:t>
                      </a:r>
                      <a:endParaRPr lang="en-US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r>
                        <a:rPr kumimoji="0" lang="en-US" sz="1800" b="1" u="sng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3.67 % &lt; 5 %</a:t>
                      </a:r>
                      <a:endParaRPr lang="en-US" sz="1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</a:tr>
              <a:tr h="67611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SID load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11272.6312KN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10158.645 KN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  <a:tc>
                  <a:txBody>
                    <a:bodyPr/>
                    <a:lstStyle/>
                    <a:p>
                      <a:r>
                        <a:rPr kumimoji="0" lang="en-US" sz="1800" b="1" u="sng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3.1 % &lt; 5%</a:t>
                      </a:r>
                      <a:endParaRPr lang="en-US" sz="1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888" marR="121888" marT="51816" marB="51816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28324" y="5527041"/>
            <a:ext cx="9344766" cy="976793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Error = ( ( Manual – ETABS Load ) / Manual Load ) X 100% &lt; 5%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51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2412" y="457200"/>
            <a:ext cx="5281824" cy="545906"/>
          </a:xfrm>
          <a:prstGeom prst="rect">
            <a:avLst/>
          </a:prstGeom>
        </p:spPr>
        <p:txBody>
          <a:bodyPr lIns="113907" tIns="56953" rIns="113907" bIns="56953" anchor="ctr">
            <a:norm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Beam Internal moment Check:</a:t>
            </a:r>
            <a:endParaRPr lang="en-US" sz="28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6211" y="1600200"/>
            <a:ext cx="4851347" cy="5826760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52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627812" y="2057402"/>
          <a:ext cx="5257800" cy="426719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314450"/>
                <a:gridCol w="1314450"/>
                <a:gridCol w="1257300"/>
                <a:gridCol w="1371600"/>
              </a:tblGrid>
              <a:tr h="1609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Beam span number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Manual moment (</a:t>
                      </a:r>
                      <a:r>
                        <a:rPr lang="en-US" sz="2000" dirty="0" err="1">
                          <a:latin typeface="Times New Roman" pitchFamily="18" charset="0"/>
                          <a:cs typeface="Times New Roman" pitchFamily="18" charset="0"/>
                        </a:rPr>
                        <a:t>KN.m</a:t>
                      </a: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E-Tabs moment (</a:t>
                      </a:r>
                      <a:r>
                        <a:rPr lang="en-US" sz="2000" dirty="0" err="1">
                          <a:latin typeface="Times New Roman" pitchFamily="18" charset="0"/>
                          <a:cs typeface="Times New Roman" pitchFamily="18" charset="0"/>
                        </a:rPr>
                        <a:t>KN.m</a:t>
                      </a: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Error %</a:t>
                      </a:r>
                    </a:p>
                  </a:txBody>
                  <a:tcPr marL="91416" marR="91416" marT="0" marB="0"/>
                </a:tc>
              </a:tr>
              <a:tr h="6643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 pitchFamily="18" charset="0"/>
                          <a:cs typeface="Times New Roman" pitchFamily="18" charset="0"/>
                        </a:rPr>
                        <a:t>Span 1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72.56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73.1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0.74%≤10%</a:t>
                      </a:r>
                      <a:endParaRPr lang="en-US" sz="1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</a:tr>
              <a:tr h="6643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 pitchFamily="18" charset="0"/>
                          <a:cs typeface="Times New Roman" pitchFamily="18" charset="0"/>
                        </a:rPr>
                        <a:t>Span 2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74.67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latin typeface="Times New Roman" pitchFamily="18" charset="0"/>
                          <a:cs typeface="Times New Roman" pitchFamily="18" charset="0"/>
                        </a:rPr>
                        <a:t>0.44</a:t>
                      </a:r>
                      <a:r>
                        <a:rPr lang="en-US" sz="18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%≤10%</a:t>
                      </a:r>
                      <a:endParaRPr lang="en-US" sz="1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</a:tr>
              <a:tr h="6643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 pitchFamily="18" charset="0"/>
                          <a:cs typeface="Times New Roman" pitchFamily="18" charset="0"/>
                        </a:rPr>
                        <a:t>Span 3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56.71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56.37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latin typeface="Times New Roman" pitchFamily="18" charset="0"/>
                          <a:cs typeface="Times New Roman" pitchFamily="18" charset="0"/>
                        </a:rPr>
                        <a:t>0.6</a:t>
                      </a:r>
                      <a:r>
                        <a:rPr lang="en-US" sz="18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%≤10%</a:t>
                      </a:r>
                      <a:endParaRPr lang="en-US" sz="1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</a:tr>
              <a:tr h="6643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Span4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26.67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91416" marR="914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latin typeface="Times New Roman" pitchFamily="18" charset="0"/>
                          <a:cs typeface="Times New Roman" pitchFamily="18" charset="0"/>
                        </a:rPr>
                        <a:t>4.9</a:t>
                      </a:r>
                      <a:r>
                        <a:rPr lang="en-US" sz="18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%≤10%</a:t>
                      </a:r>
                      <a:endParaRPr lang="en-US" sz="1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2" y="22860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Design Stage: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2412" y="1524000"/>
            <a:ext cx="7211721" cy="976793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Typical Solid Slab Reinforcements in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X – Direction For Block A: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2412" y="2743200"/>
            <a:ext cx="10134600" cy="4419600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53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54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27212" y="30480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Design Stage: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9897" y="1640842"/>
            <a:ext cx="7211721" cy="976793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One – Way Ribbed Slab Reinforcements in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X – Direction For Block A: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3412" y="2971800"/>
            <a:ext cx="8997462" cy="3200400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26751" y="25908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Design Stage: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1012" y="1371600"/>
            <a:ext cx="7211721" cy="545906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Beams Reinforcements: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8812" y="1981200"/>
            <a:ext cx="8761413" cy="3157511"/>
          </a:xfrm>
          <a:prstGeom prst="snip2Diag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012" y="4663440"/>
            <a:ext cx="3453500" cy="3108960"/>
          </a:xfrm>
          <a:prstGeom prst="snip2Diag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55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6751" y="25908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Design Stage: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1012" y="1371600"/>
            <a:ext cx="7211721" cy="545906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Column Reinforcements: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4012" y="304800"/>
            <a:ext cx="5138508" cy="7239000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6212" y="2514600"/>
            <a:ext cx="4915040" cy="4343400"/>
          </a:xfrm>
          <a:prstGeom prst="snip2Diag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56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57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4812" y="1371600"/>
            <a:ext cx="7211721" cy="545906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Shear walls Reinforcements: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1612" y="2057400"/>
            <a:ext cx="9067800" cy="1853943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612" y="4087379"/>
            <a:ext cx="5486400" cy="3512088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6246812" y="4495800"/>
            <a:ext cx="4495800" cy="545906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Boundary Detailing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26751" y="25908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Design Stage: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58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1013" y="1371600"/>
            <a:ext cx="4343400" cy="545906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Wall Footing Detailing: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6212" y="2133600"/>
            <a:ext cx="5057131" cy="4419599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313612" y="1371600"/>
            <a:ext cx="4343400" cy="976793"/>
          </a:xfrm>
          <a:prstGeom prst="rect">
            <a:avLst/>
          </a:prstGeom>
          <a:noFill/>
        </p:spPr>
        <p:txBody>
          <a:bodyPr wrap="square" lIns="113907" tIns="56953" rIns="113907" bIns="56953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Isolated Footing Detailing 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4012" y="2133600"/>
            <a:ext cx="5180013" cy="4419600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26751" y="259080"/>
            <a:ext cx="9994836" cy="1295400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Design Stage: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012" y="3048001"/>
            <a:ext cx="10134600" cy="99060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4500" b="1" dirty="0" smtClean="0">
                <a:latin typeface="Times New Roman" pitchFamily="18" charset="0"/>
                <a:cs typeface="Times New Roman" pitchFamily="18" charset="0"/>
              </a:rPr>
              <a:t> Mechanical Design</a:t>
            </a:r>
            <a:endParaRPr lang="ar-SA" sz="4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59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77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2" y="311256"/>
            <a:ext cx="10614671" cy="12954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HVAC system</a:t>
            </a:r>
            <a:endParaRPr lang="ar-SA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2" y="1676400"/>
            <a:ext cx="10644445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      Duct system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ar-SA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24401" r="11004" b="11900"/>
          <a:stretch/>
        </p:blipFill>
        <p:spPr bwMode="auto">
          <a:xfrm>
            <a:off x="1471382" y="2370039"/>
            <a:ext cx="5820008" cy="42093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7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439" y="1986204"/>
            <a:ext cx="2386615" cy="2309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7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725" y="4296119"/>
            <a:ext cx="2700042" cy="261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199025" y="1598116"/>
            <a:ext cx="1847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199025" y="5732602"/>
            <a:ext cx="1847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7515723" y="1676400"/>
            <a:ext cx="39661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Slot </a:t>
            </a:r>
            <a:r>
              <a:rPr lang="en-US" sz="28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and ceiling diffusers</a:t>
            </a:r>
            <a:endParaRPr lang="ar-S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60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07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168838"/>
              </p:ext>
            </p:extLst>
          </p:nvPr>
        </p:nvGraphicFramePr>
        <p:xfrm>
          <a:off x="3579812" y="1447800"/>
          <a:ext cx="5551893" cy="3400047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499678"/>
                <a:gridCol w="3052215"/>
              </a:tblGrid>
              <a:tr h="5474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Zone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Number of diffusers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7150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Ground floor showroom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5674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First floor showroom</a:t>
                      </a:r>
                      <a:endParaRPr lang="en-US" sz="2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5906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Second floor showroom</a:t>
                      </a:r>
                      <a:endParaRPr lang="en-US" sz="2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4038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Entrance</a:t>
                      </a:r>
                      <a:endParaRPr lang="en-US" sz="2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513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Ramps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98612" y="609600"/>
            <a:ext cx="868680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Number of diffusers for each space in car show room building</a:t>
            </a:r>
            <a:endParaRPr lang="ar-S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1012" y="5486400"/>
            <a:ext cx="94488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main duct size =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25x38 cm</a:t>
            </a:r>
          </a:p>
          <a:p>
            <a:pPr algn="l" rtl="0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all branches , duct size =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15x26 cm</a:t>
            </a:r>
          </a:p>
          <a:p>
            <a:pPr algn="l" rtl="0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diffusers size =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15x15 cm  </a:t>
            </a:r>
            <a:endParaRPr lang="ar-SA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61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74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245692"/>
            <a:ext cx="9738130" cy="900714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Water Supply system </a:t>
            </a:r>
            <a:endParaRPr lang="ar-SA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2" y="1157040"/>
            <a:ext cx="6083526" cy="4365423"/>
          </a:xfrm>
        </p:spPr>
        <p:txBody>
          <a:bodyPr>
            <a:normAutofit/>
          </a:bodyPr>
          <a:lstStyle/>
          <a:p>
            <a:pPr marL="102516" indent="0" algn="l" rtl="0">
              <a:buClrTx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Cold water </a:t>
            </a:r>
          </a:p>
          <a:p>
            <a:pPr marL="102516" indent="0" algn="l" rtl="0">
              <a:buClrTx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Clean Water supply ( from municipality)</a:t>
            </a:r>
          </a:p>
          <a:p>
            <a:pPr marL="102516" indent="0" algn="l" rtl="0">
              <a:buClrTx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Recycled Water </a:t>
            </a:r>
          </a:p>
          <a:p>
            <a:pPr marL="102516" indent="0">
              <a:buClrTx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Storm water</a:t>
            </a:r>
          </a:p>
          <a:p>
            <a:pPr marL="102516" indent="0" algn="l" rtl="0">
              <a:buClrTx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Domestic Hot water </a:t>
            </a:r>
            <a:endParaRPr lang="ar-S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62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612" y="2209800"/>
            <a:ext cx="7747914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99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14896" t="13946" r="26993" b="19263"/>
          <a:stretch/>
        </p:blipFill>
        <p:spPr>
          <a:xfrm>
            <a:off x="6986528" y="2066006"/>
            <a:ext cx="5034862" cy="36883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0012" y="479491"/>
            <a:ext cx="8140001" cy="784830"/>
          </a:xfrm>
          <a:prstGeom prst="rect">
            <a:avLst/>
          </a:prstGeom>
        </p:spPr>
        <p:txBody>
          <a:bodyPr lIns="113907" tIns="56953" rIns="113907" bIns="56953" anchor="ctr">
            <a:normAutofit lnSpcReduction="10000"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US" sz="45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Water supply design</a:t>
            </a:r>
            <a:endParaRPr lang="ar-SA" sz="45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54086" y="1651007"/>
            <a:ext cx="35477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Maintenance building</a:t>
            </a:r>
            <a:endParaRPr lang="ar-S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61412" y="5867400"/>
            <a:ext cx="189186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First floor</a:t>
            </a:r>
            <a:endParaRPr lang="ar-S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6212" y="1676400"/>
            <a:ext cx="3910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l" rtl="0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Administration building</a:t>
            </a:r>
            <a:endParaRPr lang="ar-SA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"/>
          <a:stretch/>
        </p:blipFill>
        <p:spPr>
          <a:xfrm>
            <a:off x="1446212" y="2438400"/>
            <a:ext cx="5307874" cy="318165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65412" y="5867400"/>
            <a:ext cx="195701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Second floor </a:t>
            </a:r>
            <a:endParaRPr lang="ar-S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51812" y="6400800"/>
            <a:ext cx="2846351" cy="1151264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63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5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2" y="381000"/>
            <a:ext cx="10058166" cy="11430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Evacuated tube collectors are used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for heating water using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solar energy.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6212" y="2362200"/>
            <a:ext cx="7941173" cy="4776398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 rotWithShape="1">
          <a:blip r:embed="rId3" cstate="print"/>
          <a:srcRect l="33589" t="30835" r="16748" b="20342"/>
          <a:stretch/>
        </p:blipFill>
        <p:spPr bwMode="auto">
          <a:xfrm>
            <a:off x="8913812" y="1456064"/>
            <a:ext cx="2962041" cy="1812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Oval 4"/>
          <p:cNvSpPr/>
          <p:nvPr/>
        </p:nvSpPr>
        <p:spPr>
          <a:xfrm>
            <a:off x="2018396" y="2590800"/>
            <a:ext cx="19050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Oval 5"/>
          <p:cNvSpPr/>
          <p:nvPr/>
        </p:nvSpPr>
        <p:spPr>
          <a:xfrm>
            <a:off x="2894012" y="6705600"/>
            <a:ext cx="19050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503612" y="1456064"/>
            <a:ext cx="5410200" cy="11347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656012" y="2743200"/>
            <a:ext cx="5257800" cy="5251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579812" y="3268335"/>
            <a:ext cx="5334000" cy="34372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739185" y="3268335"/>
            <a:ext cx="7136668" cy="3655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64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63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413809"/>
            <a:ext cx="9904632" cy="1009198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Plumping system:</a:t>
            </a:r>
            <a:endParaRPr lang="ar-SA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5612" y="6858000"/>
            <a:ext cx="5105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Ground floor – maintenance building</a:t>
            </a:r>
            <a:endParaRPr lang="ar-S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9985" y="1600200"/>
            <a:ext cx="8573028" cy="5105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85412" y="3962400"/>
            <a:ext cx="1752599" cy="1905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514011" y="3810000"/>
            <a:ext cx="152399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Black water</a:t>
            </a:r>
            <a:endParaRPr lang="ar-S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14010" y="4801169"/>
            <a:ext cx="152399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Gray water</a:t>
            </a:r>
            <a:endParaRPr lang="ar-S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65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48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93812" y="402154"/>
            <a:ext cx="10057032" cy="6598404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External plumping system strategy </a:t>
            </a:r>
          </a:p>
          <a:p>
            <a:pPr marL="0" indent="0"/>
            <a:endParaRPr lang="ar-S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982" y="2286000"/>
            <a:ext cx="4338857" cy="35808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2412" y="1171358"/>
            <a:ext cx="5085196" cy="652426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132012" y="5715000"/>
            <a:ext cx="9144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Straight Connector 7"/>
          <p:cNvCxnSpPr>
            <a:stCxn id="3" idx="0"/>
          </p:cNvCxnSpPr>
          <p:nvPr/>
        </p:nvCxnSpPr>
        <p:spPr>
          <a:xfrm flipV="1">
            <a:off x="2589212" y="2286000"/>
            <a:ext cx="4564770" cy="3429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3" idx="4"/>
          </p:cNvCxnSpPr>
          <p:nvPr/>
        </p:nvCxnSpPr>
        <p:spPr>
          <a:xfrm flipV="1">
            <a:off x="2589212" y="5866822"/>
            <a:ext cx="4564770" cy="8387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66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75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228600"/>
            <a:ext cx="8890338" cy="974450"/>
          </a:xfrm>
        </p:spPr>
        <p:txBody>
          <a:bodyPr lIns="113907" tIns="56953" rIns="113907" bIns="56953"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Storm water drainage system </a:t>
            </a:r>
            <a:endParaRPr lang="ar-SA" sz="4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12" y="1203050"/>
            <a:ext cx="4425050" cy="6088542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67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9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9612" y="2590800"/>
            <a:ext cx="9141619" cy="1212476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4500" b="1" dirty="0" smtClean="0">
                <a:latin typeface="Times New Roman" pitchFamily="18" charset="0"/>
                <a:cs typeface="Times New Roman" pitchFamily="18" charset="0"/>
              </a:rPr>
              <a:t> Electrical Design </a:t>
            </a:r>
            <a:endParaRPr lang="ar-SA" sz="4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68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81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69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446212" y="762000"/>
            <a:ext cx="7959724" cy="8075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Artificial Lighting</a:t>
            </a:r>
            <a:endParaRPr lang="ar-SA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3412" y="3124200"/>
            <a:ext cx="8458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simulation analysis and design by “DIALux Evo”</a:t>
            </a:r>
            <a:endParaRPr lang="ar-S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52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0012" y="-98535"/>
            <a:ext cx="4279284" cy="946100"/>
          </a:xfrm>
        </p:spPr>
        <p:txBody>
          <a:bodyPr vert="horz" lIns="91440" tIns="45720" rIns="91440" bIns="45720" rtlCol="1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Reception 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hall </a:t>
            </a:r>
            <a:endParaRPr lang="ar-SA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212" y="648114"/>
            <a:ext cx="4194531" cy="3358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418810" y="-114752"/>
            <a:ext cx="4194947" cy="99952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Showroom department -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726528"/>
              </p:ext>
            </p:extLst>
          </p:nvPr>
        </p:nvGraphicFramePr>
        <p:xfrm>
          <a:off x="1446212" y="6117796"/>
          <a:ext cx="5028372" cy="874681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762000"/>
                <a:gridCol w="1219200"/>
                <a:gridCol w="1981200"/>
                <a:gridCol w="1065972"/>
              </a:tblGrid>
              <a:tr h="318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400" dirty="0">
                          <a:effectLst/>
                        </a:rPr>
                        <a:t>U</a:t>
                      </a:r>
                      <a:r>
                        <a:rPr lang="en-US" sz="1400" baseline="-25000" dirty="0">
                          <a:effectLst/>
                        </a:rPr>
                        <a:t>o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400" dirty="0">
                          <a:effectLst/>
                        </a:rPr>
                        <a:t>Targeted Lux (avg.)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400" dirty="0">
                          <a:effectLst/>
                        </a:rPr>
                        <a:t>Recommended Lux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400">
                          <a:effectLst/>
                        </a:rPr>
                        <a:t>No. of Luminaires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4181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</a:rPr>
                        <a:t>0.80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</a:rPr>
                        <a:t>400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</a:rPr>
                        <a:t>400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</a:rPr>
                        <a:t>20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</a:tr>
            </a:tbl>
          </a:graphicData>
        </a:graphic>
      </p:graphicFrame>
      <p:pic>
        <p:nvPicPr>
          <p:cNvPr id="8" name="Content Placeholder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33" y="831125"/>
            <a:ext cx="5133242" cy="42308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097" y="4006824"/>
            <a:ext cx="2171710" cy="17815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097" y="5852291"/>
            <a:ext cx="2171710" cy="1783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329" y="4161063"/>
            <a:ext cx="3063453" cy="2820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70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59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2" y="228600"/>
            <a:ext cx="5257800" cy="838200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marL="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Ground floor showroom </a:t>
            </a:r>
            <a:endParaRPr lang="en-US" sz="28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endParaRPr lang="ar-SA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/>
          <a:srcRect l="18421" t="12526" b="6532"/>
          <a:stretch/>
        </p:blipFill>
        <p:spPr bwMode="auto">
          <a:xfrm>
            <a:off x="6323012" y="300792"/>
            <a:ext cx="5597899" cy="34981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Content Placeholder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195" y="914400"/>
            <a:ext cx="4473280" cy="4928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327091"/>
              </p:ext>
            </p:extLst>
          </p:nvPr>
        </p:nvGraphicFramePr>
        <p:xfrm>
          <a:off x="1598612" y="6528468"/>
          <a:ext cx="5903234" cy="104850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683935"/>
                <a:gridCol w="769427"/>
                <a:gridCol w="1709839"/>
                <a:gridCol w="1597033"/>
                <a:gridCol w="1143000"/>
              </a:tblGrid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400" baseline="-250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UGR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Targeted Lux (avg.)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61975" algn="l"/>
                        </a:tabLst>
                        <a:defRPr/>
                      </a:pPr>
                      <a:r>
                        <a:rPr lang="en-US" sz="1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Recommended </a:t>
                      </a:r>
                      <a:endParaRPr lang="en-US" sz="14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40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Lux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4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No. of Luminaires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3627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0.75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19.4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459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400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79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 anchor="ctr"/>
                </a:tc>
              </a:tr>
            </a:tbl>
          </a:graphicData>
        </a:graphic>
      </p:graphicFrame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21" y="4800600"/>
            <a:ext cx="2686434" cy="1851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812" y="4191000"/>
            <a:ext cx="2566652" cy="20220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71</a:t>
            </a:fld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80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0"/>
            <a:ext cx="7696200" cy="914400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indent="-571500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First floor showroom </a:t>
            </a:r>
            <a:endParaRPr lang="ar-SA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412" y="381000"/>
            <a:ext cx="5410200" cy="3807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72</a:t>
            </a:fld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3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2" y="914400"/>
            <a:ext cx="4497612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615571"/>
              </p:ext>
            </p:extLst>
          </p:nvPr>
        </p:nvGraphicFramePr>
        <p:xfrm>
          <a:off x="1370012" y="6289039"/>
          <a:ext cx="5334000" cy="1254761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685800"/>
                <a:gridCol w="685800"/>
                <a:gridCol w="1143000"/>
                <a:gridCol w="1600200"/>
                <a:gridCol w="1219200"/>
              </a:tblGrid>
              <a:tr h="6878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 err="1" smtClean="0">
                          <a:effectLst/>
                        </a:rPr>
                        <a:t>U</a:t>
                      </a:r>
                      <a:r>
                        <a:rPr lang="en-US" sz="1600" baseline="-25000" dirty="0" err="1" smtClean="0">
                          <a:effectLst/>
                        </a:rPr>
                        <a:t>o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UGR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Targeted Lux (avg.)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Recommended </a:t>
                      </a:r>
                      <a:r>
                        <a:rPr lang="en-US" sz="1600" dirty="0" err="1">
                          <a:effectLst/>
                        </a:rPr>
                        <a:t>Lux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No. of Luminaires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5668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dirty="0">
                          <a:effectLst/>
                        </a:rPr>
                        <a:t>0.76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 smtClean="0">
                          <a:effectLst/>
                        </a:rPr>
                        <a:t>24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</a:rPr>
                        <a:t>444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</a:rPr>
                        <a:t>400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</a:rPr>
                        <a:t>76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</a:tbl>
          </a:graphicData>
        </a:graphic>
      </p:graphicFrame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12" y="5072399"/>
            <a:ext cx="2667000" cy="1894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860" y="4343400"/>
            <a:ext cx="2680652" cy="1897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5909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0"/>
            <a:ext cx="8295565" cy="759142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marL="571500" indent="-571500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lang="en-US" sz="28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Second floor showroom </a:t>
            </a:r>
            <a:endParaRPr lang="ar-SA" sz="28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12" y="381000"/>
            <a:ext cx="4572000" cy="3200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3" r="23272"/>
          <a:stretch/>
        </p:blipFill>
        <p:spPr>
          <a:xfrm>
            <a:off x="1751012" y="789622"/>
            <a:ext cx="4495800" cy="47729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135543"/>
              </p:ext>
            </p:extLst>
          </p:nvPr>
        </p:nvGraphicFramePr>
        <p:xfrm>
          <a:off x="1751012" y="6075056"/>
          <a:ext cx="6934200" cy="88454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85800"/>
                <a:gridCol w="990600"/>
                <a:gridCol w="1600200"/>
                <a:gridCol w="2057400"/>
                <a:gridCol w="1600200"/>
              </a:tblGrid>
              <a:tr h="4900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U</a:t>
                      </a:r>
                      <a:r>
                        <a:rPr lang="en-US" sz="1600" baseline="-25000" dirty="0">
                          <a:effectLst/>
                        </a:rPr>
                        <a:t>o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UGR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Targeted </a:t>
                      </a:r>
                      <a:r>
                        <a:rPr lang="en-US" sz="1600" dirty="0" err="1">
                          <a:effectLst/>
                        </a:rPr>
                        <a:t>Lux</a:t>
                      </a:r>
                      <a:r>
                        <a:rPr lang="en-US" sz="1600" dirty="0">
                          <a:effectLst/>
                        </a:rPr>
                        <a:t> (avg.)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Recommended Lux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No. of </a:t>
                      </a:r>
                      <a:r>
                        <a:rPr lang="en-US" sz="1600" dirty="0" err="1">
                          <a:effectLst/>
                        </a:rPr>
                        <a:t>Luminaires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3627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</a:rPr>
                        <a:t>0.76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 smtClean="0">
                          <a:effectLst/>
                        </a:rPr>
                        <a:t>24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</a:rPr>
                        <a:t>423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</a:rPr>
                        <a:t>400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/>
                        </a:rPr>
                        <a:t>56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</a:tbl>
          </a:graphicData>
        </a:graphic>
      </p:graphicFrame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073" y="5029200"/>
            <a:ext cx="22098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12" y="3735705"/>
            <a:ext cx="2372334" cy="18268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73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1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106149"/>
            <a:ext cx="10488482" cy="792691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marL="571500" lvl="0" indent="-571500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lang="en-US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Administration department </a:t>
            </a:r>
            <a:endParaRPr lang="en-US" sz="28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212" y="4267200"/>
            <a:ext cx="48768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370012" y="838200"/>
            <a:ext cx="52437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Reception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 waiting Room </a:t>
            </a:r>
            <a:endParaRPr lang="ar-S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3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98" b="934"/>
          <a:stretch/>
        </p:blipFill>
        <p:spPr>
          <a:xfrm>
            <a:off x="1455510" y="1371600"/>
            <a:ext cx="66294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212" y="3162300"/>
            <a:ext cx="2667000" cy="2209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9" b="15151"/>
          <a:stretch/>
        </p:blipFill>
        <p:spPr bwMode="auto">
          <a:xfrm>
            <a:off x="9287877" y="707865"/>
            <a:ext cx="25908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220373"/>
              </p:ext>
            </p:extLst>
          </p:nvPr>
        </p:nvGraphicFramePr>
        <p:xfrm>
          <a:off x="6399213" y="5833974"/>
          <a:ext cx="5692100" cy="97498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77244"/>
                <a:gridCol w="677244"/>
                <a:gridCol w="1464911"/>
                <a:gridCol w="1600200"/>
                <a:gridCol w="1272501"/>
              </a:tblGrid>
              <a:tr h="4199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U</a:t>
                      </a:r>
                      <a:r>
                        <a:rPr lang="en-US" sz="1600" baseline="-25000" dirty="0">
                          <a:effectLst/>
                        </a:rPr>
                        <a:t>o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UGR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Targeted </a:t>
                      </a:r>
                      <a:r>
                        <a:rPr lang="en-US" sz="1600" dirty="0" err="1">
                          <a:effectLst/>
                        </a:rPr>
                        <a:t>Lux</a:t>
                      </a:r>
                      <a:r>
                        <a:rPr lang="en-US" sz="1600" dirty="0">
                          <a:effectLst/>
                        </a:rPr>
                        <a:t> (avg.)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Recommended </a:t>
                      </a:r>
                      <a:r>
                        <a:rPr lang="en-US" sz="1600" dirty="0" err="1">
                          <a:effectLst/>
                        </a:rPr>
                        <a:t>Lux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No. of </a:t>
                      </a:r>
                      <a:r>
                        <a:rPr lang="en-US" sz="1600" dirty="0" err="1">
                          <a:effectLst/>
                        </a:rPr>
                        <a:t>Luminaires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4531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0.73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17.4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341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300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</a:tbl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74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58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2" y="243891"/>
            <a:ext cx="9385236" cy="502817"/>
          </a:xfrm>
        </p:spPr>
        <p:txBody>
          <a:bodyPr wrap="square">
            <a:spAutoFit/>
          </a:bodyPr>
          <a:lstStyle/>
          <a:p>
            <a:pPr marL="342900" indent="-342900" defTabSz="1139068">
              <a:lnSpc>
                <a:spcPct val="9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Account office  </a:t>
            </a:r>
            <a:endParaRPr lang="ar-SA" sz="2800" dirty="0" smtClean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012" y="243891"/>
            <a:ext cx="5004953" cy="3718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75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8" t="-261" r="47292" b="261"/>
          <a:stretch/>
        </p:blipFill>
        <p:spPr>
          <a:xfrm>
            <a:off x="1903412" y="914400"/>
            <a:ext cx="4079951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012" y="4758629"/>
            <a:ext cx="2491091" cy="26411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9" b="15151"/>
          <a:stretch/>
        </p:blipFill>
        <p:spPr bwMode="auto">
          <a:xfrm>
            <a:off x="7072888" y="4114799"/>
            <a:ext cx="2133600" cy="19644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230537"/>
              </p:ext>
            </p:extLst>
          </p:nvPr>
        </p:nvGraphicFramePr>
        <p:xfrm>
          <a:off x="1598612" y="6324600"/>
          <a:ext cx="5638798" cy="92091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61998"/>
                <a:gridCol w="685800"/>
                <a:gridCol w="1143000"/>
                <a:gridCol w="1600200"/>
                <a:gridCol w="1447800"/>
              </a:tblGrid>
              <a:tr h="4943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U</a:t>
                      </a:r>
                      <a:r>
                        <a:rPr lang="en-US" sz="1600" baseline="-25000" dirty="0">
                          <a:effectLst/>
                        </a:rPr>
                        <a:t>o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UGR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Targeted Lux (avg.)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Recommended Lux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No. of Luminaires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3990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0.80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10.4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446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300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891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0"/>
            <a:ext cx="10208062" cy="914537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marL="571500" indent="-571500">
              <a:lnSpc>
                <a:spcPct val="90000"/>
              </a:lnSpc>
              <a:buClr>
                <a:schemeClr val="accent1"/>
              </a:buClr>
              <a:buSzPct val="80000"/>
            </a:pPr>
            <a:r>
              <a:rPr lang="en-US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Maintenance department</a:t>
            </a:r>
            <a:endParaRPr lang="en-US" sz="28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817" y="609942"/>
            <a:ext cx="4724400" cy="40384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370012" y="685800"/>
            <a:ext cx="396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Painting Both </a:t>
            </a:r>
            <a:endParaRPr lang="ar-S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45"/>
          <a:stretch/>
        </p:blipFill>
        <p:spPr>
          <a:xfrm>
            <a:off x="1522412" y="1219200"/>
            <a:ext cx="38862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300" y="4772489"/>
            <a:ext cx="3271434" cy="2941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9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5239416"/>
              </p:ext>
            </p:extLst>
          </p:nvPr>
        </p:nvGraphicFramePr>
        <p:xfrm>
          <a:off x="1446212" y="6019800"/>
          <a:ext cx="5867399" cy="111013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74238"/>
                <a:gridCol w="745564"/>
                <a:gridCol w="1375798"/>
                <a:gridCol w="1676400"/>
                <a:gridCol w="1295399"/>
              </a:tblGrid>
              <a:tr h="609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U</a:t>
                      </a:r>
                      <a:r>
                        <a:rPr lang="en-US" sz="1600" baseline="-25000" dirty="0">
                          <a:effectLst/>
                        </a:rPr>
                        <a:t>o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UGR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>
                          <a:effectLst/>
                        </a:rPr>
                        <a:t>Targeted Lux (avg.)</a:t>
                      </a:r>
                      <a:endParaRPr lang="en-US" sz="16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Recommended </a:t>
                      </a:r>
                      <a:r>
                        <a:rPr lang="en-US" sz="1600" dirty="0" err="1">
                          <a:effectLst/>
                        </a:rPr>
                        <a:t>Lux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1600" dirty="0">
                          <a:effectLst/>
                        </a:rPr>
                        <a:t>No. of </a:t>
                      </a:r>
                      <a:r>
                        <a:rPr lang="en-US" sz="1600" dirty="0" err="1">
                          <a:effectLst/>
                        </a:rPr>
                        <a:t>Luminaires</a:t>
                      </a:r>
                      <a:endParaRPr lang="en-US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5010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0.70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20.3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1020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1000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61975" algn="l"/>
                        </a:tabLs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</a:tbl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76</a:t>
            </a:fld>
            <a:endParaRPr lang="en-US" sz="18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71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50938"/>
            <a:ext cx="9453720" cy="1500013"/>
          </a:xfrm>
          <a:noFill/>
        </p:spPr>
        <p:txBody>
          <a:bodyPr wrap="square" lIns="113907" tIns="56953" rIns="113907" bIns="56953" rtlCol="1" anchor="ctr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4500" smtClean="0">
                <a:latin typeface="Times New Roman" pitchFamily="18" charset="0"/>
                <a:cs typeface="Times New Roman" pitchFamily="18" charset="0"/>
              </a:rPr>
              <a:t> Sound </a:t>
            </a: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reinforcement System </a:t>
            </a:r>
            <a:br>
              <a:rPr lang="en-US" sz="4500" dirty="0">
                <a:latin typeface="Times New Roman" pitchFamily="18" charset="0"/>
                <a:cs typeface="Times New Roman" pitchFamily="18" charset="0"/>
              </a:rPr>
            </a:br>
            <a:endParaRPr lang="ar-SA" sz="4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 cstate="print"/>
          <a:srcRect l="35216" t="16701" r="23790" b="20022"/>
          <a:stretch/>
        </p:blipFill>
        <p:spPr bwMode="auto">
          <a:xfrm>
            <a:off x="1446212" y="2590800"/>
            <a:ext cx="4724400" cy="4419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2412" y="1447800"/>
            <a:ext cx="464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Distribution of loudspeakers in the showroom- first floor</a:t>
            </a:r>
            <a:endParaRPr lang="ar-SA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rcRect l="12100" t="26338" r="31736" b="17773"/>
          <a:stretch/>
        </p:blipFill>
        <p:spPr bwMode="auto">
          <a:xfrm>
            <a:off x="6399211" y="2590800"/>
            <a:ext cx="5562601" cy="4495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56412" y="1447800"/>
            <a:ext cx="480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Type of used loudspeaker- Control 322C</a:t>
            </a:r>
            <a:endParaRPr lang="ar-SA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77</a:t>
            </a:fld>
            <a:endParaRPr lang="en-US" sz="18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1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6212" y="1676400"/>
            <a:ext cx="10116632" cy="5714999"/>
          </a:xfrm>
        </p:spPr>
        <p:txBody>
          <a:bodyPr>
            <a:normAutofit/>
          </a:bodyPr>
          <a:lstStyle/>
          <a:p>
            <a:pPr>
              <a:buClrTx/>
              <a:buSzPct val="105000"/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Fire fighting systems</a:t>
            </a:r>
          </a:p>
          <a:p>
            <a:pPr marL="0" lvl="0" indent="0" algn="l" rtl="0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fj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6482" y="2364854"/>
            <a:ext cx="3681679" cy="2819400"/>
          </a:xfrm>
          <a:prstGeom prst="rect">
            <a:avLst/>
          </a:prstGeom>
        </p:spPr>
      </p:pic>
      <p:pic>
        <p:nvPicPr>
          <p:cNvPr id="5" name="Picture 4" descr="co2 detc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975" y="2477859"/>
            <a:ext cx="2167131" cy="25933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60612" y="5410200"/>
            <a:ext cx="2361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Fire </a:t>
            </a:r>
            <a:r>
              <a:rPr lang="en-US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hose </a:t>
            </a:r>
            <a:r>
              <a:rPr lang="en-US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cabinet </a:t>
            </a:r>
            <a:endParaRPr lang="ar-S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27605" y="5410199"/>
            <a:ext cx="2311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Co2 level sensor </a:t>
            </a:r>
            <a:endParaRPr lang="ar-SA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56612" y="2247249"/>
            <a:ext cx="2590800" cy="29370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847119" y="5410198"/>
            <a:ext cx="1901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Fire Sprinkler</a:t>
            </a:r>
            <a:endParaRPr lang="ar-SA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51012" y="609600"/>
            <a:ext cx="6096000" cy="807516"/>
          </a:xfrm>
          <a:prstGeom prst="rect">
            <a:avLst/>
          </a:prstGeom>
          <a:noFill/>
        </p:spPr>
        <p:txBody>
          <a:bodyPr wrap="square" lIns="113907" tIns="56953" rIns="113907" bIns="56953" rtlCol="1" anchor="ctr">
            <a:sp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en-US" sz="45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Safety </a:t>
            </a:r>
            <a:r>
              <a:rPr lang="en-US" sz="45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design </a:t>
            </a:r>
            <a:endParaRPr lang="ar-SA" sz="45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78</a:t>
            </a:fld>
            <a:endParaRPr lang="en-US" sz="18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88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7212" y="2209800"/>
            <a:ext cx="8991600" cy="42100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27212" y="133946"/>
            <a:ext cx="4648200" cy="1502305"/>
          </a:xfrm>
        </p:spPr>
        <p:txBody>
          <a:bodyPr>
            <a:normAutofit/>
          </a:bodyPr>
          <a:lstStyle/>
          <a:p>
            <a:pPr algn="l" rtl="0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Fire</a:t>
            </a:r>
            <a:r>
              <a:rPr lang="en-US" sz="3200" dirty="0" smtClean="0">
                <a:effectLst/>
                <a:latin typeface="Times New Roman" pitchFamily="18" charset="0"/>
                <a:cs typeface="Times New Roman" pitchFamily="18" charset="0"/>
              </a:rPr>
              <a:t> Sprinkler system</a:t>
            </a:r>
            <a:endParaRPr lang="ar-SA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5891008" y="2189984"/>
            <a:ext cx="9144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3.06</a:t>
            </a:r>
            <a:endParaRPr lang="ar-SA" sz="1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10324" y="2049303"/>
            <a:ext cx="9144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3.29</a:t>
            </a:r>
            <a:endParaRPr lang="ar-SA" sz="1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9213274">
            <a:off x="6391840" y="2238106"/>
            <a:ext cx="9144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4.50</a:t>
            </a:r>
            <a:endParaRPr lang="ar-SA" sz="1400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79</a:t>
            </a:fld>
            <a:endParaRPr lang="en-US" sz="18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8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012" y="3007866"/>
            <a:ext cx="10515600" cy="807516"/>
          </a:xfrm>
          <a:noFill/>
        </p:spPr>
        <p:txBody>
          <a:bodyPr wrap="square" lIns="113907" tIns="56953" rIns="113907" bIns="56953" rtlCol="1" anchor="ctr">
            <a:spAutoFit/>
          </a:bodyPr>
          <a:lstStyle/>
          <a:p>
            <a:pPr defTabSz="1139068">
              <a:buFont typeface="Wingdings" pitchFamily="2" charset="2"/>
              <a:buChar char="v"/>
            </a:pPr>
            <a:r>
              <a:rPr lang="en-US" sz="4500" b="1" dirty="0" smtClean="0">
                <a:latin typeface="Times New Roman" pitchFamily="18" charset="0"/>
                <a:cs typeface="Times New Roman" pitchFamily="18" charset="0"/>
              </a:rPr>
              <a:t> Quantity </a:t>
            </a:r>
            <a:r>
              <a:rPr lang="en-US" sz="45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4500" b="1" dirty="0" smtClean="0">
                <a:latin typeface="Times New Roman" pitchFamily="18" charset="0"/>
                <a:cs typeface="Times New Roman" pitchFamily="18" charset="0"/>
              </a:rPr>
              <a:t>urvey and </a:t>
            </a:r>
            <a:r>
              <a:rPr lang="en-US" sz="45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500" b="1" dirty="0" smtClean="0">
                <a:latin typeface="Times New Roman" pitchFamily="18" charset="0"/>
                <a:cs typeface="Times New Roman" pitchFamily="18" charset="0"/>
              </a:rPr>
              <a:t>ost </a:t>
            </a:r>
            <a:r>
              <a:rPr lang="en-US" sz="4500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4500" b="1" dirty="0" smtClean="0">
                <a:latin typeface="Times New Roman" pitchFamily="18" charset="0"/>
                <a:cs typeface="Times New Roman" pitchFamily="18" charset="0"/>
              </a:rPr>
              <a:t>stimation</a:t>
            </a:r>
            <a:endParaRPr lang="ar-SA" sz="4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80</a:t>
            </a:fld>
            <a:endParaRPr lang="en-US" sz="18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32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0012" y="168275"/>
            <a:ext cx="10818813" cy="806450"/>
          </a:xfrm>
          <a:noFill/>
        </p:spPr>
        <p:txBody>
          <a:bodyPr wrap="square" lIns="113907" tIns="56953" rIns="113907" bIns="56953" rtlCol="1" anchor="ctr">
            <a:spAutoFit/>
          </a:bodyPr>
          <a:lstStyle/>
          <a:p>
            <a:pPr lvl="0" indent="-457200" defTabSz="1139068">
              <a:buFont typeface="Wingdings" pitchFamily="2" charset="2"/>
              <a:buChar char="Ø"/>
            </a:pP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Steel Structure Quantity survey: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81</a:t>
            </a:fld>
            <a:endParaRPr lang="en-US" sz="18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370012" y="5029200"/>
            <a:ext cx="9801728" cy="54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5627" marR="0" lvl="0" indent="-353111" fontAlgn="auto">
              <a:lnSpc>
                <a:spcPct val="115000"/>
              </a:lnSpc>
              <a:spcBef>
                <a:spcPts val="747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Showroom building- Block C total cost = </a:t>
            </a:r>
            <a:r>
              <a:rPr lang="en-US" sz="2800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968563.86 </a:t>
            </a:r>
            <a:r>
              <a:rPr lang="he-IL" sz="2800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₪</a:t>
            </a:r>
            <a:endParaRPr lang="en-US" sz="2800" b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6861863"/>
              </p:ext>
            </p:extLst>
          </p:nvPr>
        </p:nvGraphicFramePr>
        <p:xfrm>
          <a:off x="2055812" y="1447800"/>
          <a:ext cx="7162800" cy="2873602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337078"/>
                <a:gridCol w="1374751"/>
                <a:gridCol w="1735625"/>
                <a:gridCol w="1715346"/>
              </a:tblGrid>
              <a:tr h="1049047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Item</a:t>
                      </a: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Unit </a:t>
                      </a: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Quantity (Unit)</a:t>
                      </a: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Total Cost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800" dirty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endParaRPr lang="en-US" sz="1800" dirty="0"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601699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Steel</a:t>
                      </a:r>
                      <a:r>
                        <a:rPr lang="en-US" sz="1800" baseline="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 sections</a:t>
                      </a:r>
                      <a:endParaRPr lang="en-US" sz="1800" dirty="0"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Ton</a:t>
                      </a: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125.85</a:t>
                      </a:r>
                      <a:endParaRPr lang="en-US" sz="1800" dirty="0"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755146.</a:t>
                      </a:r>
                      <a:r>
                        <a:rPr lang="he-IL" sz="18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</a:tr>
              <a:tr h="5919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concrete works</a:t>
                      </a: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CM</a:t>
                      </a: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505.073</a:t>
                      </a:r>
                      <a:endParaRPr lang="en-US" sz="1800" dirty="0"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161623.3</a:t>
                      </a:r>
                      <a:r>
                        <a:rPr lang="he-IL" sz="18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62" marR="68562" marT="0" marB="0"/>
                </a:tc>
              </a:tr>
              <a:tr h="616619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Reinforcements</a:t>
                      </a:r>
                      <a:r>
                        <a:rPr lang="en-US" sz="1800" baseline="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Steel </a:t>
                      </a:r>
                      <a:endParaRPr lang="en-US" sz="1800" dirty="0"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Ton</a:t>
                      </a: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20.89 </a:t>
                      </a:r>
                      <a:endParaRPr lang="en-US" sz="1800" dirty="0">
                        <a:effectLst/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58478.14</a:t>
                      </a:r>
                      <a:r>
                        <a:rPr lang="en-US" sz="18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.</a:t>
                      </a:r>
                      <a:r>
                        <a:rPr lang="he-IL" sz="18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62" marR="6856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931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358299"/>
              </p:ext>
            </p:extLst>
          </p:nvPr>
        </p:nvGraphicFramePr>
        <p:xfrm>
          <a:off x="2055812" y="1600200"/>
          <a:ext cx="7553499" cy="2768981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208845"/>
                <a:gridCol w="1701825"/>
                <a:gridCol w="2000526"/>
                <a:gridCol w="1642303"/>
              </a:tblGrid>
              <a:tr h="256846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work</a:t>
                      </a: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unit</a:t>
                      </a: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Quantity (unit)</a:t>
                      </a: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Cost (</a:t>
                      </a:r>
                      <a:r>
                        <a:rPr lang="he-IL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₪</a:t>
                      </a:r>
                      <a:r>
                        <a:rPr lang="en-US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</a:tr>
              <a:tr h="256846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Earth work</a:t>
                      </a: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CM</a:t>
                      </a:r>
                      <a:endParaRPr lang="en-US" sz="18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rtl="1"/>
                      <a:endParaRPr lang="ar-SA" dirty="0"/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18118</a:t>
                      </a:r>
                      <a:endParaRPr lang="en-US" sz="17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l" rtl="0"/>
                      <a:endParaRPr lang="en-US" sz="17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en-US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305781</a:t>
                      </a:r>
                      <a:r>
                        <a:rPr kumimoji="0" lang="he-IL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endParaRPr kumimoji="0" lang="en-US" sz="1800" b="1" u="sng" kern="120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</a:tr>
              <a:tr h="276024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concrete works</a:t>
                      </a: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CM</a:t>
                      </a: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968.1</a:t>
                      </a:r>
                      <a:endParaRPr lang="en-US" sz="17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sng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309792</a:t>
                      </a:r>
                      <a:r>
                        <a:rPr kumimoji="0" lang="he-IL" sz="1800" b="1" u="sng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endParaRPr kumimoji="0" lang="en-US" sz="1800" b="1" u="sng" kern="120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</a:tr>
              <a:tr h="276024"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 works</a:t>
                      </a: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SM</a:t>
                      </a:r>
                      <a:endParaRPr lang="en-US" sz="17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4642.1</a:t>
                      </a: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116053</a:t>
                      </a:r>
                      <a:r>
                        <a:rPr kumimoji="0" lang="he-IL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endParaRPr kumimoji="0" lang="en-US" sz="1800" b="1" u="sng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</a:tr>
              <a:tr h="4552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steel works</a:t>
                      </a:r>
                      <a:endParaRPr lang="en-US" sz="17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Ton</a:t>
                      </a:r>
                      <a:endParaRPr lang="en-US" sz="17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395.8</a:t>
                      </a: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1108246.</a:t>
                      </a:r>
                      <a:r>
                        <a:rPr kumimoji="0" lang="he-IL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endParaRPr kumimoji="0" lang="en-US" sz="1800" b="1" u="sng" kern="120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</a:tr>
              <a:tr h="4432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Block</a:t>
                      </a:r>
                      <a:endParaRPr lang="en-US" sz="17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SM</a:t>
                      </a:r>
                      <a:endParaRPr lang="en-US" sz="17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2526.4</a:t>
                      </a:r>
                      <a:endParaRPr lang="en-US" sz="17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63160</a:t>
                      </a:r>
                      <a:r>
                        <a:rPr kumimoji="0" lang="he-IL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endParaRPr kumimoji="0" lang="en-US" sz="1800" b="1" u="sng" kern="120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50482" marR="50482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065212" y="0"/>
            <a:ext cx="10668000" cy="807516"/>
          </a:xfrm>
          <a:prstGeom prst="rect">
            <a:avLst/>
          </a:prstGeom>
          <a:noFill/>
        </p:spPr>
        <p:txBody>
          <a:bodyPr wrap="square" lIns="113907" tIns="56953" rIns="113907" bIns="56953" rtlCol="1" anchor="ctr">
            <a:spAutoFit/>
          </a:bodyPr>
          <a:lstStyle/>
          <a:p>
            <a:pPr marL="855284" indent="-457200">
              <a:spcBef>
                <a:spcPct val="0"/>
              </a:spcBef>
              <a:buFont typeface="Wingdings" pitchFamily="2" charset="2"/>
              <a:buChar char="Ø"/>
            </a:pPr>
            <a:r>
              <a:rPr lang="en-US" sz="45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Concrete Structure Quantity survey:</a:t>
            </a:r>
            <a:endParaRPr lang="ar-SA" sz="45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lIns="113907" tIns="56953" rIns="113907" bIns="56953" anchor="b"/>
          <a:lstStyle/>
          <a:p>
            <a:fld id="{ABE9EBE5-8480-4965-92C5-EA791891DE33}" type="slidenum">
              <a:rPr 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82</a:t>
            </a:fld>
            <a:endParaRPr lang="en-US" sz="18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22412" y="5181600"/>
            <a:ext cx="10284143" cy="107009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5627" marR="0" lvl="0" indent="-353111" algn="l" defTabSz="914400" rtl="0" eaLnBrk="1" fontAlgn="auto" latinLnBrk="0" hangingPunct="1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Total Cost for maintenance building (construction without finishing) = 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1903032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he-IL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₪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77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262857"/>
            <a:ext cx="9613836" cy="1500013"/>
          </a:xfrm>
          <a:noFill/>
        </p:spPr>
        <p:txBody>
          <a:bodyPr wrap="square" lIns="113907" tIns="56953" rIns="113907" bIns="56953" rtlCol="1" anchor="ctr">
            <a:spAutoFit/>
          </a:bodyPr>
          <a:lstStyle/>
          <a:p>
            <a:pPr marL="855284" indent="-457200" defTabSz="1139068"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Showroom envelope quantity </a:t>
            </a: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survey:</a:t>
            </a:r>
            <a:endParaRPr lang="ar-SA" sz="4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861863"/>
              </p:ext>
            </p:extLst>
          </p:nvPr>
        </p:nvGraphicFramePr>
        <p:xfrm>
          <a:off x="2513012" y="2209800"/>
          <a:ext cx="7543800" cy="320040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070758"/>
                <a:gridCol w="1218093"/>
                <a:gridCol w="1537842"/>
                <a:gridCol w="1144704"/>
                <a:gridCol w="1572403"/>
              </a:tblGrid>
              <a:tr h="80715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Item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Unit 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Quantity (Unit)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Cost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Cost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₪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 anchor="ctr"/>
                </a:tc>
              </a:tr>
              <a:tr h="40825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Glass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en-US" sz="1800" baseline="30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688.82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551056</a:t>
                      </a:r>
                      <a:r>
                        <a:rPr kumimoji="0" lang="he-IL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r>
                        <a:rPr kumimoji="0" lang="en-US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 </a:t>
                      </a:r>
                      <a:endParaRPr lang="en-US" sz="18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</a:tr>
              <a:tr h="577565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Perforated panels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en-US" sz="18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2444.5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304</a:t>
                      </a:r>
                      <a:endParaRPr lang="en-US" sz="18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743128</a:t>
                      </a:r>
                      <a:r>
                        <a:rPr kumimoji="0" lang="he-IL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endParaRPr kumimoji="0" lang="en-US" sz="1800" b="1" u="sng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</a:tr>
              <a:tr h="43367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Aluminum sheets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en-US" sz="1800" baseline="30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2983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50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149150</a:t>
                      </a:r>
                      <a:r>
                        <a:rPr kumimoji="0" lang="he-IL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endParaRPr kumimoji="0" lang="en-US" sz="1800" b="1" u="sng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</a:tr>
              <a:tr h="456870">
                <a:tc gridSpan="4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1443334</a:t>
                      </a:r>
                      <a:r>
                        <a:rPr kumimoji="0" lang="he-IL" sz="18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ahoma" pitchFamily="34" charset="0"/>
                          <a:cs typeface="Times New Roman" pitchFamily="18" charset="0"/>
                        </a:rPr>
                        <a:t>₪</a:t>
                      </a:r>
                      <a:endParaRPr kumimoji="0" lang="en-US" sz="1800" b="1" u="sng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ahoma" pitchFamily="34" charset="0"/>
                        <a:cs typeface="Times New Roman" pitchFamily="18" charset="0"/>
                      </a:endParaRPr>
                    </a:p>
                  </a:txBody>
                  <a:tcPr marL="68562" marR="68562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674812" y="5867400"/>
            <a:ext cx="5562600" cy="556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 rtl="0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Project Total Cost =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4,314,930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e-I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₪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EBE5-8480-4965-92C5-EA791891DE33}" type="slidenum">
              <a:rPr lang="en-US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83</a:t>
            </a:fld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24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EBE5-8480-4965-92C5-EA791891DE33}" type="slidenum">
              <a:rPr lang="en-US" sz="1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84</a:t>
            </a:fld>
            <a:endParaRPr lang="en-US" sz="1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55812" y="1524000"/>
            <a:ext cx="9296400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So Tired…</a:t>
            </a:r>
          </a:p>
          <a:p>
            <a:pPr algn="ctr"/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 Give Us an </a:t>
            </a:r>
          </a:p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  <a:p>
            <a:pPr algn="ctr"/>
            <a:endParaRPr lang="en-US" sz="4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Please……..</a:t>
            </a:r>
            <a:endParaRPr lang="ar-SA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96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My Movi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580" y="-533400"/>
            <a:ext cx="12157245" cy="68389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EBE5-8480-4965-92C5-EA791891DE33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6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2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3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4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5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4323</TotalTime>
  <Words>1961</Words>
  <Application>Microsoft Office PowerPoint</Application>
  <PresentationFormat>Custom</PresentationFormat>
  <Paragraphs>786</Paragraphs>
  <Slides>85</Slides>
  <Notes>4</Notes>
  <HiddenSlides>0</HiddenSlides>
  <MMClips>2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7" baseType="lpstr">
      <vt:lpstr>MS Gothic</vt:lpstr>
      <vt:lpstr>Arial</vt:lpstr>
      <vt:lpstr>Calibri</vt:lpstr>
      <vt:lpstr>Gill Sans MT</vt:lpstr>
      <vt:lpstr>Majalla UI</vt:lpstr>
      <vt:lpstr>Tahoma</vt:lpstr>
      <vt:lpstr>Times New Roman</vt:lpstr>
      <vt:lpstr>Verdana</vt:lpstr>
      <vt:lpstr>Wingdings</vt:lpstr>
      <vt:lpstr>Wingdings 2</vt:lpstr>
      <vt:lpstr>Solstice</vt:lpstr>
      <vt:lpstr>Document</vt:lpstr>
      <vt:lpstr>Environmental Cars Exhibition (Redesign)</vt:lpstr>
      <vt:lpstr> Outlines:</vt:lpstr>
      <vt:lpstr>Introduction:</vt:lpstr>
      <vt:lpstr>Site Analysis:</vt:lpstr>
      <vt:lpstr>Architectural Design:</vt:lpstr>
      <vt:lpstr>PowerPoint Presentation</vt:lpstr>
      <vt:lpstr> Spaces Distributions:</vt:lpstr>
      <vt:lpstr>PowerPoint Presentation</vt:lpstr>
      <vt:lpstr>PowerPoint Presentation</vt:lpstr>
      <vt:lpstr>PowerPoint Presentation</vt:lpstr>
      <vt:lpstr>Shading Devices</vt:lpstr>
      <vt:lpstr>PowerPoint Presentation</vt:lpstr>
      <vt:lpstr>PowerPoint Presentation</vt:lpstr>
      <vt:lpstr>PowerPoint Presentation</vt:lpstr>
      <vt:lpstr>Teras:</vt:lpstr>
      <vt:lpstr>PowerPoint Presentation</vt:lpstr>
      <vt:lpstr>DF%</vt:lpstr>
      <vt:lpstr>DF%:</vt:lpstr>
      <vt:lpstr>PowerPoint Presentation</vt:lpstr>
      <vt:lpstr>PowerPoint Presentation</vt:lpstr>
      <vt:lpstr>PowerPoint Presentation</vt:lpstr>
      <vt:lpstr>Monthly heating and cooling loads:</vt:lpstr>
      <vt:lpstr>Mixed mode system Vs. full air conditioning system:  </vt:lpstr>
      <vt:lpstr>Solar System</vt:lpstr>
      <vt:lpstr>PowerPoint Presentation</vt:lpstr>
      <vt:lpstr>Acoustical Analysis</vt:lpstr>
      <vt:lpstr>RT60</vt:lpstr>
      <vt:lpstr>PowerPoint Presentation</vt:lpstr>
      <vt:lpstr>Video</vt:lpstr>
      <vt:lpstr> Structural Design:</vt:lpstr>
      <vt:lpstr>Composite Steel structure:</vt:lpstr>
      <vt:lpstr> Composite Steel structure:</vt:lpstr>
      <vt:lpstr> Composite Steel structure:</vt:lpstr>
      <vt:lpstr>Soil Type Sc   Location:   Nablus    →     Zone: 2B                  →    Z = 0.2   Cv = 0.32     Ca =0.24   I =1   R = 5.5  </vt:lpstr>
      <vt:lpstr>PowerPoint Presentation</vt:lpstr>
      <vt:lpstr> 3D – Model Compatibility Check: </vt:lpstr>
      <vt:lpstr>PowerPoint Presentation</vt:lpstr>
      <vt:lpstr> Design Stage:</vt:lpstr>
      <vt:lpstr>PowerPoint Presentation</vt:lpstr>
      <vt:lpstr>PowerPoint Presentation</vt:lpstr>
      <vt:lpstr> Design Stage:</vt:lpstr>
      <vt:lpstr> Design Stage: </vt:lpstr>
      <vt:lpstr>Fire Proofing Material:</vt:lpstr>
      <vt:lpstr>PowerPoint Presentation</vt:lpstr>
      <vt:lpstr>PowerPoint Presentation</vt:lpstr>
      <vt:lpstr>PowerPoint Presentation</vt:lpstr>
      <vt:lpstr>Loads Used for Concrete blocks</vt:lpstr>
      <vt:lpstr>Preliminary Design For Block A:</vt:lpstr>
      <vt:lpstr> 3D – Model :</vt:lpstr>
      <vt:lpstr> 3D Model – Compatibility Check:</vt:lpstr>
      <vt:lpstr>Equilibrium Check:</vt:lpstr>
      <vt:lpstr>PowerPoint Presentation</vt:lpstr>
      <vt:lpstr> Design Stage:</vt:lpstr>
      <vt:lpstr> Design Stage:</vt:lpstr>
      <vt:lpstr>Design Stage:</vt:lpstr>
      <vt:lpstr> Design Stage:</vt:lpstr>
      <vt:lpstr> Design Stage:</vt:lpstr>
      <vt:lpstr> Design Stage:</vt:lpstr>
      <vt:lpstr> Mechanical Design</vt:lpstr>
      <vt:lpstr>HVAC system</vt:lpstr>
      <vt:lpstr>PowerPoint Presentation</vt:lpstr>
      <vt:lpstr>Water Supply system </vt:lpstr>
      <vt:lpstr>PowerPoint Presentation</vt:lpstr>
      <vt:lpstr>PowerPoint Presentation</vt:lpstr>
      <vt:lpstr>Plumping system:</vt:lpstr>
      <vt:lpstr>PowerPoint Presentation</vt:lpstr>
      <vt:lpstr>Storm water drainage system </vt:lpstr>
      <vt:lpstr> Electrical Design </vt:lpstr>
      <vt:lpstr>Artificial Lighting</vt:lpstr>
      <vt:lpstr>Reception hall </vt:lpstr>
      <vt:lpstr>PowerPoint Presentation</vt:lpstr>
      <vt:lpstr>First floor showroom </vt:lpstr>
      <vt:lpstr>Second floor showroom </vt:lpstr>
      <vt:lpstr>Administration department </vt:lpstr>
      <vt:lpstr>Account office  </vt:lpstr>
      <vt:lpstr>Maintenance department</vt:lpstr>
      <vt:lpstr> Sound reinforcement System  </vt:lpstr>
      <vt:lpstr>PowerPoint Presentation</vt:lpstr>
      <vt:lpstr>Fire Sprinkler system</vt:lpstr>
      <vt:lpstr> Quantity Survey and Cost Estimation</vt:lpstr>
      <vt:lpstr>Steel Structure Quantity survey:</vt:lpstr>
      <vt:lpstr>PowerPoint Presentation</vt:lpstr>
      <vt:lpstr>Showroom envelope quantity survey: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millennium</dc:creator>
  <cp:lastModifiedBy>almanar</cp:lastModifiedBy>
  <cp:revision>259</cp:revision>
  <dcterms:created xsi:type="dcterms:W3CDTF">2015-12-13T17:18:51Z</dcterms:created>
  <dcterms:modified xsi:type="dcterms:W3CDTF">2015-12-20T12:37:37Z</dcterms:modified>
</cp:coreProperties>
</file>