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81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5149850"/>
  <p:notesSz cx="9144000" cy="51498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846" y="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112910-547C-461F-9791-D11CCE3ADD50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385763"/>
            <a:ext cx="3429000" cy="1931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2446338"/>
            <a:ext cx="7315200" cy="23177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4891088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4891088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119C0E-D089-401E-8DCC-06CDEBE095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2253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119C0E-D089-401E-8DCC-06CDEBE0953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76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6453"/>
            <a:ext cx="7772400" cy="10814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350" b="0" i="0">
                <a:solidFill>
                  <a:srgbClr val="1F2937"/>
                </a:solidFill>
                <a:latin typeface="Malgun Gothic Semilight"/>
                <a:cs typeface="Malgun Gothic Semi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3916"/>
            <a:ext cx="6400800" cy="12874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350" b="0" i="0">
                <a:solidFill>
                  <a:srgbClr val="1F2937"/>
                </a:solidFill>
                <a:latin typeface="Malgun Gothic Semilight"/>
                <a:cs typeface="Malgun Gothic Semi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350" b="0" i="0">
                <a:solidFill>
                  <a:srgbClr val="1F2937"/>
                </a:solidFill>
                <a:latin typeface="Malgun Gothic Semilight"/>
                <a:cs typeface="Malgun Gothic Semi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4465"/>
            <a:ext cx="3977640" cy="33989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4465"/>
            <a:ext cx="3977640" cy="33989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350" b="0" i="0">
                <a:solidFill>
                  <a:srgbClr val="1F2937"/>
                </a:solidFill>
                <a:latin typeface="Malgun Gothic Semilight"/>
                <a:cs typeface="Malgun Gothic Semi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266694" y="203073"/>
            <a:ext cx="3020060" cy="2819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350" b="0" i="0">
                <a:solidFill>
                  <a:srgbClr val="1F2937"/>
                </a:solidFill>
                <a:latin typeface="Malgun Gothic Semilight"/>
                <a:cs typeface="Malgun Gothic Semi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63066" y="1219198"/>
            <a:ext cx="4291965" cy="16751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9360"/>
            <a:ext cx="292608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9360"/>
            <a:ext cx="210312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9360"/>
            <a:ext cx="210312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88.png"/><Relationship Id="rId7" Type="http://schemas.openxmlformats.org/officeDocument/2006/relationships/image" Target="../media/image92.png"/><Relationship Id="rId2" Type="http://schemas.openxmlformats.org/officeDocument/2006/relationships/image" Target="../media/image8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10" Type="http://schemas.openxmlformats.org/officeDocument/2006/relationships/image" Target="../media/image95.png"/><Relationship Id="rId4" Type="http://schemas.openxmlformats.org/officeDocument/2006/relationships/image" Target="../media/image89.png"/><Relationship Id="rId9" Type="http://schemas.openxmlformats.org/officeDocument/2006/relationships/image" Target="../media/image9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3" Type="http://schemas.openxmlformats.org/officeDocument/2006/relationships/image" Target="../media/image96.jpg"/><Relationship Id="rId7" Type="http://schemas.openxmlformats.org/officeDocument/2006/relationships/image" Target="../media/image100.png"/><Relationship Id="rId12" Type="http://schemas.openxmlformats.org/officeDocument/2006/relationships/image" Target="../media/image10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png"/><Relationship Id="rId11" Type="http://schemas.openxmlformats.org/officeDocument/2006/relationships/image" Target="../media/image104.png"/><Relationship Id="rId5" Type="http://schemas.openxmlformats.org/officeDocument/2006/relationships/image" Target="../media/image98.png"/><Relationship Id="rId10" Type="http://schemas.openxmlformats.org/officeDocument/2006/relationships/image" Target="../media/image103.png"/><Relationship Id="rId4" Type="http://schemas.openxmlformats.org/officeDocument/2006/relationships/image" Target="../media/image97.png"/><Relationship Id="rId9" Type="http://schemas.openxmlformats.org/officeDocument/2006/relationships/image" Target="../media/image10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png"/><Relationship Id="rId3" Type="http://schemas.openxmlformats.org/officeDocument/2006/relationships/image" Target="../media/image107.png"/><Relationship Id="rId7" Type="http://schemas.openxmlformats.org/officeDocument/2006/relationships/image" Target="../media/image111.png"/><Relationship Id="rId2" Type="http://schemas.openxmlformats.org/officeDocument/2006/relationships/image" Target="../media/image10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png"/><Relationship Id="rId11" Type="http://schemas.openxmlformats.org/officeDocument/2006/relationships/image" Target="../media/image115.png"/><Relationship Id="rId5" Type="http://schemas.openxmlformats.org/officeDocument/2006/relationships/image" Target="../media/image109.png"/><Relationship Id="rId10" Type="http://schemas.openxmlformats.org/officeDocument/2006/relationships/image" Target="../media/image114.png"/><Relationship Id="rId4" Type="http://schemas.openxmlformats.org/officeDocument/2006/relationships/image" Target="../media/image108.png"/><Relationship Id="rId9" Type="http://schemas.openxmlformats.org/officeDocument/2006/relationships/image" Target="../media/image11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png"/><Relationship Id="rId3" Type="http://schemas.openxmlformats.org/officeDocument/2006/relationships/image" Target="../media/image117.png"/><Relationship Id="rId7" Type="http://schemas.openxmlformats.org/officeDocument/2006/relationships/image" Target="../media/image121.png"/><Relationship Id="rId2" Type="http://schemas.openxmlformats.org/officeDocument/2006/relationships/image" Target="../media/image11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0.png"/><Relationship Id="rId11" Type="http://schemas.openxmlformats.org/officeDocument/2006/relationships/image" Target="../media/image125.png"/><Relationship Id="rId5" Type="http://schemas.openxmlformats.org/officeDocument/2006/relationships/image" Target="../media/image119.png"/><Relationship Id="rId10" Type="http://schemas.openxmlformats.org/officeDocument/2006/relationships/image" Target="../media/image124.png"/><Relationship Id="rId4" Type="http://schemas.openxmlformats.org/officeDocument/2006/relationships/image" Target="../media/image118.png"/><Relationship Id="rId9" Type="http://schemas.openxmlformats.org/officeDocument/2006/relationships/image" Target="../media/image12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3" Type="http://schemas.openxmlformats.org/officeDocument/2006/relationships/image" Target="../media/image127.png"/><Relationship Id="rId7" Type="http://schemas.openxmlformats.org/officeDocument/2006/relationships/image" Target="../media/image131.png"/><Relationship Id="rId2" Type="http://schemas.openxmlformats.org/officeDocument/2006/relationships/image" Target="../media/image12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0.png"/><Relationship Id="rId11" Type="http://schemas.openxmlformats.org/officeDocument/2006/relationships/image" Target="../media/image135.png"/><Relationship Id="rId5" Type="http://schemas.openxmlformats.org/officeDocument/2006/relationships/image" Target="../media/image129.png"/><Relationship Id="rId10" Type="http://schemas.openxmlformats.org/officeDocument/2006/relationships/image" Target="../media/image134.png"/><Relationship Id="rId4" Type="http://schemas.openxmlformats.org/officeDocument/2006/relationships/image" Target="../media/image128.png"/><Relationship Id="rId9" Type="http://schemas.openxmlformats.org/officeDocument/2006/relationships/image" Target="../media/image13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2.png"/><Relationship Id="rId3" Type="http://schemas.openxmlformats.org/officeDocument/2006/relationships/image" Target="../media/image137.png"/><Relationship Id="rId7" Type="http://schemas.openxmlformats.org/officeDocument/2006/relationships/image" Target="../media/image141.pn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0.png"/><Relationship Id="rId11" Type="http://schemas.openxmlformats.org/officeDocument/2006/relationships/image" Target="../media/image145.png"/><Relationship Id="rId5" Type="http://schemas.openxmlformats.org/officeDocument/2006/relationships/image" Target="../media/image139.png"/><Relationship Id="rId10" Type="http://schemas.openxmlformats.org/officeDocument/2006/relationships/image" Target="../media/image144.png"/><Relationship Id="rId4" Type="http://schemas.openxmlformats.org/officeDocument/2006/relationships/image" Target="../media/image138.png"/><Relationship Id="rId9" Type="http://schemas.openxmlformats.org/officeDocument/2006/relationships/image" Target="../media/image14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2.png"/><Relationship Id="rId3" Type="http://schemas.openxmlformats.org/officeDocument/2006/relationships/image" Target="../media/image147.png"/><Relationship Id="rId7" Type="http://schemas.openxmlformats.org/officeDocument/2006/relationships/image" Target="../media/image151.png"/><Relationship Id="rId2" Type="http://schemas.openxmlformats.org/officeDocument/2006/relationships/image" Target="../media/image14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0.png"/><Relationship Id="rId11" Type="http://schemas.openxmlformats.org/officeDocument/2006/relationships/image" Target="../media/image155.png"/><Relationship Id="rId5" Type="http://schemas.openxmlformats.org/officeDocument/2006/relationships/image" Target="../media/image149.png"/><Relationship Id="rId10" Type="http://schemas.openxmlformats.org/officeDocument/2006/relationships/image" Target="../media/image154.png"/><Relationship Id="rId4" Type="http://schemas.openxmlformats.org/officeDocument/2006/relationships/image" Target="../media/image148.png"/><Relationship Id="rId9" Type="http://schemas.openxmlformats.org/officeDocument/2006/relationships/image" Target="../media/image15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2.png"/><Relationship Id="rId3" Type="http://schemas.openxmlformats.org/officeDocument/2006/relationships/image" Target="../media/image157.png"/><Relationship Id="rId7" Type="http://schemas.openxmlformats.org/officeDocument/2006/relationships/image" Target="../media/image161.png"/><Relationship Id="rId2" Type="http://schemas.openxmlformats.org/officeDocument/2006/relationships/image" Target="../media/image15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0.png"/><Relationship Id="rId11" Type="http://schemas.openxmlformats.org/officeDocument/2006/relationships/image" Target="../media/image165.png"/><Relationship Id="rId5" Type="http://schemas.openxmlformats.org/officeDocument/2006/relationships/image" Target="../media/image159.png"/><Relationship Id="rId10" Type="http://schemas.openxmlformats.org/officeDocument/2006/relationships/image" Target="../media/image164.png"/><Relationship Id="rId4" Type="http://schemas.openxmlformats.org/officeDocument/2006/relationships/image" Target="../media/image158.png"/><Relationship Id="rId9" Type="http://schemas.openxmlformats.org/officeDocument/2006/relationships/image" Target="../media/image16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2.png"/><Relationship Id="rId13" Type="http://schemas.openxmlformats.org/officeDocument/2006/relationships/image" Target="../media/image177.png"/><Relationship Id="rId3" Type="http://schemas.openxmlformats.org/officeDocument/2006/relationships/image" Target="../media/image167.png"/><Relationship Id="rId7" Type="http://schemas.openxmlformats.org/officeDocument/2006/relationships/image" Target="../media/image171.png"/><Relationship Id="rId12" Type="http://schemas.openxmlformats.org/officeDocument/2006/relationships/image" Target="../media/image176.png"/><Relationship Id="rId2" Type="http://schemas.openxmlformats.org/officeDocument/2006/relationships/image" Target="../media/image16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0.png"/><Relationship Id="rId11" Type="http://schemas.openxmlformats.org/officeDocument/2006/relationships/image" Target="../media/image175.png"/><Relationship Id="rId5" Type="http://schemas.openxmlformats.org/officeDocument/2006/relationships/image" Target="../media/image169.png"/><Relationship Id="rId10" Type="http://schemas.openxmlformats.org/officeDocument/2006/relationships/image" Target="../media/image174.png"/><Relationship Id="rId4" Type="http://schemas.openxmlformats.org/officeDocument/2006/relationships/image" Target="../media/image168.png"/><Relationship Id="rId9" Type="http://schemas.openxmlformats.org/officeDocument/2006/relationships/image" Target="../media/image17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2.png"/><Relationship Id="rId13" Type="http://schemas.openxmlformats.org/officeDocument/2006/relationships/image" Target="../media/image177.png"/><Relationship Id="rId3" Type="http://schemas.openxmlformats.org/officeDocument/2006/relationships/image" Target="../media/image167.png"/><Relationship Id="rId7" Type="http://schemas.openxmlformats.org/officeDocument/2006/relationships/image" Target="../media/image171.png"/><Relationship Id="rId12" Type="http://schemas.openxmlformats.org/officeDocument/2006/relationships/image" Target="../media/image176.png"/><Relationship Id="rId2" Type="http://schemas.openxmlformats.org/officeDocument/2006/relationships/image" Target="../media/image16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0.png"/><Relationship Id="rId11" Type="http://schemas.openxmlformats.org/officeDocument/2006/relationships/image" Target="../media/image175.png"/><Relationship Id="rId5" Type="http://schemas.openxmlformats.org/officeDocument/2006/relationships/image" Target="../media/image169.png"/><Relationship Id="rId10" Type="http://schemas.openxmlformats.org/officeDocument/2006/relationships/image" Target="../media/image174.png"/><Relationship Id="rId4" Type="http://schemas.openxmlformats.org/officeDocument/2006/relationships/image" Target="../media/image168.png"/><Relationship Id="rId9" Type="http://schemas.openxmlformats.org/officeDocument/2006/relationships/image" Target="../media/image17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4.png"/><Relationship Id="rId3" Type="http://schemas.openxmlformats.org/officeDocument/2006/relationships/image" Target="../media/image179.png"/><Relationship Id="rId7" Type="http://schemas.openxmlformats.org/officeDocument/2006/relationships/image" Target="../media/image183.png"/><Relationship Id="rId2" Type="http://schemas.openxmlformats.org/officeDocument/2006/relationships/image" Target="../media/image17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2.png"/><Relationship Id="rId11" Type="http://schemas.openxmlformats.org/officeDocument/2006/relationships/image" Target="../media/image187.png"/><Relationship Id="rId5" Type="http://schemas.openxmlformats.org/officeDocument/2006/relationships/image" Target="../media/image181.png"/><Relationship Id="rId10" Type="http://schemas.openxmlformats.org/officeDocument/2006/relationships/image" Target="../media/image186.png"/><Relationship Id="rId4" Type="http://schemas.openxmlformats.org/officeDocument/2006/relationships/image" Target="../media/image180.png"/><Relationship Id="rId9" Type="http://schemas.openxmlformats.org/officeDocument/2006/relationships/image" Target="../media/image185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4.png"/><Relationship Id="rId3" Type="http://schemas.openxmlformats.org/officeDocument/2006/relationships/image" Target="../media/image189.png"/><Relationship Id="rId7" Type="http://schemas.openxmlformats.org/officeDocument/2006/relationships/image" Target="../media/image193.png"/><Relationship Id="rId12" Type="http://schemas.openxmlformats.org/officeDocument/2006/relationships/image" Target="../media/image198.png"/><Relationship Id="rId2" Type="http://schemas.openxmlformats.org/officeDocument/2006/relationships/image" Target="../media/image18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2.png"/><Relationship Id="rId11" Type="http://schemas.openxmlformats.org/officeDocument/2006/relationships/image" Target="../media/image197.png"/><Relationship Id="rId5" Type="http://schemas.openxmlformats.org/officeDocument/2006/relationships/image" Target="../media/image191.png"/><Relationship Id="rId10" Type="http://schemas.openxmlformats.org/officeDocument/2006/relationships/image" Target="../media/image196.png"/><Relationship Id="rId4" Type="http://schemas.openxmlformats.org/officeDocument/2006/relationships/image" Target="../media/image190.png"/><Relationship Id="rId9" Type="http://schemas.openxmlformats.org/officeDocument/2006/relationships/image" Target="../media/image19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5.png"/><Relationship Id="rId3" Type="http://schemas.openxmlformats.org/officeDocument/2006/relationships/image" Target="../media/image200.png"/><Relationship Id="rId7" Type="http://schemas.openxmlformats.org/officeDocument/2006/relationships/image" Target="../media/image204.png"/><Relationship Id="rId2" Type="http://schemas.openxmlformats.org/officeDocument/2006/relationships/image" Target="../media/image19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3.png"/><Relationship Id="rId11" Type="http://schemas.openxmlformats.org/officeDocument/2006/relationships/image" Target="../media/image208.png"/><Relationship Id="rId5" Type="http://schemas.openxmlformats.org/officeDocument/2006/relationships/image" Target="../media/image202.png"/><Relationship Id="rId10" Type="http://schemas.openxmlformats.org/officeDocument/2006/relationships/image" Target="../media/image207.png"/><Relationship Id="rId4" Type="http://schemas.openxmlformats.org/officeDocument/2006/relationships/image" Target="../media/image201.png"/><Relationship Id="rId9" Type="http://schemas.openxmlformats.org/officeDocument/2006/relationships/image" Target="../media/image20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5.png"/><Relationship Id="rId3" Type="http://schemas.openxmlformats.org/officeDocument/2006/relationships/image" Target="../media/image210.png"/><Relationship Id="rId7" Type="http://schemas.openxmlformats.org/officeDocument/2006/relationships/image" Target="../media/image214.png"/><Relationship Id="rId2" Type="http://schemas.openxmlformats.org/officeDocument/2006/relationships/image" Target="../media/image20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3.png"/><Relationship Id="rId5" Type="http://schemas.openxmlformats.org/officeDocument/2006/relationships/image" Target="../media/image212.png"/><Relationship Id="rId10" Type="http://schemas.openxmlformats.org/officeDocument/2006/relationships/image" Target="../media/image217.png"/><Relationship Id="rId4" Type="http://schemas.openxmlformats.org/officeDocument/2006/relationships/image" Target="../media/image211.png"/><Relationship Id="rId9" Type="http://schemas.openxmlformats.org/officeDocument/2006/relationships/image" Target="../media/image216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4.png"/><Relationship Id="rId3" Type="http://schemas.openxmlformats.org/officeDocument/2006/relationships/image" Target="../media/image219.png"/><Relationship Id="rId7" Type="http://schemas.openxmlformats.org/officeDocument/2006/relationships/image" Target="../media/image223.png"/><Relationship Id="rId2" Type="http://schemas.openxmlformats.org/officeDocument/2006/relationships/image" Target="../media/image21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2.png"/><Relationship Id="rId5" Type="http://schemas.openxmlformats.org/officeDocument/2006/relationships/image" Target="../media/image221.png"/><Relationship Id="rId4" Type="http://schemas.openxmlformats.org/officeDocument/2006/relationships/image" Target="../media/image220.png"/><Relationship Id="rId9" Type="http://schemas.openxmlformats.org/officeDocument/2006/relationships/image" Target="../media/image22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1.png"/><Relationship Id="rId3" Type="http://schemas.openxmlformats.org/officeDocument/2006/relationships/image" Target="../media/image227.png"/><Relationship Id="rId7" Type="http://schemas.openxmlformats.org/officeDocument/2006/relationships/image" Target="../media/image230.png"/><Relationship Id="rId2" Type="http://schemas.openxmlformats.org/officeDocument/2006/relationships/image" Target="../media/image2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9.png"/><Relationship Id="rId5" Type="http://schemas.openxmlformats.org/officeDocument/2006/relationships/image" Target="../media/image7.png"/><Relationship Id="rId4" Type="http://schemas.openxmlformats.org/officeDocument/2006/relationships/image" Target="../media/image228.png"/><Relationship Id="rId9" Type="http://schemas.openxmlformats.org/officeDocument/2006/relationships/image" Target="../media/image23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6.png"/><Relationship Id="rId18" Type="http://schemas.openxmlformats.org/officeDocument/2006/relationships/image" Target="../media/image51.png"/><Relationship Id="rId3" Type="http://schemas.openxmlformats.org/officeDocument/2006/relationships/image" Target="../media/image36.png"/><Relationship Id="rId21" Type="http://schemas.openxmlformats.org/officeDocument/2006/relationships/image" Target="../media/image9.png"/><Relationship Id="rId7" Type="http://schemas.openxmlformats.org/officeDocument/2006/relationships/image" Target="../media/image40.png"/><Relationship Id="rId12" Type="http://schemas.openxmlformats.org/officeDocument/2006/relationships/image" Target="../media/image45.png"/><Relationship Id="rId17" Type="http://schemas.openxmlformats.org/officeDocument/2006/relationships/image" Target="../media/image50.png"/><Relationship Id="rId2" Type="http://schemas.openxmlformats.org/officeDocument/2006/relationships/image" Target="../media/image35.jpg"/><Relationship Id="rId16" Type="http://schemas.openxmlformats.org/officeDocument/2006/relationships/image" Target="../media/image49.png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38.png"/><Relationship Id="rId15" Type="http://schemas.openxmlformats.org/officeDocument/2006/relationships/image" Target="../media/image48.png"/><Relationship Id="rId23" Type="http://schemas.openxmlformats.org/officeDocument/2006/relationships/image" Target="../media/image53.png"/><Relationship Id="rId10" Type="http://schemas.openxmlformats.org/officeDocument/2006/relationships/image" Target="../media/image43.png"/><Relationship Id="rId19" Type="http://schemas.openxmlformats.org/officeDocument/2006/relationships/image" Target="../media/image52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Relationship Id="rId14" Type="http://schemas.openxmlformats.org/officeDocument/2006/relationships/image" Target="../media/image47.png"/><Relationship Id="rId22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11" Type="http://schemas.openxmlformats.org/officeDocument/2006/relationships/image" Target="../media/image63.png"/><Relationship Id="rId5" Type="http://schemas.openxmlformats.org/officeDocument/2006/relationships/image" Target="../media/image57.png"/><Relationship Id="rId10" Type="http://schemas.openxmlformats.org/officeDocument/2006/relationships/image" Target="../media/image62.png"/><Relationship Id="rId4" Type="http://schemas.openxmlformats.org/officeDocument/2006/relationships/image" Target="../media/image56.png"/><Relationship Id="rId9" Type="http://schemas.openxmlformats.org/officeDocument/2006/relationships/image" Target="../media/image6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5.png"/><Relationship Id="rId7" Type="http://schemas.openxmlformats.org/officeDocument/2006/relationships/image" Target="../media/image68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3.png"/><Relationship Id="rId4" Type="http://schemas.openxmlformats.org/officeDocument/2006/relationships/image" Target="../media/image6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Relationship Id="rId9" Type="http://schemas.openxmlformats.org/officeDocument/2006/relationships/image" Target="../media/image7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79.png"/><Relationship Id="rId7" Type="http://schemas.openxmlformats.org/officeDocument/2006/relationships/image" Target="../media/image83.png"/><Relationship Id="rId2" Type="http://schemas.openxmlformats.org/officeDocument/2006/relationships/image" Target="../media/image7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10" Type="http://schemas.openxmlformats.org/officeDocument/2006/relationships/image" Target="../media/image86.png"/><Relationship Id="rId4" Type="http://schemas.openxmlformats.org/officeDocument/2006/relationships/image" Target="../media/image80.png"/><Relationship Id="rId9" Type="http://schemas.openxmlformats.org/officeDocument/2006/relationships/image" Target="../media/image8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5023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8430768" y="0"/>
            <a:ext cx="713740" cy="713740"/>
          </a:xfrm>
          <a:custGeom>
            <a:avLst/>
            <a:gdLst/>
            <a:ahLst/>
            <a:cxnLst/>
            <a:rect l="l" t="t" r="r" b="b"/>
            <a:pathLst>
              <a:path w="713740" h="713740">
                <a:moveTo>
                  <a:pt x="713231" y="0"/>
                </a:moveTo>
                <a:lnTo>
                  <a:pt x="0" y="0"/>
                </a:lnTo>
                <a:lnTo>
                  <a:pt x="1645" y="48837"/>
                </a:lnTo>
                <a:lnTo>
                  <a:pt x="6510" y="96791"/>
                </a:lnTo>
                <a:lnTo>
                  <a:pt x="14488" y="143754"/>
                </a:lnTo>
                <a:lnTo>
                  <a:pt x="25474" y="189621"/>
                </a:lnTo>
                <a:lnTo>
                  <a:pt x="39360" y="234285"/>
                </a:lnTo>
                <a:lnTo>
                  <a:pt x="56042" y="277641"/>
                </a:lnTo>
                <a:lnTo>
                  <a:pt x="75413" y="319582"/>
                </a:lnTo>
                <a:lnTo>
                  <a:pt x="97366" y="360002"/>
                </a:lnTo>
                <a:lnTo>
                  <a:pt x="121796" y="398795"/>
                </a:lnTo>
                <a:lnTo>
                  <a:pt x="148596" y="435854"/>
                </a:lnTo>
                <a:lnTo>
                  <a:pt x="177660" y="471074"/>
                </a:lnTo>
                <a:lnTo>
                  <a:pt x="208883" y="504348"/>
                </a:lnTo>
                <a:lnTo>
                  <a:pt x="242157" y="535571"/>
                </a:lnTo>
                <a:lnTo>
                  <a:pt x="277377" y="564635"/>
                </a:lnTo>
                <a:lnTo>
                  <a:pt x="314436" y="591435"/>
                </a:lnTo>
                <a:lnTo>
                  <a:pt x="353229" y="615865"/>
                </a:lnTo>
                <a:lnTo>
                  <a:pt x="393649" y="637818"/>
                </a:lnTo>
                <a:lnTo>
                  <a:pt x="435590" y="657189"/>
                </a:lnTo>
                <a:lnTo>
                  <a:pt x="478945" y="673871"/>
                </a:lnTo>
                <a:lnTo>
                  <a:pt x="523610" y="687757"/>
                </a:lnTo>
                <a:lnTo>
                  <a:pt x="569477" y="698743"/>
                </a:lnTo>
                <a:lnTo>
                  <a:pt x="616440" y="706721"/>
                </a:lnTo>
                <a:lnTo>
                  <a:pt x="664394" y="711586"/>
                </a:lnTo>
                <a:lnTo>
                  <a:pt x="713231" y="713231"/>
                </a:lnTo>
                <a:lnTo>
                  <a:pt x="713231" y="0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914400" y="228599"/>
            <a:ext cx="7315200" cy="4916805"/>
            <a:chOff x="914400" y="228599"/>
            <a:chExt cx="7315200" cy="4916805"/>
          </a:xfrm>
        </p:grpSpPr>
        <p:sp>
          <p:nvSpPr>
            <p:cNvPr id="5" name="object 5"/>
            <p:cNvSpPr/>
            <p:nvPr/>
          </p:nvSpPr>
          <p:spPr>
            <a:xfrm>
              <a:off x="914400" y="228599"/>
              <a:ext cx="7315200" cy="4916805"/>
            </a:xfrm>
            <a:custGeom>
              <a:avLst/>
              <a:gdLst/>
              <a:ahLst/>
              <a:cxnLst/>
              <a:rect l="l" t="t" r="r" b="b"/>
              <a:pathLst>
                <a:path w="7315200" h="4916805">
                  <a:moveTo>
                    <a:pt x="7315200" y="0"/>
                  </a:moveTo>
                  <a:lnTo>
                    <a:pt x="0" y="0"/>
                  </a:lnTo>
                  <a:lnTo>
                    <a:pt x="0" y="4916424"/>
                  </a:lnTo>
                  <a:lnTo>
                    <a:pt x="7315200" y="4916424"/>
                  </a:lnTo>
                  <a:lnTo>
                    <a:pt x="7315200" y="0"/>
                  </a:lnTo>
                  <a:close/>
                </a:path>
              </a:pathLst>
            </a:custGeom>
            <a:solidFill>
              <a:srgbClr val="FFFFFF">
                <a:alpha val="94900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142232" y="573023"/>
              <a:ext cx="859790" cy="856615"/>
            </a:xfrm>
            <a:custGeom>
              <a:avLst/>
              <a:gdLst/>
              <a:ahLst/>
              <a:cxnLst/>
              <a:rect l="l" t="t" r="r" b="b"/>
              <a:pathLst>
                <a:path w="859789" h="856615">
                  <a:moveTo>
                    <a:pt x="429767" y="0"/>
                  </a:moveTo>
                  <a:lnTo>
                    <a:pt x="382938" y="2513"/>
                  </a:lnTo>
                  <a:lnTo>
                    <a:pt x="337570" y="9879"/>
                  </a:lnTo>
                  <a:lnTo>
                    <a:pt x="293924" y="21835"/>
                  </a:lnTo>
                  <a:lnTo>
                    <a:pt x="252264" y="38122"/>
                  </a:lnTo>
                  <a:lnTo>
                    <a:pt x="212851" y="58476"/>
                  </a:lnTo>
                  <a:lnTo>
                    <a:pt x="175948" y="82637"/>
                  </a:lnTo>
                  <a:lnTo>
                    <a:pt x="141817" y="110343"/>
                  </a:lnTo>
                  <a:lnTo>
                    <a:pt x="110719" y="141333"/>
                  </a:lnTo>
                  <a:lnTo>
                    <a:pt x="82917" y="175345"/>
                  </a:lnTo>
                  <a:lnTo>
                    <a:pt x="58674" y="212118"/>
                  </a:lnTo>
                  <a:lnTo>
                    <a:pt x="38250" y="251390"/>
                  </a:lnTo>
                  <a:lnTo>
                    <a:pt x="21909" y="292900"/>
                  </a:lnTo>
                  <a:lnTo>
                    <a:pt x="9912" y="336387"/>
                  </a:lnTo>
                  <a:lnTo>
                    <a:pt x="2521" y="381588"/>
                  </a:lnTo>
                  <a:lnTo>
                    <a:pt x="0" y="428244"/>
                  </a:lnTo>
                  <a:lnTo>
                    <a:pt x="2521" y="474899"/>
                  </a:lnTo>
                  <a:lnTo>
                    <a:pt x="9912" y="520100"/>
                  </a:lnTo>
                  <a:lnTo>
                    <a:pt x="21909" y="563587"/>
                  </a:lnTo>
                  <a:lnTo>
                    <a:pt x="38250" y="605097"/>
                  </a:lnTo>
                  <a:lnTo>
                    <a:pt x="58673" y="644369"/>
                  </a:lnTo>
                  <a:lnTo>
                    <a:pt x="82917" y="681142"/>
                  </a:lnTo>
                  <a:lnTo>
                    <a:pt x="110719" y="715154"/>
                  </a:lnTo>
                  <a:lnTo>
                    <a:pt x="141817" y="746144"/>
                  </a:lnTo>
                  <a:lnTo>
                    <a:pt x="175948" y="773850"/>
                  </a:lnTo>
                  <a:lnTo>
                    <a:pt x="212851" y="798011"/>
                  </a:lnTo>
                  <a:lnTo>
                    <a:pt x="252264" y="818365"/>
                  </a:lnTo>
                  <a:lnTo>
                    <a:pt x="293924" y="834652"/>
                  </a:lnTo>
                  <a:lnTo>
                    <a:pt x="337570" y="846608"/>
                  </a:lnTo>
                  <a:lnTo>
                    <a:pt x="382938" y="853974"/>
                  </a:lnTo>
                  <a:lnTo>
                    <a:pt x="429767" y="856488"/>
                  </a:lnTo>
                  <a:lnTo>
                    <a:pt x="476597" y="853974"/>
                  </a:lnTo>
                  <a:lnTo>
                    <a:pt x="521965" y="846608"/>
                  </a:lnTo>
                  <a:lnTo>
                    <a:pt x="565611" y="834652"/>
                  </a:lnTo>
                  <a:lnTo>
                    <a:pt x="607271" y="818365"/>
                  </a:lnTo>
                  <a:lnTo>
                    <a:pt x="646683" y="798011"/>
                  </a:lnTo>
                  <a:lnTo>
                    <a:pt x="683587" y="773850"/>
                  </a:lnTo>
                  <a:lnTo>
                    <a:pt x="717718" y="746144"/>
                  </a:lnTo>
                  <a:lnTo>
                    <a:pt x="748816" y="715154"/>
                  </a:lnTo>
                  <a:lnTo>
                    <a:pt x="776618" y="681142"/>
                  </a:lnTo>
                  <a:lnTo>
                    <a:pt x="800861" y="644369"/>
                  </a:lnTo>
                  <a:lnTo>
                    <a:pt x="821285" y="605097"/>
                  </a:lnTo>
                  <a:lnTo>
                    <a:pt x="837626" y="563587"/>
                  </a:lnTo>
                  <a:lnTo>
                    <a:pt x="849623" y="520100"/>
                  </a:lnTo>
                  <a:lnTo>
                    <a:pt x="857014" y="474899"/>
                  </a:lnTo>
                  <a:lnTo>
                    <a:pt x="859535" y="428244"/>
                  </a:lnTo>
                  <a:lnTo>
                    <a:pt x="857014" y="381588"/>
                  </a:lnTo>
                  <a:lnTo>
                    <a:pt x="849623" y="336387"/>
                  </a:lnTo>
                  <a:lnTo>
                    <a:pt x="837626" y="292900"/>
                  </a:lnTo>
                  <a:lnTo>
                    <a:pt x="821285" y="251390"/>
                  </a:lnTo>
                  <a:lnTo>
                    <a:pt x="800862" y="212118"/>
                  </a:lnTo>
                  <a:lnTo>
                    <a:pt x="776618" y="175345"/>
                  </a:lnTo>
                  <a:lnTo>
                    <a:pt x="748816" y="141333"/>
                  </a:lnTo>
                  <a:lnTo>
                    <a:pt x="717718" y="110343"/>
                  </a:lnTo>
                  <a:lnTo>
                    <a:pt x="683587" y="82637"/>
                  </a:lnTo>
                  <a:lnTo>
                    <a:pt x="646684" y="58476"/>
                  </a:lnTo>
                  <a:lnTo>
                    <a:pt x="607271" y="38122"/>
                  </a:lnTo>
                  <a:lnTo>
                    <a:pt x="565611" y="21835"/>
                  </a:lnTo>
                  <a:lnTo>
                    <a:pt x="521965" y="9879"/>
                  </a:lnTo>
                  <a:lnTo>
                    <a:pt x="476597" y="2513"/>
                  </a:lnTo>
                  <a:lnTo>
                    <a:pt x="429767" y="0"/>
                  </a:lnTo>
                  <a:close/>
                </a:path>
              </a:pathLst>
            </a:custGeom>
            <a:solidFill>
              <a:srgbClr val="3A82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358640" y="829055"/>
              <a:ext cx="426720" cy="341375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595755" y="1632661"/>
            <a:ext cx="6024245" cy="43942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sz="2700" b="1" spc="-30" dirty="0">
                <a:latin typeface="Trebuchet MS"/>
                <a:cs typeface="Trebuchet MS"/>
              </a:rPr>
              <a:t>Fault</a:t>
            </a:r>
            <a:r>
              <a:rPr sz="2700" b="1" spc="-60" dirty="0">
                <a:latin typeface="Trebuchet MS"/>
                <a:cs typeface="Trebuchet MS"/>
              </a:rPr>
              <a:t> </a:t>
            </a:r>
            <a:r>
              <a:rPr sz="2700" b="1" dirty="0">
                <a:latin typeface="Trebuchet MS"/>
                <a:cs typeface="Trebuchet MS"/>
              </a:rPr>
              <a:t>Detection</a:t>
            </a:r>
            <a:r>
              <a:rPr sz="2700" b="1" spc="-10" dirty="0">
                <a:latin typeface="Trebuchet MS"/>
                <a:cs typeface="Trebuchet MS"/>
              </a:rPr>
              <a:t> </a:t>
            </a:r>
            <a:r>
              <a:rPr sz="2700" b="1" dirty="0">
                <a:latin typeface="Trebuchet MS"/>
                <a:cs typeface="Trebuchet MS"/>
              </a:rPr>
              <a:t>in</a:t>
            </a:r>
            <a:r>
              <a:rPr sz="2700" b="1" spc="-35" dirty="0">
                <a:latin typeface="Trebuchet MS"/>
                <a:cs typeface="Trebuchet MS"/>
              </a:rPr>
              <a:t> </a:t>
            </a:r>
            <a:r>
              <a:rPr sz="2700" b="1" dirty="0">
                <a:latin typeface="Trebuchet MS"/>
                <a:cs typeface="Trebuchet MS"/>
              </a:rPr>
              <a:t>Transmission</a:t>
            </a:r>
            <a:r>
              <a:rPr sz="2700" b="1" spc="-40" dirty="0">
                <a:latin typeface="Trebuchet MS"/>
                <a:cs typeface="Trebuchet MS"/>
              </a:rPr>
              <a:t> </a:t>
            </a:r>
            <a:r>
              <a:rPr sz="2700" b="1" spc="-10" dirty="0">
                <a:latin typeface="Trebuchet MS"/>
                <a:cs typeface="Trebuchet MS"/>
              </a:rPr>
              <a:t>Lines</a:t>
            </a:r>
            <a:endParaRPr sz="27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921889" y="2219705"/>
            <a:ext cx="3373754" cy="156654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14"/>
              </a:spcBef>
            </a:pPr>
            <a:r>
              <a:rPr sz="2000" b="1" spc="90" dirty="0">
                <a:solidFill>
                  <a:srgbClr val="2462EB"/>
                </a:solidFill>
                <a:latin typeface="Trebuchet MS"/>
                <a:cs typeface="Trebuchet MS"/>
              </a:rPr>
              <a:t>Using</a:t>
            </a:r>
            <a:r>
              <a:rPr sz="2000" b="1" spc="85" dirty="0">
                <a:solidFill>
                  <a:srgbClr val="2462EB"/>
                </a:solidFill>
                <a:latin typeface="Trebuchet MS"/>
                <a:cs typeface="Trebuchet MS"/>
              </a:rPr>
              <a:t> </a:t>
            </a:r>
            <a:r>
              <a:rPr sz="2000" b="1" dirty="0">
                <a:solidFill>
                  <a:srgbClr val="2462EB"/>
                </a:solidFill>
                <a:latin typeface="Trebuchet MS"/>
                <a:cs typeface="Trebuchet MS"/>
              </a:rPr>
              <a:t>Artificial</a:t>
            </a:r>
            <a:r>
              <a:rPr sz="2000" b="1" spc="145" dirty="0">
                <a:solidFill>
                  <a:srgbClr val="2462EB"/>
                </a:solidFill>
                <a:latin typeface="Trebuchet MS"/>
                <a:cs typeface="Trebuchet MS"/>
              </a:rPr>
              <a:t> </a:t>
            </a:r>
            <a:r>
              <a:rPr sz="2000" b="1" spc="-10" dirty="0">
                <a:solidFill>
                  <a:srgbClr val="2462EB"/>
                </a:solidFill>
                <a:latin typeface="Trebuchet MS"/>
                <a:cs typeface="Trebuchet MS"/>
              </a:rPr>
              <a:t>Intelligence</a:t>
            </a:r>
            <a:endParaRPr sz="2000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  <a:spcBef>
                <a:spcPts val="1855"/>
              </a:spcBef>
            </a:pPr>
            <a:r>
              <a:rPr sz="1350" b="1" spc="-35" dirty="0">
                <a:solidFill>
                  <a:srgbClr val="374151"/>
                </a:solidFill>
                <a:latin typeface="Trebuchet MS"/>
                <a:cs typeface="Trebuchet MS"/>
              </a:rPr>
              <a:t>Faculty</a:t>
            </a:r>
            <a:r>
              <a:rPr sz="1350" b="1" spc="-10" dirty="0">
                <a:solidFill>
                  <a:srgbClr val="374151"/>
                </a:solidFill>
                <a:latin typeface="Trebuchet MS"/>
                <a:cs typeface="Trebuchet MS"/>
              </a:rPr>
              <a:t> </a:t>
            </a:r>
            <a:r>
              <a:rPr sz="1350" b="1" dirty="0">
                <a:solidFill>
                  <a:srgbClr val="374151"/>
                </a:solidFill>
                <a:latin typeface="Trebuchet MS"/>
                <a:cs typeface="Trebuchet MS"/>
              </a:rPr>
              <a:t>of</a:t>
            </a:r>
            <a:r>
              <a:rPr sz="1350" b="1" spc="-15" dirty="0">
                <a:solidFill>
                  <a:srgbClr val="374151"/>
                </a:solidFill>
                <a:latin typeface="Trebuchet MS"/>
                <a:cs typeface="Trebuchet MS"/>
              </a:rPr>
              <a:t> </a:t>
            </a:r>
            <a:r>
              <a:rPr sz="1350" b="1" spc="-10" dirty="0">
                <a:solidFill>
                  <a:srgbClr val="374151"/>
                </a:solidFill>
                <a:latin typeface="Trebuchet MS"/>
                <a:cs typeface="Trebuchet MS"/>
              </a:rPr>
              <a:t>Engineering</a:t>
            </a:r>
            <a:endParaRPr sz="1350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  <a:spcBef>
                <a:spcPts val="690"/>
              </a:spcBef>
            </a:pPr>
            <a:r>
              <a:rPr sz="1100" b="1" dirty="0">
                <a:solidFill>
                  <a:srgbClr val="4A5462"/>
                </a:solidFill>
                <a:latin typeface="Trebuchet MS"/>
                <a:cs typeface="Trebuchet MS"/>
              </a:rPr>
              <a:t>Department</a:t>
            </a:r>
            <a:r>
              <a:rPr sz="1100" b="1" spc="95" dirty="0">
                <a:solidFill>
                  <a:srgbClr val="4A5462"/>
                </a:solidFill>
                <a:latin typeface="Trebuchet MS"/>
                <a:cs typeface="Trebuchet MS"/>
              </a:rPr>
              <a:t> </a:t>
            </a:r>
            <a:r>
              <a:rPr sz="1100" b="1" dirty="0">
                <a:solidFill>
                  <a:srgbClr val="4A5462"/>
                </a:solidFill>
                <a:latin typeface="Trebuchet MS"/>
                <a:cs typeface="Trebuchet MS"/>
              </a:rPr>
              <a:t>of</a:t>
            </a:r>
            <a:r>
              <a:rPr sz="1100" b="1" spc="40" dirty="0">
                <a:solidFill>
                  <a:srgbClr val="4A5462"/>
                </a:solidFill>
                <a:latin typeface="Trebuchet MS"/>
                <a:cs typeface="Trebuchet MS"/>
              </a:rPr>
              <a:t> </a:t>
            </a:r>
            <a:r>
              <a:rPr sz="1100" b="1" spc="-10" dirty="0">
                <a:solidFill>
                  <a:srgbClr val="4A5462"/>
                </a:solidFill>
                <a:latin typeface="Trebuchet MS"/>
                <a:cs typeface="Trebuchet MS"/>
              </a:rPr>
              <a:t>Electrical</a:t>
            </a:r>
            <a:r>
              <a:rPr sz="1100" b="1" spc="40" dirty="0">
                <a:solidFill>
                  <a:srgbClr val="4A5462"/>
                </a:solidFill>
                <a:latin typeface="Trebuchet MS"/>
                <a:cs typeface="Trebuchet MS"/>
              </a:rPr>
              <a:t> </a:t>
            </a:r>
            <a:r>
              <a:rPr sz="1100" b="1" spc="-10" dirty="0">
                <a:solidFill>
                  <a:srgbClr val="4A5462"/>
                </a:solidFill>
                <a:latin typeface="Trebuchet MS"/>
                <a:cs typeface="Trebuchet MS"/>
              </a:rPr>
              <a:t>Engineering</a:t>
            </a:r>
            <a:endParaRPr sz="1100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  <a:spcBef>
                <a:spcPts val="1225"/>
              </a:spcBef>
            </a:pPr>
            <a:r>
              <a:rPr sz="1000" dirty="0">
                <a:solidFill>
                  <a:srgbClr val="4A5462"/>
                </a:solidFill>
                <a:latin typeface="Leelawadee UI"/>
                <a:cs typeface="Leelawadee UI"/>
              </a:rPr>
              <a:t>Graduation</a:t>
            </a:r>
            <a:r>
              <a:rPr sz="1000" spc="-3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1000" dirty="0">
                <a:solidFill>
                  <a:srgbClr val="4A5462"/>
                </a:solidFill>
                <a:latin typeface="Leelawadee UI"/>
                <a:cs typeface="Leelawadee UI"/>
              </a:rPr>
              <a:t>Project</a:t>
            </a:r>
            <a:r>
              <a:rPr sz="1000" spc="-2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1000" spc="-50" dirty="0">
                <a:solidFill>
                  <a:srgbClr val="4A5462"/>
                </a:solidFill>
                <a:latin typeface="Leelawadee UI"/>
                <a:cs typeface="Leelawadee UI"/>
              </a:rPr>
              <a:t>2</a:t>
            </a:r>
            <a:endParaRPr sz="1000">
              <a:latin typeface="Leelawadee UI"/>
              <a:cs typeface="Leelawadee UI"/>
            </a:endParaRPr>
          </a:p>
          <a:p>
            <a:pPr algn="ctr">
              <a:lnSpc>
                <a:spcPct val="100000"/>
              </a:lnSpc>
              <a:spcBef>
                <a:spcPts val="605"/>
              </a:spcBef>
            </a:pPr>
            <a:r>
              <a:rPr sz="1000" dirty="0">
                <a:solidFill>
                  <a:srgbClr val="4A5462"/>
                </a:solidFill>
                <a:latin typeface="Leelawadee UI"/>
                <a:cs typeface="Leelawadee UI"/>
              </a:rPr>
              <a:t>Academic</a:t>
            </a:r>
            <a:r>
              <a:rPr sz="1000" spc="4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1000" dirty="0">
                <a:solidFill>
                  <a:srgbClr val="4A5462"/>
                </a:solidFill>
                <a:latin typeface="Leelawadee UI"/>
                <a:cs typeface="Leelawadee UI"/>
              </a:rPr>
              <a:t>Year</a:t>
            </a:r>
            <a:r>
              <a:rPr sz="1000" spc="1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1000" dirty="0">
                <a:solidFill>
                  <a:srgbClr val="4A5462"/>
                </a:solidFill>
                <a:latin typeface="Leelawadee UI"/>
                <a:cs typeface="Leelawadee UI"/>
              </a:rPr>
              <a:t>2024-</a:t>
            </a:r>
            <a:r>
              <a:rPr sz="1000" spc="-20" dirty="0">
                <a:solidFill>
                  <a:srgbClr val="4A5462"/>
                </a:solidFill>
                <a:latin typeface="Leelawadee UI"/>
                <a:cs typeface="Leelawadee UI"/>
              </a:rPr>
              <a:t>2025</a:t>
            </a:r>
            <a:endParaRPr sz="1000">
              <a:latin typeface="Leelawadee UI"/>
              <a:cs typeface="Leelawadee U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400680" y="4024071"/>
            <a:ext cx="984885" cy="1974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b="1" dirty="0">
                <a:solidFill>
                  <a:srgbClr val="1F2937"/>
                </a:solidFill>
                <a:latin typeface="Trebuchet MS"/>
                <a:cs typeface="Trebuchet MS"/>
              </a:rPr>
              <a:t>Supervised</a:t>
            </a:r>
            <a:r>
              <a:rPr sz="1100" b="1" spc="30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1100" b="1" spc="-25" dirty="0">
                <a:solidFill>
                  <a:srgbClr val="1F2937"/>
                </a:solidFill>
                <a:latin typeface="Trebuchet MS"/>
                <a:cs typeface="Trebuchet MS"/>
              </a:rPr>
              <a:t>by:</a:t>
            </a:r>
            <a:endParaRPr sz="1100">
              <a:latin typeface="Trebuchet MS"/>
              <a:cs typeface="Trebuchet MS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1258824" y="4343400"/>
            <a:ext cx="3200400" cy="429895"/>
            <a:chOff x="1258824" y="4343400"/>
            <a:chExt cx="3200400" cy="429895"/>
          </a:xfrm>
        </p:grpSpPr>
        <p:sp>
          <p:nvSpPr>
            <p:cNvPr id="12" name="object 12"/>
            <p:cNvSpPr/>
            <p:nvPr/>
          </p:nvSpPr>
          <p:spPr>
            <a:xfrm>
              <a:off x="1258824" y="4343400"/>
              <a:ext cx="3200400" cy="429895"/>
            </a:xfrm>
            <a:custGeom>
              <a:avLst/>
              <a:gdLst/>
              <a:ahLst/>
              <a:cxnLst/>
              <a:rect l="l" t="t" r="r" b="b"/>
              <a:pathLst>
                <a:path w="3200400" h="429895">
                  <a:moveTo>
                    <a:pt x="3200400" y="0"/>
                  </a:moveTo>
                  <a:lnTo>
                    <a:pt x="0" y="0"/>
                  </a:lnTo>
                  <a:lnTo>
                    <a:pt x="0" y="429768"/>
                  </a:lnTo>
                  <a:lnTo>
                    <a:pt x="3200400" y="429768"/>
                  </a:lnTo>
                  <a:lnTo>
                    <a:pt x="3200400" y="0"/>
                  </a:lnTo>
                  <a:close/>
                </a:path>
              </a:pathLst>
            </a:custGeom>
            <a:solidFill>
              <a:srgbClr val="EEF6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258824" y="4343400"/>
              <a:ext cx="27940" cy="429895"/>
            </a:xfrm>
            <a:custGeom>
              <a:avLst/>
              <a:gdLst/>
              <a:ahLst/>
              <a:cxnLst/>
              <a:rect l="l" t="t" r="r" b="b"/>
              <a:pathLst>
                <a:path w="27940" h="429895">
                  <a:moveTo>
                    <a:pt x="27431" y="0"/>
                  </a:moveTo>
                  <a:lnTo>
                    <a:pt x="0" y="0"/>
                  </a:lnTo>
                  <a:lnTo>
                    <a:pt x="0" y="429768"/>
                  </a:lnTo>
                  <a:lnTo>
                    <a:pt x="27431" y="429768"/>
                  </a:lnTo>
                  <a:lnTo>
                    <a:pt x="27431" y="0"/>
                  </a:lnTo>
                  <a:close/>
                </a:path>
              </a:pathLst>
            </a:custGeom>
            <a:solidFill>
              <a:srgbClr val="3A82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2481452" y="4464506"/>
            <a:ext cx="825500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b="1" dirty="0">
                <a:solidFill>
                  <a:srgbClr val="1E40AE"/>
                </a:solidFill>
                <a:latin typeface="Trebuchet MS"/>
                <a:cs typeface="Trebuchet MS"/>
              </a:rPr>
              <a:t>Dr.</a:t>
            </a:r>
            <a:r>
              <a:rPr sz="1000" b="1" spc="35" dirty="0">
                <a:solidFill>
                  <a:srgbClr val="1E40AE"/>
                </a:solidFill>
                <a:latin typeface="Trebuchet MS"/>
                <a:cs typeface="Trebuchet MS"/>
              </a:rPr>
              <a:t> </a:t>
            </a:r>
            <a:r>
              <a:rPr sz="1000" b="1" dirty="0">
                <a:solidFill>
                  <a:srgbClr val="1E40AE"/>
                </a:solidFill>
                <a:latin typeface="Trebuchet MS"/>
                <a:cs typeface="Trebuchet MS"/>
              </a:rPr>
              <a:t>Imad</a:t>
            </a:r>
            <a:r>
              <a:rPr sz="1000" b="1" spc="15" dirty="0">
                <a:solidFill>
                  <a:srgbClr val="1E40AE"/>
                </a:solidFill>
                <a:latin typeface="Trebuchet MS"/>
                <a:cs typeface="Trebuchet MS"/>
              </a:rPr>
              <a:t> </a:t>
            </a:r>
            <a:r>
              <a:rPr sz="1000" b="1" spc="-20" dirty="0">
                <a:solidFill>
                  <a:srgbClr val="1E40AE"/>
                </a:solidFill>
                <a:latin typeface="Trebuchet MS"/>
                <a:cs typeface="Trebuchet MS"/>
              </a:rPr>
              <a:t>Brik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894959" y="4024071"/>
            <a:ext cx="859790" cy="1974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b="1" spc="-10" dirty="0">
                <a:solidFill>
                  <a:srgbClr val="1F2937"/>
                </a:solidFill>
                <a:latin typeface="Trebuchet MS"/>
                <a:cs typeface="Trebuchet MS"/>
              </a:rPr>
              <a:t>Prepared </a:t>
            </a:r>
            <a:r>
              <a:rPr sz="1100" b="1" spc="-25" dirty="0">
                <a:solidFill>
                  <a:srgbClr val="1F2937"/>
                </a:solidFill>
                <a:latin typeface="Trebuchet MS"/>
                <a:cs typeface="Trebuchet MS"/>
              </a:rPr>
              <a:t>by: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4687823" y="4343400"/>
            <a:ext cx="3200400" cy="802005"/>
          </a:xfrm>
          <a:custGeom>
            <a:avLst/>
            <a:gdLst/>
            <a:ahLst/>
            <a:cxnLst/>
            <a:rect l="l" t="t" r="r" b="b"/>
            <a:pathLst>
              <a:path w="3200400" h="802004">
                <a:moveTo>
                  <a:pt x="3200400" y="0"/>
                </a:moveTo>
                <a:lnTo>
                  <a:pt x="0" y="0"/>
                </a:lnTo>
                <a:lnTo>
                  <a:pt x="0" y="801624"/>
                </a:lnTo>
                <a:lnTo>
                  <a:pt x="3200400" y="801624"/>
                </a:lnTo>
                <a:lnTo>
                  <a:pt x="3200400" y="0"/>
                </a:lnTo>
                <a:close/>
              </a:path>
            </a:pathLst>
          </a:custGeom>
          <a:solidFill>
            <a:srgbClr val="F8F9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4829302" y="4455667"/>
            <a:ext cx="1208405" cy="6223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7940">
              <a:lnSpc>
                <a:spcPct val="100000"/>
              </a:lnSpc>
              <a:spcBef>
                <a:spcPts val="110"/>
              </a:spcBef>
            </a:pPr>
            <a:r>
              <a:rPr sz="900" b="1" dirty="0">
                <a:solidFill>
                  <a:srgbClr val="1F2937"/>
                </a:solidFill>
                <a:latin typeface="Trebuchet MS"/>
                <a:cs typeface="Trebuchet MS"/>
              </a:rPr>
              <a:t>Sameer</a:t>
            </a:r>
            <a:r>
              <a:rPr sz="900" b="1" spc="-4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900" b="1" spc="-10" dirty="0">
                <a:solidFill>
                  <a:srgbClr val="1F2937"/>
                </a:solidFill>
                <a:latin typeface="Trebuchet MS"/>
                <a:cs typeface="Trebuchet MS"/>
              </a:rPr>
              <a:t>Othman</a:t>
            </a:r>
            <a:endParaRPr sz="900">
              <a:latin typeface="Trebuchet MS"/>
              <a:cs typeface="Trebuchet MS"/>
            </a:endParaRPr>
          </a:p>
          <a:p>
            <a:pPr marL="31115">
              <a:lnSpc>
                <a:spcPct val="100000"/>
              </a:lnSpc>
              <a:spcBef>
                <a:spcPts val="720"/>
              </a:spcBef>
            </a:pPr>
            <a:r>
              <a:rPr sz="900" b="1" dirty="0">
                <a:solidFill>
                  <a:srgbClr val="1F2937"/>
                </a:solidFill>
                <a:latin typeface="Trebuchet MS"/>
                <a:cs typeface="Trebuchet MS"/>
              </a:rPr>
              <a:t>Abdelkareem</a:t>
            </a:r>
            <a:r>
              <a:rPr sz="900" b="1" spc="-30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900" b="1" spc="-10" dirty="0">
                <a:solidFill>
                  <a:srgbClr val="1F2937"/>
                </a:solidFill>
                <a:latin typeface="Trebuchet MS"/>
                <a:cs typeface="Trebuchet MS"/>
              </a:rPr>
              <a:t>Kukhun</a:t>
            </a:r>
            <a:endParaRPr sz="9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725"/>
              </a:spcBef>
            </a:pPr>
            <a:r>
              <a:rPr sz="900" b="1" dirty="0">
                <a:solidFill>
                  <a:srgbClr val="1F2937"/>
                </a:solidFill>
                <a:latin typeface="Trebuchet MS"/>
                <a:cs typeface="Trebuchet MS"/>
              </a:rPr>
              <a:t>Khaled</a:t>
            </a:r>
            <a:r>
              <a:rPr sz="900" b="1" spc="5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900" b="1" spc="-10" dirty="0">
                <a:solidFill>
                  <a:srgbClr val="1F2937"/>
                </a:solidFill>
                <a:latin typeface="Trebuchet MS"/>
                <a:cs typeface="Trebuchet MS"/>
              </a:rPr>
              <a:t>Azaizeh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300721" y="4455667"/>
            <a:ext cx="496570" cy="6223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spc="-25" dirty="0">
                <a:solidFill>
                  <a:srgbClr val="4A5462"/>
                </a:solidFill>
                <a:latin typeface="Leelawadee UI"/>
                <a:cs typeface="Leelawadee UI"/>
              </a:rPr>
              <a:t>12028528</a:t>
            </a:r>
            <a:endParaRPr sz="900">
              <a:latin typeface="Leelawadee UI"/>
              <a:cs typeface="Leelawadee UI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900" spc="-25" dirty="0">
                <a:solidFill>
                  <a:srgbClr val="4A5462"/>
                </a:solidFill>
                <a:latin typeface="Leelawadee UI"/>
                <a:cs typeface="Leelawadee UI"/>
              </a:rPr>
              <a:t>12027894</a:t>
            </a:r>
            <a:endParaRPr sz="900">
              <a:latin typeface="Leelawadee UI"/>
              <a:cs typeface="Leelawadee UI"/>
            </a:endParaRPr>
          </a:p>
          <a:p>
            <a:pPr marL="30480">
              <a:lnSpc>
                <a:spcPct val="100000"/>
              </a:lnSpc>
              <a:spcBef>
                <a:spcPts val="725"/>
              </a:spcBef>
            </a:pPr>
            <a:r>
              <a:rPr sz="900" spc="-35" dirty="0">
                <a:solidFill>
                  <a:srgbClr val="4A5462"/>
                </a:solidFill>
                <a:latin typeface="Leelawadee UI"/>
                <a:cs typeface="Leelawadee UI"/>
              </a:rPr>
              <a:t>12115273</a:t>
            </a:r>
            <a:endParaRPr sz="900">
              <a:latin typeface="Leelawadee UI"/>
              <a:cs typeface="Leelawadee U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502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069335" y="304799"/>
            <a:ext cx="149351" cy="173736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74548" rIns="0" bIns="0" rtlCol="0">
            <a:spAutoFit/>
          </a:bodyPr>
          <a:lstStyle/>
          <a:p>
            <a:pPr marL="147320">
              <a:lnSpc>
                <a:spcPct val="100000"/>
              </a:lnSpc>
              <a:spcBef>
                <a:spcPts val="90"/>
              </a:spcBef>
            </a:pPr>
            <a:r>
              <a:rPr dirty="0"/>
              <a:t>Data</a:t>
            </a:r>
            <a:r>
              <a:rPr spc="360" dirty="0"/>
              <a:t> </a:t>
            </a:r>
            <a:r>
              <a:rPr dirty="0"/>
              <a:t>Collection</a:t>
            </a:r>
            <a:r>
              <a:rPr spc="405" dirty="0"/>
              <a:t> </a:t>
            </a:r>
            <a:r>
              <a:rPr spc="35" dirty="0"/>
              <a:t>Implementation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507485" y="530097"/>
            <a:ext cx="2202180" cy="1644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Experimental</a:t>
            </a:r>
            <a:r>
              <a:rPr sz="900" spc="-3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Protocol</a:t>
            </a:r>
            <a:r>
              <a:rPr sz="90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and</a:t>
            </a:r>
            <a:r>
              <a:rPr sz="900" spc="-2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Data</a:t>
            </a:r>
            <a:r>
              <a:rPr sz="900" spc="-3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90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Acquisition</a:t>
            </a:r>
            <a:endParaRPr sz="900">
              <a:latin typeface="Malgun Gothic Semilight"/>
              <a:cs typeface="Malgun Gothic Semilight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15823" y="954023"/>
            <a:ext cx="2164080" cy="2435860"/>
            <a:chOff x="115823" y="954023"/>
            <a:chExt cx="2164080" cy="2435860"/>
          </a:xfrm>
        </p:grpSpPr>
        <p:sp>
          <p:nvSpPr>
            <p:cNvPr id="7" name="object 7"/>
            <p:cNvSpPr/>
            <p:nvPr/>
          </p:nvSpPr>
          <p:spPr>
            <a:xfrm>
              <a:off x="115823" y="954023"/>
              <a:ext cx="2164080" cy="2435860"/>
            </a:xfrm>
            <a:custGeom>
              <a:avLst/>
              <a:gdLst/>
              <a:ahLst/>
              <a:cxnLst/>
              <a:rect l="l" t="t" r="r" b="b"/>
              <a:pathLst>
                <a:path w="2164080" h="2435860">
                  <a:moveTo>
                    <a:pt x="2164080" y="0"/>
                  </a:moveTo>
                  <a:lnTo>
                    <a:pt x="0" y="0"/>
                  </a:lnTo>
                  <a:lnTo>
                    <a:pt x="0" y="2435352"/>
                  </a:lnTo>
                  <a:lnTo>
                    <a:pt x="2164080" y="2435352"/>
                  </a:lnTo>
                  <a:lnTo>
                    <a:pt x="216408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15823" y="954023"/>
              <a:ext cx="27940" cy="2435860"/>
            </a:xfrm>
            <a:custGeom>
              <a:avLst/>
              <a:gdLst/>
              <a:ahLst/>
              <a:cxnLst/>
              <a:rect l="l" t="t" r="r" b="b"/>
              <a:pathLst>
                <a:path w="27939" h="2435860">
                  <a:moveTo>
                    <a:pt x="27432" y="0"/>
                  </a:moveTo>
                  <a:lnTo>
                    <a:pt x="0" y="0"/>
                  </a:lnTo>
                  <a:lnTo>
                    <a:pt x="0" y="2435352"/>
                  </a:lnTo>
                  <a:lnTo>
                    <a:pt x="27432" y="2435352"/>
                  </a:lnTo>
                  <a:lnTo>
                    <a:pt x="27432" y="0"/>
                  </a:lnTo>
                  <a:close/>
                </a:path>
              </a:pathLst>
            </a:custGeom>
            <a:solidFill>
              <a:srgbClr val="3A82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8600" y="1069847"/>
              <a:ext cx="213359" cy="213360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143255" y="1097661"/>
            <a:ext cx="2136775" cy="46799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85090">
              <a:lnSpc>
                <a:spcPct val="100000"/>
              </a:lnSpc>
              <a:spcBef>
                <a:spcPts val="90"/>
              </a:spcBef>
              <a:tabLst>
                <a:tab pos="356235" algn="l"/>
              </a:tabLst>
            </a:pPr>
            <a:r>
              <a:rPr sz="1050" spc="-75" baseline="3968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1</a:t>
            </a:r>
            <a:r>
              <a:rPr sz="1050" baseline="3968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	</a:t>
            </a: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Sensor</a:t>
            </a:r>
            <a:r>
              <a:rPr sz="800" spc="6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Setup</a:t>
            </a:r>
            <a:endParaRPr sz="800">
              <a:latin typeface="Malgun Gothic Semilight"/>
              <a:cs typeface="Malgun Gothic Semilight"/>
            </a:endParaRPr>
          </a:p>
          <a:p>
            <a:pPr marL="85090" marR="47625">
              <a:lnSpc>
                <a:spcPts val="770"/>
              </a:lnSpc>
              <a:spcBef>
                <a:spcPts val="1010"/>
              </a:spcBef>
            </a:pPr>
            <a:r>
              <a:rPr sz="6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Configure</a:t>
            </a:r>
            <a:r>
              <a:rPr sz="650" spc="7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ZMPT101B</a:t>
            </a:r>
            <a:r>
              <a:rPr sz="650" spc="3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and</a:t>
            </a:r>
            <a:r>
              <a:rPr sz="650" spc="8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ACS712</a:t>
            </a:r>
            <a:r>
              <a:rPr sz="650" spc="9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sensors</a:t>
            </a:r>
            <a:r>
              <a:rPr sz="650" spc="7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with</a:t>
            </a:r>
            <a:r>
              <a:rPr sz="650" spc="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proper</a:t>
            </a:r>
            <a:r>
              <a:rPr sz="650" spc="5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calibration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28600" y="1624583"/>
            <a:ext cx="1935480" cy="457200"/>
          </a:xfrm>
          <a:prstGeom prst="rect">
            <a:avLst/>
          </a:prstGeom>
          <a:solidFill>
            <a:srgbClr val="EEF6FF"/>
          </a:solidFill>
        </p:spPr>
        <p:txBody>
          <a:bodyPr vert="horz" wrap="square" lIns="0" tIns="43180" rIns="0" bIns="0" rtlCol="0">
            <a:spAutoFit/>
          </a:bodyPr>
          <a:lstStyle/>
          <a:p>
            <a:pPr marL="57150" marR="949960">
              <a:lnSpc>
                <a:spcPct val="118500"/>
              </a:lnSpc>
              <a:spcBef>
                <a:spcPts val="340"/>
              </a:spcBef>
            </a:pPr>
            <a:r>
              <a:rPr sz="650" dirty="0">
                <a:solidFill>
                  <a:srgbClr val="1E40AE"/>
                </a:solidFill>
                <a:latin typeface="Malgun Gothic Semilight"/>
                <a:cs typeface="Malgun Gothic Semilight"/>
              </a:rPr>
              <a:t>Calibration</a:t>
            </a:r>
            <a:r>
              <a:rPr sz="650" spc="400" dirty="0">
                <a:solidFill>
                  <a:srgbClr val="1E40AE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1E40AE"/>
                </a:solidFill>
                <a:latin typeface="Malgun Gothic Semilight"/>
                <a:cs typeface="Malgun Gothic Semilight"/>
              </a:rPr>
              <a:t>Parameters</a:t>
            </a:r>
            <a:r>
              <a:rPr sz="650" spc="500" dirty="0">
                <a:solidFill>
                  <a:srgbClr val="1E40AE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Voltage:</a:t>
            </a:r>
            <a:r>
              <a:rPr sz="650" spc="8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±1%</a:t>
            </a:r>
            <a:r>
              <a:rPr sz="650" spc="3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accuracy</a:t>
            </a:r>
            <a:endParaRPr sz="650">
              <a:latin typeface="Malgun Gothic Semilight"/>
              <a:cs typeface="Malgun Gothic Semilight"/>
            </a:endParaRPr>
          </a:p>
          <a:p>
            <a:pPr marL="57150">
              <a:lnSpc>
                <a:spcPct val="100000"/>
              </a:lnSpc>
              <a:spcBef>
                <a:spcPts val="120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Current:</a:t>
            </a:r>
            <a:r>
              <a:rPr sz="650" spc="2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±1.5%</a:t>
            </a:r>
            <a:r>
              <a:rPr sz="650" spc="9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accuracy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2365248" y="954023"/>
            <a:ext cx="2164080" cy="2435860"/>
            <a:chOff x="2365248" y="954023"/>
            <a:chExt cx="2164080" cy="2435860"/>
          </a:xfrm>
        </p:grpSpPr>
        <p:sp>
          <p:nvSpPr>
            <p:cNvPr id="13" name="object 13"/>
            <p:cNvSpPr/>
            <p:nvPr/>
          </p:nvSpPr>
          <p:spPr>
            <a:xfrm>
              <a:off x="2365248" y="954023"/>
              <a:ext cx="2164080" cy="2435860"/>
            </a:xfrm>
            <a:custGeom>
              <a:avLst/>
              <a:gdLst/>
              <a:ahLst/>
              <a:cxnLst/>
              <a:rect l="l" t="t" r="r" b="b"/>
              <a:pathLst>
                <a:path w="2164079" h="2435860">
                  <a:moveTo>
                    <a:pt x="2164079" y="0"/>
                  </a:moveTo>
                  <a:lnTo>
                    <a:pt x="0" y="0"/>
                  </a:lnTo>
                  <a:lnTo>
                    <a:pt x="0" y="2435352"/>
                  </a:lnTo>
                  <a:lnTo>
                    <a:pt x="2164079" y="2435352"/>
                  </a:lnTo>
                  <a:lnTo>
                    <a:pt x="216407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365248" y="954023"/>
              <a:ext cx="27940" cy="2435860"/>
            </a:xfrm>
            <a:custGeom>
              <a:avLst/>
              <a:gdLst/>
              <a:ahLst/>
              <a:cxnLst/>
              <a:rect l="l" t="t" r="r" b="b"/>
              <a:pathLst>
                <a:path w="27939" h="2435860">
                  <a:moveTo>
                    <a:pt x="27431" y="0"/>
                  </a:moveTo>
                  <a:lnTo>
                    <a:pt x="0" y="0"/>
                  </a:lnTo>
                  <a:lnTo>
                    <a:pt x="0" y="2435352"/>
                  </a:lnTo>
                  <a:lnTo>
                    <a:pt x="27431" y="2435352"/>
                  </a:lnTo>
                  <a:lnTo>
                    <a:pt x="27431" y="0"/>
                  </a:lnTo>
                  <a:close/>
                </a:path>
              </a:pathLst>
            </a:custGeom>
            <a:solidFill>
              <a:srgbClr val="3A82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478024" y="1069847"/>
              <a:ext cx="216407" cy="213360"/>
            </a:xfrm>
            <a:prstGeom prst="rect">
              <a:avLst/>
            </a:prstGeom>
          </p:spPr>
        </p:pic>
      </p:grpSp>
      <p:sp>
        <p:nvSpPr>
          <p:cNvPr id="16" name="object 16"/>
          <p:cNvSpPr txBox="1"/>
          <p:nvPr/>
        </p:nvSpPr>
        <p:spPr>
          <a:xfrm>
            <a:off x="2392679" y="1097661"/>
            <a:ext cx="2136775" cy="46799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86995">
              <a:lnSpc>
                <a:spcPct val="100000"/>
              </a:lnSpc>
              <a:spcBef>
                <a:spcPts val="90"/>
              </a:spcBef>
              <a:tabLst>
                <a:tab pos="358140" algn="l"/>
              </a:tabLst>
            </a:pPr>
            <a:r>
              <a:rPr sz="1050" spc="-75" baseline="3968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2</a:t>
            </a:r>
            <a:r>
              <a:rPr sz="1050" baseline="3968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	</a:t>
            </a: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Data</a:t>
            </a:r>
            <a:r>
              <a:rPr sz="800" spc="4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Sampling</a:t>
            </a:r>
            <a:endParaRPr sz="800">
              <a:latin typeface="Malgun Gothic Semilight"/>
              <a:cs typeface="Malgun Gothic Semilight"/>
            </a:endParaRPr>
          </a:p>
          <a:p>
            <a:pPr marL="86995" marR="240665">
              <a:lnSpc>
                <a:spcPts val="770"/>
              </a:lnSpc>
              <a:spcBef>
                <a:spcPts val="1010"/>
              </a:spcBef>
            </a:pPr>
            <a:r>
              <a:rPr sz="6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Collect</a:t>
            </a:r>
            <a:r>
              <a:rPr sz="650" spc="7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100</a:t>
            </a:r>
            <a:r>
              <a:rPr sz="650" spc="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voltage</a:t>
            </a:r>
            <a:r>
              <a:rPr sz="650" spc="12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and</a:t>
            </a:r>
            <a:r>
              <a:rPr sz="650" spc="6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100</a:t>
            </a:r>
            <a:r>
              <a:rPr sz="650" spc="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current</a:t>
            </a:r>
            <a:r>
              <a:rPr sz="650" spc="-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samples</a:t>
            </a:r>
            <a:r>
              <a:rPr sz="650" spc="12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650" spc="-2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per</a:t>
            </a:r>
            <a:r>
              <a:rPr sz="650" spc="5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measurement</a:t>
            </a:r>
            <a:r>
              <a:rPr sz="650" spc="12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cycle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478023" y="1624583"/>
            <a:ext cx="1935480" cy="457200"/>
          </a:xfrm>
          <a:prstGeom prst="rect">
            <a:avLst/>
          </a:prstGeom>
          <a:solidFill>
            <a:srgbClr val="EEF6FF"/>
          </a:solidFill>
        </p:spPr>
        <p:txBody>
          <a:bodyPr vert="horz" wrap="square" lIns="0" tIns="43180" rIns="0" bIns="0" rtlCol="0">
            <a:spAutoFit/>
          </a:bodyPr>
          <a:lstStyle/>
          <a:p>
            <a:pPr marL="58419" marR="1271270">
              <a:lnSpc>
                <a:spcPct val="118500"/>
              </a:lnSpc>
              <a:spcBef>
                <a:spcPts val="340"/>
              </a:spcBef>
            </a:pPr>
            <a:r>
              <a:rPr sz="650" dirty="0">
                <a:solidFill>
                  <a:srgbClr val="1E40AE"/>
                </a:solidFill>
                <a:latin typeface="Malgun Gothic Semilight"/>
                <a:cs typeface="Malgun Gothic Semilight"/>
              </a:rPr>
              <a:t>Sampling</a:t>
            </a:r>
            <a:r>
              <a:rPr sz="650" spc="295" dirty="0">
                <a:solidFill>
                  <a:srgbClr val="1E40AE"/>
                </a:solidFill>
                <a:latin typeface="Malgun Gothic Semilight"/>
                <a:cs typeface="Malgun Gothic Semilight"/>
              </a:rPr>
              <a:t> </a:t>
            </a:r>
            <a:r>
              <a:rPr sz="650" spc="-20" dirty="0">
                <a:solidFill>
                  <a:srgbClr val="1E40AE"/>
                </a:solidFill>
                <a:latin typeface="Malgun Gothic Semilight"/>
                <a:cs typeface="Malgun Gothic Semilight"/>
              </a:rPr>
              <a:t>Rate</a:t>
            </a:r>
            <a:r>
              <a:rPr sz="650" spc="500" dirty="0">
                <a:solidFill>
                  <a:srgbClr val="1E40AE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1</a:t>
            </a:r>
            <a:r>
              <a:rPr sz="650" spc="3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kHz</a:t>
            </a:r>
            <a:r>
              <a:rPr sz="650" spc="-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frequency</a:t>
            </a:r>
            <a:endParaRPr sz="650">
              <a:latin typeface="Malgun Gothic Semilight"/>
              <a:cs typeface="Malgun Gothic Semilight"/>
            </a:endParaRPr>
          </a:p>
          <a:p>
            <a:pPr marL="58419">
              <a:lnSpc>
                <a:spcPct val="100000"/>
              </a:lnSpc>
              <a:spcBef>
                <a:spcPts val="120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200</a:t>
            </a:r>
            <a:r>
              <a:rPr sz="650" spc="4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samples</a:t>
            </a:r>
            <a:r>
              <a:rPr sz="650" spc="114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total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4614671" y="954023"/>
            <a:ext cx="2164080" cy="2435860"/>
            <a:chOff x="4614671" y="954023"/>
            <a:chExt cx="2164080" cy="2435860"/>
          </a:xfrm>
        </p:grpSpPr>
        <p:sp>
          <p:nvSpPr>
            <p:cNvPr id="19" name="object 19"/>
            <p:cNvSpPr/>
            <p:nvPr/>
          </p:nvSpPr>
          <p:spPr>
            <a:xfrm>
              <a:off x="4614671" y="954023"/>
              <a:ext cx="2164080" cy="2435860"/>
            </a:xfrm>
            <a:custGeom>
              <a:avLst/>
              <a:gdLst/>
              <a:ahLst/>
              <a:cxnLst/>
              <a:rect l="l" t="t" r="r" b="b"/>
              <a:pathLst>
                <a:path w="2164079" h="2435860">
                  <a:moveTo>
                    <a:pt x="2164079" y="0"/>
                  </a:moveTo>
                  <a:lnTo>
                    <a:pt x="0" y="0"/>
                  </a:lnTo>
                  <a:lnTo>
                    <a:pt x="0" y="2435352"/>
                  </a:lnTo>
                  <a:lnTo>
                    <a:pt x="2164079" y="2435352"/>
                  </a:lnTo>
                  <a:lnTo>
                    <a:pt x="216407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4614671" y="954023"/>
              <a:ext cx="27940" cy="2435860"/>
            </a:xfrm>
            <a:custGeom>
              <a:avLst/>
              <a:gdLst/>
              <a:ahLst/>
              <a:cxnLst/>
              <a:rect l="l" t="t" r="r" b="b"/>
              <a:pathLst>
                <a:path w="27939" h="2435860">
                  <a:moveTo>
                    <a:pt x="27432" y="0"/>
                  </a:moveTo>
                  <a:lnTo>
                    <a:pt x="0" y="0"/>
                  </a:lnTo>
                  <a:lnTo>
                    <a:pt x="0" y="2435352"/>
                  </a:lnTo>
                  <a:lnTo>
                    <a:pt x="27432" y="2435352"/>
                  </a:lnTo>
                  <a:lnTo>
                    <a:pt x="27432" y="0"/>
                  </a:lnTo>
                  <a:close/>
                </a:path>
              </a:pathLst>
            </a:custGeom>
            <a:solidFill>
              <a:srgbClr val="3A82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730495" y="1069847"/>
              <a:ext cx="213359" cy="213360"/>
            </a:xfrm>
            <a:prstGeom prst="rect">
              <a:avLst/>
            </a:prstGeom>
          </p:spPr>
        </p:pic>
      </p:grpSp>
      <p:sp>
        <p:nvSpPr>
          <p:cNvPr id="22" name="object 22"/>
          <p:cNvSpPr txBox="1"/>
          <p:nvPr/>
        </p:nvSpPr>
        <p:spPr>
          <a:xfrm>
            <a:off x="4642103" y="1097661"/>
            <a:ext cx="2136775" cy="46799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88265">
              <a:lnSpc>
                <a:spcPct val="100000"/>
              </a:lnSpc>
              <a:spcBef>
                <a:spcPts val="90"/>
              </a:spcBef>
              <a:tabLst>
                <a:tab pos="360045" algn="l"/>
              </a:tabLst>
            </a:pPr>
            <a:r>
              <a:rPr sz="1050" spc="-75" baseline="3968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3</a:t>
            </a:r>
            <a:r>
              <a:rPr sz="1050" baseline="3968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	</a:t>
            </a: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Data</a:t>
            </a:r>
            <a:r>
              <a:rPr sz="800" spc="4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Transmission</a:t>
            </a:r>
            <a:endParaRPr sz="800">
              <a:latin typeface="Malgun Gothic Semilight"/>
              <a:cs typeface="Malgun Gothic Semilight"/>
            </a:endParaRPr>
          </a:p>
          <a:p>
            <a:pPr marL="88265" marR="240029">
              <a:lnSpc>
                <a:spcPts val="770"/>
              </a:lnSpc>
              <a:spcBef>
                <a:spcPts val="1010"/>
              </a:spcBef>
            </a:pPr>
            <a:r>
              <a:rPr sz="6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Send</a:t>
            </a:r>
            <a:r>
              <a:rPr sz="650" spc="4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collected</a:t>
            </a:r>
            <a:r>
              <a:rPr sz="650" spc="8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data</a:t>
            </a:r>
            <a:r>
              <a:rPr sz="650" spc="8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via</a:t>
            </a:r>
            <a:r>
              <a:rPr sz="650" spc="5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serial</a:t>
            </a:r>
            <a:r>
              <a:rPr sz="650" spc="9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communication</a:t>
            </a:r>
            <a:r>
              <a:rPr sz="650" spc="7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650" spc="-2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to</a:t>
            </a:r>
            <a:r>
              <a:rPr sz="650" spc="5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processing</a:t>
            </a:r>
            <a:r>
              <a:rPr sz="650" spc="12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650" spc="-2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unit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730496" y="1624583"/>
            <a:ext cx="1935480" cy="457200"/>
          </a:xfrm>
          <a:prstGeom prst="rect">
            <a:avLst/>
          </a:prstGeom>
          <a:solidFill>
            <a:srgbClr val="EEF6FF"/>
          </a:solidFill>
        </p:spPr>
        <p:txBody>
          <a:bodyPr vert="horz" wrap="square" lIns="0" tIns="45085" rIns="0" bIns="0" rtlCol="0">
            <a:spAutoFit/>
          </a:bodyPr>
          <a:lstStyle/>
          <a:p>
            <a:pPr marL="57150" marR="1243965">
              <a:lnSpc>
                <a:spcPct val="116900"/>
              </a:lnSpc>
              <a:spcBef>
                <a:spcPts val="355"/>
              </a:spcBef>
            </a:pPr>
            <a:r>
              <a:rPr sz="650" spc="-10" dirty="0">
                <a:solidFill>
                  <a:srgbClr val="1E40AE"/>
                </a:solidFill>
                <a:latin typeface="Malgun Gothic Semilight"/>
                <a:cs typeface="Malgun Gothic Semilight"/>
              </a:rPr>
              <a:t>Communication</a:t>
            </a:r>
            <a:r>
              <a:rPr sz="650" spc="500" dirty="0">
                <a:solidFill>
                  <a:srgbClr val="1E40AE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9600</a:t>
            </a:r>
            <a:r>
              <a:rPr sz="650" spc="3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baud</a:t>
            </a:r>
            <a:r>
              <a:rPr sz="650" spc="8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2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rate</a:t>
            </a:r>
            <a:r>
              <a:rPr sz="650" spc="5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CSV</a:t>
            </a:r>
            <a:r>
              <a:rPr sz="650" spc="3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format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6864095" y="954023"/>
            <a:ext cx="2167255" cy="2435860"/>
            <a:chOff x="6864095" y="954023"/>
            <a:chExt cx="2167255" cy="2435860"/>
          </a:xfrm>
        </p:grpSpPr>
        <p:sp>
          <p:nvSpPr>
            <p:cNvPr id="25" name="object 25"/>
            <p:cNvSpPr/>
            <p:nvPr/>
          </p:nvSpPr>
          <p:spPr>
            <a:xfrm>
              <a:off x="6864095" y="954023"/>
              <a:ext cx="2167255" cy="2435860"/>
            </a:xfrm>
            <a:custGeom>
              <a:avLst/>
              <a:gdLst/>
              <a:ahLst/>
              <a:cxnLst/>
              <a:rect l="l" t="t" r="r" b="b"/>
              <a:pathLst>
                <a:path w="2167254" h="2435860">
                  <a:moveTo>
                    <a:pt x="2167128" y="0"/>
                  </a:moveTo>
                  <a:lnTo>
                    <a:pt x="0" y="0"/>
                  </a:lnTo>
                  <a:lnTo>
                    <a:pt x="0" y="2435352"/>
                  </a:lnTo>
                  <a:lnTo>
                    <a:pt x="2167128" y="2435352"/>
                  </a:lnTo>
                  <a:lnTo>
                    <a:pt x="216712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6864095" y="954023"/>
              <a:ext cx="30480" cy="2435860"/>
            </a:xfrm>
            <a:custGeom>
              <a:avLst/>
              <a:gdLst/>
              <a:ahLst/>
              <a:cxnLst/>
              <a:rect l="l" t="t" r="r" b="b"/>
              <a:pathLst>
                <a:path w="30479" h="2435860">
                  <a:moveTo>
                    <a:pt x="30479" y="0"/>
                  </a:moveTo>
                  <a:lnTo>
                    <a:pt x="0" y="0"/>
                  </a:lnTo>
                  <a:lnTo>
                    <a:pt x="0" y="2435352"/>
                  </a:lnTo>
                  <a:lnTo>
                    <a:pt x="30479" y="2435352"/>
                  </a:lnTo>
                  <a:lnTo>
                    <a:pt x="30479" y="0"/>
                  </a:lnTo>
                  <a:close/>
                </a:path>
              </a:pathLst>
            </a:custGeom>
            <a:solidFill>
              <a:srgbClr val="3A82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" name="object 2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979919" y="1069847"/>
              <a:ext cx="213359" cy="213360"/>
            </a:xfrm>
            <a:prstGeom prst="rect">
              <a:avLst/>
            </a:prstGeom>
          </p:spPr>
        </p:pic>
      </p:grpSp>
      <p:sp>
        <p:nvSpPr>
          <p:cNvPr id="28" name="object 28"/>
          <p:cNvSpPr txBox="1"/>
          <p:nvPr/>
        </p:nvSpPr>
        <p:spPr>
          <a:xfrm>
            <a:off x="6894576" y="1097661"/>
            <a:ext cx="2136775" cy="4184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86995">
              <a:lnSpc>
                <a:spcPct val="100000"/>
              </a:lnSpc>
              <a:spcBef>
                <a:spcPts val="90"/>
              </a:spcBef>
              <a:tabLst>
                <a:tab pos="358140" algn="l"/>
              </a:tabLst>
            </a:pPr>
            <a:r>
              <a:rPr sz="1050" spc="-75" baseline="3968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4</a:t>
            </a:r>
            <a:r>
              <a:rPr sz="1050" baseline="3968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	</a:t>
            </a: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Data</a:t>
            </a:r>
            <a:r>
              <a:rPr sz="800" spc="4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Validation</a:t>
            </a:r>
            <a:endParaRPr sz="800">
              <a:latin typeface="Malgun Gothic Semilight"/>
              <a:cs typeface="Malgun Gothic Semilight"/>
            </a:endParaRPr>
          </a:p>
          <a:p>
            <a:pPr marL="86995">
              <a:lnSpc>
                <a:spcPct val="100000"/>
              </a:lnSpc>
              <a:spcBef>
                <a:spcPts val="1355"/>
              </a:spcBef>
            </a:pPr>
            <a:r>
              <a:rPr sz="6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Verify</a:t>
            </a:r>
            <a:r>
              <a:rPr sz="650" spc="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data</a:t>
            </a:r>
            <a:r>
              <a:rPr sz="650" spc="7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integrity</a:t>
            </a:r>
            <a:r>
              <a:rPr sz="65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and</a:t>
            </a:r>
            <a:r>
              <a:rPr sz="650" spc="7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quality</a:t>
            </a:r>
            <a:r>
              <a:rPr sz="650" spc="8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before</a:t>
            </a:r>
            <a:r>
              <a:rPr sz="650" spc="7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processing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6979919" y="1624583"/>
            <a:ext cx="1935480" cy="457200"/>
          </a:xfrm>
          <a:prstGeom prst="rect">
            <a:avLst/>
          </a:prstGeom>
          <a:solidFill>
            <a:srgbClr val="EEF6FF"/>
          </a:solidFill>
        </p:spPr>
        <p:txBody>
          <a:bodyPr vert="horz" wrap="square" lIns="0" tIns="45085" rIns="0" bIns="0" rtlCol="0">
            <a:spAutoFit/>
          </a:bodyPr>
          <a:lstStyle/>
          <a:p>
            <a:pPr marL="59055" marR="1099185">
              <a:lnSpc>
                <a:spcPct val="116900"/>
              </a:lnSpc>
              <a:spcBef>
                <a:spcPts val="355"/>
              </a:spcBef>
            </a:pPr>
            <a:r>
              <a:rPr sz="650" dirty="0">
                <a:solidFill>
                  <a:srgbClr val="1E40AE"/>
                </a:solidFill>
                <a:latin typeface="Malgun Gothic Semilight"/>
                <a:cs typeface="Malgun Gothic Semilight"/>
              </a:rPr>
              <a:t>Quality</a:t>
            </a:r>
            <a:r>
              <a:rPr sz="650" spc="260" dirty="0">
                <a:solidFill>
                  <a:srgbClr val="1E40AE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1E40AE"/>
                </a:solidFill>
                <a:latin typeface="Malgun Gothic Semilight"/>
                <a:cs typeface="Malgun Gothic Semilight"/>
              </a:rPr>
              <a:t>Control</a:t>
            </a:r>
            <a:r>
              <a:rPr sz="650" spc="500" dirty="0">
                <a:solidFill>
                  <a:srgbClr val="1E40AE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Checksum</a:t>
            </a:r>
            <a:r>
              <a:rPr sz="650" spc="8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validation</a:t>
            </a:r>
            <a:r>
              <a:rPr sz="650" spc="5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Range</a:t>
            </a:r>
            <a:r>
              <a:rPr sz="650" spc="7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verification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30" name="object 30"/>
          <p:cNvGrpSpPr/>
          <p:nvPr/>
        </p:nvGrpSpPr>
        <p:grpSpPr>
          <a:xfrm>
            <a:off x="117347" y="3476244"/>
            <a:ext cx="2893060" cy="753110"/>
            <a:chOff x="117347" y="3476244"/>
            <a:chExt cx="2893060" cy="753110"/>
          </a:xfrm>
        </p:grpSpPr>
        <p:sp>
          <p:nvSpPr>
            <p:cNvPr id="31" name="object 31"/>
            <p:cNvSpPr/>
            <p:nvPr/>
          </p:nvSpPr>
          <p:spPr>
            <a:xfrm>
              <a:off x="117347" y="3476244"/>
              <a:ext cx="2893060" cy="753110"/>
            </a:xfrm>
            <a:custGeom>
              <a:avLst/>
              <a:gdLst/>
              <a:ahLst/>
              <a:cxnLst/>
              <a:rect l="l" t="t" r="r" b="b"/>
              <a:pathLst>
                <a:path w="2893060" h="753110">
                  <a:moveTo>
                    <a:pt x="2892552" y="0"/>
                  </a:moveTo>
                  <a:lnTo>
                    <a:pt x="0" y="0"/>
                  </a:lnTo>
                  <a:lnTo>
                    <a:pt x="0" y="752855"/>
                  </a:lnTo>
                  <a:lnTo>
                    <a:pt x="2892552" y="752855"/>
                  </a:lnTo>
                  <a:lnTo>
                    <a:pt x="2892552" y="0"/>
                  </a:lnTo>
                  <a:close/>
                </a:path>
              </a:pathLst>
            </a:custGeom>
            <a:solidFill>
              <a:srgbClr val="DBEA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2" name="object 3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99744" y="3587496"/>
              <a:ext cx="88391" cy="100584"/>
            </a:xfrm>
            <a:prstGeom prst="rect">
              <a:avLst/>
            </a:prstGeom>
          </p:spPr>
        </p:pic>
      </p:grpSp>
      <p:sp>
        <p:nvSpPr>
          <p:cNvPr id="33" name="object 33"/>
          <p:cNvSpPr txBox="1"/>
          <p:nvPr/>
        </p:nvSpPr>
        <p:spPr>
          <a:xfrm>
            <a:off x="117347" y="3476244"/>
            <a:ext cx="2893060" cy="753110"/>
          </a:xfrm>
          <a:prstGeom prst="rect">
            <a:avLst/>
          </a:prstGeom>
          <a:ln w="3175">
            <a:solidFill>
              <a:srgbClr val="3A82F6"/>
            </a:solidFill>
          </a:ln>
        </p:spPr>
        <p:txBody>
          <a:bodyPr vert="horz" wrap="square" lIns="0" tIns="95885" rIns="0" bIns="0" rtlCol="0">
            <a:spAutoFit/>
          </a:bodyPr>
          <a:lstStyle/>
          <a:p>
            <a:pPr marL="1081405">
              <a:lnSpc>
                <a:spcPct val="100000"/>
              </a:lnSpc>
              <a:spcBef>
                <a:spcPts val="755"/>
              </a:spcBef>
            </a:pP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Experimental</a:t>
            </a:r>
            <a:r>
              <a:rPr sz="800" spc="24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Setup</a:t>
            </a:r>
            <a:endParaRPr sz="800">
              <a:latin typeface="Malgun Gothic Semilight"/>
              <a:cs typeface="Malgun Gothic Semilight"/>
            </a:endParaRPr>
          </a:p>
          <a:p>
            <a:pPr marL="847725" indent="-57785">
              <a:lnSpc>
                <a:spcPct val="100000"/>
              </a:lnSpc>
              <a:spcBef>
                <a:spcPts val="625"/>
              </a:spcBef>
              <a:buChar char="•"/>
              <a:tabLst>
                <a:tab pos="847725" algn="l"/>
              </a:tabLst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Laboratory</a:t>
            </a:r>
            <a:r>
              <a:rPr sz="650" spc="16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transmission</a:t>
            </a:r>
            <a:r>
              <a:rPr sz="650" spc="6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line</a:t>
            </a:r>
            <a:r>
              <a:rPr sz="650" spc="6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2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model</a:t>
            </a:r>
            <a:endParaRPr sz="650">
              <a:latin typeface="Malgun Gothic Semilight"/>
              <a:cs typeface="Malgun Gothic Semilight"/>
            </a:endParaRPr>
          </a:p>
          <a:p>
            <a:pPr marL="1006475" lvl="1" indent="-57785">
              <a:lnSpc>
                <a:spcPct val="100000"/>
              </a:lnSpc>
              <a:spcBef>
                <a:spcPts val="120"/>
              </a:spcBef>
              <a:buChar char="•"/>
              <a:tabLst>
                <a:tab pos="1006475" algn="l"/>
              </a:tabLst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Controlled</a:t>
            </a:r>
            <a:r>
              <a:rPr sz="650" spc="12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fault</a:t>
            </a:r>
            <a:r>
              <a:rPr sz="650" spc="7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simulation</a:t>
            </a:r>
            <a:endParaRPr sz="650">
              <a:latin typeface="Malgun Gothic Semilight"/>
              <a:cs typeface="Malgun Gothic Semilight"/>
            </a:endParaRPr>
          </a:p>
          <a:p>
            <a:pPr marL="1088390" lvl="2" indent="-57785">
              <a:lnSpc>
                <a:spcPct val="100000"/>
              </a:lnSpc>
              <a:spcBef>
                <a:spcPts val="120"/>
              </a:spcBef>
              <a:buChar char="•"/>
              <a:tabLst>
                <a:tab pos="1088390" algn="l"/>
              </a:tabLst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Multiple</a:t>
            </a:r>
            <a:r>
              <a:rPr sz="650" spc="6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test</a:t>
            </a:r>
            <a:r>
              <a:rPr sz="650" spc="3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scenarios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34" name="object 34"/>
          <p:cNvGrpSpPr/>
          <p:nvPr/>
        </p:nvGrpSpPr>
        <p:grpSpPr>
          <a:xfrm>
            <a:off x="3125723" y="3476244"/>
            <a:ext cx="2895600" cy="753110"/>
            <a:chOff x="3125723" y="3476244"/>
            <a:chExt cx="2895600" cy="753110"/>
          </a:xfrm>
        </p:grpSpPr>
        <p:sp>
          <p:nvSpPr>
            <p:cNvPr id="35" name="object 35"/>
            <p:cNvSpPr/>
            <p:nvPr/>
          </p:nvSpPr>
          <p:spPr>
            <a:xfrm>
              <a:off x="3125723" y="3476244"/>
              <a:ext cx="2895600" cy="753110"/>
            </a:xfrm>
            <a:custGeom>
              <a:avLst/>
              <a:gdLst/>
              <a:ahLst/>
              <a:cxnLst/>
              <a:rect l="l" t="t" r="r" b="b"/>
              <a:pathLst>
                <a:path w="2895600" h="753110">
                  <a:moveTo>
                    <a:pt x="2895600" y="0"/>
                  </a:moveTo>
                  <a:lnTo>
                    <a:pt x="0" y="0"/>
                  </a:lnTo>
                  <a:lnTo>
                    <a:pt x="0" y="752855"/>
                  </a:lnTo>
                  <a:lnTo>
                    <a:pt x="2895600" y="752855"/>
                  </a:lnTo>
                  <a:lnTo>
                    <a:pt x="2895600" y="0"/>
                  </a:lnTo>
                  <a:close/>
                </a:path>
              </a:pathLst>
            </a:custGeom>
            <a:solidFill>
              <a:srgbClr val="DBEA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6" name="object 3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931919" y="3587496"/>
              <a:ext cx="100584" cy="100584"/>
            </a:xfrm>
            <a:prstGeom prst="rect">
              <a:avLst/>
            </a:prstGeom>
          </p:spPr>
        </p:pic>
      </p:grpSp>
      <p:sp>
        <p:nvSpPr>
          <p:cNvPr id="37" name="object 37"/>
          <p:cNvSpPr txBox="1"/>
          <p:nvPr/>
        </p:nvSpPr>
        <p:spPr>
          <a:xfrm>
            <a:off x="3125723" y="3476244"/>
            <a:ext cx="2895600" cy="753110"/>
          </a:xfrm>
          <a:prstGeom prst="rect">
            <a:avLst/>
          </a:prstGeom>
          <a:ln w="3175">
            <a:solidFill>
              <a:srgbClr val="3A82F6"/>
            </a:solidFill>
          </a:ln>
        </p:spPr>
        <p:txBody>
          <a:bodyPr vert="horz" wrap="square" lIns="0" tIns="95885" rIns="0" bIns="0" rtlCol="0">
            <a:spAutoFit/>
          </a:bodyPr>
          <a:lstStyle/>
          <a:p>
            <a:pPr marL="1017905">
              <a:lnSpc>
                <a:spcPct val="100000"/>
              </a:lnSpc>
              <a:spcBef>
                <a:spcPts val="755"/>
              </a:spcBef>
            </a:pP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Data</a:t>
            </a:r>
            <a:r>
              <a:rPr sz="800" spc="6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Capture</a:t>
            </a:r>
            <a:r>
              <a:rPr sz="800" spc="8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Methods</a:t>
            </a:r>
            <a:endParaRPr sz="800">
              <a:latin typeface="Malgun Gothic Semilight"/>
              <a:cs typeface="Malgun Gothic Semilight"/>
            </a:endParaRPr>
          </a:p>
          <a:p>
            <a:pPr marL="1146175" indent="-57785">
              <a:lnSpc>
                <a:spcPct val="100000"/>
              </a:lnSpc>
              <a:spcBef>
                <a:spcPts val="625"/>
              </a:spcBef>
              <a:buChar char="•"/>
              <a:tabLst>
                <a:tab pos="1146175" algn="l"/>
              </a:tabLst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Real-time</a:t>
            </a:r>
            <a:r>
              <a:rPr sz="650" spc="10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sampling</a:t>
            </a:r>
            <a:endParaRPr sz="650">
              <a:latin typeface="Malgun Gothic Semilight"/>
              <a:cs typeface="Malgun Gothic Semilight"/>
            </a:endParaRPr>
          </a:p>
          <a:p>
            <a:pPr marL="969644" indent="-57785">
              <a:lnSpc>
                <a:spcPct val="100000"/>
              </a:lnSpc>
              <a:spcBef>
                <a:spcPts val="120"/>
              </a:spcBef>
              <a:buChar char="•"/>
              <a:tabLst>
                <a:tab pos="969644" algn="l"/>
              </a:tabLst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Synchronized</a:t>
            </a:r>
            <a:r>
              <a:rPr sz="650" spc="13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measurements</a:t>
            </a:r>
            <a:endParaRPr sz="650">
              <a:latin typeface="Malgun Gothic Semilight"/>
              <a:cs typeface="Malgun Gothic Semilight"/>
            </a:endParaRPr>
          </a:p>
          <a:p>
            <a:pPr marL="1076325" lvl="1" indent="-57785">
              <a:lnSpc>
                <a:spcPct val="100000"/>
              </a:lnSpc>
              <a:spcBef>
                <a:spcPts val="120"/>
              </a:spcBef>
              <a:buChar char="•"/>
              <a:tabLst>
                <a:tab pos="1076325" algn="l"/>
              </a:tabLst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Continuous</a:t>
            </a:r>
            <a:r>
              <a:rPr sz="650" spc="114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monitoring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38" name="object 38"/>
          <p:cNvGrpSpPr/>
          <p:nvPr/>
        </p:nvGrpSpPr>
        <p:grpSpPr>
          <a:xfrm>
            <a:off x="6134100" y="3476244"/>
            <a:ext cx="2898775" cy="753110"/>
            <a:chOff x="6134100" y="3476244"/>
            <a:chExt cx="2898775" cy="753110"/>
          </a:xfrm>
        </p:grpSpPr>
        <p:sp>
          <p:nvSpPr>
            <p:cNvPr id="39" name="object 39"/>
            <p:cNvSpPr/>
            <p:nvPr/>
          </p:nvSpPr>
          <p:spPr>
            <a:xfrm>
              <a:off x="6134100" y="3476244"/>
              <a:ext cx="2898775" cy="753110"/>
            </a:xfrm>
            <a:custGeom>
              <a:avLst/>
              <a:gdLst/>
              <a:ahLst/>
              <a:cxnLst/>
              <a:rect l="l" t="t" r="r" b="b"/>
              <a:pathLst>
                <a:path w="2898775" h="753110">
                  <a:moveTo>
                    <a:pt x="2898648" y="0"/>
                  </a:moveTo>
                  <a:lnTo>
                    <a:pt x="0" y="0"/>
                  </a:lnTo>
                  <a:lnTo>
                    <a:pt x="0" y="752855"/>
                  </a:lnTo>
                  <a:lnTo>
                    <a:pt x="2898648" y="752855"/>
                  </a:lnTo>
                  <a:lnTo>
                    <a:pt x="2898648" y="0"/>
                  </a:lnTo>
                  <a:close/>
                </a:path>
              </a:pathLst>
            </a:custGeom>
            <a:solidFill>
              <a:srgbClr val="DBEA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0" name="object 4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190232" y="3560064"/>
              <a:ext cx="76198" cy="100584"/>
            </a:xfrm>
            <a:prstGeom prst="rect">
              <a:avLst/>
            </a:prstGeom>
          </p:spPr>
        </p:pic>
      </p:grpSp>
      <p:sp>
        <p:nvSpPr>
          <p:cNvPr id="41" name="object 41"/>
          <p:cNvSpPr txBox="1"/>
          <p:nvPr/>
        </p:nvSpPr>
        <p:spPr>
          <a:xfrm>
            <a:off x="6134100" y="3476244"/>
            <a:ext cx="2898775" cy="753110"/>
          </a:xfrm>
          <a:prstGeom prst="rect">
            <a:avLst/>
          </a:prstGeom>
          <a:ln w="3175">
            <a:solidFill>
              <a:srgbClr val="3A82F6"/>
            </a:solidFill>
          </a:ln>
        </p:spPr>
        <p:txBody>
          <a:bodyPr vert="horz" wrap="square" lIns="0" tIns="69215" rIns="0" bIns="0" rtlCol="0">
            <a:spAutoFit/>
          </a:bodyPr>
          <a:lstStyle/>
          <a:p>
            <a:pPr marL="169545" algn="ctr">
              <a:lnSpc>
                <a:spcPct val="100000"/>
              </a:lnSpc>
              <a:spcBef>
                <a:spcPts val="545"/>
              </a:spcBef>
            </a:pP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Data</a:t>
            </a:r>
            <a:r>
              <a:rPr sz="800" spc="4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Storage</a:t>
            </a:r>
            <a:endParaRPr sz="800">
              <a:latin typeface="Malgun Gothic Semilight"/>
              <a:cs typeface="Malgun Gothic Semilight"/>
            </a:endParaRPr>
          </a:p>
          <a:p>
            <a:pPr marL="1148715" indent="-57785">
              <a:lnSpc>
                <a:spcPct val="100000"/>
              </a:lnSpc>
              <a:spcBef>
                <a:spcPts val="630"/>
              </a:spcBef>
              <a:buChar char="•"/>
              <a:tabLst>
                <a:tab pos="1148715" algn="l"/>
              </a:tabLst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Excel</a:t>
            </a:r>
            <a:r>
              <a:rPr sz="650" spc="6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format</a:t>
            </a:r>
            <a:r>
              <a:rPr sz="650" spc="7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export</a:t>
            </a:r>
            <a:endParaRPr sz="650">
              <a:latin typeface="Malgun Gothic Semilight"/>
              <a:cs typeface="Malgun Gothic Semilight"/>
            </a:endParaRPr>
          </a:p>
          <a:p>
            <a:pPr marL="974725" indent="-57785">
              <a:lnSpc>
                <a:spcPct val="100000"/>
              </a:lnSpc>
              <a:spcBef>
                <a:spcPts val="120"/>
              </a:spcBef>
              <a:buChar char="•"/>
              <a:tabLst>
                <a:tab pos="974725" algn="l"/>
              </a:tabLst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Structured</a:t>
            </a:r>
            <a:r>
              <a:rPr sz="650" spc="2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data</a:t>
            </a:r>
            <a:r>
              <a:rPr sz="650" spc="114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organization</a:t>
            </a:r>
            <a:endParaRPr sz="650">
              <a:latin typeface="Malgun Gothic Semilight"/>
              <a:cs typeface="Malgun Gothic Semilight"/>
            </a:endParaRPr>
          </a:p>
          <a:p>
            <a:pPr marL="1072515" lvl="1" indent="-57785">
              <a:lnSpc>
                <a:spcPct val="100000"/>
              </a:lnSpc>
              <a:spcBef>
                <a:spcPts val="120"/>
              </a:spcBef>
              <a:buChar char="•"/>
              <a:tabLst>
                <a:tab pos="1072515" algn="l"/>
              </a:tabLst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Fault</a:t>
            </a:r>
            <a:r>
              <a:rPr sz="650" spc="7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condition</a:t>
            </a:r>
            <a:r>
              <a:rPr sz="650" spc="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labeling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42" name="object 42"/>
          <p:cNvGrpSpPr/>
          <p:nvPr/>
        </p:nvGrpSpPr>
        <p:grpSpPr>
          <a:xfrm>
            <a:off x="115822" y="4282438"/>
            <a:ext cx="8918575" cy="749935"/>
            <a:chOff x="115822" y="4282438"/>
            <a:chExt cx="8918575" cy="749935"/>
          </a:xfrm>
        </p:grpSpPr>
        <p:sp>
          <p:nvSpPr>
            <p:cNvPr id="43" name="object 43"/>
            <p:cNvSpPr/>
            <p:nvPr/>
          </p:nvSpPr>
          <p:spPr>
            <a:xfrm>
              <a:off x="117347" y="4283964"/>
              <a:ext cx="8915400" cy="746760"/>
            </a:xfrm>
            <a:custGeom>
              <a:avLst/>
              <a:gdLst/>
              <a:ahLst/>
              <a:cxnLst/>
              <a:rect l="l" t="t" r="r" b="b"/>
              <a:pathLst>
                <a:path w="8915400" h="746760">
                  <a:moveTo>
                    <a:pt x="8915400" y="0"/>
                  </a:moveTo>
                  <a:lnTo>
                    <a:pt x="0" y="0"/>
                  </a:lnTo>
                  <a:lnTo>
                    <a:pt x="0" y="746760"/>
                  </a:lnTo>
                  <a:lnTo>
                    <a:pt x="8915400" y="746760"/>
                  </a:lnTo>
                  <a:lnTo>
                    <a:pt x="89154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117347" y="4283964"/>
              <a:ext cx="8915400" cy="746760"/>
            </a:xfrm>
            <a:custGeom>
              <a:avLst/>
              <a:gdLst/>
              <a:ahLst/>
              <a:cxnLst/>
              <a:rect l="l" t="t" r="r" b="b"/>
              <a:pathLst>
                <a:path w="8915400" h="746760">
                  <a:moveTo>
                    <a:pt x="0" y="746760"/>
                  </a:moveTo>
                  <a:lnTo>
                    <a:pt x="8915400" y="746760"/>
                  </a:lnTo>
                  <a:lnTo>
                    <a:pt x="8915400" y="0"/>
                  </a:lnTo>
                  <a:lnTo>
                    <a:pt x="0" y="0"/>
                  </a:lnTo>
                  <a:lnTo>
                    <a:pt x="0" y="746760"/>
                  </a:lnTo>
                  <a:close/>
                </a:path>
              </a:pathLst>
            </a:custGeom>
            <a:ln w="3175">
              <a:solidFill>
                <a:srgbClr val="BEDBF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5" name="object 45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758183" y="4395216"/>
              <a:ext cx="115824" cy="115823"/>
            </a:xfrm>
            <a:prstGeom prst="rect">
              <a:avLst/>
            </a:prstGeom>
          </p:spPr>
        </p:pic>
      </p:grpSp>
      <p:sp>
        <p:nvSpPr>
          <p:cNvPr id="46" name="object 46"/>
          <p:cNvSpPr txBox="1"/>
          <p:nvPr/>
        </p:nvSpPr>
        <p:spPr>
          <a:xfrm>
            <a:off x="758342" y="4554746"/>
            <a:ext cx="641985" cy="36195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R="7620" algn="ctr">
              <a:lnSpc>
                <a:spcPct val="100000"/>
              </a:lnSpc>
              <a:spcBef>
                <a:spcPts val="484"/>
              </a:spcBef>
            </a:pPr>
            <a:r>
              <a:rPr sz="1000" spc="-25" dirty="0">
                <a:solidFill>
                  <a:srgbClr val="2462EB"/>
                </a:solidFill>
                <a:latin typeface="Malgun Gothic Semilight"/>
                <a:cs typeface="Malgun Gothic Semilight"/>
              </a:rPr>
              <a:t>100</a:t>
            </a:r>
            <a:endParaRPr sz="1000">
              <a:latin typeface="Malgun Gothic Semilight"/>
              <a:cs typeface="Malgun Gothic Semilight"/>
            </a:endParaRPr>
          </a:p>
          <a:p>
            <a:pPr marR="5080" algn="ctr">
              <a:lnSpc>
                <a:spcPct val="100000"/>
              </a:lnSpc>
              <a:spcBef>
                <a:spcPts val="2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Voltage</a:t>
            </a:r>
            <a:r>
              <a:rPr sz="650" spc="8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Samples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2531110" y="4554746"/>
            <a:ext cx="629920" cy="36195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R="7620" algn="ctr">
              <a:lnSpc>
                <a:spcPct val="100000"/>
              </a:lnSpc>
              <a:spcBef>
                <a:spcPts val="484"/>
              </a:spcBef>
            </a:pPr>
            <a:r>
              <a:rPr sz="1000" spc="-25" dirty="0">
                <a:solidFill>
                  <a:srgbClr val="2462EB"/>
                </a:solidFill>
                <a:latin typeface="Malgun Gothic Semilight"/>
                <a:cs typeface="Malgun Gothic Semilight"/>
              </a:rPr>
              <a:t>100</a:t>
            </a:r>
            <a:endParaRPr sz="1000">
              <a:latin typeface="Malgun Gothic Semilight"/>
              <a:cs typeface="Malgun Gothic Semilight"/>
            </a:endParaRPr>
          </a:p>
          <a:p>
            <a:pPr marR="5080" algn="ctr">
              <a:lnSpc>
                <a:spcPct val="100000"/>
              </a:lnSpc>
              <a:spcBef>
                <a:spcPts val="2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Current</a:t>
            </a:r>
            <a:r>
              <a:rPr sz="650" spc="4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Samples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4011421" y="4364227"/>
            <a:ext cx="1372235" cy="55245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</a:pPr>
            <a:r>
              <a:rPr sz="900" spc="3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Data</a:t>
            </a:r>
            <a:r>
              <a:rPr sz="900" spc="6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900" spc="3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Collection</a:t>
            </a:r>
            <a:r>
              <a:rPr sz="900" spc="3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Statistics</a:t>
            </a:r>
            <a:endParaRPr sz="900">
              <a:latin typeface="Malgun Gothic Semilight"/>
              <a:cs typeface="Malgun Gothic Semilight"/>
            </a:endParaRPr>
          </a:p>
          <a:p>
            <a:pPr marR="173355" algn="ctr">
              <a:lnSpc>
                <a:spcPct val="100000"/>
              </a:lnSpc>
              <a:spcBef>
                <a:spcPts val="795"/>
              </a:spcBef>
            </a:pPr>
            <a:r>
              <a:rPr sz="1000" dirty="0">
                <a:solidFill>
                  <a:srgbClr val="2462EB"/>
                </a:solidFill>
                <a:latin typeface="Malgun Gothic Semilight"/>
                <a:cs typeface="Malgun Gothic Semilight"/>
              </a:rPr>
              <a:t>1</a:t>
            </a:r>
            <a:r>
              <a:rPr sz="1000" spc="10" dirty="0">
                <a:solidFill>
                  <a:srgbClr val="2462EB"/>
                </a:solidFill>
                <a:latin typeface="Malgun Gothic Semilight"/>
                <a:cs typeface="Malgun Gothic Semilight"/>
              </a:rPr>
              <a:t> </a:t>
            </a:r>
            <a:r>
              <a:rPr sz="1000" spc="-25" dirty="0">
                <a:solidFill>
                  <a:srgbClr val="2462EB"/>
                </a:solidFill>
                <a:latin typeface="Malgun Gothic Semilight"/>
                <a:cs typeface="Malgun Gothic Semilight"/>
              </a:rPr>
              <a:t>kHz</a:t>
            </a:r>
            <a:endParaRPr sz="1000">
              <a:latin typeface="Malgun Gothic Semilight"/>
              <a:cs typeface="Malgun Gothic Semilight"/>
            </a:endParaRPr>
          </a:p>
          <a:p>
            <a:pPr marR="173990" algn="ctr">
              <a:lnSpc>
                <a:spcPct val="100000"/>
              </a:lnSpc>
              <a:spcBef>
                <a:spcPts val="2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Sampling</a:t>
            </a:r>
            <a:r>
              <a:rPr sz="650" spc="1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2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Rate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6155690" y="4554746"/>
            <a:ext cx="447040" cy="36195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R="4445" algn="ctr">
              <a:lnSpc>
                <a:spcPct val="100000"/>
              </a:lnSpc>
              <a:spcBef>
                <a:spcPts val="484"/>
              </a:spcBef>
            </a:pPr>
            <a:r>
              <a:rPr sz="1000" spc="-50" dirty="0">
                <a:solidFill>
                  <a:srgbClr val="2462EB"/>
                </a:solidFill>
                <a:latin typeface="Malgun Gothic Semilight"/>
                <a:cs typeface="Malgun Gothic Semilight"/>
              </a:rPr>
              <a:t>8</a:t>
            </a:r>
            <a:endParaRPr sz="1000">
              <a:latin typeface="Malgun Gothic Semilight"/>
              <a:cs typeface="Malgun Gothic Semilight"/>
            </a:endParaRPr>
          </a:p>
          <a:p>
            <a:pPr marR="5080" algn="ctr">
              <a:lnSpc>
                <a:spcPct val="100000"/>
              </a:lnSpc>
              <a:spcBef>
                <a:spcPts val="2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Fault</a:t>
            </a:r>
            <a:r>
              <a:rPr sz="650" spc="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Zones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7848854" y="4554746"/>
            <a:ext cx="595630" cy="36195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R="5080" algn="ctr">
              <a:lnSpc>
                <a:spcPct val="100000"/>
              </a:lnSpc>
              <a:spcBef>
                <a:spcPts val="484"/>
              </a:spcBef>
            </a:pPr>
            <a:r>
              <a:rPr sz="1000" dirty="0">
                <a:solidFill>
                  <a:srgbClr val="2462EB"/>
                </a:solidFill>
                <a:latin typeface="Malgun Gothic Semilight"/>
                <a:cs typeface="Malgun Gothic Semilight"/>
              </a:rPr>
              <a:t>Real-</a:t>
            </a:r>
            <a:r>
              <a:rPr sz="1000" spc="-20" dirty="0">
                <a:solidFill>
                  <a:srgbClr val="2462EB"/>
                </a:solidFill>
                <a:latin typeface="Malgun Gothic Semilight"/>
                <a:cs typeface="Malgun Gothic Semilight"/>
              </a:rPr>
              <a:t>time</a:t>
            </a:r>
            <a:endParaRPr sz="1000">
              <a:latin typeface="Malgun Gothic Semilight"/>
              <a:cs typeface="Malgun Gothic Semilight"/>
            </a:endParaRPr>
          </a:p>
          <a:p>
            <a:pPr marR="4445" algn="ctr">
              <a:lnSpc>
                <a:spcPct val="100000"/>
              </a:lnSpc>
              <a:spcBef>
                <a:spcPts val="275"/>
              </a:spcBef>
            </a:pP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Processing</a:t>
            </a:r>
            <a:endParaRPr sz="650">
              <a:latin typeface="Malgun Gothic Semilight"/>
              <a:cs typeface="Malgun Gothic Semiligh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-3048" y="-16475"/>
            <a:ext cx="9144000" cy="514502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358896" y="344423"/>
            <a:ext cx="216408" cy="170687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742690" y="303402"/>
            <a:ext cx="1994535" cy="23050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/>
              <a:t>Data</a:t>
            </a:r>
            <a:r>
              <a:rPr spc="260" dirty="0"/>
              <a:t> </a:t>
            </a:r>
            <a:r>
              <a:rPr dirty="0"/>
              <a:t>Processing</a:t>
            </a:r>
            <a:r>
              <a:rPr spc="300" dirty="0"/>
              <a:t> </a:t>
            </a:r>
            <a:r>
              <a:rPr spc="-10" dirty="0"/>
              <a:t>Pipeline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665982" y="567309"/>
            <a:ext cx="1880870" cy="1644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From</a:t>
            </a:r>
            <a:r>
              <a:rPr sz="900" spc="-2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Raw</a:t>
            </a:r>
            <a:r>
              <a:rPr sz="900" spc="2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Data</a:t>
            </a:r>
            <a:r>
              <a:rPr sz="900" spc="-4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to</a:t>
            </a:r>
            <a:r>
              <a:rPr sz="900" spc="-3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AI-Ready</a:t>
            </a:r>
            <a:r>
              <a:rPr sz="90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Features</a:t>
            </a:r>
            <a:endParaRPr sz="900">
              <a:latin typeface="Malgun Gothic Semilight"/>
              <a:cs typeface="Malgun Gothic Semilight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49352" y="2008631"/>
            <a:ext cx="1667510" cy="698500"/>
            <a:chOff x="149352" y="2008631"/>
            <a:chExt cx="1667510" cy="698500"/>
          </a:xfrm>
        </p:grpSpPr>
        <p:sp>
          <p:nvSpPr>
            <p:cNvPr id="7" name="object 7"/>
            <p:cNvSpPr/>
            <p:nvPr/>
          </p:nvSpPr>
          <p:spPr>
            <a:xfrm>
              <a:off x="149352" y="2008631"/>
              <a:ext cx="1667510" cy="698500"/>
            </a:xfrm>
            <a:custGeom>
              <a:avLst/>
              <a:gdLst/>
              <a:ahLst/>
              <a:cxnLst/>
              <a:rect l="l" t="t" r="r" b="b"/>
              <a:pathLst>
                <a:path w="1667510" h="698500">
                  <a:moveTo>
                    <a:pt x="1667256" y="0"/>
                  </a:moveTo>
                  <a:lnTo>
                    <a:pt x="0" y="0"/>
                  </a:lnTo>
                  <a:lnTo>
                    <a:pt x="0" y="697992"/>
                  </a:lnTo>
                  <a:lnTo>
                    <a:pt x="1667256" y="697992"/>
                  </a:lnTo>
                  <a:lnTo>
                    <a:pt x="1667256" y="0"/>
                  </a:lnTo>
                  <a:close/>
                </a:path>
              </a:pathLst>
            </a:custGeom>
            <a:solidFill>
              <a:srgbClr val="7B39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17447" y="2136647"/>
              <a:ext cx="131064" cy="128016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149352" y="2008631"/>
            <a:ext cx="1667510" cy="698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25"/>
              </a:spcBef>
            </a:pPr>
            <a:endParaRPr sz="800" dirty="0">
              <a:latin typeface="Times New Roman"/>
              <a:cs typeface="Times New Roman"/>
            </a:endParaRPr>
          </a:p>
          <a:p>
            <a:pPr marL="511175">
              <a:lnSpc>
                <a:spcPct val="100000"/>
              </a:lnSpc>
            </a:pPr>
            <a:r>
              <a:rPr sz="800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Data</a:t>
            </a:r>
            <a:r>
              <a:rPr sz="800" spc="45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Reception</a:t>
            </a:r>
            <a:endParaRPr sz="800" dirty="0">
              <a:latin typeface="Malgun Gothic Semilight"/>
              <a:cs typeface="Malgun Gothic Semilight"/>
            </a:endParaRPr>
          </a:p>
          <a:p>
            <a:pPr marL="520065">
              <a:lnSpc>
                <a:spcPct val="100000"/>
              </a:lnSpc>
              <a:spcBef>
                <a:spcPts val="400"/>
              </a:spcBef>
            </a:pPr>
            <a:r>
              <a:rPr sz="650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Arduino</a:t>
            </a:r>
            <a:r>
              <a:rPr sz="650" spc="55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→</a:t>
            </a:r>
            <a:r>
              <a:rPr sz="650" spc="45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Python</a:t>
            </a:r>
            <a:endParaRPr sz="650" dirty="0">
              <a:latin typeface="Malgun Gothic Semilight"/>
              <a:cs typeface="Malgun Gothic Semilight"/>
            </a:endParaRPr>
          </a:p>
        </p:txBody>
      </p:sp>
      <p:pic>
        <p:nvPicPr>
          <p:cNvPr id="10" name="object 1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703576" y="2270759"/>
            <a:ext cx="149351" cy="173736"/>
          </a:xfrm>
          <a:prstGeom prst="rect">
            <a:avLst/>
          </a:prstGeom>
        </p:spPr>
      </p:pic>
      <p:grpSp>
        <p:nvGrpSpPr>
          <p:cNvPr id="11" name="object 11"/>
          <p:cNvGrpSpPr/>
          <p:nvPr/>
        </p:nvGrpSpPr>
        <p:grpSpPr>
          <a:xfrm>
            <a:off x="3736847" y="2008631"/>
            <a:ext cx="1670685" cy="698500"/>
            <a:chOff x="3736847" y="2008631"/>
            <a:chExt cx="1670685" cy="698500"/>
          </a:xfrm>
        </p:grpSpPr>
        <p:sp>
          <p:nvSpPr>
            <p:cNvPr id="12" name="object 12"/>
            <p:cNvSpPr/>
            <p:nvPr/>
          </p:nvSpPr>
          <p:spPr>
            <a:xfrm>
              <a:off x="3736847" y="2008631"/>
              <a:ext cx="1670685" cy="698500"/>
            </a:xfrm>
            <a:custGeom>
              <a:avLst/>
              <a:gdLst/>
              <a:ahLst/>
              <a:cxnLst/>
              <a:rect l="l" t="t" r="r" b="b"/>
              <a:pathLst>
                <a:path w="1670685" h="698500">
                  <a:moveTo>
                    <a:pt x="1670303" y="0"/>
                  </a:moveTo>
                  <a:lnTo>
                    <a:pt x="0" y="0"/>
                  </a:lnTo>
                  <a:lnTo>
                    <a:pt x="0" y="697992"/>
                  </a:lnTo>
                  <a:lnTo>
                    <a:pt x="1670303" y="697992"/>
                  </a:lnTo>
                  <a:lnTo>
                    <a:pt x="1670303" y="0"/>
                  </a:lnTo>
                  <a:close/>
                </a:path>
              </a:pathLst>
            </a:custGeom>
            <a:solidFill>
              <a:srgbClr val="7B39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492751" y="2136647"/>
              <a:ext cx="158496" cy="128016"/>
            </a:xfrm>
            <a:prstGeom prst="rect">
              <a:avLst/>
            </a:prstGeom>
          </p:spPr>
        </p:pic>
      </p:grpSp>
      <p:sp>
        <p:nvSpPr>
          <p:cNvPr id="14" name="object 14"/>
          <p:cNvSpPr txBox="1"/>
          <p:nvPr/>
        </p:nvSpPr>
        <p:spPr>
          <a:xfrm>
            <a:off x="3736847" y="2008631"/>
            <a:ext cx="1670685" cy="698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25"/>
              </a:spcBef>
            </a:pPr>
            <a:endParaRPr sz="800">
              <a:latin typeface="Times New Roman"/>
              <a:cs typeface="Times New Roman"/>
            </a:endParaRPr>
          </a:p>
          <a:p>
            <a:pPr marL="547370">
              <a:lnSpc>
                <a:spcPct val="100000"/>
              </a:lnSpc>
            </a:pPr>
            <a:r>
              <a:rPr sz="800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Data</a:t>
            </a:r>
            <a:r>
              <a:rPr sz="800" spc="45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Cleaning</a:t>
            </a:r>
            <a:endParaRPr sz="800">
              <a:latin typeface="Malgun Gothic Semilight"/>
              <a:cs typeface="Malgun Gothic Semilight"/>
            </a:endParaRPr>
          </a:p>
          <a:p>
            <a:pPr marL="599440">
              <a:lnSpc>
                <a:spcPct val="100000"/>
              </a:lnSpc>
              <a:spcBef>
                <a:spcPts val="400"/>
              </a:spcBef>
            </a:pPr>
            <a:r>
              <a:rPr sz="650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Remove</a:t>
            </a:r>
            <a:r>
              <a:rPr sz="650" spc="90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Noise</a:t>
            </a:r>
            <a:endParaRPr sz="650">
              <a:latin typeface="Malgun Gothic Semilight"/>
              <a:cs typeface="Malgun Gothic Semilight"/>
            </a:endParaRPr>
          </a:p>
        </p:txBody>
      </p:sp>
      <p:pic>
        <p:nvPicPr>
          <p:cNvPr id="15" name="object 1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6291071" y="2270759"/>
            <a:ext cx="149351" cy="173736"/>
          </a:xfrm>
          <a:prstGeom prst="rect">
            <a:avLst/>
          </a:prstGeom>
        </p:spPr>
      </p:pic>
      <p:grpSp>
        <p:nvGrpSpPr>
          <p:cNvPr id="16" name="object 16"/>
          <p:cNvGrpSpPr/>
          <p:nvPr/>
        </p:nvGrpSpPr>
        <p:grpSpPr>
          <a:xfrm>
            <a:off x="7327392" y="2008631"/>
            <a:ext cx="1667510" cy="698500"/>
            <a:chOff x="7327392" y="2008631"/>
            <a:chExt cx="1667510" cy="698500"/>
          </a:xfrm>
        </p:grpSpPr>
        <p:sp>
          <p:nvSpPr>
            <p:cNvPr id="17" name="object 17"/>
            <p:cNvSpPr/>
            <p:nvPr/>
          </p:nvSpPr>
          <p:spPr>
            <a:xfrm>
              <a:off x="7327392" y="2008631"/>
              <a:ext cx="1667510" cy="698500"/>
            </a:xfrm>
            <a:custGeom>
              <a:avLst/>
              <a:gdLst/>
              <a:ahLst/>
              <a:cxnLst/>
              <a:rect l="l" t="t" r="r" b="b"/>
              <a:pathLst>
                <a:path w="1667509" h="698500">
                  <a:moveTo>
                    <a:pt x="1667255" y="0"/>
                  </a:moveTo>
                  <a:lnTo>
                    <a:pt x="0" y="0"/>
                  </a:lnTo>
                  <a:lnTo>
                    <a:pt x="0" y="697992"/>
                  </a:lnTo>
                  <a:lnTo>
                    <a:pt x="1667255" y="697992"/>
                  </a:lnTo>
                  <a:lnTo>
                    <a:pt x="1667255" y="0"/>
                  </a:lnTo>
                  <a:close/>
                </a:path>
              </a:pathLst>
            </a:custGeom>
            <a:solidFill>
              <a:srgbClr val="7B39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095488" y="2136647"/>
              <a:ext cx="131064" cy="128016"/>
            </a:xfrm>
            <a:prstGeom prst="rect">
              <a:avLst/>
            </a:prstGeom>
          </p:spPr>
        </p:pic>
      </p:grpSp>
      <p:sp>
        <p:nvSpPr>
          <p:cNvPr id="19" name="object 19"/>
          <p:cNvSpPr txBox="1"/>
          <p:nvPr/>
        </p:nvSpPr>
        <p:spPr>
          <a:xfrm>
            <a:off x="7327392" y="2008631"/>
            <a:ext cx="1667510" cy="698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25"/>
              </a:spcBef>
            </a:pPr>
            <a:endParaRPr sz="800">
              <a:latin typeface="Times New Roman"/>
              <a:cs typeface="Times New Roman"/>
            </a:endParaRPr>
          </a:p>
          <a:p>
            <a:pPr marL="69850" algn="ctr">
              <a:lnSpc>
                <a:spcPct val="100000"/>
              </a:lnSpc>
            </a:pPr>
            <a:r>
              <a:rPr sz="800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Feature</a:t>
            </a:r>
            <a:r>
              <a:rPr sz="800" spc="100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Extraction</a:t>
            </a:r>
            <a:endParaRPr sz="800">
              <a:latin typeface="Malgun Gothic Semilight"/>
              <a:cs typeface="Malgun Gothic Semilight"/>
            </a:endParaRPr>
          </a:p>
          <a:p>
            <a:pPr marL="75565" algn="ctr">
              <a:lnSpc>
                <a:spcPct val="100000"/>
              </a:lnSpc>
              <a:spcBef>
                <a:spcPts val="400"/>
              </a:spcBef>
            </a:pPr>
            <a:r>
              <a:rPr sz="650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35</a:t>
            </a:r>
            <a:r>
              <a:rPr sz="650" spc="25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Features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114299" y="3525061"/>
            <a:ext cx="2893060" cy="1488264"/>
            <a:chOff x="115823" y="3773423"/>
            <a:chExt cx="2893060" cy="1371600"/>
          </a:xfrm>
        </p:grpSpPr>
        <p:sp>
          <p:nvSpPr>
            <p:cNvPr id="21" name="object 21"/>
            <p:cNvSpPr/>
            <p:nvPr/>
          </p:nvSpPr>
          <p:spPr>
            <a:xfrm>
              <a:off x="115823" y="3773423"/>
              <a:ext cx="2893060" cy="1371600"/>
            </a:xfrm>
            <a:custGeom>
              <a:avLst/>
              <a:gdLst/>
              <a:ahLst/>
              <a:cxnLst/>
              <a:rect l="l" t="t" r="r" b="b"/>
              <a:pathLst>
                <a:path w="2893060" h="1371600">
                  <a:moveTo>
                    <a:pt x="2892552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2892552" y="1371600"/>
                  </a:lnTo>
                  <a:lnTo>
                    <a:pt x="289255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15823" y="3773423"/>
              <a:ext cx="27940" cy="1371600"/>
            </a:xfrm>
            <a:custGeom>
              <a:avLst/>
              <a:gdLst/>
              <a:ahLst/>
              <a:cxnLst/>
              <a:rect l="l" t="t" r="r" b="b"/>
              <a:pathLst>
                <a:path w="27939" h="1371600">
                  <a:moveTo>
                    <a:pt x="27432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27432" y="1371600"/>
                  </a:lnTo>
                  <a:lnTo>
                    <a:pt x="27432" y="0"/>
                  </a:lnTo>
                  <a:close/>
                </a:path>
              </a:pathLst>
            </a:custGeom>
            <a:solidFill>
              <a:srgbClr val="8A5C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" name="object 2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28600" y="3922775"/>
              <a:ext cx="128015" cy="128015"/>
            </a:xfrm>
            <a:prstGeom prst="rect">
              <a:avLst/>
            </a:prstGeom>
          </p:spPr>
        </p:pic>
      </p:grpSp>
      <p:sp>
        <p:nvSpPr>
          <p:cNvPr id="24" name="object 24"/>
          <p:cNvSpPr txBox="1"/>
          <p:nvPr/>
        </p:nvSpPr>
        <p:spPr>
          <a:xfrm>
            <a:off x="400303" y="3644340"/>
            <a:ext cx="1186815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Data</a:t>
            </a:r>
            <a:r>
              <a:rPr sz="1000" spc="16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Preprocessing</a:t>
            </a:r>
            <a:endParaRPr sz="1000" dirty="0">
              <a:latin typeface="Malgun Gothic Semilight"/>
              <a:cs typeface="Malgun Gothic Semilight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27076" y="3924349"/>
            <a:ext cx="2667000" cy="372110"/>
          </a:xfrm>
          <a:prstGeom prst="rect">
            <a:avLst/>
          </a:prstGeom>
          <a:solidFill>
            <a:srgbClr val="F5F3FF"/>
          </a:solidFill>
        </p:spPr>
        <p:txBody>
          <a:bodyPr vert="horz" wrap="square" lIns="0" tIns="60960" rIns="0" bIns="0" rtlCol="0">
            <a:spAutoFit/>
          </a:bodyPr>
          <a:lstStyle/>
          <a:p>
            <a:pPr marL="57150">
              <a:lnSpc>
                <a:spcPct val="100000"/>
              </a:lnSpc>
              <a:spcBef>
                <a:spcPts val="480"/>
              </a:spcBef>
            </a:pPr>
            <a:r>
              <a:rPr sz="65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Noise</a:t>
            </a:r>
            <a:r>
              <a:rPr sz="650" spc="19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Filtering</a:t>
            </a:r>
            <a:endParaRPr sz="650" dirty="0">
              <a:latin typeface="Malgun Gothic Semilight"/>
              <a:cs typeface="Malgun Gothic Semilight"/>
            </a:endParaRPr>
          </a:p>
          <a:p>
            <a:pPr marL="57150">
              <a:lnSpc>
                <a:spcPct val="100000"/>
              </a:lnSpc>
              <a:spcBef>
                <a:spcPts val="370"/>
              </a:spcBef>
            </a:pPr>
            <a:r>
              <a:rPr sz="650" spc="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Remove</a:t>
            </a:r>
            <a:r>
              <a:rPr sz="650" spc="1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electrical</a:t>
            </a:r>
            <a:r>
              <a:rPr sz="650" spc="2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interference</a:t>
            </a:r>
            <a:r>
              <a:rPr sz="650" spc="-5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and</a:t>
            </a:r>
            <a:r>
              <a:rPr sz="650" spc="-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outliers</a:t>
            </a:r>
            <a:endParaRPr sz="650" dirty="0">
              <a:latin typeface="Malgun Gothic Semilight"/>
              <a:cs typeface="Malgun Gothic Semilight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27076" y="4351070"/>
            <a:ext cx="2667000" cy="372110"/>
          </a:xfrm>
          <a:prstGeom prst="rect">
            <a:avLst/>
          </a:prstGeom>
          <a:solidFill>
            <a:srgbClr val="F5F3FF"/>
          </a:solidFill>
        </p:spPr>
        <p:txBody>
          <a:bodyPr vert="horz" wrap="square" lIns="0" tIns="63500" rIns="0" bIns="0" rtlCol="0">
            <a:spAutoFit/>
          </a:bodyPr>
          <a:lstStyle/>
          <a:p>
            <a:pPr marL="57150">
              <a:lnSpc>
                <a:spcPct val="100000"/>
              </a:lnSpc>
              <a:spcBef>
                <a:spcPts val="500"/>
              </a:spcBef>
            </a:pPr>
            <a:r>
              <a:rPr sz="65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Data</a:t>
            </a:r>
            <a:r>
              <a:rPr sz="650" spc="13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Validation</a:t>
            </a:r>
            <a:endParaRPr sz="650">
              <a:latin typeface="Malgun Gothic Semilight"/>
              <a:cs typeface="Malgun Gothic Semilight"/>
            </a:endParaRPr>
          </a:p>
          <a:p>
            <a:pPr marL="57150">
              <a:lnSpc>
                <a:spcPct val="100000"/>
              </a:lnSpc>
              <a:spcBef>
                <a:spcPts val="370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Check</a:t>
            </a:r>
            <a:r>
              <a:rPr sz="650" spc="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for</a:t>
            </a:r>
            <a:r>
              <a:rPr sz="650" spc="1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missing</a:t>
            </a:r>
            <a:r>
              <a:rPr sz="650" spc="2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values</a:t>
            </a:r>
            <a:r>
              <a:rPr sz="650" spc="7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and</a:t>
            </a:r>
            <a:r>
              <a:rPr sz="650" spc="8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anomalies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227076" y="4780838"/>
            <a:ext cx="2667000" cy="232487"/>
          </a:xfrm>
          <a:custGeom>
            <a:avLst/>
            <a:gdLst/>
            <a:ahLst/>
            <a:cxnLst/>
            <a:rect l="l" t="t" r="r" b="b"/>
            <a:pathLst>
              <a:path w="2667000" h="116204">
                <a:moveTo>
                  <a:pt x="2667000" y="0"/>
                </a:moveTo>
                <a:lnTo>
                  <a:pt x="0" y="0"/>
                </a:lnTo>
                <a:lnTo>
                  <a:pt x="0" y="115824"/>
                </a:lnTo>
                <a:lnTo>
                  <a:pt x="2667000" y="115824"/>
                </a:lnTo>
                <a:lnTo>
                  <a:pt x="2667000" y="0"/>
                </a:lnTo>
                <a:close/>
              </a:path>
            </a:pathLst>
          </a:custGeom>
          <a:solidFill>
            <a:srgbClr val="F5F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271678" y="4827878"/>
            <a:ext cx="660400" cy="1282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65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Synchronization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3122676" y="3525061"/>
            <a:ext cx="2895600" cy="1488264"/>
            <a:chOff x="3124200" y="3773423"/>
            <a:chExt cx="2895600" cy="1371600"/>
          </a:xfrm>
        </p:grpSpPr>
        <p:sp>
          <p:nvSpPr>
            <p:cNvPr id="30" name="object 30"/>
            <p:cNvSpPr/>
            <p:nvPr/>
          </p:nvSpPr>
          <p:spPr>
            <a:xfrm>
              <a:off x="3124200" y="3773423"/>
              <a:ext cx="2895600" cy="1371600"/>
            </a:xfrm>
            <a:custGeom>
              <a:avLst/>
              <a:gdLst/>
              <a:ahLst/>
              <a:cxnLst/>
              <a:rect l="l" t="t" r="r" b="b"/>
              <a:pathLst>
                <a:path w="2895600" h="1371600">
                  <a:moveTo>
                    <a:pt x="2895600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2895600" y="1371600"/>
                  </a:lnTo>
                  <a:lnTo>
                    <a:pt x="28956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3124200" y="3773423"/>
              <a:ext cx="27940" cy="1371600"/>
            </a:xfrm>
            <a:custGeom>
              <a:avLst/>
              <a:gdLst/>
              <a:ahLst/>
              <a:cxnLst/>
              <a:rect l="l" t="t" r="r" b="b"/>
              <a:pathLst>
                <a:path w="27939" h="1371600">
                  <a:moveTo>
                    <a:pt x="27431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27431" y="1371600"/>
                  </a:lnTo>
                  <a:lnTo>
                    <a:pt x="27431" y="0"/>
                  </a:lnTo>
                  <a:close/>
                </a:path>
              </a:pathLst>
            </a:custGeom>
            <a:solidFill>
              <a:srgbClr val="8A5C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2" name="object 3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236976" y="3922775"/>
              <a:ext cx="97536" cy="128015"/>
            </a:xfrm>
            <a:prstGeom prst="rect">
              <a:avLst/>
            </a:prstGeom>
          </p:spPr>
        </p:pic>
      </p:grpSp>
      <p:sp>
        <p:nvSpPr>
          <p:cNvPr id="33" name="object 33"/>
          <p:cNvSpPr txBox="1"/>
          <p:nvPr/>
        </p:nvSpPr>
        <p:spPr>
          <a:xfrm>
            <a:off x="3379089" y="3644340"/>
            <a:ext cx="1077595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Signal</a:t>
            </a:r>
            <a:r>
              <a:rPr sz="1000" spc="29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Processing</a:t>
            </a:r>
            <a:endParaRPr sz="1000">
              <a:latin typeface="Malgun Gothic Semilight"/>
              <a:cs typeface="Malgun Gothic Semilight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3235452" y="3924349"/>
            <a:ext cx="2667000" cy="372110"/>
          </a:xfrm>
          <a:prstGeom prst="rect">
            <a:avLst/>
          </a:prstGeom>
          <a:solidFill>
            <a:srgbClr val="F5F3FF"/>
          </a:solidFill>
        </p:spPr>
        <p:txBody>
          <a:bodyPr vert="horz" wrap="square" lIns="0" tIns="60960" rIns="0" bIns="0" rtlCol="0">
            <a:spAutoFit/>
          </a:bodyPr>
          <a:lstStyle/>
          <a:p>
            <a:pPr marL="59055">
              <a:lnSpc>
                <a:spcPct val="100000"/>
              </a:lnSpc>
              <a:spcBef>
                <a:spcPts val="480"/>
              </a:spcBef>
            </a:pPr>
            <a:r>
              <a:rPr sz="65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RMS</a:t>
            </a:r>
            <a:r>
              <a:rPr sz="650" spc="4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Calculation</a:t>
            </a:r>
            <a:endParaRPr sz="650">
              <a:latin typeface="Malgun Gothic Semilight"/>
              <a:cs typeface="Malgun Gothic Semilight"/>
            </a:endParaRPr>
          </a:p>
          <a:p>
            <a:pPr marL="59055">
              <a:lnSpc>
                <a:spcPct val="100000"/>
              </a:lnSpc>
              <a:spcBef>
                <a:spcPts val="370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Root</a:t>
            </a:r>
            <a:r>
              <a:rPr sz="650" spc="6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mean</a:t>
            </a:r>
            <a:r>
              <a:rPr sz="650" spc="5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square</a:t>
            </a:r>
            <a:r>
              <a:rPr sz="650" spc="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for</a:t>
            </a:r>
            <a:r>
              <a:rPr sz="650" spc="5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AC</a:t>
            </a:r>
            <a:r>
              <a:rPr sz="650" spc="4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values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235452" y="4351070"/>
            <a:ext cx="2667000" cy="372110"/>
          </a:xfrm>
          <a:prstGeom prst="rect">
            <a:avLst/>
          </a:prstGeom>
          <a:solidFill>
            <a:srgbClr val="F5F3FF"/>
          </a:solidFill>
        </p:spPr>
        <p:txBody>
          <a:bodyPr vert="horz" wrap="square" lIns="0" tIns="63500" rIns="0" bIns="0" rtlCol="0">
            <a:spAutoFit/>
          </a:bodyPr>
          <a:lstStyle/>
          <a:p>
            <a:pPr marL="59055">
              <a:lnSpc>
                <a:spcPct val="100000"/>
              </a:lnSpc>
              <a:spcBef>
                <a:spcPts val="500"/>
              </a:spcBef>
            </a:pPr>
            <a:r>
              <a:rPr sz="65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FFT</a:t>
            </a:r>
            <a:r>
              <a:rPr sz="650" spc="12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Analysis</a:t>
            </a:r>
            <a:endParaRPr sz="650">
              <a:latin typeface="Malgun Gothic Semilight"/>
              <a:cs typeface="Malgun Gothic Semilight"/>
            </a:endParaRPr>
          </a:p>
          <a:p>
            <a:pPr marL="59055">
              <a:lnSpc>
                <a:spcPct val="100000"/>
              </a:lnSpc>
              <a:spcBef>
                <a:spcPts val="370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Frequency</a:t>
            </a:r>
            <a:r>
              <a:rPr sz="650" spc="4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domain</a:t>
            </a:r>
            <a:r>
              <a:rPr sz="650" spc="12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transformation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3235452" y="4780838"/>
            <a:ext cx="2667000" cy="232487"/>
          </a:xfrm>
          <a:custGeom>
            <a:avLst/>
            <a:gdLst/>
            <a:ahLst/>
            <a:cxnLst/>
            <a:rect l="l" t="t" r="r" b="b"/>
            <a:pathLst>
              <a:path w="2667000" h="116204">
                <a:moveTo>
                  <a:pt x="2667000" y="0"/>
                </a:moveTo>
                <a:lnTo>
                  <a:pt x="0" y="0"/>
                </a:lnTo>
                <a:lnTo>
                  <a:pt x="0" y="115824"/>
                </a:lnTo>
                <a:lnTo>
                  <a:pt x="2667000" y="115824"/>
                </a:lnTo>
                <a:lnTo>
                  <a:pt x="2667000" y="0"/>
                </a:lnTo>
                <a:close/>
              </a:path>
            </a:pathLst>
          </a:custGeom>
          <a:solidFill>
            <a:srgbClr val="F5F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3282441" y="4827878"/>
            <a:ext cx="784860" cy="1282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65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Statistical</a:t>
            </a:r>
            <a:r>
              <a:rPr sz="650" spc="41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Features</a:t>
            </a:r>
            <a:endParaRPr sz="650" dirty="0">
              <a:latin typeface="Malgun Gothic Semilight"/>
              <a:cs typeface="Malgun Gothic Semilight"/>
            </a:endParaRPr>
          </a:p>
        </p:txBody>
      </p:sp>
      <p:grpSp>
        <p:nvGrpSpPr>
          <p:cNvPr id="38" name="object 38"/>
          <p:cNvGrpSpPr/>
          <p:nvPr/>
        </p:nvGrpSpPr>
        <p:grpSpPr>
          <a:xfrm>
            <a:off x="6131052" y="3525061"/>
            <a:ext cx="2898775" cy="1488264"/>
            <a:chOff x="6132576" y="3773423"/>
            <a:chExt cx="2898775" cy="1371600"/>
          </a:xfrm>
        </p:grpSpPr>
        <p:sp>
          <p:nvSpPr>
            <p:cNvPr id="39" name="object 39"/>
            <p:cNvSpPr/>
            <p:nvPr/>
          </p:nvSpPr>
          <p:spPr>
            <a:xfrm>
              <a:off x="6132576" y="3773423"/>
              <a:ext cx="2898775" cy="1371600"/>
            </a:xfrm>
            <a:custGeom>
              <a:avLst/>
              <a:gdLst/>
              <a:ahLst/>
              <a:cxnLst/>
              <a:rect l="l" t="t" r="r" b="b"/>
              <a:pathLst>
                <a:path w="2898775" h="1371600">
                  <a:moveTo>
                    <a:pt x="2898648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2898648" y="1371600"/>
                  </a:lnTo>
                  <a:lnTo>
                    <a:pt x="28986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6132576" y="3773423"/>
              <a:ext cx="30480" cy="1371600"/>
            </a:xfrm>
            <a:custGeom>
              <a:avLst/>
              <a:gdLst/>
              <a:ahLst/>
              <a:cxnLst/>
              <a:rect l="l" t="t" r="r" b="b"/>
              <a:pathLst>
                <a:path w="30479" h="1371600">
                  <a:moveTo>
                    <a:pt x="30479" y="0"/>
                  </a:moveTo>
                  <a:lnTo>
                    <a:pt x="0" y="0"/>
                  </a:lnTo>
                  <a:lnTo>
                    <a:pt x="0" y="1371600"/>
                  </a:lnTo>
                  <a:lnTo>
                    <a:pt x="30479" y="1371600"/>
                  </a:lnTo>
                  <a:lnTo>
                    <a:pt x="30479" y="0"/>
                  </a:lnTo>
                  <a:close/>
                </a:path>
              </a:pathLst>
            </a:custGeom>
            <a:solidFill>
              <a:srgbClr val="8A5C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1" name="object 41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248400" y="3922775"/>
              <a:ext cx="161544" cy="128015"/>
            </a:xfrm>
            <a:prstGeom prst="rect">
              <a:avLst/>
            </a:prstGeom>
          </p:spPr>
        </p:pic>
      </p:grpSp>
      <p:sp>
        <p:nvSpPr>
          <p:cNvPr id="42" name="object 42"/>
          <p:cNvSpPr txBox="1"/>
          <p:nvPr/>
        </p:nvSpPr>
        <p:spPr>
          <a:xfrm>
            <a:off x="6454266" y="3644340"/>
            <a:ext cx="1211580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Data</a:t>
            </a:r>
            <a:r>
              <a:rPr sz="1000" spc="16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Normalization</a:t>
            </a:r>
            <a:endParaRPr sz="1000">
              <a:latin typeface="Malgun Gothic Semilight"/>
              <a:cs typeface="Malgun Gothic Semilight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6246876" y="3924349"/>
            <a:ext cx="2667000" cy="372110"/>
          </a:xfrm>
          <a:prstGeom prst="rect">
            <a:avLst/>
          </a:prstGeom>
          <a:solidFill>
            <a:srgbClr val="F5F3FF"/>
          </a:solidFill>
        </p:spPr>
        <p:txBody>
          <a:bodyPr vert="horz" wrap="square" lIns="0" tIns="60960" rIns="0" bIns="0" rtlCol="0">
            <a:spAutoFit/>
          </a:bodyPr>
          <a:lstStyle/>
          <a:p>
            <a:pPr marL="59055">
              <a:lnSpc>
                <a:spcPct val="100000"/>
              </a:lnSpc>
              <a:spcBef>
                <a:spcPts val="480"/>
              </a:spcBef>
            </a:pPr>
            <a:r>
              <a:rPr sz="65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MinMax</a:t>
            </a:r>
            <a:r>
              <a:rPr sz="650" spc="16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Scaling</a:t>
            </a:r>
            <a:endParaRPr sz="650">
              <a:latin typeface="Malgun Gothic Semilight"/>
              <a:cs typeface="Malgun Gothic Semilight"/>
            </a:endParaRPr>
          </a:p>
          <a:p>
            <a:pPr marL="59055">
              <a:lnSpc>
                <a:spcPct val="100000"/>
              </a:lnSpc>
              <a:spcBef>
                <a:spcPts val="370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Scale</a:t>
            </a:r>
            <a:r>
              <a:rPr sz="650" spc="6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features</a:t>
            </a:r>
            <a:r>
              <a:rPr sz="650" spc="4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to</a:t>
            </a:r>
            <a:r>
              <a:rPr sz="650" spc="7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[0,1]</a:t>
            </a:r>
            <a:r>
              <a:rPr sz="650" spc="4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2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range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6246876" y="4351070"/>
            <a:ext cx="2667000" cy="372110"/>
          </a:xfrm>
          <a:prstGeom prst="rect">
            <a:avLst/>
          </a:prstGeom>
          <a:solidFill>
            <a:srgbClr val="F5F3FF"/>
          </a:solidFill>
        </p:spPr>
        <p:txBody>
          <a:bodyPr vert="horz" wrap="square" lIns="0" tIns="63500" rIns="0" bIns="0" rtlCol="0">
            <a:spAutoFit/>
          </a:bodyPr>
          <a:lstStyle/>
          <a:p>
            <a:pPr marL="59055">
              <a:lnSpc>
                <a:spcPct val="100000"/>
              </a:lnSpc>
              <a:spcBef>
                <a:spcPts val="500"/>
              </a:spcBef>
            </a:pPr>
            <a:r>
              <a:rPr sz="65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Standardization</a:t>
            </a:r>
            <a:endParaRPr sz="650">
              <a:latin typeface="Malgun Gothic Semilight"/>
              <a:cs typeface="Malgun Gothic Semilight"/>
            </a:endParaRPr>
          </a:p>
          <a:p>
            <a:pPr marL="59055">
              <a:lnSpc>
                <a:spcPct val="100000"/>
              </a:lnSpc>
              <a:spcBef>
                <a:spcPts val="370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Zero</a:t>
            </a:r>
            <a:r>
              <a:rPr sz="650" spc="4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mean,</a:t>
            </a:r>
            <a:r>
              <a:rPr sz="650" spc="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unit</a:t>
            </a:r>
            <a:r>
              <a:rPr sz="650" spc="3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variance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6246876" y="4780838"/>
            <a:ext cx="2667000" cy="232487"/>
          </a:xfrm>
          <a:custGeom>
            <a:avLst/>
            <a:gdLst/>
            <a:ahLst/>
            <a:cxnLst/>
            <a:rect l="l" t="t" r="r" b="b"/>
            <a:pathLst>
              <a:path w="2667000" h="116204">
                <a:moveTo>
                  <a:pt x="2667000" y="0"/>
                </a:moveTo>
                <a:lnTo>
                  <a:pt x="0" y="0"/>
                </a:lnTo>
                <a:lnTo>
                  <a:pt x="0" y="115824"/>
                </a:lnTo>
                <a:lnTo>
                  <a:pt x="2667000" y="115824"/>
                </a:lnTo>
                <a:lnTo>
                  <a:pt x="2667000" y="0"/>
                </a:lnTo>
                <a:close/>
              </a:path>
            </a:pathLst>
          </a:custGeom>
          <a:solidFill>
            <a:srgbClr val="F5F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 txBox="1"/>
          <p:nvPr/>
        </p:nvSpPr>
        <p:spPr>
          <a:xfrm>
            <a:off x="6293611" y="4827878"/>
            <a:ext cx="632460" cy="1282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650" spc="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Feature</a:t>
            </a:r>
            <a:r>
              <a:rPr sz="650" spc="16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Scaling</a:t>
            </a:r>
            <a:endParaRPr sz="650">
              <a:latin typeface="Malgun Gothic Semilight"/>
              <a:cs typeface="Malgun Gothic Semiligh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502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43072" y="301751"/>
            <a:ext cx="173736" cy="170687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71246" rIns="0" bIns="0" rtlCol="0">
            <a:spAutoFit/>
          </a:bodyPr>
          <a:lstStyle/>
          <a:p>
            <a:pPr marL="363220">
              <a:lnSpc>
                <a:spcPct val="100000"/>
              </a:lnSpc>
              <a:spcBef>
                <a:spcPts val="90"/>
              </a:spcBef>
            </a:pPr>
            <a:r>
              <a:rPr b="1" spc="-40" dirty="0">
                <a:latin typeface="Trebuchet MS"/>
                <a:cs typeface="Trebuchet MS"/>
              </a:rPr>
              <a:t>Feature </a:t>
            </a:r>
            <a:r>
              <a:rPr b="1" spc="-25" dirty="0">
                <a:latin typeface="Trebuchet MS"/>
                <a:cs typeface="Trebuchet MS"/>
              </a:rPr>
              <a:t>Extraction</a:t>
            </a:r>
            <a:r>
              <a:rPr b="1" spc="-50" dirty="0">
                <a:latin typeface="Trebuchet MS"/>
                <a:cs typeface="Trebuchet MS"/>
              </a:rPr>
              <a:t> </a:t>
            </a:r>
            <a:r>
              <a:rPr b="1" spc="-10" dirty="0">
                <a:latin typeface="Trebuchet MS"/>
                <a:cs typeface="Trebuchet MS"/>
              </a:rPr>
              <a:t>Methods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446526" y="526796"/>
            <a:ext cx="2319020" cy="1644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dirty="0">
                <a:solidFill>
                  <a:srgbClr val="4A5462"/>
                </a:solidFill>
                <a:latin typeface="Leelawadee UI"/>
                <a:cs typeface="Leelawadee UI"/>
              </a:rPr>
              <a:t>35</a:t>
            </a:r>
            <a:r>
              <a:rPr sz="900" spc="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4A5462"/>
                </a:solidFill>
                <a:latin typeface="Leelawadee UI"/>
                <a:cs typeface="Leelawadee UI"/>
              </a:rPr>
              <a:t>Features</a:t>
            </a:r>
            <a:r>
              <a:rPr sz="900" spc="-5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4A5462"/>
                </a:solidFill>
                <a:latin typeface="Leelawadee UI"/>
                <a:cs typeface="Leelawadee UI"/>
              </a:rPr>
              <a:t>from</a:t>
            </a:r>
            <a:r>
              <a:rPr sz="900" spc="-2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4A5462"/>
                </a:solidFill>
                <a:latin typeface="Leelawadee UI"/>
                <a:cs typeface="Leelawadee UI"/>
              </a:rPr>
              <a:t>Voltage</a:t>
            </a:r>
            <a:r>
              <a:rPr sz="900" spc="-5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4A5462"/>
                </a:solidFill>
                <a:latin typeface="Leelawadee UI"/>
                <a:cs typeface="Leelawadee UI"/>
              </a:rPr>
              <a:t>and</a:t>
            </a:r>
            <a:r>
              <a:rPr sz="900" spc="-1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4A5462"/>
                </a:solidFill>
                <a:latin typeface="Leelawadee UI"/>
                <a:cs typeface="Leelawadee UI"/>
              </a:rPr>
              <a:t>Current</a:t>
            </a:r>
            <a:r>
              <a:rPr sz="900" spc="-9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900" spc="-10" dirty="0">
                <a:solidFill>
                  <a:srgbClr val="4A5462"/>
                </a:solidFill>
                <a:latin typeface="Leelawadee UI"/>
                <a:cs typeface="Leelawadee UI"/>
              </a:rPr>
              <a:t>Signals</a:t>
            </a:r>
            <a:endParaRPr sz="900">
              <a:latin typeface="Leelawadee UI"/>
              <a:cs typeface="Leelawadee U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15822" y="947926"/>
            <a:ext cx="2895600" cy="2417445"/>
            <a:chOff x="115822" y="947926"/>
            <a:chExt cx="2895600" cy="2417445"/>
          </a:xfrm>
        </p:grpSpPr>
        <p:sp>
          <p:nvSpPr>
            <p:cNvPr id="7" name="object 7"/>
            <p:cNvSpPr/>
            <p:nvPr/>
          </p:nvSpPr>
          <p:spPr>
            <a:xfrm>
              <a:off x="117347" y="949451"/>
              <a:ext cx="2893060" cy="2414270"/>
            </a:xfrm>
            <a:custGeom>
              <a:avLst/>
              <a:gdLst/>
              <a:ahLst/>
              <a:cxnLst/>
              <a:rect l="l" t="t" r="r" b="b"/>
              <a:pathLst>
                <a:path w="2893060" h="2414270">
                  <a:moveTo>
                    <a:pt x="2892552" y="0"/>
                  </a:moveTo>
                  <a:lnTo>
                    <a:pt x="0" y="0"/>
                  </a:lnTo>
                  <a:lnTo>
                    <a:pt x="0" y="2414016"/>
                  </a:lnTo>
                  <a:lnTo>
                    <a:pt x="2892552" y="2414016"/>
                  </a:lnTo>
                  <a:lnTo>
                    <a:pt x="289255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17347" y="949451"/>
              <a:ext cx="2893060" cy="2414270"/>
            </a:xfrm>
            <a:custGeom>
              <a:avLst/>
              <a:gdLst/>
              <a:ahLst/>
              <a:cxnLst/>
              <a:rect l="l" t="t" r="r" b="b"/>
              <a:pathLst>
                <a:path w="2893060" h="2414270">
                  <a:moveTo>
                    <a:pt x="0" y="2414016"/>
                  </a:moveTo>
                  <a:lnTo>
                    <a:pt x="2892552" y="2414016"/>
                  </a:lnTo>
                  <a:lnTo>
                    <a:pt x="2892552" y="0"/>
                  </a:lnTo>
                  <a:lnTo>
                    <a:pt x="0" y="0"/>
                  </a:lnTo>
                  <a:lnTo>
                    <a:pt x="0" y="2414016"/>
                  </a:lnTo>
                  <a:close/>
                </a:path>
              </a:pathLst>
            </a:custGeom>
            <a:ln w="3175">
              <a:solidFill>
                <a:srgbClr val="05B6D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8600" y="1097279"/>
              <a:ext cx="97536" cy="128015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369519" y="1066926"/>
            <a:ext cx="1294765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b="1" dirty="0">
                <a:solidFill>
                  <a:srgbClr val="1F2937"/>
                </a:solidFill>
                <a:latin typeface="Trebuchet MS"/>
                <a:cs typeface="Trebuchet MS"/>
              </a:rPr>
              <a:t>Voltage</a:t>
            </a:r>
            <a:r>
              <a:rPr sz="1000" b="1" spc="114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1000" b="1" spc="-20" dirty="0">
                <a:solidFill>
                  <a:srgbClr val="1F2937"/>
                </a:solidFill>
                <a:latin typeface="Trebuchet MS"/>
                <a:cs typeface="Trebuchet MS"/>
              </a:rPr>
              <a:t>Features</a:t>
            </a:r>
            <a:r>
              <a:rPr sz="1000" b="1" spc="70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1000" b="1" spc="-30" dirty="0">
                <a:solidFill>
                  <a:srgbClr val="1F2937"/>
                </a:solidFill>
                <a:latin typeface="Trebuchet MS"/>
                <a:cs typeface="Trebuchet MS"/>
              </a:rPr>
              <a:t>(17)</a:t>
            </a:r>
            <a:endParaRPr sz="1000">
              <a:latin typeface="Trebuchet MS"/>
              <a:cs typeface="Trebuchet MS"/>
            </a:endParaRPr>
          </a:p>
        </p:txBody>
      </p:sp>
      <p:graphicFrame>
        <p:nvGraphicFramePr>
          <p:cNvPr id="11" name="object 11"/>
          <p:cNvGraphicFramePr>
            <a:graphicFrameLocks noGrp="1"/>
          </p:cNvGraphicFramePr>
          <p:nvPr/>
        </p:nvGraphicFramePr>
        <p:xfrm>
          <a:off x="228600" y="1347215"/>
          <a:ext cx="2667000" cy="18268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6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8615">
                <a:tc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sz="650" b="1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Statistical</a:t>
                      </a:r>
                      <a:r>
                        <a:rPr sz="650" b="1" spc="50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650" b="1" spc="-10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Features</a:t>
                      </a:r>
                      <a:endParaRPr sz="650" dirty="0">
                        <a:latin typeface="Trebuchet MS"/>
                        <a:cs typeface="Trebuchet MS"/>
                      </a:endParaRPr>
                    </a:p>
                    <a:p>
                      <a:pPr marL="45720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Mean,</a:t>
                      </a:r>
                      <a:r>
                        <a:rPr sz="650" spc="1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RMS,</a:t>
                      </a:r>
                      <a:r>
                        <a:rPr sz="650" spc="1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Standard</a:t>
                      </a:r>
                      <a:r>
                        <a:rPr sz="650" spc="3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Deviation</a:t>
                      </a:r>
                      <a:endParaRPr sz="650" dirty="0">
                        <a:latin typeface="Leelawadee UI"/>
                        <a:cs typeface="Leelawadee UI"/>
                      </a:endParaRPr>
                    </a:p>
                  </a:txBody>
                  <a:tcPr marL="0" marR="0" marT="49530" marB="0"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EF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7825">
                <a:tc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sz="650" b="1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Peak</a:t>
                      </a:r>
                      <a:r>
                        <a:rPr sz="650" b="1" spc="-25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650" b="1" spc="-10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Analysis</a:t>
                      </a:r>
                      <a:endParaRPr sz="650">
                        <a:latin typeface="Trebuchet MS"/>
                        <a:cs typeface="Trebuchet MS"/>
                      </a:endParaRPr>
                    </a:p>
                    <a:p>
                      <a:pPr marL="45720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Maximum,</a:t>
                      </a:r>
                      <a:r>
                        <a:rPr sz="650" spc="6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Minimum,</a:t>
                      </a:r>
                      <a:r>
                        <a:rPr sz="650" spc="3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Peak-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to-</a:t>
                      </a:r>
                      <a:r>
                        <a:rPr sz="650" spc="-2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Peak</a:t>
                      </a:r>
                      <a:endParaRPr sz="650">
                        <a:latin typeface="Leelawadee UI"/>
                        <a:cs typeface="Leelawadee UI"/>
                      </a:endParaRPr>
                    </a:p>
                  </a:txBody>
                  <a:tcPr marL="0" marR="0" marT="78105" marB="0">
                    <a:lnT w="7620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EF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650" b="1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Shape</a:t>
                      </a:r>
                      <a:r>
                        <a:rPr sz="650" b="1" spc="35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650" b="1" spc="-10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Descriptors</a:t>
                      </a:r>
                      <a:endParaRPr sz="650">
                        <a:latin typeface="Trebuchet MS"/>
                        <a:cs typeface="Trebuchet MS"/>
                      </a:endParaRPr>
                    </a:p>
                    <a:p>
                      <a:pPr marL="45720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Skewness,</a:t>
                      </a:r>
                      <a:r>
                        <a:rPr sz="650" spc="4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Kurtosis,</a:t>
                      </a:r>
                      <a:r>
                        <a:rPr sz="650" spc="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Crest</a:t>
                      </a:r>
                      <a:r>
                        <a:rPr sz="650" spc="6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Factor</a:t>
                      </a:r>
                      <a:endParaRPr sz="650">
                        <a:latin typeface="Leelawadee UI"/>
                        <a:cs typeface="Leelawadee UI"/>
                      </a:endParaRPr>
                    </a:p>
                  </a:txBody>
                  <a:tcPr marL="0" marR="0" marT="77470" marB="0">
                    <a:lnT w="76200">
                      <a:solidFill>
                        <a:srgbClr val="FFFFFF"/>
                      </a:solidFill>
                      <a:prstDash val="solid"/>
                    </a:lnT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EF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sz="650" b="1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Frequency</a:t>
                      </a:r>
                      <a:r>
                        <a:rPr sz="650" b="1" spc="-70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650" b="1" spc="-10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Domain</a:t>
                      </a:r>
                      <a:endParaRPr sz="650" dirty="0">
                        <a:latin typeface="Trebuchet MS"/>
                        <a:cs typeface="Trebuchet MS"/>
                      </a:endParaRPr>
                    </a:p>
                    <a:p>
                      <a:pPr marL="45720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FFT</a:t>
                      </a:r>
                      <a:r>
                        <a:rPr sz="650" spc="1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Components,</a:t>
                      </a:r>
                      <a:r>
                        <a:rPr sz="650" spc="13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Harmonics</a:t>
                      </a:r>
                      <a:endParaRPr sz="650" dirty="0">
                        <a:latin typeface="Leelawadee UI"/>
                        <a:cs typeface="Leelawadee UI"/>
                      </a:endParaRPr>
                    </a:p>
                  </a:txBody>
                  <a:tcPr marL="0" marR="0" marT="78105" marB="0">
                    <a:lnT w="5715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EF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8615">
                <a:tc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sz="650" b="1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Energy</a:t>
                      </a:r>
                      <a:r>
                        <a:rPr sz="650" b="1" spc="-5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650" b="1" spc="-10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Features</a:t>
                      </a:r>
                      <a:endParaRPr sz="650" dirty="0">
                        <a:latin typeface="Trebuchet MS"/>
                        <a:cs typeface="Trebuchet MS"/>
                      </a:endParaRPr>
                    </a:p>
                    <a:p>
                      <a:pPr marL="45720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Total</a:t>
                      </a:r>
                      <a:r>
                        <a:rPr sz="650" spc="8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Energy,</a:t>
                      </a:r>
                      <a:r>
                        <a:rPr sz="650" spc="2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Power</a:t>
                      </a:r>
                      <a:r>
                        <a:rPr sz="650" spc="6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Spectral</a:t>
                      </a:r>
                      <a:r>
                        <a:rPr sz="650" spc="8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Density</a:t>
                      </a:r>
                      <a:endParaRPr sz="650" dirty="0">
                        <a:latin typeface="Leelawadee UI"/>
                        <a:cs typeface="Leelawadee UI"/>
                      </a:endParaRPr>
                    </a:p>
                  </a:txBody>
                  <a:tcPr marL="0" marR="0" marT="79375" marB="0">
                    <a:lnT w="76200">
                      <a:solidFill>
                        <a:srgbClr val="FFFFFF"/>
                      </a:solidFill>
                      <a:prstDash val="solid"/>
                    </a:lnT>
                    <a:solidFill>
                      <a:srgbClr val="EF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12" name="object 12"/>
          <p:cNvGrpSpPr/>
          <p:nvPr/>
        </p:nvGrpSpPr>
        <p:grpSpPr>
          <a:xfrm>
            <a:off x="3124198" y="947926"/>
            <a:ext cx="2898775" cy="2417445"/>
            <a:chOff x="3124198" y="947926"/>
            <a:chExt cx="2898775" cy="2417445"/>
          </a:xfrm>
        </p:grpSpPr>
        <p:sp>
          <p:nvSpPr>
            <p:cNvPr id="13" name="object 13"/>
            <p:cNvSpPr/>
            <p:nvPr/>
          </p:nvSpPr>
          <p:spPr>
            <a:xfrm>
              <a:off x="3125723" y="949451"/>
              <a:ext cx="2895600" cy="2414270"/>
            </a:xfrm>
            <a:custGeom>
              <a:avLst/>
              <a:gdLst/>
              <a:ahLst/>
              <a:cxnLst/>
              <a:rect l="l" t="t" r="r" b="b"/>
              <a:pathLst>
                <a:path w="2895600" h="2414270">
                  <a:moveTo>
                    <a:pt x="2895600" y="0"/>
                  </a:moveTo>
                  <a:lnTo>
                    <a:pt x="0" y="0"/>
                  </a:lnTo>
                  <a:lnTo>
                    <a:pt x="0" y="2414016"/>
                  </a:lnTo>
                  <a:lnTo>
                    <a:pt x="2895600" y="2414016"/>
                  </a:lnTo>
                  <a:lnTo>
                    <a:pt x="28956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125723" y="949451"/>
              <a:ext cx="2895600" cy="2414270"/>
            </a:xfrm>
            <a:custGeom>
              <a:avLst/>
              <a:gdLst/>
              <a:ahLst/>
              <a:cxnLst/>
              <a:rect l="l" t="t" r="r" b="b"/>
              <a:pathLst>
                <a:path w="2895600" h="2414270">
                  <a:moveTo>
                    <a:pt x="0" y="2414016"/>
                  </a:moveTo>
                  <a:lnTo>
                    <a:pt x="2895600" y="2414016"/>
                  </a:lnTo>
                  <a:lnTo>
                    <a:pt x="2895600" y="0"/>
                  </a:lnTo>
                  <a:lnTo>
                    <a:pt x="0" y="0"/>
                  </a:lnTo>
                  <a:lnTo>
                    <a:pt x="0" y="2414016"/>
                  </a:lnTo>
                  <a:close/>
                </a:path>
              </a:pathLst>
            </a:custGeom>
            <a:ln w="3175">
              <a:solidFill>
                <a:srgbClr val="05B6D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236975" y="1097279"/>
              <a:ext cx="161544" cy="128015"/>
            </a:xfrm>
            <a:prstGeom prst="rect">
              <a:avLst/>
            </a:prstGeom>
          </p:spPr>
        </p:pic>
      </p:grpSp>
      <p:sp>
        <p:nvSpPr>
          <p:cNvPr id="16" name="object 16"/>
          <p:cNvSpPr txBox="1"/>
          <p:nvPr/>
        </p:nvSpPr>
        <p:spPr>
          <a:xfrm>
            <a:off x="3445002" y="1066926"/>
            <a:ext cx="1278890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b="1" dirty="0">
                <a:solidFill>
                  <a:srgbClr val="1F2937"/>
                </a:solidFill>
                <a:latin typeface="Trebuchet MS"/>
                <a:cs typeface="Trebuchet MS"/>
              </a:rPr>
              <a:t>Current</a:t>
            </a:r>
            <a:r>
              <a:rPr sz="1000" b="1" spc="-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1000" b="1" spc="-20" dirty="0">
                <a:solidFill>
                  <a:srgbClr val="1F2937"/>
                </a:solidFill>
                <a:latin typeface="Trebuchet MS"/>
                <a:cs typeface="Trebuchet MS"/>
              </a:rPr>
              <a:t>Features</a:t>
            </a:r>
            <a:r>
              <a:rPr sz="1000" b="1" spc="-4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1000" b="1" spc="-30" dirty="0">
                <a:solidFill>
                  <a:srgbClr val="1F2937"/>
                </a:solidFill>
                <a:latin typeface="Trebuchet MS"/>
                <a:cs typeface="Trebuchet MS"/>
              </a:rPr>
              <a:t>(17)</a:t>
            </a:r>
            <a:endParaRPr sz="1000">
              <a:latin typeface="Trebuchet MS"/>
              <a:cs typeface="Trebuchet MS"/>
            </a:endParaRPr>
          </a:p>
        </p:txBody>
      </p:sp>
      <p:graphicFrame>
        <p:nvGraphicFramePr>
          <p:cNvPr id="17" name="object 17"/>
          <p:cNvGraphicFramePr>
            <a:graphicFrameLocks noGrp="1"/>
          </p:cNvGraphicFramePr>
          <p:nvPr/>
        </p:nvGraphicFramePr>
        <p:xfrm>
          <a:off x="3236976" y="1347215"/>
          <a:ext cx="2667000" cy="18268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6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8615">
                <a:tc>
                  <a:txBody>
                    <a:bodyPr/>
                    <a:lstStyle/>
                    <a:p>
                      <a:pPr marL="48260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sz="650" b="1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Statistical</a:t>
                      </a:r>
                      <a:r>
                        <a:rPr sz="650" b="1" spc="50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650" b="1" spc="-10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Features</a:t>
                      </a:r>
                      <a:endParaRPr sz="650" dirty="0">
                        <a:latin typeface="Trebuchet MS"/>
                        <a:cs typeface="Trebuchet MS"/>
                      </a:endParaRPr>
                    </a:p>
                    <a:p>
                      <a:pPr marL="48260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Mean,</a:t>
                      </a:r>
                      <a:r>
                        <a:rPr sz="650" spc="1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RMS,</a:t>
                      </a:r>
                      <a:r>
                        <a:rPr sz="650" spc="1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Standard</a:t>
                      </a:r>
                      <a:r>
                        <a:rPr sz="650" spc="3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Deviation</a:t>
                      </a:r>
                      <a:endParaRPr sz="650" dirty="0">
                        <a:latin typeface="Leelawadee UI"/>
                        <a:cs typeface="Leelawadee UI"/>
                      </a:endParaRPr>
                    </a:p>
                  </a:txBody>
                  <a:tcPr marL="0" marR="0" marT="49530" marB="0"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EF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7825">
                <a:tc>
                  <a:txBody>
                    <a:bodyPr/>
                    <a:lstStyle/>
                    <a:p>
                      <a:pPr marL="4826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sz="650" b="1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Peak</a:t>
                      </a:r>
                      <a:r>
                        <a:rPr sz="650" b="1" spc="-25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650" b="1" spc="-10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Analysis</a:t>
                      </a:r>
                      <a:endParaRPr sz="650">
                        <a:latin typeface="Trebuchet MS"/>
                        <a:cs typeface="Trebuchet MS"/>
                      </a:endParaRPr>
                    </a:p>
                    <a:p>
                      <a:pPr marL="48260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Maximum,</a:t>
                      </a:r>
                      <a:r>
                        <a:rPr sz="650" spc="6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Minimum,</a:t>
                      </a:r>
                      <a:r>
                        <a:rPr sz="650" spc="3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Peak-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to-</a:t>
                      </a:r>
                      <a:r>
                        <a:rPr sz="650" spc="-2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Peak</a:t>
                      </a:r>
                      <a:endParaRPr sz="650">
                        <a:latin typeface="Leelawadee UI"/>
                        <a:cs typeface="Leelawadee UI"/>
                      </a:endParaRPr>
                    </a:p>
                  </a:txBody>
                  <a:tcPr marL="0" marR="0" marT="78105" marB="0">
                    <a:lnT w="7620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EF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48260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650" b="1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Shape</a:t>
                      </a:r>
                      <a:r>
                        <a:rPr sz="650" b="1" spc="35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650" b="1" spc="-10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Descriptors</a:t>
                      </a:r>
                      <a:endParaRPr sz="650">
                        <a:latin typeface="Trebuchet MS"/>
                        <a:cs typeface="Trebuchet MS"/>
                      </a:endParaRPr>
                    </a:p>
                    <a:p>
                      <a:pPr marL="48260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Skewness,</a:t>
                      </a:r>
                      <a:r>
                        <a:rPr sz="650" spc="4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Kurtosis,</a:t>
                      </a:r>
                      <a:r>
                        <a:rPr sz="650" spc="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Crest</a:t>
                      </a:r>
                      <a:r>
                        <a:rPr sz="650" spc="6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Factor</a:t>
                      </a:r>
                      <a:endParaRPr sz="650">
                        <a:latin typeface="Leelawadee UI"/>
                        <a:cs typeface="Leelawadee UI"/>
                      </a:endParaRPr>
                    </a:p>
                  </a:txBody>
                  <a:tcPr marL="0" marR="0" marT="77470" marB="0">
                    <a:lnT w="76200">
                      <a:solidFill>
                        <a:srgbClr val="FFFFFF"/>
                      </a:solidFill>
                      <a:prstDash val="solid"/>
                    </a:lnT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EF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4826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sz="650" b="1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Frequency</a:t>
                      </a:r>
                      <a:r>
                        <a:rPr sz="650" b="1" spc="-70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650" b="1" spc="-10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Domain</a:t>
                      </a:r>
                      <a:endParaRPr sz="650" dirty="0">
                        <a:latin typeface="Trebuchet MS"/>
                        <a:cs typeface="Trebuchet MS"/>
                      </a:endParaRPr>
                    </a:p>
                    <a:p>
                      <a:pPr marL="48260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FFT</a:t>
                      </a:r>
                      <a:r>
                        <a:rPr sz="650" spc="1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Components,</a:t>
                      </a:r>
                      <a:r>
                        <a:rPr sz="650" spc="13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Harmonics</a:t>
                      </a:r>
                      <a:endParaRPr sz="650" dirty="0">
                        <a:latin typeface="Leelawadee UI"/>
                        <a:cs typeface="Leelawadee UI"/>
                      </a:endParaRPr>
                    </a:p>
                  </a:txBody>
                  <a:tcPr marL="0" marR="0" marT="78105" marB="0">
                    <a:lnT w="5715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EF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8615">
                <a:tc>
                  <a:txBody>
                    <a:bodyPr/>
                    <a:lstStyle/>
                    <a:p>
                      <a:pPr marL="48260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sz="650" b="1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Energy</a:t>
                      </a:r>
                      <a:r>
                        <a:rPr sz="650" b="1" spc="-5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650" b="1" spc="-10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Features</a:t>
                      </a:r>
                      <a:endParaRPr sz="650" dirty="0">
                        <a:latin typeface="Trebuchet MS"/>
                        <a:cs typeface="Trebuchet MS"/>
                      </a:endParaRPr>
                    </a:p>
                    <a:p>
                      <a:pPr marL="48260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Total</a:t>
                      </a:r>
                      <a:r>
                        <a:rPr sz="650" spc="8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Energy,</a:t>
                      </a:r>
                      <a:r>
                        <a:rPr sz="650" spc="2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Power</a:t>
                      </a:r>
                      <a:r>
                        <a:rPr sz="650" spc="6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Spectral</a:t>
                      </a:r>
                      <a:r>
                        <a:rPr sz="650" spc="8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Density</a:t>
                      </a:r>
                      <a:endParaRPr sz="650" dirty="0">
                        <a:latin typeface="Leelawadee UI"/>
                        <a:cs typeface="Leelawadee UI"/>
                      </a:endParaRPr>
                    </a:p>
                  </a:txBody>
                  <a:tcPr marL="0" marR="0" marT="79375" marB="0">
                    <a:lnT w="76200">
                      <a:solidFill>
                        <a:srgbClr val="FFFFFF"/>
                      </a:solidFill>
                      <a:prstDash val="solid"/>
                    </a:lnT>
                    <a:solidFill>
                      <a:srgbClr val="EF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18" name="object 18"/>
          <p:cNvGrpSpPr/>
          <p:nvPr/>
        </p:nvGrpSpPr>
        <p:grpSpPr>
          <a:xfrm>
            <a:off x="6134100" y="949451"/>
            <a:ext cx="2898775" cy="2414270"/>
            <a:chOff x="6134100" y="949451"/>
            <a:chExt cx="2898775" cy="2414270"/>
          </a:xfrm>
        </p:grpSpPr>
        <p:sp>
          <p:nvSpPr>
            <p:cNvPr id="19" name="object 19"/>
            <p:cNvSpPr/>
            <p:nvPr/>
          </p:nvSpPr>
          <p:spPr>
            <a:xfrm>
              <a:off x="6134100" y="949451"/>
              <a:ext cx="2898775" cy="2414270"/>
            </a:xfrm>
            <a:custGeom>
              <a:avLst/>
              <a:gdLst/>
              <a:ahLst/>
              <a:cxnLst/>
              <a:rect l="l" t="t" r="r" b="b"/>
              <a:pathLst>
                <a:path w="2898775" h="2414270">
                  <a:moveTo>
                    <a:pt x="2898648" y="0"/>
                  </a:moveTo>
                  <a:lnTo>
                    <a:pt x="0" y="0"/>
                  </a:lnTo>
                  <a:lnTo>
                    <a:pt x="0" y="2414016"/>
                  </a:lnTo>
                  <a:lnTo>
                    <a:pt x="2898648" y="2414016"/>
                  </a:lnTo>
                  <a:lnTo>
                    <a:pt x="28986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2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248400" y="1097279"/>
              <a:ext cx="128015" cy="128015"/>
            </a:xfrm>
            <a:prstGeom prst="rect">
              <a:avLst/>
            </a:prstGeom>
          </p:spPr>
        </p:pic>
      </p:grpSp>
      <p:sp>
        <p:nvSpPr>
          <p:cNvPr id="21" name="object 21"/>
          <p:cNvSpPr txBox="1"/>
          <p:nvPr/>
        </p:nvSpPr>
        <p:spPr>
          <a:xfrm>
            <a:off x="6248400" y="1347215"/>
            <a:ext cx="2667000" cy="320040"/>
          </a:xfrm>
          <a:prstGeom prst="rect">
            <a:avLst/>
          </a:prstGeom>
          <a:solidFill>
            <a:srgbClr val="EFF8FF"/>
          </a:solidFill>
        </p:spPr>
        <p:txBody>
          <a:bodyPr vert="horz" wrap="square" lIns="0" tIns="49530" rIns="0" bIns="0" rtlCol="0">
            <a:spAutoFit/>
          </a:bodyPr>
          <a:lstStyle/>
          <a:p>
            <a:pPr marL="47625">
              <a:lnSpc>
                <a:spcPct val="100000"/>
              </a:lnSpc>
              <a:spcBef>
                <a:spcPts val="390"/>
              </a:spcBef>
            </a:pPr>
            <a:r>
              <a:rPr sz="650" b="1" dirty="0">
                <a:solidFill>
                  <a:srgbClr val="1F2937"/>
                </a:solidFill>
                <a:latin typeface="Trebuchet MS"/>
                <a:cs typeface="Trebuchet MS"/>
              </a:rPr>
              <a:t>Inductance</a:t>
            </a:r>
            <a:r>
              <a:rPr sz="650" b="1" spc="5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650" b="1" spc="-10" dirty="0">
                <a:solidFill>
                  <a:srgbClr val="1F2937"/>
                </a:solidFill>
                <a:latin typeface="Trebuchet MS"/>
                <a:cs typeface="Trebuchet MS"/>
              </a:rPr>
              <a:t>Value</a:t>
            </a:r>
            <a:endParaRPr sz="650">
              <a:latin typeface="Trebuchet MS"/>
              <a:cs typeface="Trebuchet MS"/>
            </a:endParaRPr>
          </a:p>
          <a:p>
            <a:pPr marL="47625">
              <a:lnSpc>
                <a:spcPct val="100000"/>
              </a:lnSpc>
              <a:spcBef>
                <a:spcPts val="145"/>
              </a:spcBef>
            </a:pP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Calculated</a:t>
            </a:r>
            <a:r>
              <a:rPr sz="650" spc="9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from</a:t>
            </a:r>
            <a:r>
              <a:rPr sz="650" spc="7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V/I</a:t>
            </a:r>
            <a:r>
              <a:rPr sz="650" spc="3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Leelawadee UI"/>
                <a:cs typeface="Leelawadee UI"/>
              </a:rPr>
              <a:t>relationship</a:t>
            </a:r>
            <a:endParaRPr sz="650">
              <a:latin typeface="Leelawadee UI"/>
              <a:cs typeface="Leelawadee U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134100" y="949451"/>
            <a:ext cx="2898775" cy="2414270"/>
          </a:xfrm>
          <a:prstGeom prst="rect">
            <a:avLst/>
          </a:prstGeom>
          <a:ln w="3175">
            <a:solidFill>
              <a:srgbClr val="05B6D3"/>
            </a:solidFill>
          </a:ln>
        </p:spPr>
        <p:txBody>
          <a:bodyPr vert="horz" wrap="square" lIns="0" tIns="130810" rIns="0" bIns="0" rtlCol="0">
            <a:spAutoFit/>
          </a:bodyPr>
          <a:lstStyle/>
          <a:p>
            <a:pPr marL="302260">
              <a:lnSpc>
                <a:spcPct val="100000"/>
              </a:lnSpc>
              <a:spcBef>
                <a:spcPts val="1030"/>
              </a:spcBef>
            </a:pPr>
            <a:r>
              <a:rPr sz="1000" b="1" dirty="0">
                <a:solidFill>
                  <a:srgbClr val="1F2937"/>
                </a:solidFill>
                <a:latin typeface="Trebuchet MS"/>
                <a:cs typeface="Trebuchet MS"/>
              </a:rPr>
              <a:t>Additional</a:t>
            </a:r>
            <a:r>
              <a:rPr sz="1000" b="1" spc="6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1000" b="1" spc="-10" dirty="0">
                <a:solidFill>
                  <a:srgbClr val="1F2937"/>
                </a:solidFill>
                <a:latin typeface="Trebuchet MS"/>
                <a:cs typeface="Trebuchet MS"/>
              </a:rPr>
              <a:t>Features</a:t>
            </a:r>
            <a:r>
              <a:rPr sz="1000" b="1" spc="70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1000" b="1" spc="-25" dirty="0">
                <a:solidFill>
                  <a:srgbClr val="1F2937"/>
                </a:solidFill>
                <a:latin typeface="Trebuchet MS"/>
                <a:cs typeface="Trebuchet MS"/>
              </a:rPr>
              <a:t>(1)</a:t>
            </a:r>
            <a:endParaRPr sz="10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</a:pPr>
            <a:endParaRPr sz="10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</a:pPr>
            <a:endParaRPr sz="10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869"/>
              </a:spcBef>
            </a:pPr>
            <a:endParaRPr sz="1000">
              <a:latin typeface="Trebuchet MS"/>
              <a:cs typeface="Trebuchet MS"/>
            </a:endParaRPr>
          </a:p>
          <a:p>
            <a:pPr marL="173355">
              <a:lnSpc>
                <a:spcPct val="100000"/>
              </a:lnSpc>
            </a:pPr>
            <a:r>
              <a:rPr sz="650" b="1" spc="-10" dirty="0">
                <a:solidFill>
                  <a:srgbClr val="1F2937"/>
                </a:solidFill>
                <a:latin typeface="Trebuchet MS"/>
                <a:cs typeface="Trebuchet MS"/>
              </a:rPr>
              <a:t>Feature</a:t>
            </a:r>
            <a:r>
              <a:rPr sz="650" b="1" spc="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650" b="1" spc="-10" dirty="0">
                <a:solidFill>
                  <a:srgbClr val="1F2937"/>
                </a:solidFill>
                <a:latin typeface="Trebuchet MS"/>
                <a:cs typeface="Trebuchet MS"/>
              </a:rPr>
              <a:t>Selection</a:t>
            </a:r>
            <a:endParaRPr sz="650">
              <a:latin typeface="Trebuchet MS"/>
              <a:cs typeface="Trebuchet MS"/>
            </a:endParaRPr>
          </a:p>
          <a:p>
            <a:pPr marL="229870" indent="-56515">
              <a:lnSpc>
                <a:spcPct val="100000"/>
              </a:lnSpc>
              <a:spcBef>
                <a:spcPts val="370"/>
              </a:spcBef>
              <a:buChar char="•"/>
              <a:tabLst>
                <a:tab pos="229870" algn="l"/>
              </a:tabLst>
            </a:pP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Correlation</a:t>
            </a:r>
            <a:r>
              <a:rPr sz="650" spc="11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Leelawadee UI"/>
                <a:cs typeface="Leelawadee UI"/>
              </a:rPr>
              <a:t>analysis</a:t>
            </a:r>
            <a:endParaRPr sz="650">
              <a:latin typeface="Leelawadee UI"/>
              <a:cs typeface="Leelawadee UI"/>
            </a:endParaRPr>
          </a:p>
          <a:p>
            <a:pPr marL="229870" indent="-56515">
              <a:lnSpc>
                <a:spcPct val="100000"/>
              </a:lnSpc>
              <a:spcBef>
                <a:spcPts val="120"/>
              </a:spcBef>
              <a:buChar char="•"/>
              <a:tabLst>
                <a:tab pos="229870" algn="l"/>
              </a:tabLst>
            </a:pP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Mutual </a:t>
            </a:r>
            <a:r>
              <a:rPr sz="650" spc="-10" dirty="0">
                <a:solidFill>
                  <a:srgbClr val="4A5462"/>
                </a:solidFill>
                <a:latin typeface="Leelawadee UI"/>
                <a:cs typeface="Leelawadee UI"/>
              </a:rPr>
              <a:t>information</a:t>
            </a:r>
            <a:endParaRPr sz="650">
              <a:latin typeface="Leelawadee UI"/>
              <a:cs typeface="Leelawadee UI"/>
            </a:endParaRPr>
          </a:p>
          <a:p>
            <a:pPr marL="229870" indent="-56515">
              <a:lnSpc>
                <a:spcPct val="100000"/>
              </a:lnSpc>
              <a:spcBef>
                <a:spcPts val="120"/>
              </a:spcBef>
              <a:buChar char="•"/>
              <a:tabLst>
                <a:tab pos="229870" algn="l"/>
              </a:tabLst>
            </a:pP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Principal</a:t>
            </a:r>
            <a:r>
              <a:rPr sz="650" spc="4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component</a:t>
            </a:r>
            <a:r>
              <a:rPr sz="650" spc="10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Leelawadee UI"/>
                <a:cs typeface="Leelawadee UI"/>
              </a:rPr>
              <a:t>analysis</a:t>
            </a:r>
            <a:endParaRPr sz="650">
              <a:latin typeface="Leelawadee UI"/>
              <a:cs typeface="Leelawadee UI"/>
            </a:endParaRPr>
          </a:p>
          <a:p>
            <a:pPr marL="229870" indent="-56515">
              <a:lnSpc>
                <a:spcPct val="100000"/>
              </a:lnSpc>
              <a:spcBef>
                <a:spcPts val="120"/>
              </a:spcBef>
              <a:buChar char="•"/>
              <a:tabLst>
                <a:tab pos="229870" algn="l"/>
              </a:tabLst>
            </a:pP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Feature</a:t>
            </a:r>
            <a:r>
              <a:rPr sz="650" spc="5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importance</a:t>
            </a:r>
            <a:r>
              <a:rPr sz="650" spc="8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Leelawadee UI"/>
                <a:cs typeface="Leelawadee UI"/>
              </a:rPr>
              <a:t>ranking</a:t>
            </a:r>
            <a:endParaRPr sz="650">
              <a:latin typeface="Leelawadee UI"/>
              <a:cs typeface="Leelawadee UI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117347" y="3448811"/>
            <a:ext cx="2164080" cy="749935"/>
            <a:chOff x="117347" y="3448811"/>
            <a:chExt cx="2164080" cy="749935"/>
          </a:xfrm>
        </p:grpSpPr>
        <p:sp>
          <p:nvSpPr>
            <p:cNvPr id="24" name="object 24"/>
            <p:cNvSpPr/>
            <p:nvPr/>
          </p:nvSpPr>
          <p:spPr>
            <a:xfrm>
              <a:off x="117347" y="3448811"/>
              <a:ext cx="2164080" cy="749935"/>
            </a:xfrm>
            <a:custGeom>
              <a:avLst/>
              <a:gdLst/>
              <a:ahLst/>
              <a:cxnLst/>
              <a:rect l="l" t="t" r="r" b="b"/>
              <a:pathLst>
                <a:path w="2164080" h="749935">
                  <a:moveTo>
                    <a:pt x="2164080" y="0"/>
                  </a:moveTo>
                  <a:lnTo>
                    <a:pt x="0" y="0"/>
                  </a:lnTo>
                  <a:lnTo>
                    <a:pt x="0" y="749808"/>
                  </a:lnTo>
                  <a:lnTo>
                    <a:pt x="2164080" y="749808"/>
                  </a:lnTo>
                  <a:lnTo>
                    <a:pt x="2164080" y="0"/>
                  </a:lnTo>
                  <a:close/>
                </a:path>
              </a:pathLst>
            </a:custGeom>
            <a:solidFill>
              <a:srgbClr val="CFF9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" name="object 2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30808" y="3575303"/>
              <a:ext cx="131064" cy="128015"/>
            </a:xfrm>
            <a:prstGeom prst="rect">
              <a:avLst/>
            </a:prstGeom>
          </p:spPr>
        </p:pic>
      </p:grpSp>
      <p:sp>
        <p:nvSpPr>
          <p:cNvPr id="26" name="object 26"/>
          <p:cNvSpPr txBox="1"/>
          <p:nvPr/>
        </p:nvSpPr>
        <p:spPr>
          <a:xfrm>
            <a:off x="117347" y="3448811"/>
            <a:ext cx="2164080" cy="749935"/>
          </a:xfrm>
          <a:prstGeom prst="rect">
            <a:avLst/>
          </a:prstGeom>
          <a:ln w="3175">
            <a:solidFill>
              <a:srgbClr val="05B6D3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25"/>
              </a:spcBef>
            </a:pPr>
            <a:endParaRPr sz="800">
              <a:latin typeface="Times New Roman"/>
              <a:cs typeface="Times New Roman"/>
            </a:endParaRPr>
          </a:p>
          <a:p>
            <a:pPr marL="67310" algn="ctr">
              <a:lnSpc>
                <a:spcPct val="100000"/>
              </a:lnSpc>
            </a:pPr>
            <a:r>
              <a:rPr sz="800" b="1" spc="-10" dirty="0">
                <a:solidFill>
                  <a:srgbClr val="1F2937"/>
                </a:solidFill>
                <a:latin typeface="Trebuchet MS"/>
                <a:cs typeface="Trebuchet MS"/>
              </a:rPr>
              <a:t>Time</a:t>
            </a:r>
            <a:r>
              <a:rPr sz="800" b="1" spc="-40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800" b="1" spc="-10" dirty="0">
                <a:solidFill>
                  <a:srgbClr val="1F2937"/>
                </a:solidFill>
                <a:latin typeface="Trebuchet MS"/>
                <a:cs typeface="Trebuchet MS"/>
              </a:rPr>
              <a:t>Domain</a:t>
            </a:r>
            <a:endParaRPr sz="800">
              <a:latin typeface="Trebuchet MS"/>
              <a:cs typeface="Trebuchet MS"/>
            </a:endParaRPr>
          </a:p>
          <a:p>
            <a:pPr marL="64135" algn="ctr">
              <a:lnSpc>
                <a:spcPct val="100000"/>
              </a:lnSpc>
              <a:spcBef>
                <a:spcPts val="175"/>
              </a:spcBef>
            </a:pP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Statistical</a:t>
            </a:r>
            <a:r>
              <a:rPr sz="650" spc="1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analysis</a:t>
            </a:r>
            <a:r>
              <a:rPr sz="650" spc="4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of</a:t>
            </a:r>
            <a:r>
              <a:rPr sz="650" spc="5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raw</a:t>
            </a:r>
            <a:r>
              <a:rPr sz="650" spc="6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Leelawadee UI"/>
                <a:cs typeface="Leelawadee UI"/>
              </a:rPr>
              <a:t>signals</a:t>
            </a:r>
            <a:endParaRPr sz="650">
              <a:latin typeface="Leelawadee UI"/>
              <a:cs typeface="Leelawadee UI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2366772" y="3448811"/>
            <a:ext cx="2164080" cy="749935"/>
            <a:chOff x="2366772" y="3448811"/>
            <a:chExt cx="2164080" cy="749935"/>
          </a:xfrm>
        </p:grpSpPr>
        <p:sp>
          <p:nvSpPr>
            <p:cNvPr id="28" name="object 28"/>
            <p:cNvSpPr/>
            <p:nvPr/>
          </p:nvSpPr>
          <p:spPr>
            <a:xfrm>
              <a:off x="2366772" y="3448811"/>
              <a:ext cx="2164080" cy="749935"/>
            </a:xfrm>
            <a:custGeom>
              <a:avLst/>
              <a:gdLst/>
              <a:ahLst/>
              <a:cxnLst/>
              <a:rect l="l" t="t" r="r" b="b"/>
              <a:pathLst>
                <a:path w="2164079" h="749935">
                  <a:moveTo>
                    <a:pt x="2164079" y="0"/>
                  </a:moveTo>
                  <a:lnTo>
                    <a:pt x="0" y="0"/>
                  </a:lnTo>
                  <a:lnTo>
                    <a:pt x="0" y="749808"/>
                  </a:lnTo>
                  <a:lnTo>
                    <a:pt x="2164079" y="749808"/>
                  </a:lnTo>
                  <a:lnTo>
                    <a:pt x="2164079" y="0"/>
                  </a:lnTo>
                  <a:close/>
                </a:path>
              </a:pathLst>
            </a:custGeom>
            <a:solidFill>
              <a:srgbClr val="CFF9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" name="object 2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364991" y="3575303"/>
              <a:ext cx="161544" cy="128015"/>
            </a:xfrm>
            <a:prstGeom prst="rect">
              <a:avLst/>
            </a:prstGeom>
          </p:spPr>
        </p:pic>
      </p:grpSp>
      <p:sp>
        <p:nvSpPr>
          <p:cNvPr id="30" name="object 30"/>
          <p:cNvSpPr txBox="1"/>
          <p:nvPr/>
        </p:nvSpPr>
        <p:spPr>
          <a:xfrm>
            <a:off x="2366772" y="3448811"/>
            <a:ext cx="2164080" cy="749935"/>
          </a:xfrm>
          <a:prstGeom prst="rect">
            <a:avLst/>
          </a:prstGeom>
          <a:ln w="3175">
            <a:solidFill>
              <a:srgbClr val="05B6D3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25"/>
              </a:spcBef>
            </a:pPr>
            <a:endParaRPr sz="800">
              <a:latin typeface="Times New Roman"/>
              <a:cs typeface="Times New Roman"/>
            </a:endParaRPr>
          </a:p>
          <a:p>
            <a:pPr marL="681355">
              <a:lnSpc>
                <a:spcPct val="100000"/>
              </a:lnSpc>
            </a:pPr>
            <a:r>
              <a:rPr sz="800" b="1" spc="-30" dirty="0">
                <a:solidFill>
                  <a:srgbClr val="1F2937"/>
                </a:solidFill>
                <a:latin typeface="Trebuchet MS"/>
                <a:cs typeface="Trebuchet MS"/>
              </a:rPr>
              <a:t>Frequency </a:t>
            </a:r>
            <a:r>
              <a:rPr sz="800" b="1" spc="-10" dirty="0">
                <a:solidFill>
                  <a:srgbClr val="1F2937"/>
                </a:solidFill>
                <a:latin typeface="Trebuchet MS"/>
                <a:cs typeface="Trebuchet MS"/>
              </a:rPr>
              <a:t>Domain</a:t>
            </a:r>
            <a:endParaRPr sz="800">
              <a:latin typeface="Trebuchet MS"/>
              <a:cs typeface="Trebuchet MS"/>
            </a:endParaRPr>
          </a:p>
          <a:p>
            <a:pPr marL="650875">
              <a:lnSpc>
                <a:spcPct val="100000"/>
              </a:lnSpc>
              <a:spcBef>
                <a:spcPts val="175"/>
              </a:spcBef>
            </a:pP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FFT and</a:t>
            </a:r>
            <a:r>
              <a:rPr sz="650" spc="7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spectral</a:t>
            </a:r>
            <a:r>
              <a:rPr sz="650" spc="7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Leelawadee UI"/>
                <a:cs typeface="Leelawadee UI"/>
              </a:rPr>
              <a:t>analysis</a:t>
            </a:r>
            <a:endParaRPr sz="650">
              <a:latin typeface="Leelawadee UI"/>
              <a:cs typeface="Leelawadee UI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4616196" y="3448811"/>
            <a:ext cx="2164080" cy="749935"/>
            <a:chOff x="4616196" y="3448811"/>
            <a:chExt cx="2164080" cy="749935"/>
          </a:xfrm>
        </p:grpSpPr>
        <p:sp>
          <p:nvSpPr>
            <p:cNvPr id="32" name="object 32"/>
            <p:cNvSpPr/>
            <p:nvPr/>
          </p:nvSpPr>
          <p:spPr>
            <a:xfrm>
              <a:off x="4616196" y="3448811"/>
              <a:ext cx="2164080" cy="749935"/>
            </a:xfrm>
            <a:custGeom>
              <a:avLst/>
              <a:gdLst/>
              <a:ahLst/>
              <a:cxnLst/>
              <a:rect l="l" t="t" r="r" b="b"/>
              <a:pathLst>
                <a:path w="2164079" h="749935">
                  <a:moveTo>
                    <a:pt x="2164079" y="0"/>
                  </a:moveTo>
                  <a:lnTo>
                    <a:pt x="0" y="0"/>
                  </a:lnTo>
                  <a:lnTo>
                    <a:pt x="0" y="749808"/>
                  </a:lnTo>
                  <a:lnTo>
                    <a:pt x="2164079" y="749808"/>
                  </a:lnTo>
                  <a:lnTo>
                    <a:pt x="2164079" y="0"/>
                  </a:lnTo>
                  <a:close/>
                </a:path>
              </a:pathLst>
            </a:custGeom>
            <a:solidFill>
              <a:srgbClr val="CFF9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" name="object 3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647944" y="3575303"/>
              <a:ext cx="97536" cy="128015"/>
            </a:xfrm>
            <a:prstGeom prst="rect">
              <a:avLst/>
            </a:prstGeom>
          </p:spPr>
        </p:pic>
      </p:grpSp>
      <p:sp>
        <p:nvSpPr>
          <p:cNvPr id="34" name="object 34"/>
          <p:cNvSpPr txBox="1"/>
          <p:nvPr/>
        </p:nvSpPr>
        <p:spPr>
          <a:xfrm>
            <a:off x="4616196" y="3448811"/>
            <a:ext cx="2164080" cy="749935"/>
          </a:xfrm>
          <a:prstGeom prst="rect">
            <a:avLst/>
          </a:prstGeom>
          <a:ln w="3175">
            <a:solidFill>
              <a:srgbClr val="05B6D3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25"/>
              </a:spcBef>
            </a:pPr>
            <a:endParaRPr sz="800">
              <a:latin typeface="Times New Roman"/>
              <a:cs typeface="Times New Roman"/>
            </a:endParaRPr>
          </a:p>
          <a:p>
            <a:pPr marL="78740" algn="ctr">
              <a:lnSpc>
                <a:spcPct val="100000"/>
              </a:lnSpc>
            </a:pPr>
            <a:r>
              <a:rPr sz="800" b="1" spc="-10" dirty="0">
                <a:solidFill>
                  <a:srgbClr val="1F2937"/>
                </a:solidFill>
                <a:latin typeface="Trebuchet MS"/>
                <a:cs typeface="Trebuchet MS"/>
              </a:rPr>
              <a:t>Mathematical</a:t>
            </a:r>
            <a:endParaRPr sz="800">
              <a:latin typeface="Trebuchet MS"/>
              <a:cs typeface="Trebuchet MS"/>
            </a:endParaRPr>
          </a:p>
          <a:p>
            <a:pPr marL="66675" algn="ctr">
              <a:lnSpc>
                <a:spcPct val="100000"/>
              </a:lnSpc>
              <a:spcBef>
                <a:spcPts val="175"/>
              </a:spcBef>
            </a:pP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Derived</a:t>
            </a:r>
            <a:r>
              <a:rPr sz="650" spc="2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calculations</a:t>
            </a:r>
            <a:r>
              <a:rPr sz="650" spc="11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and</a:t>
            </a:r>
            <a:r>
              <a:rPr sz="650" spc="6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Leelawadee UI"/>
                <a:cs typeface="Leelawadee UI"/>
              </a:rPr>
              <a:t>ratios</a:t>
            </a:r>
            <a:endParaRPr sz="650">
              <a:latin typeface="Leelawadee UI"/>
              <a:cs typeface="Leelawadee UI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6865619" y="3448811"/>
            <a:ext cx="2167255" cy="749935"/>
            <a:chOff x="6865619" y="3448811"/>
            <a:chExt cx="2167255" cy="749935"/>
          </a:xfrm>
        </p:grpSpPr>
        <p:sp>
          <p:nvSpPr>
            <p:cNvPr id="36" name="object 36"/>
            <p:cNvSpPr/>
            <p:nvPr/>
          </p:nvSpPr>
          <p:spPr>
            <a:xfrm>
              <a:off x="6865619" y="3448811"/>
              <a:ext cx="2167255" cy="749935"/>
            </a:xfrm>
            <a:custGeom>
              <a:avLst/>
              <a:gdLst/>
              <a:ahLst/>
              <a:cxnLst/>
              <a:rect l="l" t="t" r="r" b="b"/>
              <a:pathLst>
                <a:path w="2167254" h="749935">
                  <a:moveTo>
                    <a:pt x="2167128" y="0"/>
                  </a:moveTo>
                  <a:lnTo>
                    <a:pt x="0" y="0"/>
                  </a:lnTo>
                  <a:lnTo>
                    <a:pt x="0" y="749808"/>
                  </a:lnTo>
                  <a:lnTo>
                    <a:pt x="2167128" y="749808"/>
                  </a:lnTo>
                  <a:lnTo>
                    <a:pt x="2167128" y="0"/>
                  </a:lnTo>
                  <a:close/>
                </a:path>
              </a:pathLst>
            </a:custGeom>
            <a:solidFill>
              <a:srgbClr val="CFF9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7" name="object 37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882127" y="3575303"/>
              <a:ext cx="131064" cy="128015"/>
            </a:xfrm>
            <a:prstGeom prst="rect">
              <a:avLst/>
            </a:prstGeom>
          </p:spPr>
        </p:pic>
      </p:grpSp>
      <p:sp>
        <p:nvSpPr>
          <p:cNvPr id="38" name="object 38"/>
          <p:cNvSpPr txBox="1"/>
          <p:nvPr/>
        </p:nvSpPr>
        <p:spPr>
          <a:xfrm>
            <a:off x="6865619" y="3448811"/>
            <a:ext cx="2167255" cy="749935"/>
          </a:xfrm>
          <a:prstGeom prst="rect">
            <a:avLst/>
          </a:prstGeom>
          <a:ln w="3175">
            <a:solidFill>
              <a:srgbClr val="05B6D3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25"/>
              </a:spcBef>
            </a:pPr>
            <a:endParaRPr sz="800">
              <a:latin typeface="Times New Roman"/>
              <a:cs typeface="Times New Roman"/>
            </a:endParaRPr>
          </a:p>
          <a:p>
            <a:pPr marL="74295" algn="ctr">
              <a:lnSpc>
                <a:spcPct val="100000"/>
              </a:lnSpc>
            </a:pPr>
            <a:r>
              <a:rPr sz="800" b="1" spc="-10" dirty="0">
                <a:solidFill>
                  <a:srgbClr val="1F2937"/>
                </a:solidFill>
                <a:latin typeface="Trebuchet MS"/>
                <a:cs typeface="Trebuchet MS"/>
              </a:rPr>
              <a:t>Selection</a:t>
            </a:r>
            <a:endParaRPr sz="800">
              <a:latin typeface="Trebuchet MS"/>
              <a:cs typeface="Trebuchet MS"/>
            </a:endParaRPr>
          </a:p>
          <a:p>
            <a:pPr marL="71755" algn="ctr">
              <a:lnSpc>
                <a:spcPct val="100000"/>
              </a:lnSpc>
              <a:spcBef>
                <a:spcPts val="175"/>
              </a:spcBef>
            </a:pP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Optimal</a:t>
            </a:r>
            <a:r>
              <a:rPr sz="650" spc="9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feature</a:t>
            </a:r>
            <a:r>
              <a:rPr sz="650" spc="2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Leelawadee UI"/>
                <a:cs typeface="Leelawadee UI"/>
              </a:rPr>
              <a:t>subset</a:t>
            </a:r>
            <a:endParaRPr sz="650">
              <a:latin typeface="Leelawadee UI"/>
              <a:cs typeface="Leelawadee UI"/>
            </a:endParaRPr>
          </a:p>
        </p:txBody>
      </p:sp>
      <p:grpSp>
        <p:nvGrpSpPr>
          <p:cNvPr id="39" name="object 39"/>
          <p:cNvGrpSpPr/>
          <p:nvPr/>
        </p:nvGrpSpPr>
        <p:grpSpPr>
          <a:xfrm>
            <a:off x="115822" y="4282438"/>
            <a:ext cx="8918575" cy="749935"/>
            <a:chOff x="115822" y="4282438"/>
            <a:chExt cx="8918575" cy="749935"/>
          </a:xfrm>
        </p:grpSpPr>
        <p:sp>
          <p:nvSpPr>
            <p:cNvPr id="40" name="object 40"/>
            <p:cNvSpPr/>
            <p:nvPr/>
          </p:nvSpPr>
          <p:spPr>
            <a:xfrm>
              <a:off x="117347" y="4283964"/>
              <a:ext cx="8915400" cy="746760"/>
            </a:xfrm>
            <a:custGeom>
              <a:avLst/>
              <a:gdLst/>
              <a:ahLst/>
              <a:cxnLst/>
              <a:rect l="l" t="t" r="r" b="b"/>
              <a:pathLst>
                <a:path w="8915400" h="746760">
                  <a:moveTo>
                    <a:pt x="8915400" y="0"/>
                  </a:moveTo>
                  <a:lnTo>
                    <a:pt x="0" y="0"/>
                  </a:lnTo>
                  <a:lnTo>
                    <a:pt x="0" y="746760"/>
                  </a:lnTo>
                  <a:lnTo>
                    <a:pt x="8915400" y="746760"/>
                  </a:lnTo>
                  <a:lnTo>
                    <a:pt x="89154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117347" y="4283964"/>
              <a:ext cx="8915400" cy="746760"/>
            </a:xfrm>
            <a:custGeom>
              <a:avLst/>
              <a:gdLst/>
              <a:ahLst/>
              <a:cxnLst/>
              <a:rect l="l" t="t" r="r" b="b"/>
              <a:pathLst>
                <a:path w="8915400" h="746760">
                  <a:moveTo>
                    <a:pt x="0" y="746760"/>
                  </a:moveTo>
                  <a:lnTo>
                    <a:pt x="8915400" y="746760"/>
                  </a:lnTo>
                  <a:lnTo>
                    <a:pt x="8915400" y="0"/>
                  </a:lnTo>
                  <a:lnTo>
                    <a:pt x="0" y="0"/>
                  </a:lnTo>
                  <a:lnTo>
                    <a:pt x="0" y="746760"/>
                  </a:lnTo>
                  <a:close/>
                </a:path>
              </a:pathLst>
            </a:custGeom>
            <a:ln w="3175">
              <a:solidFill>
                <a:srgbClr val="E4E7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2" name="object 4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712464" y="4395216"/>
              <a:ext cx="128015" cy="115823"/>
            </a:xfrm>
            <a:prstGeom prst="rect">
              <a:avLst/>
            </a:prstGeom>
          </p:spPr>
        </p:pic>
      </p:grpSp>
      <p:sp>
        <p:nvSpPr>
          <p:cNvPr id="43" name="object 43"/>
          <p:cNvSpPr txBox="1"/>
          <p:nvPr/>
        </p:nvSpPr>
        <p:spPr>
          <a:xfrm>
            <a:off x="4003294" y="4364227"/>
            <a:ext cx="1407160" cy="1644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</a:pPr>
            <a:r>
              <a:rPr sz="900" b="1" spc="-25" dirty="0">
                <a:solidFill>
                  <a:srgbClr val="1F2937"/>
                </a:solidFill>
                <a:latin typeface="Trebuchet MS"/>
                <a:cs typeface="Trebuchet MS"/>
              </a:rPr>
              <a:t>Feature</a:t>
            </a:r>
            <a:r>
              <a:rPr sz="900" b="1" spc="2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900" b="1" spc="-20" dirty="0">
                <a:solidFill>
                  <a:srgbClr val="1F2937"/>
                </a:solidFill>
                <a:latin typeface="Trebuchet MS"/>
                <a:cs typeface="Trebuchet MS"/>
              </a:rPr>
              <a:t>Extraction</a:t>
            </a:r>
            <a:r>
              <a:rPr sz="900" b="1" spc="-5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900" b="1" spc="-10" dirty="0">
                <a:solidFill>
                  <a:srgbClr val="1F2937"/>
                </a:solidFill>
                <a:latin typeface="Trebuchet MS"/>
                <a:cs typeface="Trebuchet MS"/>
              </a:rPr>
              <a:t>Results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1020470" y="4554746"/>
            <a:ext cx="545465" cy="36195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R="6985" algn="ctr">
              <a:lnSpc>
                <a:spcPct val="100000"/>
              </a:lnSpc>
              <a:spcBef>
                <a:spcPts val="484"/>
              </a:spcBef>
            </a:pPr>
            <a:r>
              <a:rPr sz="1000" b="1" spc="-25" dirty="0">
                <a:latin typeface="Trebuchet MS"/>
                <a:cs typeface="Trebuchet MS"/>
              </a:rPr>
              <a:t>35</a:t>
            </a:r>
            <a:endParaRPr sz="1000">
              <a:latin typeface="Trebuchet MS"/>
              <a:cs typeface="Trebuchet MS"/>
            </a:endParaRPr>
          </a:p>
          <a:p>
            <a:pPr marR="5080" algn="ctr">
              <a:lnSpc>
                <a:spcPct val="100000"/>
              </a:lnSpc>
              <a:spcBef>
                <a:spcPts val="275"/>
              </a:spcBef>
            </a:pP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Total</a:t>
            </a:r>
            <a:r>
              <a:rPr sz="650" spc="5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Leelawadee UI"/>
                <a:cs typeface="Leelawadee UI"/>
              </a:rPr>
              <a:t>Features</a:t>
            </a:r>
            <a:endParaRPr sz="650">
              <a:latin typeface="Leelawadee UI"/>
              <a:cs typeface="Leelawadee UI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3202177" y="4554746"/>
            <a:ext cx="612140" cy="36195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0160" algn="ctr">
              <a:lnSpc>
                <a:spcPct val="100000"/>
              </a:lnSpc>
              <a:spcBef>
                <a:spcPts val="484"/>
              </a:spcBef>
            </a:pPr>
            <a:r>
              <a:rPr sz="1000" b="1" spc="-10" dirty="0">
                <a:latin typeface="Trebuchet MS"/>
                <a:cs typeface="Trebuchet MS"/>
              </a:rPr>
              <a:t>17+17+1</a:t>
            </a:r>
            <a:endParaRPr sz="1000">
              <a:latin typeface="Trebuchet MS"/>
              <a:cs typeface="Trebuchet MS"/>
            </a:endParaRPr>
          </a:p>
          <a:p>
            <a:pPr marR="5080" algn="ctr">
              <a:lnSpc>
                <a:spcPct val="100000"/>
              </a:lnSpc>
              <a:spcBef>
                <a:spcPts val="275"/>
              </a:spcBef>
            </a:pPr>
            <a:r>
              <a:rPr sz="650" spc="-10" dirty="0">
                <a:solidFill>
                  <a:srgbClr val="4A5462"/>
                </a:solidFill>
                <a:latin typeface="Leelawadee UI"/>
                <a:cs typeface="Leelawadee UI"/>
              </a:rPr>
              <a:t>V+I+Inductance</a:t>
            </a:r>
            <a:endParaRPr sz="650">
              <a:latin typeface="Leelawadee UI"/>
              <a:cs typeface="Leelawadee UI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5301741" y="4554746"/>
            <a:ext cx="843915" cy="36195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484"/>
              </a:spcBef>
            </a:pPr>
            <a:r>
              <a:rPr sz="1000" b="1" spc="25" dirty="0">
                <a:latin typeface="Trebuchet MS"/>
                <a:cs typeface="Trebuchet MS"/>
              </a:rPr>
              <a:t>95%</a:t>
            </a:r>
            <a:endParaRPr sz="1000">
              <a:latin typeface="Trebuchet MS"/>
              <a:cs typeface="Trebuchet MS"/>
            </a:endParaRPr>
          </a:p>
          <a:p>
            <a:pPr marR="5080" algn="ctr">
              <a:lnSpc>
                <a:spcPct val="100000"/>
              </a:lnSpc>
              <a:spcBef>
                <a:spcPts val="275"/>
              </a:spcBef>
            </a:pP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Information</a:t>
            </a:r>
            <a:r>
              <a:rPr sz="650" spc="9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Leelawadee UI"/>
                <a:cs typeface="Leelawadee UI"/>
              </a:rPr>
              <a:t>Retention</a:t>
            </a:r>
            <a:endParaRPr sz="650">
              <a:latin typeface="Leelawadee UI"/>
              <a:cs typeface="Leelawadee UI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7641970" y="4554746"/>
            <a:ext cx="590550" cy="36195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R="1905" algn="ctr">
              <a:lnSpc>
                <a:spcPct val="100000"/>
              </a:lnSpc>
              <a:spcBef>
                <a:spcPts val="484"/>
              </a:spcBef>
            </a:pPr>
            <a:r>
              <a:rPr sz="1000" b="1" spc="-20" dirty="0">
                <a:latin typeface="Trebuchet MS"/>
                <a:cs typeface="Trebuchet MS"/>
              </a:rPr>
              <a:t>&lt;5ms</a:t>
            </a:r>
            <a:endParaRPr sz="1000">
              <a:latin typeface="Trebuchet MS"/>
              <a:cs typeface="Trebuchet MS"/>
            </a:endParaRPr>
          </a:p>
          <a:p>
            <a:pPr marR="5080" algn="ctr">
              <a:lnSpc>
                <a:spcPct val="100000"/>
              </a:lnSpc>
              <a:spcBef>
                <a:spcPts val="275"/>
              </a:spcBef>
            </a:pP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Extraction</a:t>
            </a:r>
            <a:r>
              <a:rPr sz="650" spc="4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spc="-20" dirty="0">
                <a:solidFill>
                  <a:srgbClr val="4A5462"/>
                </a:solidFill>
                <a:latin typeface="Leelawadee UI"/>
                <a:cs typeface="Leelawadee UI"/>
              </a:rPr>
              <a:t>Time</a:t>
            </a:r>
            <a:endParaRPr sz="650">
              <a:latin typeface="Leelawadee UI"/>
              <a:cs typeface="Leelawadee U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502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188207" y="304799"/>
            <a:ext cx="170688" cy="173736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74548" rIns="0" bIns="0" rtlCol="0">
            <a:spAutoFit/>
          </a:bodyPr>
          <a:lstStyle/>
          <a:p>
            <a:pPr marL="299085">
              <a:lnSpc>
                <a:spcPct val="100000"/>
              </a:lnSpc>
              <a:spcBef>
                <a:spcPts val="90"/>
              </a:spcBef>
            </a:pPr>
            <a:r>
              <a:rPr dirty="0"/>
              <a:t>Neural</a:t>
            </a:r>
            <a:r>
              <a:rPr spc="315" dirty="0"/>
              <a:t> </a:t>
            </a:r>
            <a:r>
              <a:rPr dirty="0"/>
              <a:t>Network</a:t>
            </a:r>
            <a:r>
              <a:rPr spc="315" dirty="0"/>
              <a:t> </a:t>
            </a:r>
            <a:r>
              <a:rPr spc="-10" dirty="0"/>
              <a:t>Architecture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486150" y="530097"/>
            <a:ext cx="2240915" cy="1644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Deep</a:t>
            </a:r>
            <a:r>
              <a:rPr sz="900" spc="-3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Learning</a:t>
            </a:r>
            <a:r>
              <a:rPr sz="900" spc="-8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Model</a:t>
            </a:r>
            <a:r>
              <a:rPr sz="900" spc="1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for Fault</a:t>
            </a:r>
            <a:r>
              <a:rPr sz="900" spc="-5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90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Classification</a:t>
            </a:r>
            <a:endParaRPr sz="900">
              <a:latin typeface="Malgun Gothic Semilight"/>
              <a:cs typeface="Malgun Gothic Semilight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17347" y="955547"/>
            <a:ext cx="2143125" cy="2435860"/>
            <a:chOff x="117347" y="955547"/>
            <a:chExt cx="2143125" cy="2435860"/>
          </a:xfrm>
        </p:grpSpPr>
        <p:sp>
          <p:nvSpPr>
            <p:cNvPr id="7" name="object 7"/>
            <p:cNvSpPr/>
            <p:nvPr/>
          </p:nvSpPr>
          <p:spPr>
            <a:xfrm>
              <a:off x="117347" y="955547"/>
              <a:ext cx="2143125" cy="2435860"/>
            </a:xfrm>
            <a:custGeom>
              <a:avLst/>
              <a:gdLst/>
              <a:ahLst/>
              <a:cxnLst/>
              <a:rect l="l" t="t" r="r" b="b"/>
              <a:pathLst>
                <a:path w="2143125" h="2435860">
                  <a:moveTo>
                    <a:pt x="2142744" y="0"/>
                  </a:moveTo>
                  <a:lnTo>
                    <a:pt x="0" y="0"/>
                  </a:lnTo>
                  <a:lnTo>
                    <a:pt x="0" y="2435352"/>
                  </a:lnTo>
                  <a:lnTo>
                    <a:pt x="2142744" y="2435352"/>
                  </a:lnTo>
                  <a:lnTo>
                    <a:pt x="214274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8600" y="1103375"/>
              <a:ext cx="128015" cy="131063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28600" y="1353311"/>
              <a:ext cx="1914525" cy="554990"/>
            </a:xfrm>
            <a:custGeom>
              <a:avLst/>
              <a:gdLst/>
              <a:ahLst/>
              <a:cxnLst/>
              <a:rect l="l" t="t" r="r" b="b"/>
              <a:pathLst>
                <a:path w="1914525" h="554989">
                  <a:moveTo>
                    <a:pt x="1914144" y="0"/>
                  </a:moveTo>
                  <a:lnTo>
                    <a:pt x="0" y="0"/>
                  </a:lnTo>
                  <a:lnTo>
                    <a:pt x="0" y="554736"/>
                  </a:lnTo>
                  <a:lnTo>
                    <a:pt x="1914144" y="554736"/>
                  </a:lnTo>
                  <a:lnTo>
                    <a:pt x="1914144" y="0"/>
                  </a:lnTo>
                  <a:close/>
                </a:path>
              </a:pathLst>
            </a:custGeom>
            <a:solidFill>
              <a:srgbClr val="DC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28600" y="1993391"/>
              <a:ext cx="1914525" cy="744220"/>
            </a:xfrm>
            <a:custGeom>
              <a:avLst/>
              <a:gdLst/>
              <a:ahLst/>
              <a:cxnLst/>
              <a:rect l="l" t="t" r="r" b="b"/>
              <a:pathLst>
                <a:path w="1914525" h="744219">
                  <a:moveTo>
                    <a:pt x="1914144" y="402336"/>
                  </a:moveTo>
                  <a:lnTo>
                    <a:pt x="0" y="402336"/>
                  </a:lnTo>
                  <a:lnTo>
                    <a:pt x="0" y="743712"/>
                  </a:lnTo>
                  <a:lnTo>
                    <a:pt x="1914144" y="743712"/>
                  </a:lnTo>
                  <a:lnTo>
                    <a:pt x="1914144" y="402336"/>
                  </a:lnTo>
                  <a:close/>
                </a:path>
                <a:path w="1914525" h="744219">
                  <a:moveTo>
                    <a:pt x="1914144" y="0"/>
                  </a:moveTo>
                  <a:lnTo>
                    <a:pt x="0" y="0"/>
                  </a:lnTo>
                  <a:lnTo>
                    <a:pt x="0" y="344424"/>
                  </a:lnTo>
                  <a:lnTo>
                    <a:pt x="1914144" y="344424"/>
                  </a:lnTo>
                  <a:lnTo>
                    <a:pt x="1914144" y="0"/>
                  </a:lnTo>
                  <a:close/>
                </a:path>
              </a:pathLst>
            </a:custGeom>
            <a:solidFill>
              <a:srgbClr val="FD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117347" y="955547"/>
            <a:ext cx="2143125" cy="2435860"/>
          </a:xfrm>
          <a:prstGeom prst="rect">
            <a:avLst/>
          </a:prstGeom>
          <a:ln w="3175">
            <a:solidFill>
              <a:srgbClr val="EE4444"/>
            </a:solidFill>
          </a:ln>
        </p:spPr>
        <p:txBody>
          <a:bodyPr vert="horz" wrap="square" lIns="0" tIns="131445" rIns="0" bIns="0" rtlCol="0">
            <a:spAutoFit/>
          </a:bodyPr>
          <a:lstStyle/>
          <a:p>
            <a:pPr marL="297180">
              <a:lnSpc>
                <a:spcPct val="100000"/>
              </a:lnSpc>
              <a:spcBef>
                <a:spcPts val="1035"/>
              </a:spcBef>
            </a:pPr>
            <a:r>
              <a:rPr sz="10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Input</a:t>
            </a:r>
            <a:r>
              <a:rPr sz="1000" spc="25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Layer</a:t>
            </a:r>
            <a:endParaRPr sz="1000">
              <a:latin typeface="Malgun Gothic Semilight"/>
              <a:cs typeface="Malgun Gothic Semilight"/>
            </a:endParaRPr>
          </a:p>
          <a:p>
            <a:pPr marL="59690" algn="ctr">
              <a:lnSpc>
                <a:spcPct val="100000"/>
              </a:lnSpc>
              <a:spcBef>
                <a:spcPts val="1770"/>
              </a:spcBef>
            </a:pPr>
            <a:r>
              <a:rPr sz="1000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35</a:t>
            </a:r>
            <a:r>
              <a:rPr sz="1000" spc="5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Neurons</a:t>
            </a:r>
            <a:endParaRPr sz="1000">
              <a:latin typeface="Malgun Gothic Semilight"/>
              <a:cs typeface="Malgun Gothic Semilight"/>
            </a:endParaRPr>
          </a:p>
          <a:p>
            <a:pPr marL="66675" algn="ctr">
              <a:lnSpc>
                <a:spcPct val="100000"/>
              </a:lnSpc>
              <a:spcBef>
                <a:spcPts val="495"/>
              </a:spcBef>
            </a:pPr>
            <a:r>
              <a:rPr sz="800" spc="-10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Feature</a:t>
            </a:r>
            <a:r>
              <a:rPr sz="800" spc="-25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Vector</a:t>
            </a:r>
            <a:endParaRPr sz="800">
              <a:latin typeface="Malgun Gothic Semilight"/>
              <a:cs typeface="Malgun Gothic Semilight"/>
            </a:endParaRPr>
          </a:p>
          <a:p>
            <a:pPr>
              <a:lnSpc>
                <a:spcPct val="100000"/>
              </a:lnSpc>
              <a:spcBef>
                <a:spcPts val="545"/>
              </a:spcBef>
            </a:pPr>
            <a:endParaRPr sz="800">
              <a:latin typeface="Malgun Gothic Semilight"/>
              <a:cs typeface="Malgun Gothic Semilight"/>
            </a:endParaRPr>
          </a:p>
          <a:p>
            <a:pPr marL="168275">
              <a:lnSpc>
                <a:spcPct val="100000"/>
              </a:lnSpc>
              <a:spcBef>
                <a:spcPts val="5"/>
              </a:spcBef>
            </a:pPr>
            <a:r>
              <a:rPr sz="65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Input</a:t>
            </a:r>
            <a:r>
              <a:rPr sz="650" spc="22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Features</a:t>
            </a:r>
            <a:endParaRPr sz="650">
              <a:latin typeface="Malgun Gothic Semilight"/>
              <a:cs typeface="Malgun Gothic Semilight"/>
            </a:endParaRPr>
          </a:p>
          <a:p>
            <a:pPr marL="168275">
              <a:lnSpc>
                <a:spcPct val="100000"/>
              </a:lnSpc>
              <a:spcBef>
                <a:spcPts val="140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17</a:t>
            </a:r>
            <a:r>
              <a:rPr sz="650" spc="1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Voltage</a:t>
            </a:r>
            <a:r>
              <a:rPr sz="650" spc="114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+</a:t>
            </a:r>
            <a:r>
              <a:rPr sz="650" spc="3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17</a:t>
            </a:r>
            <a:r>
              <a:rPr sz="650" spc="1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Current</a:t>
            </a:r>
            <a:r>
              <a:rPr sz="650" spc="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+</a:t>
            </a:r>
            <a:r>
              <a:rPr sz="650" spc="2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1</a:t>
            </a:r>
            <a:r>
              <a:rPr sz="650" spc="4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Inductance</a:t>
            </a:r>
            <a:endParaRPr sz="650">
              <a:latin typeface="Malgun Gothic Semilight"/>
              <a:cs typeface="Malgun Gothic Semilight"/>
            </a:endParaRPr>
          </a:p>
          <a:p>
            <a:pPr>
              <a:lnSpc>
                <a:spcPct val="100000"/>
              </a:lnSpc>
              <a:spcBef>
                <a:spcPts val="125"/>
              </a:spcBef>
            </a:pPr>
            <a:endParaRPr sz="650">
              <a:latin typeface="Malgun Gothic Semilight"/>
              <a:cs typeface="Malgun Gothic Semilight"/>
            </a:endParaRPr>
          </a:p>
          <a:p>
            <a:pPr marL="168275" marR="1222375">
              <a:lnSpc>
                <a:spcPct val="118500"/>
              </a:lnSpc>
            </a:pPr>
            <a:r>
              <a:rPr sz="65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Normalization</a:t>
            </a:r>
            <a:r>
              <a:rPr sz="650" spc="5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MinMax</a:t>
            </a:r>
            <a:r>
              <a:rPr sz="650" spc="2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scaling</a:t>
            </a:r>
            <a:r>
              <a:rPr sz="650" spc="2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[0,1]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2371342" y="954022"/>
            <a:ext cx="2146300" cy="2438400"/>
            <a:chOff x="2371342" y="954022"/>
            <a:chExt cx="2146300" cy="2438400"/>
          </a:xfrm>
        </p:grpSpPr>
        <p:sp>
          <p:nvSpPr>
            <p:cNvPr id="13" name="object 13"/>
            <p:cNvSpPr/>
            <p:nvPr/>
          </p:nvSpPr>
          <p:spPr>
            <a:xfrm>
              <a:off x="2372867" y="955547"/>
              <a:ext cx="2143125" cy="2435860"/>
            </a:xfrm>
            <a:custGeom>
              <a:avLst/>
              <a:gdLst/>
              <a:ahLst/>
              <a:cxnLst/>
              <a:rect l="l" t="t" r="r" b="b"/>
              <a:pathLst>
                <a:path w="2143125" h="2435860">
                  <a:moveTo>
                    <a:pt x="2142744" y="0"/>
                  </a:moveTo>
                  <a:lnTo>
                    <a:pt x="0" y="0"/>
                  </a:lnTo>
                  <a:lnTo>
                    <a:pt x="0" y="2435352"/>
                  </a:lnTo>
                  <a:lnTo>
                    <a:pt x="2142744" y="2435352"/>
                  </a:lnTo>
                  <a:lnTo>
                    <a:pt x="214274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372867" y="955547"/>
              <a:ext cx="2143125" cy="2435860"/>
            </a:xfrm>
            <a:custGeom>
              <a:avLst/>
              <a:gdLst/>
              <a:ahLst/>
              <a:cxnLst/>
              <a:rect l="l" t="t" r="r" b="b"/>
              <a:pathLst>
                <a:path w="2143125" h="2435860">
                  <a:moveTo>
                    <a:pt x="0" y="2435352"/>
                  </a:moveTo>
                  <a:lnTo>
                    <a:pt x="2142744" y="2435352"/>
                  </a:lnTo>
                  <a:lnTo>
                    <a:pt x="2142744" y="0"/>
                  </a:lnTo>
                  <a:lnTo>
                    <a:pt x="0" y="0"/>
                  </a:lnTo>
                  <a:lnTo>
                    <a:pt x="0" y="2435352"/>
                  </a:lnTo>
                  <a:close/>
                </a:path>
              </a:pathLst>
            </a:custGeom>
            <a:ln w="3175">
              <a:solidFill>
                <a:srgbClr val="EE444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487167" y="1103375"/>
              <a:ext cx="128016" cy="131063"/>
            </a:xfrm>
            <a:prstGeom prst="rect">
              <a:avLst/>
            </a:prstGeom>
          </p:spPr>
        </p:pic>
      </p:grpSp>
      <p:sp>
        <p:nvSpPr>
          <p:cNvPr id="16" name="object 16"/>
          <p:cNvSpPr txBox="1"/>
          <p:nvPr/>
        </p:nvSpPr>
        <p:spPr>
          <a:xfrm>
            <a:off x="2660142" y="1072972"/>
            <a:ext cx="866775" cy="1797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0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Hidden</a:t>
            </a:r>
            <a:r>
              <a:rPr sz="1000" spc="114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Layers</a:t>
            </a:r>
            <a:endParaRPr sz="1000">
              <a:latin typeface="Malgun Gothic Semilight"/>
              <a:cs typeface="Malgun Gothic Semilight"/>
            </a:endParaRPr>
          </a:p>
        </p:txBody>
      </p:sp>
      <p:graphicFrame>
        <p:nvGraphicFramePr>
          <p:cNvPr id="17" name="object 17"/>
          <p:cNvGraphicFramePr>
            <a:graphicFrameLocks noGrp="1"/>
          </p:cNvGraphicFramePr>
          <p:nvPr/>
        </p:nvGraphicFramePr>
        <p:xfrm>
          <a:off x="2487167" y="1353311"/>
          <a:ext cx="1913889" cy="1833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13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9265">
                <a:tc>
                  <a:txBody>
                    <a:bodyPr/>
                    <a:lstStyle/>
                    <a:p>
                      <a:pPr marL="65405" algn="ctr">
                        <a:lnSpc>
                          <a:spcPct val="100000"/>
                        </a:lnSpc>
                        <a:spcBef>
                          <a:spcPts val="770"/>
                        </a:spcBef>
                      </a:pPr>
                      <a:r>
                        <a:rPr sz="80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Layer</a:t>
                      </a:r>
                      <a:r>
                        <a:rPr sz="800" spc="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1:</a:t>
                      </a:r>
                      <a:r>
                        <a:rPr sz="800" spc="-5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64</a:t>
                      </a:r>
                      <a:r>
                        <a:rPr sz="800" spc="3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Neurons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69850" algn="ctr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ReLU</a:t>
                      </a:r>
                      <a:r>
                        <a:rPr sz="650" spc="4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Activation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97790" marB="0"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DC25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7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marL="65405" algn="ctr">
                        <a:lnSpc>
                          <a:spcPct val="100000"/>
                        </a:lnSpc>
                      </a:pPr>
                      <a:r>
                        <a:rPr sz="80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Layer 2: 32</a:t>
                      </a: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Neurons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69850" algn="ctr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ReLU</a:t>
                      </a:r>
                      <a:r>
                        <a:rPr sz="650" spc="4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Activation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8890" marB="0">
                    <a:lnT w="5715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DC25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65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marL="62230" algn="ctr">
                        <a:lnSpc>
                          <a:spcPct val="100000"/>
                        </a:lnSpc>
                      </a:pPr>
                      <a:r>
                        <a:rPr sz="80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Layer</a:t>
                      </a:r>
                      <a:r>
                        <a:rPr sz="800" spc="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3:</a:t>
                      </a:r>
                      <a:r>
                        <a:rPr sz="800" spc="1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16</a:t>
                      </a:r>
                      <a:r>
                        <a:rPr sz="800" spc="-3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Neurons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69850" algn="ctr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ReLU</a:t>
                      </a:r>
                      <a:r>
                        <a:rPr sz="650" spc="4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Activation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7620" marB="0">
                    <a:lnT w="7620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DC25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56515" marR="1311275">
                        <a:lnSpc>
                          <a:spcPct val="118500"/>
                        </a:lnSpc>
                        <a:spcBef>
                          <a:spcPts val="560"/>
                        </a:spcBef>
                      </a:pPr>
                      <a:r>
                        <a:rPr sz="65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Dropout:</a:t>
                      </a:r>
                      <a:r>
                        <a:rPr sz="650" spc="27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25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0.3</a:t>
                      </a:r>
                      <a:r>
                        <a:rPr sz="650" spc="50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Regularization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71120" marB="0">
                    <a:lnT w="76200">
                      <a:solidFill>
                        <a:srgbClr val="FFFFFF"/>
                      </a:solidFill>
                      <a:prstDash val="solid"/>
                    </a:lnT>
                    <a:solidFill>
                      <a:srgbClr val="FD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8" name="object 18"/>
          <p:cNvGrpSpPr/>
          <p:nvPr/>
        </p:nvGrpSpPr>
        <p:grpSpPr>
          <a:xfrm>
            <a:off x="4631435" y="955547"/>
            <a:ext cx="2143125" cy="2435860"/>
            <a:chOff x="4631435" y="955547"/>
            <a:chExt cx="2143125" cy="2435860"/>
          </a:xfrm>
        </p:grpSpPr>
        <p:sp>
          <p:nvSpPr>
            <p:cNvPr id="19" name="object 19"/>
            <p:cNvSpPr/>
            <p:nvPr/>
          </p:nvSpPr>
          <p:spPr>
            <a:xfrm>
              <a:off x="4631435" y="955547"/>
              <a:ext cx="2143125" cy="2435860"/>
            </a:xfrm>
            <a:custGeom>
              <a:avLst/>
              <a:gdLst/>
              <a:ahLst/>
              <a:cxnLst/>
              <a:rect l="l" t="t" r="r" b="b"/>
              <a:pathLst>
                <a:path w="2143125" h="2435860">
                  <a:moveTo>
                    <a:pt x="2142743" y="0"/>
                  </a:moveTo>
                  <a:lnTo>
                    <a:pt x="0" y="0"/>
                  </a:lnTo>
                  <a:lnTo>
                    <a:pt x="0" y="2435352"/>
                  </a:lnTo>
                  <a:lnTo>
                    <a:pt x="2142743" y="2435352"/>
                  </a:lnTo>
                  <a:lnTo>
                    <a:pt x="214274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2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742687" y="1103375"/>
              <a:ext cx="128015" cy="131063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4742687" y="1353311"/>
              <a:ext cx="1914525" cy="554990"/>
            </a:xfrm>
            <a:custGeom>
              <a:avLst/>
              <a:gdLst/>
              <a:ahLst/>
              <a:cxnLst/>
              <a:rect l="l" t="t" r="r" b="b"/>
              <a:pathLst>
                <a:path w="1914525" h="554989">
                  <a:moveTo>
                    <a:pt x="1914143" y="0"/>
                  </a:moveTo>
                  <a:lnTo>
                    <a:pt x="0" y="0"/>
                  </a:lnTo>
                  <a:lnTo>
                    <a:pt x="0" y="554736"/>
                  </a:lnTo>
                  <a:lnTo>
                    <a:pt x="1914143" y="554736"/>
                  </a:lnTo>
                  <a:lnTo>
                    <a:pt x="1914143" y="0"/>
                  </a:lnTo>
                  <a:close/>
                </a:path>
              </a:pathLst>
            </a:custGeom>
            <a:solidFill>
              <a:srgbClr val="DC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4742688" y="1993391"/>
              <a:ext cx="1914525" cy="744220"/>
            </a:xfrm>
            <a:custGeom>
              <a:avLst/>
              <a:gdLst/>
              <a:ahLst/>
              <a:cxnLst/>
              <a:rect l="l" t="t" r="r" b="b"/>
              <a:pathLst>
                <a:path w="1914525" h="744219">
                  <a:moveTo>
                    <a:pt x="1914131" y="402336"/>
                  </a:moveTo>
                  <a:lnTo>
                    <a:pt x="0" y="402336"/>
                  </a:lnTo>
                  <a:lnTo>
                    <a:pt x="0" y="743712"/>
                  </a:lnTo>
                  <a:lnTo>
                    <a:pt x="1914131" y="743712"/>
                  </a:lnTo>
                  <a:lnTo>
                    <a:pt x="1914131" y="402336"/>
                  </a:lnTo>
                  <a:close/>
                </a:path>
                <a:path w="1914525" h="744219">
                  <a:moveTo>
                    <a:pt x="1914131" y="0"/>
                  </a:moveTo>
                  <a:lnTo>
                    <a:pt x="0" y="0"/>
                  </a:lnTo>
                  <a:lnTo>
                    <a:pt x="0" y="344424"/>
                  </a:lnTo>
                  <a:lnTo>
                    <a:pt x="1914131" y="344424"/>
                  </a:lnTo>
                  <a:lnTo>
                    <a:pt x="1914131" y="0"/>
                  </a:lnTo>
                  <a:close/>
                </a:path>
              </a:pathLst>
            </a:custGeom>
            <a:solidFill>
              <a:srgbClr val="FD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/>
          <p:cNvSpPr txBox="1"/>
          <p:nvPr/>
        </p:nvSpPr>
        <p:spPr>
          <a:xfrm>
            <a:off x="4631435" y="955547"/>
            <a:ext cx="2143125" cy="2435860"/>
          </a:xfrm>
          <a:prstGeom prst="rect">
            <a:avLst/>
          </a:prstGeom>
          <a:ln w="3175">
            <a:solidFill>
              <a:srgbClr val="EE4444"/>
            </a:solidFill>
          </a:ln>
        </p:spPr>
        <p:txBody>
          <a:bodyPr vert="horz" wrap="square" lIns="0" tIns="131445" rIns="0" bIns="0" rtlCol="0">
            <a:spAutoFit/>
          </a:bodyPr>
          <a:lstStyle/>
          <a:p>
            <a:pPr marL="299085">
              <a:lnSpc>
                <a:spcPct val="100000"/>
              </a:lnSpc>
              <a:spcBef>
                <a:spcPts val="1035"/>
              </a:spcBef>
            </a:pPr>
            <a:r>
              <a:rPr sz="10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Output</a:t>
            </a:r>
            <a:r>
              <a:rPr sz="1000" spc="24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Layer</a:t>
            </a:r>
            <a:endParaRPr sz="1000">
              <a:latin typeface="Malgun Gothic Semilight"/>
              <a:cs typeface="Malgun Gothic Semilight"/>
            </a:endParaRPr>
          </a:p>
          <a:p>
            <a:pPr marL="67310" algn="ctr">
              <a:lnSpc>
                <a:spcPct val="100000"/>
              </a:lnSpc>
              <a:spcBef>
                <a:spcPts val="1770"/>
              </a:spcBef>
            </a:pPr>
            <a:r>
              <a:rPr sz="1000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8</a:t>
            </a:r>
            <a:r>
              <a:rPr sz="1000" spc="-5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Neurons</a:t>
            </a:r>
            <a:endParaRPr sz="1000">
              <a:latin typeface="Malgun Gothic Semilight"/>
              <a:cs typeface="Malgun Gothic Semilight"/>
            </a:endParaRPr>
          </a:p>
          <a:p>
            <a:pPr marL="68580" algn="ctr">
              <a:lnSpc>
                <a:spcPct val="100000"/>
              </a:lnSpc>
              <a:spcBef>
                <a:spcPts val="495"/>
              </a:spcBef>
            </a:pPr>
            <a:r>
              <a:rPr sz="800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Fault</a:t>
            </a:r>
            <a:r>
              <a:rPr sz="800" spc="-30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Zones</a:t>
            </a:r>
            <a:endParaRPr sz="800">
              <a:latin typeface="Malgun Gothic Semilight"/>
              <a:cs typeface="Malgun Gothic Semilight"/>
            </a:endParaRPr>
          </a:p>
          <a:p>
            <a:pPr>
              <a:lnSpc>
                <a:spcPct val="100000"/>
              </a:lnSpc>
              <a:spcBef>
                <a:spcPts val="545"/>
              </a:spcBef>
            </a:pPr>
            <a:endParaRPr sz="800">
              <a:latin typeface="Malgun Gothic Semilight"/>
              <a:cs typeface="Malgun Gothic Semilight"/>
            </a:endParaRPr>
          </a:p>
          <a:p>
            <a:pPr marL="170180">
              <a:lnSpc>
                <a:spcPct val="100000"/>
              </a:lnSpc>
              <a:spcBef>
                <a:spcPts val="5"/>
              </a:spcBef>
            </a:pPr>
            <a:r>
              <a:rPr sz="65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Activation</a:t>
            </a:r>
            <a:endParaRPr sz="650">
              <a:latin typeface="Malgun Gothic Semilight"/>
              <a:cs typeface="Malgun Gothic Semilight"/>
            </a:endParaRPr>
          </a:p>
          <a:p>
            <a:pPr marL="170180">
              <a:lnSpc>
                <a:spcPct val="100000"/>
              </a:lnSpc>
              <a:spcBef>
                <a:spcPts val="140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Softmax</a:t>
            </a:r>
            <a:r>
              <a:rPr sz="650" spc="9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for</a:t>
            </a:r>
            <a:r>
              <a:rPr sz="650" spc="9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classification</a:t>
            </a:r>
            <a:endParaRPr sz="650">
              <a:latin typeface="Malgun Gothic Semilight"/>
              <a:cs typeface="Malgun Gothic Semilight"/>
            </a:endParaRPr>
          </a:p>
          <a:p>
            <a:pPr>
              <a:lnSpc>
                <a:spcPct val="100000"/>
              </a:lnSpc>
              <a:spcBef>
                <a:spcPts val="270"/>
              </a:spcBef>
            </a:pPr>
            <a:endParaRPr sz="650">
              <a:latin typeface="Malgun Gothic Semilight"/>
              <a:cs typeface="Malgun Gothic Semilight"/>
            </a:endParaRPr>
          </a:p>
          <a:p>
            <a:pPr marL="170180">
              <a:lnSpc>
                <a:spcPct val="100000"/>
              </a:lnSpc>
            </a:pPr>
            <a:r>
              <a:rPr sz="65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Output</a:t>
            </a:r>
            <a:endParaRPr sz="650">
              <a:latin typeface="Malgun Gothic Semilight"/>
              <a:cs typeface="Malgun Gothic Semilight"/>
            </a:endParaRPr>
          </a:p>
          <a:p>
            <a:pPr marL="170180">
              <a:lnSpc>
                <a:spcPct val="100000"/>
              </a:lnSpc>
              <a:spcBef>
                <a:spcPts val="14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Probability</a:t>
            </a:r>
            <a:r>
              <a:rPr sz="650" spc="12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distribution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6885430" y="954022"/>
            <a:ext cx="2148840" cy="2438400"/>
            <a:chOff x="6885430" y="954022"/>
            <a:chExt cx="2148840" cy="2438400"/>
          </a:xfrm>
        </p:grpSpPr>
        <p:sp>
          <p:nvSpPr>
            <p:cNvPr id="25" name="object 25"/>
            <p:cNvSpPr/>
            <p:nvPr/>
          </p:nvSpPr>
          <p:spPr>
            <a:xfrm>
              <a:off x="6886955" y="955547"/>
              <a:ext cx="2146300" cy="2435860"/>
            </a:xfrm>
            <a:custGeom>
              <a:avLst/>
              <a:gdLst/>
              <a:ahLst/>
              <a:cxnLst/>
              <a:rect l="l" t="t" r="r" b="b"/>
              <a:pathLst>
                <a:path w="2146300" h="2435860">
                  <a:moveTo>
                    <a:pt x="2145792" y="0"/>
                  </a:moveTo>
                  <a:lnTo>
                    <a:pt x="0" y="0"/>
                  </a:lnTo>
                  <a:lnTo>
                    <a:pt x="0" y="2435352"/>
                  </a:lnTo>
                  <a:lnTo>
                    <a:pt x="2145792" y="2435352"/>
                  </a:lnTo>
                  <a:lnTo>
                    <a:pt x="21457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6886955" y="955547"/>
              <a:ext cx="2146300" cy="2435860"/>
            </a:xfrm>
            <a:custGeom>
              <a:avLst/>
              <a:gdLst/>
              <a:ahLst/>
              <a:cxnLst/>
              <a:rect l="l" t="t" r="r" b="b"/>
              <a:pathLst>
                <a:path w="2146300" h="2435860">
                  <a:moveTo>
                    <a:pt x="0" y="2435352"/>
                  </a:moveTo>
                  <a:lnTo>
                    <a:pt x="2145792" y="2435352"/>
                  </a:lnTo>
                  <a:lnTo>
                    <a:pt x="2145792" y="0"/>
                  </a:lnTo>
                  <a:lnTo>
                    <a:pt x="0" y="0"/>
                  </a:lnTo>
                  <a:lnTo>
                    <a:pt x="0" y="2435352"/>
                  </a:lnTo>
                  <a:close/>
                </a:path>
              </a:pathLst>
            </a:custGeom>
            <a:ln w="3175">
              <a:solidFill>
                <a:srgbClr val="EE444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" name="object 2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001255" y="1103375"/>
              <a:ext cx="161544" cy="131063"/>
            </a:xfrm>
            <a:prstGeom prst="rect">
              <a:avLst/>
            </a:prstGeom>
          </p:spPr>
        </p:pic>
      </p:grpSp>
      <p:sp>
        <p:nvSpPr>
          <p:cNvPr id="28" name="object 28"/>
          <p:cNvSpPr txBox="1"/>
          <p:nvPr/>
        </p:nvSpPr>
        <p:spPr>
          <a:xfrm>
            <a:off x="7208646" y="1072972"/>
            <a:ext cx="864869" cy="1797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0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Configuration</a:t>
            </a:r>
            <a:endParaRPr sz="1000">
              <a:latin typeface="Malgun Gothic Semilight"/>
              <a:cs typeface="Malgun Gothic Semilight"/>
            </a:endParaRPr>
          </a:p>
        </p:txBody>
      </p:sp>
      <p:graphicFrame>
        <p:nvGraphicFramePr>
          <p:cNvPr id="29" name="object 29"/>
          <p:cNvGraphicFramePr>
            <a:graphicFrameLocks noGrp="1"/>
          </p:cNvGraphicFramePr>
          <p:nvPr/>
        </p:nvGraphicFramePr>
        <p:xfrm>
          <a:off x="7001256" y="1353311"/>
          <a:ext cx="1913889" cy="15443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13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3380">
                <a:tc>
                  <a:txBody>
                    <a:bodyPr/>
                    <a:lstStyle/>
                    <a:p>
                      <a:pPr marL="59055" marR="1249045">
                        <a:lnSpc>
                          <a:spcPct val="118500"/>
                        </a:lnSpc>
                        <a:spcBef>
                          <a:spcPts val="340"/>
                        </a:spcBef>
                      </a:pPr>
                      <a:r>
                        <a:rPr sz="65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Optimizer</a:t>
                      </a:r>
                      <a:r>
                        <a:rPr sz="650" spc="50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Adam</a:t>
                      </a:r>
                      <a:r>
                        <a:rPr sz="650" spc="6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(lr=0.001)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43180" marB="0"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FD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8780">
                <a:tc>
                  <a:txBody>
                    <a:bodyPr/>
                    <a:lstStyle/>
                    <a:p>
                      <a:pPr marL="59055" marR="902335">
                        <a:lnSpc>
                          <a:spcPct val="118500"/>
                        </a:lnSpc>
                        <a:spcBef>
                          <a:spcPts val="550"/>
                        </a:spcBef>
                      </a:pPr>
                      <a:r>
                        <a:rPr sz="65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Loss</a:t>
                      </a:r>
                      <a:r>
                        <a:rPr sz="650" spc="145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Function</a:t>
                      </a:r>
                      <a:r>
                        <a:rPr sz="650" spc="50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Categorical</a:t>
                      </a:r>
                      <a:r>
                        <a:rPr sz="650" spc="10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Crossentropy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69850" marB="0">
                    <a:lnT w="7620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FD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8780"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sz="65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Metrics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  <a:p>
                      <a:pPr marL="59055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Accuracy,</a:t>
                      </a:r>
                      <a:r>
                        <a:rPr sz="650" spc="12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Precision,</a:t>
                      </a:r>
                      <a:r>
                        <a:rPr sz="650" spc="4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Recall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89535" marB="0">
                    <a:lnT w="7620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FD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3380"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65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Regularization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  <a:p>
                      <a:pPr marL="5905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Dropout</a:t>
                      </a:r>
                      <a:r>
                        <a:rPr sz="650" spc="6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+</a:t>
                      </a:r>
                      <a:r>
                        <a:rPr sz="650" spc="4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Early</a:t>
                      </a:r>
                      <a:r>
                        <a:rPr sz="650" spc="5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Stopping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90170" marB="0">
                    <a:lnT w="76200">
                      <a:solidFill>
                        <a:srgbClr val="FFFFFF"/>
                      </a:solidFill>
                      <a:prstDash val="solid"/>
                    </a:lnT>
                    <a:solidFill>
                      <a:srgbClr val="FD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30" name="object 30"/>
          <p:cNvGrpSpPr/>
          <p:nvPr/>
        </p:nvGrpSpPr>
        <p:grpSpPr>
          <a:xfrm>
            <a:off x="117347" y="3476244"/>
            <a:ext cx="2893060" cy="753110"/>
            <a:chOff x="117347" y="3476244"/>
            <a:chExt cx="2893060" cy="753110"/>
          </a:xfrm>
        </p:grpSpPr>
        <p:sp>
          <p:nvSpPr>
            <p:cNvPr id="31" name="object 31"/>
            <p:cNvSpPr/>
            <p:nvPr/>
          </p:nvSpPr>
          <p:spPr>
            <a:xfrm>
              <a:off x="117347" y="3476244"/>
              <a:ext cx="2893060" cy="753110"/>
            </a:xfrm>
            <a:custGeom>
              <a:avLst/>
              <a:gdLst/>
              <a:ahLst/>
              <a:cxnLst/>
              <a:rect l="l" t="t" r="r" b="b"/>
              <a:pathLst>
                <a:path w="2893060" h="753110">
                  <a:moveTo>
                    <a:pt x="2892552" y="0"/>
                  </a:moveTo>
                  <a:lnTo>
                    <a:pt x="0" y="0"/>
                  </a:lnTo>
                  <a:lnTo>
                    <a:pt x="0" y="752855"/>
                  </a:lnTo>
                  <a:lnTo>
                    <a:pt x="2892552" y="752855"/>
                  </a:lnTo>
                  <a:lnTo>
                    <a:pt x="2892552" y="0"/>
                  </a:lnTo>
                  <a:close/>
                </a:path>
              </a:pathLst>
            </a:custGeom>
            <a:solidFill>
              <a:srgbClr val="FDE1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2" name="object 3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04215" y="3587496"/>
              <a:ext cx="112776" cy="100584"/>
            </a:xfrm>
            <a:prstGeom prst="rect">
              <a:avLst/>
            </a:prstGeom>
          </p:spPr>
        </p:pic>
      </p:grpSp>
      <p:sp>
        <p:nvSpPr>
          <p:cNvPr id="33" name="object 33"/>
          <p:cNvSpPr txBox="1"/>
          <p:nvPr/>
        </p:nvSpPr>
        <p:spPr>
          <a:xfrm>
            <a:off x="117347" y="3476244"/>
            <a:ext cx="2893060" cy="753110"/>
          </a:xfrm>
          <a:prstGeom prst="rect">
            <a:avLst/>
          </a:prstGeom>
          <a:ln w="3175">
            <a:solidFill>
              <a:srgbClr val="EE4444"/>
            </a:solidFill>
          </a:ln>
        </p:spPr>
        <p:txBody>
          <a:bodyPr vert="horz" wrap="square" lIns="0" tIns="95885" rIns="0" bIns="0" rtlCol="0">
            <a:spAutoFit/>
          </a:bodyPr>
          <a:lstStyle/>
          <a:p>
            <a:pPr marL="229235">
              <a:lnSpc>
                <a:spcPct val="100000"/>
              </a:lnSpc>
              <a:spcBef>
                <a:spcPts val="755"/>
              </a:spcBef>
            </a:pP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Network</a:t>
            </a:r>
            <a:r>
              <a:rPr sz="800" spc="15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Topology</a:t>
            </a:r>
            <a:endParaRPr sz="800">
              <a:latin typeface="Malgun Gothic Semilight"/>
              <a:cs typeface="Malgun Gothic Semilight"/>
            </a:endParaRPr>
          </a:p>
          <a:p>
            <a:pPr marL="146050" indent="-57785">
              <a:lnSpc>
                <a:spcPct val="100000"/>
              </a:lnSpc>
              <a:spcBef>
                <a:spcPts val="625"/>
              </a:spcBef>
              <a:buChar char="•"/>
              <a:tabLst>
                <a:tab pos="146050" algn="l"/>
              </a:tabLst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Feedforward</a:t>
            </a:r>
            <a:r>
              <a:rPr sz="650" spc="1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architecture</a:t>
            </a:r>
            <a:endParaRPr sz="650">
              <a:latin typeface="Malgun Gothic Semilight"/>
              <a:cs typeface="Malgun Gothic Semilight"/>
            </a:endParaRPr>
          </a:p>
          <a:p>
            <a:pPr marL="146050" indent="-57785">
              <a:lnSpc>
                <a:spcPct val="100000"/>
              </a:lnSpc>
              <a:spcBef>
                <a:spcPts val="120"/>
              </a:spcBef>
              <a:buChar char="•"/>
              <a:tabLst>
                <a:tab pos="146050" algn="l"/>
              </a:tabLst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Dense</a:t>
            </a:r>
            <a:r>
              <a:rPr sz="650" spc="8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(fully</a:t>
            </a:r>
            <a:r>
              <a:rPr sz="650" spc="9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connected)</a:t>
            </a:r>
            <a:r>
              <a:rPr sz="650" spc="9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layers</a:t>
            </a:r>
            <a:endParaRPr sz="650">
              <a:latin typeface="Malgun Gothic Semilight"/>
              <a:cs typeface="Malgun Gothic Semilight"/>
            </a:endParaRPr>
          </a:p>
          <a:p>
            <a:pPr marL="146050" indent="-57785">
              <a:lnSpc>
                <a:spcPct val="100000"/>
              </a:lnSpc>
              <a:spcBef>
                <a:spcPts val="120"/>
              </a:spcBef>
              <a:buChar char="•"/>
              <a:tabLst>
                <a:tab pos="146050" algn="l"/>
              </a:tabLst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Progressive</a:t>
            </a:r>
            <a:r>
              <a:rPr sz="650" spc="1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dimension</a:t>
            </a:r>
            <a:r>
              <a:rPr sz="650" spc="10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reduction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34" name="object 34"/>
          <p:cNvGrpSpPr/>
          <p:nvPr/>
        </p:nvGrpSpPr>
        <p:grpSpPr>
          <a:xfrm>
            <a:off x="3125723" y="3476244"/>
            <a:ext cx="2895600" cy="753110"/>
            <a:chOff x="3125723" y="3476244"/>
            <a:chExt cx="2895600" cy="753110"/>
          </a:xfrm>
        </p:grpSpPr>
        <p:sp>
          <p:nvSpPr>
            <p:cNvPr id="35" name="object 35"/>
            <p:cNvSpPr/>
            <p:nvPr/>
          </p:nvSpPr>
          <p:spPr>
            <a:xfrm>
              <a:off x="3125723" y="3476244"/>
              <a:ext cx="2895600" cy="753110"/>
            </a:xfrm>
            <a:custGeom>
              <a:avLst/>
              <a:gdLst/>
              <a:ahLst/>
              <a:cxnLst/>
              <a:rect l="l" t="t" r="r" b="b"/>
              <a:pathLst>
                <a:path w="2895600" h="753110">
                  <a:moveTo>
                    <a:pt x="2895600" y="0"/>
                  </a:moveTo>
                  <a:lnTo>
                    <a:pt x="0" y="0"/>
                  </a:lnTo>
                  <a:lnTo>
                    <a:pt x="0" y="752855"/>
                  </a:lnTo>
                  <a:lnTo>
                    <a:pt x="2895600" y="752855"/>
                  </a:lnTo>
                  <a:lnTo>
                    <a:pt x="2895600" y="0"/>
                  </a:lnTo>
                  <a:close/>
                </a:path>
              </a:pathLst>
            </a:custGeom>
            <a:solidFill>
              <a:srgbClr val="FDE1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6" name="object 3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215639" y="3587496"/>
              <a:ext cx="100584" cy="100584"/>
            </a:xfrm>
            <a:prstGeom prst="rect">
              <a:avLst/>
            </a:prstGeom>
          </p:spPr>
        </p:pic>
      </p:grpSp>
      <p:sp>
        <p:nvSpPr>
          <p:cNvPr id="37" name="object 37"/>
          <p:cNvSpPr txBox="1"/>
          <p:nvPr/>
        </p:nvSpPr>
        <p:spPr>
          <a:xfrm>
            <a:off x="3125723" y="3476244"/>
            <a:ext cx="2895600" cy="753110"/>
          </a:xfrm>
          <a:prstGeom prst="rect">
            <a:avLst/>
          </a:prstGeom>
          <a:ln w="3175">
            <a:solidFill>
              <a:srgbClr val="EE4444"/>
            </a:solidFill>
          </a:ln>
        </p:spPr>
        <p:txBody>
          <a:bodyPr vert="horz" wrap="square" lIns="0" tIns="95885" rIns="0" bIns="0" rtlCol="0">
            <a:spAutoFit/>
          </a:bodyPr>
          <a:lstStyle/>
          <a:p>
            <a:pPr marL="219710">
              <a:lnSpc>
                <a:spcPct val="100000"/>
              </a:lnSpc>
              <a:spcBef>
                <a:spcPts val="755"/>
              </a:spcBef>
            </a:pP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Training</a:t>
            </a:r>
            <a:r>
              <a:rPr sz="800" spc="27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Strategy</a:t>
            </a:r>
            <a:endParaRPr sz="800">
              <a:latin typeface="Malgun Gothic Semilight"/>
              <a:cs typeface="Malgun Gothic Semilight"/>
            </a:endParaRPr>
          </a:p>
          <a:p>
            <a:pPr marL="148590" indent="-57785">
              <a:lnSpc>
                <a:spcPct val="100000"/>
              </a:lnSpc>
              <a:spcBef>
                <a:spcPts val="625"/>
              </a:spcBef>
              <a:buChar char="•"/>
              <a:tabLst>
                <a:tab pos="148590" algn="l"/>
              </a:tabLst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Batch</a:t>
            </a:r>
            <a:r>
              <a:rPr sz="650" spc="6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size:</a:t>
            </a:r>
            <a:r>
              <a:rPr sz="650" spc="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2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32</a:t>
            </a:r>
            <a:endParaRPr sz="650">
              <a:latin typeface="Malgun Gothic Semilight"/>
              <a:cs typeface="Malgun Gothic Semilight"/>
            </a:endParaRPr>
          </a:p>
          <a:p>
            <a:pPr marL="148590" indent="-57785">
              <a:lnSpc>
                <a:spcPct val="100000"/>
              </a:lnSpc>
              <a:spcBef>
                <a:spcPts val="120"/>
              </a:spcBef>
              <a:buChar char="•"/>
              <a:tabLst>
                <a:tab pos="148590" algn="l"/>
              </a:tabLst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Epochs:</a:t>
            </a:r>
            <a:r>
              <a:rPr sz="650" spc="6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100</a:t>
            </a:r>
            <a:r>
              <a:rPr sz="650" spc="4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(early</a:t>
            </a:r>
            <a:r>
              <a:rPr sz="650" spc="6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stopping)</a:t>
            </a:r>
            <a:endParaRPr sz="650">
              <a:latin typeface="Malgun Gothic Semilight"/>
              <a:cs typeface="Malgun Gothic Semilight"/>
            </a:endParaRPr>
          </a:p>
          <a:p>
            <a:pPr marL="148590" indent="-57785">
              <a:lnSpc>
                <a:spcPct val="100000"/>
              </a:lnSpc>
              <a:spcBef>
                <a:spcPts val="120"/>
              </a:spcBef>
              <a:buChar char="•"/>
              <a:tabLst>
                <a:tab pos="148590" algn="l"/>
              </a:tabLst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Validation</a:t>
            </a:r>
            <a:r>
              <a:rPr sz="650" spc="12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split:</a:t>
            </a:r>
            <a:r>
              <a:rPr sz="650" spc="4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2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20%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38" name="object 38"/>
          <p:cNvGrpSpPr/>
          <p:nvPr/>
        </p:nvGrpSpPr>
        <p:grpSpPr>
          <a:xfrm>
            <a:off x="6134100" y="3476244"/>
            <a:ext cx="2898775" cy="753110"/>
            <a:chOff x="6134100" y="3476244"/>
            <a:chExt cx="2898775" cy="753110"/>
          </a:xfrm>
        </p:grpSpPr>
        <p:sp>
          <p:nvSpPr>
            <p:cNvPr id="39" name="object 39"/>
            <p:cNvSpPr/>
            <p:nvPr/>
          </p:nvSpPr>
          <p:spPr>
            <a:xfrm>
              <a:off x="6134100" y="3476244"/>
              <a:ext cx="2898775" cy="753110"/>
            </a:xfrm>
            <a:custGeom>
              <a:avLst/>
              <a:gdLst/>
              <a:ahLst/>
              <a:cxnLst/>
              <a:rect l="l" t="t" r="r" b="b"/>
              <a:pathLst>
                <a:path w="2898775" h="753110">
                  <a:moveTo>
                    <a:pt x="2898648" y="0"/>
                  </a:moveTo>
                  <a:lnTo>
                    <a:pt x="0" y="0"/>
                  </a:lnTo>
                  <a:lnTo>
                    <a:pt x="0" y="752855"/>
                  </a:lnTo>
                  <a:lnTo>
                    <a:pt x="2898648" y="752855"/>
                  </a:lnTo>
                  <a:lnTo>
                    <a:pt x="2898648" y="0"/>
                  </a:lnTo>
                  <a:close/>
                </a:path>
              </a:pathLst>
            </a:custGeom>
            <a:solidFill>
              <a:srgbClr val="FDE1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0" name="object 4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224015" y="3560064"/>
              <a:ext cx="100584" cy="100584"/>
            </a:xfrm>
            <a:prstGeom prst="rect">
              <a:avLst/>
            </a:prstGeom>
          </p:spPr>
        </p:pic>
      </p:grpSp>
      <p:sp>
        <p:nvSpPr>
          <p:cNvPr id="41" name="object 41"/>
          <p:cNvSpPr txBox="1"/>
          <p:nvPr/>
        </p:nvSpPr>
        <p:spPr>
          <a:xfrm>
            <a:off x="6134100" y="3476244"/>
            <a:ext cx="2898775" cy="753110"/>
          </a:xfrm>
          <a:prstGeom prst="rect">
            <a:avLst/>
          </a:prstGeom>
          <a:ln w="3175">
            <a:solidFill>
              <a:srgbClr val="EE4444"/>
            </a:solidFill>
          </a:ln>
        </p:spPr>
        <p:txBody>
          <a:bodyPr vert="horz" wrap="square" lIns="0" tIns="69215" rIns="0" bIns="0" rtlCol="0">
            <a:spAutoFit/>
          </a:bodyPr>
          <a:lstStyle/>
          <a:p>
            <a:pPr marL="222250">
              <a:lnSpc>
                <a:spcPct val="100000"/>
              </a:lnSpc>
              <a:spcBef>
                <a:spcPts val="545"/>
              </a:spcBef>
            </a:pP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Overfitting</a:t>
            </a:r>
            <a:r>
              <a:rPr sz="800" spc="31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Prevention</a:t>
            </a:r>
            <a:endParaRPr sz="800">
              <a:latin typeface="Malgun Gothic Semilight"/>
              <a:cs typeface="Malgun Gothic Semilight"/>
            </a:endParaRPr>
          </a:p>
          <a:p>
            <a:pPr marL="151130" indent="-57785">
              <a:lnSpc>
                <a:spcPct val="100000"/>
              </a:lnSpc>
              <a:spcBef>
                <a:spcPts val="630"/>
              </a:spcBef>
              <a:buChar char="•"/>
              <a:tabLst>
                <a:tab pos="151130" algn="l"/>
              </a:tabLst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Dropout</a:t>
            </a:r>
            <a:r>
              <a:rPr sz="650" spc="1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layers</a:t>
            </a:r>
            <a:r>
              <a:rPr sz="650" spc="8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(30%)</a:t>
            </a:r>
            <a:endParaRPr sz="650">
              <a:latin typeface="Malgun Gothic Semilight"/>
              <a:cs typeface="Malgun Gothic Semilight"/>
            </a:endParaRPr>
          </a:p>
          <a:p>
            <a:pPr marL="151130" indent="-57785">
              <a:lnSpc>
                <a:spcPct val="100000"/>
              </a:lnSpc>
              <a:spcBef>
                <a:spcPts val="120"/>
              </a:spcBef>
              <a:buChar char="•"/>
              <a:tabLst>
                <a:tab pos="151130" algn="l"/>
              </a:tabLst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Early</a:t>
            </a:r>
            <a:r>
              <a:rPr sz="650" spc="6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stopping</a:t>
            </a:r>
            <a:r>
              <a:rPr sz="650" spc="1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(patience=10)</a:t>
            </a:r>
            <a:endParaRPr sz="650">
              <a:latin typeface="Malgun Gothic Semilight"/>
              <a:cs typeface="Malgun Gothic Semilight"/>
            </a:endParaRPr>
          </a:p>
          <a:p>
            <a:pPr marL="151130" indent="-57785">
              <a:lnSpc>
                <a:spcPct val="100000"/>
              </a:lnSpc>
              <a:spcBef>
                <a:spcPts val="120"/>
              </a:spcBef>
              <a:buChar char="•"/>
              <a:tabLst>
                <a:tab pos="151130" algn="l"/>
              </a:tabLst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Data</a:t>
            </a:r>
            <a:r>
              <a:rPr sz="650" spc="3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augmentation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42" name="object 42"/>
          <p:cNvGrpSpPr/>
          <p:nvPr/>
        </p:nvGrpSpPr>
        <p:grpSpPr>
          <a:xfrm>
            <a:off x="115822" y="4282438"/>
            <a:ext cx="8918575" cy="749935"/>
            <a:chOff x="115822" y="4282438"/>
            <a:chExt cx="8918575" cy="749935"/>
          </a:xfrm>
        </p:grpSpPr>
        <p:sp>
          <p:nvSpPr>
            <p:cNvPr id="43" name="object 43"/>
            <p:cNvSpPr/>
            <p:nvPr/>
          </p:nvSpPr>
          <p:spPr>
            <a:xfrm>
              <a:off x="117347" y="4283964"/>
              <a:ext cx="8915400" cy="746760"/>
            </a:xfrm>
            <a:custGeom>
              <a:avLst/>
              <a:gdLst/>
              <a:ahLst/>
              <a:cxnLst/>
              <a:rect l="l" t="t" r="r" b="b"/>
              <a:pathLst>
                <a:path w="8915400" h="746760">
                  <a:moveTo>
                    <a:pt x="8915400" y="0"/>
                  </a:moveTo>
                  <a:lnTo>
                    <a:pt x="0" y="0"/>
                  </a:lnTo>
                  <a:lnTo>
                    <a:pt x="0" y="746760"/>
                  </a:lnTo>
                  <a:lnTo>
                    <a:pt x="8915400" y="746760"/>
                  </a:lnTo>
                  <a:lnTo>
                    <a:pt x="89154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117347" y="4283964"/>
              <a:ext cx="8915400" cy="746760"/>
            </a:xfrm>
            <a:custGeom>
              <a:avLst/>
              <a:gdLst/>
              <a:ahLst/>
              <a:cxnLst/>
              <a:rect l="l" t="t" r="r" b="b"/>
              <a:pathLst>
                <a:path w="8915400" h="746760">
                  <a:moveTo>
                    <a:pt x="0" y="746760"/>
                  </a:moveTo>
                  <a:lnTo>
                    <a:pt x="8915400" y="746760"/>
                  </a:lnTo>
                  <a:lnTo>
                    <a:pt x="8915400" y="0"/>
                  </a:lnTo>
                  <a:lnTo>
                    <a:pt x="0" y="0"/>
                  </a:lnTo>
                  <a:lnTo>
                    <a:pt x="0" y="746760"/>
                  </a:lnTo>
                  <a:close/>
                </a:path>
              </a:pathLst>
            </a:custGeom>
            <a:ln w="3175">
              <a:solidFill>
                <a:srgbClr val="FDC9C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5" name="object 4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901439" y="4395216"/>
              <a:ext cx="128015" cy="115823"/>
            </a:xfrm>
            <a:prstGeom prst="rect">
              <a:avLst/>
            </a:prstGeom>
          </p:spPr>
        </p:pic>
      </p:grpSp>
      <p:sp>
        <p:nvSpPr>
          <p:cNvPr id="46" name="object 46"/>
          <p:cNvSpPr txBox="1"/>
          <p:nvPr/>
        </p:nvSpPr>
        <p:spPr>
          <a:xfrm>
            <a:off x="4172458" y="4364227"/>
            <a:ext cx="1065530" cy="1644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</a:pPr>
            <a:r>
              <a:rPr sz="9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Model</a:t>
            </a:r>
            <a:r>
              <a:rPr sz="900" spc="8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9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Performance</a:t>
            </a:r>
            <a:endParaRPr sz="900">
              <a:latin typeface="Malgun Gothic Semilight"/>
              <a:cs typeface="Malgun Gothic Semilight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953109" y="4554746"/>
            <a:ext cx="678815" cy="36195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484"/>
              </a:spcBef>
            </a:pPr>
            <a:r>
              <a:rPr sz="1000" spc="-10" dirty="0">
                <a:solidFill>
                  <a:srgbClr val="DC2525"/>
                </a:solidFill>
                <a:latin typeface="Malgun Gothic Semilight"/>
                <a:cs typeface="Malgun Gothic Semilight"/>
              </a:rPr>
              <a:t>95.2%</a:t>
            </a:r>
            <a:endParaRPr sz="1000">
              <a:latin typeface="Malgun Gothic Semilight"/>
              <a:cs typeface="Malgun Gothic Semilight"/>
            </a:endParaRPr>
          </a:p>
          <a:p>
            <a:pPr marR="5080" algn="ctr">
              <a:lnSpc>
                <a:spcPct val="100000"/>
              </a:lnSpc>
              <a:spcBef>
                <a:spcPts val="2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Training</a:t>
            </a:r>
            <a:r>
              <a:rPr sz="650" spc="4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Accuracy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3132073" y="4554746"/>
            <a:ext cx="751205" cy="36195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R="7620" algn="ctr">
              <a:lnSpc>
                <a:spcPct val="100000"/>
              </a:lnSpc>
              <a:spcBef>
                <a:spcPts val="484"/>
              </a:spcBef>
            </a:pPr>
            <a:r>
              <a:rPr sz="1000" spc="-10" dirty="0">
                <a:solidFill>
                  <a:srgbClr val="DC2525"/>
                </a:solidFill>
                <a:latin typeface="Malgun Gothic Semilight"/>
                <a:cs typeface="Malgun Gothic Semilight"/>
              </a:rPr>
              <a:t>92.8%</a:t>
            </a:r>
            <a:endParaRPr sz="1000">
              <a:latin typeface="Malgun Gothic Semilight"/>
              <a:cs typeface="Malgun Gothic Semilight"/>
            </a:endParaRPr>
          </a:p>
          <a:p>
            <a:pPr marR="5080" algn="ctr">
              <a:lnSpc>
                <a:spcPct val="100000"/>
              </a:lnSpc>
              <a:spcBef>
                <a:spcPts val="2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Validation</a:t>
            </a:r>
            <a:r>
              <a:rPr sz="650" spc="9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Accuracy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5518150" y="4554746"/>
            <a:ext cx="407670" cy="36195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R="5080" algn="ctr">
              <a:lnSpc>
                <a:spcPct val="100000"/>
              </a:lnSpc>
              <a:spcBef>
                <a:spcPts val="484"/>
              </a:spcBef>
            </a:pPr>
            <a:r>
              <a:rPr sz="1000" spc="-20" dirty="0">
                <a:solidFill>
                  <a:srgbClr val="DC2525"/>
                </a:solidFill>
                <a:latin typeface="Malgun Gothic Semilight"/>
                <a:cs typeface="Malgun Gothic Semilight"/>
              </a:rPr>
              <a:t>0.23</a:t>
            </a:r>
            <a:endParaRPr sz="1000">
              <a:latin typeface="Malgun Gothic Semilight"/>
              <a:cs typeface="Malgun Gothic Semilight"/>
            </a:endParaRPr>
          </a:p>
          <a:p>
            <a:pPr marR="5080" algn="ctr">
              <a:lnSpc>
                <a:spcPct val="100000"/>
              </a:lnSpc>
              <a:spcBef>
                <a:spcPts val="2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Loss</a:t>
            </a:r>
            <a:r>
              <a:rPr sz="650" spc="4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Value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7553579" y="4554746"/>
            <a:ext cx="772160" cy="36195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R="12065" algn="ctr">
              <a:lnSpc>
                <a:spcPct val="100000"/>
              </a:lnSpc>
              <a:spcBef>
                <a:spcPts val="484"/>
              </a:spcBef>
            </a:pPr>
            <a:r>
              <a:rPr sz="1000" spc="-25" dirty="0">
                <a:solidFill>
                  <a:srgbClr val="DC2525"/>
                </a:solidFill>
                <a:latin typeface="Malgun Gothic Semilight"/>
                <a:cs typeface="Malgun Gothic Semilight"/>
              </a:rPr>
              <a:t>147</a:t>
            </a:r>
            <a:endParaRPr sz="1000">
              <a:latin typeface="Malgun Gothic Semilight"/>
              <a:cs typeface="Malgun Gothic Semilight"/>
            </a:endParaRPr>
          </a:p>
          <a:p>
            <a:pPr marR="5080" algn="ctr">
              <a:lnSpc>
                <a:spcPct val="100000"/>
              </a:lnSpc>
              <a:spcBef>
                <a:spcPts val="2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Total</a:t>
            </a:r>
            <a:r>
              <a:rPr sz="650" spc="9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Parameters</a:t>
            </a:r>
            <a:r>
              <a:rPr sz="650" spc="5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2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(K)</a:t>
            </a:r>
            <a:endParaRPr sz="650">
              <a:latin typeface="Malgun Gothic Semilight"/>
              <a:cs typeface="Malgun Gothic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2476378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502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386328" y="313943"/>
            <a:ext cx="213360" cy="170687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81914" rIns="0" bIns="0" rtlCol="0">
            <a:spAutoFit/>
          </a:bodyPr>
          <a:lstStyle/>
          <a:p>
            <a:pPr marL="517525">
              <a:lnSpc>
                <a:spcPct val="100000"/>
              </a:lnSpc>
              <a:spcBef>
                <a:spcPts val="90"/>
              </a:spcBef>
            </a:pPr>
            <a:r>
              <a:rPr dirty="0"/>
              <a:t>Model</a:t>
            </a:r>
            <a:r>
              <a:rPr spc="260" dirty="0"/>
              <a:t> </a:t>
            </a:r>
            <a:r>
              <a:rPr dirty="0"/>
              <a:t>Training</a:t>
            </a:r>
            <a:r>
              <a:rPr spc="320" dirty="0"/>
              <a:t> </a:t>
            </a:r>
            <a:r>
              <a:rPr spc="-10" dirty="0"/>
              <a:t>Strategy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464814" y="537464"/>
            <a:ext cx="2284095" cy="1644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Optimization</a:t>
            </a:r>
            <a:r>
              <a:rPr sz="900" spc="-7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and</a:t>
            </a:r>
            <a:r>
              <a:rPr sz="900" spc="1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Performance</a:t>
            </a:r>
            <a:r>
              <a:rPr sz="900" spc="-2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90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Enhancement</a:t>
            </a:r>
            <a:endParaRPr sz="900">
              <a:latin typeface="Malgun Gothic Semilight"/>
              <a:cs typeface="Malgun Gothic Semilight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15822" y="969262"/>
            <a:ext cx="2895600" cy="2481580"/>
            <a:chOff x="115822" y="969262"/>
            <a:chExt cx="2895600" cy="2481580"/>
          </a:xfrm>
        </p:grpSpPr>
        <p:sp>
          <p:nvSpPr>
            <p:cNvPr id="7" name="object 7"/>
            <p:cNvSpPr/>
            <p:nvPr/>
          </p:nvSpPr>
          <p:spPr>
            <a:xfrm>
              <a:off x="117347" y="970787"/>
              <a:ext cx="2893060" cy="2478405"/>
            </a:xfrm>
            <a:custGeom>
              <a:avLst/>
              <a:gdLst/>
              <a:ahLst/>
              <a:cxnLst/>
              <a:rect l="l" t="t" r="r" b="b"/>
              <a:pathLst>
                <a:path w="2893060" h="2478404">
                  <a:moveTo>
                    <a:pt x="2892552" y="0"/>
                  </a:moveTo>
                  <a:lnTo>
                    <a:pt x="0" y="0"/>
                  </a:lnTo>
                  <a:lnTo>
                    <a:pt x="0" y="2478024"/>
                  </a:lnTo>
                  <a:lnTo>
                    <a:pt x="2892552" y="2478024"/>
                  </a:lnTo>
                  <a:lnTo>
                    <a:pt x="289255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17347" y="970787"/>
              <a:ext cx="2893060" cy="2478405"/>
            </a:xfrm>
            <a:custGeom>
              <a:avLst/>
              <a:gdLst/>
              <a:ahLst/>
              <a:cxnLst/>
              <a:rect l="l" t="t" r="r" b="b"/>
              <a:pathLst>
                <a:path w="2893060" h="2478404">
                  <a:moveTo>
                    <a:pt x="0" y="2478024"/>
                  </a:moveTo>
                  <a:lnTo>
                    <a:pt x="2892552" y="2478024"/>
                  </a:lnTo>
                  <a:lnTo>
                    <a:pt x="2892552" y="0"/>
                  </a:lnTo>
                  <a:lnTo>
                    <a:pt x="0" y="0"/>
                  </a:lnTo>
                  <a:lnTo>
                    <a:pt x="0" y="2478024"/>
                  </a:lnTo>
                  <a:close/>
                </a:path>
              </a:pathLst>
            </a:custGeom>
            <a:ln w="3175">
              <a:solidFill>
                <a:srgbClr val="0FB88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8600" y="1118615"/>
              <a:ext cx="112776" cy="128015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385673" y="1088262"/>
            <a:ext cx="1056005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Data</a:t>
            </a:r>
            <a:r>
              <a:rPr sz="1000" spc="16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Preparation</a:t>
            </a:r>
            <a:endParaRPr sz="1000">
              <a:latin typeface="Malgun Gothic Semilight"/>
              <a:cs typeface="Malgun Gothic Semilight"/>
            </a:endParaRPr>
          </a:p>
        </p:txBody>
      </p:sp>
      <p:graphicFrame>
        <p:nvGraphicFramePr>
          <p:cNvPr id="11" name="object 11"/>
          <p:cNvGraphicFramePr>
            <a:graphicFrameLocks noGrp="1"/>
          </p:cNvGraphicFramePr>
          <p:nvPr/>
        </p:nvGraphicFramePr>
        <p:xfrm>
          <a:off x="228600" y="1368551"/>
          <a:ext cx="2667000" cy="18611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6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9265">
                <a:tc>
                  <a:txBody>
                    <a:bodyPr/>
                    <a:lstStyle/>
                    <a:p>
                      <a:pPr marL="68580"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sz="80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Train:</a:t>
                      </a:r>
                      <a:r>
                        <a:rPr sz="800" spc="12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2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70%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69215" algn="ctr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Model</a:t>
                      </a:r>
                      <a:r>
                        <a:rPr sz="650" spc="3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learning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97155" marB="0"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04956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65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marL="64769" algn="ctr">
                        <a:lnSpc>
                          <a:spcPct val="100000"/>
                        </a:lnSpc>
                      </a:pPr>
                      <a:r>
                        <a:rPr sz="80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Validation:</a:t>
                      </a:r>
                      <a:r>
                        <a:rPr sz="800" spc="3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2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20%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71755" algn="ctr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Hyperparameter</a:t>
                      </a:r>
                      <a:r>
                        <a:rPr sz="650" spc="13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tuning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8255" marB="0">
                    <a:lnT w="57150">
                      <a:solidFill>
                        <a:srgbClr val="FFFFFF"/>
                      </a:solidFill>
                      <a:prstDash val="solid"/>
                    </a:lnT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04956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180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marL="68580" algn="ctr">
                        <a:lnSpc>
                          <a:spcPct val="100000"/>
                        </a:lnSpc>
                      </a:pPr>
                      <a:r>
                        <a:rPr sz="80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Test:</a:t>
                      </a:r>
                      <a:r>
                        <a:rPr sz="800" spc="5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2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10%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70485" algn="ctr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Final</a:t>
                      </a:r>
                      <a:r>
                        <a:rPr sz="650" spc="4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evaluation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8890" marB="0">
                    <a:lnT w="57150">
                      <a:solidFill>
                        <a:srgbClr val="FFFFFF"/>
                      </a:solidFill>
                      <a:prstDash val="solid"/>
                    </a:lnT>
                    <a:lnB w="85343">
                      <a:solidFill>
                        <a:srgbClr val="FFFFFF"/>
                      </a:solidFill>
                      <a:prstDash val="solid"/>
                    </a:lnB>
                    <a:solidFill>
                      <a:srgbClr val="04956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5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marL="57150">
                        <a:lnSpc>
                          <a:spcPct val="100000"/>
                        </a:lnSpc>
                      </a:pPr>
                      <a:r>
                        <a:rPr sz="650" spc="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Stratified</a:t>
                      </a:r>
                      <a:r>
                        <a:rPr sz="650" spc="295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Split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  <a:p>
                      <a:pPr marL="57150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Balanced</a:t>
                      </a:r>
                      <a:r>
                        <a:rPr sz="650" spc="8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class</a:t>
                      </a:r>
                      <a:r>
                        <a:rPr sz="650" spc="10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distribution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8255" marB="0">
                    <a:lnT w="85343">
                      <a:solidFill>
                        <a:srgbClr val="FFFFFF"/>
                      </a:solidFill>
                      <a:prstDash val="solid"/>
                    </a:lnT>
                    <a:solidFill>
                      <a:srgbClr val="EBF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2" name="object 12"/>
          <p:cNvGrpSpPr/>
          <p:nvPr/>
        </p:nvGrpSpPr>
        <p:grpSpPr>
          <a:xfrm>
            <a:off x="3124198" y="969262"/>
            <a:ext cx="2898775" cy="2481580"/>
            <a:chOff x="3124198" y="969262"/>
            <a:chExt cx="2898775" cy="2481580"/>
          </a:xfrm>
        </p:grpSpPr>
        <p:sp>
          <p:nvSpPr>
            <p:cNvPr id="13" name="object 13"/>
            <p:cNvSpPr/>
            <p:nvPr/>
          </p:nvSpPr>
          <p:spPr>
            <a:xfrm>
              <a:off x="3125723" y="970787"/>
              <a:ext cx="2895600" cy="2478405"/>
            </a:xfrm>
            <a:custGeom>
              <a:avLst/>
              <a:gdLst/>
              <a:ahLst/>
              <a:cxnLst/>
              <a:rect l="l" t="t" r="r" b="b"/>
              <a:pathLst>
                <a:path w="2895600" h="2478404">
                  <a:moveTo>
                    <a:pt x="2895600" y="0"/>
                  </a:moveTo>
                  <a:lnTo>
                    <a:pt x="0" y="0"/>
                  </a:lnTo>
                  <a:lnTo>
                    <a:pt x="0" y="2478024"/>
                  </a:lnTo>
                  <a:lnTo>
                    <a:pt x="2895600" y="2478024"/>
                  </a:lnTo>
                  <a:lnTo>
                    <a:pt x="28956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125723" y="970787"/>
              <a:ext cx="2895600" cy="2478405"/>
            </a:xfrm>
            <a:custGeom>
              <a:avLst/>
              <a:gdLst/>
              <a:ahLst/>
              <a:cxnLst/>
              <a:rect l="l" t="t" r="r" b="b"/>
              <a:pathLst>
                <a:path w="2895600" h="2478404">
                  <a:moveTo>
                    <a:pt x="0" y="2478024"/>
                  </a:moveTo>
                  <a:lnTo>
                    <a:pt x="2895600" y="2478024"/>
                  </a:lnTo>
                  <a:lnTo>
                    <a:pt x="2895600" y="0"/>
                  </a:lnTo>
                  <a:lnTo>
                    <a:pt x="0" y="0"/>
                  </a:lnTo>
                  <a:lnTo>
                    <a:pt x="0" y="2478024"/>
                  </a:lnTo>
                  <a:close/>
                </a:path>
              </a:pathLst>
            </a:custGeom>
            <a:ln w="3175">
              <a:solidFill>
                <a:srgbClr val="0FB88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236975" y="1118615"/>
              <a:ext cx="161544" cy="128015"/>
            </a:xfrm>
            <a:prstGeom prst="rect">
              <a:avLst/>
            </a:prstGeom>
          </p:spPr>
        </p:pic>
      </p:grpSp>
      <p:sp>
        <p:nvSpPr>
          <p:cNvPr id="16" name="object 16"/>
          <p:cNvSpPr txBox="1"/>
          <p:nvPr/>
        </p:nvSpPr>
        <p:spPr>
          <a:xfrm>
            <a:off x="3445002" y="1088262"/>
            <a:ext cx="915669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Training</a:t>
            </a:r>
            <a:r>
              <a:rPr sz="1000" spc="44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Setup</a:t>
            </a:r>
            <a:endParaRPr sz="1000">
              <a:latin typeface="Malgun Gothic Semilight"/>
              <a:cs typeface="Malgun Gothic Semilight"/>
            </a:endParaRPr>
          </a:p>
        </p:txBody>
      </p:sp>
      <p:graphicFrame>
        <p:nvGraphicFramePr>
          <p:cNvPr id="17" name="object 17"/>
          <p:cNvGraphicFramePr>
            <a:graphicFrameLocks noGrp="1"/>
          </p:cNvGraphicFramePr>
          <p:nvPr/>
        </p:nvGraphicFramePr>
        <p:xfrm>
          <a:off x="3236976" y="1368551"/>
          <a:ext cx="2667000" cy="19424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6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1475"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65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Optimizer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  <a:p>
                      <a:pPr marL="5905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Adam</a:t>
                      </a:r>
                      <a:r>
                        <a:rPr sz="650" spc="8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(β₁=0.9,</a:t>
                      </a:r>
                      <a:r>
                        <a:rPr sz="650" spc="4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β₂=0.999)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60960" marB="0"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EBF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0685"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sz="65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Learning</a:t>
                      </a:r>
                      <a:r>
                        <a:rPr sz="650" spc="30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2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Rate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  <a:p>
                      <a:pPr marL="5905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0.001</a:t>
                      </a:r>
                      <a:r>
                        <a:rPr sz="650" spc="4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with</a:t>
                      </a:r>
                      <a:r>
                        <a:rPr sz="650" spc="2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decay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89535" marB="0">
                    <a:lnT w="5715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8780">
                <a:tc>
                  <a:txBody>
                    <a:bodyPr/>
                    <a:lstStyle/>
                    <a:p>
                      <a:pPr marL="59055" marR="2180590">
                        <a:lnSpc>
                          <a:spcPct val="118500"/>
                        </a:lnSpc>
                        <a:spcBef>
                          <a:spcPts val="555"/>
                        </a:spcBef>
                      </a:pPr>
                      <a:r>
                        <a:rPr sz="65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Batch</a:t>
                      </a:r>
                      <a:r>
                        <a:rPr sz="650" spc="19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2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Size</a:t>
                      </a:r>
                      <a:r>
                        <a:rPr sz="650" spc="50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32</a:t>
                      </a:r>
                      <a:r>
                        <a:rPr sz="650" spc="2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samples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70485" marB="0">
                    <a:lnT w="7620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8780"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sz="65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Max</a:t>
                      </a:r>
                      <a:r>
                        <a:rPr sz="650" spc="65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Epochs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  <a:p>
                      <a:pPr marL="5905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100</a:t>
                      </a:r>
                      <a:r>
                        <a:rPr sz="650" spc="4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(early</a:t>
                      </a:r>
                      <a:r>
                        <a:rPr sz="650" spc="6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stopping)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89535" marB="0">
                    <a:lnT w="7620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2745"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715"/>
                        </a:spcBef>
                      </a:pPr>
                      <a:r>
                        <a:rPr sz="65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Patience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  <a:p>
                      <a:pPr marL="5905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10</a:t>
                      </a:r>
                      <a:r>
                        <a:rPr sz="650" spc="2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epochs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90805" marB="0">
                    <a:lnT w="76200">
                      <a:solidFill>
                        <a:srgbClr val="FFFFFF"/>
                      </a:solidFill>
                      <a:prstDash val="solid"/>
                    </a:lnT>
                    <a:solidFill>
                      <a:srgbClr val="EBF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18" name="object 18"/>
          <p:cNvGrpSpPr/>
          <p:nvPr/>
        </p:nvGrpSpPr>
        <p:grpSpPr>
          <a:xfrm>
            <a:off x="6132574" y="969262"/>
            <a:ext cx="2901950" cy="2481580"/>
            <a:chOff x="6132574" y="969262"/>
            <a:chExt cx="2901950" cy="2481580"/>
          </a:xfrm>
        </p:grpSpPr>
        <p:sp>
          <p:nvSpPr>
            <p:cNvPr id="19" name="object 19"/>
            <p:cNvSpPr/>
            <p:nvPr/>
          </p:nvSpPr>
          <p:spPr>
            <a:xfrm>
              <a:off x="6134100" y="970787"/>
              <a:ext cx="2898775" cy="2478405"/>
            </a:xfrm>
            <a:custGeom>
              <a:avLst/>
              <a:gdLst/>
              <a:ahLst/>
              <a:cxnLst/>
              <a:rect l="l" t="t" r="r" b="b"/>
              <a:pathLst>
                <a:path w="2898775" h="2478404">
                  <a:moveTo>
                    <a:pt x="2898648" y="0"/>
                  </a:moveTo>
                  <a:lnTo>
                    <a:pt x="0" y="0"/>
                  </a:lnTo>
                  <a:lnTo>
                    <a:pt x="0" y="2478024"/>
                  </a:lnTo>
                  <a:lnTo>
                    <a:pt x="2898648" y="2478024"/>
                  </a:lnTo>
                  <a:lnTo>
                    <a:pt x="28986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6134100" y="970787"/>
              <a:ext cx="2898775" cy="2478405"/>
            </a:xfrm>
            <a:custGeom>
              <a:avLst/>
              <a:gdLst/>
              <a:ahLst/>
              <a:cxnLst/>
              <a:rect l="l" t="t" r="r" b="b"/>
              <a:pathLst>
                <a:path w="2898775" h="2478404">
                  <a:moveTo>
                    <a:pt x="0" y="2478024"/>
                  </a:moveTo>
                  <a:lnTo>
                    <a:pt x="2898648" y="2478024"/>
                  </a:lnTo>
                  <a:lnTo>
                    <a:pt x="2898648" y="0"/>
                  </a:lnTo>
                  <a:lnTo>
                    <a:pt x="0" y="0"/>
                  </a:lnTo>
                  <a:lnTo>
                    <a:pt x="0" y="2478024"/>
                  </a:lnTo>
                  <a:close/>
                </a:path>
              </a:pathLst>
            </a:custGeom>
            <a:ln w="3175">
              <a:solidFill>
                <a:srgbClr val="0FB88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248400" y="1112519"/>
              <a:ext cx="128015" cy="128015"/>
            </a:xfrm>
            <a:prstGeom prst="rect">
              <a:avLst/>
            </a:prstGeom>
          </p:spPr>
        </p:pic>
      </p:grpSp>
      <p:sp>
        <p:nvSpPr>
          <p:cNvPr id="22" name="object 22"/>
          <p:cNvSpPr txBox="1"/>
          <p:nvPr/>
        </p:nvSpPr>
        <p:spPr>
          <a:xfrm>
            <a:off x="6423786" y="1080592"/>
            <a:ext cx="821690" cy="1797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0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Optimization</a:t>
            </a:r>
            <a:endParaRPr sz="1000">
              <a:latin typeface="Malgun Gothic Semilight"/>
              <a:cs typeface="Malgun Gothic Semilight"/>
            </a:endParaRPr>
          </a:p>
        </p:txBody>
      </p:sp>
      <p:graphicFrame>
        <p:nvGraphicFramePr>
          <p:cNvPr id="23" name="object 23"/>
          <p:cNvGraphicFramePr>
            <a:graphicFrameLocks noGrp="1"/>
          </p:cNvGraphicFramePr>
          <p:nvPr/>
        </p:nvGraphicFramePr>
        <p:xfrm>
          <a:off x="6248400" y="1362455"/>
          <a:ext cx="2667000" cy="1940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6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205">
                <a:tc>
                  <a:txBody>
                    <a:bodyPr/>
                    <a:lstStyle/>
                    <a:p>
                      <a:pPr marL="59055" marR="1748789">
                        <a:lnSpc>
                          <a:spcPct val="118500"/>
                        </a:lnSpc>
                        <a:spcBef>
                          <a:spcPts val="325"/>
                        </a:spcBef>
                      </a:pPr>
                      <a:r>
                        <a:rPr sz="65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Early</a:t>
                      </a:r>
                      <a:r>
                        <a:rPr sz="650" spc="135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Stopping</a:t>
                      </a:r>
                      <a:r>
                        <a:rPr sz="650" spc="50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Monitor</a:t>
                      </a:r>
                      <a:r>
                        <a:rPr sz="650" spc="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validation</a:t>
                      </a:r>
                      <a:r>
                        <a:rPr sz="650" spc="7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2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loss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41275" marB="0"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0685"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sz="65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Model</a:t>
                      </a:r>
                      <a:r>
                        <a:rPr sz="650" spc="15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Checkpoint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  <a:p>
                      <a:pPr marL="5905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Save</a:t>
                      </a:r>
                      <a:r>
                        <a:rPr sz="650" spc="7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best</a:t>
                      </a:r>
                      <a:r>
                        <a:rPr sz="650" spc="3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weights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89535" marB="0">
                    <a:lnT w="76200">
                      <a:solidFill>
                        <a:srgbClr val="FFFFFF"/>
                      </a:solidFill>
                      <a:prstDash val="solid"/>
                    </a:lnT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EBF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0685"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sz="65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Learning</a:t>
                      </a:r>
                      <a:r>
                        <a:rPr sz="650" spc="225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Rate</a:t>
                      </a:r>
                      <a:r>
                        <a:rPr sz="650" spc="175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Decay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  <a:p>
                      <a:pPr marL="5905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Reduce</a:t>
                      </a:r>
                      <a:r>
                        <a:rPr sz="650" spc="3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on</a:t>
                      </a:r>
                      <a:r>
                        <a:rPr sz="650" spc="7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plateau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88900" marB="0">
                    <a:lnT w="5715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8780">
                <a:tc>
                  <a:txBody>
                    <a:bodyPr/>
                    <a:lstStyle/>
                    <a:p>
                      <a:pPr marL="59055" marR="1961514">
                        <a:lnSpc>
                          <a:spcPct val="118500"/>
                        </a:lnSpc>
                        <a:spcBef>
                          <a:spcPts val="555"/>
                        </a:spcBef>
                      </a:pPr>
                      <a:r>
                        <a:rPr sz="65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Cross</a:t>
                      </a:r>
                      <a:r>
                        <a:rPr sz="650" spc="155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Validation</a:t>
                      </a:r>
                      <a:r>
                        <a:rPr sz="650" spc="50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5-fold</a:t>
                      </a:r>
                      <a:r>
                        <a:rPr sz="650" spc="10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validation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70485" marB="0">
                    <a:lnT w="7620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59055" marR="1652270">
                        <a:lnSpc>
                          <a:spcPct val="118500"/>
                        </a:lnSpc>
                        <a:spcBef>
                          <a:spcPts val="560"/>
                        </a:spcBef>
                      </a:pPr>
                      <a:r>
                        <a:rPr sz="650" spc="2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Hyperparameter</a:t>
                      </a:r>
                      <a:r>
                        <a:rPr sz="650" spc="1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Tuning</a:t>
                      </a:r>
                      <a:r>
                        <a:rPr sz="650" spc="50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Grid</a:t>
                      </a:r>
                      <a:r>
                        <a:rPr sz="650" spc="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search</a:t>
                      </a:r>
                      <a:r>
                        <a:rPr sz="650" spc="4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optimization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71120" marB="0">
                    <a:lnT w="76200">
                      <a:solidFill>
                        <a:srgbClr val="FFFFFF"/>
                      </a:solidFill>
                      <a:prstDash val="solid"/>
                    </a:lnT>
                    <a:solidFill>
                      <a:srgbClr val="EBF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24" name="object 24"/>
          <p:cNvGrpSpPr/>
          <p:nvPr/>
        </p:nvGrpSpPr>
        <p:grpSpPr>
          <a:xfrm>
            <a:off x="117347" y="3506723"/>
            <a:ext cx="2164080" cy="762000"/>
            <a:chOff x="117347" y="3506723"/>
            <a:chExt cx="2164080" cy="762000"/>
          </a:xfrm>
        </p:grpSpPr>
        <p:sp>
          <p:nvSpPr>
            <p:cNvPr id="25" name="object 25"/>
            <p:cNvSpPr/>
            <p:nvPr/>
          </p:nvSpPr>
          <p:spPr>
            <a:xfrm>
              <a:off x="117347" y="3506723"/>
              <a:ext cx="2164080" cy="762000"/>
            </a:xfrm>
            <a:custGeom>
              <a:avLst/>
              <a:gdLst/>
              <a:ahLst/>
              <a:cxnLst/>
              <a:rect l="l" t="t" r="r" b="b"/>
              <a:pathLst>
                <a:path w="2164080" h="762000">
                  <a:moveTo>
                    <a:pt x="2164080" y="0"/>
                  </a:moveTo>
                  <a:lnTo>
                    <a:pt x="0" y="0"/>
                  </a:lnTo>
                  <a:lnTo>
                    <a:pt x="0" y="762000"/>
                  </a:lnTo>
                  <a:lnTo>
                    <a:pt x="2164080" y="762000"/>
                  </a:lnTo>
                  <a:lnTo>
                    <a:pt x="2164080" y="0"/>
                  </a:lnTo>
                  <a:close/>
                </a:path>
              </a:pathLst>
            </a:custGeom>
            <a:solidFill>
              <a:srgbClr val="D1F9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" name="object 2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30808" y="3633215"/>
              <a:ext cx="131064" cy="128015"/>
            </a:xfrm>
            <a:prstGeom prst="rect">
              <a:avLst/>
            </a:prstGeom>
          </p:spPr>
        </p:pic>
      </p:grpSp>
      <p:sp>
        <p:nvSpPr>
          <p:cNvPr id="27" name="object 27"/>
          <p:cNvSpPr txBox="1"/>
          <p:nvPr/>
        </p:nvSpPr>
        <p:spPr>
          <a:xfrm>
            <a:off x="117347" y="3506723"/>
            <a:ext cx="2164080" cy="762000"/>
          </a:xfrm>
          <a:prstGeom prst="rect">
            <a:avLst/>
          </a:prstGeom>
          <a:ln w="3175">
            <a:solidFill>
              <a:srgbClr val="0FB881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20"/>
              </a:spcBef>
            </a:pPr>
            <a:endParaRPr sz="800">
              <a:latin typeface="Times New Roman"/>
              <a:cs typeface="Times New Roman"/>
            </a:endParaRPr>
          </a:p>
          <a:p>
            <a:pPr marL="58419" algn="ctr">
              <a:lnSpc>
                <a:spcPct val="100000"/>
              </a:lnSpc>
            </a:pP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Training</a:t>
            </a:r>
            <a:r>
              <a:rPr sz="800" spc="27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spc="-2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Time</a:t>
            </a:r>
            <a:endParaRPr sz="800">
              <a:latin typeface="Malgun Gothic Semilight"/>
              <a:cs typeface="Malgun Gothic Semilight"/>
            </a:endParaRPr>
          </a:p>
          <a:p>
            <a:pPr marL="62865" algn="ctr">
              <a:lnSpc>
                <a:spcPct val="100000"/>
              </a:lnSpc>
              <a:spcBef>
                <a:spcPts val="1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45</a:t>
            </a:r>
            <a:r>
              <a:rPr sz="650" spc="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minutes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2366772" y="3506723"/>
            <a:ext cx="2164080" cy="762000"/>
            <a:chOff x="2366772" y="3506723"/>
            <a:chExt cx="2164080" cy="762000"/>
          </a:xfrm>
        </p:grpSpPr>
        <p:sp>
          <p:nvSpPr>
            <p:cNvPr id="29" name="object 29"/>
            <p:cNvSpPr/>
            <p:nvPr/>
          </p:nvSpPr>
          <p:spPr>
            <a:xfrm>
              <a:off x="2366772" y="3506723"/>
              <a:ext cx="2164080" cy="762000"/>
            </a:xfrm>
            <a:custGeom>
              <a:avLst/>
              <a:gdLst/>
              <a:ahLst/>
              <a:cxnLst/>
              <a:rect l="l" t="t" r="r" b="b"/>
              <a:pathLst>
                <a:path w="2164079" h="762000">
                  <a:moveTo>
                    <a:pt x="2164079" y="0"/>
                  </a:moveTo>
                  <a:lnTo>
                    <a:pt x="0" y="0"/>
                  </a:lnTo>
                  <a:lnTo>
                    <a:pt x="0" y="762000"/>
                  </a:lnTo>
                  <a:lnTo>
                    <a:pt x="2164079" y="762000"/>
                  </a:lnTo>
                  <a:lnTo>
                    <a:pt x="2164079" y="0"/>
                  </a:lnTo>
                  <a:close/>
                </a:path>
              </a:pathLst>
            </a:custGeom>
            <a:solidFill>
              <a:srgbClr val="D1F9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0" name="object 3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383280" y="3633215"/>
              <a:ext cx="128015" cy="128015"/>
            </a:xfrm>
            <a:prstGeom prst="rect">
              <a:avLst/>
            </a:prstGeom>
          </p:spPr>
        </p:pic>
      </p:grpSp>
      <p:sp>
        <p:nvSpPr>
          <p:cNvPr id="31" name="object 31"/>
          <p:cNvSpPr txBox="1"/>
          <p:nvPr/>
        </p:nvSpPr>
        <p:spPr>
          <a:xfrm>
            <a:off x="2366772" y="3506723"/>
            <a:ext cx="2164080" cy="762000"/>
          </a:xfrm>
          <a:prstGeom prst="rect">
            <a:avLst/>
          </a:prstGeom>
          <a:ln w="3175">
            <a:solidFill>
              <a:srgbClr val="0FB881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20"/>
              </a:spcBef>
            </a:pPr>
            <a:endParaRPr sz="800">
              <a:latin typeface="Times New Roman"/>
              <a:cs typeface="Times New Roman"/>
            </a:endParaRPr>
          </a:p>
          <a:p>
            <a:pPr marL="64769" algn="ctr">
              <a:lnSpc>
                <a:spcPct val="100000"/>
              </a:lnSpc>
            </a:pP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Epochs</a:t>
            </a:r>
            <a:r>
              <a:rPr sz="800" spc="6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Trained</a:t>
            </a:r>
            <a:endParaRPr sz="800">
              <a:latin typeface="Malgun Gothic Semilight"/>
              <a:cs typeface="Malgun Gothic Semilight"/>
            </a:endParaRPr>
          </a:p>
          <a:p>
            <a:pPr marL="65405" algn="ctr">
              <a:lnSpc>
                <a:spcPct val="100000"/>
              </a:lnSpc>
              <a:spcBef>
                <a:spcPts val="1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67</a:t>
            </a:r>
            <a:r>
              <a:rPr sz="650" spc="4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epochs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32" name="object 32"/>
          <p:cNvGrpSpPr/>
          <p:nvPr/>
        </p:nvGrpSpPr>
        <p:grpSpPr>
          <a:xfrm>
            <a:off x="4616196" y="3506723"/>
            <a:ext cx="2164080" cy="762000"/>
            <a:chOff x="4616196" y="3506723"/>
            <a:chExt cx="2164080" cy="762000"/>
          </a:xfrm>
        </p:grpSpPr>
        <p:sp>
          <p:nvSpPr>
            <p:cNvPr id="33" name="object 33"/>
            <p:cNvSpPr/>
            <p:nvPr/>
          </p:nvSpPr>
          <p:spPr>
            <a:xfrm>
              <a:off x="4616196" y="3506723"/>
              <a:ext cx="2164080" cy="762000"/>
            </a:xfrm>
            <a:custGeom>
              <a:avLst/>
              <a:gdLst/>
              <a:ahLst/>
              <a:cxnLst/>
              <a:rect l="l" t="t" r="r" b="b"/>
              <a:pathLst>
                <a:path w="2164079" h="762000">
                  <a:moveTo>
                    <a:pt x="2164079" y="0"/>
                  </a:moveTo>
                  <a:lnTo>
                    <a:pt x="0" y="0"/>
                  </a:lnTo>
                  <a:lnTo>
                    <a:pt x="0" y="762000"/>
                  </a:lnTo>
                  <a:lnTo>
                    <a:pt x="2164079" y="762000"/>
                  </a:lnTo>
                  <a:lnTo>
                    <a:pt x="2164079" y="0"/>
                  </a:lnTo>
                  <a:close/>
                </a:path>
              </a:pathLst>
            </a:custGeom>
            <a:solidFill>
              <a:srgbClr val="D1F9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4" name="object 3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632704" y="3633215"/>
              <a:ext cx="128015" cy="128015"/>
            </a:xfrm>
            <a:prstGeom prst="rect">
              <a:avLst/>
            </a:prstGeom>
          </p:spPr>
        </p:pic>
      </p:grpSp>
      <p:sp>
        <p:nvSpPr>
          <p:cNvPr id="35" name="object 35"/>
          <p:cNvSpPr txBox="1"/>
          <p:nvPr/>
        </p:nvSpPr>
        <p:spPr>
          <a:xfrm>
            <a:off x="4616196" y="3506723"/>
            <a:ext cx="2164080" cy="762000"/>
          </a:xfrm>
          <a:prstGeom prst="rect">
            <a:avLst/>
          </a:prstGeom>
          <a:ln w="3175">
            <a:solidFill>
              <a:srgbClr val="0FB881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20"/>
              </a:spcBef>
            </a:pPr>
            <a:endParaRPr sz="800">
              <a:latin typeface="Times New Roman"/>
              <a:cs typeface="Times New Roman"/>
            </a:endParaRPr>
          </a:p>
          <a:p>
            <a:pPr marL="68580" algn="ctr">
              <a:lnSpc>
                <a:spcPct val="100000"/>
              </a:lnSpc>
            </a:pPr>
            <a:r>
              <a:rPr sz="8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Convergence</a:t>
            </a:r>
            <a:endParaRPr sz="800">
              <a:latin typeface="Malgun Gothic Semilight"/>
              <a:cs typeface="Malgun Gothic Semilight"/>
            </a:endParaRPr>
          </a:p>
          <a:p>
            <a:pPr marL="69215" algn="ctr">
              <a:lnSpc>
                <a:spcPct val="100000"/>
              </a:lnSpc>
              <a:spcBef>
                <a:spcPts val="1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Stable</a:t>
            </a:r>
            <a:r>
              <a:rPr sz="650" spc="6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at</a:t>
            </a:r>
            <a:r>
              <a:rPr sz="650" spc="3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epoch</a:t>
            </a:r>
            <a:r>
              <a:rPr sz="650" spc="7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2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57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36" name="object 36"/>
          <p:cNvGrpSpPr/>
          <p:nvPr/>
        </p:nvGrpSpPr>
        <p:grpSpPr>
          <a:xfrm>
            <a:off x="6865619" y="3506723"/>
            <a:ext cx="2167255" cy="762000"/>
            <a:chOff x="6865619" y="3506723"/>
            <a:chExt cx="2167255" cy="762000"/>
          </a:xfrm>
        </p:grpSpPr>
        <p:sp>
          <p:nvSpPr>
            <p:cNvPr id="37" name="object 37"/>
            <p:cNvSpPr/>
            <p:nvPr/>
          </p:nvSpPr>
          <p:spPr>
            <a:xfrm>
              <a:off x="6865619" y="3506723"/>
              <a:ext cx="2167255" cy="762000"/>
            </a:xfrm>
            <a:custGeom>
              <a:avLst/>
              <a:gdLst/>
              <a:ahLst/>
              <a:cxnLst/>
              <a:rect l="l" t="t" r="r" b="b"/>
              <a:pathLst>
                <a:path w="2167254" h="762000">
                  <a:moveTo>
                    <a:pt x="2167128" y="0"/>
                  </a:moveTo>
                  <a:lnTo>
                    <a:pt x="0" y="0"/>
                  </a:lnTo>
                  <a:lnTo>
                    <a:pt x="0" y="762000"/>
                  </a:lnTo>
                  <a:lnTo>
                    <a:pt x="2167128" y="762000"/>
                  </a:lnTo>
                  <a:lnTo>
                    <a:pt x="2167128" y="0"/>
                  </a:lnTo>
                  <a:close/>
                </a:path>
              </a:pathLst>
            </a:custGeom>
            <a:solidFill>
              <a:srgbClr val="D1F9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8" name="object 3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876031" y="3633215"/>
              <a:ext cx="143255" cy="128015"/>
            </a:xfrm>
            <a:prstGeom prst="rect">
              <a:avLst/>
            </a:prstGeom>
          </p:spPr>
        </p:pic>
      </p:grpSp>
      <p:sp>
        <p:nvSpPr>
          <p:cNvPr id="39" name="object 39"/>
          <p:cNvSpPr txBox="1"/>
          <p:nvPr/>
        </p:nvSpPr>
        <p:spPr>
          <a:xfrm>
            <a:off x="6865619" y="3506723"/>
            <a:ext cx="2167255" cy="762000"/>
          </a:xfrm>
          <a:prstGeom prst="rect">
            <a:avLst/>
          </a:prstGeom>
          <a:ln w="3175">
            <a:solidFill>
              <a:srgbClr val="0FB881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20"/>
              </a:spcBef>
            </a:pPr>
            <a:endParaRPr sz="800">
              <a:latin typeface="Times New Roman"/>
              <a:cs typeface="Times New Roman"/>
            </a:endParaRPr>
          </a:p>
          <a:p>
            <a:pPr marL="65405" algn="ctr">
              <a:lnSpc>
                <a:spcPct val="100000"/>
              </a:lnSpc>
            </a:pP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Model</a:t>
            </a:r>
            <a:r>
              <a:rPr sz="800" spc="4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spc="-2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Size</a:t>
            </a:r>
            <a:endParaRPr sz="800">
              <a:latin typeface="Malgun Gothic Semilight"/>
              <a:cs typeface="Malgun Gothic Semilight"/>
            </a:endParaRPr>
          </a:p>
          <a:p>
            <a:pPr marL="992505">
              <a:lnSpc>
                <a:spcPct val="100000"/>
              </a:lnSpc>
              <a:spcBef>
                <a:spcPts val="1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2.3</a:t>
            </a:r>
            <a:r>
              <a:rPr sz="650" spc="1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2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MB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40" name="object 40"/>
          <p:cNvGrpSpPr/>
          <p:nvPr/>
        </p:nvGrpSpPr>
        <p:grpSpPr>
          <a:xfrm>
            <a:off x="115822" y="4352542"/>
            <a:ext cx="8918575" cy="765175"/>
            <a:chOff x="115822" y="4352542"/>
            <a:chExt cx="8918575" cy="765175"/>
          </a:xfrm>
        </p:grpSpPr>
        <p:sp>
          <p:nvSpPr>
            <p:cNvPr id="41" name="object 41"/>
            <p:cNvSpPr/>
            <p:nvPr/>
          </p:nvSpPr>
          <p:spPr>
            <a:xfrm>
              <a:off x="117347" y="4354067"/>
              <a:ext cx="8915400" cy="762000"/>
            </a:xfrm>
            <a:custGeom>
              <a:avLst/>
              <a:gdLst/>
              <a:ahLst/>
              <a:cxnLst/>
              <a:rect l="l" t="t" r="r" b="b"/>
              <a:pathLst>
                <a:path w="8915400" h="762000">
                  <a:moveTo>
                    <a:pt x="8915400" y="0"/>
                  </a:moveTo>
                  <a:lnTo>
                    <a:pt x="0" y="0"/>
                  </a:lnTo>
                  <a:lnTo>
                    <a:pt x="0" y="761999"/>
                  </a:lnTo>
                  <a:lnTo>
                    <a:pt x="8915400" y="761999"/>
                  </a:lnTo>
                  <a:lnTo>
                    <a:pt x="89154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117347" y="4354067"/>
              <a:ext cx="8915400" cy="762000"/>
            </a:xfrm>
            <a:custGeom>
              <a:avLst/>
              <a:gdLst/>
              <a:ahLst/>
              <a:cxnLst/>
              <a:rect l="l" t="t" r="r" b="b"/>
              <a:pathLst>
                <a:path w="8915400" h="762000">
                  <a:moveTo>
                    <a:pt x="0" y="761999"/>
                  </a:moveTo>
                  <a:lnTo>
                    <a:pt x="8915400" y="761999"/>
                  </a:lnTo>
                  <a:lnTo>
                    <a:pt x="8915400" y="0"/>
                  </a:lnTo>
                  <a:lnTo>
                    <a:pt x="0" y="0"/>
                  </a:lnTo>
                  <a:lnTo>
                    <a:pt x="0" y="761999"/>
                  </a:lnTo>
                  <a:close/>
                </a:path>
              </a:pathLst>
            </a:custGeom>
            <a:ln w="3175">
              <a:solidFill>
                <a:srgbClr val="A7F3D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3" name="object 4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005071" y="4468367"/>
              <a:ext cx="128015" cy="112776"/>
            </a:xfrm>
            <a:prstGeom prst="rect">
              <a:avLst/>
            </a:prstGeom>
          </p:spPr>
        </p:pic>
      </p:grpSp>
      <p:sp>
        <p:nvSpPr>
          <p:cNvPr id="44" name="object 44"/>
          <p:cNvSpPr txBox="1"/>
          <p:nvPr/>
        </p:nvSpPr>
        <p:spPr>
          <a:xfrm>
            <a:off x="807110" y="4624654"/>
            <a:ext cx="546735" cy="363855"/>
          </a:xfrm>
          <a:prstGeom prst="rect">
            <a:avLst/>
          </a:prstGeom>
        </p:spPr>
        <p:txBody>
          <a:bodyPr vert="horz" wrap="square" lIns="0" tIns="62865" rIns="0" bIns="0" rtlCol="0">
            <a:spAutoFit/>
          </a:bodyPr>
          <a:lstStyle/>
          <a:p>
            <a:pPr marR="4445" algn="ctr">
              <a:lnSpc>
                <a:spcPct val="100000"/>
              </a:lnSpc>
              <a:spcBef>
                <a:spcPts val="495"/>
              </a:spcBef>
            </a:pPr>
            <a:r>
              <a:rPr sz="1000" spc="-10" dirty="0">
                <a:solidFill>
                  <a:srgbClr val="049569"/>
                </a:solidFill>
                <a:latin typeface="Malgun Gothic Semilight"/>
                <a:cs typeface="Malgun Gothic Semilight"/>
              </a:rPr>
              <a:t>95.2%</a:t>
            </a:r>
            <a:endParaRPr sz="1000">
              <a:latin typeface="Malgun Gothic Semilight"/>
              <a:cs typeface="Malgun Gothic Semilight"/>
            </a:endParaRPr>
          </a:p>
          <a:p>
            <a:pPr marR="5080" algn="ctr">
              <a:lnSpc>
                <a:spcPct val="100000"/>
              </a:lnSpc>
              <a:spcBef>
                <a:spcPts val="280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Final</a:t>
            </a:r>
            <a:r>
              <a:rPr sz="650" spc="4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Accuracy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2662173" y="4624654"/>
            <a:ext cx="370840" cy="363855"/>
          </a:xfrm>
          <a:prstGeom prst="rect">
            <a:avLst/>
          </a:prstGeom>
        </p:spPr>
        <p:txBody>
          <a:bodyPr vert="horz" wrap="square" lIns="0" tIns="62865" rIns="0" bIns="0" rtlCol="0">
            <a:spAutoFit/>
          </a:bodyPr>
          <a:lstStyle/>
          <a:p>
            <a:pPr marL="51435">
              <a:lnSpc>
                <a:spcPct val="100000"/>
              </a:lnSpc>
              <a:spcBef>
                <a:spcPts val="495"/>
              </a:spcBef>
            </a:pPr>
            <a:r>
              <a:rPr sz="1000" spc="-20" dirty="0">
                <a:solidFill>
                  <a:srgbClr val="049569"/>
                </a:solidFill>
                <a:latin typeface="Malgun Gothic Semilight"/>
                <a:cs typeface="Malgun Gothic Semilight"/>
              </a:rPr>
              <a:t>0.23</a:t>
            </a:r>
            <a:endParaRPr sz="1000">
              <a:latin typeface="Malgun Gothic Semilight"/>
              <a:cs typeface="Malgun Gothic Semilight"/>
            </a:endParaRPr>
          </a:p>
          <a:p>
            <a:pPr>
              <a:lnSpc>
                <a:spcPct val="100000"/>
              </a:lnSpc>
              <a:spcBef>
                <a:spcPts val="280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Final</a:t>
            </a:r>
            <a:r>
              <a:rPr sz="650" spc="4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2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Loss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4260215" y="4435246"/>
            <a:ext cx="892810" cy="553085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15"/>
              </a:spcBef>
            </a:pPr>
            <a:r>
              <a:rPr sz="900" spc="4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Training</a:t>
            </a:r>
            <a:r>
              <a:rPr sz="900" spc="5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9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Results</a:t>
            </a:r>
            <a:endParaRPr sz="900">
              <a:latin typeface="Malgun Gothic Semilight"/>
              <a:cs typeface="Malgun Gothic Semilight"/>
            </a:endParaRPr>
          </a:p>
          <a:p>
            <a:pPr marL="177165">
              <a:lnSpc>
                <a:spcPct val="100000"/>
              </a:lnSpc>
              <a:spcBef>
                <a:spcPts val="790"/>
              </a:spcBef>
            </a:pPr>
            <a:r>
              <a:rPr sz="1000" spc="-10" dirty="0">
                <a:solidFill>
                  <a:srgbClr val="049569"/>
                </a:solidFill>
                <a:latin typeface="Malgun Gothic Semilight"/>
                <a:cs typeface="Malgun Gothic Semilight"/>
              </a:rPr>
              <a:t>94.1%</a:t>
            </a:r>
            <a:endParaRPr sz="1000">
              <a:latin typeface="Malgun Gothic Semilight"/>
              <a:cs typeface="Malgun Gothic Semilight"/>
            </a:endParaRPr>
          </a:p>
          <a:p>
            <a:pPr marL="177165">
              <a:lnSpc>
                <a:spcPct val="100000"/>
              </a:lnSpc>
              <a:spcBef>
                <a:spcPts val="280"/>
              </a:spcBef>
            </a:pP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Precision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6195314" y="4624654"/>
            <a:ext cx="367030" cy="363855"/>
          </a:xfrm>
          <a:prstGeom prst="rect">
            <a:avLst/>
          </a:prstGeom>
        </p:spPr>
        <p:txBody>
          <a:bodyPr vert="horz" wrap="square" lIns="0" tIns="62865" rIns="0" bIns="0" rtlCol="0">
            <a:spAutoFit/>
          </a:bodyPr>
          <a:lstStyle/>
          <a:p>
            <a:pPr marR="5080" algn="ctr">
              <a:lnSpc>
                <a:spcPct val="100000"/>
              </a:lnSpc>
              <a:spcBef>
                <a:spcPts val="495"/>
              </a:spcBef>
            </a:pPr>
            <a:r>
              <a:rPr sz="1000" spc="-10" dirty="0">
                <a:solidFill>
                  <a:srgbClr val="049569"/>
                </a:solidFill>
                <a:latin typeface="Malgun Gothic Semilight"/>
                <a:cs typeface="Malgun Gothic Semilight"/>
              </a:rPr>
              <a:t>93.7%</a:t>
            </a:r>
            <a:endParaRPr sz="1000">
              <a:latin typeface="Malgun Gothic Semilight"/>
              <a:cs typeface="Malgun Gothic Semilight"/>
            </a:endParaRPr>
          </a:p>
          <a:p>
            <a:pPr marR="5080" algn="ctr">
              <a:lnSpc>
                <a:spcPct val="100000"/>
              </a:lnSpc>
              <a:spcBef>
                <a:spcPts val="280"/>
              </a:spcBef>
            </a:pP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Recall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7961630" y="4624654"/>
            <a:ext cx="370205" cy="363855"/>
          </a:xfrm>
          <a:prstGeom prst="rect">
            <a:avLst/>
          </a:prstGeom>
        </p:spPr>
        <p:txBody>
          <a:bodyPr vert="horz" wrap="square" lIns="0" tIns="628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95"/>
              </a:spcBef>
            </a:pPr>
            <a:r>
              <a:rPr sz="1000" spc="-10" dirty="0">
                <a:solidFill>
                  <a:srgbClr val="049569"/>
                </a:solidFill>
                <a:latin typeface="Malgun Gothic Semilight"/>
                <a:cs typeface="Malgun Gothic Semilight"/>
              </a:rPr>
              <a:t>93.9%</a:t>
            </a:r>
            <a:endParaRPr sz="1000">
              <a:latin typeface="Malgun Gothic Semilight"/>
              <a:cs typeface="Malgun Gothic Semilight"/>
            </a:endParaRPr>
          </a:p>
          <a:p>
            <a:pPr marL="17780">
              <a:lnSpc>
                <a:spcPct val="100000"/>
              </a:lnSpc>
              <a:spcBef>
                <a:spcPts val="280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F1-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Score</a:t>
            </a:r>
            <a:endParaRPr sz="650">
              <a:latin typeface="Malgun Gothic Semilight"/>
              <a:cs typeface="Malgun Gothic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1222852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502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987039" y="313943"/>
            <a:ext cx="213360" cy="170687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81863" rIns="0" bIns="0" rtlCol="0">
            <a:spAutoFit/>
          </a:bodyPr>
          <a:lstStyle/>
          <a:p>
            <a:pPr marL="147955">
              <a:lnSpc>
                <a:spcPct val="100000"/>
              </a:lnSpc>
              <a:spcBef>
                <a:spcPts val="95"/>
              </a:spcBef>
            </a:pPr>
            <a:r>
              <a:rPr dirty="0"/>
              <a:t>Software</a:t>
            </a:r>
            <a:r>
              <a:rPr spc="254" dirty="0"/>
              <a:t> </a:t>
            </a:r>
            <a:r>
              <a:rPr spc="45" dirty="0"/>
              <a:t>Implementation</a:t>
            </a:r>
            <a:r>
              <a:rPr spc="254" dirty="0"/>
              <a:t> </a:t>
            </a:r>
            <a:r>
              <a:rPr spc="35" dirty="0"/>
              <a:t>Details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534917" y="536904"/>
            <a:ext cx="2145030" cy="16510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Complete</a:t>
            </a:r>
            <a:r>
              <a:rPr sz="900" spc="-5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Software</a:t>
            </a:r>
            <a:r>
              <a:rPr sz="900" spc="2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Stack</a:t>
            </a:r>
            <a:r>
              <a:rPr sz="900" spc="-3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and</a:t>
            </a:r>
            <a:r>
              <a:rPr sz="900" spc="-1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90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Architecture</a:t>
            </a:r>
            <a:endParaRPr sz="900">
              <a:latin typeface="Malgun Gothic Semilight"/>
              <a:cs typeface="Malgun Gothic Semilight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15823" y="969263"/>
            <a:ext cx="2893060" cy="2478405"/>
            <a:chOff x="115823" y="969263"/>
            <a:chExt cx="2893060" cy="2478405"/>
          </a:xfrm>
        </p:grpSpPr>
        <p:sp>
          <p:nvSpPr>
            <p:cNvPr id="7" name="object 7"/>
            <p:cNvSpPr/>
            <p:nvPr/>
          </p:nvSpPr>
          <p:spPr>
            <a:xfrm>
              <a:off x="115823" y="969263"/>
              <a:ext cx="2893060" cy="2478405"/>
            </a:xfrm>
            <a:custGeom>
              <a:avLst/>
              <a:gdLst/>
              <a:ahLst/>
              <a:cxnLst/>
              <a:rect l="l" t="t" r="r" b="b"/>
              <a:pathLst>
                <a:path w="2893060" h="2478404">
                  <a:moveTo>
                    <a:pt x="2892552" y="0"/>
                  </a:moveTo>
                  <a:lnTo>
                    <a:pt x="0" y="0"/>
                  </a:lnTo>
                  <a:lnTo>
                    <a:pt x="0" y="2478024"/>
                  </a:lnTo>
                  <a:lnTo>
                    <a:pt x="2892552" y="2478024"/>
                  </a:lnTo>
                  <a:lnTo>
                    <a:pt x="289255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15823" y="969263"/>
              <a:ext cx="27940" cy="2478405"/>
            </a:xfrm>
            <a:custGeom>
              <a:avLst/>
              <a:gdLst/>
              <a:ahLst/>
              <a:cxnLst/>
              <a:rect l="l" t="t" r="r" b="b"/>
              <a:pathLst>
                <a:path w="27939" h="2478404">
                  <a:moveTo>
                    <a:pt x="27432" y="0"/>
                  </a:moveTo>
                  <a:lnTo>
                    <a:pt x="0" y="0"/>
                  </a:lnTo>
                  <a:lnTo>
                    <a:pt x="0" y="2478024"/>
                  </a:lnTo>
                  <a:lnTo>
                    <a:pt x="27432" y="2478024"/>
                  </a:lnTo>
                  <a:lnTo>
                    <a:pt x="27432" y="0"/>
                  </a:lnTo>
                  <a:close/>
                </a:path>
              </a:pathLst>
            </a:custGeom>
            <a:solidFill>
              <a:srgbClr val="3A82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8600" y="1118615"/>
              <a:ext cx="128015" cy="128015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28600" y="1368551"/>
              <a:ext cx="2667000" cy="1536700"/>
            </a:xfrm>
            <a:custGeom>
              <a:avLst/>
              <a:gdLst/>
              <a:ahLst/>
              <a:cxnLst/>
              <a:rect l="l" t="t" r="r" b="b"/>
              <a:pathLst>
                <a:path w="2667000" h="1536700">
                  <a:moveTo>
                    <a:pt x="2667000" y="0"/>
                  </a:moveTo>
                  <a:lnTo>
                    <a:pt x="0" y="0"/>
                  </a:lnTo>
                  <a:lnTo>
                    <a:pt x="0" y="1536192"/>
                  </a:lnTo>
                  <a:lnTo>
                    <a:pt x="2667000" y="1536192"/>
                  </a:lnTo>
                  <a:lnTo>
                    <a:pt x="2667000" y="0"/>
                  </a:lnTo>
                  <a:close/>
                </a:path>
              </a:pathLst>
            </a:custGeom>
            <a:solidFill>
              <a:srgbClr val="1E293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28600" y="2990087"/>
              <a:ext cx="2667000" cy="341630"/>
            </a:xfrm>
            <a:custGeom>
              <a:avLst/>
              <a:gdLst/>
              <a:ahLst/>
              <a:cxnLst/>
              <a:rect l="l" t="t" r="r" b="b"/>
              <a:pathLst>
                <a:path w="2667000" h="341629">
                  <a:moveTo>
                    <a:pt x="2667000" y="0"/>
                  </a:moveTo>
                  <a:lnTo>
                    <a:pt x="0" y="0"/>
                  </a:lnTo>
                  <a:lnTo>
                    <a:pt x="0" y="341375"/>
                  </a:lnTo>
                  <a:lnTo>
                    <a:pt x="2667000" y="341375"/>
                  </a:lnTo>
                  <a:lnTo>
                    <a:pt x="2667000" y="0"/>
                  </a:lnTo>
                  <a:close/>
                </a:path>
              </a:pathLst>
            </a:custGeom>
            <a:solidFill>
              <a:srgbClr val="EEF6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143255" y="1087881"/>
            <a:ext cx="2865120" cy="21926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71145">
              <a:lnSpc>
                <a:spcPct val="100000"/>
              </a:lnSpc>
              <a:spcBef>
                <a:spcPts val="105"/>
              </a:spcBef>
            </a:pPr>
            <a:r>
              <a:rPr sz="10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Arduino</a:t>
            </a:r>
            <a:r>
              <a:rPr sz="1000" spc="3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spc="-2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Code</a:t>
            </a:r>
            <a:endParaRPr sz="1000">
              <a:latin typeface="Malgun Gothic Semilight"/>
              <a:cs typeface="Malgun Gothic Semilight"/>
            </a:endParaRPr>
          </a:p>
          <a:p>
            <a:pPr marL="176530" marR="1442720">
              <a:lnSpc>
                <a:spcPct val="113799"/>
              </a:lnSpc>
              <a:spcBef>
                <a:spcPts val="1540"/>
              </a:spcBef>
            </a:pPr>
            <a:r>
              <a:rPr sz="600" dirty="0">
                <a:solidFill>
                  <a:srgbClr val="34D299"/>
                </a:solidFill>
                <a:latin typeface="Courier New"/>
                <a:cs typeface="Courier New"/>
              </a:rPr>
              <a:t>//</a:t>
            </a:r>
            <a:r>
              <a:rPr sz="600" spc="55" dirty="0">
                <a:solidFill>
                  <a:srgbClr val="34D299"/>
                </a:solidFill>
                <a:latin typeface="Courier New"/>
                <a:cs typeface="Courier New"/>
              </a:rPr>
              <a:t> </a:t>
            </a:r>
            <a:r>
              <a:rPr sz="600" spc="-10" dirty="0">
                <a:solidFill>
                  <a:srgbClr val="34D299"/>
                </a:solidFill>
                <a:latin typeface="Courier New"/>
                <a:cs typeface="Courier New"/>
              </a:rPr>
              <a:t>arduino_100_samples.ino </a:t>
            </a:r>
            <a:r>
              <a:rPr sz="600" dirty="0">
                <a:solidFill>
                  <a:srgbClr val="92C5FC"/>
                </a:solidFill>
                <a:latin typeface="Courier New"/>
                <a:cs typeface="Courier New"/>
              </a:rPr>
              <a:t>#include</a:t>
            </a:r>
            <a:r>
              <a:rPr sz="600" spc="75" dirty="0">
                <a:solidFill>
                  <a:srgbClr val="92C5FC"/>
                </a:solidFill>
                <a:latin typeface="Courier New"/>
                <a:cs typeface="Courier New"/>
              </a:rPr>
              <a:t> </a:t>
            </a:r>
            <a:r>
              <a:rPr sz="600" spc="-10" dirty="0">
                <a:solidFill>
                  <a:srgbClr val="92C5FC"/>
                </a:solidFill>
                <a:latin typeface="Courier New"/>
                <a:cs typeface="Courier New"/>
              </a:rPr>
              <a:t>&lt;ZMPT101B.h&gt; </a:t>
            </a:r>
            <a:r>
              <a:rPr sz="600" dirty="0">
                <a:solidFill>
                  <a:srgbClr val="92C5FC"/>
                </a:solidFill>
                <a:latin typeface="Courier New"/>
                <a:cs typeface="Courier New"/>
              </a:rPr>
              <a:t>#include</a:t>
            </a:r>
            <a:r>
              <a:rPr sz="600" spc="85" dirty="0">
                <a:solidFill>
                  <a:srgbClr val="92C5FC"/>
                </a:solidFill>
                <a:latin typeface="Courier New"/>
                <a:cs typeface="Courier New"/>
              </a:rPr>
              <a:t> </a:t>
            </a:r>
            <a:r>
              <a:rPr sz="600" spc="-10" dirty="0">
                <a:solidFill>
                  <a:srgbClr val="92C5FC"/>
                </a:solidFill>
                <a:latin typeface="Courier New"/>
                <a:cs typeface="Courier New"/>
              </a:rPr>
              <a:t>&lt;ACS712.h&gt;</a:t>
            </a:r>
            <a:endParaRPr sz="60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140"/>
              </a:spcBef>
            </a:pPr>
            <a:endParaRPr sz="600">
              <a:latin typeface="Courier New"/>
              <a:cs typeface="Courier New"/>
            </a:endParaRPr>
          </a:p>
          <a:p>
            <a:pPr marL="233679" marR="1717039" indent="-57785">
              <a:lnSpc>
                <a:spcPct val="113799"/>
              </a:lnSpc>
            </a:pPr>
            <a:r>
              <a:rPr sz="600" dirty="0">
                <a:solidFill>
                  <a:srgbClr val="FBD24D"/>
                </a:solidFill>
                <a:latin typeface="Courier New"/>
                <a:cs typeface="Courier New"/>
              </a:rPr>
              <a:t>void</a:t>
            </a:r>
            <a:r>
              <a:rPr sz="600" spc="65" dirty="0">
                <a:solidFill>
                  <a:srgbClr val="FBD24D"/>
                </a:solidFill>
                <a:latin typeface="Courier New"/>
                <a:cs typeface="Courier New"/>
              </a:rPr>
              <a:t> </a:t>
            </a:r>
            <a:r>
              <a:rPr sz="600" dirty="0">
                <a:solidFill>
                  <a:srgbClr val="FBD24D"/>
                </a:solidFill>
                <a:latin typeface="Courier New"/>
                <a:cs typeface="Courier New"/>
              </a:rPr>
              <a:t>setup()</a:t>
            </a:r>
            <a:r>
              <a:rPr sz="600" spc="65" dirty="0">
                <a:solidFill>
                  <a:srgbClr val="FBD24D"/>
                </a:solidFill>
                <a:latin typeface="Courier New"/>
                <a:cs typeface="Courier New"/>
              </a:rPr>
              <a:t> </a:t>
            </a:r>
            <a:r>
              <a:rPr sz="600" spc="-50" dirty="0">
                <a:solidFill>
                  <a:srgbClr val="FBD24D"/>
                </a:solidFill>
                <a:latin typeface="Courier New"/>
                <a:cs typeface="Courier New"/>
              </a:rPr>
              <a:t>{ </a:t>
            </a:r>
            <a:r>
              <a:rPr sz="600" spc="-10" dirty="0">
                <a:solidFill>
                  <a:srgbClr val="FFFFFF"/>
                </a:solidFill>
                <a:latin typeface="Courier New"/>
                <a:cs typeface="Courier New"/>
              </a:rPr>
              <a:t>Serial.begin(9600); initSensors();</a:t>
            </a:r>
            <a:endParaRPr sz="600">
              <a:latin typeface="Courier New"/>
              <a:cs typeface="Courier New"/>
            </a:endParaRPr>
          </a:p>
          <a:p>
            <a:pPr marL="176530">
              <a:lnSpc>
                <a:spcPct val="100000"/>
              </a:lnSpc>
              <a:spcBef>
                <a:spcPts val="100"/>
              </a:spcBef>
            </a:pPr>
            <a:r>
              <a:rPr sz="600" spc="-50" dirty="0">
                <a:solidFill>
                  <a:srgbClr val="FBD24D"/>
                </a:solidFill>
                <a:latin typeface="Courier New"/>
                <a:cs typeface="Courier New"/>
              </a:rPr>
              <a:t>}</a:t>
            </a:r>
            <a:endParaRPr sz="60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140"/>
              </a:spcBef>
            </a:pPr>
            <a:endParaRPr sz="600">
              <a:latin typeface="Courier New"/>
              <a:cs typeface="Courier New"/>
            </a:endParaRPr>
          </a:p>
          <a:p>
            <a:pPr marL="233679" marR="1954530" indent="-57785">
              <a:lnSpc>
                <a:spcPct val="113799"/>
              </a:lnSpc>
            </a:pPr>
            <a:r>
              <a:rPr sz="600" dirty="0">
                <a:solidFill>
                  <a:srgbClr val="FBD24D"/>
                </a:solidFill>
                <a:latin typeface="Courier New"/>
                <a:cs typeface="Courier New"/>
              </a:rPr>
              <a:t>void</a:t>
            </a:r>
            <a:r>
              <a:rPr sz="600" spc="55" dirty="0">
                <a:solidFill>
                  <a:srgbClr val="FBD24D"/>
                </a:solidFill>
                <a:latin typeface="Courier New"/>
                <a:cs typeface="Courier New"/>
              </a:rPr>
              <a:t> </a:t>
            </a:r>
            <a:r>
              <a:rPr sz="600" dirty="0">
                <a:solidFill>
                  <a:srgbClr val="FBD24D"/>
                </a:solidFill>
                <a:latin typeface="Courier New"/>
                <a:cs typeface="Courier New"/>
              </a:rPr>
              <a:t>loop()</a:t>
            </a:r>
            <a:r>
              <a:rPr sz="600" spc="60" dirty="0">
                <a:solidFill>
                  <a:srgbClr val="FBD24D"/>
                </a:solidFill>
                <a:latin typeface="Courier New"/>
                <a:cs typeface="Courier New"/>
              </a:rPr>
              <a:t> </a:t>
            </a:r>
            <a:r>
              <a:rPr sz="600" spc="-50" dirty="0">
                <a:solidFill>
                  <a:srgbClr val="FBD24D"/>
                </a:solidFill>
                <a:latin typeface="Courier New"/>
                <a:cs typeface="Courier New"/>
              </a:rPr>
              <a:t>{ </a:t>
            </a:r>
            <a:r>
              <a:rPr sz="600" spc="-10" dirty="0">
                <a:solidFill>
                  <a:srgbClr val="E1E8EF"/>
                </a:solidFill>
                <a:latin typeface="Courier New"/>
                <a:cs typeface="Courier New"/>
              </a:rPr>
              <a:t>collectData(); sendSerial();</a:t>
            </a:r>
            <a:endParaRPr sz="600">
              <a:latin typeface="Courier New"/>
              <a:cs typeface="Courier New"/>
            </a:endParaRPr>
          </a:p>
          <a:p>
            <a:pPr marL="176530">
              <a:lnSpc>
                <a:spcPct val="100000"/>
              </a:lnSpc>
              <a:spcBef>
                <a:spcPts val="100"/>
              </a:spcBef>
            </a:pPr>
            <a:r>
              <a:rPr sz="600" spc="-50" dirty="0">
                <a:solidFill>
                  <a:srgbClr val="FBD24D"/>
                </a:solidFill>
                <a:latin typeface="Courier New"/>
                <a:cs typeface="Courier New"/>
              </a:rPr>
              <a:t>}</a:t>
            </a:r>
            <a:endParaRPr sz="60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</a:pPr>
            <a:endParaRPr sz="60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595"/>
              </a:spcBef>
            </a:pPr>
            <a:endParaRPr sz="600">
              <a:latin typeface="Courier New"/>
              <a:cs typeface="Courier New"/>
            </a:endParaRPr>
          </a:p>
          <a:p>
            <a:pPr marL="142240">
              <a:lnSpc>
                <a:spcPct val="100000"/>
              </a:lnSpc>
            </a:pPr>
            <a:r>
              <a:rPr sz="65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Key</a:t>
            </a:r>
            <a:r>
              <a:rPr sz="650" spc="1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Functions</a:t>
            </a:r>
            <a:endParaRPr sz="650">
              <a:latin typeface="Malgun Gothic Semilight"/>
              <a:cs typeface="Malgun Gothic Semilight"/>
            </a:endParaRPr>
          </a:p>
          <a:p>
            <a:pPr marL="142240">
              <a:lnSpc>
                <a:spcPct val="100000"/>
              </a:lnSpc>
              <a:spcBef>
                <a:spcPts val="14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Data</a:t>
            </a:r>
            <a:r>
              <a:rPr sz="650" spc="10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collection,</a:t>
            </a:r>
            <a:r>
              <a:rPr sz="650" spc="8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sensor</a:t>
            </a:r>
            <a:r>
              <a:rPr sz="650" spc="10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interface,</a:t>
            </a:r>
            <a:r>
              <a:rPr sz="650" spc="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serial</a:t>
            </a:r>
            <a:r>
              <a:rPr sz="650" spc="8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communication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3124200" y="969263"/>
            <a:ext cx="2895600" cy="2478405"/>
            <a:chOff x="3124200" y="969263"/>
            <a:chExt cx="2895600" cy="2478405"/>
          </a:xfrm>
        </p:grpSpPr>
        <p:sp>
          <p:nvSpPr>
            <p:cNvPr id="14" name="object 14"/>
            <p:cNvSpPr/>
            <p:nvPr/>
          </p:nvSpPr>
          <p:spPr>
            <a:xfrm>
              <a:off x="3124200" y="969263"/>
              <a:ext cx="2895600" cy="2478405"/>
            </a:xfrm>
            <a:custGeom>
              <a:avLst/>
              <a:gdLst/>
              <a:ahLst/>
              <a:cxnLst/>
              <a:rect l="l" t="t" r="r" b="b"/>
              <a:pathLst>
                <a:path w="2895600" h="2478404">
                  <a:moveTo>
                    <a:pt x="2895600" y="0"/>
                  </a:moveTo>
                  <a:lnTo>
                    <a:pt x="0" y="0"/>
                  </a:lnTo>
                  <a:lnTo>
                    <a:pt x="0" y="2478024"/>
                  </a:lnTo>
                  <a:lnTo>
                    <a:pt x="2895600" y="2478024"/>
                  </a:lnTo>
                  <a:lnTo>
                    <a:pt x="28956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3124200" y="969263"/>
              <a:ext cx="27940" cy="2478405"/>
            </a:xfrm>
            <a:custGeom>
              <a:avLst/>
              <a:gdLst/>
              <a:ahLst/>
              <a:cxnLst/>
              <a:rect l="l" t="t" r="r" b="b"/>
              <a:pathLst>
                <a:path w="27939" h="2478404">
                  <a:moveTo>
                    <a:pt x="27431" y="0"/>
                  </a:moveTo>
                  <a:lnTo>
                    <a:pt x="0" y="0"/>
                  </a:lnTo>
                  <a:lnTo>
                    <a:pt x="0" y="2478024"/>
                  </a:lnTo>
                  <a:lnTo>
                    <a:pt x="27431" y="2478024"/>
                  </a:lnTo>
                  <a:lnTo>
                    <a:pt x="27431" y="0"/>
                  </a:lnTo>
                  <a:close/>
                </a:path>
              </a:pathLst>
            </a:custGeom>
            <a:solidFill>
              <a:srgbClr val="3A82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236976" y="1118615"/>
              <a:ext cx="131063" cy="128015"/>
            </a:xfrm>
            <a:prstGeom prst="rect">
              <a:avLst/>
            </a:prstGeom>
          </p:spPr>
        </p:pic>
      </p:grpSp>
      <p:sp>
        <p:nvSpPr>
          <p:cNvPr id="17" name="object 17"/>
          <p:cNvSpPr txBox="1"/>
          <p:nvPr/>
        </p:nvSpPr>
        <p:spPr>
          <a:xfrm>
            <a:off x="3151632" y="1087881"/>
            <a:ext cx="2868295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73685">
              <a:lnSpc>
                <a:spcPct val="100000"/>
              </a:lnSpc>
              <a:spcBef>
                <a:spcPts val="105"/>
              </a:spcBef>
            </a:pPr>
            <a:r>
              <a:rPr sz="10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Training</a:t>
            </a:r>
            <a:r>
              <a:rPr sz="1000" spc="44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Script</a:t>
            </a:r>
            <a:endParaRPr sz="1000">
              <a:latin typeface="Malgun Gothic Semilight"/>
              <a:cs typeface="Malgun Gothic Semiligh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236976" y="1368551"/>
            <a:ext cx="2667000" cy="1325880"/>
          </a:xfrm>
          <a:prstGeom prst="rect">
            <a:avLst/>
          </a:prstGeom>
          <a:solidFill>
            <a:srgbClr val="1E293A"/>
          </a:solidFill>
        </p:spPr>
        <p:txBody>
          <a:bodyPr vert="horz" wrap="square" lIns="0" tIns="80645" rIns="0" bIns="0" rtlCol="0">
            <a:spAutoFit/>
          </a:bodyPr>
          <a:lstStyle/>
          <a:p>
            <a:pPr marL="93980" marR="1469390">
              <a:lnSpc>
                <a:spcPct val="113700"/>
              </a:lnSpc>
              <a:spcBef>
                <a:spcPts val="635"/>
              </a:spcBef>
            </a:pPr>
            <a:r>
              <a:rPr sz="600" dirty="0">
                <a:solidFill>
                  <a:srgbClr val="34D299"/>
                </a:solidFill>
                <a:latin typeface="Courier New"/>
                <a:cs typeface="Courier New"/>
              </a:rPr>
              <a:t>#</a:t>
            </a:r>
            <a:r>
              <a:rPr sz="600" spc="40" dirty="0">
                <a:solidFill>
                  <a:srgbClr val="34D299"/>
                </a:solidFill>
                <a:latin typeface="Courier New"/>
                <a:cs typeface="Courier New"/>
              </a:rPr>
              <a:t> </a:t>
            </a:r>
            <a:r>
              <a:rPr sz="600" spc="-10" dirty="0">
                <a:solidFill>
                  <a:srgbClr val="34D299"/>
                </a:solidFill>
                <a:latin typeface="Courier New"/>
                <a:cs typeface="Courier New"/>
              </a:rPr>
              <a:t>predict_fault.py </a:t>
            </a:r>
            <a:r>
              <a:rPr sz="600" dirty="0">
                <a:solidFill>
                  <a:srgbClr val="92C5FC"/>
                </a:solidFill>
                <a:latin typeface="Courier New"/>
                <a:cs typeface="Courier New"/>
              </a:rPr>
              <a:t>import</a:t>
            </a:r>
            <a:r>
              <a:rPr sz="600" spc="60" dirty="0">
                <a:solidFill>
                  <a:srgbClr val="92C5FC"/>
                </a:solidFill>
                <a:latin typeface="Courier New"/>
                <a:cs typeface="Courier New"/>
              </a:rPr>
              <a:t> </a:t>
            </a:r>
            <a:r>
              <a:rPr sz="600" dirty="0">
                <a:solidFill>
                  <a:srgbClr val="92C5FC"/>
                </a:solidFill>
                <a:latin typeface="Courier New"/>
                <a:cs typeface="Courier New"/>
              </a:rPr>
              <a:t>tensorflow</a:t>
            </a:r>
            <a:r>
              <a:rPr sz="600" spc="60" dirty="0">
                <a:solidFill>
                  <a:srgbClr val="92C5FC"/>
                </a:solidFill>
                <a:latin typeface="Courier New"/>
                <a:cs typeface="Courier New"/>
              </a:rPr>
              <a:t> </a:t>
            </a:r>
            <a:r>
              <a:rPr sz="600" dirty="0">
                <a:solidFill>
                  <a:srgbClr val="92C5FC"/>
                </a:solidFill>
                <a:latin typeface="Courier New"/>
                <a:cs typeface="Courier New"/>
              </a:rPr>
              <a:t>as</a:t>
            </a:r>
            <a:r>
              <a:rPr sz="600" spc="65" dirty="0">
                <a:solidFill>
                  <a:srgbClr val="92C5FC"/>
                </a:solidFill>
                <a:latin typeface="Courier New"/>
                <a:cs typeface="Courier New"/>
              </a:rPr>
              <a:t> </a:t>
            </a:r>
            <a:r>
              <a:rPr sz="600" spc="-25" dirty="0">
                <a:solidFill>
                  <a:srgbClr val="92C5FC"/>
                </a:solidFill>
                <a:latin typeface="Courier New"/>
                <a:cs typeface="Courier New"/>
              </a:rPr>
              <a:t>tf </a:t>
            </a:r>
            <a:r>
              <a:rPr sz="600" dirty="0">
                <a:solidFill>
                  <a:srgbClr val="92C5FC"/>
                </a:solidFill>
                <a:latin typeface="Courier New"/>
                <a:cs typeface="Courier New"/>
              </a:rPr>
              <a:t>import</a:t>
            </a:r>
            <a:r>
              <a:rPr sz="600" spc="50" dirty="0">
                <a:solidFill>
                  <a:srgbClr val="92C5FC"/>
                </a:solidFill>
                <a:latin typeface="Courier New"/>
                <a:cs typeface="Courier New"/>
              </a:rPr>
              <a:t> </a:t>
            </a:r>
            <a:r>
              <a:rPr sz="600" dirty="0">
                <a:solidFill>
                  <a:srgbClr val="92C5FC"/>
                </a:solidFill>
                <a:latin typeface="Courier New"/>
                <a:cs typeface="Courier New"/>
              </a:rPr>
              <a:t>pandas</a:t>
            </a:r>
            <a:r>
              <a:rPr sz="600" spc="55" dirty="0">
                <a:solidFill>
                  <a:srgbClr val="92C5FC"/>
                </a:solidFill>
                <a:latin typeface="Courier New"/>
                <a:cs typeface="Courier New"/>
              </a:rPr>
              <a:t> </a:t>
            </a:r>
            <a:r>
              <a:rPr sz="600" dirty="0">
                <a:solidFill>
                  <a:srgbClr val="92C5FC"/>
                </a:solidFill>
                <a:latin typeface="Courier New"/>
                <a:cs typeface="Courier New"/>
              </a:rPr>
              <a:t>as</a:t>
            </a:r>
            <a:r>
              <a:rPr sz="600" spc="55" dirty="0">
                <a:solidFill>
                  <a:srgbClr val="92C5FC"/>
                </a:solidFill>
                <a:latin typeface="Courier New"/>
                <a:cs typeface="Courier New"/>
              </a:rPr>
              <a:t> </a:t>
            </a:r>
            <a:r>
              <a:rPr sz="600" spc="-25" dirty="0">
                <a:solidFill>
                  <a:srgbClr val="92C5FC"/>
                </a:solidFill>
                <a:latin typeface="Courier New"/>
                <a:cs typeface="Courier New"/>
              </a:rPr>
              <a:t>pd </a:t>
            </a:r>
            <a:r>
              <a:rPr sz="600" dirty="0">
                <a:solidFill>
                  <a:srgbClr val="92C5FC"/>
                </a:solidFill>
                <a:latin typeface="Courier New"/>
                <a:cs typeface="Courier New"/>
              </a:rPr>
              <a:t>import</a:t>
            </a:r>
            <a:r>
              <a:rPr sz="600" spc="45" dirty="0">
                <a:solidFill>
                  <a:srgbClr val="92C5FC"/>
                </a:solidFill>
                <a:latin typeface="Courier New"/>
                <a:cs typeface="Courier New"/>
              </a:rPr>
              <a:t> </a:t>
            </a:r>
            <a:r>
              <a:rPr sz="600" dirty="0">
                <a:solidFill>
                  <a:srgbClr val="92C5FC"/>
                </a:solidFill>
                <a:latin typeface="Courier New"/>
                <a:cs typeface="Courier New"/>
              </a:rPr>
              <a:t>numpy</a:t>
            </a:r>
            <a:r>
              <a:rPr sz="600" spc="50" dirty="0">
                <a:solidFill>
                  <a:srgbClr val="92C5FC"/>
                </a:solidFill>
                <a:latin typeface="Courier New"/>
                <a:cs typeface="Courier New"/>
              </a:rPr>
              <a:t> </a:t>
            </a:r>
            <a:r>
              <a:rPr sz="600" dirty="0">
                <a:solidFill>
                  <a:srgbClr val="92C5FC"/>
                </a:solidFill>
                <a:latin typeface="Courier New"/>
                <a:cs typeface="Courier New"/>
              </a:rPr>
              <a:t>as</a:t>
            </a:r>
            <a:r>
              <a:rPr sz="600" spc="75" dirty="0">
                <a:solidFill>
                  <a:srgbClr val="92C5FC"/>
                </a:solidFill>
                <a:latin typeface="Courier New"/>
                <a:cs typeface="Courier New"/>
              </a:rPr>
              <a:t> </a:t>
            </a:r>
            <a:r>
              <a:rPr sz="600" spc="-25" dirty="0">
                <a:solidFill>
                  <a:srgbClr val="92C5FC"/>
                </a:solidFill>
                <a:latin typeface="Courier New"/>
                <a:cs typeface="Courier New"/>
              </a:rPr>
              <a:t>np</a:t>
            </a:r>
            <a:endParaRPr sz="60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140"/>
              </a:spcBef>
            </a:pPr>
            <a:endParaRPr sz="600">
              <a:latin typeface="Courier New"/>
              <a:cs typeface="Courier New"/>
            </a:endParaRPr>
          </a:p>
          <a:p>
            <a:pPr marL="150495" marR="1553210" indent="-57150">
              <a:lnSpc>
                <a:spcPct val="113799"/>
              </a:lnSpc>
              <a:spcBef>
                <a:spcPts val="5"/>
              </a:spcBef>
            </a:pPr>
            <a:r>
              <a:rPr sz="600" dirty="0">
                <a:solidFill>
                  <a:srgbClr val="FBD24D"/>
                </a:solidFill>
                <a:latin typeface="Courier New"/>
                <a:cs typeface="Courier New"/>
              </a:rPr>
              <a:t>def</a:t>
            </a:r>
            <a:r>
              <a:rPr sz="600" spc="45" dirty="0">
                <a:solidFill>
                  <a:srgbClr val="FBD24D"/>
                </a:solidFill>
                <a:latin typeface="Courier New"/>
                <a:cs typeface="Courier New"/>
              </a:rPr>
              <a:t> </a:t>
            </a:r>
            <a:r>
              <a:rPr sz="600" spc="-10" dirty="0">
                <a:solidFill>
                  <a:srgbClr val="FBD24D"/>
                </a:solidFill>
                <a:latin typeface="Courier New"/>
                <a:cs typeface="Courier New"/>
              </a:rPr>
              <a:t>build_model(): </a:t>
            </a:r>
            <a:r>
              <a:rPr sz="600" dirty="0">
                <a:solidFill>
                  <a:srgbClr val="FFFFFF"/>
                </a:solidFill>
                <a:latin typeface="Courier New"/>
                <a:cs typeface="Courier New"/>
              </a:rPr>
              <a:t>model</a:t>
            </a:r>
            <a:r>
              <a:rPr sz="600" spc="35" dirty="0">
                <a:solidFill>
                  <a:srgbClr val="FFFFFF"/>
                </a:solidFill>
                <a:latin typeface="Courier New"/>
                <a:cs typeface="Courier New"/>
              </a:rPr>
              <a:t> </a:t>
            </a:r>
            <a:r>
              <a:rPr sz="600" dirty="0">
                <a:solidFill>
                  <a:srgbClr val="FFFFFF"/>
                </a:solidFill>
                <a:latin typeface="Courier New"/>
                <a:cs typeface="Courier New"/>
              </a:rPr>
              <a:t>=</a:t>
            </a:r>
            <a:r>
              <a:rPr sz="600" spc="65" dirty="0">
                <a:solidFill>
                  <a:srgbClr val="FFFFFF"/>
                </a:solidFill>
                <a:latin typeface="Courier New"/>
                <a:cs typeface="Courier New"/>
              </a:rPr>
              <a:t> </a:t>
            </a:r>
            <a:r>
              <a:rPr sz="600" spc="-10" dirty="0">
                <a:solidFill>
                  <a:srgbClr val="FFFFFF"/>
                </a:solidFill>
                <a:latin typeface="Courier New"/>
                <a:cs typeface="Courier New"/>
              </a:rPr>
              <a:t>Sequential() model.add(Dense(64)) </a:t>
            </a:r>
            <a:r>
              <a:rPr sz="600" dirty="0">
                <a:solidFill>
                  <a:srgbClr val="FFFFFF"/>
                </a:solidFill>
                <a:latin typeface="Courier New"/>
                <a:cs typeface="Courier New"/>
              </a:rPr>
              <a:t>return</a:t>
            </a:r>
            <a:r>
              <a:rPr sz="600" spc="75" dirty="0">
                <a:solidFill>
                  <a:srgbClr val="FFFFFF"/>
                </a:solidFill>
                <a:latin typeface="Courier New"/>
                <a:cs typeface="Courier New"/>
              </a:rPr>
              <a:t> </a:t>
            </a:r>
            <a:r>
              <a:rPr sz="600" spc="-10" dirty="0">
                <a:solidFill>
                  <a:srgbClr val="FFFFFF"/>
                </a:solidFill>
                <a:latin typeface="Courier New"/>
                <a:cs typeface="Courier New"/>
              </a:rPr>
              <a:t>model</a:t>
            </a:r>
            <a:endParaRPr sz="60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235"/>
              </a:spcBef>
            </a:pPr>
            <a:endParaRPr sz="600">
              <a:latin typeface="Courier New"/>
              <a:cs typeface="Courier New"/>
            </a:endParaRPr>
          </a:p>
          <a:p>
            <a:pPr marL="93980">
              <a:lnSpc>
                <a:spcPct val="100000"/>
              </a:lnSpc>
            </a:pPr>
            <a:r>
              <a:rPr sz="600" dirty="0">
                <a:solidFill>
                  <a:srgbClr val="E1E8EF"/>
                </a:solidFill>
                <a:latin typeface="Courier New"/>
                <a:cs typeface="Courier New"/>
              </a:rPr>
              <a:t>model.fit(X_train,</a:t>
            </a:r>
            <a:r>
              <a:rPr sz="600" spc="190" dirty="0">
                <a:solidFill>
                  <a:srgbClr val="E1E8EF"/>
                </a:solidFill>
                <a:latin typeface="Courier New"/>
                <a:cs typeface="Courier New"/>
              </a:rPr>
              <a:t> </a:t>
            </a:r>
            <a:r>
              <a:rPr sz="600" spc="-10" dirty="0">
                <a:solidFill>
                  <a:srgbClr val="E1E8EF"/>
                </a:solidFill>
                <a:latin typeface="Courier New"/>
                <a:cs typeface="Courier New"/>
              </a:rPr>
              <a:t>y_train)</a:t>
            </a:r>
            <a:endParaRPr sz="600">
              <a:latin typeface="Courier New"/>
              <a:cs typeface="Courier New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236976" y="2782823"/>
            <a:ext cx="2667000" cy="341630"/>
          </a:xfrm>
          <a:prstGeom prst="rect">
            <a:avLst/>
          </a:prstGeom>
          <a:solidFill>
            <a:srgbClr val="EEF6FF"/>
          </a:solidFill>
        </p:spPr>
        <p:txBody>
          <a:bodyPr vert="horz" wrap="square" lIns="0" tIns="59690" rIns="0" bIns="0" rtlCol="0">
            <a:spAutoFit/>
          </a:bodyPr>
          <a:lstStyle/>
          <a:p>
            <a:pPr marL="59055">
              <a:lnSpc>
                <a:spcPct val="100000"/>
              </a:lnSpc>
              <a:spcBef>
                <a:spcPts val="470"/>
              </a:spcBef>
            </a:pPr>
            <a:r>
              <a:rPr sz="65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Libraries</a:t>
            </a:r>
            <a:endParaRPr sz="650">
              <a:latin typeface="Malgun Gothic Semilight"/>
              <a:cs typeface="Malgun Gothic Semilight"/>
            </a:endParaRPr>
          </a:p>
          <a:p>
            <a:pPr marL="59055">
              <a:lnSpc>
                <a:spcPct val="100000"/>
              </a:lnSpc>
              <a:spcBef>
                <a:spcPts val="14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TensorFlow,</a:t>
            </a:r>
            <a:r>
              <a:rPr sz="650" spc="1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Pandas,</a:t>
            </a:r>
            <a:r>
              <a:rPr sz="650" spc="14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NumPy,</a:t>
            </a:r>
            <a:r>
              <a:rPr sz="650" spc="114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Scikit-</a:t>
            </a:r>
            <a:r>
              <a:rPr sz="650" spc="-2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learn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6132576" y="969263"/>
            <a:ext cx="2898775" cy="2478405"/>
            <a:chOff x="6132576" y="969263"/>
            <a:chExt cx="2898775" cy="2478405"/>
          </a:xfrm>
        </p:grpSpPr>
        <p:sp>
          <p:nvSpPr>
            <p:cNvPr id="21" name="object 21"/>
            <p:cNvSpPr/>
            <p:nvPr/>
          </p:nvSpPr>
          <p:spPr>
            <a:xfrm>
              <a:off x="6132576" y="969263"/>
              <a:ext cx="2898775" cy="2478405"/>
            </a:xfrm>
            <a:custGeom>
              <a:avLst/>
              <a:gdLst/>
              <a:ahLst/>
              <a:cxnLst/>
              <a:rect l="l" t="t" r="r" b="b"/>
              <a:pathLst>
                <a:path w="2898775" h="2478404">
                  <a:moveTo>
                    <a:pt x="2898648" y="0"/>
                  </a:moveTo>
                  <a:lnTo>
                    <a:pt x="0" y="0"/>
                  </a:lnTo>
                  <a:lnTo>
                    <a:pt x="0" y="2478024"/>
                  </a:lnTo>
                  <a:lnTo>
                    <a:pt x="2898648" y="2478024"/>
                  </a:lnTo>
                  <a:lnTo>
                    <a:pt x="28986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6132576" y="969263"/>
              <a:ext cx="30480" cy="2478405"/>
            </a:xfrm>
            <a:custGeom>
              <a:avLst/>
              <a:gdLst/>
              <a:ahLst/>
              <a:cxnLst/>
              <a:rect l="l" t="t" r="r" b="b"/>
              <a:pathLst>
                <a:path w="30479" h="2478404">
                  <a:moveTo>
                    <a:pt x="30479" y="0"/>
                  </a:moveTo>
                  <a:lnTo>
                    <a:pt x="0" y="0"/>
                  </a:lnTo>
                  <a:lnTo>
                    <a:pt x="0" y="2478024"/>
                  </a:lnTo>
                  <a:lnTo>
                    <a:pt x="30479" y="2478024"/>
                  </a:lnTo>
                  <a:lnTo>
                    <a:pt x="30479" y="0"/>
                  </a:lnTo>
                  <a:close/>
                </a:path>
              </a:pathLst>
            </a:custGeom>
            <a:solidFill>
              <a:srgbClr val="3A82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" name="object 2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248400" y="1118615"/>
              <a:ext cx="128015" cy="128015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6248400" y="1368551"/>
              <a:ext cx="2667000" cy="1432560"/>
            </a:xfrm>
            <a:custGeom>
              <a:avLst/>
              <a:gdLst/>
              <a:ahLst/>
              <a:cxnLst/>
              <a:rect l="l" t="t" r="r" b="b"/>
              <a:pathLst>
                <a:path w="2667000" h="1432560">
                  <a:moveTo>
                    <a:pt x="2667000" y="0"/>
                  </a:moveTo>
                  <a:lnTo>
                    <a:pt x="0" y="0"/>
                  </a:lnTo>
                  <a:lnTo>
                    <a:pt x="0" y="1432560"/>
                  </a:lnTo>
                  <a:lnTo>
                    <a:pt x="2667000" y="1432560"/>
                  </a:lnTo>
                  <a:lnTo>
                    <a:pt x="2667000" y="0"/>
                  </a:lnTo>
                  <a:close/>
                </a:path>
              </a:pathLst>
            </a:custGeom>
            <a:solidFill>
              <a:srgbClr val="1E293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6248400" y="2886455"/>
              <a:ext cx="2667000" cy="341630"/>
            </a:xfrm>
            <a:custGeom>
              <a:avLst/>
              <a:gdLst/>
              <a:ahLst/>
              <a:cxnLst/>
              <a:rect l="l" t="t" r="r" b="b"/>
              <a:pathLst>
                <a:path w="2667000" h="341630">
                  <a:moveTo>
                    <a:pt x="2667000" y="0"/>
                  </a:moveTo>
                  <a:lnTo>
                    <a:pt x="0" y="0"/>
                  </a:lnTo>
                  <a:lnTo>
                    <a:pt x="0" y="341375"/>
                  </a:lnTo>
                  <a:lnTo>
                    <a:pt x="2667000" y="341375"/>
                  </a:lnTo>
                  <a:lnTo>
                    <a:pt x="2667000" y="0"/>
                  </a:lnTo>
                  <a:close/>
                </a:path>
              </a:pathLst>
            </a:custGeom>
            <a:solidFill>
              <a:srgbClr val="EEF6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" name="object 26"/>
          <p:cNvSpPr txBox="1"/>
          <p:nvPr/>
        </p:nvSpPr>
        <p:spPr>
          <a:xfrm>
            <a:off x="6163055" y="1087881"/>
            <a:ext cx="2868295" cy="20891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73050">
              <a:lnSpc>
                <a:spcPct val="100000"/>
              </a:lnSpc>
              <a:spcBef>
                <a:spcPts val="105"/>
              </a:spcBef>
            </a:pPr>
            <a:r>
              <a:rPr sz="10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Live</a:t>
            </a:r>
            <a:r>
              <a:rPr sz="1000" spc="14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Prediction</a:t>
            </a:r>
            <a:endParaRPr sz="1000">
              <a:latin typeface="Malgun Gothic Semilight"/>
              <a:cs typeface="Malgun Gothic Semilight"/>
            </a:endParaRPr>
          </a:p>
          <a:p>
            <a:pPr marL="178435">
              <a:lnSpc>
                <a:spcPct val="100000"/>
              </a:lnSpc>
              <a:spcBef>
                <a:spcPts val="1639"/>
              </a:spcBef>
            </a:pPr>
            <a:r>
              <a:rPr sz="600" dirty="0">
                <a:solidFill>
                  <a:srgbClr val="34D299"/>
                </a:solidFill>
                <a:latin typeface="Courier New"/>
                <a:cs typeface="Courier New"/>
              </a:rPr>
              <a:t>#</a:t>
            </a:r>
            <a:r>
              <a:rPr sz="600" spc="40" dirty="0">
                <a:solidFill>
                  <a:srgbClr val="34D299"/>
                </a:solidFill>
                <a:latin typeface="Courier New"/>
                <a:cs typeface="Courier New"/>
              </a:rPr>
              <a:t> </a:t>
            </a:r>
            <a:r>
              <a:rPr sz="600" spc="-10" dirty="0">
                <a:solidFill>
                  <a:srgbClr val="34D299"/>
                </a:solidFill>
                <a:latin typeface="Courier New"/>
                <a:cs typeface="Courier New"/>
              </a:rPr>
              <a:t>predict_fault_live.py</a:t>
            </a:r>
            <a:endParaRPr sz="600">
              <a:latin typeface="Courier New"/>
              <a:cs typeface="Courier New"/>
            </a:endParaRPr>
          </a:p>
          <a:p>
            <a:pPr marL="178435">
              <a:lnSpc>
                <a:spcPct val="100000"/>
              </a:lnSpc>
              <a:spcBef>
                <a:spcPts val="100"/>
              </a:spcBef>
            </a:pPr>
            <a:r>
              <a:rPr sz="600" dirty="0">
                <a:solidFill>
                  <a:srgbClr val="92C5FC"/>
                </a:solidFill>
                <a:latin typeface="Courier New"/>
                <a:cs typeface="Courier New"/>
              </a:rPr>
              <a:t>import</a:t>
            </a:r>
            <a:r>
              <a:rPr sz="600" spc="70" dirty="0">
                <a:solidFill>
                  <a:srgbClr val="92C5FC"/>
                </a:solidFill>
                <a:latin typeface="Courier New"/>
                <a:cs typeface="Courier New"/>
              </a:rPr>
              <a:t> </a:t>
            </a:r>
            <a:r>
              <a:rPr sz="600" spc="-10" dirty="0">
                <a:solidFill>
                  <a:srgbClr val="92C5FC"/>
                </a:solidFill>
                <a:latin typeface="Courier New"/>
                <a:cs typeface="Courier New"/>
              </a:rPr>
              <a:t>serial</a:t>
            </a:r>
            <a:endParaRPr sz="600">
              <a:latin typeface="Courier New"/>
              <a:cs typeface="Courier New"/>
            </a:endParaRPr>
          </a:p>
          <a:p>
            <a:pPr marL="178435">
              <a:lnSpc>
                <a:spcPct val="100000"/>
              </a:lnSpc>
              <a:spcBef>
                <a:spcPts val="100"/>
              </a:spcBef>
            </a:pPr>
            <a:r>
              <a:rPr sz="600" dirty="0">
                <a:solidFill>
                  <a:srgbClr val="92C5FC"/>
                </a:solidFill>
                <a:latin typeface="Courier New"/>
                <a:cs typeface="Courier New"/>
              </a:rPr>
              <a:t>import</a:t>
            </a:r>
            <a:r>
              <a:rPr sz="600" spc="75" dirty="0">
                <a:solidFill>
                  <a:srgbClr val="92C5FC"/>
                </a:solidFill>
                <a:latin typeface="Courier New"/>
                <a:cs typeface="Courier New"/>
              </a:rPr>
              <a:t> </a:t>
            </a:r>
            <a:r>
              <a:rPr sz="600" spc="-10" dirty="0">
                <a:solidFill>
                  <a:srgbClr val="92C5FC"/>
                </a:solidFill>
                <a:latin typeface="Courier New"/>
                <a:cs typeface="Courier New"/>
              </a:rPr>
              <a:t>joblib</a:t>
            </a:r>
            <a:endParaRPr sz="60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240"/>
              </a:spcBef>
            </a:pPr>
            <a:endParaRPr sz="600">
              <a:latin typeface="Courier New"/>
              <a:cs typeface="Courier New"/>
            </a:endParaRPr>
          </a:p>
          <a:p>
            <a:pPr marL="178435">
              <a:lnSpc>
                <a:spcPct val="100000"/>
              </a:lnSpc>
            </a:pPr>
            <a:r>
              <a:rPr sz="600" dirty="0">
                <a:solidFill>
                  <a:srgbClr val="FBD24D"/>
                </a:solidFill>
                <a:latin typeface="Courier New"/>
                <a:cs typeface="Courier New"/>
              </a:rPr>
              <a:t>def</a:t>
            </a:r>
            <a:r>
              <a:rPr sz="600" spc="45" dirty="0">
                <a:solidFill>
                  <a:srgbClr val="FBD24D"/>
                </a:solidFill>
                <a:latin typeface="Courier New"/>
                <a:cs typeface="Courier New"/>
              </a:rPr>
              <a:t> </a:t>
            </a:r>
            <a:r>
              <a:rPr sz="600" spc="-10" dirty="0">
                <a:solidFill>
                  <a:srgbClr val="FBD24D"/>
                </a:solidFill>
                <a:latin typeface="Courier New"/>
                <a:cs typeface="Courier New"/>
              </a:rPr>
              <a:t>predict_live():</a:t>
            </a:r>
            <a:endParaRPr sz="600">
              <a:latin typeface="Courier New"/>
              <a:cs typeface="Courier New"/>
            </a:endParaRPr>
          </a:p>
          <a:p>
            <a:pPr marL="236220" marR="1289050">
              <a:lnSpc>
                <a:spcPct val="113799"/>
              </a:lnSpc>
            </a:pPr>
            <a:r>
              <a:rPr sz="600" dirty="0">
                <a:solidFill>
                  <a:srgbClr val="FFFFFF"/>
                </a:solidFill>
                <a:latin typeface="Courier New"/>
                <a:cs typeface="Courier New"/>
              </a:rPr>
              <a:t>data</a:t>
            </a:r>
            <a:r>
              <a:rPr sz="600" spc="35" dirty="0">
                <a:solidFill>
                  <a:srgbClr val="FFFFFF"/>
                </a:solidFill>
                <a:latin typeface="Courier New"/>
                <a:cs typeface="Courier New"/>
              </a:rPr>
              <a:t> </a:t>
            </a:r>
            <a:r>
              <a:rPr sz="600" dirty="0">
                <a:solidFill>
                  <a:srgbClr val="FFFFFF"/>
                </a:solidFill>
                <a:latin typeface="Courier New"/>
                <a:cs typeface="Courier New"/>
              </a:rPr>
              <a:t>=</a:t>
            </a:r>
            <a:r>
              <a:rPr sz="600" spc="40" dirty="0">
                <a:solidFill>
                  <a:srgbClr val="FFFFFF"/>
                </a:solidFill>
                <a:latin typeface="Courier New"/>
                <a:cs typeface="Courier New"/>
              </a:rPr>
              <a:t> </a:t>
            </a:r>
            <a:r>
              <a:rPr sz="600" spc="-10" dirty="0">
                <a:solidFill>
                  <a:srgbClr val="FFFFFF"/>
                </a:solidFill>
                <a:latin typeface="Courier New"/>
                <a:cs typeface="Courier New"/>
              </a:rPr>
              <a:t>read_serial()</a:t>
            </a:r>
            <a:r>
              <a:rPr sz="600" spc="500" dirty="0">
                <a:solidFill>
                  <a:srgbClr val="FFFFFF"/>
                </a:solidFill>
                <a:latin typeface="Courier New"/>
                <a:cs typeface="Courier New"/>
              </a:rPr>
              <a:t> </a:t>
            </a:r>
            <a:r>
              <a:rPr sz="600" dirty="0">
                <a:solidFill>
                  <a:srgbClr val="FFFFFF"/>
                </a:solidFill>
                <a:latin typeface="Courier New"/>
                <a:cs typeface="Courier New"/>
              </a:rPr>
              <a:t>features</a:t>
            </a:r>
            <a:r>
              <a:rPr sz="600" spc="45" dirty="0">
                <a:solidFill>
                  <a:srgbClr val="FFFFFF"/>
                </a:solidFill>
                <a:latin typeface="Courier New"/>
                <a:cs typeface="Courier New"/>
              </a:rPr>
              <a:t> </a:t>
            </a:r>
            <a:r>
              <a:rPr sz="600" dirty="0">
                <a:solidFill>
                  <a:srgbClr val="FFFFFF"/>
                </a:solidFill>
                <a:latin typeface="Courier New"/>
                <a:cs typeface="Courier New"/>
              </a:rPr>
              <a:t>=</a:t>
            </a:r>
            <a:r>
              <a:rPr sz="600" spc="80" dirty="0">
                <a:solidFill>
                  <a:srgbClr val="FFFFFF"/>
                </a:solidFill>
                <a:latin typeface="Courier New"/>
                <a:cs typeface="Courier New"/>
              </a:rPr>
              <a:t> </a:t>
            </a:r>
            <a:r>
              <a:rPr sz="600" spc="-10" dirty="0">
                <a:solidFill>
                  <a:srgbClr val="FFFFFF"/>
                </a:solidFill>
                <a:latin typeface="Courier New"/>
                <a:cs typeface="Courier New"/>
              </a:rPr>
              <a:t>extract(data) </a:t>
            </a:r>
            <a:r>
              <a:rPr sz="600" dirty="0">
                <a:solidFill>
                  <a:srgbClr val="FFFFFF"/>
                </a:solidFill>
                <a:latin typeface="Courier New"/>
                <a:cs typeface="Courier New"/>
              </a:rPr>
              <a:t>prediction</a:t>
            </a:r>
            <a:r>
              <a:rPr sz="600" spc="80" dirty="0">
                <a:solidFill>
                  <a:srgbClr val="FFFFFF"/>
                </a:solidFill>
                <a:latin typeface="Courier New"/>
                <a:cs typeface="Courier New"/>
              </a:rPr>
              <a:t> </a:t>
            </a:r>
            <a:r>
              <a:rPr sz="600" dirty="0">
                <a:solidFill>
                  <a:srgbClr val="FFFFFF"/>
                </a:solidFill>
                <a:latin typeface="Courier New"/>
                <a:cs typeface="Courier New"/>
              </a:rPr>
              <a:t>=</a:t>
            </a:r>
            <a:r>
              <a:rPr sz="600" spc="55" dirty="0">
                <a:solidFill>
                  <a:srgbClr val="FFFFFF"/>
                </a:solidFill>
                <a:latin typeface="Courier New"/>
                <a:cs typeface="Courier New"/>
              </a:rPr>
              <a:t> </a:t>
            </a:r>
            <a:r>
              <a:rPr sz="600" spc="-10" dirty="0">
                <a:solidFill>
                  <a:srgbClr val="FFFFFF"/>
                </a:solidFill>
                <a:latin typeface="Courier New"/>
                <a:cs typeface="Courier New"/>
              </a:rPr>
              <a:t>model.predict() </a:t>
            </a:r>
            <a:r>
              <a:rPr sz="600" dirty="0">
                <a:solidFill>
                  <a:srgbClr val="E1E8EF"/>
                </a:solidFill>
                <a:latin typeface="Courier New"/>
                <a:cs typeface="Courier New"/>
              </a:rPr>
              <a:t>return</a:t>
            </a:r>
            <a:r>
              <a:rPr sz="600" spc="75" dirty="0">
                <a:solidFill>
                  <a:srgbClr val="E1E8EF"/>
                </a:solidFill>
                <a:latin typeface="Courier New"/>
                <a:cs typeface="Courier New"/>
              </a:rPr>
              <a:t> </a:t>
            </a:r>
            <a:r>
              <a:rPr sz="600" spc="-10" dirty="0">
                <a:solidFill>
                  <a:srgbClr val="E1E8EF"/>
                </a:solidFill>
                <a:latin typeface="Courier New"/>
                <a:cs typeface="Courier New"/>
              </a:rPr>
              <a:t>fault_location</a:t>
            </a:r>
            <a:endParaRPr sz="60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135"/>
              </a:spcBef>
            </a:pPr>
            <a:endParaRPr sz="600">
              <a:latin typeface="Courier New"/>
              <a:cs typeface="Courier New"/>
            </a:endParaRPr>
          </a:p>
          <a:p>
            <a:pPr marL="236220" marR="1955800" indent="-57785">
              <a:lnSpc>
                <a:spcPct val="113999"/>
              </a:lnSpc>
            </a:pPr>
            <a:r>
              <a:rPr sz="600" dirty="0">
                <a:solidFill>
                  <a:srgbClr val="C4B5FC"/>
                </a:solidFill>
                <a:latin typeface="Courier New"/>
                <a:cs typeface="Courier New"/>
              </a:rPr>
              <a:t>while</a:t>
            </a:r>
            <a:r>
              <a:rPr sz="600" spc="55" dirty="0">
                <a:solidFill>
                  <a:srgbClr val="C4B5FC"/>
                </a:solidFill>
                <a:latin typeface="Courier New"/>
                <a:cs typeface="Courier New"/>
              </a:rPr>
              <a:t> </a:t>
            </a:r>
            <a:r>
              <a:rPr sz="600" spc="-10" dirty="0">
                <a:solidFill>
                  <a:srgbClr val="C4B5FC"/>
                </a:solidFill>
                <a:latin typeface="Courier New"/>
                <a:cs typeface="Courier New"/>
              </a:rPr>
              <a:t>True: </a:t>
            </a:r>
            <a:r>
              <a:rPr sz="600" spc="-10" dirty="0">
                <a:solidFill>
                  <a:srgbClr val="E1E8EF"/>
                </a:solidFill>
                <a:latin typeface="Courier New"/>
                <a:cs typeface="Courier New"/>
              </a:rPr>
              <a:t>predict_live()</a:t>
            </a:r>
            <a:endParaRPr sz="60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</a:pPr>
            <a:endParaRPr sz="60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sz="600">
              <a:latin typeface="Courier New"/>
              <a:cs typeface="Courier New"/>
            </a:endParaRPr>
          </a:p>
          <a:p>
            <a:pPr marL="144780">
              <a:lnSpc>
                <a:spcPct val="100000"/>
              </a:lnSpc>
            </a:pPr>
            <a:r>
              <a:rPr sz="65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Features</a:t>
            </a:r>
            <a:endParaRPr sz="650">
              <a:latin typeface="Malgun Gothic Semilight"/>
              <a:cs typeface="Malgun Gothic Semilight"/>
            </a:endParaRPr>
          </a:p>
          <a:p>
            <a:pPr marL="144780">
              <a:lnSpc>
                <a:spcPct val="100000"/>
              </a:lnSpc>
              <a:spcBef>
                <a:spcPts val="14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Real-time</a:t>
            </a:r>
            <a:r>
              <a:rPr sz="650" spc="1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processing,</a:t>
            </a:r>
            <a:r>
              <a:rPr sz="650" spc="9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serial</a:t>
            </a:r>
            <a:r>
              <a:rPr sz="650" spc="9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communication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117347" y="3534155"/>
            <a:ext cx="2164080" cy="768350"/>
            <a:chOff x="117347" y="3534155"/>
            <a:chExt cx="2164080" cy="768350"/>
          </a:xfrm>
        </p:grpSpPr>
        <p:sp>
          <p:nvSpPr>
            <p:cNvPr id="28" name="object 28"/>
            <p:cNvSpPr/>
            <p:nvPr/>
          </p:nvSpPr>
          <p:spPr>
            <a:xfrm>
              <a:off x="117347" y="3534155"/>
              <a:ext cx="2164080" cy="768350"/>
            </a:xfrm>
            <a:custGeom>
              <a:avLst/>
              <a:gdLst/>
              <a:ahLst/>
              <a:cxnLst/>
              <a:rect l="l" t="t" r="r" b="b"/>
              <a:pathLst>
                <a:path w="2164080" h="768350">
                  <a:moveTo>
                    <a:pt x="2164080" y="0"/>
                  </a:moveTo>
                  <a:lnTo>
                    <a:pt x="0" y="0"/>
                  </a:lnTo>
                  <a:lnTo>
                    <a:pt x="0" y="768096"/>
                  </a:lnTo>
                  <a:lnTo>
                    <a:pt x="2164080" y="768096"/>
                  </a:lnTo>
                  <a:lnTo>
                    <a:pt x="2164080" y="0"/>
                  </a:lnTo>
                  <a:close/>
                </a:path>
              </a:pathLst>
            </a:custGeom>
            <a:solidFill>
              <a:srgbClr val="DBEA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" name="object 2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39951" y="3660647"/>
              <a:ext cx="112775" cy="128015"/>
            </a:xfrm>
            <a:prstGeom prst="rect">
              <a:avLst/>
            </a:prstGeom>
          </p:spPr>
        </p:pic>
      </p:grpSp>
      <p:sp>
        <p:nvSpPr>
          <p:cNvPr id="30" name="object 30"/>
          <p:cNvSpPr txBox="1"/>
          <p:nvPr/>
        </p:nvSpPr>
        <p:spPr>
          <a:xfrm>
            <a:off x="117347" y="3534155"/>
            <a:ext cx="2164080" cy="768350"/>
          </a:xfrm>
          <a:prstGeom prst="rect">
            <a:avLst/>
          </a:prstGeom>
          <a:ln w="3175">
            <a:solidFill>
              <a:srgbClr val="3A82F6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15"/>
              </a:spcBef>
            </a:pPr>
            <a:endParaRPr sz="800">
              <a:latin typeface="Times New Roman"/>
              <a:cs typeface="Times New Roman"/>
            </a:endParaRPr>
          </a:p>
          <a:p>
            <a:pPr marL="59055" algn="ctr">
              <a:lnSpc>
                <a:spcPct val="100000"/>
              </a:lnSpc>
            </a:pP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Python</a:t>
            </a:r>
            <a:r>
              <a:rPr sz="800" spc="6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spc="-2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3.8+</a:t>
            </a:r>
            <a:endParaRPr sz="800">
              <a:latin typeface="Malgun Gothic Semilight"/>
              <a:cs typeface="Malgun Gothic Semilight"/>
            </a:endParaRPr>
          </a:p>
          <a:p>
            <a:pPr marL="63500" algn="ctr">
              <a:lnSpc>
                <a:spcPct val="100000"/>
              </a:lnSpc>
              <a:spcBef>
                <a:spcPts val="1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Core</a:t>
            </a:r>
            <a:r>
              <a:rPr sz="650" spc="5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language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2366772" y="3534155"/>
            <a:ext cx="2164080" cy="768350"/>
            <a:chOff x="2366772" y="3534155"/>
            <a:chExt cx="2164080" cy="768350"/>
          </a:xfrm>
        </p:grpSpPr>
        <p:sp>
          <p:nvSpPr>
            <p:cNvPr id="32" name="object 32"/>
            <p:cNvSpPr/>
            <p:nvPr/>
          </p:nvSpPr>
          <p:spPr>
            <a:xfrm>
              <a:off x="2366772" y="3534155"/>
              <a:ext cx="2164080" cy="768350"/>
            </a:xfrm>
            <a:custGeom>
              <a:avLst/>
              <a:gdLst/>
              <a:ahLst/>
              <a:cxnLst/>
              <a:rect l="l" t="t" r="r" b="b"/>
              <a:pathLst>
                <a:path w="2164079" h="768350">
                  <a:moveTo>
                    <a:pt x="2164079" y="0"/>
                  </a:moveTo>
                  <a:lnTo>
                    <a:pt x="0" y="0"/>
                  </a:lnTo>
                  <a:lnTo>
                    <a:pt x="0" y="768096"/>
                  </a:lnTo>
                  <a:lnTo>
                    <a:pt x="2164079" y="768096"/>
                  </a:lnTo>
                  <a:lnTo>
                    <a:pt x="2164079" y="0"/>
                  </a:lnTo>
                  <a:close/>
                </a:path>
              </a:pathLst>
            </a:custGeom>
            <a:solidFill>
              <a:srgbClr val="DBEA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" name="object 3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383280" y="3660647"/>
              <a:ext cx="128015" cy="128015"/>
            </a:xfrm>
            <a:prstGeom prst="rect">
              <a:avLst/>
            </a:prstGeom>
          </p:spPr>
        </p:pic>
      </p:grpSp>
      <p:sp>
        <p:nvSpPr>
          <p:cNvPr id="34" name="object 34"/>
          <p:cNvSpPr txBox="1"/>
          <p:nvPr/>
        </p:nvSpPr>
        <p:spPr>
          <a:xfrm>
            <a:off x="2366772" y="3534155"/>
            <a:ext cx="2164080" cy="768350"/>
          </a:xfrm>
          <a:prstGeom prst="rect">
            <a:avLst/>
          </a:prstGeom>
          <a:ln w="3175">
            <a:solidFill>
              <a:srgbClr val="3A82F6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15"/>
              </a:spcBef>
            </a:pPr>
            <a:endParaRPr sz="800">
              <a:latin typeface="Times New Roman"/>
              <a:cs typeface="Times New Roman"/>
            </a:endParaRPr>
          </a:p>
          <a:p>
            <a:pPr marL="62230" algn="ctr">
              <a:lnSpc>
                <a:spcPct val="100000"/>
              </a:lnSpc>
            </a:pPr>
            <a:r>
              <a:rPr sz="8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TensorFlow</a:t>
            </a:r>
            <a:endParaRPr sz="800">
              <a:latin typeface="Malgun Gothic Semilight"/>
              <a:cs typeface="Malgun Gothic Semilight"/>
            </a:endParaRPr>
          </a:p>
          <a:p>
            <a:pPr marL="65405" algn="ctr">
              <a:lnSpc>
                <a:spcPct val="100000"/>
              </a:lnSpc>
              <a:spcBef>
                <a:spcPts val="1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Deep</a:t>
            </a:r>
            <a:r>
              <a:rPr sz="650" spc="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learning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4616196" y="3534155"/>
            <a:ext cx="2164080" cy="768350"/>
            <a:chOff x="4616196" y="3534155"/>
            <a:chExt cx="2164080" cy="768350"/>
          </a:xfrm>
        </p:grpSpPr>
        <p:sp>
          <p:nvSpPr>
            <p:cNvPr id="36" name="object 36"/>
            <p:cNvSpPr/>
            <p:nvPr/>
          </p:nvSpPr>
          <p:spPr>
            <a:xfrm>
              <a:off x="4616196" y="3534155"/>
              <a:ext cx="2164080" cy="768350"/>
            </a:xfrm>
            <a:custGeom>
              <a:avLst/>
              <a:gdLst/>
              <a:ahLst/>
              <a:cxnLst/>
              <a:rect l="l" t="t" r="r" b="b"/>
              <a:pathLst>
                <a:path w="2164079" h="768350">
                  <a:moveTo>
                    <a:pt x="2164079" y="0"/>
                  </a:moveTo>
                  <a:lnTo>
                    <a:pt x="0" y="0"/>
                  </a:lnTo>
                  <a:lnTo>
                    <a:pt x="0" y="768096"/>
                  </a:lnTo>
                  <a:lnTo>
                    <a:pt x="2164079" y="768096"/>
                  </a:lnTo>
                  <a:lnTo>
                    <a:pt x="2164079" y="0"/>
                  </a:lnTo>
                  <a:close/>
                </a:path>
              </a:pathLst>
            </a:custGeom>
            <a:solidFill>
              <a:srgbClr val="DBEA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7" name="object 3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632704" y="3660647"/>
              <a:ext cx="128015" cy="128015"/>
            </a:xfrm>
            <a:prstGeom prst="rect">
              <a:avLst/>
            </a:prstGeom>
          </p:spPr>
        </p:pic>
      </p:grpSp>
      <p:sp>
        <p:nvSpPr>
          <p:cNvPr id="38" name="object 38"/>
          <p:cNvSpPr txBox="1"/>
          <p:nvPr/>
        </p:nvSpPr>
        <p:spPr>
          <a:xfrm>
            <a:off x="4616196" y="3534155"/>
            <a:ext cx="2164080" cy="768350"/>
          </a:xfrm>
          <a:prstGeom prst="rect">
            <a:avLst/>
          </a:prstGeom>
          <a:ln w="3175">
            <a:solidFill>
              <a:srgbClr val="3A82F6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15"/>
              </a:spcBef>
            </a:pPr>
            <a:endParaRPr sz="800">
              <a:latin typeface="Times New Roman"/>
              <a:cs typeface="Times New Roman"/>
            </a:endParaRPr>
          </a:p>
          <a:p>
            <a:pPr marL="63500" algn="ctr">
              <a:lnSpc>
                <a:spcPct val="100000"/>
              </a:lnSpc>
            </a:pPr>
            <a:r>
              <a:rPr sz="8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Pandas</a:t>
            </a:r>
            <a:endParaRPr sz="800">
              <a:latin typeface="Malgun Gothic Semilight"/>
              <a:cs typeface="Malgun Gothic Semilight"/>
            </a:endParaRPr>
          </a:p>
          <a:p>
            <a:pPr marL="66675" algn="ctr">
              <a:lnSpc>
                <a:spcPct val="100000"/>
              </a:lnSpc>
              <a:spcBef>
                <a:spcPts val="1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Data</a:t>
            </a:r>
            <a:r>
              <a:rPr sz="650" spc="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manipulation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39" name="object 39"/>
          <p:cNvGrpSpPr/>
          <p:nvPr/>
        </p:nvGrpSpPr>
        <p:grpSpPr>
          <a:xfrm>
            <a:off x="6865619" y="3534155"/>
            <a:ext cx="2167255" cy="768350"/>
            <a:chOff x="6865619" y="3534155"/>
            <a:chExt cx="2167255" cy="768350"/>
          </a:xfrm>
        </p:grpSpPr>
        <p:sp>
          <p:nvSpPr>
            <p:cNvPr id="40" name="object 40"/>
            <p:cNvSpPr/>
            <p:nvPr/>
          </p:nvSpPr>
          <p:spPr>
            <a:xfrm>
              <a:off x="6865619" y="3534155"/>
              <a:ext cx="2167255" cy="768350"/>
            </a:xfrm>
            <a:custGeom>
              <a:avLst/>
              <a:gdLst/>
              <a:ahLst/>
              <a:cxnLst/>
              <a:rect l="l" t="t" r="r" b="b"/>
              <a:pathLst>
                <a:path w="2167254" h="768350">
                  <a:moveTo>
                    <a:pt x="2167128" y="0"/>
                  </a:moveTo>
                  <a:lnTo>
                    <a:pt x="0" y="0"/>
                  </a:lnTo>
                  <a:lnTo>
                    <a:pt x="0" y="768096"/>
                  </a:lnTo>
                  <a:lnTo>
                    <a:pt x="2167128" y="768096"/>
                  </a:lnTo>
                  <a:lnTo>
                    <a:pt x="2167128" y="0"/>
                  </a:lnTo>
                  <a:close/>
                </a:path>
              </a:pathLst>
            </a:custGeom>
            <a:solidFill>
              <a:srgbClr val="DBEA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1" name="object 4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882127" y="3660647"/>
              <a:ext cx="131064" cy="128015"/>
            </a:xfrm>
            <a:prstGeom prst="rect">
              <a:avLst/>
            </a:prstGeom>
          </p:spPr>
        </p:pic>
      </p:grpSp>
      <p:sp>
        <p:nvSpPr>
          <p:cNvPr id="42" name="object 42"/>
          <p:cNvSpPr txBox="1"/>
          <p:nvPr/>
        </p:nvSpPr>
        <p:spPr>
          <a:xfrm>
            <a:off x="6865619" y="3534155"/>
            <a:ext cx="2167255" cy="768350"/>
          </a:xfrm>
          <a:prstGeom prst="rect">
            <a:avLst/>
          </a:prstGeom>
          <a:ln w="3175">
            <a:solidFill>
              <a:srgbClr val="3A82F6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15"/>
              </a:spcBef>
            </a:pPr>
            <a:endParaRPr sz="800">
              <a:latin typeface="Times New Roman"/>
              <a:cs typeface="Times New Roman"/>
            </a:endParaRPr>
          </a:p>
          <a:p>
            <a:pPr marL="67310" algn="ctr">
              <a:lnSpc>
                <a:spcPct val="100000"/>
              </a:lnSpc>
            </a:pP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Arduino</a:t>
            </a:r>
            <a:r>
              <a:rPr sz="800" spc="15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spc="-2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IDE</a:t>
            </a:r>
            <a:endParaRPr sz="800">
              <a:latin typeface="Malgun Gothic Semilight"/>
              <a:cs typeface="Malgun Gothic Semilight"/>
            </a:endParaRPr>
          </a:p>
          <a:p>
            <a:pPr marL="71755" algn="ctr">
              <a:lnSpc>
                <a:spcPct val="100000"/>
              </a:lnSpc>
              <a:spcBef>
                <a:spcPts val="1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Embedded</a:t>
            </a:r>
            <a:r>
              <a:rPr sz="650" spc="1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programming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43" name="object 43"/>
          <p:cNvGrpSpPr/>
          <p:nvPr/>
        </p:nvGrpSpPr>
        <p:grpSpPr>
          <a:xfrm>
            <a:off x="115822" y="4386070"/>
            <a:ext cx="8918575" cy="760730"/>
            <a:chOff x="115822" y="4386070"/>
            <a:chExt cx="8918575" cy="760730"/>
          </a:xfrm>
        </p:grpSpPr>
        <p:sp>
          <p:nvSpPr>
            <p:cNvPr id="44" name="object 44"/>
            <p:cNvSpPr/>
            <p:nvPr/>
          </p:nvSpPr>
          <p:spPr>
            <a:xfrm>
              <a:off x="117347" y="4387595"/>
              <a:ext cx="8915400" cy="757555"/>
            </a:xfrm>
            <a:custGeom>
              <a:avLst/>
              <a:gdLst/>
              <a:ahLst/>
              <a:cxnLst/>
              <a:rect l="l" t="t" r="r" b="b"/>
              <a:pathLst>
                <a:path w="8915400" h="757554">
                  <a:moveTo>
                    <a:pt x="8915400" y="0"/>
                  </a:moveTo>
                  <a:lnTo>
                    <a:pt x="0" y="0"/>
                  </a:lnTo>
                  <a:lnTo>
                    <a:pt x="0" y="757427"/>
                  </a:lnTo>
                  <a:lnTo>
                    <a:pt x="8915400" y="757427"/>
                  </a:lnTo>
                  <a:lnTo>
                    <a:pt x="89154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117347" y="4387595"/>
              <a:ext cx="8915400" cy="757555"/>
            </a:xfrm>
            <a:custGeom>
              <a:avLst/>
              <a:gdLst/>
              <a:ahLst/>
              <a:cxnLst/>
              <a:rect l="l" t="t" r="r" b="b"/>
              <a:pathLst>
                <a:path w="8915400" h="757554">
                  <a:moveTo>
                    <a:pt x="8915400" y="757427"/>
                  </a:moveTo>
                  <a:lnTo>
                    <a:pt x="8915400" y="0"/>
                  </a:lnTo>
                  <a:lnTo>
                    <a:pt x="0" y="0"/>
                  </a:lnTo>
                  <a:lnTo>
                    <a:pt x="0" y="757427"/>
                  </a:lnTo>
                </a:path>
              </a:pathLst>
            </a:custGeom>
            <a:ln w="3175">
              <a:solidFill>
                <a:srgbClr val="BEDBF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6" name="object 4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739895" y="4501895"/>
              <a:ext cx="112775" cy="112776"/>
            </a:xfrm>
            <a:prstGeom prst="rect">
              <a:avLst/>
            </a:prstGeom>
          </p:spPr>
        </p:pic>
      </p:grpSp>
      <p:sp>
        <p:nvSpPr>
          <p:cNvPr id="47" name="object 47"/>
          <p:cNvSpPr txBox="1"/>
          <p:nvPr/>
        </p:nvSpPr>
        <p:spPr>
          <a:xfrm>
            <a:off x="846734" y="4659121"/>
            <a:ext cx="464820" cy="363220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R="3175" algn="ctr">
              <a:lnSpc>
                <a:spcPct val="100000"/>
              </a:lnSpc>
              <a:spcBef>
                <a:spcPts val="490"/>
              </a:spcBef>
            </a:pPr>
            <a:r>
              <a:rPr sz="1000" spc="-50" dirty="0">
                <a:solidFill>
                  <a:srgbClr val="2462EB"/>
                </a:solidFill>
                <a:latin typeface="Malgun Gothic Semilight"/>
                <a:cs typeface="Malgun Gothic Semilight"/>
              </a:rPr>
              <a:t>3</a:t>
            </a:r>
            <a:endParaRPr sz="1000">
              <a:latin typeface="Malgun Gothic Semilight"/>
              <a:cs typeface="Malgun Gothic Semilight"/>
            </a:endParaRPr>
          </a:p>
          <a:p>
            <a:pPr marR="5080" algn="ctr">
              <a:lnSpc>
                <a:spcPct val="100000"/>
              </a:lnSpc>
              <a:spcBef>
                <a:spcPts val="280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Main</a:t>
            </a:r>
            <a:r>
              <a:rPr sz="650" spc="-2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Scripts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2585973" y="4659121"/>
            <a:ext cx="520065" cy="363220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R="1905" algn="ctr">
              <a:lnSpc>
                <a:spcPct val="100000"/>
              </a:lnSpc>
              <a:spcBef>
                <a:spcPts val="490"/>
              </a:spcBef>
            </a:pPr>
            <a:r>
              <a:rPr sz="1000" spc="-20" dirty="0">
                <a:solidFill>
                  <a:srgbClr val="2462EB"/>
                </a:solidFill>
                <a:latin typeface="Malgun Gothic Semilight"/>
                <a:cs typeface="Malgun Gothic Semilight"/>
              </a:rPr>
              <a:t>500+</a:t>
            </a:r>
            <a:endParaRPr sz="1000">
              <a:latin typeface="Malgun Gothic Semilight"/>
              <a:cs typeface="Malgun Gothic Semilight"/>
            </a:endParaRPr>
          </a:p>
          <a:p>
            <a:pPr marR="5080" algn="ctr">
              <a:lnSpc>
                <a:spcPct val="100000"/>
              </a:lnSpc>
              <a:spcBef>
                <a:spcPts val="280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Lines of</a:t>
            </a:r>
            <a:r>
              <a:rPr sz="650" spc="9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2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Code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4010533" y="4469688"/>
            <a:ext cx="1372235" cy="55245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</a:pPr>
            <a:r>
              <a:rPr sz="900" spc="3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Implementation</a:t>
            </a:r>
            <a:r>
              <a:rPr sz="900" spc="17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9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Features</a:t>
            </a:r>
            <a:endParaRPr sz="900">
              <a:latin typeface="Malgun Gothic Semilight"/>
              <a:cs typeface="Malgun Gothic Semilight"/>
            </a:endParaRPr>
          </a:p>
          <a:p>
            <a:pPr marR="172085" algn="ctr">
              <a:lnSpc>
                <a:spcPct val="100000"/>
              </a:lnSpc>
              <a:spcBef>
                <a:spcPts val="795"/>
              </a:spcBef>
            </a:pPr>
            <a:r>
              <a:rPr sz="1000" spc="-50" dirty="0">
                <a:solidFill>
                  <a:srgbClr val="2462EB"/>
                </a:solidFill>
                <a:latin typeface="Malgun Gothic Semilight"/>
                <a:cs typeface="Malgun Gothic Semilight"/>
              </a:rPr>
              <a:t>8</a:t>
            </a:r>
            <a:endParaRPr sz="1000">
              <a:latin typeface="Malgun Gothic Semilight"/>
              <a:cs typeface="Malgun Gothic Semilight"/>
            </a:endParaRPr>
          </a:p>
          <a:p>
            <a:pPr marR="170180" algn="ctr">
              <a:lnSpc>
                <a:spcPct val="100000"/>
              </a:lnSpc>
              <a:spcBef>
                <a:spcPts val="280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Python</a:t>
            </a:r>
            <a:r>
              <a:rPr sz="650" spc="6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Libraries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6082284" y="4659121"/>
            <a:ext cx="594995" cy="363220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R="5080" algn="ctr">
              <a:lnSpc>
                <a:spcPct val="100000"/>
              </a:lnSpc>
              <a:spcBef>
                <a:spcPts val="490"/>
              </a:spcBef>
            </a:pPr>
            <a:r>
              <a:rPr sz="1000" dirty="0">
                <a:solidFill>
                  <a:srgbClr val="2462EB"/>
                </a:solidFill>
                <a:latin typeface="Malgun Gothic Semilight"/>
                <a:cs typeface="Malgun Gothic Semilight"/>
              </a:rPr>
              <a:t>Real-</a:t>
            </a:r>
            <a:r>
              <a:rPr sz="1000" spc="-20" dirty="0">
                <a:solidFill>
                  <a:srgbClr val="2462EB"/>
                </a:solidFill>
                <a:latin typeface="Malgun Gothic Semilight"/>
                <a:cs typeface="Malgun Gothic Semilight"/>
              </a:rPr>
              <a:t>time</a:t>
            </a:r>
            <a:endParaRPr sz="1000">
              <a:latin typeface="Malgun Gothic Semilight"/>
              <a:cs typeface="Malgun Gothic Semilight"/>
            </a:endParaRPr>
          </a:p>
          <a:p>
            <a:pPr marR="3810" algn="ctr">
              <a:lnSpc>
                <a:spcPct val="100000"/>
              </a:lnSpc>
              <a:spcBef>
                <a:spcPts val="280"/>
              </a:spcBef>
            </a:pP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Processing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7885430" y="4659121"/>
            <a:ext cx="516890" cy="363220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90"/>
              </a:spcBef>
            </a:pPr>
            <a:r>
              <a:rPr sz="1000" spc="-10" dirty="0">
                <a:solidFill>
                  <a:srgbClr val="2462EB"/>
                </a:solidFill>
                <a:latin typeface="Malgun Gothic Semilight"/>
                <a:cs typeface="Malgun Gothic Semilight"/>
              </a:rPr>
              <a:t>Modular</a:t>
            </a:r>
            <a:endParaRPr sz="1000">
              <a:latin typeface="Malgun Gothic Semilight"/>
              <a:cs typeface="Malgun Gothic Semilight"/>
            </a:endParaRPr>
          </a:p>
          <a:p>
            <a:pPr marL="24130">
              <a:lnSpc>
                <a:spcPct val="100000"/>
              </a:lnSpc>
              <a:spcBef>
                <a:spcPts val="280"/>
              </a:spcBef>
            </a:pP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Architecture</a:t>
            </a:r>
            <a:endParaRPr sz="650">
              <a:latin typeface="Malgun Gothic Semilight"/>
              <a:cs typeface="Malgun Gothic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40294283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502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30879" y="301751"/>
            <a:ext cx="128016" cy="170687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71246" rIns="0" bIns="0" rtlCol="0">
            <a:spAutoFit/>
          </a:bodyPr>
          <a:lstStyle/>
          <a:p>
            <a:pPr marL="293370">
              <a:lnSpc>
                <a:spcPct val="100000"/>
              </a:lnSpc>
              <a:spcBef>
                <a:spcPts val="90"/>
              </a:spcBef>
            </a:pPr>
            <a:r>
              <a:rPr dirty="0"/>
              <a:t>Real-</a:t>
            </a:r>
            <a:r>
              <a:rPr spc="50" dirty="0"/>
              <a:t>time</a:t>
            </a:r>
            <a:r>
              <a:rPr spc="265" dirty="0"/>
              <a:t> </a:t>
            </a:r>
            <a:r>
              <a:rPr dirty="0"/>
              <a:t>Processing</a:t>
            </a:r>
            <a:r>
              <a:rPr spc="320" dirty="0"/>
              <a:t> </a:t>
            </a:r>
            <a:r>
              <a:rPr spc="-10" dirty="0"/>
              <a:t>System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733038" y="526796"/>
            <a:ext cx="1746250" cy="1644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Live</a:t>
            </a:r>
            <a:r>
              <a:rPr sz="900" spc="-2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Fault</a:t>
            </a:r>
            <a:r>
              <a:rPr sz="900" spc="-2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Detection</a:t>
            </a:r>
            <a:r>
              <a:rPr sz="900" spc="-6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and</a:t>
            </a:r>
            <a:r>
              <a:rPr sz="900" spc="3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90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Response</a:t>
            </a:r>
            <a:endParaRPr sz="900">
              <a:latin typeface="Malgun Gothic Semilight"/>
              <a:cs typeface="Malgun Gothic Semilight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15822" y="947926"/>
            <a:ext cx="2146300" cy="2417445"/>
            <a:chOff x="115822" y="947926"/>
            <a:chExt cx="2146300" cy="2417445"/>
          </a:xfrm>
        </p:grpSpPr>
        <p:sp>
          <p:nvSpPr>
            <p:cNvPr id="7" name="object 7"/>
            <p:cNvSpPr/>
            <p:nvPr/>
          </p:nvSpPr>
          <p:spPr>
            <a:xfrm>
              <a:off x="117347" y="949451"/>
              <a:ext cx="2143125" cy="2414270"/>
            </a:xfrm>
            <a:custGeom>
              <a:avLst/>
              <a:gdLst/>
              <a:ahLst/>
              <a:cxnLst/>
              <a:rect l="l" t="t" r="r" b="b"/>
              <a:pathLst>
                <a:path w="2143125" h="2414270">
                  <a:moveTo>
                    <a:pt x="2142744" y="0"/>
                  </a:moveTo>
                  <a:lnTo>
                    <a:pt x="0" y="0"/>
                  </a:lnTo>
                  <a:lnTo>
                    <a:pt x="0" y="2414016"/>
                  </a:lnTo>
                  <a:lnTo>
                    <a:pt x="2142744" y="2414016"/>
                  </a:lnTo>
                  <a:lnTo>
                    <a:pt x="214274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17347" y="949451"/>
              <a:ext cx="2143125" cy="2414270"/>
            </a:xfrm>
            <a:custGeom>
              <a:avLst/>
              <a:gdLst/>
              <a:ahLst/>
              <a:cxnLst/>
              <a:rect l="l" t="t" r="r" b="b"/>
              <a:pathLst>
                <a:path w="2143125" h="2414270">
                  <a:moveTo>
                    <a:pt x="0" y="2414016"/>
                  </a:moveTo>
                  <a:lnTo>
                    <a:pt x="2142744" y="2414016"/>
                  </a:lnTo>
                  <a:lnTo>
                    <a:pt x="2142744" y="0"/>
                  </a:lnTo>
                  <a:lnTo>
                    <a:pt x="0" y="0"/>
                  </a:lnTo>
                  <a:lnTo>
                    <a:pt x="0" y="2414016"/>
                  </a:lnTo>
                  <a:close/>
                </a:path>
              </a:pathLst>
            </a:custGeom>
            <a:ln w="3175">
              <a:solidFill>
                <a:srgbClr val="8A5CF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8600" y="1097279"/>
              <a:ext cx="128015" cy="128015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401827" y="1066926"/>
            <a:ext cx="1019175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Data</a:t>
            </a:r>
            <a:r>
              <a:rPr sz="1000" spc="16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Acquisition</a:t>
            </a:r>
            <a:endParaRPr sz="1000">
              <a:latin typeface="Malgun Gothic Semilight"/>
              <a:cs typeface="Malgun Gothic Semilight"/>
            </a:endParaRPr>
          </a:p>
        </p:txBody>
      </p:sp>
      <p:graphicFrame>
        <p:nvGraphicFramePr>
          <p:cNvPr id="11" name="object 11"/>
          <p:cNvGraphicFramePr>
            <a:graphicFrameLocks noGrp="1"/>
          </p:cNvGraphicFramePr>
          <p:nvPr/>
        </p:nvGraphicFramePr>
        <p:xfrm>
          <a:off x="228600" y="1347215"/>
          <a:ext cx="1913889" cy="17240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13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3545">
                <a:tc>
                  <a:txBody>
                    <a:bodyPr/>
                    <a:lstStyle/>
                    <a:p>
                      <a:pPr marL="633095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80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Sensor</a:t>
                      </a:r>
                      <a:r>
                        <a:rPr sz="800" spc="6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Reading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58737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100</a:t>
                      </a:r>
                      <a:r>
                        <a:rPr sz="650" spc="2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V</a:t>
                      </a:r>
                      <a:r>
                        <a:rPr sz="650" spc="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+</a:t>
                      </a:r>
                      <a:r>
                        <a:rPr sz="650" spc="4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100</a:t>
                      </a:r>
                      <a:r>
                        <a:rPr sz="650" spc="2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I</a:t>
                      </a:r>
                      <a:r>
                        <a:rPr sz="650" spc="3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samples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74295" marB="0"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7B39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850">
                <a:tc>
                  <a:txBody>
                    <a:bodyPr/>
                    <a:lstStyle/>
                    <a:p>
                      <a:pPr marL="654685">
                        <a:lnSpc>
                          <a:spcPct val="100000"/>
                        </a:lnSpc>
                        <a:spcBef>
                          <a:spcPts val="805"/>
                        </a:spcBef>
                      </a:pPr>
                      <a:r>
                        <a:rPr sz="80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Serial</a:t>
                      </a:r>
                      <a:r>
                        <a:rPr sz="800" spc="1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Transfer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645160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Arduino</a:t>
                      </a:r>
                      <a:r>
                        <a:rPr sz="650" spc="5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→</a:t>
                      </a:r>
                      <a:r>
                        <a:rPr sz="650" spc="4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Python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02235" marB="0">
                    <a:lnT w="57150">
                      <a:solidFill>
                        <a:srgbClr val="FFFFFF"/>
                      </a:solidFill>
                      <a:prstDash val="solid"/>
                    </a:lnT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7B39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6090">
                <a:tc>
                  <a:txBody>
                    <a:bodyPr/>
                    <a:lstStyle/>
                    <a:p>
                      <a:pPr marL="65405" algn="ctr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80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Buffer</a:t>
                      </a:r>
                      <a:r>
                        <a:rPr sz="800" spc="19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Management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66675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Circular</a:t>
                      </a:r>
                      <a:r>
                        <a:rPr sz="650" spc="8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buffer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02870" marB="0">
                    <a:lnT w="57150">
                      <a:solidFill>
                        <a:srgbClr val="FFFFFF"/>
                      </a:solidFill>
                      <a:prstDash val="solid"/>
                    </a:lnT>
                    <a:lnB w="85344">
                      <a:solidFill>
                        <a:srgbClr val="FFFFFF"/>
                      </a:solidFill>
                      <a:prstDash val="solid"/>
                    </a:lnB>
                    <a:solidFill>
                      <a:srgbClr val="7B39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5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marL="57150">
                        <a:lnSpc>
                          <a:spcPct val="100000"/>
                        </a:lnSpc>
                      </a:pPr>
                      <a:r>
                        <a:rPr sz="65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Sampling</a:t>
                      </a:r>
                      <a:r>
                        <a:rPr sz="650" spc="295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2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Rate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  <a:p>
                      <a:pPr marL="57150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1</a:t>
                      </a:r>
                      <a:r>
                        <a:rPr sz="650" spc="3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kHz</a:t>
                      </a:r>
                      <a:r>
                        <a:rPr sz="650" spc="-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continuous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8255" marB="0">
                    <a:lnT w="85344">
                      <a:solidFill>
                        <a:srgbClr val="FFFFFF"/>
                      </a:solidFill>
                      <a:prstDash val="solid"/>
                    </a:lnT>
                    <a:solidFill>
                      <a:srgbClr val="F5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2" name="object 12"/>
          <p:cNvGrpSpPr/>
          <p:nvPr/>
        </p:nvGrpSpPr>
        <p:grpSpPr>
          <a:xfrm>
            <a:off x="2371342" y="947926"/>
            <a:ext cx="2146300" cy="2417445"/>
            <a:chOff x="2371342" y="947926"/>
            <a:chExt cx="2146300" cy="2417445"/>
          </a:xfrm>
        </p:grpSpPr>
        <p:sp>
          <p:nvSpPr>
            <p:cNvPr id="13" name="object 13"/>
            <p:cNvSpPr/>
            <p:nvPr/>
          </p:nvSpPr>
          <p:spPr>
            <a:xfrm>
              <a:off x="2372867" y="949451"/>
              <a:ext cx="2143125" cy="2414270"/>
            </a:xfrm>
            <a:custGeom>
              <a:avLst/>
              <a:gdLst/>
              <a:ahLst/>
              <a:cxnLst/>
              <a:rect l="l" t="t" r="r" b="b"/>
              <a:pathLst>
                <a:path w="2143125" h="2414270">
                  <a:moveTo>
                    <a:pt x="2142744" y="0"/>
                  </a:moveTo>
                  <a:lnTo>
                    <a:pt x="0" y="0"/>
                  </a:lnTo>
                  <a:lnTo>
                    <a:pt x="0" y="2414016"/>
                  </a:lnTo>
                  <a:lnTo>
                    <a:pt x="2142744" y="2414016"/>
                  </a:lnTo>
                  <a:lnTo>
                    <a:pt x="214274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372867" y="949451"/>
              <a:ext cx="2143125" cy="2414270"/>
            </a:xfrm>
            <a:custGeom>
              <a:avLst/>
              <a:gdLst/>
              <a:ahLst/>
              <a:cxnLst/>
              <a:rect l="l" t="t" r="r" b="b"/>
              <a:pathLst>
                <a:path w="2143125" h="2414270">
                  <a:moveTo>
                    <a:pt x="0" y="2414016"/>
                  </a:moveTo>
                  <a:lnTo>
                    <a:pt x="2142744" y="2414016"/>
                  </a:lnTo>
                  <a:lnTo>
                    <a:pt x="2142744" y="0"/>
                  </a:lnTo>
                  <a:lnTo>
                    <a:pt x="0" y="0"/>
                  </a:lnTo>
                  <a:lnTo>
                    <a:pt x="0" y="2414016"/>
                  </a:lnTo>
                  <a:close/>
                </a:path>
              </a:pathLst>
            </a:custGeom>
            <a:ln w="3175">
              <a:solidFill>
                <a:srgbClr val="8A5CF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487167" y="1097279"/>
              <a:ext cx="158495" cy="128015"/>
            </a:xfrm>
            <a:prstGeom prst="rect">
              <a:avLst/>
            </a:prstGeom>
          </p:spPr>
        </p:pic>
      </p:grpSp>
      <p:sp>
        <p:nvSpPr>
          <p:cNvPr id="16" name="object 16"/>
          <p:cNvSpPr txBox="1"/>
          <p:nvPr/>
        </p:nvSpPr>
        <p:spPr>
          <a:xfrm>
            <a:off x="2692145" y="1066926"/>
            <a:ext cx="1197610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Processing</a:t>
            </a:r>
            <a:r>
              <a:rPr sz="1000" spc="34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spc="3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Pipeline</a:t>
            </a:r>
            <a:endParaRPr sz="1000">
              <a:latin typeface="Malgun Gothic Semilight"/>
              <a:cs typeface="Malgun Gothic Semilight"/>
            </a:endParaRPr>
          </a:p>
        </p:txBody>
      </p:sp>
      <p:graphicFrame>
        <p:nvGraphicFramePr>
          <p:cNvPr id="17" name="object 17"/>
          <p:cNvGraphicFramePr>
            <a:graphicFrameLocks noGrp="1"/>
          </p:cNvGraphicFramePr>
          <p:nvPr/>
        </p:nvGraphicFramePr>
        <p:xfrm>
          <a:off x="2487167" y="1347215"/>
          <a:ext cx="1913889" cy="17240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13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3545"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80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Data</a:t>
                      </a:r>
                      <a:r>
                        <a:rPr sz="800" spc="5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Validation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66675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Quality</a:t>
                      </a:r>
                      <a:r>
                        <a:rPr sz="650" spc="7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check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74295" marB="0"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7B39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850"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805"/>
                        </a:spcBef>
                      </a:pPr>
                      <a:r>
                        <a:rPr sz="80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Feature</a:t>
                      </a:r>
                      <a:r>
                        <a:rPr sz="800" spc="10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Extraction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69215" algn="ctr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35</a:t>
                      </a:r>
                      <a:r>
                        <a:rPr sz="650" spc="2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features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02235" marB="0">
                    <a:lnT w="57150">
                      <a:solidFill>
                        <a:srgbClr val="FFFFFF"/>
                      </a:solidFill>
                      <a:prstDash val="solid"/>
                    </a:lnT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7B39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6090">
                <a:tc>
                  <a:txBody>
                    <a:bodyPr/>
                    <a:lstStyle/>
                    <a:p>
                      <a:pPr marL="656590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Normalization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70548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MinMax</a:t>
                      </a: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scaling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02870" marB="0">
                    <a:lnT w="57150">
                      <a:solidFill>
                        <a:srgbClr val="FFFFFF"/>
                      </a:solidFill>
                      <a:prstDash val="solid"/>
                    </a:lnT>
                    <a:lnB w="85344">
                      <a:solidFill>
                        <a:srgbClr val="FFFFFF"/>
                      </a:solidFill>
                      <a:prstDash val="solid"/>
                    </a:lnB>
                    <a:solidFill>
                      <a:srgbClr val="7B39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5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marL="56515">
                        <a:lnSpc>
                          <a:spcPct val="100000"/>
                        </a:lnSpc>
                      </a:pPr>
                      <a:r>
                        <a:rPr sz="650" spc="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Processing</a:t>
                      </a:r>
                      <a:r>
                        <a:rPr sz="650" spc="2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2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Time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  <a:p>
                      <a:pPr marL="5651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&lt;10</a:t>
                      </a:r>
                      <a:r>
                        <a:rPr sz="650" spc="3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ms</a:t>
                      </a:r>
                      <a:r>
                        <a:rPr sz="650" spc="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per</a:t>
                      </a:r>
                      <a:r>
                        <a:rPr sz="650" spc="4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cycle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8255" marB="0">
                    <a:lnT w="85344">
                      <a:solidFill>
                        <a:srgbClr val="FFFFFF"/>
                      </a:solidFill>
                      <a:prstDash val="solid"/>
                    </a:lnT>
                    <a:solidFill>
                      <a:srgbClr val="F5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8" name="object 18"/>
          <p:cNvGrpSpPr/>
          <p:nvPr/>
        </p:nvGrpSpPr>
        <p:grpSpPr>
          <a:xfrm>
            <a:off x="4629910" y="947926"/>
            <a:ext cx="2146300" cy="2417445"/>
            <a:chOff x="4629910" y="947926"/>
            <a:chExt cx="2146300" cy="2417445"/>
          </a:xfrm>
        </p:grpSpPr>
        <p:sp>
          <p:nvSpPr>
            <p:cNvPr id="19" name="object 19"/>
            <p:cNvSpPr/>
            <p:nvPr/>
          </p:nvSpPr>
          <p:spPr>
            <a:xfrm>
              <a:off x="4631435" y="949451"/>
              <a:ext cx="2143125" cy="2414270"/>
            </a:xfrm>
            <a:custGeom>
              <a:avLst/>
              <a:gdLst/>
              <a:ahLst/>
              <a:cxnLst/>
              <a:rect l="l" t="t" r="r" b="b"/>
              <a:pathLst>
                <a:path w="2143125" h="2414270">
                  <a:moveTo>
                    <a:pt x="2142743" y="0"/>
                  </a:moveTo>
                  <a:lnTo>
                    <a:pt x="0" y="0"/>
                  </a:lnTo>
                  <a:lnTo>
                    <a:pt x="0" y="2414016"/>
                  </a:lnTo>
                  <a:lnTo>
                    <a:pt x="2142743" y="2414016"/>
                  </a:lnTo>
                  <a:lnTo>
                    <a:pt x="214274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4631435" y="949451"/>
              <a:ext cx="2143125" cy="2414270"/>
            </a:xfrm>
            <a:custGeom>
              <a:avLst/>
              <a:gdLst/>
              <a:ahLst/>
              <a:cxnLst/>
              <a:rect l="l" t="t" r="r" b="b"/>
              <a:pathLst>
                <a:path w="2143125" h="2414270">
                  <a:moveTo>
                    <a:pt x="0" y="2414016"/>
                  </a:moveTo>
                  <a:lnTo>
                    <a:pt x="2142743" y="2414016"/>
                  </a:lnTo>
                  <a:lnTo>
                    <a:pt x="2142743" y="0"/>
                  </a:lnTo>
                  <a:lnTo>
                    <a:pt x="0" y="0"/>
                  </a:lnTo>
                  <a:lnTo>
                    <a:pt x="0" y="2414016"/>
                  </a:lnTo>
                  <a:close/>
                </a:path>
              </a:pathLst>
            </a:custGeom>
            <a:ln w="3175">
              <a:solidFill>
                <a:srgbClr val="8A5CF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742687" y="1097279"/>
              <a:ext cx="128015" cy="128015"/>
            </a:xfrm>
            <a:prstGeom prst="rect">
              <a:avLst/>
            </a:prstGeom>
          </p:spPr>
        </p:pic>
      </p:grpSp>
      <p:sp>
        <p:nvSpPr>
          <p:cNvPr id="22" name="object 22"/>
          <p:cNvSpPr txBox="1"/>
          <p:nvPr/>
        </p:nvSpPr>
        <p:spPr>
          <a:xfrm>
            <a:off x="4918075" y="1066926"/>
            <a:ext cx="812800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AI</a:t>
            </a:r>
            <a:r>
              <a:rPr sz="1000" spc="13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Prediction</a:t>
            </a:r>
            <a:endParaRPr sz="1000">
              <a:latin typeface="Malgun Gothic Semilight"/>
              <a:cs typeface="Malgun Gothic Semilight"/>
            </a:endParaRPr>
          </a:p>
        </p:txBody>
      </p:sp>
      <p:graphicFrame>
        <p:nvGraphicFramePr>
          <p:cNvPr id="23" name="object 23"/>
          <p:cNvGraphicFramePr>
            <a:graphicFrameLocks noGrp="1"/>
          </p:cNvGraphicFramePr>
          <p:nvPr/>
        </p:nvGraphicFramePr>
        <p:xfrm>
          <a:off x="4742688" y="1347215"/>
          <a:ext cx="1913889" cy="17240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13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3545">
                <a:tc>
                  <a:txBody>
                    <a:bodyPr/>
                    <a:lstStyle/>
                    <a:p>
                      <a:pPr marL="72390"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80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Model</a:t>
                      </a:r>
                      <a:r>
                        <a:rPr sz="800" spc="4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Inference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69850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Neural</a:t>
                      </a:r>
                      <a:r>
                        <a:rPr sz="650" spc="7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network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74295" marB="0"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7B39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850">
                <a:tc>
                  <a:txBody>
                    <a:bodyPr/>
                    <a:lstStyle/>
                    <a:p>
                      <a:pPr marL="70485" algn="ctr">
                        <a:lnSpc>
                          <a:spcPct val="100000"/>
                        </a:lnSpc>
                        <a:spcBef>
                          <a:spcPts val="805"/>
                        </a:spcBef>
                      </a:pP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Classification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74295" algn="ctr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8</a:t>
                      </a:r>
                      <a:r>
                        <a:rPr sz="650" spc="3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fault</a:t>
                      </a:r>
                      <a:r>
                        <a:rPr sz="650" spc="3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zones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02235" marB="0">
                    <a:lnT w="57150">
                      <a:solidFill>
                        <a:srgbClr val="FFFFFF"/>
                      </a:solidFill>
                      <a:prstDash val="solid"/>
                    </a:lnT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7B39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6090">
                <a:tc>
                  <a:txBody>
                    <a:bodyPr/>
                    <a:lstStyle/>
                    <a:p>
                      <a:pPr marL="72390" algn="ctr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80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Confidence</a:t>
                      </a:r>
                      <a:r>
                        <a:rPr sz="800" spc="14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Score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74930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Probability</a:t>
                      </a:r>
                      <a:r>
                        <a:rPr sz="650" spc="10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output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02870" marB="0">
                    <a:lnT w="57150">
                      <a:solidFill>
                        <a:srgbClr val="FFFFFF"/>
                      </a:solidFill>
                      <a:prstDash val="solid"/>
                    </a:lnT>
                    <a:lnB w="85344">
                      <a:solidFill>
                        <a:srgbClr val="FFFFFF"/>
                      </a:solidFill>
                      <a:prstDash val="solid"/>
                    </a:lnB>
                    <a:solidFill>
                      <a:srgbClr val="7B39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5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marL="59055">
                        <a:lnSpc>
                          <a:spcPct val="100000"/>
                        </a:lnSpc>
                      </a:pPr>
                      <a:r>
                        <a:rPr sz="650" spc="2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Inference</a:t>
                      </a:r>
                      <a:r>
                        <a:rPr sz="650" spc="165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2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Time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  <a:p>
                      <a:pPr marL="5905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&lt;5</a:t>
                      </a:r>
                      <a:r>
                        <a:rPr sz="650" spc="3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2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ms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8255" marB="0">
                    <a:lnT w="85344">
                      <a:solidFill>
                        <a:srgbClr val="FFFFFF"/>
                      </a:solidFill>
                      <a:prstDash val="solid"/>
                    </a:lnT>
                    <a:solidFill>
                      <a:srgbClr val="F5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24" name="object 24"/>
          <p:cNvGrpSpPr/>
          <p:nvPr/>
        </p:nvGrpSpPr>
        <p:grpSpPr>
          <a:xfrm>
            <a:off x="6885430" y="947926"/>
            <a:ext cx="2148840" cy="2417445"/>
            <a:chOff x="6885430" y="947926"/>
            <a:chExt cx="2148840" cy="2417445"/>
          </a:xfrm>
        </p:grpSpPr>
        <p:sp>
          <p:nvSpPr>
            <p:cNvPr id="25" name="object 25"/>
            <p:cNvSpPr/>
            <p:nvPr/>
          </p:nvSpPr>
          <p:spPr>
            <a:xfrm>
              <a:off x="6886955" y="949451"/>
              <a:ext cx="2146300" cy="2414270"/>
            </a:xfrm>
            <a:custGeom>
              <a:avLst/>
              <a:gdLst/>
              <a:ahLst/>
              <a:cxnLst/>
              <a:rect l="l" t="t" r="r" b="b"/>
              <a:pathLst>
                <a:path w="2146300" h="2414270">
                  <a:moveTo>
                    <a:pt x="2145792" y="0"/>
                  </a:moveTo>
                  <a:lnTo>
                    <a:pt x="0" y="0"/>
                  </a:lnTo>
                  <a:lnTo>
                    <a:pt x="0" y="2414016"/>
                  </a:lnTo>
                  <a:lnTo>
                    <a:pt x="2145792" y="2414016"/>
                  </a:lnTo>
                  <a:lnTo>
                    <a:pt x="21457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6886955" y="949451"/>
              <a:ext cx="2146300" cy="2414270"/>
            </a:xfrm>
            <a:custGeom>
              <a:avLst/>
              <a:gdLst/>
              <a:ahLst/>
              <a:cxnLst/>
              <a:rect l="l" t="t" r="r" b="b"/>
              <a:pathLst>
                <a:path w="2146300" h="2414270">
                  <a:moveTo>
                    <a:pt x="0" y="2414016"/>
                  </a:moveTo>
                  <a:lnTo>
                    <a:pt x="2145792" y="2414016"/>
                  </a:lnTo>
                  <a:lnTo>
                    <a:pt x="2145792" y="0"/>
                  </a:lnTo>
                  <a:lnTo>
                    <a:pt x="0" y="0"/>
                  </a:lnTo>
                  <a:lnTo>
                    <a:pt x="0" y="2414016"/>
                  </a:lnTo>
                  <a:close/>
                </a:path>
              </a:pathLst>
            </a:custGeom>
            <a:ln w="3175">
              <a:solidFill>
                <a:srgbClr val="8A5CF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" name="object 27"/>
          <p:cNvSpPr txBox="1"/>
          <p:nvPr/>
        </p:nvSpPr>
        <p:spPr>
          <a:xfrm>
            <a:off x="7047738" y="1066926"/>
            <a:ext cx="1057275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Output</a:t>
            </a:r>
            <a:r>
              <a:rPr sz="1000" spc="13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&amp;</a:t>
            </a:r>
            <a:r>
              <a:rPr sz="1000" spc="8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Display</a:t>
            </a:r>
            <a:endParaRPr sz="1000">
              <a:latin typeface="Malgun Gothic Semilight"/>
              <a:cs typeface="Malgun Gothic Semilight"/>
            </a:endParaRPr>
          </a:p>
        </p:txBody>
      </p:sp>
      <p:graphicFrame>
        <p:nvGraphicFramePr>
          <p:cNvPr id="28" name="object 28"/>
          <p:cNvGraphicFramePr>
            <a:graphicFrameLocks noGrp="1"/>
          </p:cNvGraphicFramePr>
          <p:nvPr/>
        </p:nvGraphicFramePr>
        <p:xfrm>
          <a:off x="7001256" y="1347215"/>
          <a:ext cx="1913889" cy="17240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13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3545">
                <a:tc>
                  <a:txBody>
                    <a:bodyPr/>
                    <a:lstStyle/>
                    <a:p>
                      <a:pPr marL="662305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80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Fault</a:t>
                      </a:r>
                      <a:r>
                        <a:rPr sz="800" spc="1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Location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64135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Zone</a:t>
                      </a:r>
                      <a:r>
                        <a:rPr sz="650" spc="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identification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74295" marB="0"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7B39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850">
                <a:tc>
                  <a:txBody>
                    <a:bodyPr/>
                    <a:lstStyle/>
                    <a:p>
                      <a:pPr marL="68580" algn="ctr">
                        <a:lnSpc>
                          <a:spcPct val="100000"/>
                        </a:lnSpc>
                        <a:spcBef>
                          <a:spcPts val="805"/>
                        </a:spcBef>
                      </a:pPr>
                      <a:r>
                        <a:rPr sz="80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Confidence</a:t>
                      </a:r>
                      <a:r>
                        <a:rPr sz="800" spc="14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Level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73660" algn="ctr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Percentage</a:t>
                      </a:r>
                      <a:r>
                        <a:rPr sz="650" spc="9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score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02235" marB="0">
                    <a:lnT w="57150">
                      <a:solidFill>
                        <a:srgbClr val="FFFFFF"/>
                      </a:solidFill>
                      <a:prstDash val="solid"/>
                    </a:lnT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7B39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6090">
                <a:tc>
                  <a:txBody>
                    <a:bodyPr/>
                    <a:lstStyle/>
                    <a:p>
                      <a:pPr marL="695960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80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Alert</a:t>
                      </a:r>
                      <a:r>
                        <a:rPr sz="800" spc="1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System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64389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Visual/audio</a:t>
                      </a:r>
                      <a:r>
                        <a:rPr sz="650" spc="12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alerts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02870" marB="0">
                    <a:lnT w="57150">
                      <a:solidFill>
                        <a:srgbClr val="FFFFFF"/>
                      </a:solidFill>
                      <a:prstDash val="solid"/>
                    </a:lnT>
                    <a:lnB w="85344">
                      <a:solidFill>
                        <a:srgbClr val="FFFFFF"/>
                      </a:solidFill>
                      <a:prstDash val="solid"/>
                    </a:lnB>
                    <a:solidFill>
                      <a:srgbClr val="7B39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5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marL="59055">
                        <a:lnSpc>
                          <a:spcPct val="100000"/>
                        </a:lnSpc>
                      </a:pPr>
                      <a:r>
                        <a:rPr sz="650" spc="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Response</a:t>
                      </a:r>
                      <a:r>
                        <a:rPr sz="650" spc="155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2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Time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  <a:p>
                      <a:pPr marL="5905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&lt;20</a:t>
                      </a:r>
                      <a:r>
                        <a:rPr sz="650" spc="2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ms</a:t>
                      </a:r>
                      <a:r>
                        <a:rPr sz="650" spc="6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total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8255" marB="0">
                    <a:lnT w="85344">
                      <a:solidFill>
                        <a:srgbClr val="FFFFFF"/>
                      </a:solidFill>
                      <a:prstDash val="solid"/>
                    </a:lnT>
                    <a:solidFill>
                      <a:srgbClr val="F5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29" name="object 29"/>
          <p:cNvGrpSpPr/>
          <p:nvPr/>
        </p:nvGrpSpPr>
        <p:grpSpPr>
          <a:xfrm>
            <a:off x="117347" y="3448811"/>
            <a:ext cx="2164080" cy="749935"/>
            <a:chOff x="117347" y="3448811"/>
            <a:chExt cx="2164080" cy="749935"/>
          </a:xfrm>
        </p:grpSpPr>
        <p:sp>
          <p:nvSpPr>
            <p:cNvPr id="30" name="object 30"/>
            <p:cNvSpPr/>
            <p:nvPr/>
          </p:nvSpPr>
          <p:spPr>
            <a:xfrm>
              <a:off x="117347" y="3448811"/>
              <a:ext cx="2164080" cy="749935"/>
            </a:xfrm>
            <a:custGeom>
              <a:avLst/>
              <a:gdLst/>
              <a:ahLst/>
              <a:cxnLst/>
              <a:rect l="l" t="t" r="r" b="b"/>
              <a:pathLst>
                <a:path w="2164080" h="749935">
                  <a:moveTo>
                    <a:pt x="2164080" y="0"/>
                  </a:moveTo>
                  <a:lnTo>
                    <a:pt x="0" y="0"/>
                  </a:lnTo>
                  <a:lnTo>
                    <a:pt x="0" y="749808"/>
                  </a:lnTo>
                  <a:lnTo>
                    <a:pt x="2164080" y="749808"/>
                  </a:lnTo>
                  <a:lnTo>
                    <a:pt x="2164080" y="0"/>
                  </a:lnTo>
                  <a:close/>
                </a:path>
              </a:pathLst>
            </a:custGeom>
            <a:solidFill>
              <a:srgbClr val="E9D4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1" name="object 3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24711" y="3575303"/>
              <a:ext cx="143256" cy="128015"/>
            </a:xfrm>
            <a:prstGeom prst="rect">
              <a:avLst/>
            </a:prstGeom>
          </p:spPr>
        </p:pic>
      </p:grpSp>
      <p:sp>
        <p:nvSpPr>
          <p:cNvPr id="32" name="object 32"/>
          <p:cNvSpPr txBox="1"/>
          <p:nvPr/>
        </p:nvSpPr>
        <p:spPr>
          <a:xfrm>
            <a:off x="117347" y="3448811"/>
            <a:ext cx="2164080" cy="749935"/>
          </a:xfrm>
          <a:prstGeom prst="rect">
            <a:avLst/>
          </a:prstGeom>
          <a:ln w="3175">
            <a:solidFill>
              <a:srgbClr val="8A5CF6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25"/>
              </a:spcBef>
            </a:pPr>
            <a:endParaRPr sz="800">
              <a:latin typeface="Times New Roman"/>
              <a:cs typeface="Times New Roman"/>
            </a:endParaRPr>
          </a:p>
          <a:p>
            <a:pPr marL="54610" algn="ctr">
              <a:lnSpc>
                <a:spcPct val="100000"/>
              </a:lnSpc>
            </a:pPr>
            <a:r>
              <a:rPr sz="8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Latency</a:t>
            </a:r>
            <a:endParaRPr sz="800">
              <a:latin typeface="Malgun Gothic Semilight"/>
              <a:cs typeface="Malgun Gothic Semilight"/>
            </a:endParaRPr>
          </a:p>
          <a:p>
            <a:pPr marL="67310" algn="ctr">
              <a:lnSpc>
                <a:spcPct val="100000"/>
              </a:lnSpc>
              <a:spcBef>
                <a:spcPts val="1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&lt;20</a:t>
            </a:r>
            <a:r>
              <a:rPr sz="650" spc="4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ms</a:t>
            </a:r>
            <a:r>
              <a:rPr sz="650" spc="9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end-to-</a:t>
            </a:r>
            <a:r>
              <a:rPr sz="650" spc="-2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end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33" name="object 33"/>
          <p:cNvGrpSpPr/>
          <p:nvPr/>
        </p:nvGrpSpPr>
        <p:grpSpPr>
          <a:xfrm>
            <a:off x="2366772" y="3448811"/>
            <a:ext cx="2164080" cy="749935"/>
            <a:chOff x="2366772" y="3448811"/>
            <a:chExt cx="2164080" cy="749935"/>
          </a:xfrm>
        </p:grpSpPr>
        <p:sp>
          <p:nvSpPr>
            <p:cNvPr id="34" name="object 34"/>
            <p:cNvSpPr/>
            <p:nvPr/>
          </p:nvSpPr>
          <p:spPr>
            <a:xfrm>
              <a:off x="2366772" y="3448811"/>
              <a:ext cx="2164080" cy="749935"/>
            </a:xfrm>
            <a:custGeom>
              <a:avLst/>
              <a:gdLst/>
              <a:ahLst/>
              <a:cxnLst/>
              <a:rect l="l" t="t" r="r" b="b"/>
              <a:pathLst>
                <a:path w="2164079" h="749935">
                  <a:moveTo>
                    <a:pt x="2164079" y="0"/>
                  </a:moveTo>
                  <a:lnTo>
                    <a:pt x="0" y="0"/>
                  </a:lnTo>
                  <a:lnTo>
                    <a:pt x="0" y="749808"/>
                  </a:lnTo>
                  <a:lnTo>
                    <a:pt x="2164079" y="749808"/>
                  </a:lnTo>
                  <a:lnTo>
                    <a:pt x="2164079" y="0"/>
                  </a:lnTo>
                  <a:close/>
                </a:path>
              </a:pathLst>
            </a:custGeom>
            <a:solidFill>
              <a:srgbClr val="E9D4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5" name="object 3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383280" y="3575303"/>
              <a:ext cx="128015" cy="128015"/>
            </a:xfrm>
            <a:prstGeom prst="rect">
              <a:avLst/>
            </a:prstGeom>
          </p:spPr>
        </p:pic>
      </p:grpSp>
      <p:sp>
        <p:nvSpPr>
          <p:cNvPr id="36" name="object 36"/>
          <p:cNvSpPr txBox="1"/>
          <p:nvPr/>
        </p:nvSpPr>
        <p:spPr>
          <a:xfrm>
            <a:off x="2366772" y="3448811"/>
            <a:ext cx="2164080" cy="749935"/>
          </a:xfrm>
          <a:prstGeom prst="rect">
            <a:avLst/>
          </a:prstGeom>
          <a:ln w="3175">
            <a:solidFill>
              <a:srgbClr val="8A5CF6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25"/>
              </a:spcBef>
            </a:pPr>
            <a:endParaRPr sz="800">
              <a:latin typeface="Times New Roman"/>
              <a:cs typeface="Times New Roman"/>
            </a:endParaRPr>
          </a:p>
          <a:p>
            <a:pPr marL="62865" algn="ctr">
              <a:lnSpc>
                <a:spcPct val="100000"/>
              </a:lnSpc>
            </a:pPr>
            <a:r>
              <a:rPr sz="8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Throughput</a:t>
            </a:r>
            <a:endParaRPr sz="800">
              <a:latin typeface="Malgun Gothic Semilight"/>
              <a:cs typeface="Malgun Gothic Semilight"/>
            </a:endParaRPr>
          </a:p>
          <a:p>
            <a:pPr marL="64135" algn="ctr">
              <a:lnSpc>
                <a:spcPct val="100000"/>
              </a:lnSpc>
              <a:spcBef>
                <a:spcPts val="1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50</a:t>
            </a:r>
            <a:r>
              <a:rPr sz="650" spc="2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predictions/sec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37" name="object 37"/>
          <p:cNvGrpSpPr/>
          <p:nvPr/>
        </p:nvGrpSpPr>
        <p:grpSpPr>
          <a:xfrm>
            <a:off x="4616196" y="3448811"/>
            <a:ext cx="2164080" cy="749935"/>
            <a:chOff x="4616196" y="3448811"/>
            <a:chExt cx="2164080" cy="749935"/>
          </a:xfrm>
        </p:grpSpPr>
        <p:sp>
          <p:nvSpPr>
            <p:cNvPr id="38" name="object 38"/>
            <p:cNvSpPr/>
            <p:nvPr/>
          </p:nvSpPr>
          <p:spPr>
            <a:xfrm>
              <a:off x="4616196" y="3448811"/>
              <a:ext cx="2164080" cy="749935"/>
            </a:xfrm>
            <a:custGeom>
              <a:avLst/>
              <a:gdLst/>
              <a:ahLst/>
              <a:cxnLst/>
              <a:rect l="l" t="t" r="r" b="b"/>
              <a:pathLst>
                <a:path w="2164079" h="749935">
                  <a:moveTo>
                    <a:pt x="2164079" y="0"/>
                  </a:moveTo>
                  <a:lnTo>
                    <a:pt x="0" y="0"/>
                  </a:lnTo>
                  <a:lnTo>
                    <a:pt x="0" y="749808"/>
                  </a:lnTo>
                  <a:lnTo>
                    <a:pt x="2164079" y="749808"/>
                  </a:lnTo>
                  <a:lnTo>
                    <a:pt x="2164079" y="0"/>
                  </a:lnTo>
                  <a:close/>
                </a:path>
              </a:pathLst>
            </a:custGeom>
            <a:solidFill>
              <a:srgbClr val="E9D4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9" name="object 39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623560" y="3575303"/>
              <a:ext cx="146303" cy="128015"/>
            </a:xfrm>
            <a:prstGeom prst="rect">
              <a:avLst/>
            </a:prstGeom>
          </p:spPr>
        </p:pic>
      </p:grpSp>
      <p:sp>
        <p:nvSpPr>
          <p:cNvPr id="40" name="object 40"/>
          <p:cNvSpPr txBox="1"/>
          <p:nvPr/>
        </p:nvSpPr>
        <p:spPr>
          <a:xfrm>
            <a:off x="4616196" y="3448811"/>
            <a:ext cx="2164080" cy="749935"/>
          </a:xfrm>
          <a:prstGeom prst="rect">
            <a:avLst/>
          </a:prstGeom>
          <a:ln w="3175">
            <a:solidFill>
              <a:srgbClr val="8A5CF6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25"/>
              </a:spcBef>
            </a:pPr>
            <a:endParaRPr sz="800">
              <a:latin typeface="Times New Roman"/>
              <a:cs typeface="Times New Roman"/>
            </a:endParaRPr>
          </a:p>
          <a:p>
            <a:pPr marL="68580" algn="ctr">
              <a:lnSpc>
                <a:spcPct val="100000"/>
              </a:lnSpc>
            </a:pP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Memory</a:t>
            </a:r>
            <a:r>
              <a:rPr sz="800" spc="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Usage</a:t>
            </a:r>
            <a:endParaRPr sz="800">
              <a:latin typeface="Malgun Gothic Semilight"/>
              <a:cs typeface="Malgun Gothic Semilight"/>
            </a:endParaRPr>
          </a:p>
          <a:p>
            <a:pPr marL="76200" algn="ctr">
              <a:lnSpc>
                <a:spcPct val="100000"/>
              </a:lnSpc>
              <a:spcBef>
                <a:spcPts val="1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45</a:t>
            </a:r>
            <a:r>
              <a:rPr sz="650" spc="-2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MB</a:t>
            </a:r>
            <a:r>
              <a:rPr sz="650" spc="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2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RAM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41" name="object 41"/>
          <p:cNvGrpSpPr/>
          <p:nvPr/>
        </p:nvGrpSpPr>
        <p:grpSpPr>
          <a:xfrm>
            <a:off x="6865619" y="3448811"/>
            <a:ext cx="2167255" cy="749935"/>
            <a:chOff x="6865619" y="3448811"/>
            <a:chExt cx="2167255" cy="749935"/>
          </a:xfrm>
        </p:grpSpPr>
        <p:sp>
          <p:nvSpPr>
            <p:cNvPr id="42" name="object 42"/>
            <p:cNvSpPr/>
            <p:nvPr/>
          </p:nvSpPr>
          <p:spPr>
            <a:xfrm>
              <a:off x="6865619" y="3448811"/>
              <a:ext cx="2167255" cy="749935"/>
            </a:xfrm>
            <a:custGeom>
              <a:avLst/>
              <a:gdLst/>
              <a:ahLst/>
              <a:cxnLst/>
              <a:rect l="l" t="t" r="r" b="b"/>
              <a:pathLst>
                <a:path w="2167254" h="749935">
                  <a:moveTo>
                    <a:pt x="2167128" y="0"/>
                  </a:moveTo>
                  <a:lnTo>
                    <a:pt x="0" y="0"/>
                  </a:lnTo>
                  <a:lnTo>
                    <a:pt x="0" y="749808"/>
                  </a:lnTo>
                  <a:lnTo>
                    <a:pt x="2167128" y="749808"/>
                  </a:lnTo>
                  <a:lnTo>
                    <a:pt x="2167128" y="0"/>
                  </a:lnTo>
                  <a:close/>
                </a:path>
              </a:pathLst>
            </a:custGeom>
            <a:solidFill>
              <a:srgbClr val="E9D4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3" name="object 4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882127" y="3575303"/>
              <a:ext cx="131064" cy="128015"/>
            </a:xfrm>
            <a:prstGeom prst="rect">
              <a:avLst/>
            </a:prstGeom>
          </p:spPr>
        </p:pic>
      </p:grpSp>
      <p:sp>
        <p:nvSpPr>
          <p:cNvPr id="44" name="object 44"/>
          <p:cNvSpPr txBox="1"/>
          <p:nvPr/>
        </p:nvSpPr>
        <p:spPr>
          <a:xfrm>
            <a:off x="6865619" y="3448811"/>
            <a:ext cx="2167255" cy="749935"/>
          </a:xfrm>
          <a:prstGeom prst="rect">
            <a:avLst/>
          </a:prstGeom>
          <a:ln w="3175">
            <a:solidFill>
              <a:srgbClr val="8A5CF6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25"/>
              </a:spcBef>
            </a:pPr>
            <a:endParaRPr sz="800">
              <a:latin typeface="Times New Roman"/>
              <a:cs typeface="Times New Roman"/>
            </a:endParaRPr>
          </a:p>
          <a:p>
            <a:pPr marL="68580" algn="ctr">
              <a:lnSpc>
                <a:spcPct val="100000"/>
              </a:lnSpc>
            </a:pP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CPU</a:t>
            </a:r>
            <a:r>
              <a:rPr sz="800" spc="-3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Usage</a:t>
            </a:r>
            <a:endParaRPr sz="800">
              <a:latin typeface="Malgun Gothic Semilight"/>
              <a:cs typeface="Malgun Gothic Semilight"/>
            </a:endParaRPr>
          </a:p>
          <a:p>
            <a:pPr marL="67310" algn="ctr">
              <a:lnSpc>
                <a:spcPct val="100000"/>
              </a:lnSpc>
              <a:spcBef>
                <a:spcPts val="1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12%</a:t>
            </a:r>
            <a:r>
              <a:rPr sz="650" spc="2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average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45" name="object 45"/>
          <p:cNvGrpSpPr/>
          <p:nvPr/>
        </p:nvGrpSpPr>
        <p:grpSpPr>
          <a:xfrm>
            <a:off x="115822" y="4282438"/>
            <a:ext cx="8918575" cy="749935"/>
            <a:chOff x="115822" y="4282438"/>
            <a:chExt cx="8918575" cy="749935"/>
          </a:xfrm>
        </p:grpSpPr>
        <p:sp>
          <p:nvSpPr>
            <p:cNvPr id="46" name="object 46"/>
            <p:cNvSpPr/>
            <p:nvPr/>
          </p:nvSpPr>
          <p:spPr>
            <a:xfrm>
              <a:off x="117347" y="4283964"/>
              <a:ext cx="8915400" cy="746760"/>
            </a:xfrm>
            <a:custGeom>
              <a:avLst/>
              <a:gdLst/>
              <a:ahLst/>
              <a:cxnLst/>
              <a:rect l="l" t="t" r="r" b="b"/>
              <a:pathLst>
                <a:path w="8915400" h="746760">
                  <a:moveTo>
                    <a:pt x="8915400" y="0"/>
                  </a:moveTo>
                  <a:lnTo>
                    <a:pt x="0" y="0"/>
                  </a:lnTo>
                  <a:lnTo>
                    <a:pt x="0" y="746760"/>
                  </a:lnTo>
                  <a:lnTo>
                    <a:pt x="8915400" y="746760"/>
                  </a:lnTo>
                  <a:lnTo>
                    <a:pt x="89154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117347" y="4283964"/>
              <a:ext cx="8915400" cy="746760"/>
            </a:xfrm>
            <a:custGeom>
              <a:avLst/>
              <a:gdLst/>
              <a:ahLst/>
              <a:cxnLst/>
              <a:rect l="l" t="t" r="r" b="b"/>
              <a:pathLst>
                <a:path w="8915400" h="746760">
                  <a:moveTo>
                    <a:pt x="0" y="746760"/>
                  </a:moveTo>
                  <a:lnTo>
                    <a:pt x="8915400" y="746760"/>
                  </a:lnTo>
                  <a:lnTo>
                    <a:pt x="8915400" y="0"/>
                  </a:lnTo>
                  <a:lnTo>
                    <a:pt x="0" y="0"/>
                  </a:lnTo>
                  <a:lnTo>
                    <a:pt x="0" y="746760"/>
                  </a:lnTo>
                  <a:close/>
                </a:path>
              </a:pathLst>
            </a:custGeom>
            <a:ln w="3175">
              <a:solidFill>
                <a:srgbClr val="DDD5F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8" name="object 48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846576" y="4395216"/>
              <a:ext cx="115824" cy="115823"/>
            </a:xfrm>
            <a:prstGeom prst="rect">
              <a:avLst/>
            </a:prstGeom>
          </p:spPr>
        </p:pic>
      </p:grpSp>
      <p:sp>
        <p:nvSpPr>
          <p:cNvPr id="49" name="object 49"/>
          <p:cNvSpPr txBox="1"/>
          <p:nvPr/>
        </p:nvSpPr>
        <p:spPr>
          <a:xfrm>
            <a:off x="730910" y="4554746"/>
            <a:ext cx="695325" cy="36195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84"/>
              </a:spcBef>
            </a:pPr>
            <a:r>
              <a:rPr sz="1000" spc="-10" dirty="0">
                <a:solidFill>
                  <a:srgbClr val="7B39EC"/>
                </a:solidFill>
                <a:latin typeface="Malgun Gothic Semilight"/>
                <a:cs typeface="Malgun Gothic Semilight"/>
              </a:rPr>
              <a:t>Continuous</a:t>
            </a:r>
            <a:endParaRPr sz="1000">
              <a:latin typeface="Malgun Gothic Semilight"/>
              <a:cs typeface="Malgun Gothic Semilight"/>
            </a:endParaRPr>
          </a:p>
          <a:p>
            <a:pPr marL="39370">
              <a:lnSpc>
                <a:spcPct val="100000"/>
              </a:lnSpc>
              <a:spcBef>
                <a:spcPts val="2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24/7</a:t>
            </a:r>
            <a:r>
              <a:rPr sz="650" spc="3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Monitoring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2555494" y="4554746"/>
            <a:ext cx="584835" cy="36195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R="11430" algn="ctr">
              <a:lnSpc>
                <a:spcPct val="100000"/>
              </a:lnSpc>
              <a:spcBef>
                <a:spcPts val="484"/>
              </a:spcBef>
            </a:pPr>
            <a:r>
              <a:rPr sz="1000" spc="-10" dirty="0">
                <a:solidFill>
                  <a:srgbClr val="7B39EC"/>
                </a:solidFill>
                <a:latin typeface="Malgun Gothic Semilight"/>
                <a:cs typeface="Malgun Gothic Semilight"/>
              </a:rPr>
              <a:t>Instant</a:t>
            </a:r>
            <a:endParaRPr sz="1000">
              <a:latin typeface="Malgun Gothic Semilight"/>
              <a:cs typeface="Malgun Gothic Semilight"/>
            </a:endParaRPr>
          </a:p>
          <a:p>
            <a:pPr marR="5080" algn="ctr">
              <a:lnSpc>
                <a:spcPct val="100000"/>
              </a:lnSpc>
              <a:spcBef>
                <a:spcPts val="2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Fault</a:t>
            </a:r>
            <a:r>
              <a:rPr sz="650" spc="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Detection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4094098" y="4364227"/>
            <a:ext cx="1205865" cy="55245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</a:pPr>
            <a:r>
              <a:rPr sz="900" spc="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Real-time</a:t>
            </a:r>
            <a:r>
              <a:rPr sz="900" spc="204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9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Capabilities</a:t>
            </a:r>
            <a:endParaRPr sz="900">
              <a:latin typeface="Malgun Gothic Semilight"/>
              <a:cs typeface="Malgun Gothic Semilight"/>
            </a:endParaRPr>
          </a:p>
          <a:p>
            <a:pPr marL="200025">
              <a:lnSpc>
                <a:spcPct val="100000"/>
              </a:lnSpc>
              <a:spcBef>
                <a:spcPts val="795"/>
              </a:spcBef>
            </a:pPr>
            <a:r>
              <a:rPr sz="1000" spc="-10" dirty="0">
                <a:solidFill>
                  <a:srgbClr val="7B39EC"/>
                </a:solidFill>
                <a:latin typeface="Malgun Gothic Semilight"/>
                <a:cs typeface="Malgun Gothic Semilight"/>
              </a:rPr>
              <a:t>Automatic</a:t>
            </a:r>
            <a:endParaRPr sz="1000">
              <a:latin typeface="Malgun Gothic Semilight"/>
              <a:cs typeface="Malgun Gothic Semilight"/>
            </a:endParaRPr>
          </a:p>
          <a:p>
            <a:pPr marL="203200">
              <a:lnSpc>
                <a:spcPct val="100000"/>
              </a:lnSpc>
              <a:spcBef>
                <a:spcPts val="2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Alert</a:t>
            </a:r>
            <a:r>
              <a:rPr sz="650" spc="5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Generation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6036564" y="4554746"/>
            <a:ext cx="688975" cy="36195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R="10795" algn="ctr">
              <a:lnSpc>
                <a:spcPct val="100000"/>
              </a:lnSpc>
              <a:spcBef>
                <a:spcPts val="484"/>
              </a:spcBef>
            </a:pPr>
            <a:r>
              <a:rPr sz="1000" spc="-10" dirty="0">
                <a:solidFill>
                  <a:srgbClr val="7B39EC"/>
                </a:solidFill>
                <a:latin typeface="Malgun Gothic Semilight"/>
                <a:cs typeface="Malgun Gothic Semilight"/>
              </a:rPr>
              <a:t>Scalable</a:t>
            </a:r>
            <a:endParaRPr sz="1000">
              <a:latin typeface="Malgun Gothic Semilight"/>
              <a:cs typeface="Malgun Gothic Semilight"/>
            </a:endParaRPr>
          </a:p>
          <a:p>
            <a:pPr marR="5080" algn="ctr">
              <a:lnSpc>
                <a:spcPct val="100000"/>
              </a:lnSpc>
              <a:spcBef>
                <a:spcPts val="2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Multi-line</a:t>
            </a:r>
            <a:r>
              <a:rPr sz="650" spc="4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Support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7879333" y="4554746"/>
            <a:ext cx="536575" cy="36195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7780">
              <a:lnSpc>
                <a:spcPct val="100000"/>
              </a:lnSpc>
              <a:spcBef>
                <a:spcPts val="484"/>
              </a:spcBef>
            </a:pPr>
            <a:r>
              <a:rPr sz="1000" spc="35" dirty="0">
                <a:solidFill>
                  <a:srgbClr val="7B39EC"/>
                </a:solidFill>
                <a:latin typeface="Malgun Gothic Semilight"/>
                <a:cs typeface="Malgun Gothic Semilight"/>
              </a:rPr>
              <a:t>Reliable</a:t>
            </a:r>
            <a:endParaRPr sz="1000">
              <a:latin typeface="Malgun Gothic Semilight"/>
              <a:cs typeface="Malgun Gothic Semilight"/>
            </a:endParaRPr>
          </a:p>
          <a:p>
            <a:pPr>
              <a:lnSpc>
                <a:spcPct val="100000"/>
              </a:lnSpc>
              <a:spcBef>
                <a:spcPts val="2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99.9%</a:t>
            </a:r>
            <a:r>
              <a:rPr sz="650" spc="2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Uptime</a:t>
            </a:r>
            <a:endParaRPr sz="650">
              <a:latin typeface="Malgun Gothic Semilight"/>
              <a:cs typeface="Malgun Gothic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6798085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502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084576" y="301751"/>
            <a:ext cx="192024" cy="170687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71246" rIns="0" bIns="0" rtlCol="0">
            <a:spAutoFit/>
          </a:bodyPr>
          <a:lstStyle/>
          <a:p>
            <a:pPr marL="205740">
              <a:lnSpc>
                <a:spcPct val="100000"/>
              </a:lnSpc>
              <a:spcBef>
                <a:spcPts val="90"/>
              </a:spcBef>
            </a:pPr>
            <a:r>
              <a:rPr spc="50" dirty="0"/>
              <a:t>Digital</a:t>
            </a:r>
            <a:r>
              <a:rPr spc="265" dirty="0"/>
              <a:t> </a:t>
            </a:r>
            <a:r>
              <a:rPr dirty="0"/>
              <a:t>Output</a:t>
            </a:r>
            <a:r>
              <a:rPr spc="210" dirty="0"/>
              <a:t> </a:t>
            </a:r>
            <a:r>
              <a:rPr spc="35" dirty="0"/>
              <a:t>Implementation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632453" y="526796"/>
            <a:ext cx="1948180" cy="1644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User</a:t>
            </a:r>
            <a:r>
              <a:rPr sz="900" spc="3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Interface</a:t>
            </a:r>
            <a:r>
              <a:rPr sz="900" spc="-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and Result</a:t>
            </a:r>
            <a:r>
              <a:rPr sz="900" spc="-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90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Presentation</a:t>
            </a:r>
            <a:endParaRPr sz="900">
              <a:latin typeface="Malgun Gothic Semilight"/>
              <a:cs typeface="Malgun Gothic Semilight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17347" y="949451"/>
            <a:ext cx="2893060" cy="2414270"/>
            <a:chOff x="117347" y="949451"/>
            <a:chExt cx="2893060" cy="2414270"/>
          </a:xfrm>
        </p:grpSpPr>
        <p:sp>
          <p:nvSpPr>
            <p:cNvPr id="7" name="object 7"/>
            <p:cNvSpPr/>
            <p:nvPr/>
          </p:nvSpPr>
          <p:spPr>
            <a:xfrm>
              <a:off x="117347" y="949451"/>
              <a:ext cx="2893060" cy="2414270"/>
            </a:xfrm>
            <a:custGeom>
              <a:avLst/>
              <a:gdLst/>
              <a:ahLst/>
              <a:cxnLst/>
              <a:rect l="l" t="t" r="r" b="b"/>
              <a:pathLst>
                <a:path w="2893060" h="2414270">
                  <a:moveTo>
                    <a:pt x="2892552" y="0"/>
                  </a:moveTo>
                  <a:lnTo>
                    <a:pt x="0" y="0"/>
                  </a:lnTo>
                  <a:lnTo>
                    <a:pt x="0" y="2414016"/>
                  </a:lnTo>
                  <a:lnTo>
                    <a:pt x="2892552" y="2414016"/>
                  </a:lnTo>
                  <a:lnTo>
                    <a:pt x="289255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8600" y="1097279"/>
              <a:ext cx="143256" cy="128015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28600" y="1347215"/>
              <a:ext cx="2667000" cy="1435735"/>
            </a:xfrm>
            <a:custGeom>
              <a:avLst/>
              <a:gdLst/>
              <a:ahLst/>
              <a:cxnLst/>
              <a:rect l="l" t="t" r="r" b="b"/>
              <a:pathLst>
                <a:path w="2667000" h="1435735">
                  <a:moveTo>
                    <a:pt x="2667000" y="993648"/>
                  </a:moveTo>
                  <a:lnTo>
                    <a:pt x="0" y="993648"/>
                  </a:lnTo>
                  <a:lnTo>
                    <a:pt x="0" y="1435608"/>
                  </a:lnTo>
                  <a:lnTo>
                    <a:pt x="2667000" y="1435608"/>
                  </a:lnTo>
                  <a:lnTo>
                    <a:pt x="2667000" y="993648"/>
                  </a:lnTo>
                  <a:close/>
                </a:path>
                <a:path w="2667000" h="1435735">
                  <a:moveTo>
                    <a:pt x="2667000" y="496824"/>
                  </a:moveTo>
                  <a:lnTo>
                    <a:pt x="0" y="496824"/>
                  </a:lnTo>
                  <a:lnTo>
                    <a:pt x="0" y="938784"/>
                  </a:lnTo>
                  <a:lnTo>
                    <a:pt x="2667000" y="938784"/>
                  </a:lnTo>
                  <a:lnTo>
                    <a:pt x="2667000" y="496824"/>
                  </a:lnTo>
                  <a:close/>
                </a:path>
                <a:path w="2667000" h="1435735">
                  <a:moveTo>
                    <a:pt x="2667000" y="0"/>
                  </a:moveTo>
                  <a:lnTo>
                    <a:pt x="0" y="0"/>
                  </a:lnTo>
                  <a:lnTo>
                    <a:pt x="0" y="441960"/>
                  </a:lnTo>
                  <a:lnTo>
                    <a:pt x="2667000" y="441960"/>
                  </a:lnTo>
                  <a:lnTo>
                    <a:pt x="2667000" y="0"/>
                  </a:lnTo>
                  <a:close/>
                </a:path>
              </a:pathLst>
            </a:custGeom>
            <a:solidFill>
              <a:srgbClr val="0891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117347" y="949451"/>
            <a:ext cx="2893060" cy="2414270"/>
          </a:xfrm>
          <a:prstGeom prst="rect">
            <a:avLst/>
          </a:prstGeom>
          <a:ln w="3175">
            <a:solidFill>
              <a:srgbClr val="05B6D3"/>
            </a:solidFill>
          </a:ln>
        </p:spPr>
        <p:txBody>
          <a:bodyPr vert="horz" wrap="square" lIns="0" tIns="130810" rIns="0" bIns="0" rtlCol="0">
            <a:spAutoFit/>
          </a:bodyPr>
          <a:lstStyle/>
          <a:p>
            <a:pPr marL="313055">
              <a:lnSpc>
                <a:spcPct val="100000"/>
              </a:lnSpc>
              <a:spcBef>
                <a:spcPts val="1030"/>
              </a:spcBef>
            </a:pPr>
            <a:r>
              <a:rPr sz="10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Console</a:t>
            </a:r>
            <a:r>
              <a:rPr sz="1000" spc="24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Display</a:t>
            </a:r>
            <a:endParaRPr sz="1000">
              <a:latin typeface="Malgun Gothic Semilight"/>
              <a:cs typeface="Malgun Gothic Semilight"/>
            </a:endParaRPr>
          </a:p>
          <a:p>
            <a:pPr marL="63500" algn="ctr">
              <a:lnSpc>
                <a:spcPct val="100000"/>
              </a:lnSpc>
              <a:spcBef>
                <a:spcPts val="1664"/>
              </a:spcBef>
            </a:pPr>
            <a:r>
              <a:rPr sz="800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Fault</a:t>
            </a:r>
            <a:r>
              <a:rPr sz="800" spc="150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Location</a:t>
            </a:r>
            <a:endParaRPr sz="800">
              <a:latin typeface="Malgun Gothic Semilight"/>
              <a:cs typeface="Malgun Gothic Semilight"/>
            </a:endParaRPr>
          </a:p>
          <a:p>
            <a:pPr marL="67310" algn="ctr">
              <a:lnSpc>
                <a:spcPct val="100000"/>
              </a:lnSpc>
              <a:spcBef>
                <a:spcPts val="175"/>
              </a:spcBef>
            </a:pPr>
            <a:r>
              <a:rPr sz="650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Zone</a:t>
            </a:r>
            <a:r>
              <a:rPr sz="650" spc="50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identification</a:t>
            </a:r>
            <a:endParaRPr sz="650">
              <a:latin typeface="Malgun Gothic Semilight"/>
              <a:cs typeface="Malgun Gothic Semilight"/>
            </a:endParaRPr>
          </a:p>
          <a:p>
            <a:pPr>
              <a:lnSpc>
                <a:spcPct val="100000"/>
              </a:lnSpc>
              <a:spcBef>
                <a:spcPts val="825"/>
              </a:spcBef>
            </a:pPr>
            <a:endParaRPr sz="650">
              <a:latin typeface="Malgun Gothic Semilight"/>
              <a:cs typeface="Malgun Gothic Semilight"/>
            </a:endParaRPr>
          </a:p>
          <a:p>
            <a:pPr marL="65405" algn="ctr">
              <a:lnSpc>
                <a:spcPct val="100000"/>
              </a:lnSpc>
            </a:pPr>
            <a:r>
              <a:rPr sz="800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Confidence</a:t>
            </a:r>
            <a:r>
              <a:rPr sz="800" spc="145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Score</a:t>
            </a:r>
            <a:endParaRPr sz="800">
              <a:latin typeface="Malgun Gothic Semilight"/>
              <a:cs typeface="Malgun Gothic Semilight"/>
            </a:endParaRPr>
          </a:p>
          <a:p>
            <a:pPr marL="63500" algn="ctr">
              <a:lnSpc>
                <a:spcPct val="100000"/>
              </a:lnSpc>
              <a:spcBef>
                <a:spcPts val="175"/>
              </a:spcBef>
            </a:pPr>
            <a:r>
              <a:rPr sz="650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Prediction</a:t>
            </a:r>
            <a:r>
              <a:rPr sz="650" spc="65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probability</a:t>
            </a:r>
            <a:endParaRPr sz="650">
              <a:latin typeface="Malgun Gothic Semilight"/>
              <a:cs typeface="Malgun Gothic Semilight"/>
            </a:endParaRPr>
          </a:p>
          <a:p>
            <a:pPr>
              <a:lnSpc>
                <a:spcPct val="100000"/>
              </a:lnSpc>
              <a:spcBef>
                <a:spcPts val="819"/>
              </a:spcBef>
            </a:pPr>
            <a:endParaRPr sz="650">
              <a:latin typeface="Malgun Gothic Semilight"/>
              <a:cs typeface="Malgun Gothic Semilight"/>
            </a:endParaRPr>
          </a:p>
          <a:p>
            <a:pPr marL="63500" algn="ctr">
              <a:lnSpc>
                <a:spcPct val="100000"/>
              </a:lnSpc>
            </a:pPr>
            <a:r>
              <a:rPr sz="800" spc="-10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Timestamp</a:t>
            </a:r>
            <a:endParaRPr sz="800">
              <a:latin typeface="Malgun Gothic Semilight"/>
              <a:cs typeface="Malgun Gothic Semilight"/>
            </a:endParaRPr>
          </a:p>
          <a:p>
            <a:pPr marL="64769" algn="ctr">
              <a:lnSpc>
                <a:spcPct val="100000"/>
              </a:lnSpc>
              <a:spcBef>
                <a:spcPts val="180"/>
              </a:spcBef>
            </a:pPr>
            <a:r>
              <a:rPr sz="650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Detection</a:t>
            </a:r>
            <a:r>
              <a:rPr sz="650" spc="65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 </a:t>
            </a:r>
            <a:r>
              <a:rPr sz="650" spc="-20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time</a:t>
            </a:r>
            <a:endParaRPr sz="650">
              <a:latin typeface="Malgun Gothic Semilight"/>
              <a:cs typeface="Malgun Gothic Semilight"/>
            </a:endParaRPr>
          </a:p>
          <a:p>
            <a:pPr>
              <a:lnSpc>
                <a:spcPct val="100000"/>
              </a:lnSpc>
              <a:spcBef>
                <a:spcPts val="760"/>
              </a:spcBef>
            </a:pPr>
            <a:endParaRPr sz="650">
              <a:latin typeface="Malgun Gothic Semilight"/>
              <a:cs typeface="Malgun Gothic Semilight"/>
            </a:endParaRPr>
          </a:p>
          <a:p>
            <a:pPr marL="168275">
              <a:lnSpc>
                <a:spcPct val="100000"/>
              </a:lnSpc>
            </a:pPr>
            <a:r>
              <a:rPr sz="65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Format</a:t>
            </a:r>
            <a:endParaRPr sz="650">
              <a:latin typeface="Malgun Gothic Semilight"/>
              <a:cs typeface="Malgun Gothic Semilight"/>
            </a:endParaRPr>
          </a:p>
          <a:p>
            <a:pPr marL="168275">
              <a:lnSpc>
                <a:spcPct val="100000"/>
              </a:lnSpc>
              <a:spcBef>
                <a:spcPts val="14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Real-time</a:t>
            </a:r>
            <a:r>
              <a:rPr sz="650" spc="7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text</a:t>
            </a:r>
            <a:r>
              <a:rPr sz="650" spc="3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output</a:t>
            </a:r>
            <a:r>
              <a:rPr sz="650" spc="6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with</a:t>
            </a:r>
            <a:r>
              <a:rPr sz="650" spc="4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color</a:t>
            </a:r>
            <a:r>
              <a:rPr sz="650" spc="9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coding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3125723" y="949451"/>
            <a:ext cx="2895600" cy="2414270"/>
            <a:chOff x="3125723" y="949451"/>
            <a:chExt cx="2895600" cy="2414270"/>
          </a:xfrm>
        </p:grpSpPr>
        <p:sp>
          <p:nvSpPr>
            <p:cNvPr id="12" name="object 12"/>
            <p:cNvSpPr/>
            <p:nvPr/>
          </p:nvSpPr>
          <p:spPr>
            <a:xfrm>
              <a:off x="3125723" y="949451"/>
              <a:ext cx="2895600" cy="2414270"/>
            </a:xfrm>
            <a:custGeom>
              <a:avLst/>
              <a:gdLst/>
              <a:ahLst/>
              <a:cxnLst/>
              <a:rect l="l" t="t" r="r" b="b"/>
              <a:pathLst>
                <a:path w="2895600" h="2414270">
                  <a:moveTo>
                    <a:pt x="2895600" y="0"/>
                  </a:moveTo>
                  <a:lnTo>
                    <a:pt x="0" y="0"/>
                  </a:lnTo>
                  <a:lnTo>
                    <a:pt x="0" y="2414016"/>
                  </a:lnTo>
                  <a:lnTo>
                    <a:pt x="2895600" y="2414016"/>
                  </a:lnTo>
                  <a:lnTo>
                    <a:pt x="28956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236975" y="1097279"/>
              <a:ext cx="146303" cy="128015"/>
            </a:xfrm>
            <a:prstGeom prst="rect">
              <a:avLst/>
            </a:prstGeom>
          </p:spPr>
        </p:pic>
      </p:grpSp>
      <p:sp>
        <p:nvSpPr>
          <p:cNvPr id="14" name="object 14"/>
          <p:cNvSpPr txBox="1"/>
          <p:nvPr/>
        </p:nvSpPr>
        <p:spPr>
          <a:xfrm>
            <a:off x="3125723" y="949451"/>
            <a:ext cx="2895600" cy="2414270"/>
          </a:xfrm>
          <a:prstGeom prst="rect">
            <a:avLst/>
          </a:prstGeom>
          <a:ln w="3175">
            <a:solidFill>
              <a:srgbClr val="05B6D3"/>
            </a:solidFill>
          </a:ln>
        </p:spPr>
        <p:txBody>
          <a:bodyPr vert="horz" wrap="square" lIns="0" tIns="130810" rIns="0" bIns="0" rtlCol="0">
            <a:spAutoFit/>
          </a:bodyPr>
          <a:lstStyle/>
          <a:p>
            <a:pPr marL="315595">
              <a:lnSpc>
                <a:spcPct val="100000"/>
              </a:lnSpc>
              <a:spcBef>
                <a:spcPts val="1030"/>
              </a:spcBef>
            </a:pPr>
            <a:r>
              <a:rPr sz="10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Visual</a:t>
            </a:r>
            <a:r>
              <a:rPr sz="1000" spc="34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Interface</a:t>
            </a:r>
            <a:endParaRPr sz="1000">
              <a:latin typeface="Malgun Gothic Semilight"/>
              <a:cs typeface="Malgun Gothic Semilight"/>
            </a:endParaRPr>
          </a:p>
          <a:p>
            <a:pPr marL="170815">
              <a:lnSpc>
                <a:spcPct val="100000"/>
              </a:lnSpc>
              <a:spcBef>
                <a:spcPts val="1380"/>
              </a:spcBef>
            </a:pPr>
            <a:r>
              <a:rPr sz="65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Transmission</a:t>
            </a:r>
            <a:r>
              <a:rPr sz="650" spc="40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Line</a:t>
            </a:r>
            <a:r>
              <a:rPr sz="650" spc="24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650" spc="-2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Map</a:t>
            </a:r>
            <a:endParaRPr sz="650">
              <a:latin typeface="Malgun Gothic Semilight"/>
              <a:cs typeface="Malgun Gothic Semilight"/>
            </a:endParaRPr>
          </a:p>
          <a:p>
            <a:pPr marL="170815">
              <a:lnSpc>
                <a:spcPct val="100000"/>
              </a:lnSpc>
              <a:spcBef>
                <a:spcPts val="14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8-zone</a:t>
            </a:r>
            <a:r>
              <a:rPr sz="650" spc="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visual</a:t>
            </a:r>
            <a:r>
              <a:rPr sz="650" spc="7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representation</a:t>
            </a:r>
            <a:endParaRPr sz="650">
              <a:latin typeface="Malgun Gothic Semilight"/>
              <a:cs typeface="Malgun Gothic Semilight"/>
            </a:endParaRPr>
          </a:p>
          <a:p>
            <a:pPr>
              <a:lnSpc>
                <a:spcPct val="100000"/>
              </a:lnSpc>
              <a:spcBef>
                <a:spcPts val="270"/>
              </a:spcBef>
            </a:pPr>
            <a:endParaRPr sz="650">
              <a:latin typeface="Malgun Gothic Semilight"/>
              <a:cs typeface="Malgun Gothic Semilight"/>
            </a:endParaRPr>
          </a:p>
          <a:p>
            <a:pPr marL="170815">
              <a:lnSpc>
                <a:spcPct val="100000"/>
              </a:lnSpc>
            </a:pPr>
            <a:r>
              <a:rPr sz="65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Status</a:t>
            </a:r>
            <a:r>
              <a:rPr sz="650" spc="2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Indicators</a:t>
            </a:r>
            <a:endParaRPr sz="650">
              <a:latin typeface="Malgun Gothic Semilight"/>
              <a:cs typeface="Malgun Gothic Semilight"/>
            </a:endParaRPr>
          </a:p>
          <a:p>
            <a:pPr marL="170815">
              <a:lnSpc>
                <a:spcPct val="100000"/>
              </a:lnSpc>
              <a:spcBef>
                <a:spcPts val="14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LED-style</a:t>
            </a:r>
            <a:r>
              <a:rPr sz="650" spc="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fault</a:t>
            </a:r>
            <a:r>
              <a:rPr sz="650" spc="7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indicators</a:t>
            </a:r>
            <a:endParaRPr sz="650">
              <a:latin typeface="Malgun Gothic Semilight"/>
              <a:cs typeface="Malgun Gothic Semilight"/>
            </a:endParaRPr>
          </a:p>
          <a:p>
            <a:pPr>
              <a:lnSpc>
                <a:spcPct val="100000"/>
              </a:lnSpc>
              <a:spcBef>
                <a:spcPts val="265"/>
              </a:spcBef>
            </a:pPr>
            <a:endParaRPr sz="650">
              <a:latin typeface="Malgun Gothic Semilight"/>
              <a:cs typeface="Malgun Gothic Semilight"/>
            </a:endParaRPr>
          </a:p>
          <a:p>
            <a:pPr marL="170815">
              <a:lnSpc>
                <a:spcPct val="100000"/>
              </a:lnSpc>
            </a:pPr>
            <a:r>
              <a:rPr sz="650" spc="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Confidence</a:t>
            </a:r>
            <a:r>
              <a:rPr sz="650" spc="229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Meter</a:t>
            </a:r>
            <a:endParaRPr sz="650">
              <a:latin typeface="Malgun Gothic Semilight"/>
              <a:cs typeface="Malgun Gothic Semilight"/>
            </a:endParaRPr>
          </a:p>
          <a:p>
            <a:pPr marL="170815">
              <a:lnSpc>
                <a:spcPct val="100000"/>
              </a:lnSpc>
              <a:spcBef>
                <a:spcPts val="14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Progress</a:t>
            </a:r>
            <a:r>
              <a:rPr sz="650" spc="6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bar</a:t>
            </a:r>
            <a:r>
              <a:rPr sz="650" spc="9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visualization</a:t>
            </a:r>
            <a:endParaRPr sz="650">
              <a:latin typeface="Malgun Gothic Semilight"/>
              <a:cs typeface="Malgun Gothic Semilight"/>
            </a:endParaRPr>
          </a:p>
          <a:p>
            <a:pPr>
              <a:lnSpc>
                <a:spcPct val="100000"/>
              </a:lnSpc>
              <a:spcBef>
                <a:spcPts val="270"/>
              </a:spcBef>
            </a:pPr>
            <a:endParaRPr sz="650">
              <a:latin typeface="Malgun Gothic Semilight"/>
              <a:cs typeface="Malgun Gothic Semilight"/>
            </a:endParaRPr>
          </a:p>
          <a:p>
            <a:pPr marL="170815">
              <a:lnSpc>
                <a:spcPct val="100000"/>
              </a:lnSpc>
            </a:pPr>
            <a:r>
              <a:rPr sz="65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Alert</a:t>
            </a:r>
            <a:r>
              <a:rPr sz="650" spc="2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System</a:t>
            </a:r>
            <a:endParaRPr sz="650">
              <a:latin typeface="Malgun Gothic Semilight"/>
              <a:cs typeface="Malgun Gothic Semilight"/>
            </a:endParaRPr>
          </a:p>
          <a:p>
            <a:pPr marL="170815">
              <a:lnSpc>
                <a:spcPct val="100000"/>
              </a:lnSpc>
              <a:spcBef>
                <a:spcPts val="14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Color-coded</a:t>
            </a:r>
            <a:r>
              <a:rPr sz="650" spc="17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warnings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6134100" y="949451"/>
            <a:ext cx="2898775" cy="2414270"/>
            <a:chOff x="6134100" y="949451"/>
            <a:chExt cx="2898775" cy="2414270"/>
          </a:xfrm>
        </p:grpSpPr>
        <p:sp>
          <p:nvSpPr>
            <p:cNvPr id="16" name="object 16"/>
            <p:cNvSpPr/>
            <p:nvPr/>
          </p:nvSpPr>
          <p:spPr>
            <a:xfrm>
              <a:off x="6134100" y="949451"/>
              <a:ext cx="2898775" cy="2414270"/>
            </a:xfrm>
            <a:custGeom>
              <a:avLst/>
              <a:gdLst/>
              <a:ahLst/>
              <a:cxnLst/>
              <a:rect l="l" t="t" r="r" b="b"/>
              <a:pathLst>
                <a:path w="2898775" h="2414270">
                  <a:moveTo>
                    <a:pt x="2898648" y="0"/>
                  </a:moveTo>
                  <a:lnTo>
                    <a:pt x="0" y="0"/>
                  </a:lnTo>
                  <a:lnTo>
                    <a:pt x="0" y="2414016"/>
                  </a:lnTo>
                  <a:lnTo>
                    <a:pt x="2898648" y="2414016"/>
                  </a:lnTo>
                  <a:lnTo>
                    <a:pt x="28986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1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248400" y="1097279"/>
              <a:ext cx="97536" cy="128015"/>
            </a:xfrm>
            <a:prstGeom prst="rect">
              <a:avLst/>
            </a:prstGeom>
          </p:spPr>
        </p:pic>
      </p:grpSp>
      <p:sp>
        <p:nvSpPr>
          <p:cNvPr id="18" name="object 18"/>
          <p:cNvSpPr txBox="1"/>
          <p:nvPr/>
        </p:nvSpPr>
        <p:spPr>
          <a:xfrm>
            <a:off x="6134100" y="949451"/>
            <a:ext cx="2898775" cy="2414270"/>
          </a:xfrm>
          <a:prstGeom prst="rect">
            <a:avLst/>
          </a:prstGeom>
          <a:ln w="3175">
            <a:solidFill>
              <a:srgbClr val="05B6D3"/>
            </a:solidFill>
          </a:ln>
        </p:spPr>
        <p:txBody>
          <a:bodyPr vert="horz" wrap="square" lIns="0" tIns="130810" rIns="0" bIns="0" rtlCol="0">
            <a:spAutoFit/>
          </a:bodyPr>
          <a:lstStyle/>
          <a:p>
            <a:pPr marL="269875">
              <a:lnSpc>
                <a:spcPct val="100000"/>
              </a:lnSpc>
              <a:spcBef>
                <a:spcPts val="1030"/>
              </a:spcBef>
            </a:pPr>
            <a:r>
              <a:rPr sz="10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Data</a:t>
            </a:r>
            <a:r>
              <a:rPr sz="1000" spc="16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Logging</a:t>
            </a:r>
            <a:endParaRPr sz="1000">
              <a:latin typeface="Malgun Gothic Semilight"/>
              <a:cs typeface="Malgun Gothic Semilight"/>
            </a:endParaRPr>
          </a:p>
          <a:p>
            <a:pPr marL="173355" marR="1864995">
              <a:lnSpc>
                <a:spcPct val="118500"/>
              </a:lnSpc>
              <a:spcBef>
                <a:spcPts val="1235"/>
              </a:spcBef>
            </a:pPr>
            <a:r>
              <a:rPr sz="65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CSV</a:t>
            </a:r>
            <a:r>
              <a:rPr sz="650" spc="5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Export</a:t>
            </a:r>
            <a:r>
              <a:rPr sz="650" spc="5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Structured</a:t>
            </a:r>
            <a:r>
              <a:rPr sz="650" spc="2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data</a:t>
            </a:r>
            <a:r>
              <a:rPr sz="650" spc="9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output</a:t>
            </a:r>
            <a:endParaRPr sz="650">
              <a:latin typeface="Malgun Gothic Semilight"/>
              <a:cs typeface="Malgun Gothic Semilight"/>
            </a:endParaRPr>
          </a:p>
          <a:p>
            <a:pPr>
              <a:lnSpc>
                <a:spcPct val="100000"/>
              </a:lnSpc>
              <a:spcBef>
                <a:spcPts val="270"/>
              </a:spcBef>
            </a:pPr>
            <a:endParaRPr sz="650">
              <a:latin typeface="Malgun Gothic Semilight"/>
              <a:cs typeface="Malgun Gothic Semilight"/>
            </a:endParaRPr>
          </a:p>
          <a:p>
            <a:pPr marL="173355">
              <a:lnSpc>
                <a:spcPct val="100000"/>
              </a:lnSpc>
            </a:pPr>
            <a:r>
              <a:rPr sz="65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Event</a:t>
            </a:r>
            <a:r>
              <a:rPr sz="650" spc="12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History</a:t>
            </a:r>
            <a:endParaRPr sz="650">
              <a:latin typeface="Malgun Gothic Semilight"/>
              <a:cs typeface="Malgun Gothic Semilight"/>
            </a:endParaRPr>
          </a:p>
          <a:p>
            <a:pPr marL="173355">
              <a:lnSpc>
                <a:spcPct val="100000"/>
              </a:lnSpc>
              <a:spcBef>
                <a:spcPts val="14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Fault</a:t>
            </a:r>
            <a:r>
              <a:rPr sz="650" spc="7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detection</a:t>
            </a:r>
            <a:r>
              <a:rPr sz="650" spc="5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2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log</a:t>
            </a:r>
            <a:endParaRPr sz="650">
              <a:latin typeface="Malgun Gothic Semilight"/>
              <a:cs typeface="Malgun Gothic Semilight"/>
            </a:endParaRPr>
          </a:p>
          <a:p>
            <a:pPr>
              <a:lnSpc>
                <a:spcPct val="100000"/>
              </a:lnSpc>
              <a:spcBef>
                <a:spcPts val="265"/>
              </a:spcBef>
            </a:pPr>
            <a:endParaRPr sz="650">
              <a:latin typeface="Malgun Gothic Semilight"/>
              <a:cs typeface="Malgun Gothic Semilight"/>
            </a:endParaRPr>
          </a:p>
          <a:p>
            <a:pPr marL="173355">
              <a:lnSpc>
                <a:spcPct val="100000"/>
              </a:lnSpc>
              <a:spcBef>
                <a:spcPts val="5"/>
              </a:spcBef>
            </a:pPr>
            <a:r>
              <a:rPr sz="650" spc="3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Performance</a:t>
            </a:r>
            <a:r>
              <a:rPr sz="650" spc="1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Metrics</a:t>
            </a:r>
            <a:endParaRPr sz="650">
              <a:latin typeface="Malgun Gothic Semilight"/>
              <a:cs typeface="Malgun Gothic Semilight"/>
            </a:endParaRPr>
          </a:p>
          <a:p>
            <a:pPr marL="173355">
              <a:lnSpc>
                <a:spcPct val="100000"/>
              </a:lnSpc>
              <a:spcBef>
                <a:spcPts val="14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System</a:t>
            </a:r>
            <a:r>
              <a:rPr sz="650" spc="7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statistics</a:t>
            </a:r>
            <a:endParaRPr sz="650">
              <a:latin typeface="Malgun Gothic Semilight"/>
              <a:cs typeface="Malgun Gothic Semilight"/>
            </a:endParaRPr>
          </a:p>
          <a:p>
            <a:pPr>
              <a:lnSpc>
                <a:spcPct val="100000"/>
              </a:lnSpc>
              <a:spcBef>
                <a:spcPts val="120"/>
              </a:spcBef>
            </a:pPr>
            <a:endParaRPr sz="650">
              <a:latin typeface="Malgun Gothic Semilight"/>
              <a:cs typeface="Malgun Gothic Semilight"/>
            </a:endParaRPr>
          </a:p>
          <a:p>
            <a:pPr marL="173355" marR="1865630">
              <a:lnSpc>
                <a:spcPct val="118500"/>
              </a:lnSpc>
              <a:spcBef>
                <a:spcPts val="5"/>
              </a:spcBef>
            </a:pPr>
            <a:r>
              <a:rPr sz="65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Report</a:t>
            </a:r>
            <a:r>
              <a:rPr sz="650" spc="19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Generation</a:t>
            </a:r>
            <a:r>
              <a:rPr sz="650" spc="5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Automated</a:t>
            </a:r>
            <a:r>
              <a:rPr sz="650" spc="8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summaries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117347" y="3448811"/>
            <a:ext cx="2164080" cy="749935"/>
            <a:chOff x="117347" y="3448811"/>
            <a:chExt cx="2164080" cy="749935"/>
          </a:xfrm>
        </p:grpSpPr>
        <p:sp>
          <p:nvSpPr>
            <p:cNvPr id="20" name="object 20"/>
            <p:cNvSpPr/>
            <p:nvPr/>
          </p:nvSpPr>
          <p:spPr>
            <a:xfrm>
              <a:off x="117347" y="3448811"/>
              <a:ext cx="2164080" cy="749935"/>
            </a:xfrm>
            <a:custGeom>
              <a:avLst/>
              <a:gdLst/>
              <a:ahLst/>
              <a:cxnLst/>
              <a:rect l="l" t="t" r="r" b="b"/>
              <a:pathLst>
                <a:path w="2164080" h="749935">
                  <a:moveTo>
                    <a:pt x="2164080" y="0"/>
                  </a:moveTo>
                  <a:lnTo>
                    <a:pt x="0" y="0"/>
                  </a:lnTo>
                  <a:lnTo>
                    <a:pt x="0" y="749808"/>
                  </a:lnTo>
                  <a:lnTo>
                    <a:pt x="2164080" y="749808"/>
                  </a:lnTo>
                  <a:lnTo>
                    <a:pt x="2164080" y="0"/>
                  </a:lnTo>
                  <a:close/>
                </a:path>
              </a:pathLst>
            </a:custGeom>
            <a:solidFill>
              <a:srgbClr val="CFF9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04215" y="3575303"/>
              <a:ext cx="146304" cy="128015"/>
            </a:xfrm>
            <a:prstGeom prst="rect">
              <a:avLst/>
            </a:prstGeom>
          </p:spPr>
        </p:pic>
      </p:grpSp>
      <p:sp>
        <p:nvSpPr>
          <p:cNvPr id="22" name="object 22"/>
          <p:cNvSpPr txBox="1"/>
          <p:nvPr/>
        </p:nvSpPr>
        <p:spPr>
          <a:xfrm>
            <a:off x="117347" y="3448811"/>
            <a:ext cx="2164080" cy="749935"/>
          </a:xfrm>
          <a:prstGeom prst="rect">
            <a:avLst/>
          </a:prstGeom>
          <a:ln w="3175">
            <a:solidFill>
              <a:srgbClr val="05B6D3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25"/>
              </a:spcBef>
            </a:pPr>
            <a:endParaRPr sz="800">
              <a:latin typeface="Times New Roman"/>
              <a:cs typeface="Times New Roman"/>
            </a:endParaRPr>
          </a:p>
          <a:p>
            <a:pPr marL="88265">
              <a:lnSpc>
                <a:spcPct val="100000"/>
              </a:lnSpc>
            </a:pP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Real-time</a:t>
            </a:r>
            <a:r>
              <a:rPr sz="800" spc="16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Display</a:t>
            </a:r>
            <a:endParaRPr sz="800">
              <a:latin typeface="Malgun Gothic Semilight"/>
              <a:cs typeface="Malgun Gothic Semilight"/>
            </a:endParaRPr>
          </a:p>
          <a:p>
            <a:pPr marL="88265">
              <a:lnSpc>
                <a:spcPct val="100000"/>
              </a:lnSpc>
              <a:spcBef>
                <a:spcPts val="1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Instant</a:t>
            </a:r>
            <a:r>
              <a:rPr sz="650" spc="7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result</a:t>
            </a:r>
            <a:r>
              <a:rPr sz="650" spc="5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visualization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2366772" y="3448811"/>
            <a:ext cx="2164080" cy="749935"/>
            <a:chOff x="2366772" y="3448811"/>
            <a:chExt cx="2164080" cy="749935"/>
          </a:xfrm>
        </p:grpSpPr>
        <p:sp>
          <p:nvSpPr>
            <p:cNvPr id="24" name="object 24"/>
            <p:cNvSpPr/>
            <p:nvPr/>
          </p:nvSpPr>
          <p:spPr>
            <a:xfrm>
              <a:off x="2366772" y="3448811"/>
              <a:ext cx="2164080" cy="749935"/>
            </a:xfrm>
            <a:custGeom>
              <a:avLst/>
              <a:gdLst/>
              <a:ahLst/>
              <a:cxnLst/>
              <a:rect l="l" t="t" r="r" b="b"/>
              <a:pathLst>
                <a:path w="2164079" h="749935">
                  <a:moveTo>
                    <a:pt x="2164079" y="0"/>
                  </a:moveTo>
                  <a:lnTo>
                    <a:pt x="0" y="0"/>
                  </a:lnTo>
                  <a:lnTo>
                    <a:pt x="0" y="749808"/>
                  </a:lnTo>
                  <a:lnTo>
                    <a:pt x="2164079" y="749808"/>
                  </a:lnTo>
                  <a:lnTo>
                    <a:pt x="2164079" y="0"/>
                  </a:lnTo>
                  <a:close/>
                </a:path>
              </a:pathLst>
            </a:custGeom>
            <a:solidFill>
              <a:srgbClr val="CFF9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" name="object 2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456688" y="3575303"/>
              <a:ext cx="112775" cy="128015"/>
            </a:xfrm>
            <a:prstGeom prst="rect">
              <a:avLst/>
            </a:prstGeom>
          </p:spPr>
        </p:pic>
      </p:grpSp>
      <p:sp>
        <p:nvSpPr>
          <p:cNvPr id="26" name="object 26"/>
          <p:cNvSpPr txBox="1"/>
          <p:nvPr/>
        </p:nvSpPr>
        <p:spPr>
          <a:xfrm>
            <a:off x="2366772" y="3448811"/>
            <a:ext cx="2164080" cy="749935"/>
          </a:xfrm>
          <a:prstGeom prst="rect">
            <a:avLst/>
          </a:prstGeom>
          <a:ln w="3175">
            <a:solidFill>
              <a:srgbClr val="05B6D3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25"/>
              </a:spcBef>
            </a:pPr>
            <a:endParaRPr sz="800">
              <a:latin typeface="Times New Roman"/>
              <a:cs typeface="Times New Roman"/>
            </a:endParaRPr>
          </a:p>
          <a:p>
            <a:pPr marL="89535">
              <a:lnSpc>
                <a:spcPct val="100000"/>
              </a:lnSpc>
            </a:pP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Alert</a:t>
            </a:r>
            <a:r>
              <a:rPr sz="800" spc="15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System</a:t>
            </a:r>
            <a:endParaRPr sz="800">
              <a:latin typeface="Malgun Gothic Semilight"/>
              <a:cs typeface="Malgun Gothic Semilight"/>
            </a:endParaRPr>
          </a:p>
          <a:p>
            <a:pPr marL="89535">
              <a:lnSpc>
                <a:spcPct val="100000"/>
              </a:lnSpc>
              <a:spcBef>
                <a:spcPts val="1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Audio</a:t>
            </a:r>
            <a:r>
              <a:rPr sz="650" spc="3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and</a:t>
            </a:r>
            <a:r>
              <a:rPr sz="650" spc="6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visual</a:t>
            </a:r>
            <a:r>
              <a:rPr sz="650" spc="6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alarms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4616196" y="3448811"/>
            <a:ext cx="2164080" cy="749935"/>
            <a:chOff x="4616196" y="3448811"/>
            <a:chExt cx="2164080" cy="749935"/>
          </a:xfrm>
        </p:grpSpPr>
        <p:sp>
          <p:nvSpPr>
            <p:cNvPr id="28" name="object 28"/>
            <p:cNvSpPr/>
            <p:nvPr/>
          </p:nvSpPr>
          <p:spPr>
            <a:xfrm>
              <a:off x="4616196" y="3448811"/>
              <a:ext cx="2164080" cy="749935"/>
            </a:xfrm>
            <a:custGeom>
              <a:avLst/>
              <a:gdLst/>
              <a:ahLst/>
              <a:cxnLst/>
              <a:rect l="l" t="t" r="r" b="b"/>
              <a:pathLst>
                <a:path w="2164079" h="749935">
                  <a:moveTo>
                    <a:pt x="2164079" y="0"/>
                  </a:moveTo>
                  <a:lnTo>
                    <a:pt x="0" y="0"/>
                  </a:lnTo>
                  <a:lnTo>
                    <a:pt x="0" y="749808"/>
                  </a:lnTo>
                  <a:lnTo>
                    <a:pt x="2164079" y="749808"/>
                  </a:lnTo>
                  <a:lnTo>
                    <a:pt x="2164079" y="0"/>
                  </a:lnTo>
                  <a:close/>
                </a:path>
              </a:pathLst>
            </a:custGeom>
            <a:solidFill>
              <a:srgbClr val="CFF9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" name="object 29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706112" y="3575303"/>
              <a:ext cx="112775" cy="128015"/>
            </a:xfrm>
            <a:prstGeom prst="rect">
              <a:avLst/>
            </a:prstGeom>
          </p:spPr>
        </p:pic>
      </p:grpSp>
      <p:sp>
        <p:nvSpPr>
          <p:cNvPr id="30" name="object 30"/>
          <p:cNvSpPr txBox="1"/>
          <p:nvPr/>
        </p:nvSpPr>
        <p:spPr>
          <a:xfrm>
            <a:off x="4616196" y="3448811"/>
            <a:ext cx="2164080" cy="749935"/>
          </a:xfrm>
          <a:prstGeom prst="rect">
            <a:avLst/>
          </a:prstGeom>
          <a:ln w="3175">
            <a:solidFill>
              <a:srgbClr val="05B6D3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25"/>
              </a:spcBef>
            </a:pPr>
            <a:endParaRPr sz="800">
              <a:latin typeface="Times New Roman"/>
              <a:cs typeface="Times New Roman"/>
            </a:endParaRPr>
          </a:p>
          <a:p>
            <a:pPr marL="91440">
              <a:lnSpc>
                <a:spcPct val="100000"/>
              </a:lnSpc>
            </a:pP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Data</a:t>
            </a:r>
            <a:r>
              <a:rPr sz="800" spc="4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Storage</a:t>
            </a:r>
            <a:endParaRPr sz="800">
              <a:latin typeface="Malgun Gothic Semilight"/>
              <a:cs typeface="Malgun Gothic Semilight"/>
            </a:endParaRPr>
          </a:p>
          <a:p>
            <a:pPr marL="91440">
              <a:lnSpc>
                <a:spcPct val="100000"/>
              </a:lnSpc>
              <a:spcBef>
                <a:spcPts val="175"/>
              </a:spcBef>
            </a:pPr>
            <a:r>
              <a:rPr sz="650" spc="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Persistent</a:t>
            </a:r>
            <a:r>
              <a:rPr sz="650" spc="-2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logging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6865619" y="3448811"/>
            <a:ext cx="2167255" cy="749935"/>
            <a:chOff x="6865619" y="3448811"/>
            <a:chExt cx="2167255" cy="749935"/>
          </a:xfrm>
        </p:grpSpPr>
        <p:sp>
          <p:nvSpPr>
            <p:cNvPr id="32" name="object 32"/>
            <p:cNvSpPr/>
            <p:nvPr/>
          </p:nvSpPr>
          <p:spPr>
            <a:xfrm>
              <a:off x="6865619" y="3448811"/>
              <a:ext cx="2167255" cy="749935"/>
            </a:xfrm>
            <a:custGeom>
              <a:avLst/>
              <a:gdLst/>
              <a:ahLst/>
              <a:cxnLst/>
              <a:rect l="l" t="t" r="r" b="b"/>
              <a:pathLst>
                <a:path w="2167254" h="749935">
                  <a:moveTo>
                    <a:pt x="2167128" y="0"/>
                  </a:moveTo>
                  <a:lnTo>
                    <a:pt x="0" y="0"/>
                  </a:lnTo>
                  <a:lnTo>
                    <a:pt x="0" y="749808"/>
                  </a:lnTo>
                  <a:lnTo>
                    <a:pt x="2167128" y="749808"/>
                  </a:lnTo>
                  <a:lnTo>
                    <a:pt x="2167128" y="0"/>
                  </a:lnTo>
                  <a:close/>
                </a:path>
              </a:pathLst>
            </a:custGeom>
            <a:solidFill>
              <a:srgbClr val="CFF9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" name="object 3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955535" y="3575303"/>
              <a:ext cx="97535" cy="128015"/>
            </a:xfrm>
            <a:prstGeom prst="rect">
              <a:avLst/>
            </a:prstGeom>
          </p:spPr>
        </p:pic>
      </p:grpSp>
      <p:sp>
        <p:nvSpPr>
          <p:cNvPr id="34" name="object 34"/>
          <p:cNvSpPr txBox="1"/>
          <p:nvPr/>
        </p:nvSpPr>
        <p:spPr>
          <a:xfrm>
            <a:off x="6865619" y="3448811"/>
            <a:ext cx="2167255" cy="749935"/>
          </a:xfrm>
          <a:prstGeom prst="rect">
            <a:avLst/>
          </a:prstGeom>
          <a:ln w="3175">
            <a:solidFill>
              <a:srgbClr val="05B6D3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25"/>
              </a:spcBef>
            </a:pPr>
            <a:endParaRPr sz="800">
              <a:latin typeface="Times New Roman"/>
              <a:cs typeface="Times New Roman"/>
            </a:endParaRPr>
          </a:p>
          <a:p>
            <a:pPr marL="92710">
              <a:lnSpc>
                <a:spcPct val="100000"/>
              </a:lnSpc>
            </a:pP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Remote</a:t>
            </a:r>
            <a:r>
              <a:rPr sz="800" spc="4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Access</a:t>
            </a:r>
            <a:endParaRPr sz="800">
              <a:latin typeface="Malgun Gothic Semilight"/>
              <a:cs typeface="Malgun Gothic Semilight"/>
            </a:endParaRPr>
          </a:p>
          <a:p>
            <a:pPr marL="92710">
              <a:lnSpc>
                <a:spcPct val="100000"/>
              </a:lnSpc>
              <a:spcBef>
                <a:spcPts val="1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Web-based</a:t>
            </a:r>
            <a:r>
              <a:rPr sz="650" spc="13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monitoring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115822" y="4282438"/>
            <a:ext cx="8918575" cy="749935"/>
            <a:chOff x="115822" y="4282438"/>
            <a:chExt cx="8918575" cy="749935"/>
          </a:xfrm>
        </p:grpSpPr>
        <p:sp>
          <p:nvSpPr>
            <p:cNvPr id="36" name="object 36"/>
            <p:cNvSpPr/>
            <p:nvPr/>
          </p:nvSpPr>
          <p:spPr>
            <a:xfrm>
              <a:off x="117347" y="4283964"/>
              <a:ext cx="8915400" cy="746760"/>
            </a:xfrm>
            <a:custGeom>
              <a:avLst/>
              <a:gdLst/>
              <a:ahLst/>
              <a:cxnLst/>
              <a:rect l="l" t="t" r="r" b="b"/>
              <a:pathLst>
                <a:path w="8915400" h="746760">
                  <a:moveTo>
                    <a:pt x="8915400" y="0"/>
                  </a:moveTo>
                  <a:lnTo>
                    <a:pt x="0" y="0"/>
                  </a:lnTo>
                  <a:lnTo>
                    <a:pt x="0" y="746760"/>
                  </a:lnTo>
                  <a:lnTo>
                    <a:pt x="8915400" y="746760"/>
                  </a:lnTo>
                  <a:lnTo>
                    <a:pt x="89154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117347" y="4283964"/>
              <a:ext cx="8915400" cy="746760"/>
            </a:xfrm>
            <a:custGeom>
              <a:avLst/>
              <a:gdLst/>
              <a:ahLst/>
              <a:cxnLst/>
              <a:rect l="l" t="t" r="r" b="b"/>
              <a:pathLst>
                <a:path w="8915400" h="746760">
                  <a:moveTo>
                    <a:pt x="0" y="746760"/>
                  </a:moveTo>
                  <a:lnTo>
                    <a:pt x="8915400" y="746760"/>
                  </a:lnTo>
                  <a:lnTo>
                    <a:pt x="8915400" y="0"/>
                  </a:lnTo>
                  <a:lnTo>
                    <a:pt x="0" y="0"/>
                  </a:lnTo>
                  <a:lnTo>
                    <a:pt x="0" y="746760"/>
                  </a:lnTo>
                  <a:close/>
                </a:path>
              </a:pathLst>
            </a:custGeom>
            <a:ln w="3175">
              <a:solidFill>
                <a:srgbClr val="E4E7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8" name="object 38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855720" y="4395216"/>
              <a:ext cx="112775" cy="115823"/>
            </a:xfrm>
            <a:prstGeom prst="rect">
              <a:avLst/>
            </a:prstGeom>
          </p:spPr>
        </p:pic>
      </p:grpSp>
      <p:sp>
        <p:nvSpPr>
          <p:cNvPr id="39" name="object 39"/>
          <p:cNvSpPr txBox="1"/>
          <p:nvPr/>
        </p:nvSpPr>
        <p:spPr>
          <a:xfrm>
            <a:off x="794918" y="4554746"/>
            <a:ext cx="572135" cy="36195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48260">
              <a:lnSpc>
                <a:spcPct val="100000"/>
              </a:lnSpc>
              <a:spcBef>
                <a:spcPts val="484"/>
              </a:spcBef>
            </a:pPr>
            <a:r>
              <a:rPr sz="1000" dirty="0">
                <a:latin typeface="Malgun Gothic Semilight"/>
                <a:cs typeface="Malgun Gothic Semilight"/>
              </a:rPr>
              <a:t>8</a:t>
            </a:r>
            <a:r>
              <a:rPr sz="1000" spc="-10" dirty="0">
                <a:latin typeface="Malgun Gothic Semilight"/>
                <a:cs typeface="Malgun Gothic Semilight"/>
              </a:rPr>
              <a:t> Zones</a:t>
            </a:r>
            <a:endParaRPr sz="1000">
              <a:latin typeface="Malgun Gothic Semilight"/>
              <a:cs typeface="Malgun Gothic Semilight"/>
            </a:endParaRPr>
          </a:p>
          <a:p>
            <a:pPr>
              <a:lnSpc>
                <a:spcPct val="100000"/>
              </a:lnSpc>
              <a:spcBef>
                <a:spcPts val="2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Fault</a:t>
            </a:r>
            <a:r>
              <a:rPr sz="650" spc="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Locations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2497582" y="4554746"/>
            <a:ext cx="697230" cy="36195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R="2540" algn="ctr">
              <a:lnSpc>
                <a:spcPct val="100000"/>
              </a:lnSpc>
              <a:spcBef>
                <a:spcPts val="484"/>
              </a:spcBef>
            </a:pPr>
            <a:r>
              <a:rPr sz="1000" dirty="0">
                <a:latin typeface="Malgun Gothic Semilight"/>
                <a:cs typeface="Malgun Gothic Semilight"/>
              </a:rPr>
              <a:t>0-</a:t>
            </a:r>
            <a:r>
              <a:rPr sz="1000" spc="-20" dirty="0">
                <a:latin typeface="Malgun Gothic Semilight"/>
                <a:cs typeface="Malgun Gothic Semilight"/>
              </a:rPr>
              <a:t>100%</a:t>
            </a:r>
            <a:endParaRPr sz="1000">
              <a:latin typeface="Malgun Gothic Semilight"/>
              <a:cs typeface="Malgun Gothic Semilight"/>
            </a:endParaRPr>
          </a:p>
          <a:p>
            <a:pPr marR="5080" algn="ctr">
              <a:lnSpc>
                <a:spcPct val="100000"/>
              </a:lnSpc>
              <a:spcBef>
                <a:spcPts val="2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Confidence</a:t>
            </a:r>
            <a:r>
              <a:rPr sz="650" spc="1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Range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4104385" y="4364227"/>
            <a:ext cx="1186180" cy="55245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</a:pPr>
            <a:r>
              <a:rPr sz="9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Output</a:t>
            </a:r>
            <a:r>
              <a:rPr sz="900" spc="22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9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Specifications</a:t>
            </a:r>
            <a:endParaRPr sz="900">
              <a:latin typeface="Malgun Gothic Semilight"/>
              <a:cs typeface="Malgun Gothic Semilight"/>
            </a:endParaRPr>
          </a:p>
          <a:p>
            <a:pPr marR="172720" algn="ctr">
              <a:lnSpc>
                <a:spcPct val="100000"/>
              </a:lnSpc>
              <a:spcBef>
                <a:spcPts val="795"/>
              </a:spcBef>
            </a:pPr>
            <a:r>
              <a:rPr sz="1000" spc="-10" dirty="0">
                <a:latin typeface="Malgun Gothic Semilight"/>
                <a:cs typeface="Malgun Gothic Semilight"/>
              </a:rPr>
              <a:t>&lt;20ms</a:t>
            </a:r>
            <a:endParaRPr sz="1000">
              <a:latin typeface="Malgun Gothic Semilight"/>
              <a:cs typeface="Malgun Gothic Semilight"/>
            </a:endParaRPr>
          </a:p>
          <a:p>
            <a:pPr marR="172720" algn="ctr">
              <a:lnSpc>
                <a:spcPct val="100000"/>
              </a:lnSpc>
              <a:spcBef>
                <a:spcPts val="2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Display</a:t>
            </a:r>
            <a:r>
              <a:rPr sz="650" spc="1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Latency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5981700" y="4554746"/>
            <a:ext cx="791210" cy="36195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R="5080" algn="ctr">
              <a:lnSpc>
                <a:spcPct val="100000"/>
              </a:lnSpc>
              <a:spcBef>
                <a:spcPts val="484"/>
              </a:spcBef>
            </a:pPr>
            <a:r>
              <a:rPr sz="1000" dirty="0">
                <a:latin typeface="Malgun Gothic Semilight"/>
                <a:cs typeface="Malgun Gothic Semilight"/>
              </a:rPr>
              <a:t>Multi-</a:t>
            </a:r>
            <a:r>
              <a:rPr sz="1000" spc="-10" dirty="0">
                <a:latin typeface="Malgun Gothic Semilight"/>
                <a:cs typeface="Malgun Gothic Semilight"/>
              </a:rPr>
              <a:t>format</a:t>
            </a:r>
            <a:endParaRPr sz="1000">
              <a:latin typeface="Malgun Gothic Semilight"/>
              <a:cs typeface="Malgun Gothic Semilight"/>
            </a:endParaRPr>
          </a:p>
          <a:p>
            <a:pPr algn="ctr">
              <a:lnSpc>
                <a:spcPct val="100000"/>
              </a:lnSpc>
              <a:spcBef>
                <a:spcPts val="2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Export</a:t>
            </a:r>
            <a:r>
              <a:rPr sz="650" spc="6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Options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7726933" y="4554746"/>
            <a:ext cx="840105" cy="36195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R="13335" algn="ctr">
              <a:lnSpc>
                <a:spcPct val="100000"/>
              </a:lnSpc>
              <a:spcBef>
                <a:spcPts val="484"/>
              </a:spcBef>
            </a:pPr>
            <a:r>
              <a:rPr sz="1000" spc="-20" dirty="0">
                <a:latin typeface="Malgun Gothic Semilight"/>
                <a:cs typeface="Malgun Gothic Semilight"/>
              </a:rPr>
              <a:t>24/7</a:t>
            </a:r>
            <a:endParaRPr sz="1000">
              <a:latin typeface="Malgun Gothic Semilight"/>
              <a:cs typeface="Malgun Gothic Semilight"/>
            </a:endParaRPr>
          </a:p>
          <a:p>
            <a:pPr marR="5080" algn="ctr">
              <a:lnSpc>
                <a:spcPct val="100000"/>
              </a:lnSpc>
              <a:spcBef>
                <a:spcPts val="2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Continuous</a:t>
            </a:r>
            <a:r>
              <a:rPr sz="650" spc="8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Operation</a:t>
            </a:r>
            <a:endParaRPr sz="650">
              <a:latin typeface="Malgun Gothic Semilight"/>
              <a:cs typeface="Malgun Gothic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373797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502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08832" y="301751"/>
            <a:ext cx="170687" cy="170687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71246" rIns="0" bIns="0" rtlCol="0">
            <a:spAutoFit/>
          </a:bodyPr>
          <a:lstStyle/>
          <a:p>
            <a:pPr marL="702945">
              <a:lnSpc>
                <a:spcPct val="100000"/>
              </a:lnSpc>
              <a:spcBef>
                <a:spcPts val="90"/>
              </a:spcBef>
            </a:pPr>
            <a:r>
              <a:rPr dirty="0"/>
              <a:t>System</a:t>
            </a:r>
            <a:r>
              <a:rPr spc="140" dirty="0"/>
              <a:t> </a:t>
            </a:r>
            <a:r>
              <a:rPr spc="-10" dirty="0"/>
              <a:t>Integration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787902" y="526796"/>
            <a:ext cx="1638300" cy="1644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Complete</a:t>
            </a:r>
            <a:r>
              <a:rPr sz="900" spc="-2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End-to-</a:t>
            </a:r>
            <a:r>
              <a:rPr sz="900" spc="-2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End</a:t>
            </a:r>
            <a:r>
              <a:rPr sz="900" spc="-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90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Workflow</a:t>
            </a:r>
            <a:endParaRPr sz="900">
              <a:latin typeface="Malgun Gothic Semilight"/>
              <a:cs typeface="Malgun Gothic Semilight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15823" y="947927"/>
            <a:ext cx="1713230" cy="2414270"/>
            <a:chOff x="115823" y="947927"/>
            <a:chExt cx="1713230" cy="2414270"/>
          </a:xfrm>
        </p:grpSpPr>
        <p:sp>
          <p:nvSpPr>
            <p:cNvPr id="7" name="object 7"/>
            <p:cNvSpPr/>
            <p:nvPr/>
          </p:nvSpPr>
          <p:spPr>
            <a:xfrm>
              <a:off x="115823" y="947927"/>
              <a:ext cx="1713230" cy="2414270"/>
            </a:xfrm>
            <a:custGeom>
              <a:avLst/>
              <a:gdLst/>
              <a:ahLst/>
              <a:cxnLst/>
              <a:rect l="l" t="t" r="r" b="b"/>
              <a:pathLst>
                <a:path w="1713230" h="2414270">
                  <a:moveTo>
                    <a:pt x="1712976" y="0"/>
                  </a:moveTo>
                  <a:lnTo>
                    <a:pt x="0" y="0"/>
                  </a:lnTo>
                  <a:lnTo>
                    <a:pt x="0" y="2414016"/>
                  </a:lnTo>
                  <a:lnTo>
                    <a:pt x="1712976" y="2414016"/>
                  </a:lnTo>
                  <a:lnTo>
                    <a:pt x="17129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15823" y="947927"/>
              <a:ext cx="27940" cy="2414270"/>
            </a:xfrm>
            <a:custGeom>
              <a:avLst/>
              <a:gdLst/>
              <a:ahLst/>
              <a:cxnLst/>
              <a:rect l="l" t="t" r="r" b="b"/>
              <a:pathLst>
                <a:path w="27939" h="2414270">
                  <a:moveTo>
                    <a:pt x="27432" y="0"/>
                  </a:moveTo>
                  <a:lnTo>
                    <a:pt x="0" y="0"/>
                  </a:lnTo>
                  <a:lnTo>
                    <a:pt x="0" y="2414016"/>
                  </a:lnTo>
                  <a:lnTo>
                    <a:pt x="27432" y="2414016"/>
                  </a:lnTo>
                  <a:lnTo>
                    <a:pt x="27432" y="0"/>
                  </a:lnTo>
                  <a:close/>
                </a:path>
              </a:pathLst>
            </a:custGeom>
            <a:solidFill>
              <a:srgbClr val="F59E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8600" y="1097279"/>
              <a:ext cx="128015" cy="128015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401827" y="1066926"/>
            <a:ext cx="946785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spc="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Hardware</a:t>
            </a:r>
            <a:r>
              <a:rPr sz="1000" spc="8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Layer</a:t>
            </a:r>
            <a:endParaRPr sz="1000">
              <a:latin typeface="Malgun Gothic Semilight"/>
              <a:cs typeface="Malgun Gothic Semilight"/>
            </a:endParaRPr>
          </a:p>
        </p:txBody>
      </p:sp>
      <p:graphicFrame>
        <p:nvGraphicFramePr>
          <p:cNvPr id="11" name="object 11"/>
          <p:cNvGraphicFramePr>
            <a:graphicFrameLocks noGrp="1"/>
          </p:cNvGraphicFramePr>
          <p:nvPr/>
        </p:nvGraphicFramePr>
        <p:xfrm>
          <a:off x="249936" y="1347215"/>
          <a:ext cx="1466215" cy="17240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662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3545">
                <a:tc>
                  <a:txBody>
                    <a:bodyPr/>
                    <a:lstStyle/>
                    <a:p>
                      <a:pPr marL="42545"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Sensors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50165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ZMPT101B</a:t>
                      </a:r>
                      <a:r>
                        <a:rPr sz="650" spc="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+</a:t>
                      </a:r>
                      <a:r>
                        <a:rPr sz="650" spc="2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ACS712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74295" marB="0"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D977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850">
                <a:tc>
                  <a:txBody>
                    <a:bodyPr/>
                    <a:lstStyle/>
                    <a:p>
                      <a:pPr marL="44450" algn="ctr">
                        <a:lnSpc>
                          <a:spcPct val="100000"/>
                        </a:lnSpc>
                        <a:spcBef>
                          <a:spcPts val="805"/>
                        </a:spcBef>
                      </a:pP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Arduino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48895" algn="ctr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Data</a:t>
                      </a:r>
                      <a:r>
                        <a:rPr sz="650" spc="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acquisition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02235" marB="0">
                    <a:lnT w="57150">
                      <a:solidFill>
                        <a:srgbClr val="FFFFFF"/>
                      </a:solidFill>
                      <a:prstDash val="solid"/>
                    </a:lnT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D977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6090">
                <a:tc>
                  <a:txBody>
                    <a:bodyPr/>
                    <a:lstStyle/>
                    <a:p>
                      <a:pPr marL="469900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80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Raspberry</a:t>
                      </a:r>
                      <a:r>
                        <a:rPr sz="800" spc="7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2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Pi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46990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Processing</a:t>
                      </a:r>
                      <a:r>
                        <a:rPr sz="650" spc="10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2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unit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02870" marB="0">
                    <a:lnT w="57150">
                      <a:solidFill>
                        <a:srgbClr val="FFFFFF"/>
                      </a:solidFill>
                      <a:prstDash val="solid"/>
                    </a:lnT>
                    <a:lnB w="85344">
                      <a:solidFill>
                        <a:srgbClr val="FFFFFF"/>
                      </a:solidFill>
                      <a:prstDash val="solid"/>
                    </a:lnB>
                    <a:solidFill>
                      <a:srgbClr val="D977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5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marL="35560">
                        <a:lnSpc>
                          <a:spcPct val="100000"/>
                        </a:lnSpc>
                      </a:pPr>
                      <a:r>
                        <a:rPr sz="65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Connection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  <a:p>
                      <a:pPr marL="35560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Serial</a:t>
                      </a:r>
                      <a:r>
                        <a:rPr sz="650" spc="8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communication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8255" marB="0">
                    <a:lnT w="85344">
                      <a:solidFill>
                        <a:srgbClr val="FFFFFF"/>
                      </a:solidFill>
                      <a:prstDash val="solid"/>
                    </a:lnT>
                    <a:solidFill>
                      <a:srgbClr val="FFFA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2" name="object 12"/>
          <p:cNvGrpSpPr/>
          <p:nvPr/>
        </p:nvGrpSpPr>
        <p:grpSpPr>
          <a:xfrm>
            <a:off x="1914144" y="947927"/>
            <a:ext cx="1716405" cy="2414270"/>
            <a:chOff x="1914144" y="947927"/>
            <a:chExt cx="1716405" cy="2414270"/>
          </a:xfrm>
        </p:grpSpPr>
        <p:sp>
          <p:nvSpPr>
            <p:cNvPr id="13" name="object 13"/>
            <p:cNvSpPr/>
            <p:nvPr/>
          </p:nvSpPr>
          <p:spPr>
            <a:xfrm>
              <a:off x="1914144" y="947927"/>
              <a:ext cx="1716405" cy="2414270"/>
            </a:xfrm>
            <a:custGeom>
              <a:avLst/>
              <a:gdLst/>
              <a:ahLst/>
              <a:cxnLst/>
              <a:rect l="l" t="t" r="r" b="b"/>
              <a:pathLst>
                <a:path w="1716404" h="2414270">
                  <a:moveTo>
                    <a:pt x="1716024" y="0"/>
                  </a:moveTo>
                  <a:lnTo>
                    <a:pt x="0" y="0"/>
                  </a:lnTo>
                  <a:lnTo>
                    <a:pt x="0" y="2414016"/>
                  </a:lnTo>
                  <a:lnTo>
                    <a:pt x="1716024" y="2414016"/>
                  </a:lnTo>
                  <a:lnTo>
                    <a:pt x="1716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914144" y="947927"/>
              <a:ext cx="30480" cy="2414270"/>
            </a:xfrm>
            <a:custGeom>
              <a:avLst/>
              <a:gdLst/>
              <a:ahLst/>
              <a:cxnLst/>
              <a:rect l="l" t="t" r="r" b="b"/>
              <a:pathLst>
                <a:path w="30480" h="2414270">
                  <a:moveTo>
                    <a:pt x="30480" y="0"/>
                  </a:moveTo>
                  <a:lnTo>
                    <a:pt x="0" y="0"/>
                  </a:lnTo>
                  <a:lnTo>
                    <a:pt x="0" y="2414016"/>
                  </a:lnTo>
                  <a:lnTo>
                    <a:pt x="30480" y="2414016"/>
                  </a:lnTo>
                  <a:lnTo>
                    <a:pt x="30480" y="0"/>
                  </a:lnTo>
                  <a:close/>
                </a:path>
              </a:pathLst>
            </a:custGeom>
            <a:solidFill>
              <a:srgbClr val="F59E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029968" y="1097279"/>
              <a:ext cx="112775" cy="128015"/>
            </a:xfrm>
            <a:prstGeom prst="rect">
              <a:avLst/>
            </a:prstGeom>
          </p:spPr>
        </p:pic>
      </p:grpSp>
      <p:sp>
        <p:nvSpPr>
          <p:cNvPr id="16" name="object 16"/>
          <p:cNvSpPr txBox="1"/>
          <p:nvPr/>
        </p:nvSpPr>
        <p:spPr>
          <a:xfrm>
            <a:off x="2186432" y="1066926"/>
            <a:ext cx="663575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Data</a:t>
            </a:r>
            <a:r>
              <a:rPr sz="1000" spc="16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Layer</a:t>
            </a:r>
            <a:endParaRPr sz="1000">
              <a:latin typeface="Malgun Gothic Semilight"/>
              <a:cs typeface="Malgun Gothic Semilight"/>
            </a:endParaRPr>
          </a:p>
        </p:txBody>
      </p:sp>
      <p:graphicFrame>
        <p:nvGraphicFramePr>
          <p:cNvPr id="17" name="object 17"/>
          <p:cNvGraphicFramePr>
            <a:graphicFrameLocks noGrp="1"/>
          </p:cNvGraphicFramePr>
          <p:nvPr/>
        </p:nvGraphicFramePr>
        <p:xfrm>
          <a:off x="2051304" y="1347215"/>
          <a:ext cx="1463040" cy="17240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63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3545">
                <a:tc>
                  <a:txBody>
                    <a:bodyPr/>
                    <a:lstStyle/>
                    <a:p>
                      <a:pPr marL="48260"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80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Raw</a:t>
                      </a:r>
                      <a:r>
                        <a:rPr sz="800" spc="-4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2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Data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50165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200</a:t>
                      </a:r>
                      <a:r>
                        <a:rPr sz="650" spc="2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samples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74295" marB="0"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D977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850">
                <a:tc>
                  <a:txBody>
                    <a:bodyPr/>
                    <a:lstStyle/>
                    <a:p>
                      <a:pPr marL="45720" algn="ctr">
                        <a:lnSpc>
                          <a:spcPct val="100000"/>
                        </a:lnSpc>
                        <a:spcBef>
                          <a:spcPts val="805"/>
                        </a:spcBef>
                      </a:pP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Processing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50800" algn="ctr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Feature</a:t>
                      </a:r>
                      <a:r>
                        <a:rPr sz="650" spc="4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extraction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02235" marB="0">
                    <a:lnT w="57150">
                      <a:solidFill>
                        <a:srgbClr val="FFFFFF"/>
                      </a:solidFill>
                      <a:prstDash val="solid"/>
                    </a:lnT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D977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6090">
                <a:tc>
                  <a:txBody>
                    <a:bodyPr/>
                    <a:lstStyle/>
                    <a:p>
                      <a:pPr marL="46990" algn="ctr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Features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50165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35</a:t>
                      </a:r>
                      <a:r>
                        <a:rPr sz="650" spc="2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parameters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02870" marB="0">
                    <a:lnT w="57150">
                      <a:solidFill>
                        <a:srgbClr val="FFFFFF"/>
                      </a:solidFill>
                      <a:prstDash val="solid"/>
                    </a:lnT>
                    <a:lnB w="85344">
                      <a:solidFill>
                        <a:srgbClr val="FFFFFF"/>
                      </a:solidFill>
                      <a:prstDash val="solid"/>
                    </a:lnB>
                    <a:solidFill>
                      <a:srgbClr val="D977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540">
                <a:tc>
                  <a:txBody>
                    <a:bodyPr/>
                    <a:lstStyle/>
                    <a:p>
                      <a:pPr marL="34925" marR="690245">
                        <a:lnSpc>
                          <a:spcPct val="118500"/>
                        </a:lnSpc>
                        <a:spcBef>
                          <a:spcPts val="670"/>
                        </a:spcBef>
                      </a:pPr>
                      <a:r>
                        <a:rPr sz="65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Format</a:t>
                      </a:r>
                      <a:r>
                        <a:rPr sz="650" spc="50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Normalized</a:t>
                      </a:r>
                      <a:r>
                        <a:rPr sz="650" spc="1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vectors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85090" marB="0">
                    <a:lnT w="85344">
                      <a:solidFill>
                        <a:srgbClr val="FFFFFF"/>
                      </a:solidFill>
                      <a:prstDash val="solid"/>
                    </a:lnT>
                    <a:solidFill>
                      <a:srgbClr val="FFFA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8" name="object 18"/>
          <p:cNvGrpSpPr/>
          <p:nvPr/>
        </p:nvGrpSpPr>
        <p:grpSpPr>
          <a:xfrm>
            <a:off x="3715511" y="947927"/>
            <a:ext cx="1713230" cy="2414270"/>
            <a:chOff x="3715511" y="947927"/>
            <a:chExt cx="1713230" cy="2414270"/>
          </a:xfrm>
        </p:grpSpPr>
        <p:sp>
          <p:nvSpPr>
            <p:cNvPr id="19" name="object 19"/>
            <p:cNvSpPr/>
            <p:nvPr/>
          </p:nvSpPr>
          <p:spPr>
            <a:xfrm>
              <a:off x="3715511" y="947927"/>
              <a:ext cx="1713230" cy="2414270"/>
            </a:xfrm>
            <a:custGeom>
              <a:avLst/>
              <a:gdLst/>
              <a:ahLst/>
              <a:cxnLst/>
              <a:rect l="l" t="t" r="r" b="b"/>
              <a:pathLst>
                <a:path w="1713229" h="2414270">
                  <a:moveTo>
                    <a:pt x="1712976" y="0"/>
                  </a:moveTo>
                  <a:lnTo>
                    <a:pt x="0" y="0"/>
                  </a:lnTo>
                  <a:lnTo>
                    <a:pt x="0" y="2414016"/>
                  </a:lnTo>
                  <a:lnTo>
                    <a:pt x="1712976" y="2414016"/>
                  </a:lnTo>
                  <a:lnTo>
                    <a:pt x="17129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3715511" y="947927"/>
              <a:ext cx="27940" cy="2414270"/>
            </a:xfrm>
            <a:custGeom>
              <a:avLst/>
              <a:gdLst/>
              <a:ahLst/>
              <a:cxnLst/>
              <a:rect l="l" t="t" r="r" b="b"/>
              <a:pathLst>
                <a:path w="27939" h="2414270">
                  <a:moveTo>
                    <a:pt x="27432" y="0"/>
                  </a:moveTo>
                  <a:lnTo>
                    <a:pt x="0" y="0"/>
                  </a:lnTo>
                  <a:lnTo>
                    <a:pt x="0" y="2414016"/>
                  </a:lnTo>
                  <a:lnTo>
                    <a:pt x="27432" y="2414016"/>
                  </a:lnTo>
                  <a:lnTo>
                    <a:pt x="27432" y="0"/>
                  </a:lnTo>
                  <a:close/>
                </a:path>
              </a:pathLst>
            </a:custGeom>
            <a:solidFill>
              <a:srgbClr val="F59E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828287" y="1097279"/>
              <a:ext cx="128015" cy="128015"/>
            </a:xfrm>
            <a:prstGeom prst="rect">
              <a:avLst/>
            </a:prstGeom>
          </p:spPr>
        </p:pic>
      </p:grpSp>
      <p:sp>
        <p:nvSpPr>
          <p:cNvPr id="22" name="object 22"/>
          <p:cNvSpPr txBox="1"/>
          <p:nvPr/>
        </p:nvSpPr>
        <p:spPr>
          <a:xfrm>
            <a:off x="4003294" y="1066926"/>
            <a:ext cx="513080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AI</a:t>
            </a:r>
            <a:r>
              <a:rPr sz="1000" spc="13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Layer</a:t>
            </a:r>
            <a:endParaRPr sz="1000">
              <a:latin typeface="Malgun Gothic Semilight"/>
              <a:cs typeface="Malgun Gothic Semilight"/>
            </a:endParaRPr>
          </a:p>
        </p:txBody>
      </p:sp>
      <p:graphicFrame>
        <p:nvGraphicFramePr>
          <p:cNvPr id="23" name="object 23"/>
          <p:cNvGraphicFramePr>
            <a:graphicFrameLocks noGrp="1"/>
          </p:cNvGraphicFramePr>
          <p:nvPr/>
        </p:nvGraphicFramePr>
        <p:xfrm>
          <a:off x="3852671" y="1347215"/>
          <a:ext cx="1463040" cy="17240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63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3545">
                <a:tc>
                  <a:txBody>
                    <a:bodyPr/>
                    <a:lstStyle/>
                    <a:p>
                      <a:pPr marL="42545"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80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Neural</a:t>
                      </a:r>
                      <a:r>
                        <a:rPr sz="800" spc="14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Network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45720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4-layer</a:t>
                      </a:r>
                      <a:r>
                        <a:rPr sz="650" spc="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model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74295" marB="0"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D977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850"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805"/>
                        </a:spcBef>
                      </a:pP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Inference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46990" algn="ctr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Classification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02235" marB="0">
                    <a:lnT w="57150">
                      <a:solidFill>
                        <a:srgbClr val="FFFFFF"/>
                      </a:solidFill>
                      <a:prstDash val="solid"/>
                    </a:lnT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D977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6090">
                <a:tc>
                  <a:txBody>
                    <a:bodyPr/>
                    <a:lstStyle/>
                    <a:p>
                      <a:pPr marL="520700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Prediction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502284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Fault</a:t>
                      </a:r>
                      <a:r>
                        <a:rPr sz="650" spc="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location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02870" marB="0">
                    <a:lnT w="57150">
                      <a:solidFill>
                        <a:srgbClr val="FFFFFF"/>
                      </a:solidFill>
                      <a:prstDash val="solid"/>
                    </a:lnT>
                    <a:lnB w="85344">
                      <a:solidFill>
                        <a:srgbClr val="FFFFFF"/>
                      </a:solidFill>
                      <a:prstDash val="solid"/>
                    </a:lnB>
                    <a:solidFill>
                      <a:srgbClr val="D977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5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marL="34290">
                        <a:lnSpc>
                          <a:spcPct val="100000"/>
                        </a:lnSpc>
                      </a:pPr>
                      <a:r>
                        <a:rPr sz="65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Output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  <a:p>
                      <a:pPr marL="34290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8-class</a:t>
                      </a:r>
                      <a:r>
                        <a:rPr sz="650" spc="9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probability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8255" marB="0">
                    <a:lnT w="85344">
                      <a:solidFill>
                        <a:srgbClr val="FFFFFF"/>
                      </a:solidFill>
                      <a:prstDash val="solid"/>
                    </a:lnT>
                    <a:solidFill>
                      <a:srgbClr val="FFFA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24" name="object 24"/>
          <p:cNvGrpSpPr/>
          <p:nvPr/>
        </p:nvGrpSpPr>
        <p:grpSpPr>
          <a:xfrm>
            <a:off x="5513832" y="947927"/>
            <a:ext cx="1716405" cy="2414270"/>
            <a:chOff x="5513832" y="947927"/>
            <a:chExt cx="1716405" cy="2414270"/>
          </a:xfrm>
        </p:grpSpPr>
        <p:sp>
          <p:nvSpPr>
            <p:cNvPr id="25" name="object 25"/>
            <p:cNvSpPr/>
            <p:nvPr/>
          </p:nvSpPr>
          <p:spPr>
            <a:xfrm>
              <a:off x="5513832" y="947927"/>
              <a:ext cx="1716405" cy="2414270"/>
            </a:xfrm>
            <a:custGeom>
              <a:avLst/>
              <a:gdLst/>
              <a:ahLst/>
              <a:cxnLst/>
              <a:rect l="l" t="t" r="r" b="b"/>
              <a:pathLst>
                <a:path w="1716404" h="2414270">
                  <a:moveTo>
                    <a:pt x="1716023" y="0"/>
                  </a:moveTo>
                  <a:lnTo>
                    <a:pt x="0" y="0"/>
                  </a:lnTo>
                  <a:lnTo>
                    <a:pt x="0" y="2414016"/>
                  </a:lnTo>
                  <a:lnTo>
                    <a:pt x="1716023" y="2414016"/>
                  </a:lnTo>
                  <a:lnTo>
                    <a:pt x="171602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5513832" y="947927"/>
              <a:ext cx="30480" cy="2414270"/>
            </a:xfrm>
            <a:custGeom>
              <a:avLst/>
              <a:gdLst/>
              <a:ahLst/>
              <a:cxnLst/>
              <a:rect l="l" t="t" r="r" b="b"/>
              <a:pathLst>
                <a:path w="30479" h="2414270">
                  <a:moveTo>
                    <a:pt x="30479" y="0"/>
                  </a:moveTo>
                  <a:lnTo>
                    <a:pt x="0" y="0"/>
                  </a:lnTo>
                  <a:lnTo>
                    <a:pt x="0" y="2414016"/>
                  </a:lnTo>
                  <a:lnTo>
                    <a:pt x="30479" y="2414016"/>
                  </a:lnTo>
                  <a:lnTo>
                    <a:pt x="30479" y="0"/>
                  </a:lnTo>
                  <a:close/>
                </a:path>
              </a:pathLst>
            </a:custGeom>
            <a:solidFill>
              <a:srgbClr val="F59E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" name="object 2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629656" y="1097279"/>
              <a:ext cx="143255" cy="128015"/>
            </a:xfrm>
            <a:prstGeom prst="rect">
              <a:avLst/>
            </a:prstGeom>
          </p:spPr>
        </p:pic>
      </p:grpSp>
      <p:sp>
        <p:nvSpPr>
          <p:cNvPr id="28" name="object 28"/>
          <p:cNvSpPr txBox="1"/>
          <p:nvPr/>
        </p:nvSpPr>
        <p:spPr>
          <a:xfrm>
            <a:off x="5820283" y="1066926"/>
            <a:ext cx="922655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spc="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Interface</a:t>
            </a:r>
            <a:r>
              <a:rPr sz="1000" spc="32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Layer</a:t>
            </a:r>
            <a:endParaRPr sz="1000">
              <a:latin typeface="Malgun Gothic Semilight"/>
              <a:cs typeface="Malgun Gothic Semilight"/>
            </a:endParaRPr>
          </a:p>
        </p:txBody>
      </p:sp>
      <p:graphicFrame>
        <p:nvGraphicFramePr>
          <p:cNvPr id="29" name="object 29"/>
          <p:cNvGraphicFramePr>
            <a:graphicFrameLocks noGrp="1"/>
          </p:cNvGraphicFramePr>
          <p:nvPr/>
        </p:nvGraphicFramePr>
        <p:xfrm>
          <a:off x="5650991" y="1347215"/>
          <a:ext cx="1463040" cy="17240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63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3545"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Display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55880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Real-time</a:t>
                      </a:r>
                      <a:r>
                        <a:rPr sz="650" spc="10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output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74295" marB="0"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D977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850">
                <a:tc>
                  <a:txBody>
                    <a:bodyPr/>
                    <a:lstStyle/>
                    <a:p>
                      <a:pPr marL="48260" algn="ctr">
                        <a:lnSpc>
                          <a:spcPct val="100000"/>
                        </a:lnSpc>
                        <a:spcBef>
                          <a:spcPts val="805"/>
                        </a:spcBef>
                      </a:pP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Alerts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57150" algn="ctr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Visual/audio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02235" marB="0">
                    <a:lnT w="57150">
                      <a:solidFill>
                        <a:srgbClr val="FFFFFF"/>
                      </a:solidFill>
                      <a:prstDash val="solid"/>
                    </a:lnT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D977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6090">
                <a:tc>
                  <a:txBody>
                    <a:bodyPr/>
                    <a:lstStyle/>
                    <a:p>
                      <a:pPr marL="50800" algn="ctr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Logging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52069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Data</a:t>
                      </a:r>
                      <a:r>
                        <a:rPr sz="650" spc="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storage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02870" marB="0">
                    <a:lnT w="57150">
                      <a:solidFill>
                        <a:srgbClr val="FFFFFF"/>
                      </a:solidFill>
                      <a:prstDash val="solid"/>
                    </a:lnT>
                    <a:lnB w="85344">
                      <a:solidFill>
                        <a:srgbClr val="FFFFFF"/>
                      </a:solidFill>
                      <a:prstDash val="solid"/>
                    </a:lnB>
                    <a:solidFill>
                      <a:srgbClr val="D977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540">
                <a:tc>
                  <a:txBody>
                    <a:bodyPr/>
                    <a:lstStyle/>
                    <a:p>
                      <a:pPr marL="37465" marR="922019">
                        <a:lnSpc>
                          <a:spcPct val="118500"/>
                        </a:lnSpc>
                        <a:spcBef>
                          <a:spcPts val="670"/>
                        </a:spcBef>
                      </a:pPr>
                      <a:r>
                        <a:rPr sz="65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Access</a:t>
                      </a:r>
                      <a:r>
                        <a:rPr sz="650" spc="50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Local/remote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85090" marB="0">
                    <a:lnT w="85344">
                      <a:solidFill>
                        <a:srgbClr val="FFFFFF"/>
                      </a:solidFill>
                      <a:prstDash val="solid"/>
                    </a:lnT>
                    <a:solidFill>
                      <a:srgbClr val="FFFA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30" name="object 30"/>
          <p:cNvGrpSpPr/>
          <p:nvPr/>
        </p:nvGrpSpPr>
        <p:grpSpPr>
          <a:xfrm>
            <a:off x="7315200" y="947927"/>
            <a:ext cx="1716405" cy="2414270"/>
            <a:chOff x="7315200" y="947927"/>
            <a:chExt cx="1716405" cy="2414270"/>
          </a:xfrm>
        </p:grpSpPr>
        <p:sp>
          <p:nvSpPr>
            <p:cNvPr id="31" name="object 31"/>
            <p:cNvSpPr/>
            <p:nvPr/>
          </p:nvSpPr>
          <p:spPr>
            <a:xfrm>
              <a:off x="7315200" y="947927"/>
              <a:ext cx="1716405" cy="2414270"/>
            </a:xfrm>
            <a:custGeom>
              <a:avLst/>
              <a:gdLst/>
              <a:ahLst/>
              <a:cxnLst/>
              <a:rect l="l" t="t" r="r" b="b"/>
              <a:pathLst>
                <a:path w="1716404" h="2414270">
                  <a:moveTo>
                    <a:pt x="1716024" y="0"/>
                  </a:moveTo>
                  <a:lnTo>
                    <a:pt x="0" y="0"/>
                  </a:lnTo>
                  <a:lnTo>
                    <a:pt x="0" y="2414016"/>
                  </a:lnTo>
                  <a:lnTo>
                    <a:pt x="1716024" y="2414016"/>
                  </a:lnTo>
                  <a:lnTo>
                    <a:pt x="1716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7315200" y="947927"/>
              <a:ext cx="27940" cy="2414270"/>
            </a:xfrm>
            <a:custGeom>
              <a:avLst/>
              <a:gdLst/>
              <a:ahLst/>
              <a:cxnLst/>
              <a:rect l="l" t="t" r="r" b="b"/>
              <a:pathLst>
                <a:path w="27940" h="2414270">
                  <a:moveTo>
                    <a:pt x="27431" y="0"/>
                  </a:moveTo>
                  <a:lnTo>
                    <a:pt x="0" y="0"/>
                  </a:lnTo>
                  <a:lnTo>
                    <a:pt x="0" y="2414016"/>
                  </a:lnTo>
                  <a:lnTo>
                    <a:pt x="27431" y="2414016"/>
                  </a:lnTo>
                  <a:lnTo>
                    <a:pt x="27431" y="0"/>
                  </a:lnTo>
                  <a:close/>
                </a:path>
              </a:pathLst>
            </a:custGeom>
            <a:solidFill>
              <a:srgbClr val="F59E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" name="object 3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431023" y="1097279"/>
              <a:ext cx="158496" cy="128015"/>
            </a:xfrm>
            <a:prstGeom prst="rect">
              <a:avLst/>
            </a:prstGeom>
          </p:spPr>
        </p:pic>
      </p:grpSp>
      <p:sp>
        <p:nvSpPr>
          <p:cNvPr id="34" name="object 34"/>
          <p:cNvSpPr txBox="1"/>
          <p:nvPr/>
        </p:nvSpPr>
        <p:spPr>
          <a:xfrm>
            <a:off x="7637526" y="1066926"/>
            <a:ext cx="840105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Control</a:t>
            </a:r>
            <a:r>
              <a:rPr sz="1000" spc="30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Layer</a:t>
            </a:r>
            <a:endParaRPr sz="1000">
              <a:latin typeface="Malgun Gothic Semilight"/>
              <a:cs typeface="Malgun Gothic Semilight"/>
            </a:endParaRPr>
          </a:p>
        </p:txBody>
      </p:sp>
      <p:graphicFrame>
        <p:nvGraphicFramePr>
          <p:cNvPr id="35" name="object 35"/>
          <p:cNvGraphicFramePr>
            <a:graphicFrameLocks noGrp="1"/>
          </p:cNvGraphicFramePr>
          <p:nvPr/>
        </p:nvGraphicFramePr>
        <p:xfrm>
          <a:off x="7452359" y="1347215"/>
          <a:ext cx="1463040" cy="17240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63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3545">
                <a:tc>
                  <a:txBody>
                    <a:bodyPr/>
                    <a:lstStyle/>
                    <a:p>
                      <a:pPr marL="498475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Monitoring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49530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System</a:t>
                      </a:r>
                      <a:r>
                        <a:rPr sz="650" spc="6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health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74295" marB="0"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D977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850">
                <a:tc>
                  <a:txBody>
                    <a:bodyPr/>
                    <a:lstStyle/>
                    <a:p>
                      <a:pPr marL="434340">
                        <a:lnSpc>
                          <a:spcPct val="100000"/>
                        </a:lnSpc>
                        <a:spcBef>
                          <a:spcPts val="805"/>
                        </a:spcBef>
                      </a:pP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Configuration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431165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Parameter</a:t>
                      </a:r>
                      <a:r>
                        <a:rPr sz="650" spc="8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tuning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02235" marB="0">
                    <a:lnT w="57150">
                      <a:solidFill>
                        <a:srgbClr val="FFFFFF"/>
                      </a:solidFill>
                      <a:prstDash val="solid"/>
                    </a:lnT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D977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6090">
                <a:tc>
                  <a:txBody>
                    <a:bodyPr/>
                    <a:lstStyle/>
                    <a:p>
                      <a:pPr marL="461645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Maintenance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476884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Model</a:t>
                      </a:r>
                      <a:r>
                        <a:rPr sz="650" spc="4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updates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02870" marB="0">
                    <a:lnT w="57150">
                      <a:solidFill>
                        <a:srgbClr val="FFFFFF"/>
                      </a:solidFill>
                      <a:prstDash val="solid"/>
                    </a:lnT>
                    <a:lnB w="85344">
                      <a:solidFill>
                        <a:srgbClr val="FFFFFF"/>
                      </a:solidFill>
                      <a:prstDash val="solid"/>
                    </a:lnB>
                    <a:solidFill>
                      <a:srgbClr val="D977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540">
                <a:tc>
                  <a:txBody>
                    <a:bodyPr/>
                    <a:lstStyle/>
                    <a:p>
                      <a:pPr marL="36830" marR="711200">
                        <a:lnSpc>
                          <a:spcPct val="118500"/>
                        </a:lnSpc>
                        <a:spcBef>
                          <a:spcPts val="670"/>
                        </a:spcBef>
                      </a:pPr>
                      <a:r>
                        <a:rPr sz="65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Management</a:t>
                      </a:r>
                      <a:r>
                        <a:rPr sz="650" spc="50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Automated</a:t>
                      </a:r>
                      <a:r>
                        <a:rPr sz="650" spc="8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control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85090" marB="0">
                    <a:lnT w="85344">
                      <a:solidFill>
                        <a:srgbClr val="FFFFFF"/>
                      </a:solidFill>
                      <a:prstDash val="solid"/>
                    </a:lnT>
                    <a:solidFill>
                      <a:srgbClr val="FFFA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36" name="object 36"/>
          <p:cNvGrpSpPr/>
          <p:nvPr/>
        </p:nvGrpSpPr>
        <p:grpSpPr>
          <a:xfrm>
            <a:off x="117347" y="3448811"/>
            <a:ext cx="2164080" cy="749935"/>
            <a:chOff x="117347" y="3448811"/>
            <a:chExt cx="2164080" cy="749935"/>
          </a:xfrm>
        </p:grpSpPr>
        <p:sp>
          <p:nvSpPr>
            <p:cNvPr id="37" name="object 37"/>
            <p:cNvSpPr/>
            <p:nvPr/>
          </p:nvSpPr>
          <p:spPr>
            <a:xfrm>
              <a:off x="117347" y="3448811"/>
              <a:ext cx="2164080" cy="749935"/>
            </a:xfrm>
            <a:custGeom>
              <a:avLst/>
              <a:gdLst/>
              <a:ahLst/>
              <a:cxnLst/>
              <a:rect l="l" t="t" r="r" b="b"/>
              <a:pathLst>
                <a:path w="2164080" h="749935">
                  <a:moveTo>
                    <a:pt x="2164080" y="0"/>
                  </a:moveTo>
                  <a:lnTo>
                    <a:pt x="0" y="0"/>
                  </a:lnTo>
                  <a:lnTo>
                    <a:pt x="0" y="749808"/>
                  </a:lnTo>
                  <a:lnTo>
                    <a:pt x="2164080" y="749808"/>
                  </a:lnTo>
                  <a:lnTo>
                    <a:pt x="2164080" y="0"/>
                  </a:lnTo>
                  <a:close/>
                </a:path>
              </a:pathLst>
            </a:custGeom>
            <a:solidFill>
              <a:srgbClr val="FDF3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8" name="object 3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15567" y="3575303"/>
              <a:ext cx="161544" cy="128015"/>
            </a:xfrm>
            <a:prstGeom prst="rect">
              <a:avLst/>
            </a:prstGeom>
          </p:spPr>
        </p:pic>
      </p:grpSp>
      <p:sp>
        <p:nvSpPr>
          <p:cNvPr id="39" name="object 39"/>
          <p:cNvSpPr txBox="1"/>
          <p:nvPr/>
        </p:nvSpPr>
        <p:spPr>
          <a:xfrm>
            <a:off x="117347" y="3448811"/>
            <a:ext cx="2164080" cy="749935"/>
          </a:xfrm>
          <a:prstGeom prst="rect">
            <a:avLst/>
          </a:prstGeom>
          <a:ln w="3175">
            <a:solidFill>
              <a:srgbClr val="F59E0A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25"/>
              </a:spcBef>
            </a:pPr>
            <a:endParaRPr sz="800">
              <a:latin typeface="Times New Roman"/>
              <a:cs typeface="Times New Roman"/>
            </a:endParaRPr>
          </a:p>
          <a:p>
            <a:pPr marL="59055" algn="ctr">
              <a:lnSpc>
                <a:spcPct val="100000"/>
              </a:lnSpc>
            </a:pP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Seamless</a:t>
            </a:r>
            <a:r>
              <a:rPr sz="800" spc="114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spc="-2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Flow</a:t>
            </a:r>
            <a:endParaRPr sz="800">
              <a:latin typeface="Malgun Gothic Semilight"/>
              <a:cs typeface="Malgun Gothic Semilight"/>
            </a:endParaRPr>
          </a:p>
          <a:p>
            <a:pPr marL="62230" algn="ctr">
              <a:lnSpc>
                <a:spcPct val="100000"/>
              </a:lnSpc>
              <a:spcBef>
                <a:spcPts val="1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End-to-end</a:t>
            </a:r>
            <a:r>
              <a:rPr sz="650" spc="8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connectivity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40" name="object 40"/>
          <p:cNvGrpSpPr/>
          <p:nvPr/>
        </p:nvGrpSpPr>
        <p:grpSpPr>
          <a:xfrm>
            <a:off x="2366772" y="3448811"/>
            <a:ext cx="2164080" cy="749935"/>
            <a:chOff x="2366772" y="3448811"/>
            <a:chExt cx="2164080" cy="749935"/>
          </a:xfrm>
        </p:grpSpPr>
        <p:sp>
          <p:nvSpPr>
            <p:cNvPr id="41" name="object 41"/>
            <p:cNvSpPr/>
            <p:nvPr/>
          </p:nvSpPr>
          <p:spPr>
            <a:xfrm>
              <a:off x="2366772" y="3448811"/>
              <a:ext cx="2164080" cy="749935"/>
            </a:xfrm>
            <a:custGeom>
              <a:avLst/>
              <a:gdLst/>
              <a:ahLst/>
              <a:cxnLst/>
              <a:rect l="l" t="t" r="r" b="b"/>
              <a:pathLst>
                <a:path w="2164079" h="749935">
                  <a:moveTo>
                    <a:pt x="2164079" y="0"/>
                  </a:moveTo>
                  <a:lnTo>
                    <a:pt x="0" y="0"/>
                  </a:lnTo>
                  <a:lnTo>
                    <a:pt x="0" y="749808"/>
                  </a:lnTo>
                  <a:lnTo>
                    <a:pt x="2164079" y="749808"/>
                  </a:lnTo>
                  <a:lnTo>
                    <a:pt x="2164079" y="0"/>
                  </a:lnTo>
                  <a:close/>
                </a:path>
              </a:pathLst>
            </a:custGeom>
            <a:solidFill>
              <a:srgbClr val="FDF3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2" name="object 4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383280" y="3575303"/>
              <a:ext cx="128015" cy="128015"/>
            </a:xfrm>
            <a:prstGeom prst="rect">
              <a:avLst/>
            </a:prstGeom>
          </p:spPr>
        </p:pic>
      </p:grpSp>
      <p:sp>
        <p:nvSpPr>
          <p:cNvPr id="43" name="object 43"/>
          <p:cNvSpPr txBox="1"/>
          <p:nvPr/>
        </p:nvSpPr>
        <p:spPr>
          <a:xfrm>
            <a:off x="2366772" y="3448811"/>
            <a:ext cx="2164080" cy="749935"/>
          </a:xfrm>
          <a:prstGeom prst="rect">
            <a:avLst/>
          </a:prstGeom>
          <a:ln w="3175">
            <a:solidFill>
              <a:srgbClr val="F59E0A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25"/>
              </a:spcBef>
            </a:pPr>
            <a:endParaRPr sz="800">
              <a:latin typeface="Times New Roman"/>
              <a:cs typeface="Times New Roman"/>
            </a:endParaRPr>
          </a:p>
          <a:p>
            <a:pPr marL="66675" algn="ctr">
              <a:lnSpc>
                <a:spcPct val="100000"/>
              </a:lnSpc>
            </a:pP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Real-time</a:t>
            </a:r>
            <a:r>
              <a:rPr sz="800" spc="16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spc="-2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Sync</a:t>
            </a:r>
            <a:endParaRPr sz="800">
              <a:latin typeface="Malgun Gothic Semilight"/>
              <a:cs typeface="Malgun Gothic Semilight"/>
            </a:endParaRPr>
          </a:p>
          <a:p>
            <a:pPr marL="62865" algn="ctr">
              <a:lnSpc>
                <a:spcPct val="100000"/>
              </a:lnSpc>
              <a:spcBef>
                <a:spcPts val="175"/>
              </a:spcBef>
            </a:pPr>
            <a:r>
              <a:rPr sz="650" spc="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Synchronized</a:t>
            </a:r>
            <a:r>
              <a:rPr sz="650" spc="-1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operation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44" name="object 44"/>
          <p:cNvGrpSpPr/>
          <p:nvPr/>
        </p:nvGrpSpPr>
        <p:grpSpPr>
          <a:xfrm>
            <a:off x="4616196" y="3448811"/>
            <a:ext cx="2164080" cy="749935"/>
            <a:chOff x="4616196" y="3448811"/>
            <a:chExt cx="2164080" cy="749935"/>
          </a:xfrm>
        </p:grpSpPr>
        <p:sp>
          <p:nvSpPr>
            <p:cNvPr id="45" name="object 45"/>
            <p:cNvSpPr/>
            <p:nvPr/>
          </p:nvSpPr>
          <p:spPr>
            <a:xfrm>
              <a:off x="4616196" y="3448811"/>
              <a:ext cx="2164080" cy="749935"/>
            </a:xfrm>
            <a:custGeom>
              <a:avLst/>
              <a:gdLst/>
              <a:ahLst/>
              <a:cxnLst/>
              <a:rect l="l" t="t" r="r" b="b"/>
              <a:pathLst>
                <a:path w="2164079" h="749935">
                  <a:moveTo>
                    <a:pt x="2164079" y="0"/>
                  </a:moveTo>
                  <a:lnTo>
                    <a:pt x="0" y="0"/>
                  </a:lnTo>
                  <a:lnTo>
                    <a:pt x="0" y="749808"/>
                  </a:lnTo>
                  <a:lnTo>
                    <a:pt x="2164079" y="749808"/>
                  </a:lnTo>
                  <a:lnTo>
                    <a:pt x="2164079" y="0"/>
                  </a:lnTo>
                  <a:close/>
                </a:path>
              </a:pathLst>
            </a:custGeom>
            <a:solidFill>
              <a:srgbClr val="FDF3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6" name="object 4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632704" y="3575303"/>
              <a:ext cx="128015" cy="128015"/>
            </a:xfrm>
            <a:prstGeom prst="rect">
              <a:avLst/>
            </a:prstGeom>
          </p:spPr>
        </p:pic>
      </p:grpSp>
      <p:sp>
        <p:nvSpPr>
          <p:cNvPr id="47" name="object 47"/>
          <p:cNvSpPr txBox="1"/>
          <p:nvPr/>
        </p:nvSpPr>
        <p:spPr>
          <a:xfrm>
            <a:off x="4616196" y="3448811"/>
            <a:ext cx="2164080" cy="749935"/>
          </a:xfrm>
          <a:prstGeom prst="rect">
            <a:avLst/>
          </a:prstGeom>
          <a:ln w="3175">
            <a:solidFill>
              <a:srgbClr val="F59E0A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25"/>
              </a:spcBef>
            </a:pPr>
            <a:endParaRPr sz="800">
              <a:latin typeface="Times New Roman"/>
              <a:cs typeface="Times New Roman"/>
            </a:endParaRPr>
          </a:p>
          <a:p>
            <a:pPr marL="67945" algn="ctr">
              <a:lnSpc>
                <a:spcPct val="100000"/>
              </a:lnSpc>
            </a:pP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Fault</a:t>
            </a:r>
            <a:r>
              <a:rPr sz="800" spc="15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Tolerance</a:t>
            </a:r>
            <a:endParaRPr sz="800">
              <a:latin typeface="Malgun Gothic Semilight"/>
              <a:cs typeface="Malgun Gothic Semilight"/>
            </a:endParaRPr>
          </a:p>
          <a:p>
            <a:pPr marL="68580" algn="ctr">
              <a:lnSpc>
                <a:spcPct val="100000"/>
              </a:lnSpc>
              <a:spcBef>
                <a:spcPts val="1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Error</a:t>
            </a:r>
            <a:r>
              <a:rPr sz="650" spc="4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handling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48" name="object 48"/>
          <p:cNvGrpSpPr/>
          <p:nvPr/>
        </p:nvGrpSpPr>
        <p:grpSpPr>
          <a:xfrm>
            <a:off x="6865619" y="3448811"/>
            <a:ext cx="2167255" cy="749935"/>
            <a:chOff x="6865619" y="3448811"/>
            <a:chExt cx="2167255" cy="749935"/>
          </a:xfrm>
        </p:grpSpPr>
        <p:sp>
          <p:nvSpPr>
            <p:cNvPr id="49" name="object 49"/>
            <p:cNvSpPr/>
            <p:nvPr/>
          </p:nvSpPr>
          <p:spPr>
            <a:xfrm>
              <a:off x="6865619" y="3448811"/>
              <a:ext cx="2167255" cy="749935"/>
            </a:xfrm>
            <a:custGeom>
              <a:avLst/>
              <a:gdLst/>
              <a:ahLst/>
              <a:cxnLst/>
              <a:rect l="l" t="t" r="r" b="b"/>
              <a:pathLst>
                <a:path w="2167254" h="749935">
                  <a:moveTo>
                    <a:pt x="2167128" y="0"/>
                  </a:moveTo>
                  <a:lnTo>
                    <a:pt x="0" y="0"/>
                  </a:lnTo>
                  <a:lnTo>
                    <a:pt x="0" y="749808"/>
                  </a:lnTo>
                  <a:lnTo>
                    <a:pt x="2167128" y="749808"/>
                  </a:lnTo>
                  <a:lnTo>
                    <a:pt x="2167128" y="0"/>
                  </a:lnTo>
                  <a:close/>
                </a:path>
              </a:pathLst>
            </a:custGeom>
            <a:solidFill>
              <a:srgbClr val="FDF3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0" name="object 5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891271" y="3575303"/>
              <a:ext cx="112774" cy="128015"/>
            </a:xfrm>
            <a:prstGeom prst="rect">
              <a:avLst/>
            </a:prstGeom>
          </p:spPr>
        </p:pic>
      </p:grpSp>
      <p:sp>
        <p:nvSpPr>
          <p:cNvPr id="51" name="object 51"/>
          <p:cNvSpPr txBox="1"/>
          <p:nvPr/>
        </p:nvSpPr>
        <p:spPr>
          <a:xfrm>
            <a:off x="6865619" y="3448811"/>
            <a:ext cx="2167255" cy="749935"/>
          </a:xfrm>
          <a:prstGeom prst="rect">
            <a:avLst/>
          </a:prstGeom>
          <a:ln w="3175">
            <a:solidFill>
              <a:srgbClr val="F59E0A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25"/>
              </a:spcBef>
            </a:pPr>
            <a:endParaRPr sz="800">
              <a:latin typeface="Times New Roman"/>
              <a:cs typeface="Times New Roman"/>
            </a:endParaRPr>
          </a:p>
          <a:p>
            <a:pPr marL="63500" algn="ctr">
              <a:lnSpc>
                <a:spcPct val="100000"/>
              </a:lnSpc>
            </a:pPr>
            <a:r>
              <a:rPr sz="8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Scalability</a:t>
            </a:r>
            <a:endParaRPr sz="800">
              <a:latin typeface="Malgun Gothic Semilight"/>
              <a:cs typeface="Malgun Gothic Semilight"/>
            </a:endParaRPr>
          </a:p>
          <a:p>
            <a:pPr marL="66675" algn="ctr">
              <a:lnSpc>
                <a:spcPct val="100000"/>
              </a:lnSpc>
              <a:spcBef>
                <a:spcPts val="1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Modular</a:t>
            </a:r>
            <a:r>
              <a:rPr sz="650" spc="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expansion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52" name="object 52"/>
          <p:cNvGrpSpPr/>
          <p:nvPr/>
        </p:nvGrpSpPr>
        <p:grpSpPr>
          <a:xfrm>
            <a:off x="115822" y="4282438"/>
            <a:ext cx="8918575" cy="749935"/>
            <a:chOff x="115822" y="4282438"/>
            <a:chExt cx="8918575" cy="749935"/>
          </a:xfrm>
        </p:grpSpPr>
        <p:sp>
          <p:nvSpPr>
            <p:cNvPr id="53" name="object 53"/>
            <p:cNvSpPr/>
            <p:nvPr/>
          </p:nvSpPr>
          <p:spPr>
            <a:xfrm>
              <a:off x="117347" y="4283964"/>
              <a:ext cx="8915400" cy="746760"/>
            </a:xfrm>
            <a:custGeom>
              <a:avLst/>
              <a:gdLst/>
              <a:ahLst/>
              <a:cxnLst/>
              <a:rect l="l" t="t" r="r" b="b"/>
              <a:pathLst>
                <a:path w="8915400" h="746760">
                  <a:moveTo>
                    <a:pt x="8915400" y="0"/>
                  </a:moveTo>
                  <a:lnTo>
                    <a:pt x="0" y="0"/>
                  </a:lnTo>
                  <a:lnTo>
                    <a:pt x="0" y="746760"/>
                  </a:lnTo>
                  <a:lnTo>
                    <a:pt x="8915400" y="746760"/>
                  </a:lnTo>
                  <a:lnTo>
                    <a:pt x="89154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117347" y="4283964"/>
              <a:ext cx="8915400" cy="746760"/>
            </a:xfrm>
            <a:custGeom>
              <a:avLst/>
              <a:gdLst/>
              <a:ahLst/>
              <a:cxnLst/>
              <a:rect l="l" t="t" r="r" b="b"/>
              <a:pathLst>
                <a:path w="8915400" h="746760">
                  <a:moveTo>
                    <a:pt x="0" y="746760"/>
                  </a:moveTo>
                  <a:lnTo>
                    <a:pt x="8915400" y="746760"/>
                  </a:lnTo>
                  <a:lnTo>
                    <a:pt x="8915400" y="0"/>
                  </a:lnTo>
                  <a:lnTo>
                    <a:pt x="0" y="0"/>
                  </a:lnTo>
                  <a:lnTo>
                    <a:pt x="0" y="746760"/>
                  </a:lnTo>
                  <a:close/>
                </a:path>
              </a:pathLst>
            </a:custGeom>
            <a:ln w="3175">
              <a:solidFill>
                <a:srgbClr val="FCE6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5" name="object 5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557015" y="4395216"/>
              <a:ext cx="112775" cy="115823"/>
            </a:xfrm>
            <a:prstGeom prst="rect">
              <a:avLst/>
            </a:prstGeom>
          </p:spPr>
        </p:pic>
      </p:grpSp>
      <p:sp>
        <p:nvSpPr>
          <p:cNvPr id="56" name="object 56"/>
          <p:cNvSpPr txBox="1"/>
          <p:nvPr/>
        </p:nvSpPr>
        <p:spPr>
          <a:xfrm>
            <a:off x="703478" y="4554746"/>
            <a:ext cx="751205" cy="36195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R="1905" algn="ctr">
              <a:lnSpc>
                <a:spcPct val="100000"/>
              </a:lnSpc>
              <a:spcBef>
                <a:spcPts val="484"/>
              </a:spcBef>
            </a:pPr>
            <a:r>
              <a:rPr sz="1000" spc="-10" dirty="0">
                <a:solidFill>
                  <a:srgbClr val="D97705"/>
                </a:solidFill>
                <a:latin typeface="Malgun Gothic Semilight"/>
                <a:cs typeface="Malgun Gothic Semilight"/>
              </a:rPr>
              <a:t>&lt;20ms</a:t>
            </a:r>
            <a:endParaRPr sz="1000">
              <a:latin typeface="Malgun Gothic Semilight"/>
              <a:cs typeface="Malgun Gothic Semilight"/>
            </a:endParaRPr>
          </a:p>
          <a:p>
            <a:pPr marR="5080" algn="ctr">
              <a:lnSpc>
                <a:spcPct val="100000"/>
              </a:lnSpc>
              <a:spcBef>
                <a:spcPts val="2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End-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to-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End</a:t>
            </a:r>
            <a:r>
              <a:rPr sz="650" spc="1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Latency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2525014" y="4554746"/>
            <a:ext cx="644525" cy="36195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R="5080" algn="ctr">
              <a:lnSpc>
                <a:spcPct val="100000"/>
              </a:lnSpc>
              <a:spcBef>
                <a:spcPts val="484"/>
              </a:spcBef>
            </a:pPr>
            <a:r>
              <a:rPr sz="1000" spc="-10" dirty="0">
                <a:solidFill>
                  <a:srgbClr val="D97705"/>
                </a:solidFill>
                <a:latin typeface="Malgun Gothic Semilight"/>
                <a:cs typeface="Malgun Gothic Semilight"/>
              </a:rPr>
              <a:t>95.2%</a:t>
            </a:r>
            <a:endParaRPr sz="1000">
              <a:latin typeface="Malgun Gothic Semilight"/>
              <a:cs typeface="Malgun Gothic Semilight"/>
            </a:endParaRPr>
          </a:p>
          <a:p>
            <a:pPr marR="5080" algn="ctr">
              <a:lnSpc>
                <a:spcPct val="100000"/>
              </a:lnSpc>
              <a:spcBef>
                <a:spcPts val="2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Overall</a:t>
            </a:r>
            <a:r>
              <a:rPr sz="650" spc="1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Accuracy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3844797" y="4364227"/>
            <a:ext cx="1704975" cy="55245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</a:pPr>
            <a:r>
              <a:rPr sz="900" spc="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Integrated</a:t>
            </a:r>
            <a:r>
              <a:rPr sz="900" spc="14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900" spc="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System</a:t>
            </a:r>
            <a:r>
              <a:rPr sz="900" spc="18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9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Performance</a:t>
            </a:r>
            <a:endParaRPr sz="900">
              <a:latin typeface="Malgun Gothic Semilight"/>
              <a:cs typeface="Malgun Gothic Semilight"/>
            </a:endParaRPr>
          </a:p>
          <a:p>
            <a:pPr marR="171450" algn="ctr">
              <a:lnSpc>
                <a:spcPct val="100000"/>
              </a:lnSpc>
              <a:spcBef>
                <a:spcPts val="795"/>
              </a:spcBef>
            </a:pPr>
            <a:r>
              <a:rPr sz="1000" spc="-10" dirty="0">
                <a:solidFill>
                  <a:srgbClr val="D97705"/>
                </a:solidFill>
                <a:latin typeface="Malgun Gothic Semilight"/>
                <a:cs typeface="Malgun Gothic Semilight"/>
              </a:rPr>
              <a:t>99.9%</a:t>
            </a:r>
            <a:endParaRPr sz="1000">
              <a:latin typeface="Malgun Gothic Semilight"/>
              <a:cs typeface="Malgun Gothic Semilight"/>
            </a:endParaRPr>
          </a:p>
          <a:p>
            <a:pPr marR="170180" algn="ctr">
              <a:lnSpc>
                <a:spcPct val="100000"/>
              </a:lnSpc>
              <a:spcBef>
                <a:spcPts val="2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System</a:t>
            </a:r>
            <a:r>
              <a:rPr sz="650" spc="6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Uptime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6048755" y="4554746"/>
            <a:ext cx="660400" cy="36195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R="3810" algn="ctr">
              <a:lnSpc>
                <a:spcPct val="100000"/>
              </a:lnSpc>
              <a:spcBef>
                <a:spcPts val="484"/>
              </a:spcBef>
            </a:pPr>
            <a:r>
              <a:rPr sz="1000" spc="-50" dirty="0">
                <a:solidFill>
                  <a:srgbClr val="D97705"/>
                </a:solidFill>
                <a:latin typeface="Malgun Gothic Semilight"/>
                <a:cs typeface="Malgun Gothic Semilight"/>
              </a:rPr>
              <a:t>5</a:t>
            </a:r>
            <a:endParaRPr sz="1000">
              <a:latin typeface="Malgun Gothic Semilight"/>
              <a:cs typeface="Malgun Gothic Semilight"/>
            </a:endParaRPr>
          </a:p>
          <a:p>
            <a:pPr marR="5080" algn="ctr">
              <a:lnSpc>
                <a:spcPct val="100000"/>
              </a:lnSpc>
              <a:spcBef>
                <a:spcPts val="2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Integrated</a:t>
            </a:r>
            <a:r>
              <a:rPr sz="650" spc="7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Layers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7885430" y="4554746"/>
            <a:ext cx="516890" cy="36195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84"/>
              </a:spcBef>
            </a:pPr>
            <a:r>
              <a:rPr sz="1000" spc="-10" dirty="0">
                <a:solidFill>
                  <a:srgbClr val="D97705"/>
                </a:solidFill>
                <a:latin typeface="Malgun Gothic Semilight"/>
                <a:cs typeface="Malgun Gothic Semilight"/>
              </a:rPr>
              <a:t>Modular</a:t>
            </a:r>
            <a:endParaRPr sz="1000">
              <a:latin typeface="Malgun Gothic Semilight"/>
              <a:cs typeface="Malgun Gothic Semilight"/>
            </a:endParaRPr>
          </a:p>
          <a:p>
            <a:pPr marL="24130">
              <a:lnSpc>
                <a:spcPct val="100000"/>
              </a:lnSpc>
              <a:spcBef>
                <a:spcPts val="275"/>
              </a:spcBef>
            </a:pP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Architecture</a:t>
            </a:r>
            <a:endParaRPr sz="650">
              <a:latin typeface="Malgun Gothic Semilight"/>
              <a:cs typeface="Malgun Gothic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24366537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502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08832" y="301751"/>
            <a:ext cx="170687" cy="170687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71246" rIns="0" bIns="0" rtlCol="0">
            <a:spAutoFit/>
          </a:bodyPr>
          <a:lstStyle/>
          <a:p>
            <a:pPr marL="702945">
              <a:lnSpc>
                <a:spcPct val="100000"/>
              </a:lnSpc>
              <a:spcBef>
                <a:spcPts val="90"/>
              </a:spcBef>
            </a:pPr>
            <a:r>
              <a:rPr dirty="0"/>
              <a:t>System</a:t>
            </a:r>
            <a:r>
              <a:rPr spc="140" dirty="0"/>
              <a:t> </a:t>
            </a:r>
            <a:r>
              <a:rPr spc="-10" dirty="0"/>
              <a:t>Integration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787902" y="526796"/>
            <a:ext cx="1638300" cy="1644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Complete</a:t>
            </a:r>
            <a:r>
              <a:rPr sz="900" spc="-2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End-to-</a:t>
            </a:r>
            <a:r>
              <a:rPr sz="900" spc="-2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End</a:t>
            </a:r>
            <a:r>
              <a:rPr sz="900" spc="-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90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Workflow</a:t>
            </a:r>
            <a:endParaRPr sz="900">
              <a:latin typeface="Malgun Gothic Semilight"/>
              <a:cs typeface="Malgun Gothic Semilight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15823" y="947927"/>
            <a:ext cx="1713230" cy="2414270"/>
            <a:chOff x="115823" y="947927"/>
            <a:chExt cx="1713230" cy="2414270"/>
          </a:xfrm>
        </p:grpSpPr>
        <p:sp>
          <p:nvSpPr>
            <p:cNvPr id="7" name="object 7"/>
            <p:cNvSpPr/>
            <p:nvPr/>
          </p:nvSpPr>
          <p:spPr>
            <a:xfrm>
              <a:off x="115823" y="947927"/>
              <a:ext cx="1713230" cy="2414270"/>
            </a:xfrm>
            <a:custGeom>
              <a:avLst/>
              <a:gdLst/>
              <a:ahLst/>
              <a:cxnLst/>
              <a:rect l="l" t="t" r="r" b="b"/>
              <a:pathLst>
                <a:path w="1713230" h="2414270">
                  <a:moveTo>
                    <a:pt x="1712976" y="0"/>
                  </a:moveTo>
                  <a:lnTo>
                    <a:pt x="0" y="0"/>
                  </a:lnTo>
                  <a:lnTo>
                    <a:pt x="0" y="2414016"/>
                  </a:lnTo>
                  <a:lnTo>
                    <a:pt x="1712976" y="2414016"/>
                  </a:lnTo>
                  <a:lnTo>
                    <a:pt x="17129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15823" y="947927"/>
              <a:ext cx="27940" cy="2414270"/>
            </a:xfrm>
            <a:custGeom>
              <a:avLst/>
              <a:gdLst/>
              <a:ahLst/>
              <a:cxnLst/>
              <a:rect l="l" t="t" r="r" b="b"/>
              <a:pathLst>
                <a:path w="27939" h="2414270">
                  <a:moveTo>
                    <a:pt x="27432" y="0"/>
                  </a:moveTo>
                  <a:lnTo>
                    <a:pt x="0" y="0"/>
                  </a:lnTo>
                  <a:lnTo>
                    <a:pt x="0" y="2414016"/>
                  </a:lnTo>
                  <a:lnTo>
                    <a:pt x="27432" y="2414016"/>
                  </a:lnTo>
                  <a:lnTo>
                    <a:pt x="27432" y="0"/>
                  </a:lnTo>
                  <a:close/>
                </a:path>
              </a:pathLst>
            </a:custGeom>
            <a:solidFill>
              <a:srgbClr val="F59E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8600" y="1097279"/>
              <a:ext cx="128015" cy="128015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401827" y="1066926"/>
            <a:ext cx="946785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spc="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Hardware</a:t>
            </a:r>
            <a:r>
              <a:rPr sz="1000" spc="8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Layer</a:t>
            </a:r>
            <a:endParaRPr sz="1000">
              <a:latin typeface="Malgun Gothic Semilight"/>
              <a:cs typeface="Malgun Gothic Semilight"/>
            </a:endParaRPr>
          </a:p>
        </p:txBody>
      </p:sp>
      <p:graphicFrame>
        <p:nvGraphicFramePr>
          <p:cNvPr id="11" name="object 11"/>
          <p:cNvGraphicFramePr>
            <a:graphicFrameLocks noGrp="1"/>
          </p:cNvGraphicFramePr>
          <p:nvPr/>
        </p:nvGraphicFramePr>
        <p:xfrm>
          <a:off x="249936" y="1347215"/>
          <a:ext cx="1466215" cy="17240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662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3545">
                <a:tc>
                  <a:txBody>
                    <a:bodyPr/>
                    <a:lstStyle/>
                    <a:p>
                      <a:pPr marL="42545"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Sensors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50165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ZMPT101B</a:t>
                      </a:r>
                      <a:r>
                        <a:rPr sz="650" spc="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+</a:t>
                      </a:r>
                      <a:r>
                        <a:rPr sz="650" spc="2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ACS712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74295" marB="0"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D977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850">
                <a:tc>
                  <a:txBody>
                    <a:bodyPr/>
                    <a:lstStyle/>
                    <a:p>
                      <a:pPr marL="44450" algn="ctr">
                        <a:lnSpc>
                          <a:spcPct val="100000"/>
                        </a:lnSpc>
                        <a:spcBef>
                          <a:spcPts val="805"/>
                        </a:spcBef>
                      </a:pP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Arduino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48895" algn="ctr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Data</a:t>
                      </a:r>
                      <a:r>
                        <a:rPr sz="650" spc="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acquisition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02235" marB="0">
                    <a:lnT w="57150">
                      <a:solidFill>
                        <a:srgbClr val="FFFFFF"/>
                      </a:solidFill>
                      <a:prstDash val="solid"/>
                    </a:lnT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D977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6090">
                <a:tc>
                  <a:txBody>
                    <a:bodyPr/>
                    <a:lstStyle/>
                    <a:p>
                      <a:pPr marL="469900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80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Raspberry</a:t>
                      </a:r>
                      <a:r>
                        <a:rPr sz="800" spc="7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2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Pi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46990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Processing</a:t>
                      </a:r>
                      <a:r>
                        <a:rPr sz="650" spc="10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2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unit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02870" marB="0">
                    <a:lnT w="57150">
                      <a:solidFill>
                        <a:srgbClr val="FFFFFF"/>
                      </a:solidFill>
                      <a:prstDash val="solid"/>
                    </a:lnT>
                    <a:lnB w="85344">
                      <a:solidFill>
                        <a:srgbClr val="FFFFFF"/>
                      </a:solidFill>
                      <a:prstDash val="solid"/>
                    </a:lnB>
                    <a:solidFill>
                      <a:srgbClr val="D977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5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marL="35560">
                        <a:lnSpc>
                          <a:spcPct val="100000"/>
                        </a:lnSpc>
                      </a:pPr>
                      <a:r>
                        <a:rPr sz="65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Connection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  <a:p>
                      <a:pPr marL="35560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Serial</a:t>
                      </a:r>
                      <a:r>
                        <a:rPr sz="650" spc="8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communication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8255" marB="0">
                    <a:lnT w="85344">
                      <a:solidFill>
                        <a:srgbClr val="FFFFFF"/>
                      </a:solidFill>
                      <a:prstDash val="solid"/>
                    </a:lnT>
                    <a:solidFill>
                      <a:srgbClr val="FFFA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2" name="object 12"/>
          <p:cNvGrpSpPr/>
          <p:nvPr/>
        </p:nvGrpSpPr>
        <p:grpSpPr>
          <a:xfrm>
            <a:off x="1914144" y="947927"/>
            <a:ext cx="1716405" cy="2414270"/>
            <a:chOff x="1914144" y="947927"/>
            <a:chExt cx="1716405" cy="2414270"/>
          </a:xfrm>
        </p:grpSpPr>
        <p:sp>
          <p:nvSpPr>
            <p:cNvPr id="13" name="object 13"/>
            <p:cNvSpPr/>
            <p:nvPr/>
          </p:nvSpPr>
          <p:spPr>
            <a:xfrm>
              <a:off x="1914144" y="947927"/>
              <a:ext cx="1716405" cy="2414270"/>
            </a:xfrm>
            <a:custGeom>
              <a:avLst/>
              <a:gdLst/>
              <a:ahLst/>
              <a:cxnLst/>
              <a:rect l="l" t="t" r="r" b="b"/>
              <a:pathLst>
                <a:path w="1716404" h="2414270">
                  <a:moveTo>
                    <a:pt x="1716024" y="0"/>
                  </a:moveTo>
                  <a:lnTo>
                    <a:pt x="0" y="0"/>
                  </a:lnTo>
                  <a:lnTo>
                    <a:pt x="0" y="2414016"/>
                  </a:lnTo>
                  <a:lnTo>
                    <a:pt x="1716024" y="2414016"/>
                  </a:lnTo>
                  <a:lnTo>
                    <a:pt x="1716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914144" y="947927"/>
              <a:ext cx="30480" cy="2414270"/>
            </a:xfrm>
            <a:custGeom>
              <a:avLst/>
              <a:gdLst/>
              <a:ahLst/>
              <a:cxnLst/>
              <a:rect l="l" t="t" r="r" b="b"/>
              <a:pathLst>
                <a:path w="30480" h="2414270">
                  <a:moveTo>
                    <a:pt x="30480" y="0"/>
                  </a:moveTo>
                  <a:lnTo>
                    <a:pt x="0" y="0"/>
                  </a:lnTo>
                  <a:lnTo>
                    <a:pt x="0" y="2414016"/>
                  </a:lnTo>
                  <a:lnTo>
                    <a:pt x="30480" y="2414016"/>
                  </a:lnTo>
                  <a:lnTo>
                    <a:pt x="30480" y="0"/>
                  </a:lnTo>
                  <a:close/>
                </a:path>
              </a:pathLst>
            </a:custGeom>
            <a:solidFill>
              <a:srgbClr val="F59E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029968" y="1097279"/>
              <a:ext cx="112775" cy="128015"/>
            </a:xfrm>
            <a:prstGeom prst="rect">
              <a:avLst/>
            </a:prstGeom>
          </p:spPr>
        </p:pic>
      </p:grpSp>
      <p:sp>
        <p:nvSpPr>
          <p:cNvPr id="16" name="object 16"/>
          <p:cNvSpPr txBox="1"/>
          <p:nvPr/>
        </p:nvSpPr>
        <p:spPr>
          <a:xfrm>
            <a:off x="2186432" y="1066926"/>
            <a:ext cx="663575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Data</a:t>
            </a:r>
            <a:r>
              <a:rPr sz="1000" spc="16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Layer</a:t>
            </a:r>
            <a:endParaRPr sz="1000">
              <a:latin typeface="Malgun Gothic Semilight"/>
              <a:cs typeface="Malgun Gothic Semilight"/>
            </a:endParaRPr>
          </a:p>
        </p:txBody>
      </p:sp>
      <p:graphicFrame>
        <p:nvGraphicFramePr>
          <p:cNvPr id="17" name="object 17"/>
          <p:cNvGraphicFramePr>
            <a:graphicFrameLocks noGrp="1"/>
          </p:cNvGraphicFramePr>
          <p:nvPr/>
        </p:nvGraphicFramePr>
        <p:xfrm>
          <a:off x="2051304" y="1347215"/>
          <a:ext cx="1463040" cy="17240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63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3545">
                <a:tc>
                  <a:txBody>
                    <a:bodyPr/>
                    <a:lstStyle/>
                    <a:p>
                      <a:pPr marL="48260"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80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Raw</a:t>
                      </a:r>
                      <a:r>
                        <a:rPr sz="800" spc="-4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2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Data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50165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200</a:t>
                      </a:r>
                      <a:r>
                        <a:rPr sz="650" spc="2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samples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74295" marB="0"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D977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850">
                <a:tc>
                  <a:txBody>
                    <a:bodyPr/>
                    <a:lstStyle/>
                    <a:p>
                      <a:pPr marL="45720" algn="ctr">
                        <a:lnSpc>
                          <a:spcPct val="100000"/>
                        </a:lnSpc>
                        <a:spcBef>
                          <a:spcPts val="805"/>
                        </a:spcBef>
                      </a:pP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Processing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50800" algn="ctr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Feature</a:t>
                      </a:r>
                      <a:r>
                        <a:rPr sz="650" spc="4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extraction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02235" marB="0">
                    <a:lnT w="57150">
                      <a:solidFill>
                        <a:srgbClr val="FFFFFF"/>
                      </a:solidFill>
                      <a:prstDash val="solid"/>
                    </a:lnT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D977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6090">
                <a:tc>
                  <a:txBody>
                    <a:bodyPr/>
                    <a:lstStyle/>
                    <a:p>
                      <a:pPr marL="46990" algn="ctr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Features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50165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35</a:t>
                      </a:r>
                      <a:r>
                        <a:rPr sz="650" spc="2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parameters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02870" marB="0">
                    <a:lnT w="57150">
                      <a:solidFill>
                        <a:srgbClr val="FFFFFF"/>
                      </a:solidFill>
                      <a:prstDash val="solid"/>
                    </a:lnT>
                    <a:lnB w="85344">
                      <a:solidFill>
                        <a:srgbClr val="FFFFFF"/>
                      </a:solidFill>
                      <a:prstDash val="solid"/>
                    </a:lnB>
                    <a:solidFill>
                      <a:srgbClr val="D977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540">
                <a:tc>
                  <a:txBody>
                    <a:bodyPr/>
                    <a:lstStyle/>
                    <a:p>
                      <a:pPr marL="34925" marR="690245">
                        <a:lnSpc>
                          <a:spcPct val="118500"/>
                        </a:lnSpc>
                        <a:spcBef>
                          <a:spcPts val="670"/>
                        </a:spcBef>
                      </a:pPr>
                      <a:r>
                        <a:rPr sz="65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Format</a:t>
                      </a:r>
                      <a:r>
                        <a:rPr sz="650" spc="50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Normalized</a:t>
                      </a:r>
                      <a:r>
                        <a:rPr sz="650" spc="1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vectors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85090" marB="0">
                    <a:lnT w="85344">
                      <a:solidFill>
                        <a:srgbClr val="FFFFFF"/>
                      </a:solidFill>
                      <a:prstDash val="solid"/>
                    </a:lnT>
                    <a:solidFill>
                      <a:srgbClr val="FFFA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8" name="object 18"/>
          <p:cNvGrpSpPr/>
          <p:nvPr/>
        </p:nvGrpSpPr>
        <p:grpSpPr>
          <a:xfrm>
            <a:off x="3715511" y="947927"/>
            <a:ext cx="1713230" cy="2414270"/>
            <a:chOff x="3715511" y="947927"/>
            <a:chExt cx="1713230" cy="2414270"/>
          </a:xfrm>
        </p:grpSpPr>
        <p:sp>
          <p:nvSpPr>
            <p:cNvPr id="19" name="object 19"/>
            <p:cNvSpPr/>
            <p:nvPr/>
          </p:nvSpPr>
          <p:spPr>
            <a:xfrm>
              <a:off x="3715511" y="947927"/>
              <a:ext cx="1713230" cy="2414270"/>
            </a:xfrm>
            <a:custGeom>
              <a:avLst/>
              <a:gdLst/>
              <a:ahLst/>
              <a:cxnLst/>
              <a:rect l="l" t="t" r="r" b="b"/>
              <a:pathLst>
                <a:path w="1713229" h="2414270">
                  <a:moveTo>
                    <a:pt x="1712976" y="0"/>
                  </a:moveTo>
                  <a:lnTo>
                    <a:pt x="0" y="0"/>
                  </a:lnTo>
                  <a:lnTo>
                    <a:pt x="0" y="2414016"/>
                  </a:lnTo>
                  <a:lnTo>
                    <a:pt x="1712976" y="2414016"/>
                  </a:lnTo>
                  <a:lnTo>
                    <a:pt x="17129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3715511" y="947927"/>
              <a:ext cx="27940" cy="2414270"/>
            </a:xfrm>
            <a:custGeom>
              <a:avLst/>
              <a:gdLst/>
              <a:ahLst/>
              <a:cxnLst/>
              <a:rect l="l" t="t" r="r" b="b"/>
              <a:pathLst>
                <a:path w="27939" h="2414270">
                  <a:moveTo>
                    <a:pt x="27432" y="0"/>
                  </a:moveTo>
                  <a:lnTo>
                    <a:pt x="0" y="0"/>
                  </a:lnTo>
                  <a:lnTo>
                    <a:pt x="0" y="2414016"/>
                  </a:lnTo>
                  <a:lnTo>
                    <a:pt x="27432" y="2414016"/>
                  </a:lnTo>
                  <a:lnTo>
                    <a:pt x="27432" y="0"/>
                  </a:lnTo>
                  <a:close/>
                </a:path>
              </a:pathLst>
            </a:custGeom>
            <a:solidFill>
              <a:srgbClr val="F59E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828287" y="1097279"/>
              <a:ext cx="128015" cy="128015"/>
            </a:xfrm>
            <a:prstGeom prst="rect">
              <a:avLst/>
            </a:prstGeom>
          </p:spPr>
        </p:pic>
      </p:grpSp>
      <p:sp>
        <p:nvSpPr>
          <p:cNvPr id="22" name="object 22"/>
          <p:cNvSpPr txBox="1"/>
          <p:nvPr/>
        </p:nvSpPr>
        <p:spPr>
          <a:xfrm>
            <a:off x="4003294" y="1066926"/>
            <a:ext cx="513080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AI</a:t>
            </a:r>
            <a:r>
              <a:rPr sz="1000" spc="13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Layer</a:t>
            </a:r>
            <a:endParaRPr sz="1000">
              <a:latin typeface="Malgun Gothic Semilight"/>
              <a:cs typeface="Malgun Gothic Semilight"/>
            </a:endParaRPr>
          </a:p>
        </p:txBody>
      </p:sp>
      <p:graphicFrame>
        <p:nvGraphicFramePr>
          <p:cNvPr id="23" name="object 23"/>
          <p:cNvGraphicFramePr>
            <a:graphicFrameLocks noGrp="1"/>
          </p:cNvGraphicFramePr>
          <p:nvPr/>
        </p:nvGraphicFramePr>
        <p:xfrm>
          <a:off x="3852671" y="1347215"/>
          <a:ext cx="1463040" cy="17240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63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3545">
                <a:tc>
                  <a:txBody>
                    <a:bodyPr/>
                    <a:lstStyle/>
                    <a:p>
                      <a:pPr marL="42545"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80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Neural</a:t>
                      </a:r>
                      <a:r>
                        <a:rPr sz="800" spc="14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Network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45720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4-layer</a:t>
                      </a:r>
                      <a:r>
                        <a:rPr sz="650" spc="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model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74295" marB="0"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D977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850"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805"/>
                        </a:spcBef>
                      </a:pP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Inference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46990" algn="ctr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Classification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02235" marB="0">
                    <a:lnT w="57150">
                      <a:solidFill>
                        <a:srgbClr val="FFFFFF"/>
                      </a:solidFill>
                      <a:prstDash val="solid"/>
                    </a:lnT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D977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6090">
                <a:tc>
                  <a:txBody>
                    <a:bodyPr/>
                    <a:lstStyle/>
                    <a:p>
                      <a:pPr marL="520700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Prediction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502284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Fault</a:t>
                      </a:r>
                      <a:r>
                        <a:rPr sz="650" spc="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location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02870" marB="0">
                    <a:lnT w="57150">
                      <a:solidFill>
                        <a:srgbClr val="FFFFFF"/>
                      </a:solidFill>
                      <a:prstDash val="solid"/>
                    </a:lnT>
                    <a:lnB w="85344">
                      <a:solidFill>
                        <a:srgbClr val="FFFFFF"/>
                      </a:solidFill>
                      <a:prstDash val="solid"/>
                    </a:lnB>
                    <a:solidFill>
                      <a:srgbClr val="D977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5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marL="34290">
                        <a:lnSpc>
                          <a:spcPct val="100000"/>
                        </a:lnSpc>
                      </a:pPr>
                      <a:r>
                        <a:rPr sz="65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Output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  <a:p>
                      <a:pPr marL="34290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8-class</a:t>
                      </a:r>
                      <a:r>
                        <a:rPr sz="650" spc="9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probability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8255" marB="0">
                    <a:lnT w="85344">
                      <a:solidFill>
                        <a:srgbClr val="FFFFFF"/>
                      </a:solidFill>
                      <a:prstDash val="solid"/>
                    </a:lnT>
                    <a:solidFill>
                      <a:srgbClr val="FFFA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24" name="object 24"/>
          <p:cNvGrpSpPr/>
          <p:nvPr/>
        </p:nvGrpSpPr>
        <p:grpSpPr>
          <a:xfrm>
            <a:off x="5513832" y="947927"/>
            <a:ext cx="1716405" cy="2414270"/>
            <a:chOff x="5513832" y="947927"/>
            <a:chExt cx="1716405" cy="2414270"/>
          </a:xfrm>
        </p:grpSpPr>
        <p:sp>
          <p:nvSpPr>
            <p:cNvPr id="25" name="object 25"/>
            <p:cNvSpPr/>
            <p:nvPr/>
          </p:nvSpPr>
          <p:spPr>
            <a:xfrm>
              <a:off x="5513832" y="947927"/>
              <a:ext cx="1716405" cy="2414270"/>
            </a:xfrm>
            <a:custGeom>
              <a:avLst/>
              <a:gdLst/>
              <a:ahLst/>
              <a:cxnLst/>
              <a:rect l="l" t="t" r="r" b="b"/>
              <a:pathLst>
                <a:path w="1716404" h="2414270">
                  <a:moveTo>
                    <a:pt x="1716023" y="0"/>
                  </a:moveTo>
                  <a:lnTo>
                    <a:pt x="0" y="0"/>
                  </a:lnTo>
                  <a:lnTo>
                    <a:pt x="0" y="2414016"/>
                  </a:lnTo>
                  <a:lnTo>
                    <a:pt x="1716023" y="2414016"/>
                  </a:lnTo>
                  <a:lnTo>
                    <a:pt x="171602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5513832" y="947927"/>
              <a:ext cx="30480" cy="2414270"/>
            </a:xfrm>
            <a:custGeom>
              <a:avLst/>
              <a:gdLst/>
              <a:ahLst/>
              <a:cxnLst/>
              <a:rect l="l" t="t" r="r" b="b"/>
              <a:pathLst>
                <a:path w="30479" h="2414270">
                  <a:moveTo>
                    <a:pt x="30479" y="0"/>
                  </a:moveTo>
                  <a:lnTo>
                    <a:pt x="0" y="0"/>
                  </a:lnTo>
                  <a:lnTo>
                    <a:pt x="0" y="2414016"/>
                  </a:lnTo>
                  <a:lnTo>
                    <a:pt x="30479" y="2414016"/>
                  </a:lnTo>
                  <a:lnTo>
                    <a:pt x="30479" y="0"/>
                  </a:lnTo>
                  <a:close/>
                </a:path>
              </a:pathLst>
            </a:custGeom>
            <a:solidFill>
              <a:srgbClr val="F59E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" name="object 2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629656" y="1097279"/>
              <a:ext cx="143255" cy="128015"/>
            </a:xfrm>
            <a:prstGeom prst="rect">
              <a:avLst/>
            </a:prstGeom>
          </p:spPr>
        </p:pic>
      </p:grpSp>
      <p:sp>
        <p:nvSpPr>
          <p:cNvPr id="28" name="object 28"/>
          <p:cNvSpPr txBox="1"/>
          <p:nvPr/>
        </p:nvSpPr>
        <p:spPr>
          <a:xfrm>
            <a:off x="5820283" y="1066926"/>
            <a:ext cx="922655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spc="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Interface</a:t>
            </a:r>
            <a:r>
              <a:rPr sz="1000" spc="32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Layer</a:t>
            </a:r>
            <a:endParaRPr sz="1000">
              <a:latin typeface="Malgun Gothic Semilight"/>
              <a:cs typeface="Malgun Gothic Semilight"/>
            </a:endParaRPr>
          </a:p>
        </p:txBody>
      </p:sp>
      <p:graphicFrame>
        <p:nvGraphicFramePr>
          <p:cNvPr id="29" name="object 29"/>
          <p:cNvGraphicFramePr>
            <a:graphicFrameLocks noGrp="1"/>
          </p:cNvGraphicFramePr>
          <p:nvPr/>
        </p:nvGraphicFramePr>
        <p:xfrm>
          <a:off x="5650991" y="1347215"/>
          <a:ext cx="1463040" cy="17240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63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3545"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Display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55880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Real-time</a:t>
                      </a:r>
                      <a:r>
                        <a:rPr sz="650" spc="10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output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74295" marB="0"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D977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850">
                <a:tc>
                  <a:txBody>
                    <a:bodyPr/>
                    <a:lstStyle/>
                    <a:p>
                      <a:pPr marL="48260" algn="ctr">
                        <a:lnSpc>
                          <a:spcPct val="100000"/>
                        </a:lnSpc>
                        <a:spcBef>
                          <a:spcPts val="805"/>
                        </a:spcBef>
                      </a:pP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Alerts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57150" algn="ctr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Visual/audio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02235" marB="0">
                    <a:lnT w="57150">
                      <a:solidFill>
                        <a:srgbClr val="FFFFFF"/>
                      </a:solidFill>
                      <a:prstDash val="solid"/>
                    </a:lnT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D977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6090">
                <a:tc>
                  <a:txBody>
                    <a:bodyPr/>
                    <a:lstStyle/>
                    <a:p>
                      <a:pPr marL="50800" algn="ctr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Logging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52069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Data</a:t>
                      </a:r>
                      <a:r>
                        <a:rPr sz="650" spc="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storage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02870" marB="0">
                    <a:lnT w="57150">
                      <a:solidFill>
                        <a:srgbClr val="FFFFFF"/>
                      </a:solidFill>
                      <a:prstDash val="solid"/>
                    </a:lnT>
                    <a:lnB w="85344">
                      <a:solidFill>
                        <a:srgbClr val="FFFFFF"/>
                      </a:solidFill>
                      <a:prstDash val="solid"/>
                    </a:lnB>
                    <a:solidFill>
                      <a:srgbClr val="D977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540">
                <a:tc>
                  <a:txBody>
                    <a:bodyPr/>
                    <a:lstStyle/>
                    <a:p>
                      <a:pPr marL="37465" marR="922019">
                        <a:lnSpc>
                          <a:spcPct val="118500"/>
                        </a:lnSpc>
                        <a:spcBef>
                          <a:spcPts val="670"/>
                        </a:spcBef>
                      </a:pPr>
                      <a:r>
                        <a:rPr sz="65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Access</a:t>
                      </a:r>
                      <a:r>
                        <a:rPr sz="650" spc="50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Local/remote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85090" marB="0">
                    <a:lnT w="85344">
                      <a:solidFill>
                        <a:srgbClr val="FFFFFF"/>
                      </a:solidFill>
                      <a:prstDash val="solid"/>
                    </a:lnT>
                    <a:solidFill>
                      <a:srgbClr val="FFFA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30" name="object 30"/>
          <p:cNvGrpSpPr/>
          <p:nvPr/>
        </p:nvGrpSpPr>
        <p:grpSpPr>
          <a:xfrm>
            <a:off x="7315200" y="947927"/>
            <a:ext cx="1716405" cy="2414270"/>
            <a:chOff x="7315200" y="947927"/>
            <a:chExt cx="1716405" cy="2414270"/>
          </a:xfrm>
        </p:grpSpPr>
        <p:sp>
          <p:nvSpPr>
            <p:cNvPr id="31" name="object 31"/>
            <p:cNvSpPr/>
            <p:nvPr/>
          </p:nvSpPr>
          <p:spPr>
            <a:xfrm>
              <a:off x="7315200" y="947927"/>
              <a:ext cx="1716405" cy="2414270"/>
            </a:xfrm>
            <a:custGeom>
              <a:avLst/>
              <a:gdLst/>
              <a:ahLst/>
              <a:cxnLst/>
              <a:rect l="l" t="t" r="r" b="b"/>
              <a:pathLst>
                <a:path w="1716404" h="2414270">
                  <a:moveTo>
                    <a:pt x="1716024" y="0"/>
                  </a:moveTo>
                  <a:lnTo>
                    <a:pt x="0" y="0"/>
                  </a:lnTo>
                  <a:lnTo>
                    <a:pt x="0" y="2414016"/>
                  </a:lnTo>
                  <a:lnTo>
                    <a:pt x="1716024" y="2414016"/>
                  </a:lnTo>
                  <a:lnTo>
                    <a:pt x="1716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7315200" y="947927"/>
              <a:ext cx="27940" cy="2414270"/>
            </a:xfrm>
            <a:custGeom>
              <a:avLst/>
              <a:gdLst/>
              <a:ahLst/>
              <a:cxnLst/>
              <a:rect l="l" t="t" r="r" b="b"/>
              <a:pathLst>
                <a:path w="27940" h="2414270">
                  <a:moveTo>
                    <a:pt x="27431" y="0"/>
                  </a:moveTo>
                  <a:lnTo>
                    <a:pt x="0" y="0"/>
                  </a:lnTo>
                  <a:lnTo>
                    <a:pt x="0" y="2414016"/>
                  </a:lnTo>
                  <a:lnTo>
                    <a:pt x="27431" y="2414016"/>
                  </a:lnTo>
                  <a:lnTo>
                    <a:pt x="27431" y="0"/>
                  </a:lnTo>
                  <a:close/>
                </a:path>
              </a:pathLst>
            </a:custGeom>
            <a:solidFill>
              <a:srgbClr val="F59E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" name="object 3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431023" y="1097279"/>
              <a:ext cx="158496" cy="128015"/>
            </a:xfrm>
            <a:prstGeom prst="rect">
              <a:avLst/>
            </a:prstGeom>
          </p:spPr>
        </p:pic>
      </p:grpSp>
      <p:sp>
        <p:nvSpPr>
          <p:cNvPr id="34" name="object 34"/>
          <p:cNvSpPr txBox="1"/>
          <p:nvPr/>
        </p:nvSpPr>
        <p:spPr>
          <a:xfrm>
            <a:off x="7637526" y="1066926"/>
            <a:ext cx="840105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Control</a:t>
            </a:r>
            <a:r>
              <a:rPr sz="1000" spc="30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Layer</a:t>
            </a:r>
            <a:endParaRPr sz="1000">
              <a:latin typeface="Malgun Gothic Semilight"/>
              <a:cs typeface="Malgun Gothic Semilight"/>
            </a:endParaRPr>
          </a:p>
        </p:txBody>
      </p:sp>
      <p:graphicFrame>
        <p:nvGraphicFramePr>
          <p:cNvPr id="35" name="object 35"/>
          <p:cNvGraphicFramePr>
            <a:graphicFrameLocks noGrp="1"/>
          </p:cNvGraphicFramePr>
          <p:nvPr/>
        </p:nvGraphicFramePr>
        <p:xfrm>
          <a:off x="7452359" y="1347215"/>
          <a:ext cx="1463040" cy="17240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63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3545">
                <a:tc>
                  <a:txBody>
                    <a:bodyPr/>
                    <a:lstStyle/>
                    <a:p>
                      <a:pPr marL="498475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Monitoring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49530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System</a:t>
                      </a:r>
                      <a:r>
                        <a:rPr sz="650" spc="6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health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74295" marB="0"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D977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850">
                <a:tc>
                  <a:txBody>
                    <a:bodyPr/>
                    <a:lstStyle/>
                    <a:p>
                      <a:pPr marL="434340">
                        <a:lnSpc>
                          <a:spcPct val="100000"/>
                        </a:lnSpc>
                        <a:spcBef>
                          <a:spcPts val="805"/>
                        </a:spcBef>
                      </a:pP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Configuration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431165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Parameter</a:t>
                      </a:r>
                      <a:r>
                        <a:rPr sz="650" spc="8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tuning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02235" marB="0">
                    <a:lnT w="57150">
                      <a:solidFill>
                        <a:srgbClr val="FFFFFF"/>
                      </a:solidFill>
                      <a:prstDash val="solid"/>
                    </a:lnT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D977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6090">
                <a:tc>
                  <a:txBody>
                    <a:bodyPr/>
                    <a:lstStyle/>
                    <a:p>
                      <a:pPr marL="461645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Maintenance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476884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6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Model</a:t>
                      </a:r>
                      <a:r>
                        <a:rPr sz="650" spc="4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updates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02870" marB="0">
                    <a:lnT w="57150">
                      <a:solidFill>
                        <a:srgbClr val="FFFFFF"/>
                      </a:solidFill>
                      <a:prstDash val="solid"/>
                    </a:lnT>
                    <a:lnB w="85344">
                      <a:solidFill>
                        <a:srgbClr val="FFFFFF"/>
                      </a:solidFill>
                      <a:prstDash val="solid"/>
                    </a:lnB>
                    <a:solidFill>
                      <a:srgbClr val="D977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540">
                <a:tc>
                  <a:txBody>
                    <a:bodyPr/>
                    <a:lstStyle/>
                    <a:p>
                      <a:pPr marL="36830" marR="711200">
                        <a:lnSpc>
                          <a:spcPct val="118500"/>
                        </a:lnSpc>
                        <a:spcBef>
                          <a:spcPts val="670"/>
                        </a:spcBef>
                      </a:pPr>
                      <a:r>
                        <a:rPr sz="65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Management</a:t>
                      </a:r>
                      <a:r>
                        <a:rPr sz="650" spc="50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Automated</a:t>
                      </a:r>
                      <a:r>
                        <a:rPr sz="650" spc="8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control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85090" marB="0">
                    <a:lnT w="85344">
                      <a:solidFill>
                        <a:srgbClr val="FFFFFF"/>
                      </a:solidFill>
                      <a:prstDash val="solid"/>
                    </a:lnT>
                    <a:solidFill>
                      <a:srgbClr val="FFFA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36" name="object 36"/>
          <p:cNvGrpSpPr/>
          <p:nvPr/>
        </p:nvGrpSpPr>
        <p:grpSpPr>
          <a:xfrm>
            <a:off x="117347" y="3448811"/>
            <a:ext cx="2164080" cy="749935"/>
            <a:chOff x="117347" y="3448811"/>
            <a:chExt cx="2164080" cy="749935"/>
          </a:xfrm>
        </p:grpSpPr>
        <p:sp>
          <p:nvSpPr>
            <p:cNvPr id="37" name="object 37"/>
            <p:cNvSpPr/>
            <p:nvPr/>
          </p:nvSpPr>
          <p:spPr>
            <a:xfrm>
              <a:off x="117347" y="3448811"/>
              <a:ext cx="2164080" cy="749935"/>
            </a:xfrm>
            <a:custGeom>
              <a:avLst/>
              <a:gdLst/>
              <a:ahLst/>
              <a:cxnLst/>
              <a:rect l="l" t="t" r="r" b="b"/>
              <a:pathLst>
                <a:path w="2164080" h="749935">
                  <a:moveTo>
                    <a:pt x="2164080" y="0"/>
                  </a:moveTo>
                  <a:lnTo>
                    <a:pt x="0" y="0"/>
                  </a:lnTo>
                  <a:lnTo>
                    <a:pt x="0" y="749808"/>
                  </a:lnTo>
                  <a:lnTo>
                    <a:pt x="2164080" y="749808"/>
                  </a:lnTo>
                  <a:lnTo>
                    <a:pt x="2164080" y="0"/>
                  </a:lnTo>
                  <a:close/>
                </a:path>
              </a:pathLst>
            </a:custGeom>
            <a:solidFill>
              <a:srgbClr val="FDF3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8" name="object 3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15567" y="3575303"/>
              <a:ext cx="161544" cy="128015"/>
            </a:xfrm>
            <a:prstGeom prst="rect">
              <a:avLst/>
            </a:prstGeom>
          </p:spPr>
        </p:pic>
      </p:grpSp>
      <p:sp>
        <p:nvSpPr>
          <p:cNvPr id="39" name="object 39"/>
          <p:cNvSpPr txBox="1"/>
          <p:nvPr/>
        </p:nvSpPr>
        <p:spPr>
          <a:xfrm>
            <a:off x="117347" y="3448811"/>
            <a:ext cx="2164080" cy="749935"/>
          </a:xfrm>
          <a:prstGeom prst="rect">
            <a:avLst/>
          </a:prstGeom>
          <a:ln w="3175">
            <a:solidFill>
              <a:srgbClr val="F59E0A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25"/>
              </a:spcBef>
            </a:pPr>
            <a:endParaRPr sz="800">
              <a:latin typeface="Times New Roman"/>
              <a:cs typeface="Times New Roman"/>
            </a:endParaRPr>
          </a:p>
          <a:p>
            <a:pPr marL="59055" algn="ctr">
              <a:lnSpc>
                <a:spcPct val="100000"/>
              </a:lnSpc>
            </a:pP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Seamless</a:t>
            </a:r>
            <a:r>
              <a:rPr sz="800" spc="114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spc="-2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Flow</a:t>
            </a:r>
            <a:endParaRPr sz="800">
              <a:latin typeface="Malgun Gothic Semilight"/>
              <a:cs typeface="Malgun Gothic Semilight"/>
            </a:endParaRPr>
          </a:p>
          <a:p>
            <a:pPr marL="62230" algn="ctr">
              <a:lnSpc>
                <a:spcPct val="100000"/>
              </a:lnSpc>
              <a:spcBef>
                <a:spcPts val="1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End-to-end</a:t>
            </a:r>
            <a:r>
              <a:rPr sz="650" spc="8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connectivity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40" name="object 40"/>
          <p:cNvGrpSpPr/>
          <p:nvPr/>
        </p:nvGrpSpPr>
        <p:grpSpPr>
          <a:xfrm>
            <a:off x="2366772" y="3448811"/>
            <a:ext cx="2164080" cy="749935"/>
            <a:chOff x="2366772" y="3448811"/>
            <a:chExt cx="2164080" cy="749935"/>
          </a:xfrm>
        </p:grpSpPr>
        <p:sp>
          <p:nvSpPr>
            <p:cNvPr id="41" name="object 41"/>
            <p:cNvSpPr/>
            <p:nvPr/>
          </p:nvSpPr>
          <p:spPr>
            <a:xfrm>
              <a:off x="2366772" y="3448811"/>
              <a:ext cx="2164080" cy="749935"/>
            </a:xfrm>
            <a:custGeom>
              <a:avLst/>
              <a:gdLst/>
              <a:ahLst/>
              <a:cxnLst/>
              <a:rect l="l" t="t" r="r" b="b"/>
              <a:pathLst>
                <a:path w="2164079" h="749935">
                  <a:moveTo>
                    <a:pt x="2164079" y="0"/>
                  </a:moveTo>
                  <a:lnTo>
                    <a:pt x="0" y="0"/>
                  </a:lnTo>
                  <a:lnTo>
                    <a:pt x="0" y="749808"/>
                  </a:lnTo>
                  <a:lnTo>
                    <a:pt x="2164079" y="749808"/>
                  </a:lnTo>
                  <a:lnTo>
                    <a:pt x="2164079" y="0"/>
                  </a:lnTo>
                  <a:close/>
                </a:path>
              </a:pathLst>
            </a:custGeom>
            <a:solidFill>
              <a:srgbClr val="FDF3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2" name="object 4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383280" y="3575303"/>
              <a:ext cx="128015" cy="128015"/>
            </a:xfrm>
            <a:prstGeom prst="rect">
              <a:avLst/>
            </a:prstGeom>
          </p:spPr>
        </p:pic>
      </p:grpSp>
      <p:sp>
        <p:nvSpPr>
          <p:cNvPr id="43" name="object 43"/>
          <p:cNvSpPr txBox="1"/>
          <p:nvPr/>
        </p:nvSpPr>
        <p:spPr>
          <a:xfrm>
            <a:off x="2366772" y="3448811"/>
            <a:ext cx="2164080" cy="749935"/>
          </a:xfrm>
          <a:prstGeom prst="rect">
            <a:avLst/>
          </a:prstGeom>
          <a:ln w="3175">
            <a:solidFill>
              <a:srgbClr val="F59E0A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25"/>
              </a:spcBef>
            </a:pPr>
            <a:endParaRPr sz="800">
              <a:latin typeface="Times New Roman"/>
              <a:cs typeface="Times New Roman"/>
            </a:endParaRPr>
          </a:p>
          <a:p>
            <a:pPr marL="66675" algn="ctr">
              <a:lnSpc>
                <a:spcPct val="100000"/>
              </a:lnSpc>
            </a:pP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Real-time</a:t>
            </a:r>
            <a:r>
              <a:rPr sz="800" spc="16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spc="-2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Sync</a:t>
            </a:r>
            <a:endParaRPr sz="800">
              <a:latin typeface="Malgun Gothic Semilight"/>
              <a:cs typeface="Malgun Gothic Semilight"/>
            </a:endParaRPr>
          </a:p>
          <a:p>
            <a:pPr marL="62865" algn="ctr">
              <a:lnSpc>
                <a:spcPct val="100000"/>
              </a:lnSpc>
              <a:spcBef>
                <a:spcPts val="175"/>
              </a:spcBef>
            </a:pPr>
            <a:r>
              <a:rPr sz="650" spc="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Synchronized</a:t>
            </a:r>
            <a:r>
              <a:rPr sz="650" spc="-1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operation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44" name="object 44"/>
          <p:cNvGrpSpPr/>
          <p:nvPr/>
        </p:nvGrpSpPr>
        <p:grpSpPr>
          <a:xfrm>
            <a:off x="4616196" y="3448811"/>
            <a:ext cx="2164080" cy="749935"/>
            <a:chOff x="4616196" y="3448811"/>
            <a:chExt cx="2164080" cy="749935"/>
          </a:xfrm>
        </p:grpSpPr>
        <p:sp>
          <p:nvSpPr>
            <p:cNvPr id="45" name="object 45"/>
            <p:cNvSpPr/>
            <p:nvPr/>
          </p:nvSpPr>
          <p:spPr>
            <a:xfrm>
              <a:off x="4616196" y="3448811"/>
              <a:ext cx="2164080" cy="749935"/>
            </a:xfrm>
            <a:custGeom>
              <a:avLst/>
              <a:gdLst/>
              <a:ahLst/>
              <a:cxnLst/>
              <a:rect l="l" t="t" r="r" b="b"/>
              <a:pathLst>
                <a:path w="2164079" h="749935">
                  <a:moveTo>
                    <a:pt x="2164079" y="0"/>
                  </a:moveTo>
                  <a:lnTo>
                    <a:pt x="0" y="0"/>
                  </a:lnTo>
                  <a:lnTo>
                    <a:pt x="0" y="749808"/>
                  </a:lnTo>
                  <a:lnTo>
                    <a:pt x="2164079" y="749808"/>
                  </a:lnTo>
                  <a:lnTo>
                    <a:pt x="2164079" y="0"/>
                  </a:lnTo>
                  <a:close/>
                </a:path>
              </a:pathLst>
            </a:custGeom>
            <a:solidFill>
              <a:srgbClr val="FDF3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6" name="object 4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632704" y="3575303"/>
              <a:ext cx="128015" cy="128015"/>
            </a:xfrm>
            <a:prstGeom prst="rect">
              <a:avLst/>
            </a:prstGeom>
          </p:spPr>
        </p:pic>
      </p:grpSp>
      <p:sp>
        <p:nvSpPr>
          <p:cNvPr id="47" name="object 47"/>
          <p:cNvSpPr txBox="1"/>
          <p:nvPr/>
        </p:nvSpPr>
        <p:spPr>
          <a:xfrm>
            <a:off x="4616196" y="3448811"/>
            <a:ext cx="2164080" cy="749935"/>
          </a:xfrm>
          <a:prstGeom prst="rect">
            <a:avLst/>
          </a:prstGeom>
          <a:ln w="3175">
            <a:solidFill>
              <a:srgbClr val="F59E0A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25"/>
              </a:spcBef>
            </a:pPr>
            <a:endParaRPr sz="800">
              <a:latin typeface="Times New Roman"/>
              <a:cs typeface="Times New Roman"/>
            </a:endParaRPr>
          </a:p>
          <a:p>
            <a:pPr marL="67945" algn="ctr">
              <a:lnSpc>
                <a:spcPct val="100000"/>
              </a:lnSpc>
            </a:pP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Fault</a:t>
            </a:r>
            <a:r>
              <a:rPr sz="800" spc="15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Tolerance</a:t>
            </a:r>
            <a:endParaRPr sz="800">
              <a:latin typeface="Malgun Gothic Semilight"/>
              <a:cs typeface="Malgun Gothic Semilight"/>
            </a:endParaRPr>
          </a:p>
          <a:p>
            <a:pPr marL="68580" algn="ctr">
              <a:lnSpc>
                <a:spcPct val="100000"/>
              </a:lnSpc>
              <a:spcBef>
                <a:spcPts val="1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Error</a:t>
            </a:r>
            <a:r>
              <a:rPr sz="650" spc="4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handling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48" name="object 48"/>
          <p:cNvGrpSpPr/>
          <p:nvPr/>
        </p:nvGrpSpPr>
        <p:grpSpPr>
          <a:xfrm>
            <a:off x="6865619" y="3448811"/>
            <a:ext cx="2167255" cy="749935"/>
            <a:chOff x="6865619" y="3448811"/>
            <a:chExt cx="2167255" cy="749935"/>
          </a:xfrm>
        </p:grpSpPr>
        <p:sp>
          <p:nvSpPr>
            <p:cNvPr id="49" name="object 49"/>
            <p:cNvSpPr/>
            <p:nvPr/>
          </p:nvSpPr>
          <p:spPr>
            <a:xfrm>
              <a:off x="6865619" y="3448811"/>
              <a:ext cx="2167255" cy="749935"/>
            </a:xfrm>
            <a:custGeom>
              <a:avLst/>
              <a:gdLst/>
              <a:ahLst/>
              <a:cxnLst/>
              <a:rect l="l" t="t" r="r" b="b"/>
              <a:pathLst>
                <a:path w="2167254" h="749935">
                  <a:moveTo>
                    <a:pt x="2167128" y="0"/>
                  </a:moveTo>
                  <a:lnTo>
                    <a:pt x="0" y="0"/>
                  </a:lnTo>
                  <a:lnTo>
                    <a:pt x="0" y="749808"/>
                  </a:lnTo>
                  <a:lnTo>
                    <a:pt x="2167128" y="749808"/>
                  </a:lnTo>
                  <a:lnTo>
                    <a:pt x="2167128" y="0"/>
                  </a:lnTo>
                  <a:close/>
                </a:path>
              </a:pathLst>
            </a:custGeom>
            <a:solidFill>
              <a:srgbClr val="FDF3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0" name="object 5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891271" y="3575303"/>
              <a:ext cx="112774" cy="128015"/>
            </a:xfrm>
            <a:prstGeom prst="rect">
              <a:avLst/>
            </a:prstGeom>
          </p:spPr>
        </p:pic>
      </p:grpSp>
      <p:sp>
        <p:nvSpPr>
          <p:cNvPr id="51" name="object 51"/>
          <p:cNvSpPr txBox="1"/>
          <p:nvPr/>
        </p:nvSpPr>
        <p:spPr>
          <a:xfrm>
            <a:off x="6865619" y="3448811"/>
            <a:ext cx="2167255" cy="749935"/>
          </a:xfrm>
          <a:prstGeom prst="rect">
            <a:avLst/>
          </a:prstGeom>
          <a:ln w="3175">
            <a:solidFill>
              <a:srgbClr val="F59E0A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25"/>
              </a:spcBef>
            </a:pPr>
            <a:endParaRPr sz="800">
              <a:latin typeface="Times New Roman"/>
              <a:cs typeface="Times New Roman"/>
            </a:endParaRPr>
          </a:p>
          <a:p>
            <a:pPr marL="63500" algn="ctr">
              <a:lnSpc>
                <a:spcPct val="100000"/>
              </a:lnSpc>
            </a:pPr>
            <a:r>
              <a:rPr sz="8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Scalability</a:t>
            </a:r>
            <a:endParaRPr sz="800">
              <a:latin typeface="Malgun Gothic Semilight"/>
              <a:cs typeface="Malgun Gothic Semilight"/>
            </a:endParaRPr>
          </a:p>
          <a:p>
            <a:pPr marL="66675" algn="ctr">
              <a:lnSpc>
                <a:spcPct val="100000"/>
              </a:lnSpc>
              <a:spcBef>
                <a:spcPts val="1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Modular</a:t>
            </a:r>
            <a:r>
              <a:rPr sz="650" spc="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expansion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52" name="object 52"/>
          <p:cNvGrpSpPr/>
          <p:nvPr/>
        </p:nvGrpSpPr>
        <p:grpSpPr>
          <a:xfrm>
            <a:off x="115822" y="4282438"/>
            <a:ext cx="8918575" cy="749935"/>
            <a:chOff x="115822" y="4282438"/>
            <a:chExt cx="8918575" cy="749935"/>
          </a:xfrm>
        </p:grpSpPr>
        <p:sp>
          <p:nvSpPr>
            <p:cNvPr id="53" name="object 53"/>
            <p:cNvSpPr/>
            <p:nvPr/>
          </p:nvSpPr>
          <p:spPr>
            <a:xfrm>
              <a:off x="117347" y="4283964"/>
              <a:ext cx="8915400" cy="746760"/>
            </a:xfrm>
            <a:custGeom>
              <a:avLst/>
              <a:gdLst/>
              <a:ahLst/>
              <a:cxnLst/>
              <a:rect l="l" t="t" r="r" b="b"/>
              <a:pathLst>
                <a:path w="8915400" h="746760">
                  <a:moveTo>
                    <a:pt x="8915400" y="0"/>
                  </a:moveTo>
                  <a:lnTo>
                    <a:pt x="0" y="0"/>
                  </a:lnTo>
                  <a:lnTo>
                    <a:pt x="0" y="746760"/>
                  </a:lnTo>
                  <a:lnTo>
                    <a:pt x="8915400" y="746760"/>
                  </a:lnTo>
                  <a:lnTo>
                    <a:pt x="89154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117347" y="4283964"/>
              <a:ext cx="8915400" cy="746760"/>
            </a:xfrm>
            <a:custGeom>
              <a:avLst/>
              <a:gdLst/>
              <a:ahLst/>
              <a:cxnLst/>
              <a:rect l="l" t="t" r="r" b="b"/>
              <a:pathLst>
                <a:path w="8915400" h="746760">
                  <a:moveTo>
                    <a:pt x="0" y="746760"/>
                  </a:moveTo>
                  <a:lnTo>
                    <a:pt x="8915400" y="746760"/>
                  </a:lnTo>
                  <a:lnTo>
                    <a:pt x="8915400" y="0"/>
                  </a:lnTo>
                  <a:lnTo>
                    <a:pt x="0" y="0"/>
                  </a:lnTo>
                  <a:lnTo>
                    <a:pt x="0" y="746760"/>
                  </a:lnTo>
                  <a:close/>
                </a:path>
              </a:pathLst>
            </a:custGeom>
            <a:ln w="3175">
              <a:solidFill>
                <a:srgbClr val="FCE6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5" name="object 5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557015" y="4395216"/>
              <a:ext cx="112775" cy="115823"/>
            </a:xfrm>
            <a:prstGeom prst="rect">
              <a:avLst/>
            </a:prstGeom>
          </p:spPr>
        </p:pic>
      </p:grpSp>
      <p:sp>
        <p:nvSpPr>
          <p:cNvPr id="56" name="object 56"/>
          <p:cNvSpPr txBox="1"/>
          <p:nvPr/>
        </p:nvSpPr>
        <p:spPr>
          <a:xfrm>
            <a:off x="703478" y="4554746"/>
            <a:ext cx="751205" cy="36195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R="1905" algn="ctr">
              <a:lnSpc>
                <a:spcPct val="100000"/>
              </a:lnSpc>
              <a:spcBef>
                <a:spcPts val="484"/>
              </a:spcBef>
            </a:pPr>
            <a:r>
              <a:rPr sz="1000" spc="-10" dirty="0">
                <a:solidFill>
                  <a:srgbClr val="D97705"/>
                </a:solidFill>
                <a:latin typeface="Malgun Gothic Semilight"/>
                <a:cs typeface="Malgun Gothic Semilight"/>
              </a:rPr>
              <a:t>&lt;20ms</a:t>
            </a:r>
            <a:endParaRPr sz="1000">
              <a:latin typeface="Malgun Gothic Semilight"/>
              <a:cs typeface="Malgun Gothic Semilight"/>
            </a:endParaRPr>
          </a:p>
          <a:p>
            <a:pPr marR="5080" algn="ctr">
              <a:lnSpc>
                <a:spcPct val="100000"/>
              </a:lnSpc>
              <a:spcBef>
                <a:spcPts val="2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End-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to-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End</a:t>
            </a:r>
            <a:r>
              <a:rPr sz="650" spc="1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Latency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2525014" y="4554746"/>
            <a:ext cx="644525" cy="36195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R="5080" algn="ctr">
              <a:lnSpc>
                <a:spcPct val="100000"/>
              </a:lnSpc>
              <a:spcBef>
                <a:spcPts val="484"/>
              </a:spcBef>
            </a:pPr>
            <a:r>
              <a:rPr sz="1000" spc="-10" dirty="0">
                <a:solidFill>
                  <a:srgbClr val="D97705"/>
                </a:solidFill>
                <a:latin typeface="Malgun Gothic Semilight"/>
                <a:cs typeface="Malgun Gothic Semilight"/>
              </a:rPr>
              <a:t>95.2%</a:t>
            </a:r>
            <a:endParaRPr sz="1000">
              <a:latin typeface="Malgun Gothic Semilight"/>
              <a:cs typeface="Malgun Gothic Semilight"/>
            </a:endParaRPr>
          </a:p>
          <a:p>
            <a:pPr marR="5080" algn="ctr">
              <a:lnSpc>
                <a:spcPct val="100000"/>
              </a:lnSpc>
              <a:spcBef>
                <a:spcPts val="2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Overall</a:t>
            </a:r>
            <a:r>
              <a:rPr sz="650" spc="1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Accuracy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3844797" y="4364227"/>
            <a:ext cx="1704975" cy="55245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</a:pPr>
            <a:r>
              <a:rPr sz="900" spc="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Integrated</a:t>
            </a:r>
            <a:r>
              <a:rPr sz="900" spc="14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900" spc="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System</a:t>
            </a:r>
            <a:r>
              <a:rPr sz="900" spc="18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9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Performance</a:t>
            </a:r>
            <a:endParaRPr sz="900">
              <a:latin typeface="Malgun Gothic Semilight"/>
              <a:cs typeface="Malgun Gothic Semilight"/>
            </a:endParaRPr>
          </a:p>
          <a:p>
            <a:pPr marR="171450" algn="ctr">
              <a:lnSpc>
                <a:spcPct val="100000"/>
              </a:lnSpc>
              <a:spcBef>
                <a:spcPts val="795"/>
              </a:spcBef>
            </a:pPr>
            <a:r>
              <a:rPr sz="1000" spc="-10" dirty="0">
                <a:solidFill>
                  <a:srgbClr val="D97705"/>
                </a:solidFill>
                <a:latin typeface="Malgun Gothic Semilight"/>
                <a:cs typeface="Malgun Gothic Semilight"/>
              </a:rPr>
              <a:t>99.9%</a:t>
            </a:r>
            <a:endParaRPr sz="1000">
              <a:latin typeface="Malgun Gothic Semilight"/>
              <a:cs typeface="Malgun Gothic Semilight"/>
            </a:endParaRPr>
          </a:p>
          <a:p>
            <a:pPr marR="170180" algn="ctr">
              <a:lnSpc>
                <a:spcPct val="100000"/>
              </a:lnSpc>
              <a:spcBef>
                <a:spcPts val="2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System</a:t>
            </a:r>
            <a:r>
              <a:rPr sz="650" spc="6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Uptime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6048755" y="4554746"/>
            <a:ext cx="660400" cy="36195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R="3810" algn="ctr">
              <a:lnSpc>
                <a:spcPct val="100000"/>
              </a:lnSpc>
              <a:spcBef>
                <a:spcPts val="484"/>
              </a:spcBef>
            </a:pPr>
            <a:r>
              <a:rPr sz="1000" spc="-50" dirty="0">
                <a:solidFill>
                  <a:srgbClr val="D97705"/>
                </a:solidFill>
                <a:latin typeface="Malgun Gothic Semilight"/>
                <a:cs typeface="Malgun Gothic Semilight"/>
              </a:rPr>
              <a:t>5</a:t>
            </a:r>
            <a:endParaRPr sz="1000">
              <a:latin typeface="Malgun Gothic Semilight"/>
              <a:cs typeface="Malgun Gothic Semilight"/>
            </a:endParaRPr>
          </a:p>
          <a:p>
            <a:pPr marR="5080" algn="ctr">
              <a:lnSpc>
                <a:spcPct val="100000"/>
              </a:lnSpc>
              <a:spcBef>
                <a:spcPts val="2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Integrated</a:t>
            </a:r>
            <a:r>
              <a:rPr sz="650" spc="7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Layers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7885430" y="4554746"/>
            <a:ext cx="516890" cy="36195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84"/>
              </a:spcBef>
            </a:pPr>
            <a:r>
              <a:rPr sz="1000" spc="-10" dirty="0">
                <a:solidFill>
                  <a:srgbClr val="D97705"/>
                </a:solidFill>
                <a:latin typeface="Malgun Gothic Semilight"/>
                <a:cs typeface="Malgun Gothic Semilight"/>
              </a:rPr>
              <a:t>Modular</a:t>
            </a:r>
            <a:endParaRPr sz="1000">
              <a:latin typeface="Malgun Gothic Semilight"/>
              <a:cs typeface="Malgun Gothic Semilight"/>
            </a:endParaRPr>
          </a:p>
          <a:p>
            <a:pPr marL="24130">
              <a:lnSpc>
                <a:spcPct val="100000"/>
              </a:lnSpc>
              <a:spcBef>
                <a:spcPts val="275"/>
              </a:spcBef>
            </a:pP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Architecture</a:t>
            </a:r>
            <a:endParaRPr sz="650">
              <a:latin typeface="Malgun Gothic Semilight"/>
              <a:cs typeface="Malgun Gothic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2629830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502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880360" y="246887"/>
            <a:ext cx="240792" cy="213360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18745">
              <a:lnSpc>
                <a:spcPct val="100000"/>
              </a:lnSpc>
              <a:spcBef>
                <a:spcPts val="130"/>
              </a:spcBef>
            </a:pPr>
            <a:r>
              <a:rPr sz="1650" spc="45" dirty="0"/>
              <a:t>Project</a:t>
            </a:r>
            <a:r>
              <a:rPr sz="1650" spc="60" dirty="0"/>
              <a:t> </a:t>
            </a:r>
            <a:r>
              <a:rPr sz="1650" spc="45" dirty="0"/>
              <a:t>Overview</a:t>
            </a:r>
            <a:r>
              <a:rPr sz="1650" spc="-25" dirty="0"/>
              <a:t> </a:t>
            </a:r>
            <a:r>
              <a:rPr sz="1650" dirty="0"/>
              <a:t>&amp;</a:t>
            </a:r>
            <a:r>
              <a:rPr sz="1650" spc="45" dirty="0"/>
              <a:t> </a:t>
            </a:r>
            <a:r>
              <a:rPr sz="1650" spc="55" dirty="0"/>
              <a:t>Abstract</a:t>
            </a:r>
            <a:endParaRPr sz="1650"/>
          </a:p>
        </p:txBody>
      </p:sp>
      <p:sp>
        <p:nvSpPr>
          <p:cNvPr id="5" name="object 5"/>
          <p:cNvSpPr txBox="1"/>
          <p:nvPr/>
        </p:nvSpPr>
        <p:spPr>
          <a:xfrm>
            <a:off x="2963926" y="544448"/>
            <a:ext cx="3288665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AI-</a:t>
            </a:r>
            <a:r>
              <a:rPr sz="10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Powered Fault</a:t>
            </a:r>
            <a:r>
              <a:rPr sz="1000" spc="2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10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Detection System</a:t>
            </a:r>
            <a:r>
              <a:rPr sz="1000" spc="1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10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for</a:t>
            </a:r>
            <a:r>
              <a:rPr sz="1000" spc="-1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10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Transmission</a:t>
            </a:r>
            <a:r>
              <a:rPr sz="1000" spc="2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100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Lines</a:t>
            </a:r>
            <a:endParaRPr sz="1000">
              <a:latin typeface="Malgun Gothic Semilight"/>
              <a:cs typeface="Malgun Gothic Semilight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70687" y="795527"/>
            <a:ext cx="8803005" cy="1697989"/>
            <a:chOff x="170687" y="795527"/>
            <a:chExt cx="8803005" cy="1697989"/>
          </a:xfrm>
        </p:grpSpPr>
        <p:sp>
          <p:nvSpPr>
            <p:cNvPr id="7" name="object 7"/>
            <p:cNvSpPr/>
            <p:nvPr/>
          </p:nvSpPr>
          <p:spPr>
            <a:xfrm>
              <a:off x="170687" y="795527"/>
              <a:ext cx="8803005" cy="1697989"/>
            </a:xfrm>
            <a:custGeom>
              <a:avLst/>
              <a:gdLst/>
              <a:ahLst/>
              <a:cxnLst/>
              <a:rect l="l" t="t" r="r" b="b"/>
              <a:pathLst>
                <a:path w="8803005" h="1697989">
                  <a:moveTo>
                    <a:pt x="8802624" y="0"/>
                  </a:moveTo>
                  <a:lnTo>
                    <a:pt x="0" y="0"/>
                  </a:lnTo>
                  <a:lnTo>
                    <a:pt x="0" y="1697736"/>
                  </a:lnTo>
                  <a:lnTo>
                    <a:pt x="8802624" y="1697736"/>
                  </a:lnTo>
                  <a:lnTo>
                    <a:pt x="88026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44423" y="993647"/>
              <a:ext cx="106680" cy="143255"/>
            </a:xfrm>
            <a:prstGeom prst="rect">
              <a:avLst/>
            </a:prstGeom>
          </p:spPr>
        </p:pic>
      </p:grpSp>
      <p:grpSp>
        <p:nvGrpSpPr>
          <p:cNvPr id="9" name="object 9"/>
          <p:cNvGrpSpPr/>
          <p:nvPr/>
        </p:nvGrpSpPr>
        <p:grpSpPr>
          <a:xfrm>
            <a:off x="170687" y="2548127"/>
            <a:ext cx="4316095" cy="1259205"/>
            <a:chOff x="170687" y="2548127"/>
            <a:chExt cx="4316095" cy="1259205"/>
          </a:xfrm>
        </p:grpSpPr>
        <p:sp>
          <p:nvSpPr>
            <p:cNvPr id="10" name="object 10"/>
            <p:cNvSpPr/>
            <p:nvPr/>
          </p:nvSpPr>
          <p:spPr>
            <a:xfrm>
              <a:off x="170687" y="2548127"/>
              <a:ext cx="4316095" cy="1259205"/>
            </a:xfrm>
            <a:custGeom>
              <a:avLst/>
              <a:gdLst/>
              <a:ahLst/>
              <a:cxnLst/>
              <a:rect l="l" t="t" r="r" b="b"/>
              <a:pathLst>
                <a:path w="4316095" h="1259204">
                  <a:moveTo>
                    <a:pt x="4315968" y="0"/>
                  </a:moveTo>
                  <a:lnTo>
                    <a:pt x="0" y="0"/>
                  </a:lnTo>
                  <a:lnTo>
                    <a:pt x="0" y="1258824"/>
                  </a:lnTo>
                  <a:lnTo>
                    <a:pt x="4315968" y="1258824"/>
                  </a:lnTo>
                  <a:lnTo>
                    <a:pt x="431596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44423" y="2755391"/>
              <a:ext cx="128016" cy="128016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377952" y="3041903"/>
              <a:ext cx="2542540" cy="558165"/>
            </a:xfrm>
            <a:custGeom>
              <a:avLst/>
              <a:gdLst/>
              <a:ahLst/>
              <a:cxnLst/>
              <a:rect l="l" t="t" r="r" b="b"/>
              <a:pathLst>
                <a:path w="2542540" h="558164">
                  <a:moveTo>
                    <a:pt x="1097280" y="40640"/>
                  </a:moveTo>
                  <a:lnTo>
                    <a:pt x="1094079" y="24815"/>
                  </a:lnTo>
                  <a:lnTo>
                    <a:pt x="1085380" y="11899"/>
                  </a:lnTo>
                  <a:lnTo>
                    <a:pt x="1072464" y="3200"/>
                  </a:lnTo>
                  <a:lnTo>
                    <a:pt x="1056640" y="0"/>
                  </a:lnTo>
                  <a:lnTo>
                    <a:pt x="40640" y="0"/>
                  </a:lnTo>
                  <a:lnTo>
                    <a:pt x="24815" y="3200"/>
                  </a:lnTo>
                  <a:lnTo>
                    <a:pt x="11899" y="11899"/>
                  </a:lnTo>
                  <a:lnTo>
                    <a:pt x="3187" y="24815"/>
                  </a:lnTo>
                  <a:lnTo>
                    <a:pt x="0" y="40640"/>
                  </a:lnTo>
                  <a:lnTo>
                    <a:pt x="0" y="203200"/>
                  </a:lnTo>
                  <a:lnTo>
                    <a:pt x="3187" y="219036"/>
                  </a:lnTo>
                  <a:lnTo>
                    <a:pt x="11899" y="231952"/>
                  </a:lnTo>
                  <a:lnTo>
                    <a:pt x="24815" y="240652"/>
                  </a:lnTo>
                  <a:lnTo>
                    <a:pt x="40640" y="243840"/>
                  </a:lnTo>
                  <a:lnTo>
                    <a:pt x="1056640" y="243840"/>
                  </a:lnTo>
                  <a:lnTo>
                    <a:pt x="1072464" y="240652"/>
                  </a:lnTo>
                  <a:lnTo>
                    <a:pt x="1085380" y="231952"/>
                  </a:lnTo>
                  <a:lnTo>
                    <a:pt x="1094079" y="219036"/>
                  </a:lnTo>
                  <a:lnTo>
                    <a:pt x="1097280" y="203200"/>
                  </a:lnTo>
                  <a:lnTo>
                    <a:pt x="1097280" y="40640"/>
                  </a:lnTo>
                  <a:close/>
                </a:path>
                <a:path w="2542540" h="558164">
                  <a:moveTo>
                    <a:pt x="1527048" y="354584"/>
                  </a:moveTo>
                  <a:lnTo>
                    <a:pt x="1523847" y="338759"/>
                  </a:lnTo>
                  <a:lnTo>
                    <a:pt x="1515148" y="325843"/>
                  </a:lnTo>
                  <a:lnTo>
                    <a:pt x="1502232" y="317144"/>
                  </a:lnTo>
                  <a:lnTo>
                    <a:pt x="1486408" y="313944"/>
                  </a:lnTo>
                  <a:lnTo>
                    <a:pt x="40640" y="313944"/>
                  </a:lnTo>
                  <a:lnTo>
                    <a:pt x="24815" y="317144"/>
                  </a:lnTo>
                  <a:lnTo>
                    <a:pt x="11899" y="325843"/>
                  </a:lnTo>
                  <a:lnTo>
                    <a:pt x="3187" y="338759"/>
                  </a:lnTo>
                  <a:lnTo>
                    <a:pt x="0" y="354584"/>
                  </a:lnTo>
                  <a:lnTo>
                    <a:pt x="0" y="517144"/>
                  </a:lnTo>
                  <a:lnTo>
                    <a:pt x="3187" y="532980"/>
                  </a:lnTo>
                  <a:lnTo>
                    <a:pt x="11899" y="545896"/>
                  </a:lnTo>
                  <a:lnTo>
                    <a:pt x="24815" y="554596"/>
                  </a:lnTo>
                  <a:lnTo>
                    <a:pt x="40640" y="557784"/>
                  </a:lnTo>
                  <a:lnTo>
                    <a:pt x="1486408" y="557784"/>
                  </a:lnTo>
                  <a:lnTo>
                    <a:pt x="1502232" y="554596"/>
                  </a:lnTo>
                  <a:lnTo>
                    <a:pt x="1515148" y="545896"/>
                  </a:lnTo>
                  <a:lnTo>
                    <a:pt x="1523847" y="532980"/>
                  </a:lnTo>
                  <a:lnTo>
                    <a:pt x="1527048" y="517144"/>
                  </a:lnTo>
                  <a:lnTo>
                    <a:pt x="1527048" y="354584"/>
                  </a:lnTo>
                  <a:close/>
                </a:path>
                <a:path w="2542540" h="558164">
                  <a:moveTo>
                    <a:pt x="2456688" y="354584"/>
                  </a:moveTo>
                  <a:lnTo>
                    <a:pt x="2453487" y="338759"/>
                  </a:lnTo>
                  <a:lnTo>
                    <a:pt x="2444788" y="325843"/>
                  </a:lnTo>
                  <a:lnTo>
                    <a:pt x="2431872" y="317144"/>
                  </a:lnTo>
                  <a:lnTo>
                    <a:pt x="2416048" y="313944"/>
                  </a:lnTo>
                  <a:lnTo>
                    <a:pt x="1634744" y="313944"/>
                  </a:lnTo>
                  <a:lnTo>
                    <a:pt x="1618907" y="317144"/>
                  </a:lnTo>
                  <a:lnTo>
                    <a:pt x="1605991" y="325843"/>
                  </a:lnTo>
                  <a:lnTo>
                    <a:pt x="1597291" y="338759"/>
                  </a:lnTo>
                  <a:lnTo>
                    <a:pt x="1594104" y="354584"/>
                  </a:lnTo>
                  <a:lnTo>
                    <a:pt x="1594104" y="517144"/>
                  </a:lnTo>
                  <a:lnTo>
                    <a:pt x="1597291" y="532980"/>
                  </a:lnTo>
                  <a:lnTo>
                    <a:pt x="1605991" y="545896"/>
                  </a:lnTo>
                  <a:lnTo>
                    <a:pt x="1618907" y="554596"/>
                  </a:lnTo>
                  <a:lnTo>
                    <a:pt x="1634744" y="557784"/>
                  </a:lnTo>
                  <a:lnTo>
                    <a:pt x="2416048" y="557784"/>
                  </a:lnTo>
                  <a:lnTo>
                    <a:pt x="2431872" y="554596"/>
                  </a:lnTo>
                  <a:lnTo>
                    <a:pt x="2444788" y="545896"/>
                  </a:lnTo>
                  <a:lnTo>
                    <a:pt x="2453487" y="532980"/>
                  </a:lnTo>
                  <a:lnTo>
                    <a:pt x="2456688" y="517144"/>
                  </a:lnTo>
                  <a:lnTo>
                    <a:pt x="2456688" y="354584"/>
                  </a:lnTo>
                  <a:close/>
                </a:path>
                <a:path w="2542540" h="558164">
                  <a:moveTo>
                    <a:pt x="2542032" y="40640"/>
                  </a:moveTo>
                  <a:lnTo>
                    <a:pt x="2538831" y="24815"/>
                  </a:lnTo>
                  <a:lnTo>
                    <a:pt x="2530132" y="11899"/>
                  </a:lnTo>
                  <a:lnTo>
                    <a:pt x="2517216" y="3200"/>
                  </a:lnTo>
                  <a:lnTo>
                    <a:pt x="2501392" y="0"/>
                  </a:lnTo>
                  <a:lnTo>
                    <a:pt x="1204976" y="0"/>
                  </a:lnTo>
                  <a:lnTo>
                    <a:pt x="1189139" y="3200"/>
                  </a:lnTo>
                  <a:lnTo>
                    <a:pt x="1176223" y="11899"/>
                  </a:lnTo>
                  <a:lnTo>
                    <a:pt x="1167523" y="24815"/>
                  </a:lnTo>
                  <a:lnTo>
                    <a:pt x="1164336" y="40640"/>
                  </a:lnTo>
                  <a:lnTo>
                    <a:pt x="1164336" y="203200"/>
                  </a:lnTo>
                  <a:lnTo>
                    <a:pt x="1167523" y="219036"/>
                  </a:lnTo>
                  <a:lnTo>
                    <a:pt x="1176223" y="231952"/>
                  </a:lnTo>
                  <a:lnTo>
                    <a:pt x="1189139" y="240652"/>
                  </a:lnTo>
                  <a:lnTo>
                    <a:pt x="1204976" y="243840"/>
                  </a:lnTo>
                  <a:lnTo>
                    <a:pt x="2501392" y="243840"/>
                  </a:lnTo>
                  <a:lnTo>
                    <a:pt x="2517216" y="240652"/>
                  </a:lnTo>
                  <a:lnTo>
                    <a:pt x="2530132" y="231952"/>
                  </a:lnTo>
                  <a:lnTo>
                    <a:pt x="2538831" y="219036"/>
                  </a:lnTo>
                  <a:lnTo>
                    <a:pt x="2542032" y="203200"/>
                  </a:lnTo>
                  <a:lnTo>
                    <a:pt x="2542032" y="40640"/>
                  </a:lnTo>
                  <a:close/>
                </a:path>
              </a:pathLst>
            </a:custGeom>
            <a:solidFill>
              <a:srgbClr val="1E40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" name="object 13"/>
          <p:cNvGrpSpPr/>
          <p:nvPr/>
        </p:nvGrpSpPr>
        <p:grpSpPr>
          <a:xfrm>
            <a:off x="4657344" y="2548127"/>
            <a:ext cx="4316095" cy="1259205"/>
            <a:chOff x="4657344" y="2548127"/>
            <a:chExt cx="4316095" cy="1259205"/>
          </a:xfrm>
        </p:grpSpPr>
        <p:sp>
          <p:nvSpPr>
            <p:cNvPr id="14" name="object 14"/>
            <p:cNvSpPr/>
            <p:nvPr/>
          </p:nvSpPr>
          <p:spPr>
            <a:xfrm>
              <a:off x="4657344" y="2548127"/>
              <a:ext cx="4316095" cy="1259205"/>
            </a:xfrm>
            <a:custGeom>
              <a:avLst/>
              <a:gdLst/>
              <a:ahLst/>
              <a:cxnLst/>
              <a:rect l="l" t="t" r="r" b="b"/>
              <a:pathLst>
                <a:path w="4316095" h="1259204">
                  <a:moveTo>
                    <a:pt x="4315967" y="0"/>
                  </a:moveTo>
                  <a:lnTo>
                    <a:pt x="0" y="0"/>
                  </a:lnTo>
                  <a:lnTo>
                    <a:pt x="0" y="1258824"/>
                  </a:lnTo>
                  <a:lnTo>
                    <a:pt x="4315967" y="1258824"/>
                  </a:lnTo>
                  <a:lnTo>
                    <a:pt x="431596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4864608" y="3041903"/>
              <a:ext cx="3489960" cy="558165"/>
            </a:xfrm>
            <a:custGeom>
              <a:avLst/>
              <a:gdLst/>
              <a:ahLst/>
              <a:cxnLst/>
              <a:rect l="l" t="t" r="r" b="b"/>
              <a:pathLst>
                <a:path w="3489959" h="558164">
                  <a:moveTo>
                    <a:pt x="1082040" y="40640"/>
                  </a:moveTo>
                  <a:lnTo>
                    <a:pt x="1078839" y="24815"/>
                  </a:lnTo>
                  <a:lnTo>
                    <a:pt x="1070140" y="11899"/>
                  </a:lnTo>
                  <a:lnTo>
                    <a:pt x="1057224" y="3200"/>
                  </a:lnTo>
                  <a:lnTo>
                    <a:pt x="1041400" y="0"/>
                  </a:lnTo>
                  <a:lnTo>
                    <a:pt x="40640" y="0"/>
                  </a:lnTo>
                  <a:lnTo>
                    <a:pt x="24803" y="3200"/>
                  </a:lnTo>
                  <a:lnTo>
                    <a:pt x="11887" y="11899"/>
                  </a:lnTo>
                  <a:lnTo>
                    <a:pt x="3187" y="24815"/>
                  </a:lnTo>
                  <a:lnTo>
                    <a:pt x="0" y="40640"/>
                  </a:lnTo>
                  <a:lnTo>
                    <a:pt x="0" y="203200"/>
                  </a:lnTo>
                  <a:lnTo>
                    <a:pt x="3187" y="219036"/>
                  </a:lnTo>
                  <a:lnTo>
                    <a:pt x="11887" y="231952"/>
                  </a:lnTo>
                  <a:lnTo>
                    <a:pt x="24803" y="240652"/>
                  </a:lnTo>
                  <a:lnTo>
                    <a:pt x="40640" y="243840"/>
                  </a:lnTo>
                  <a:lnTo>
                    <a:pt x="1041400" y="243840"/>
                  </a:lnTo>
                  <a:lnTo>
                    <a:pt x="1057224" y="240652"/>
                  </a:lnTo>
                  <a:lnTo>
                    <a:pt x="1070140" y="231952"/>
                  </a:lnTo>
                  <a:lnTo>
                    <a:pt x="1078839" y="219036"/>
                  </a:lnTo>
                  <a:lnTo>
                    <a:pt x="1082040" y="203200"/>
                  </a:lnTo>
                  <a:lnTo>
                    <a:pt x="1082040" y="40640"/>
                  </a:lnTo>
                  <a:close/>
                </a:path>
                <a:path w="3489959" h="558164">
                  <a:moveTo>
                    <a:pt x="1277112" y="354584"/>
                  </a:moveTo>
                  <a:lnTo>
                    <a:pt x="1273911" y="338759"/>
                  </a:lnTo>
                  <a:lnTo>
                    <a:pt x="1265212" y="325843"/>
                  </a:lnTo>
                  <a:lnTo>
                    <a:pt x="1252296" y="317144"/>
                  </a:lnTo>
                  <a:lnTo>
                    <a:pt x="1236472" y="313944"/>
                  </a:lnTo>
                  <a:lnTo>
                    <a:pt x="40640" y="313944"/>
                  </a:lnTo>
                  <a:lnTo>
                    <a:pt x="24803" y="317144"/>
                  </a:lnTo>
                  <a:lnTo>
                    <a:pt x="11887" y="325843"/>
                  </a:lnTo>
                  <a:lnTo>
                    <a:pt x="3187" y="338759"/>
                  </a:lnTo>
                  <a:lnTo>
                    <a:pt x="0" y="354584"/>
                  </a:lnTo>
                  <a:lnTo>
                    <a:pt x="0" y="517144"/>
                  </a:lnTo>
                  <a:lnTo>
                    <a:pt x="3187" y="532980"/>
                  </a:lnTo>
                  <a:lnTo>
                    <a:pt x="11887" y="545896"/>
                  </a:lnTo>
                  <a:lnTo>
                    <a:pt x="24803" y="554596"/>
                  </a:lnTo>
                  <a:lnTo>
                    <a:pt x="40640" y="557784"/>
                  </a:lnTo>
                  <a:lnTo>
                    <a:pt x="1236472" y="557784"/>
                  </a:lnTo>
                  <a:lnTo>
                    <a:pt x="1252296" y="554596"/>
                  </a:lnTo>
                  <a:lnTo>
                    <a:pt x="1265212" y="545896"/>
                  </a:lnTo>
                  <a:lnTo>
                    <a:pt x="1273911" y="532980"/>
                  </a:lnTo>
                  <a:lnTo>
                    <a:pt x="1277112" y="517144"/>
                  </a:lnTo>
                  <a:lnTo>
                    <a:pt x="1277112" y="354584"/>
                  </a:lnTo>
                  <a:close/>
                </a:path>
                <a:path w="3489959" h="558164">
                  <a:moveTo>
                    <a:pt x="2267712" y="40640"/>
                  </a:moveTo>
                  <a:lnTo>
                    <a:pt x="2264511" y="24815"/>
                  </a:lnTo>
                  <a:lnTo>
                    <a:pt x="2255812" y="11899"/>
                  </a:lnTo>
                  <a:lnTo>
                    <a:pt x="2242896" y="3200"/>
                  </a:lnTo>
                  <a:lnTo>
                    <a:pt x="2227072" y="0"/>
                  </a:lnTo>
                  <a:lnTo>
                    <a:pt x="1192784" y="0"/>
                  </a:lnTo>
                  <a:lnTo>
                    <a:pt x="1176947" y="3200"/>
                  </a:lnTo>
                  <a:lnTo>
                    <a:pt x="1164031" y="11899"/>
                  </a:lnTo>
                  <a:lnTo>
                    <a:pt x="1155331" y="24815"/>
                  </a:lnTo>
                  <a:lnTo>
                    <a:pt x="1152144" y="40640"/>
                  </a:lnTo>
                  <a:lnTo>
                    <a:pt x="1152144" y="203200"/>
                  </a:lnTo>
                  <a:lnTo>
                    <a:pt x="1155331" y="219036"/>
                  </a:lnTo>
                  <a:lnTo>
                    <a:pt x="1164031" y="231952"/>
                  </a:lnTo>
                  <a:lnTo>
                    <a:pt x="1176947" y="240652"/>
                  </a:lnTo>
                  <a:lnTo>
                    <a:pt x="1192784" y="243840"/>
                  </a:lnTo>
                  <a:lnTo>
                    <a:pt x="2227072" y="243840"/>
                  </a:lnTo>
                  <a:lnTo>
                    <a:pt x="2242896" y="240652"/>
                  </a:lnTo>
                  <a:lnTo>
                    <a:pt x="2255812" y="231952"/>
                  </a:lnTo>
                  <a:lnTo>
                    <a:pt x="2264511" y="219036"/>
                  </a:lnTo>
                  <a:lnTo>
                    <a:pt x="2267712" y="203200"/>
                  </a:lnTo>
                  <a:lnTo>
                    <a:pt x="2267712" y="40640"/>
                  </a:lnTo>
                  <a:close/>
                </a:path>
                <a:path w="3489959" h="558164">
                  <a:moveTo>
                    <a:pt x="3489960" y="40640"/>
                  </a:moveTo>
                  <a:lnTo>
                    <a:pt x="3486759" y="24815"/>
                  </a:lnTo>
                  <a:lnTo>
                    <a:pt x="3478060" y="11899"/>
                  </a:lnTo>
                  <a:lnTo>
                    <a:pt x="3465144" y="3200"/>
                  </a:lnTo>
                  <a:lnTo>
                    <a:pt x="3449320" y="0"/>
                  </a:lnTo>
                  <a:lnTo>
                    <a:pt x="2378456" y="0"/>
                  </a:lnTo>
                  <a:lnTo>
                    <a:pt x="2362619" y="3200"/>
                  </a:lnTo>
                  <a:lnTo>
                    <a:pt x="2349703" y="11899"/>
                  </a:lnTo>
                  <a:lnTo>
                    <a:pt x="2341003" y="24815"/>
                  </a:lnTo>
                  <a:lnTo>
                    <a:pt x="2337816" y="40640"/>
                  </a:lnTo>
                  <a:lnTo>
                    <a:pt x="2337816" y="203200"/>
                  </a:lnTo>
                  <a:lnTo>
                    <a:pt x="2341003" y="219036"/>
                  </a:lnTo>
                  <a:lnTo>
                    <a:pt x="2349703" y="231952"/>
                  </a:lnTo>
                  <a:lnTo>
                    <a:pt x="2362619" y="240652"/>
                  </a:lnTo>
                  <a:lnTo>
                    <a:pt x="2378456" y="243840"/>
                  </a:lnTo>
                  <a:lnTo>
                    <a:pt x="3449320" y="243840"/>
                  </a:lnTo>
                  <a:lnTo>
                    <a:pt x="3465144" y="240652"/>
                  </a:lnTo>
                  <a:lnTo>
                    <a:pt x="3478060" y="231952"/>
                  </a:lnTo>
                  <a:lnTo>
                    <a:pt x="3486759" y="219036"/>
                  </a:lnTo>
                  <a:lnTo>
                    <a:pt x="3489960" y="203200"/>
                  </a:lnTo>
                  <a:lnTo>
                    <a:pt x="3489960" y="40640"/>
                  </a:lnTo>
                  <a:close/>
                </a:path>
              </a:pathLst>
            </a:custGeom>
            <a:solidFill>
              <a:srgbClr val="1E40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16" name="object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8768123"/>
              </p:ext>
            </p:extLst>
          </p:nvPr>
        </p:nvGraphicFramePr>
        <p:xfrm>
          <a:off x="170687" y="795527"/>
          <a:ext cx="8787764" cy="30105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008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0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008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24660"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  <a:p>
                      <a:pPr marL="321310">
                        <a:lnSpc>
                          <a:spcPct val="100000"/>
                        </a:lnSpc>
                      </a:pPr>
                      <a:r>
                        <a:rPr sz="110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Abstract</a:t>
                      </a:r>
                      <a:endParaRPr sz="1100" dirty="0">
                        <a:latin typeface="Malgun Gothic Semilight"/>
                        <a:cs typeface="Malgun Gothic Semilight"/>
                      </a:endParaRPr>
                    </a:p>
                    <a:p>
                      <a:pPr marL="156845">
                        <a:lnSpc>
                          <a:spcPct val="100000"/>
                        </a:lnSpc>
                        <a:spcBef>
                          <a:spcPts val="869"/>
                        </a:spcBef>
                      </a:pPr>
                      <a:r>
                        <a:rPr sz="900" spc="-10" dirty="0">
                          <a:solidFill>
                            <a:srgbClr val="374151"/>
                          </a:solidFill>
                          <a:latin typeface="Malgun Gothic Semilight" panose="020B0502040204020203" pitchFamily="34" charset="-128"/>
                          <a:ea typeface="Malgun Gothic Semilight" panose="020B0502040204020203" pitchFamily="34" charset="-128"/>
                          <a:cs typeface="Malgun Gothic Semilight" panose="020B0502040204020203" pitchFamily="34" charset="-128"/>
                        </a:rPr>
                        <a:t>Maintaining</a:t>
                      </a:r>
                      <a:r>
                        <a:rPr sz="900" spc="-7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90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continuous</a:t>
                      </a:r>
                      <a:r>
                        <a:rPr sz="900" spc="-45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90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power</a:t>
                      </a:r>
                      <a:r>
                        <a:rPr sz="900" spc="2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90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is</a:t>
                      </a:r>
                      <a:r>
                        <a:rPr sz="900" spc="1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90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very</a:t>
                      </a:r>
                      <a:r>
                        <a:rPr sz="900" spc="25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90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important</a:t>
                      </a:r>
                      <a:r>
                        <a:rPr sz="900" spc="-6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90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for</a:t>
                      </a:r>
                      <a:r>
                        <a:rPr sz="900" spc="2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90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any</a:t>
                      </a:r>
                      <a:r>
                        <a:rPr sz="900" spc="25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90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modern</a:t>
                      </a:r>
                      <a:r>
                        <a:rPr sz="900" spc="-15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90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infrastructure.</a:t>
                      </a:r>
                      <a:r>
                        <a:rPr sz="900" spc="-7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90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Power</a:t>
                      </a:r>
                      <a:r>
                        <a:rPr sz="900" spc="5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90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transmission</a:t>
                      </a:r>
                      <a:r>
                        <a:rPr sz="900" spc="-65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900" spc="-1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lines</a:t>
                      </a:r>
                      <a:r>
                        <a:rPr lang="en-US" sz="900" spc="0" baseline="0" dirty="0">
                          <a:solidFill>
                            <a:schemeClr val="tx1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90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are</a:t>
                      </a:r>
                      <a:r>
                        <a:rPr sz="900" spc="15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90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likely</a:t>
                      </a:r>
                      <a:r>
                        <a:rPr sz="900" spc="-7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90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to</a:t>
                      </a:r>
                      <a:r>
                        <a:rPr sz="900" spc="5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90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develop</a:t>
                      </a:r>
                      <a:r>
                        <a:rPr sz="900" spc="-5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90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faults</a:t>
                      </a:r>
                      <a:r>
                        <a:rPr sz="900" spc="-25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90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as</a:t>
                      </a:r>
                      <a:r>
                        <a:rPr sz="900" spc="45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90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a</a:t>
                      </a:r>
                      <a:r>
                        <a:rPr sz="900" spc="3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90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result</a:t>
                      </a:r>
                      <a:r>
                        <a:rPr sz="900" spc="-45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90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of</a:t>
                      </a:r>
                      <a:r>
                        <a:rPr sz="900" spc="6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90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weather</a:t>
                      </a:r>
                      <a:r>
                        <a:rPr sz="900" spc="-2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90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conditions,</a:t>
                      </a:r>
                      <a:r>
                        <a:rPr sz="900" spc="-55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90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aged</a:t>
                      </a:r>
                      <a:r>
                        <a:rPr sz="900" spc="5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90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equipment,</a:t>
                      </a:r>
                      <a:r>
                        <a:rPr sz="900" spc="-5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900" spc="-1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or</a:t>
                      </a:r>
                      <a:r>
                        <a:rPr sz="900" spc="-4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90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contact</a:t>
                      </a:r>
                      <a:r>
                        <a:rPr sz="900" spc="1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90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with</a:t>
                      </a:r>
                      <a:r>
                        <a:rPr sz="900" spc="-75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90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humans</a:t>
                      </a:r>
                      <a:r>
                        <a:rPr sz="900" spc="-3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90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or</a:t>
                      </a:r>
                      <a:r>
                        <a:rPr sz="900" spc="1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900" spc="-10" dirty="0">
                          <a:solidFill>
                            <a:srgbClr val="374151"/>
                          </a:solidFill>
                          <a:latin typeface="Malgun Gothic Semilight"/>
                          <a:cs typeface="Malgun Gothic Semilight"/>
                        </a:rPr>
                        <a:t>animals.</a:t>
                      </a:r>
                      <a:endParaRPr lang="en-US" sz="900" spc="-10" dirty="0">
                        <a:solidFill>
                          <a:srgbClr val="374151"/>
                        </a:solidFill>
                        <a:latin typeface="Malgun Gothic Semilight"/>
                        <a:cs typeface="Malgun Gothic Semilight"/>
                      </a:endParaRPr>
                    </a:p>
                    <a:p>
                      <a:pPr marL="156845">
                        <a:lnSpc>
                          <a:spcPct val="100000"/>
                        </a:lnSpc>
                        <a:spcBef>
                          <a:spcPts val="869"/>
                        </a:spcBef>
                      </a:pPr>
                      <a:r>
                        <a:rPr lang="en-US" sz="900" dirty="0">
                          <a:latin typeface="Malgun Gothic Semilight"/>
                          <a:cs typeface="Malgun Gothic Semilight"/>
                        </a:rPr>
                        <a:t>This project presents a </a:t>
                      </a:r>
                      <a:r>
                        <a:rPr lang="en-GB" sz="900" dirty="0">
                          <a:latin typeface="Malgun Gothic Semilight"/>
                          <a:cs typeface="Malgun Gothic Semilight"/>
                        </a:rPr>
                        <a:t>low-cost approach using Artificial Intelligence (AI) to locate and identify problems in a small-scale transmission line.</a:t>
                      </a:r>
                      <a:endParaRPr sz="900" dirty="0">
                        <a:latin typeface="Malgun Gothic Semilight"/>
                        <a:cs typeface="Malgun Gothic Semilight"/>
                      </a:endParaRPr>
                    </a:p>
                    <a:p>
                      <a:pPr marL="156845">
                        <a:lnSpc>
                          <a:spcPct val="100000"/>
                        </a:lnSpc>
                        <a:spcBef>
                          <a:spcPts val="385"/>
                        </a:spcBef>
                        <a:tabLst/>
                      </a:pPr>
                      <a:endParaRPr lang="en-US" sz="900" dirty="0">
                        <a:solidFill>
                          <a:srgbClr val="374151"/>
                        </a:solidFill>
                        <a:latin typeface="Malgun Gothic Semilight"/>
                        <a:cs typeface="Malgun Gothic Semilight"/>
                      </a:endParaRPr>
                    </a:p>
                    <a:p>
                      <a:pPr marL="156845">
                        <a:lnSpc>
                          <a:spcPct val="100000"/>
                        </a:lnSpc>
                        <a:spcBef>
                          <a:spcPts val="385"/>
                        </a:spcBef>
                        <a:tabLst/>
                      </a:pPr>
                      <a:r>
                        <a:rPr lang="en-US" sz="900" dirty="0">
                          <a:latin typeface="Malgun Gothic Semilight" panose="020B0502040204020203" pitchFamily="34" charset="-128"/>
                          <a:ea typeface="Malgun Gothic Semilight" panose="020B0502040204020203" pitchFamily="34" charset="-128"/>
                          <a:cs typeface="Malgun Gothic Semilight" panose="020B0502040204020203" pitchFamily="34" charset="-128"/>
                        </a:rPr>
                        <a:t>The system on Arduino, gathers data using </a:t>
                      </a:r>
                      <a:r>
                        <a:rPr lang="en-GB" sz="900" dirty="0">
                          <a:latin typeface="Malgun Gothic Semilight" panose="020B0502040204020203" pitchFamily="34" charset="-128"/>
                          <a:ea typeface="Malgun Gothic Semilight" panose="020B0502040204020203" pitchFamily="34" charset="-128"/>
                          <a:cs typeface="Malgun Gothic Semilight" panose="020B0502040204020203" pitchFamily="34" charset="-128"/>
                        </a:rPr>
                        <a:t>ACS712 and ZMPT101B sensors</a:t>
                      </a:r>
                      <a:r>
                        <a:rPr lang="en-GB" sz="900" baseline="0" dirty="0">
                          <a:latin typeface="Malgun Gothic Semilight" panose="020B0502040204020203" pitchFamily="34" charset="-128"/>
                          <a:ea typeface="Malgun Gothic Semilight" panose="020B0502040204020203" pitchFamily="34" charset="-128"/>
                          <a:cs typeface="Malgun Gothic Semilight" panose="020B0502040204020203" pitchFamily="34" charset="-128"/>
                        </a:rPr>
                        <a:t> , </a:t>
                      </a:r>
                      <a:r>
                        <a:rPr lang="en-GB" sz="900" dirty="0">
                          <a:latin typeface="Malgun Gothic Semilight" panose="020B0502040204020203" pitchFamily="34" charset="-128"/>
                          <a:ea typeface="Malgun Gothic Semilight" panose="020B0502040204020203" pitchFamily="34" charset="-128"/>
                          <a:cs typeface="Malgun Gothic Semilight" panose="020B0502040204020203" pitchFamily="34" charset="-128"/>
                        </a:rPr>
                        <a:t>processes this data by a neural network, and quickly spots issues in the power grid, pinpointing the specific zone that has a fault.</a:t>
                      </a:r>
                      <a:endParaRPr sz="900" dirty="0">
                        <a:latin typeface="Malgun Gothic Semilight" panose="020B0502040204020203" pitchFamily="34" charset="-128"/>
                        <a:ea typeface="Malgun Gothic Semilight" panose="020B0502040204020203" pitchFamily="34" charset="-128"/>
                        <a:cs typeface="Malgun Gothic Semilight" panose="020B0502040204020203" pitchFamily="34" charset="-128"/>
                      </a:endParaRPr>
                    </a:p>
                  </a:txBody>
                  <a:tcPr marL="0" marR="0" marT="17780" marB="0">
                    <a:lnL w="38100">
                      <a:solidFill>
                        <a:srgbClr val="3A82F6"/>
                      </a:solidFill>
                      <a:prstDash val="solid"/>
                    </a:lnL>
                    <a:lnB w="57150">
                      <a:solidFill>
                        <a:srgbClr val="FFFFFF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858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  <a:p>
                      <a:pPr marL="34290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0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Hardware</a:t>
                      </a:r>
                      <a:r>
                        <a:rPr sz="1000" spc="14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100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Components</a:t>
                      </a:r>
                      <a:endParaRPr sz="1000" dirty="0">
                        <a:latin typeface="Malgun Gothic Semilight"/>
                        <a:cs typeface="Malgun Gothic Semilight"/>
                      </a:endParaRPr>
                    </a:p>
                    <a:p>
                      <a:pPr marL="327025" marR="1716405">
                        <a:lnSpc>
                          <a:spcPct val="257700"/>
                        </a:lnSpc>
                        <a:spcBef>
                          <a:spcPts val="114"/>
                        </a:spcBef>
                        <a:tabLst>
                          <a:tab pos="1493520" algn="l"/>
                          <a:tab pos="1923414" algn="l"/>
                        </a:tabLst>
                      </a:pPr>
                      <a:r>
                        <a:rPr sz="80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Arduino</a:t>
                      </a:r>
                      <a:r>
                        <a:rPr sz="800" spc="27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Platform</a:t>
                      </a:r>
                      <a:r>
                        <a:rPr sz="80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	</a:t>
                      </a:r>
                      <a:r>
                        <a:rPr sz="800" spc="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ACS712</a:t>
                      </a:r>
                      <a:r>
                        <a:rPr sz="800" spc="-5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Current</a:t>
                      </a:r>
                      <a:r>
                        <a:rPr sz="800" spc="20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Sensor </a:t>
                      </a:r>
                      <a:r>
                        <a:rPr sz="80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ZMPT101B</a:t>
                      </a:r>
                      <a:r>
                        <a:rPr sz="800" spc="12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Voltage</a:t>
                      </a:r>
                      <a:r>
                        <a:rPr sz="800" spc="30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Sensor</a:t>
                      </a:r>
                      <a:r>
                        <a:rPr sz="80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	</a:t>
                      </a:r>
                      <a:r>
                        <a:rPr sz="800" spc="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Raspberry</a:t>
                      </a:r>
                      <a:r>
                        <a:rPr sz="800" spc="9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2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Pi</a:t>
                      </a:r>
                      <a:endParaRPr sz="800" dirty="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72390" marB="0">
                    <a:lnL w="38100">
                      <a:solidFill>
                        <a:srgbClr val="3A82F6"/>
                      </a:solidFill>
                      <a:prstDash val="solid"/>
                    </a:lnL>
                    <a:lnT w="57150">
                      <a:solidFill>
                        <a:srgbClr val="FFFFFF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38100">
                      <a:solidFill>
                        <a:srgbClr val="3A82F6"/>
                      </a:solidFill>
                      <a:prstDash val="solid"/>
                    </a:lnR>
                    <a:lnT w="57150">
                      <a:solidFill>
                        <a:srgbClr val="FFFFFF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  <a:p>
                      <a:pPr marL="3435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0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AI</a:t>
                      </a:r>
                      <a:r>
                        <a:rPr sz="1000" spc="125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100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Technologies</a:t>
                      </a:r>
                      <a:endParaRPr sz="1000" dirty="0">
                        <a:latin typeface="Malgun Gothic Semilight"/>
                        <a:cs typeface="Malgun Gothic Semilight"/>
                      </a:endParaRPr>
                    </a:p>
                    <a:p>
                      <a:pPr marL="328295" marR="762000">
                        <a:lnSpc>
                          <a:spcPct val="257700"/>
                        </a:lnSpc>
                        <a:spcBef>
                          <a:spcPts val="114"/>
                        </a:spcBef>
                        <a:tabLst>
                          <a:tab pos="1480820" algn="l"/>
                          <a:tab pos="2666365" algn="l"/>
                        </a:tabLst>
                      </a:pPr>
                      <a:r>
                        <a:rPr sz="80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Neural</a:t>
                      </a:r>
                      <a:r>
                        <a:rPr sz="800" spc="2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Networks</a:t>
                      </a:r>
                      <a:r>
                        <a:rPr sz="80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	</a:t>
                      </a: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TensorFlow/Keras</a:t>
                      </a:r>
                      <a:r>
                        <a:rPr sz="80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	Feature</a:t>
                      </a:r>
                      <a:r>
                        <a:rPr sz="800" spc="19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Extraction </a:t>
                      </a:r>
                      <a:r>
                        <a:rPr sz="80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Real-time</a:t>
                      </a:r>
                      <a:r>
                        <a:rPr sz="800" spc="28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Processing</a:t>
                      </a:r>
                      <a:endParaRPr sz="800" dirty="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72390" marB="0">
                    <a:lnL w="38100">
                      <a:solidFill>
                        <a:srgbClr val="3A82F6"/>
                      </a:solidFill>
                      <a:prstDash val="solid"/>
                    </a:lnL>
                    <a:lnT w="57150">
                      <a:solidFill>
                        <a:srgbClr val="FFFFFF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7" name="object 1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828032" y="2755391"/>
            <a:ext cx="131063" cy="128016"/>
          </a:xfrm>
          <a:prstGeom prst="rect">
            <a:avLst/>
          </a:prstGeom>
        </p:spPr>
      </p:pic>
      <p:grpSp>
        <p:nvGrpSpPr>
          <p:cNvPr id="18" name="object 18"/>
          <p:cNvGrpSpPr/>
          <p:nvPr/>
        </p:nvGrpSpPr>
        <p:grpSpPr>
          <a:xfrm>
            <a:off x="170624" y="3861752"/>
            <a:ext cx="8806180" cy="1057910"/>
            <a:chOff x="170624" y="3861752"/>
            <a:chExt cx="8806180" cy="1057910"/>
          </a:xfrm>
        </p:grpSpPr>
        <p:sp>
          <p:nvSpPr>
            <p:cNvPr id="19" name="object 19"/>
            <p:cNvSpPr/>
            <p:nvPr/>
          </p:nvSpPr>
          <p:spPr>
            <a:xfrm>
              <a:off x="172212" y="3863339"/>
              <a:ext cx="8803005" cy="1054735"/>
            </a:xfrm>
            <a:custGeom>
              <a:avLst/>
              <a:gdLst/>
              <a:ahLst/>
              <a:cxnLst/>
              <a:rect l="l" t="t" r="r" b="b"/>
              <a:pathLst>
                <a:path w="8803005" h="1054735">
                  <a:moveTo>
                    <a:pt x="8802624" y="0"/>
                  </a:moveTo>
                  <a:lnTo>
                    <a:pt x="0" y="0"/>
                  </a:lnTo>
                  <a:lnTo>
                    <a:pt x="0" y="1054608"/>
                  </a:lnTo>
                  <a:lnTo>
                    <a:pt x="8802624" y="1054608"/>
                  </a:lnTo>
                  <a:lnTo>
                    <a:pt x="8802624" y="0"/>
                  </a:lnTo>
                  <a:close/>
                </a:path>
              </a:pathLst>
            </a:custGeom>
            <a:solidFill>
              <a:srgbClr val="DBEA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72212" y="3863339"/>
              <a:ext cx="8803005" cy="1054735"/>
            </a:xfrm>
            <a:custGeom>
              <a:avLst/>
              <a:gdLst/>
              <a:ahLst/>
              <a:cxnLst/>
              <a:rect l="l" t="t" r="r" b="b"/>
              <a:pathLst>
                <a:path w="8803005" h="1054735">
                  <a:moveTo>
                    <a:pt x="0" y="1054608"/>
                  </a:moveTo>
                  <a:lnTo>
                    <a:pt x="8802624" y="1054608"/>
                  </a:lnTo>
                  <a:lnTo>
                    <a:pt x="8802624" y="0"/>
                  </a:lnTo>
                  <a:lnTo>
                    <a:pt x="0" y="0"/>
                  </a:lnTo>
                  <a:lnTo>
                    <a:pt x="0" y="1054608"/>
                  </a:lnTo>
                  <a:close/>
                </a:path>
              </a:pathLst>
            </a:custGeom>
            <a:ln w="3175">
              <a:solidFill>
                <a:srgbClr val="3A82F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867912" y="4090415"/>
              <a:ext cx="143255" cy="128015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69263" y="4367783"/>
              <a:ext cx="170687" cy="173736"/>
            </a:xfrm>
            <a:prstGeom prst="rect">
              <a:avLst/>
            </a:prstGeom>
          </p:spPr>
        </p:pic>
      </p:grpSp>
      <p:sp>
        <p:nvSpPr>
          <p:cNvPr id="23" name="object 23"/>
          <p:cNvSpPr txBox="1"/>
          <p:nvPr/>
        </p:nvSpPr>
        <p:spPr>
          <a:xfrm>
            <a:off x="982776" y="4236359"/>
            <a:ext cx="1534795" cy="502920"/>
          </a:xfrm>
          <a:prstGeom prst="rect">
            <a:avLst/>
          </a:prstGeom>
        </p:spPr>
        <p:txBody>
          <a:bodyPr vert="horz" wrap="square" lIns="0" tIns="107315" rIns="0" bIns="0" rtlCol="0">
            <a:spAutoFit/>
          </a:bodyPr>
          <a:lstStyle/>
          <a:p>
            <a:pPr marL="314960">
              <a:lnSpc>
                <a:spcPct val="100000"/>
              </a:lnSpc>
              <a:spcBef>
                <a:spcPts val="845"/>
              </a:spcBef>
            </a:pPr>
            <a:r>
              <a:rPr sz="1350" dirty="0">
                <a:solidFill>
                  <a:srgbClr val="2462EB"/>
                </a:solidFill>
                <a:latin typeface="Malgun Gothic Semilight"/>
                <a:cs typeface="Malgun Gothic Semilight"/>
              </a:rPr>
              <a:t>High</a:t>
            </a:r>
            <a:r>
              <a:rPr sz="1350" spc="200" dirty="0">
                <a:solidFill>
                  <a:srgbClr val="2462EB"/>
                </a:solidFill>
                <a:latin typeface="Malgun Gothic Semilight"/>
                <a:cs typeface="Malgun Gothic Semilight"/>
              </a:rPr>
              <a:t> </a:t>
            </a:r>
            <a:r>
              <a:rPr sz="1350" spc="-10" dirty="0">
                <a:solidFill>
                  <a:srgbClr val="2462EB"/>
                </a:solidFill>
                <a:latin typeface="Malgun Gothic Semilight"/>
                <a:cs typeface="Malgun Gothic Semilight"/>
              </a:rPr>
              <a:t>Accuracy</a:t>
            </a:r>
            <a:endParaRPr sz="1350">
              <a:latin typeface="Malgun Gothic Semilight"/>
              <a:cs typeface="Malgun Gothic Semilight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sz="80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Precise</a:t>
            </a:r>
            <a:r>
              <a:rPr sz="800" spc="1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fault</a:t>
            </a:r>
            <a:r>
              <a:rPr sz="800" spc="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location identification</a:t>
            </a:r>
            <a:endParaRPr sz="800">
              <a:latin typeface="Malgun Gothic Semilight"/>
              <a:cs typeface="Malgun Gothic Semilight"/>
            </a:endParaRPr>
          </a:p>
        </p:txBody>
      </p:sp>
      <p:pic>
        <p:nvPicPr>
          <p:cNvPr id="24" name="object 24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023359" y="4367783"/>
            <a:ext cx="173736" cy="173736"/>
          </a:xfrm>
          <a:prstGeom prst="rect">
            <a:avLst/>
          </a:prstGeom>
        </p:spPr>
      </p:pic>
      <p:sp>
        <p:nvSpPr>
          <p:cNvPr id="25" name="object 25"/>
          <p:cNvSpPr txBox="1"/>
          <p:nvPr/>
        </p:nvSpPr>
        <p:spPr>
          <a:xfrm>
            <a:off x="3807714" y="3974087"/>
            <a:ext cx="1609090" cy="765175"/>
          </a:xfrm>
          <a:prstGeom prst="rect">
            <a:avLst/>
          </a:prstGeom>
        </p:spPr>
        <p:txBody>
          <a:bodyPr vert="horz" wrap="square" lIns="0" tIns="100965" rIns="0" bIns="0" rtlCol="0">
            <a:spAutoFit/>
          </a:bodyPr>
          <a:lstStyle/>
          <a:p>
            <a:pPr marL="193040" algn="ctr">
              <a:lnSpc>
                <a:spcPct val="100000"/>
              </a:lnSpc>
              <a:spcBef>
                <a:spcPts val="795"/>
              </a:spcBef>
            </a:pPr>
            <a:r>
              <a:rPr sz="10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Key</a:t>
            </a:r>
            <a:r>
              <a:rPr sz="1000" spc="10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Achievements</a:t>
            </a:r>
            <a:endParaRPr sz="1000">
              <a:latin typeface="Malgun Gothic Semilight"/>
              <a:cs typeface="Malgun Gothic Semilight"/>
            </a:endParaRPr>
          </a:p>
          <a:p>
            <a:pPr marL="216535" algn="ctr">
              <a:lnSpc>
                <a:spcPct val="100000"/>
              </a:lnSpc>
              <a:spcBef>
                <a:spcPts val="915"/>
              </a:spcBef>
            </a:pPr>
            <a:r>
              <a:rPr sz="1350" dirty="0">
                <a:solidFill>
                  <a:srgbClr val="2462EB"/>
                </a:solidFill>
                <a:latin typeface="Malgun Gothic Semilight"/>
                <a:cs typeface="Malgun Gothic Semilight"/>
              </a:rPr>
              <a:t>Real-ti</a:t>
            </a:r>
            <a:r>
              <a:rPr sz="1350" spc="-140" dirty="0">
                <a:solidFill>
                  <a:srgbClr val="2462EB"/>
                </a:solidFill>
                <a:latin typeface="Malgun Gothic Semilight"/>
                <a:cs typeface="Malgun Gothic Semilight"/>
              </a:rPr>
              <a:t> </a:t>
            </a:r>
            <a:r>
              <a:rPr sz="1350" spc="-25" dirty="0">
                <a:solidFill>
                  <a:srgbClr val="2462EB"/>
                </a:solidFill>
                <a:latin typeface="Malgun Gothic Semilight"/>
                <a:cs typeface="Malgun Gothic Semilight"/>
              </a:rPr>
              <a:t>me</a:t>
            </a:r>
            <a:endParaRPr sz="1350">
              <a:latin typeface="Malgun Gothic Semilight"/>
              <a:cs typeface="Malgun Gothic Semilight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sz="8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Instant</a:t>
            </a:r>
            <a:r>
              <a:rPr sz="800" spc="-7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fault</a:t>
            </a:r>
            <a:r>
              <a:rPr sz="800" spc="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detection</a:t>
            </a:r>
            <a:r>
              <a:rPr sz="800" spc="-4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and</a:t>
            </a:r>
            <a:r>
              <a:rPr sz="800" spc="-1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response</a:t>
            </a:r>
            <a:endParaRPr sz="800">
              <a:latin typeface="Malgun Gothic Semilight"/>
              <a:cs typeface="Malgun Gothic Semilight"/>
            </a:endParaRPr>
          </a:p>
        </p:txBody>
      </p:sp>
      <p:pic>
        <p:nvPicPr>
          <p:cNvPr id="26" name="object 2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6946392" y="4367783"/>
            <a:ext cx="106679" cy="173736"/>
          </a:xfrm>
          <a:prstGeom prst="rect">
            <a:avLst/>
          </a:prstGeom>
        </p:spPr>
      </p:pic>
      <p:sp>
        <p:nvSpPr>
          <p:cNvPr id="27" name="object 27"/>
          <p:cNvSpPr txBox="1"/>
          <p:nvPr/>
        </p:nvSpPr>
        <p:spPr>
          <a:xfrm>
            <a:off x="6669405" y="4236359"/>
            <a:ext cx="1592580" cy="502920"/>
          </a:xfrm>
          <a:prstGeom prst="rect">
            <a:avLst/>
          </a:prstGeom>
        </p:spPr>
        <p:txBody>
          <a:bodyPr vert="horz" wrap="square" lIns="0" tIns="107315" rIns="0" bIns="0" rtlCol="0">
            <a:spAutoFit/>
          </a:bodyPr>
          <a:lstStyle/>
          <a:p>
            <a:pPr marL="527685">
              <a:lnSpc>
                <a:spcPct val="100000"/>
              </a:lnSpc>
              <a:spcBef>
                <a:spcPts val="845"/>
              </a:spcBef>
            </a:pPr>
            <a:r>
              <a:rPr sz="1350" dirty="0">
                <a:solidFill>
                  <a:srgbClr val="2462EB"/>
                </a:solidFill>
                <a:latin typeface="Malgun Gothic Semilight"/>
                <a:cs typeface="Malgun Gothic Semilight"/>
              </a:rPr>
              <a:t>Low-</a:t>
            </a:r>
            <a:r>
              <a:rPr sz="1350" spc="-20" dirty="0">
                <a:solidFill>
                  <a:srgbClr val="2462EB"/>
                </a:solidFill>
                <a:latin typeface="Malgun Gothic Semilight"/>
                <a:cs typeface="Malgun Gothic Semilight"/>
              </a:rPr>
              <a:t>cost</a:t>
            </a:r>
            <a:endParaRPr sz="1350">
              <a:latin typeface="Malgun Gothic Semilight"/>
              <a:cs typeface="Malgun Gothic Semilight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sz="8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Affordable</a:t>
            </a:r>
            <a:r>
              <a:rPr sz="800" spc="2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implementation</a:t>
            </a:r>
            <a:r>
              <a:rPr sz="800" spc="-7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solution</a:t>
            </a:r>
            <a:endParaRPr sz="800">
              <a:latin typeface="Malgun Gothic Semilight"/>
              <a:cs typeface="Malgun Gothic Semiligh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502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115055" y="368807"/>
            <a:ext cx="173735" cy="170687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494913" y="328371"/>
            <a:ext cx="2450465" cy="2311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Performance</a:t>
            </a:r>
            <a:r>
              <a:rPr spc="305" dirty="0"/>
              <a:t> </a:t>
            </a:r>
            <a:r>
              <a:rPr dirty="0"/>
              <a:t>Metrics</a:t>
            </a:r>
            <a:r>
              <a:rPr spc="315" dirty="0"/>
              <a:t> </a:t>
            </a:r>
            <a:r>
              <a:rPr dirty="0"/>
              <a:t>&amp;</a:t>
            </a:r>
            <a:r>
              <a:rPr spc="120" dirty="0"/>
              <a:t> </a:t>
            </a:r>
            <a:r>
              <a:rPr spc="-10" dirty="0"/>
              <a:t>Results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729990" y="592581"/>
            <a:ext cx="1753870" cy="1644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Comprehensive</a:t>
            </a:r>
            <a:r>
              <a:rPr sz="900" spc="-4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System</a:t>
            </a:r>
            <a:r>
              <a:rPr sz="900" spc="-3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90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Evaluation</a:t>
            </a:r>
            <a:endParaRPr sz="900">
              <a:latin typeface="Malgun Gothic Semilight"/>
              <a:cs typeface="Malgun Gothic Semilight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15822" y="1078990"/>
            <a:ext cx="2895600" cy="2813685"/>
            <a:chOff x="115822" y="1078990"/>
            <a:chExt cx="2895600" cy="2813685"/>
          </a:xfrm>
        </p:grpSpPr>
        <p:sp>
          <p:nvSpPr>
            <p:cNvPr id="7" name="object 7"/>
            <p:cNvSpPr/>
            <p:nvPr/>
          </p:nvSpPr>
          <p:spPr>
            <a:xfrm>
              <a:off x="117347" y="1080515"/>
              <a:ext cx="2893060" cy="2810510"/>
            </a:xfrm>
            <a:custGeom>
              <a:avLst/>
              <a:gdLst/>
              <a:ahLst/>
              <a:cxnLst/>
              <a:rect l="l" t="t" r="r" b="b"/>
              <a:pathLst>
                <a:path w="2893060" h="2810510">
                  <a:moveTo>
                    <a:pt x="2892552" y="0"/>
                  </a:moveTo>
                  <a:lnTo>
                    <a:pt x="0" y="0"/>
                  </a:lnTo>
                  <a:lnTo>
                    <a:pt x="0" y="2810256"/>
                  </a:lnTo>
                  <a:lnTo>
                    <a:pt x="2892552" y="2810256"/>
                  </a:lnTo>
                  <a:lnTo>
                    <a:pt x="289255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17347" y="1080515"/>
              <a:ext cx="2893060" cy="2810510"/>
            </a:xfrm>
            <a:custGeom>
              <a:avLst/>
              <a:gdLst/>
              <a:ahLst/>
              <a:cxnLst/>
              <a:rect l="l" t="t" r="r" b="b"/>
              <a:pathLst>
                <a:path w="2893060" h="2810510">
                  <a:moveTo>
                    <a:pt x="0" y="2810256"/>
                  </a:moveTo>
                  <a:lnTo>
                    <a:pt x="2892552" y="2810256"/>
                  </a:lnTo>
                  <a:lnTo>
                    <a:pt x="2892552" y="0"/>
                  </a:lnTo>
                  <a:lnTo>
                    <a:pt x="0" y="0"/>
                  </a:lnTo>
                  <a:lnTo>
                    <a:pt x="0" y="2810256"/>
                  </a:lnTo>
                  <a:close/>
                </a:path>
              </a:pathLst>
            </a:custGeom>
            <a:ln w="3175">
              <a:solidFill>
                <a:srgbClr val="0FB88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8600" y="1222247"/>
              <a:ext cx="128015" cy="128015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401827" y="1191513"/>
            <a:ext cx="1320165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spc="2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Classification</a:t>
            </a:r>
            <a:r>
              <a:rPr sz="1000" spc="49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Metrics</a:t>
            </a:r>
            <a:endParaRPr sz="1000">
              <a:latin typeface="Malgun Gothic Semilight"/>
              <a:cs typeface="Malgun Gothic Semilight"/>
            </a:endParaRPr>
          </a:p>
        </p:txBody>
      </p:sp>
      <p:graphicFrame>
        <p:nvGraphicFramePr>
          <p:cNvPr id="11" name="object 11"/>
          <p:cNvGraphicFramePr>
            <a:graphicFrameLocks noGrp="1"/>
          </p:cNvGraphicFramePr>
          <p:nvPr/>
        </p:nvGraphicFramePr>
        <p:xfrm>
          <a:off x="228600" y="1472183"/>
          <a:ext cx="2667000" cy="22726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6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4355">
                <a:tc>
                  <a:txBody>
                    <a:bodyPr/>
                    <a:lstStyle/>
                    <a:p>
                      <a:pPr marL="69850" algn="ctr">
                        <a:lnSpc>
                          <a:spcPct val="100000"/>
                        </a:lnSpc>
                        <a:spcBef>
                          <a:spcPts val="870"/>
                        </a:spcBef>
                      </a:pPr>
                      <a:r>
                        <a:rPr sz="10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95.2%</a:t>
                      </a:r>
                      <a:endParaRPr sz="1000">
                        <a:latin typeface="Malgun Gothic Semilight"/>
                        <a:cs typeface="Malgun Gothic Semilight"/>
                      </a:endParaRPr>
                    </a:p>
                    <a:p>
                      <a:pPr marL="70485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80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Overall</a:t>
                      </a: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Accuracy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10490" marB="0"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04956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3565">
                <a:tc>
                  <a:txBody>
                    <a:bodyPr/>
                    <a:lstStyle/>
                    <a:p>
                      <a:pPr marL="66675" algn="ctr">
                        <a:lnSpc>
                          <a:spcPct val="100000"/>
                        </a:lnSpc>
                        <a:spcBef>
                          <a:spcPts val="1095"/>
                        </a:spcBef>
                      </a:pPr>
                      <a:r>
                        <a:rPr sz="10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94.1%</a:t>
                      </a:r>
                      <a:endParaRPr sz="1000">
                        <a:latin typeface="Malgun Gothic Semilight"/>
                        <a:cs typeface="Malgun Gothic Semilight"/>
                      </a:endParaRPr>
                    </a:p>
                    <a:p>
                      <a:pPr marL="67310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Precision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39065" marB="0">
                    <a:lnT w="5715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04956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1660">
                <a:tc>
                  <a:txBody>
                    <a:bodyPr/>
                    <a:lstStyle/>
                    <a:p>
                      <a:pPr marL="66675" algn="ctr">
                        <a:lnSpc>
                          <a:spcPct val="100000"/>
                        </a:lnSpc>
                        <a:spcBef>
                          <a:spcPts val="1090"/>
                        </a:spcBef>
                      </a:pPr>
                      <a:r>
                        <a:rPr sz="10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93.7%</a:t>
                      </a:r>
                      <a:endParaRPr sz="1000">
                        <a:latin typeface="Malgun Gothic Semilight"/>
                        <a:cs typeface="Malgun Gothic Semilight"/>
                      </a:endParaRPr>
                    </a:p>
                    <a:p>
                      <a:pPr marL="70485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Recall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38430" marB="0">
                    <a:lnT w="7620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04956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3085">
                <a:tc>
                  <a:txBody>
                    <a:bodyPr/>
                    <a:lstStyle/>
                    <a:p>
                      <a:pPr marL="69850" algn="ctr">
                        <a:lnSpc>
                          <a:spcPct val="100000"/>
                        </a:lnSpc>
                        <a:spcBef>
                          <a:spcPts val="1100"/>
                        </a:spcBef>
                      </a:pPr>
                      <a:r>
                        <a:rPr sz="10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93.9%</a:t>
                      </a:r>
                      <a:endParaRPr sz="1000">
                        <a:latin typeface="Malgun Gothic Semilight"/>
                        <a:cs typeface="Malgun Gothic Semilight"/>
                      </a:endParaRPr>
                    </a:p>
                    <a:p>
                      <a:pPr marL="70485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F1-Score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39700" marB="0">
                    <a:lnT w="76200">
                      <a:solidFill>
                        <a:srgbClr val="FFFFFF"/>
                      </a:solidFill>
                      <a:prstDash val="solid"/>
                    </a:lnT>
                    <a:solidFill>
                      <a:srgbClr val="04956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2" name="object 12"/>
          <p:cNvGrpSpPr/>
          <p:nvPr/>
        </p:nvGrpSpPr>
        <p:grpSpPr>
          <a:xfrm>
            <a:off x="3124198" y="1072894"/>
            <a:ext cx="2898775" cy="2792095"/>
            <a:chOff x="3124198" y="1072894"/>
            <a:chExt cx="2898775" cy="2792095"/>
          </a:xfrm>
        </p:grpSpPr>
        <p:sp>
          <p:nvSpPr>
            <p:cNvPr id="13" name="object 13"/>
            <p:cNvSpPr/>
            <p:nvPr/>
          </p:nvSpPr>
          <p:spPr>
            <a:xfrm>
              <a:off x="3125723" y="1074419"/>
              <a:ext cx="2895600" cy="2788920"/>
            </a:xfrm>
            <a:custGeom>
              <a:avLst/>
              <a:gdLst/>
              <a:ahLst/>
              <a:cxnLst/>
              <a:rect l="l" t="t" r="r" b="b"/>
              <a:pathLst>
                <a:path w="2895600" h="2788920">
                  <a:moveTo>
                    <a:pt x="2895600" y="0"/>
                  </a:moveTo>
                  <a:lnTo>
                    <a:pt x="0" y="0"/>
                  </a:lnTo>
                  <a:lnTo>
                    <a:pt x="0" y="2788919"/>
                  </a:lnTo>
                  <a:lnTo>
                    <a:pt x="2895600" y="2788919"/>
                  </a:lnTo>
                  <a:lnTo>
                    <a:pt x="28956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125723" y="1074419"/>
              <a:ext cx="2895600" cy="2788920"/>
            </a:xfrm>
            <a:custGeom>
              <a:avLst/>
              <a:gdLst/>
              <a:ahLst/>
              <a:cxnLst/>
              <a:rect l="l" t="t" r="r" b="b"/>
              <a:pathLst>
                <a:path w="2895600" h="2788920">
                  <a:moveTo>
                    <a:pt x="0" y="2788919"/>
                  </a:moveTo>
                  <a:lnTo>
                    <a:pt x="2895600" y="2788919"/>
                  </a:lnTo>
                  <a:lnTo>
                    <a:pt x="2895600" y="0"/>
                  </a:lnTo>
                  <a:lnTo>
                    <a:pt x="0" y="0"/>
                  </a:lnTo>
                  <a:lnTo>
                    <a:pt x="0" y="2788919"/>
                  </a:lnTo>
                  <a:close/>
                </a:path>
              </a:pathLst>
            </a:custGeom>
            <a:ln w="3175">
              <a:solidFill>
                <a:srgbClr val="0FB88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236975" y="1222247"/>
              <a:ext cx="146303" cy="128015"/>
            </a:xfrm>
            <a:prstGeom prst="rect">
              <a:avLst/>
            </a:prstGeom>
          </p:spPr>
        </p:pic>
      </p:grpSp>
      <p:sp>
        <p:nvSpPr>
          <p:cNvPr id="16" name="object 16"/>
          <p:cNvSpPr txBox="1"/>
          <p:nvPr/>
        </p:nvSpPr>
        <p:spPr>
          <a:xfrm>
            <a:off x="3428746" y="1191513"/>
            <a:ext cx="1255395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System</a:t>
            </a:r>
            <a:r>
              <a:rPr sz="1000" spc="18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Performance</a:t>
            </a:r>
            <a:endParaRPr sz="1000">
              <a:latin typeface="Malgun Gothic Semilight"/>
              <a:cs typeface="Malgun Gothic Semilight"/>
            </a:endParaRPr>
          </a:p>
        </p:txBody>
      </p:sp>
      <p:graphicFrame>
        <p:nvGraphicFramePr>
          <p:cNvPr id="17" name="object 17"/>
          <p:cNvGraphicFramePr>
            <a:graphicFrameLocks noGrp="1"/>
          </p:cNvGraphicFramePr>
          <p:nvPr/>
        </p:nvGraphicFramePr>
        <p:xfrm>
          <a:off x="3236976" y="1472183"/>
          <a:ext cx="2667000" cy="19431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6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1475"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sz="650" spc="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Response</a:t>
                      </a:r>
                      <a:r>
                        <a:rPr sz="650" spc="14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2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Time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  <a:p>
                      <a:pPr marL="5905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&lt;20</a:t>
                      </a:r>
                      <a:r>
                        <a:rPr sz="650" spc="4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ms</a:t>
                      </a:r>
                      <a:r>
                        <a:rPr sz="650" spc="9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end-to-</a:t>
                      </a:r>
                      <a:r>
                        <a:rPr sz="650" spc="-2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end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60325" marB="0"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EBF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0685"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sz="65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Throughput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  <a:p>
                      <a:pPr marL="5905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50</a:t>
                      </a:r>
                      <a:r>
                        <a:rPr sz="650" spc="2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predictions/second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88900" marB="0">
                    <a:lnT w="5715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8780">
                <a:tc>
                  <a:txBody>
                    <a:bodyPr/>
                    <a:lstStyle/>
                    <a:p>
                      <a:pPr marL="59055" marR="2009775">
                        <a:lnSpc>
                          <a:spcPct val="118500"/>
                        </a:lnSpc>
                        <a:spcBef>
                          <a:spcPts val="555"/>
                        </a:spcBef>
                      </a:pPr>
                      <a:r>
                        <a:rPr sz="650" spc="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Memory</a:t>
                      </a:r>
                      <a:r>
                        <a:rPr sz="650" spc="95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Usage</a:t>
                      </a:r>
                      <a:r>
                        <a:rPr sz="650" spc="50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45</a:t>
                      </a:r>
                      <a:r>
                        <a:rPr sz="650" spc="-2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MB</a:t>
                      </a:r>
                      <a:r>
                        <a:rPr sz="650" spc="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2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RAM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70485" marB="0">
                    <a:lnT w="7620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8780"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sz="65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CPU</a:t>
                      </a:r>
                      <a:r>
                        <a:rPr sz="650" spc="5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Utilization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  <a:p>
                      <a:pPr marL="5905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12%</a:t>
                      </a:r>
                      <a:r>
                        <a:rPr sz="650" spc="3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average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89535" marB="0">
                    <a:lnT w="7620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3380"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65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Model</a:t>
                      </a:r>
                      <a:r>
                        <a:rPr sz="650" spc="16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2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Size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  <a:p>
                      <a:pPr marL="5905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2.3</a:t>
                      </a:r>
                      <a:r>
                        <a:rPr sz="650" spc="1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2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MB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90170" marB="0">
                    <a:lnT w="76200">
                      <a:solidFill>
                        <a:srgbClr val="FFFFFF"/>
                      </a:solidFill>
                      <a:prstDash val="solid"/>
                    </a:lnT>
                    <a:solidFill>
                      <a:srgbClr val="EBF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18" name="object 18"/>
          <p:cNvGrpSpPr/>
          <p:nvPr/>
        </p:nvGrpSpPr>
        <p:grpSpPr>
          <a:xfrm>
            <a:off x="6132574" y="1072894"/>
            <a:ext cx="2901950" cy="2792095"/>
            <a:chOff x="6132574" y="1072894"/>
            <a:chExt cx="2901950" cy="2792095"/>
          </a:xfrm>
        </p:grpSpPr>
        <p:sp>
          <p:nvSpPr>
            <p:cNvPr id="19" name="object 19"/>
            <p:cNvSpPr/>
            <p:nvPr/>
          </p:nvSpPr>
          <p:spPr>
            <a:xfrm>
              <a:off x="6134100" y="1074419"/>
              <a:ext cx="2898775" cy="2788920"/>
            </a:xfrm>
            <a:custGeom>
              <a:avLst/>
              <a:gdLst/>
              <a:ahLst/>
              <a:cxnLst/>
              <a:rect l="l" t="t" r="r" b="b"/>
              <a:pathLst>
                <a:path w="2898775" h="2788920">
                  <a:moveTo>
                    <a:pt x="2898648" y="0"/>
                  </a:moveTo>
                  <a:lnTo>
                    <a:pt x="0" y="0"/>
                  </a:lnTo>
                  <a:lnTo>
                    <a:pt x="0" y="2788919"/>
                  </a:lnTo>
                  <a:lnTo>
                    <a:pt x="2898648" y="2788919"/>
                  </a:lnTo>
                  <a:lnTo>
                    <a:pt x="28986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6134100" y="1074419"/>
              <a:ext cx="2898775" cy="2788920"/>
            </a:xfrm>
            <a:custGeom>
              <a:avLst/>
              <a:gdLst/>
              <a:ahLst/>
              <a:cxnLst/>
              <a:rect l="l" t="t" r="r" b="b"/>
              <a:pathLst>
                <a:path w="2898775" h="2788920">
                  <a:moveTo>
                    <a:pt x="0" y="2788919"/>
                  </a:moveTo>
                  <a:lnTo>
                    <a:pt x="2898648" y="2788919"/>
                  </a:lnTo>
                  <a:lnTo>
                    <a:pt x="2898648" y="0"/>
                  </a:lnTo>
                  <a:lnTo>
                    <a:pt x="0" y="0"/>
                  </a:lnTo>
                  <a:lnTo>
                    <a:pt x="0" y="2788919"/>
                  </a:lnTo>
                  <a:close/>
                </a:path>
              </a:pathLst>
            </a:custGeom>
            <a:ln w="3175">
              <a:solidFill>
                <a:srgbClr val="0FB88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248400" y="1222247"/>
              <a:ext cx="161544" cy="128015"/>
            </a:xfrm>
            <a:prstGeom prst="rect">
              <a:avLst/>
            </a:prstGeom>
          </p:spPr>
        </p:pic>
      </p:grpSp>
      <p:sp>
        <p:nvSpPr>
          <p:cNvPr id="22" name="object 22"/>
          <p:cNvSpPr txBox="1"/>
          <p:nvPr/>
        </p:nvSpPr>
        <p:spPr>
          <a:xfrm>
            <a:off x="6455790" y="1191513"/>
            <a:ext cx="994410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Training</a:t>
            </a:r>
            <a:r>
              <a:rPr sz="1000" spc="44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Results</a:t>
            </a:r>
            <a:endParaRPr sz="1000">
              <a:latin typeface="Malgun Gothic Semilight"/>
              <a:cs typeface="Malgun Gothic Semilight"/>
            </a:endParaRPr>
          </a:p>
        </p:txBody>
      </p:sp>
      <p:graphicFrame>
        <p:nvGraphicFramePr>
          <p:cNvPr id="23" name="object 23"/>
          <p:cNvGraphicFramePr>
            <a:graphicFrameLocks noGrp="1"/>
          </p:cNvGraphicFramePr>
          <p:nvPr/>
        </p:nvGraphicFramePr>
        <p:xfrm>
          <a:off x="6248400" y="1472183"/>
          <a:ext cx="2667000" cy="19431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6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1475"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sz="65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Training</a:t>
                      </a:r>
                      <a:r>
                        <a:rPr sz="650" spc="345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Accuracy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  <a:p>
                      <a:pPr marL="5905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95.2%</a:t>
                      </a:r>
                      <a:r>
                        <a:rPr sz="650" spc="2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final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60325" marB="0"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EBF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0685">
                <a:tc>
                  <a:txBody>
                    <a:bodyPr/>
                    <a:lstStyle/>
                    <a:p>
                      <a:pPr marL="59055" marR="1801495">
                        <a:lnSpc>
                          <a:spcPct val="118500"/>
                        </a:lnSpc>
                        <a:spcBef>
                          <a:spcPts val="560"/>
                        </a:spcBef>
                      </a:pPr>
                      <a:r>
                        <a:rPr sz="65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Validation</a:t>
                      </a:r>
                      <a:r>
                        <a:rPr sz="650" spc="385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Accuracy</a:t>
                      </a:r>
                      <a:r>
                        <a:rPr sz="650" spc="50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92.8%</a:t>
                      </a:r>
                      <a:r>
                        <a:rPr sz="650" spc="2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final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71120" marB="0">
                    <a:lnT w="5715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8780"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sz="65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Loss</a:t>
                      </a:r>
                      <a:r>
                        <a:rPr sz="650" spc="145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Value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  <a:p>
                      <a:pPr marL="59055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0.23</a:t>
                      </a:r>
                      <a:r>
                        <a:rPr sz="650" spc="3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categorical</a:t>
                      </a:r>
                      <a:r>
                        <a:rPr sz="650" spc="1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crossentropy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88900" marB="0">
                    <a:lnT w="7620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8780"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sz="65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Epochs</a:t>
                      </a:r>
                      <a:r>
                        <a:rPr sz="650" spc="16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Trained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  <a:p>
                      <a:pPr marL="5905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67</a:t>
                      </a:r>
                      <a:r>
                        <a:rPr sz="650" spc="4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(early</a:t>
                      </a:r>
                      <a:r>
                        <a:rPr sz="650" spc="5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stopping)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89535" marB="0">
                    <a:lnT w="7620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3380"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65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Training</a:t>
                      </a:r>
                      <a:r>
                        <a:rPr sz="650" spc="345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2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Time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  <a:p>
                      <a:pPr marL="5905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45</a:t>
                      </a:r>
                      <a:r>
                        <a:rPr sz="650" spc="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minutes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90170" marB="0">
                    <a:lnT w="76200">
                      <a:solidFill>
                        <a:srgbClr val="FFFFFF"/>
                      </a:solidFill>
                      <a:prstDash val="solid"/>
                    </a:lnT>
                    <a:solidFill>
                      <a:srgbClr val="EBF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24" name="object 24"/>
          <p:cNvGrpSpPr/>
          <p:nvPr/>
        </p:nvGrpSpPr>
        <p:grpSpPr>
          <a:xfrm>
            <a:off x="115822" y="3947158"/>
            <a:ext cx="8918575" cy="875030"/>
            <a:chOff x="115822" y="3947158"/>
            <a:chExt cx="8918575" cy="875030"/>
          </a:xfrm>
        </p:grpSpPr>
        <p:sp>
          <p:nvSpPr>
            <p:cNvPr id="25" name="object 25"/>
            <p:cNvSpPr/>
            <p:nvPr/>
          </p:nvSpPr>
          <p:spPr>
            <a:xfrm>
              <a:off x="117347" y="3948683"/>
              <a:ext cx="8915400" cy="871855"/>
            </a:xfrm>
            <a:custGeom>
              <a:avLst/>
              <a:gdLst/>
              <a:ahLst/>
              <a:cxnLst/>
              <a:rect l="l" t="t" r="r" b="b"/>
              <a:pathLst>
                <a:path w="8915400" h="871854">
                  <a:moveTo>
                    <a:pt x="8915400" y="0"/>
                  </a:moveTo>
                  <a:lnTo>
                    <a:pt x="0" y="0"/>
                  </a:lnTo>
                  <a:lnTo>
                    <a:pt x="0" y="871727"/>
                  </a:lnTo>
                  <a:lnTo>
                    <a:pt x="8915400" y="871727"/>
                  </a:lnTo>
                  <a:lnTo>
                    <a:pt x="89154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17347" y="3948683"/>
              <a:ext cx="8915400" cy="871855"/>
            </a:xfrm>
            <a:custGeom>
              <a:avLst/>
              <a:gdLst/>
              <a:ahLst/>
              <a:cxnLst/>
              <a:rect l="l" t="t" r="r" b="b"/>
              <a:pathLst>
                <a:path w="8915400" h="871854">
                  <a:moveTo>
                    <a:pt x="0" y="871727"/>
                  </a:moveTo>
                  <a:lnTo>
                    <a:pt x="8915400" y="871727"/>
                  </a:lnTo>
                  <a:lnTo>
                    <a:pt x="8915400" y="0"/>
                  </a:lnTo>
                  <a:lnTo>
                    <a:pt x="0" y="0"/>
                  </a:lnTo>
                  <a:lnTo>
                    <a:pt x="0" y="871727"/>
                  </a:lnTo>
                  <a:close/>
                </a:path>
              </a:pathLst>
            </a:custGeom>
            <a:ln w="3175">
              <a:solidFill>
                <a:srgbClr val="A7F3D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" name="object 2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633215" y="4059935"/>
              <a:ext cx="85344" cy="115824"/>
            </a:xfrm>
            <a:prstGeom prst="rect">
              <a:avLst/>
            </a:prstGeom>
          </p:spPr>
        </p:pic>
      </p:grpSp>
      <p:sp>
        <p:nvSpPr>
          <p:cNvPr id="28" name="object 28"/>
          <p:cNvSpPr txBox="1"/>
          <p:nvPr/>
        </p:nvSpPr>
        <p:spPr>
          <a:xfrm>
            <a:off x="3853688" y="4029557"/>
            <a:ext cx="1654175" cy="1644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spc="2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Zone-wise</a:t>
            </a:r>
            <a:r>
              <a:rPr sz="900" spc="5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900" spc="2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Detection</a:t>
            </a:r>
            <a:r>
              <a:rPr sz="900" spc="8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9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Accuracy</a:t>
            </a:r>
            <a:endParaRPr sz="900">
              <a:latin typeface="Malgun Gothic Semilight"/>
              <a:cs typeface="Malgun Gothic Semilight"/>
            </a:endParaRPr>
          </a:p>
        </p:txBody>
      </p:sp>
      <p:graphicFrame>
        <p:nvGraphicFramePr>
          <p:cNvPr id="29" name="object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4168603"/>
              </p:ext>
            </p:extLst>
          </p:nvPr>
        </p:nvGraphicFramePr>
        <p:xfrm>
          <a:off x="570839" y="4260139"/>
          <a:ext cx="8080372" cy="2552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277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74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10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023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998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0108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9981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4104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37795">
                <a:tc>
                  <a:txBody>
                    <a:bodyPr/>
                    <a:lstStyle/>
                    <a:p>
                      <a:pPr marL="31750">
                        <a:lnSpc>
                          <a:spcPts val="925"/>
                        </a:lnSpc>
                        <a:spcBef>
                          <a:spcPts val="60"/>
                        </a:spcBef>
                      </a:pPr>
                      <a:r>
                        <a:rPr sz="800" dirty="0">
                          <a:solidFill>
                            <a:srgbClr val="049569"/>
                          </a:solidFill>
                          <a:latin typeface="Malgun Gothic Semilight"/>
                          <a:cs typeface="Malgun Gothic Semilight"/>
                        </a:rPr>
                        <a:t>Zone</a:t>
                      </a:r>
                      <a:r>
                        <a:rPr sz="800" spc="-5" dirty="0">
                          <a:solidFill>
                            <a:srgbClr val="049569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50" dirty="0">
                          <a:solidFill>
                            <a:srgbClr val="049569"/>
                          </a:solidFill>
                          <a:latin typeface="Malgun Gothic Semilight"/>
                          <a:cs typeface="Malgun Gothic Semilight"/>
                        </a:rPr>
                        <a:t>1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762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925"/>
                        </a:lnSpc>
                        <a:spcBef>
                          <a:spcPts val="60"/>
                        </a:spcBef>
                      </a:pPr>
                      <a:r>
                        <a:rPr sz="800" dirty="0">
                          <a:solidFill>
                            <a:srgbClr val="049569"/>
                          </a:solidFill>
                          <a:latin typeface="Malgun Gothic Semilight"/>
                          <a:cs typeface="Malgun Gothic Semilight"/>
                        </a:rPr>
                        <a:t>Zone</a:t>
                      </a:r>
                      <a:r>
                        <a:rPr sz="800" spc="20" dirty="0">
                          <a:solidFill>
                            <a:srgbClr val="049569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50" dirty="0">
                          <a:solidFill>
                            <a:srgbClr val="049569"/>
                          </a:solidFill>
                          <a:latin typeface="Malgun Gothic Semilight"/>
                          <a:cs typeface="Malgun Gothic Semilight"/>
                        </a:rPr>
                        <a:t>2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762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25"/>
                        </a:lnSpc>
                        <a:spcBef>
                          <a:spcPts val="60"/>
                        </a:spcBef>
                      </a:pPr>
                      <a:r>
                        <a:rPr sz="800" dirty="0">
                          <a:solidFill>
                            <a:srgbClr val="049569"/>
                          </a:solidFill>
                          <a:latin typeface="Malgun Gothic Semilight"/>
                          <a:cs typeface="Malgun Gothic Semilight"/>
                        </a:rPr>
                        <a:t>Zone</a:t>
                      </a:r>
                      <a:r>
                        <a:rPr sz="800" spc="20" dirty="0">
                          <a:solidFill>
                            <a:srgbClr val="049569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50" dirty="0">
                          <a:solidFill>
                            <a:srgbClr val="049569"/>
                          </a:solidFill>
                          <a:latin typeface="Malgun Gothic Semilight"/>
                          <a:cs typeface="Malgun Gothic Semilight"/>
                        </a:rPr>
                        <a:t>3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762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25"/>
                        </a:lnSpc>
                        <a:spcBef>
                          <a:spcPts val="60"/>
                        </a:spcBef>
                      </a:pPr>
                      <a:r>
                        <a:rPr sz="800" dirty="0">
                          <a:solidFill>
                            <a:srgbClr val="049569"/>
                          </a:solidFill>
                          <a:latin typeface="Malgun Gothic Semilight"/>
                          <a:cs typeface="Malgun Gothic Semilight"/>
                        </a:rPr>
                        <a:t>Zone</a:t>
                      </a:r>
                      <a:r>
                        <a:rPr sz="800" spc="20" dirty="0">
                          <a:solidFill>
                            <a:srgbClr val="049569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50" dirty="0">
                          <a:solidFill>
                            <a:srgbClr val="049569"/>
                          </a:solidFill>
                          <a:latin typeface="Malgun Gothic Semilight"/>
                          <a:cs typeface="Malgun Gothic Semilight"/>
                        </a:rPr>
                        <a:t>4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762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25"/>
                        </a:lnSpc>
                        <a:spcBef>
                          <a:spcPts val="60"/>
                        </a:spcBef>
                      </a:pPr>
                      <a:r>
                        <a:rPr sz="800" dirty="0">
                          <a:solidFill>
                            <a:srgbClr val="049569"/>
                          </a:solidFill>
                          <a:latin typeface="Malgun Gothic Semilight"/>
                          <a:cs typeface="Malgun Gothic Semilight"/>
                        </a:rPr>
                        <a:t>Zone</a:t>
                      </a:r>
                      <a:r>
                        <a:rPr sz="800" spc="20" dirty="0">
                          <a:solidFill>
                            <a:srgbClr val="049569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50" dirty="0">
                          <a:solidFill>
                            <a:srgbClr val="049569"/>
                          </a:solidFill>
                          <a:latin typeface="Malgun Gothic Semilight"/>
                          <a:cs typeface="Malgun Gothic Semilight"/>
                        </a:rPr>
                        <a:t>5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762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25"/>
                        </a:lnSpc>
                        <a:spcBef>
                          <a:spcPts val="60"/>
                        </a:spcBef>
                      </a:pPr>
                      <a:r>
                        <a:rPr sz="800" dirty="0">
                          <a:solidFill>
                            <a:srgbClr val="049569"/>
                          </a:solidFill>
                          <a:latin typeface="Malgun Gothic Semilight"/>
                          <a:cs typeface="Malgun Gothic Semilight"/>
                        </a:rPr>
                        <a:t>Zone</a:t>
                      </a:r>
                      <a:r>
                        <a:rPr sz="800" spc="20" dirty="0">
                          <a:solidFill>
                            <a:srgbClr val="049569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50" dirty="0">
                          <a:solidFill>
                            <a:srgbClr val="049569"/>
                          </a:solidFill>
                          <a:latin typeface="Malgun Gothic Semilight"/>
                          <a:cs typeface="Malgun Gothic Semilight"/>
                        </a:rPr>
                        <a:t>6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762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25"/>
                        </a:lnSpc>
                        <a:spcBef>
                          <a:spcPts val="60"/>
                        </a:spcBef>
                      </a:pPr>
                      <a:r>
                        <a:rPr sz="800" dirty="0">
                          <a:solidFill>
                            <a:srgbClr val="049569"/>
                          </a:solidFill>
                          <a:latin typeface="Malgun Gothic Semilight"/>
                          <a:cs typeface="Malgun Gothic Semilight"/>
                        </a:rPr>
                        <a:t>Zone</a:t>
                      </a:r>
                      <a:r>
                        <a:rPr sz="800" spc="20" dirty="0">
                          <a:solidFill>
                            <a:srgbClr val="049569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50" dirty="0">
                          <a:solidFill>
                            <a:srgbClr val="049569"/>
                          </a:solidFill>
                          <a:latin typeface="Malgun Gothic Semilight"/>
                          <a:cs typeface="Malgun Gothic Semilight"/>
                        </a:rPr>
                        <a:t>7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762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ts val="925"/>
                        </a:lnSpc>
                        <a:spcBef>
                          <a:spcPts val="60"/>
                        </a:spcBef>
                      </a:pPr>
                      <a:r>
                        <a:rPr sz="800" dirty="0">
                          <a:solidFill>
                            <a:srgbClr val="049569"/>
                          </a:solidFill>
                          <a:latin typeface="Malgun Gothic Semilight"/>
                          <a:cs typeface="Malgun Gothic Semilight"/>
                        </a:rPr>
                        <a:t>Zone</a:t>
                      </a:r>
                      <a:r>
                        <a:rPr sz="800" spc="20" dirty="0">
                          <a:solidFill>
                            <a:srgbClr val="049569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50" dirty="0">
                          <a:solidFill>
                            <a:srgbClr val="049569"/>
                          </a:solidFill>
                          <a:latin typeface="Malgun Gothic Semilight"/>
                          <a:cs typeface="Malgun Gothic Semilight"/>
                        </a:rPr>
                        <a:t>8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7620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7475">
                <a:tc>
                  <a:txBody>
                    <a:bodyPr/>
                    <a:lstStyle/>
                    <a:p>
                      <a:pPr marL="74295">
                        <a:lnSpc>
                          <a:spcPts val="710"/>
                        </a:lnSpc>
                        <a:spcBef>
                          <a:spcPts val="110"/>
                        </a:spcBef>
                      </a:pP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96.5%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397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ts val="710"/>
                        </a:lnSpc>
                        <a:spcBef>
                          <a:spcPts val="110"/>
                        </a:spcBef>
                      </a:pP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94.8%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397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710"/>
                        </a:lnSpc>
                        <a:spcBef>
                          <a:spcPts val="110"/>
                        </a:spcBef>
                      </a:pP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95.2%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397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710"/>
                        </a:lnSpc>
                        <a:spcBef>
                          <a:spcPts val="110"/>
                        </a:spcBef>
                      </a:pP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93.7%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397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710"/>
                        </a:lnSpc>
                        <a:spcBef>
                          <a:spcPts val="110"/>
                        </a:spcBef>
                      </a:pP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96.1%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397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710"/>
                        </a:lnSpc>
                        <a:spcBef>
                          <a:spcPts val="110"/>
                        </a:spcBef>
                      </a:pP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94.3%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397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620" algn="ctr">
                        <a:lnSpc>
                          <a:spcPts val="710"/>
                        </a:lnSpc>
                        <a:spcBef>
                          <a:spcPts val="110"/>
                        </a:spcBef>
                      </a:pP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95.8%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397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4769" algn="r">
                        <a:lnSpc>
                          <a:spcPts val="710"/>
                        </a:lnSpc>
                        <a:spcBef>
                          <a:spcPts val="110"/>
                        </a:spcBef>
                      </a:pP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92.9%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3970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30" name="object 30"/>
          <p:cNvGrpSpPr/>
          <p:nvPr/>
        </p:nvGrpSpPr>
        <p:grpSpPr>
          <a:xfrm>
            <a:off x="115822" y="4904230"/>
            <a:ext cx="2167255" cy="242570"/>
            <a:chOff x="115822" y="4904230"/>
            <a:chExt cx="2167255" cy="242570"/>
          </a:xfrm>
        </p:grpSpPr>
        <p:sp>
          <p:nvSpPr>
            <p:cNvPr id="31" name="object 31"/>
            <p:cNvSpPr/>
            <p:nvPr/>
          </p:nvSpPr>
          <p:spPr>
            <a:xfrm>
              <a:off x="117347" y="4905756"/>
              <a:ext cx="2164080" cy="239395"/>
            </a:xfrm>
            <a:custGeom>
              <a:avLst/>
              <a:gdLst/>
              <a:ahLst/>
              <a:cxnLst/>
              <a:rect l="l" t="t" r="r" b="b"/>
              <a:pathLst>
                <a:path w="2164080" h="239395">
                  <a:moveTo>
                    <a:pt x="2164080" y="0"/>
                  </a:moveTo>
                  <a:lnTo>
                    <a:pt x="0" y="0"/>
                  </a:lnTo>
                  <a:lnTo>
                    <a:pt x="0" y="239267"/>
                  </a:lnTo>
                  <a:lnTo>
                    <a:pt x="2164080" y="239267"/>
                  </a:lnTo>
                  <a:lnTo>
                    <a:pt x="2164080" y="0"/>
                  </a:lnTo>
                  <a:close/>
                </a:path>
              </a:pathLst>
            </a:custGeom>
            <a:solidFill>
              <a:srgbClr val="D1F9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117347" y="4905756"/>
              <a:ext cx="2164080" cy="239395"/>
            </a:xfrm>
            <a:custGeom>
              <a:avLst/>
              <a:gdLst/>
              <a:ahLst/>
              <a:cxnLst/>
              <a:rect l="l" t="t" r="r" b="b"/>
              <a:pathLst>
                <a:path w="2164080" h="239395">
                  <a:moveTo>
                    <a:pt x="2164080" y="239267"/>
                  </a:moveTo>
                  <a:lnTo>
                    <a:pt x="2164080" y="0"/>
                  </a:lnTo>
                  <a:lnTo>
                    <a:pt x="0" y="0"/>
                  </a:lnTo>
                  <a:lnTo>
                    <a:pt x="0" y="239267"/>
                  </a:lnTo>
                </a:path>
              </a:pathLst>
            </a:custGeom>
            <a:ln w="3175">
              <a:solidFill>
                <a:srgbClr val="0FB88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" name="object 3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124711" y="5032248"/>
              <a:ext cx="143256" cy="112776"/>
            </a:xfrm>
            <a:prstGeom prst="rect">
              <a:avLst/>
            </a:prstGeom>
          </p:spPr>
        </p:pic>
      </p:grpSp>
      <p:grpSp>
        <p:nvGrpSpPr>
          <p:cNvPr id="34" name="object 34"/>
          <p:cNvGrpSpPr/>
          <p:nvPr/>
        </p:nvGrpSpPr>
        <p:grpSpPr>
          <a:xfrm>
            <a:off x="2365246" y="4904230"/>
            <a:ext cx="2167255" cy="242570"/>
            <a:chOff x="2365246" y="4904230"/>
            <a:chExt cx="2167255" cy="242570"/>
          </a:xfrm>
        </p:grpSpPr>
        <p:sp>
          <p:nvSpPr>
            <p:cNvPr id="35" name="object 35"/>
            <p:cNvSpPr/>
            <p:nvPr/>
          </p:nvSpPr>
          <p:spPr>
            <a:xfrm>
              <a:off x="2366772" y="4905756"/>
              <a:ext cx="2164080" cy="239395"/>
            </a:xfrm>
            <a:custGeom>
              <a:avLst/>
              <a:gdLst/>
              <a:ahLst/>
              <a:cxnLst/>
              <a:rect l="l" t="t" r="r" b="b"/>
              <a:pathLst>
                <a:path w="2164079" h="239395">
                  <a:moveTo>
                    <a:pt x="2164079" y="0"/>
                  </a:moveTo>
                  <a:lnTo>
                    <a:pt x="0" y="0"/>
                  </a:lnTo>
                  <a:lnTo>
                    <a:pt x="0" y="239267"/>
                  </a:lnTo>
                  <a:lnTo>
                    <a:pt x="2164079" y="239267"/>
                  </a:lnTo>
                  <a:lnTo>
                    <a:pt x="2164079" y="0"/>
                  </a:lnTo>
                  <a:close/>
                </a:path>
              </a:pathLst>
            </a:custGeom>
            <a:solidFill>
              <a:srgbClr val="D1F9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2366772" y="4905756"/>
              <a:ext cx="2164080" cy="239395"/>
            </a:xfrm>
            <a:custGeom>
              <a:avLst/>
              <a:gdLst/>
              <a:ahLst/>
              <a:cxnLst/>
              <a:rect l="l" t="t" r="r" b="b"/>
              <a:pathLst>
                <a:path w="2164079" h="239395">
                  <a:moveTo>
                    <a:pt x="2164079" y="239267"/>
                  </a:moveTo>
                  <a:lnTo>
                    <a:pt x="2164079" y="0"/>
                  </a:lnTo>
                  <a:lnTo>
                    <a:pt x="0" y="0"/>
                  </a:lnTo>
                  <a:lnTo>
                    <a:pt x="0" y="239267"/>
                  </a:lnTo>
                </a:path>
              </a:pathLst>
            </a:custGeom>
            <a:ln w="3175">
              <a:solidFill>
                <a:srgbClr val="0FB88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7" name="object 3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383280" y="5032248"/>
              <a:ext cx="128015" cy="112776"/>
            </a:xfrm>
            <a:prstGeom prst="rect">
              <a:avLst/>
            </a:prstGeom>
          </p:spPr>
        </p:pic>
      </p:grpSp>
      <p:grpSp>
        <p:nvGrpSpPr>
          <p:cNvPr id="38" name="object 38"/>
          <p:cNvGrpSpPr/>
          <p:nvPr/>
        </p:nvGrpSpPr>
        <p:grpSpPr>
          <a:xfrm>
            <a:off x="4614670" y="4904230"/>
            <a:ext cx="2167255" cy="242570"/>
            <a:chOff x="4614670" y="4904230"/>
            <a:chExt cx="2167255" cy="242570"/>
          </a:xfrm>
        </p:grpSpPr>
        <p:sp>
          <p:nvSpPr>
            <p:cNvPr id="39" name="object 39"/>
            <p:cNvSpPr/>
            <p:nvPr/>
          </p:nvSpPr>
          <p:spPr>
            <a:xfrm>
              <a:off x="4616196" y="4905756"/>
              <a:ext cx="2164080" cy="239395"/>
            </a:xfrm>
            <a:custGeom>
              <a:avLst/>
              <a:gdLst/>
              <a:ahLst/>
              <a:cxnLst/>
              <a:rect l="l" t="t" r="r" b="b"/>
              <a:pathLst>
                <a:path w="2164079" h="239395">
                  <a:moveTo>
                    <a:pt x="2164079" y="0"/>
                  </a:moveTo>
                  <a:lnTo>
                    <a:pt x="0" y="0"/>
                  </a:lnTo>
                  <a:lnTo>
                    <a:pt x="0" y="239267"/>
                  </a:lnTo>
                  <a:lnTo>
                    <a:pt x="2164079" y="239267"/>
                  </a:lnTo>
                  <a:lnTo>
                    <a:pt x="2164079" y="0"/>
                  </a:lnTo>
                  <a:close/>
                </a:path>
              </a:pathLst>
            </a:custGeom>
            <a:solidFill>
              <a:srgbClr val="D1F9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4616196" y="4905756"/>
              <a:ext cx="2164080" cy="239395"/>
            </a:xfrm>
            <a:custGeom>
              <a:avLst/>
              <a:gdLst/>
              <a:ahLst/>
              <a:cxnLst/>
              <a:rect l="l" t="t" r="r" b="b"/>
              <a:pathLst>
                <a:path w="2164079" h="239395">
                  <a:moveTo>
                    <a:pt x="2164079" y="239267"/>
                  </a:moveTo>
                  <a:lnTo>
                    <a:pt x="2164079" y="0"/>
                  </a:lnTo>
                  <a:lnTo>
                    <a:pt x="0" y="0"/>
                  </a:lnTo>
                  <a:lnTo>
                    <a:pt x="0" y="239267"/>
                  </a:lnTo>
                </a:path>
              </a:pathLst>
            </a:custGeom>
            <a:ln w="3175">
              <a:solidFill>
                <a:srgbClr val="0FB88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1" name="object 4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617464" y="5032248"/>
              <a:ext cx="161544" cy="112776"/>
            </a:xfrm>
            <a:prstGeom prst="rect">
              <a:avLst/>
            </a:prstGeom>
          </p:spPr>
        </p:pic>
      </p:grpSp>
      <p:grpSp>
        <p:nvGrpSpPr>
          <p:cNvPr id="42" name="object 42"/>
          <p:cNvGrpSpPr/>
          <p:nvPr/>
        </p:nvGrpSpPr>
        <p:grpSpPr>
          <a:xfrm>
            <a:off x="6864094" y="4904230"/>
            <a:ext cx="2170430" cy="242570"/>
            <a:chOff x="6864094" y="4904230"/>
            <a:chExt cx="2170430" cy="242570"/>
          </a:xfrm>
        </p:grpSpPr>
        <p:sp>
          <p:nvSpPr>
            <p:cNvPr id="43" name="object 43"/>
            <p:cNvSpPr/>
            <p:nvPr/>
          </p:nvSpPr>
          <p:spPr>
            <a:xfrm>
              <a:off x="6865619" y="4905756"/>
              <a:ext cx="2167255" cy="239395"/>
            </a:xfrm>
            <a:custGeom>
              <a:avLst/>
              <a:gdLst/>
              <a:ahLst/>
              <a:cxnLst/>
              <a:rect l="l" t="t" r="r" b="b"/>
              <a:pathLst>
                <a:path w="2167254" h="239395">
                  <a:moveTo>
                    <a:pt x="2167128" y="0"/>
                  </a:moveTo>
                  <a:lnTo>
                    <a:pt x="0" y="0"/>
                  </a:lnTo>
                  <a:lnTo>
                    <a:pt x="0" y="239267"/>
                  </a:lnTo>
                  <a:lnTo>
                    <a:pt x="2167128" y="239267"/>
                  </a:lnTo>
                  <a:lnTo>
                    <a:pt x="2167128" y="0"/>
                  </a:lnTo>
                  <a:close/>
                </a:path>
              </a:pathLst>
            </a:custGeom>
            <a:solidFill>
              <a:srgbClr val="D1F9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6865619" y="4905756"/>
              <a:ext cx="2167255" cy="239395"/>
            </a:xfrm>
            <a:custGeom>
              <a:avLst/>
              <a:gdLst/>
              <a:ahLst/>
              <a:cxnLst/>
              <a:rect l="l" t="t" r="r" b="b"/>
              <a:pathLst>
                <a:path w="2167254" h="239395">
                  <a:moveTo>
                    <a:pt x="2167128" y="239267"/>
                  </a:moveTo>
                  <a:lnTo>
                    <a:pt x="2167128" y="0"/>
                  </a:lnTo>
                  <a:lnTo>
                    <a:pt x="0" y="0"/>
                  </a:lnTo>
                  <a:lnTo>
                    <a:pt x="0" y="239267"/>
                  </a:lnTo>
                </a:path>
              </a:pathLst>
            </a:custGeom>
            <a:ln w="3175">
              <a:solidFill>
                <a:srgbClr val="0FB88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5" name="object 4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882127" y="5032248"/>
              <a:ext cx="131064" cy="1127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152366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502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322320" y="310895"/>
            <a:ext cx="170687" cy="170687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80390" rIns="0" bIns="0" rtlCol="0">
            <a:spAutoFit/>
          </a:bodyPr>
          <a:lstStyle/>
          <a:p>
            <a:pPr marL="415925">
              <a:lnSpc>
                <a:spcPct val="100000"/>
              </a:lnSpc>
              <a:spcBef>
                <a:spcPts val="90"/>
              </a:spcBef>
            </a:pPr>
            <a:r>
              <a:rPr dirty="0"/>
              <a:t>Confusion</a:t>
            </a:r>
            <a:r>
              <a:rPr spc="380" dirty="0"/>
              <a:t> </a:t>
            </a:r>
            <a:r>
              <a:rPr dirty="0"/>
              <a:t>Matrix</a:t>
            </a:r>
            <a:r>
              <a:rPr spc="360" dirty="0"/>
              <a:t> </a:t>
            </a:r>
            <a:r>
              <a:rPr spc="-10" dirty="0"/>
              <a:t>Analysis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635502" y="535381"/>
            <a:ext cx="1939289" cy="16510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Classification</a:t>
            </a:r>
            <a:r>
              <a:rPr sz="900" spc="-4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Performance</a:t>
            </a:r>
            <a:r>
              <a:rPr sz="900" spc="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90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Breakdown</a:t>
            </a:r>
            <a:endParaRPr sz="900">
              <a:latin typeface="Malgun Gothic Semilight"/>
              <a:cs typeface="Malgun Gothic Semilight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15760" y="966152"/>
            <a:ext cx="4401820" cy="3322954"/>
            <a:chOff x="115760" y="966152"/>
            <a:chExt cx="4401820" cy="3322954"/>
          </a:xfrm>
        </p:grpSpPr>
        <p:sp>
          <p:nvSpPr>
            <p:cNvPr id="7" name="object 7"/>
            <p:cNvSpPr/>
            <p:nvPr/>
          </p:nvSpPr>
          <p:spPr>
            <a:xfrm>
              <a:off x="117347" y="967739"/>
              <a:ext cx="4398645" cy="3319779"/>
            </a:xfrm>
            <a:custGeom>
              <a:avLst/>
              <a:gdLst/>
              <a:ahLst/>
              <a:cxnLst/>
              <a:rect l="l" t="t" r="r" b="b"/>
              <a:pathLst>
                <a:path w="4398645" h="3319779">
                  <a:moveTo>
                    <a:pt x="4398264" y="0"/>
                  </a:moveTo>
                  <a:lnTo>
                    <a:pt x="0" y="0"/>
                  </a:lnTo>
                  <a:lnTo>
                    <a:pt x="0" y="3319272"/>
                  </a:lnTo>
                  <a:lnTo>
                    <a:pt x="4398264" y="3319272"/>
                  </a:lnTo>
                  <a:lnTo>
                    <a:pt x="439826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17347" y="967739"/>
              <a:ext cx="4398645" cy="3319779"/>
            </a:xfrm>
            <a:custGeom>
              <a:avLst/>
              <a:gdLst/>
              <a:ahLst/>
              <a:cxnLst/>
              <a:rect l="l" t="t" r="r" b="b"/>
              <a:pathLst>
                <a:path w="4398645" h="3319779">
                  <a:moveTo>
                    <a:pt x="0" y="3319272"/>
                  </a:moveTo>
                  <a:lnTo>
                    <a:pt x="4398264" y="3319272"/>
                  </a:lnTo>
                  <a:lnTo>
                    <a:pt x="4398264" y="0"/>
                  </a:lnTo>
                  <a:lnTo>
                    <a:pt x="0" y="0"/>
                  </a:lnTo>
                  <a:lnTo>
                    <a:pt x="0" y="3319272"/>
                  </a:lnTo>
                  <a:close/>
                </a:path>
              </a:pathLst>
            </a:custGeom>
            <a:ln w="3175">
              <a:solidFill>
                <a:srgbClr val="EE444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24000" y="1115567"/>
              <a:ext cx="128016" cy="128015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1789302" y="1084833"/>
            <a:ext cx="1294130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8x8</a:t>
            </a:r>
            <a:r>
              <a:rPr sz="1000" spc="3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Confusion</a:t>
            </a:r>
            <a:r>
              <a:rPr sz="1000" spc="37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Matrix</a:t>
            </a:r>
            <a:endParaRPr sz="1000">
              <a:latin typeface="Malgun Gothic Semilight"/>
              <a:cs typeface="Malgun Gothic Semilight"/>
            </a:endParaRPr>
          </a:p>
        </p:txBody>
      </p:sp>
      <p:graphicFrame>
        <p:nvGraphicFramePr>
          <p:cNvPr id="11" name="object 11"/>
          <p:cNvGraphicFramePr>
            <a:graphicFrameLocks noGrp="1"/>
          </p:cNvGraphicFramePr>
          <p:nvPr/>
        </p:nvGraphicFramePr>
        <p:xfrm>
          <a:off x="228598" y="1365502"/>
          <a:ext cx="4175125" cy="16592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3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3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3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35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35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35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67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35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355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822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EE4444"/>
                    </a:solidFill>
                  </a:tcPr>
                </a:tc>
                <a:tc>
                  <a:txBody>
                    <a:bodyPr/>
                    <a:lstStyle/>
                    <a:p>
                      <a:pPr marL="57785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2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Z1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EE4444"/>
                    </a:solidFill>
                  </a:tcPr>
                </a:tc>
                <a:tc>
                  <a:txBody>
                    <a:bodyPr/>
                    <a:lstStyle/>
                    <a:p>
                      <a:pPr marL="65405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2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Z2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EE4444"/>
                    </a:solidFill>
                  </a:tcPr>
                </a:tc>
                <a:tc>
                  <a:txBody>
                    <a:bodyPr/>
                    <a:lstStyle/>
                    <a:p>
                      <a:pPr marL="66040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2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Z3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EE4444"/>
                    </a:solidFill>
                  </a:tcPr>
                </a:tc>
                <a:tc>
                  <a:txBody>
                    <a:bodyPr/>
                    <a:lstStyle/>
                    <a:p>
                      <a:pPr marL="69215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2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Z4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EE4444"/>
                    </a:solidFill>
                  </a:tcPr>
                </a:tc>
                <a:tc>
                  <a:txBody>
                    <a:bodyPr/>
                    <a:lstStyle/>
                    <a:p>
                      <a:pPr marL="67945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2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Z5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EE4444"/>
                    </a:solidFill>
                  </a:tcPr>
                </a:tc>
                <a:tc>
                  <a:txBody>
                    <a:bodyPr/>
                    <a:lstStyle/>
                    <a:p>
                      <a:pPr marR="145415" algn="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2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Z6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EE4444"/>
                    </a:solidFill>
                  </a:tcPr>
                </a:tc>
                <a:tc>
                  <a:txBody>
                    <a:bodyPr/>
                    <a:lstStyle/>
                    <a:p>
                      <a:pPr marL="61594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2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Z7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EE4444"/>
                    </a:solidFill>
                  </a:tcPr>
                </a:tc>
                <a:tc>
                  <a:txBody>
                    <a:bodyPr/>
                    <a:lstStyle/>
                    <a:p>
                      <a:pPr marL="64135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2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Z8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EE444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57150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2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Z1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EE4444"/>
                    </a:solidFill>
                  </a:tcPr>
                </a:tc>
                <a:tc>
                  <a:txBody>
                    <a:bodyPr/>
                    <a:lstStyle/>
                    <a:p>
                      <a:pPr marL="67945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25" dirty="0">
                          <a:solidFill>
                            <a:srgbClr val="166434"/>
                          </a:solidFill>
                          <a:latin typeface="Malgun Gothic Semilight"/>
                          <a:cs typeface="Malgun Gothic Semilight"/>
                        </a:rPr>
                        <a:t>96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DCFBE7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2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L="57150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1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L="64135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0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L="59055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1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R="172085" algn="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0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0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L="61594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0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63500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2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Z2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EE4444"/>
                    </a:solidFill>
                  </a:tcPr>
                </a:tc>
                <a:tc>
                  <a:txBody>
                    <a:bodyPr/>
                    <a:lstStyle/>
                    <a:p>
                      <a:pPr marL="55244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1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L="69215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25" dirty="0">
                          <a:solidFill>
                            <a:srgbClr val="166434"/>
                          </a:solidFill>
                          <a:latin typeface="Malgun Gothic Semilight"/>
                          <a:cs typeface="Malgun Gothic Semilight"/>
                        </a:rPr>
                        <a:t>95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DCFBE7"/>
                    </a:solidFill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2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L="57785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1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L="65405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0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R="181610" algn="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1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0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L="61594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0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63500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2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Z3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EE4444"/>
                    </a:solidFill>
                  </a:tcPr>
                </a:tc>
                <a:tc>
                  <a:txBody>
                    <a:bodyPr/>
                    <a:lstStyle/>
                    <a:p>
                      <a:pPr marL="62230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0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2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L="69850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25" dirty="0">
                          <a:solidFill>
                            <a:srgbClr val="166434"/>
                          </a:solidFill>
                          <a:latin typeface="Malgun Gothic Semilight"/>
                          <a:cs typeface="Malgun Gothic Semilight"/>
                        </a:rPr>
                        <a:t>95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DCFBE7"/>
                    </a:solidFill>
                  </a:tcPr>
                </a:tc>
                <a:tc>
                  <a:txBody>
                    <a:bodyPr/>
                    <a:lstStyle/>
                    <a:p>
                      <a:pPr marL="64135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2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L="59055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1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R="172085" algn="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0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0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L="62230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0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65405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2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Z4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EE4444"/>
                    </a:solidFill>
                  </a:tcPr>
                </a:tc>
                <a:tc>
                  <a:txBody>
                    <a:bodyPr/>
                    <a:lstStyle/>
                    <a:p>
                      <a:pPr marL="55244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1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L="56515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1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3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L="66675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25" dirty="0">
                          <a:solidFill>
                            <a:srgbClr val="166434"/>
                          </a:solidFill>
                          <a:latin typeface="Malgun Gothic Semilight"/>
                          <a:cs typeface="Malgun Gothic Semilight"/>
                        </a:rPr>
                        <a:t>94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DCFBE7"/>
                    </a:solidFill>
                  </a:tcPr>
                </a:tc>
                <a:tc>
                  <a:txBody>
                    <a:bodyPr/>
                    <a:lstStyle/>
                    <a:p>
                      <a:pPr marL="59055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1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R="172085" algn="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0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0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L="61594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0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63500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2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Z5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EE4444"/>
                    </a:solidFill>
                  </a:tcPr>
                </a:tc>
                <a:tc>
                  <a:txBody>
                    <a:bodyPr/>
                    <a:lstStyle/>
                    <a:p>
                      <a:pPr marL="61594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0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0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L="57150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1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L="64135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2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25" dirty="0">
                          <a:solidFill>
                            <a:srgbClr val="166434"/>
                          </a:solidFill>
                          <a:latin typeface="Malgun Gothic Semilight"/>
                          <a:cs typeface="Malgun Gothic Semilight"/>
                        </a:rPr>
                        <a:t>96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DCFBE7"/>
                    </a:solidFill>
                  </a:tcPr>
                </a:tc>
                <a:tc>
                  <a:txBody>
                    <a:bodyPr/>
                    <a:lstStyle/>
                    <a:p>
                      <a:pPr marR="181610" algn="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1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0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L="61594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0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2245">
                <a:tc>
                  <a:txBody>
                    <a:bodyPr/>
                    <a:lstStyle/>
                    <a:p>
                      <a:pPr marL="63500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2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Z6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EE4444"/>
                    </a:solidFill>
                  </a:tcPr>
                </a:tc>
                <a:tc>
                  <a:txBody>
                    <a:bodyPr/>
                    <a:lstStyle/>
                    <a:p>
                      <a:pPr marL="61594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0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L="56515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1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0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L="57785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1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L="65405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2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R="146050" algn="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25" dirty="0">
                          <a:solidFill>
                            <a:srgbClr val="166434"/>
                          </a:solidFill>
                          <a:latin typeface="Malgun Gothic Semilight"/>
                          <a:cs typeface="Malgun Gothic Semilight"/>
                        </a:rPr>
                        <a:t>94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DCFBE7"/>
                    </a:solidFill>
                  </a:tcPr>
                </a:tc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2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L="61594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0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62230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2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Z7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EE4444"/>
                    </a:solidFill>
                  </a:tcPr>
                </a:tc>
                <a:tc>
                  <a:txBody>
                    <a:bodyPr/>
                    <a:lstStyle/>
                    <a:p>
                      <a:pPr marL="61594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0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L="62865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0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0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L="64135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0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L="59055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1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R="172085" algn="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3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25" dirty="0">
                          <a:solidFill>
                            <a:srgbClr val="166434"/>
                          </a:solidFill>
                          <a:latin typeface="Malgun Gothic Semilight"/>
                          <a:cs typeface="Malgun Gothic Semilight"/>
                        </a:rPr>
                        <a:t>96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DCFBE7"/>
                    </a:solidFill>
                  </a:tcPr>
                </a:tc>
                <a:tc>
                  <a:txBody>
                    <a:bodyPr/>
                    <a:lstStyle/>
                    <a:p>
                      <a:pPr marL="61594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0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7485">
                <a:tc>
                  <a:txBody>
                    <a:bodyPr/>
                    <a:lstStyle/>
                    <a:p>
                      <a:pPr marL="63500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2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Z8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EE4444"/>
                    </a:solidFill>
                  </a:tcPr>
                </a:tc>
                <a:tc>
                  <a:txBody>
                    <a:bodyPr/>
                    <a:lstStyle/>
                    <a:p>
                      <a:pPr marL="62230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0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0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L="57150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1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L="64135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2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L="65405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0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R="172085" algn="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2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50" dirty="0">
                          <a:solidFill>
                            <a:srgbClr val="991B1B"/>
                          </a:solidFill>
                          <a:latin typeface="Malgun Gothic Semilight"/>
                          <a:cs typeface="Malgun Gothic Semilight"/>
                        </a:rPr>
                        <a:t>2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FDE1E1"/>
                    </a:solidFill>
                  </a:tcPr>
                </a:tc>
                <a:tc>
                  <a:txBody>
                    <a:bodyPr/>
                    <a:lstStyle/>
                    <a:p>
                      <a:pPr marL="67945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600" spc="-25" dirty="0">
                          <a:solidFill>
                            <a:srgbClr val="166434"/>
                          </a:solidFill>
                          <a:latin typeface="Malgun Gothic Semilight"/>
                          <a:cs typeface="Malgun Gothic Semilight"/>
                        </a:rPr>
                        <a:t>93</a:t>
                      </a:r>
                      <a:endParaRPr sz="6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50165" marB="0">
                    <a:lnL w="3175">
                      <a:solidFill>
                        <a:srgbClr val="E4E7EB"/>
                      </a:solidFill>
                      <a:prstDash val="solid"/>
                    </a:lnL>
                    <a:lnR w="3175">
                      <a:solidFill>
                        <a:srgbClr val="E4E7EB"/>
                      </a:solidFill>
                      <a:prstDash val="solid"/>
                    </a:lnR>
                    <a:lnT w="3175">
                      <a:solidFill>
                        <a:srgbClr val="E4E7EB"/>
                      </a:solidFill>
                      <a:prstDash val="solid"/>
                    </a:lnT>
                    <a:lnB w="3175">
                      <a:solidFill>
                        <a:srgbClr val="E4E7EB"/>
                      </a:solidFill>
                      <a:prstDash val="solid"/>
                    </a:lnB>
                    <a:solidFill>
                      <a:srgbClr val="DCFB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2" name="object 12"/>
          <p:cNvSpPr txBox="1"/>
          <p:nvPr/>
        </p:nvSpPr>
        <p:spPr>
          <a:xfrm>
            <a:off x="1527175" y="3088894"/>
            <a:ext cx="1640205" cy="1282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Values</a:t>
            </a:r>
            <a:r>
              <a:rPr sz="650" spc="114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represent</a:t>
            </a:r>
            <a:r>
              <a:rPr sz="650" spc="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percentage</a:t>
            </a:r>
            <a:r>
              <a:rPr sz="650" spc="8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of</a:t>
            </a:r>
            <a:r>
              <a:rPr sz="650" spc="9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predictions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4631435" y="967739"/>
            <a:ext cx="4401820" cy="1183005"/>
            <a:chOff x="4631435" y="967739"/>
            <a:chExt cx="4401820" cy="1183005"/>
          </a:xfrm>
        </p:grpSpPr>
        <p:sp>
          <p:nvSpPr>
            <p:cNvPr id="14" name="object 14"/>
            <p:cNvSpPr/>
            <p:nvPr/>
          </p:nvSpPr>
          <p:spPr>
            <a:xfrm>
              <a:off x="4631435" y="967739"/>
              <a:ext cx="4401820" cy="1183005"/>
            </a:xfrm>
            <a:custGeom>
              <a:avLst/>
              <a:gdLst/>
              <a:ahLst/>
              <a:cxnLst/>
              <a:rect l="l" t="t" r="r" b="b"/>
              <a:pathLst>
                <a:path w="4401820" h="1183005">
                  <a:moveTo>
                    <a:pt x="4401312" y="0"/>
                  </a:moveTo>
                  <a:lnTo>
                    <a:pt x="0" y="0"/>
                  </a:lnTo>
                  <a:lnTo>
                    <a:pt x="0" y="1182624"/>
                  </a:lnTo>
                  <a:lnTo>
                    <a:pt x="4401312" y="1182624"/>
                  </a:lnTo>
                  <a:lnTo>
                    <a:pt x="4401312" y="0"/>
                  </a:lnTo>
                  <a:close/>
                </a:path>
              </a:pathLst>
            </a:custGeom>
            <a:solidFill>
              <a:srgbClr val="FDE1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721351" y="1078991"/>
              <a:ext cx="112775" cy="112775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721351" y="1307591"/>
              <a:ext cx="100584" cy="100584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721351" y="1508759"/>
              <a:ext cx="100584" cy="97536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721351" y="1706879"/>
              <a:ext cx="100584" cy="100584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721351" y="1908047"/>
              <a:ext cx="100584" cy="100583"/>
            </a:xfrm>
            <a:prstGeom prst="rect">
              <a:avLst/>
            </a:prstGeom>
          </p:spPr>
        </p:pic>
      </p:grpSp>
      <p:sp>
        <p:nvSpPr>
          <p:cNvPr id="20" name="object 20"/>
          <p:cNvSpPr txBox="1"/>
          <p:nvPr/>
        </p:nvSpPr>
        <p:spPr>
          <a:xfrm>
            <a:off x="4631435" y="967739"/>
            <a:ext cx="4401820" cy="1183005"/>
          </a:xfrm>
          <a:prstGeom prst="rect">
            <a:avLst/>
          </a:prstGeom>
          <a:ln w="3175">
            <a:solidFill>
              <a:srgbClr val="EE4444"/>
            </a:solidFill>
          </a:ln>
        </p:spPr>
        <p:txBody>
          <a:bodyPr vert="horz" wrap="square" lIns="0" tIns="91440" rIns="0" bIns="0" rtlCol="0">
            <a:spAutoFit/>
          </a:bodyPr>
          <a:lstStyle/>
          <a:p>
            <a:pPr marL="261620">
              <a:lnSpc>
                <a:spcPct val="100000"/>
              </a:lnSpc>
              <a:spcBef>
                <a:spcPts val="720"/>
              </a:spcBef>
            </a:pPr>
            <a:r>
              <a:rPr sz="9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Key</a:t>
            </a:r>
            <a:r>
              <a:rPr sz="900" spc="9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9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Observations</a:t>
            </a:r>
            <a:endParaRPr sz="900">
              <a:latin typeface="Malgun Gothic Semilight"/>
              <a:cs typeface="Malgun Gothic Semilight"/>
            </a:endParaRPr>
          </a:p>
          <a:p>
            <a:pPr marL="247650" marR="1194435">
              <a:lnSpc>
                <a:spcPct val="164300"/>
              </a:lnSpc>
              <a:spcBef>
                <a:spcPts val="70"/>
              </a:spcBef>
            </a:pPr>
            <a:r>
              <a:rPr sz="80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Strong</a:t>
            </a:r>
            <a:r>
              <a:rPr sz="8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diagonal</a:t>
            </a:r>
            <a:r>
              <a:rPr sz="800" spc="3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values </a:t>
            </a:r>
            <a:r>
              <a:rPr sz="80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indicate</a:t>
            </a:r>
            <a:r>
              <a:rPr sz="800" spc="-4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excellent</a:t>
            </a:r>
            <a:r>
              <a:rPr sz="800" spc="2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classification</a:t>
            </a:r>
            <a:r>
              <a:rPr sz="800" spc="-3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performance Minimal</a:t>
            </a:r>
            <a:r>
              <a:rPr sz="800" spc="-6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off-</a:t>
            </a:r>
            <a:r>
              <a:rPr sz="8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diagonal</a:t>
            </a:r>
            <a:r>
              <a:rPr sz="800" spc="3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confusion</a:t>
            </a:r>
            <a:r>
              <a:rPr sz="800" spc="-4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between</a:t>
            </a:r>
            <a:r>
              <a:rPr sz="800" spc="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adjacent</a:t>
            </a:r>
            <a:r>
              <a:rPr sz="800" spc="-1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spc="-2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zones</a:t>
            </a:r>
            <a:endParaRPr sz="800">
              <a:latin typeface="Malgun Gothic Semilight"/>
              <a:cs typeface="Malgun Gothic Semilight"/>
            </a:endParaRPr>
          </a:p>
          <a:p>
            <a:pPr marL="247650">
              <a:lnSpc>
                <a:spcPct val="100000"/>
              </a:lnSpc>
              <a:spcBef>
                <a:spcPts val="615"/>
              </a:spcBef>
            </a:pPr>
            <a:r>
              <a:rPr sz="8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Zone</a:t>
            </a:r>
            <a:r>
              <a:rPr sz="800" spc="-4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1</a:t>
            </a:r>
            <a:r>
              <a:rPr sz="80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and</a:t>
            </a:r>
            <a:r>
              <a:rPr sz="800" spc="-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Zone</a:t>
            </a:r>
            <a:r>
              <a:rPr sz="800" spc="-3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5</a:t>
            </a:r>
            <a:r>
              <a:rPr sz="800" spc="-1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show</a:t>
            </a:r>
            <a:r>
              <a:rPr sz="80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highest</a:t>
            </a:r>
            <a:r>
              <a:rPr sz="800" spc="-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accuracy</a:t>
            </a:r>
            <a:r>
              <a:rPr sz="800" spc="-1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spc="-2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(96%)</a:t>
            </a:r>
            <a:endParaRPr sz="800">
              <a:latin typeface="Malgun Gothic Semilight"/>
              <a:cs typeface="Malgun Gothic Semilight"/>
            </a:endParaRPr>
          </a:p>
          <a:p>
            <a:pPr marL="247650">
              <a:lnSpc>
                <a:spcPct val="100000"/>
              </a:lnSpc>
              <a:spcBef>
                <a:spcPts val="615"/>
              </a:spcBef>
            </a:pPr>
            <a:r>
              <a:rPr sz="8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Zone</a:t>
            </a:r>
            <a:r>
              <a:rPr sz="800" spc="-3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8</a:t>
            </a:r>
            <a:r>
              <a:rPr sz="800" spc="-1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shows</a:t>
            </a:r>
            <a:r>
              <a:rPr sz="800" spc="-2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slightly</a:t>
            </a:r>
            <a:r>
              <a:rPr sz="800" spc="-4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lower</a:t>
            </a:r>
            <a:r>
              <a:rPr sz="800" spc="1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accuracy</a:t>
            </a:r>
            <a:r>
              <a:rPr sz="800" spc="-2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(93%)</a:t>
            </a:r>
            <a:endParaRPr sz="800">
              <a:latin typeface="Malgun Gothic Semilight"/>
              <a:cs typeface="Malgun Gothic Semilight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4631435" y="2199131"/>
            <a:ext cx="4401820" cy="984885"/>
            <a:chOff x="4631435" y="2199131"/>
            <a:chExt cx="4401820" cy="984885"/>
          </a:xfrm>
        </p:grpSpPr>
        <p:sp>
          <p:nvSpPr>
            <p:cNvPr id="22" name="object 22"/>
            <p:cNvSpPr/>
            <p:nvPr/>
          </p:nvSpPr>
          <p:spPr>
            <a:xfrm>
              <a:off x="4631435" y="2199131"/>
              <a:ext cx="4401820" cy="984885"/>
            </a:xfrm>
            <a:custGeom>
              <a:avLst/>
              <a:gdLst/>
              <a:ahLst/>
              <a:cxnLst/>
              <a:rect l="l" t="t" r="r" b="b"/>
              <a:pathLst>
                <a:path w="4401820" h="984885">
                  <a:moveTo>
                    <a:pt x="4401312" y="0"/>
                  </a:moveTo>
                  <a:lnTo>
                    <a:pt x="0" y="0"/>
                  </a:lnTo>
                  <a:lnTo>
                    <a:pt x="0" y="984503"/>
                  </a:lnTo>
                  <a:lnTo>
                    <a:pt x="4401312" y="984503"/>
                  </a:lnTo>
                  <a:lnTo>
                    <a:pt x="4401312" y="0"/>
                  </a:lnTo>
                  <a:close/>
                </a:path>
              </a:pathLst>
            </a:custGeom>
            <a:solidFill>
              <a:srgbClr val="FDE1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" name="object 2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721351" y="2310383"/>
              <a:ext cx="112775" cy="115824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721351" y="2538983"/>
              <a:ext cx="85344" cy="100583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721351" y="2740151"/>
              <a:ext cx="85344" cy="100583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721351" y="2941319"/>
              <a:ext cx="85344" cy="97536"/>
            </a:xfrm>
            <a:prstGeom prst="rect">
              <a:avLst/>
            </a:prstGeom>
          </p:spPr>
        </p:pic>
      </p:grpSp>
      <p:sp>
        <p:nvSpPr>
          <p:cNvPr id="27" name="object 27"/>
          <p:cNvSpPr txBox="1"/>
          <p:nvPr/>
        </p:nvSpPr>
        <p:spPr>
          <a:xfrm>
            <a:off x="4631435" y="2199131"/>
            <a:ext cx="4401820" cy="984885"/>
          </a:xfrm>
          <a:prstGeom prst="rect">
            <a:avLst/>
          </a:prstGeom>
          <a:ln w="3175">
            <a:solidFill>
              <a:srgbClr val="EE4444"/>
            </a:solidFill>
          </a:ln>
        </p:spPr>
        <p:txBody>
          <a:bodyPr vert="horz" wrap="square" lIns="0" tIns="93345" rIns="0" bIns="0" rtlCol="0">
            <a:spAutoFit/>
          </a:bodyPr>
          <a:lstStyle/>
          <a:p>
            <a:pPr marL="261620">
              <a:lnSpc>
                <a:spcPct val="100000"/>
              </a:lnSpc>
              <a:spcBef>
                <a:spcPts val="735"/>
              </a:spcBef>
            </a:pPr>
            <a:r>
              <a:rPr sz="9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Error</a:t>
            </a:r>
            <a:r>
              <a:rPr sz="900" spc="16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9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Analysis</a:t>
            </a:r>
            <a:endParaRPr sz="900">
              <a:latin typeface="Malgun Gothic Semilight"/>
              <a:cs typeface="Malgun Gothic Semilight"/>
            </a:endParaRPr>
          </a:p>
          <a:p>
            <a:pPr marL="235585">
              <a:lnSpc>
                <a:spcPct val="100000"/>
              </a:lnSpc>
              <a:spcBef>
                <a:spcPts val="690"/>
              </a:spcBef>
            </a:pPr>
            <a:r>
              <a:rPr sz="80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Most</a:t>
            </a:r>
            <a:r>
              <a:rPr sz="800" spc="-4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misclassifications</a:t>
            </a:r>
            <a:r>
              <a:rPr sz="800" spc="-6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occur</a:t>
            </a:r>
            <a:r>
              <a:rPr sz="800" spc="2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between</a:t>
            </a:r>
            <a:r>
              <a:rPr sz="800" spc="1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adjacent</a:t>
            </a:r>
            <a:r>
              <a:rPr sz="800" spc="-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spc="-2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zones</a:t>
            </a:r>
            <a:endParaRPr sz="800">
              <a:latin typeface="Malgun Gothic Semilight"/>
              <a:cs typeface="Malgun Gothic Semilight"/>
            </a:endParaRPr>
          </a:p>
          <a:p>
            <a:pPr marL="235585">
              <a:lnSpc>
                <a:spcPct val="100000"/>
              </a:lnSpc>
              <a:spcBef>
                <a:spcPts val="615"/>
              </a:spcBef>
            </a:pPr>
            <a:r>
              <a:rPr sz="8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No</a:t>
            </a:r>
            <a:r>
              <a:rPr sz="800" spc="-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significant</a:t>
            </a:r>
            <a:r>
              <a:rPr sz="80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cross-zone</a:t>
            </a:r>
            <a:r>
              <a:rPr sz="800" spc="-5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confusion patterns</a:t>
            </a:r>
            <a:endParaRPr sz="800">
              <a:latin typeface="Malgun Gothic Semilight"/>
              <a:cs typeface="Malgun Gothic Semilight"/>
            </a:endParaRPr>
          </a:p>
          <a:p>
            <a:pPr marL="235585">
              <a:lnSpc>
                <a:spcPct val="100000"/>
              </a:lnSpc>
              <a:spcBef>
                <a:spcPts val="615"/>
              </a:spcBef>
            </a:pPr>
            <a:r>
              <a:rPr sz="8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Error distribution</a:t>
            </a:r>
            <a:r>
              <a:rPr sz="800" spc="-4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is</a:t>
            </a:r>
            <a:r>
              <a:rPr sz="800" spc="-7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balanced</a:t>
            </a:r>
            <a:r>
              <a:rPr sz="800" spc="-3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across</a:t>
            </a:r>
            <a:r>
              <a:rPr sz="800" spc="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all</a:t>
            </a:r>
            <a:r>
              <a:rPr sz="800" spc="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spc="-2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zones</a:t>
            </a:r>
            <a:endParaRPr sz="800">
              <a:latin typeface="Malgun Gothic Semilight"/>
              <a:cs typeface="Malgun Gothic Semilight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4631435" y="3232403"/>
            <a:ext cx="4401820" cy="984885"/>
            <a:chOff x="4631435" y="3232403"/>
            <a:chExt cx="4401820" cy="984885"/>
          </a:xfrm>
        </p:grpSpPr>
        <p:sp>
          <p:nvSpPr>
            <p:cNvPr id="29" name="object 29"/>
            <p:cNvSpPr/>
            <p:nvPr/>
          </p:nvSpPr>
          <p:spPr>
            <a:xfrm>
              <a:off x="4631435" y="3232403"/>
              <a:ext cx="4401820" cy="984885"/>
            </a:xfrm>
            <a:custGeom>
              <a:avLst/>
              <a:gdLst/>
              <a:ahLst/>
              <a:cxnLst/>
              <a:rect l="l" t="t" r="r" b="b"/>
              <a:pathLst>
                <a:path w="4401820" h="984885">
                  <a:moveTo>
                    <a:pt x="4401312" y="0"/>
                  </a:moveTo>
                  <a:lnTo>
                    <a:pt x="0" y="0"/>
                  </a:lnTo>
                  <a:lnTo>
                    <a:pt x="0" y="984504"/>
                  </a:lnTo>
                  <a:lnTo>
                    <a:pt x="4401312" y="984504"/>
                  </a:lnTo>
                  <a:lnTo>
                    <a:pt x="4401312" y="0"/>
                  </a:lnTo>
                  <a:close/>
                </a:path>
              </a:pathLst>
            </a:custGeom>
            <a:solidFill>
              <a:srgbClr val="FDE1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0" name="object 3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721351" y="3346703"/>
              <a:ext cx="85344" cy="115824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721351" y="3575303"/>
              <a:ext cx="112775" cy="100584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721351" y="3776471"/>
              <a:ext cx="112775" cy="100584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721351" y="3977639"/>
              <a:ext cx="112775" cy="97535"/>
            </a:xfrm>
            <a:prstGeom prst="rect">
              <a:avLst/>
            </a:prstGeom>
          </p:spPr>
        </p:pic>
      </p:grpSp>
      <p:sp>
        <p:nvSpPr>
          <p:cNvPr id="34" name="object 34"/>
          <p:cNvSpPr txBox="1"/>
          <p:nvPr/>
        </p:nvSpPr>
        <p:spPr>
          <a:xfrm>
            <a:off x="4631435" y="3232403"/>
            <a:ext cx="4401820" cy="984885"/>
          </a:xfrm>
          <a:prstGeom prst="rect">
            <a:avLst/>
          </a:prstGeom>
          <a:ln w="3175">
            <a:solidFill>
              <a:srgbClr val="EE4444"/>
            </a:solidFill>
          </a:ln>
        </p:spPr>
        <p:txBody>
          <a:bodyPr vert="horz" wrap="square" lIns="0" tIns="97155" rIns="0" bIns="0" rtlCol="0">
            <a:spAutoFit/>
          </a:bodyPr>
          <a:lstStyle/>
          <a:p>
            <a:pPr marL="233679">
              <a:lnSpc>
                <a:spcPct val="100000"/>
              </a:lnSpc>
              <a:spcBef>
                <a:spcPts val="765"/>
              </a:spcBef>
            </a:pPr>
            <a:r>
              <a:rPr sz="900" spc="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Performance</a:t>
            </a:r>
            <a:r>
              <a:rPr sz="900" spc="21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9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Insights</a:t>
            </a:r>
            <a:endParaRPr sz="900">
              <a:latin typeface="Malgun Gothic Semilight"/>
              <a:cs typeface="Malgun Gothic Semilight"/>
            </a:endParaRPr>
          </a:p>
          <a:p>
            <a:pPr marL="260350" marR="2143760">
              <a:lnSpc>
                <a:spcPct val="164100"/>
              </a:lnSpc>
              <a:spcBef>
                <a:spcPts val="75"/>
              </a:spcBef>
            </a:pPr>
            <a:r>
              <a:rPr sz="80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Consistent</a:t>
            </a:r>
            <a:r>
              <a:rPr sz="800" spc="-7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performance</a:t>
            </a:r>
            <a:r>
              <a:rPr sz="800" spc="2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across</a:t>
            </a:r>
            <a:r>
              <a:rPr sz="800" spc="1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all</a:t>
            </a:r>
            <a:r>
              <a:rPr sz="800" spc="2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fault</a:t>
            </a:r>
            <a:r>
              <a:rPr sz="800" spc="-3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spc="-2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zones </a:t>
            </a:r>
            <a:r>
              <a:rPr sz="8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Low</a:t>
            </a:r>
            <a:r>
              <a:rPr sz="80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false</a:t>
            </a:r>
            <a:r>
              <a:rPr sz="800" spc="-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positive</a:t>
            </a:r>
            <a:r>
              <a:rPr sz="800" spc="-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rate</a:t>
            </a:r>
            <a:r>
              <a:rPr sz="800" spc="-2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(&lt;5%</a:t>
            </a:r>
            <a:r>
              <a:rPr sz="800" spc="-2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average) Excellent</a:t>
            </a:r>
            <a:r>
              <a:rPr sz="800" spc="1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class</a:t>
            </a:r>
            <a:r>
              <a:rPr sz="800" spc="3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separation</a:t>
            </a:r>
            <a:r>
              <a:rPr sz="800" spc="-4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capability</a:t>
            </a:r>
            <a:endParaRPr sz="800">
              <a:latin typeface="Malgun Gothic Semilight"/>
              <a:cs typeface="Malgun Gothic Semilight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115822" y="4282438"/>
            <a:ext cx="8918575" cy="749935"/>
            <a:chOff x="115822" y="4282438"/>
            <a:chExt cx="8918575" cy="749935"/>
          </a:xfrm>
        </p:grpSpPr>
        <p:sp>
          <p:nvSpPr>
            <p:cNvPr id="36" name="object 36"/>
            <p:cNvSpPr/>
            <p:nvPr/>
          </p:nvSpPr>
          <p:spPr>
            <a:xfrm>
              <a:off x="117347" y="4283964"/>
              <a:ext cx="8915400" cy="746760"/>
            </a:xfrm>
            <a:custGeom>
              <a:avLst/>
              <a:gdLst/>
              <a:ahLst/>
              <a:cxnLst/>
              <a:rect l="l" t="t" r="r" b="b"/>
              <a:pathLst>
                <a:path w="8915400" h="746760">
                  <a:moveTo>
                    <a:pt x="8915400" y="0"/>
                  </a:moveTo>
                  <a:lnTo>
                    <a:pt x="0" y="0"/>
                  </a:lnTo>
                  <a:lnTo>
                    <a:pt x="0" y="746760"/>
                  </a:lnTo>
                  <a:lnTo>
                    <a:pt x="8915400" y="746760"/>
                  </a:lnTo>
                  <a:lnTo>
                    <a:pt x="89154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117347" y="4283964"/>
              <a:ext cx="8915400" cy="746760"/>
            </a:xfrm>
            <a:custGeom>
              <a:avLst/>
              <a:gdLst/>
              <a:ahLst/>
              <a:cxnLst/>
              <a:rect l="l" t="t" r="r" b="b"/>
              <a:pathLst>
                <a:path w="8915400" h="746760">
                  <a:moveTo>
                    <a:pt x="0" y="746760"/>
                  </a:moveTo>
                  <a:lnTo>
                    <a:pt x="8915400" y="746760"/>
                  </a:lnTo>
                  <a:lnTo>
                    <a:pt x="8915400" y="0"/>
                  </a:lnTo>
                  <a:lnTo>
                    <a:pt x="0" y="0"/>
                  </a:lnTo>
                  <a:lnTo>
                    <a:pt x="0" y="746760"/>
                  </a:lnTo>
                  <a:close/>
                </a:path>
              </a:pathLst>
            </a:custGeom>
            <a:ln w="3175">
              <a:solidFill>
                <a:srgbClr val="FDC9C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8" name="object 38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828288" y="4395216"/>
              <a:ext cx="85344" cy="115823"/>
            </a:xfrm>
            <a:prstGeom prst="rect">
              <a:avLst/>
            </a:prstGeom>
          </p:spPr>
        </p:pic>
      </p:grpSp>
      <p:sp>
        <p:nvSpPr>
          <p:cNvPr id="39" name="object 39"/>
          <p:cNvSpPr txBox="1"/>
          <p:nvPr/>
        </p:nvSpPr>
        <p:spPr>
          <a:xfrm>
            <a:off x="758342" y="4554746"/>
            <a:ext cx="644525" cy="36195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R="5080" algn="ctr">
              <a:lnSpc>
                <a:spcPct val="100000"/>
              </a:lnSpc>
              <a:spcBef>
                <a:spcPts val="484"/>
              </a:spcBef>
            </a:pPr>
            <a:r>
              <a:rPr sz="1000" spc="-10" dirty="0">
                <a:solidFill>
                  <a:srgbClr val="DC2525"/>
                </a:solidFill>
                <a:latin typeface="Malgun Gothic Semilight"/>
                <a:cs typeface="Malgun Gothic Semilight"/>
              </a:rPr>
              <a:t>95.2%</a:t>
            </a:r>
            <a:endParaRPr sz="1000">
              <a:latin typeface="Malgun Gothic Semilight"/>
              <a:cs typeface="Malgun Gothic Semilight"/>
            </a:endParaRPr>
          </a:p>
          <a:p>
            <a:pPr marR="5080" algn="ctr">
              <a:lnSpc>
                <a:spcPct val="100000"/>
              </a:lnSpc>
              <a:spcBef>
                <a:spcPts val="2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Overall</a:t>
            </a:r>
            <a:r>
              <a:rPr sz="650" spc="1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Accuracy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2653029" y="4554746"/>
            <a:ext cx="386715" cy="36195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45085">
              <a:lnSpc>
                <a:spcPct val="100000"/>
              </a:lnSpc>
              <a:spcBef>
                <a:spcPts val="484"/>
              </a:spcBef>
            </a:pPr>
            <a:r>
              <a:rPr sz="1000" spc="-20" dirty="0">
                <a:solidFill>
                  <a:srgbClr val="DC2525"/>
                </a:solidFill>
                <a:latin typeface="Malgun Gothic Semilight"/>
                <a:cs typeface="Malgun Gothic Semilight"/>
              </a:rPr>
              <a:t>4.8%</a:t>
            </a:r>
            <a:endParaRPr sz="1000">
              <a:latin typeface="Malgun Gothic Semilight"/>
              <a:cs typeface="Malgun Gothic Semilight"/>
            </a:endParaRPr>
          </a:p>
          <a:p>
            <a:pPr>
              <a:lnSpc>
                <a:spcPct val="100000"/>
              </a:lnSpc>
              <a:spcBef>
                <a:spcPts val="2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Error</a:t>
            </a:r>
            <a:r>
              <a:rPr sz="650" spc="4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2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Rate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4051680" y="4364227"/>
            <a:ext cx="1262380" cy="55245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</a:pPr>
            <a:r>
              <a:rPr sz="900" spc="3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Classification</a:t>
            </a:r>
            <a:r>
              <a:rPr sz="900" spc="2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900" spc="3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Statistics</a:t>
            </a:r>
            <a:endParaRPr sz="900">
              <a:latin typeface="Malgun Gothic Semilight"/>
              <a:cs typeface="Malgun Gothic Semilight"/>
            </a:endParaRPr>
          </a:p>
          <a:p>
            <a:pPr marR="144145" algn="ctr">
              <a:lnSpc>
                <a:spcPct val="100000"/>
              </a:lnSpc>
              <a:spcBef>
                <a:spcPts val="795"/>
              </a:spcBef>
            </a:pPr>
            <a:r>
              <a:rPr sz="1000" spc="-50" dirty="0">
                <a:solidFill>
                  <a:srgbClr val="DC2525"/>
                </a:solidFill>
                <a:latin typeface="Malgun Gothic Semilight"/>
                <a:cs typeface="Malgun Gothic Semilight"/>
              </a:rPr>
              <a:t>8</a:t>
            </a:r>
            <a:endParaRPr sz="1000">
              <a:latin typeface="Malgun Gothic Semilight"/>
              <a:cs typeface="Malgun Gothic Semilight"/>
            </a:endParaRPr>
          </a:p>
          <a:p>
            <a:pPr marR="144780" algn="ctr">
              <a:lnSpc>
                <a:spcPct val="100000"/>
              </a:lnSpc>
              <a:spcBef>
                <a:spcPts val="275"/>
              </a:spcBef>
            </a:pP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Classes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6146546" y="4554746"/>
            <a:ext cx="466090" cy="36195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5715">
              <a:lnSpc>
                <a:spcPct val="100000"/>
              </a:lnSpc>
              <a:spcBef>
                <a:spcPts val="484"/>
              </a:spcBef>
            </a:pPr>
            <a:r>
              <a:rPr sz="1000" dirty="0">
                <a:solidFill>
                  <a:srgbClr val="DC2525"/>
                </a:solidFill>
                <a:latin typeface="Malgun Gothic Semilight"/>
                <a:cs typeface="Malgun Gothic Semilight"/>
              </a:rPr>
              <a:t>93-</a:t>
            </a:r>
            <a:r>
              <a:rPr sz="1000" spc="-25" dirty="0">
                <a:solidFill>
                  <a:srgbClr val="DC2525"/>
                </a:solidFill>
                <a:latin typeface="Malgun Gothic Semilight"/>
                <a:cs typeface="Malgun Gothic Semilight"/>
              </a:rPr>
              <a:t>96%</a:t>
            </a:r>
            <a:endParaRPr sz="1000">
              <a:latin typeface="Malgun Gothic Semilight"/>
              <a:cs typeface="Malgun Gothic Semilight"/>
            </a:endParaRPr>
          </a:p>
          <a:p>
            <a:pPr>
              <a:lnSpc>
                <a:spcPct val="100000"/>
              </a:lnSpc>
              <a:spcBef>
                <a:spcPts val="2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Zone</a:t>
            </a:r>
            <a:r>
              <a:rPr sz="650" spc="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Range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7867142" y="4554746"/>
            <a:ext cx="556895" cy="36195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84"/>
              </a:spcBef>
            </a:pPr>
            <a:r>
              <a:rPr sz="1000" spc="-10" dirty="0">
                <a:solidFill>
                  <a:srgbClr val="DC2525"/>
                </a:solidFill>
                <a:latin typeface="Malgun Gothic Semilight"/>
                <a:cs typeface="Malgun Gothic Semilight"/>
              </a:rPr>
              <a:t>Balanced</a:t>
            </a:r>
            <a:endParaRPr sz="1000">
              <a:latin typeface="Malgun Gothic Semilight"/>
              <a:cs typeface="Malgun Gothic Semilight"/>
            </a:endParaRPr>
          </a:p>
          <a:p>
            <a:pPr marL="33020">
              <a:lnSpc>
                <a:spcPct val="100000"/>
              </a:lnSpc>
              <a:spcBef>
                <a:spcPts val="275"/>
              </a:spcBef>
            </a:pP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Performance</a:t>
            </a:r>
            <a:endParaRPr sz="650">
              <a:latin typeface="Malgun Gothic Semilight"/>
              <a:cs typeface="Malgun Gothic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24398449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502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33927" y="365759"/>
            <a:ext cx="170687" cy="170687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590290" y="325373"/>
            <a:ext cx="2262505" cy="23050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/>
              <a:t>Real-</a:t>
            </a:r>
            <a:r>
              <a:rPr spc="50" dirty="0"/>
              <a:t>time</a:t>
            </a:r>
            <a:r>
              <a:rPr spc="270" dirty="0"/>
              <a:t> </a:t>
            </a:r>
            <a:r>
              <a:rPr dirty="0"/>
              <a:t>Operation</a:t>
            </a:r>
            <a:r>
              <a:rPr spc="345" dirty="0"/>
              <a:t> </a:t>
            </a:r>
            <a:r>
              <a:rPr spc="-10" dirty="0"/>
              <a:t>Results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376421" y="588721"/>
            <a:ext cx="2460625" cy="16510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Live</a:t>
            </a:r>
            <a:r>
              <a:rPr sz="900" spc="-4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System</a:t>
            </a:r>
            <a:r>
              <a:rPr sz="900" spc="-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Performance</a:t>
            </a:r>
            <a:r>
              <a:rPr sz="900" spc="-6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and</a:t>
            </a:r>
            <a:r>
              <a:rPr sz="900" spc="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Response</a:t>
            </a:r>
            <a:r>
              <a:rPr sz="90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Analysis</a:t>
            </a:r>
            <a:endParaRPr sz="900">
              <a:latin typeface="Malgun Gothic Semilight"/>
              <a:cs typeface="Malgun Gothic Semilight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15823" y="1072895"/>
            <a:ext cx="2893060" cy="2788920"/>
            <a:chOff x="115823" y="1072895"/>
            <a:chExt cx="2893060" cy="2788920"/>
          </a:xfrm>
        </p:grpSpPr>
        <p:sp>
          <p:nvSpPr>
            <p:cNvPr id="7" name="object 7"/>
            <p:cNvSpPr/>
            <p:nvPr/>
          </p:nvSpPr>
          <p:spPr>
            <a:xfrm>
              <a:off x="115823" y="1072895"/>
              <a:ext cx="2893060" cy="2788920"/>
            </a:xfrm>
            <a:custGeom>
              <a:avLst/>
              <a:gdLst/>
              <a:ahLst/>
              <a:cxnLst/>
              <a:rect l="l" t="t" r="r" b="b"/>
              <a:pathLst>
                <a:path w="2893060" h="2788920">
                  <a:moveTo>
                    <a:pt x="2892552" y="0"/>
                  </a:moveTo>
                  <a:lnTo>
                    <a:pt x="0" y="0"/>
                  </a:lnTo>
                  <a:lnTo>
                    <a:pt x="0" y="2788919"/>
                  </a:lnTo>
                  <a:lnTo>
                    <a:pt x="2892552" y="2788919"/>
                  </a:lnTo>
                  <a:lnTo>
                    <a:pt x="289255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15823" y="1072895"/>
              <a:ext cx="27940" cy="2788920"/>
            </a:xfrm>
            <a:custGeom>
              <a:avLst/>
              <a:gdLst/>
              <a:ahLst/>
              <a:cxnLst/>
              <a:rect l="l" t="t" r="r" b="b"/>
              <a:pathLst>
                <a:path w="27939" h="2788920">
                  <a:moveTo>
                    <a:pt x="27432" y="0"/>
                  </a:moveTo>
                  <a:lnTo>
                    <a:pt x="0" y="0"/>
                  </a:lnTo>
                  <a:lnTo>
                    <a:pt x="0" y="2788919"/>
                  </a:lnTo>
                  <a:lnTo>
                    <a:pt x="27432" y="2788919"/>
                  </a:lnTo>
                  <a:lnTo>
                    <a:pt x="27432" y="0"/>
                  </a:lnTo>
                  <a:close/>
                </a:path>
              </a:pathLst>
            </a:custGeom>
            <a:solidFill>
              <a:srgbClr val="8A5C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8600" y="1222247"/>
              <a:ext cx="112776" cy="128015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385673" y="1191513"/>
            <a:ext cx="1450975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Response</a:t>
            </a:r>
            <a:r>
              <a:rPr sz="1000" spc="17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Time</a:t>
            </a:r>
            <a:r>
              <a:rPr sz="1000" spc="25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Analysis</a:t>
            </a:r>
            <a:endParaRPr sz="1000">
              <a:latin typeface="Malgun Gothic Semilight"/>
              <a:cs typeface="Malgun Gothic Semilight"/>
            </a:endParaRPr>
          </a:p>
        </p:txBody>
      </p:sp>
      <p:graphicFrame>
        <p:nvGraphicFramePr>
          <p:cNvPr id="11" name="object 11"/>
          <p:cNvGraphicFramePr>
            <a:graphicFrameLocks noGrp="1"/>
          </p:cNvGraphicFramePr>
          <p:nvPr/>
        </p:nvGraphicFramePr>
        <p:xfrm>
          <a:off x="228600" y="1472183"/>
          <a:ext cx="2667000" cy="22726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6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4355">
                <a:tc>
                  <a:txBody>
                    <a:bodyPr/>
                    <a:lstStyle/>
                    <a:p>
                      <a:pPr marL="69850" algn="ctr">
                        <a:lnSpc>
                          <a:spcPct val="100000"/>
                        </a:lnSpc>
                        <a:spcBef>
                          <a:spcPts val="870"/>
                        </a:spcBef>
                      </a:pPr>
                      <a:r>
                        <a:rPr sz="1000" spc="-2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&lt;5ms</a:t>
                      </a:r>
                      <a:endParaRPr sz="1000">
                        <a:latin typeface="Malgun Gothic Semilight"/>
                        <a:cs typeface="Malgun Gothic Semilight"/>
                      </a:endParaRPr>
                    </a:p>
                    <a:p>
                      <a:pPr marL="72390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Data</a:t>
                      </a:r>
                      <a:r>
                        <a:rPr sz="800" spc="-3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Processing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10490" marB="0"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7B39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3565">
                <a:tc>
                  <a:txBody>
                    <a:bodyPr/>
                    <a:lstStyle/>
                    <a:p>
                      <a:pPr marL="69850" algn="ctr">
                        <a:lnSpc>
                          <a:spcPct val="100000"/>
                        </a:lnSpc>
                        <a:spcBef>
                          <a:spcPts val="1095"/>
                        </a:spcBef>
                      </a:pPr>
                      <a:r>
                        <a:rPr sz="1000" spc="-2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&lt;3ms</a:t>
                      </a:r>
                      <a:endParaRPr sz="1000">
                        <a:latin typeface="Malgun Gothic Semilight"/>
                        <a:cs typeface="Malgun Gothic Semilight"/>
                      </a:endParaRPr>
                    </a:p>
                    <a:p>
                      <a:pPr marL="72390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80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AI</a:t>
                      </a:r>
                      <a:r>
                        <a:rPr sz="800" spc="-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Inference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39065" marB="0">
                    <a:lnT w="5715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7B39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1660">
                <a:tc>
                  <a:txBody>
                    <a:bodyPr/>
                    <a:lstStyle/>
                    <a:p>
                      <a:pPr marL="69850" algn="ctr">
                        <a:lnSpc>
                          <a:spcPct val="100000"/>
                        </a:lnSpc>
                        <a:spcBef>
                          <a:spcPts val="1090"/>
                        </a:spcBef>
                      </a:pPr>
                      <a:r>
                        <a:rPr sz="1000" spc="-2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&lt;2ms</a:t>
                      </a:r>
                      <a:endParaRPr sz="1000">
                        <a:latin typeface="Malgun Gothic Semilight"/>
                        <a:cs typeface="Malgun Gothic Semilight"/>
                      </a:endParaRPr>
                    </a:p>
                    <a:p>
                      <a:pPr marL="70485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Output</a:t>
                      </a:r>
                      <a:r>
                        <a:rPr sz="800" spc="-5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Display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38430" marB="0">
                    <a:lnT w="7620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7B39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3085">
                <a:tc>
                  <a:txBody>
                    <a:bodyPr/>
                    <a:lstStyle/>
                    <a:p>
                      <a:pPr marL="69850" algn="ctr">
                        <a:lnSpc>
                          <a:spcPct val="100000"/>
                        </a:lnSpc>
                        <a:spcBef>
                          <a:spcPts val="1100"/>
                        </a:spcBef>
                      </a:pPr>
                      <a:r>
                        <a:rPr sz="1000" spc="-1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&lt;20ms</a:t>
                      </a:r>
                      <a:endParaRPr sz="1000">
                        <a:latin typeface="Malgun Gothic Semilight"/>
                        <a:cs typeface="Malgun Gothic Semilight"/>
                      </a:endParaRPr>
                    </a:p>
                    <a:p>
                      <a:pPr marL="69850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80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Total</a:t>
                      </a:r>
                      <a:r>
                        <a:rPr sz="800" spc="3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20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End-to-</a:t>
                      </a:r>
                      <a:r>
                        <a:rPr sz="800" spc="-25" dirty="0">
                          <a:solidFill>
                            <a:srgbClr val="FFFFFF"/>
                          </a:solidFill>
                          <a:latin typeface="Malgun Gothic Semilight"/>
                          <a:cs typeface="Malgun Gothic Semilight"/>
                        </a:rPr>
                        <a:t>End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39700" marB="0">
                    <a:lnT w="76200">
                      <a:solidFill>
                        <a:srgbClr val="FFFFFF"/>
                      </a:solidFill>
                      <a:prstDash val="solid"/>
                    </a:lnT>
                    <a:solidFill>
                      <a:srgbClr val="7B39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2" name="object 12"/>
          <p:cNvGrpSpPr/>
          <p:nvPr/>
        </p:nvGrpSpPr>
        <p:grpSpPr>
          <a:xfrm>
            <a:off x="3124200" y="1072895"/>
            <a:ext cx="2895600" cy="2788920"/>
            <a:chOff x="3124200" y="1072895"/>
            <a:chExt cx="2895600" cy="2788920"/>
          </a:xfrm>
        </p:grpSpPr>
        <p:sp>
          <p:nvSpPr>
            <p:cNvPr id="13" name="object 13"/>
            <p:cNvSpPr/>
            <p:nvPr/>
          </p:nvSpPr>
          <p:spPr>
            <a:xfrm>
              <a:off x="3124200" y="1072895"/>
              <a:ext cx="2895600" cy="2788920"/>
            </a:xfrm>
            <a:custGeom>
              <a:avLst/>
              <a:gdLst/>
              <a:ahLst/>
              <a:cxnLst/>
              <a:rect l="l" t="t" r="r" b="b"/>
              <a:pathLst>
                <a:path w="2895600" h="2788920">
                  <a:moveTo>
                    <a:pt x="2895600" y="0"/>
                  </a:moveTo>
                  <a:lnTo>
                    <a:pt x="0" y="0"/>
                  </a:lnTo>
                  <a:lnTo>
                    <a:pt x="0" y="2788919"/>
                  </a:lnTo>
                  <a:lnTo>
                    <a:pt x="2895600" y="2788919"/>
                  </a:lnTo>
                  <a:lnTo>
                    <a:pt x="28956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124200" y="1072895"/>
              <a:ext cx="27940" cy="2788920"/>
            </a:xfrm>
            <a:custGeom>
              <a:avLst/>
              <a:gdLst/>
              <a:ahLst/>
              <a:cxnLst/>
              <a:rect l="l" t="t" r="r" b="b"/>
              <a:pathLst>
                <a:path w="27939" h="2788920">
                  <a:moveTo>
                    <a:pt x="27431" y="0"/>
                  </a:moveTo>
                  <a:lnTo>
                    <a:pt x="0" y="0"/>
                  </a:lnTo>
                  <a:lnTo>
                    <a:pt x="0" y="2788919"/>
                  </a:lnTo>
                  <a:lnTo>
                    <a:pt x="27431" y="2788919"/>
                  </a:lnTo>
                  <a:lnTo>
                    <a:pt x="27431" y="0"/>
                  </a:lnTo>
                  <a:close/>
                </a:path>
              </a:pathLst>
            </a:custGeom>
            <a:solidFill>
              <a:srgbClr val="8A5C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236976" y="1222247"/>
              <a:ext cx="131063" cy="128015"/>
            </a:xfrm>
            <a:prstGeom prst="rect">
              <a:avLst/>
            </a:prstGeom>
          </p:spPr>
        </p:pic>
      </p:grpSp>
      <p:sp>
        <p:nvSpPr>
          <p:cNvPr id="16" name="object 16"/>
          <p:cNvSpPr txBox="1"/>
          <p:nvPr/>
        </p:nvSpPr>
        <p:spPr>
          <a:xfrm>
            <a:off x="3412616" y="1191513"/>
            <a:ext cx="1425575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Detection</a:t>
            </a:r>
            <a:r>
              <a:rPr sz="1000" spc="39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Performance</a:t>
            </a:r>
            <a:endParaRPr sz="1000">
              <a:latin typeface="Malgun Gothic Semilight"/>
              <a:cs typeface="Malgun Gothic Semilight"/>
            </a:endParaRPr>
          </a:p>
        </p:txBody>
      </p:sp>
      <p:graphicFrame>
        <p:nvGraphicFramePr>
          <p:cNvPr id="17" name="object 17"/>
          <p:cNvGraphicFramePr>
            <a:graphicFrameLocks noGrp="1"/>
          </p:cNvGraphicFramePr>
          <p:nvPr/>
        </p:nvGraphicFramePr>
        <p:xfrm>
          <a:off x="3236976" y="1472183"/>
          <a:ext cx="2667000" cy="19431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6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1475"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sz="65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True</a:t>
                      </a:r>
                      <a:r>
                        <a:rPr sz="650" spc="165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Positive</a:t>
                      </a:r>
                      <a:r>
                        <a:rPr sz="650" spc="245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2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Rate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  <a:p>
                      <a:pPr marL="5905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94.7%</a:t>
                      </a:r>
                      <a:r>
                        <a:rPr sz="650" spc="4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average</a:t>
                      </a:r>
                      <a:r>
                        <a:rPr sz="650" spc="7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across</a:t>
                      </a:r>
                      <a:r>
                        <a:rPr sz="650" spc="7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2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zones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60325" marB="0"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F5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0685">
                <a:tc>
                  <a:txBody>
                    <a:bodyPr/>
                    <a:lstStyle/>
                    <a:p>
                      <a:pPr marL="59055" marR="1867535">
                        <a:lnSpc>
                          <a:spcPct val="118500"/>
                        </a:lnSpc>
                        <a:spcBef>
                          <a:spcPts val="560"/>
                        </a:spcBef>
                      </a:pPr>
                      <a:r>
                        <a:rPr sz="65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False</a:t>
                      </a:r>
                      <a:r>
                        <a:rPr sz="650" spc="195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Positive</a:t>
                      </a:r>
                      <a:r>
                        <a:rPr sz="650" spc="235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2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Rate</a:t>
                      </a:r>
                      <a:r>
                        <a:rPr sz="650" spc="50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2.1%</a:t>
                      </a:r>
                      <a:r>
                        <a:rPr sz="650" spc="12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system-</a:t>
                      </a:r>
                      <a:r>
                        <a:rPr sz="650" spc="-2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wide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71120" marB="0">
                    <a:lnT w="5715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F5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8780">
                <a:tc>
                  <a:txBody>
                    <a:bodyPr/>
                    <a:lstStyle/>
                    <a:p>
                      <a:pPr marL="59055" marR="1720850">
                        <a:lnSpc>
                          <a:spcPct val="118500"/>
                        </a:lnSpc>
                        <a:spcBef>
                          <a:spcPts val="555"/>
                        </a:spcBef>
                      </a:pPr>
                      <a:r>
                        <a:rPr sz="65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Detection</a:t>
                      </a:r>
                      <a:r>
                        <a:rPr sz="650" spc="34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Latency</a:t>
                      </a:r>
                      <a:r>
                        <a:rPr sz="650" spc="50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15ms</a:t>
                      </a:r>
                      <a:r>
                        <a:rPr sz="650" spc="4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average</a:t>
                      </a:r>
                      <a:r>
                        <a:rPr sz="650" spc="9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response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70485" marB="0">
                    <a:lnT w="7620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F5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8780"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sz="650" spc="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Confidence</a:t>
                      </a:r>
                      <a:r>
                        <a:rPr sz="650" spc="229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Score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  <a:p>
                      <a:pPr marL="5905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87.3%</a:t>
                      </a:r>
                      <a:r>
                        <a:rPr sz="650" spc="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average</a:t>
                      </a:r>
                      <a:r>
                        <a:rPr sz="650" spc="6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confidence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89535" marB="0">
                    <a:lnT w="7620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F5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3380"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65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Missed</a:t>
                      </a:r>
                      <a:r>
                        <a:rPr sz="650" spc="175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Detections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  <a:p>
                      <a:pPr marL="5905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3.2%</a:t>
                      </a:r>
                      <a:r>
                        <a:rPr sz="650" spc="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false</a:t>
                      </a:r>
                      <a:r>
                        <a:rPr sz="650" spc="6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negative</a:t>
                      </a:r>
                      <a:r>
                        <a:rPr sz="650" spc="6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2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rate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90170" marB="0">
                    <a:lnT w="76200">
                      <a:solidFill>
                        <a:srgbClr val="FFFFFF"/>
                      </a:solidFill>
                      <a:prstDash val="solid"/>
                    </a:lnT>
                    <a:solidFill>
                      <a:srgbClr val="F5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18" name="object 18"/>
          <p:cNvGrpSpPr/>
          <p:nvPr/>
        </p:nvGrpSpPr>
        <p:grpSpPr>
          <a:xfrm>
            <a:off x="6132576" y="1072895"/>
            <a:ext cx="2898775" cy="2788920"/>
            <a:chOff x="6132576" y="1072895"/>
            <a:chExt cx="2898775" cy="2788920"/>
          </a:xfrm>
        </p:grpSpPr>
        <p:sp>
          <p:nvSpPr>
            <p:cNvPr id="19" name="object 19"/>
            <p:cNvSpPr/>
            <p:nvPr/>
          </p:nvSpPr>
          <p:spPr>
            <a:xfrm>
              <a:off x="6132576" y="1072895"/>
              <a:ext cx="2898775" cy="2788920"/>
            </a:xfrm>
            <a:custGeom>
              <a:avLst/>
              <a:gdLst/>
              <a:ahLst/>
              <a:cxnLst/>
              <a:rect l="l" t="t" r="r" b="b"/>
              <a:pathLst>
                <a:path w="2898775" h="2788920">
                  <a:moveTo>
                    <a:pt x="2898648" y="0"/>
                  </a:moveTo>
                  <a:lnTo>
                    <a:pt x="0" y="0"/>
                  </a:lnTo>
                  <a:lnTo>
                    <a:pt x="0" y="2788919"/>
                  </a:lnTo>
                  <a:lnTo>
                    <a:pt x="2898648" y="2788919"/>
                  </a:lnTo>
                  <a:lnTo>
                    <a:pt x="28986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6132576" y="1072895"/>
              <a:ext cx="30480" cy="2788920"/>
            </a:xfrm>
            <a:custGeom>
              <a:avLst/>
              <a:gdLst/>
              <a:ahLst/>
              <a:cxnLst/>
              <a:rect l="l" t="t" r="r" b="b"/>
              <a:pathLst>
                <a:path w="30479" h="2788920">
                  <a:moveTo>
                    <a:pt x="30479" y="0"/>
                  </a:moveTo>
                  <a:lnTo>
                    <a:pt x="0" y="0"/>
                  </a:lnTo>
                  <a:lnTo>
                    <a:pt x="0" y="2788919"/>
                  </a:lnTo>
                  <a:lnTo>
                    <a:pt x="30479" y="2788919"/>
                  </a:lnTo>
                  <a:lnTo>
                    <a:pt x="30479" y="0"/>
                  </a:lnTo>
                  <a:close/>
                </a:path>
              </a:pathLst>
            </a:custGeom>
            <a:solidFill>
              <a:srgbClr val="8A5C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248400" y="1222247"/>
              <a:ext cx="128015" cy="128015"/>
            </a:xfrm>
            <a:prstGeom prst="rect">
              <a:avLst/>
            </a:prstGeom>
          </p:spPr>
        </p:pic>
      </p:grpSp>
      <p:sp>
        <p:nvSpPr>
          <p:cNvPr id="22" name="object 22"/>
          <p:cNvSpPr txBox="1"/>
          <p:nvPr/>
        </p:nvSpPr>
        <p:spPr>
          <a:xfrm>
            <a:off x="6423786" y="1191513"/>
            <a:ext cx="1090930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System</a:t>
            </a:r>
            <a:r>
              <a:rPr sz="1000" spc="18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spc="4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Reliability</a:t>
            </a:r>
            <a:endParaRPr sz="1000">
              <a:latin typeface="Malgun Gothic Semilight"/>
              <a:cs typeface="Malgun Gothic Semilight"/>
            </a:endParaRPr>
          </a:p>
        </p:txBody>
      </p:sp>
      <p:graphicFrame>
        <p:nvGraphicFramePr>
          <p:cNvPr id="23" name="object 23"/>
          <p:cNvGraphicFramePr>
            <a:graphicFrameLocks noGrp="1"/>
          </p:cNvGraphicFramePr>
          <p:nvPr/>
        </p:nvGraphicFramePr>
        <p:xfrm>
          <a:off x="6248400" y="1472183"/>
          <a:ext cx="2667000" cy="19431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6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1475"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sz="65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Uptime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  <a:p>
                      <a:pPr marL="5905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99.9%</a:t>
                      </a:r>
                      <a:r>
                        <a:rPr sz="650" spc="4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operational</a:t>
                      </a:r>
                      <a:r>
                        <a:rPr sz="650" spc="12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availability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60325" marB="0"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F5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0685">
                <a:tc>
                  <a:txBody>
                    <a:bodyPr/>
                    <a:lstStyle/>
                    <a:p>
                      <a:pPr marL="59055" marR="1651000">
                        <a:lnSpc>
                          <a:spcPct val="118500"/>
                        </a:lnSpc>
                        <a:spcBef>
                          <a:spcPts val="560"/>
                        </a:spcBef>
                      </a:pPr>
                      <a:r>
                        <a:rPr sz="65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Error</a:t>
                      </a:r>
                      <a:r>
                        <a:rPr sz="650" spc="135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Recovery</a:t>
                      </a:r>
                      <a:r>
                        <a:rPr sz="650" spc="50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Automatic</a:t>
                      </a:r>
                      <a:r>
                        <a:rPr sz="650" spc="6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fault</a:t>
                      </a:r>
                      <a:r>
                        <a:rPr sz="650" spc="6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tolerance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71120" marB="0">
                    <a:lnT w="5715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F5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8780"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sz="65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Data</a:t>
                      </a:r>
                      <a:r>
                        <a:rPr sz="650" spc="135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Integrity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  <a:p>
                      <a:pPr marL="59055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100%</a:t>
                      </a:r>
                      <a:r>
                        <a:rPr sz="650" spc="10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transmission</a:t>
                      </a:r>
                      <a:r>
                        <a:rPr sz="650" spc="7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accuracy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88900" marB="0">
                    <a:lnT w="7620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F5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8780"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sz="650" spc="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Resource</a:t>
                      </a:r>
                      <a:r>
                        <a:rPr sz="650" spc="15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Usage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  <a:p>
                      <a:pPr marL="5905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Stable</a:t>
                      </a:r>
                      <a:r>
                        <a:rPr sz="650" spc="10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memory/CPU</a:t>
                      </a:r>
                      <a:r>
                        <a:rPr sz="650" spc="9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consumption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89535" marB="0">
                    <a:lnT w="7620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F5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3380"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65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Continuous</a:t>
                      </a:r>
                      <a:r>
                        <a:rPr sz="650" spc="395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Operation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  <a:p>
                      <a:pPr marL="5905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24/7</a:t>
                      </a:r>
                      <a:r>
                        <a:rPr sz="650" spc="7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monitoring</a:t>
                      </a:r>
                      <a:r>
                        <a:rPr sz="650" spc="4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capability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90170" marB="0">
                    <a:lnT w="76200">
                      <a:solidFill>
                        <a:srgbClr val="FFFFFF"/>
                      </a:solidFill>
                      <a:prstDash val="solid"/>
                    </a:lnT>
                    <a:solidFill>
                      <a:srgbClr val="F5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24" name="object 24"/>
          <p:cNvGrpSpPr/>
          <p:nvPr/>
        </p:nvGrpSpPr>
        <p:grpSpPr>
          <a:xfrm>
            <a:off x="117347" y="3948683"/>
            <a:ext cx="2164080" cy="871855"/>
            <a:chOff x="117347" y="3948683"/>
            <a:chExt cx="2164080" cy="871855"/>
          </a:xfrm>
        </p:grpSpPr>
        <p:sp>
          <p:nvSpPr>
            <p:cNvPr id="25" name="object 25"/>
            <p:cNvSpPr/>
            <p:nvPr/>
          </p:nvSpPr>
          <p:spPr>
            <a:xfrm>
              <a:off x="117347" y="3948683"/>
              <a:ext cx="2164080" cy="871855"/>
            </a:xfrm>
            <a:custGeom>
              <a:avLst/>
              <a:gdLst/>
              <a:ahLst/>
              <a:cxnLst/>
              <a:rect l="l" t="t" r="r" b="b"/>
              <a:pathLst>
                <a:path w="2164080" h="871854">
                  <a:moveTo>
                    <a:pt x="2164080" y="0"/>
                  </a:moveTo>
                  <a:lnTo>
                    <a:pt x="0" y="0"/>
                  </a:lnTo>
                  <a:lnTo>
                    <a:pt x="0" y="871727"/>
                  </a:lnTo>
                  <a:lnTo>
                    <a:pt x="2164080" y="871727"/>
                  </a:lnTo>
                  <a:lnTo>
                    <a:pt x="2164080" y="0"/>
                  </a:lnTo>
                  <a:close/>
                </a:path>
              </a:pathLst>
            </a:custGeom>
            <a:solidFill>
              <a:srgbClr val="E9D4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" name="object 2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30808" y="4075175"/>
              <a:ext cx="131064" cy="128015"/>
            </a:xfrm>
            <a:prstGeom prst="rect">
              <a:avLst/>
            </a:prstGeom>
          </p:spPr>
        </p:pic>
      </p:grpSp>
      <p:sp>
        <p:nvSpPr>
          <p:cNvPr id="27" name="object 27"/>
          <p:cNvSpPr txBox="1"/>
          <p:nvPr/>
        </p:nvSpPr>
        <p:spPr>
          <a:xfrm>
            <a:off x="117347" y="3948683"/>
            <a:ext cx="2164080" cy="871855"/>
          </a:xfrm>
          <a:prstGeom prst="rect">
            <a:avLst/>
          </a:prstGeom>
          <a:ln w="3175">
            <a:solidFill>
              <a:srgbClr val="8A5CF6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20"/>
              </a:spcBef>
            </a:pPr>
            <a:endParaRPr sz="800">
              <a:latin typeface="Times New Roman"/>
              <a:cs typeface="Times New Roman"/>
            </a:endParaRPr>
          </a:p>
          <a:p>
            <a:pPr marL="567055">
              <a:lnSpc>
                <a:spcPct val="100000"/>
              </a:lnSpc>
            </a:pP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Continuous</a:t>
            </a:r>
            <a:r>
              <a:rPr sz="800" spc="23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Monitoring</a:t>
            </a:r>
            <a:endParaRPr sz="800">
              <a:latin typeface="Malgun Gothic Semilight"/>
              <a:cs typeface="Malgun Gothic Semilight"/>
            </a:endParaRPr>
          </a:p>
          <a:p>
            <a:pPr marL="603885">
              <a:lnSpc>
                <a:spcPct val="100000"/>
              </a:lnSpc>
              <a:spcBef>
                <a:spcPts val="1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Non-stop</a:t>
            </a:r>
            <a:r>
              <a:rPr sz="650" spc="114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fault</a:t>
            </a:r>
            <a:r>
              <a:rPr sz="650" spc="6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surveillance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2366772" y="3948683"/>
            <a:ext cx="2164080" cy="871855"/>
            <a:chOff x="2366772" y="3948683"/>
            <a:chExt cx="2164080" cy="871855"/>
          </a:xfrm>
        </p:grpSpPr>
        <p:sp>
          <p:nvSpPr>
            <p:cNvPr id="29" name="object 29"/>
            <p:cNvSpPr/>
            <p:nvPr/>
          </p:nvSpPr>
          <p:spPr>
            <a:xfrm>
              <a:off x="2366772" y="3948683"/>
              <a:ext cx="2164080" cy="871855"/>
            </a:xfrm>
            <a:custGeom>
              <a:avLst/>
              <a:gdLst/>
              <a:ahLst/>
              <a:cxnLst/>
              <a:rect l="l" t="t" r="r" b="b"/>
              <a:pathLst>
                <a:path w="2164079" h="871854">
                  <a:moveTo>
                    <a:pt x="2164079" y="0"/>
                  </a:moveTo>
                  <a:lnTo>
                    <a:pt x="0" y="0"/>
                  </a:lnTo>
                  <a:lnTo>
                    <a:pt x="0" y="871727"/>
                  </a:lnTo>
                  <a:lnTo>
                    <a:pt x="2164079" y="871727"/>
                  </a:lnTo>
                  <a:lnTo>
                    <a:pt x="2164079" y="0"/>
                  </a:lnTo>
                  <a:close/>
                </a:path>
              </a:pathLst>
            </a:custGeom>
            <a:solidFill>
              <a:srgbClr val="E9D4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0" name="object 3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389375" y="4075175"/>
              <a:ext cx="112775" cy="128015"/>
            </a:xfrm>
            <a:prstGeom prst="rect">
              <a:avLst/>
            </a:prstGeom>
          </p:spPr>
        </p:pic>
      </p:grpSp>
      <p:sp>
        <p:nvSpPr>
          <p:cNvPr id="31" name="object 31"/>
          <p:cNvSpPr txBox="1"/>
          <p:nvPr/>
        </p:nvSpPr>
        <p:spPr>
          <a:xfrm>
            <a:off x="2366772" y="3948683"/>
            <a:ext cx="2164080" cy="871855"/>
          </a:xfrm>
          <a:prstGeom prst="rect">
            <a:avLst/>
          </a:prstGeom>
          <a:ln w="3175">
            <a:solidFill>
              <a:srgbClr val="8A5CF6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20"/>
              </a:spcBef>
            </a:pPr>
            <a:endParaRPr sz="800">
              <a:latin typeface="Times New Roman"/>
              <a:cs typeface="Times New Roman"/>
            </a:endParaRPr>
          </a:p>
          <a:p>
            <a:pPr marL="62865" algn="ctr">
              <a:lnSpc>
                <a:spcPct val="100000"/>
              </a:lnSpc>
            </a:pP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Instant</a:t>
            </a:r>
            <a:r>
              <a:rPr sz="800" spc="18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Alerts</a:t>
            </a:r>
            <a:endParaRPr sz="800">
              <a:latin typeface="Malgun Gothic Semilight"/>
              <a:cs typeface="Malgun Gothic Semilight"/>
            </a:endParaRPr>
          </a:p>
          <a:p>
            <a:pPr marL="62230" algn="ctr">
              <a:lnSpc>
                <a:spcPct val="100000"/>
              </a:lnSpc>
              <a:spcBef>
                <a:spcPts val="1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Immediate</a:t>
            </a:r>
            <a:r>
              <a:rPr sz="650" spc="9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fault</a:t>
            </a:r>
            <a:r>
              <a:rPr sz="650" spc="5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notification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32" name="object 32"/>
          <p:cNvGrpSpPr/>
          <p:nvPr/>
        </p:nvGrpSpPr>
        <p:grpSpPr>
          <a:xfrm>
            <a:off x="4616196" y="3948683"/>
            <a:ext cx="2164080" cy="871855"/>
            <a:chOff x="4616196" y="3948683"/>
            <a:chExt cx="2164080" cy="871855"/>
          </a:xfrm>
        </p:grpSpPr>
        <p:sp>
          <p:nvSpPr>
            <p:cNvPr id="33" name="object 33"/>
            <p:cNvSpPr/>
            <p:nvPr/>
          </p:nvSpPr>
          <p:spPr>
            <a:xfrm>
              <a:off x="4616196" y="3948683"/>
              <a:ext cx="2164080" cy="871855"/>
            </a:xfrm>
            <a:custGeom>
              <a:avLst/>
              <a:gdLst/>
              <a:ahLst/>
              <a:cxnLst/>
              <a:rect l="l" t="t" r="r" b="b"/>
              <a:pathLst>
                <a:path w="2164079" h="871854">
                  <a:moveTo>
                    <a:pt x="2164079" y="0"/>
                  </a:moveTo>
                  <a:lnTo>
                    <a:pt x="0" y="0"/>
                  </a:lnTo>
                  <a:lnTo>
                    <a:pt x="0" y="871727"/>
                  </a:lnTo>
                  <a:lnTo>
                    <a:pt x="2164079" y="871727"/>
                  </a:lnTo>
                  <a:lnTo>
                    <a:pt x="2164079" y="0"/>
                  </a:lnTo>
                  <a:close/>
                </a:path>
              </a:pathLst>
            </a:custGeom>
            <a:solidFill>
              <a:srgbClr val="E9D4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4" name="object 3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632704" y="4075175"/>
              <a:ext cx="128015" cy="128015"/>
            </a:xfrm>
            <a:prstGeom prst="rect">
              <a:avLst/>
            </a:prstGeom>
          </p:spPr>
        </p:pic>
      </p:grpSp>
      <p:sp>
        <p:nvSpPr>
          <p:cNvPr id="35" name="object 35"/>
          <p:cNvSpPr txBox="1"/>
          <p:nvPr/>
        </p:nvSpPr>
        <p:spPr>
          <a:xfrm>
            <a:off x="4616196" y="3948683"/>
            <a:ext cx="2164080" cy="871855"/>
          </a:xfrm>
          <a:prstGeom prst="rect">
            <a:avLst/>
          </a:prstGeom>
          <a:ln w="3175">
            <a:solidFill>
              <a:srgbClr val="8A5CF6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20"/>
              </a:spcBef>
            </a:pPr>
            <a:endParaRPr sz="800">
              <a:latin typeface="Times New Roman"/>
              <a:cs typeface="Times New Roman"/>
            </a:endParaRPr>
          </a:p>
          <a:p>
            <a:pPr marL="66040" algn="ctr">
              <a:lnSpc>
                <a:spcPct val="100000"/>
              </a:lnSpc>
            </a:pP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Live</a:t>
            </a:r>
            <a:r>
              <a:rPr sz="800" spc="6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Analytics</a:t>
            </a:r>
            <a:endParaRPr sz="800">
              <a:latin typeface="Malgun Gothic Semilight"/>
              <a:cs typeface="Malgun Gothic Semilight"/>
            </a:endParaRPr>
          </a:p>
          <a:p>
            <a:pPr marL="68580" algn="ctr">
              <a:lnSpc>
                <a:spcPct val="100000"/>
              </a:lnSpc>
              <a:spcBef>
                <a:spcPts val="1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Real-time</a:t>
            </a:r>
            <a:r>
              <a:rPr sz="650" spc="114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performance</a:t>
            </a:r>
            <a:r>
              <a:rPr sz="650" spc="12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metrics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36" name="object 36"/>
          <p:cNvGrpSpPr/>
          <p:nvPr/>
        </p:nvGrpSpPr>
        <p:grpSpPr>
          <a:xfrm>
            <a:off x="6865619" y="3948683"/>
            <a:ext cx="2167255" cy="871855"/>
            <a:chOff x="6865619" y="3948683"/>
            <a:chExt cx="2167255" cy="871855"/>
          </a:xfrm>
        </p:grpSpPr>
        <p:sp>
          <p:nvSpPr>
            <p:cNvPr id="37" name="object 37"/>
            <p:cNvSpPr/>
            <p:nvPr/>
          </p:nvSpPr>
          <p:spPr>
            <a:xfrm>
              <a:off x="6865619" y="3948683"/>
              <a:ext cx="2167255" cy="871855"/>
            </a:xfrm>
            <a:custGeom>
              <a:avLst/>
              <a:gdLst/>
              <a:ahLst/>
              <a:cxnLst/>
              <a:rect l="l" t="t" r="r" b="b"/>
              <a:pathLst>
                <a:path w="2167254" h="871854">
                  <a:moveTo>
                    <a:pt x="2167128" y="0"/>
                  </a:moveTo>
                  <a:lnTo>
                    <a:pt x="0" y="0"/>
                  </a:lnTo>
                  <a:lnTo>
                    <a:pt x="0" y="871727"/>
                  </a:lnTo>
                  <a:lnTo>
                    <a:pt x="2167128" y="871727"/>
                  </a:lnTo>
                  <a:lnTo>
                    <a:pt x="2167128" y="0"/>
                  </a:lnTo>
                  <a:close/>
                </a:path>
              </a:pathLst>
            </a:custGeom>
            <a:solidFill>
              <a:srgbClr val="E9D4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8" name="object 3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891271" y="4075175"/>
              <a:ext cx="112774" cy="128015"/>
            </a:xfrm>
            <a:prstGeom prst="rect">
              <a:avLst/>
            </a:prstGeom>
          </p:spPr>
        </p:pic>
      </p:grpSp>
      <p:sp>
        <p:nvSpPr>
          <p:cNvPr id="39" name="object 39"/>
          <p:cNvSpPr txBox="1"/>
          <p:nvPr/>
        </p:nvSpPr>
        <p:spPr>
          <a:xfrm>
            <a:off x="6865619" y="3948683"/>
            <a:ext cx="2167255" cy="871855"/>
          </a:xfrm>
          <a:prstGeom prst="rect">
            <a:avLst/>
          </a:prstGeom>
          <a:ln w="3175">
            <a:solidFill>
              <a:srgbClr val="8A5CF6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20"/>
              </a:spcBef>
            </a:pPr>
            <a:endParaRPr sz="800">
              <a:latin typeface="Times New Roman"/>
              <a:cs typeface="Times New Roman"/>
            </a:endParaRPr>
          </a:p>
          <a:p>
            <a:pPr marL="68580" algn="ctr">
              <a:lnSpc>
                <a:spcPct val="100000"/>
              </a:lnSpc>
            </a:pP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Data</a:t>
            </a:r>
            <a:r>
              <a:rPr sz="800" spc="4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Logging</a:t>
            </a:r>
            <a:endParaRPr sz="800">
              <a:latin typeface="Malgun Gothic Semilight"/>
              <a:cs typeface="Malgun Gothic Semilight"/>
            </a:endParaRPr>
          </a:p>
          <a:p>
            <a:pPr marL="67945" algn="ctr">
              <a:lnSpc>
                <a:spcPct val="100000"/>
              </a:lnSpc>
              <a:spcBef>
                <a:spcPts val="175"/>
              </a:spcBef>
            </a:pPr>
            <a:r>
              <a:rPr sz="650" spc="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Persistent</a:t>
            </a:r>
            <a:r>
              <a:rPr sz="650" spc="-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event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recording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40" name="object 40"/>
          <p:cNvGrpSpPr/>
          <p:nvPr/>
        </p:nvGrpSpPr>
        <p:grpSpPr>
          <a:xfrm>
            <a:off x="115822" y="4904230"/>
            <a:ext cx="8918575" cy="242570"/>
            <a:chOff x="115822" y="4904230"/>
            <a:chExt cx="8918575" cy="242570"/>
          </a:xfrm>
        </p:grpSpPr>
        <p:sp>
          <p:nvSpPr>
            <p:cNvPr id="41" name="object 41"/>
            <p:cNvSpPr/>
            <p:nvPr/>
          </p:nvSpPr>
          <p:spPr>
            <a:xfrm>
              <a:off x="117347" y="4905756"/>
              <a:ext cx="8915400" cy="239395"/>
            </a:xfrm>
            <a:custGeom>
              <a:avLst/>
              <a:gdLst/>
              <a:ahLst/>
              <a:cxnLst/>
              <a:rect l="l" t="t" r="r" b="b"/>
              <a:pathLst>
                <a:path w="8915400" h="239395">
                  <a:moveTo>
                    <a:pt x="8915400" y="0"/>
                  </a:moveTo>
                  <a:lnTo>
                    <a:pt x="0" y="0"/>
                  </a:lnTo>
                  <a:lnTo>
                    <a:pt x="0" y="239267"/>
                  </a:lnTo>
                  <a:lnTo>
                    <a:pt x="8915400" y="239267"/>
                  </a:lnTo>
                  <a:lnTo>
                    <a:pt x="89154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117347" y="4905756"/>
              <a:ext cx="8915400" cy="239395"/>
            </a:xfrm>
            <a:custGeom>
              <a:avLst/>
              <a:gdLst/>
              <a:ahLst/>
              <a:cxnLst/>
              <a:rect l="l" t="t" r="r" b="b"/>
              <a:pathLst>
                <a:path w="8915400" h="239395">
                  <a:moveTo>
                    <a:pt x="8915400" y="239267"/>
                  </a:moveTo>
                  <a:lnTo>
                    <a:pt x="8915400" y="0"/>
                  </a:lnTo>
                  <a:lnTo>
                    <a:pt x="0" y="0"/>
                  </a:lnTo>
                  <a:lnTo>
                    <a:pt x="0" y="239267"/>
                  </a:lnTo>
                </a:path>
              </a:pathLst>
            </a:custGeom>
            <a:ln w="3175">
              <a:solidFill>
                <a:srgbClr val="DDD5F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3" name="object 4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773424" y="5020055"/>
              <a:ext cx="115824" cy="112776"/>
            </a:xfrm>
            <a:prstGeom prst="rect">
              <a:avLst/>
            </a:prstGeom>
          </p:spPr>
        </p:pic>
      </p:grpSp>
      <p:sp>
        <p:nvSpPr>
          <p:cNvPr id="44" name="object 44"/>
          <p:cNvSpPr txBox="1"/>
          <p:nvPr/>
        </p:nvSpPr>
        <p:spPr>
          <a:xfrm>
            <a:off x="118873" y="4988153"/>
            <a:ext cx="8912860" cy="1644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29870" algn="ctr">
              <a:lnSpc>
                <a:spcPct val="100000"/>
              </a:lnSpc>
              <a:spcBef>
                <a:spcPts val="110"/>
              </a:spcBef>
            </a:pPr>
            <a:r>
              <a:rPr sz="900" spc="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Live</a:t>
            </a:r>
            <a:r>
              <a:rPr sz="900" spc="16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900" spc="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Operation</a:t>
            </a:r>
            <a:r>
              <a:rPr sz="900" spc="1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900" spc="3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Statistics</a:t>
            </a:r>
            <a:endParaRPr sz="900">
              <a:latin typeface="Malgun Gothic Semilight"/>
              <a:cs typeface="Malgun Gothic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11937865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502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057144" y="396239"/>
            <a:ext cx="192024" cy="170687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466338" y="357377"/>
            <a:ext cx="2534920" cy="23050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b="1" spc="-10" dirty="0">
                <a:latin typeface="Trebuchet MS"/>
                <a:cs typeface="Trebuchet MS"/>
              </a:rPr>
              <a:t>System</a:t>
            </a:r>
            <a:r>
              <a:rPr b="1" spc="-95" dirty="0">
                <a:latin typeface="Trebuchet MS"/>
                <a:cs typeface="Trebuchet MS"/>
              </a:rPr>
              <a:t> </a:t>
            </a:r>
            <a:r>
              <a:rPr b="1" dirty="0">
                <a:latin typeface="Trebuchet MS"/>
                <a:cs typeface="Trebuchet MS"/>
              </a:rPr>
              <a:t>Strengths </a:t>
            </a:r>
            <a:r>
              <a:rPr b="1" spc="190" dirty="0">
                <a:latin typeface="Trebuchet MS"/>
                <a:cs typeface="Trebuchet MS"/>
              </a:rPr>
              <a:t>&amp;</a:t>
            </a:r>
            <a:r>
              <a:rPr b="1" spc="-204" dirty="0">
                <a:latin typeface="Trebuchet MS"/>
                <a:cs typeface="Trebuchet MS"/>
              </a:rPr>
              <a:t> </a:t>
            </a:r>
            <a:r>
              <a:rPr b="1" spc="-10" dirty="0">
                <a:latin typeface="Trebuchet MS"/>
                <a:cs typeface="Trebuchet MS"/>
              </a:rPr>
              <a:t>Advantages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547109" y="621284"/>
            <a:ext cx="2118360" cy="1644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dirty="0">
                <a:solidFill>
                  <a:srgbClr val="4A5462"/>
                </a:solidFill>
                <a:latin typeface="Leelawadee UI"/>
                <a:cs typeface="Leelawadee UI"/>
              </a:rPr>
              <a:t>Key</a:t>
            </a:r>
            <a:r>
              <a:rPr sz="900" spc="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900" spc="-10" dirty="0">
                <a:solidFill>
                  <a:srgbClr val="4A5462"/>
                </a:solidFill>
                <a:latin typeface="Leelawadee UI"/>
                <a:cs typeface="Leelawadee UI"/>
              </a:rPr>
              <a:t>Benefits</a:t>
            </a:r>
            <a:r>
              <a:rPr sz="900" spc="-4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4A5462"/>
                </a:solidFill>
                <a:latin typeface="Leelawadee UI"/>
                <a:cs typeface="Leelawadee UI"/>
              </a:rPr>
              <a:t>and</a:t>
            </a:r>
            <a:r>
              <a:rPr sz="900" spc="-2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4A5462"/>
                </a:solidFill>
                <a:latin typeface="Leelawadee UI"/>
                <a:cs typeface="Leelawadee UI"/>
              </a:rPr>
              <a:t>Competitive</a:t>
            </a:r>
            <a:r>
              <a:rPr sz="900" spc="-4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900" spc="-10" dirty="0">
                <a:solidFill>
                  <a:srgbClr val="4A5462"/>
                </a:solidFill>
                <a:latin typeface="Leelawadee UI"/>
                <a:cs typeface="Leelawadee UI"/>
              </a:rPr>
              <a:t>Advantages</a:t>
            </a:r>
            <a:endParaRPr sz="900">
              <a:latin typeface="Leelawadee UI"/>
              <a:cs typeface="Leelawadee U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15760" y="1136840"/>
            <a:ext cx="2896235" cy="2984500"/>
            <a:chOff x="115760" y="1136840"/>
            <a:chExt cx="2896235" cy="2984500"/>
          </a:xfrm>
        </p:grpSpPr>
        <p:sp>
          <p:nvSpPr>
            <p:cNvPr id="7" name="object 7"/>
            <p:cNvSpPr/>
            <p:nvPr/>
          </p:nvSpPr>
          <p:spPr>
            <a:xfrm>
              <a:off x="117347" y="1138427"/>
              <a:ext cx="2893060" cy="2981325"/>
            </a:xfrm>
            <a:custGeom>
              <a:avLst/>
              <a:gdLst/>
              <a:ahLst/>
              <a:cxnLst/>
              <a:rect l="l" t="t" r="r" b="b"/>
              <a:pathLst>
                <a:path w="2893060" h="2981325">
                  <a:moveTo>
                    <a:pt x="2892552" y="0"/>
                  </a:moveTo>
                  <a:lnTo>
                    <a:pt x="0" y="0"/>
                  </a:lnTo>
                  <a:lnTo>
                    <a:pt x="0" y="2980944"/>
                  </a:lnTo>
                  <a:lnTo>
                    <a:pt x="2892552" y="2980944"/>
                  </a:lnTo>
                  <a:lnTo>
                    <a:pt x="289255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17347" y="1138427"/>
              <a:ext cx="2893060" cy="2981325"/>
            </a:xfrm>
            <a:custGeom>
              <a:avLst/>
              <a:gdLst/>
              <a:ahLst/>
              <a:cxnLst/>
              <a:rect l="l" t="t" r="r" b="b"/>
              <a:pathLst>
                <a:path w="2893060" h="2981325">
                  <a:moveTo>
                    <a:pt x="0" y="2980944"/>
                  </a:moveTo>
                  <a:lnTo>
                    <a:pt x="2892552" y="2980944"/>
                  </a:lnTo>
                  <a:lnTo>
                    <a:pt x="2892552" y="0"/>
                  </a:lnTo>
                  <a:lnTo>
                    <a:pt x="0" y="0"/>
                  </a:lnTo>
                  <a:lnTo>
                    <a:pt x="0" y="2980944"/>
                  </a:lnTo>
                  <a:close/>
                </a:path>
              </a:pathLst>
            </a:custGeom>
            <a:ln w="3175">
              <a:solidFill>
                <a:srgbClr val="0FB88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8600" y="1286255"/>
              <a:ext cx="161544" cy="128015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118873" y="1255902"/>
            <a:ext cx="2889885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27025">
              <a:lnSpc>
                <a:spcPct val="100000"/>
              </a:lnSpc>
              <a:spcBef>
                <a:spcPts val="105"/>
              </a:spcBef>
            </a:pPr>
            <a:r>
              <a:rPr sz="1000" b="1" dirty="0">
                <a:solidFill>
                  <a:srgbClr val="1F2937"/>
                </a:solidFill>
                <a:latin typeface="Trebuchet MS"/>
                <a:cs typeface="Trebuchet MS"/>
              </a:rPr>
              <a:t>Technical</a:t>
            </a:r>
            <a:r>
              <a:rPr sz="1000" b="1" spc="-5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1000" b="1" spc="-10" dirty="0">
                <a:solidFill>
                  <a:srgbClr val="1F2937"/>
                </a:solidFill>
                <a:latin typeface="Trebuchet MS"/>
                <a:cs typeface="Trebuchet MS"/>
              </a:rPr>
              <a:t>Advantages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30124" y="1537715"/>
            <a:ext cx="2667000" cy="597535"/>
          </a:xfrm>
          <a:prstGeom prst="rect">
            <a:avLst/>
          </a:prstGeom>
          <a:solidFill>
            <a:srgbClr val="D1F9E4"/>
          </a:solidFill>
          <a:ln w="3175">
            <a:solidFill>
              <a:srgbClr val="0FB881"/>
            </a:solidFill>
          </a:ln>
        </p:spPr>
        <p:txBody>
          <a:bodyPr vert="horz" wrap="square" lIns="0" tIns="95885" rIns="0" bIns="0" rtlCol="0">
            <a:spAutoFit/>
          </a:bodyPr>
          <a:lstStyle/>
          <a:p>
            <a:pPr marL="89535">
              <a:lnSpc>
                <a:spcPct val="100000"/>
              </a:lnSpc>
              <a:spcBef>
                <a:spcPts val="755"/>
              </a:spcBef>
            </a:pPr>
            <a:r>
              <a:rPr sz="800" b="1" dirty="0">
                <a:solidFill>
                  <a:srgbClr val="1F2937"/>
                </a:solidFill>
                <a:latin typeface="Trebuchet MS"/>
                <a:cs typeface="Trebuchet MS"/>
              </a:rPr>
              <a:t>High</a:t>
            </a:r>
            <a:r>
              <a:rPr sz="800" b="1" spc="60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800" b="1" spc="-10" dirty="0">
                <a:solidFill>
                  <a:srgbClr val="1F2937"/>
                </a:solidFill>
                <a:latin typeface="Trebuchet MS"/>
                <a:cs typeface="Trebuchet MS"/>
              </a:rPr>
              <a:t>Accuracy</a:t>
            </a:r>
            <a:endParaRPr sz="800">
              <a:latin typeface="Trebuchet MS"/>
              <a:cs typeface="Trebuchet MS"/>
            </a:endParaRPr>
          </a:p>
          <a:p>
            <a:pPr marL="89535">
              <a:lnSpc>
                <a:spcPct val="100000"/>
              </a:lnSpc>
              <a:spcBef>
                <a:spcPts val="850"/>
              </a:spcBef>
            </a:pP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95.2%</a:t>
            </a:r>
            <a:r>
              <a:rPr sz="650" spc="6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overall</a:t>
            </a:r>
            <a:r>
              <a:rPr sz="650" spc="13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classification</a:t>
            </a:r>
            <a:r>
              <a:rPr sz="650" spc="4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accuracy</a:t>
            </a:r>
            <a:r>
              <a:rPr sz="650" spc="8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with</a:t>
            </a:r>
            <a:r>
              <a:rPr sz="650" spc="4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consistent</a:t>
            </a:r>
            <a:r>
              <a:rPr sz="650" spc="-10" dirty="0">
                <a:solidFill>
                  <a:srgbClr val="4A5462"/>
                </a:solidFill>
                <a:latin typeface="Leelawadee UI"/>
                <a:cs typeface="Leelawadee UI"/>
              </a:rPr>
              <a:t> performance</a:t>
            </a:r>
            <a:endParaRPr sz="650">
              <a:latin typeface="Leelawadee UI"/>
              <a:cs typeface="Leelawadee U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30124" y="2177795"/>
            <a:ext cx="2667000" cy="485140"/>
          </a:xfrm>
          <a:prstGeom prst="rect">
            <a:avLst/>
          </a:prstGeom>
          <a:solidFill>
            <a:srgbClr val="D1F9E4"/>
          </a:solidFill>
          <a:ln w="3175">
            <a:solidFill>
              <a:srgbClr val="0FB881"/>
            </a:solidFill>
          </a:ln>
        </p:spPr>
        <p:txBody>
          <a:bodyPr vert="horz" wrap="square" lIns="0" tIns="95885" rIns="0" bIns="0" rtlCol="0">
            <a:spAutoFit/>
          </a:bodyPr>
          <a:lstStyle/>
          <a:p>
            <a:pPr marL="89535">
              <a:lnSpc>
                <a:spcPct val="100000"/>
              </a:lnSpc>
              <a:spcBef>
                <a:spcPts val="755"/>
              </a:spcBef>
            </a:pPr>
            <a:r>
              <a:rPr sz="800" b="1" spc="-10" dirty="0">
                <a:solidFill>
                  <a:srgbClr val="1F2937"/>
                </a:solidFill>
                <a:latin typeface="Trebuchet MS"/>
                <a:cs typeface="Trebuchet MS"/>
              </a:rPr>
              <a:t>Real-</a:t>
            </a:r>
            <a:r>
              <a:rPr sz="800" b="1" spc="-20" dirty="0">
                <a:solidFill>
                  <a:srgbClr val="1F2937"/>
                </a:solidFill>
                <a:latin typeface="Trebuchet MS"/>
                <a:cs typeface="Trebuchet MS"/>
              </a:rPr>
              <a:t>time</a:t>
            </a:r>
            <a:r>
              <a:rPr sz="800" b="1" spc="2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800" b="1" spc="-10" dirty="0">
                <a:solidFill>
                  <a:srgbClr val="1F2937"/>
                </a:solidFill>
                <a:latin typeface="Trebuchet MS"/>
                <a:cs typeface="Trebuchet MS"/>
              </a:rPr>
              <a:t>Processing</a:t>
            </a:r>
            <a:endParaRPr sz="800">
              <a:latin typeface="Trebuchet MS"/>
              <a:cs typeface="Trebuchet MS"/>
            </a:endParaRPr>
          </a:p>
          <a:p>
            <a:pPr marL="89535">
              <a:lnSpc>
                <a:spcPct val="100000"/>
              </a:lnSpc>
              <a:spcBef>
                <a:spcPts val="400"/>
              </a:spcBef>
            </a:pP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&lt;20ms</a:t>
            </a:r>
            <a:r>
              <a:rPr sz="650" spc="8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end-</a:t>
            </a:r>
            <a:r>
              <a:rPr sz="650" spc="-10" dirty="0">
                <a:solidFill>
                  <a:srgbClr val="4A5462"/>
                </a:solidFill>
                <a:latin typeface="Leelawadee UI"/>
                <a:cs typeface="Leelawadee UI"/>
              </a:rPr>
              <a:t>to-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end</a:t>
            </a:r>
            <a:r>
              <a:rPr sz="650" spc="7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response</a:t>
            </a:r>
            <a:r>
              <a:rPr sz="650" spc="7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time</a:t>
            </a:r>
            <a:r>
              <a:rPr sz="650" spc="3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for</a:t>
            </a:r>
            <a:r>
              <a:rPr sz="650" spc="6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instant</a:t>
            </a:r>
            <a:r>
              <a:rPr sz="650" spc="-2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fault</a:t>
            </a:r>
            <a:r>
              <a:rPr sz="650" spc="4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Leelawadee UI"/>
                <a:cs typeface="Leelawadee UI"/>
              </a:rPr>
              <a:t>detection</a:t>
            </a:r>
            <a:endParaRPr sz="650">
              <a:latin typeface="Leelawadee UI"/>
              <a:cs typeface="Leelawadee U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30124" y="2705100"/>
            <a:ext cx="2667000" cy="481965"/>
          </a:xfrm>
          <a:prstGeom prst="rect">
            <a:avLst/>
          </a:prstGeom>
          <a:solidFill>
            <a:srgbClr val="D1F9E4"/>
          </a:solidFill>
          <a:ln w="3175">
            <a:solidFill>
              <a:srgbClr val="0FB881"/>
            </a:solidFill>
          </a:ln>
        </p:spPr>
        <p:txBody>
          <a:bodyPr vert="horz" wrap="square" lIns="0" tIns="94615" rIns="0" bIns="0" rtlCol="0">
            <a:spAutoFit/>
          </a:bodyPr>
          <a:lstStyle/>
          <a:p>
            <a:pPr marL="89535">
              <a:lnSpc>
                <a:spcPct val="100000"/>
              </a:lnSpc>
              <a:spcBef>
                <a:spcPts val="745"/>
              </a:spcBef>
            </a:pPr>
            <a:r>
              <a:rPr sz="800" b="1" dirty="0">
                <a:solidFill>
                  <a:srgbClr val="1F2937"/>
                </a:solidFill>
                <a:latin typeface="Trebuchet MS"/>
                <a:cs typeface="Trebuchet MS"/>
              </a:rPr>
              <a:t>AI-</a:t>
            </a:r>
            <a:r>
              <a:rPr sz="800" b="1" spc="-20" dirty="0">
                <a:solidFill>
                  <a:srgbClr val="1F2937"/>
                </a:solidFill>
                <a:latin typeface="Trebuchet MS"/>
                <a:cs typeface="Trebuchet MS"/>
              </a:rPr>
              <a:t>Powered</a:t>
            </a:r>
            <a:r>
              <a:rPr sz="800" b="1" spc="-1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800" b="1" spc="-10" dirty="0">
                <a:solidFill>
                  <a:srgbClr val="1F2937"/>
                </a:solidFill>
                <a:latin typeface="Trebuchet MS"/>
                <a:cs typeface="Trebuchet MS"/>
              </a:rPr>
              <a:t>Intelligence</a:t>
            </a:r>
            <a:endParaRPr sz="800">
              <a:latin typeface="Trebuchet MS"/>
              <a:cs typeface="Trebuchet MS"/>
            </a:endParaRPr>
          </a:p>
          <a:p>
            <a:pPr marL="89535">
              <a:lnSpc>
                <a:spcPct val="100000"/>
              </a:lnSpc>
              <a:spcBef>
                <a:spcPts val="400"/>
              </a:spcBef>
            </a:pP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Neural</a:t>
            </a:r>
            <a:r>
              <a:rPr sz="650" spc="8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network-based</a:t>
            </a:r>
            <a:r>
              <a:rPr sz="650" spc="10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classification</a:t>
            </a:r>
            <a:r>
              <a:rPr sz="650" spc="5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with</a:t>
            </a:r>
            <a:r>
              <a:rPr sz="650" spc="5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learning</a:t>
            </a:r>
            <a:r>
              <a:rPr sz="650" spc="4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Leelawadee UI"/>
                <a:cs typeface="Leelawadee UI"/>
              </a:rPr>
              <a:t>capabilities</a:t>
            </a:r>
            <a:endParaRPr sz="650">
              <a:latin typeface="Leelawadee UI"/>
              <a:cs typeface="Leelawadee U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30124" y="3229355"/>
            <a:ext cx="2667000" cy="597535"/>
          </a:xfrm>
          <a:prstGeom prst="rect">
            <a:avLst/>
          </a:prstGeom>
          <a:solidFill>
            <a:srgbClr val="D1F9E4"/>
          </a:solidFill>
          <a:ln w="3175">
            <a:solidFill>
              <a:srgbClr val="0FB881"/>
            </a:solidFill>
          </a:ln>
        </p:spPr>
        <p:txBody>
          <a:bodyPr vert="horz" wrap="square" lIns="0" tIns="96520" rIns="0" bIns="0" rtlCol="0">
            <a:spAutoFit/>
          </a:bodyPr>
          <a:lstStyle/>
          <a:p>
            <a:pPr marL="89535">
              <a:lnSpc>
                <a:spcPct val="100000"/>
              </a:lnSpc>
              <a:spcBef>
                <a:spcPts val="760"/>
              </a:spcBef>
            </a:pPr>
            <a:r>
              <a:rPr sz="800" b="1" spc="-10" dirty="0">
                <a:solidFill>
                  <a:srgbClr val="1F2937"/>
                </a:solidFill>
                <a:latin typeface="Trebuchet MS"/>
                <a:cs typeface="Trebuchet MS"/>
              </a:rPr>
              <a:t>Multi-</a:t>
            </a:r>
            <a:r>
              <a:rPr sz="800" b="1" dirty="0">
                <a:solidFill>
                  <a:srgbClr val="1F2937"/>
                </a:solidFill>
                <a:latin typeface="Trebuchet MS"/>
                <a:cs typeface="Trebuchet MS"/>
              </a:rPr>
              <a:t>zone</a:t>
            </a:r>
            <a:r>
              <a:rPr sz="800" b="1" spc="70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800" b="1" spc="-10" dirty="0">
                <a:solidFill>
                  <a:srgbClr val="1F2937"/>
                </a:solidFill>
                <a:latin typeface="Trebuchet MS"/>
                <a:cs typeface="Trebuchet MS"/>
              </a:rPr>
              <a:t>Detection</a:t>
            </a:r>
            <a:endParaRPr sz="800">
              <a:latin typeface="Trebuchet MS"/>
              <a:cs typeface="Trebuchet MS"/>
            </a:endParaRPr>
          </a:p>
          <a:p>
            <a:pPr marL="89535">
              <a:lnSpc>
                <a:spcPct val="100000"/>
              </a:lnSpc>
              <a:spcBef>
                <a:spcPts val="850"/>
              </a:spcBef>
            </a:pP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Precise</a:t>
            </a:r>
            <a:r>
              <a:rPr sz="650" spc="1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fault</a:t>
            </a:r>
            <a:r>
              <a:rPr sz="650" spc="4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location</a:t>
            </a:r>
            <a:r>
              <a:rPr sz="650" spc="9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identification</a:t>
            </a:r>
            <a:r>
              <a:rPr sz="650" spc="-2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across</a:t>
            </a:r>
            <a:r>
              <a:rPr sz="650" spc="9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8</a:t>
            </a:r>
            <a:r>
              <a:rPr sz="650" spc="6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transmission</a:t>
            </a:r>
            <a:r>
              <a:rPr sz="650" spc="3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spc="-20" dirty="0">
                <a:solidFill>
                  <a:srgbClr val="4A5462"/>
                </a:solidFill>
                <a:latin typeface="Leelawadee UI"/>
                <a:cs typeface="Leelawadee UI"/>
              </a:rPr>
              <a:t>zones</a:t>
            </a:r>
            <a:endParaRPr sz="650">
              <a:latin typeface="Leelawadee UI"/>
              <a:cs typeface="Leelawadee UI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3124136" y="1136840"/>
            <a:ext cx="2898775" cy="2984500"/>
            <a:chOff x="3124136" y="1136840"/>
            <a:chExt cx="2898775" cy="2984500"/>
          </a:xfrm>
        </p:grpSpPr>
        <p:sp>
          <p:nvSpPr>
            <p:cNvPr id="16" name="object 16"/>
            <p:cNvSpPr/>
            <p:nvPr/>
          </p:nvSpPr>
          <p:spPr>
            <a:xfrm>
              <a:off x="3125723" y="1138427"/>
              <a:ext cx="2895600" cy="2981325"/>
            </a:xfrm>
            <a:custGeom>
              <a:avLst/>
              <a:gdLst/>
              <a:ahLst/>
              <a:cxnLst/>
              <a:rect l="l" t="t" r="r" b="b"/>
              <a:pathLst>
                <a:path w="2895600" h="2981325">
                  <a:moveTo>
                    <a:pt x="2895600" y="0"/>
                  </a:moveTo>
                  <a:lnTo>
                    <a:pt x="0" y="0"/>
                  </a:lnTo>
                  <a:lnTo>
                    <a:pt x="0" y="2980944"/>
                  </a:lnTo>
                  <a:lnTo>
                    <a:pt x="2895600" y="2980944"/>
                  </a:lnTo>
                  <a:lnTo>
                    <a:pt x="28956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3125723" y="1138427"/>
              <a:ext cx="2895600" cy="2981325"/>
            </a:xfrm>
            <a:custGeom>
              <a:avLst/>
              <a:gdLst/>
              <a:ahLst/>
              <a:cxnLst/>
              <a:rect l="l" t="t" r="r" b="b"/>
              <a:pathLst>
                <a:path w="2895600" h="2981325">
                  <a:moveTo>
                    <a:pt x="0" y="2980944"/>
                  </a:moveTo>
                  <a:lnTo>
                    <a:pt x="2895600" y="2980944"/>
                  </a:lnTo>
                  <a:lnTo>
                    <a:pt x="2895600" y="0"/>
                  </a:lnTo>
                  <a:lnTo>
                    <a:pt x="0" y="0"/>
                  </a:lnTo>
                  <a:lnTo>
                    <a:pt x="0" y="2980944"/>
                  </a:lnTo>
                  <a:close/>
                </a:path>
              </a:pathLst>
            </a:custGeom>
            <a:ln w="3175">
              <a:solidFill>
                <a:srgbClr val="0FB88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236975" y="1286255"/>
              <a:ext cx="82296" cy="128015"/>
            </a:xfrm>
            <a:prstGeom prst="rect">
              <a:avLst/>
            </a:prstGeom>
          </p:spPr>
        </p:pic>
      </p:grpSp>
      <p:sp>
        <p:nvSpPr>
          <p:cNvPr id="19" name="object 19"/>
          <p:cNvSpPr txBox="1"/>
          <p:nvPr/>
        </p:nvSpPr>
        <p:spPr>
          <a:xfrm>
            <a:off x="3127249" y="1255902"/>
            <a:ext cx="2893060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49554">
              <a:lnSpc>
                <a:spcPct val="100000"/>
              </a:lnSpc>
              <a:spcBef>
                <a:spcPts val="105"/>
              </a:spcBef>
            </a:pPr>
            <a:r>
              <a:rPr sz="1000" b="1" dirty="0">
                <a:solidFill>
                  <a:srgbClr val="1F2937"/>
                </a:solidFill>
                <a:latin typeface="Trebuchet MS"/>
                <a:cs typeface="Trebuchet MS"/>
              </a:rPr>
              <a:t>Economic</a:t>
            </a:r>
            <a:r>
              <a:rPr sz="1000" b="1" spc="70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1000" b="1" spc="-10" dirty="0">
                <a:solidFill>
                  <a:srgbClr val="1F2937"/>
                </a:solidFill>
                <a:latin typeface="Trebuchet MS"/>
                <a:cs typeface="Trebuchet MS"/>
              </a:rPr>
              <a:t>Benefits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238500" y="1537715"/>
            <a:ext cx="2667000" cy="597535"/>
          </a:xfrm>
          <a:prstGeom prst="rect">
            <a:avLst/>
          </a:prstGeom>
          <a:solidFill>
            <a:srgbClr val="D1F9E4"/>
          </a:solidFill>
          <a:ln w="3175">
            <a:solidFill>
              <a:srgbClr val="0FB881"/>
            </a:solidFill>
          </a:ln>
        </p:spPr>
        <p:txBody>
          <a:bodyPr vert="horz" wrap="square" lIns="0" tIns="95885" rIns="0" bIns="0" rtlCol="0">
            <a:spAutoFit/>
          </a:bodyPr>
          <a:lstStyle/>
          <a:p>
            <a:pPr marL="92710">
              <a:lnSpc>
                <a:spcPct val="100000"/>
              </a:lnSpc>
              <a:spcBef>
                <a:spcPts val="755"/>
              </a:spcBef>
            </a:pPr>
            <a:r>
              <a:rPr sz="800" b="1" spc="-10" dirty="0">
                <a:solidFill>
                  <a:srgbClr val="1F2937"/>
                </a:solidFill>
                <a:latin typeface="Trebuchet MS"/>
                <a:cs typeface="Trebuchet MS"/>
              </a:rPr>
              <a:t>Low-cost</a:t>
            </a:r>
            <a:r>
              <a:rPr sz="800" b="1" spc="-2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800" b="1" spc="-10" dirty="0">
                <a:solidFill>
                  <a:srgbClr val="1F2937"/>
                </a:solidFill>
                <a:latin typeface="Trebuchet MS"/>
                <a:cs typeface="Trebuchet MS"/>
              </a:rPr>
              <a:t>Implementation</a:t>
            </a:r>
            <a:endParaRPr sz="800">
              <a:latin typeface="Trebuchet MS"/>
              <a:cs typeface="Trebuchet MS"/>
            </a:endParaRPr>
          </a:p>
          <a:p>
            <a:pPr marL="92710" marR="311785">
              <a:lnSpc>
                <a:spcPts val="770"/>
              </a:lnSpc>
              <a:spcBef>
                <a:spcPts val="500"/>
              </a:spcBef>
            </a:pP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Affordable</a:t>
            </a:r>
            <a:r>
              <a:rPr sz="650" spc="13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hardware</a:t>
            </a:r>
            <a:r>
              <a:rPr sz="650" spc="11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components</a:t>
            </a:r>
            <a:r>
              <a:rPr sz="650" spc="9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(Arduino,</a:t>
            </a:r>
            <a:r>
              <a:rPr sz="650" spc="6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sensors)</a:t>
            </a:r>
            <a:r>
              <a:rPr sz="650" spc="5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Leelawadee UI"/>
                <a:cs typeface="Leelawadee UI"/>
              </a:rPr>
              <a:t>reduce</a:t>
            </a:r>
            <a:r>
              <a:rPr sz="650" spc="50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deployment</a:t>
            </a:r>
            <a:r>
              <a:rPr sz="650" spc="9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Leelawadee UI"/>
                <a:cs typeface="Leelawadee UI"/>
              </a:rPr>
              <a:t>costs</a:t>
            </a:r>
            <a:endParaRPr sz="650">
              <a:latin typeface="Leelawadee UI"/>
              <a:cs typeface="Leelawadee U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238500" y="2177795"/>
            <a:ext cx="2667000" cy="597535"/>
          </a:xfrm>
          <a:prstGeom prst="rect">
            <a:avLst/>
          </a:prstGeom>
          <a:solidFill>
            <a:srgbClr val="D1F9E4"/>
          </a:solidFill>
          <a:ln w="3175">
            <a:solidFill>
              <a:srgbClr val="0FB881"/>
            </a:solidFill>
          </a:ln>
        </p:spPr>
        <p:txBody>
          <a:bodyPr vert="horz" wrap="square" lIns="0" tIns="95885" rIns="0" bIns="0" rtlCol="0">
            <a:spAutoFit/>
          </a:bodyPr>
          <a:lstStyle/>
          <a:p>
            <a:pPr marL="92710">
              <a:lnSpc>
                <a:spcPct val="100000"/>
              </a:lnSpc>
              <a:spcBef>
                <a:spcPts val="755"/>
              </a:spcBef>
            </a:pPr>
            <a:r>
              <a:rPr sz="800" b="1" spc="-20" dirty="0">
                <a:solidFill>
                  <a:srgbClr val="1F2937"/>
                </a:solidFill>
                <a:latin typeface="Trebuchet MS"/>
                <a:cs typeface="Trebuchet MS"/>
              </a:rPr>
              <a:t>Reduced</a:t>
            </a:r>
            <a:r>
              <a:rPr sz="800" b="1" spc="-4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800" b="1" spc="-10" dirty="0">
                <a:solidFill>
                  <a:srgbClr val="1F2937"/>
                </a:solidFill>
                <a:latin typeface="Trebuchet MS"/>
                <a:cs typeface="Trebuchet MS"/>
              </a:rPr>
              <a:t>Downtime</a:t>
            </a:r>
            <a:endParaRPr sz="800">
              <a:latin typeface="Trebuchet MS"/>
              <a:cs typeface="Trebuchet MS"/>
            </a:endParaRPr>
          </a:p>
          <a:p>
            <a:pPr marL="92710">
              <a:lnSpc>
                <a:spcPct val="100000"/>
              </a:lnSpc>
              <a:spcBef>
                <a:spcPts val="850"/>
              </a:spcBef>
            </a:pP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Fast</a:t>
            </a:r>
            <a:r>
              <a:rPr sz="650" spc="3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fault</a:t>
            </a:r>
            <a:r>
              <a:rPr sz="650" spc="4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detection</a:t>
            </a:r>
            <a:r>
              <a:rPr sz="650" spc="3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minimizes</a:t>
            </a:r>
            <a:r>
              <a:rPr sz="650" spc="-3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power</a:t>
            </a:r>
            <a:r>
              <a:rPr sz="650" spc="9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outage</a:t>
            </a:r>
            <a:r>
              <a:rPr sz="650" spc="9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duration</a:t>
            </a:r>
            <a:r>
              <a:rPr sz="650" spc="5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and</a:t>
            </a:r>
            <a:r>
              <a:rPr sz="650" spc="6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spc="-20" dirty="0">
                <a:solidFill>
                  <a:srgbClr val="4A5462"/>
                </a:solidFill>
                <a:latin typeface="Leelawadee UI"/>
                <a:cs typeface="Leelawadee UI"/>
              </a:rPr>
              <a:t>costs</a:t>
            </a:r>
            <a:endParaRPr sz="650">
              <a:latin typeface="Leelawadee UI"/>
              <a:cs typeface="Leelawadee U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238500" y="2817875"/>
            <a:ext cx="2667000" cy="485140"/>
          </a:xfrm>
          <a:prstGeom prst="rect">
            <a:avLst/>
          </a:prstGeom>
          <a:solidFill>
            <a:srgbClr val="D1F9E4"/>
          </a:solidFill>
          <a:ln w="3175">
            <a:solidFill>
              <a:srgbClr val="0FB881"/>
            </a:solidFill>
          </a:ln>
        </p:spPr>
        <p:txBody>
          <a:bodyPr vert="horz" wrap="square" lIns="0" tIns="96520" rIns="0" bIns="0" rtlCol="0">
            <a:spAutoFit/>
          </a:bodyPr>
          <a:lstStyle/>
          <a:p>
            <a:pPr marL="92710">
              <a:lnSpc>
                <a:spcPct val="100000"/>
              </a:lnSpc>
              <a:spcBef>
                <a:spcPts val="760"/>
              </a:spcBef>
            </a:pPr>
            <a:r>
              <a:rPr sz="800" b="1" spc="-10" dirty="0">
                <a:solidFill>
                  <a:srgbClr val="1F2937"/>
                </a:solidFill>
                <a:latin typeface="Trebuchet MS"/>
                <a:cs typeface="Trebuchet MS"/>
              </a:rPr>
              <a:t>Maintenance</a:t>
            </a:r>
            <a:r>
              <a:rPr sz="800" b="1" spc="1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800" b="1" spc="-10" dirty="0">
                <a:solidFill>
                  <a:srgbClr val="1F2937"/>
                </a:solidFill>
                <a:latin typeface="Trebuchet MS"/>
                <a:cs typeface="Trebuchet MS"/>
              </a:rPr>
              <a:t>Efficiency</a:t>
            </a:r>
            <a:endParaRPr sz="800">
              <a:latin typeface="Trebuchet MS"/>
              <a:cs typeface="Trebuchet MS"/>
            </a:endParaRPr>
          </a:p>
          <a:p>
            <a:pPr marL="92710">
              <a:lnSpc>
                <a:spcPct val="100000"/>
              </a:lnSpc>
              <a:spcBef>
                <a:spcPts val="400"/>
              </a:spcBef>
            </a:pP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Precise</a:t>
            </a:r>
            <a:r>
              <a:rPr sz="650" spc="1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fault</a:t>
            </a:r>
            <a:r>
              <a:rPr sz="650" spc="4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location</a:t>
            </a:r>
            <a:r>
              <a:rPr sz="650" spc="9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reduces</a:t>
            </a:r>
            <a:r>
              <a:rPr sz="650" spc="3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inspection</a:t>
            </a:r>
            <a:r>
              <a:rPr sz="650" spc="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and</a:t>
            </a:r>
            <a:r>
              <a:rPr sz="650" spc="8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repair</a:t>
            </a:r>
            <a:r>
              <a:rPr sz="650" spc="4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spc="-20" dirty="0">
                <a:solidFill>
                  <a:srgbClr val="4A5462"/>
                </a:solidFill>
                <a:latin typeface="Leelawadee UI"/>
                <a:cs typeface="Leelawadee UI"/>
              </a:rPr>
              <a:t>time</a:t>
            </a:r>
            <a:endParaRPr sz="650">
              <a:latin typeface="Leelawadee UI"/>
              <a:cs typeface="Leelawadee U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238500" y="3345179"/>
            <a:ext cx="2667000" cy="597535"/>
          </a:xfrm>
          <a:prstGeom prst="rect">
            <a:avLst/>
          </a:prstGeom>
          <a:solidFill>
            <a:srgbClr val="D1F9E4"/>
          </a:solidFill>
          <a:ln w="3175">
            <a:solidFill>
              <a:srgbClr val="0FB881"/>
            </a:solidFill>
          </a:ln>
        </p:spPr>
        <p:txBody>
          <a:bodyPr vert="horz" wrap="square" lIns="0" tIns="95250" rIns="0" bIns="0" rtlCol="0">
            <a:spAutoFit/>
          </a:bodyPr>
          <a:lstStyle/>
          <a:p>
            <a:pPr marL="92710">
              <a:lnSpc>
                <a:spcPct val="100000"/>
              </a:lnSpc>
              <a:spcBef>
                <a:spcPts val="750"/>
              </a:spcBef>
            </a:pPr>
            <a:r>
              <a:rPr sz="800" b="1" spc="-10" dirty="0">
                <a:solidFill>
                  <a:srgbClr val="1F2937"/>
                </a:solidFill>
                <a:latin typeface="Trebuchet MS"/>
                <a:cs typeface="Trebuchet MS"/>
              </a:rPr>
              <a:t>Scalable</a:t>
            </a:r>
            <a:r>
              <a:rPr sz="800" b="1" spc="-4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800" b="1" spc="-10" dirty="0">
                <a:solidFill>
                  <a:srgbClr val="1F2937"/>
                </a:solidFill>
                <a:latin typeface="Trebuchet MS"/>
                <a:cs typeface="Trebuchet MS"/>
              </a:rPr>
              <a:t>Solution</a:t>
            </a:r>
            <a:endParaRPr sz="800">
              <a:latin typeface="Trebuchet MS"/>
              <a:cs typeface="Trebuchet MS"/>
            </a:endParaRPr>
          </a:p>
          <a:p>
            <a:pPr marL="92710">
              <a:lnSpc>
                <a:spcPct val="100000"/>
              </a:lnSpc>
              <a:spcBef>
                <a:spcPts val="850"/>
              </a:spcBef>
            </a:pP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Modular</a:t>
            </a:r>
            <a:r>
              <a:rPr sz="650" spc="8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design</a:t>
            </a:r>
            <a:r>
              <a:rPr sz="650" spc="4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allows</a:t>
            </a:r>
            <a:r>
              <a:rPr sz="650" spc="10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cost-effective</a:t>
            </a:r>
            <a:r>
              <a:rPr sz="650" spc="3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expansion</a:t>
            </a:r>
            <a:r>
              <a:rPr sz="650" spc="4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to</a:t>
            </a:r>
            <a:r>
              <a:rPr sz="650" spc="3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larger</a:t>
            </a:r>
            <a:r>
              <a:rPr sz="650" spc="8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Leelawadee UI"/>
                <a:cs typeface="Leelawadee UI"/>
              </a:rPr>
              <a:t>networks</a:t>
            </a:r>
            <a:endParaRPr sz="650">
              <a:latin typeface="Leelawadee UI"/>
              <a:cs typeface="Leelawadee UI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6132512" y="1136840"/>
            <a:ext cx="2901950" cy="2984500"/>
            <a:chOff x="6132512" y="1136840"/>
            <a:chExt cx="2901950" cy="2984500"/>
          </a:xfrm>
        </p:grpSpPr>
        <p:sp>
          <p:nvSpPr>
            <p:cNvPr id="25" name="object 25"/>
            <p:cNvSpPr/>
            <p:nvPr/>
          </p:nvSpPr>
          <p:spPr>
            <a:xfrm>
              <a:off x="6134100" y="1138427"/>
              <a:ext cx="2898775" cy="2981325"/>
            </a:xfrm>
            <a:custGeom>
              <a:avLst/>
              <a:gdLst/>
              <a:ahLst/>
              <a:cxnLst/>
              <a:rect l="l" t="t" r="r" b="b"/>
              <a:pathLst>
                <a:path w="2898775" h="2981325">
                  <a:moveTo>
                    <a:pt x="2898648" y="0"/>
                  </a:moveTo>
                  <a:lnTo>
                    <a:pt x="0" y="0"/>
                  </a:lnTo>
                  <a:lnTo>
                    <a:pt x="0" y="2980944"/>
                  </a:lnTo>
                  <a:lnTo>
                    <a:pt x="2898648" y="2980944"/>
                  </a:lnTo>
                  <a:lnTo>
                    <a:pt x="28986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6134100" y="1138427"/>
              <a:ext cx="2898775" cy="2981325"/>
            </a:xfrm>
            <a:custGeom>
              <a:avLst/>
              <a:gdLst/>
              <a:ahLst/>
              <a:cxnLst/>
              <a:rect l="l" t="t" r="r" b="b"/>
              <a:pathLst>
                <a:path w="2898775" h="2981325">
                  <a:moveTo>
                    <a:pt x="0" y="2980944"/>
                  </a:moveTo>
                  <a:lnTo>
                    <a:pt x="2898648" y="2980944"/>
                  </a:lnTo>
                  <a:lnTo>
                    <a:pt x="2898648" y="0"/>
                  </a:lnTo>
                  <a:lnTo>
                    <a:pt x="0" y="0"/>
                  </a:lnTo>
                  <a:lnTo>
                    <a:pt x="0" y="2980944"/>
                  </a:lnTo>
                  <a:close/>
                </a:path>
              </a:pathLst>
            </a:custGeom>
            <a:ln w="3175">
              <a:solidFill>
                <a:srgbClr val="0FB88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" name="object 2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248400" y="1280159"/>
              <a:ext cx="128015" cy="128015"/>
            </a:xfrm>
            <a:prstGeom prst="rect">
              <a:avLst/>
            </a:prstGeom>
          </p:spPr>
        </p:pic>
      </p:grpSp>
      <p:sp>
        <p:nvSpPr>
          <p:cNvPr id="28" name="object 28"/>
          <p:cNvSpPr txBox="1"/>
          <p:nvPr/>
        </p:nvSpPr>
        <p:spPr>
          <a:xfrm>
            <a:off x="6423786" y="1248917"/>
            <a:ext cx="1492250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b="1" dirty="0">
                <a:solidFill>
                  <a:srgbClr val="1F2937"/>
                </a:solidFill>
                <a:latin typeface="Trebuchet MS"/>
                <a:cs typeface="Trebuchet MS"/>
              </a:rPr>
              <a:t>Operational</a:t>
            </a:r>
            <a:r>
              <a:rPr sz="1000" b="1" spc="120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1000" b="1" spc="-10" dirty="0">
                <a:solidFill>
                  <a:srgbClr val="1F2937"/>
                </a:solidFill>
                <a:latin typeface="Trebuchet MS"/>
                <a:cs typeface="Trebuchet MS"/>
              </a:rPr>
              <a:t>Advantages</a:t>
            </a:r>
            <a:endParaRPr sz="1000">
              <a:latin typeface="Trebuchet MS"/>
              <a:cs typeface="Trebuchet MS"/>
            </a:endParaRPr>
          </a:p>
        </p:txBody>
      </p:sp>
      <p:graphicFrame>
        <p:nvGraphicFramePr>
          <p:cNvPr id="29" name="object 29"/>
          <p:cNvGraphicFramePr>
            <a:graphicFrameLocks noGrp="1"/>
          </p:cNvGraphicFramePr>
          <p:nvPr/>
        </p:nvGraphicFramePr>
        <p:xfrm>
          <a:off x="6248398" y="1530094"/>
          <a:ext cx="2667000" cy="23882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6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01015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800" b="1" spc="-20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24/7</a:t>
                      </a:r>
                      <a:r>
                        <a:rPr sz="800" b="1" spc="-90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b="1" spc="-10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Monitoring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Continuous</a:t>
                      </a:r>
                      <a:r>
                        <a:rPr sz="650" spc="3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surveillance</a:t>
                      </a:r>
                      <a:r>
                        <a:rPr sz="650" spc="7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with</a:t>
                      </a:r>
                      <a:r>
                        <a:rPr sz="650" spc="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99.9%</a:t>
                      </a:r>
                      <a:r>
                        <a:rPr sz="650" spc="9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system</a:t>
                      </a:r>
                      <a:r>
                        <a:rPr sz="650" spc="3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uptime</a:t>
                      </a:r>
                      <a:r>
                        <a:rPr sz="650" spc="4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reliability</a:t>
                      </a:r>
                      <a:endParaRPr sz="650">
                        <a:latin typeface="Leelawadee UI"/>
                        <a:cs typeface="Leelawadee UI"/>
                      </a:endParaRPr>
                    </a:p>
                  </a:txBody>
                  <a:tcPr marL="0" marR="0" marT="90170" marB="0">
                    <a:lnL w="3175">
                      <a:solidFill>
                        <a:srgbClr val="0FB881"/>
                      </a:solidFill>
                      <a:prstDash val="solid"/>
                    </a:lnL>
                    <a:lnR w="3175">
                      <a:solidFill>
                        <a:srgbClr val="0FB881"/>
                      </a:solidFill>
                      <a:prstDash val="solid"/>
                    </a:lnR>
                    <a:lnT w="3175">
                      <a:solidFill>
                        <a:srgbClr val="0FB881"/>
                      </a:solidFill>
                      <a:prstDash val="solid"/>
                    </a:lnT>
                    <a:lnB w="3175">
                      <a:solidFill>
                        <a:srgbClr val="0FB881"/>
                      </a:solidFill>
                      <a:prstDash val="solid"/>
                    </a:lnB>
                    <a:solidFill>
                      <a:srgbClr val="D1F9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500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865"/>
                        </a:spcBef>
                      </a:pPr>
                      <a:r>
                        <a:rPr sz="800" b="1" spc="-10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Easy</a:t>
                      </a:r>
                      <a:r>
                        <a:rPr sz="800" b="1" spc="-110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b="1" spc="-10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Installation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844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Simple</a:t>
                      </a:r>
                      <a:r>
                        <a:rPr sz="650" spc="8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sensor</a:t>
                      </a:r>
                      <a:r>
                        <a:rPr sz="650" spc="7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deployment</a:t>
                      </a:r>
                      <a:r>
                        <a:rPr sz="650" spc="8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without</a:t>
                      </a:r>
                      <a:r>
                        <a:rPr sz="650" spc="2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major</a:t>
                      </a:r>
                      <a:r>
                        <a:rPr sz="650" spc="10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infrastructure</a:t>
                      </a:r>
                      <a:r>
                        <a:rPr sz="650" spc="1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changes</a:t>
                      </a:r>
                      <a:endParaRPr sz="650">
                        <a:latin typeface="Leelawadee UI"/>
                        <a:cs typeface="Leelawadee UI"/>
                      </a:endParaRPr>
                    </a:p>
                  </a:txBody>
                  <a:tcPr marL="0" marR="0" marT="109855" marB="0">
                    <a:lnL w="3175">
                      <a:solidFill>
                        <a:srgbClr val="0FB881"/>
                      </a:solidFill>
                      <a:prstDash val="solid"/>
                    </a:lnL>
                    <a:lnR w="3175">
                      <a:solidFill>
                        <a:srgbClr val="0FB881"/>
                      </a:solidFill>
                      <a:prstDash val="solid"/>
                    </a:lnR>
                    <a:lnT w="3175">
                      <a:solidFill>
                        <a:srgbClr val="0FB881"/>
                      </a:solidFill>
                      <a:prstDash val="solid"/>
                    </a:lnT>
                    <a:lnB w="3175">
                      <a:solidFill>
                        <a:srgbClr val="0FB881"/>
                      </a:solidFill>
                      <a:prstDash val="solid"/>
                    </a:lnB>
                    <a:solidFill>
                      <a:srgbClr val="D1F9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500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865"/>
                        </a:spcBef>
                      </a:pPr>
                      <a:r>
                        <a:rPr sz="800" b="1" spc="-10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Remote</a:t>
                      </a:r>
                      <a:r>
                        <a:rPr sz="800" b="1" spc="-30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800" b="1" spc="-10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Monitoring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  <a:p>
                      <a:pPr marL="92075">
                        <a:lnSpc>
                          <a:spcPts val="775"/>
                        </a:lnSpc>
                        <a:spcBef>
                          <a:spcPts val="470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Web-based</a:t>
                      </a:r>
                      <a:r>
                        <a:rPr sz="650" spc="114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interface</a:t>
                      </a:r>
                      <a:r>
                        <a:rPr sz="650" spc="2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enables</a:t>
                      </a:r>
                      <a:r>
                        <a:rPr sz="650" spc="8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remote</a:t>
                      </a:r>
                      <a:r>
                        <a:rPr sz="650" spc="8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system</a:t>
                      </a:r>
                      <a:r>
                        <a:rPr sz="650" spc="4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management</a:t>
                      </a:r>
                      <a:r>
                        <a:rPr sz="650" spc="9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spc="-2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and</a:t>
                      </a:r>
                      <a:endParaRPr sz="650">
                        <a:latin typeface="Leelawadee UI"/>
                        <a:cs typeface="Leelawadee UI"/>
                      </a:endParaRPr>
                    </a:p>
                    <a:p>
                      <a:pPr marL="92075">
                        <a:lnSpc>
                          <a:spcPts val="775"/>
                        </a:lnSpc>
                      </a:pPr>
                      <a:r>
                        <a:rPr sz="650" spc="-1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control</a:t>
                      </a:r>
                      <a:endParaRPr sz="650">
                        <a:latin typeface="Leelawadee UI"/>
                        <a:cs typeface="Leelawadee UI"/>
                      </a:endParaRPr>
                    </a:p>
                  </a:txBody>
                  <a:tcPr marL="0" marR="0" marT="109855" marB="0">
                    <a:lnL w="3175">
                      <a:solidFill>
                        <a:srgbClr val="0FB881"/>
                      </a:solidFill>
                      <a:prstDash val="solid"/>
                    </a:lnL>
                    <a:lnR w="3175">
                      <a:solidFill>
                        <a:srgbClr val="0FB881"/>
                      </a:solidFill>
                      <a:prstDash val="solid"/>
                    </a:lnR>
                    <a:lnT w="3175">
                      <a:solidFill>
                        <a:srgbClr val="0FB881"/>
                      </a:solidFill>
                      <a:prstDash val="solid"/>
                    </a:lnT>
                    <a:lnB w="3175">
                      <a:solidFill>
                        <a:srgbClr val="0FB881"/>
                      </a:solidFill>
                      <a:prstDash val="solid"/>
                    </a:lnB>
                    <a:solidFill>
                      <a:srgbClr val="D1F9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722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865"/>
                        </a:spcBef>
                      </a:pPr>
                      <a:r>
                        <a:rPr sz="800" b="1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Automated </a:t>
                      </a:r>
                      <a:r>
                        <a:rPr sz="800" b="1" spc="-10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Alerts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850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Instant</a:t>
                      </a:r>
                      <a:r>
                        <a:rPr sz="650" spc="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notification</a:t>
                      </a:r>
                      <a:r>
                        <a:rPr sz="650" spc="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system</a:t>
                      </a:r>
                      <a:r>
                        <a:rPr sz="650" spc="2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for</a:t>
                      </a:r>
                      <a:r>
                        <a:rPr sz="650" spc="7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immediate</a:t>
                      </a:r>
                      <a:r>
                        <a:rPr sz="650" spc="7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response</a:t>
                      </a:r>
                      <a:r>
                        <a:rPr sz="650" spc="7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coordination</a:t>
                      </a:r>
                      <a:endParaRPr sz="650">
                        <a:latin typeface="Leelawadee UI"/>
                        <a:cs typeface="Leelawadee UI"/>
                      </a:endParaRPr>
                    </a:p>
                  </a:txBody>
                  <a:tcPr marL="0" marR="0" marT="109855" marB="0">
                    <a:lnL w="3175">
                      <a:solidFill>
                        <a:srgbClr val="0FB881"/>
                      </a:solidFill>
                      <a:prstDash val="solid"/>
                    </a:lnL>
                    <a:lnR w="3175">
                      <a:solidFill>
                        <a:srgbClr val="0FB881"/>
                      </a:solidFill>
                      <a:prstDash val="solid"/>
                    </a:lnR>
                    <a:lnT w="3175">
                      <a:solidFill>
                        <a:srgbClr val="0FB881"/>
                      </a:solidFill>
                      <a:prstDash val="solid"/>
                    </a:lnT>
                    <a:lnB w="3175">
                      <a:solidFill>
                        <a:srgbClr val="0FB881"/>
                      </a:solidFill>
                      <a:prstDash val="solid"/>
                    </a:lnB>
                    <a:solidFill>
                      <a:srgbClr val="D1F9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30" name="object 30"/>
          <p:cNvGrpSpPr/>
          <p:nvPr/>
        </p:nvGrpSpPr>
        <p:grpSpPr>
          <a:xfrm>
            <a:off x="115823" y="4099559"/>
            <a:ext cx="2164080" cy="911860"/>
            <a:chOff x="115823" y="4099559"/>
            <a:chExt cx="2164080" cy="911860"/>
          </a:xfrm>
        </p:grpSpPr>
        <p:sp>
          <p:nvSpPr>
            <p:cNvPr id="31" name="object 31"/>
            <p:cNvSpPr/>
            <p:nvPr/>
          </p:nvSpPr>
          <p:spPr>
            <a:xfrm>
              <a:off x="115823" y="4099559"/>
              <a:ext cx="2164080" cy="911860"/>
            </a:xfrm>
            <a:custGeom>
              <a:avLst/>
              <a:gdLst/>
              <a:ahLst/>
              <a:cxnLst/>
              <a:rect l="l" t="t" r="r" b="b"/>
              <a:pathLst>
                <a:path w="2164080" h="911860">
                  <a:moveTo>
                    <a:pt x="2164080" y="0"/>
                  </a:moveTo>
                  <a:lnTo>
                    <a:pt x="0" y="0"/>
                  </a:lnTo>
                  <a:lnTo>
                    <a:pt x="0" y="911351"/>
                  </a:lnTo>
                  <a:lnTo>
                    <a:pt x="2164080" y="911351"/>
                  </a:lnTo>
                  <a:lnTo>
                    <a:pt x="2164080" y="0"/>
                  </a:lnTo>
                  <a:close/>
                </a:path>
              </a:pathLst>
            </a:custGeom>
            <a:solidFill>
              <a:srgbClr val="049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2" name="object 3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65047" y="4227575"/>
              <a:ext cx="128016" cy="128015"/>
            </a:xfrm>
            <a:prstGeom prst="rect">
              <a:avLst/>
            </a:prstGeom>
          </p:spPr>
        </p:pic>
      </p:grpSp>
      <p:sp>
        <p:nvSpPr>
          <p:cNvPr id="33" name="object 33"/>
          <p:cNvSpPr txBox="1"/>
          <p:nvPr/>
        </p:nvSpPr>
        <p:spPr>
          <a:xfrm>
            <a:off x="324408" y="4115700"/>
            <a:ext cx="1811020" cy="445134"/>
          </a:xfrm>
          <a:prstGeom prst="rect">
            <a:avLst/>
          </a:prstGeom>
        </p:spPr>
        <p:txBody>
          <a:bodyPr vert="horz" wrap="square" lIns="0" tIns="95250" rIns="0" bIns="0" rtlCol="0">
            <a:spAutoFit/>
          </a:bodyPr>
          <a:lstStyle/>
          <a:p>
            <a:pPr marL="693420">
              <a:lnSpc>
                <a:spcPct val="100000"/>
              </a:lnSpc>
              <a:spcBef>
                <a:spcPts val="750"/>
              </a:spcBef>
            </a:pPr>
            <a:r>
              <a:rPr sz="1000" b="1" spc="-10" dirty="0">
                <a:solidFill>
                  <a:srgbClr val="FFFFFF"/>
                </a:solidFill>
                <a:latin typeface="Trebuchet MS"/>
                <a:cs typeface="Trebuchet MS"/>
              </a:rPr>
              <a:t>Reliability</a:t>
            </a:r>
            <a:endParaRPr sz="10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495"/>
              </a:spcBef>
            </a:pPr>
            <a:r>
              <a:rPr sz="800" spc="-10" dirty="0">
                <a:solidFill>
                  <a:srgbClr val="FFFFFF"/>
                </a:solidFill>
                <a:latin typeface="Leelawadee UI"/>
                <a:cs typeface="Leelawadee UI"/>
              </a:rPr>
              <a:t>99.9%</a:t>
            </a:r>
            <a:r>
              <a:rPr sz="800" spc="-30" dirty="0">
                <a:solidFill>
                  <a:srgbClr val="FFFFFF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FFFFFF"/>
                </a:solidFill>
                <a:latin typeface="Leelawadee UI"/>
                <a:cs typeface="Leelawadee UI"/>
              </a:rPr>
              <a:t>uptime</a:t>
            </a:r>
            <a:r>
              <a:rPr sz="800" spc="-45" dirty="0">
                <a:solidFill>
                  <a:srgbClr val="FFFFFF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FFFFFF"/>
                </a:solidFill>
                <a:latin typeface="Leelawadee UI"/>
                <a:cs typeface="Leelawadee UI"/>
              </a:rPr>
              <a:t>with</a:t>
            </a:r>
            <a:r>
              <a:rPr sz="800" spc="-45" dirty="0">
                <a:solidFill>
                  <a:srgbClr val="FFFFFF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FFFFFF"/>
                </a:solidFill>
                <a:latin typeface="Leelawadee UI"/>
                <a:cs typeface="Leelawadee UI"/>
              </a:rPr>
              <a:t>robust</a:t>
            </a:r>
            <a:r>
              <a:rPr sz="800" spc="-20" dirty="0">
                <a:solidFill>
                  <a:srgbClr val="FFFFFF"/>
                </a:solidFill>
                <a:latin typeface="Leelawadee UI"/>
                <a:cs typeface="Leelawadee UI"/>
              </a:rPr>
              <a:t> </a:t>
            </a:r>
            <a:r>
              <a:rPr sz="800" dirty="0">
                <a:solidFill>
                  <a:srgbClr val="FFFFFF"/>
                </a:solidFill>
                <a:latin typeface="Leelawadee UI"/>
                <a:cs typeface="Leelawadee UI"/>
              </a:rPr>
              <a:t>fault</a:t>
            </a:r>
            <a:r>
              <a:rPr sz="800" spc="-25" dirty="0">
                <a:solidFill>
                  <a:srgbClr val="FFFFFF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FFFFFF"/>
                </a:solidFill>
                <a:latin typeface="Leelawadee UI"/>
                <a:cs typeface="Leelawadee UI"/>
              </a:rPr>
              <a:t>tolerance</a:t>
            </a:r>
            <a:endParaRPr sz="800">
              <a:latin typeface="Leelawadee UI"/>
              <a:cs typeface="Leelawadee UI"/>
            </a:endParaRPr>
          </a:p>
        </p:txBody>
      </p:sp>
      <p:grpSp>
        <p:nvGrpSpPr>
          <p:cNvPr id="34" name="object 34"/>
          <p:cNvGrpSpPr/>
          <p:nvPr/>
        </p:nvGrpSpPr>
        <p:grpSpPr>
          <a:xfrm>
            <a:off x="2365248" y="4099559"/>
            <a:ext cx="2164080" cy="911860"/>
            <a:chOff x="2365248" y="4099559"/>
            <a:chExt cx="2164080" cy="911860"/>
          </a:xfrm>
        </p:grpSpPr>
        <p:sp>
          <p:nvSpPr>
            <p:cNvPr id="35" name="object 35"/>
            <p:cNvSpPr/>
            <p:nvPr/>
          </p:nvSpPr>
          <p:spPr>
            <a:xfrm>
              <a:off x="2365248" y="4099559"/>
              <a:ext cx="2164080" cy="911860"/>
            </a:xfrm>
            <a:custGeom>
              <a:avLst/>
              <a:gdLst/>
              <a:ahLst/>
              <a:cxnLst/>
              <a:rect l="l" t="t" r="r" b="b"/>
              <a:pathLst>
                <a:path w="2164079" h="911860">
                  <a:moveTo>
                    <a:pt x="2164079" y="0"/>
                  </a:moveTo>
                  <a:lnTo>
                    <a:pt x="0" y="0"/>
                  </a:lnTo>
                  <a:lnTo>
                    <a:pt x="0" y="911351"/>
                  </a:lnTo>
                  <a:lnTo>
                    <a:pt x="2164079" y="911351"/>
                  </a:lnTo>
                  <a:lnTo>
                    <a:pt x="2164079" y="0"/>
                  </a:lnTo>
                  <a:close/>
                </a:path>
              </a:pathLst>
            </a:custGeom>
            <a:solidFill>
              <a:srgbClr val="049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6" name="object 3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919984" y="4227575"/>
              <a:ext cx="128016" cy="128015"/>
            </a:xfrm>
            <a:prstGeom prst="rect">
              <a:avLst/>
            </a:prstGeom>
          </p:spPr>
        </p:pic>
      </p:grpSp>
      <p:sp>
        <p:nvSpPr>
          <p:cNvPr id="37" name="object 37"/>
          <p:cNvSpPr txBox="1"/>
          <p:nvPr/>
        </p:nvSpPr>
        <p:spPr>
          <a:xfrm>
            <a:off x="2499486" y="4196892"/>
            <a:ext cx="1963420" cy="43560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689610">
              <a:lnSpc>
                <a:spcPct val="100000"/>
              </a:lnSpc>
              <a:spcBef>
                <a:spcPts val="110"/>
              </a:spcBef>
            </a:pPr>
            <a:r>
              <a:rPr sz="1000" b="1" spc="-10" dirty="0">
                <a:solidFill>
                  <a:srgbClr val="FFFFFF"/>
                </a:solidFill>
                <a:latin typeface="Trebuchet MS"/>
                <a:cs typeface="Trebuchet MS"/>
              </a:rPr>
              <a:t>Performance</a:t>
            </a:r>
            <a:endParaRPr sz="10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060"/>
              </a:spcBef>
            </a:pPr>
            <a:r>
              <a:rPr sz="800" spc="-20" dirty="0">
                <a:solidFill>
                  <a:srgbClr val="FFFFFF"/>
                </a:solidFill>
                <a:latin typeface="Leelawadee UI"/>
                <a:cs typeface="Leelawadee UI"/>
              </a:rPr>
              <a:t>High-</a:t>
            </a:r>
            <a:r>
              <a:rPr sz="800" dirty="0">
                <a:solidFill>
                  <a:srgbClr val="FFFFFF"/>
                </a:solidFill>
                <a:latin typeface="Leelawadee UI"/>
                <a:cs typeface="Leelawadee UI"/>
              </a:rPr>
              <a:t>speed</a:t>
            </a:r>
            <a:r>
              <a:rPr sz="800" spc="-30" dirty="0">
                <a:solidFill>
                  <a:srgbClr val="FFFFFF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FFFFFF"/>
                </a:solidFill>
                <a:latin typeface="Leelawadee UI"/>
                <a:cs typeface="Leelawadee UI"/>
              </a:rPr>
              <a:t>processing</a:t>
            </a:r>
            <a:r>
              <a:rPr sz="800" spc="-30" dirty="0">
                <a:solidFill>
                  <a:srgbClr val="FFFFFF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FFFFFF"/>
                </a:solidFill>
                <a:latin typeface="Leelawadee UI"/>
                <a:cs typeface="Leelawadee UI"/>
              </a:rPr>
              <a:t>with</a:t>
            </a:r>
            <a:r>
              <a:rPr sz="800" spc="-50" dirty="0">
                <a:solidFill>
                  <a:srgbClr val="FFFFFF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FFFFFF"/>
                </a:solidFill>
                <a:latin typeface="Leelawadee UI"/>
                <a:cs typeface="Leelawadee UI"/>
              </a:rPr>
              <a:t>accurate</a:t>
            </a:r>
            <a:r>
              <a:rPr sz="800" spc="-25" dirty="0">
                <a:solidFill>
                  <a:srgbClr val="FFFFFF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FFFFFF"/>
                </a:solidFill>
                <a:latin typeface="Leelawadee UI"/>
                <a:cs typeface="Leelawadee UI"/>
              </a:rPr>
              <a:t>results</a:t>
            </a:r>
            <a:endParaRPr sz="800">
              <a:latin typeface="Leelawadee UI"/>
              <a:cs typeface="Leelawadee UI"/>
            </a:endParaRPr>
          </a:p>
        </p:txBody>
      </p:sp>
      <p:grpSp>
        <p:nvGrpSpPr>
          <p:cNvPr id="38" name="object 38"/>
          <p:cNvGrpSpPr/>
          <p:nvPr/>
        </p:nvGrpSpPr>
        <p:grpSpPr>
          <a:xfrm>
            <a:off x="4614671" y="4099559"/>
            <a:ext cx="2164080" cy="911860"/>
            <a:chOff x="4614671" y="4099559"/>
            <a:chExt cx="2164080" cy="911860"/>
          </a:xfrm>
        </p:grpSpPr>
        <p:sp>
          <p:nvSpPr>
            <p:cNvPr id="39" name="object 39"/>
            <p:cNvSpPr/>
            <p:nvPr/>
          </p:nvSpPr>
          <p:spPr>
            <a:xfrm>
              <a:off x="4614671" y="4099559"/>
              <a:ext cx="2164080" cy="911860"/>
            </a:xfrm>
            <a:custGeom>
              <a:avLst/>
              <a:gdLst/>
              <a:ahLst/>
              <a:cxnLst/>
              <a:rect l="l" t="t" r="r" b="b"/>
              <a:pathLst>
                <a:path w="2164079" h="911860">
                  <a:moveTo>
                    <a:pt x="2164079" y="0"/>
                  </a:moveTo>
                  <a:lnTo>
                    <a:pt x="0" y="0"/>
                  </a:lnTo>
                  <a:lnTo>
                    <a:pt x="0" y="911351"/>
                  </a:lnTo>
                  <a:lnTo>
                    <a:pt x="2164079" y="911351"/>
                  </a:lnTo>
                  <a:lnTo>
                    <a:pt x="2164079" y="0"/>
                  </a:lnTo>
                  <a:close/>
                </a:path>
              </a:pathLst>
            </a:custGeom>
            <a:solidFill>
              <a:srgbClr val="049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0" name="object 4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145023" y="4227575"/>
              <a:ext cx="128015" cy="128015"/>
            </a:xfrm>
            <a:prstGeom prst="rect">
              <a:avLst/>
            </a:prstGeom>
          </p:spPr>
        </p:pic>
      </p:grpSp>
      <p:sp>
        <p:nvSpPr>
          <p:cNvPr id="41" name="object 41"/>
          <p:cNvSpPr txBox="1"/>
          <p:nvPr/>
        </p:nvSpPr>
        <p:spPr>
          <a:xfrm>
            <a:off x="4756530" y="4196892"/>
            <a:ext cx="1953895" cy="43560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649605">
              <a:lnSpc>
                <a:spcPct val="100000"/>
              </a:lnSpc>
              <a:spcBef>
                <a:spcPts val="110"/>
              </a:spcBef>
            </a:pPr>
            <a:r>
              <a:rPr sz="1000" b="1" dirty="0">
                <a:solidFill>
                  <a:srgbClr val="FFFFFF"/>
                </a:solidFill>
                <a:latin typeface="Trebuchet MS"/>
                <a:cs typeface="Trebuchet MS"/>
              </a:rPr>
              <a:t>Cost-</a:t>
            </a:r>
            <a:r>
              <a:rPr sz="1000" b="1" spc="-10" dirty="0">
                <a:solidFill>
                  <a:srgbClr val="FFFFFF"/>
                </a:solidFill>
                <a:latin typeface="Trebuchet MS"/>
                <a:cs typeface="Trebuchet MS"/>
              </a:rPr>
              <a:t>effective</a:t>
            </a:r>
            <a:endParaRPr sz="10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060"/>
              </a:spcBef>
            </a:pPr>
            <a:r>
              <a:rPr sz="800" dirty="0">
                <a:solidFill>
                  <a:srgbClr val="FFFFFF"/>
                </a:solidFill>
                <a:latin typeface="Leelawadee UI"/>
                <a:cs typeface="Leelawadee UI"/>
              </a:rPr>
              <a:t>Low</a:t>
            </a:r>
            <a:r>
              <a:rPr sz="800" spc="50" dirty="0">
                <a:solidFill>
                  <a:srgbClr val="FFFFFF"/>
                </a:solidFill>
                <a:latin typeface="Leelawadee UI"/>
                <a:cs typeface="Leelawadee UI"/>
              </a:rPr>
              <a:t> </a:t>
            </a:r>
            <a:r>
              <a:rPr sz="800" spc="-20" dirty="0">
                <a:solidFill>
                  <a:srgbClr val="FFFFFF"/>
                </a:solidFill>
                <a:latin typeface="Leelawadee UI"/>
                <a:cs typeface="Leelawadee UI"/>
              </a:rPr>
              <a:t>implementation</a:t>
            </a:r>
            <a:r>
              <a:rPr sz="800" dirty="0">
                <a:solidFill>
                  <a:srgbClr val="FFFFFF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FFFFFF"/>
                </a:solidFill>
                <a:latin typeface="Leelawadee UI"/>
                <a:cs typeface="Leelawadee UI"/>
              </a:rPr>
              <a:t>and</a:t>
            </a:r>
            <a:r>
              <a:rPr sz="800" spc="5" dirty="0">
                <a:solidFill>
                  <a:srgbClr val="FFFFFF"/>
                </a:solidFill>
                <a:latin typeface="Leelawadee UI"/>
                <a:cs typeface="Leelawadee UI"/>
              </a:rPr>
              <a:t> </a:t>
            </a:r>
            <a:r>
              <a:rPr sz="800" spc="-20" dirty="0">
                <a:solidFill>
                  <a:srgbClr val="FFFFFF"/>
                </a:solidFill>
                <a:latin typeface="Leelawadee UI"/>
                <a:cs typeface="Leelawadee UI"/>
              </a:rPr>
              <a:t>maintenance</a:t>
            </a:r>
            <a:r>
              <a:rPr sz="800" spc="-25" dirty="0">
                <a:solidFill>
                  <a:srgbClr val="FFFFFF"/>
                </a:solidFill>
                <a:latin typeface="Leelawadee UI"/>
                <a:cs typeface="Leelawadee UI"/>
              </a:rPr>
              <a:t> </a:t>
            </a:r>
            <a:r>
              <a:rPr sz="800" spc="-20" dirty="0">
                <a:solidFill>
                  <a:srgbClr val="FFFFFF"/>
                </a:solidFill>
                <a:latin typeface="Leelawadee UI"/>
                <a:cs typeface="Leelawadee UI"/>
              </a:rPr>
              <a:t>costs</a:t>
            </a:r>
            <a:endParaRPr sz="800">
              <a:latin typeface="Leelawadee UI"/>
              <a:cs typeface="Leelawadee UI"/>
            </a:endParaRPr>
          </a:p>
        </p:txBody>
      </p:sp>
      <p:grpSp>
        <p:nvGrpSpPr>
          <p:cNvPr id="42" name="object 42"/>
          <p:cNvGrpSpPr/>
          <p:nvPr/>
        </p:nvGrpSpPr>
        <p:grpSpPr>
          <a:xfrm>
            <a:off x="6864095" y="4099559"/>
            <a:ext cx="2167255" cy="911860"/>
            <a:chOff x="6864095" y="4099559"/>
            <a:chExt cx="2167255" cy="911860"/>
          </a:xfrm>
        </p:grpSpPr>
        <p:sp>
          <p:nvSpPr>
            <p:cNvPr id="43" name="object 43"/>
            <p:cNvSpPr/>
            <p:nvPr/>
          </p:nvSpPr>
          <p:spPr>
            <a:xfrm>
              <a:off x="6864095" y="4099559"/>
              <a:ext cx="2167255" cy="911860"/>
            </a:xfrm>
            <a:custGeom>
              <a:avLst/>
              <a:gdLst/>
              <a:ahLst/>
              <a:cxnLst/>
              <a:rect l="l" t="t" r="r" b="b"/>
              <a:pathLst>
                <a:path w="2167254" h="911860">
                  <a:moveTo>
                    <a:pt x="2167128" y="0"/>
                  </a:moveTo>
                  <a:lnTo>
                    <a:pt x="0" y="0"/>
                  </a:lnTo>
                  <a:lnTo>
                    <a:pt x="0" y="911351"/>
                  </a:lnTo>
                  <a:lnTo>
                    <a:pt x="2167128" y="911351"/>
                  </a:lnTo>
                  <a:lnTo>
                    <a:pt x="2167128" y="0"/>
                  </a:lnTo>
                  <a:close/>
                </a:path>
              </a:pathLst>
            </a:custGeom>
            <a:solidFill>
              <a:srgbClr val="0495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4" name="object 4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580375" y="4227575"/>
              <a:ext cx="112774" cy="128015"/>
            </a:xfrm>
            <a:prstGeom prst="rect">
              <a:avLst/>
            </a:prstGeom>
          </p:spPr>
        </p:pic>
      </p:grpSp>
      <p:sp>
        <p:nvSpPr>
          <p:cNvPr id="45" name="object 45"/>
          <p:cNvSpPr txBox="1"/>
          <p:nvPr/>
        </p:nvSpPr>
        <p:spPr>
          <a:xfrm>
            <a:off x="7013575" y="4196892"/>
            <a:ext cx="1941830" cy="43560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804545">
              <a:lnSpc>
                <a:spcPct val="100000"/>
              </a:lnSpc>
              <a:spcBef>
                <a:spcPts val="110"/>
              </a:spcBef>
            </a:pPr>
            <a:r>
              <a:rPr sz="1000" b="1" spc="-10" dirty="0">
                <a:solidFill>
                  <a:srgbClr val="FFFFFF"/>
                </a:solidFill>
                <a:latin typeface="Trebuchet MS"/>
                <a:cs typeface="Trebuchet MS"/>
              </a:rPr>
              <a:t>Scalable</a:t>
            </a:r>
            <a:endParaRPr sz="10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060"/>
              </a:spcBef>
            </a:pPr>
            <a:r>
              <a:rPr sz="800" dirty="0">
                <a:solidFill>
                  <a:srgbClr val="FFFFFF"/>
                </a:solidFill>
                <a:latin typeface="Leelawadee UI"/>
                <a:cs typeface="Leelawadee UI"/>
              </a:rPr>
              <a:t>Easily</a:t>
            </a:r>
            <a:r>
              <a:rPr sz="800" spc="-55" dirty="0">
                <a:solidFill>
                  <a:srgbClr val="FFFFFF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FFFFFF"/>
                </a:solidFill>
                <a:latin typeface="Leelawadee UI"/>
                <a:cs typeface="Leelawadee UI"/>
              </a:rPr>
              <a:t>expandable</a:t>
            </a:r>
            <a:r>
              <a:rPr sz="800" spc="-50" dirty="0">
                <a:solidFill>
                  <a:srgbClr val="FFFFFF"/>
                </a:solidFill>
                <a:latin typeface="Leelawadee UI"/>
                <a:cs typeface="Leelawadee UI"/>
              </a:rPr>
              <a:t> </a:t>
            </a:r>
            <a:r>
              <a:rPr sz="800" dirty="0">
                <a:solidFill>
                  <a:srgbClr val="FFFFFF"/>
                </a:solidFill>
                <a:latin typeface="Leelawadee UI"/>
                <a:cs typeface="Leelawadee UI"/>
              </a:rPr>
              <a:t>to</a:t>
            </a:r>
            <a:r>
              <a:rPr sz="800" spc="-50" dirty="0">
                <a:solidFill>
                  <a:srgbClr val="FFFFFF"/>
                </a:solidFill>
                <a:latin typeface="Leelawadee UI"/>
                <a:cs typeface="Leelawadee UI"/>
              </a:rPr>
              <a:t> </a:t>
            </a:r>
            <a:r>
              <a:rPr sz="800" dirty="0">
                <a:solidFill>
                  <a:srgbClr val="FFFFFF"/>
                </a:solidFill>
                <a:latin typeface="Leelawadee UI"/>
                <a:cs typeface="Leelawadee UI"/>
              </a:rPr>
              <a:t>larger</a:t>
            </a:r>
            <a:r>
              <a:rPr sz="800" spc="-20" dirty="0">
                <a:solidFill>
                  <a:srgbClr val="FFFFFF"/>
                </a:solidFill>
                <a:latin typeface="Leelawadee UI"/>
                <a:cs typeface="Leelawadee UI"/>
              </a:rPr>
              <a:t> </a:t>
            </a:r>
            <a:r>
              <a:rPr sz="800" dirty="0">
                <a:solidFill>
                  <a:srgbClr val="FFFFFF"/>
                </a:solidFill>
                <a:latin typeface="Leelawadee UI"/>
                <a:cs typeface="Leelawadee UI"/>
              </a:rPr>
              <a:t>power</a:t>
            </a:r>
            <a:r>
              <a:rPr sz="800" spc="-40" dirty="0">
                <a:solidFill>
                  <a:srgbClr val="FFFFFF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FFFFFF"/>
                </a:solidFill>
                <a:latin typeface="Leelawadee UI"/>
                <a:cs typeface="Leelawadee UI"/>
              </a:rPr>
              <a:t>networks</a:t>
            </a:r>
            <a:endParaRPr sz="800">
              <a:latin typeface="Leelawadee UI"/>
              <a:cs typeface="Leelawadee UI"/>
            </a:endParaRPr>
          </a:p>
        </p:txBody>
      </p:sp>
      <p:grpSp>
        <p:nvGrpSpPr>
          <p:cNvPr id="46" name="object 46"/>
          <p:cNvGrpSpPr/>
          <p:nvPr/>
        </p:nvGrpSpPr>
        <p:grpSpPr>
          <a:xfrm>
            <a:off x="115822" y="5096254"/>
            <a:ext cx="8918575" cy="50800"/>
            <a:chOff x="115822" y="5096254"/>
            <a:chExt cx="8918575" cy="50800"/>
          </a:xfrm>
        </p:grpSpPr>
        <p:sp>
          <p:nvSpPr>
            <p:cNvPr id="47" name="object 47"/>
            <p:cNvSpPr/>
            <p:nvPr/>
          </p:nvSpPr>
          <p:spPr>
            <a:xfrm>
              <a:off x="117347" y="5097779"/>
              <a:ext cx="8915400" cy="47625"/>
            </a:xfrm>
            <a:custGeom>
              <a:avLst/>
              <a:gdLst/>
              <a:ahLst/>
              <a:cxnLst/>
              <a:rect l="l" t="t" r="r" b="b"/>
              <a:pathLst>
                <a:path w="8915400" h="47625">
                  <a:moveTo>
                    <a:pt x="8915400" y="0"/>
                  </a:moveTo>
                  <a:lnTo>
                    <a:pt x="0" y="0"/>
                  </a:lnTo>
                  <a:lnTo>
                    <a:pt x="0" y="47244"/>
                  </a:lnTo>
                  <a:lnTo>
                    <a:pt x="8915400" y="47244"/>
                  </a:lnTo>
                  <a:lnTo>
                    <a:pt x="89154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117347" y="5097779"/>
              <a:ext cx="8915400" cy="47625"/>
            </a:xfrm>
            <a:custGeom>
              <a:avLst/>
              <a:gdLst/>
              <a:ahLst/>
              <a:cxnLst/>
              <a:rect l="l" t="t" r="r" b="b"/>
              <a:pathLst>
                <a:path w="8915400" h="47625">
                  <a:moveTo>
                    <a:pt x="8915400" y="47244"/>
                  </a:moveTo>
                  <a:lnTo>
                    <a:pt x="8915400" y="0"/>
                  </a:lnTo>
                  <a:lnTo>
                    <a:pt x="0" y="0"/>
                  </a:lnTo>
                  <a:lnTo>
                    <a:pt x="0" y="47244"/>
                  </a:lnTo>
                </a:path>
              </a:pathLst>
            </a:custGeom>
            <a:ln w="3175">
              <a:solidFill>
                <a:srgbClr val="A7F3D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3959064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502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304032" y="426719"/>
            <a:ext cx="170687" cy="170687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643376" y="386283"/>
            <a:ext cx="2142490" cy="2311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55" dirty="0"/>
              <a:t>Limitations</a:t>
            </a:r>
            <a:r>
              <a:rPr spc="210" dirty="0"/>
              <a:t> </a:t>
            </a:r>
            <a:r>
              <a:rPr dirty="0"/>
              <a:t>&amp;</a:t>
            </a:r>
            <a:r>
              <a:rPr spc="50" dirty="0"/>
              <a:t> </a:t>
            </a:r>
            <a:r>
              <a:rPr dirty="0"/>
              <a:t>Future</a:t>
            </a:r>
            <a:r>
              <a:rPr spc="204" dirty="0"/>
              <a:t> </a:t>
            </a:r>
            <a:r>
              <a:rPr spc="-20" dirty="0"/>
              <a:t>Work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492246" y="650493"/>
            <a:ext cx="2227580" cy="1644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Current</a:t>
            </a:r>
            <a:r>
              <a:rPr sz="900" spc="-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Challenges</a:t>
            </a:r>
            <a:r>
              <a:rPr sz="900" spc="-3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and</a:t>
            </a:r>
            <a:r>
              <a:rPr sz="900" spc="-3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Research</a:t>
            </a:r>
            <a:r>
              <a:rPr sz="900" spc="-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90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Directions</a:t>
            </a:r>
            <a:endParaRPr sz="900">
              <a:latin typeface="Malgun Gothic Semilight"/>
              <a:cs typeface="Malgun Gothic Semilight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4629911" y="1194815"/>
            <a:ext cx="4401820" cy="3157855"/>
            <a:chOff x="4629911" y="1194815"/>
            <a:chExt cx="4401820" cy="3157855"/>
          </a:xfrm>
        </p:grpSpPr>
        <p:sp>
          <p:nvSpPr>
            <p:cNvPr id="7" name="object 7"/>
            <p:cNvSpPr/>
            <p:nvPr/>
          </p:nvSpPr>
          <p:spPr>
            <a:xfrm>
              <a:off x="4629911" y="1194815"/>
              <a:ext cx="4401820" cy="3157855"/>
            </a:xfrm>
            <a:custGeom>
              <a:avLst/>
              <a:gdLst/>
              <a:ahLst/>
              <a:cxnLst/>
              <a:rect l="l" t="t" r="r" b="b"/>
              <a:pathLst>
                <a:path w="4401820" h="3157854">
                  <a:moveTo>
                    <a:pt x="4401312" y="0"/>
                  </a:moveTo>
                  <a:lnTo>
                    <a:pt x="0" y="0"/>
                  </a:lnTo>
                  <a:lnTo>
                    <a:pt x="0" y="3157727"/>
                  </a:lnTo>
                  <a:lnTo>
                    <a:pt x="4401312" y="3157727"/>
                  </a:lnTo>
                  <a:lnTo>
                    <a:pt x="440131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629911" y="1194815"/>
              <a:ext cx="27940" cy="3157855"/>
            </a:xfrm>
            <a:custGeom>
              <a:avLst/>
              <a:gdLst/>
              <a:ahLst/>
              <a:cxnLst/>
              <a:rect l="l" t="t" r="r" b="b"/>
              <a:pathLst>
                <a:path w="27939" h="3157854">
                  <a:moveTo>
                    <a:pt x="27432" y="0"/>
                  </a:moveTo>
                  <a:lnTo>
                    <a:pt x="0" y="0"/>
                  </a:lnTo>
                  <a:lnTo>
                    <a:pt x="0" y="3157727"/>
                  </a:lnTo>
                  <a:lnTo>
                    <a:pt x="27432" y="3157727"/>
                  </a:lnTo>
                  <a:lnTo>
                    <a:pt x="27432" y="0"/>
                  </a:lnTo>
                  <a:close/>
                </a:path>
              </a:pathLst>
            </a:custGeom>
            <a:solidFill>
              <a:srgbClr val="3A82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742687" y="1344167"/>
              <a:ext cx="97536" cy="131063"/>
            </a:xfrm>
            <a:prstGeom prst="rect">
              <a:avLst/>
            </a:prstGeom>
          </p:spPr>
        </p:pic>
      </p:grpSp>
      <p:grpSp>
        <p:nvGrpSpPr>
          <p:cNvPr id="10" name="object 10"/>
          <p:cNvGrpSpPr/>
          <p:nvPr/>
        </p:nvGrpSpPr>
        <p:grpSpPr>
          <a:xfrm>
            <a:off x="115823" y="1194815"/>
            <a:ext cx="4415155" cy="3950335"/>
            <a:chOff x="115823" y="1194815"/>
            <a:chExt cx="4415155" cy="3950335"/>
          </a:xfrm>
        </p:grpSpPr>
        <p:sp>
          <p:nvSpPr>
            <p:cNvPr id="11" name="object 11"/>
            <p:cNvSpPr/>
            <p:nvPr/>
          </p:nvSpPr>
          <p:spPr>
            <a:xfrm>
              <a:off x="115823" y="1194815"/>
              <a:ext cx="4398645" cy="3157855"/>
            </a:xfrm>
            <a:custGeom>
              <a:avLst/>
              <a:gdLst/>
              <a:ahLst/>
              <a:cxnLst/>
              <a:rect l="l" t="t" r="r" b="b"/>
              <a:pathLst>
                <a:path w="4398645" h="3157854">
                  <a:moveTo>
                    <a:pt x="4398264" y="0"/>
                  </a:moveTo>
                  <a:lnTo>
                    <a:pt x="0" y="0"/>
                  </a:lnTo>
                  <a:lnTo>
                    <a:pt x="0" y="3157727"/>
                  </a:lnTo>
                  <a:lnTo>
                    <a:pt x="4398264" y="3157727"/>
                  </a:lnTo>
                  <a:lnTo>
                    <a:pt x="439826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8600" y="1344167"/>
              <a:ext cx="128015" cy="131063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230123" y="1595627"/>
              <a:ext cx="4173220" cy="485140"/>
            </a:xfrm>
            <a:custGeom>
              <a:avLst/>
              <a:gdLst/>
              <a:ahLst/>
              <a:cxnLst/>
              <a:rect l="l" t="t" r="r" b="b"/>
              <a:pathLst>
                <a:path w="4173220" h="485139">
                  <a:moveTo>
                    <a:pt x="4172712" y="0"/>
                  </a:moveTo>
                  <a:lnTo>
                    <a:pt x="0" y="0"/>
                  </a:lnTo>
                  <a:lnTo>
                    <a:pt x="0" y="484632"/>
                  </a:lnTo>
                  <a:lnTo>
                    <a:pt x="4172712" y="484632"/>
                  </a:lnTo>
                  <a:lnTo>
                    <a:pt x="4172712" y="0"/>
                  </a:lnTo>
                  <a:close/>
                </a:path>
              </a:pathLst>
            </a:custGeom>
            <a:solidFill>
              <a:srgbClr val="FDF3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30123" y="1595627"/>
              <a:ext cx="4173220" cy="485140"/>
            </a:xfrm>
            <a:custGeom>
              <a:avLst/>
              <a:gdLst/>
              <a:ahLst/>
              <a:cxnLst/>
              <a:rect l="l" t="t" r="r" b="b"/>
              <a:pathLst>
                <a:path w="4173220" h="485139">
                  <a:moveTo>
                    <a:pt x="0" y="484632"/>
                  </a:moveTo>
                  <a:lnTo>
                    <a:pt x="4172712" y="484632"/>
                  </a:lnTo>
                  <a:lnTo>
                    <a:pt x="4172712" y="0"/>
                  </a:lnTo>
                  <a:lnTo>
                    <a:pt x="0" y="0"/>
                  </a:lnTo>
                  <a:lnTo>
                    <a:pt x="0" y="484632"/>
                  </a:lnTo>
                  <a:close/>
                </a:path>
              </a:pathLst>
            </a:custGeom>
            <a:ln w="3175">
              <a:solidFill>
                <a:srgbClr val="F59E0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230123" y="2122931"/>
              <a:ext cx="4173220" cy="481965"/>
            </a:xfrm>
            <a:custGeom>
              <a:avLst/>
              <a:gdLst/>
              <a:ahLst/>
              <a:cxnLst/>
              <a:rect l="l" t="t" r="r" b="b"/>
              <a:pathLst>
                <a:path w="4173220" h="481964">
                  <a:moveTo>
                    <a:pt x="4172712" y="0"/>
                  </a:moveTo>
                  <a:lnTo>
                    <a:pt x="0" y="0"/>
                  </a:lnTo>
                  <a:lnTo>
                    <a:pt x="0" y="481583"/>
                  </a:lnTo>
                  <a:lnTo>
                    <a:pt x="4172712" y="481583"/>
                  </a:lnTo>
                  <a:lnTo>
                    <a:pt x="4172712" y="0"/>
                  </a:lnTo>
                  <a:close/>
                </a:path>
              </a:pathLst>
            </a:custGeom>
            <a:solidFill>
              <a:srgbClr val="FDF3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30123" y="2122931"/>
              <a:ext cx="4173220" cy="481965"/>
            </a:xfrm>
            <a:custGeom>
              <a:avLst/>
              <a:gdLst/>
              <a:ahLst/>
              <a:cxnLst/>
              <a:rect l="l" t="t" r="r" b="b"/>
              <a:pathLst>
                <a:path w="4173220" h="481964">
                  <a:moveTo>
                    <a:pt x="0" y="481583"/>
                  </a:moveTo>
                  <a:lnTo>
                    <a:pt x="4172712" y="481583"/>
                  </a:lnTo>
                  <a:lnTo>
                    <a:pt x="4172712" y="0"/>
                  </a:lnTo>
                  <a:lnTo>
                    <a:pt x="0" y="0"/>
                  </a:lnTo>
                  <a:lnTo>
                    <a:pt x="0" y="481583"/>
                  </a:lnTo>
                  <a:close/>
                </a:path>
              </a:pathLst>
            </a:custGeom>
            <a:ln w="3175">
              <a:solidFill>
                <a:srgbClr val="F59E0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230123" y="2647187"/>
              <a:ext cx="4173220" cy="485140"/>
            </a:xfrm>
            <a:custGeom>
              <a:avLst/>
              <a:gdLst/>
              <a:ahLst/>
              <a:cxnLst/>
              <a:rect l="l" t="t" r="r" b="b"/>
              <a:pathLst>
                <a:path w="4173220" h="485139">
                  <a:moveTo>
                    <a:pt x="4172712" y="0"/>
                  </a:moveTo>
                  <a:lnTo>
                    <a:pt x="0" y="0"/>
                  </a:lnTo>
                  <a:lnTo>
                    <a:pt x="0" y="484631"/>
                  </a:lnTo>
                  <a:lnTo>
                    <a:pt x="4172712" y="484631"/>
                  </a:lnTo>
                  <a:lnTo>
                    <a:pt x="4172712" y="0"/>
                  </a:lnTo>
                  <a:close/>
                </a:path>
              </a:pathLst>
            </a:custGeom>
            <a:solidFill>
              <a:srgbClr val="FDF3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230123" y="2647187"/>
              <a:ext cx="4173220" cy="485140"/>
            </a:xfrm>
            <a:custGeom>
              <a:avLst/>
              <a:gdLst/>
              <a:ahLst/>
              <a:cxnLst/>
              <a:rect l="l" t="t" r="r" b="b"/>
              <a:pathLst>
                <a:path w="4173220" h="485139">
                  <a:moveTo>
                    <a:pt x="0" y="484631"/>
                  </a:moveTo>
                  <a:lnTo>
                    <a:pt x="4172712" y="484631"/>
                  </a:lnTo>
                  <a:lnTo>
                    <a:pt x="4172712" y="0"/>
                  </a:lnTo>
                  <a:lnTo>
                    <a:pt x="0" y="0"/>
                  </a:lnTo>
                  <a:lnTo>
                    <a:pt x="0" y="484631"/>
                  </a:lnTo>
                  <a:close/>
                </a:path>
              </a:pathLst>
            </a:custGeom>
            <a:ln w="3175">
              <a:solidFill>
                <a:srgbClr val="F59E0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230123" y="3174491"/>
              <a:ext cx="4173220" cy="481965"/>
            </a:xfrm>
            <a:custGeom>
              <a:avLst/>
              <a:gdLst/>
              <a:ahLst/>
              <a:cxnLst/>
              <a:rect l="l" t="t" r="r" b="b"/>
              <a:pathLst>
                <a:path w="4173220" h="481964">
                  <a:moveTo>
                    <a:pt x="4172712" y="0"/>
                  </a:moveTo>
                  <a:lnTo>
                    <a:pt x="0" y="0"/>
                  </a:lnTo>
                  <a:lnTo>
                    <a:pt x="0" y="481584"/>
                  </a:lnTo>
                  <a:lnTo>
                    <a:pt x="4172712" y="481584"/>
                  </a:lnTo>
                  <a:lnTo>
                    <a:pt x="4172712" y="0"/>
                  </a:lnTo>
                  <a:close/>
                </a:path>
              </a:pathLst>
            </a:custGeom>
            <a:solidFill>
              <a:srgbClr val="FDF3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230123" y="3174491"/>
              <a:ext cx="4173220" cy="481965"/>
            </a:xfrm>
            <a:custGeom>
              <a:avLst/>
              <a:gdLst/>
              <a:ahLst/>
              <a:cxnLst/>
              <a:rect l="l" t="t" r="r" b="b"/>
              <a:pathLst>
                <a:path w="4173220" h="481964">
                  <a:moveTo>
                    <a:pt x="0" y="481584"/>
                  </a:moveTo>
                  <a:lnTo>
                    <a:pt x="4172712" y="481584"/>
                  </a:lnTo>
                  <a:lnTo>
                    <a:pt x="4172712" y="0"/>
                  </a:lnTo>
                  <a:lnTo>
                    <a:pt x="0" y="0"/>
                  </a:lnTo>
                  <a:lnTo>
                    <a:pt x="0" y="481584"/>
                  </a:lnTo>
                  <a:close/>
                </a:path>
              </a:pathLst>
            </a:custGeom>
            <a:ln w="3175">
              <a:solidFill>
                <a:srgbClr val="F59E0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230123" y="3698747"/>
              <a:ext cx="4173220" cy="485140"/>
            </a:xfrm>
            <a:custGeom>
              <a:avLst/>
              <a:gdLst/>
              <a:ahLst/>
              <a:cxnLst/>
              <a:rect l="l" t="t" r="r" b="b"/>
              <a:pathLst>
                <a:path w="4173220" h="485139">
                  <a:moveTo>
                    <a:pt x="4172712" y="0"/>
                  </a:moveTo>
                  <a:lnTo>
                    <a:pt x="0" y="0"/>
                  </a:lnTo>
                  <a:lnTo>
                    <a:pt x="0" y="484631"/>
                  </a:lnTo>
                  <a:lnTo>
                    <a:pt x="4172712" y="484631"/>
                  </a:lnTo>
                  <a:lnTo>
                    <a:pt x="4172712" y="0"/>
                  </a:lnTo>
                  <a:close/>
                </a:path>
              </a:pathLst>
            </a:custGeom>
            <a:solidFill>
              <a:srgbClr val="FDF3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230123" y="3698747"/>
              <a:ext cx="4173220" cy="485140"/>
            </a:xfrm>
            <a:custGeom>
              <a:avLst/>
              <a:gdLst/>
              <a:ahLst/>
              <a:cxnLst/>
              <a:rect l="l" t="t" r="r" b="b"/>
              <a:pathLst>
                <a:path w="4173220" h="485139">
                  <a:moveTo>
                    <a:pt x="0" y="484631"/>
                  </a:moveTo>
                  <a:lnTo>
                    <a:pt x="4172712" y="484631"/>
                  </a:lnTo>
                  <a:lnTo>
                    <a:pt x="4172712" y="0"/>
                  </a:lnTo>
                  <a:lnTo>
                    <a:pt x="0" y="0"/>
                  </a:lnTo>
                  <a:lnTo>
                    <a:pt x="0" y="484631"/>
                  </a:lnTo>
                  <a:close/>
                </a:path>
              </a:pathLst>
            </a:custGeom>
            <a:ln w="3175">
              <a:solidFill>
                <a:srgbClr val="F59E0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17347" y="4344923"/>
              <a:ext cx="2164080" cy="800100"/>
            </a:xfrm>
            <a:custGeom>
              <a:avLst/>
              <a:gdLst/>
              <a:ahLst/>
              <a:cxnLst/>
              <a:rect l="l" t="t" r="r" b="b"/>
              <a:pathLst>
                <a:path w="2164080" h="800100">
                  <a:moveTo>
                    <a:pt x="2164080" y="0"/>
                  </a:moveTo>
                  <a:lnTo>
                    <a:pt x="0" y="0"/>
                  </a:lnTo>
                  <a:lnTo>
                    <a:pt x="0" y="800099"/>
                  </a:lnTo>
                  <a:lnTo>
                    <a:pt x="2164080" y="800100"/>
                  </a:lnTo>
                  <a:lnTo>
                    <a:pt x="2164080" y="0"/>
                  </a:lnTo>
                  <a:close/>
                </a:path>
              </a:pathLst>
            </a:custGeom>
            <a:solidFill>
              <a:srgbClr val="E9D4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" name="object 2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30807" y="4471415"/>
              <a:ext cx="131064" cy="128015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2366772" y="4344923"/>
              <a:ext cx="2164080" cy="800100"/>
            </a:xfrm>
            <a:custGeom>
              <a:avLst/>
              <a:gdLst/>
              <a:ahLst/>
              <a:cxnLst/>
              <a:rect l="l" t="t" r="r" b="b"/>
              <a:pathLst>
                <a:path w="2164079" h="800100">
                  <a:moveTo>
                    <a:pt x="2164079" y="0"/>
                  </a:moveTo>
                  <a:lnTo>
                    <a:pt x="0" y="0"/>
                  </a:lnTo>
                  <a:lnTo>
                    <a:pt x="0" y="800099"/>
                  </a:lnTo>
                  <a:lnTo>
                    <a:pt x="2164079" y="800100"/>
                  </a:lnTo>
                  <a:lnTo>
                    <a:pt x="2164079" y="0"/>
                  </a:lnTo>
                  <a:close/>
                </a:path>
              </a:pathLst>
            </a:custGeom>
            <a:solidFill>
              <a:srgbClr val="E9D4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" name="object 26"/>
          <p:cNvSpPr txBox="1"/>
          <p:nvPr/>
        </p:nvSpPr>
        <p:spPr>
          <a:xfrm>
            <a:off x="4886071" y="1314145"/>
            <a:ext cx="1633220" cy="1797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0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Future</a:t>
            </a:r>
            <a:r>
              <a:rPr sz="1000" spc="24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Research</a:t>
            </a:r>
            <a:r>
              <a:rPr sz="1000" spc="19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Directions</a:t>
            </a:r>
            <a:endParaRPr sz="1000">
              <a:latin typeface="Malgun Gothic Semilight"/>
              <a:cs typeface="Malgun Gothic Semilight"/>
            </a:endParaRPr>
          </a:p>
        </p:txBody>
      </p:sp>
      <p:graphicFrame>
        <p:nvGraphicFramePr>
          <p:cNvPr id="27" name="object 27"/>
          <p:cNvGraphicFramePr>
            <a:graphicFrameLocks noGrp="1"/>
          </p:cNvGraphicFramePr>
          <p:nvPr/>
        </p:nvGraphicFramePr>
        <p:xfrm>
          <a:off x="4742686" y="1594102"/>
          <a:ext cx="4172585" cy="25673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725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0292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sz="80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Fault</a:t>
                      </a:r>
                      <a:r>
                        <a:rPr sz="800" spc="15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Type</a:t>
                      </a:r>
                      <a:r>
                        <a:rPr sz="800" spc="2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Classification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Extend</a:t>
                      </a:r>
                      <a:r>
                        <a:rPr sz="650" spc="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AI</a:t>
                      </a:r>
                      <a:r>
                        <a:rPr sz="650" spc="7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model</a:t>
                      </a:r>
                      <a:r>
                        <a:rPr sz="650" spc="114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to</a:t>
                      </a:r>
                      <a:r>
                        <a:rPr sz="650" spc="9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identify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specific</a:t>
                      </a:r>
                      <a:r>
                        <a:rPr sz="650" spc="4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fault</a:t>
                      </a:r>
                      <a:r>
                        <a:rPr sz="650" spc="6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types</a:t>
                      </a:r>
                      <a:r>
                        <a:rPr sz="650" spc="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(short</a:t>
                      </a:r>
                      <a:r>
                        <a:rPr sz="650" spc="6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circuit,</a:t>
                      </a:r>
                      <a:r>
                        <a:rPr sz="650" spc="-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ground</a:t>
                      </a:r>
                      <a:r>
                        <a:rPr sz="650" spc="8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fault,</a:t>
                      </a:r>
                      <a:r>
                        <a:rPr sz="650" spc="8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2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etc.)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91440" marB="0">
                    <a:lnL w="3175">
                      <a:solidFill>
                        <a:srgbClr val="3A82F6"/>
                      </a:solidFill>
                      <a:prstDash val="solid"/>
                    </a:lnL>
                    <a:lnR w="3175">
                      <a:solidFill>
                        <a:srgbClr val="3A82F6"/>
                      </a:solidFill>
                      <a:prstDash val="solid"/>
                    </a:lnR>
                    <a:lnT w="3175">
                      <a:solidFill>
                        <a:srgbClr val="3A82F6"/>
                      </a:solidFill>
                      <a:prstDash val="solid"/>
                    </a:lnT>
                    <a:lnB w="3175">
                      <a:solidFill>
                        <a:srgbClr val="3A82F6"/>
                      </a:solidFill>
                      <a:prstDash val="solid"/>
                    </a:lnB>
                    <a:solidFill>
                      <a:srgbClr val="DBEA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070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865"/>
                        </a:spcBef>
                      </a:pPr>
                      <a:r>
                        <a:rPr sz="80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Multi-sensor</a:t>
                      </a:r>
                      <a:r>
                        <a:rPr sz="800" spc="26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Integration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Incorporate</a:t>
                      </a:r>
                      <a:r>
                        <a:rPr sz="650" spc="16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temperature,</a:t>
                      </a:r>
                      <a:r>
                        <a:rPr sz="650" spc="4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vibration,</a:t>
                      </a:r>
                      <a:r>
                        <a:rPr sz="650" spc="1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and</a:t>
                      </a:r>
                      <a:r>
                        <a:rPr sz="650" spc="7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acoustic</a:t>
                      </a:r>
                      <a:r>
                        <a:rPr sz="650" spc="9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sensors</a:t>
                      </a:r>
                      <a:r>
                        <a:rPr sz="650" spc="10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for</a:t>
                      </a:r>
                      <a:r>
                        <a:rPr sz="650" spc="10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comprehensive</a:t>
                      </a:r>
                      <a:r>
                        <a:rPr sz="650" spc="6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monitoring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09855" marB="0">
                    <a:lnL w="3175">
                      <a:solidFill>
                        <a:srgbClr val="3A82F6"/>
                      </a:solidFill>
                      <a:prstDash val="solid"/>
                    </a:lnL>
                    <a:lnR w="3175">
                      <a:solidFill>
                        <a:srgbClr val="3A82F6"/>
                      </a:solidFill>
                      <a:prstDash val="solid"/>
                    </a:lnR>
                    <a:lnT w="3175">
                      <a:solidFill>
                        <a:srgbClr val="3A82F6"/>
                      </a:solidFill>
                      <a:prstDash val="solid"/>
                    </a:lnT>
                    <a:lnB w="3175">
                      <a:solidFill>
                        <a:srgbClr val="3A82F6"/>
                      </a:solidFill>
                      <a:prstDash val="solid"/>
                    </a:lnB>
                    <a:solidFill>
                      <a:srgbClr val="DBEA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070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865"/>
                        </a:spcBef>
                      </a:pPr>
                      <a:r>
                        <a:rPr sz="80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Edge</a:t>
                      </a:r>
                      <a:r>
                        <a:rPr sz="800" spc="-2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Computing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Deploy</a:t>
                      </a:r>
                      <a:r>
                        <a:rPr sz="650" spc="9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AI</a:t>
                      </a:r>
                      <a:r>
                        <a:rPr sz="650" spc="114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processing</a:t>
                      </a:r>
                      <a:r>
                        <a:rPr sz="650" spc="6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at</a:t>
                      </a:r>
                      <a:r>
                        <a:rPr sz="650" spc="8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transmission</a:t>
                      </a:r>
                      <a:r>
                        <a:rPr sz="650" spc="5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substations</a:t>
                      </a:r>
                      <a:r>
                        <a:rPr sz="650" spc="9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for</a:t>
                      </a:r>
                      <a:r>
                        <a:rPr sz="650" spc="9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reduced</a:t>
                      </a:r>
                      <a:r>
                        <a:rPr sz="650" spc="6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latency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09855" marB="0">
                    <a:lnL w="3175">
                      <a:solidFill>
                        <a:srgbClr val="3A82F6"/>
                      </a:solidFill>
                      <a:prstDash val="solid"/>
                    </a:lnL>
                    <a:lnR w="3175">
                      <a:solidFill>
                        <a:srgbClr val="3A82F6"/>
                      </a:solidFill>
                      <a:prstDash val="solid"/>
                    </a:lnR>
                    <a:lnT w="3175">
                      <a:solidFill>
                        <a:srgbClr val="3A82F6"/>
                      </a:solidFill>
                      <a:prstDash val="solid"/>
                    </a:lnT>
                    <a:lnB w="3175">
                      <a:solidFill>
                        <a:srgbClr val="3A82F6"/>
                      </a:solidFill>
                      <a:prstDash val="solid"/>
                    </a:lnB>
                    <a:solidFill>
                      <a:srgbClr val="DBEA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070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865"/>
                        </a:spcBef>
                      </a:pPr>
                      <a:r>
                        <a:rPr sz="80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Predictive</a:t>
                      </a:r>
                      <a:r>
                        <a:rPr sz="800" spc="16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Maintenance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Develop</a:t>
                      </a:r>
                      <a:r>
                        <a:rPr sz="650" spc="8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algorithms</a:t>
                      </a:r>
                      <a:r>
                        <a:rPr sz="650" spc="114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to</a:t>
                      </a:r>
                      <a:r>
                        <a:rPr sz="650" spc="5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predict</a:t>
                      </a:r>
                      <a:r>
                        <a:rPr sz="650" spc="7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potential</a:t>
                      </a:r>
                      <a:r>
                        <a:rPr sz="650" spc="9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faults</a:t>
                      </a:r>
                      <a:r>
                        <a:rPr sz="650" spc="7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before</a:t>
                      </a:r>
                      <a:r>
                        <a:rPr sz="650" spc="8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they</a:t>
                      </a:r>
                      <a:r>
                        <a:rPr sz="650" spc="6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2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occur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09855" marB="0">
                    <a:lnL w="3175">
                      <a:solidFill>
                        <a:srgbClr val="3A82F6"/>
                      </a:solidFill>
                      <a:prstDash val="solid"/>
                    </a:lnL>
                    <a:lnR w="3175">
                      <a:solidFill>
                        <a:srgbClr val="3A82F6"/>
                      </a:solidFill>
                      <a:prstDash val="solid"/>
                    </a:lnR>
                    <a:lnT w="3175">
                      <a:solidFill>
                        <a:srgbClr val="3A82F6"/>
                      </a:solidFill>
                      <a:prstDash val="solid"/>
                    </a:lnT>
                    <a:lnB w="3175">
                      <a:solidFill>
                        <a:srgbClr val="3A82F6"/>
                      </a:solidFill>
                      <a:prstDash val="solid"/>
                    </a:lnB>
                    <a:solidFill>
                      <a:srgbClr val="DBEA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2284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865"/>
                        </a:spcBef>
                      </a:pPr>
                      <a:r>
                        <a:rPr sz="80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IoT</a:t>
                      </a:r>
                      <a:r>
                        <a:rPr sz="800" spc="85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Integration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sz="650" spc="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Connect to</a:t>
                      </a:r>
                      <a:r>
                        <a:rPr sz="650" spc="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smart</a:t>
                      </a:r>
                      <a:r>
                        <a:rPr sz="650" spc="3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grid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infrastructure</a:t>
                      </a:r>
                      <a:r>
                        <a:rPr sz="650" spc="-6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for</a:t>
                      </a:r>
                      <a:r>
                        <a:rPr sz="650" spc="4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automated</a:t>
                      </a:r>
                      <a:r>
                        <a:rPr sz="650" spc="2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response</a:t>
                      </a:r>
                      <a:r>
                        <a:rPr sz="650" spc="2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systems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09855" marB="0">
                    <a:lnL w="3175">
                      <a:solidFill>
                        <a:srgbClr val="3A82F6"/>
                      </a:solidFill>
                      <a:prstDash val="solid"/>
                    </a:lnL>
                    <a:lnR w="3175">
                      <a:solidFill>
                        <a:srgbClr val="3A82F6"/>
                      </a:solidFill>
                      <a:prstDash val="solid"/>
                    </a:lnR>
                    <a:lnT w="3175">
                      <a:solidFill>
                        <a:srgbClr val="3A82F6"/>
                      </a:solidFill>
                      <a:prstDash val="solid"/>
                    </a:lnT>
                    <a:lnB w="3175">
                      <a:solidFill>
                        <a:srgbClr val="3A82F6"/>
                      </a:solidFill>
                      <a:prstDash val="solid"/>
                    </a:lnB>
                    <a:solidFill>
                      <a:srgbClr val="DBEA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28" name="object 28"/>
          <p:cNvGraphicFramePr>
            <a:graphicFrameLocks noGrp="1"/>
          </p:cNvGraphicFramePr>
          <p:nvPr/>
        </p:nvGraphicFramePr>
        <p:xfrm>
          <a:off x="115823" y="1194815"/>
          <a:ext cx="4402455" cy="39490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520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4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49600">
                <a:tc gridSpan="3">
                  <a:txBody>
                    <a:bodyPr/>
                    <a:lstStyle/>
                    <a:p>
                      <a:pPr marL="284480">
                        <a:lnSpc>
                          <a:spcPct val="100000"/>
                        </a:lnSpc>
                        <a:spcBef>
                          <a:spcPts val="1050"/>
                        </a:spcBef>
                      </a:pPr>
                      <a:r>
                        <a:rPr sz="100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Current</a:t>
                      </a:r>
                      <a:r>
                        <a:rPr sz="1000" spc="265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1000" spc="35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Limitations</a:t>
                      </a:r>
                      <a:endParaRPr sz="1000">
                        <a:latin typeface="Malgun Gothic Semilight"/>
                        <a:cs typeface="Malgun Gothic Semilight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15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80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Limited</a:t>
                      </a:r>
                      <a:r>
                        <a:rPr sz="800" spc="185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Fault</a:t>
                      </a:r>
                      <a:r>
                        <a:rPr sz="800" spc="185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Types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190500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Currently</a:t>
                      </a:r>
                      <a:r>
                        <a:rPr sz="650" spc="7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focuses</a:t>
                      </a:r>
                      <a:r>
                        <a:rPr sz="650" spc="6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on</a:t>
                      </a:r>
                      <a:r>
                        <a:rPr sz="650" spc="9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location</a:t>
                      </a:r>
                      <a:r>
                        <a:rPr sz="650" spc="12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detection;</a:t>
                      </a:r>
                      <a:r>
                        <a:rPr sz="650" spc="4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fault</a:t>
                      </a:r>
                      <a:r>
                        <a:rPr sz="650" spc="8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type</a:t>
                      </a:r>
                      <a:r>
                        <a:rPr sz="650" spc="9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classification</a:t>
                      </a:r>
                      <a:r>
                        <a:rPr sz="650" spc="6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needs</a:t>
                      </a:r>
                      <a:r>
                        <a:rPr sz="650" spc="7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expansion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5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80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Environmental</a:t>
                      </a:r>
                      <a:r>
                        <a:rPr sz="800" spc="305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Factors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190500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sz="650" spc="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Weather</a:t>
                      </a:r>
                      <a:r>
                        <a:rPr sz="650" spc="-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conditions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and</a:t>
                      </a:r>
                      <a:r>
                        <a:rPr sz="650" spc="3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electromagnetic</a:t>
                      </a:r>
                      <a:r>
                        <a:rPr sz="650" spc="1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interference</a:t>
                      </a:r>
                      <a:r>
                        <a:rPr sz="650" spc="-7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may</a:t>
                      </a:r>
                      <a:r>
                        <a:rPr sz="650" spc="2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affect</a:t>
                      </a:r>
                      <a:r>
                        <a:rPr sz="650" spc="2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sensor</a:t>
                      </a:r>
                      <a:r>
                        <a:rPr sz="650" spc="2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accuracy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9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80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Training</a:t>
                      </a:r>
                      <a:r>
                        <a:rPr sz="800" spc="229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Data</a:t>
                      </a:r>
                      <a:r>
                        <a:rPr sz="800" spc="9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Scope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190500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Model</a:t>
                      </a:r>
                      <a:r>
                        <a:rPr sz="650" spc="10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trained</a:t>
                      </a:r>
                      <a:r>
                        <a:rPr sz="650" spc="1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on</a:t>
                      </a:r>
                      <a:r>
                        <a:rPr sz="650" spc="7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simulated</a:t>
                      </a:r>
                      <a:r>
                        <a:rPr sz="650" spc="4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data;</a:t>
                      </a:r>
                      <a:r>
                        <a:rPr sz="650" spc="10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real-world</a:t>
                      </a:r>
                      <a:r>
                        <a:rPr sz="650" spc="13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validation</a:t>
                      </a:r>
                      <a:r>
                        <a:rPr sz="650" spc="9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needed</a:t>
                      </a:r>
                      <a:r>
                        <a:rPr sz="650" spc="1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for</a:t>
                      </a:r>
                      <a:r>
                        <a:rPr sz="650" spc="9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broader</a:t>
                      </a:r>
                      <a:r>
                        <a:rPr sz="650" spc="9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scenarios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5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80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Scalability</a:t>
                      </a:r>
                      <a:r>
                        <a:rPr sz="800" spc="295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Testing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190500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Performance</a:t>
                      </a:r>
                      <a:r>
                        <a:rPr sz="650" spc="114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on</a:t>
                      </a:r>
                      <a:r>
                        <a:rPr sz="650" spc="114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larger</a:t>
                      </a:r>
                      <a:r>
                        <a:rPr sz="650" spc="12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transmission</a:t>
                      </a:r>
                      <a:r>
                        <a:rPr sz="650" spc="8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networks</a:t>
                      </a:r>
                      <a:r>
                        <a:rPr sz="650" spc="114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requires</a:t>
                      </a:r>
                      <a:r>
                        <a:rPr sz="650" spc="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further</a:t>
                      </a:r>
                      <a:r>
                        <a:rPr sz="650" spc="4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validation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5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80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Sensor</a:t>
                      </a:r>
                      <a:r>
                        <a:rPr sz="800" spc="6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1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Dependency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190500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System</a:t>
                      </a:r>
                      <a:r>
                        <a:rPr sz="650" spc="4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reliability</a:t>
                      </a:r>
                      <a:r>
                        <a:rPr sz="650" spc="7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depends</a:t>
                      </a:r>
                      <a:r>
                        <a:rPr sz="650" spc="9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on</a:t>
                      </a:r>
                      <a:r>
                        <a:rPr sz="650" spc="9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sensor</a:t>
                      </a:r>
                      <a:r>
                        <a:rPr sz="650" spc="9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maintenance</a:t>
                      </a:r>
                      <a:r>
                        <a:rPr sz="650" spc="2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and</a:t>
                      </a:r>
                      <a:r>
                        <a:rPr sz="650" spc="10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calibration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133350" marB="0">
                    <a:lnL w="28575">
                      <a:solidFill>
                        <a:srgbClr val="F59E0A"/>
                      </a:solidFill>
                      <a:prstDash val="solid"/>
                    </a:lnL>
                    <a:lnB w="3175">
                      <a:solidFill>
                        <a:srgbClr val="8A5CF6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94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marL="46355" algn="ctr">
                        <a:lnSpc>
                          <a:spcPct val="100000"/>
                        </a:lnSpc>
                      </a:pPr>
                      <a:r>
                        <a:rPr sz="80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Advanced</a:t>
                      </a:r>
                      <a:r>
                        <a:rPr sz="800" spc="5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25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AI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49530" algn="ctr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Deep</a:t>
                      </a:r>
                      <a:r>
                        <a:rPr sz="650" spc="55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learning</a:t>
                      </a:r>
                      <a:r>
                        <a:rPr sz="650" spc="9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enhancements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0" marB="0">
                    <a:lnL w="3175">
                      <a:solidFill>
                        <a:srgbClr val="8A5CF6"/>
                      </a:solidFill>
                      <a:prstDash val="solid"/>
                    </a:lnL>
                    <a:lnR w="3175">
                      <a:solidFill>
                        <a:srgbClr val="8A5CF6"/>
                      </a:solidFill>
                      <a:prstDash val="solid"/>
                    </a:lnR>
                    <a:lnT w="3175">
                      <a:solidFill>
                        <a:srgbClr val="8A5CF6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8A5CF6"/>
                      </a:solidFill>
                      <a:prstDash val="solid"/>
                    </a:lnL>
                    <a:lnR w="3175">
                      <a:solidFill>
                        <a:srgbClr val="8A5CF6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marL="65405" algn="ctr">
                        <a:lnSpc>
                          <a:spcPct val="100000"/>
                        </a:lnSpc>
                      </a:pPr>
                      <a:r>
                        <a:rPr sz="80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Smart</a:t>
                      </a:r>
                      <a:r>
                        <a:rPr sz="800" spc="95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800" spc="-20" dirty="0">
                          <a:solidFill>
                            <a:srgbClr val="1F2937"/>
                          </a:solidFill>
                          <a:latin typeface="Malgun Gothic Semilight"/>
                          <a:cs typeface="Malgun Gothic Semilight"/>
                        </a:rPr>
                        <a:t>Grid</a:t>
                      </a:r>
                      <a:endParaRPr sz="800">
                        <a:latin typeface="Malgun Gothic Semilight"/>
                        <a:cs typeface="Malgun Gothic Semilight"/>
                      </a:endParaRPr>
                    </a:p>
                    <a:p>
                      <a:pPr marL="65405" algn="ctr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Grid</a:t>
                      </a:r>
                      <a:r>
                        <a:rPr sz="650" spc="6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integration</a:t>
                      </a:r>
                      <a:r>
                        <a:rPr sz="650" spc="6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Malgun Gothic Semilight"/>
                          <a:cs typeface="Malgun Gothic Semilight"/>
                        </a:rPr>
                        <a:t>research</a:t>
                      </a:r>
                      <a:endParaRPr sz="650">
                        <a:latin typeface="Malgun Gothic Semilight"/>
                        <a:cs typeface="Malgun Gothic Semilight"/>
                      </a:endParaRPr>
                    </a:p>
                  </a:txBody>
                  <a:tcPr marL="0" marR="0" marT="0" marB="0">
                    <a:lnL w="3175">
                      <a:solidFill>
                        <a:srgbClr val="8A5CF6"/>
                      </a:solidFill>
                      <a:prstDash val="solid"/>
                    </a:lnL>
                    <a:lnR w="3175">
                      <a:solidFill>
                        <a:srgbClr val="8A5CF6"/>
                      </a:solidFill>
                      <a:prstDash val="solid"/>
                    </a:lnR>
                    <a:lnT w="3175">
                      <a:solidFill>
                        <a:srgbClr val="8A5CF6"/>
                      </a:solidFill>
                      <a:prstDash val="solid"/>
                    </a:lnT>
                    <a:solidFill>
                      <a:srgbClr val="E9D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9" name="object 2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364991" y="4471415"/>
            <a:ext cx="161544" cy="128015"/>
          </a:xfrm>
          <a:prstGeom prst="rect">
            <a:avLst/>
          </a:prstGeom>
        </p:spPr>
      </p:pic>
      <p:grpSp>
        <p:nvGrpSpPr>
          <p:cNvPr id="30" name="object 30"/>
          <p:cNvGrpSpPr/>
          <p:nvPr/>
        </p:nvGrpSpPr>
        <p:grpSpPr>
          <a:xfrm>
            <a:off x="4614608" y="4343336"/>
            <a:ext cx="2167255" cy="803275"/>
            <a:chOff x="4614608" y="4343336"/>
            <a:chExt cx="2167255" cy="803275"/>
          </a:xfrm>
        </p:grpSpPr>
        <p:sp>
          <p:nvSpPr>
            <p:cNvPr id="31" name="object 31"/>
            <p:cNvSpPr/>
            <p:nvPr/>
          </p:nvSpPr>
          <p:spPr>
            <a:xfrm>
              <a:off x="4616196" y="4344923"/>
              <a:ext cx="2164080" cy="800100"/>
            </a:xfrm>
            <a:custGeom>
              <a:avLst/>
              <a:gdLst/>
              <a:ahLst/>
              <a:cxnLst/>
              <a:rect l="l" t="t" r="r" b="b"/>
              <a:pathLst>
                <a:path w="2164079" h="800100">
                  <a:moveTo>
                    <a:pt x="2164079" y="0"/>
                  </a:moveTo>
                  <a:lnTo>
                    <a:pt x="0" y="0"/>
                  </a:lnTo>
                  <a:lnTo>
                    <a:pt x="0" y="800099"/>
                  </a:lnTo>
                  <a:lnTo>
                    <a:pt x="2164079" y="800100"/>
                  </a:lnTo>
                  <a:lnTo>
                    <a:pt x="2164079" y="0"/>
                  </a:lnTo>
                  <a:close/>
                </a:path>
              </a:pathLst>
            </a:custGeom>
            <a:solidFill>
              <a:srgbClr val="E9D4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4616196" y="4344923"/>
              <a:ext cx="2164080" cy="800100"/>
            </a:xfrm>
            <a:custGeom>
              <a:avLst/>
              <a:gdLst/>
              <a:ahLst/>
              <a:cxnLst/>
              <a:rect l="l" t="t" r="r" b="b"/>
              <a:pathLst>
                <a:path w="2164079" h="800100">
                  <a:moveTo>
                    <a:pt x="2164079" y="800100"/>
                  </a:moveTo>
                  <a:lnTo>
                    <a:pt x="2164079" y="0"/>
                  </a:lnTo>
                  <a:lnTo>
                    <a:pt x="0" y="0"/>
                  </a:lnTo>
                  <a:lnTo>
                    <a:pt x="0" y="800099"/>
                  </a:lnTo>
                </a:path>
              </a:pathLst>
            </a:custGeom>
            <a:ln w="3175">
              <a:solidFill>
                <a:srgbClr val="8A5CF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" name="object 3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632704" y="4471415"/>
              <a:ext cx="128015" cy="128015"/>
            </a:xfrm>
            <a:prstGeom prst="rect">
              <a:avLst/>
            </a:prstGeom>
          </p:spPr>
        </p:pic>
      </p:grpSp>
      <p:sp>
        <p:nvSpPr>
          <p:cNvPr id="34" name="object 34"/>
          <p:cNvSpPr txBox="1"/>
          <p:nvPr/>
        </p:nvSpPr>
        <p:spPr>
          <a:xfrm>
            <a:off x="4616196" y="4344923"/>
            <a:ext cx="2164080" cy="800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20"/>
              </a:spcBef>
            </a:pPr>
            <a:endParaRPr sz="800">
              <a:latin typeface="Times New Roman"/>
              <a:cs typeface="Times New Roman"/>
            </a:endParaRPr>
          </a:p>
          <a:p>
            <a:pPr marL="744220">
              <a:lnSpc>
                <a:spcPct val="100000"/>
              </a:lnSpc>
            </a:pP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Remote</a:t>
            </a:r>
            <a:r>
              <a:rPr sz="800" spc="5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Sensing</a:t>
            </a:r>
            <a:endParaRPr sz="800">
              <a:latin typeface="Malgun Gothic Semilight"/>
              <a:cs typeface="Malgun Gothic Semilight"/>
            </a:endParaRPr>
          </a:p>
          <a:p>
            <a:pPr marL="747395">
              <a:lnSpc>
                <a:spcPct val="100000"/>
              </a:lnSpc>
              <a:spcBef>
                <a:spcPts val="1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Satellite</a:t>
            </a:r>
            <a:r>
              <a:rPr sz="650" spc="7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monitoring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6864094" y="4343398"/>
            <a:ext cx="2170430" cy="803275"/>
            <a:chOff x="6864094" y="4343398"/>
            <a:chExt cx="2170430" cy="803275"/>
          </a:xfrm>
        </p:grpSpPr>
        <p:sp>
          <p:nvSpPr>
            <p:cNvPr id="36" name="object 36"/>
            <p:cNvSpPr/>
            <p:nvPr/>
          </p:nvSpPr>
          <p:spPr>
            <a:xfrm>
              <a:off x="6865619" y="4344923"/>
              <a:ext cx="2167255" cy="800100"/>
            </a:xfrm>
            <a:custGeom>
              <a:avLst/>
              <a:gdLst/>
              <a:ahLst/>
              <a:cxnLst/>
              <a:rect l="l" t="t" r="r" b="b"/>
              <a:pathLst>
                <a:path w="2167254" h="800100">
                  <a:moveTo>
                    <a:pt x="2167128" y="0"/>
                  </a:moveTo>
                  <a:lnTo>
                    <a:pt x="0" y="0"/>
                  </a:lnTo>
                  <a:lnTo>
                    <a:pt x="0" y="800099"/>
                  </a:lnTo>
                  <a:lnTo>
                    <a:pt x="2167128" y="800100"/>
                  </a:lnTo>
                  <a:lnTo>
                    <a:pt x="2167128" y="0"/>
                  </a:lnTo>
                  <a:close/>
                </a:path>
              </a:pathLst>
            </a:custGeom>
            <a:solidFill>
              <a:srgbClr val="E9D4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6865619" y="4344923"/>
              <a:ext cx="2167255" cy="800100"/>
            </a:xfrm>
            <a:custGeom>
              <a:avLst/>
              <a:gdLst/>
              <a:ahLst/>
              <a:cxnLst/>
              <a:rect l="l" t="t" r="r" b="b"/>
              <a:pathLst>
                <a:path w="2167254" h="800100">
                  <a:moveTo>
                    <a:pt x="2167128" y="800100"/>
                  </a:moveTo>
                  <a:lnTo>
                    <a:pt x="2167128" y="0"/>
                  </a:lnTo>
                  <a:lnTo>
                    <a:pt x="0" y="0"/>
                  </a:lnTo>
                  <a:lnTo>
                    <a:pt x="0" y="800099"/>
                  </a:lnTo>
                </a:path>
              </a:pathLst>
            </a:custGeom>
            <a:ln w="3175">
              <a:solidFill>
                <a:srgbClr val="8A5CF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8" name="object 3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882127" y="4471415"/>
              <a:ext cx="131064" cy="128015"/>
            </a:xfrm>
            <a:prstGeom prst="rect">
              <a:avLst/>
            </a:prstGeom>
          </p:spPr>
        </p:pic>
      </p:grpSp>
      <p:sp>
        <p:nvSpPr>
          <p:cNvPr id="39" name="object 39"/>
          <p:cNvSpPr txBox="1"/>
          <p:nvPr/>
        </p:nvSpPr>
        <p:spPr>
          <a:xfrm>
            <a:off x="6865619" y="4344923"/>
            <a:ext cx="2167255" cy="800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20"/>
              </a:spcBef>
            </a:pPr>
            <a:endParaRPr sz="800">
              <a:latin typeface="Times New Roman"/>
              <a:cs typeface="Times New Roman"/>
            </a:endParaRPr>
          </a:p>
          <a:p>
            <a:pPr marL="666750">
              <a:lnSpc>
                <a:spcPct val="100000"/>
              </a:lnSpc>
            </a:pP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Predictive</a:t>
            </a:r>
            <a:r>
              <a:rPr sz="800" spc="16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Analytics</a:t>
            </a:r>
            <a:endParaRPr sz="800">
              <a:latin typeface="Malgun Gothic Semilight"/>
              <a:cs typeface="Malgun Gothic Semilight"/>
            </a:endParaRPr>
          </a:p>
          <a:p>
            <a:pPr marL="641985">
              <a:lnSpc>
                <a:spcPct val="100000"/>
              </a:lnSpc>
              <a:spcBef>
                <a:spcPts val="17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Failure</a:t>
            </a:r>
            <a:r>
              <a:rPr sz="650" spc="8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prediction</a:t>
            </a:r>
            <a:r>
              <a:rPr sz="650" spc="8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models</a:t>
            </a:r>
            <a:endParaRPr sz="650">
              <a:latin typeface="Malgun Gothic Semilight"/>
              <a:cs typeface="Malgun Gothic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19700635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502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63951" y="252983"/>
            <a:ext cx="195072" cy="170687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049651" y="212597"/>
            <a:ext cx="3371850" cy="23050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b="1" dirty="0">
                <a:latin typeface="Trebuchet MS"/>
                <a:cs typeface="Trebuchet MS"/>
              </a:rPr>
              <a:t>Conclusion</a:t>
            </a:r>
            <a:r>
              <a:rPr b="1" spc="50" dirty="0">
                <a:latin typeface="Trebuchet MS"/>
                <a:cs typeface="Trebuchet MS"/>
              </a:rPr>
              <a:t> </a:t>
            </a:r>
            <a:r>
              <a:rPr b="1" spc="190" dirty="0">
                <a:latin typeface="Trebuchet MS"/>
                <a:cs typeface="Trebuchet MS"/>
              </a:rPr>
              <a:t>&amp;</a:t>
            </a:r>
            <a:r>
              <a:rPr b="1" spc="-180" dirty="0">
                <a:latin typeface="Trebuchet MS"/>
                <a:cs typeface="Trebuchet MS"/>
              </a:rPr>
              <a:t> </a:t>
            </a:r>
            <a:r>
              <a:rPr b="1" spc="-30" dirty="0">
                <a:latin typeface="Trebuchet MS"/>
                <a:cs typeface="Trebuchet MS"/>
              </a:rPr>
              <a:t>Technical</a:t>
            </a:r>
            <a:r>
              <a:rPr b="1" spc="75" dirty="0">
                <a:latin typeface="Trebuchet MS"/>
                <a:cs typeface="Trebuchet MS"/>
              </a:rPr>
              <a:t> </a:t>
            </a:r>
            <a:r>
              <a:rPr b="1" spc="-10" dirty="0">
                <a:latin typeface="Trebuchet MS"/>
                <a:cs typeface="Trebuchet MS"/>
              </a:rPr>
              <a:t>Accomplishments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582415" y="476503"/>
            <a:ext cx="2058670" cy="1644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dirty="0">
                <a:solidFill>
                  <a:srgbClr val="4A5462"/>
                </a:solidFill>
                <a:latin typeface="Leelawadee UI"/>
                <a:cs typeface="Leelawadee UI"/>
              </a:rPr>
              <a:t>Project</a:t>
            </a:r>
            <a:r>
              <a:rPr sz="900" spc="-3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4A5462"/>
                </a:solidFill>
                <a:latin typeface="Leelawadee UI"/>
                <a:cs typeface="Leelawadee UI"/>
              </a:rPr>
              <a:t>Summary</a:t>
            </a:r>
            <a:r>
              <a:rPr sz="900" spc="-4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4A5462"/>
                </a:solidFill>
                <a:latin typeface="Leelawadee UI"/>
                <a:cs typeface="Leelawadee UI"/>
              </a:rPr>
              <a:t>and</a:t>
            </a:r>
            <a:r>
              <a:rPr sz="900" spc="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4A5462"/>
                </a:solidFill>
                <a:latin typeface="Leelawadee UI"/>
                <a:cs typeface="Leelawadee UI"/>
              </a:rPr>
              <a:t>Key</a:t>
            </a:r>
            <a:r>
              <a:rPr sz="900" spc="1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900" spc="-10" dirty="0">
                <a:solidFill>
                  <a:srgbClr val="4A5462"/>
                </a:solidFill>
                <a:latin typeface="Leelawadee UI"/>
                <a:cs typeface="Leelawadee UI"/>
              </a:rPr>
              <a:t>Achievements</a:t>
            </a:r>
            <a:endParaRPr sz="900">
              <a:latin typeface="Leelawadee UI"/>
              <a:cs typeface="Leelawadee U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85280" y="847280"/>
            <a:ext cx="4447540" cy="2231390"/>
            <a:chOff x="85280" y="847280"/>
            <a:chExt cx="4447540" cy="2231390"/>
          </a:xfrm>
        </p:grpSpPr>
        <p:sp>
          <p:nvSpPr>
            <p:cNvPr id="7" name="object 7"/>
            <p:cNvSpPr/>
            <p:nvPr/>
          </p:nvSpPr>
          <p:spPr>
            <a:xfrm>
              <a:off x="86868" y="848867"/>
              <a:ext cx="4444365" cy="2228215"/>
            </a:xfrm>
            <a:custGeom>
              <a:avLst/>
              <a:gdLst/>
              <a:ahLst/>
              <a:cxnLst/>
              <a:rect l="l" t="t" r="r" b="b"/>
              <a:pathLst>
                <a:path w="4444365" h="2228215">
                  <a:moveTo>
                    <a:pt x="4443984" y="0"/>
                  </a:moveTo>
                  <a:lnTo>
                    <a:pt x="0" y="0"/>
                  </a:lnTo>
                  <a:lnTo>
                    <a:pt x="0" y="2228087"/>
                  </a:lnTo>
                  <a:lnTo>
                    <a:pt x="4443984" y="2228087"/>
                  </a:lnTo>
                  <a:lnTo>
                    <a:pt x="444398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86868" y="848867"/>
              <a:ext cx="4444365" cy="2228215"/>
            </a:xfrm>
            <a:custGeom>
              <a:avLst/>
              <a:gdLst/>
              <a:ahLst/>
              <a:cxnLst/>
              <a:rect l="l" t="t" r="r" b="b"/>
              <a:pathLst>
                <a:path w="4444365" h="2228215">
                  <a:moveTo>
                    <a:pt x="0" y="2228087"/>
                  </a:moveTo>
                  <a:lnTo>
                    <a:pt x="4443984" y="2228087"/>
                  </a:lnTo>
                  <a:lnTo>
                    <a:pt x="4443984" y="0"/>
                  </a:lnTo>
                  <a:lnTo>
                    <a:pt x="0" y="0"/>
                  </a:lnTo>
                  <a:lnTo>
                    <a:pt x="0" y="2228087"/>
                  </a:lnTo>
                  <a:close/>
                </a:path>
              </a:pathLst>
            </a:custGeom>
            <a:ln w="3175">
              <a:solidFill>
                <a:srgbClr val="0FB88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1168" y="996695"/>
              <a:ext cx="143255" cy="128015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389331" y="966342"/>
            <a:ext cx="1477645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b="1" dirty="0">
                <a:solidFill>
                  <a:srgbClr val="1F2937"/>
                </a:solidFill>
                <a:latin typeface="Trebuchet MS"/>
                <a:cs typeface="Trebuchet MS"/>
              </a:rPr>
              <a:t>Technical</a:t>
            </a:r>
            <a:r>
              <a:rPr sz="1000" b="1" spc="-5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1000" b="1" spc="-10" dirty="0">
                <a:solidFill>
                  <a:srgbClr val="1F2937"/>
                </a:solidFill>
                <a:latin typeface="Trebuchet MS"/>
                <a:cs typeface="Trebuchet MS"/>
              </a:rPr>
              <a:t>Achievements</a:t>
            </a:r>
            <a:endParaRPr sz="1000">
              <a:latin typeface="Trebuchet MS"/>
              <a:cs typeface="Trebuchet MS"/>
            </a:endParaRPr>
          </a:p>
        </p:txBody>
      </p:sp>
      <p:graphicFrame>
        <p:nvGraphicFramePr>
          <p:cNvPr id="11" name="object 11"/>
          <p:cNvGraphicFramePr>
            <a:graphicFrameLocks noGrp="1"/>
          </p:cNvGraphicFramePr>
          <p:nvPr/>
        </p:nvGraphicFramePr>
        <p:xfrm>
          <a:off x="201166" y="1219198"/>
          <a:ext cx="4212590" cy="16751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12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r>
                        <a:rPr sz="650" b="1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AI-Powered</a:t>
                      </a:r>
                      <a:r>
                        <a:rPr sz="650" b="1" spc="-35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650" b="1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Fault</a:t>
                      </a:r>
                      <a:r>
                        <a:rPr sz="650" b="1" spc="120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650" b="1" spc="-10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Detection</a:t>
                      </a:r>
                      <a:endParaRPr sz="650">
                        <a:latin typeface="Trebuchet MS"/>
                        <a:cs typeface="Trebuchet MS"/>
                      </a:endParaRPr>
                    </a:p>
                    <a:p>
                      <a:pPr marL="66040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Neural</a:t>
                      </a:r>
                      <a:r>
                        <a:rPr sz="650" spc="6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network</a:t>
                      </a:r>
                      <a:r>
                        <a:rPr sz="650" spc="3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achieving</a:t>
                      </a:r>
                      <a:r>
                        <a:rPr sz="650" spc="2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95.2%</a:t>
                      </a:r>
                      <a:r>
                        <a:rPr sz="650" spc="6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accuracy</a:t>
                      </a:r>
                      <a:r>
                        <a:rPr sz="650" spc="8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in</a:t>
                      </a:r>
                      <a:r>
                        <a:rPr sz="650" spc="3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fault</a:t>
                      </a:r>
                      <a:r>
                        <a:rPr sz="650" spc="4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location</a:t>
                      </a:r>
                      <a:r>
                        <a:rPr sz="650" spc="9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classification</a:t>
                      </a:r>
                      <a:endParaRPr sz="650">
                        <a:latin typeface="Leelawadee UI"/>
                        <a:cs typeface="Leelawadee UI"/>
                      </a:endParaRPr>
                    </a:p>
                  </a:txBody>
                  <a:tcPr marL="0" marR="0" marT="69850" marB="0">
                    <a:lnL w="3175">
                      <a:solidFill>
                        <a:srgbClr val="0FB881"/>
                      </a:solidFill>
                      <a:prstDash val="solid"/>
                    </a:lnL>
                    <a:lnR w="3175">
                      <a:solidFill>
                        <a:srgbClr val="0FB881"/>
                      </a:solidFill>
                      <a:prstDash val="solid"/>
                    </a:lnR>
                    <a:lnT w="3175">
                      <a:solidFill>
                        <a:srgbClr val="0FB881"/>
                      </a:solidFill>
                      <a:prstDash val="solid"/>
                    </a:lnT>
                    <a:lnB w="3175">
                      <a:solidFill>
                        <a:srgbClr val="0FB881"/>
                      </a:solidFill>
                      <a:prstDash val="solid"/>
                    </a:lnB>
                    <a:solidFill>
                      <a:srgbClr val="D1F9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1640"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650" b="1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Real-time</a:t>
                      </a:r>
                      <a:r>
                        <a:rPr sz="650" b="1" spc="45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650" b="1" spc="-10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Processing</a:t>
                      </a:r>
                      <a:endParaRPr sz="650">
                        <a:latin typeface="Trebuchet MS"/>
                        <a:cs typeface="Trebuchet MS"/>
                      </a:endParaRPr>
                    </a:p>
                    <a:p>
                      <a:pPr marL="66040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End-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to-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end</a:t>
                      </a:r>
                      <a:r>
                        <a:rPr sz="650" spc="6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system</a:t>
                      </a:r>
                      <a:r>
                        <a:rPr sz="650" spc="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with</a:t>
                      </a:r>
                      <a:r>
                        <a:rPr sz="650" spc="3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&lt;20ms</a:t>
                      </a:r>
                      <a:r>
                        <a:rPr sz="650" spc="5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response</a:t>
                      </a:r>
                      <a:r>
                        <a:rPr sz="650" spc="6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time</a:t>
                      </a:r>
                      <a:r>
                        <a:rPr sz="650" spc="3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for</a:t>
                      </a:r>
                      <a:r>
                        <a:rPr sz="650" spc="5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immediate</a:t>
                      </a:r>
                      <a:r>
                        <a:rPr sz="650" spc="6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detection</a:t>
                      </a:r>
                      <a:endParaRPr sz="650">
                        <a:latin typeface="Leelawadee UI"/>
                        <a:cs typeface="Leelawadee UI"/>
                      </a:endParaRPr>
                    </a:p>
                  </a:txBody>
                  <a:tcPr marL="0" marR="0" marT="76835" marB="0">
                    <a:lnL w="3175">
                      <a:solidFill>
                        <a:srgbClr val="0FB881"/>
                      </a:solidFill>
                      <a:prstDash val="solid"/>
                    </a:lnL>
                    <a:lnR w="3175">
                      <a:solidFill>
                        <a:srgbClr val="0FB881"/>
                      </a:solidFill>
                      <a:prstDash val="solid"/>
                    </a:lnR>
                    <a:lnT w="3175">
                      <a:solidFill>
                        <a:srgbClr val="0FB881"/>
                      </a:solidFill>
                      <a:prstDash val="solid"/>
                    </a:lnT>
                    <a:lnB w="3175">
                      <a:solidFill>
                        <a:srgbClr val="0FB881"/>
                      </a:solidFill>
                      <a:prstDash val="solid"/>
                    </a:lnB>
                    <a:solidFill>
                      <a:srgbClr val="D1F9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1640"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650" b="1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Multi-zone</a:t>
                      </a:r>
                      <a:r>
                        <a:rPr sz="650" b="1" spc="204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650" b="1" spc="-10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Classification</a:t>
                      </a:r>
                      <a:endParaRPr sz="650">
                        <a:latin typeface="Trebuchet MS"/>
                        <a:cs typeface="Trebuchet MS"/>
                      </a:endParaRPr>
                    </a:p>
                    <a:p>
                      <a:pPr marL="66040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Precise</a:t>
                      </a:r>
                      <a:r>
                        <a:rPr sz="650" spc="1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fault</a:t>
                      </a:r>
                      <a:r>
                        <a:rPr sz="650" spc="4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location</a:t>
                      </a:r>
                      <a:r>
                        <a:rPr sz="650" spc="9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identification</a:t>
                      </a:r>
                      <a:r>
                        <a:rPr sz="650" spc="-2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across</a:t>
                      </a:r>
                      <a:r>
                        <a:rPr sz="650" spc="9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8</a:t>
                      </a:r>
                      <a:r>
                        <a:rPr sz="650" spc="6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transmission</a:t>
                      </a:r>
                      <a:r>
                        <a:rPr sz="650" spc="3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spc="-2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zones</a:t>
                      </a:r>
                      <a:endParaRPr sz="650">
                        <a:latin typeface="Leelawadee UI"/>
                        <a:cs typeface="Leelawadee UI"/>
                      </a:endParaRPr>
                    </a:p>
                  </a:txBody>
                  <a:tcPr marL="0" marR="0" marT="77470" marB="0">
                    <a:lnL w="3175">
                      <a:solidFill>
                        <a:srgbClr val="0FB881"/>
                      </a:solidFill>
                      <a:prstDash val="solid"/>
                    </a:lnL>
                    <a:lnR w="3175">
                      <a:solidFill>
                        <a:srgbClr val="0FB881"/>
                      </a:solidFill>
                      <a:prstDash val="solid"/>
                    </a:lnR>
                    <a:lnT w="3175">
                      <a:solidFill>
                        <a:srgbClr val="0FB881"/>
                      </a:solidFill>
                      <a:prstDash val="solid"/>
                    </a:lnT>
                    <a:lnB w="3175">
                      <a:solidFill>
                        <a:srgbClr val="0FB881"/>
                      </a:solidFill>
                      <a:prstDash val="solid"/>
                    </a:lnB>
                    <a:solidFill>
                      <a:srgbClr val="D1F9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r>
                        <a:rPr sz="650" b="1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Hardware</a:t>
                      </a:r>
                      <a:r>
                        <a:rPr sz="650" b="1" spc="-45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650" b="1" spc="-10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Integration</a:t>
                      </a:r>
                      <a:endParaRPr sz="650">
                        <a:latin typeface="Trebuchet MS"/>
                        <a:cs typeface="Trebuchet MS"/>
                      </a:endParaRPr>
                    </a:p>
                    <a:p>
                      <a:pPr marL="66040"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Arduino,</a:t>
                      </a:r>
                      <a:r>
                        <a:rPr sz="650" spc="5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sensors,</a:t>
                      </a:r>
                      <a:r>
                        <a:rPr sz="650" spc="5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and</a:t>
                      </a:r>
                      <a:r>
                        <a:rPr sz="650" spc="4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AI</a:t>
                      </a:r>
                      <a:r>
                        <a:rPr sz="650" spc="7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processing</a:t>
                      </a:r>
                      <a:r>
                        <a:rPr sz="650" spc="4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complete</a:t>
                      </a:r>
                      <a:r>
                        <a:rPr sz="650" spc="10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solution</a:t>
                      </a:r>
                      <a:endParaRPr sz="650">
                        <a:latin typeface="Leelawadee UI"/>
                        <a:cs typeface="Leelawadee UI"/>
                      </a:endParaRPr>
                    </a:p>
                  </a:txBody>
                  <a:tcPr marL="0" marR="0" marT="78740" marB="0">
                    <a:lnL w="3175">
                      <a:solidFill>
                        <a:srgbClr val="0FB881"/>
                      </a:solidFill>
                      <a:prstDash val="solid"/>
                    </a:lnL>
                    <a:lnR w="3175">
                      <a:solidFill>
                        <a:srgbClr val="0FB881"/>
                      </a:solidFill>
                      <a:prstDash val="solid"/>
                    </a:lnR>
                    <a:lnT w="3175">
                      <a:solidFill>
                        <a:srgbClr val="0FB881"/>
                      </a:solidFill>
                      <a:prstDash val="solid"/>
                    </a:lnT>
                    <a:lnB w="3175">
                      <a:solidFill>
                        <a:srgbClr val="0FB881"/>
                      </a:solidFill>
                      <a:prstDash val="solid"/>
                    </a:lnB>
                    <a:solidFill>
                      <a:srgbClr val="D1F9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2" name="object 12"/>
          <p:cNvGrpSpPr/>
          <p:nvPr/>
        </p:nvGrpSpPr>
        <p:grpSpPr>
          <a:xfrm>
            <a:off x="4614608" y="847280"/>
            <a:ext cx="4447540" cy="2231390"/>
            <a:chOff x="4614608" y="847280"/>
            <a:chExt cx="4447540" cy="2231390"/>
          </a:xfrm>
        </p:grpSpPr>
        <p:sp>
          <p:nvSpPr>
            <p:cNvPr id="13" name="object 13"/>
            <p:cNvSpPr/>
            <p:nvPr/>
          </p:nvSpPr>
          <p:spPr>
            <a:xfrm>
              <a:off x="4616196" y="848867"/>
              <a:ext cx="4444365" cy="2228215"/>
            </a:xfrm>
            <a:custGeom>
              <a:avLst/>
              <a:gdLst/>
              <a:ahLst/>
              <a:cxnLst/>
              <a:rect l="l" t="t" r="r" b="b"/>
              <a:pathLst>
                <a:path w="4444365" h="2228215">
                  <a:moveTo>
                    <a:pt x="4443984" y="0"/>
                  </a:moveTo>
                  <a:lnTo>
                    <a:pt x="0" y="0"/>
                  </a:lnTo>
                  <a:lnTo>
                    <a:pt x="0" y="2228087"/>
                  </a:lnTo>
                  <a:lnTo>
                    <a:pt x="4443984" y="2228087"/>
                  </a:lnTo>
                  <a:lnTo>
                    <a:pt x="444398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4616196" y="848867"/>
              <a:ext cx="4444365" cy="2228215"/>
            </a:xfrm>
            <a:custGeom>
              <a:avLst/>
              <a:gdLst/>
              <a:ahLst/>
              <a:cxnLst/>
              <a:rect l="l" t="t" r="r" b="b"/>
              <a:pathLst>
                <a:path w="4444365" h="2228215">
                  <a:moveTo>
                    <a:pt x="0" y="2228087"/>
                  </a:moveTo>
                  <a:lnTo>
                    <a:pt x="4443984" y="2228087"/>
                  </a:lnTo>
                  <a:lnTo>
                    <a:pt x="4443984" y="0"/>
                  </a:lnTo>
                  <a:lnTo>
                    <a:pt x="0" y="0"/>
                  </a:lnTo>
                  <a:lnTo>
                    <a:pt x="0" y="2228087"/>
                  </a:lnTo>
                  <a:close/>
                </a:path>
              </a:pathLst>
            </a:custGeom>
            <a:ln w="3175">
              <a:solidFill>
                <a:srgbClr val="0FB88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4775453" y="958976"/>
            <a:ext cx="889000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b="1" spc="-25" dirty="0">
                <a:solidFill>
                  <a:srgbClr val="1F2937"/>
                </a:solidFill>
                <a:latin typeface="Trebuchet MS"/>
                <a:cs typeface="Trebuchet MS"/>
              </a:rPr>
              <a:t>Project</a:t>
            </a:r>
            <a:r>
              <a:rPr sz="1000" b="1" spc="-5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1000" b="1" spc="-10" dirty="0">
                <a:solidFill>
                  <a:srgbClr val="1F2937"/>
                </a:solidFill>
                <a:latin typeface="Trebuchet MS"/>
                <a:cs typeface="Trebuchet MS"/>
              </a:rPr>
              <a:t>Impact</a:t>
            </a:r>
            <a:endParaRPr sz="1000">
              <a:latin typeface="Trebuchet MS"/>
              <a:cs typeface="Trebuchet MS"/>
            </a:endParaRPr>
          </a:p>
        </p:txBody>
      </p:sp>
      <p:graphicFrame>
        <p:nvGraphicFramePr>
          <p:cNvPr id="16" name="object 16"/>
          <p:cNvGraphicFramePr>
            <a:graphicFrameLocks noGrp="1"/>
          </p:cNvGraphicFramePr>
          <p:nvPr/>
        </p:nvGraphicFramePr>
        <p:xfrm>
          <a:off x="4730494" y="1210054"/>
          <a:ext cx="4212590" cy="16630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12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650" b="1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Power</a:t>
                      </a:r>
                      <a:r>
                        <a:rPr sz="650" b="1" spc="-15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650" b="1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System</a:t>
                      </a:r>
                      <a:r>
                        <a:rPr sz="650" b="1" spc="-40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650" b="1" spc="-10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Reliability</a:t>
                      </a:r>
                      <a:endParaRPr sz="650">
                        <a:latin typeface="Trebuchet MS"/>
                        <a:cs typeface="Trebuchet MS"/>
                      </a:endParaRPr>
                    </a:p>
                    <a:p>
                      <a:pPr marL="66675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Enhanced</a:t>
                      </a:r>
                      <a:r>
                        <a:rPr sz="650" spc="6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transmission</a:t>
                      </a:r>
                      <a:r>
                        <a:rPr sz="650" spc="5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monitoring</a:t>
                      </a:r>
                      <a:r>
                        <a:rPr sz="650" spc="4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with</a:t>
                      </a:r>
                      <a:r>
                        <a:rPr sz="650" spc="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continuous</a:t>
                      </a:r>
                      <a:r>
                        <a:rPr sz="650" spc="5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24/7</a:t>
                      </a:r>
                      <a:r>
                        <a:rPr sz="650" spc="4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surveillance</a:t>
                      </a:r>
                      <a:endParaRPr sz="650">
                        <a:latin typeface="Leelawadee UI"/>
                        <a:cs typeface="Leelawadee UI"/>
                      </a:endParaRPr>
                    </a:p>
                  </a:txBody>
                  <a:tcPr marL="0" marR="0" marT="66675" marB="0">
                    <a:lnL w="3175">
                      <a:solidFill>
                        <a:srgbClr val="0FB881"/>
                      </a:solidFill>
                      <a:prstDash val="solid"/>
                    </a:lnL>
                    <a:lnR w="3175">
                      <a:solidFill>
                        <a:srgbClr val="0FB881"/>
                      </a:solidFill>
                      <a:prstDash val="solid"/>
                    </a:lnR>
                    <a:lnT w="3175">
                      <a:solidFill>
                        <a:srgbClr val="0FB881"/>
                      </a:solidFill>
                      <a:prstDash val="solid"/>
                    </a:lnT>
                    <a:lnB w="3175">
                      <a:solidFill>
                        <a:srgbClr val="0FB881"/>
                      </a:solidFill>
                      <a:prstDash val="solid"/>
                    </a:lnB>
                    <a:solidFill>
                      <a:srgbClr val="D1F9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719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545"/>
                        </a:spcBef>
                      </a:pPr>
                      <a:r>
                        <a:rPr sz="650" b="1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Cost-Effective</a:t>
                      </a:r>
                      <a:r>
                        <a:rPr sz="650" b="1" spc="45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650" b="1" spc="-10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Solution</a:t>
                      </a:r>
                      <a:endParaRPr sz="650">
                        <a:latin typeface="Trebuchet MS"/>
                        <a:cs typeface="Trebuchet MS"/>
                      </a:endParaRPr>
                    </a:p>
                    <a:p>
                      <a:pPr marL="66675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Low-cost</a:t>
                      </a:r>
                      <a:r>
                        <a:rPr sz="650" spc="10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implementation</a:t>
                      </a:r>
                      <a:r>
                        <a:rPr sz="650" spc="3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using</a:t>
                      </a:r>
                      <a:r>
                        <a:rPr sz="650" spc="2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affordable</a:t>
                      </a:r>
                      <a:r>
                        <a:rPr sz="650" spc="15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hardware</a:t>
                      </a:r>
                      <a:r>
                        <a:rPr sz="650" spc="10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components</a:t>
                      </a:r>
                      <a:endParaRPr sz="650">
                        <a:latin typeface="Leelawadee UI"/>
                        <a:cs typeface="Leelawadee UI"/>
                      </a:endParaRPr>
                    </a:p>
                  </a:txBody>
                  <a:tcPr marL="0" marR="0" marT="69215" marB="0">
                    <a:lnL w="3175">
                      <a:solidFill>
                        <a:srgbClr val="0FB881"/>
                      </a:solidFill>
                      <a:prstDash val="solid"/>
                    </a:lnL>
                    <a:lnR w="3175">
                      <a:solidFill>
                        <a:srgbClr val="0FB881"/>
                      </a:solidFill>
                      <a:prstDash val="solid"/>
                    </a:lnR>
                    <a:lnT w="3175">
                      <a:solidFill>
                        <a:srgbClr val="0FB881"/>
                      </a:solidFill>
                      <a:prstDash val="solid"/>
                    </a:lnT>
                    <a:lnB w="3175">
                      <a:solidFill>
                        <a:srgbClr val="0FB881"/>
                      </a:solidFill>
                      <a:prstDash val="solid"/>
                    </a:lnB>
                    <a:solidFill>
                      <a:srgbClr val="D1F9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719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r>
                        <a:rPr sz="650" b="1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Scalable</a:t>
                      </a:r>
                      <a:r>
                        <a:rPr sz="650" b="1" spc="45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650" b="1" spc="-10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Architecture</a:t>
                      </a:r>
                      <a:endParaRPr sz="650">
                        <a:latin typeface="Trebuchet MS"/>
                        <a:cs typeface="Trebuchet MS"/>
                      </a:endParaRPr>
                    </a:p>
                    <a:p>
                      <a:pPr marL="66675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Modular</a:t>
                      </a:r>
                      <a:r>
                        <a:rPr sz="650" spc="7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design</a:t>
                      </a:r>
                      <a:r>
                        <a:rPr sz="650" spc="4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enables</a:t>
                      </a:r>
                      <a:r>
                        <a:rPr sz="650" spc="4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expansion</a:t>
                      </a:r>
                      <a:r>
                        <a:rPr sz="650" spc="4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to</a:t>
                      </a:r>
                      <a:r>
                        <a:rPr sz="650" spc="3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larger</a:t>
                      </a:r>
                      <a:r>
                        <a:rPr sz="650" spc="7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power</a:t>
                      </a:r>
                      <a:r>
                        <a:rPr sz="650" spc="7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networks</a:t>
                      </a:r>
                      <a:endParaRPr sz="650">
                        <a:latin typeface="Leelawadee UI"/>
                        <a:cs typeface="Leelawadee UI"/>
                      </a:endParaRPr>
                    </a:p>
                  </a:txBody>
                  <a:tcPr marL="0" marR="0" marT="69850" marB="0">
                    <a:lnL w="3175">
                      <a:solidFill>
                        <a:srgbClr val="0FB881"/>
                      </a:solidFill>
                      <a:prstDash val="solid"/>
                    </a:lnL>
                    <a:lnR w="3175">
                      <a:solidFill>
                        <a:srgbClr val="0FB881"/>
                      </a:solidFill>
                      <a:prstDash val="solid"/>
                    </a:lnR>
                    <a:lnT w="3175">
                      <a:solidFill>
                        <a:srgbClr val="0FB881"/>
                      </a:solidFill>
                      <a:prstDash val="solid"/>
                    </a:lnT>
                    <a:lnB w="3175">
                      <a:solidFill>
                        <a:srgbClr val="0FB881"/>
                      </a:solidFill>
                      <a:prstDash val="solid"/>
                    </a:lnB>
                    <a:solidFill>
                      <a:srgbClr val="D1F9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sz="650" b="1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Research</a:t>
                      </a:r>
                      <a:r>
                        <a:rPr sz="650" b="1" spc="-40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650" b="1" spc="-10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Contribution</a:t>
                      </a:r>
                      <a:endParaRPr sz="650">
                        <a:latin typeface="Trebuchet MS"/>
                        <a:cs typeface="Trebuchet MS"/>
                      </a:endParaRPr>
                    </a:p>
                    <a:p>
                      <a:pPr marL="66675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Advanced</a:t>
                      </a:r>
                      <a:r>
                        <a:rPr sz="650" spc="9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spc="-1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AI-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based</a:t>
                      </a:r>
                      <a:r>
                        <a:rPr sz="650" spc="9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power</a:t>
                      </a:r>
                      <a:r>
                        <a:rPr sz="650" spc="9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system</a:t>
                      </a:r>
                      <a:r>
                        <a:rPr sz="650" spc="2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fault</a:t>
                      </a:r>
                      <a:r>
                        <a:rPr sz="650" spc="35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detection</a:t>
                      </a:r>
                      <a:r>
                        <a:rPr sz="650" spc="3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 </a:t>
                      </a:r>
                      <a:r>
                        <a:rPr sz="650" spc="-20" dirty="0">
                          <a:solidFill>
                            <a:srgbClr val="4A5462"/>
                          </a:solidFill>
                          <a:latin typeface="Leelawadee UI"/>
                          <a:cs typeface="Leelawadee UI"/>
                        </a:rPr>
                        <a:t>field</a:t>
                      </a:r>
                      <a:endParaRPr sz="650">
                        <a:latin typeface="Leelawadee UI"/>
                        <a:cs typeface="Leelawadee UI"/>
                      </a:endParaRPr>
                    </a:p>
                  </a:txBody>
                  <a:tcPr marL="0" marR="0" marT="70485" marB="0">
                    <a:lnL w="3175">
                      <a:solidFill>
                        <a:srgbClr val="0FB881"/>
                      </a:solidFill>
                      <a:prstDash val="solid"/>
                    </a:lnL>
                    <a:lnR w="3175">
                      <a:solidFill>
                        <a:srgbClr val="0FB881"/>
                      </a:solidFill>
                      <a:prstDash val="solid"/>
                    </a:lnR>
                    <a:lnT w="3175">
                      <a:solidFill>
                        <a:srgbClr val="0FB881"/>
                      </a:solidFill>
                      <a:prstDash val="solid"/>
                    </a:lnT>
                    <a:lnB w="3175">
                      <a:solidFill>
                        <a:srgbClr val="0FB881"/>
                      </a:solidFill>
                      <a:prstDash val="solid"/>
                    </a:lnB>
                    <a:solidFill>
                      <a:srgbClr val="D1F9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7" name="object 17"/>
          <p:cNvSpPr/>
          <p:nvPr/>
        </p:nvSpPr>
        <p:spPr>
          <a:xfrm>
            <a:off x="97535" y="3038855"/>
            <a:ext cx="1725295" cy="655320"/>
          </a:xfrm>
          <a:custGeom>
            <a:avLst/>
            <a:gdLst/>
            <a:ahLst/>
            <a:cxnLst/>
            <a:rect l="l" t="t" r="r" b="b"/>
            <a:pathLst>
              <a:path w="1725295" h="655320">
                <a:moveTo>
                  <a:pt x="1725168" y="0"/>
                </a:moveTo>
                <a:lnTo>
                  <a:pt x="0" y="0"/>
                </a:lnTo>
                <a:lnTo>
                  <a:pt x="0" y="655320"/>
                </a:lnTo>
                <a:lnTo>
                  <a:pt x="1725168" y="655320"/>
                </a:lnTo>
                <a:lnTo>
                  <a:pt x="1725168" y="0"/>
                </a:lnTo>
                <a:close/>
              </a:path>
            </a:pathLst>
          </a:custGeom>
          <a:solidFill>
            <a:srgbClr val="049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556056" y="3063925"/>
            <a:ext cx="878840" cy="363220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5080" algn="ctr">
              <a:lnSpc>
                <a:spcPct val="100000"/>
              </a:lnSpc>
              <a:spcBef>
                <a:spcPts val="490"/>
              </a:spcBef>
            </a:pPr>
            <a:r>
              <a:rPr sz="1000" b="1" spc="-10" dirty="0">
                <a:solidFill>
                  <a:srgbClr val="FFFFFF"/>
                </a:solidFill>
                <a:latin typeface="Trebuchet MS"/>
                <a:cs typeface="Trebuchet MS"/>
              </a:rPr>
              <a:t>95.2%</a:t>
            </a:r>
            <a:endParaRPr sz="1000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  <a:spcBef>
                <a:spcPts val="280"/>
              </a:spcBef>
            </a:pPr>
            <a:r>
              <a:rPr sz="650" dirty="0">
                <a:solidFill>
                  <a:srgbClr val="FFFFFF"/>
                </a:solidFill>
                <a:latin typeface="Leelawadee UI"/>
                <a:cs typeface="Leelawadee UI"/>
              </a:rPr>
              <a:t>Classification</a:t>
            </a:r>
            <a:r>
              <a:rPr sz="650" spc="110" dirty="0">
                <a:solidFill>
                  <a:srgbClr val="FFFFFF"/>
                </a:solidFill>
                <a:latin typeface="Leelawadee UI"/>
                <a:cs typeface="Leelawadee UI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Leelawadee UI"/>
                <a:cs typeface="Leelawadee UI"/>
              </a:rPr>
              <a:t>Accuracy</a:t>
            </a:r>
            <a:endParaRPr sz="650">
              <a:latin typeface="Leelawadee UI"/>
              <a:cs typeface="Leelawadee U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901951" y="3038855"/>
            <a:ext cx="1728470" cy="655320"/>
          </a:xfrm>
          <a:custGeom>
            <a:avLst/>
            <a:gdLst/>
            <a:ahLst/>
            <a:cxnLst/>
            <a:rect l="l" t="t" r="r" b="b"/>
            <a:pathLst>
              <a:path w="1728470" h="655320">
                <a:moveTo>
                  <a:pt x="1728216" y="0"/>
                </a:moveTo>
                <a:lnTo>
                  <a:pt x="0" y="0"/>
                </a:lnTo>
                <a:lnTo>
                  <a:pt x="0" y="655320"/>
                </a:lnTo>
                <a:lnTo>
                  <a:pt x="1728216" y="655320"/>
                </a:lnTo>
                <a:lnTo>
                  <a:pt x="1728216" y="0"/>
                </a:lnTo>
                <a:close/>
              </a:path>
            </a:pathLst>
          </a:custGeom>
          <a:solidFill>
            <a:srgbClr val="049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2503170" y="3063925"/>
            <a:ext cx="596900" cy="363220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2540" algn="ctr">
              <a:lnSpc>
                <a:spcPct val="100000"/>
              </a:lnSpc>
              <a:spcBef>
                <a:spcPts val="490"/>
              </a:spcBef>
            </a:pPr>
            <a:r>
              <a:rPr sz="1000" b="1" spc="-10" dirty="0">
                <a:solidFill>
                  <a:srgbClr val="FFFFFF"/>
                </a:solidFill>
                <a:latin typeface="Trebuchet MS"/>
                <a:cs typeface="Trebuchet MS"/>
              </a:rPr>
              <a:t>&lt;20ms</a:t>
            </a:r>
            <a:endParaRPr sz="1000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  <a:spcBef>
                <a:spcPts val="280"/>
              </a:spcBef>
            </a:pPr>
            <a:r>
              <a:rPr sz="650" dirty="0">
                <a:solidFill>
                  <a:srgbClr val="FFFFFF"/>
                </a:solidFill>
                <a:latin typeface="Leelawadee UI"/>
                <a:cs typeface="Leelawadee UI"/>
              </a:rPr>
              <a:t>Response</a:t>
            </a:r>
            <a:r>
              <a:rPr sz="650" spc="95" dirty="0">
                <a:solidFill>
                  <a:srgbClr val="FFFFFF"/>
                </a:solidFill>
                <a:latin typeface="Leelawadee UI"/>
                <a:cs typeface="Leelawadee UI"/>
              </a:rPr>
              <a:t> </a:t>
            </a:r>
            <a:r>
              <a:rPr sz="650" spc="-20" dirty="0">
                <a:solidFill>
                  <a:srgbClr val="FFFFFF"/>
                </a:solidFill>
                <a:latin typeface="Leelawadee UI"/>
                <a:cs typeface="Leelawadee UI"/>
              </a:rPr>
              <a:t>Time</a:t>
            </a:r>
            <a:endParaRPr sz="650">
              <a:latin typeface="Leelawadee UI"/>
              <a:cs typeface="Leelawadee U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3709415" y="3038855"/>
            <a:ext cx="1725295" cy="655320"/>
          </a:xfrm>
          <a:custGeom>
            <a:avLst/>
            <a:gdLst/>
            <a:ahLst/>
            <a:cxnLst/>
            <a:rect l="l" t="t" r="r" b="b"/>
            <a:pathLst>
              <a:path w="1725295" h="655320">
                <a:moveTo>
                  <a:pt x="1725167" y="0"/>
                </a:moveTo>
                <a:lnTo>
                  <a:pt x="0" y="0"/>
                </a:lnTo>
                <a:lnTo>
                  <a:pt x="0" y="655320"/>
                </a:lnTo>
                <a:lnTo>
                  <a:pt x="1725167" y="655320"/>
                </a:lnTo>
                <a:lnTo>
                  <a:pt x="1725167" y="0"/>
                </a:lnTo>
                <a:close/>
              </a:path>
            </a:pathLst>
          </a:custGeom>
          <a:solidFill>
            <a:srgbClr val="049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4315714" y="3063925"/>
            <a:ext cx="585470" cy="363220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60960">
              <a:lnSpc>
                <a:spcPct val="100000"/>
              </a:lnSpc>
              <a:spcBef>
                <a:spcPts val="490"/>
              </a:spcBef>
            </a:pPr>
            <a:r>
              <a:rPr sz="1000" b="1" spc="-20" dirty="0">
                <a:solidFill>
                  <a:srgbClr val="FFFFFF"/>
                </a:solidFill>
                <a:latin typeface="Trebuchet MS"/>
                <a:cs typeface="Trebuchet MS"/>
              </a:rPr>
              <a:t>8</a:t>
            </a:r>
            <a:r>
              <a:rPr sz="1000" b="1" spc="-6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>
                <a:solidFill>
                  <a:srgbClr val="FFFFFF"/>
                </a:solidFill>
                <a:latin typeface="Trebuchet MS"/>
                <a:cs typeface="Trebuchet MS"/>
              </a:rPr>
              <a:t>Zones</a:t>
            </a:r>
            <a:endParaRPr sz="10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280"/>
              </a:spcBef>
            </a:pPr>
            <a:r>
              <a:rPr sz="650" dirty="0">
                <a:solidFill>
                  <a:srgbClr val="FFFFFF"/>
                </a:solidFill>
                <a:latin typeface="Leelawadee UI"/>
                <a:cs typeface="Leelawadee UI"/>
              </a:rPr>
              <a:t>Fault</a:t>
            </a:r>
            <a:r>
              <a:rPr sz="650" spc="40" dirty="0">
                <a:solidFill>
                  <a:srgbClr val="FFFFFF"/>
                </a:solidFill>
                <a:latin typeface="Leelawadee UI"/>
                <a:cs typeface="Leelawadee UI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Leelawadee UI"/>
                <a:cs typeface="Leelawadee UI"/>
              </a:rPr>
              <a:t>Locations</a:t>
            </a:r>
            <a:endParaRPr sz="650">
              <a:latin typeface="Leelawadee UI"/>
              <a:cs typeface="Leelawadee U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5513832" y="3038855"/>
            <a:ext cx="1728470" cy="655320"/>
          </a:xfrm>
          <a:custGeom>
            <a:avLst/>
            <a:gdLst/>
            <a:ahLst/>
            <a:cxnLst/>
            <a:rect l="l" t="t" r="r" b="b"/>
            <a:pathLst>
              <a:path w="1728470" h="655320">
                <a:moveTo>
                  <a:pt x="1728215" y="0"/>
                </a:moveTo>
                <a:lnTo>
                  <a:pt x="0" y="0"/>
                </a:lnTo>
                <a:lnTo>
                  <a:pt x="0" y="655320"/>
                </a:lnTo>
                <a:lnTo>
                  <a:pt x="1728215" y="655320"/>
                </a:lnTo>
                <a:lnTo>
                  <a:pt x="1728215" y="0"/>
                </a:lnTo>
                <a:close/>
              </a:path>
            </a:pathLst>
          </a:custGeom>
          <a:solidFill>
            <a:srgbClr val="049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6119240" y="3063925"/>
            <a:ext cx="591185" cy="363220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5080" algn="ctr">
              <a:lnSpc>
                <a:spcPct val="100000"/>
              </a:lnSpc>
              <a:spcBef>
                <a:spcPts val="490"/>
              </a:spcBef>
            </a:pPr>
            <a:r>
              <a:rPr sz="1000" b="1" spc="-10" dirty="0">
                <a:solidFill>
                  <a:srgbClr val="FFFFFF"/>
                </a:solidFill>
                <a:latin typeface="Trebuchet MS"/>
                <a:cs typeface="Trebuchet MS"/>
              </a:rPr>
              <a:t>99.9%</a:t>
            </a:r>
            <a:endParaRPr sz="1000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  <a:spcBef>
                <a:spcPts val="280"/>
              </a:spcBef>
            </a:pPr>
            <a:r>
              <a:rPr sz="650" dirty="0">
                <a:solidFill>
                  <a:srgbClr val="FFFFFF"/>
                </a:solidFill>
                <a:latin typeface="Leelawadee UI"/>
                <a:cs typeface="Leelawadee UI"/>
              </a:rPr>
              <a:t>System</a:t>
            </a:r>
            <a:r>
              <a:rPr sz="650" spc="35" dirty="0">
                <a:solidFill>
                  <a:srgbClr val="FFFFFF"/>
                </a:solidFill>
                <a:latin typeface="Leelawadee UI"/>
                <a:cs typeface="Leelawadee UI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Leelawadee UI"/>
                <a:cs typeface="Leelawadee UI"/>
              </a:rPr>
              <a:t>Uptime</a:t>
            </a:r>
            <a:endParaRPr sz="650">
              <a:latin typeface="Leelawadee UI"/>
              <a:cs typeface="Leelawadee UI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7321295" y="3038855"/>
            <a:ext cx="1725295" cy="655320"/>
          </a:xfrm>
          <a:custGeom>
            <a:avLst/>
            <a:gdLst/>
            <a:ahLst/>
            <a:cxnLst/>
            <a:rect l="l" t="t" r="r" b="b"/>
            <a:pathLst>
              <a:path w="1725295" h="655320">
                <a:moveTo>
                  <a:pt x="1725168" y="0"/>
                </a:moveTo>
                <a:lnTo>
                  <a:pt x="0" y="0"/>
                </a:lnTo>
                <a:lnTo>
                  <a:pt x="0" y="655320"/>
                </a:lnTo>
                <a:lnTo>
                  <a:pt x="1725168" y="655320"/>
                </a:lnTo>
                <a:lnTo>
                  <a:pt x="1725168" y="0"/>
                </a:lnTo>
                <a:close/>
              </a:path>
            </a:pathLst>
          </a:custGeom>
          <a:solidFill>
            <a:srgbClr val="0495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8002016" y="3063925"/>
            <a:ext cx="441325" cy="363220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490"/>
              </a:spcBef>
            </a:pPr>
            <a:r>
              <a:rPr sz="1000" b="1" spc="-20" dirty="0">
                <a:solidFill>
                  <a:srgbClr val="FFFFFF"/>
                </a:solidFill>
                <a:latin typeface="Trebuchet MS"/>
                <a:cs typeface="Trebuchet MS"/>
              </a:rPr>
              <a:t>24/7</a:t>
            </a:r>
            <a:endParaRPr sz="1000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  <a:spcBef>
                <a:spcPts val="280"/>
              </a:spcBef>
            </a:pPr>
            <a:r>
              <a:rPr sz="650" spc="-10" dirty="0">
                <a:solidFill>
                  <a:srgbClr val="FFFFFF"/>
                </a:solidFill>
                <a:latin typeface="Leelawadee UI"/>
                <a:cs typeface="Leelawadee UI"/>
              </a:rPr>
              <a:t>Monitoring</a:t>
            </a:r>
            <a:endParaRPr sz="650">
              <a:latin typeface="Leelawadee UI"/>
              <a:cs typeface="Leelawadee UI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86868" y="3762755"/>
            <a:ext cx="2200910" cy="680085"/>
            <a:chOff x="86868" y="3762755"/>
            <a:chExt cx="2200910" cy="680085"/>
          </a:xfrm>
        </p:grpSpPr>
        <p:sp>
          <p:nvSpPr>
            <p:cNvPr id="28" name="object 28"/>
            <p:cNvSpPr/>
            <p:nvPr/>
          </p:nvSpPr>
          <p:spPr>
            <a:xfrm>
              <a:off x="86868" y="3762755"/>
              <a:ext cx="2200910" cy="680085"/>
            </a:xfrm>
            <a:custGeom>
              <a:avLst/>
              <a:gdLst/>
              <a:ahLst/>
              <a:cxnLst/>
              <a:rect l="l" t="t" r="r" b="b"/>
              <a:pathLst>
                <a:path w="2200910" h="680085">
                  <a:moveTo>
                    <a:pt x="2200656" y="0"/>
                  </a:moveTo>
                  <a:lnTo>
                    <a:pt x="0" y="0"/>
                  </a:lnTo>
                  <a:lnTo>
                    <a:pt x="0" y="679704"/>
                  </a:lnTo>
                  <a:lnTo>
                    <a:pt x="2200656" y="679704"/>
                  </a:lnTo>
                  <a:lnTo>
                    <a:pt x="2200656" y="0"/>
                  </a:lnTo>
                  <a:close/>
                </a:path>
              </a:pathLst>
            </a:custGeom>
            <a:solidFill>
              <a:srgbClr val="DBEA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" name="object 2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21664" y="3867911"/>
              <a:ext cx="128015" cy="128015"/>
            </a:xfrm>
            <a:prstGeom prst="rect">
              <a:avLst/>
            </a:prstGeom>
          </p:spPr>
        </p:pic>
      </p:grpSp>
      <p:sp>
        <p:nvSpPr>
          <p:cNvPr id="30" name="object 30"/>
          <p:cNvSpPr txBox="1"/>
          <p:nvPr/>
        </p:nvSpPr>
        <p:spPr>
          <a:xfrm>
            <a:off x="86868" y="3762755"/>
            <a:ext cx="2200910" cy="680085"/>
          </a:xfrm>
          <a:prstGeom prst="rect">
            <a:avLst/>
          </a:prstGeom>
          <a:ln w="3175">
            <a:solidFill>
              <a:srgbClr val="3A82F6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45"/>
              </a:spcBef>
            </a:pPr>
            <a:endParaRPr sz="800">
              <a:latin typeface="Times New Roman"/>
              <a:cs typeface="Times New Roman"/>
            </a:endParaRPr>
          </a:p>
          <a:p>
            <a:pPr marL="71755" algn="ctr">
              <a:lnSpc>
                <a:spcPct val="100000"/>
              </a:lnSpc>
            </a:pPr>
            <a:r>
              <a:rPr sz="800" b="1" dirty="0">
                <a:solidFill>
                  <a:srgbClr val="1F2937"/>
                </a:solidFill>
                <a:latin typeface="Trebuchet MS"/>
                <a:cs typeface="Trebuchet MS"/>
              </a:rPr>
              <a:t>AI</a:t>
            </a:r>
            <a:r>
              <a:rPr sz="800" b="1" spc="20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800" b="1" spc="-10" dirty="0">
                <a:solidFill>
                  <a:srgbClr val="1F2937"/>
                </a:solidFill>
                <a:latin typeface="Trebuchet MS"/>
                <a:cs typeface="Trebuchet MS"/>
              </a:rPr>
              <a:t>Innovation</a:t>
            </a:r>
            <a:endParaRPr sz="800">
              <a:latin typeface="Trebuchet MS"/>
              <a:cs typeface="Trebuchet MS"/>
            </a:endParaRPr>
          </a:p>
          <a:p>
            <a:pPr marL="63500" algn="ctr">
              <a:lnSpc>
                <a:spcPct val="100000"/>
              </a:lnSpc>
              <a:spcBef>
                <a:spcPts val="175"/>
              </a:spcBef>
            </a:pP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Neural</a:t>
            </a:r>
            <a:r>
              <a:rPr sz="650" spc="7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network</a:t>
            </a:r>
            <a:r>
              <a:rPr sz="650" spc="4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Leelawadee UI"/>
                <a:cs typeface="Leelawadee UI"/>
              </a:rPr>
              <a:t>excellence</a:t>
            </a:r>
            <a:endParaRPr sz="650">
              <a:latin typeface="Leelawadee UI"/>
              <a:cs typeface="Leelawadee UI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2345435" y="3762755"/>
            <a:ext cx="2200910" cy="680085"/>
            <a:chOff x="2345435" y="3762755"/>
            <a:chExt cx="2200910" cy="680085"/>
          </a:xfrm>
        </p:grpSpPr>
        <p:sp>
          <p:nvSpPr>
            <p:cNvPr id="32" name="object 32"/>
            <p:cNvSpPr/>
            <p:nvPr/>
          </p:nvSpPr>
          <p:spPr>
            <a:xfrm>
              <a:off x="2345435" y="3762755"/>
              <a:ext cx="2200910" cy="680085"/>
            </a:xfrm>
            <a:custGeom>
              <a:avLst/>
              <a:gdLst/>
              <a:ahLst/>
              <a:cxnLst/>
              <a:rect l="l" t="t" r="r" b="b"/>
              <a:pathLst>
                <a:path w="2200910" h="680085">
                  <a:moveTo>
                    <a:pt x="2200656" y="0"/>
                  </a:moveTo>
                  <a:lnTo>
                    <a:pt x="0" y="0"/>
                  </a:lnTo>
                  <a:lnTo>
                    <a:pt x="0" y="679704"/>
                  </a:lnTo>
                  <a:lnTo>
                    <a:pt x="2200656" y="679704"/>
                  </a:lnTo>
                  <a:lnTo>
                    <a:pt x="2200656" y="0"/>
                  </a:lnTo>
                  <a:close/>
                </a:path>
              </a:pathLst>
            </a:custGeom>
            <a:solidFill>
              <a:srgbClr val="DBEA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" name="object 3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361943" y="3867911"/>
              <a:ext cx="161544" cy="128015"/>
            </a:xfrm>
            <a:prstGeom prst="rect">
              <a:avLst/>
            </a:prstGeom>
          </p:spPr>
        </p:pic>
      </p:grpSp>
      <p:sp>
        <p:nvSpPr>
          <p:cNvPr id="34" name="object 34"/>
          <p:cNvSpPr txBox="1"/>
          <p:nvPr/>
        </p:nvSpPr>
        <p:spPr>
          <a:xfrm>
            <a:off x="2345435" y="3762755"/>
            <a:ext cx="2200910" cy="680085"/>
          </a:xfrm>
          <a:prstGeom prst="rect">
            <a:avLst/>
          </a:prstGeom>
          <a:ln w="3175">
            <a:solidFill>
              <a:srgbClr val="3A82F6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45"/>
              </a:spcBef>
            </a:pPr>
            <a:endParaRPr sz="800">
              <a:latin typeface="Times New Roman"/>
              <a:cs typeface="Times New Roman"/>
            </a:endParaRPr>
          </a:p>
          <a:p>
            <a:pPr marL="70485" algn="ctr">
              <a:lnSpc>
                <a:spcPct val="100000"/>
              </a:lnSpc>
            </a:pPr>
            <a:r>
              <a:rPr sz="800" b="1" spc="-10" dirty="0">
                <a:solidFill>
                  <a:srgbClr val="1F2937"/>
                </a:solidFill>
                <a:latin typeface="Trebuchet MS"/>
                <a:cs typeface="Trebuchet MS"/>
              </a:rPr>
              <a:t>System</a:t>
            </a:r>
            <a:r>
              <a:rPr sz="800" b="1" spc="-5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800" b="1" spc="-10" dirty="0">
                <a:solidFill>
                  <a:srgbClr val="1F2937"/>
                </a:solidFill>
                <a:latin typeface="Trebuchet MS"/>
                <a:cs typeface="Trebuchet MS"/>
              </a:rPr>
              <a:t>Integration</a:t>
            </a:r>
            <a:endParaRPr sz="800">
              <a:latin typeface="Trebuchet MS"/>
              <a:cs typeface="Trebuchet MS"/>
            </a:endParaRPr>
          </a:p>
          <a:p>
            <a:pPr marL="64135" algn="ctr">
              <a:lnSpc>
                <a:spcPct val="100000"/>
              </a:lnSpc>
              <a:spcBef>
                <a:spcPts val="175"/>
              </a:spcBef>
            </a:pP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Seamless</a:t>
            </a:r>
            <a:r>
              <a:rPr sz="650" spc="16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hardware-</a:t>
            </a:r>
            <a:r>
              <a:rPr sz="650" spc="-10" dirty="0">
                <a:solidFill>
                  <a:srgbClr val="4A5462"/>
                </a:solidFill>
                <a:latin typeface="Leelawadee UI"/>
                <a:cs typeface="Leelawadee UI"/>
              </a:rPr>
              <a:t>software</a:t>
            </a:r>
            <a:endParaRPr sz="650">
              <a:latin typeface="Leelawadee UI"/>
              <a:cs typeface="Leelawadee UI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4600955" y="3762755"/>
            <a:ext cx="2200910" cy="680085"/>
            <a:chOff x="4600955" y="3762755"/>
            <a:chExt cx="2200910" cy="680085"/>
          </a:xfrm>
        </p:grpSpPr>
        <p:sp>
          <p:nvSpPr>
            <p:cNvPr id="36" name="object 36"/>
            <p:cNvSpPr/>
            <p:nvPr/>
          </p:nvSpPr>
          <p:spPr>
            <a:xfrm>
              <a:off x="4600955" y="3762755"/>
              <a:ext cx="2200910" cy="680085"/>
            </a:xfrm>
            <a:custGeom>
              <a:avLst/>
              <a:gdLst/>
              <a:ahLst/>
              <a:cxnLst/>
              <a:rect l="l" t="t" r="r" b="b"/>
              <a:pathLst>
                <a:path w="2200909" h="680085">
                  <a:moveTo>
                    <a:pt x="2200655" y="0"/>
                  </a:moveTo>
                  <a:lnTo>
                    <a:pt x="0" y="0"/>
                  </a:lnTo>
                  <a:lnTo>
                    <a:pt x="0" y="679704"/>
                  </a:lnTo>
                  <a:lnTo>
                    <a:pt x="2200655" y="679704"/>
                  </a:lnTo>
                  <a:lnTo>
                    <a:pt x="2200655" y="0"/>
                  </a:lnTo>
                  <a:close/>
                </a:path>
              </a:pathLst>
            </a:custGeom>
            <a:solidFill>
              <a:srgbClr val="DBEA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7" name="object 3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635752" y="3867911"/>
              <a:ext cx="128015" cy="128015"/>
            </a:xfrm>
            <a:prstGeom prst="rect">
              <a:avLst/>
            </a:prstGeom>
          </p:spPr>
        </p:pic>
      </p:grpSp>
      <p:sp>
        <p:nvSpPr>
          <p:cNvPr id="38" name="object 38"/>
          <p:cNvSpPr txBox="1"/>
          <p:nvPr/>
        </p:nvSpPr>
        <p:spPr>
          <a:xfrm>
            <a:off x="4600955" y="3762755"/>
            <a:ext cx="2200910" cy="680085"/>
          </a:xfrm>
          <a:prstGeom prst="rect">
            <a:avLst/>
          </a:prstGeom>
          <a:ln w="3175">
            <a:solidFill>
              <a:srgbClr val="3A82F6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45"/>
              </a:spcBef>
            </a:pPr>
            <a:endParaRPr sz="800">
              <a:latin typeface="Times New Roman"/>
              <a:cs typeface="Times New Roman"/>
            </a:endParaRPr>
          </a:p>
          <a:p>
            <a:pPr marL="73025" algn="ctr">
              <a:lnSpc>
                <a:spcPct val="100000"/>
              </a:lnSpc>
            </a:pPr>
            <a:r>
              <a:rPr sz="800" b="1" spc="-10" dirty="0">
                <a:solidFill>
                  <a:srgbClr val="1F2937"/>
                </a:solidFill>
                <a:latin typeface="Trebuchet MS"/>
                <a:cs typeface="Trebuchet MS"/>
              </a:rPr>
              <a:t>Performance</a:t>
            </a:r>
            <a:endParaRPr sz="800">
              <a:latin typeface="Trebuchet MS"/>
              <a:cs typeface="Trebuchet MS"/>
            </a:endParaRPr>
          </a:p>
          <a:p>
            <a:pPr marL="68580" algn="ctr">
              <a:lnSpc>
                <a:spcPct val="100000"/>
              </a:lnSpc>
              <a:spcBef>
                <a:spcPts val="175"/>
              </a:spcBef>
            </a:pP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Exceptional</a:t>
            </a:r>
            <a:r>
              <a:rPr sz="650" spc="5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Leelawadee UI"/>
                <a:cs typeface="Leelawadee UI"/>
              </a:rPr>
              <a:t>accuracy</a:t>
            </a:r>
            <a:endParaRPr sz="650">
              <a:latin typeface="Leelawadee UI"/>
              <a:cs typeface="Leelawadee UI"/>
            </a:endParaRPr>
          </a:p>
        </p:txBody>
      </p:sp>
      <p:grpSp>
        <p:nvGrpSpPr>
          <p:cNvPr id="39" name="object 39"/>
          <p:cNvGrpSpPr/>
          <p:nvPr/>
        </p:nvGrpSpPr>
        <p:grpSpPr>
          <a:xfrm>
            <a:off x="6859523" y="3762755"/>
            <a:ext cx="2200910" cy="680085"/>
            <a:chOff x="6859523" y="3762755"/>
            <a:chExt cx="2200910" cy="680085"/>
          </a:xfrm>
        </p:grpSpPr>
        <p:sp>
          <p:nvSpPr>
            <p:cNvPr id="40" name="object 40"/>
            <p:cNvSpPr/>
            <p:nvPr/>
          </p:nvSpPr>
          <p:spPr>
            <a:xfrm>
              <a:off x="6859523" y="3762755"/>
              <a:ext cx="2200910" cy="680085"/>
            </a:xfrm>
            <a:custGeom>
              <a:avLst/>
              <a:gdLst/>
              <a:ahLst/>
              <a:cxnLst/>
              <a:rect l="l" t="t" r="r" b="b"/>
              <a:pathLst>
                <a:path w="2200909" h="680085">
                  <a:moveTo>
                    <a:pt x="2200655" y="0"/>
                  </a:moveTo>
                  <a:lnTo>
                    <a:pt x="0" y="0"/>
                  </a:lnTo>
                  <a:lnTo>
                    <a:pt x="0" y="679704"/>
                  </a:lnTo>
                  <a:lnTo>
                    <a:pt x="2200655" y="679704"/>
                  </a:lnTo>
                  <a:lnTo>
                    <a:pt x="2200655" y="0"/>
                  </a:lnTo>
                  <a:close/>
                </a:path>
              </a:pathLst>
            </a:custGeom>
            <a:solidFill>
              <a:srgbClr val="DBEA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1" name="object 4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894319" y="3867911"/>
              <a:ext cx="128016" cy="128015"/>
            </a:xfrm>
            <a:prstGeom prst="rect">
              <a:avLst/>
            </a:prstGeom>
          </p:spPr>
        </p:pic>
      </p:grpSp>
      <p:sp>
        <p:nvSpPr>
          <p:cNvPr id="42" name="object 42"/>
          <p:cNvSpPr txBox="1"/>
          <p:nvPr/>
        </p:nvSpPr>
        <p:spPr>
          <a:xfrm>
            <a:off x="6859523" y="3762755"/>
            <a:ext cx="2200910" cy="680085"/>
          </a:xfrm>
          <a:prstGeom prst="rect">
            <a:avLst/>
          </a:prstGeom>
          <a:ln w="3175">
            <a:solidFill>
              <a:srgbClr val="3A82F6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45"/>
              </a:spcBef>
            </a:pPr>
            <a:endParaRPr sz="800">
              <a:latin typeface="Times New Roman"/>
              <a:cs typeface="Times New Roman"/>
            </a:endParaRPr>
          </a:p>
          <a:p>
            <a:pPr marL="77470" algn="ctr">
              <a:lnSpc>
                <a:spcPct val="100000"/>
              </a:lnSpc>
            </a:pPr>
            <a:r>
              <a:rPr sz="800" b="1" spc="-10" dirty="0">
                <a:solidFill>
                  <a:srgbClr val="1F2937"/>
                </a:solidFill>
                <a:latin typeface="Trebuchet MS"/>
                <a:cs typeface="Trebuchet MS"/>
              </a:rPr>
              <a:t>Innovation</a:t>
            </a:r>
            <a:endParaRPr sz="800">
              <a:latin typeface="Trebuchet MS"/>
              <a:cs typeface="Trebuchet MS"/>
            </a:endParaRPr>
          </a:p>
          <a:p>
            <a:pPr marL="67945" algn="ctr">
              <a:lnSpc>
                <a:spcPct val="100000"/>
              </a:lnSpc>
              <a:spcBef>
                <a:spcPts val="175"/>
              </a:spcBef>
            </a:pP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Future-ready</a:t>
            </a:r>
            <a:r>
              <a:rPr sz="650" spc="11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Leelawadee UI"/>
                <a:cs typeface="Leelawadee UI"/>
              </a:rPr>
              <a:t>technology</a:t>
            </a:r>
            <a:endParaRPr sz="650">
              <a:latin typeface="Leelawadee UI"/>
              <a:cs typeface="Leelawadee UI"/>
            </a:endParaRPr>
          </a:p>
        </p:txBody>
      </p:sp>
      <p:grpSp>
        <p:nvGrpSpPr>
          <p:cNvPr id="43" name="object 43"/>
          <p:cNvGrpSpPr/>
          <p:nvPr/>
        </p:nvGrpSpPr>
        <p:grpSpPr>
          <a:xfrm>
            <a:off x="85343" y="4498847"/>
            <a:ext cx="8973820" cy="646430"/>
            <a:chOff x="85343" y="4498847"/>
            <a:chExt cx="8973820" cy="646430"/>
          </a:xfrm>
        </p:grpSpPr>
        <p:sp>
          <p:nvSpPr>
            <p:cNvPr id="44" name="object 44"/>
            <p:cNvSpPr/>
            <p:nvPr/>
          </p:nvSpPr>
          <p:spPr>
            <a:xfrm>
              <a:off x="85343" y="4498847"/>
              <a:ext cx="8973820" cy="646430"/>
            </a:xfrm>
            <a:custGeom>
              <a:avLst/>
              <a:gdLst/>
              <a:ahLst/>
              <a:cxnLst/>
              <a:rect l="l" t="t" r="r" b="b"/>
              <a:pathLst>
                <a:path w="8973820" h="646429">
                  <a:moveTo>
                    <a:pt x="8973312" y="0"/>
                  </a:moveTo>
                  <a:lnTo>
                    <a:pt x="0" y="0"/>
                  </a:lnTo>
                  <a:lnTo>
                    <a:pt x="0" y="646175"/>
                  </a:lnTo>
                  <a:lnTo>
                    <a:pt x="8973312" y="646176"/>
                  </a:lnTo>
                  <a:lnTo>
                    <a:pt x="8973312" y="0"/>
                  </a:lnTo>
                  <a:close/>
                </a:path>
              </a:pathLst>
            </a:custGeom>
            <a:solidFill>
              <a:srgbClr val="3A82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5" name="object 45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801111" y="4617719"/>
              <a:ext cx="143256" cy="131063"/>
            </a:xfrm>
            <a:prstGeom prst="rect">
              <a:avLst/>
            </a:prstGeom>
          </p:spPr>
        </p:pic>
      </p:grpSp>
      <p:sp>
        <p:nvSpPr>
          <p:cNvPr id="46" name="object 46"/>
          <p:cNvSpPr txBox="1"/>
          <p:nvPr/>
        </p:nvSpPr>
        <p:spPr>
          <a:xfrm>
            <a:off x="2091944" y="4590084"/>
            <a:ext cx="5151120" cy="4940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84455" algn="ctr">
              <a:lnSpc>
                <a:spcPct val="100000"/>
              </a:lnSpc>
              <a:spcBef>
                <a:spcPts val="105"/>
              </a:spcBef>
            </a:pPr>
            <a:r>
              <a:rPr sz="1000" b="1" spc="-25" dirty="0">
                <a:solidFill>
                  <a:srgbClr val="FFFFFF"/>
                </a:solidFill>
                <a:latin typeface="Trebuchet MS"/>
                <a:cs typeface="Trebuchet MS"/>
              </a:rPr>
              <a:t>Project</a:t>
            </a:r>
            <a:r>
              <a:rPr sz="1000" b="1" spc="-7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>
                <a:solidFill>
                  <a:srgbClr val="FFFFFF"/>
                </a:solidFill>
                <a:latin typeface="Trebuchet MS"/>
                <a:cs typeface="Trebuchet MS"/>
              </a:rPr>
              <a:t>Success:</a:t>
            </a:r>
            <a:r>
              <a:rPr sz="1000" b="1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dirty="0">
                <a:solidFill>
                  <a:srgbClr val="FFFFFF"/>
                </a:solidFill>
                <a:latin typeface="Trebuchet MS"/>
                <a:cs typeface="Trebuchet MS"/>
              </a:rPr>
              <a:t>AI-Powered</a:t>
            </a:r>
            <a:r>
              <a:rPr sz="1000" b="1" spc="-9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dirty="0">
                <a:solidFill>
                  <a:srgbClr val="FFFFFF"/>
                </a:solidFill>
                <a:latin typeface="Trebuchet MS"/>
                <a:cs typeface="Trebuchet MS"/>
              </a:rPr>
              <a:t>Fault</a:t>
            </a:r>
            <a:r>
              <a:rPr sz="1000" b="1" spc="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dirty="0">
                <a:solidFill>
                  <a:srgbClr val="FFFFFF"/>
                </a:solidFill>
                <a:latin typeface="Trebuchet MS"/>
                <a:cs typeface="Trebuchet MS"/>
              </a:rPr>
              <a:t>Detection</a:t>
            </a:r>
            <a:r>
              <a:rPr sz="1000" b="1" spc="6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>
                <a:solidFill>
                  <a:srgbClr val="FFFFFF"/>
                </a:solidFill>
                <a:latin typeface="Trebuchet MS"/>
                <a:cs typeface="Trebuchet MS"/>
              </a:rPr>
              <a:t>System</a:t>
            </a:r>
            <a:endParaRPr sz="1000">
              <a:latin typeface="Trebuchet MS"/>
              <a:cs typeface="Trebuchet MS"/>
            </a:endParaRPr>
          </a:p>
          <a:p>
            <a:pPr marL="347980" marR="5080" indent="-335280">
              <a:lnSpc>
                <a:spcPts val="940"/>
              </a:lnSpc>
              <a:spcBef>
                <a:spcPts val="635"/>
              </a:spcBef>
            </a:pPr>
            <a:r>
              <a:rPr sz="800" spc="-10" dirty="0">
                <a:solidFill>
                  <a:srgbClr val="F3F4F6"/>
                </a:solidFill>
                <a:latin typeface="Leelawadee UI"/>
                <a:cs typeface="Leelawadee UI"/>
              </a:rPr>
              <a:t>Successfully</a:t>
            </a:r>
            <a:r>
              <a:rPr sz="800" spc="20" dirty="0">
                <a:solidFill>
                  <a:srgbClr val="F3F4F6"/>
                </a:solidFill>
                <a:latin typeface="Leelawadee UI"/>
                <a:cs typeface="Leelawadee UI"/>
              </a:rPr>
              <a:t> </a:t>
            </a:r>
            <a:r>
              <a:rPr sz="800" spc="-20" dirty="0">
                <a:solidFill>
                  <a:srgbClr val="F3F4F6"/>
                </a:solidFill>
                <a:latin typeface="Leelawadee UI"/>
                <a:cs typeface="Leelawadee UI"/>
              </a:rPr>
              <a:t>demonstrated</a:t>
            </a:r>
            <a:r>
              <a:rPr sz="800" spc="-15" dirty="0">
                <a:solidFill>
                  <a:srgbClr val="F3F4F6"/>
                </a:solidFill>
                <a:latin typeface="Leelawadee UI"/>
                <a:cs typeface="Leelawadee UI"/>
              </a:rPr>
              <a:t> </a:t>
            </a:r>
            <a:r>
              <a:rPr sz="800" dirty="0">
                <a:solidFill>
                  <a:srgbClr val="F3F4F6"/>
                </a:solidFill>
                <a:latin typeface="Leelawadee UI"/>
                <a:cs typeface="Leelawadee UI"/>
              </a:rPr>
              <a:t>the</a:t>
            </a:r>
            <a:r>
              <a:rPr sz="800" spc="-35" dirty="0">
                <a:solidFill>
                  <a:srgbClr val="F3F4F6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F3F4F6"/>
                </a:solidFill>
                <a:latin typeface="Leelawadee UI"/>
                <a:cs typeface="Leelawadee UI"/>
              </a:rPr>
              <a:t>feasibility</a:t>
            </a:r>
            <a:r>
              <a:rPr sz="800" spc="-30" dirty="0">
                <a:solidFill>
                  <a:srgbClr val="F3F4F6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F3F4F6"/>
                </a:solidFill>
                <a:latin typeface="Leelawadee UI"/>
                <a:cs typeface="Leelawadee UI"/>
              </a:rPr>
              <a:t>and</a:t>
            </a:r>
            <a:r>
              <a:rPr sz="800" spc="-40" dirty="0">
                <a:solidFill>
                  <a:srgbClr val="F3F4F6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F3F4F6"/>
                </a:solidFill>
                <a:latin typeface="Leelawadee UI"/>
                <a:cs typeface="Leelawadee UI"/>
              </a:rPr>
              <a:t>effectiveness</a:t>
            </a:r>
            <a:r>
              <a:rPr sz="800" spc="-5" dirty="0">
                <a:solidFill>
                  <a:srgbClr val="F3F4F6"/>
                </a:solidFill>
                <a:latin typeface="Leelawadee UI"/>
                <a:cs typeface="Leelawadee UI"/>
              </a:rPr>
              <a:t> </a:t>
            </a:r>
            <a:r>
              <a:rPr sz="800" dirty="0">
                <a:solidFill>
                  <a:srgbClr val="F3F4F6"/>
                </a:solidFill>
                <a:latin typeface="Leelawadee UI"/>
                <a:cs typeface="Leelawadee UI"/>
              </a:rPr>
              <a:t>of</a:t>
            </a:r>
            <a:r>
              <a:rPr sz="800" spc="10" dirty="0">
                <a:solidFill>
                  <a:srgbClr val="F3F4F6"/>
                </a:solidFill>
                <a:latin typeface="Leelawadee UI"/>
                <a:cs typeface="Leelawadee UI"/>
              </a:rPr>
              <a:t> </a:t>
            </a:r>
            <a:r>
              <a:rPr sz="800" spc="-20" dirty="0">
                <a:solidFill>
                  <a:srgbClr val="F3F4F6"/>
                </a:solidFill>
                <a:latin typeface="Leelawadee UI"/>
                <a:cs typeface="Leelawadee UI"/>
              </a:rPr>
              <a:t>artificial</a:t>
            </a:r>
            <a:r>
              <a:rPr sz="800" spc="-65" dirty="0">
                <a:solidFill>
                  <a:srgbClr val="F3F4F6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F3F4F6"/>
                </a:solidFill>
                <a:latin typeface="Leelawadee UI"/>
                <a:cs typeface="Leelawadee UI"/>
              </a:rPr>
              <a:t>intelligence</a:t>
            </a:r>
            <a:r>
              <a:rPr sz="800" spc="-35" dirty="0">
                <a:solidFill>
                  <a:srgbClr val="F3F4F6"/>
                </a:solidFill>
                <a:latin typeface="Leelawadee UI"/>
                <a:cs typeface="Leelawadee UI"/>
              </a:rPr>
              <a:t> </a:t>
            </a:r>
            <a:r>
              <a:rPr sz="800" dirty="0">
                <a:solidFill>
                  <a:srgbClr val="F3F4F6"/>
                </a:solidFill>
                <a:latin typeface="Leelawadee UI"/>
                <a:cs typeface="Leelawadee UI"/>
              </a:rPr>
              <a:t>in</a:t>
            </a:r>
            <a:r>
              <a:rPr sz="800" spc="-25" dirty="0">
                <a:solidFill>
                  <a:srgbClr val="F3F4F6"/>
                </a:solidFill>
                <a:latin typeface="Leelawadee UI"/>
                <a:cs typeface="Leelawadee UI"/>
              </a:rPr>
              <a:t> </a:t>
            </a:r>
            <a:r>
              <a:rPr sz="800" dirty="0">
                <a:solidFill>
                  <a:srgbClr val="F3F4F6"/>
                </a:solidFill>
                <a:latin typeface="Leelawadee UI"/>
                <a:cs typeface="Leelawadee UI"/>
              </a:rPr>
              <a:t>power</a:t>
            </a:r>
            <a:r>
              <a:rPr sz="800" spc="5" dirty="0">
                <a:solidFill>
                  <a:srgbClr val="F3F4F6"/>
                </a:solidFill>
                <a:latin typeface="Leelawadee UI"/>
                <a:cs typeface="Leelawadee UI"/>
              </a:rPr>
              <a:t> </a:t>
            </a:r>
            <a:r>
              <a:rPr sz="800" dirty="0">
                <a:solidFill>
                  <a:srgbClr val="F3F4F6"/>
                </a:solidFill>
                <a:latin typeface="Leelawadee UI"/>
                <a:cs typeface="Leelawadee UI"/>
              </a:rPr>
              <a:t>system</a:t>
            </a:r>
            <a:r>
              <a:rPr sz="800" spc="5" dirty="0">
                <a:solidFill>
                  <a:srgbClr val="F3F4F6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F3F4F6"/>
                </a:solidFill>
                <a:latin typeface="Leelawadee UI"/>
                <a:cs typeface="Leelawadee UI"/>
              </a:rPr>
              <a:t>fault</a:t>
            </a:r>
            <a:r>
              <a:rPr sz="800" spc="-35" dirty="0">
                <a:solidFill>
                  <a:srgbClr val="F3F4F6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F3F4F6"/>
                </a:solidFill>
                <a:latin typeface="Leelawadee UI"/>
                <a:cs typeface="Leelawadee UI"/>
              </a:rPr>
              <a:t>detection, achieving</a:t>
            </a:r>
            <a:r>
              <a:rPr sz="800" spc="-85" dirty="0">
                <a:solidFill>
                  <a:srgbClr val="F3F4F6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F3F4F6"/>
                </a:solidFill>
                <a:latin typeface="Leelawadee UI"/>
                <a:cs typeface="Leelawadee UI"/>
              </a:rPr>
              <a:t>high</a:t>
            </a:r>
            <a:r>
              <a:rPr sz="800" spc="-15" dirty="0">
                <a:solidFill>
                  <a:srgbClr val="F3F4F6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F3F4F6"/>
                </a:solidFill>
                <a:latin typeface="Leelawadee UI"/>
                <a:cs typeface="Leelawadee UI"/>
              </a:rPr>
              <a:t>accuracy,</a:t>
            </a:r>
            <a:r>
              <a:rPr sz="800" dirty="0">
                <a:solidFill>
                  <a:srgbClr val="F3F4F6"/>
                </a:solidFill>
                <a:latin typeface="Leelawadee UI"/>
                <a:cs typeface="Leelawadee UI"/>
              </a:rPr>
              <a:t> </a:t>
            </a:r>
            <a:r>
              <a:rPr sz="800" spc="-20" dirty="0">
                <a:solidFill>
                  <a:srgbClr val="F3F4F6"/>
                </a:solidFill>
                <a:latin typeface="Leelawadee UI"/>
                <a:cs typeface="Leelawadee UI"/>
              </a:rPr>
              <a:t>real-</a:t>
            </a:r>
            <a:r>
              <a:rPr sz="800" dirty="0">
                <a:solidFill>
                  <a:srgbClr val="F3F4F6"/>
                </a:solidFill>
                <a:latin typeface="Leelawadee UI"/>
                <a:cs typeface="Leelawadee UI"/>
              </a:rPr>
              <a:t>time </a:t>
            </a:r>
            <a:r>
              <a:rPr sz="800" spc="-10" dirty="0">
                <a:solidFill>
                  <a:srgbClr val="F3F4F6"/>
                </a:solidFill>
                <a:latin typeface="Leelawadee UI"/>
                <a:cs typeface="Leelawadee UI"/>
              </a:rPr>
              <a:t>performance,</a:t>
            </a:r>
            <a:r>
              <a:rPr sz="800" spc="55" dirty="0">
                <a:solidFill>
                  <a:srgbClr val="F3F4F6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F3F4F6"/>
                </a:solidFill>
                <a:latin typeface="Leelawadee UI"/>
                <a:cs typeface="Leelawadee UI"/>
              </a:rPr>
              <a:t>and</a:t>
            </a:r>
            <a:r>
              <a:rPr sz="800" spc="-30" dirty="0">
                <a:solidFill>
                  <a:srgbClr val="F3F4F6"/>
                </a:solidFill>
                <a:latin typeface="Leelawadee UI"/>
                <a:cs typeface="Leelawadee UI"/>
              </a:rPr>
              <a:t> </a:t>
            </a:r>
            <a:r>
              <a:rPr sz="800" spc="-20" dirty="0">
                <a:solidFill>
                  <a:srgbClr val="F3F4F6"/>
                </a:solidFill>
                <a:latin typeface="Leelawadee UI"/>
                <a:cs typeface="Leelawadee UI"/>
              </a:rPr>
              <a:t>practical</a:t>
            </a:r>
            <a:r>
              <a:rPr sz="800" spc="-5" dirty="0">
                <a:solidFill>
                  <a:srgbClr val="F3F4F6"/>
                </a:solidFill>
                <a:latin typeface="Leelawadee UI"/>
                <a:cs typeface="Leelawadee UI"/>
              </a:rPr>
              <a:t> </a:t>
            </a:r>
            <a:r>
              <a:rPr sz="800" spc="-20" dirty="0">
                <a:solidFill>
                  <a:srgbClr val="F3F4F6"/>
                </a:solidFill>
                <a:latin typeface="Leelawadee UI"/>
                <a:cs typeface="Leelawadee UI"/>
              </a:rPr>
              <a:t>applicability </a:t>
            </a:r>
            <a:r>
              <a:rPr sz="800" dirty="0">
                <a:solidFill>
                  <a:srgbClr val="F3F4F6"/>
                </a:solidFill>
                <a:latin typeface="Leelawadee UI"/>
                <a:cs typeface="Leelawadee UI"/>
              </a:rPr>
              <a:t>for</a:t>
            </a:r>
            <a:r>
              <a:rPr sz="800" spc="15" dirty="0">
                <a:solidFill>
                  <a:srgbClr val="F3F4F6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F3F4F6"/>
                </a:solidFill>
                <a:latin typeface="Leelawadee UI"/>
                <a:cs typeface="Leelawadee UI"/>
              </a:rPr>
              <a:t>modern</a:t>
            </a:r>
            <a:r>
              <a:rPr sz="800" spc="40" dirty="0">
                <a:solidFill>
                  <a:srgbClr val="F3F4F6"/>
                </a:solidFill>
                <a:latin typeface="Leelawadee UI"/>
                <a:cs typeface="Leelawadee UI"/>
              </a:rPr>
              <a:t> </a:t>
            </a:r>
            <a:r>
              <a:rPr sz="800" spc="-20" dirty="0">
                <a:solidFill>
                  <a:srgbClr val="F3F4F6"/>
                </a:solidFill>
                <a:latin typeface="Leelawadee UI"/>
                <a:cs typeface="Leelawadee UI"/>
              </a:rPr>
              <a:t>transmission</a:t>
            </a:r>
            <a:r>
              <a:rPr sz="800" spc="-40" dirty="0">
                <a:solidFill>
                  <a:srgbClr val="F3F4F6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F3F4F6"/>
                </a:solidFill>
                <a:latin typeface="Leelawadee UI"/>
                <a:cs typeface="Leelawadee UI"/>
              </a:rPr>
              <a:t>networks.</a:t>
            </a:r>
            <a:endParaRPr sz="800">
              <a:latin typeface="Leelawadee UI"/>
              <a:cs typeface="Leelawadee UI"/>
            </a:endParaRPr>
          </a:p>
        </p:txBody>
      </p:sp>
    </p:spTree>
    <p:extLst>
      <p:ext uri="{BB962C8B-B14F-4D97-AF65-F5344CB8AC3E}">
        <p14:creationId xmlns:p14="http://schemas.microsoft.com/office/powerpoint/2010/main" val="3904232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502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746248" y="387095"/>
            <a:ext cx="161544" cy="216408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147186" y="341756"/>
            <a:ext cx="3173095" cy="2819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650" b="1" dirty="0">
                <a:latin typeface="Trebuchet MS"/>
                <a:cs typeface="Trebuchet MS"/>
              </a:rPr>
              <a:t>Introduction</a:t>
            </a:r>
            <a:r>
              <a:rPr sz="1650" b="1" spc="140" dirty="0">
                <a:latin typeface="Trebuchet MS"/>
                <a:cs typeface="Trebuchet MS"/>
              </a:rPr>
              <a:t> </a:t>
            </a:r>
            <a:r>
              <a:rPr sz="1650" b="1" dirty="0">
                <a:latin typeface="Trebuchet MS"/>
                <a:cs typeface="Trebuchet MS"/>
              </a:rPr>
              <a:t>to</a:t>
            </a:r>
            <a:r>
              <a:rPr sz="1650" b="1" spc="45" dirty="0">
                <a:latin typeface="Trebuchet MS"/>
                <a:cs typeface="Trebuchet MS"/>
              </a:rPr>
              <a:t> </a:t>
            </a:r>
            <a:r>
              <a:rPr sz="1650" b="1" dirty="0">
                <a:latin typeface="Trebuchet MS"/>
                <a:cs typeface="Trebuchet MS"/>
              </a:rPr>
              <a:t>Fault</a:t>
            </a:r>
            <a:r>
              <a:rPr sz="1650" b="1" spc="150" dirty="0">
                <a:latin typeface="Trebuchet MS"/>
                <a:cs typeface="Trebuchet MS"/>
              </a:rPr>
              <a:t> </a:t>
            </a:r>
            <a:r>
              <a:rPr sz="1650" b="1" spc="-10" dirty="0">
                <a:latin typeface="Trebuchet MS"/>
                <a:cs typeface="Trebuchet MS"/>
              </a:rPr>
              <a:t>Detection</a:t>
            </a:r>
            <a:endParaRPr sz="165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162045" y="685622"/>
            <a:ext cx="2894965" cy="1797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000" dirty="0">
                <a:solidFill>
                  <a:srgbClr val="4A5462"/>
                </a:solidFill>
                <a:latin typeface="Leelawadee UI"/>
                <a:cs typeface="Leelawadee UI"/>
              </a:rPr>
              <a:t>Challenges</a:t>
            </a:r>
            <a:r>
              <a:rPr sz="1000" spc="6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1000" dirty="0">
                <a:solidFill>
                  <a:srgbClr val="4A5462"/>
                </a:solidFill>
                <a:latin typeface="Leelawadee UI"/>
                <a:cs typeface="Leelawadee UI"/>
              </a:rPr>
              <a:t>in </a:t>
            </a:r>
            <a:r>
              <a:rPr sz="1000" spc="-10" dirty="0">
                <a:solidFill>
                  <a:srgbClr val="4A5462"/>
                </a:solidFill>
                <a:latin typeface="Leelawadee UI"/>
                <a:cs typeface="Leelawadee UI"/>
              </a:rPr>
              <a:t>Modern</a:t>
            </a:r>
            <a:r>
              <a:rPr sz="1000" spc="-2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1000" dirty="0">
                <a:solidFill>
                  <a:srgbClr val="4A5462"/>
                </a:solidFill>
                <a:latin typeface="Leelawadee UI"/>
                <a:cs typeface="Leelawadee UI"/>
              </a:rPr>
              <a:t>Power</a:t>
            </a:r>
            <a:r>
              <a:rPr sz="1000" spc="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1000" spc="-10" dirty="0">
                <a:solidFill>
                  <a:srgbClr val="4A5462"/>
                </a:solidFill>
                <a:latin typeface="Leelawadee UI"/>
                <a:cs typeface="Leelawadee UI"/>
              </a:rPr>
              <a:t>Transmission</a:t>
            </a:r>
            <a:r>
              <a:rPr sz="1000" spc="4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1000" spc="-10" dirty="0">
                <a:solidFill>
                  <a:srgbClr val="4A5462"/>
                </a:solidFill>
                <a:latin typeface="Leelawadee UI"/>
                <a:cs typeface="Leelawadee UI"/>
              </a:rPr>
              <a:t>Systems</a:t>
            </a:r>
            <a:endParaRPr sz="1000">
              <a:latin typeface="Leelawadee UI"/>
              <a:cs typeface="Leelawadee U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70687" y="1075943"/>
            <a:ext cx="8803005" cy="1515110"/>
            <a:chOff x="170687" y="1075943"/>
            <a:chExt cx="8803005" cy="1515110"/>
          </a:xfrm>
        </p:grpSpPr>
        <p:sp>
          <p:nvSpPr>
            <p:cNvPr id="7" name="object 7"/>
            <p:cNvSpPr/>
            <p:nvPr/>
          </p:nvSpPr>
          <p:spPr>
            <a:xfrm>
              <a:off x="170687" y="1075943"/>
              <a:ext cx="8803005" cy="1515110"/>
            </a:xfrm>
            <a:custGeom>
              <a:avLst/>
              <a:gdLst/>
              <a:ahLst/>
              <a:cxnLst/>
              <a:rect l="l" t="t" r="r" b="b"/>
              <a:pathLst>
                <a:path w="8803005" h="1515110">
                  <a:moveTo>
                    <a:pt x="8802624" y="0"/>
                  </a:moveTo>
                  <a:lnTo>
                    <a:pt x="0" y="0"/>
                  </a:lnTo>
                  <a:lnTo>
                    <a:pt x="0" y="1514855"/>
                  </a:lnTo>
                  <a:lnTo>
                    <a:pt x="8802624" y="1514855"/>
                  </a:lnTo>
                  <a:lnTo>
                    <a:pt x="88026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70687" y="1075943"/>
              <a:ext cx="30480" cy="1515110"/>
            </a:xfrm>
            <a:custGeom>
              <a:avLst/>
              <a:gdLst/>
              <a:ahLst/>
              <a:cxnLst/>
              <a:rect l="l" t="t" r="r" b="b"/>
              <a:pathLst>
                <a:path w="30480" h="1515110">
                  <a:moveTo>
                    <a:pt x="30480" y="0"/>
                  </a:moveTo>
                  <a:lnTo>
                    <a:pt x="0" y="0"/>
                  </a:lnTo>
                  <a:lnTo>
                    <a:pt x="0" y="1514855"/>
                  </a:lnTo>
                  <a:lnTo>
                    <a:pt x="30480" y="1514855"/>
                  </a:lnTo>
                  <a:lnTo>
                    <a:pt x="30480" y="0"/>
                  </a:lnTo>
                  <a:close/>
                </a:path>
              </a:pathLst>
            </a:custGeom>
            <a:solidFill>
              <a:srgbClr val="3A82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44423" y="1277111"/>
              <a:ext cx="140207" cy="143255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6469126" y="2051685"/>
            <a:ext cx="1885314" cy="1644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b="1" dirty="0">
                <a:solidFill>
                  <a:srgbClr val="2462EB"/>
                </a:solidFill>
                <a:latin typeface="Trebuchet MS"/>
                <a:cs typeface="Trebuchet MS"/>
              </a:rPr>
              <a:t>intelligent</a:t>
            </a:r>
            <a:r>
              <a:rPr sz="900" b="1" spc="-35" dirty="0">
                <a:solidFill>
                  <a:srgbClr val="2462EB"/>
                </a:solidFill>
                <a:latin typeface="Trebuchet MS"/>
                <a:cs typeface="Trebuchet MS"/>
              </a:rPr>
              <a:t> </a:t>
            </a:r>
            <a:r>
              <a:rPr sz="900" b="1" dirty="0">
                <a:solidFill>
                  <a:srgbClr val="2462EB"/>
                </a:solidFill>
                <a:latin typeface="Trebuchet MS"/>
                <a:cs typeface="Trebuchet MS"/>
              </a:rPr>
              <a:t>fault</a:t>
            </a:r>
            <a:r>
              <a:rPr sz="900" b="1" spc="105" dirty="0">
                <a:solidFill>
                  <a:srgbClr val="2462EB"/>
                </a:solidFill>
                <a:latin typeface="Trebuchet MS"/>
                <a:cs typeface="Trebuchet MS"/>
              </a:rPr>
              <a:t> </a:t>
            </a:r>
            <a:r>
              <a:rPr sz="900" b="1" dirty="0">
                <a:solidFill>
                  <a:srgbClr val="2462EB"/>
                </a:solidFill>
                <a:latin typeface="Trebuchet MS"/>
                <a:cs typeface="Trebuchet MS"/>
              </a:rPr>
              <a:t>detection</a:t>
            </a:r>
            <a:r>
              <a:rPr sz="900" b="1" spc="-70" dirty="0">
                <a:solidFill>
                  <a:srgbClr val="2462EB"/>
                </a:solidFill>
                <a:latin typeface="Trebuchet MS"/>
                <a:cs typeface="Trebuchet MS"/>
              </a:rPr>
              <a:t> </a:t>
            </a:r>
            <a:r>
              <a:rPr sz="900" b="1" spc="-10" dirty="0">
                <a:solidFill>
                  <a:srgbClr val="2462EB"/>
                </a:solidFill>
                <a:latin typeface="Trebuchet MS"/>
                <a:cs typeface="Trebuchet MS"/>
              </a:rPr>
              <a:t>systems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04800" y="1240612"/>
            <a:ext cx="5705475" cy="122999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238125">
              <a:lnSpc>
                <a:spcPct val="100000"/>
              </a:lnSpc>
              <a:spcBef>
                <a:spcPts val="130"/>
              </a:spcBef>
            </a:pPr>
            <a:r>
              <a:rPr sz="1100" b="1" dirty="0">
                <a:solidFill>
                  <a:srgbClr val="1F2937"/>
                </a:solidFill>
                <a:latin typeface="Trebuchet MS"/>
                <a:cs typeface="Trebuchet MS"/>
              </a:rPr>
              <a:t>The</a:t>
            </a:r>
            <a:r>
              <a:rPr sz="1100" b="1" spc="6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1100" b="1" dirty="0">
                <a:solidFill>
                  <a:srgbClr val="1F2937"/>
                </a:solidFill>
                <a:latin typeface="Trebuchet MS"/>
                <a:cs typeface="Trebuchet MS"/>
              </a:rPr>
              <a:t>Critical</a:t>
            </a:r>
            <a:r>
              <a:rPr sz="1100" b="1" spc="-2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1100" b="1" dirty="0">
                <a:solidFill>
                  <a:srgbClr val="1F2937"/>
                </a:solidFill>
                <a:latin typeface="Trebuchet MS"/>
                <a:cs typeface="Trebuchet MS"/>
              </a:rPr>
              <a:t>Need</a:t>
            </a:r>
            <a:r>
              <a:rPr sz="1100" b="1" spc="-10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1100" b="1" dirty="0">
                <a:solidFill>
                  <a:srgbClr val="1F2937"/>
                </a:solidFill>
                <a:latin typeface="Trebuchet MS"/>
                <a:cs typeface="Trebuchet MS"/>
              </a:rPr>
              <a:t>for</a:t>
            </a:r>
            <a:r>
              <a:rPr sz="1100" b="1" spc="-1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1100" b="1" dirty="0">
                <a:solidFill>
                  <a:srgbClr val="1F2937"/>
                </a:solidFill>
                <a:latin typeface="Trebuchet MS"/>
                <a:cs typeface="Trebuchet MS"/>
              </a:rPr>
              <a:t>Fault</a:t>
            </a:r>
            <a:r>
              <a:rPr sz="1100" b="1" spc="40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1100" b="1" spc="-10" dirty="0">
                <a:solidFill>
                  <a:srgbClr val="1F2937"/>
                </a:solidFill>
                <a:latin typeface="Trebuchet MS"/>
                <a:cs typeface="Trebuchet MS"/>
              </a:rPr>
              <a:t>Detection</a:t>
            </a:r>
            <a:endParaRPr sz="1100" dirty="0">
              <a:latin typeface="Trebuchet MS"/>
              <a:cs typeface="Trebuchet MS"/>
            </a:endParaRPr>
          </a:p>
          <a:p>
            <a:pPr marL="38100">
              <a:lnSpc>
                <a:spcPct val="100000"/>
              </a:lnSpc>
              <a:spcBef>
                <a:spcPts val="880"/>
              </a:spcBef>
            </a:pP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Power</a:t>
            </a:r>
            <a:r>
              <a:rPr sz="900" spc="4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spc="-10" dirty="0">
                <a:solidFill>
                  <a:srgbClr val="374151"/>
                </a:solidFill>
                <a:latin typeface="Leelawadee UI"/>
                <a:cs typeface="Leelawadee UI"/>
              </a:rPr>
              <a:t>transmission</a:t>
            </a:r>
            <a:r>
              <a:rPr sz="900" spc="-7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lines</a:t>
            </a:r>
            <a:r>
              <a:rPr sz="900" spc="-6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are</a:t>
            </a:r>
            <a:r>
              <a:rPr sz="900" spc="5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the </a:t>
            </a:r>
            <a:r>
              <a:rPr sz="900" spc="-10" dirty="0">
                <a:solidFill>
                  <a:srgbClr val="374151"/>
                </a:solidFill>
                <a:latin typeface="Leelawadee UI"/>
                <a:cs typeface="Leelawadee UI"/>
              </a:rPr>
              <a:t>backbone</a:t>
            </a:r>
            <a:r>
              <a:rPr sz="900" spc="-5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of</a:t>
            </a:r>
            <a:r>
              <a:rPr sz="900" spc="5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modern</a:t>
            </a:r>
            <a:r>
              <a:rPr sz="900" spc="-1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electrical</a:t>
            </a:r>
            <a:r>
              <a:rPr sz="900" spc="-2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spc="-10" dirty="0">
                <a:solidFill>
                  <a:srgbClr val="374151"/>
                </a:solidFill>
                <a:latin typeface="Leelawadee UI"/>
                <a:cs typeface="Leelawadee UI"/>
              </a:rPr>
              <a:t>infrastructure,</a:t>
            </a:r>
            <a:r>
              <a:rPr sz="900" spc="2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spc="-10" dirty="0">
                <a:solidFill>
                  <a:srgbClr val="374151"/>
                </a:solidFill>
                <a:latin typeface="Leelawadee UI"/>
                <a:cs typeface="Leelawadee UI"/>
              </a:rPr>
              <a:t>delivering electricity</a:t>
            </a:r>
            <a:endParaRPr sz="900" dirty="0">
              <a:latin typeface="Leelawadee UI"/>
              <a:cs typeface="Leelawadee UI"/>
            </a:endParaRPr>
          </a:p>
          <a:p>
            <a:pPr marL="547370" marR="30480">
              <a:lnSpc>
                <a:spcPct val="100000"/>
              </a:lnSpc>
            </a:pP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from</a:t>
            </a:r>
            <a:r>
              <a:rPr sz="900" spc="-2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spc="-10" dirty="0">
                <a:solidFill>
                  <a:srgbClr val="374151"/>
                </a:solidFill>
                <a:latin typeface="Leelawadee UI"/>
                <a:cs typeface="Leelawadee UI"/>
              </a:rPr>
              <a:t>generation</a:t>
            </a:r>
            <a:r>
              <a:rPr sz="900" spc="-9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sources</a:t>
            </a:r>
            <a:r>
              <a:rPr sz="900" spc="-2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to</a:t>
            </a:r>
            <a:r>
              <a:rPr sz="900" spc="-2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end</a:t>
            </a:r>
            <a:r>
              <a:rPr sz="900" spc="-3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consumers.</a:t>
            </a:r>
            <a:r>
              <a:rPr sz="900" spc="-5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However,</a:t>
            </a:r>
            <a:r>
              <a:rPr sz="900" spc="-3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these</a:t>
            </a:r>
            <a:r>
              <a:rPr sz="900" spc="-2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systems</a:t>
            </a:r>
            <a:r>
              <a:rPr sz="900" spc="-2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are</a:t>
            </a:r>
            <a:r>
              <a:rPr sz="900" spc="3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vulnerable</a:t>
            </a:r>
            <a:r>
              <a:rPr sz="900" spc="-7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to various</a:t>
            </a:r>
            <a:r>
              <a:rPr sz="900" spc="-8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types</a:t>
            </a:r>
            <a:r>
              <a:rPr sz="900" spc="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spc="-25" dirty="0">
                <a:solidFill>
                  <a:srgbClr val="374151"/>
                </a:solidFill>
                <a:latin typeface="Leelawadee UI"/>
                <a:cs typeface="Leelawadee UI"/>
              </a:rPr>
              <a:t>of </a:t>
            </a: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faults</a:t>
            </a:r>
            <a:r>
              <a:rPr sz="900" spc="-6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that</a:t>
            </a:r>
            <a:r>
              <a:rPr sz="900" spc="-5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can</a:t>
            </a:r>
            <a:r>
              <a:rPr sz="900" spc="-1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cause</a:t>
            </a:r>
            <a:r>
              <a:rPr sz="900" spc="-3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widespread</a:t>
            </a:r>
            <a:r>
              <a:rPr sz="900" spc="-6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power</a:t>
            </a:r>
            <a:r>
              <a:rPr sz="900" spc="-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outages,</a:t>
            </a:r>
            <a:r>
              <a:rPr sz="900" spc="-3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equipment</a:t>
            </a:r>
            <a:r>
              <a:rPr sz="900" spc="-2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damage,</a:t>
            </a:r>
            <a:r>
              <a:rPr sz="900" spc="-1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and</a:t>
            </a:r>
            <a:r>
              <a:rPr sz="900" spc="-9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significant</a:t>
            </a:r>
            <a:r>
              <a:rPr sz="900" spc="-2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spc="-10" dirty="0">
                <a:solidFill>
                  <a:srgbClr val="374151"/>
                </a:solidFill>
                <a:latin typeface="Leelawadee UI"/>
                <a:cs typeface="Leelawadee UI"/>
              </a:rPr>
              <a:t>economic</a:t>
            </a:r>
            <a:r>
              <a:rPr sz="900" spc="-9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spc="-10" dirty="0">
                <a:solidFill>
                  <a:srgbClr val="374151"/>
                </a:solidFill>
                <a:latin typeface="Leelawadee UI"/>
                <a:cs typeface="Leelawadee UI"/>
              </a:rPr>
              <a:t>losses.</a:t>
            </a:r>
            <a:endParaRPr sz="900" dirty="0">
              <a:latin typeface="Leelawadee UI"/>
              <a:cs typeface="Leelawadee UI"/>
            </a:endParaRPr>
          </a:p>
          <a:p>
            <a:pPr marL="38100">
              <a:lnSpc>
                <a:spcPct val="100000"/>
              </a:lnSpc>
              <a:spcBef>
                <a:spcPts val="385"/>
              </a:spcBef>
            </a:pPr>
            <a:r>
              <a:rPr sz="900" spc="-10" dirty="0">
                <a:solidFill>
                  <a:srgbClr val="374151"/>
                </a:solidFill>
                <a:latin typeface="Leelawadee UI"/>
                <a:cs typeface="Leelawadee UI"/>
              </a:rPr>
              <a:t>Traditional</a:t>
            </a:r>
            <a:r>
              <a:rPr sz="900" spc="-6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fault</a:t>
            </a:r>
            <a:r>
              <a:rPr sz="900" spc="-4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detection</a:t>
            </a:r>
            <a:r>
              <a:rPr sz="900" spc="-8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methods</a:t>
            </a:r>
            <a:r>
              <a:rPr sz="900" spc="-1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often</a:t>
            </a:r>
            <a:r>
              <a:rPr sz="900" spc="-5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lack</a:t>
            </a:r>
            <a:r>
              <a:rPr sz="900" spc="-3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the</a:t>
            </a:r>
            <a:r>
              <a:rPr sz="900" spc="-1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speed and accuracy</a:t>
            </a:r>
            <a:r>
              <a:rPr sz="900" spc="-7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required</a:t>
            </a:r>
            <a:r>
              <a:rPr sz="900" spc="-7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for</a:t>
            </a:r>
            <a:r>
              <a:rPr sz="900" spc="3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modern</a:t>
            </a:r>
            <a:r>
              <a:rPr sz="900" spc="-2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grid</a:t>
            </a:r>
            <a:r>
              <a:rPr sz="900" spc="-4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spc="-10" dirty="0">
                <a:solidFill>
                  <a:srgbClr val="374151"/>
                </a:solidFill>
                <a:latin typeface="Leelawadee UI"/>
                <a:cs typeface="Leelawadee UI"/>
              </a:rPr>
              <a:t>demands,</a:t>
            </a:r>
            <a:endParaRPr sz="900" dirty="0">
              <a:latin typeface="Leelawadee UI"/>
              <a:cs typeface="Leelawadee UI"/>
            </a:endParaRPr>
          </a:p>
          <a:p>
            <a:pPr marL="38100">
              <a:lnSpc>
                <a:spcPct val="100000"/>
              </a:lnSpc>
              <a:spcBef>
                <a:spcPts val="385"/>
              </a:spcBef>
            </a:pP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essential</a:t>
            </a:r>
            <a:r>
              <a:rPr sz="900" spc="-7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spc="-10" dirty="0">
                <a:solidFill>
                  <a:srgbClr val="374151"/>
                </a:solidFill>
                <a:latin typeface="Leelawadee UI"/>
                <a:cs typeface="Leelawadee UI"/>
              </a:rPr>
              <a:t>fo</a:t>
            </a:r>
            <a:r>
              <a:rPr sz="1350" spc="-15" baseline="24691" dirty="0">
                <a:solidFill>
                  <a:srgbClr val="374151"/>
                </a:solidFill>
                <a:latin typeface="Leelawadee UI"/>
                <a:cs typeface="Leelawadee UI"/>
              </a:rPr>
              <a:t>m</a:t>
            </a:r>
            <a:r>
              <a:rPr sz="900" spc="-10" dirty="0">
                <a:solidFill>
                  <a:srgbClr val="374151"/>
                </a:solidFill>
                <a:latin typeface="Leelawadee UI"/>
                <a:cs typeface="Leelawadee UI"/>
              </a:rPr>
              <a:t>r</a:t>
            </a:r>
            <a:r>
              <a:rPr sz="1350" spc="-15" baseline="24691" dirty="0">
                <a:solidFill>
                  <a:srgbClr val="374151"/>
                </a:solidFill>
                <a:latin typeface="Leelawadee UI"/>
                <a:cs typeface="Leelawadee UI"/>
              </a:rPr>
              <a:t>aking</a:t>
            </a:r>
            <a:endParaRPr sz="1350" baseline="24691" dirty="0">
              <a:latin typeface="Leelawadee UI"/>
              <a:cs typeface="Leelawadee UI"/>
            </a:endParaRPr>
          </a:p>
          <a:p>
            <a:pPr marL="547370">
              <a:lnSpc>
                <a:spcPct val="100000"/>
              </a:lnSpc>
            </a:pPr>
            <a:r>
              <a:rPr sz="900" spc="-10" dirty="0">
                <a:solidFill>
                  <a:srgbClr val="374151"/>
                </a:solidFill>
                <a:latin typeface="Leelawadee UI"/>
                <a:cs typeface="Leelawadee UI"/>
              </a:rPr>
              <a:t>maintaining</a:t>
            </a:r>
            <a:r>
              <a:rPr sz="900" spc="-6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reliable</a:t>
            </a:r>
            <a:r>
              <a:rPr sz="900" spc="-2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374151"/>
                </a:solidFill>
                <a:latin typeface="Leelawadee UI"/>
                <a:cs typeface="Leelawadee UI"/>
              </a:rPr>
              <a:t>power</a:t>
            </a:r>
            <a:r>
              <a:rPr sz="900" spc="2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900" spc="-10" dirty="0">
                <a:solidFill>
                  <a:srgbClr val="374151"/>
                </a:solidFill>
                <a:latin typeface="Leelawadee UI"/>
                <a:cs typeface="Leelawadee UI"/>
              </a:rPr>
              <a:t>supply.</a:t>
            </a:r>
            <a:endParaRPr sz="900" dirty="0">
              <a:latin typeface="Leelawadee UI"/>
              <a:cs typeface="Leelawadee UI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172212" y="2790444"/>
            <a:ext cx="2859405" cy="1049020"/>
            <a:chOff x="172212" y="2790444"/>
            <a:chExt cx="2859405" cy="1049020"/>
          </a:xfrm>
        </p:grpSpPr>
        <p:sp>
          <p:nvSpPr>
            <p:cNvPr id="13" name="object 13"/>
            <p:cNvSpPr/>
            <p:nvPr/>
          </p:nvSpPr>
          <p:spPr>
            <a:xfrm>
              <a:off x="172212" y="2790444"/>
              <a:ext cx="2859405" cy="1049020"/>
            </a:xfrm>
            <a:custGeom>
              <a:avLst/>
              <a:gdLst/>
              <a:ahLst/>
              <a:cxnLst/>
              <a:rect l="l" t="t" r="r" b="b"/>
              <a:pathLst>
                <a:path w="2859405" h="1049020">
                  <a:moveTo>
                    <a:pt x="2859024" y="0"/>
                  </a:moveTo>
                  <a:lnTo>
                    <a:pt x="0" y="0"/>
                  </a:lnTo>
                  <a:lnTo>
                    <a:pt x="0" y="1048512"/>
                  </a:lnTo>
                  <a:lnTo>
                    <a:pt x="2859024" y="1048512"/>
                  </a:lnTo>
                  <a:lnTo>
                    <a:pt x="2859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514856" y="2929128"/>
              <a:ext cx="170687" cy="173736"/>
            </a:xfrm>
            <a:prstGeom prst="rect">
              <a:avLst/>
            </a:prstGeom>
          </p:spPr>
        </p:pic>
      </p:grpSp>
      <p:sp>
        <p:nvSpPr>
          <p:cNvPr id="15" name="object 15"/>
          <p:cNvSpPr txBox="1"/>
          <p:nvPr/>
        </p:nvSpPr>
        <p:spPr>
          <a:xfrm>
            <a:off x="172212" y="2790444"/>
            <a:ext cx="2859405" cy="1049020"/>
          </a:xfrm>
          <a:prstGeom prst="rect">
            <a:avLst/>
          </a:prstGeom>
          <a:ln w="3175">
            <a:solidFill>
              <a:srgbClr val="EE4444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10"/>
              </a:spcBef>
            </a:pPr>
            <a:endParaRPr sz="900">
              <a:latin typeface="Times New Roman"/>
              <a:cs typeface="Times New Roman"/>
            </a:endParaRPr>
          </a:p>
          <a:p>
            <a:pPr marL="68580" algn="ctr">
              <a:lnSpc>
                <a:spcPct val="100000"/>
              </a:lnSpc>
            </a:pPr>
            <a:r>
              <a:rPr sz="900" b="1" dirty="0">
                <a:solidFill>
                  <a:srgbClr val="1F2937"/>
                </a:solidFill>
                <a:latin typeface="Trebuchet MS"/>
                <a:cs typeface="Trebuchet MS"/>
              </a:rPr>
              <a:t>Weather</a:t>
            </a:r>
            <a:r>
              <a:rPr sz="900" b="1" spc="-10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900" b="1" spc="-10" dirty="0">
                <a:solidFill>
                  <a:srgbClr val="1F2937"/>
                </a:solidFill>
                <a:latin typeface="Trebuchet MS"/>
                <a:cs typeface="Trebuchet MS"/>
              </a:rPr>
              <a:t>Conditions</a:t>
            </a:r>
            <a:endParaRPr sz="900">
              <a:latin typeface="Trebuchet MS"/>
              <a:cs typeface="Trebuchet MS"/>
            </a:endParaRPr>
          </a:p>
          <a:p>
            <a:pPr marL="67945" algn="ctr">
              <a:lnSpc>
                <a:spcPts val="935"/>
              </a:lnSpc>
              <a:spcBef>
                <a:spcPts val="795"/>
              </a:spcBef>
            </a:pPr>
            <a:r>
              <a:rPr sz="800" spc="-10" dirty="0">
                <a:solidFill>
                  <a:srgbClr val="4A5462"/>
                </a:solidFill>
                <a:latin typeface="Leelawadee UI"/>
                <a:cs typeface="Leelawadee UI"/>
              </a:rPr>
              <a:t>Lightning</a:t>
            </a:r>
            <a:r>
              <a:rPr sz="800" spc="-9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4A5462"/>
                </a:solidFill>
                <a:latin typeface="Leelawadee UI"/>
                <a:cs typeface="Leelawadee UI"/>
              </a:rPr>
              <a:t>strikes,</a:t>
            </a:r>
            <a:r>
              <a:rPr sz="800" spc="-2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4A5462"/>
                </a:solidFill>
                <a:latin typeface="Leelawadee UI"/>
                <a:cs typeface="Leelawadee UI"/>
              </a:rPr>
              <a:t>storms,</a:t>
            </a:r>
            <a:r>
              <a:rPr sz="800" spc="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800" dirty="0">
                <a:solidFill>
                  <a:srgbClr val="4A5462"/>
                </a:solidFill>
                <a:latin typeface="Leelawadee UI"/>
                <a:cs typeface="Leelawadee UI"/>
              </a:rPr>
              <a:t>and</a:t>
            </a:r>
            <a:r>
              <a:rPr sz="800" spc="-2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4A5462"/>
                </a:solidFill>
                <a:latin typeface="Leelawadee UI"/>
                <a:cs typeface="Leelawadee UI"/>
              </a:rPr>
              <a:t>extreme</a:t>
            </a:r>
            <a:r>
              <a:rPr sz="800" spc="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4A5462"/>
                </a:solidFill>
                <a:latin typeface="Leelawadee UI"/>
                <a:cs typeface="Leelawadee UI"/>
              </a:rPr>
              <a:t>weather</a:t>
            </a:r>
            <a:r>
              <a:rPr sz="800" spc="-5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800" dirty="0">
                <a:solidFill>
                  <a:srgbClr val="4A5462"/>
                </a:solidFill>
                <a:latin typeface="Leelawadee UI"/>
                <a:cs typeface="Leelawadee UI"/>
              </a:rPr>
              <a:t>can </a:t>
            </a:r>
            <a:r>
              <a:rPr sz="800" spc="-20" dirty="0">
                <a:solidFill>
                  <a:srgbClr val="4A5462"/>
                </a:solidFill>
                <a:latin typeface="Leelawadee UI"/>
                <a:cs typeface="Leelawadee UI"/>
              </a:rPr>
              <a:t>cause</a:t>
            </a:r>
            <a:endParaRPr sz="800">
              <a:latin typeface="Leelawadee UI"/>
              <a:cs typeface="Leelawadee UI"/>
            </a:endParaRPr>
          </a:p>
          <a:p>
            <a:pPr marL="66040" algn="ctr">
              <a:lnSpc>
                <a:spcPts val="935"/>
              </a:lnSpc>
            </a:pPr>
            <a:r>
              <a:rPr sz="800" spc="-10" dirty="0">
                <a:solidFill>
                  <a:srgbClr val="4A5462"/>
                </a:solidFill>
                <a:latin typeface="Leelawadee UI"/>
                <a:cs typeface="Leelawadee UI"/>
              </a:rPr>
              <a:t>sudden</a:t>
            </a:r>
            <a:r>
              <a:rPr sz="800" spc="-1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4A5462"/>
                </a:solidFill>
                <a:latin typeface="Leelawadee UI"/>
                <a:cs typeface="Leelawadee UI"/>
              </a:rPr>
              <a:t>faults</a:t>
            </a:r>
            <a:endParaRPr sz="800">
              <a:latin typeface="Leelawadee UI"/>
              <a:cs typeface="Leelawadee UI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3144011" y="2790444"/>
            <a:ext cx="2859405" cy="1049020"/>
            <a:chOff x="3144011" y="2790444"/>
            <a:chExt cx="2859405" cy="1049020"/>
          </a:xfrm>
        </p:grpSpPr>
        <p:sp>
          <p:nvSpPr>
            <p:cNvPr id="17" name="object 17"/>
            <p:cNvSpPr/>
            <p:nvPr/>
          </p:nvSpPr>
          <p:spPr>
            <a:xfrm>
              <a:off x="3144011" y="2790444"/>
              <a:ext cx="2859405" cy="1049020"/>
            </a:xfrm>
            <a:custGeom>
              <a:avLst/>
              <a:gdLst/>
              <a:ahLst/>
              <a:cxnLst/>
              <a:rect l="l" t="t" r="r" b="b"/>
              <a:pathLst>
                <a:path w="2859404" h="1049020">
                  <a:moveTo>
                    <a:pt x="2859024" y="0"/>
                  </a:moveTo>
                  <a:lnTo>
                    <a:pt x="0" y="0"/>
                  </a:lnTo>
                  <a:lnTo>
                    <a:pt x="0" y="1048512"/>
                  </a:lnTo>
                  <a:lnTo>
                    <a:pt x="2859024" y="1048512"/>
                  </a:lnTo>
                  <a:lnTo>
                    <a:pt x="2859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486655" y="2944368"/>
              <a:ext cx="170687" cy="170687"/>
            </a:xfrm>
            <a:prstGeom prst="rect">
              <a:avLst/>
            </a:prstGeom>
          </p:spPr>
        </p:pic>
      </p:grpSp>
      <p:sp>
        <p:nvSpPr>
          <p:cNvPr id="19" name="object 19"/>
          <p:cNvSpPr txBox="1"/>
          <p:nvPr/>
        </p:nvSpPr>
        <p:spPr>
          <a:xfrm>
            <a:off x="3144011" y="2790444"/>
            <a:ext cx="2859405" cy="1049020"/>
          </a:xfrm>
          <a:prstGeom prst="rect">
            <a:avLst/>
          </a:prstGeom>
          <a:ln w="3175">
            <a:solidFill>
              <a:srgbClr val="EE4444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10"/>
              </a:spcBef>
            </a:pPr>
            <a:endParaRPr sz="900">
              <a:latin typeface="Times New Roman"/>
              <a:cs typeface="Times New Roman"/>
            </a:endParaRPr>
          </a:p>
          <a:p>
            <a:pPr marL="72390" algn="ctr">
              <a:lnSpc>
                <a:spcPct val="100000"/>
              </a:lnSpc>
              <a:spcBef>
                <a:spcPts val="5"/>
              </a:spcBef>
            </a:pPr>
            <a:r>
              <a:rPr sz="900" b="1" dirty="0">
                <a:solidFill>
                  <a:srgbClr val="1F2937"/>
                </a:solidFill>
                <a:latin typeface="Trebuchet MS"/>
                <a:cs typeface="Trebuchet MS"/>
              </a:rPr>
              <a:t>Equipment</a:t>
            </a:r>
            <a:r>
              <a:rPr sz="900" b="1" spc="-2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900" b="1" spc="50" dirty="0">
                <a:solidFill>
                  <a:srgbClr val="1F2937"/>
                </a:solidFill>
                <a:latin typeface="Trebuchet MS"/>
                <a:cs typeface="Trebuchet MS"/>
              </a:rPr>
              <a:t>Aging</a:t>
            </a:r>
            <a:endParaRPr sz="900">
              <a:latin typeface="Trebuchet MS"/>
              <a:cs typeface="Trebuchet MS"/>
            </a:endParaRPr>
          </a:p>
          <a:p>
            <a:pPr marL="328295" marR="252729" algn="ctr">
              <a:lnSpc>
                <a:spcPts val="910"/>
              </a:lnSpc>
              <a:spcBef>
                <a:spcPts val="865"/>
              </a:spcBef>
            </a:pPr>
            <a:r>
              <a:rPr sz="800" spc="-20" dirty="0">
                <a:solidFill>
                  <a:srgbClr val="4A5462"/>
                </a:solidFill>
                <a:latin typeface="Leelawadee UI"/>
                <a:cs typeface="Leelawadee UI"/>
              </a:rPr>
              <a:t>Deterioration</a:t>
            </a:r>
            <a:r>
              <a:rPr sz="800" spc="-2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800" dirty="0">
                <a:solidFill>
                  <a:srgbClr val="4A5462"/>
                </a:solidFill>
                <a:latin typeface="Leelawadee UI"/>
                <a:cs typeface="Leelawadee UI"/>
              </a:rPr>
              <a:t>of</a:t>
            </a:r>
            <a:r>
              <a:rPr sz="800" spc="6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4A5462"/>
                </a:solidFill>
                <a:latin typeface="Leelawadee UI"/>
                <a:cs typeface="Leelawadee UI"/>
              </a:rPr>
              <a:t>insulators,</a:t>
            </a:r>
            <a:r>
              <a:rPr sz="800" spc="-3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800" spc="-20" dirty="0">
                <a:solidFill>
                  <a:srgbClr val="4A5462"/>
                </a:solidFill>
                <a:latin typeface="Leelawadee UI"/>
                <a:cs typeface="Leelawadee UI"/>
              </a:rPr>
              <a:t>conductors,</a:t>
            </a:r>
            <a:r>
              <a:rPr sz="800" spc="1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800" dirty="0">
                <a:solidFill>
                  <a:srgbClr val="4A5462"/>
                </a:solidFill>
                <a:latin typeface="Leelawadee UI"/>
                <a:cs typeface="Leelawadee UI"/>
              </a:rPr>
              <a:t>and</a:t>
            </a:r>
            <a:r>
              <a:rPr sz="800" spc="1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4A5462"/>
                </a:solidFill>
                <a:latin typeface="Leelawadee UI"/>
                <a:cs typeface="Leelawadee UI"/>
              </a:rPr>
              <a:t>support structures</a:t>
            </a:r>
            <a:endParaRPr sz="800">
              <a:latin typeface="Leelawadee UI"/>
              <a:cs typeface="Leelawadee UI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6115811" y="2802635"/>
            <a:ext cx="2859405" cy="1027430"/>
            <a:chOff x="6115811" y="2802635"/>
            <a:chExt cx="2859405" cy="1027430"/>
          </a:xfrm>
        </p:grpSpPr>
        <p:sp>
          <p:nvSpPr>
            <p:cNvPr id="21" name="object 21"/>
            <p:cNvSpPr/>
            <p:nvPr/>
          </p:nvSpPr>
          <p:spPr>
            <a:xfrm>
              <a:off x="6115811" y="2802635"/>
              <a:ext cx="2859405" cy="1027430"/>
            </a:xfrm>
            <a:custGeom>
              <a:avLst/>
              <a:gdLst/>
              <a:ahLst/>
              <a:cxnLst/>
              <a:rect l="l" t="t" r="r" b="b"/>
              <a:pathLst>
                <a:path w="2859404" h="1027429">
                  <a:moveTo>
                    <a:pt x="2859024" y="0"/>
                  </a:moveTo>
                  <a:lnTo>
                    <a:pt x="0" y="0"/>
                  </a:lnTo>
                  <a:lnTo>
                    <a:pt x="0" y="1027176"/>
                  </a:lnTo>
                  <a:lnTo>
                    <a:pt x="2859024" y="1027176"/>
                  </a:lnTo>
                  <a:lnTo>
                    <a:pt x="2859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2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458455" y="2944367"/>
              <a:ext cx="170688" cy="170687"/>
            </a:xfrm>
            <a:prstGeom prst="rect">
              <a:avLst/>
            </a:prstGeom>
          </p:spPr>
        </p:pic>
      </p:grpSp>
      <p:sp>
        <p:nvSpPr>
          <p:cNvPr id="23" name="object 23"/>
          <p:cNvSpPr txBox="1"/>
          <p:nvPr/>
        </p:nvSpPr>
        <p:spPr>
          <a:xfrm>
            <a:off x="6115811" y="2802635"/>
            <a:ext cx="2859405" cy="1027430"/>
          </a:xfrm>
          <a:prstGeom prst="rect">
            <a:avLst/>
          </a:prstGeom>
          <a:ln w="3175">
            <a:solidFill>
              <a:srgbClr val="EE4444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14"/>
              </a:spcBef>
            </a:pPr>
            <a:endParaRPr sz="900">
              <a:latin typeface="Times New Roman"/>
              <a:cs typeface="Times New Roman"/>
            </a:endParaRPr>
          </a:p>
          <a:p>
            <a:pPr marL="76835" algn="ctr">
              <a:lnSpc>
                <a:spcPct val="100000"/>
              </a:lnSpc>
            </a:pPr>
            <a:r>
              <a:rPr sz="900" b="1" spc="-20" dirty="0">
                <a:solidFill>
                  <a:srgbClr val="1F2937"/>
                </a:solidFill>
                <a:latin typeface="Trebuchet MS"/>
                <a:cs typeface="Trebuchet MS"/>
              </a:rPr>
              <a:t>External</a:t>
            </a:r>
            <a:r>
              <a:rPr sz="900" b="1" spc="-4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900" b="1" spc="-10" dirty="0">
                <a:solidFill>
                  <a:srgbClr val="1F2937"/>
                </a:solidFill>
                <a:latin typeface="Trebuchet MS"/>
                <a:cs typeface="Trebuchet MS"/>
              </a:rPr>
              <a:t>Interference</a:t>
            </a:r>
            <a:endParaRPr sz="900">
              <a:latin typeface="Trebuchet MS"/>
              <a:cs typeface="Trebuchet MS"/>
            </a:endParaRPr>
          </a:p>
          <a:p>
            <a:pPr marL="67310" algn="ctr">
              <a:lnSpc>
                <a:spcPct val="100000"/>
              </a:lnSpc>
              <a:spcBef>
                <a:spcPts val="680"/>
              </a:spcBef>
            </a:pPr>
            <a:r>
              <a:rPr sz="800" spc="-20" dirty="0">
                <a:solidFill>
                  <a:srgbClr val="4A5462"/>
                </a:solidFill>
                <a:latin typeface="Leelawadee UI"/>
                <a:cs typeface="Leelawadee UI"/>
              </a:rPr>
              <a:t>Contact</a:t>
            </a:r>
            <a:r>
              <a:rPr sz="800" spc="-4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4A5462"/>
                </a:solidFill>
                <a:latin typeface="Leelawadee UI"/>
                <a:cs typeface="Leelawadee UI"/>
              </a:rPr>
              <a:t>with</a:t>
            </a:r>
            <a:r>
              <a:rPr sz="80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4A5462"/>
                </a:solidFill>
                <a:latin typeface="Leelawadee UI"/>
                <a:cs typeface="Leelawadee UI"/>
              </a:rPr>
              <a:t>animals, </a:t>
            </a:r>
            <a:r>
              <a:rPr sz="800" spc="-20" dirty="0">
                <a:solidFill>
                  <a:srgbClr val="4A5462"/>
                </a:solidFill>
                <a:latin typeface="Leelawadee UI"/>
                <a:cs typeface="Leelawadee UI"/>
              </a:rPr>
              <a:t>vegetation,</a:t>
            </a:r>
            <a:r>
              <a:rPr sz="800" spc="-3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800" dirty="0">
                <a:solidFill>
                  <a:srgbClr val="4A5462"/>
                </a:solidFill>
                <a:latin typeface="Leelawadee UI"/>
                <a:cs typeface="Leelawadee UI"/>
              </a:rPr>
              <a:t>or</a:t>
            </a:r>
            <a:r>
              <a:rPr sz="800" spc="3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4A5462"/>
                </a:solidFill>
                <a:latin typeface="Leelawadee UI"/>
                <a:cs typeface="Leelawadee UI"/>
              </a:rPr>
              <a:t>human</a:t>
            </a:r>
            <a:r>
              <a:rPr sz="800" spc="-2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4A5462"/>
                </a:solidFill>
                <a:latin typeface="Leelawadee UI"/>
                <a:cs typeface="Leelawadee UI"/>
              </a:rPr>
              <a:t>activities</a:t>
            </a:r>
            <a:endParaRPr sz="800">
              <a:latin typeface="Leelawadee UI"/>
              <a:cs typeface="Leelawadee UI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170687" y="4029455"/>
            <a:ext cx="2819400" cy="744220"/>
            <a:chOff x="170687" y="4029455"/>
            <a:chExt cx="2819400" cy="744220"/>
          </a:xfrm>
        </p:grpSpPr>
        <p:sp>
          <p:nvSpPr>
            <p:cNvPr id="25" name="object 25"/>
            <p:cNvSpPr/>
            <p:nvPr/>
          </p:nvSpPr>
          <p:spPr>
            <a:xfrm>
              <a:off x="170687" y="4029455"/>
              <a:ext cx="2819400" cy="744220"/>
            </a:xfrm>
            <a:custGeom>
              <a:avLst/>
              <a:gdLst/>
              <a:ahLst/>
              <a:cxnLst/>
              <a:rect l="l" t="t" r="r" b="b"/>
              <a:pathLst>
                <a:path w="2819400" h="744220">
                  <a:moveTo>
                    <a:pt x="2819400" y="0"/>
                  </a:moveTo>
                  <a:lnTo>
                    <a:pt x="0" y="0"/>
                  </a:lnTo>
                  <a:lnTo>
                    <a:pt x="0" y="743712"/>
                  </a:lnTo>
                  <a:lnTo>
                    <a:pt x="2819400" y="743712"/>
                  </a:lnTo>
                  <a:lnTo>
                    <a:pt x="2819400" y="0"/>
                  </a:lnTo>
                  <a:close/>
                </a:path>
              </a:pathLst>
            </a:custGeom>
            <a:solidFill>
              <a:srgbClr val="1E40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" name="object 2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14400" y="4230623"/>
              <a:ext cx="173736" cy="170687"/>
            </a:xfrm>
            <a:prstGeom prst="rect">
              <a:avLst/>
            </a:prstGeom>
          </p:spPr>
        </p:pic>
      </p:grpSp>
      <p:sp>
        <p:nvSpPr>
          <p:cNvPr id="27" name="object 27"/>
          <p:cNvSpPr txBox="1"/>
          <p:nvPr/>
        </p:nvSpPr>
        <p:spPr>
          <a:xfrm>
            <a:off x="170687" y="4029455"/>
            <a:ext cx="2819400" cy="744220"/>
          </a:xfrm>
          <a:prstGeom prst="rect">
            <a:avLst/>
          </a:prstGeom>
        </p:spPr>
        <p:txBody>
          <a:bodyPr vert="horz" wrap="square" lIns="0" tIns="173990" rIns="0" bIns="0" rtlCol="0">
            <a:spAutoFit/>
          </a:bodyPr>
          <a:lstStyle/>
          <a:p>
            <a:pPr marL="1062355">
              <a:lnSpc>
                <a:spcPct val="100000"/>
              </a:lnSpc>
              <a:spcBef>
                <a:spcPts val="1370"/>
              </a:spcBef>
            </a:pPr>
            <a:r>
              <a:rPr sz="1350" b="1" spc="-10" dirty="0">
                <a:solidFill>
                  <a:srgbClr val="FFFFFF"/>
                </a:solidFill>
                <a:latin typeface="Trebuchet MS"/>
                <a:cs typeface="Trebuchet MS"/>
              </a:rPr>
              <a:t>Milliseconds</a:t>
            </a:r>
            <a:endParaRPr sz="1350">
              <a:latin typeface="Trebuchet MS"/>
              <a:cs typeface="Trebuchet MS"/>
            </a:endParaRPr>
          </a:p>
        </p:txBody>
      </p:sp>
      <p:pic>
        <p:nvPicPr>
          <p:cNvPr id="28" name="object 2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738479" y="4488052"/>
            <a:ext cx="1752117" cy="98666"/>
          </a:xfrm>
          <a:prstGeom prst="rect">
            <a:avLst/>
          </a:prstGeom>
        </p:spPr>
      </p:pic>
      <p:grpSp>
        <p:nvGrpSpPr>
          <p:cNvPr id="29" name="object 29"/>
          <p:cNvGrpSpPr/>
          <p:nvPr/>
        </p:nvGrpSpPr>
        <p:grpSpPr>
          <a:xfrm>
            <a:off x="3160776" y="4029455"/>
            <a:ext cx="2819400" cy="744220"/>
            <a:chOff x="3160776" y="4029455"/>
            <a:chExt cx="2819400" cy="744220"/>
          </a:xfrm>
        </p:grpSpPr>
        <p:sp>
          <p:nvSpPr>
            <p:cNvPr id="30" name="object 30"/>
            <p:cNvSpPr/>
            <p:nvPr/>
          </p:nvSpPr>
          <p:spPr>
            <a:xfrm>
              <a:off x="3160776" y="4029455"/>
              <a:ext cx="2819400" cy="744220"/>
            </a:xfrm>
            <a:custGeom>
              <a:avLst/>
              <a:gdLst/>
              <a:ahLst/>
              <a:cxnLst/>
              <a:rect l="l" t="t" r="r" b="b"/>
              <a:pathLst>
                <a:path w="2819400" h="744220">
                  <a:moveTo>
                    <a:pt x="2819400" y="0"/>
                  </a:moveTo>
                  <a:lnTo>
                    <a:pt x="0" y="0"/>
                  </a:lnTo>
                  <a:lnTo>
                    <a:pt x="0" y="743712"/>
                  </a:lnTo>
                  <a:lnTo>
                    <a:pt x="2819400" y="743712"/>
                  </a:lnTo>
                  <a:lnTo>
                    <a:pt x="2819400" y="0"/>
                  </a:lnTo>
                  <a:close/>
                </a:path>
              </a:pathLst>
            </a:custGeom>
            <a:solidFill>
              <a:srgbClr val="1E40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1" name="object 3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154424" y="4230623"/>
              <a:ext cx="106679" cy="170687"/>
            </a:xfrm>
            <a:prstGeom prst="rect">
              <a:avLst/>
            </a:prstGeom>
          </p:spPr>
        </p:pic>
      </p:grpSp>
      <p:sp>
        <p:nvSpPr>
          <p:cNvPr id="32" name="object 32"/>
          <p:cNvSpPr txBox="1"/>
          <p:nvPr/>
        </p:nvSpPr>
        <p:spPr>
          <a:xfrm>
            <a:off x="3160776" y="4029455"/>
            <a:ext cx="2819400" cy="744220"/>
          </a:xfrm>
          <a:prstGeom prst="rect">
            <a:avLst/>
          </a:prstGeom>
        </p:spPr>
        <p:txBody>
          <a:bodyPr vert="horz" wrap="square" lIns="0" tIns="173990" rIns="0" bIns="0" rtlCol="0">
            <a:spAutoFit/>
          </a:bodyPr>
          <a:lstStyle/>
          <a:p>
            <a:pPr marL="240665" algn="ctr">
              <a:lnSpc>
                <a:spcPct val="100000"/>
              </a:lnSpc>
              <a:spcBef>
                <a:spcPts val="1370"/>
              </a:spcBef>
            </a:pPr>
            <a:r>
              <a:rPr sz="1350" b="1" spc="-10" dirty="0">
                <a:solidFill>
                  <a:srgbClr val="FFFFFF"/>
                </a:solidFill>
                <a:latin typeface="Trebuchet MS"/>
                <a:cs typeface="Trebuchet MS"/>
              </a:rPr>
              <a:t>Billions</a:t>
            </a:r>
            <a:endParaRPr sz="1350">
              <a:latin typeface="Trebuchet MS"/>
              <a:cs typeface="Trebuchet MS"/>
            </a:endParaRPr>
          </a:p>
        </p:txBody>
      </p:sp>
      <p:pic>
        <p:nvPicPr>
          <p:cNvPr id="33" name="object 33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3657980" y="4488052"/>
            <a:ext cx="1900301" cy="99199"/>
          </a:xfrm>
          <a:prstGeom prst="rect">
            <a:avLst/>
          </a:prstGeom>
        </p:spPr>
      </p:pic>
      <p:grpSp>
        <p:nvGrpSpPr>
          <p:cNvPr id="34" name="object 34"/>
          <p:cNvGrpSpPr/>
          <p:nvPr/>
        </p:nvGrpSpPr>
        <p:grpSpPr>
          <a:xfrm>
            <a:off x="6153911" y="4029455"/>
            <a:ext cx="2819400" cy="744220"/>
            <a:chOff x="6153911" y="4029455"/>
            <a:chExt cx="2819400" cy="744220"/>
          </a:xfrm>
        </p:grpSpPr>
        <p:sp>
          <p:nvSpPr>
            <p:cNvPr id="35" name="object 35"/>
            <p:cNvSpPr/>
            <p:nvPr/>
          </p:nvSpPr>
          <p:spPr>
            <a:xfrm>
              <a:off x="6153911" y="4029455"/>
              <a:ext cx="2819400" cy="744220"/>
            </a:xfrm>
            <a:custGeom>
              <a:avLst/>
              <a:gdLst/>
              <a:ahLst/>
              <a:cxnLst/>
              <a:rect l="l" t="t" r="r" b="b"/>
              <a:pathLst>
                <a:path w="2819400" h="744220">
                  <a:moveTo>
                    <a:pt x="2819399" y="0"/>
                  </a:moveTo>
                  <a:lnTo>
                    <a:pt x="0" y="0"/>
                  </a:lnTo>
                  <a:lnTo>
                    <a:pt x="0" y="743712"/>
                  </a:lnTo>
                  <a:lnTo>
                    <a:pt x="2819399" y="743712"/>
                  </a:lnTo>
                  <a:lnTo>
                    <a:pt x="2819399" y="0"/>
                  </a:lnTo>
                  <a:close/>
                </a:path>
              </a:pathLst>
            </a:custGeom>
            <a:solidFill>
              <a:srgbClr val="1E40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6" name="object 3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199375" y="4230623"/>
              <a:ext cx="128016" cy="170687"/>
            </a:xfrm>
            <a:prstGeom prst="rect">
              <a:avLst/>
            </a:prstGeom>
          </p:spPr>
        </p:pic>
      </p:grpSp>
      <p:sp>
        <p:nvSpPr>
          <p:cNvPr id="37" name="object 37"/>
          <p:cNvSpPr txBox="1"/>
          <p:nvPr/>
        </p:nvSpPr>
        <p:spPr>
          <a:xfrm>
            <a:off x="6153911" y="4029455"/>
            <a:ext cx="2819400" cy="744220"/>
          </a:xfrm>
          <a:prstGeom prst="rect">
            <a:avLst/>
          </a:prstGeom>
        </p:spPr>
        <p:txBody>
          <a:bodyPr vert="horz" wrap="square" lIns="0" tIns="173990" rIns="0" bIns="0" rtlCol="0">
            <a:spAutoFit/>
          </a:bodyPr>
          <a:lstStyle/>
          <a:p>
            <a:pPr marL="265430" algn="ctr">
              <a:lnSpc>
                <a:spcPct val="100000"/>
              </a:lnSpc>
              <a:spcBef>
                <a:spcPts val="1370"/>
              </a:spcBef>
            </a:pPr>
            <a:r>
              <a:rPr sz="1350" b="1" spc="-10" dirty="0">
                <a:solidFill>
                  <a:srgbClr val="FFFFFF"/>
                </a:solidFill>
                <a:latin typeface="Trebuchet MS"/>
                <a:cs typeface="Trebuchet MS"/>
              </a:rPr>
              <a:t>99.9%</a:t>
            </a:r>
            <a:endParaRPr sz="1350">
              <a:latin typeface="Trebuchet MS"/>
              <a:cs typeface="Trebuchet MS"/>
            </a:endParaRPr>
          </a:p>
        </p:txBody>
      </p:sp>
      <p:pic>
        <p:nvPicPr>
          <p:cNvPr id="38" name="object 38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6810120" y="4488052"/>
            <a:ext cx="1580642" cy="9919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502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54807" y="192023"/>
            <a:ext cx="213360" cy="216408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129533" y="145491"/>
            <a:ext cx="3247390" cy="2819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650" spc="50" dirty="0"/>
              <a:t>Problem</a:t>
            </a:r>
            <a:r>
              <a:rPr sz="1650" spc="160" dirty="0"/>
              <a:t> </a:t>
            </a:r>
            <a:r>
              <a:rPr sz="1650" spc="60" dirty="0"/>
              <a:t>Statement</a:t>
            </a:r>
            <a:r>
              <a:rPr sz="1650" spc="80" dirty="0"/>
              <a:t> </a:t>
            </a:r>
            <a:r>
              <a:rPr sz="1650" dirty="0"/>
              <a:t>&amp;</a:t>
            </a:r>
            <a:r>
              <a:rPr sz="1650" spc="110" dirty="0"/>
              <a:t> </a:t>
            </a:r>
            <a:r>
              <a:rPr sz="1650" spc="35" dirty="0"/>
              <a:t>Objectives</a:t>
            </a:r>
            <a:endParaRPr sz="1650"/>
          </a:p>
        </p:txBody>
      </p:sp>
      <p:grpSp>
        <p:nvGrpSpPr>
          <p:cNvPr id="5" name="object 5"/>
          <p:cNvGrpSpPr/>
          <p:nvPr/>
        </p:nvGrpSpPr>
        <p:grpSpPr>
          <a:xfrm>
            <a:off x="170687" y="2456688"/>
            <a:ext cx="4316095" cy="573405"/>
            <a:chOff x="170687" y="2456688"/>
            <a:chExt cx="4316095" cy="573405"/>
          </a:xfrm>
        </p:grpSpPr>
        <p:sp>
          <p:nvSpPr>
            <p:cNvPr id="6" name="object 6"/>
            <p:cNvSpPr/>
            <p:nvPr/>
          </p:nvSpPr>
          <p:spPr>
            <a:xfrm>
              <a:off x="170687" y="2456688"/>
              <a:ext cx="4316095" cy="573405"/>
            </a:xfrm>
            <a:custGeom>
              <a:avLst/>
              <a:gdLst/>
              <a:ahLst/>
              <a:cxnLst/>
              <a:rect l="l" t="t" r="r" b="b"/>
              <a:pathLst>
                <a:path w="4316095" h="573405">
                  <a:moveTo>
                    <a:pt x="4315968" y="0"/>
                  </a:moveTo>
                  <a:lnTo>
                    <a:pt x="0" y="0"/>
                  </a:lnTo>
                  <a:lnTo>
                    <a:pt x="0" y="573024"/>
                  </a:lnTo>
                  <a:lnTo>
                    <a:pt x="4315968" y="573024"/>
                  </a:lnTo>
                  <a:lnTo>
                    <a:pt x="431596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70687" y="2456688"/>
              <a:ext cx="30480" cy="573405"/>
            </a:xfrm>
            <a:custGeom>
              <a:avLst/>
              <a:gdLst/>
              <a:ahLst/>
              <a:cxnLst/>
              <a:rect l="l" t="t" r="r" b="b"/>
              <a:pathLst>
                <a:path w="30480" h="573405">
                  <a:moveTo>
                    <a:pt x="30480" y="0"/>
                  </a:moveTo>
                  <a:lnTo>
                    <a:pt x="0" y="0"/>
                  </a:lnTo>
                  <a:lnTo>
                    <a:pt x="0" y="573024"/>
                  </a:lnTo>
                  <a:lnTo>
                    <a:pt x="30480" y="573024"/>
                  </a:lnTo>
                  <a:lnTo>
                    <a:pt x="30480" y="0"/>
                  </a:lnTo>
                  <a:close/>
                </a:path>
              </a:pathLst>
            </a:custGeom>
            <a:solidFill>
              <a:srgbClr val="0FB8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6511" y="2572512"/>
              <a:ext cx="170688" cy="170687"/>
            </a:xfrm>
            <a:prstGeom prst="rect">
              <a:avLst/>
            </a:prstGeom>
          </p:spPr>
        </p:pic>
      </p:grpSp>
      <p:grpSp>
        <p:nvGrpSpPr>
          <p:cNvPr id="9" name="object 9"/>
          <p:cNvGrpSpPr/>
          <p:nvPr/>
        </p:nvGrpSpPr>
        <p:grpSpPr>
          <a:xfrm>
            <a:off x="170686" y="685798"/>
            <a:ext cx="8806180" cy="1628139"/>
            <a:chOff x="170686" y="685798"/>
            <a:chExt cx="8806180" cy="1628139"/>
          </a:xfrm>
        </p:grpSpPr>
        <p:sp>
          <p:nvSpPr>
            <p:cNvPr id="10" name="object 10"/>
            <p:cNvSpPr/>
            <p:nvPr/>
          </p:nvSpPr>
          <p:spPr>
            <a:xfrm>
              <a:off x="172212" y="687323"/>
              <a:ext cx="8803005" cy="1487805"/>
            </a:xfrm>
            <a:custGeom>
              <a:avLst/>
              <a:gdLst/>
              <a:ahLst/>
              <a:cxnLst/>
              <a:rect l="l" t="t" r="r" b="b"/>
              <a:pathLst>
                <a:path w="8803005" h="1487805">
                  <a:moveTo>
                    <a:pt x="8802624" y="0"/>
                  </a:moveTo>
                  <a:lnTo>
                    <a:pt x="0" y="0"/>
                  </a:lnTo>
                  <a:lnTo>
                    <a:pt x="0" y="1487424"/>
                  </a:lnTo>
                  <a:lnTo>
                    <a:pt x="8802624" y="1487424"/>
                  </a:lnTo>
                  <a:lnTo>
                    <a:pt x="8802624" y="0"/>
                  </a:lnTo>
                  <a:close/>
                </a:path>
              </a:pathLst>
            </a:custGeom>
            <a:solidFill>
              <a:srgbClr val="FDE1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72212" y="687323"/>
              <a:ext cx="8803005" cy="1487805"/>
            </a:xfrm>
            <a:custGeom>
              <a:avLst/>
              <a:gdLst/>
              <a:ahLst/>
              <a:cxnLst/>
              <a:rect l="l" t="t" r="r" b="b"/>
              <a:pathLst>
                <a:path w="8803005" h="1487805">
                  <a:moveTo>
                    <a:pt x="0" y="1487424"/>
                  </a:moveTo>
                  <a:lnTo>
                    <a:pt x="8802624" y="1487424"/>
                  </a:lnTo>
                  <a:lnTo>
                    <a:pt x="8802624" y="0"/>
                  </a:lnTo>
                  <a:lnTo>
                    <a:pt x="0" y="0"/>
                  </a:lnTo>
                  <a:lnTo>
                    <a:pt x="0" y="1487424"/>
                  </a:lnTo>
                  <a:close/>
                </a:path>
              </a:pathLst>
            </a:custGeom>
            <a:ln w="3175">
              <a:solidFill>
                <a:srgbClr val="EE444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44424" y="886967"/>
              <a:ext cx="140207" cy="143255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657344" y="2173223"/>
              <a:ext cx="106679" cy="140207"/>
            </a:xfrm>
            <a:prstGeom prst="rect">
              <a:avLst/>
            </a:prstGeom>
          </p:spPr>
        </p:pic>
      </p:grpSp>
      <p:sp>
        <p:nvSpPr>
          <p:cNvPr id="14" name="object 14"/>
          <p:cNvSpPr txBox="1"/>
          <p:nvPr/>
        </p:nvSpPr>
        <p:spPr>
          <a:xfrm>
            <a:off x="201168" y="2580258"/>
            <a:ext cx="4285615" cy="3397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84455">
              <a:lnSpc>
                <a:spcPct val="100000"/>
              </a:lnSpc>
              <a:spcBef>
                <a:spcPts val="90"/>
              </a:spcBef>
              <a:tabLst>
                <a:tab pos="341630" algn="l"/>
              </a:tabLst>
            </a:pPr>
            <a:r>
              <a:rPr sz="975" spc="-75" baseline="4273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1</a:t>
            </a:r>
            <a:r>
              <a:rPr sz="975" baseline="4273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	</a:t>
            </a: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Develop</a:t>
            </a:r>
            <a:r>
              <a:rPr sz="800" spc="114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AI-Based</a:t>
            </a:r>
            <a:r>
              <a:rPr sz="800" spc="8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Detection</a:t>
            </a:r>
            <a:endParaRPr sz="800">
              <a:latin typeface="Malgun Gothic Semilight"/>
              <a:cs typeface="Malgun Gothic Semilight"/>
            </a:endParaRPr>
          </a:p>
          <a:p>
            <a:pPr marL="84455">
              <a:lnSpc>
                <a:spcPct val="100000"/>
              </a:lnSpc>
              <a:spcBef>
                <a:spcPts val="740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Create</a:t>
            </a:r>
            <a:r>
              <a:rPr sz="650" spc="8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an</a:t>
            </a:r>
            <a:r>
              <a:rPr sz="650" spc="9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intelligent</a:t>
            </a:r>
            <a:r>
              <a:rPr sz="650" spc="1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system</a:t>
            </a:r>
            <a:r>
              <a:rPr sz="650" spc="4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using</a:t>
            </a:r>
            <a:r>
              <a:rPr sz="650" spc="3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neural</a:t>
            </a:r>
            <a:r>
              <a:rPr sz="650" spc="6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networks</a:t>
            </a:r>
            <a:r>
              <a:rPr sz="650" spc="9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for</a:t>
            </a:r>
            <a:r>
              <a:rPr sz="650" spc="8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fault</a:t>
            </a:r>
            <a:r>
              <a:rPr sz="650" spc="7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detection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170687" y="3115055"/>
            <a:ext cx="4316095" cy="570230"/>
            <a:chOff x="170687" y="3115055"/>
            <a:chExt cx="4316095" cy="570230"/>
          </a:xfrm>
        </p:grpSpPr>
        <p:sp>
          <p:nvSpPr>
            <p:cNvPr id="16" name="object 16"/>
            <p:cNvSpPr/>
            <p:nvPr/>
          </p:nvSpPr>
          <p:spPr>
            <a:xfrm>
              <a:off x="170687" y="3115055"/>
              <a:ext cx="4316095" cy="570230"/>
            </a:xfrm>
            <a:custGeom>
              <a:avLst/>
              <a:gdLst/>
              <a:ahLst/>
              <a:cxnLst/>
              <a:rect l="l" t="t" r="r" b="b"/>
              <a:pathLst>
                <a:path w="4316095" h="570229">
                  <a:moveTo>
                    <a:pt x="4315968" y="0"/>
                  </a:moveTo>
                  <a:lnTo>
                    <a:pt x="0" y="0"/>
                  </a:lnTo>
                  <a:lnTo>
                    <a:pt x="0" y="569976"/>
                  </a:lnTo>
                  <a:lnTo>
                    <a:pt x="4315968" y="569976"/>
                  </a:lnTo>
                  <a:lnTo>
                    <a:pt x="431596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70687" y="3115055"/>
              <a:ext cx="30480" cy="570230"/>
            </a:xfrm>
            <a:custGeom>
              <a:avLst/>
              <a:gdLst/>
              <a:ahLst/>
              <a:cxnLst/>
              <a:rect l="l" t="t" r="r" b="b"/>
              <a:pathLst>
                <a:path w="30480" h="570229">
                  <a:moveTo>
                    <a:pt x="30480" y="0"/>
                  </a:moveTo>
                  <a:lnTo>
                    <a:pt x="0" y="0"/>
                  </a:lnTo>
                  <a:lnTo>
                    <a:pt x="0" y="569976"/>
                  </a:lnTo>
                  <a:lnTo>
                    <a:pt x="30480" y="569976"/>
                  </a:lnTo>
                  <a:lnTo>
                    <a:pt x="30480" y="0"/>
                  </a:lnTo>
                  <a:close/>
                </a:path>
              </a:pathLst>
            </a:custGeom>
            <a:solidFill>
              <a:srgbClr val="0FB8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86511" y="3227831"/>
              <a:ext cx="170688" cy="173736"/>
            </a:xfrm>
            <a:prstGeom prst="rect">
              <a:avLst/>
            </a:prstGeom>
          </p:spPr>
        </p:pic>
      </p:grpSp>
      <p:sp>
        <p:nvSpPr>
          <p:cNvPr id="19" name="object 19"/>
          <p:cNvSpPr txBox="1"/>
          <p:nvPr/>
        </p:nvSpPr>
        <p:spPr>
          <a:xfrm>
            <a:off x="201168" y="3237433"/>
            <a:ext cx="4285615" cy="3403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4455">
              <a:lnSpc>
                <a:spcPct val="100000"/>
              </a:lnSpc>
              <a:spcBef>
                <a:spcPts val="95"/>
              </a:spcBef>
              <a:tabLst>
                <a:tab pos="341630" algn="l"/>
              </a:tabLst>
            </a:pPr>
            <a:r>
              <a:rPr sz="975" spc="-75" baseline="4273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2</a:t>
            </a:r>
            <a:r>
              <a:rPr sz="975" baseline="4273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	</a:t>
            </a: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Achieve</a:t>
            </a:r>
            <a:r>
              <a:rPr sz="800" spc="1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Real-time</a:t>
            </a:r>
            <a:r>
              <a:rPr sz="800" spc="14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Processing</a:t>
            </a:r>
            <a:endParaRPr sz="800">
              <a:latin typeface="Malgun Gothic Semilight"/>
              <a:cs typeface="Malgun Gothic Semilight"/>
            </a:endParaRPr>
          </a:p>
          <a:p>
            <a:pPr marL="84455">
              <a:lnSpc>
                <a:spcPct val="100000"/>
              </a:lnSpc>
              <a:spcBef>
                <a:spcPts val="73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Enable</a:t>
            </a:r>
            <a:r>
              <a:rPr sz="650" spc="9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instant fault</a:t>
            </a:r>
            <a:r>
              <a:rPr sz="650" spc="6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detection</a:t>
            </a:r>
            <a:r>
              <a:rPr sz="650" spc="3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and</a:t>
            </a:r>
            <a:r>
              <a:rPr sz="650" spc="7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location</a:t>
            </a:r>
            <a:r>
              <a:rPr sz="650" spc="9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identification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170687" y="3773423"/>
            <a:ext cx="4316095" cy="570230"/>
            <a:chOff x="170687" y="3773423"/>
            <a:chExt cx="4316095" cy="570230"/>
          </a:xfrm>
        </p:grpSpPr>
        <p:sp>
          <p:nvSpPr>
            <p:cNvPr id="21" name="object 21"/>
            <p:cNvSpPr/>
            <p:nvPr/>
          </p:nvSpPr>
          <p:spPr>
            <a:xfrm>
              <a:off x="170687" y="3773423"/>
              <a:ext cx="4316095" cy="570230"/>
            </a:xfrm>
            <a:custGeom>
              <a:avLst/>
              <a:gdLst/>
              <a:ahLst/>
              <a:cxnLst/>
              <a:rect l="l" t="t" r="r" b="b"/>
              <a:pathLst>
                <a:path w="4316095" h="570229">
                  <a:moveTo>
                    <a:pt x="4315968" y="0"/>
                  </a:moveTo>
                  <a:lnTo>
                    <a:pt x="0" y="0"/>
                  </a:lnTo>
                  <a:lnTo>
                    <a:pt x="0" y="569976"/>
                  </a:lnTo>
                  <a:lnTo>
                    <a:pt x="4315968" y="569976"/>
                  </a:lnTo>
                  <a:lnTo>
                    <a:pt x="431596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70687" y="3773423"/>
              <a:ext cx="30480" cy="570230"/>
            </a:xfrm>
            <a:custGeom>
              <a:avLst/>
              <a:gdLst/>
              <a:ahLst/>
              <a:cxnLst/>
              <a:rect l="l" t="t" r="r" b="b"/>
              <a:pathLst>
                <a:path w="30480" h="570229">
                  <a:moveTo>
                    <a:pt x="30480" y="0"/>
                  </a:moveTo>
                  <a:lnTo>
                    <a:pt x="0" y="0"/>
                  </a:lnTo>
                  <a:lnTo>
                    <a:pt x="0" y="569976"/>
                  </a:lnTo>
                  <a:lnTo>
                    <a:pt x="30480" y="569976"/>
                  </a:lnTo>
                  <a:lnTo>
                    <a:pt x="30480" y="0"/>
                  </a:lnTo>
                  <a:close/>
                </a:path>
              </a:pathLst>
            </a:custGeom>
            <a:solidFill>
              <a:srgbClr val="0FB8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" name="object 2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86511" y="3886199"/>
              <a:ext cx="170688" cy="170687"/>
            </a:xfrm>
            <a:prstGeom prst="rect">
              <a:avLst/>
            </a:prstGeom>
          </p:spPr>
        </p:pic>
      </p:grpSp>
      <p:sp>
        <p:nvSpPr>
          <p:cNvPr id="24" name="object 24"/>
          <p:cNvSpPr txBox="1"/>
          <p:nvPr/>
        </p:nvSpPr>
        <p:spPr>
          <a:xfrm>
            <a:off x="201168" y="3895445"/>
            <a:ext cx="4285615" cy="3397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84455">
              <a:lnSpc>
                <a:spcPct val="100000"/>
              </a:lnSpc>
              <a:spcBef>
                <a:spcPts val="90"/>
              </a:spcBef>
              <a:tabLst>
                <a:tab pos="341630" algn="l"/>
              </a:tabLst>
            </a:pPr>
            <a:r>
              <a:rPr sz="975" spc="-75" baseline="4273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3</a:t>
            </a:r>
            <a:r>
              <a:rPr sz="975" baseline="4273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	</a:t>
            </a: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Implement</a:t>
            </a:r>
            <a:r>
              <a:rPr sz="800" spc="27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Low-cost</a:t>
            </a:r>
            <a:r>
              <a:rPr sz="800" spc="4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Solution</a:t>
            </a:r>
            <a:endParaRPr sz="800">
              <a:latin typeface="Malgun Gothic Semilight"/>
              <a:cs typeface="Malgun Gothic Semilight"/>
            </a:endParaRPr>
          </a:p>
          <a:p>
            <a:pPr marL="84455">
              <a:lnSpc>
                <a:spcPct val="100000"/>
              </a:lnSpc>
              <a:spcBef>
                <a:spcPts val="740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Use</a:t>
            </a:r>
            <a:r>
              <a:rPr sz="650" spc="8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affordable</a:t>
            </a:r>
            <a:r>
              <a:rPr sz="650" spc="14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hardware</a:t>
            </a:r>
            <a:r>
              <a:rPr sz="650" spc="1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components</a:t>
            </a:r>
            <a:r>
              <a:rPr sz="650" spc="114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(Arduino,</a:t>
            </a:r>
            <a:r>
              <a:rPr sz="650" spc="6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sensors)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170687" y="4428744"/>
            <a:ext cx="4316095" cy="573405"/>
            <a:chOff x="170687" y="4428744"/>
            <a:chExt cx="4316095" cy="573405"/>
          </a:xfrm>
        </p:grpSpPr>
        <p:sp>
          <p:nvSpPr>
            <p:cNvPr id="26" name="object 26"/>
            <p:cNvSpPr/>
            <p:nvPr/>
          </p:nvSpPr>
          <p:spPr>
            <a:xfrm>
              <a:off x="170687" y="4428744"/>
              <a:ext cx="4316095" cy="573405"/>
            </a:xfrm>
            <a:custGeom>
              <a:avLst/>
              <a:gdLst/>
              <a:ahLst/>
              <a:cxnLst/>
              <a:rect l="l" t="t" r="r" b="b"/>
              <a:pathLst>
                <a:path w="4316095" h="573404">
                  <a:moveTo>
                    <a:pt x="4315968" y="0"/>
                  </a:moveTo>
                  <a:lnTo>
                    <a:pt x="0" y="0"/>
                  </a:lnTo>
                  <a:lnTo>
                    <a:pt x="0" y="573023"/>
                  </a:lnTo>
                  <a:lnTo>
                    <a:pt x="4315968" y="573023"/>
                  </a:lnTo>
                  <a:lnTo>
                    <a:pt x="431596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70687" y="4428744"/>
              <a:ext cx="30480" cy="573405"/>
            </a:xfrm>
            <a:custGeom>
              <a:avLst/>
              <a:gdLst/>
              <a:ahLst/>
              <a:cxnLst/>
              <a:rect l="l" t="t" r="r" b="b"/>
              <a:pathLst>
                <a:path w="30480" h="573404">
                  <a:moveTo>
                    <a:pt x="30480" y="0"/>
                  </a:moveTo>
                  <a:lnTo>
                    <a:pt x="0" y="0"/>
                  </a:lnTo>
                  <a:lnTo>
                    <a:pt x="0" y="573023"/>
                  </a:lnTo>
                  <a:lnTo>
                    <a:pt x="30480" y="573023"/>
                  </a:lnTo>
                  <a:lnTo>
                    <a:pt x="30480" y="0"/>
                  </a:lnTo>
                  <a:close/>
                </a:path>
              </a:pathLst>
            </a:custGeom>
            <a:solidFill>
              <a:srgbClr val="0FB8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object 28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86511" y="4544568"/>
              <a:ext cx="170688" cy="170687"/>
            </a:xfrm>
            <a:prstGeom prst="rect">
              <a:avLst/>
            </a:prstGeom>
          </p:spPr>
        </p:pic>
      </p:grpSp>
      <p:sp>
        <p:nvSpPr>
          <p:cNvPr id="29" name="object 29"/>
          <p:cNvSpPr txBox="1"/>
          <p:nvPr/>
        </p:nvSpPr>
        <p:spPr>
          <a:xfrm>
            <a:off x="201168" y="4552594"/>
            <a:ext cx="4285615" cy="3403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4455">
              <a:lnSpc>
                <a:spcPct val="100000"/>
              </a:lnSpc>
              <a:spcBef>
                <a:spcPts val="95"/>
              </a:spcBef>
              <a:tabLst>
                <a:tab pos="341630" algn="l"/>
              </a:tabLst>
            </a:pPr>
            <a:r>
              <a:rPr sz="975" spc="-75" baseline="4273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4</a:t>
            </a:r>
            <a:r>
              <a:rPr sz="975" baseline="4273" dirty="0">
                <a:solidFill>
                  <a:srgbClr val="FFFFFF"/>
                </a:solidFill>
                <a:latin typeface="Malgun Gothic Semilight"/>
                <a:cs typeface="Malgun Gothic Semilight"/>
              </a:rPr>
              <a:t>	</a:t>
            </a: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Validate</a:t>
            </a:r>
            <a:r>
              <a:rPr sz="800" spc="204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System</a:t>
            </a:r>
            <a:r>
              <a:rPr sz="800" spc="4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Performance</a:t>
            </a:r>
            <a:endParaRPr sz="800">
              <a:latin typeface="Malgun Gothic Semilight"/>
              <a:cs typeface="Malgun Gothic Semilight"/>
            </a:endParaRPr>
          </a:p>
          <a:p>
            <a:pPr marL="84455">
              <a:lnSpc>
                <a:spcPct val="100000"/>
              </a:lnSpc>
              <a:spcBef>
                <a:spcPts val="73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Test</a:t>
            </a:r>
            <a:r>
              <a:rPr sz="650" spc="2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accuracy</a:t>
            </a:r>
            <a:r>
              <a:rPr sz="650" spc="8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and</a:t>
            </a:r>
            <a:r>
              <a:rPr sz="650" spc="7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reliability</a:t>
            </a:r>
            <a:r>
              <a:rPr sz="650" spc="2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in</a:t>
            </a:r>
            <a:r>
              <a:rPr sz="650" spc="3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laboratory</a:t>
            </a:r>
            <a:r>
              <a:rPr sz="650" spc="13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conditions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77799" y="490219"/>
            <a:ext cx="8737601" cy="194219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64254">
              <a:lnSpc>
                <a:spcPct val="100000"/>
              </a:lnSpc>
              <a:spcBef>
                <a:spcPts val="105"/>
              </a:spcBef>
            </a:pPr>
            <a:r>
              <a:rPr sz="10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Research</a:t>
            </a:r>
            <a:r>
              <a:rPr sz="1000" spc="2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100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Motivation</a:t>
            </a:r>
            <a:r>
              <a:rPr sz="1000" spc="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10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and</a:t>
            </a:r>
            <a:r>
              <a:rPr sz="1000" spc="-2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Goals</a:t>
            </a:r>
            <a:endParaRPr sz="1000" dirty="0">
              <a:latin typeface="Malgun Gothic Semilight"/>
              <a:cs typeface="Malgun Gothic Semilight"/>
            </a:endParaRPr>
          </a:p>
          <a:p>
            <a:pPr marL="365125">
              <a:lnSpc>
                <a:spcPct val="100000"/>
              </a:lnSpc>
              <a:spcBef>
                <a:spcPts val="1650"/>
              </a:spcBef>
            </a:pPr>
            <a:r>
              <a:rPr sz="1100" spc="45" dirty="0">
                <a:solidFill>
                  <a:srgbClr val="B81C1C"/>
                </a:solidFill>
                <a:latin typeface="Malgun Gothic Semilight"/>
                <a:cs typeface="Malgun Gothic Semilight"/>
              </a:rPr>
              <a:t>Problem</a:t>
            </a:r>
            <a:r>
              <a:rPr sz="1100" spc="30" dirty="0">
                <a:solidFill>
                  <a:srgbClr val="B81C1C"/>
                </a:solidFill>
                <a:latin typeface="Malgun Gothic Semilight"/>
                <a:cs typeface="Malgun Gothic Semilight"/>
              </a:rPr>
              <a:t> </a:t>
            </a:r>
            <a:r>
              <a:rPr sz="1100" spc="35" dirty="0">
                <a:solidFill>
                  <a:srgbClr val="B81C1C"/>
                </a:solidFill>
                <a:latin typeface="Malgun Gothic Semilight"/>
                <a:cs typeface="Malgun Gothic Semilight"/>
              </a:rPr>
              <a:t>Statement</a:t>
            </a:r>
            <a:endParaRPr lang="en-US" sz="1100" dirty="0">
              <a:latin typeface="Malgun Gothic Semilight"/>
              <a:cs typeface="Malgun Gothic Semilight"/>
            </a:endParaRPr>
          </a:p>
          <a:p>
            <a:pPr marL="339725">
              <a:lnSpc>
                <a:spcPct val="100000"/>
              </a:lnSpc>
              <a:spcBef>
                <a:spcPts val="1650"/>
              </a:spcBef>
            </a:pPr>
            <a:r>
              <a:rPr sz="900" spc="-2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Traditional</a:t>
            </a:r>
            <a:r>
              <a:rPr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fault</a:t>
            </a:r>
            <a:r>
              <a:rPr sz="900" spc="2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detection</a:t>
            </a:r>
            <a:r>
              <a:rPr sz="900" spc="-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methods</a:t>
            </a:r>
            <a:r>
              <a:rPr sz="900" spc="3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in</a:t>
            </a:r>
            <a:r>
              <a:rPr sz="900" spc="-1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transmission</a:t>
            </a:r>
            <a:r>
              <a:rPr sz="900" spc="4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lines </a:t>
            </a:r>
            <a:r>
              <a:rPr sz="900" spc="-2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are</a:t>
            </a:r>
            <a:r>
              <a:rPr lang="en-US"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  </a:t>
            </a:r>
            <a:r>
              <a:rPr sz="900" spc="10" dirty="0">
                <a:solidFill>
                  <a:srgbClr val="DC2525"/>
                </a:solidFill>
                <a:latin typeface="Malgun Gothic Semilight"/>
                <a:cs typeface="Malgun Gothic Semilight"/>
              </a:rPr>
              <a:t>not</a:t>
            </a:r>
            <a:r>
              <a:rPr sz="900" spc="140" dirty="0">
                <a:solidFill>
                  <a:srgbClr val="DC2525"/>
                </a:solidFill>
                <a:latin typeface="Malgun Gothic Semilight"/>
                <a:cs typeface="Malgun Gothic Semilight"/>
              </a:rPr>
              <a:t> </a:t>
            </a:r>
            <a:r>
              <a:rPr sz="900" spc="10" dirty="0">
                <a:solidFill>
                  <a:srgbClr val="DC2525"/>
                </a:solidFill>
                <a:latin typeface="Malgun Gothic Semilight"/>
                <a:cs typeface="Malgun Gothic Semilight"/>
              </a:rPr>
              <a:t>very</a:t>
            </a:r>
            <a:r>
              <a:rPr sz="900" spc="-45" dirty="0">
                <a:solidFill>
                  <a:srgbClr val="DC2525"/>
                </a:solidFill>
                <a:latin typeface="Malgun Gothic Semilight"/>
                <a:cs typeface="Malgun Gothic Semilight"/>
              </a:rPr>
              <a:t> </a:t>
            </a:r>
            <a:r>
              <a:rPr sz="900" spc="10" dirty="0">
                <a:solidFill>
                  <a:srgbClr val="DC2525"/>
                </a:solidFill>
                <a:latin typeface="Malgun Gothic Semilight"/>
                <a:cs typeface="Malgun Gothic Semilight"/>
              </a:rPr>
              <a:t>accurate</a:t>
            </a:r>
            <a:r>
              <a:rPr sz="900" spc="60" dirty="0">
                <a:solidFill>
                  <a:srgbClr val="DC2525"/>
                </a:solidFill>
                <a:latin typeface="Malgun Gothic Semilight"/>
                <a:cs typeface="Malgun Gothic Semilight"/>
              </a:rPr>
              <a:t> </a:t>
            </a:r>
            <a:r>
              <a:rPr sz="900" spc="10" dirty="0">
                <a:solidFill>
                  <a:srgbClr val="DC2525"/>
                </a:solidFill>
                <a:latin typeface="Malgun Gothic Semilight"/>
                <a:cs typeface="Malgun Gothic Semilight"/>
              </a:rPr>
              <a:t>and</a:t>
            </a:r>
            <a:r>
              <a:rPr sz="900" spc="50" dirty="0">
                <a:solidFill>
                  <a:srgbClr val="DC2525"/>
                </a:solidFill>
                <a:latin typeface="Malgun Gothic Semilight"/>
                <a:cs typeface="Malgun Gothic Semilight"/>
              </a:rPr>
              <a:t> </a:t>
            </a:r>
            <a:r>
              <a:rPr sz="900" spc="10" dirty="0">
                <a:solidFill>
                  <a:srgbClr val="DC2525"/>
                </a:solidFill>
                <a:latin typeface="Malgun Gothic Semilight"/>
                <a:cs typeface="Malgun Gothic Semilight"/>
              </a:rPr>
              <a:t>are</a:t>
            </a:r>
            <a:r>
              <a:rPr sz="900" spc="85" dirty="0">
                <a:solidFill>
                  <a:srgbClr val="DC2525"/>
                </a:solidFill>
                <a:latin typeface="Malgun Gothic Semilight"/>
                <a:cs typeface="Malgun Gothic Semilight"/>
              </a:rPr>
              <a:t> </a:t>
            </a:r>
            <a:r>
              <a:rPr sz="900" spc="-10" dirty="0">
                <a:solidFill>
                  <a:srgbClr val="DC2525"/>
                </a:solidFill>
                <a:latin typeface="Malgun Gothic Semilight"/>
                <a:cs typeface="Malgun Gothic Semilight"/>
              </a:rPr>
              <a:t>delayed</a:t>
            </a:r>
            <a:r>
              <a:rPr lang="en-US" sz="900" dirty="0">
                <a:latin typeface="Malgun Gothic Semilight"/>
                <a:cs typeface="Malgun Gothic Semilight"/>
              </a:rPr>
              <a:t>  </a:t>
            </a:r>
            <a:r>
              <a:rPr sz="90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Modern</a:t>
            </a:r>
            <a:r>
              <a:rPr sz="900" spc="-2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grids make</a:t>
            </a:r>
            <a:r>
              <a:rPr sz="90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it</a:t>
            </a:r>
            <a:r>
              <a:rPr sz="900" spc="-1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difficult</a:t>
            </a:r>
            <a:r>
              <a:rPr sz="900" spc="-6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for</a:t>
            </a:r>
            <a:r>
              <a:rPr sz="900" spc="4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traditional</a:t>
            </a:r>
            <a:r>
              <a:rPr sz="900" spc="-3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ways</a:t>
            </a:r>
            <a:r>
              <a:rPr sz="900" spc="5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of</a:t>
            </a:r>
            <a:r>
              <a:rPr sz="900" spc="6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detecting</a:t>
            </a:r>
            <a:r>
              <a:rPr sz="900" spc="-4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faults</a:t>
            </a:r>
            <a:r>
              <a:rPr sz="900" spc="-2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to</a:t>
            </a:r>
            <a:r>
              <a:rPr sz="900" spc="-1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keep</a:t>
            </a:r>
            <a:r>
              <a:rPr sz="900" spc="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up</a:t>
            </a:r>
            <a:r>
              <a:rPr sz="900" spc="-1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with</a:t>
            </a:r>
            <a:r>
              <a:rPr sz="900" spc="-7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the</a:t>
            </a:r>
            <a:r>
              <a:rPr sz="90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demands of</a:t>
            </a:r>
            <a:r>
              <a:rPr sz="900" spc="3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continuous</a:t>
            </a:r>
            <a:r>
              <a:rPr sz="900" spc="-5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power</a:t>
            </a:r>
            <a:r>
              <a:rPr sz="900" spc="1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90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supply.</a:t>
            </a:r>
            <a:endParaRPr sz="900" dirty="0">
              <a:latin typeface="Malgun Gothic Semilight"/>
              <a:cs typeface="Malgun Gothic Semilight"/>
            </a:endParaRPr>
          </a:p>
          <a:p>
            <a:pPr marL="339725">
              <a:spcBef>
                <a:spcPts val="775"/>
              </a:spcBef>
              <a:tabLst>
                <a:tab pos="4645660" algn="l"/>
              </a:tabLst>
            </a:pPr>
            <a:r>
              <a:rPr lang="en-GB"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There</a:t>
            </a:r>
            <a:r>
              <a:rPr lang="en-GB" sz="900" spc="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lang="en-GB"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is</a:t>
            </a:r>
            <a:r>
              <a:rPr lang="en-GB" sz="90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lang="en-GB"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a</a:t>
            </a:r>
            <a:r>
              <a:rPr lang="en-GB" sz="900" spc="-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lang="en-GB"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critical</a:t>
            </a:r>
            <a:r>
              <a:rPr lang="en-GB" sz="900" spc="-3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lang="en-GB"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need</a:t>
            </a:r>
            <a:r>
              <a:rPr lang="en-GB" sz="900" spc="-2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lang="en-GB"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for </a:t>
            </a:r>
            <a:r>
              <a:rPr lang="en-GB" sz="900" spc="-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a</a:t>
            </a:r>
            <a:r>
              <a:rPr lang="en-GB"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 </a:t>
            </a:r>
            <a:r>
              <a:rPr lang="en-GB" sz="900" spc="10" dirty="0">
                <a:solidFill>
                  <a:srgbClr val="DC2525"/>
                </a:solidFill>
                <a:latin typeface="Malgun Gothic Semilight"/>
                <a:cs typeface="Malgun Gothic Semilight"/>
              </a:rPr>
              <a:t>low-cost,</a:t>
            </a:r>
            <a:r>
              <a:rPr lang="en-GB" sz="900" spc="160" dirty="0">
                <a:solidFill>
                  <a:srgbClr val="DC2525"/>
                </a:solidFill>
                <a:latin typeface="Malgun Gothic Semilight"/>
                <a:cs typeface="Malgun Gothic Semilight"/>
              </a:rPr>
              <a:t> </a:t>
            </a:r>
            <a:r>
              <a:rPr lang="en-GB" sz="900" spc="10" dirty="0">
                <a:solidFill>
                  <a:srgbClr val="DC2525"/>
                </a:solidFill>
                <a:latin typeface="Malgun Gothic Semilight"/>
                <a:cs typeface="Malgun Gothic Semilight"/>
              </a:rPr>
              <a:t>accurate,</a:t>
            </a:r>
            <a:r>
              <a:rPr lang="en-GB" sz="900" spc="210" dirty="0">
                <a:solidFill>
                  <a:srgbClr val="DC2525"/>
                </a:solidFill>
                <a:latin typeface="Malgun Gothic Semilight"/>
                <a:cs typeface="Malgun Gothic Semilight"/>
              </a:rPr>
              <a:t> </a:t>
            </a:r>
            <a:r>
              <a:rPr lang="en-GB" sz="900" spc="10" dirty="0">
                <a:solidFill>
                  <a:srgbClr val="DC2525"/>
                </a:solidFill>
                <a:latin typeface="Malgun Gothic Semilight"/>
                <a:cs typeface="Malgun Gothic Semilight"/>
              </a:rPr>
              <a:t>and</a:t>
            </a:r>
            <a:r>
              <a:rPr lang="en-GB" sz="900" spc="185" dirty="0">
                <a:solidFill>
                  <a:srgbClr val="DC2525"/>
                </a:solidFill>
                <a:latin typeface="Malgun Gothic Semilight"/>
                <a:cs typeface="Malgun Gothic Semilight"/>
              </a:rPr>
              <a:t> </a:t>
            </a:r>
            <a:r>
              <a:rPr lang="en-GB" sz="900" spc="10" dirty="0">
                <a:solidFill>
                  <a:srgbClr val="DC2525"/>
                </a:solidFill>
                <a:latin typeface="Malgun Gothic Semilight"/>
                <a:cs typeface="Malgun Gothic Semilight"/>
              </a:rPr>
              <a:t>real-</a:t>
            </a:r>
            <a:r>
              <a:rPr lang="en-GB" sz="900" spc="30" dirty="0">
                <a:solidFill>
                  <a:srgbClr val="DC2525"/>
                </a:solidFill>
                <a:latin typeface="Malgun Gothic Semilight"/>
                <a:cs typeface="Malgun Gothic Semilight"/>
              </a:rPr>
              <a:t>time </a:t>
            </a:r>
            <a:r>
              <a:rPr lang="en-GB"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fault</a:t>
            </a:r>
            <a:r>
              <a:rPr lang="en-GB" sz="900" spc="3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lang="en-GB"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detection</a:t>
            </a:r>
            <a:r>
              <a:rPr lang="en-GB" sz="900" spc="-4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lang="en-GB" sz="90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system</a:t>
            </a:r>
            <a:r>
              <a:rPr lang="en-GB" sz="900" dirty="0">
                <a:latin typeface="Malgun Gothic Semilight"/>
                <a:cs typeface="Malgun Gothic Semilight"/>
              </a:rPr>
              <a:t> </a:t>
            </a:r>
            <a:r>
              <a:rPr lang="en-GB"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that can</a:t>
            </a:r>
            <a:r>
              <a:rPr lang="en-GB" sz="900" spc="2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lang="en-GB"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quickly</a:t>
            </a:r>
            <a:r>
              <a:rPr lang="en-GB" sz="900" spc="-3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lang="en-GB"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identify</a:t>
            </a:r>
            <a:r>
              <a:rPr lang="en-GB" sz="900" spc="-3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lang="en-GB"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and</a:t>
            </a:r>
            <a:r>
              <a:rPr lang="en-GB" sz="900" spc="-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lang="en-GB"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locate</a:t>
            </a:r>
            <a:r>
              <a:rPr lang="en-GB" sz="900" spc="-2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lang="en-GB"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faults</a:t>
            </a:r>
            <a:r>
              <a:rPr lang="en-GB" sz="900" spc="-1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lang="en-GB"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in</a:t>
            </a:r>
            <a:r>
              <a:rPr lang="en-GB" sz="900" spc="-3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lang="en-GB"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transmission</a:t>
            </a:r>
            <a:r>
              <a:rPr lang="en-GB" sz="900" spc="-6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lang="en-GB"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lines</a:t>
            </a:r>
            <a:r>
              <a:rPr lang="en-GB" sz="90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lang="en-GB"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to minimize</a:t>
            </a:r>
            <a:r>
              <a:rPr lang="en-GB" sz="900" spc="-2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lang="en-GB"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downtime</a:t>
            </a:r>
            <a:r>
              <a:rPr lang="en-GB" sz="900" spc="-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lang="en-GB"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and</a:t>
            </a:r>
            <a:r>
              <a:rPr lang="en-GB" sz="900" spc="-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lang="en-GB"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prevent cascading</a:t>
            </a:r>
            <a:r>
              <a:rPr lang="en-GB" sz="900" spc="-6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lang="en-GB" sz="9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fai</a:t>
            </a:r>
            <a:r>
              <a:rPr lang="en-GB" sz="90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lures.</a:t>
            </a:r>
            <a:endParaRPr lang="en-GB" sz="900" dirty="0">
              <a:latin typeface="Malgun Gothic Semilight"/>
              <a:cs typeface="Malgun Gothic Semilight"/>
            </a:endParaRPr>
          </a:p>
          <a:p>
            <a:pPr marL="50800">
              <a:lnSpc>
                <a:spcPct val="100000"/>
              </a:lnSpc>
              <a:spcBef>
                <a:spcPts val="775"/>
              </a:spcBef>
              <a:tabLst>
                <a:tab pos="4645660" algn="l"/>
              </a:tabLst>
            </a:pPr>
            <a:endParaRPr lang="en-US" sz="900" dirty="0">
              <a:solidFill>
                <a:srgbClr val="1F2937"/>
              </a:solidFill>
              <a:latin typeface="Malgun Gothic Semilight"/>
              <a:cs typeface="Malgun Gothic Semilight"/>
            </a:endParaRPr>
          </a:p>
          <a:p>
            <a:pPr marL="50800">
              <a:lnSpc>
                <a:spcPct val="100000"/>
              </a:lnSpc>
              <a:spcBef>
                <a:spcPts val="775"/>
              </a:spcBef>
              <a:tabLst>
                <a:tab pos="4645660" algn="l"/>
              </a:tabLst>
            </a:pPr>
            <a:r>
              <a:rPr sz="11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Research</a:t>
            </a:r>
            <a:r>
              <a:rPr sz="1100" spc="28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1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Objectives</a:t>
            </a:r>
            <a:r>
              <a:rPr sz="11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	Research</a:t>
            </a:r>
            <a:r>
              <a:rPr sz="1100" spc="28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100" spc="4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Motivation</a:t>
            </a:r>
            <a:endParaRPr sz="1100" dirty="0">
              <a:latin typeface="Malgun Gothic Semilight"/>
              <a:cs typeface="Malgun Gothic Semilight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4658867" y="2458211"/>
            <a:ext cx="4316095" cy="1859280"/>
            <a:chOff x="4658867" y="2458211"/>
            <a:chExt cx="4316095" cy="1859280"/>
          </a:xfrm>
        </p:grpSpPr>
        <p:sp>
          <p:nvSpPr>
            <p:cNvPr id="32" name="object 32"/>
            <p:cNvSpPr/>
            <p:nvPr/>
          </p:nvSpPr>
          <p:spPr>
            <a:xfrm>
              <a:off x="4658867" y="2458211"/>
              <a:ext cx="4316095" cy="1859280"/>
            </a:xfrm>
            <a:custGeom>
              <a:avLst/>
              <a:gdLst/>
              <a:ahLst/>
              <a:cxnLst/>
              <a:rect l="l" t="t" r="r" b="b"/>
              <a:pathLst>
                <a:path w="4316095" h="1859279">
                  <a:moveTo>
                    <a:pt x="4315968" y="0"/>
                  </a:moveTo>
                  <a:lnTo>
                    <a:pt x="0" y="0"/>
                  </a:lnTo>
                  <a:lnTo>
                    <a:pt x="0" y="1859280"/>
                  </a:lnTo>
                  <a:lnTo>
                    <a:pt x="4315968" y="1859280"/>
                  </a:lnTo>
                  <a:lnTo>
                    <a:pt x="4315968" y="0"/>
                  </a:lnTo>
                  <a:close/>
                </a:path>
              </a:pathLst>
            </a:custGeom>
            <a:solidFill>
              <a:srgbClr val="DBEA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" name="object 3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828031" y="2657855"/>
              <a:ext cx="131063" cy="128016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828031" y="3057143"/>
              <a:ext cx="131063" cy="128016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828031" y="3456431"/>
              <a:ext cx="82296" cy="131064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828031" y="3858767"/>
              <a:ext cx="131063" cy="128015"/>
            </a:xfrm>
            <a:prstGeom prst="rect">
              <a:avLst/>
            </a:prstGeom>
          </p:spPr>
        </p:pic>
      </p:grpSp>
      <p:sp>
        <p:nvSpPr>
          <p:cNvPr id="37" name="object 37"/>
          <p:cNvSpPr txBox="1"/>
          <p:nvPr/>
        </p:nvSpPr>
        <p:spPr>
          <a:xfrm>
            <a:off x="4658867" y="2458211"/>
            <a:ext cx="4316095" cy="1859280"/>
          </a:xfrm>
          <a:prstGeom prst="rect">
            <a:avLst/>
          </a:prstGeom>
          <a:ln w="3175">
            <a:solidFill>
              <a:srgbClr val="3A82F6"/>
            </a:solidFill>
          </a:ln>
        </p:spPr>
        <p:txBody>
          <a:bodyPr vert="horz" wrap="square" lIns="0" tIns="5969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70"/>
              </a:spcBef>
            </a:pPr>
            <a:endParaRPr sz="800">
              <a:latin typeface="Times New Roman"/>
              <a:cs typeface="Times New Roman"/>
            </a:endParaRPr>
          </a:p>
          <a:p>
            <a:pPr marL="386080">
              <a:lnSpc>
                <a:spcPct val="100000"/>
              </a:lnSpc>
            </a:pP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Increasing</a:t>
            </a:r>
            <a:r>
              <a:rPr sz="800" spc="18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Power</a:t>
            </a:r>
            <a:r>
              <a:rPr sz="800" spc="4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Demand</a:t>
            </a:r>
            <a:endParaRPr sz="800">
              <a:latin typeface="Malgun Gothic Semilight"/>
              <a:cs typeface="Malgun Gothic Semilight"/>
            </a:endParaRPr>
          </a:p>
          <a:p>
            <a:pPr marL="386080">
              <a:lnSpc>
                <a:spcPct val="100000"/>
              </a:lnSpc>
              <a:spcBef>
                <a:spcPts val="400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Growing</a:t>
            </a:r>
            <a:r>
              <a:rPr sz="650" spc="12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electricity</a:t>
            </a:r>
            <a:r>
              <a:rPr sz="650" spc="2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consumption</a:t>
            </a:r>
            <a:r>
              <a:rPr sz="650" spc="12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requires</a:t>
            </a:r>
            <a:r>
              <a:rPr sz="650" spc="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more</a:t>
            </a:r>
            <a:r>
              <a:rPr sz="650" spc="114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reliable</a:t>
            </a:r>
            <a:r>
              <a:rPr sz="650" spc="12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systems</a:t>
            </a:r>
            <a:endParaRPr sz="650">
              <a:latin typeface="Malgun Gothic Semilight"/>
              <a:cs typeface="Malgun Gothic Semilight"/>
            </a:endParaRPr>
          </a:p>
          <a:p>
            <a:pPr marL="386080">
              <a:lnSpc>
                <a:spcPct val="100000"/>
              </a:lnSpc>
              <a:spcBef>
                <a:spcPts val="1010"/>
              </a:spcBef>
            </a:pP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AI</a:t>
            </a:r>
            <a:r>
              <a:rPr sz="800" spc="8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Technology</a:t>
            </a:r>
            <a:r>
              <a:rPr sz="800" spc="13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Advancement</a:t>
            </a:r>
            <a:endParaRPr sz="800">
              <a:latin typeface="Malgun Gothic Semilight"/>
              <a:cs typeface="Malgun Gothic Semilight"/>
            </a:endParaRPr>
          </a:p>
          <a:p>
            <a:pPr marL="386080">
              <a:lnSpc>
                <a:spcPct val="100000"/>
              </a:lnSpc>
              <a:spcBef>
                <a:spcPts val="400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Modern</a:t>
            </a:r>
            <a:r>
              <a:rPr sz="650" spc="8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AI</a:t>
            </a:r>
            <a:r>
              <a:rPr sz="650" spc="1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capabilities</a:t>
            </a:r>
            <a:r>
              <a:rPr sz="650" spc="5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enable</a:t>
            </a:r>
            <a:r>
              <a:rPr sz="650" spc="8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intelligent</a:t>
            </a:r>
            <a:r>
              <a:rPr sz="650" spc="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fault</a:t>
            </a:r>
            <a:r>
              <a:rPr sz="650" spc="7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detection</a:t>
            </a:r>
            <a:endParaRPr sz="650">
              <a:latin typeface="Malgun Gothic Semilight"/>
              <a:cs typeface="Malgun Gothic Semilight"/>
            </a:endParaRPr>
          </a:p>
          <a:p>
            <a:pPr marL="337820">
              <a:lnSpc>
                <a:spcPct val="100000"/>
              </a:lnSpc>
              <a:spcBef>
                <a:spcPts val="1015"/>
              </a:spcBef>
            </a:pP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Economic</a:t>
            </a:r>
            <a:r>
              <a:rPr sz="800" spc="12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Impact</a:t>
            </a:r>
            <a:endParaRPr sz="800">
              <a:latin typeface="Malgun Gothic Semilight"/>
              <a:cs typeface="Malgun Gothic Semilight"/>
            </a:endParaRPr>
          </a:p>
          <a:p>
            <a:pPr marL="337820">
              <a:lnSpc>
                <a:spcPct val="100000"/>
              </a:lnSpc>
              <a:spcBef>
                <a:spcPts val="395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Reducing</a:t>
            </a:r>
            <a:r>
              <a:rPr sz="650" spc="3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outage</a:t>
            </a:r>
            <a:r>
              <a:rPr sz="650" spc="1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costs</a:t>
            </a:r>
            <a:r>
              <a:rPr sz="650" spc="8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and</a:t>
            </a:r>
            <a:r>
              <a:rPr sz="650" spc="9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maintenance</a:t>
            </a:r>
            <a:r>
              <a:rPr sz="650" spc="1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expenses</a:t>
            </a:r>
            <a:endParaRPr sz="650">
              <a:latin typeface="Malgun Gothic Semilight"/>
              <a:cs typeface="Malgun Gothic Semilight"/>
            </a:endParaRPr>
          </a:p>
          <a:p>
            <a:pPr marL="386080">
              <a:lnSpc>
                <a:spcPct val="100000"/>
              </a:lnSpc>
              <a:spcBef>
                <a:spcPts val="1015"/>
              </a:spcBef>
            </a:pP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Smart</a:t>
            </a:r>
            <a:r>
              <a:rPr sz="800" spc="9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Grid</a:t>
            </a:r>
            <a:r>
              <a:rPr sz="800" spc="9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Integration</a:t>
            </a:r>
            <a:endParaRPr sz="800">
              <a:latin typeface="Malgun Gothic Semilight"/>
              <a:cs typeface="Malgun Gothic Semilight"/>
            </a:endParaRPr>
          </a:p>
          <a:p>
            <a:pPr marL="386080">
              <a:lnSpc>
                <a:spcPct val="100000"/>
              </a:lnSpc>
              <a:spcBef>
                <a:spcPts val="400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Supporting</a:t>
            </a:r>
            <a:r>
              <a:rPr sz="650" spc="1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the</a:t>
            </a:r>
            <a:r>
              <a:rPr sz="650" spc="6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transition</a:t>
            </a:r>
            <a:r>
              <a:rPr sz="650" spc="2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to</a:t>
            </a:r>
            <a:r>
              <a:rPr sz="650" spc="7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intelligent</a:t>
            </a:r>
            <a:r>
              <a:rPr sz="650" spc="1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power</a:t>
            </a:r>
            <a:r>
              <a:rPr sz="650" spc="12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systems</a:t>
            </a:r>
            <a:endParaRPr sz="650">
              <a:latin typeface="Malgun Gothic Semilight"/>
              <a:cs typeface="Malgun Gothic Semiligh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502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761488" y="249935"/>
            <a:ext cx="240792" cy="213360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650" b="1" dirty="0">
                <a:latin typeface="Trebuchet MS"/>
                <a:cs typeface="Trebuchet MS"/>
              </a:rPr>
              <a:t>System</a:t>
            </a:r>
            <a:r>
              <a:rPr sz="1650" b="1" spc="-85" dirty="0">
                <a:latin typeface="Trebuchet MS"/>
                <a:cs typeface="Trebuchet MS"/>
              </a:rPr>
              <a:t> </a:t>
            </a:r>
            <a:r>
              <a:rPr sz="1650" b="1" dirty="0">
                <a:latin typeface="Trebuchet MS"/>
                <a:cs typeface="Trebuchet MS"/>
              </a:rPr>
              <a:t>Architecture</a:t>
            </a:r>
            <a:r>
              <a:rPr sz="1650" b="1" spc="65" dirty="0">
                <a:latin typeface="Trebuchet MS"/>
                <a:cs typeface="Trebuchet MS"/>
              </a:rPr>
              <a:t> </a:t>
            </a:r>
            <a:r>
              <a:rPr sz="1650" b="1" spc="-10" dirty="0">
                <a:latin typeface="Trebuchet MS"/>
                <a:cs typeface="Trebuchet MS"/>
              </a:rPr>
              <a:t>Overview</a:t>
            </a:r>
            <a:endParaRPr sz="165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95827" y="546937"/>
            <a:ext cx="1825625" cy="1797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000" spc="-10" dirty="0">
                <a:solidFill>
                  <a:srgbClr val="4A5462"/>
                </a:solidFill>
                <a:latin typeface="Leelawadee UI"/>
                <a:cs typeface="Leelawadee UI"/>
              </a:rPr>
              <a:t>Three-</a:t>
            </a:r>
            <a:r>
              <a:rPr sz="1000" dirty="0">
                <a:solidFill>
                  <a:srgbClr val="4A5462"/>
                </a:solidFill>
                <a:latin typeface="Leelawadee UI"/>
                <a:cs typeface="Leelawadee UI"/>
              </a:rPr>
              <a:t>Layer</a:t>
            </a:r>
            <a:r>
              <a:rPr sz="1000" spc="1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1000" spc="-10" dirty="0">
                <a:solidFill>
                  <a:srgbClr val="4A5462"/>
                </a:solidFill>
                <a:latin typeface="Leelawadee UI"/>
                <a:cs typeface="Leelawadee UI"/>
              </a:rPr>
              <a:t>Architecture</a:t>
            </a:r>
            <a:r>
              <a:rPr sz="1000" spc="8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1000" spc="-10" dirty="0">
                <a:solidFill>
                  <a:srgbClr val="4A5462"/>
                </a:solidFill>
                <a:latin typeface="Leelawadee UI"/>
                <a:cs typeface="Leelawadee UI"/>
              </a:rPr>
              <a:t>Design</a:t>
            </a:r>
            <a:endParaRPr sz="1000">
              <a:latin typeface="Leelawadee UI"/>
              <a:cs typeface="Leelawadee U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72212" y="803147"/>
            <a:ext cx="2819400" cy="2685415"/>
            <a:chOff x="172212" y="803147"/>
            <a:chExt cx="2819400" cy="2685415"/>
          </a:xfrm>
        </p:grpSpPr>
        <p:sp>
          <p:nvSpPr>
            <p:cNvPr id="7" name="object 7"/>
            <p:cNvSpPr/>
            <p:nvPr/>
          </p:nvSpPr>
          <p:spPr>
            <a:xfrm>
              <a:off x="172212" y="803147"/>
              <a:ext cx="2819400" cy="2685415"/>
            </a:xfrm>
            <a:custGeom>
              <a:avLst/>
              <a:gdLst/>
              <a:ahLst/>
              <a:cxnLst/>
              <a:rect l="l" t="t" r="r" b="b"/>
              <a:pathLst>
                <a:path w="2819400" h="2685415">
                  <a:moveTo>
                    <a:pt x="2819400" y="0"/>
                  </a:moveTo>
                  <a:lnTo>
                    <a:pt x="0" y="0"/>
                  </a:lnTo>
                  <a:lnTo>
                    <a:pt x="0" y="2685288"/>
                  </a:lnTo>
                  <a:lnTo>
                    <a:pt x="2819400" y="2685288"/>
                  </a:lnTo>
                  <a:lnTo>
                    <a:pt x="28194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87423" y="993647"/>
              <a:ext cx="188975" cy="21336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399287" y="1600199"/>
              <a:ext cx="2362200" cy="399415"/>
            </a:xfrm>
            <a:custGeom>
              <a:avLst/>
              <a:gdLst/>
              <a:ahLst/>
              <a:cxnLst/>
              <a:rect l="l" t="t" r="r" b="b"/>
              <a:pathLst>
                <a:path w="2362200" h="399414">
                  <a:moveTo>
                    <a:pt x="2362200" y="0"/>
                  </a:moveTo>
                  <a:lnTo>
                    <a:pt x="0" y="0"/>
                  </a:lnTo>
                  <a:lnTo>
                    <a:pt x="0" y="399288"/>
                  </a:lnTo>
                  <a:lnTo>
                    <a:pt x="2362200" y="399288"/>
                  </a:lnTo>
                  <a:lnTo>
                    <a:pt x="2362200" y="0"/>
                  </a:lnTo>
                  <a:close/>
                </a:path>
              </a:pathLst>
            </a:custGeom>
            <a:solidFill>
              <a:srgbClr val="1E40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18031" y="1743455"/>
              <a:ext cx="115824" cy="112775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399287" y="2057399"/>
              <a:ext cx="2362200" cy="399415"/>
            </a:xfrm>
            <a:custGeom>
              <a:avLst/>
              <a:gdLst/>
              <a:ahLst/>
              <a:cxnLst/>
              <a:rect l="l" t="t" r="r" b="b"/>
              <a:pathLst>
                <a:path w="2362200" h="399414">
                  <a:moveTo>
                    <a:pt x="2362200" y="0"/>
                  </a:moveTo>
                  <a:lnTo>
                    <a:pt x="0" y="0"/>
                  </a:lnTo>
                  <a:lnTo>
                    <a:pt x="0" y="399288"/>
                  </a:lnTo>
                  <a:lnTo>
                    <a:pt x="2362200" y="399288"/>
                  </a:lnTo>
                  <a:lnTo>
                    <a:pt x="2362200" y="0"/>
                  </a:lnTo>
                  <a:close/>
                </a:path>
              </a:pathLst>
            </a:custGeom>
            <a:solidFill>
              <a:srgbClr val="1E40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92480" y="2200655"/>
              <a:ext cx="85344" cy="112775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399287" y="2514599"/>
              <a:ext cx="2362200" cy="399415"/>
            </a:xfrm>
            <a:custGeom>
              <a:avLst/>
              <a:gdLst/>
              <a:ahLst/>
              <a:cxnLst/>
              <a:rect l="l" t="t" r="r" b="b"/>
              <a:pathLst>
                <a:path w="2362200" h="399414">
                  <a:moveTo>
                    <a:pt x="2362200" y="0"/>
                  </a:moveTo>
                  <a:lnTo>
                    <a:pt x="0" y="0"/>
                  </a:lnTo>
                  <a:lnTo>
                    <a:pt x="0" y="399288"/>
                  </a:lnTo>
                  <a:lnTo>
                    <a:pt x="2362200" y="399288"/>
                  </a:lnTo>
                  <a:lnTo>
                    <a:pt x="2362200" y="0"/>
                  </a:lnTo>
                  <a:close/>
                </a:path>
              </a:pathLst>
            </a:custGeom>
            <a:solidFill>
              <a:srgbClr val="1E40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44295" y="2657855"/>
              <a:ext cx="143256" cy="112775"/>
            </a:xfrm>
            <a:prstGeom prst="rect">
              <a:avLst/>
            </a:prstGeom>
          </p:spPr>
        </p:pic>
      </p:grpSp>
      <p:sp>
        <p:nvSpPr>
          <p:cNvPr id="15" name="object 15"/>
          <p:cNvSpPr txBox="1"/>
          <p:nvPr/>
        </p:nvSpPr>
        <p:spPr>
          <a:xfrm>
            <a:off x="172212" y="803147"/>
            <a:ext cx="2819400" cy="2685415"/>
          </a:xfrm>
          <a:prstGeom prst="rect">
            <a:avLst/>
          </a:prstGeom>
          <a:ln w="3175">
            <a:solidFill>
              <a:srgbClr val="3A82F6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20"/>
              </a:spcBef>
            </a:pPr>
            <a:endParaRPr sz="1000">
              <a:latin typeface="Times New Roman"/>
              <a:cs typeface="Times New Roman"/>
            </a:endParaRPr>
          </a:p>
          <a:p>
            <a:pPr marL="67945" algn="ctr">
              <a:lnSpc>
                <a:spcPct val="100000"/>
              </a:lnSpc>
            </a:pPr>
            <a:r>
              <a:rPr sz="1000" b="1" dirty="0">
                <a:solidFill>
                  <a:srgbClr val="1F2937"/>
                </a:solidFill>
                <a:latin typeface="Trebuchet MS"/>
                <a:cs typeface="Trebuchet MS"/>
              </a:rPr>
              <a:t>Data</a:t>
            </a:r>
            <a:r>
              <a:rPr sz="1000" b="1" spc="8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1000" b="1" dirty="0">
                <a:solidFill>
                  <a:srgbClr val="1F2937"/>
                </a:solidFill>
                <a:latin typeface="Trebuchet MS"/>
                <a:cs typeface="Trebuchet MS"/>
              </a:rPr>
              <a:t>Acquisition</a:t>
            </a:r>
            <a:r>
              <a:rPr sz="1000" b="1" spc="18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1000" b="1" spc="-20" dirty="0">
                <a:solidFill>
                  <a:srgbClr val="1F2937"/>
                </a:solidFill>
                <a:latin typeface="Trebuchet MS"/>
                <a:cs typeface="Trebuchet MS"/>
              </a:rPr>
              <a:t>Layer</a:t>
            </a:r>
            <a:endParaRPr sz="10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720"/>
              </a:spcBef>
            </a:pPr>
            <a:endParaRPr sz="1000">
              <a:latin typeface="Trebuchet MS"/>
              <a:cs typeface="Trebuchet MS"/>
            </a:endParaRPr>
          </a:p>
          <a:p>
            <a:pPr marL="239395" algn="ctr">
              <a:lnSpc>
                <a:spcPct val="100000"/>
              </a:lnSpc>
            </a:pPr>
            <a:r>
              <a:rPr sz="900" dirty="0">
                <a:solidFill>
                  <a:srgbClr val="FFFFFF"/>
                </a:solidFill>
                <a:latin typeface="Leelawadee UI"/>
                <a:cs typeface="Leelawadee UI"/>
              </a:rPr>
              <a:t>Arduino</a:t>
            </a:r>
            <a:r>
              <a:rPr sz="900" spc="-75" dirty="0">
                <a:solidFill>
                  <a:srgbClr val="FFFFFF"/>
                </a:solidFill>
                <a:latin typeface="Leelawadee UI"/>
                <a:cs typeface="Leelawadee UI"/>
              </a:rPr>
              <a:t> </a:t>
            </a:r>
            <a:r>
              <a:rPr sz="900" spc="-10" dirty="0">
                <a:solidFill>
                  <a:srgbClr val="FFFFFF"/>
                </a:solidFill>
                <a:latin typeface="Leelawadee UI"/>
                <a:cs typeface="Leelawadee UI"/>
              </a:rPr>
              <a:t>Platform</a:t>
            </a:r>
            <a:endParaRPr sz="900">
              <a:latin typeface="Leelawadee UI"/>
              <a:cs typeface="Leelawadee UI"/>
            </a:endParaRPr>
          </a:p>
          <a:p>
            <a:pPr marL="869315" marR="649605" algn="ctr">
              <a:lnSpc>
                <a:spcPct val="333600"/>
              </a:lnSpc>
            </a:pPr>
            <a:r>
              <a:rPr sz="900" spc="-55" dirty="0">
                <a:solidFill>
                  <a:srgbClr val="FFFFFF"/>
                </a:solidFill>
                <a:latin typeface="Leelawadee UI"/>
                <a:cs typeface="Leelawadee UI"/>
              </a:rPr>
              <a:t>ZMPT101B</a:t>
            </a:r>
            <a:r>
              <a:rPr sz="900" spc="5" dirty="0">
                <a:solidFill>
                  <a:srgbClr val="FFFFFF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FFFFFF"/>
                </a:solidFill>
                <a:latin typeface="Leelawadee UI"/>
                <a:cs typeface="Leelawadee UI"/>
              </a:rPr>
              <a:t>Voltage</a:t>
            </a:r>
            <a:r>
              <a:rPr sz="900" spc="-25" dirty="0">
                <a:solidFill>
                  <a:srgbClr val="FFFFFF"/>
                </a:solidFill>
                <a:latin typeface="Leelawadee UI"/>
                <a:cs typeface="Leelawadee UI"/>
              </a:rPr>
              <a:t> </a:t>
            </a:r>
            <a:r>
              <a:rPr sz="900" spc="-10" dirty="0">
                <a:solidFill>
                  <a:srgbClr val="FFFFFF"/>
                </a:solidFill>
                <a:latin typeface="Leelawadee UI"/>
                <a:cs typeface="Leelawadee UI"/>
              </a:rPr>
              <a:t>Sensor </a:t>
            </a:r>
            <a:r>
              <a:rPr sz="900" spc="-30" dirty="0">
                <a:solidFill>
                  <a:srgbClr val="FFFFFF"/>
                </a:solidFill>
                <a:latin typeface="Leelawadee UI"/>
                <a:cs typeface="Leelawadee UI"/>
              </a:rPr>
              <a:t>ACS712</a:t>
            </a:r>
            <a:r>
              <a:rPr sz="900" spc="-15" dirty="0">
                <a:solidFill>
                  <a:srgbClr val="FFFFFF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FFFFFF"/>
                </a:solidFill>
                <a:latin typeface="Leelawadee UI"/>
                <a:cs typeface="Leelawadee UI"/>
              </a:rPr>
              <a:t>Current</a:t>
            </a:r>
            <a:r>
              <a:rPr sz="900" spc="5" dirty="0">
                <a:solidFill>
                  <a:srgbClr val="FFFFFF"/>
                </a:solidFill>
                <a:latin typeface="Leelawadee UI"/>
                <a:cs typeface="Leelawadee UI"/>
              </a:rPr>
              <a:t> </a:t>
            </a:r>
            <a:r>
              <a:rPr sz="900" spc="-10" dirty="0">
                <a:solidFill>
                  <a:srgbClr val="FFFFFF"/>
                </a:solidFill>
                <a:latin typeface="Leelawadee UI"/>
                <a:cs typeface="Leelawadee UI"/>
              </a:rPr>
              <a:t>Sensor</a:t>
            </a:r>
            <a:endParaRPr sz="900">
              <a:latin typeface="Leelawadee UI"/>
              <a:cs typeface="Leelawadee UI"/>
            </a:endParaRPr>
          </a:p>
          <a:p>
            <a:pPr>
              <a:lnSpc>
                <a:spcPct val="100000"/>
              </a:lnSpc>
              <a:spcBef>
                <a:spcPts val="1175"/>
              </a:spcBef>
            </a:pPr>
            <a:endParaRPr sz="900">
              <a:latin typeface="Leelawadee UI"/>
              <a:cs typeface="Leelawadee UI"/>
            </a:endParaRPr>
          </a:p>
          <a:p>
            <a:pPr marL="64135" algn="ctr">
              <a:lnSpc>
                <a:spcPct val="100000"/>
              </a:lnSpc>
              <a:spcBef>
                <a:spcPts val="5"/>
              </a:spcBef>
            </a:pPr>
            <a:r>
              <a:rPr sz="800" spc="-10" dirty="0">
                <a:solidFill>
                  <a:srgbClr val="4A5462"/>
                </a:solidFill>
                <a:latin typeface="Leelawadee UI"/>
                <a:cs typeface="Leelawadee UI"/>
              </a:rPr>
              <a:t>Collects</a:t>
            </a:r>
            <a:r>
              <a:rPr sz="800" spc="-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800" spc="-60" dirty="0">
                <a:solidFill>
                  <a:srgbClr val="4A5462"/>
                </a:solidFill>
                <a:latin typeface="Leelawadee UI"/>
                <a:cs typeface="Leelawadee UI"/>
              </a:rPr>
              <a:t>100</a:t>
            </a:r>
            <a:r>
              <a:rPr sz="800" spc="-2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4A5462"/>
                </a:solidFill>
                <a:latin typeface="Leelawadee UI"/>
                <a:cs typeface="Leelawadee UI"/>
              </a:rPr>
              <a:t>voltage</a:t>
            </a:r>
            <a:r>
              <a:rPr sz="800" spc="-1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800" dirty="0">
                <a:solidFill>
                  <a:srgbClr val="4A5462"/>
                </a:solidFill>
                <a:latin typeface="Leelawadee UI"/>
                <a:cs typeface="Leelawadee UI"/>
              </a:rPr>
              <a:t>and</a:t>
            </a:r>
            <a:r>
              <a:rPr sz="800" spc="-2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800" spc="-60" dirty="0">
                <a:solidFill>
                  <a:srgbClr val="4A5462"/>
                </a:solidFill>
                <a:latin typeface="Leelawadee UI"/>
                <a:cs typeface="Leelawadee UI"/>
              </a:rPr>
              <a:t>100</a:t>
            </a:r>
            <a:r>
              <a:rPr sz="800" spc="-2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4A5462"/>
                </a:solidFill>
                <a:latin typeface="Leelawadee UI"/>
                <a:cs typeface="Leelawadee UI"/>
              </a:rPr>
              <a:t>current</a:t>
            </a:r>
            <a:r>
              <a:rPr sz="800" spc="-1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4A5462"/>
                </a:solidFill>
                <a:latin typeface="Leelawadee UI"/>
                <a:cs typeface="Leelawadee UI"/>
              </a:rPr>
              <a:t>samples</a:t>
            </a:r>
            <a:r>
              <a:rPr sz="800" spc="1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800" dirty="0">
                <a:solidFill>
                  <a:srgbClr val="4A5462"/>
                </a:solidFill>
                <a:latin typeface="Leelawadee UI"/>
                <a:cs typeface="Leelawadee UI"/>
              </a:rPr>
              <a:t>per</a:t>
            </a:r>
            <a:r>
              <a:rPr sz="800" spc="-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800" spc="-20" dirty="0">
                <a:solidFill>
                  <a:srgbClr val="4A5462"/>
                </a:solidFill>
                <a:latin typeface="Leelawadee UI"/>
                <a:cs typeface="Leelawadee UI"/>
              </a:rPr>
              <a:t>cycle</a:t>
            </a:r>
            <a:endParaRPr sz="800">
              <a:latin typeface="Leelawadee UI"/>
              <a:cs typeface="Leelawadee UI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3162300" y="803147"/>
            <a:ext cx="2819400" cy="2685415"/>
            <a:chOff x="3162300" y="803147"/>
            <a:chExt cx="2819400" cy="2685415"/>
          </a:xfrm>
        </p:grpSpPr>
        <p:sp>
          <p:nvSpPr>
            <p:cNvPr id="17" name="object 17"/>
            <p:cNvSpPr/>
            <p:nvPr/>
          </p:nvSpPr>
          <p:spPr>
            <a:xfrm>
              <a:off x="3162300" y="803147"/>
              <a:ext cx="2819400" cy="2685415"/>
            </a:xfrm>
            <a:custGeom>
              <a:avLst/>
              <a:gdLst/>
              <a:ahLst/>
              <a:cxnLst/>
              <a:rect l="l" t="t" r="r" b="b"/>
              <a:pathLst>
                <a:path w="2819400" h="2685415">
                  <a:moveTo>
                    <a:pt x="2819400" y="0"/>
                  </a:moveTo>
                  <a:lnTo>
                    <a:pt x="0" y="0"/>
                  </a:lnTo>
                  <a:lnTo>
                    <a:pt x="0" y="2685288"/>
                  </a:lnTo>
                  <a:lnTo>
                    <a:pt x="2819400" y="2685288"/>
                  </a:lnTo>
                  <a:lnTo>
                    <a:pt x="28194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8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465319" y="1005839"/>
              <a:ext cx="213360" cy="213360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3389375" y="1612391"/>
              <a:ext cx="2362200" cy="399415"/>
            </a:xfrm>
            <a:custGeom>
              <a:avLst/>
              <a:gdLst/>
              <a:ahLst/>
              <a:cxnLst/>
              <a:rect l="l" t="t" r="r" b="b"/>
              <a:pathLst>
                <a:path w="2362200" h="399414">
                  <a:moveTo>
                    <a:pt x="2362200" y="0"/>
                  </a:moveTo>
                  <a:lnTo>
                    <a:pt x="0" y="0"/>
                  </a:lnTo>
                  <a:lnTo>
                    <a:pt x="0" y="399288"/>
                  </a:lnTo>
                  <a:lnTo>
                    <a:pt x="2362200" y="399288"/>
                  </a:lnTo>
                  <a:lnTo>
                    <a:pt x="2362200" y="0"/>
                  </a:lnTo>
                  <a:close/>
                </a:path>
              </a:pathLst>
            </a:custGeom>
            <a:solidFill>
              <a:srgbClr val="1E40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2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148327" y="1755647"/>
              <a:ext cx="85344" cy="112775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3389375" y="2069591"/>
              <a:ext cx="2362200" cy="399415"/>
            </a:xfrm>
            <a:custGeom>
              <a:avLst/>
              <a:gdLst/>
              <a:ahLst/>
              <a:cxnLst/>
              <a:rect l="l" t="t" r="r" b="b"/>
              <a:pathLst>
                <a:path w="2362200" h="399414">
                  <a:moveTo>
                    <a:pt x="2362200" y="0"/>
                  </a:moveTo>
                  <a:lnTo>
                    <a:pt x="0" y="0"/>
                  </a:lnTo>
                  <a:lnTo>
                    <a:pt x="0" y="399288"/>
                  </a:lnTo>
                  <a:lnTo>
                    <a:pt x="2362200" y="399288"/>
                  </a:lnTo>
                  <a:lnTo>
                    <a:pt x="2362200" y="0"/>
                  </a:lnTo>
                  <a:close/>
                </a:path>
              </a:pathLst>
            </a:custGeom>
            <a:solidFill>
              <a:srgbClr val="1E40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2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962400" y="2212847"/>
              <a:ext cx="143255" cy="112775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3389375" y="2526791"/>
              <a:ext cx="2362200" cy="399415"/>
            </a:xfrm>
            <a:custGeom>
              <a:avLst/>
              <a:gdLst/>
              <a:ahLst/>
              <a:cxnLst/>
              <a:rect l="l" t="t" r="r" b="b"/>
              <a:pathLst>
                <a:path w="2362200" h="399414">
                  <a:moveTo>
                    <a:pt x="2362200" y="0"/>
                  </a:moveTo>
                  <a:lnTo>
                    <a:pt x="0" y="0"/>
                  </a:lnTo>
                  <a:lnTo>
                    <a:pt x="0" y="399288"/>
                  </a:lnTo>
                  <a:lnTo>
                    <a:pt x="2362200" y="399288"/>
                  </a:lnTo>
                  <a:lnTo>
                    <a:pt x="2362200" y="0"/>
                  </a:lnTo>
                  <a:close/>
                </a:path>
              </a:pathLst>
            </a:custGeom>
            <a:solidFill>
              <a:srgbClr val="1E40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" name="object 2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032503" y="2670047"/>
              <a:ext cx="143255" cy="112775"/>
            </a:xfrm>
            <a:prstGeom prst="rect">
              <a:avLst/>
            </a:prstGeom>
          </p:spPr>
        </p:pic>
      </p:grpSp>
      <p:sp>
        <p:nvSpPr>
          <p:cNvPr id="25" name="object 25"/>
          <p:cNvSpPr txBox="1"/>
          <p:nvPr/>
        </p:nvSpPr>
        <p:spPr>
          <a:xfrm>
            <a:off x="3162300" y="803147"/>
            <a:ext cx="2819400" cy="2685415"/>
          </a:xfrm>
          <a:prstGeom prst="rect">
            <a:avLst/>
          </a:prstGeom>
          <a:ln w="3175">
            <a:solidFill>
              <a:srgbClr val="3A82F6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810"/>
              </a:spcBef>
            </a:pPr>
            <a:endParaRPr sz="1000">
              <a:latin typeface="Times New Roman"/>
              <a:cs typeface="Times New Roman"/>
            </a:endParaRPr>
          </a:p>
          <a:p>
            <a:pPr marL="69215" algn="ctr">
              <a:lnSpc>
                <a:spcPct val="100000"/>
              </a:lnSpc>
            </a:pPr>
            <a:r>
              <a:rPr sz="1000" b="1" dirty="0">
                <a:solidFill>
                  <a:srgbClr val="1F2937"/>
                </a:solidFill>
                <a:latin typeface="Trebuchet MS"/>
                <a:cs typeface="Trebuchet MS"/>
              </a:rPr>
              <a:t>Processing</a:t>
            </a:r>
            <a:r>
              <a:rPr sz="1000" b="1" spc="114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1000" b="1" spc="-20" dirty="0">
                <a:solidFill>
                  <a:srgbClr val="1F2937"/>
                </a:solidFill>
                <a:latin typeface="Trebuchet MS"/>
                <a:cs typeface="Trebuchet MS"/>
              </a:rPr>
              <a:t>Layer</a:t>
            </a:r>
            <a:endParaRPr sz="10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720"/>
              </a:spcBef>
            </a:pPr>
            <a:endParaRPr sz="1000">
              <a:latin typeface="Trebuchet MS"/>
              <a:cs typeface="Trebuchet MS"/>
            </a:endParaRPr>
          </a:p>
          <a:p>
            <a:pPr marL="216535" algn="ctr">
              <a:lnSpc>
                <a:spcPct val="100000"/>
              </a:lnSpc>
            </a:pPr>
            <a:r>
              <a:rPr sz="900" dirty="0">
                <a:solidFill>
                  <a:srgbClr val="FFFFFF"/>
                </a:solidFill>
                <a:latin typeface="Leelawadee UI"/>
                <a:cs typeface="Leelawadee UI"/>
              </a:rPr>
              <a:t>Raspberry</a:t>
            </a:r>
            <a:r>
              <a:rPr sz="900" spc="-40" dirty="0">
                <a:solidFill>
                  <a:srgbClr val="FFFFFF"/>
                </a:solidFill>
                <a:latin typeface="Leelawadee UI"/>
                <a:cs typeface="Leelawadee UI"/>
              </a:rPr>
              <a:t> </a:t>
            </a:r>
            <a:r>
              <a:rPr sz="900" spc="-25" dirty="0">
                <a:solidFill>
                  <a:srgbClr val="FFFFFF"/>
                </a:solidFill>
                <a:latin typeface="Leelawadee UI"/>
                <a:cs typeface="Leelawadee UI"/>
              </a:rPr>
              <a:t>Pi</a:t>
            </a:r>
            <a:endParaRPr sz="900">
              <a:latin typeface="Leelawadee UI"/>
              <a:cs typeface="Leelawadee UI"/>
            </a:endParaRPr>
          </a:p>
          <a:p>
            <a:pPr marL="1079500" marR="801370" algn="ctr">
              <a:lnSpc>
                <a:spcPct val="333500"/>
              </a:lnSpc>
            </a:pPr>
            <a:r>
              <a:rPr sz="900" dirty="0">
                <a:solidFill>
                  <a:srgbClr val="FFFFFF"/>
                </a:solidFill>
                <a:latin typeface="Leelawadee UI"/>
                <a:cs typeface="Leelawadee UI"/>
              </a:rPr>
              <a:t>Python</a:t>
            </a:r>
            <a:r>
              <a:rPr sz="900" spc="-45" dirty="0">
                <a:solidFill>
                  <a:srgbClr val="FFFFFF"/>
                </a:solidFill>
                <a:latin typeface="Leelawadee UI"/>
                <a:cs typeface="Leelawadee UI"/>
              </a:rPr>
              <a:t> </a:t>
            </a:r>
            <a:r>
              <a:rPr sz="900" spc="-10" dirty="0">
                <a:solidFill>
                  <a:srgbClr val="FFFFFF"/>
                </a:solidFill>
                <a:latin typeface="Leelawadee UI"/>
                <a:cs typeface="Leelawadee UI"/>
              </a:rPr>
              <a:t>Processing </a:t>
            </a:r>
            <a:r>
              <a:rPr sz="900" dirty="0">
                <a:solidFill>
                  <a:srgbClr val="FFFFFF"/>
                </a:solidFill>
                <a:latin typeface="Leelawadee UI"/>
                <a:cs typeface="Leelawadee UI"/>
              </a:rPr>
              <a:t>Neural</a:t>
            </a:r>
            <a:r>
              <a:rPr sz="900" spc="-20" dirty="0">
                <a:solidFill>
                  <a:srgbClr val="FFFFFF"/>
                </a:solidFill>
                <a:latin typeface="Leelawadee UI"/>
                <a:cs typeface="Leelawadee UI"/>
              </a:rPr>
              <a:t> </a:t>
            </a:r>
            <a:r>
              <a:rPr sz="900" spc="-10" dirty="0">
                <a:solidFill>
                  <a:srgbClr val="FFFFFF"/>
                </a:solidFill>
                <a:latin typeface="Leelawadee UI"/>
                <a:cs typeface="Leelawadee UI"/>
              </a:rPr>
              <a:t>Network</a:t>
            </a:r>
            <a:endParaRPr sz="900">
              <a:latin typeface="Leelawadee UI"/>
              <a:cs typeface="Leelawadee UI"/>
            </a:endParaRPr>
          </a:p>
          <a:p>
            <a:pPr>
              <a:lnSpc>
                <a:spcPct val="100000"/>
              </a:lnSpc>
              <a:spcBef>
                <a:spcPts val="1180"/>
              </a:spcBef>
            </a:pPr>
            <a:endParaRPr sz="900">
              <a:latin typeface="Leelawadee UI"/>
              <a:cs typeface="Leelawadee UI"/>
            </a:endParaRPr>
          </a:p>
          <a:p>
            <a:pPr marL="72390" algn="ctr">
              <a:lnSpc>
                <a:spcPct val="100000"/>
              </a:lnSpc>
            </a:pPr>
            <a:r>
              <a:rPr sz="800" dirty="0">
                <a:solidFill>
                  <a:srgbClr val="4A5462"/>
                </a:solidFill>
                <a:latin typeface="Leelawadee UI"/>
                <a:cs typeface="Leelawadee UI"/>
              </a:rPr>
              <a:t>Processes</a:t>
            </a:r>
            <a:r>
              <a:rPr sz="800" spc="-2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4A5462"/>
                </a:solidFill>
                <a:latin typeface="Leelawadee UI"/>
                <a:cs typeface="Leelawadee UI"/>
              </a:rPr>
              <a:t>data</a:t>
            </a:r>
            <a:r>
              <a:rPr sz="800" spc="-4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4A5462"/>
                </a:solidFill>
                <a:latin typeface="Leelawadee UI"/>
                <a:cs typeface="Leelawadee UI"/>
              </a:rPr>
              <a:t>and</a:t>
            </a:r>
            <a:r>
              <a:rPr sz="800" spc="-5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800" dirty="0">
                <a:solidFill>
                  <a:srgbClr val="4A5462"/>
                </a:solidFill>
                <a:latin typeface="Leelawadee UI"/>
                <a:cs typeface="Leelawadee UI"/>
              </a:rPr>
              <a:t>performs</a:t>
            </a:r>
            <a:r>
              <a:rPr sz="800" spc="2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800" spc="-35" dirty="0">
                <a:solidFill>
                  <a:srgbClr val="4A5462"/>
                </a:solidFill>
                <a:latin typeface="Leelawadee UI"/>
                <a:cs typeface="Leelawadee UI"/>
              </a:rPr>
              <a:t>AI-</a:t>
            </a:r>
            <a:r>
              <a:rPr sz="800" dirty="0">
                <a:solidFill>
                  <a:srgbClr val="4A5462"/>
                </a:solidFill>
                <a:latin typeface="Leelawadee UI"/>
                <a:cs typeface="Leelawadee UI"/>
              </a:rPr>
              <a:t>based</a:t>
            </a:r>
            <a:r>
              <a:rPr sz="800" spc="-3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800" dirty="0">
                <a:solidFill>
                  <a:srgbClr val="4A5462"/>
                </a:solidFill>
                <a:latin typeface="Leelawadee UI"/>
                <a:cs typeface="Leelawadee UI"/>
              </a:rPr>
              <a:t>fault</a:t>
            </a:r>
            <a:r>
              <a:rPr sz="800" spc="-5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4A5462"/>
                </a:solidFill>
                <a:latin typeface="Leelawadee UI"/>
                <a:cs typeface="Leelawadee UI"/>
              </a:rPr>
              <a:t>prediction</a:t>
            </a:r>
            <a:endParaRPr sz="800">
              <a:latin typeface="Leelawadee UI"/>
              <a:cs typeface="Leelawadee UI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6155435" y="812291"/>
            <a:ext cx="2819400" cy="2658110"/>
            <a:chOff x="6155435" y="812291"/>
            <a:chExt cx="2819400" cy="2658110"/>
          </a:xfrm>
        </p:grpSpPr>
        <p:sp>
          <p:nvSpPr>
            <p:cNvPr id="27" name="object 27"/>
            <p:cNvSpPr/>
            <p:nvPr/>
          </p:nvSpPr>
          <p:spPr>
            <a:xfrm>
              <a:off x="6155435" y="812291"/>
              <a:ext cx="2819400" cy="2658110"/>
            </a:xfrm>
            <a:custGeom>
              <a:avLst/>
              <a:gdLst/>
              <a:ahLst/>
              <a:cxnLst/>
              <a:rect l="l" t="t" r="r" b="b"/>
              <a:pathLst>
                <a:path w="2819400" h="2658110">
                  <a:moveTo>
                    <a:pt x="2819400" y="0"/>
                  </a:moveTo>
                  <a:lnTo>
                    <a:pt x="0" y="0"/>
                  </a:lnTo>
                  <a:lnTo>
                    <a:pt x="0" y="2657855"/>
                  </a:lnTo>
                  <a:lnTo>
                    <a:pt x="2819400" y="2657855"/>
                  </a:lnTo>
                  <a:lnTo>
                    <a:pt x="28194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object 28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455407" y="1005839"/>
              <a:ext cx="213359" cy="213360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6382511" y="1612391"/>
              <a:ext cx="2362200" cy="399415"/>
            </a:xfrm>
            <a:custGeom>
              <a:avLst/>
              <a:gdLst/>
              <a:ahLst/>
              <a:cxnLst/>
              <a:rect l="l" t="t" r="r" b="b"/>
              <a:pathLst>
                <a:path w="2362200" h="399414">
                  <a:moveTo>
                    <a:pt x="2362199" y="0"/>
                  </a:moveTo>
                  <a:lnTo>
                    <a:pt x="0" y="0"/>
                  </a:lnTo>
                  <a:lnTo>
                    <a:pt x="0" y="399288"/>
                  </a:lnTo>
                  <a:lnTo>
                    <a:pt x="2362199" y="399288"/>
                  </a:lnTo>
                  <a:lnTo>
                    <a:pt x="2362199" y="0"/>
                  </a:lnTo>
                  <a:close/>
                </a:path>
              </a:pathLst>
            </a:custGeom>
            <a:solidFill>
              <a:srgbClr val="1E40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0" name="object 30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7098791" y="1755647"/>
              <a:ext cx="88392" cy="112775"/>
            </a:xfrm>
            <a:prstGeom prst="rect">
              <a:avLst/>
            </a:prstGeom>
          </p:spPr>
        </p:pic>
        <p:sp>
          <p:nvSpPr>
            <p:cNvPr id="31" name="object 31"/>
            <p:cNvSpPr/>
            <p:nvPr/>
          </p:nvSpPr>
          <p:spPr>
            <a:xfrm>
              <a:off x="6382511" y="2069591"/>
              <a:ext cx="2362200" cy="399415"/>
            </a:xfrm>
            <a:custGeom>
              <a:avLst/>
              <a:gdLst/>
              <a:ahLst/>
              <a:cxnLst/>
              <a:rect l="l" t="t" r="r" b="b"/>
              <a:pathLst>
                <a:path w="2362200" h="399414">
                  <a:moveTo>
                    <a:pt x="2362199" y="0"/>
                  </a:moveTo>
                  <a:lnTo>
                    <a:pt x="0" y="0"/>
                  </a:lnTo>
                  <a:lnTo>
                    <a:pt x="0" y="399288"/>
                  </a:lnTo>
                  <a:lnTo>
                    <a:pt x="2362199" y="399288"/>
                  </a:lnTo>
                  <a:lnTo>
                    <a:pt x="2362199" y="0"/>
                  </a:lnTo>
                  <a:close/>
                </a:path>
              </a:pathLst>
            </a:custGeom>
            <a:solidFill>
              <a:srgbClr val="1E40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2" name="object 32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7022591" y="2212847"/>
              <a:ext cx="85344" cy="112775"/>
            </a:xfrm>
            <a:prstGeom prst="rect">
              <a:avLst/>
            </a:prstGeom>
          </p:spPr>
        </p:pic>
        <p:sp>
          <p:nvSpPr>
            <p:cNvPr id="33" name="object 33"/>
            <p:cNvSpPr/>
            <p:nvPr/>
          </p:nvSpPr>
          <p:spPr>
            <a:xfrm>
              <a:off x="6382511" y="2526791"/>
              <a:ext cx="2362200" cy="399415"/>
            </a:xfrm>
            <a:custGeom>
              <a:avLst/>
              <a:gdLst/>
              <a:ahLst/>
              <a:cxnLst/>
              <a:rect l="l" t="t" r="r" b="b"/>
              <a:pathLst>
                <a:path w="2362200" h="399414">
                  <a:moveTo>
                    <a:pt x="2362199" y="0"/>
                  </a:moveTo>
                  <a:lnTo>
                    <a:pt x="0" y="0"/>
                  </a:lnTo>
                  <a:lnTo>
                    <a:pt x="0" y="399288"/>
                  </a:lnTo>
                  <a:lnTo>
                    <a:pt x="2362199" y="399288"/>
                  </a:lnTo>
                  <a:lnTo>
                    <a:pt x="2362199" y="0"/>
                  </a:lnTo>
                  <a:close/>
                </a:path>
              </a:pathLst>
            </a:custGeom>
            <a:solidFill>
              <a:srgbClr val="1E40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4" name="object 34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7068311" y="2670047"/>
              <a:ext cx="143255" cy="112775"/>
            </a:xfrm>
            <a:prstGeom prst="rect">
              <a:avLst/>
            </a:prstGeom>
          </p:spPr>
        </p:pic>
      </p:grpSp>
      <p:sp>
        <p:nvSpPr>
          <p:cNvPr id="35" name="object 35"/>
          <p:cNvSpPr txBox="1"/>
          <p:nvPr/>
        </p:nvSpPr>
        <p:spPr>
          <a:xfrm>
            <a:off x="6155435" y="812291"/>
            <a:ext cx="2819400" cy="2658110"/>
          </a:xfrm>
          <a:prstGeom prst="rect">
            <a:avLst/>
          </a:prstGeom>
          <a:ln w="3175">
            <a:solidFill>
              <a:srgbClr val="3A82F6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40"/>
              </a:spcBef>
            </a:pPr>
            <a:endParaRPr sz="1000">
              <a:latin typeface="Times New Roman"/>
              <a:cs typeface="Times New Roman"/>
            </a:endParaRPr>
          </a:p>
          <a:p>
            <a:pPr marL="69215" algn="ctr">
              <a:lnSpc>
                <a:spcPct val="100000"/>
              </a:lnSpc>
            </a:pPr>
            <a:r>
              <a:rPr sz="1000" b="1" dirty="0">
                <a:solidFill>
                  <a:srgbClr val="1F2937"/>
                </a:solidFill>
                <a:latin typeface="Trebuchet MS"/>
                <a:cs typeface="Trebuchet MS"/>
              </a:rPr>
              <a:t>Output</a:t>
            </a:r>
            <a:r>
              <a:rPr sz="1000" b="1" spc="10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1000" b="1" spc="-10" dirty="0">
                <a:solidFill>
                  <a:srgbClr val="1F2937"/>
                </a:solidFill>
                <a:latin typeface="Trebuchet MS"/>
                <a:cs typeface="Trebuchet MS"/>
              </a:rPr>
              <a:t>Layer</a:t>
            </a:r>
            <a:endParaRPr sz="10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715"/>
              </a:spcBef>
            </a:pPr>
            <a:endParaRPr sz="1000">
              <a:latin typeface="Trebuchet MS"/>
              <a:cs typeface="Trebuchet MS"/>
            </a:endParaRPr>
          </a:p>
          <a:p>
            <a:pPr marL="214629" algn="ctr">
              <a:lnSpc>
                <a:spcPct val="100000"/>
              </a:lnSpc>
              <a:spcBef>
                <a:spcPts val="5"/>
              </a:spcBef>
            </a:pPr>
            <a:r>
              <a:rPr sz="900" dirty="0">
                <a:solidFill>
                  <a:srgbClr val="FFFFFF"/>
                </a:solidFill>
                <a:latin typeface="Leelawadee UI"/>
                <a:cs typeface="Leelawadee UI"/>
              </a:rPr>
              <a:t>Fault</a:t>
            </a:r>
            <a:r>
              <a:rPr sz="900" spc="-40" dirty="0">
                <a:solidFill>
                  <a:srgbClr val="FFFFFF"/>
                </a:solidFill>
                <a:latin typeface="Leelawadee UI"/>
                <a:cs typeface="Leelawadee UI"/>
              </a:rPr>
              <a:t> </a:t>
            </a:r>
            <a:r>
              <a:rPr sz="900" spc="-10" dirty="0">
                <a:solidFill>
                  <a:srgbClr val="FFFFFF"/>
                </a:solidFill>
                <a:latin typeface="Leelawadee UI"/>
                <a:cs typeface="Leelawadee UI"/>
              </a:rPr>
              <a:t>Location</a:t>
            </a:r>
            <a:endParaRPr sz="900">
              <a:latin typeface="Leelawadee UI"/>
              <a:cs typeface="Leelawadee UI"/>
            </a:endParaRPr>
          </a:p>
          <a:p>
            <a:pPr marL="1082040" marR="862330" algn="ctr">
              <a:lnSpc>
                <a:spcPct val="333500"/>
              </a:lnSpc>
            </a:pPr>
            <a:r>
              <a:rPr sz="900" dirty="0">
                <a:solidFill>
                  <a:srgbClr val="FFFFFF"/>
                </a:solidFill>
                <a:latin typeface="Leelawadee UI"/>
                <a:cs typeface="Leelawadee UI"/>
              </a:rPr>
              <a:t>Confidence</a:t>
            </a:r>
            <a:r>
              <a:rPr sz="900" spc="-20" dirty="0">
                <a:solidFill>
                  <a:srgbClr val="FFFFFF"/>
                </a:solidFill>
                <a:latin typeface="Leelawadee UI"/>
                <a:cs typeface="Leelawadee UI"/>
              </a:rPr>
              <a:t> </a:t>
            </a:r>
            <a:r>
              <a:rPr sz="900" spc="-10" dirty="0">
                <a:solidFill>
                  <a:srgbClr val="FFFFFF"/>
                </a:solidFill>
                <a:latin typeface="Leelawadee UI"/>
                <a:cs typeface="Leelawadee UI"/>
              </a:rPr>
              <a:t>Level </a:t>
            </a:r>
            <a:r>
              <a:rPr sz="900" dirty="0">
                <a:solidFill>
                  <a:srgbClr val="FFFFFF"/>
                </a:solidFill>
                <a:latin typeface="Leelawadee UI"/>
                <a:cs typeface="Leelawadee UI"/>
              </a:rPr>
              <a:t>Digital</a:t>
            </a:r>
            <a:r>
              <a:rPr sz="900" spc="5" dirty="0">
                <a:solidFill>
                  <a:srgbClr val="FFFFFF"/>
                </a:solidFill>
                <a:latin typeface="Leelawadee UI"/>
                <a:cs typeface="Leelawadee UI"/>
              </a:rPr>
              <a:t> </a:t>
            </a:r>
            <a:r>
              <a:rPr sz="900" spc="-10" dirty="0">
                <a:solidFill>
                  <a:srgbClr val="FFFFFF"/>
                </a:solidFill>
                <a:latin typeface="Leelawadee UI"/>
                <a:cs typeface="Leelawadee UI"/>
              </a:rPr>
              <a:t>Output</a:t>
            </a:r>
            <a:endParaRPr sz="900">
              <a:latin typeface="Leelawadee UI"/>
              <a:cs typeface="Leelawadee UI"/>
            </a:endParaRPr>
          </a:p>
          <a:p>
            <a:pPr>
              <a:lnSpc>
                <a:spcPct val="100000"/>
              </a:lnSpc>
              <a:spcBef>
                <a:spcPts val="610"/>
              </a:spcBef>
            </a:pPr>
            <a:endParaRPr sz="900">
              <a:latin typeface="Leelawadee UI"/>
              <a:cs typeface="Leelawadee UI"/>
            </a:endParaRPr>
          </a:p>
          <a:p>
            <a:pPr marL="69850" algn="ctr">
              <a:lnSpc>
                <a:spcPct val="100000"/>
              </a:lnSpc>
              <a:spcBef>
                <a:spcPts val="5"/>
              </a:spcBef>
            </a:pPr>
            <a:r>
              <a:rPr sz="800" spc="-10" dirty="0">
                <a:solidFill>
                  <a:srgbClr val="4A5462"/>
                </a:solidFill>
                <a:latin typeface="Leelawadee UI"/>
                <a:cs typeface="Leelawadee UI"/>
              </a:rPr>
              <a:t>Provides</a:t>
            </a:r>
            <a:r>
              <a:rPr sz="800" spc="2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800" spc="-20" dirty="0">
                <a:solidFill>
                  <a:srgbClr val="4A5462"/>
                </a:solidFill>
                <a:latin typeface="Leelawadee UI"/>
                <a:cs typeface="Leelawadee UI"/>
              </a:rPr>
              <a:t>real-</a:t>
            </a:r>
            <a:r>
              <a:rPr sz="800" spc="-10" dirty="0">
                <a:solidFill>
                  <a:srgbClr val="4A5462"/>
                </a:solidFill>
                <a:latin typeface="Leelawadee UI"/>
                <a:cs typeface="Leelawadee UI"/>
              </a:rPr>
              <a:t>time</a:t>
            </a:r>
            <a:r>
              <a:rPr sz="800" spc="-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4A5462"/>
                </a:solidFill>
                <a:latin typeface="Leelawadee UI"/>
                <a:cs typeface="Leelawadee UI"/>
              </a:rPr>
              <a:t>fault</a:t>
            </a:r>
            <a:r>
              <a:rPr sz="800" spc="-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800" spc="-20" dirty="0">
                <a:solidFill>
                  <a:srgbClr val="4A5462"/>
                </a:solidFill>
                <a:latin typeface="Leelawadee UI"/>
                <a:cs typeface="Leelawadee UI"/>
              </a:rPr>
              <a:t>detection</a:t>
            </a:r>
            <a:r>
              <a:rPr sz="800" spc="-1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4A5462"/>
                </a:solidFill>
                <a:latin typeface="Leelawadee UI"/>
                <a:cs typeface="Leelawadee UI"/>
              </a:rPr>
              <a:t>results</a:t>
            </a:r>
            <a:endParaRPr sz="800">
              <a:latin typeface="Leelawadee UI"/>
              <a:cs typeface="Leelawadee UI"/>
            </a:endParaRPr>
          </a:p>
        </p:txBody>
      </p:sp>
      <p:grpSp>
        <p:nvGrpSpPr>
          <p:cNvPr id="36" name="object 36"/>
          <p:cNvGrpSpPr/>
          <p:nvPr/>
        </p:nvGrpSpPr>
        <p:grpSpPr>
          <a:xfrm>
            <a:off x="172212" y="3534155"/>
            <a:ext cx="8803005" cy="914400"/>
            <a:chOff x="172212" y="3534155"/>
            <a:chExt cx="8803005" cy="914400"/>
          </a:xfrm>
        </p:grpSpPr>
        <p:sp>
          <p:nvSpPr>
            <p:cNvPr id="37" name="object 37"/>
            <p:cNvSpPr/>
            <p:nvPr/>
          </p:nvSpPr>
          <p:spPr>
            <a:xfrm>
              <a:off x="172212" y="3534155"/>
              <a:ext cx="8803005" cy="914400"/>
            </a:xfrm>
            <a:custGeom>
              <a:avLst/>
              <a:gdLst/>
              <a:ahLst/>
              <a:cxnLst/>
              <a:rect l="l" t="t" r="r" b="b"/>
              <a:pathLst>
                <a:path w="8803005" h="914400">
                  <a:moveTo>
                    <a:pt x="8802624" y="0"/>
                  </a:moveTo>
                  <a:lnTo>
                    <a:pt x="0" y="0"/>
                  </a:lnTo>
                  <a:lnTo>
                    <a:pt x="0" y="914400"/>
                  </a:lnTo>
                  <a:lnTo>
                    <a:pt x="8802624" y="914400"/>
                  </a:lnTo>
                  <a:lnTo>
                    <a:pt x="88026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8" name="object 38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867912" y="3700271"/>
              <a:ext cx="131063" cy="128015"/>
            </a:xfrm>
            <a:prstGeom prst="rect">
              <a:avLst/>
            </a:prstGeom>
          </p:spPr>
        </p:pic>
      </p:grpSp>
      <p:sp>
        <p:nvSpPr>
          <p:cNvPr id="39" name="object 39"/>
          <p:cNvSpPr txBox="1"/>
          <p:nvPr/>
        </p:nvSpPr>
        <p:spPr>
          <a:xfrm>
            <a:off x="172212" y="3534155"/>
            <a:ext cx="8803005" cy="914400"/>
          </a:xfrm>
          <a:prstGeom prst="rect">
            <a:avLst/>
          </a:prstGeom>
          <a:ln w="3175">
            <a:solidFill>
              <a:srgbClr val="BEDBFD"/>
            </a:solidFill>
          </a:ln>
        </p:spPr>
        <p:txBody>
          <a:bodyPr vert="horz" wrap="square" lIns="0" tIns="25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1000">
              <a:latin typeface="Times New Roman"/>
              <a:cs typeface="Times New Roman"/>
            </a:endParaRPr>
          </a:p>
          <a:p>
            <a:pPr marL="251460" algn="ctr">
              <a:lnSpc>
                <a:spcPct val="100000"/>
              </a:lnSpc>
              <a:spcBef>
                <a:spcPts val="5"/>
              </a:spcBef>
            </a:pPr>
            <a:r>
              <a:rPr sz="1000" b="1" dirty="0">
                <a:solidFill>
                  <a:srgbClr val="1F2937"/>
                </a:solidFill>
                <a:latin typeface="Trebuchet MS"/>
                <a:cs typeface="Trebuchet MS"/>
              </a:rPr>
              <a:t>Data</a:t>
            </a:r>
            <a:r>
              <a:rPr sz="1000" b="1" spc="5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1000" b="1" dirty="0">
                <a:solidFill>
                  <a:srgbClr val="1F2937"/>
                </a:solidFill>
                <a:latin typeface="Trebuchet MS"/>
                <a:cs typeface="Trebuchet MS"/>
              </a:rPr>
              <a:t>Flow</a:t>
            </a:r>
            <a:r>
              <a:rPr sz="1000" b="1" spc="-5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1000" b="1" spc="-10" dirty="0">
                <a:solidFill>
                  <a:srgbClr val="1F2937"/>
                </a:solidFill>
                <a:latin typeface="Trebuchet MS"/>
                <a:cs typeface="Trebuchet MS"/>
              </a:rPr>
              <a:t>Pipeline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1539239" y="4023359"/>
            <a:ext cx="768350" cy="250190"/>
          </a:xfrm>
          <a:prstGeom prst="rect">
            <a:avLst/>
          </a:prstGeom>
          <a:solidFill>
            <a:srgbClr val="049569"/>
          </a:solidFill>
        </p:spPr>
        <p:txBody>
          <a:bodyPr vert="horz" wrap="square" lIns="0" tIns="69215" rIns="0" bIns="0" rtlCol="0">
            <a:spAutoFit/>
          </a:bodyPr>
          <a:lstStyle/>
          <a:p>
            <a:pPr marL="136525">
              <a:lnSpc>
                <a:spcPct val="100000"/>
              </a:lnSpc>
              <a:spcBef>
                <a:spcPts val="545"/>
              </a:spcBef>
            </a:pPr>
            <a:r>
              <a:rPr sz="700" b="1" dirty="0">
                <a:solidFill>
                  <a:srgbClr val="FFFFFF"/>
                </a:solidFill>
                <a:latin typeface="Trebuchet MS"/>
                <a:cs typeface="Trebuchet MS"/>
              </a:rPr>
              <a:t>Sensor</a:t>
            </a:r>
            <a:r>
              <a:rPr sz="700" b="1" spc="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b="1" spc="-20" dirty="0">
                <a:solidFill>
                  <a:srgbClr val="FFFFFF"/>
                </a:solidFill>
                <a:latin typeface="Trebuchet MS"/>
                <a:cs typeface="Trebuchet MS"/>
              </a:rPr>
              <a:t>Data</a:t>
            </a:r>
            <a:endParaRPr sz="700">
              <a:latin typeface="Trebuchet MS"/>
              <a:cs typeface="Trebuchet MS"/>
            </a:endParaRPr>
          </a:p>
        </p:txBody>
      </p:sp>
      <p:grpSp>
        <p:nvGrpSpPr>
          <p:cNvPr id="41" name="object 41"/>
          <p:cNvGrpSpPr/>
          <p:nvPr/>
        </p:nvGrpSpPr>
        <p:grpSpPr>
          <a:xfrm>
            <a:off x="2444495" y="4035552"/>
            <a:ext cx="4206240" cy="228600"/>
            <a:chOff x="2444495" y="4035552"/>
            <a:chExt cx="4206240" cy="228600"/>
          </a:xfrm>
        </p:grpSpPr>
        <p:pic>
          <p:nvPicPr>
            <p:cNvPr id="42" name="object 42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444495" y="4035552"/>
              <a:ext cx="198119" cy="228600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922775" y="4035552"/>
              <a:ext cx="201167" cy="228600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221223" y="4035552"/>
              <a:ext cx="198120" cy="228600"/>
            </a:xfrm>
            <a:prstGeom prst="rect">
              <a:avLst/>
            </a:prstGeom>
          </p:spPr>
        </p:pic>
        <p:pic>
          <p:nvPicPr>
            <p:cNvPr id="45" name="object 45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6452616" y="4035552"/>
              <a:ext cx="198119" cy="228600"/>
            </a:xfrm>
            <a:prstGeom prst="rect">
              <a:avLst/>
            </a:prstGeom>
          </p:spPr>
        </p:pic>
      </p:grpSp>
      <p:sp>
        <p:nvSpPr>
          <p:cNvPr id="46" name="object 46"/>
          <p:cNvSpPr txBox="1"/>
          <p:nvPr/>
        </p:nvSpPr>
        <p:spPr>
          <a:xfrm>
            <a:off x="2758439" y="4023359"/>
            <a:ext cx="1051560" cy="250190"/>
          </a:xfrm>
          <a:prstGeom prst="rect">
            <a:avLst/>
          </a:prstGeom>
          <a:solidFill>
            <a:srgbClr val="049569"/>
          </a:solidFill>
        </p:spPr>
        <p:txBody>
          <a:bodyPr vert="horz" wrap="square" lIns="0" tIns="69215" rIns="0" bIns="0" rtlCol="0">
            <a:spAutoFit/>
          </a:bodyPr>
          <a:lstStyle/>
          <a:p>
            <a:pPr marL="136525">
              <a:lnSpc>
                <a:spcPct val="100000"/>
              </a:lnSpc>
              <a:spcBef>
                <a:spcPts val="545"/>
              </a:spcBef>
            </a:pPr>
            <a:r>
              <a:rPr sz="700" b="1" spc="-10" dirty="0">
                <a:solidFill>
                  <a:srgbClr val="FFFFFF"/>
                </a:solidFill>
                <a:latin typeface="Trebuchet MS"/>
                <a:cs typeface="Trebuchet MS"/>
              </a:rPr>
              <a:t>Feature</a:t>
            </a:r>
            <a:r>
              <a:rPr sz="700" b="1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b="1" spc="-10" dirty="0">
                <a:solidFill>
                  <a:srgbClr val="FFFFFF"/>
                </a:solidFill>
                <a:latin typeface="Trebuchet MS"/>
                <a:cs typeface="Trebuchet MS"/>
              </a:rPr>
              <a:t>Extraction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4236720" y="4023359"/>
            <a:ext cx="868680" cy="250190"/>
          </a:xfrm>
          <a:prstGeom prst="rect">
            <a:avLst/>
          </a:prstGeom>
          <a:solidFill>
            <a:srgbClr val="049569"/>
          </a:solidFill>
        </p:spPr>
        <p:txBody>
          <a:bodyPr vert="horz" wrap="square" lIns="0" tIns="69215" rIns="0" bIns="0" rtlCol="0">
            <a:spAutoFit/>
          </a:bodyPr>
          <a:lstStyle/>
          <a:p>
            <a:pPr marL="138430">
              <a:lnSpc>
                <a:spcPct val="100000"/>
              </a:lnSpc>
              <a:spcBef>
                <a:spcPts val="545"/>
              </a:spcBef>
            </a:pPr>
            <a:r>
              <a:rPr sz="700" b="1" spc="-10" dirty="0">
                <a:solidFill>
                  <a:srgbClr val="FFFFFF"/>
                </a:solidFill>
                <a:latin typeface="Trebuchet MS"/>
                <a:cs typeface="Trebuchet MS"/>
              </a:rPr>
              <a:t>Normalization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5535167" y="4023359"/>
            <a:ext cx="802005" cy="250190"/>
          </a:xfrm>
          <a:prstGeom prst="rect">
            <a:avLst/>
          </a:prstGeom>
          <a:solidFill>
            <a:srgbClr val="049569"/>
          </a:solidFill>
        </p:spPr>
        <p:txBody>
          <a:bodyPr vert="horz" wrap="square" lIns="0" tIns="69215" rIns="0" bIns="0" rtlCol="0">
            <a:spAutoFit/>
          </a:bodyPr>
          <a:lstStyle/>
          <a:p>
            <a:pPr marL="137160">
              <a:lnSpc>
                <a:spcPct val="100000"/>
              </a:lnSpc>
              <a:spcBef>
                <a:spcPts val="545"/>
              </a:spcBef>
            </a:pPr>
            <a:r>
              <a:rPr sz="700" b="1" dirty="0">
                <a:solidFill>
                  <a:srgbClr val="FFFFFF"/>
                </a:solidFill>
                <a:latin typeface="Trebuchet MS"/>
                <a:cs typeface="Trebuchet MS"/>
              </a:rPr>
              <a:t>AI</a:t>
            </a:r>
            <a:r>
              <a:rPr sz="700" b="1" spc="7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b="1" spc="-10" dirty="0">
                <a:solidFill>
                  <a:srgbClr val="FFFFFF"/>
                </a:solidFill>
                <a:latin typeface="Trebuchet MS"/>
                <a:cs typeface="Trebuchet MS"/>
              </a:rPr>
              <a:t>Prediction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6766559" y="4023359"/>
            <a:ext cx="859790" cy="250190"/>
          </a:xfrm>
          <a:prstGeom prst="rect">
            <a:avLst/>
          </a:prstGeom>
          <a:solidFill>
            <a:srgbClr val="049569"/>
          </a:solidFill>
        </p:spPr>
        <p:txBody>
          <a:bodyPr vert="horz" wrap="square" lIns="0" tIns="69215" rIns="0" bIns="0" rtlCol="0">
            <a:spAutoFit/>
          </a:bodyPr>
          <a:lstStyle/>
          <a:p>
            <a:pPr marL="137795">
              <a:lnSpc>
                <a:spcPct val="100000"/>
              </a:lnSpc>
              <a:spcBef>
                <a:spcPts val="545"/>
              </a:spcBef>
            </a:pPr>
            <a:r>
              <a:rPr sz="700" b="1" dirty="0">
                <a:solidFill>
                  <a:srgbClr val="FFFFFF"/>
                </a:solidFill>
                <a:latin typeface="Trebuchet MS"/>
                <a:cs typeface="Trebuchet MS"/>
              </a:rPr>
              <a:t>Fault</a:t>
            </a:r>
            <a:r>
              <a:rPr sz="700" b="1" spc="-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b="1" spc="-10" dirty="0">
                <a:solidFill>
                  <a:srgbClr val="FFFFFF"/>
                </a:solidFill>
                <a:latin typeface="Trebuchet MS"/>
                <a:cs typeface="Trebuchet MS"/>
              </a:rPr>
              <a:t>Location</a:t>
            </a:r>
            <a:endParaRPr sz="700">
              <a:latin typeface="Trebuchet MS"/>
              <a:cs typeface="Trebuchet MS"/>
            </a:endParaRPr>
          </a:p>
        </p:txBody>
      </p:sp>
      <p:pic>
        <p:nvPicPr>
          <p:cNvPr id="50" name="object 50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679704" y="4532376"/>
            <a:ext cx="173736" cy="170687"/>
          </a:xfrm>
          <a:prstGeom prst="rect">
            <a:avLst/>
          </a:prstGeom>
        </p:spPr>
      </p:pic>
      <p:sp>
        <p:nvSpPr>
          <p:cNvPr id="51" name="object 51"/>
          <p:cNvSpPr txBox="1"/>
          <p:nvPr/>
        </p:nvSpPr>
        <p:spPr>
          <a:xfrm>
            <a:off x="854151" y="4398621"/>
            <a:ext cx="918210" cy="503555"/>
          </a:xfrm>
          <a:prstGeom prst="rect">
            <a:avLst/>
          </a:prstGeom>
        </p:spPr>
        <p:txBody>
          <a:bodyPr vert="horz" wrap="square" lIns="0" tIns="107950" rIns="0" bIns="0" rtlCol="0">
            <a:spAutoFit/>
          </a:bodyPr>
          <a:lstStyle/>
          <a:p>
            <a:pPr marL="141605">
              <a:lnSpc>
                <a:spcPct val="100000"/>
              </a:lnSpc>
              <a:spcBef>
                <a:spcPts val="850"/>
              </a:spcBef>
            </a:pPr>
            <a:r>
              <a:rPr sz="1350" b="1" spc="-30" dirty="0">
                <a:solidFill>
                  <a:srgbClr val="2462EB"/>
                </a:solidFill>
                <a:latin typeface="Trebuchet MS"/>
                <a:cs typeface="Trebuchet MS"/>
              </a:rPr>
              <a:t>Real-</a:t>
            </a:r>
            <a:r>
              <a:rPr sz="1350" b="1" spc="-20" dirty="0">
                <a:solidFill>
                  <a:srgbClr val="2462EB"/>
                </a:solidFill>
                <a:latin typeface="Trebuchet MS"/>
                <a:cs typeface="Trebuchet MS"/>
              </a:rPr>
              <a:t>time</a:t>
            </a:r>
            <a:endParaRPr sz="13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800" spc="-10" dirty="0">
                <a:solidFill>
                  <a:srgbClr val="4A5462"/>
                </a:solidFill>
                <a:latin typeface="Leelawadee UI"/>
                <a:cs typeface="Leelawadee UI"/>
              </a:rPr>
              <a:t>Instant</a:t>
            </a:r>
            <a:r>
              <a:rPr sz="800" spc="-5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4A5462"/>
                </a:solidFill>
                <a:latin typeface="Leelawadee UI"/>
                <a:cs typeface="Leelawadee UI"/>
              </a:rPr>
              <a:t>processing</a:t>
            </a:r>
            <a:endParaRPr sz="800">
              <a:latin typeface="Leelawadee UI"/>
              <a:cs typeface="Leelawadee UI"/>
            </a:endParaRPr>
          </a:p>
        </p:txBody>
      </p:sp>
      <p:pic>
        <p:nvPicPr>
          <p:cNvPr id="52" name="object 52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2941320" y="4532376"/>
            <a:ext cx="170687" cy="170687"/>
          </a:xfrm>
          <a:prstGeom prst="rect">
            <a:avLst/>
          </a:prstGeom>
        </p:spPr>
      </p:pic>
      <p:sp>
        <p:nvSpPr>
          <p:cNvPr id="53" name="object 53"/>
          <p:cNvSpPr txBox="1"/>
          <p:nvPr/>
        </p:nvSpPr>
        <p:spPr>
          <a:xfrm>
            <a:off x="2943225" y="4398621"/>
            <a:ext cx="1097280" cy="503555"/>
          </a:xfrm>
          <a:prstGeom prst="rect">
            <a:avLst/>
          </a:prstGeom>
        </p:spPr>
        <p:txBody>
          <a:bodyPr vert="horz" wrap="square" lIns="0" tIns="107950" rIns="0" bIns="0" rtlCol="0">
            <a:spAutoFit/>
          </a:bodyPr>
          <a:lstStyle/>
          <a:p>
            <a:pPr marL="318770">
              <a:lnSpc>
                <a:spcPct val="100000"/>
              </a:lnSpc>
              <a:spcBef>
                <a:spcPts val="850"/>
              </a:spcBef>
            </a:pPr>
            <a:r>
              <a:rPr sz="1350" b="1" spc="-10" dirty="0">
                <a:solidFill>
                  <a:srgbClr val="2462EB"/>
                </a:solidFill>
                <a:latin typeface="Trebuchet MS"/>
                <a:cs typeface="Trebuchet MS"/>
              </a:rPr>
              <a:t>Accurate</a:t>
            </a:r>
            <a:endParaRPr sz="13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800" dirty="0">
                <a:solidFill>
                  <a:srgbClr val="4A5462"/>
                </a:solidFill>
                <a:latin typeface="Leelawadee UI"/>
                <a:cs typeface="Leelawadee UI"/>
              </a:rPr>
              <a:t>High</a:t>
            </a:r>
            <a:r>
              <a:rPr sz="800" spc="-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800" spc="-20" dirty="0">
                <a:solidFill>
                  <a:srgbClr val="4A5462"/>
                </a:solidFill>
                <a:latin typeface="Leelawadee UI"/>
                <a:cs typeface="Leelawadee UI"/>
              </a:rPr>
              <a:t>precision</a:t>
            </a:r>
            <a:r>
              <a:rPr sz="800" spc="-2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4A5462"/>
                </a:solidFill>
                <a:latin typeface="Leelawadee UI"/>
                <a:cs typeface="Leelawadee UI"/>
              </a:rPr>
              <a:t>detection</a:t>
            </a:r>
            <a:endParaRPr sz="800">
              <a:latin typeface="Leelawadee UI"/>
              <a:cs typeface="Leelawadee UI"/>
            </a:endParaRPr>
          </a:p>
        </p:txBody>
      </p:sp>
      <p:pic>
        <p:nvPicPr>
          <p:cNvPr id="54" name="object 54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5202935" y="4532376"/>
            <a:ext cx="109727" cy="170687"/>
          </a:xfrm>
          <a:prstGeom prst="rect">
            <a:avLst/>
          </a:prstGeom>
        </p:spPr>
      </p:pic>
      <p:sp>
        <p:nvSpPr>
          <p:cNvPr id="55" name="object 55"/>
          <p:cNvSpPr txBox="1"/>
          <p:nvPr/>
        </p:nvSpPr>
        <p:spPr>
          <a:xfrm>
            <a:off x="5188077" y="4398621"/>
            <a:ext cx="1071245" cy="503555"/>
          </a:xfrm>
          <a:prstGeom prst="rect">
            <a:avLst/>
          </a:prstGeom>
        </p:spPr>
        <p:txBody>
          <a:bodyPr vert="horz" wrap="square" lIns="0" tIns="107950" rIns="0" bIns="0" rtlCol="0">
            <a:spAutoFit/>
          </a:bodyPr>
          <a:lstStyle/>
          <a:p>
            <a:pPr marL="265430">
              <a:lnSpc>
                <a:spcPct val="100000"/>
              </a:lnSpc>
              <a:spcBef>
                <a:spcPts val="850"/>
              </a:spcBef>
            </a:pPr>
            <a:r>
              <a:rPr sz="1350" b="1" spc="-20" dirty="0">
                <a:solidFill>
                  <a:srgbClr val="2462EB"/>
                </a:solidFill>
                <a:latin typeface="Trebuchet MS"/>
                <a:cs typeface="Trebuchet MS"/>
              </a:rPr>
              <a:t>Low-cost</a:t>
            </a:r>
            <a:endParaRPr sz="13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800" spc="-10" dirty="0">
                <a:solidFill>
                  <a:srgbClr val="4A5462"/>
                </a:solidFill>
                <a:latin typeface="Leelawadee UI"/>
                <a:cs typeface="Leelawadee UI"/>
              </a:rPr>
              <a:t>Affordable</a:t>
            </a:r>
            <a:r>
              <a:rPr sz="800" spc="1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4A5462"/>
                </a:solidFill>
                <a:latin typeface="Leelawadee UI"/>
                <a:cs typeface="Leelawadee UI"/>
              </a:rPr>
              <a:t>components</a:t>
            </a:r>
            <a:endParaRPr sz="800">
              <a:latin typeface="Leelawadee UI"/>
              <a:cs typeface="Leelawadee UI"/>
            </a:endParaRPr>
          </a:p>
        </p:txBody>
      </p:sp>
      <p:pic>
        <p:nvPicPr>
          <p:cNvPr id="56" name="object 56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7437119" y="4532376"/>
            <a:ext cx="149351" cy="170687"/>
          </a:xfrm>
          <a:prstGeom prst="rect">
            <a:avLst/>
          </a:prstGeom>
        </p:spPr>
      </p:pic>
      <p:sp>
        <p:nvSpPr>
          <p:cNvPr id="57" name="object 57"/>
          <p:cNvSpPr txBox="1"/>
          <p:nvPr/>
        </p:nvSpPr>
        <p:spPr>
          <a:xfrm>
            <a:off x="7524750" y="4398621"/>
            <a:ext cx="868680" cy="503555"/>
          </a:xfrm>
          <a:prstGeom prst="rect">
            <a:avLst/>
          </a:prstGeom>
        </p:spPr>
        <p:txBody>
          <a:bodyPr vert="horz" wrap="square" lIns="0" tIns="107950" rIns="0" bIns="0" rtlCol="0">
            <a:spAutoFit/>
          </a:bodyPr>
          <a:lstStyle/>
          <a:p>
            <a:pPr marL="207645">
              <a:lnSpc>
                <a:spcPct val="100000"/>
              </a:lnSpc>
              <a:spcBef>
                <a:spcPts val="850"/>
              </a:spcBef>
            </a:pPr>
            <a:r>
              <a:rPr sz="1350" b="1" spc="-10" dirty="0">
                <a:solidFill>
                  <a:srgbClr val="2462EB"/>
                </a:solidFill>
                <a:latin typeface="Trebuchet MS"/>
                <a:cs typeface="Trebuchet MS"/>
              </a:rPr>
              <a:t>Scalable</a:t>
            </a:r>
            <a:endParaRPr sz="13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800" spc="-10" dirty="0">
                <a:solidFill>
                  <a:srgbClr val="4A5462"/>
                </a:solidFill>
                <a:latin typeface="Leelawadee UI"/>
                <a:cs typeface="Leelawadee UI"/>
              </a:rPr>
              <a:t>Expandable design</a:t>
            </a:r>
            <a:endParaRPr sz="800">
              <a:latin typeface="Leelawadee UI"/>
              <a:cs typeface="Leelawadee U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502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27376" y="192023"/>
            <a:ext cx="216407" cy="216408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112389" y="145491"/>
            <a:ext cx="3278504" cy="2819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650" spc="50" dirty="0"/>
              <a:t>Hardware</a:t>
            </a:r>
            <a:r>
              <a:rPr sz="1650" spc="-35" dirty="0"/>
              <a:t> </a:t>
            </a:r>
            <a:r>
              <a:rPr sz="1650" spc="60" dirty="0"/>
              <a:t>Components</a:t>
            </a:r>
            <a:r>
              <a:rPr sz="1650" spc="185" dirty="0"/>
              <a:t> </a:t>
            </a:r>
            <a:r>
              <a:rPr sz="1650" spc="35" dirty="0"/>
              <a:t>Overview</a:t>
            </a:r>
            <a:endParaRPr sz="1650"/>
          </a:p>
        </p:txBody>
      </p:sp>
      <p:sp>
        <p:nvSpPr>
          <p:cNvPr id="5" name="object 5"/>
          <p:cNvSpPr txBox="1"/>
          <p:nvPr/>
        </p:nvSpPr>
        <p:spPr>
          <a:xfrm>
            <a:off x="3216910" y="490219"/>
            <a:ext cx="2781935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Essential</a:t>
            </a:r>
            <a:r>
              <a:rPr sz="1000" spc="3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10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Components</a:t>
            </a:r>
            <a:r>
              <a:rPr sz="1000" spc="-3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10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for</a:t>
            </a:r>
            <a:r>
              <a:rPr sz="100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10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Fault</a:t>
            </a:r>
            <a:r>
              <a:rPr sz="1000" spc="3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10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Detection</a:t>
            </a:r>
            <a:r>
              <a:rPr sz="1000" spc="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100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System</a:t>
            </a:r>
            <a:endParaRPr sz="1000">
              <a:latin typeface="Malgun Gothic Semilight"/>
              <a:cs typeface="Malgun Gothic Semilight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70624" y="685736"/>
            <a:ext cx="2118995" cy="2176780"/>
            <a:chOff x="170624" y="685736"/>
            <a:chExt cx="2118995" cy="2176780"/>
          </a:xfrm>
        </p:grpSpPr>
        <p:sp>
          <p:nvSpPr>
            <p:cNvPr id="7" name="object 7"/>
            <p:cNvSpPr/>
            <p:nvPr/>
          </p:nvSpPr>
          <p:spPr>
            <a:xfrm>
              <a:off x="172212" y="687323"/>
              <a:ext cx="2115820" cy="2173605"/>
            </a:xfrm>
            <a:custGeom>
              <a:avLst/>
              <a:gdLst/>
              <a:ahLst/>
              <a:cxnLst/>
              <a:rect l="l" t="t" r="r" b="b"/>
              <a:pathLst>
                <a:path w="2115820" h="2173605">
                  <a:moveTo>
                    <a:pt x="2115312" y="0"/>
                  </a:moveTo>
                  <a:lnTo>
                    <a:pt x="0" y="0"/>
                  </a:lnTo>
                  <a:lnTo>
                    <a:pt x="0" y="2173224"/>
                  </a:lnTo>
                  <a:lnTo>
                    <a:pt x="2115312" y="2173224"/>
                  </a:lnTo>
                  <a:lnTo>
                    <a:pt x="211531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72212" y="687323"/>
              <a:ext cx="2115820" cy="2173605"/>
            </a:xfrm>
            <a:custGeom>
              <a:avLst/>
              <a:gdLst/>
              <a:ahLst/>
              <a:cxnLst/>
              <a:rect l="l" t="t" r="r" b="b"/>
              <a:pathLst>
                <a:path w="2115820" h="2173605">
                  <a:moveTo>
                    <a:pt x="0" y="2173224"/>
                  </a:moveTo>
                  <a:lnTo>
                    <a:pt x="2115312" y="2173224"/>
                  </a:lnTo>
                  <a:lnTo>
                    <a:pt x="2115312" y="0"/>
                  </a:lnTo>
                  <a:lnTo>
                    <a:pt x="0" y="0"/>
                  </a:lnTo>
                  <a:lnTo>
                    <a:pt x="0" y="2173224"/>
                  </a:lnTo>
                  <a:close/>
                </a:path>
              </a:pathLst>
            </a:custGeom>
            <a:ln w="3175">
              <a:solidFill>
                <a:srgbClr val="3A82F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21664" y="877823"/>
              <a:ext cx="213359" cy="216408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720648" y="1204975"/>
            <a:ext cx="1078865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Arduino</a:t>
            </a:r>
            <a:r>
              <a:rPr sz="1000" spc="3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spc="3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Platform</a:t>
            </a:r>
            <a:endParaRPr sz="1000">
              <a:latin typeface="Malgun Gothic Semilight"/>
              <a:cs typeface="Malgun Gothic Semilight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44424" y="1487423"/>
            <a:ext cx="1771014" cy="283845"/>
          </a:xfrm>
          <a:custGeom>
            <a:avLst/>
            <a:gdLst/>
            <a:ahLst/>
            <a:cxnLst/>
            <a:rect l="l" t="t" r="r" b="b"/>
            <a:pathLst>
              <a:path w="1771014" h="283844">
                <a:moveTo>
                  <a:pt x="1770888" y="0"/>
                </a:moveTo>
                <a:lnTo>
                  <a:pt x="0" y="0"/>
                </a:lnTo>
                <a:lnTo>
                  <a:pt x="0" y="283463"/>
                </a:lnTo>
                <a:lnTo>
                  <a:pt x="1770888" y="283463"/>
                </a:lnTo>
                <a:lnTo>
                  <a:pt x="1770888" y="0"/>
                </a:lnTo>
                <a:close/>
              </a:path>
            </a:pathLst>
          </a:custGeom>
          <a:solidFill>
            <a:srgbClr val="F8F9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387502" y="1570989"/>
            <a:ext cx="636270" cy="1282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65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Microcontroller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44424" y="1828800"/>
            <a:ext cx="1771014" cy="287020"/>
          </a:xfrm>
          <a:custGeom>
            <a:avLst/>
            <a:gdLst/>
            <a:ahLst/>
            <a:cxnLst/>
            <a:rect l="l" t="t" r="r" b="b"/>
            <a:pathLst>
              <a:path w="1771014" h="287019">
                <a:moveTo>
                  <a:pt x="1770888" y="0"/>
                </a:moveTo>
                <a:lnTo>
                  <a:pt x="0" y="0"/>
                </a:lnTo>
                <a:lnTo>
                  <a:pt x="0" y="286512"/>
                </a:lnTo>
                <a:lnTo>
                  <a:pt x="1770888" y="286512"/>
                </a:lnTo>
                <a:lnTo>
                  <a:pt x="1770888" y="0"/>
                </a:lnTo>
                <a:close/>
              </a:path>
            </a:pathLst>
          </a:custGeom>
          <a:solidFill>
            <a:srgbClr val="F8F9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387502" y="1914270"/>
            <a:ext cx="629920" cy="1282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6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Data</a:t>
            </a:r>
            <a:r>
              <a:rPr sz="650" spc="13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Collection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344424" y="2173223"/>
            <a:ext cx="1771014" cy="283845"/>
          </a:xfrm>
          <a:custGeom>
            <a:avLst/>
            <a:gdLst/>
            <a:ahLst/>
            <a:cxnLst/>
            <a:rect l="l" t="t" r="r" b="b"/>
            <a:pathLst>
              <a:path w="1771014" h="283844">
                <a:moveTo>
                  <a:pt x="1770888" y="0"/>
                </a:moveTo>
                <a:lnTo>
                  <a:pt x="0" y="0"/>
                </a:lnTo>
                <a:lnTo>
                  <a:pt x="0" y="283463"/>
                </a:lnTo>
                <a:lnTo>
                  <a:pt x="1770888" y="283463"/>
                </a:lnTo>
                <a:lnTo>
                  <a:pt x="1770888" y="0"/>
                </a:lnTo>
                <a:close/>
              </a:path>
            </a:pathLst>
          </a:custGeom>
          <a:solidFill>
            <a:srgbClr val="F8F9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387502" y="2257425"/>
            <a:ext cx="897890" cy="1282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6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Serial</a:t>
            </a:r>
            <a:r>
              <a:rPr sz="650" spc="2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Communication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80440" y="2534792"/>
            <a:ext cx="1369060" cy="1282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Controls</a:t>
            </a:r>
            <a:r>
              <a:rPr sz="650" spc="14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sensors</a:t>
            </a:r>
            <a:r>
              <a:rPr sz="650" spc="5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and</a:t>
            </a:r>
            <a:r>
              <a:rPr sz="650" spc="8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transmits</a:t>
            </a:r>
            <a:r>
              <a:rPr sz="650" spc="5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2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data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2401760" y="685736"/>
            <a:ext cx="2115820" cy="2176780"/>
            <a:chOff x="2401760" y="685736"/>
            <a:chExt cx="2115820" cy="2176780"/>
          </a:xfrm>
        </p:grpSpPr>
        <p:sp>
          <p:nvSpPr>
            <p:cNvPr id="19" name="object 19"/>
            <p:cNvSpPr/>
            <p:nvPr/>
          </p:nvSpPr>
          <p:spPr>
            <a:xfrm>
              <a:off x="2403348" y="687323"/>
              <a:ext cx="2112645" cy="2173605"/>
            </a:xfrm>
            <a:custGeom>
              <a:avLst/>
              <a:gdLst/>
              <a:ahLst/>
              <a:cxnLst/>
              <a:rect l="l" t="t" r="r" b="b"/>
              <a:pathLst>
                <a:path w="2112645" h="2173605">
                  <a:moveTo>
                    <a:pt x="2112264" y="0"/>
                  </a:moveTo>
                  <a:lnTo>
                    <a:pt x="0" y="0"/>
                  </a:lnTo>
                  <a:lnTo>
                    <a:pt x="0" y="2173224"/>
                  </a:lnTo>
                  <a:lnTo>
                    <a:pt x="2112264" y="2173224"/>
                  </a:lnTo>
                  <a:lnTo>
                    <a:pt x="211226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2403348" y="687323"/>
              <a:ext cx="2112645" cy="2173605"/>
            </a:xfrm>
            <a:custGeom>
              <a:avLst/>
              <a:gdLst/>
              <a:ahLst/>
              <a:cxnLst/>
              <a:rect l="l" t="t" r="r" b="b"/>
              <a:pathLst>
                <a:path w="2112645" h="2173605">
                  <a:moveTo>
                    <a:pt x="0" y="2173224"/>
                  </a:moveTo>
                  <a:lnTo>
                    <a:pt x="2112264" y="2173224"/>
                  </a:lnTo>
                  <a:lnTo>
                    <a:pt x="2112264" y="0"/>
                  </a:lnTo>
                  <a:lnTo>
                    <a:pt x="0" y="0"/>
                  </a:lnTo>
                  <a:lnTo>
                    <a:pt x="0" y="2173224"/>
                  </a:lnTo>
                  <a:close/>
                </a:path>
              </a:pathLst>
            </a:custGeom>
            <a:ln w="3175">
              <a:solidFill>
                <a:srgbClr val="3A82F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377184" y="877823"/>
              <a:ext cx="161544" cy="216408"/>
            </a:xfrm>
            <a:prstGeom prst="rect">
              <a:avLst/>
            </a:prstGeom>
          </p:spPr>
        </p:pic>
      </p:grpSp>
      <p:sp>
        <p:nvSpPr>
          <p:cNvPr id="22" name="object 22"/>
          <p:cNvSpPr txBox="1"/>
          <p:nvPr/>
        </p:nvSpPr>
        <p:spPr>
          <a:xfrm>
            <a:off x="3184905" y="1204975"/>
            <a:ext cx="609600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ZMPT101B</a:t>
            </a:r>
            <a:endParaRPr sz="1000">
              <a:latin typeface="Malgun Gothic Semilight"/>
              <a:cs typeface="Malgun Gothic Semilight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2572511" y="1487423"/>
            <a:ext cx="1771014" cy="283845"/>
          </a:xfrm>
          <a:custGeom>
            <a:avLst/>
            <a:gdLst/>
            <a:ahLst/>
            <a:cxnLst/>
            <a:rect l="l" t="t" r="r" b="b"/>
            <a:pathLst>
              <a:path w="1771014" h="283844">
                <a:moveTo>
                  <a:pt x="1770888" y="0"/>
                </a:moveTo>
                <a:lnTo>
                  <a:pt x="0" y="0"/>
                </a:lnTo>
                <a:lnTo>
                  <a:pt x="0" y="283463"/>
                </a:lnTo>
                <a:lnTo>
                  <a:pt x="1770888" y="283463"/>
                </a:lnTo>
                <a:lnTo>
                  <a:pt x="1770888" y="0"/>
                </a:lnTo>
                <a:close/>
              </a:path>
            </a:pathLst>
          </a:custGeom>
          <a:solidFill>
            <a:srgbClr val="F8F9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2617089" y="1570989"/>
            <a:ext cx="629920" cy="1282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6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Voltage</a:t>
            </a:r>
            <a:r>
              <a:rPr sz="650" spc="24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Sensor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2572511" y="1828800"/>
            <a:ext cx="1771014" cy="287020"/>
          </a:xfrm>
          <a:custGeom>
            <a:avLst/>
            <a:gdLst/>
            <a:ahLst/>
            <a:cxnLst/>
            <a:rect l="l" t="t" r="r" b="b"/>
            <a:pathLst>
              <a:path w="1771014" h="287019">
                <a:moveTo>
                  <a:pt x="1770888" y="0"/>
                </a:moveTo>
                <a:lnTo>
                  <a:pt x="0" y="0"/>
                </a:lnTo>
                <a:lnTo>
                  <a:pt x="0" y="286512"/>
                </a:lnTo>
                <a:lnTo>
                  <a:pt x="1770888" y="286512"/>
                </a:lnTo>
                <a:lnTo>
                  <a:pt x="1770888" y="0"/>
                </a:lnTo>
                <a:close/>
              </a:path>
            </a:pathLst>
          </a:custGeom>
          <a:solidFill>
            <a:srgbClr val="F8F9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2617089" y="1914270"/>
            <a:ext cx="710565" cy="1282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6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AC</a:t>
            </a:r>
            <a:r>
              <a:rPr sz="650" spc="4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Measurement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2572511" y="2173223"/>
            <a:ext cx="1771014" cy="283845"/>
          </a:xfrm>
          <a:custGeom>
            <a:avLst/>
            <a:gdLst/>
            <a:ahLst/>
            <a:cxnLst/>
            <a:rect l="l" t="t" r="r" b="b"/>
            <a:pathLst>
              <a:path w="1771014" h="283844">
                <a:moveTo>
                  <a:pt x="1770888" y="0"/>
                </a:moveTo>
                <a:lnTo>
                  <a:pt x="0" y="0"/>
                </a:lnTo>
                <a:lnTo>
                  <a:pt x="0" y="283463"/>
                </a:lnTo>
                <a:lnTo>
                  <a:pt x="1770888" y="283463"/>
                </a:lnTo>
                <a:lnTo>
                  <a:pt x="1770888" y="0"/>
                </a:lnTo>
                <a:close/>
              </a:path>
            </a:pathLst>
          </a:custGeom>
          <a:solidFill>
            <a:srgbClr val="F8F9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2617089" y="2257425"/>
            <a:ext cx="598805" cy="1282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6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High</a:t>
            </a:r>
            <a:r>
              <a:rPr sz="650" spc="14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Accuracy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944114" y="2534792"/>
            <a:ext cx="1096010" cy="1282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Measures</a:t>
            </a:r>
            <a:r>
              <a:rPr sz="650" spc="2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AC</a:t>
            </a:r>
            <a:r>
              <a:rPr sz="650" spc="4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voltage</a:t>
            </a:r>
            <a:r>
              <a:rPr sz="650" spc="10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signals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30" name="object 30"/>
          <p:cNvGrpSpPr/>
          <p:nvPr/>
        </p:nvGrpSpPr>
        <p:grpSpPr>
          <a:xfrm>
            <a:off x="4629848" y="685736"/>
            <a:ext cx="2118995" cy="2176780"/>
            <a:chOff x="4629848" y="685736"/>
            <a:chExt cx="2118995" cy="2176780"/>
          </a:xfrm>
        </p:grpSpPr>
        <p:sp>
          <p:nvSpPr>
            <p:cNvPr id="31" name="object 31"/>
            <p:cNvSpPr/>
            <p:nvPr/>
          </p:nvSpPr>
          <p:spPr>
            <a:xfrm>
              <a:off x="4631435" y="687323"/>
              <a:ext cx="2115820" cy="2173605"/>
            </a:xfrm>
            <a:custGeom>
              <a:avLst/>
              <a:gdLst/>
              <a:ahLst/>
              <a:cxnLst/>
              <a:rect l="l" t="t" r="r" b="b"/>
              <a:pathLst>
                <a:path w="2115820" h="2173605">
                  <a:moveTo>
                    <a:pt x="2115312" y="0"/>
                  </a:moveTo>
                  <a:lnTo>
                    <a:pt x="0" y="0"/>
                  </a:lnTo>
                  <a:lnTo>
                    <a:pt x="0" y="2173224"/>
                  </a:lnTo>
                  <a:lnTo>
                    <a:pt x="2115312" y="2173224"/>
                  </a:lnTo>
                  <a:lnTo>
                    <a:pt x="211531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4631435" y="687323"/>
              <a:ext cx="2115820" cy="2173605"/>
            </a:xfrm>
            <a:custGeom>
              <a:avLst/>
              <a:gdLst/>
              <a:ahLst/>
              <a:cxnLst/>
              <a:rect l="l" t="t" r="r" b="b"/>
              <a:pathLst>
                <a:path w="2115820" h="2173605">
                  <a:moveTo>
                    <a:pt x="0" y="2173224"/>
                  </a:moveTo>
                  <a:lnTo>
                    <a:pt x="2115312" y="2173224"/>
                  </a:lnTo>
                  <a:lnTo>
                    <a:pt x="2115312" y="0"/>
                  </a:lnTo>
                  <a:lnTo>
                    <a:pt x="0" y="0"/>
                  </a:lnTo>
                  <a:lnTo>
                    <a:pt x="0" y="2173224"/>
                  </a:lnTo>
                  <a:close/>
                </a:path>
              </a:pathLst>
            </a:custGeom>
            <a:ln w="3175">
              <a:solidFill>
                <a:srgbClr val="3A82F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" name="object 3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553455" y="877823"/>
              <a:ext cx="268224" cy="216408"/>
            </a:xfrm>
            <a:prstGeom prst="rect">
              <a:avLst/>
            </a:prstGeom>
          </p:spPr>
        </p:pic>
      </p:grpSp>
      <p:sp>
        <p:nvSpPr>
          <p:cNvPr id="34" name="object 34"/>
          <p:cNvSpPr txBox="1"/>
          <p:nvPr/>
        </p:nvSpPr>
        <p:spPr>
          <a:xfrm>
            <a:off x="5493765" y="1204975"/>
            <a:ext cx="456565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ACS712</a:t>
            </a:r>
            <a:endParaRPr sz="1000">
              <a:latin typeface="Malgun Gothic Semilight"/>
              <a:cs typeface="Malgun Gothic Semilight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4800600" y="1487423"/>
            <a:ext cx="1771014" cy="283845"/>
          </a:xfrm>
          <a:custGeom>
            <a:avLst/>
            <a:gdLst/>
            <a:ahLst/>
            <a:cxnLst/>
            <a:rect l="l" t="t" r="r" b="b"/>
            <a:pathLst>
              <a:path w="1771015" h="283844">
                <a:moveTo>
                  <a:pt x="1770888" y="0"/>
                </a:moveTo>
                <a:lnTo>
                  <a:pt x="0" y="0"/>
                </a:lnTo>
                <a:lnTo>
                  <a:pt x="0" y="283463"/>
                </a:lnTo>
                <a:lnTo>
                  <a:pt x="1770888" y="283463"/>
                </a:lnTo>
                <a:lnTo>
                  <a:pt x="1770888" y="0"/>
                </a:lnTo>
                <a:close/>
              </a:path>
            </a:pathLst>
          </a:custGeom>
          <a:solidFill>
            <a:srgbClr val="F8F9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4846701" y="1570989"/>
            <a:ext cx="621030" cy="1282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6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Current</a:t>
            </a:r>
            <a:r>
              <a:rPr sz="650" spc="2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Sensor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4800600" y="1828800"/>
            <a:ext cx="1771014" cy="287020"/>
          </a:xfrm>
          <a:custGeom>
            <a:avLst/>
            <a:gdLst/>
            <a:ahLst/>
            <a:cxnLst/>
            <a:rect l="l" t="t" r="r" b="b"/>
            <a:pathLst>
              <a:path w="1771015" h="287019">
                <a:moveTo>
                  <a:pt x="1770888" y="0"/>
                </a:moveTo>
                <a:lnTo>
                  <a:pt x="0" y="0"/>
                </a:lnTo>
                <a:lnTo>
                  <a:pt x="0" y="286512"/>
                </a:lnTo>
                <a:lnTo>
                  <a:pt x="1770888" y="286512"/>
                </a:lnTo>
                <a:lnTo>
                  <a:pt x="1770888" y="0"/>
                </a:lnTo>
                <a:close/>
              </a:path>
            </a:pathLst>
          </a:custGeom>
          <a:solidFill>
            <a:srgbClr val="F8F9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4846701" y="1914270"/>
            <a:ext cx="439420" cy="1282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6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Hall</a:t>
            </a:r>
            <a:r>
              <a:rPr sz="650" spc="13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Effect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4800600" y="2173223"/>
            <a:ext cx="1771014" cy="283845"/>
          </a:xfrm>
          <a:custGeom>
            <a:avLst/>
            <a:gdLst/>
            <a:ahLst/>
            <a:cxnLst/>
            <a:rect l="l" t="t" r="r" b="b"/>
            <a:pathLst>
              <a:path w="1771015" h="283844">
                <a:moveTo>
                  <a:pt x="1770888" y="0"/>
                </a:moveTo>
                <a:lnTo>
                  <a:pt x="0" y="0"/>
                </a:lnTo>
                <a:lnTo>
                  <a:pt x="0" y="283463"/>
                </a:lnTo>
                <a:lnTo>
                  <a:pt x="1770888" y="283463"/>
                </a:lnTo>
                <a:lnTo>
                  <a:pt x="1770888" y="0"/>
                </a:lnTo>
                <a:close/>
              </a:path>
            </a:pathLst>
          </a:custGeom>
          <a:solidFill>
            <a:srgbClr val="F8F9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 txBox="1"/>
          <p:nvPr/>
        </p:nvSpPr>
        <p:spPr>
          <a:xfrm>
            <a:off x="4846701" y="2257425"/>
            <a:ext cx="916940" cy="1282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6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Isolated</a:t>
            </a:r>
            <a:r>
              <a:rPr sz="650" spc="28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Measurement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5158485" y="2534792"/>
            <a:ext cx="1130300" cy="1282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Measures</a:t>
            </a:r>
            <a:r>
              <a:rPr sz="650" spc="6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AC/DC</a:t>
            </a:r>
            <a:r>
              <a:rPr sz="650" spc="8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current</a:t>
            </a:r>
            <a:r>
              <a:rPr sz="650" spc="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2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flow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42" name="object 42"/>
          <p:cNvGrpSpPr/>
          <p:nvPr/>
        </p:nvGrpSpPr>
        <p:grpSpPr>
          <a:xfrm>
            <a:off x="6857936" y="685736"/>
            <a:ext cx="2118995" cy="2176780"/>
            <a:chOff x="6857936" y="685736"/>
            <a:chExt cx="2118995" cy="2176780"/>
          </a:xfrm>
        </p:grpSpPr>
        <p:sp>
          <p:nvSpPr>
            <p:cNvPr id="43" name="object 43"/>
            <p:cNvSpPr/>
            <p:nvPr/>
          </p:nvSpPr>
          <p:spPr>
            <a:xfrm>
              <a:off x="6859523" y="687323"/>
              <a:ext cx="2115820" cy="2173605"/>
            </a:xfrm>
            <a:custGeom>
              <a:avLst/>
              <a:gdLst/>
              <a:ahLst/>
              <a:cxnLst/>
              <a:rect l="l" t="t" r="r" b="b"/>
              <a:pathLst>
                <a:path w="2115820" h="2173605">
                  <a:moveTo>
                    <a:pt x="2115312" y="0"/>
                  </a:moveTo>
                  <a:lnTo>
                    <a:pt x="0" y="0"/>
                  </a:lnTo>
                  <a:lnTo>
                    <a:pt x="0" y="2173224"/>
                  </a:lnTo>
                  <a:lnTo>
                    <a:pt x="2115312" y="2173224"/>
                  </a:lnTo>
                  <a:lnTo>
                    <a:pt x="211531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6859523" y="687323"/>
              <a:ext cx="2115820" cy="2173605"/>
            </a:xfrm>
            <a:custGeom>
              <a:avLst/>
              <a:gdLst/>
              <a:ahLst/>
              <a:cxnLst/>
              <a:rect l="l" t="t" r="r" b="b"/>
              <a:pathLst>
                <a:path w="2115820" h="2173605">
                  <a:moveTo>
                    <a:pt x="0" y="2173224"/>
                  </a:moveTo>
                  <a:lnTo>
                    <a:pt x="2115312" y="2173224"/>
                  </a:lnTo>
                  <a:lnTo>
                    <a:pt x="2115312" y="0"/>
                  </a:lnTo>
                  <a:lnTo>
                    <a:pt x="0" y="0"/>
                  </a:lnTo>
                  <a:lnTo>
                    <a:pt x="0" y="2173224"/>
                  </a:lnTo>
                  <a:close/>
                </a:path>
              </a:pathLst>
            </a:custGeom>
            <a:ln w="3175">
              <a:solidFill>
                <a:srgbClr val="3A82F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5" name="object 4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836407" y="877823"/>
              <a:ext cx="158496" cy="216408"/>
            </a:xfrm>
            <a:prstGeom prst="rect">
              <a:avLst/>
            </a:prstGeom>
          </p:spPr>
        </p:pic>
      </p:grpSp>
      <p:sp>
        <p:nvSpPr>
          <p:cNvPr id="46" name="object 46"/>
          <p:cNvSpPr txBox="1"/>
          <p:nvPr/>
        </p:nvSpPr>
        <p:spPr>
          <a:xfrm>
            <a:off x="7567930" y="1204975"/>
            <a:ext cx="757555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spc="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Raspberry</a:t>
            </a:r>
            <a:r>
              <a:rPr sz="1000" spc="1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spc="-2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Pi</a:t>
            </a:r>
            <a:endParaRPr sz="1000">
              <a:latin typeface="Malgun Gothic Semilight"/>
              <a:cs typeface="Malgun Gothic Semilight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7028688" y="1487423"/>
            <a:ext cx="1774189" cy="283845"/>
          </a:xfrm>
          <a:custGeom>
            <a:avLst/>
            <a:gdLst/>
            <a:ahLst/>
            <a:cxnLst/>
            <a:rect l="l" t="t" r="r" b="b"/>
            <a:pathLst>
              <a:path w="1774190" h="283844">
                <a:moveTo>
                  <a:pt x="1773936" y="0"/>
                </a:moveTo>
                <a:lnTo>
                  <a:pt x="0" y="0"/>
                </a:lnTo>
                <a:lnTo>
                  <a:pt x="0" y="283463"/>
                </a:lnTo>
                <a:lnTo>
                  <a:pt x="1773936" y="283463"/>
                </a:lnTo>
                <a:lnTo>
                  <a:pt x="1773936" y="0"/>
                </a:lnTo>
                <a:close/>
              </a:path>
            </a:pathLst>
          </a:custGeom>
          <a:solidFill>
            <a:srgbClr val="F8F9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 txBox="1"/>
          <p:nvPr/>
        </p:nvSpPr>
        <p:spPr>
          <a:xfrm>
            <a:off x="7076313" y="1570989"/>
            <a:ext cx="636905" cy="1282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650" spc="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Processing</a:t>
            </a:r>
            <a:r>
              <a:rPr sz="650" spc="2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650" spc="-2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Unit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7028688" y="1828800"/>
            <a:ext cx="1774189" cy="287020"/>
          </a:xfrm>
          <a:custGeom>
            <a:avLst/>
            <a:gdLst/>
            <a:ahLst/>
            <a:cxnLst/>
            <a:rect l="l" t="t" r="r" b="b"/>
            <a:pathLst>
              <a:path w="1774190" h="287019">
                <a:moveTo>
                  <a:pt x="1773936" y="0"/>
                </a:moveTo>
                <a:lnTo>
                  <a:pt x="0" y="0"/>
                </a:lnTo>
                <a:lnTo>
                  <a:pt x="0" y="286512"/>
                </a:lnTo>
                <a:lnTo>
                  <a:pt x="1773936" y="286512"/>
                </a:lnTo>
                <a:lnTo>
                  <a:pt x="1773936" y="0"/>
                </a:lnTo>
                <a:close/>
              </a:path>
            </a:pathLst>
          </a:custGeom>
          <a:solidFill>
            <a:srgbClr val="F8F9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 txBox="1"/>
          <p:nvPr/>
        </p:nvSpPr>
        <p:spPr>
          <a:xfrm>
            <a:off x="7076313" y="1914270"/>
            <a:ext cx="654685" cy="1282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650" spc="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Python</a:t>
            </a:r>
            <a:r>
              <a:rPr sz="650" spc="10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Runtime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7028688" y="2173223"/>
            <a:ext cx="1774189" cy="283845"/>
          </a:xfrm>
          <a:custGeom>
            <a:avLst/>
            <a:gdLst/>
            <a:ahLst/>
            <a:cxnLst/>
            <a:rect l="l" t="t" r="r" b="b"/>
            <a:pathLst>
              <a:path w="1774190" h="283844">
                <a:moveTo>
                  <a:pt x="1773936" y="0"/>
                </a:moveTo>
                <a:lnTo>
                  <a:pt x="0" y="0"/>
                </a:lnTo>
                <a:lnTo>
                  <a:pt x="0" y="283463"/>
                </a:lnTo>
                <a:lnTo>
                  <a:pt x="1773936" y="283463"/>
                </a:lnTo>
                <a:lnTo>
                  <a:pt x="1773936" y="0"/>
                </a:lnTo>
                <a:close/>
              </a:path>
            </a:pathLst>
          </a:custGeom>
          <a:solidFill>
            <a:srgbClr val="F8F9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 txBox="1"/>
          <p:nvPr/>
        </p:nvSpPr>
        <p:spPr>
          <a:xfrm>
            <a:off x="7076313" y="2257425"/>
            <a:ext cx="648335" cy="1282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6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AI</a:t>
            </a:r>
            <a:r>
              <a:rPr sz="650" spc="8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Computation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7287514" y="2534792"/>
            <a:ext cx="1332230" cy="1282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Runs</a:t>
            </a:r>
            <a:r>
              <a:rPr sz="650" spc="3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AI</a:t>
            </a:r>
            <a:r>
              <a:rPr sz="650" spc="5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algorithms</a:t>
            </a:r>
            <a:r>
              <a:rPr sz="650" spc="9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and</a:t>
            </a:r>
            <a:r>
              <a:rPr sz="650" spc="7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processing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54" name="object 54"/>
          <p:cNvGrpSpPr/>
          <p:nvPr/>
        </p:nvGrpSpPr>
        <p:grpSpPr>
          <a:xfrm>
            <a:off x="170624" y="2828480"/>
            <a:ext cx="8806180" cy="1204595"/>
            <a:chOff x="170624" y="2828480"/>
            <a:chExt cx="8806180" cy="1204595"/>
          </a:xfrm>
        </p:grpSpPr>
        <p:sp>
          <p:nvSpPr>
            <p:cNvPr id="55" name="object 55"/>
            <p:cNvSpPr/>
            <p:nvPr/>
          </p:nvSpPr>
          <p:spPr>
            <a:xfrm>
              <a:off x="172212" y="2830067"/>
              <a:ext cx="8803005" cy="1201420"/>
            </a:xfrm>
            <a:custGeom>
              <a:avLst/>
              <a:gdLst/>
              <a:ahLst/>
              <a:cxnLst/>
              <a:rect l="l" t="t" r="r" b="b"/>
              <a:pathLst>
                <a:path w="8803005" h="1201420">
                  <a:moveTo>
                    <a:pt x="8802624" y="0"/>
                  </a:moveTo>
                  <a:lnTo>
                    <a:pt x="0" y="0"/>
                  </a:lnTo>
                  <a:lnTo>
                    <a:pt x="0" y="1200912"/>
                  </a:lnTo>
                  <a:lnTo>
                    <a:pt x="8802624" y="1200912"/>
                  </a:lnTo>
                  <a:lnTo>
                    <a:pt x="88026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172212" y="2830067"/>
              <a:ext cx="8803005" cy="1201420"/>
            </a:xfrm>
            <a:custGeom>
              <a:avLst/>
              <a:gdLst/>
              <a:ahLst/>
              <a:cxnLst/>
              <a:rect l="l" t="t" r="r" b="b"/>
              <a:pathLst>
                <a:path w="8803005" h="1201420">
                  <a:moveTo>
                    <a:pt x="0" y="1200912"/>
                  </a:moveTo>
                  <a:lnTo>
                    <a:pt x="8802624" y="1200912"/>
                  </a:lnTo>
                  <a:lnTo>
                    <a:pt x="8802624" y="0"/>
                  </a:lnTo>
                  <a:lnTo>
                    <a:pt x="0" y="0"/>
                  </a:lnTo>
                  <a:lnTo>
                    <a:pt x="0" y="1200912"/>
                  </a:lnTo>
                  <a:close/>
                </a:path>
              </a:pathLst>
            </a:custGeom>
            <a:ln w="3175">
              <a:solidFill>
                <a:srgbClr val="BEDBF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7" name="object 5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745991" y="3029711"/>
              <a:ext cx="179832" cy="143256"/>
            </a:xfrm>
            <a:prstGeom prst="rect">
              <a:avLst/>
            </a:prstGeom>
          </p:spPr>
        </p:pic>
      </p:grpSp>
      <p:sp>
        <p:nvSpPr>
          <p:cNvPr id="58" name="object 58"/>
          <p:cNvSpPr txBox="1"/>
          <p:nvPr/>
        </p:nvSpPr>
        <p:spPr>
          <a:xfrm>
            <a:off x="468274" y="3312032"/>
            <a:ext cx="2521585" cy="50292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10"/>
              </a:spcBef>
            </a:pPr>
            <a:r>
              <a:rPr sz="9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Data</a:t>
            </a:r>
            <a:r>
              <a:rPr sz="900" spc="1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900" spc="3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Acquisition</a:t>
            </a:r>
            <a:endParaRPr sz="900">
              <a:latin typeface="Malgun Gothic Semilight"/>
              <a:cs typeface="Malgun Gothic Semilight"/>
            </a:endParaRPr>
          </a:p>
          <a:p>
            <a:pPr marL="12065" marR="5080" algn="ctr">
              <a:lnSpc>
                <a:spcPts val="910"/>
              </a:lnSpc>
              <a:spcBef>
                <a:spcPts val="865"/>
              </a:spcBef>
            </a:pPr>
            <a:r>
              <a:rPr sz="80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Arduino</a:t>
            </a:r>
            <a:r>
              <a:rPr sz="800" spc="-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collects</a:t>
            </a:r>
            <a:r>
              <a:rPr sz="800" spc="1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sensor</a:t>
            </a:r>
            <a:r>
              <a:rPr sz="800" spc="-3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data</a:t>
            </a:r>
            <a:r>
              <a:rPr sz="800" spc="-2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from</a:t>
            </a:r>
            <a:r>
              <a:rPr sz="800" spc="-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ZMPT101B</a:t>
            </a:r>
            <a:r>
              <a:rPr sz="800" spc="-5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and</a:t>
            </a:r>
            <a:r>
              <a:rPr sz="800" spc="-3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ACS712 </a:t>
            </a:r>
            <a:r>
              <a:rPr sz="8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sensors</a:t>
            </a:r>
            <a:r>
              <a:rPr sz="800" spc="-1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simultaneously</a:t>
            </a:r>
            <a:endParaRPr sz="800">
              <a:latin typeface="Malgun Gothic Semilight"/>
              <a:cs typeface="Malgun Gothic Semilight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3442461" y="2993897"/>
            <a:ext cx="2331720" cy="82105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650875">
              <a:lnSpc>
                <a:spcPct val="100000"/>
              </a:lnSpc>
              <a:spcBef>
                <a:spcPts val="125"/>
              </a:spcBef>
            </a:pPr>
            <a:r>
              <a:rPr sz="11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System</a:t>
            </a:r>
            <a:r>
              <a:rPr sz="1100" spc="22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100" spc="4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Integration</a:t>
            </a:r>
            <a:endParaRPr sz="1100">
              <a:latin typeface="Malgun Gothic Semilight"/>
              <a:cs typeface="Malgun Gothic Semilight"/>
            </a:endParaRPr>
          </a:p>
          <a:p>
            <a:pPr algn="ctr">
              <a:lnSpc>
                <a:spcPct val="100000"/>
              </a:lnSpc>
              <a:spcBef>
                <a:spcPts val="1170"/>
              </a:spcBef>
            </a:pPr>
            <a:r>
              <a:rPr sz="9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Data</a:t>
            </a:r>
            <a:r>
              <a:rPr sz="900" spc="1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9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Transmission</a:t>
            </a:r>
            <a:endParaRPr sz="900">
              <a:latin typeface="Malgun Gothic Semilight"/>
              <a:cs typeface="Malgun Gothic Semilight"/>
            </a:endParaRPr>
          </a:p>
          <a:p>
            <a:pPr marL="12700" marR="5080" algn="ctr">
              <a:lnSpc>
                <a:spcPts val="910"/>
              </a:lnSpc>
              <a:spcBef>
                <a:spcPts val="865"/>
              </a:spcBef>
            </a:pPr>
            <a:r>
              <a:rPr sz="8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Serial</a:t>
            </a:r>
            <a:r>
              <a:rPr sz="800" spc="-2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communication</a:t>
            </a:r>
            <a:r>
              <a:rPr sz="800" spc="-7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transfers </a:t>
            </a:r>
            <a:r>
              <a:rPr sz="80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data</a:t>
            </a:r>
            <a:r>
              <a:rPr sz="800" spc="-4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from</a:t>
            </a:r>
            <a:r>
              <a:rPr sz="800" spc="1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Arduino</a:t>
            </a:r>
            <a:r>
              <a:rPr sz="800" spc="-5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800" spc="-2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to</a:t>
            </a:r>
            <a:r>
              <a:rPr sz="80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Raspberry</a:t>
            </a:r>
            <a:r>
              <a:rPr sz="800" spc="4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Pi</a:t>
            </a:r>
            <a:r>
              <a:rPr sz="800" spc="-1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for</a:t>
            </a:r>
            <a:r>
              <a:rPr sz="800" spc="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processing</a:t>
            </a:r>
            <a:endParaRPr sz="800">
              <a:latin typeface="Malgun Gothic Semilight"/>
              <a:cs typeface="Malgun Gothic Semilight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6086094" y="3312032"/>
            <a:ext cx="2806065" cy="50292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R="4445" algn="ctr">
              <a:lnSpc>
                <a:spcPct val="100000"/>
              </a:lnSpc>
              <a:spcBef>
                <a:spcPts val="110"/>
              </a:spcBef>
            </a:pPr>
            <a:r>
              <a:rPr sz="9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AI</a:t>
            </a:r>
            <a:r>
              <a:rPr sz="900" spc="1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9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Processing</a:t>
            </a:r>
            <a:endParaRPr sz="900">
              <a:latin typeface="Malgun Gothic Semilight"/>
              <a:cs typeface="Malgun Gothic Semilight"/>
            </a:endParaRPr>
          </a:p>
          <a:p>
            <a:pPr marL="12700" marR="5080" algn="ctr">
              <a:lnSpc>
                <a:spcPts val="910"/>
              </a:lnSpc>
              <a:spcBef>
                <a:spcPts val="865"/>
              </a:spcBef>
            </a:pPr>
            <a:r>
              <a:rPr sz="8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Raspberry</a:t>
            </a:r>
            <a:r>
              <a:rPr sz="800" spc="4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Pi</a:t>
            </a:r>
            <a:r>
              <a:rPr sz="800" spc="-2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runs</a:t>
            </a:r>
            <a:r>
              <a:rPr sz="800" spc="-4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neural</a:t>
            </a:r>
            <a:r>
              <a:rPr sz="800" spc="-2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network</a:t>
            </a:r>
            <a:r>
              <a:rPr sz="800" spc="-4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algorithms</a:t>
            </a:r>
            <a:r>
              <a:rPr sz="800" spc="-2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for</a:t>
            </a:r>
            <a:r>
              <a:rPr sz="800" spc="-1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fault</a:t>
            </a:r>
            <a:r>
              <a:rPr sz="800" spc="-25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detection </a:t>
            </a:r>
            <a:r>
              <a:rPr sz="80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and</a:t>
            </a:r>
            <a:r>
              <a:rPr sz="800" spc="-3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location</a:t>
            </a:r>
            <a:endParaRPr sz="800">
              <a:latin typeface="Malgun Gothic Semilight"/>
              <a:cs typeface="Malgun Gothic Semilight"/>
            </a:endParaRPr>
          </a:p>
        </p:txBody>
      </p:sp>
      <p:grpSp>
        <p:nvGrpSpPr>
          <p:cNvPr id="61" name="object 61"/>
          <p:cNvGrpSpPr/>
          <p:nvPr/>
        </p:nvGrpSpPr>
        <p:grpSpPr>
          <a:xfrm>
            <a:off x="170624" y="4001960"/>
            <a:ext cx="4319270" cy="1144905"/>
            <a:chOff x="170624" y="4001960"/>
            <a:chExt cx="4319270" cy="1144905"/>
          </a:xfrm>
        </p:grpSpPr>
        <p:sp>
          <p:nvSpPr>
            <p:cNvPr id="62" name="object 62"/>
            <p:cNvSpPr/>
            <p:nvPr/>
          </p:nvSpPr>
          <p:spPr>
            <a:xfrm>
              <a:off x="172212" y="4003547"/>
              <a:ext cx="4316095" cy="1141730"/>
            </a:xfrm>
            <a:custGeom>
              <a:avLst/>
              <a:gdLst/>
              <a:ahLst/>
              <a:cxnLst/>
              <a:rect l="l" t="t" r="r" b="b"/>
              <a:pathLst>
                <a:path w="4316095" h="1141729">
                  <a:moveTo>
                    <a:pt x="4315968" y="0"/>
                  </a:moveTo>
                  <a:lnTo>
                    <a:pt x="0" y="0"/>
                  </a:lnTo>
                  <a:lnTo>
                    <a:pt x="0" y="1141476"/>
                  </a:lnTo>
                  <a:lnTo>
                    <a:pt x="4315968" y="1141476"/>
                  </a:lnTo>
                  <a:lnTo>
                    <a:pt x="4315968" y="0"/>
                  </a:lnTo>
                  <a:close/>
                </a:path>
              </a:pathLst>
            </a:custGeom>
            <a:solidFill>
              <a:srgbClr val="EEF6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172212" y="4003547"/>
              <a:ext cx="4316095" cy="1141730"/>
            </a:xfrm>
            <a:custGeom>
              <a:avLst/>
              <a:gdLst/>
              <a:ahLst/>
              <a:cxnLst/>
              <a:rect l="l" t="t" r="r" b="b"/>
              <a:pathLst>
                <a:path w="4316095" h="1141729">
                  <a:moveTo>
                    <a:pt x="4315968" y="1141476"/>
                  </a:moveTo>
                  <a:lnTo>
                    <a:pt x="4315968" y="0"/>
                  </a:lnTo>
                  <a:lnTo>
                    <a:pt x="0" y="0"/>
                  </a:lnTo>
                  <a:lnTo>
                    <a:pt x="0" y="1141476"/>
                  </a:lnTo>
                </a:path>
              </a:pathLst>
            </a:custGeom>
            <a:ln w="3175">
              <a:solidFill>
                <a:srgbClr val="BEDBF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4" name="object 6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86512" y="4151375"/>
              <a:ext cx="158496" cy="128015"/>
            </a:xfrm>
            <a:prstGeom prst="rect">
              <a:avLst/>
            </a:prstGeom>
          </p:spPr>
        </p:pic>
      </p:grpSp>
      <p:sp>
        <p:nvSpPr>
          <p:cNvPr id="65" name="object 65"/>
          <p:cNvSpPr txBox="1"/>
          <p:nvPr/>
        </p:nvSpPr>
        <p:spPr>
          <a:xfrm>
            <a:off x="491134" y="4121302"/>
            <a:ext cx="1116965" cy="10007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Key</a:t>
            </a:r>
            <a:r>
              <a:rPr sz="1000" spc="105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 </a:t>
            </a:r>
            <a:r>
              <a:rPr sz="10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Features</a:t>
            </a:r>
            <a:endParaRPr sz="1000">
              <a:latin typeface="Malgun Gothic Semilight"/>
              <a:cs typeface="Malgun Gothic Semilight"/>
            </a:endParaRPr>
          </a:p>
          <a:p>
            <a:pPr marL="537845" algn="ctr">
              <a:lnSpc>
                <a:spcPct val="100000"/>
              </a:lnSpc>
              <a:spcBef>
                <a:spcPts val="1055"/>
              </a:spcBef>
            </a:pPr>
            <a:r>
              <a:rPr sz="1000" spc="-25" dirty="0">
                <a:solidFill>
                  <a:srgbClr val="2462EB"/>
                </a:solidFill>
                <a:latin typeface="Malgun Gothic Semilight"/>
                <a:cs typeface="Malgun Gothic Semilight"/>
              </a:rPr>
              <a:t>100</a:t>
            </a:r>
            <a:endParaRPr sz="1000">
              <a:latin typeface="Malgun Gothic Semilight"/>
              <a:cs typeface="Malgun Gothic Semilight"/>
            </a:endParaRPr>
          </a:p>
          <a:p>
            <a:pPr marL="544195" algn="ctr">
              <a:lnSpc>
                <a:spcPct val="100000"/>
              </a:lnSpc>
              <a:spcBef>
                <a:spcPts val="275"/>
              </a:spcBef>
            </a:pP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Samples/Cycle</a:t>
            </a:r>
            <a:endParaRPr sz="650">
              <a:latin typeface="Malgun Gothic Semilight"/>
              <a:cs typeface="Malgun Gothic Semilight"/>
            </a:endParaRPr>
          </a:p>
          <a:p>
            <a:pPr marL="534670" algn="ctr">
              <a:lnSpc>
                <a:spcPct val="100000"/>
              </a:lnSpc>
              <a:spcBef>
                <a:spcPts val="894"/>
              </a:spcBef>
            </a:pPr>
            <a:r>
              <a:rPr sz="1000" dirty="0">
                <a:solidFill>
                  <a:srgbClr val="2462EB"/>
                </a:solidFill>
                <a:latin typeface="Malgun Gothic Semilight"/>
                <a:cs typeface="Malgun Gothic Semilight"/>
              </a:rPr>
              <a:t>Low-</a:t>
            </a:r>
            <a:r>
              <a:rPr sz="1000" spc="-20" dirty="0">
                <a:solidFill>
                  <a:srgbClr val="2462EB"/>
                </a:solidFill>
                <a:latin typeface="Malgun Gothic Semilight"/>
                <a:cs typeface="Malgun Gothic Semilight"/>
              </a:rPr>
              <a:t>cost</a:t>
            </a:r>
            <a:endParaRPr sz="1000">
              <a:latin typeface="Malgun Gothic Semilight"/>
              <a:cs typeface="Malgun Gothic Semilight"/>
            </a:endParaRPr>
          </a:p>
          <a:p>
            <a:pPr marL="540385" algn="ctr">
              <a:lnSpc>
                <a:spcPct val="100000"/>
              </a:lnSpc>
              <a:spcBef>
                <a:spcPts val="280"/>
              </a:spcBef>
            </a:pP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Components</a:t>
            </a:r>
            <a:endParaRPr sz="650">
              <a:latin typeface="Malgun Gothic Semilight"/>
              <a:cs typeface="Malgun Gothic Semilight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3103879" y="4359369"/>
            <a:ext cx="607695" cy="762635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484"/>
              </a:spcBef>
            </a:pPr>
            <a:r>
              <a:rPr sz="1000" dirty="0">
                <a:solidFill>
                  <a:srgbClr val="2462EB"/>
                </a:solidFill>
                <a:latin typeface="Malgun Gothic Semilight"/>
                <a:cs typeface="Malgun Gothic Semilight"/>
              </a:rPr>
              <a:t>Real-</a:t>
            </a:r>
            <a:r>
              <a:rPr sz="1000" spc="-20" dirty="0">
                <a:solidFill>
                  <a:srgbClr val="2462EB"/>
                </a:solidFill>
                <a:latin typeface="Malgun Gothic Semilight"/>
                <a:cs typeface="Malgun Gothic Semilight"/>
              </a:rPr>
              <a:t>time</a:t>
            </a:r>
            <a:endParaRPr sz="1000">
              <a:latin typeface="Malgun Gothic Semilight"/>
              <a:cs typeface="Malgun Gothic Semilight"/>
            </a:endParaRPr>
          </a:p>
          <a:p>
            <a:pPr marL="635" algn="ctr">
              <a:lnSpc>
                <a:spcPct val="100000"/>
              </a:lnSpc>
              <a:spcBef>
                <a:spcPts val="275"/>
              </a:spcBef>
            </a:pP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Processing</a:t>
            </a:r>
            <a:endParaRPr sz="650">
              <a:latin typeface="Malgun Gothic Semilight"/>
              <a:cs typeface="Malgun Gothic Semilight"/>
            </a:endParaRPr>
          </a:p>
          <a:p>
            <a:pPr algn="ctr">
              <a:lnSpc>
                <a:spcPct val="100000"/>
              </a:lnSpc>
              <a:spcBef>
                <a:spcPts val="894"/>
              </a:spcBef>
            </a:pPr>
            <a:r>
              <a:rPr sz="1000" spc="-10" dirty="0">
                <a:solidFill>
                  <a:srgbClr val="2462EB"/>
                </a:solidFill>
                <a:latin typeface="Malgun Gothic Semilight"/>
                <a:cs typeface="Malgun Gothic Semilight"/>
              </a:rPr>
              <a:t>Modular</a:t>
            </a:r>
            <a:endParaRPr sz="1000">
              <a:latin typeface="Malgun Gothic Semilight"/>
              <a:cs typeface="Malgun Gothic Semilight"/>
            </a:endParaRPr>
          </a:p>
          <a:p>
            <a:pPr marL="1905" algn="ctr">
              <a:lnSpc>
                <a:spcPct val="100000"/>
              </a:lnSpc>
              <a:spcBef>
                <a:spcPts val="280"/>
              </a:spcBef>
            </a:pPr>
            <a:r>
              <a:rPr sz="650" spc="-10" dirty="0">
                <a:solidFill>
                  <a:srgbClr val="4A5462"/>
                </a:solidFill>
                <a:latin typeface="Malgun Gothic Semilight"/>
                <a:cs typeface="Malgun Gothic Semilight"/>
              </a:rPr>
              <a:t>Design</a:t>
            </a:r>
            <a:endParaRPr sz="650">
              <a:latin typeface="Malgun Gothic Semilight"/>
              <a:cs typeface="Malgun Gothic Semilight"/>
            </a:endParaRPr>
          </a:p>
        </p:txBody>
      </p:sp>
      <p:grpSp>
        <p:nvGrpSpPr>
          <p:cNvPr id="67" name="object 67"/>
          <p:cNvGrpSpPr/>
          <p:nvPr/>
        </p:nvGrpSpPr>
        <p:grpSpPr>
          <a:xfrm>
            <a:off x="4657342" y="4002022"/>
            <a:ext cx="4319270" cy="1144905"/>
            <a:chOff x="4657342" y="4002022"/>
            <a:chExt cx="4319270" cy="1144905"/>
          </a:xfrm>
        </p:grpSpPr>
        <p:sp>
          <p:nvSpPr>
            <p:cNvPr id="68" name="object 68"/>
            <p:cNvSpPr/>
            <p:nvPr/>
          </p:nvSpPr>
          <p:spPr>
            <a:xfrm>
              <a:off x="4658867" y="4003547"/>
              <a:ext cx="4316095" cy="1141730"/>
            </a:xfrm>
            <a:custGeom>
              <a:avLst/>
              <a:gdLst/>
              <a:ahLst/>
              <a:cxnLst/>
              <a:rect l="l" t="t" r="r" b="b"/>
              <a:pathLst>
                <a:path w="4316095" h="1141729">
                  <a:moveTo>
                    <a:pt x="4315968" y="0"/>
                  </a:moveTo>
                  <a:lnTo>
                    <a:pt x="0" y="0"/>
                  </a:lnTo>
                  <a:lnTo>
                    <a:pt x="0" y="1141476"/>
                  </a:lnTo>
                  <a:lnTo>
                    <a:pt x="4315968" y="1141476"/>
                  </a:lnTo>
                  <a:lnTo>
                    <a:pt x="4315968" y="0"/>
                  </a:lnTo>
                  <a:close/>
                </a:path>
              </a:pathLst>
            </a:custGeom>
            <a:solidFill>
              <a:srgbClr val="EBFC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4658867" y="4003547"/>
              <a:ext cx="4316095" cy="1141730"/>
            </a:xfrm>
            <a:custGeom>
              <a:avLst/>
              <a:gdLst/>
              <a:ahLst/>
              <a:cxnLst/>
              <a:rect l="l" t="t" r="r" b="b"/>
              <a:pathLst>
                <a:path w="4316095" h="1141729">
                  <a:moveTo>
                    <a:pt x="4315968" y="1141476"/>
                  </a:moveTo>
                  <a:lnTo>
                    <a:pt x="4315968" y="0"/>
                  </a:lnTo>
                  <a:lnTo>
                    <a:pt x="0" y="0"/>
                  </a:lnTo>
                  <a:lnTo>
                    <a:pt x="0" y="1141476"/>
                  </a:lnTo>
                </a:path>
              </a:pathLst>
            </a:custGeom>
            <a:ln w="3175">
              <a:solidFill>
                <a:srgbClr val="A7F3D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0" name="object 7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773167" y="4151375"/>
              <a:ext cx="128015" cy="128015"/>
            </a:xfrm>
            <a:prstGeom prst="rect">
              <a:avLst/>
            </a:prstGeom>
          </p:spPr>
        </p:pic>
        <p:pic>
          <p:nvPicPr>
            <p:cNvPr id="71" name="object 71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773167" y="4413503"/>
              <a:ext cx="112775" cy="115823"/>
            </a:xfrm>
            <a:prstGeom prst="rect">
              <a:avLst/>
            </a:prstGeom>
          </p:spPr>
        </p:pic>
        <p:pic>
          <p:nvPicPr>
            <p:cNvPr id="72" name="object 7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773167" y="4614671"/>
              <a:ext cx="112775" cy="115823"/>
            </a:xfrm>
            <a:prstGeom prst="rect">
              <a:avLst/>
            </a:prstGeom>
          </p:spPr>
        </p:pic>
        <p:pic>
          <p:nvPicPr>
            <p:cNvPr id="73" name="object 7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773167" y="4815839"/>
              <a:ext cx="112775" cy="112776"/>
            </a:xfrm>
            <a:prstGeom prst="rect">
              <a:avLst/>
            </a:prstGeom>
          </p:spPr>
        </p:pic>
        <p:pic>
          <p:nvPicPr>
            <p:cNvPr id="74" name="object 7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773167" y="5013959"/>
              <a:ext cx="112775" cy="115823"/>
            </a:xfrm>
            <a:prstGeom prst="rect">
              <a:avLst/>
            </a:prstGeom>
          </p:spPr>
        </p:pic>
      </p:grpSp>
      <p:sp>
        <p:nvSpPr>
          <p:cNvPr id="75" name="object 75"/>
          <p:cNvSpPr txBox="1"/>
          <p:nvPr/>
        </p:nvSpPr>
        <p:spPr>
          <a:xfrm>
            <a:off x="4658867" y="4003547"/>
            <a:ext cx="4316095" cy="1141730"/>
          </a:xfrm>
          <a:prstGeom prst="rect">
            <a:avLst/>
          </a:prstGeom>
        </p:spPr>
        <p:txBody>
          <a:bodyPr vert="horz" wrap="square" lIns="0" tIns="131445" rIns="0" bIns="0" rtlCol="0">
            <a:spAutoFit/>
          </a:bodyPr>
          <a:lstStyle/>
          <a:p>
            <a:pPr marL="300355">
              <a:lnSpc>
                <a:spcPct val="100000"/>
              </a:lnSpc>
              <a:spcBef>
                <a:spcPts val="1035"/>
              </a:spcBef>
            </a:pPr>
            <a:r>
              <a:rPr sz="1000" spc="-10" dirty="0">
                <a:solidFill>
                  <a:srgbClr val="1F2937"/>
                </a:solidFill>
                <a:latin typeface="Malgun Gothic Semilight"/>
                <a:cs typeface="Malgun Gothic Semilight"/>
              </a:rPr>
              <a:t>Advantages</a:t>
            </a:r>
            <a:endParaRPr sz="1000">
              <a:latin typeface="Malgun Gothic Semilight"/>
              <a:cs typeface="Malgun Gothic Semilight"/>
            </a:endParaRPr>
          </a:p>
          <a:p>
            <a:pPr marL="285750" marR="2475230">
              <a:lnSpc>
                <a:spcPct val="164100"/>
              </a:lnSpc>
              <a:spcBef>
                <a:spcPts val="330"/>
              </a:spcBef>
            </a:pPr>
            <a:r>
              <a:rPr sz="80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Cost-effective</a:t>
            </a:r>
            <a:r>
              <a:rPr sz="800" spc="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implementation</a:t>
            </a:r>
            <a:r>
              <a:rPr sz="800" spc="5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Easy</a:t>
            </a:r>
            <a:r>
              <a:rPr sz="800" spc="2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spc="-2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maintenance</a:t>
            </a:r>
            <a:r>
              <a:rPr sz="800" spc="-4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and</a:t>
            </a:r>
            <a:r>
              <a:rPr sz="800" spc="-2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replacement </a:t>
            </a:r>
            <a:r>
              <a:rPr sz="8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Scalable</a:t>
            </a:r>
            <a:r>
              <a:rPr sz="800" spc="-3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to</a:t>
            </a:r>
            <a:r>
              <a:rPr sz="800" spc="-5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larger</a:t>
            </a:r>
            <a:r>
              <a:rPr sz="80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systems</a:t>
            </a:r>
            <a:endParaRPr sz="800">
              <a:latin typeface="Malgun Gothic Semilight"/>
              <a:cs typeface="Malgun Gothic Semilight"/>
            </a:endParaRPr>
          </a:p>
          <a:p>
            <a:pPr marL="285750">
              <a:lnSpc>
                <a:spcPct val="100000"/>
              </a:lnSpc>
              <a:spcBef>
                <a:spcPts val="615"/>
              </a:spcBef>
            </a:pPr>
            <a:r>
              <a:rPr sz="800" spc="-2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Open-</a:t>
            </a:r>
            <a:r>
              <a:rPr sz="80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source</a:t>
            </a:r>
            <a:r>
              <a:rPr sz="800" spc="-5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Malgun Gothic Semilight"/>
                <a:cs typeface="Malgun Gothic Semilight"/>
              </a:rPr>
              <a:t>compatibility</a:t>
            </a:r>
            <a:endParaRPr sz="800">
              <a:latin typeface="Malgun Gothic Semilight"/>
              <a:cs typeface="Malgun Gothic Semiligh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502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499360" y="192023"/>
            <a:ext cx="213360" cy="216408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943225" y="145491"/>
            <a:ext cx="3627754" cy="2819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650" b="1" dirty="0">
                <a:latin typeface="Trebuchet MS"/>
                <a:cs typeface="Trebuchet MS"/>
              </a:rPr>
              <a:t>Arduino</a:t>
            </a:r>
            <a:r>
              <a:rPr sz="1650" b="1" spc="114" dirty="0">
                <a:latin typeface="Trebuchet MS"/>
                <a:cs typeface="Trebuchet MS"/>
              </a:rPr>
              <a:t> </a:t>
            </a:r>
            <a:r>
              <a:rPr sz="1650" b="1" spc="254" dirty="0">
                <a:latin typeface="Trebuchet MS"/>
                <a:cs typeface="Trebuchet MS"/>
              </a:rPr>
              <a:t>&amp;</a:t>
            </a:r>
            <a:r>
              <a:rPr sz="1650" b="1" spc="65" dirty="0">
                <a:latin typeface="Trebuchet MS"/>
                <a:cs typeface="Trebuchet MS"/>
              </a:rPr>
              <a:t> </a:t>
            </a:r>
            <a:r>
              <a:rPr sz="1650" b="1" dirty="0">
                <a:latin typeface="Trebuchet MS"/>
                <a:cs typeface="Trebuchet MS"/>
              </a:rPr>
              <a:t>Microcontroller</a:t>
            </a:r>
            <a:r>
              <a:rPr sz="1650" b="1" spc="210" dirty="0">
                <a:latin typeface="Trebuchet MS"/>
                <a:cs typeface="Trebuchet MS"/>
              </a:rPr>
              <a:t> </a:t>
            </a:r>
            <a:r>
              <a:rPr sz="1650" b="1" spc="-10" dirty="0">
                <a:latin typeface="Trebuchet MS"/>
                <a:cs typeface="Trebuchet MS"/>
              </a:rPr>
              <a:t>Platform</a:t>
            </a:r>
            <a:endParaRPr sz="165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570859" y="490219"/>
            <a:ext cx="2075180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dirty="0">
                <a:solidFill>
                  <a:srgbClr val="4A5462"/>
                </a:solidFill>
                <a:latin typeface="Leelawadee UI"/>
                <a:cs typeface="Leelawadee UI"/>
              </a:rPr>
              <a:t>Data</a:t>
            </a:r>
            <a:r>
              <a:rPr sz="1000" spc="1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1000" dirty="0">
                <a:solidFill>
                  <a:srgbClr val="4A5462"/>
                </a:solidFill>
                <a:latin typeface="Leelawadee UI"/>
                <a:cs typeface="Leelawadee UI"/>
              </a:rPr>
              <a:t>Collection</a:t>
            </a:r>
            <a:r>
              <a:rPr sz="1000" spc="7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1000" dirty="0">
                <a:solidFill>
                  <a:srgbClr val="4A5462"/>
                </a:solidFill>
                <a:latin typeface="Leelawadee UI"/>
                <a:cs typeface="Leelawadee UI"/>
              </a:rPr>
              <a:t>and</a:t>
            </a:r>
            <a:r>
              <a:rPr sz="1000" spc="-3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1000" dirty="0">
                <a:solidFill>
                  <a:srgbClr val="4A5462"/>
                </a:solidFill>
                <a:latin typeface="Leelawadee UI"/>
                <a:cs typeface="Leelawadee UI"/>
              </a:rPr>
              <a:t>Sensor</a:t>
            </a:r>
            <a:r>
              <a:rPr sz="1000" spc="-10" dirty="0">
                <a:solidFill>
                  <a:srgbClr val="4A5462"/>
                </a:solidFill>
                <a:latin typeface="Leelawadee UI"/>
                <a:cs typeface="Leelawadee UI"/>
              </a:rPr>
              <a:t> Interface</a:t>
            </a:r>
            <a:endParaRPr sz="1000">
              <a:latin typeface="Leelawadee UI"/>
              <a:cs typeface="Leelawadee U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70687" y="685799"/>
            <a:ext cx="4316095" cy="1572895"/>
            <a:chOff x="170687" y="685799"/>
            <a:chExt cx="4316095" cy="1572895"/>
          </a:xfrm>
        </p:grpSpPr>
        <p:sp>
          <p:nvSpPr>
            <p:cNvPr id="7" name="object 7"/>
            <p:cNvSpPr/>
            <p:nvPr/>
          </p:nvSpPr>
          <p:spPr>
            <a:xfrm>
              <a:off x="170687" y="685799"/>
              <a:ext cx="4316095" cy="1572895"/>
            </a:xfrm>
            <a:custGeom>
              <a:avLst/>
              <a:gdLst/>
              <a:ahLst/>
              <a:cxnLst/>
              <a:rect l="l" t="t" r="r" b="b"/>
              <a:pathLst>
                <a:path w="4316095" h="1572895">
                  <a:moveTo>
                    <a:pt x="4315968" y="0"/>
                  </a:moveTo>
                  <a:lnTo>
                    <a:pt x="0" y="0"/>
                  </a:lnTo>
                  <a:lnTo>
                    <a:pt x="0" y="1572768"/>
                  </a:lnTo>
                  <a:lnTo>
                    <a:pt x="4315968" y="1572768"/>
                  </a:lnTo>
                  <a:lnTo>
                    <a:pt x="431596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70687" y="685799"/>
              <a:ext cx="30480" cy="1572895"/>
            </a:xfrm>
            <a:custGeom>
              <a:avLst/>
              <a:gdLst/>
              <a:ahLst/>
              <a:cxnLst/>
              <a:rect l="l" t="t" r="r" b="b"/>
              <a:pathLst>
                <a:path w="30480" h="1572895">
                  <a:moveTo>
                    <a:pt x="30480" y="0"/>
                  </a:moveTo>
                  <a:lnTo>
                    <a:pt x="0" y="0"/>
                  </a:lnTo>
                  <a:lnTo>
                    <a:pt x="0" y="1572768"/>
                  </a:lnTo>
                  <a:lnTo>
                    <a:pt x="30480" y="1572768"/>
                  </a:lnTo>
                  <a:lnTo>
                    <a:pt x="30480" y="0"/>
                  </a:lnTo>
                  <a:close/>
                </a:path>
              </a:pathLst>
            </a:custGeom>
            <a:solidFill>
              <a:srgbClr val="3A82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6511" y="835151"/>
              <a:ext cx="128016" cy="128015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6511" y="1615439"/>
              <a:ext cx="112775" cy="112775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6511" y="1813559"/>
              <a:ext cx="112775" cy="115824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6511" y="2014727"/>
              <a:ext cx="112775" cy="112775"/>
            </a:xfrm>
            <a:prstGeom prst="rect">
              <a:avLst/>
            </a:prstGeom>
          </p:spPr>
        </p:pic>
      </p:grpSp>
      <p:sp>
        <p:nvSpPr>
          <p:cNvPr id="13" name="object 13"/>
          <p:cNvSpPr txBox="1"/>
          <p:nvPr/>
        </p:nvSpPr>
        <p:spPr>
          <a:xfrm>
            <a:off x="201168" y="804798"/>
            <a:ext cx="4285615" cy="133604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69875">
              <a:lnSpc>
                <a:spcPct val="100000"/>
              </a:lnSpc>
              <a:spcBef>
                <a:spcPts val="105"/>
              </a:spcBef>
            </a:pPr>
            <a:r>
              <a:rPr sz="1000" b="1" dirty="0">
                <a:solidFill>
                  <a:srgbClr val="1F2937"/>
                </a:solidFill>
                <a:latin typeface="Trebuchet MS"/>
                <a:cs typeface="Trebuchet MS"/>
              </a:rPr>
              <a:t>Arduino</a:t>
            </a:r>
            <a:r>
              <a:rPr sz="1000" b="1" spc="17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1000" b="1" dirty="0">
                <a:solidFill>
                  <a:srgbClr val="1F2937"/>
                </a:solidFill>
                <a:latin typeface="Trebuchet MS"/>
                <a:cs typeface="Trebuchet MS"/>
              </a:rPr>
              <a:t>Platform</a:t>
            </a:r>
            <a:r>
              <a:rPr sz="1000" b="1" spc="80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1000" b="1" spc="-20" dirty="0">
                <a:solidFill>
                  <a:srgbClr val="1F2937"/>
                </a:solidFill>
                <a:latin typeface="Trebuchet MS"/>
                <a:cs typeface="Trebuchet MS"/>
              </a:rPr>
              <a:t>Role</a:t>
            </a:r>
            <a:endParaRPr sz="10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endParaRPr sz="1000">
              <a:latin typeface="Trebuchet MS"/>
              <a:cs typeface="Trebuchet MS"/>
            </a:endParaRPr>
          </a:p>
          <a:p>
            <a:pPr marL="84455" marR="175260" algn="just">
              <a:lnSpc>
                <a:spcPts val="910"/>
              </a:lnSpc>
            </a:pPr>
            <a:r>
              <a:rPr sz="800" dirty="0">
                <a:solidFill>
                  <a:srgbClr val="374151"/>
                </a:solidFill>
                <a:latin typeface="Leelawadee UI"/>
                <a:cs typeface="Leelawadee UI"/>
              </a:rPr>
              <a:t>The</a:t>
            </a:r>
            <a:r>
              <a:rPr sz="800" spc="-6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20" dirty="0">
                <a:solidFill>
                  <a:srgbClr val="374151"/>
                </a:solidFill>
                <a:latin typeface="Leelawadee UI"/>
                <a:cs typeface="Leelawadee UI"/>
              </a:rPr>
              <a:t>Arduino</a:t>
            </a:r>
            <a:r>
              <a:rPr sz="800" spc="-3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dirty="0">
                <a:solidFill>
                  <a:srgbClr val="374151"/>
                </a:solidFill>
                <a:latin typeface="Leelawadee UI"/>
                <a:cs typeface="Leelawadee UI"/>
              </a:rPr>
              <a:t>serves</a:t>
            </a:r>
            <a:r>
              <a:rPr sz="800" spc="3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dirty="0">
                <a:solidFill>
                  <a:srgbClr val="374151"/>
                </a:solidFill>
                <a:latin typeface="Leelawadee UI"/>
                <a:cs typeface="Leelawadee UI"/>
              </a:rPr>
              <a:t>as</a:t>
            </a:r>
            <a:r>
              <a:rPr sz="800" spc="3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dirty="0">
                <a:solidFill>
                  <a:srgbClr val="374151"/>
                </a:solidFill>
                <a:latin typeface="Leelawadee UI"/>
                <a:cs typeface="Leelawadee UI"/>
              </a:rPr>
              <a:t>the</a:t>
            </a:r>
            <a:r>
              <a:rPr sz="800" spc="-2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Leelawadee UI"/>
                <a:cs typeface="Leelawadee UI"/>
              </a:rPr>
              <a:t>primary</a:t>
            </a:r>
            <a:r>
              <a:rPr sz="800" spc="4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20" dirty="0">
                <a:solidFill>
                  <a:srgbClr val="374151"/>
                </a:solidFill>
                <a:latin typeface="Leelawadee UI"/>
                <a:cs typeface="Leelawadee UI"/>
              </a:rPr>
              <a:t>data</a:t>
            </a:r>
            <a:r>
              <a:rPr sz="800" spc="-1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25" dirty="0">
                <a:solidFill>
                  <a:srgbClr val="374151"/>
                </a:solidFill>
                <a:latin typeface="Leelawadee UI"/>
                <a:cs typeface="Leelawadee UI"/>
              </a:rPr>
              <a:t>acquisition</a:t>
            </a:r>
            <a:r>
              <a:rPr sz="800" spc="-3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Leelawadee UI"/>
                <a:cs typeface="Leelawadee UI"/>
              </a:rPr>
              <a:t>unit,</a:t>
            </a:r>
            <a:r>
              <a:rPr sz="800" spc="-4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20" dirty="0">
                <a:solidFill>
                  <a:srgbClr val="374151"/>
                </a:solidFill>
                <a:latin typeface="Leelawadee UI"/>
                <a:cs typeface="Leelawadee UI"/>
              </a:rPr>
              <a:t>interfacing</a:t>
            </a:r>
            <a:r>
              <a:rPr sz="800" spc="-3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Leelawadee UI"/>
                <a:cs typeface="Leelawadee UI"/>
              </a:rPr>
              <a:t>with</a:t>
            </a:r>
            <a:r>
              <a:rPr sz="800" spc="-3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Leelawadee UI"/>
                <a:cs typeface="Leelawadee UI"/>
              </a:rPr>
              <a:t>voltage</a:t>
            </a:r>
            <a:r>
              <a:rPr sz="800" spc="3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Leelawadee UI"/>
                <a:cs typeface="Leelawadee UI"/>
              </a:rPr>
              <a:t>and</a:t>
            </a:r>
            <a:r>
              <a:rPr sz="800" spc="-2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Leelawadee UI"/>
                <a:cs typeface="Leelawadee UI"/>
              </a:rPr>
              <a:t>current sensors</a:t>
            </a:r>
            <a:endParaRPr sz="800">
              <a:latin typeface="Leelawadee UI"/>
              <a:cs typeface="Leelawadee UI"/>
            </a:endParaRPr>
          </a:p>
          <a:p>
            <a:pPr marL="770255" algn="just">
              <a:lnSpc>
                <a:spcPts val="940"/>
              </a:lnSpc>
            </a:pPr>
            <a:r>
              <a:rPr sz="800" dirty="0">
                <a:solidFill>
                  <a:srgbClr val="374151"/>
                </a:solidFill>
                <a:latin typeface="Leelawadee UI"/>
                <a:cs typeface="Leelawadee UI"/>
              </a:rPr>
              <a:t>to</a:t>
            </a:r>
            <a:r>
              <a:rPr sz="800" spc="-3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Leelawadee UI"/>
                <a:cs typeface="Leelawadee UI"/>
              </a:rPr>
              <a:t>collect</a:t>
            </a:r>
            <a:r>
              <a:rPr sz="80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20" dirty="0">
                <a:solidFill>
                  <a:srgbClr val="374151"/>
                </a:solidFill>
                <a:latin typeface="Leelawadee UI"/>
                <a:cs typeface="Leelawadee UI"/>
              </a:rPr>
              <a:t>real-</a:t>
            </a:r>
            <a:r>
              <a:rPr sz="800" spc="-10" dirty="0">
                <a:solidFill>
                  <a:srgbClr val="374151"/>
                </a:solidFill>
                <a:latin typeface="Leelawadee UI"/>
                <a:cs typeface="Leelawadee UI"/>
              </a:rPr>
              <a:t>time</a:t>
            </a:r>
            <a:r>
              <a:rPr sz="800" spc="-2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Leelawadee UI"/>
                <a:cs typeface="Leelawadee UI"/>
              </a:rPr>
              <a:t>electrical</a:t>
            </a:r>
            <a:r>
              <a:rPr sz="80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Leelawadee UI"/>
                <a:cs typeface="Leelawadee UI"/>
              </a:rPr>
              <a:t>measurements</a:t>
            </a:r>
            <a:r>
              <a:rPr sz="800" spc="-4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dirty="0">
                <a:solidFill>
                  <a:srgbClr val="374151"/>
                </a:solidFill>
                <a:latin typeface="Leelawadee UI"/>
                <a:cs typeface="Leelawadee UI"/>
              </a:rPr>
              <a:t>from</a:t>
            </a:r>
            <a:r>
              <a:rPr sz="800" spc="2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dirty="0">
                <a:solidFill>
                  <a:srgbClr val="374151"/>
                </a:solidFill>
                <a:latin typeface="Leelawadee UI"/>
                <a:cs typeface="Leelawadee UI"/>
              </a:rPr>
              <a:t>the</a:t>
            </a:r>
            <a:r>
              <a:rPr sz="800" spc="-4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20" dirty="0">
                <a:solidFill>
                  <a:srgbClr val="374151"/>
                </a:solidFill>
                <a:latin typeface="Leelawadee UI"/>
                <a:cs typeface="Leelawadee UI"/>
              </a:rPr>
              <a:t>transmission</a:t>
            </a:r>
            <a:r>
              <a:rPr sz="800" spc="-7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dirty="0">
                <a:solidFill>
                  <a:srgbClr val="374151"/>
                </a:solidFill>
                <a:latin typeface="Leelawadee UI"/>
                <a:cs typeface="Leelawadee UI"/>
              </a:rPr>
              <a:t>line</a:t>
            </a:r>
            <a:r>
              <a:rPr sz="800" spc="-2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Leelawadee UI"/>
                <a:cs typeface="Leelawadee UI"/>
              </a:rPr>
              <a:t>model.</a:t>
            </a:r>
            <a:endParaRPr sz="800">
              <a:latin typeface="Leelawadee UI"/>
              <a:cs typeface="Leelawadee UI"/>
            </a:endParaRPr>
          </a:p>
          <a:p>
            <a:pPr marL="255904" marR="3053715" algn="just">
              <a:lnSpc>
                <a:spcPct val="164200"/>
              </a:lnSpc>
              <a:spcBef>
                <a:spcPts val="400"/>
              </a:spcBef>
            </a:pPr>
            <a:r>
              <a:rPr sz="800" dirty="0">
                <a:solidFill>
                  <a:srgbClr val="374151"/>
                </a:solidFill>
                <a:latin typeface="Leelawadee UI"/>
                <a:cs typeface="Leelawadee UI"/>
              </a:rPr>
              <a:t>Sensor</a:t>
            </a:r>
            <a:r>
              <a:rPr sz="800" spc="-2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20" dirty="0">
                <a:solidFill>
                  <a:srgbClr val="374151"/>
                </a:solidFill>
                <a:latin typeface="Leelawadee UI"/>
                <a:cs typeface="Leelawadee UI"/>
              </a:rPr>
              <a:t>data</a:t>
            </a:r>
            <a:r>
              <a:rPr sz="800" spc="-3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20" dirty="0">
                <a:solidFill>
                  <a:srgbClr val="374151"/>
                </a:solidFill>
                <a:latin typeface="Leelawadee UI"/>
                <a:cs typeface="Leelawadee UI"/>
              </a:rPr>
              <a:t>collection </a:t>
            </a:r>
            <a:r>
              <a:rPr sz="800" spc="-10" dirty="0">
                <a:solidFill>
                  <a:srgbClr val="374151"/>
                </a:solidFill>
                <a:latin typeface="Leelawadee UI"/>
                <a:cs typeface="Leelawadee UI"/>
              </a:rPr>
              <a:t>Serial</a:t>
            </a:r>
            <a:r>
              <a:rPr sz="80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Leelawadee UI"/>
                <a:cs typeface="Leelawadee UI"/>
              </a:rPr>
              <a:t>communication </a:t>
            </a:r>
            <a:r>
              <a:rPr sz="800" spc="-20" dirty="0">
                <a:solidFill>
                  <a:srgbClr val="374151"/>
                </a:solidFill>
                <a:latin typeface="Leelawadee UI"/>
                <a:cs typeface="Leelawadee UI"/>
              </a:rPr>
              <a:t>Real-</a:t>
            </a:r>
            <a:r>
              <a:rPr sz="800" dirty="0">
                <a:solidFill>
                  <a:srgbClr val="374151"/>
                </a:solidFill>
                <a:latin typeface="Leelawadee UI"/>
                <a:cs typeface="Leelawadee UI"/>
              </a:rPr>
              <a:t>time</a:t>
            </a:r>
            <a:r>
              <a:rPr sz="800" spc="-3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Leelawadee UI"/>
                <a:cs typeface="Leelawadee UI"/>
              </a:rPr>
              <a:t>processing</a:t>
            </a:r>
            <a:endParaRPr sz="800">
              <a:latin typeface="Leelawadee UI"/>
              <a:cs typeface="Leelawadee UI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170687" y="2371344"/>
            <a:ext cx="4316095" cy="2057400"/>
            <a:chOff x="170687" y="2371344"/>
            <a:chExt cx="4316095" cy="2057400"/>
          </a:xfrm>
        </p:grpSpPr>
        <p:sp>
          <p:nvSpPr>
            <p:cNvPr id="15" name="object 15"/>
            <p:cNvSpPr/>
            <p:nvPr/>
          </p:nvSpPr>
          <p:spPr>
            <a:xfrm>
              <a:off x="170687" y="2371344"/>
              <a:ext cx="4316095" cy="2057400"/>
            </a:xfrm>
            <a:custGeom>
              <a:avLst/>
              <a:gdLst/>
              <a:ahLst/>
              <a:cxnLst/>
              <a:rect l="l" t="t" r="r" b="b"/>
              <a:pathLst>
                <a:path w="4316095" h="2057400">
                  <a:moveTo>
                    <a:pt x="4315968" y="0"/>
                  </a:moveTo>
                  <a:lnTo>
                    <a:pt x="0" y="0"/>
                  </a:lnTo>
                  <a:lnTo>
                    <a:pt x="0" y="2057400"/>
                  </a:lnTo>
                  <a:lnTo>
                    <a:pt x="4315968" y="2057400"/>
                  </a:lnTo>
                  <a:lnTo>
                    <a:pt x="431596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70687" y="2371344"/>
              <a:ext cx="30480" cy="2057400"/>
            </a:xfrm>
            <a:custGeom>
              <a:avLst/>
              <a:gdLst/>
              <a:ahLst/>
              <a:cxnLst/>
              <a:rect l="l" t="t" r="r" b="b"/>
              <a:pathLst>
                <a:path w="30480" h="2057400">
                  <a:moveTo>
                    <a:pt x="30480" y="0"/>
                  </a:moveTo>
                  <a:lnTo>
                    <a:pt x="0" y="0"/>
                  </a:lnTo>
                  <a:lnTo>
                    <a:pt x="0" y="2057400"/>
                  </a:lnTo>
                  <a:lnTo>
                    <a:pt x="30480" y="2057400"/>
                  </a:lnTo>
                  <a:lnTo>
                    <a:pt x="30480" y="0"/>
                  </a:lnTo>
                  <a:close/>
                </a:path>
              </a:pathLst>
            </a:custGeom>
            <a:solidFill>
              <a:srgbClr val="3A82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1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86511" y="2520696"/>
              <a:ext cx="112775" cy="131063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288035" y="2772156"/>
              <a:ext cx="4084320" cy="631190"/>
            </a:xfrm>
            <a:custGeom>
              <a:avLst/>
              <a:gdLst/>
              <a:ahLst/>
              <a:cxnLst/>
              <a:rect l="l" t="t" r="r" b="b"/>
              <a:pathLst>
                <a:path w="4084320" h="631189">
                  <a:moveTo>
                    <a:pt x="4084320" y="0"/>
                  </a:moveTo>
                  <a:lnTo>
                    <a:pt x="0" y="0"/>
                  </a:lnTo>
                  <a:lnTo>
                    <a:pt x="0" y="630936"/>
                  </a:lnTo>
                  <a:lnTo>
                    <a:pt x="4084320" y="630936"/>
                  </a:lnTo>
                  <a:lnTo>
                    <a:pt x="4084320" y="0"/>
                  </a:lnTo>
                  <a:close/>
                </a:path>
              </a:pathLst>
            </a:custGeom>
            <a:solidFill>
              <a:srgbClr val="DBEA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288035" y="2772156"/>
              <a:ext cx="4084320" cy="631190"/>
            </a:xfrm>
            <a:custGeom>
              <a:avLst/>
              <a:gdLst/>
              <a:ahLst/>
              <a:cxnLst/>
              <a:rect l="l" t="t" r="r" b="b"/>
              <a:pathLst>
                <a:path w="4084320" h="631189">
                  <a:moveTo>
                    <a:pt x="0" y="630936"/>
                  </a:moveTo>
                  <a:lnTo>
                    <a:pt x="4084320" y="630936"/>
                  </a:lnTo>
                  <a:lnTo>
                    <a:pt x="4084320" y="0"/>
                  </a:lnTo>
                  <a:lnTo>
                    <a:pt x="0" y="0"/>
                  </a:lnTo>
                  <a:lnTo>
                    <a:pt x="0" y="630936"/>
                  </a:lnTo>
                  <a:close/>
                </a:path>
              </a:pathLst>
            </a:custGeom>
            <a:ln w="3175">
              <a:solidFill>
                <a:srgbClr val="3A82F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288035" y="3430524"/>
              <a:ext cx="4084320" cy="628015"/>
            </a:xfrm>
            <a:custGeom>
              <a:avLst/>
              <a:gdLst/>
              <a:ahLst/>
              <a:cxnLst/>
              <a:rect l="l" t="t" r="r" b="b"/>
              <a:pathLst>
                <a:path w="4084320" h="628014">
                  <a:moveTo>
                    <a:pt x="4084320" y="0"/>
                  </a:moveTo>
                  <a:lnTo>
                    <a:pt x="0" y="0"/>
                  </a:lnTo>
                  <a:lnTo>
                    <a:pt x="0" y="627888"/>
                  </a:lnTo>
                  <a:lnTo>
                    <a:pt x="4084320" y="627888"/>
                  </a:lnTo>
                  <a:lnTo>
                    <a:pt x="4084320" y="0"/>
                  </a:lnTo>
                  <a:close/>
                </a:path>
              </a:pathLst>
            </a:custGeom>
            <a:solidFill>
              <a:srgbClr val="DBEA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288035" y="3430524"/>
              <a:ext cx="4084320" cy="628015"/>
            </a:xfrm>
            <a:custGeom>
              <a:avLst/>
              <a:gdLst/>
              <a:ahLst/>
              <a:cxnLst/>
              <a:rect l="l" t="t" r="r" b="b"/>
              <a:pathLst>
                <a:path w="4084320" h="628014">
                  <a:moveTo>
                    <a:pt x="0" y="627888"/>
                  </a:moveTo>
                  <a:lnTo>
                    <a:pt x="4084320" y="627888"/>
                  </a:lnTo>
                  <a:lnTo>
                    <a:pt x="4084320" y="0"/>
                  </a:lnTo>
                  <a:lnTo>
                    <a:pt x="0" y="0"/>
                  </a:lnTo>
                  <a:lnTo>
                    <a:pt x="0" y="627888"/>
                  </a:lnTo>
                  <a:close/>
                </a:path>
              </a:pathLst>
            </a:custGeom>
            <a:ln w="3175">
              <a:solidFill>
                <a:srgbClr val="3A82F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 txBox="1"/>
          <p:nvPr/>
        </p:nvSpPr>
        <p:spPr>
          <a:xfrm>
            <a:off x="201168" y="2491485"/>
            <a:ext cx="4285615" cy="176466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0">
              <a:lnSpc>
                <a:spcPct val="100000"/>
              </a:lnSpc>
              <a:spcBef>
                <a:spcPts val="105"/>
              </a:spcBef>
            </a:pPr>
            <a:r>
              <a:rPr sz="1000" b="1" dirty="0">
                <a:solidFill>
                  <a:srgbClr val="1F2937"/>
                </a:solidFill>
                <a:latin typeface="Trebuchet MS"/>
                <a:cs typeface="Trebuchet MS"/>
              </a:rPr>
              <a:t>Data</a:t>
            </a:r>
            <a:r>
              <a:rPr sz="1000" b="1" spc="6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1000" b="1" dirty="0">
                <a:solidFill>
                  <a:srgbClr val="1F2937"/>
                </a:solidFill>
                <a:latin typeface="Trebuchet MS"/>
                <a:cs typeface="Trebuchet MS"/>
              </a:rPr>
              <a:t>Collection</a:t>
            </a:r>
            <a:r>
              <a:rPr sz="1000" b="1" spc="15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1000" b="1" spc="-10" dirty="0">
                <a:solidFill>
                  <a:srgbClr val="1F2937"/>
                </a:solidFill>
                <a:latin typeface="Trebuchet MS"/>
                <a:cs typeface="Trebuchet MS"/>
              </a:rPr>
              <a:t>Process</a:t>
            </a:r>
            <a:endParaRPr sz="10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665"/>
              </a:spcBef>
            </a:pPr>
            <a:endParaRPr sz="1000">
              <a:latin typeface="Trebuchet MS"/>
              <a:cs typeface="Trebuchet MS"/>
            </a:endParaRPr>
          </a:p>
          <a:p>
            <a:pPr marL="49530" algn="ctr">
              <a:lnSpc>
                <a:spcPct val="100000"/>
              </a:lnSpc>
            </a:pPr>
            <a:r>
              <a:rPr sz="1350" b="1" spc="-25" dirty="0">
                <a:solidFill>
                  <a:srgbClr val="2462EB"/>
                </a:solidFill>
                <a:latin typeface="Trebuchet MS"/>
                <a:cs typeface="Trebuchet MS"/>
              </a:rPr>
              <a:t>100</a:t>
            </a:r>
            <a:endParaRPr sz="1350">
              <a:latin typeface="Trebuchet MS"/>
              <a:cs typeface="Trebuchet MS"/>
            </a:endParaRPr>
          </a:p>
          <a:p>
            <a:pPr marL="41910" algn="ctr">
              <a:lnSpc>
                <a:spcPct val="100000"/>
              </a:lnSpc>
              <a:spcBef>
                <a:spcPts val="200"/>
              </a:spcBef>
            </a:pPr>
            <a:r>
              <a:rPr sz="800" spc="-10" dirty="0">
                <a:solidFill>
                  <a:srgbClr val="4A5462"/>
                </a:solidFill>
                <a:latin typeface="Leelawadee UI"/>
                <a:cs typeface="Leelawadee UI"/>
              </a:rPr>
              <a:t>Voltage</a:t>
            </a:r>
            <a:r>
              <a:rPr sz="800" spc="-2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4A5462"/>
                </a:solidFill>
                <a:latin typeface="Leelawadee UI"/>
                <a:cs typeface="Leelawadee UI"/>
              </a:rPr>
              <a:t>Samples</a:t>
            </a:r>
            <a:endParaRPr sz="800">
              <a:latin typeface="Leelawadee UI"/>
              <a:cs typeface="Leelawadee UI"/>
            </a:endParaRPr>
          </a:p>
          <a:p>
            <a:pPr>
              <a:lnSpc>
                <a:spcPct val="100000"/>
              </a:lnSpc>
            </a:pPr>
            <a:endParaRPr sz="800">
              <a:latin typeface="Leelawadee UI"/>
              <a:cs typeface="Leelawadee UI"/>
            </a:endParaRPr>
          </a:p>
          <a:p>
            <a:pPr>
              <a:lnSpc>
                <a:spcPct val="100000"/>
              </a:lnSpc>
              <a:spcBef>
                <a:spcPts val="270"/>
              </a:spcBef>
            </a:pPr>
            <a:endParaRPr sz="800">
              <a:latin typeface="Leelawadee UI"/>
              <a:cs typeface="Leelawadee UI"/>
            </a:endParaRPr>
          </a:p>
          <a:p>
            <a:pPr marL="49530" algn="ctr">
              <a:lnSpc>
                <a:spcPct val="100000"/>
              </a:lnSpc>
            </a:pPr>
            <a:r>
              <a:rPr sz="1350" b="1" spc="-25" dirty="0">
                <a:solidFill>
                  <a:srgbClr val="2462EB"/>
                </a:solidFill>
                <a:latin typeface="Trebuchet MS"/>
                <a:cs typeface="Trebuchet MS"/>
              </a:rPr>
              <a:t>100</a:t>
            </a:r>
            <a:endParaRPr sz="1350">
              <a:latin typeface="Trebuchet MS"/>
              <a:cs typeface="Trebuchet MS"/>
            </a:endParaRPr>
          </a:p>
          <a:p>
            <a:pPr marL="41910" algn="ctr">
              <a:lnSpc>
                <a:spcPct val="100000"/>
              </a:lnSpc>
              <a:spcBef>
                <a:spcPts val="204"/>
              </a:spcBef>
            </a:pPr>
            <a:r>
              <a:rPr sz="800" spc="-10" dirty="0">
                <a:solidFill>
                  <a:srgbClr val="4A5462"/>
                </a:solidFill>
                <a:latin typeface="Leelawadee UI"/>
                <a:cs typeface="Leelawadee UI"/>
              </a:rPr>
              <a:t>Current</a:t>
            </a:r>
            <a:r>
              <a:rPr sz="800" spc="-1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4A5462"/>
                </a:solidFill>
                <a:latin typeface="Leelawadee UI"/>
                <a:cs typeface="Leelawadee UI"/>
              </a:rPr>
              <a:t>Samples</a:t>
            </a:r>
            <a:endParaRPr sz="800">
              <a:latin typeface="Leelawadee UI"/>
              <a:cs typeface="Leelawadee UI"/>
            </a:endParaRPr>
          </a:p>
          <a:p>
            <a:pPr>
              <a:lnSpc>
                <a:spcPct val="100000"/>
              </a:lnSpc>
              <a:spcBef>
                <a:spcPts val="675"/>
              </a:spcBef>
            </a:pPr>
            <a:endParaRPr sz="800">
              <a:latin typeface="Leelawadee UI"/>
              <a:cs typeface="Leelawadee UI"/>
            </a:endParaRPr>
          </a:p>
          <a:p>
            <a:pPr marL="84455">
              <a:lnSpc>
                <a:spcPct val="100000"/>
              </a:lnSpc>
            </a:pPr>
            <a:r>
              <a:rPr sz="800" spc="-10" dirty="0">
                <a:solidFill>
                  <a:srgbClr val="374151"/>
                </a:solidFill>
                <a:latin typeface="Leelawadee UI"/>
                <a:cs typeface="Leelawadee UI"/>
              </a:rPr>
              <a:t>Collects</a:t>
            </a:r>
            <a:r>
              <a:rPr sz="800" spc="-2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Leelawadee UI"/>
                <a:cs typeface="Leelawadee UI"/>
              </a:rPr>
              <a:t>200</a:t>
            </a:r>
            <a:r>
              <a:rPr sz="800" spc="-4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Leelawadee UI"/>
                <a:cs typeface="Leelawadee UI"/>
              </a:rPr>
              <a:t>total</a:t>
            </a:r>
            <a:r>
              <a:rPr sz="800" spc="-3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Leelawadee UI"/>
                <a:cs typeface="Leelawadee UI"/>
              </a:rPr>
              <a:t>samples </a:t>
            </a:r>
            <a:r>
              <a:rPr sz="800" dirty="0">
                <a:solidFill>
                  <a:srgbClr val="374151"/>
                </a:solidFill>
                <a:latin typeface="Leelawadee UI"/>
                <a:cs typeface="Leelawadee UI"/>
              </a:rPr>
              <a:t>per</a:t>
            </a:r>
            <a:r>
              <a:rPr sz="800" spc="-1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Leelawadee UI"/>
                <a:cs typeface="Leelawadee UI"/>
              </a:rPr>
              <a:t>measurement</a:t>
            </a:r>
            <a:r>
              <a:rPr sz="800" spc="-3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dirty="0">
                <a:solidFill>
                  <a:srgbClr val="374151"/>
                </a:solidFill>
                <a:latin typeface="Leelawadee UI"/>
                <a:cs typeface="Leelawadee UI"/>
              </a:rPr>
              <a:t>cycle</a:t>
            </a:r>
            <a:r>
              <a:rPr sz="800" spc="-1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dirty="0">
                <a:solidFill>
                  <a:srgbClr val="374151"/>
                </a:solidFill>
                <a:latin typeface="Leelawadee UI"/>
                <a:cs typeface="Leelawadee UI"/>
              </a:rPr>
              <a:t>for</a:t>
            </a:r>
            <a:r>
              <a:rPr sz="800" spc="-2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Leelawadee UI"/>
                <a:cs typeface="Leelawadee UI"/>
              </a:rPr>
              <a:t>comprehensive</a:t>
            </a:r>
            <a:r>
              <a:rPr sz="800" spc="-3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Leelawadee UI"/>
                <a:cs typeface="Leelawadee UI"/>
              </a:rPr>
              <a:t>fault</a:t>
            </a:r>
            <a:r>
              <a:rPr sz="800" spc="-5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Leelawadee UI"/>
                <a:cs typeface="Leelawadee UI"/>
              </a:rPr>
              <a:t>analysis</a:t>
            </a:r>
            <a:endParaRPr sz="800">
              <a:latin typeface="Leelawadee UI"/>
              <a:cs typeface="Leelawadee UI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4657344" y="685799"/>
            <a:ext cx="4316095" cy="2819400"/>
            <a:chOff x="4657344" y="685799"/>
            <a:chExt cx="4316095" cy="2819400"/>
          </a:xfrm>
        </p:grpSpPr>
        <p:sp>
          <p:nvSpPr>
            <p:cNvPr id="24" name="object 24"/>
            <p:cNvSpPr/>
            <p:nvPr/>
          </p:nvSpPr>
          <p:spPr>
            <a:xfrm>
              <a:off x="4657344" y="685799"/>
              <a:ext cx="4316095" cy="2819400"/>
            </a:xfrm>
            <a:custGeom>
              <a:avLst/>
              <a:gdLst/>
              <a:ahLst/>
              <a:cxnLst/>
              <a:rect l="l" t="t" r="r" b="b"/>
              <a:pathLst>
                <a:path w="4316095" h="2819400">
                  <a:moveTo>
                    <a:pt x="4315967" y="0"/>
                  </a:moveTo>
                  <a:lnTo>
                    <a:pt x="0" y="0"/>
                  </a:lnTo>
                  <a:lnTo>
                    <a:pt x="0" y="2819400"/>
                  </a:lnTo>
                  <a:lnTo>
                    <a:pt x="4315967" y="2819400"/>
                  </a:lnTo>
                  <a:lnTo>
                    <a:pt x="431596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4657344" y="685799"/>
              <a:ext cx="30480" cy="2819400"/>
            </a:xfrm>
            <a:custGeom>
              <a:avLst/>
              <a:gdLst/>
              <a:ahLst/>
              <a:cxnLst/>
              <a:rect l="l" t="t" r="r" b="b"/>
              <a:pathLst>
                <a:path w="30479" h="2819400">
                  <a:moveTo>
                    <a:pt x="30479" y="0"/>
                  </a:moveTo>
                  <a:lnTo>
                    <a:pt x="0" y="0"/>
                  </a:lnTo>
                  <a:lnTo>
                    <a:pt x="0" y="2819400"/>
                  </a:lnTo>
                  <a:lnTo>
                    <a:pt x="30479" y="2819400"/>
                  </a:lnTo>
                  <a:lnTo>
                    <a:pt x="30479" y="0"/>
                  </a:lnTo>
                  <a:close/>
                </a:path>
              </a:pathLst>
            </a:custGeom>
            <a:solidFill>
              <a:srgbClr val="3A82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" name="object 2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773168" y="835151"/>
              <a:ext cx="158496" cy="128015"/>
            </a:xfrm>
            <a:prstGeom prst="rect">
              <a:avLst/>
            </a:prstGeom>
          </p:spPr>
        </p:pic>
      </p:grpSp>
      <p:sp>
        <p:nvSpPr>
          <p:cNvPr id="27" name="object 27"/>
          <p:cNvSpPr txBox="1"/>
          <p:nvPr/>
        </p:nvSpPr>
        <p:spPr>
          <a:xfrm>
            <a:off x="4687823" y="804798"/>
            <a:ext cx="4285615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03530">
              <a:lnSpc>
                <a:spcPct val="100000"/>
              </a:lnSpc>
              <a:spcBef>
                <a:spcPts val="105"/>
              </a:spcBef>
            </a:pPr>
            <a:r>
              <a:rPr sz="1000" b="1" dirty="0">
                <a:solidFill>
                  <a:srgbClr val="1F2937"/>
                </a:solidFill>
                <a:latin typeface="Trebuchet MS"/>
                <a:cs typeface="Trebuchet MS"/>
              </a:rPr>
              <a:t>Implementation</a:t>
            </a:r>
            <a:r>
              <a:rPr sz="1000" b="1" spc="220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1000" b="1" spc="-20" dirty="0">
                <a:solidFill>
                  <a:srgbClr val="1F2937"/>
                </a:solidFill>
                <a:latin typeface="Trebuchet MS"/>
                <a:cs typeface="Trebuchet MS"/>
              </a:rPr>
              <a:t>Code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773167" y="1085087"/>
            <a:ext cx="4084320" cy="2307590"/>
          </a:xfrm>
          <a:prstGeom prst="rect">
            <a:avLst/>
          </a:prstGeom>
          <a:solidFill>
            <a:srgbClr val="1E293A"/>
          </a:solidFill>
        </p:spPr>
        <p:txBody>
          <a:bodyPr vert="horz" wrap="square" lIns="0" tIns="158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25"/>
              </a:spcBef>
            </a:pPr>
            <a:endParaRPr sz="700">
              <a:latin typeface="Times New Roman"/>
              <a:cs typeface="Times New Roman"/>
            </a:endParaRPr>
          </a:p>
          <a:p>
            <a:pPr marL="114935">
              <a:lnSpc>
                <a:spcPct val="100000"/>
              </a:lnSpc>
            </a:pPr>
            <a:r>
              <a:rPr sz="700" dirty="0">
                <a:solidFill>
                  <a:srgbClr val="34D299"/>
                </a:solidFill>
                <a:latin typeface="Courier New"/>
                <a:cs typeface="Courier New"/>
              </a:rPr>
              <a:t>//</a:t>
            </a:r>
            <a:r>
              <a:rPr sz="700" spc="25" dirty="0">
                <a:solidFill>
                  <a:srgbClr val="34D299"/>
                </a:solidFill>
                <a:latin typeface="Courier New"/>
                <a:cs typeface="Courier New"/>
              </a:rPr>
              <a:t> </a:t>
            </a:r>
            <a:r>
              <a:rPr sz="700" dirty="0">
                <a:solidFill>
                  <a:srgbClr val="34D299"/>
                </a:solidFill>
                <a:latin typeface="Courier New"/>
                <a:cs typeface="Courier New"/>
              </a:rPr>
              <a:t>Include</a:t>
            </a:r>
            <a:r>
              <a:rPr sz="700" spc="50" dirty="0">
                <a:solidFill>
                  <a:srgbClr val="34D299"/>
                </a:solidFill>
                <a:latin typeface="Courier New"/>
                <a:cs typeface="Courier New"/>
              </a:rPr>
              <a:t> </a:t>
            </a:r>
            <a:r>
              <a:rPr sz="700" dirty="0">
                <a:solidFill>
                  <a:srgbClr val="34D299"/>
                </a:solidFill>
                <a:latin typeface="Courier New"/>
                <a:cs typeface="Courier New"/>
              </a:rPr>
              <a:t>sensor</a:t>
            </a:r>
            <a:r>
              <a:rPr sz="700" spc="25" dirty="0">
                <a:solidFill>
                  <a:srgbClr val="34D299"/>
                </a:solidFill>
                <a:latin typeface="Courier New"/>
                <a:cs typeface="Courier New"/>
              </a:rPr>
              <a:t> </a:t>
            </a:r>
            <a:r>
              <a:rPr sz="700" spc="-10" dirty="0">
                <a:solidFill>
                  <a:srgbClr val="34D299"/>
                </a:solidFill>
                <a:latin typeface="Courier New"/>
                <a:cs typeface="Courier New"/>
              </a:rPr>
              <a:t>libraries</a:t>
            </a:r>
            <a:endParaRPr sz="700">
              <a:latin typeface="Courier New"/>
              <a:cs typeface="Courier New"/>
            </a:endParaRPr>
          </a:p>
          <a:p>
            <a:pPr marL="114935" marR="2797810">
              <a:lnSpc>
                <a:spcPct val="120000"/>
              </a:lnSpc>
              <a:spcBef>
                <a:spcPts val="225"/>
              </a:spcBef>
            </a:pPr>
            <a:r>
              <a:rPr sz="700" dirty="0">
                <a:solidFill>
                  <a:srgbClr val="92C5FC"/>
                </a:solidFill>
                <a:latin typeface="Courier New"/>
                <a:cs typeface="Courier New"/>
              </a:rPr>
              <a:t>#include</a:t>
            </a:r>
            <a:r>
              <a:rPr sz="700" spc="30" dirty="0">
                <a:solidFill>
                  <a:srgbClr val="92C5FC"/>
                </a:solidFill>
                <a:latin typeface="Courier New"/>
                <a:cs typeface="Courier New"/>
              </a:rPr>
              <a:t> </a:t>
            </a:r>
            <a:r>
              <a:rPr sz="700" spc="-10" dirty="0">
                <a:solidFill>
                  <a:srgbClr val="92C5FC"/>
                </a:solidFill>
                <a:latin typeface="Courier New"/>
                <a:cs typeface="Courier New"/>
              </a:rPr>
              <a:t>&lt;ZMPT101B.h&gt; </a:t>
            </a:r>
            <a:r>
              <a:rPr sz="700" dirty="0">
                <a:solidFill>
                  <a:srgbClr val="92C5FC"/>
                </a:solidFill>
                <a:latin typeface="Courier New"/>
                <a:cs typeface="Courier New"/>
              </a:rPr>
              <a:t>#include</a:t>
            </a:r>
            <a:r>
              <a:rPr sz="700" spc="30" dirty="0">
                <a:solidFill>
                  <a:srgbClr val="92C5FC"/>
                </a:solidFill>
                <a:latin typeface="Courier New"/>
                <a:cs typeface="Courier New"/>
              </a:rPr>
              <a:t> </a:t>
            </a:r>
            <a:r>
              <a:rPr sz="700" spc="-10" dirty="0">
                <a:solidFill>
                  <a:srgbClr val="92C5FC"/>
                </a:solidFill>
                <a:latin typeface="Courier New"/>
                <a:cs typeface="Courier New"/>
              </a:rPr>
              <a:t>&lt;ACS712.h&gt;</a:t>
            </a:r>
            <a:endParaRPr sz="70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220"/>
              </a:spcBef>
            </a:pPr>
            <a:endParaRPr sz="700">
              <a:latin typeface="Courier New"/>
              <a:cs typeface="Courier New"/>
            </a:endParaRPr>
          </a:p>
          <a:p>
            <a:pPr marL="114935" marR="2465705">
              <a:lnSpc>
                <a:spcPct val="120000"/>
              </a:lnSpc>
            </a:pPr>
            <a:r>
              <a:rPr sz="700" dirty="0">
                <a:solidFill>
                  <a:srgbClr val="34D299"/>
                </a:solidFill>
                <a:latin typeface="Courier New"/>
                <a:cs typeface="Courier New"/>
              </a:rPr>
              <a:t>//</a:t>
            </a:r>
            <a:r>
              <a:rPr sz="700" spc="35" dirty="0">
                <a:solidFill>
                  <a:srgbClr val="34D299"/>
                </a:solidFill>
                <a:latin typeface="Courier New"/>
                <a:cs typeface="Courier New"/>
              </a:rPr>
              <a:t> </a:t>
            </a:r>
            <a:r>
              <a:rPr sz="700" dirty="0">
                <a:solidFill>
                  <a:srgbClr val="34D299"/>
                </a:solidFill>
                <a:latin typeface="Courier New"/>
                <a:cs typeface="Courier New"/>
              </a:rPr>
              <a:t>Initialize</a:t>
            </a:r>
            <a:r>
              <a:rPr sz="700" spc="35" dirty="0">
                <a:solidFill>
                  <a:srgbClr val="34D299"/>
                </a:solidFill>
                <a:latin typeface="Courier New"/>
                <a:cs typeface="Courier New"/>
              </a:rPr>
              <a:t> </a:t>
            </a:r>
            <a:r>
              <a:rPr sz="700" spc="-10" dirty="0">
                <a:solidFill>
                  <a:srgbClr val="34D299"/>
                </a:solidFill>
                <a:latin typeface="Courier New"/>
                <a:cs typeface="Courier New"/>
              </a:rPr>
              <a:t>sensors </a:t>
            </a:r>
            <a:r>
              <a:rPr sz="700" dirty="0">
                <a:solidFill>
                  <a:srgbClr val="FBD24D"/>
                </a:solidFill>
                <a:latin typeface="Courier New"/>
                <a:cs typeface="Courier New"/>
              </a:rPr>
              <a:t>ZMPT101B</a:t>
            </a:r>
            <a:r>
              <a:rPr sz="700" spc="30" dirty="0">
                <a:solidFill>
                  <a:srgbClr val="FBD24D"/>
                </a:solidFill>
                <a:latin typeface="Courier New"/>
                <a:cs typeface="Courier New"/>
              </a:rPr>
              <a:t> </a:t>
            </a:r>
            <a:r>
              <a:rPr sz="700" spc="-10" dirty="0">
                <a:solidFill>
                  <a:srgbClr val="FBD24D"/>
                </a:solidFill>
                <a:latin typeface="Courier New"/>
                <a:cs typeface="Courier New"/>
              </a:rPr>
              <a:t>voltageSensor(A0); </a:t>
            </a:r>
            <a:r>
              <a:rPr sz="700" dirty="0">
                <a:solidFill>
                  <a:srgbClr val="FBD24D"/>
                </a:solidFill>
                <a:latin typeface="Courier New"/>
                <a:cs typeface="Courier New"/>
              </a:rPr>
              <a:t>ACS712</a:t>
            </a:r>
            <a:r>
              <a:rPr sz="700" spc="30" dirty="0">
                <a:solidFill>
                  <a:srgbClr val="FBD24D"/>
                </a:solidFill>
                <a:latin typeface="Courier New"/>
                <a:cs typeface="Courier New"/>
              </a:rPr>
              <a:t> </a:t>
            </a:r>
            <a:r>
              <a:rPr sz="700" spc="-10" dirty="0">
                <a:solidFill>
                  <a:srgbClr val="FBD24D"/>
                </a:solidFill>
                <a:latin typeface="Courier New"/>
                <a:cs typeface="Courier New"/>
              </a:rPr>
              <a:t>currentSensor(A1);</a:t>
            </a:r>
            <a:endParaRPr sz="70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380"/>
              </a:spcBef>
            </a:pPr>
            <a:endParaRPr sz="700">
              <a:latin typeface="Courier New"/>
              <a:cs typeface="Courier New"/>
            </a:endParaRPr>
          </a:p>
          <a:p>
            <a:pPr marL="114935">
              <a:lnSpc>
                <a:spcPct val="100000"/>
              </a:lnSpc>
            </a:pPr>
            <a:r>
              <a:rPr sz="700" dirty="0">
                <a:solidFill>
                  <a:srgbClr val="34D299"/>
                </a:solidFill>
                <a:latin typeface="Courier New"/>
                <a:cs typeface="Courier New"/>
              </a:rPr>
              <a:t>//</a:t>
            </a:r>
            <a:r>
              <a:rPr sz="700" spc="45" dirty="0">
                <a:solidFill>
                  <a:srgbClr val="34D299"/>
                </a:solidFill>
                <a:latin typeface="Courier New"/>
                <a:cs typeface="Courier New"/>
              </a:rPr>
              <a:t> </a:t>
            </a:r>
            <a:r>
              <a:rPr sz="700" dirty="0">
                <a:solidFill>
                  <a:srgbClr val="34D299"/>
                </a:solidFill>
                <a:latin typeface="Courier New"/>
                <a:cs typeface="Courier New"/>
              </a:rPr>
              <a:t>Main</a:t>
            </a:r>
            <a:r>
              <a:rPr sz="700" spc="55" dirty="0">
                <a:solidFill>
                  <a:srgbClr val="34D299"/>
                </a:solidFill>
                <a:latin typeface="Courier New"/>
                <a:cs typeface="Courier New"/>
              </a:rPr>
              <a:t> </a:t>
            </a:r>
            <a:r>
              <a:rPr sz="700" dirty="0">
                <a:solidFill>
                  <a:srgbClr val="34D299"/>
                </a:solidFill>
                <a:latin typeface="Courier New"/>
                <a:cs typeface="Courier New"/>
              </a:rPr>
              <a:t>data</a:t>
            </a:r>
            <a:r>
              <a:rPr sz="700" spc="60" dirty="0">
                <a:solidFill>
                  <a:srgbClr val="34D299"/>
                </a:solidFill>
                <a:latin typeface="Courier New"/>
                <a:cs typeface="Courier New"/>
              </a:rPr>
              <a:t> </a:t>
            </a:r>
            <a:r>
              <a:rPr sz="700" dirty="0">
                <a:solidFill>
                  <a:srgbClr val="34D299"/>
                </a:solidFill>
                <a:latin typeface="Courier New"/>
                <a:cs typeface="Courier New"/>
              </a:rPr>
              <a:t>collection</a:t>
            </a:r>
            <a:r>
              <a:rPr sz="700" spc="80" dirty="0">
                <a:solidFill>
                  <a:srgbClr val="34D299"/>
                </a:solidFill>
                <a:latin typeface="Courier New"/>
                <a:cs typeface="Courier New"/>
              </a:rPr>
              <a:t> </a:t>
            </a:r>
            <a:r>
              <a:rPr sz="700" spc="-20" dirty="0">
                <a:solidFill>
                  <a:srgbClr val="34D299"/>
                </a:solidFill>
                <a:latin typeface="Courier New"/>
                <a:cs typeface="Courier New"/>
              </a:rPr>
              <a:t>loop</a:t>
            </a:r>
            <a:endParaRPr sz="700">
              <a:latin typeface="Courier New"/>
              <a:cs typeface="Courier New"/>
            </a:endParaRPr>
          </a:p>
          <a:p>
            <a:pPr marL="114935">
              <a:lnSpc>
                <a:spcPct val="100000"/>
              </a:lnSpc>
              <a:spcBef>
                <a:spcPts val="170"/>
              </a:spcBef>
            </a:pPr>
            <a:r>
              <a:rPr sz="700" dirty="0">
                <a:solidFill>
                  <a:srgbClr val="C4B5FC"/>
                </a:solidFill>
                <a:latin typeface="Courier New"/>
                <a:cs typeface="Courier New"/>
              </a:rPr>
              <a:t>void</a:t>
            </a:r>
            <a:r>
              <a:rPr sz="700" spc="35" dirty="0">
                <a:solidFill>
                  <a:srgbClr val="C4B5FC"/>
                </a:solidFill>
                <a:latin typeface="Courier New"/>
                <a:cs typeface="Courier New"/>
              </a:rPr>
              <a:t> </a:t>
            </a:r>
            <a:r>
              <a:rPr sz="700" dirty="0">
                <a:solidFill>
                  <a:srgbClr val="C4B5FC"/>
                </a:solidFill>
                <a:latin typeface="Courier New"/>
                <a:cs typeface="Courier New"/>
              </a:rPr>
              <a:t>loop()</a:t>
            </a:r>
            <a:r>
              <a:rPr sz="700" spc="35" dirty="0">
                <a:solidFill>
                  <a:srgbClr val="C4B5FC"/>
                </a:solidFill>
                <a:latin typeface="Courier New"/>
                <a:cs typeface="Courier New"/>
              </a:rPr>
              <a:t> </a:t>
            </a:r>
            <a:r>
              <a:rPr sz="700" spc="-50" dirty="0">
                <a:solidFill>
                  <a:srgbClr val="C4B5FC"/>
                </a:solidFill>
                <a:latin typeface="Courier New"/>
                <a:cs typeface="Courier New"/>
              </a:rPr>
              <a:t>{</a:t>
            </a:r>
            <a:endParaRPr sz="700">
              <a:latin typeface="Courier New"/>
              <a:cs typeface="Courier New"/>
            </a:endParaRPr>
          </a:p>
          <a:p>
            <a:pPr marL="343535" marR="1624330" indent="-114300">
              <a:lnSpc>
                <a:spcPct val="120000"/>
              </a:lnSpc>
            </a:pPr>
            <a:r>
              <a:rPr sz="700" dirty="0">
                <a:solidFill>
                  <a:srgbClr val="E1E8EF"/>
                </a:solidFill>
                <a:latin typeface="Courier New"/>
                <a:cs typeface="Courier New"/>
              </a:rPr>
              <a:t>for(int</a:t>
            </a:r>
            <a:r>
              <a:rPr sz="700" spc="35" dirty="0">
                <a:solidFill>
                  <a:srgbClr val="E1E8EF"/>
                </a:solidFill>
                <a:latin typeface="Courier New"/>
                <a:cs typeface="Courier New"/>
              </a:rPr>
              <a:t> </a:t>
            </a:r>
            <a:r>
              <a:rPr sz="700" dirty="0">
                <a:solidFill>
                  <a:srgbClr val="E1E8EF"/>
                </a:solidFill>
                <a:latin typeface="Courier New"/>
                <a:cs typeface="Courier New"/>
              </a:rPr>
              <a:t>i=0;</a:t>
            </a:r>
            <a:r>
              <a:rPr sz="700" spc="35" dirty="0">
                <a:solidFill>
                  <a:srgbClr val="E1E8EF"/>
                </a:solidFill>
                <a:latin typeface="Courier New"/>
                <a:cs typeface="Courier New"/>
              </a:rPr>
              <a:t> </a:t>
            </a:r>
            <a:r>
              <a:rPr sz="700" dirty="0">
                <a:solidFill>
                  <a:srgbClr val="E1E8EF"/>
                </a:solidFill>
                <a:latin typeface="Courier New"/>
                <a:cs typeface="Courier New"/>
              </a:rPr>
              <a:t>i&lt;100;</a:t>
            </a:r>
            <a:r>
              <a:rPr sz="700" spc="55" dirty="0">
                <a:solidFill>
                  <a:srgbClr val="E1E8EF"/>
                </a:solidFill>
                <a:latin typeface="Courier New"/>
                <a:cs typeface="Courier New"/>
              </a:rPr>
              <a:t> </a:t>
            </a:r>
            <a:r>
              <a:rPr sz="700" dirty="0">
                <a:solidFill>
                  <a:srgbClr val="E1E8EF"/>
                </a:solidFill>
                <a:latin typeface="Courier New"/>
                <a:cs typeface="Courier New"/>
              </a:rPr>
              <a:t>i++)</a:t>
            </a:r>
            <a:r>
              <a:rPr sz="700" spc="35" dirty="0">
                <a:solidFill>
                  <a:srgbClr val="E1E8EF"/>
                </a:solidFill>
                <a:latin typeface="Courier New"/>
                <a:cs typeface="Courier New"/>
              </a:rPr>
              <a:t> </a:t>
            </a:r>
            <a:r>
              <a:rPr sz="700" spc="-50" dirty="0">
                <a:solidFill>
                  <a:srgbClr val="E1E8EF"/>
                </a:solidFill>
                <a:latin typeface="Courier New"/>
                <a:cs typeface="Courier New"/>
              </a:rPr>
              <a:t>{</a:t>
            </a:r>
            <a:r>
              <a:rPr sz="700" spc="500" dirty="0">
                <a:solidFill>
                  <a:srgbClr val="E1E8EF"/>
                </a:solidFill>
                <a:latin typeface="Courier New"/>
                <a:cs typeface="Courier New"/>
              </a:rPr>
              <a:t> </a:t>
            </a:r>
            <a:r>
              <a:rPr sz="700" dirty="0">
                <a:solidFill>
                  <a:srgbClr val="FFFFFF"/>
                </a:solidFill>
                <a:latin typeface="Courier New"/>
                <a:cs typeface="Courier New"/>
              </a:rPr>
              <a:t>voltageData[i]</a:t>
            </a:r>
            <a:r>
              <a:rPr sz="700" spc="50" dirty="0">
                <a:solidFill>
                  <a:srgbClr val="FFFFFF"/>
                </a:solidFill>
                <a:latin typeface="Courier New"/>
                <a:cs typeface="Courier New"/>
              </a:rPr>
              <a:t> </a:t>
            </a:r>
            <a:r>
              <a:rPr sz="700" dirty="0">
                <a:solidFill>
                  <a:srgbClr val="FFFFFF"/>
                </a:solidFill>
                <a:latin typeface="Courier New"/>
                <a:cs typeface="Courier New"/>
              </a:rPr>
              <a:t>=</a:t>
            </a:r>
            <a:r>
              <a:rPr sz="700" spc="35" dirty="0">
                <a:solidFill>
                  <a:srgbClr val="FFFFFF"/>
                </a:solidFill>
                <a:latin typeface="Courier New"/>
                <a:cs typeface="Courier New"/>
              </a:rPr>
              <a:t> </a:t>
            </a:r>
            <a:r>
              <a:rPr sz="700" spc="-10" dirty="0">
                <a:solidFill>
                  <a:srgbClr val="FFFFFF"/>
                </a:solidFill>
                <a:latin typeface="Courier New"/>
                <a:cs typeface="Courier New"/>
              </a:rPr>
              <a:t>voltageSensor.read(); </a:t>
            </a:r>
            <a:r>
              <a:rPr sz="700" dirty="0">
                <a:solidFill>
                  <a:srgbClr val="FFFFFF"/>
                </a:solidFill>
                <a:latin typeface="Courier New"/>
                <a:cs typeface="Courier New"/>
              </a:rPr>
              <a:t>currentData[i]</a:t>
            </a:r>
            <a:r>
              <a:rPr sz="700" spc="50" dirty="0">
                <a:solidFill>
                  <a:srgbClr val="FFFFFF"/>
                </a:solidFill>
                <a:latin typeface="Courier New"/>
                <a:cs typeface="Courier New"/>
              </a:rPr>
              <a:t> </a:t>
            </a:r>
            <a:r>
              <a:rPr sz="700" dirty="0">
                <a:solidFill>
                  <a:srgbClr val="FFFFFF"/>
                </a:solidFill>
                <a:latin typeface="Courier New"/>
                <a:cs typeface="Courier New"/>
              </a:rPr>
              <a:t>=</a:t>
            </a:r>
            <a:r>
              <a:rPr sz="700" spc="35" dirty="0">
                <a:solidFill>
                  <a:srgbClr val="FFFFFF"/>
                </a:solidFill>
                <a:latin typeface="Courier New"/>
                <a:cs typeface="Courier New"/>
              </a:rPr>
              <a:t> </a:t>
            </a:r>
            <a:r>
              <a:rPr sz="700" spc="-10" dirty="0">
                <a:solidFill>
                  <a:srgbClr val="FFFFFF"/>
                </a:solidFill>
                <a:latin typeface="Courier New"/>
                <a:cs typeface="Courier New"/>
              </a:rPr>
              <a:t>currentSensor.read();</a:t>
            </a:r>
            <a:endParaRPr sz="700">
              <a:latin typeface="Courier New"/>
              <a:cs typeface="Courier New"/>
            </a:endParaRPr>
          </a:p>
          <a:p>
            <a:pPr marL="229235">
              <a:lnSpc>
                <a:spcPct val="100000"/>
              </a:lnSpc>
              <a:spcBef>
                <a:spcPts val="170"/>
              </a:spcBef>
            </a:pPr>
            <a:r>
              <a:rPr sz="700" spc="-50" dirty="0">
                <a:solidFill>
                  <a:srgbClr val="E1E8EF"/>
                </a:solidFill>
                <a:latin typeface="Courier New"/>
                <a:cs typeface="Courier New"/>
              </a:rPr>
              <a:t>}</a:t>
            </a:r>
            <a:endParaRPr sz="700">
              <a:latin typeface="Courier New"/>
              <a:cs typeface="Courier New"/>
            </a:endParaRPr>
          </a:p>
          <a:p>
            <a:pPr marL="229235">
              <a:lnSpc>
                <a:spcPct val="100000"/>
              </a:lnSpc>
              <a:spcBef>
                <a:spcPts val="170"/>
              </a:spcBef>
            </a:pPr>
            <a:r>
              <a:rPr sz="700" spc="-10" dirty="0">
                <a:solidFill>
                  <a:srgbClr val="E1E8EF"/>
                </a:solidFill>
                <a:latin typeface="Courier New"/>
                <a:cs typeface="Courier New"/>
              </a:rPr>
              <a:t>sendDataSerial();</a:t>
            </a:r>
            <a:endParaRPr sz="700">
              <a:latin typeface="Courier New"/>
              <a:cs typeface="Courier New"/>
            </a:endParaRPr>
          </a:p>
          <a:p>
            <a:pPr marL="114935">
              <a:lnSpc>
                <a:spcPct val="100000"/>
              </a:lnSpc>
              <a:spcBef>
                <a:spcPts val="170"/>
              </a:spcBef>
            </a:pPr>
            <a:r>
              <a:rPr sz="700" spc="-50" dirty="0">
                <a:solidFill>
                  <a:srgbClr val="C4B5FC"/>
                </a:solidFill>
                <a:latin typeface="Courier New"/>
                <a:cs typeface="Courier New"/>
              </a:rPr>
              <a:t>}</a:t>
            </a:r>
            <a:endParaRPr sz="700">
              <a:latin typeface="Courier New"/>
              <a:cs typeface="Courier New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4657344" y="3621023"/>
            <a:ext cx="4316095" cy="1524000"/>
            <a:chOff x="4657344" y="3621023"/>
            <a:chExt cx="4316095" cy="1524000"/>
          </a:xfrm>
        </p:grpSpPr>
        <p:sp>
          <p:nvSpPr>
            <p:cNvPr id="30" name="object 30"/>
            <p:cNvSpPr/>
            <p:nvPr/>
          </p:nvSpPr>
          <p:spPr>
            <a:xfrm>
              <a:off x="4657344" y="3621023"/>
              <a:ext cx="4316095" cy="1524000"/>
            </a:xfrm>
            <a:custGeom>
              <a:avLst/>
              <a:gdLst/>
              <a:ahLst/>
              <a:cxnLst/>
              <a:rect l="l" t="t" r="r" b="b"/>
              <a:pathLst>
                <a:path w="4316095" h="1524000">
                  <a:moveTo>
                    <a:pt x="4315967" y="0"/>
                  </a:moveTo>
                  <a:lnTo>
                    <a:pt x="0" y="0"/>
                  </a:lnTo>
                  <a:lnTo>
                    <a:pt x="0" y="1524000"/>
                  </a:lnTo>
                  <a:lnTo>
                    <a:pt x="4315967" y="1524000"/>
                  </a:lnTo>
                  <a:lnTo>
                    <a:pt x="431596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4657344" y="3621023"/>
              <a:ext cx="30480" cy="1524000"/>
            </a:xfrm>
            <a:custGeom>
              <a:avLst/>
              <a:gdLst/>
              <a:ahLst/>
              <a:cxnLst/>
              <a:rect l="l" t="t" r="r" b="b"/>
              <a:pathLst>
                <a:path w="30479" h="1524000">
                  <a:moveTo>
                    <a:pt x="30479" y="0"/>
                  </a:moveTo>
                  <a:lnTo>
                    <a:pt x="0" y="0"/>
                  </a:lnTo>
                  <a:lnTo>
                    <a:pt x="0" y="1524000"/>
                  </a:lnTo>
                  <a:lnTo>
                    <a:pt x="30479" y="1524000"/>
                  </a:lnTo>
                  <a:lnTo>
                    <a:pt x="30479" y="0"/>
                  </a:lnTo>
                  <a:close/>
                </a:path>
              </a:pathLst>
            </a:custGeom>
            <a:solidFill>
              <a:srgbClr val="3A82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2" name="object 3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773168" y="3770375"/>
              <a:ext cx="128015" cy="128015"/>
            </a:xfrm>
            <a:prstGeom prst="rect">
              <a:avLst/>
            </a:prstGeom>
          </p:spPr>
        </p:pic>
        <p:sp>
          <p:nvSpPr>
            <p:cNvPr id="33" name="object 33"/>
            <p:cNvSpPr/>
            <p:nvPr/>
          </p:nvSpPr>
          <p:spPr>
            <a:xfrm>
              <a:off x="4773168" y="4020311"/>
              <a:ext cx="4084320" cy="1000125"/>
            </a:xfrm>
            <a:custGeom>
              <a:avLst/>
              <a:gdLst/>
              <a:ahLst/>
              <a:cxnLst/>
              <a:rect l="l" t="t" r="r" b="b"/>
              <a:pathLst>
                <a:path w="4084320" h="1000125">
                  <a:moveTo>
                    <a:pt x="4084320" y="542544"/>
                  </a:moveTo>
                  <a:lnTo>
                    <a:pt x="0" y="542544"/>
                  </a:lnTo>
                  <a:lnTo>
                    <a:pt x="0" y="999744"/>
                  </a:lnTo>
                  <a:lnTo>
                    <a:pt x="4084320" y="999744"/>
                  </a:lnTo>
                  <a:lnTo>
                    <a:pt x="4084320" y="542544"/>
                  </a:lnTo>
                  <a:close/>
                </a:path>
                <a:path w="4084320" h="1000125">
                  <a:moveTo>
                    <a:pt x="4084320" y="0"/>
                  </a:moveTo>
                  <a:lnTo>
                    <a:pt x="0" y="0"/>
                  </a:lnTo>
                  <a:lnTo>
                    <a:pt x="0" y="457200"/>
                  </a:lnTo>
                  <a:lnTo>
                    <a:pt x="4084320" y="457200"/>
                  </a:lnTo>
                  <a:lnTo>
                    <a:pt x="4084320" y="0"/>
                  </a:lnTo>
                  <a:close/>
                </a:path>
              </a:pathLst>
            </a:custGeom>
            <a:solidFill>
              <a:srgbClr val="F8F9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 txBox="1"/>
          <p:nvPr/>
        </p:nvSpPr>
        <p:spPr>
          <a:xfrm>
            <a:off x="4687823" y="3740302"/>
            <a:ext cx="4285615" cy="12001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71145">
              <a:lnSpc>
                <a:spcPct val="100000"/>
              </a:lnSpc>
              <a:spcBef>
                <a:spcPts val="105"/>
              </a:spcBef>
            </a:pPr>
            <a:r>
              <a:rPr sz="1000" b="1" dirty="0">
                <a:solidFill>
                  <a:srgbClr val="1F2937"/>
                </a:solidFill>
                <a:latin typeface="Trebuchet MS"/>
                <a:cs typeface="Trebuchet MS"/>
              </a:rPr>
              <a:t>Communication</a:t>
            </a:r>
            <a:r>
              <a:rPr sz="1000" b="1" spc="28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1000" b="1" spc="-10" dirty="0">
                <a:solidFill>
                  <a:srgbClr val="1F2937"/>
                </a:solidFill>
                <a:latin typeface="Trebuchet MS"/>
                <a:cs typeface="Trebuchet MS"/>
              </a:rPr>
              <a:t>Protocol</a:t>
            </a:r>
            <a:endParaRPr sz="10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459"/>
              </a:spcBef>
            </a:pPr>
            <a:endParaRPr sz="1000">
              <a:latin typeface="Trebuchet MS"/>
              <a:cs typeface="Trebuchet MS"/>
            </a:endParaRPr>
          </a:p>
          <a:p>
            <a:pPr marL="171450">
              <a:lnSpc>
                <a:spcPct val="100000"/>
              </a:lnSpc>
            </a:pPr>
            <a:r>
              <a:rPr sz="800" b="1" spc="-10" dirty="0">
                <a:solidFill>
                  <a:srgbClr val="1F2937"/>
                </a:solidFill>
                <a:latin typeface="Trebuchet MS"/>
                <a:cs typeface="Trebuchet MS"/>
              </a:rPr>
              <a:t>Serial</a:t>
            </a:r>
            <a:r>
              <a:rPr sz="800" b="1" spc="-50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800" b="1" spc="-10" dirty="0">
                <a:solidFill>
                  <a:srgbClr val="1F2937"/>
                </a:solidFill>
                <a:latin typeface="Trebuchet MS"/>
                <a:cs typeface="Trebuchet MS"/>
              </a:rPr>
              <a:t>Interface</a:t>
            </a:r>
            <a:endParaRPr sz="800">
              <a:latin typeface="Trebuchet MS"/>
              <a:cs typeface="Trebuchet MS"/>
            </a:endParaRPr>
          </a:p>
          <a:p>
            <a:pPr marL="171450">
              <a:lnSpc>
                <a:spcPct val="100000"/>
              </a:lnSpc>
              <a:spcBef>
                <a:spcPts val="400"/>
              </a:spcBef>
            </a:pP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9600</a:t>
            </a:r>
            <a:r>
              <a:rPr sz="650" spc="3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baud</a:t>
            </a:r>
            <a:r>
              <a:rPr sz="650" spc="7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rate</a:t>
            </a:r>
            <a:r>
              <a:rPr sz="650" spc="1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for</a:t>
            </a:r>
            <a:r>
              <a:rPr sz="650" spc="6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reliable</a:t>
            </a:r>
            <a:r>
              <a:rPr sz="650" spc="4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data</a:t>
            </a:r>
            <a:r>
              <a:rPr sz="650" spc="5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Leelawadee UI"/>
                <a:cs typeface="Leelawadee UI"/>
              </a:rPr>
              <a:t>transmission</a:t>
            </a:r>
            <a:endParaRPr sz="650">
              <a:latin typeface="Leelawadee UI"/>
              <a:cs typeface="Leelawadee UI"/>
            </a:endParaRPr>
          </a:p>
          <a:p>
            <a:pPr>
              <a:lnSpc>
                <a:spcPct val="100000"/>
              </a:lnSpc>
            </a:pPr>
            <a:endParaRPr sz="650">
              <a:latin typeface="Leelawadee UI"/>
              <a:cs typeface="Leelawadee UI"/>
            </a:endParaRPr>
          </a:p>
          <a:p>
            <a:pPr>
              <a:lnSpc>
                <a:spcPct val="100000"/>
              </a:lnSpc>
              <a:spcBef>
                <a:spcPts val="409"/>
              </a:spcBef>
            </a:pPr>
            <a:endParaRPr sz="650">
              <a:latin typeface="Leelawadee UI"/>
              <a:cs typeface="Leelawadee UI"/>
            </a:endParaRPr>
          </a:p>
          <a:p>
            <a:pPr marL="171450">
              <a:lnSpc>
                <a:spcPct val="100000"/>
              </a:lnSpc>
            </a:pPr>
            <a:r>
              <a:rPr sz="800" b="1" dirty="0">
                <a:solidFill>
                  <a:srgbClr val="1F2937"/>
                </a:solidFill>
                <a:latin typeface="Trebuchet MS"/>
                <a:cs typeface="Trebuchet MS"/>
              </a:rPr>
              <a:t>Data</a:t>
            </a:r>
            <a:r>
              <a:rPr sz="800" b="1" spc="10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800" b="1" spc="-10" dirty="0">
                <a:solidFill>
                  <a:srgbClr val="1F2937"/>
                </a:solidFill>
                <a:latin typeface="Trebuchet MS"/>
                <a:cs typeface="Trebuchet MS"/>
              </a:rPr>
              <a:t>Format</a:t>
            </a:r>
            <a:endParaRPr sz="800">
              <a:latin typeface="Trebuchet MS"/>
              <a:cs typeface="Trebuchet MS"/>
            </a:endParaRPr>
          </a:p>
          <a:p>
            <a:pPr marL="171450">
              <a:lnSpc>
                <a:spcPct val="100000"/>
              </a:lnSpc>
              <a:spcBef>
                <a:spcPts val="400"/>
              </a:spcBef>
            </a:pP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CSV</a:t>
            </a:r>
            <a:r>
              <a:rPr sz="650" spc="5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format</a:t>
            </a:r>
            <a:r>
              <a:rPr sz="650" spc="5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for</a:t>
            </a:r>
            <a:r>
              <a:rPr sz="650" spc="7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easy</a:t>
            </a:r>
            <a:r>
              <a:rPr sz="650" spc="3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parsing</a:t>
            </a:r>
            <a:r>
              <a:rPr sz="650" spc="5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by</a:t>
            </a:r>
            <a:r>
              <a:rPr sz="650" spc="5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Leelawadee UI"/>
                <a:cs typeface="Leelawadee UI"/>
              </a:rPr>
              <a:t>Python</a:t>
            </a:r>
            <a:endParaRPr sz="650">
              <a:latin typeface="Leelawadee UI"/>
              <a:cs typeface="Leelawadee UI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4773167" y="5105400"/>
            <a:ext cx="4084320" cy="40005"/>
          </a:xfrm>
          <a:custGeom>
            <a:avLst/>
            <a:gdLst/>
            <a:ahLst/>
            <a:cxnLst/>
            <a:rect l="l" t="t" r="r" b="b"/>
            <a:pathLst>
              <a:path w="4084320" h="40004">
                <a:moveTo>
                  <a:pt x="4084320" y="0"/>
                </a:moveTo>
                <a:lnTo>
                  <a:pt x="0" y="0"/>
                </a:lnTo>
                <a:lnTo>
                  <a:pt x="0" y="39624"/>
                </a:lnTo>
                <a:lnTo>
                  <a:pt x="4084320" y="39624"/>
                </a:lnTo>
                <a:lnTo>
                  <a:pt x="4084320" y="0"/>
                </a:lnTo>
                <a:close/>
              </a:path>
            </a:pathLst>
          </a:custGeom>
          <a:solidFill>
            <a:srgbClr val="F8F9FA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502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55264" y="387095"/>
            <a:ext cx="128015" cy="170687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560445" y="345770"/>
            <a:ext cx="2282190" cy="2311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b="1" dirty="0">
                <a:latin typeface="Trebuchet MS"/>
                <a:cs typeface="Trebuchet MS"/>
              </a:rPr>
              <a:t>Voltage</a:t>
            </a:r>
            <a:r>
              <a:rPr b="1" spc="95" dirty="0">
                <a:latin typeface="Trebuchet MS"/>
                <a:cs typeface="Trebuchet MS"/>
              </a:rPr>
              <a:t> </a:t>
            </a:r>
            <a:r>
              <a:rPr b="1" dirty="0">
                <a:latin typeface="Trebuchet MS"/>
                <a:cs typeface="Trebuchet MS"/>
              </a:rPr>
              <a:t>Sensing</a:t>
            </a:r>
            <a:r>
              <a:rPr b="1" spc="114" dirty="0">
                <a:latin typeface="Trebuchet MS"/>
                <a:cs typeface="Trebuchet MS"/>
              </a:rPr>
              <a:t> </a:t>
            </a:r>
            <a:r>
              <a:rPr b="1" spc="-25" dirty="0">
                <a:latin typeface="Trebuchet MS"/>
                <a:cs typeface="Trebuchet MS"/>
              </a:rPr>
              <a:t>(ZMPT101B)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708653" y="609676"/>
            <a:ext cx="1798320" cy="16510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sz="900" dirty="0">
                <a:solidFill>
                  <a:srgbClr val="4A5462"/>
                </a:solidFill>
                <a:latin typeface="Leelawadee UI"/>
                <a:cs typeface="Leelawadee UI"/>
              </a:rPr>
              <a:t>Precision</a:t>
            </a:r>
            <a:r>
              <a:rPr sz="900" spc="-8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4A5462"/>
                </a:solidFill>
                <a:latin typeface="Leelawadee UI"/>
                <a:cs typeface="Leelawadee UI"/>
              </a:rPr>
              <a:t>AC</a:t>
            </a:r>
            <a:r>
              <a:rPr sz="900" spc="3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4A5462"/>
                </a:solidFill>
                <a:latin typeface="Leelawadee UI"/>
                <a:cs typeface="Leelawadee UI"/>
              </a:rPr>
              <a:t>Voltage</a:t>
            </a:r>
            <a:r>
              <a:rPr sz="900" spc="-3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900" spc="-10" dirty="0">
                <a:solidFill>
                  <a:srgbClr val="4A5462"/>
                </a:solidFill>
                <a:latin typeface="Leelawadee UI"/>
                <a:cs typeface="Leelawadee UI"/>
              </a:rPr>
              <a:t>Measurement</a:t>
            </a:r>
            <a:endParaRPr sz="900">
              <a:latin typeface="Leelawadee UI"/>
              <a:cs typeface="Leelawadee U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17347" y="1117091"/>
            <a:ext cx="4398645" cy="1914525"/>
            <a:chOff x="117347" y="1117091"/>
            <a:chExt cx="4398645" cy="1914525"/>
          </a:xfrm>
        </p:grpSpPr>
        <p:sp>
          <p:nvSpPr>
            <p:cNvPr id="7" name="object 7"/>
            <p:cNvSpPr/>
            <p:nvPr/>
          </p:nvSpPr>
          <p:spPr>
            <a:xfrm>
              <a:off x="117347" y="1117091"/>
              <a:ext cx="4398645" cy="1914525"/>
            </a:xfrm>
            <a:custGeom>
              <a:avLst/>
              <a:gdLst/>
              <a:ahLst/>
              <a:cxnLst/>
              <a:rect l="l" t="t" r="r" b="b"/>
              <a:pathLst>
                <a:path w="4398645" h="1914525">
                  <a:moveTo>
                    <a:pt x="4398264" y="0"/>
                  </a:moveTo>
                  <a:lnTo>
                    <a:pt x="0" y="0"/>
                  </a:lnTo>
                  <a:lnTo>
                    <a:pt x="0" y="1914143"/>
                  </a:lnTo>
                  <a:lnTo>
                    <a:pt x="4398264" y="1914143"/>
                  </a:lnTo>
                  <a:lnTo>
                    <a:pt x="439826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8600" y="1264919"/>
              <a:ext cx="128015" cy="128015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117347" y="1117091"/>
            <a:ext cx="4398645" cy="1914525"/>
          </a:xfrm>
          <a:prstGeom prst="rect">
            <a:avLst/>
          </a:prstGeom>
          <a:ln w="3175">
            <a:solidFill>
              <a:srgbClr val="0FB881"/>
            </a:solidFill>
          </a:ln>
        </p:spPr>
        <p:txBody>
          <a:bodyPr vert="horz" wrap="square" lIns="0" tIns="130175" rIns="0" bIns="0" rtlCol="0">
            <a:spAutoFit/>
          </a:bodyPr>
          <a:lstStyle/>
          <a:p>
            <a:pPr marL="297180">
              <a:lnSpc>
                <a:spcPct val="100000"/>
              </a:lnSpc>
              <a:spcBef>
                <a:spcPts val="1025"/>
              </a:spcBef>
            </a:pPr>
            <a:r>
              <a:rPr sz="1000" b="1" spc="-40" dirty="0">
                <a:solidFill>
                  <a:srgbClr val="1F2937"/>
                </a:solidFill>
                <a:latin typeface="Trebuchet MS"/>
                <a:cs typeface="Trebuchet MS"/>
              </a:rPr>
              <a:t>ZMPT101B</a:t>
            </a:r>
            <a:r>
              <a:rPr sz="1000" b="1" spc="-10" dirty="0">
                <a:solidFill>
                  <a:srgbClr val="1F2937"/>
                </a:solidFill>
                <a:latin typeface="Trebuchet MS"/>
                <a:cs typeface="Trebuchet MS"/>
              </a:rPr>
              <a:t> Overview</a:t>
            </a:r>
            <a:endParaRPr sz="1000">
              <a:latin typeface="Trebuchet MS"/>
              <a:cs typeface="Trebuchet MS"/>
            </a:endParaRPr>
          </a:p>
          <a:p>
            <a:pPr marL="111125">
              <a:lnSpc>
                <a:spcPts val="935"/>
              </a:lnSpc>
              <a:spcBef>
                <a:spcPts val="985"/>
              </a:spcBef>
            </a:pPr>
            <a:r>
              <a:rPr sz="800" spc="-20" dirty="0">
                <a:solidFill>
                  <a:srgbClr val="374151"/>
                </a:solidFill>
                <a:latin typeface="Leelawadee UI"/>
                <a:cs typeface="Leelawadee UI"/>
              </a:rPr>
              <a:t>High-precision</a:t>
            </a:r>
            <a:r>
              <a:rPr sz="800" spc="-3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Leelawadee UI"/>
                <a:cs typeface="Leelawadee UI"/>
              </a:rPr>
              <a:t>voltage</a:t>
            </a:r>
            <a:r>
              <a:rPr sz="800" spc="-2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Leelawadee UI"/>
                <a:cs typeface="Leelawadee UI"/>
              </a:rPr>
              <a:t>transformer module</a:t>
            </a:r>
            <a:r>
              <a:rPr sz="800" dirty="0">
                <a:solidFill>
                  <a:srgbClr val="374151"/>
                </a:solidFill>
                <a:latin typeface="Leelawadee UI"/>
                <a:cs typeface="Leelawadee UI"/>
              </a:rPr>
              <a:t> for</a:t>
            </a:r>
            <a:r>
              <a:rPr sz="800" spc="-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dirty="0">
                <a:solidFill>
                  <a:srgbClr val="374151"/>
                </a:solidFill>
                <a:latin typeface="Leelawadee UI"/>
                <a:cs typeface="Leelawadee UI"/>
              </a:rPr>
              <a:t>AC</a:t>
            </a:r>
            <a:r>
              <a:rPr sz="800" spc="1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Leelawadee UI"/>
                <a:cs typeface="Leelawadee UI"/>
              </a:rPr>
              <a:t>voltage</a:t>
            </a:r>
            <a:r>
              <a:rPr sz="800" spc="-2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Leelawadee UI"/>
                <a:cs typeface="Leelawadee UI"/>
              </a:rPr>
              <a:t>measurement</a:t>
            </a:r>
            <a:r>
              <a:rPr sz="800" spc="-4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Leelawadee UI"/>
                <a:cs typeface="Leelawadee UI"/>
              </a:rPr>
              <a:t>with</a:t>
            </a:r>
            <a:r>
              <a:rPr sz="800" spc="-3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Leelawadee UI"/>
                <a:cs typeface="Leelawadee UI"/>
              </a:rPr>
              <a:t>electrical</a:t>
            </a:r>
            <a:r>
              <a:rPr sz="800" spc="-2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Leelawadee UI"/>
                <a:cs typeface="Leelawadee UI"/>
              </a:rPr>
              <a:t>isolation</a:t>
            </a:r>
            <a:endParaRPr sz="800">
              <a:latin typeface="Leelawadee UI"/>
              <a:cs typeface="Leelawadee UI"/>
            </a:endParaRPr>
          </a:p>
          <a:p>
            <a:pPr marL="111125">
              <a:lnSpc>
                <a:spcPts val="935"/>
              </a:lnSpc>
            </a:pPr>
            <a:r>
              <a:rPr sz="800" dirty="0">
                <a:solidFill>
                  <a:srgbClr val="374151"/>
                </a:solidFill>
                <a:latin typeface="Leelawadee UI"/>
                <a:cs typeface="Leelawadee UI"/>
              </a:rPr>
              <a:t>and</a:t>
            </a:r>
            <a:r>
              <a:rPr sz="800" spc="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20" dirty="0">
                <a:solidFill>
                  <a:srgbClr val="374151"/>
                </a:solidFill>
                <a:latin typeface="Leelawadee UI"/>
                <a:cs typeface="Leelawadee UI"/>
              </a:rPr>
              <a:t>accurate</a:t>
            </a:r>
            <a:r>
              <a:rPr sz="800" spc="-1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Leelawadee UI"/>
                <a:cs typeface="Leelawadee UI"/>
              </a:rPr>
              <a:t>sensing.</a:t>
            </a:r>
            <a:endParaRPr sz="800">
              <a:latin typeface="Leelawadee UI"/>
              <a:cs typeface="Leelawadee U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228536" y="1895792"/>
            <a:ext cx="4176395" cy="701675"/>
            <a:chOff x="228536" y="1895792"/>
            <a:chExt cx="4176395" cy="701675"/>
          </a:xfrm>
        </p:grpSpPr>
        <p:sp>
          <p:nvSpPr>
            <p:cNvPr id="11" name="object 11"/>
            <p:cNvSpPr/>
            <p:nvPr/>
          </p:nvSpPr>
          <p:spPr>
            <a:xfrm>
              <a:off x="230124" y="1897379"/>
              <a:ext cx="4173220" cy="698500"/>
            </a:xfrm>
            <a:custGeom>
              <a:avLst/>
              <a:gdLst/>
              <a:ahLst/>
              <a:cxnLst/>
              <a:rect l="l" t="t" r="r" b="b"/>
              <a:pathLst>
                <a:path w="4173220" h="698500">
                  <a:moveTo>
                    <a:pt x="4172712" y="0"/>
                  </a:moveTo>
                  <a:lnTo>
                    <a:pt x="0" y="0"/>
                  </a:lnTo>
                  <a:lnTo>
                    <a:pt x="0" y="697992"/>
                  </a:lnTo>
                  <a:lnTo>
                    <a:pt x="4172712" y="697992"/>
                  </a:lnTo>
                  <a:lnTo>
                    <a:pt x="4172712" y="0"/>
                  </a:lnTo>
                  <a:close/>
                </a:path>
              </a:pathLst>
            </a:custGeom>
            <a:solidFill>
              <a:srgbClr val="D1F9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30124" y="1897379"/>
              <a:ext cx="4173220" cy="698500"/>
            </a:xfrm>
            <a:custGeom>
              <a:avLst/>
              <a:gdLst/>
              <a:ahLst/>
              <a:cxnLst/>
              <a:rect l="l" t="t" r="r" b="b"/>
              <a:pathLst>
                <a:path w="4173220" h="698500">
                  <a:moveTo>
                    <a:pt x="0" y="697992"/>
                  </a:moveTo>
                  <a:lnTo>
                    <a:pt x="4172712" y="697992"/>
                  </a:lnTo>
                  <a:lnTo>
                    <a:pt x="4172712" y="0"/>
                  </a:lnTo>
                  <a:lnTo>
                    <a:pt x="0" y="0"/>
                  </a:lnTo>
                  <a:lnTo>
                    <a:pt x="0" y="697992"/>
                  </a:lnTo>
                  <a:close/>
                </a:path>
              </a:pathLst>
            </a:custGeom>
            <a:ln w="3175">
              <a:solidFill>
                <a:srgbClr val="0FB88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20040" y="2231135"/>
              <a:ext cx="85343" cy="85343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20040" y="2374391"/>
              <a:ext cx="106680" cy="85343"/>
            </a:xfrm>
            <a:prstGeom prst="rect">
              <a:avLst/>
            </a:prstGeom>
          </p:spPr>
        </p:pic>
      </p:grpSp>
      <p:sp>
        <p:nvSpPr>
          <p:cNvPr id="15" name="object 15"/>
          <p:cNvSpPr txBox="1"/>
          <p:nvPr/>
        </p:nvSpPr>
        <p:spPr>
          <a:xfrm>
            <a:off x="320040" y="1984629"/>
            <a:ext cx="803275" cy="4946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</a:pPr>
            <a:r>
              <a:rPr sz="900" b="1" dirty="0">
                <a:solidFill>
                  <a:srgbClr val="1F2937"/>
                </a:solidFill>
                <a:latin typeface="Trebuchet MS"/>
                <a:cs typeface="Trebuchet MS"/>
              </a:rPr>
              <a:t>Key</a:t>
            </a:r>
            <a:r>
              <a:rPr sz="900" b="1" spc="-70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900" b="1" spc="-10" dirty="0">
                <a:solidFill>
                  <a:srgbClr val="1F2937"/>
                </a:solidFill>
                <a:latin typeface="Trebuchet MS"/>
                <a:cs typeface="Trebuchet MS"/>
              </a:rPr>
              <a:t>Features</a:t>
            </a:r>
            <a:endParaRPr sz="900">
              <a:latin typeface="Trebuchet MS"/>
              <a:cs typeface="Trebuchet MS"/>
            </a:endParaRPr>
          </a:p>
          <a:p>
            <a:pPr marL="135890" marR="5080" indent="-22225">
              <a:lnSpc>
                <a:spcPct val="144400"/>
              </a:lnSpc>
              <a:spcBef>
                <a:spcPts val="345"/>
              </a:spcBef>
            </a:pPr>
            <a:r>
              <a:rPr sz="650" dirty="0">
                <a:solidFill>
                  <a:srgbClr val="374151"/>
                </a:solidFill>
                <a:latin typeface="Leelawadee UI"/>
                <a:cs typeface="Leelawadee UI"/>
              </a:rPr>
              <a:t>Electrical</a:t>
            </a:r>
            <a:r>
              <a:rPr sz="650" spc="6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650" spc="-10" dirty="0">
                <a:solidFill>
                  <a:srgbClr val="374151"/>
                </a:solidFill>
                <a:latin typeface="Leelawadee UI"/>
                <a:cs typeface="Leelawadee UI"/>
              </a:rPr>
              <a:t>isolation</a:t>
            </a:r>
            <a:r>
              <a:rPr sz="650" spc="50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374151"/>
                </a:solidFill>
                <a:latin typeface="Leelawadee UI"/>
                <a:cs typeface="Leelawadee UI"/>
              </a:rPr>
              <a:t>AC</a:t>
            </a:r>
            <a:r>
              <a:rPr sz="650" spc="3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650" spc="-10" dirty="0">
                <a:solidFill>
                  <a:srgbClr val="374151"/>
                </a:solidFill>
                <a:latin typeface="Leelawadee UI"/>
                <a:cs typeface="Leelawadee UI"/>
              </a:rPr>
              <a:t>measurement</a:t>
            </a:r>
            <a:endParaRPr sz="650">
              <a:latin typeface="Leelawadee UI"/>
              <a:cs typeface="Leelawadee UI"/>
            </a:endParaRPr>
          </a:p>
        </p:txBody>
      </p:sp>
      <p:pic>
        <p:nvPicPr>
          <p:cNvPr id="16" name="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328672" y="2374391"/>
            <a:ext cx="85343" cy="85343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2358263" y="2167432"/>
            <a:ext cx="824865" cy="311785"/>
          </a:xfrm>
          <a:prstGeom prst="rect">
            <a:avLst/>
          </a:prstGeom>
        </p:spPr>
        <p:txBody>
          <a:bodyPr vert="horz" wrap="square" lIns="0" tIns="5588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40"/>
              </a:spcBef>
            </a:pPr>
            <a:r>
              <a:rPr sz="650" dirty="0">
                <a:solidFill>
                  <a:srgbClr val="374151"/>
                </a:solidFill>
                <a:latin typeface="Leelawadee UI"/>
                <a:cs typeface="Leelawadee UI"/>
              </a:rPr>
              <a:t>High</a:t>
            </a:r>
            <a:r>
              <a:rPr sz="650" spc="1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650" spc="-10" dirty="0">
                <a:solidFill>
                  <a:srgbClr val="374151"/>
                </a:solidFill>
                <a:latin typeface="Leelawadee UI"/>
                <a:cs typeface="Leelawadee UI"/>
              </a:rPr>
              <a:t>accuracy</a:t>
            </a:r>
            <a:endParaRPr sz="650">
              <a:latin typeface="Leelawadee UI"/>
              <a:cs typeface="Leelawadee UI"/>
            </a:endParaRPr>
          </a:p>
          <a:p>
            <a:pPr marL="85090">
              <a:lnSpc>
                <a:spcPct val="100000"/>
              </a:lnSpc>
              <a:spcBef>
                <a:spcPts val="345"/>
              </a:spcBef>
            </a:pPr>
            <a:r>
              <a:rPr sz="650" dirty="0">
                <a:solidFill>
                  <a:srgbClr val="374151"/>
                </a:solidFill>
                <a:latin typeface="Leelawadee UI"/>
                <a:cs typeface="Leelawadee UI"/>
              </a:rPr>
              <a:t>Signal</a:t>
            </a:r>
            <a:r>
              <a:rPr sz="650" spc="4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650" spc="-10" dirty="0">
                <a:solidFill>
                  <a:srgbClr val="374151"/>
                </a:solidFill>
                <a:latin typeface="Leelawadee UI"/>
                <a:cs typeface="Leelawadee UI"/>
              </a:rPr>
              <a:t>conditioning</a:t>
            </a:r>
            <a:endParaRPr sz="650">
              <a:latin typeface="Leelawadee UI"/>
              <a:cs typeface="Leelawadee UI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117347" y="3116579"/>
            <a:ext cx="4398645" cy="1914525"/>
            <a:chOff x="117347" y="3116579"/>
            <a:chExt cx="4398645" cy="1914525"/>
          </a:xfrm>
        </p:grpSpPr>
        <p:sp>
          <p:nvSpPr>
            <p:cNvPr id="19" name="object 19"/>
            <p:cNvSpPr/>
            <p:nvPr/>
          </p:nvSpPr>
          <p:spPr>
            <a:xfrm>
              <a:off x="117347" y="3116579"/>
              <a:ext cx="4398645" cy="1914525"/>
            </a:xfrm>
            <a:custGeom>
              <a:avLst/>
              <a:gdLst/>
              <a:ahLst/>
              <a:cxnLst/>
              <a:rect l="l" t="t" r="r" b="b"/>
              <a:pathLst>
                <a:path w="4398645" h="1914525">
                  <a:moveTo>
                    <a:pt x="4398264" y="0"/>
                  </a:moveTo>
                  <a:lnTo>
                    <a:pt x="0" y="0"/>
                  </a:lnTo>
                  <a:lnTo>
                    <a:pt x="0" y="1914144"/>
                  </a:lnTo>
                  <a:lnTo>
                    <a:pt x="4398264" y="1914144"/>
                  </a:lnTo>
                  <a:lnTo>
                    <a:pt x="439826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2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8600" y="3264407"/>
              <a:ext cx="97536" cy="128016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228600" y="3486911"/>
              <a:ext cx="4173220" cy="1228725"/>
            </a:xfrm>
            <a:custGeom>
              <a:avLst/>
              <a:gdLst/>
              <a:ahLst/>
              <a:cxnLst/>
              <a:rect l="l" t="t" r="r" b="b"/>
              <a:pathLst>
                <a:path w="4173220" h="1228725">
                  <a:moveTo>
                    <a:pt x="4172712" y="856488"/>
                  </a:moveTo>
                  <a:lnTo>
                    <a:pt x="0" y="856488"/>
                  </a:lnTo>
                  <a:lnTo>
                    <a:pt x="0" y="1228344"/>
                  </a:lnTo>
                  <a:lnTo>
                    <a:pt x="4172712" y="1228344"/>
                  </a:lnTo>
                  <a:lnTo>
                    <a:pt x="4172712" y="856488"/>
                  </a:lnTo>
                  <a:close/>
                </a:path>
                <a:path w="4173220" h="1228725">
                  <a:moveTo>
                    <a:pt x="4172712" y="426720"/>
                  </a:moveTo>
                  <a:lnTo>
                    <a:pt x="0" y="426720"/>
                  </a:lnTo>
                  <a:lnTo>
                    <a:pt x="0" y="798576"/>
                  </a:lnTo>
                  <a:lnTo>
                    <a:pt x="4172712" y="798576"/>
                  </a:lnTo>
                  <a:lnTo>
                    <a:pt x="4172712" y="426720"/>
                  </a:lnTo>
                  <a:close/>
                </a:path>
                <a:path w="4173220" h="1228725">
                  <a:moveTo>
                    <a:pt x="4172712" y="0"/>
                  </a:moveTo>
                  <a:lnTo>
                    <a:pt x="0" y="0"/>
                  </a:lnTo>
                  <a:lnTo>
                    <a:pt x="0" y="371856"/>
                  </a:lnTo>
                  <a:lnTo>
                    <a:pt x="4172712" y="371856"/>
                  </a:lnTo>
                  <a:lnTo>
                    <a:pt x="4172712" y="0"/>
                  </a:lnTo>
                  <a:close/>
                </a:path>
              </a:pathLst>
            </a:custGeom>
            <a:solidFill>
              <a:srgbClr val="F8F9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 txBox="1"/>
          <p:nvPr/>
        </p:nvSpPr>
        <p:spPr>
          <a:xfrm>
            <a:off x="117347" y="3116579"/>
            <a:ext cx="4398645" cy="1914525"/>
          </a:xfrm>
          <a:prstGeom prst="rect">
            <a:avLst/>
          </a:prstGeom>
          <a:ln w="3175">
            <a:solidFill>
              <a:srgbClr val="0FB881"/>
            </a:solidFill>
          </a:ln>
        </p:spPr>
        <p:txBody>
          <a:bodyPr vert="horz" wrap="square" lIns="0" tIns="132080" rIns="0" bIns="0" rtlCol="0">
            <a:spAutoFit/>
          </a:bodyPr>
          <a:lstStyle/>
          <a:p>
            <a:pPr marL="264795">
              <a:lnSpc>
                <a:spcPct val="100000"/>
              </a:lnSpc>
              <a:spcBef>
                <a:spcPts val="1040"/>
              </a:spcBef>
            </a:pPr>
            <a:r>
              <a:rPr sz="1000" b="1" dirty="0">
                <a:solidFill>
                  <a:srgbClr val="1F2937"/>
                </a:solidFill>
                <a:latin typeface="Trebuchet MS"/>
                <a:cs typeface="Trebuchet MS"/>
              </a:rPr>
              <a:t>Connection</a:t>
            </a:r>
            <a:r>
              <a:rPr sz="1000" b="1" spc="3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1000" b="1" spc="150" dirty="0">
                <a:solidFill>
                  <a:srgbClr val="1F2937"/>
                </a:solidFill>
                <a:latin typeface="Trebuchet MS"/>
                <a:cs typeface="Trebuchet MS"/>
              </a:rPr>
              <a:t>&amp;</a:t>
            </a:r>
            <a:r>
              <a:rPr sz="1000" b="1" spc="-80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1000" b="1" spc="-10" dirty="0">
                <a:solidFill>
                  <a:srgbClr val="1F2937"/>
                </a:solidFill>
                <a:latin typeface="Trebuchet MS"/>
                <a:cs typeface="Trebuchet MS"/>
              </a:rPr>
              <a:t>Calibration</a:t>
            </a:r>
            <a:endParaRPr sz="1000">
              <a:latin typeface="Trebuchet MS"/>
              <a:cs typeface="Trebuchet MS"/>
            </a:endParaRPr>
          </a:p>
          <a:p>
            <a:pPr marL="168275">
              <a:lnSpc>
                <a:spcPct val="100000"/>
              </a:lnSpc>
              <a:spcBef>
                <a:spcPts val="1155"/>
              </a:spcBef>
            </a:pPr>
            <a:r>
              <a:rPr sz="650" b="1" dirty="0">
                <a:solidFill>
                  <a:srgbClr val="1F2937"/>
                </a:solidFill>
                <a:latin typeface="Trebuchet MS"/>
                <a:cs typeface="Trebuchet MS"/>
              </a:rPr>
              <a:t>Arduino</a:t>
            </a:r>
            <a:r>
              <a:rPr sz="650" b="1" spc="150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650" b="1" spc="-10" dirty="0">
                <a:solidFill>
                  <a:srgbClr val="1F2937"/>
                </a:solidFill>
                <a:latin typeface="Trebuchet MS"/>
                <a:cs typeface="Trebuchet MS"/>
              </a:rPr>
              <a:t>Connection</a:t>
            </a:r>
            <a:endParaRPr sz="650">
              <a:latin typeface="Trebuchet MS"/>
              <a:cs typeface="Trebuchet MS"/>
            </a:endParaRPr>
          </a:p>
          <a:p>
            <a:pPr marL="168275">
              <a:lnSpc>
                <a:spcPct val="100000"/>
              </a:lnSpc>
              <a:spcBef>
                <a:spcPts val="370"/>
              </a:spcBef>
            </a:pP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Analog</a:t>
            </a:r>
            <a:r>
              <a:rPr sz="650" spc="6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pin</a:t>
            </a:r>
            <a:r>
              <a:rPr sz="650" spc="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A0</a:t>
            </a:r>
            <a:r>
              <a:rPr sz="650" spc="3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for</a:t>
            </a:r>
            <a:r>
              <a:rPr sz="650" spc="6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voltage</a:t>
            </a:r>
            <a:r>
              <a:rPr sz="650" spc="9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Leelawadee UI"/>
                <a:cs typeface="Leelawadee UI"/>
              </a:rPr>
              <a:t>reading</a:t>
            </a:r>
            <a:endParaRPr sz="650">
              <a:latin typeface="Leelawadee UI"/>
              <a:cs typeface="Leelawadee UI"/>
            </a:endParaRPr>
          </a:p>
          <a:p>
            <a:pPr>
              <a:lnSpc>
                <a:spcPct val="100000"/>
              </a:lnSpc>
              <a:spcBef>
                <a:spcPts val="580"/>
              </a:spcBef>
            </a:pPr>
            <a:endParaRPr sz="650">
              <a:latin typeface="Leelawadee UI"/>
              <a:cs typeface="Leelawadee UI"/>
            </a:endParaRPr>
          </a:p>
          <a:p>
            <a:pPr marL="168275">
              <a:lnSpc>
                <a:spcPct val="100000"/>
              </a:lnSpc>
            </a:pPr>
            <a:r>
              <a:rPr sz="650" b="1" dirty="0">
                <a:solidFill>
                  <a:srgbClr val="1F2937"/>
                </a:solidFill>
                <a:latin typeface="Trebuchet MS"/>
                <a:cs typeface="Trebuchet MS"/>
              </a:rPr>
              <a:t>Calibration</a:t>
            </a:r>
            <a:r>
              <a:rPr sz="650" b="1" spc="14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650" b="1" spc="-10" dirty="0">
                <a:solidFill>
                  <a:srgbClr val="1F2937"/>
                </a:solidFill>
                <a:latin typeface="Trebuchet MS"/>
                <a:cs typeface="Trebuchet MS"/>
              </a:rPr>
              <a:t>Process</a:t>
            </a:r>
            <a:endParaRPr sz="650">
              <a:latin typeface="Trebuchet MS"/>
              <a:cs typeface="Trebuchet MS"/>
            </a:endParaRPr>
          </a:p>
          <a:p>
            <a:pPr marL="168275">
              <a:lnSpc>
                <a:spcPct val="100000"/>
              </a:lnSpc>
              <a:spcBef>
                <a:spcPts val="370"/>
              </a:spcBef>
            </a:pP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Software</a:t>
            </a:r>
            <a:r>
              <a:rPr sz="650" spc="8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calibration</a:t>
            </a:r>
            <a:r>
              <a:rPr sz="650" spc="5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for</a:t>
            </a:r>
            <a:r>
              <a:rPr sz="650" spc="5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Leelawadee UI"/>
                <a:cs typeface="Leelawadee UI"/>
              </a:rPr>
              <a:t>accuracy</a:t>
            </a:r>
            <a:endParaRPr sz="650">
              <a:latin typeface="Leelawadee UI"/>
              <a:cs typeface="Leelawadee UI"/>
            </a:endParaRPr>
          </a:p>
          <a:p>
            <a:pPr>
              <a:lnSpc>
                <a:spcPct val="100000"/>
              </a:lnSpc>
              <a:spcBef>
                <a:spcPts val="585"/>
              </a:spcBef>
            </a:pPr>
            <a:endParaRPr sz="650">
              <a:latin typeface="Leelawadee UI"/>
              <a:cs typeface="Leelawadee UI"/>
            </a:endParaRPr>
          </a:p>
          <a:p>
            <a:pPr marL="168275">
              <a:lnSpc>
                <a:spcPct val="100000"/>
              </a:lnSpc>
            </a:pPr>
            <a:r>
              <a:rPr sz="650" b="1" dirty="0">
                <a:solidFill>
                  <a:srgbClr val="1F2937"/>
                </a:solidFill>
                <a:latin typeface="Trebuchet MS"/>
                <a:cs typeface="Trebuchet MS"/>
              </a:rPr>
              <a:t>Signal</a:t>
            </a:r>
            <a:r>
              <a:rPr sz="650" b="1" spc="160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650" b="1" spc="-10" dirty="0">
                <a:solidFill>
                  <a:srgbClr val="1F2937"/>
                </a:solidFill>
                <a:latin typeface="Trebuchet MS"/>
                <a:cs typeface="Trebuchet MS"/>
              </a:rPr>
              <a:t>Processing</a:t>
            </a:r>
            <a:endParaRPr sz="650">
              <a:latin typeface="Trebuchet MS"/>
              <a:cs typeface="Trebuchet MS"/>
            </a:endParaRPr>
          </a:p>
          <a:p>
            <a:pPr marL="168275">
              <a:lnSpc>
                <a:spcPct val="100000"/>
              </a:lnSpc>
              <a:spcBef>
                <a:spcPts val="370"/>
              </a:spcBef>
            </a:pP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RMS</a:t>
            </a:r>
            <a:r>
              <a:rPr sz="650" spc="3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calculation</a:t>
            </a:r>
            <a:r>
              <a:rPr sz="650" spc="3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for</a:t>
            </a:r>
            <a:r>
              <a:rPr sz="650" spc="3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AC</a:t>
            </a:r>
            <a:r>
              <a:rPr sz="650" spc="5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Leelawadee UI"/>
                <a:cs typeface="Leelawadee UI"/>
              </a:rPr>
              <a:t>values</a:t>
            </a:r>
            <a:endParaRPr sz="650">
              <a:latin typeface="Leelawadee UI"/>
              <a:cs typeface="Leelawadee UI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4631435" y="1117091"/>
            <a:ext cx="4401820" cy="3914140"/>
            <a:chOff x="4631435" y="1117091"/>
            <a:chExt cx="4401820" cy="3914140"/>
          </a:xfrm>
        </p:grpSpPr>
        <p:sp>
          <p:nvSpPr>
            <p:cNvPr id="24" name="object 24"/>
            <p:cNvSpPr/>
            <p:nvPr/>
          </p:nvSpPr>
          <p:spPr>
            <a:xfrm>
              <a:off x="4631435" y="1117091"/>
              <a:ext cx="4401820" cy="3914140"/>
            </a:xfrm>
            <a:custGeom>
              <a:avLst/>
              <a:gdLst/>
              <a:ahLst/>
              <a:cxnLst/>
              <a:rect l="l" t="t" r="r" b="b"/>
              <a:pathLst>
                <a:path w="4401820" h="3914140">
                  <a:moveTo>
                    <a:pt x="4401312" y="0"/>
                  </a:moveTo>
                  <a:lnTo>
                    <a:pt x="0" y="0"/>
                  </a:lnTo>
                  <a:lnTo>
                    <a:pt x="0" y="3913632"/>
                  </a:lnTo>
                  <a:lnTo>
                    <a:pt x="4401312" y="3913632"/>
                  </a:lnTo>
                  <a:lnTo>
                    <a:pt x="440131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" name="object 25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742687" y="1264919"/>
              <a:ext cx="161544" cy="128015"/>
            </a:xfrm>
            <a:prstGeom prst="rect">
              <a:avLst/>
            </a:prstGeom>
          </p:spPr>
        </p:pic>
      </p:grpSp>
      <p:sp>
        <p:nvSpPr>
          <p:cNvPr id="26" name="object 26"/>
          <p:cNvSpPr txBox="1"/>
          <p:nvPr/>
        </p:nvSpPr>
        <p:spPr>
          <a:xfrm>
            <a:off x="4631435" y="1117091"/>
            <a:ext cx="4401820" cy="3914140"/>
          </a:xfrm>
          <a:prstGeom prst="rect">
            <a:avLst/>
          </a:prstGeom>
          <a:ln w="3175">
            <a:solidFill>
              <a:srgbClr val="0FB881"/>
            </a:solidFill>
          </a:ln>
        </p:spPr>
        <p:txBody>
          <a:bodyPr vert="horz" wrap="square" lIns="0" tIns="130175" rIns="0" bIns="0" rtlCol="0">
            <a:spAutoFit/>
          </a:bodyPr>
          <a:lstStyle/>
          <a:p>
            <a:pPr marL="331470">
              <a:lnSpc>
                <a:spcPct val="100000"/>
              </a:lnSpc>
              <a:spcBef>
                <a:spcPts val="1025"/>
              </a:spcBef>
            </a:pPr>
            <a:r>
              <a:rPr sz="1000" b="1" dirty="0">
                <a:solidFill>
                  <a:srgbClr val="1F2937"/>
                </a:solidFill>
                <a:latin typeface="Trebuchet MS"/>
                <a:cs typeface="Trebuchet MS"/>
              </a:rPr>
              <a:t>Technical</a:t>
            </a:r>
            <a:r>
              <a:rPr sz="1000" b="1" spc="-5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1000" b="1" spc="-10" dirty="0">
                <a:solidFill>
                  <a:srgbClr val="1F2937"/>
                </a:solidFill>
                <a:latin typeface="Trebuchet MS"/>
                <a:cs typeface="Trebuchet MS"/>
              </a:rPr>
              <a:t>Specifications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744211" y="1516379"/>
            <a:ext cx="4173220" cy="243840"/>
          </a:xfrm>
          <a:prstGeom prst="rect">
            <a:avLst/>
          </a:prstGeom>
          <a:solidFill>
            <a:srgbClr val="EFFCF4"/>
          </a:solidFill>
          <a:ln w="3175">
            <a:solidFill>
              <a:srgbClr val="0FB881"/>
            </a:solidFill>
          </a:ln>
        </p:spPr>
        <p:txBody>
          <a:bodyPr vert="horz" wrap="square" lIns="0" tIns="58419" rIns="0" bIns="0" rtlCol="0">
            <a:spAutoFit/>
          </a:bodyPr>
          <a:lstStyle/>
          <a:p>
            <a:pPr marL="57785">
              <a:lnSpc>
                <a:spcPct val="100000"/>
              </a:lnSpc>
              <a:spcBef>
                <a:spcPts val="459"/>
              </a:spcBef>
              <a:tabLst>
                <a:tab pos="3702685" algn="l"/>
              </a:tabLst>
            </a:pPr>
            <a:r>
              <a:rPr sz="650" b="1" dirty="0">
                <a:solidFill>
                  <a:srgbClr val="1F2937"/>
                </a:solidFill>
                <a:latin typeface="Trebuchet MS"/>
                <a:cs typeface="Trebuchet MS"/>
              </a:rPr>
              <a:t>Input</a:t>
            </a:r>
            <a:r>
              <a:rPr sz="650" b="1" spc="114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650" b="1" dirty="0">
                <a:solidFill>
                  <a:srgbClr val="1F2937"/>
                </a:solidFill>
                <a:latin typeface="Trebuchet MS"/>
                <a:cs typeface="Trebuchet MS"/>
              </a:rPr>
              <a:t>Voltage</a:t>
            </a:r>
            <a:r>
              <a:rPr sz="650" b="1" spc="170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650" b="1" spc="-10" dirty="0">
                <a:solidFill>
                  <a:srgbClr val="1F2937"/>
                </a:solidFill>
                <a:latin typeface="Trebuchet MS"/>
                <a:cs typeface="Trebuchet MS"/>
              </a:rPr>
              <a:t>Range</a:t>
            </a:r>
            <a:r>
              <a:rPr sz="650" b="1" dirty="0">
                <a:solidFill>
                  <a:srgbClr val="1F2937"/>
                </a:solidFill>
                <a:latin typeface="Trebuchet MS"/>
                <a:cs typeface="Trebuchet MS"/>
              </a:rPr>
              <a:t>	</a:t>
            </a:r>
            <a:r>
              <a:rPr sz="650" b="1" dirty="0">
                <a:solidFill>
                  <a:srgbClr val="049569"/>
                </a:solidFill>
                <a:latin typeface="Trebuchet MS"/>
                <a:cs typeface="Trebuchet MS"/>
              </a:rPr>
              <a:t>0-250V</a:t>
            </a:r>
            <a:r>
              <a:rPr sz="650" b="1" spc="25" dirty="0">
                <a:solidFill>
                  <a:srgbClr val="049569"/>
                </a:solidFill>
                <a:latin typeface="Trebuchet MS"/>
                <a:cs typeface="Trebuchet MS"/>
              </a:rPr>
              <a:t> </a:t>
            </a:r>
            <a:r>
              <a:rPr sz="650" b="1" spc="-25" dirty="0">
                <a:solidFill>
                  <a:srgbClr val="049569"/>
                </a:solidFill>
                <a:latin typeface="Trebuchet MS"/>
                <a:cs typeface="Trebuchet MS"/>
              </a:rPr>
              <a:t>AC</a:t>
            </a:r>
            <a:endParaRPr sz="650">
              <a:latin typeface="Trebuchet MS"/>
              <a:cs typeface="Trebuchet MS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744211" y="1802891"/>
            <a:ext cx="4173220" cy="241300"/>
          </a:xfrm>
          <a:prstGeom prst="rect">
            <a:avLst/>
          </a:prstGeom>
          <a:solidFill>
            <a:srgbClr val="EFFCF4"/>
          </a:solidFill>
          <a:ln w="3175">
            <a:solidFill>
              <a:srgbClr val="0FB881"/>
            </a:solidFill>
          </a:ln>
        </p:spPr>
        <p:txBody>
          <a:bodyPr vert="horz" wrap="square" lIns="0" tIns="57785" rIns="0" bIns="0" rtlCol="0">
            <a:spAutoFit/>
          </a:bodyPr>
          <a:lstStyle/>
          <a:p>
            <a:pPr marL="57785">
              <a:lnSpc>
                <a:spcPct val="100000"/>
              </a:lnSpc>
              <a:spcBef>
                <a:spcPts val="455"/>
              </a:spcBef>
              <a:tabLst>
                <a:tab pos="3794760" algn="l"/>
              </a:tabLst>
            </a:pPr>
            <a:r>
              <a:rPr sz="650" b="1" dirty="0">
                <a:solidFill>
                  <a:srgbClr val="1F2937"/>
                </a:solidFill>
                <a:latin typeface="Trebuchet MS"/>
                <a:cs typeface="Trebuchet MS"/>
              </a:rPr>
              <a:t>Output</a:t>
            </a:r>
            <a:r>
              <a:rPr sz="650" b="1" spc="12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650" b="1" spc="-10" dirty="0">
                <a:solidFill>
                  <a:srgbClr val="1F2937"/>
                </a:solidFill>
                <a:latin typeface="Trebuchet MS"/>
                <a:cs typeface="Trebuchet MS"/>
              </a:rPr>
              <a:t>Voltage</a:t>
            </a:r>
            <a:r>
              <a:rPr sz="650" b="1" dirty="0">
                <a:solidFill>
                  <a:srgbClr val="1F2937"/>
                </a:solidFill>
                <a:latin typeface="Trebuchet MS"/>
                <a:cs typeface="Trebuchet MS"/>
              </a:rPr>
              <a:t>	</a:t>
            </a:r>
            <a:r>
              <a:rPr sz="650" b="1" dirty="0">
                <a:solidFill>
                  <a:srgbClr val="049569"/>
                </a:solidFill>
                <a:latin typeface="Trebuchet MS"/>
                <a:cs typeface="Trebuchet MS"/>
              </a:rPr>
              <a:t>0-5V</a:t>
            </a:r>
            <a:r>
              <a:rPr sz="650" b="1" spc="35" dirty="0">
                <a:solidFill>
                  <a:srgbClr val="049569"/>
                </a:solidFill>
                <a:latin typeface="Trebuchet MS"/>
                <a:cs typeface="Trebuchet MS"/>
              </a:rPr>
              <a:t> </a:t>
            </a:r>
            <a:r>
              <a:rPr sz="650" b="1" spc="25" dirty="0">
                <a:solidFill>
                  <a:srgbClr val="049569"/>
                </a:solidFill>
                <a:latin typeface="Trebuchet MS"/>
                <a:cs typeface="Trebuchet MS"/>
              </a:rPr>
              <a:t>DC</a:t>
            </a:r>
            <a:endParaRPr sz="650">
              <a:latin typeface="Trebuchet MS"/>
              <a:cs typeface="Trebuchet MS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744211" y="2086355"/>
            <a:ext cx="4173220" cy="243840"/>
          </a:xfrm>
          <a:prstGeom prst="rect">
            <a:avLst/>
          </a:prstGeom>
          <a:solidFill>
            <a:srgbClr val="EFFCF4"/>
          </a:solidFill>
          <a:ln w="3175">
            <a:solidFill>
              <a:srgbClr val="0FB881"/>
            </a:solidFill>
          </a:ln>
        </p:spPr>
        <p:txBody>
          <a:bodyPr vert="horz" wrap="square" lIns="0" tIns="60325" rIns="0" bIns="0" rtlCol="0">
            <a:spAutoFit/>
          </a:bodyPr>
          <a:lstStyle/>
          <a:p>
            <a:pPr marL="57785">
              <a:lnSpc>
                <a:spcPct val="100000"/>
              </a:lnSpc>
              <a:spcBef>
                <a:spcPts val="475"/>
              </a:spcBef>
              <a:tabLst>
                <a:tab pos="3941445" algn="l"/>
              </a:tabLst>
            </a:pPr>
            <a:r>
              <a:rPr sz="650" b="1" spc="-10" dirty="0">
                <a:solidFill>
                  <a:srgbClr val="1F2937"/>
                </a:solidFill>
                <a:latin typeface="Trebuchet MS"/>
                <a:cs typeface="Trebuchet MS"/>
              </a:rPr>
              <a:t>Accuracy</a:t>
            </a:r>
            <a:r>
              <a:rPr sz="650" b="1" dirty="0">
                <a:solidFill>
                  <a:srgbClr val="1F2937"/>
                </a:solidFill>
                <a:latin typeface="Trebuchet MS"/>
                <a:cs typeface="Trebuchet MS"/>
              </a:rPr>
              <a:t>	</a:t>
            </a:r>
            <a:r>
              <a:rPr sz="650" b="1" spc="25" dirty="0">
                <a:solidFill>
                  <a:srgbClr val="049569"/>
                </a:solidFill>
                <a:latin typeface="Trebuchet MS"/>
                <a:cs typeface="Trebuchet MS"/>
              </a:rPr>
              <a:t>±1%</a:t>
            </a:r>
            <a:endParaRPr sz="650">
              <a:latin typeface="Trebuchet MS"/>
              <a:cs typeface="Trebuchet MS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744211" y="2372867"/>
            <a:ext cx="4173220" cy="243840"/>
          </a:xfrm>
          <a:prstGeom prst="rect">
            <a:avLst/>
          </a:prstGeom>
          <a:solidFill>
            <a:srgbClr val="EFFCF4"/>
          </a:solidFill>
          <a:ln w="3175">
            <a:solidFill>
              <a:srgbClr val="0FB881"/>
            </a:solidFill>
          </a:ln>
        </p:spPr>
        <p:txBody>
          <a:bodyPr vert="horz" wrap="square" lIns="0" tIns="59690" rIns="0" bIns="0" rtlCol="0">
            <a:spAutoFit/>
          </a:bodyPr>
          <a:lstStyle/>
          <a:p>
            <a:pPr marL="57785">
              <a:lnSpc>
                <a:spcPct val="100000"/>
              </a:lnSpc>
              <a:spcBef>
                <a:spcPts val="470"/>
              </a:spcBef>
              <a:tabLst>
                <a:tab pos="3763010" algn="l"/>
              </a:tabLst>
            </a:pPr>
            <a:r>
              <a:rPr sz="650" b="1" dirty="0">
                <a:solidFill>
                  <a:srgbClr val="1F2937"/>
                </a:solidFill>
                <a:latin typeface="Trebuchet MS"/>
                <a:cs typeface="Trebuchet MS"/>
              </a:rPr>
              <a:t>Frequency</a:t>
            </a:r>
            <a:r>
              <a:rPr sz="650" b="1" spc="-4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650" b="1" spc="-10" dirty="0">
                <a:solidFill>
                  <a:srgbClr val="1F2937"/>
                </a:solidFill>
                <a:latin typeface="Trebuchet MS"/>
                <a:cs typeface="Trebuchet MS"/>
              </a:rPr>
              <a:t>Range</a:t>
            </a:r>
            <a:r>
              <a:rPr sz="650" b="1" dirty="0">
                <a:solidFill>
                  <a:srgbClr val="1F2937"/>
                </a:solidFill>
                <a:latin typeface="Trebuchet MS"/>
                <a:cs typeface="Trebuchet MS"/>
              </a:rPr>
              <a:t>	</a:t>
            </a:r>
            <a:r>
              <a:rPr sz="650" b="1" dirty="0">
                <a:solidFill>
                  <a:srgbClr val="049569"/>
                </a:solidFill>
                <a:latin typeface="Trebuchet MS"/>
                <a:cs typeface="Trebuchet MS"/>
              </a:rPr>
              <a:t>50-60</a:t>
            </a:r>
            <a:r>
              <a:rPr sz="650" b="1" spc="-30" dirty="0">
                <a:solidFill>
                  <a:srgbClr val="049569"/>
                </a:solidFill>
                <a:latin typeface="Trebuchet MS"/>
                <a:cs typeface="Trebuchet MS"/>
              </a:rPr>
              <a:t> </a:t>
            </a:r>
            <a:r>
              <a:rPr sz="650" b="1" spc="-25" dirty="0">
                <a:solidFill>
                  <a:srgbClr val="049569"/>
                </a:solidFill>
                <a:latin typeface="Trebuchet MS"/>
                <a:cs typeface="Trebuchet MS"/>
              </a:rPr>
              <a:t>Hz</a:t>
            </a:r>
            <a:endParaRPr sz="650">
              <a:latin typeface="Trebuchet MS"/>
              <a:cs typeface="Trebuchet MS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744211" y="2659379"/>
            <a:ext cx="4173220" cy="243840"/>
          </a:xfrm>
          <a:prstGeom prst="rect">
            <a:avLst/>
          </a:prstGeom>
          <a:solidFill>
            <a:srgbClr val="EFFCF4"/>
          </a:solidFill>
          <a:ln w="3175">
            <a:solidFill>
              <a:srgbClr val="0FB881"/>
            </a:solidFill>
          </a:ln>
        </p:spPr>
        <p:txBody>
          <a:bodyPr vert="horz" wrap="square" lIns="0" tIns="59055" rIns="0" bIns="0" rtlCol="0">
            <a:spAutoFit/>
          </a:bodyPr>
          <a:lstStyle/>
          <a:p>
            <a:pPr marL="57785">
              <a:lnSpc>
                <a:spcPct val="100000"/>
              </a:lnSpc>
              <a:spcBef>
                <a:spcPts val="465"/>
              </a:spcBef>
              <a:tabLst>
                <a:tab pos="3526154" algn="l"/>
              </a:tabLst>
            </a:pPr>
            <a:r>
              <a:rPr sz="650" b="1" dirty="0">
                <a:solidFill>
                  <a:srgbClr val="1F2937"/>
                </a:solidFill>
                <a:latin typeface="Trebuchet MS"/>
                <a:cs typeface="Trebuchet MS"/>
              </a:rPr>
              <a:t>Operating</a:t>
            </a:r>
            <a:r>
              <a:rPr sz="650" b="1" spc="18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650" b="1" spc="-10" dirty="0">
                <a:solidFill>
                  <a:srgbClr val="1F2937"/>
                </a:solidFill>
                <a:latin typeface="Trebuchet MS"/>
                <a:cs typeface="Trebuchet MS"/>
              </a:rPr>
              <a:t>Temperature</a:t>
            </a:r>
            <a:r>
              <a:rPr sz="650" b="1" dirty="0">
                <a:solidFill>
                  <a:srgbClr val="1F2937"/>
                </a:solidFill>
                <a:latin typeface="Trebuchet MS"/>
                <a:cs typeface="Trebuchet MS"/>
              </a:rPr>
              <a:t>	</a:t>
            </a:r>
            <a:r>
              <a:rPr sz="650" b="1" dirty="0">
                <a:solidFill>
                  <a:srgbClr val="049569"/>
                </a:solidFill>
                <a:latin typeface="Trebuchet MS"/>
                <a:cs typeface="Trebuchet MS"/>
              </a:rPr>
              <a:t>-</a:t>
            </a:r>
            <a:r>
              <a:rPr sz="650" b="1" spc="-10" dirty="0">
                <a:solidFill>
                  <a:srgbClr val="049569"/>
                </a:solidFill>
                <a:latin typeface="Trebuchet MS"/>
                <a:cs typeface="Trebuchet MS"/>
              </a:rPr>
              <a:t>40°C</a:t>
            </a:r>
            <a:r>
              <a:rPr sz="650" b="1" spc="-65" dirty="0">
                <a:solidFill>
                  <a:srgbClr val="049569"/>
                </a:solidFill>
                <a:latin typeface="Trebuchet MS"/>
                <a:cs typeface="Trebuchet MS"/>
              </a:rPr>
              <a:t> </a:t>
            </a:r>
            <a:r>
              <a:rPr sz="650" b="1" dirty="0">
                <a:solidFill>
                  <a:srgbClr val="049569"/>
                </a:solidFill>
                <a:latin typeface="Trebuchet MS"/>
                <a:cs typeface="Trebuchet MS"/>
              </a:rPr>
              <a:t>to</a:t>
            </a:r>
            <a:r>
              <a:rPr sz="650" b="1" spc="65" dirty="0">
                <a:solidFill>
                  <a:srgbClr val="049569"/>
                </a:solidFill>
                <a:latin typeface="Trebuchet MS"/>
                <a:cs typeface="Trebuchet MS"/>
              </a:rPr>
              <a:t> </a:t>
            </a:r>
            <a:r>
              <a:rPr sz="650" b="1" spc="-10" dirty="0">
                <a:solidFill>
                  <a:srgbClr val="049569"/>
                </a:solidFill>
                <a:latin typeface="Trebuchet MS"/>
                <a:cs typeface="Trebuchet MS"/>
              </a:rPr>
              <a:t>+70°C</a:t>
            </a:r>
            <a:endParaRPr sz="65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502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340608" y="387095"/>
            <a:ext cx="213360" cy="170687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715892" y="345770"/>
            <a:ext cx="2056764" cy="2311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b="1" spc="-10" dirty="0">
                <a:latin typeface="Trebuchet MS"/>
                <a:cs typeface="Trebuchet MS"/>
              </a:rPr>
              <a:t>Current</a:t>
            </a:r>
            <a:r>
              <a:rPr b="1" spc="15" dirty="0">
                <a:latin typeface="Trebuchet MS"/>
                <a:cs typeface="Trebuchet MS"/>
              </a:rPr>
              <a:t> </a:t>
            </a:r>
            <a:r>
              <a:rPr b="1" dirty="0">
                <a:latin typeface="Trebuchet MS"/>
                <a:cs typeface="Trebuchet MS"/>
              </a:rPr>
              <a:t>Sensing </a:t>
            </a:r>
            <a:r>
              <a:rPr b="1" spc="-10" dirty="0">
                <a:latin typeface="Trebuchet MS"/>
                <a:cs typeface="Trebuchet MS"/>
              </a:rPr>
              <a:t>(ACS712)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775709" y="609676"/>
            <a:ext cx="1667510" cy="16510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sz="900" dirty="0">
                <a:solidFill>
                  <a:srgbClr val="4A5462"/>
                </a:solidFill>
                <a:latin typeface="Leelawadee UI"/>
                <a:cs typeface="Leelawadee UI"/>
              </a:rPr>
              <a:t>Hall</a:t>
            </a:r>
            <a:r>
              <a:rPr sz="900" spc="1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4A5462"/>
                </a:solidFill>
                <a:latin typeface="Leelawadee UI"/>
                <a:cs typeface="Leelawadee UI"/>
              </a:rPr>
              <a:t>Effect</a:t>
            </a:r>
            <a:r>
              <a:rPr sz="900" spc="-5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900" dirty="0">
                <a:solidFill>
                  <a:srgbClr val="4A5462"/>
                </a:solidFill>
                <a:latin typeface="Leelawadee UI"/>
                <a:cs typeface="Leelawadee UI"/>
              </a:rPr>
              <a:t>Current</a:t>
            </a:r>
            <a:r>
              <a:rPr sz="900" spc="-5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900" spc="-10" dirty="0">
                <a:solidFill>
                  <a:srgbClr val="4A5462"/>
                </a:solidFill>
                <a:latin typeface="Leelawadee UI"/>
                <a:cs typeface="Leelawadee UI"/>
              </a:rPr>
              <a:t>Measurement</a:t>
            </a:r>
            <a:endParaRPr sz="900">
              <a:latin typeface="Leelawadee UI"/>
              <a:cs typeface="Leelawadee U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17347" y="1117091"/>
            <a:ext cx="4398645" cy="1914525"/>
            <a:chOff x="117347" y="1117091"/>
            <a:chExt cx="4398645" cy="1914525"/>
          </a:xfrm>
        </p:grpSpPr>
        <p:sp>
          <p:nvSpPr>
            <p:cNvPr id="7" name="object 7"/>
            <p:cNvSpPr/>
            <p:nvPr/>
          </p:nvSpPr>
          <p:spPr>
            <a:xfrm>
              <a:off x="117347" y="1117091"/>
              <a:ext cx="4398645" cy="1914525"/>
            </a:xfrm>
            <a:custGeom>
              <a:avLst/>
              <a:gdLst/>
              <a:ahLst/>
              <a:cxnLst/>
              <a:rect l="l" t="t" r="r" b="b"/>
              <a:pathLst>
                <a:path w="4398645" h="1914525">
                  <a:moveTo>
                    <a:pt x="4398264" y="0"/>
                  </a:moveTo>
                  <a:lnTo>
                    <a:pt x="0" y="0"/>
                  </a:lnTo>
                  <a:lnTo>
                    <a:pt x="0" y="1914143"/>
                  </a:lnTo>
                  <a:lnTo>
                    <a:pt x="4398264" y="1914143"/>
                  </a:lnTo>
                  <a:lnTo>
                    <a:pt x="439826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8600" y="1264919"/>
              <a:ext cx="128015" cy="128015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117347" y="1117091"/>
            <a:ext cx="4398645" cy="1914525"/>
          </a:xfrm>
          <a:prstGeom prst="rect">
            <a:avLst/>
          </a:prstGeom>
          <a:ln w="3175">
            <a:solidFill>
              <a:srgbClr val="F59E0A"/>
            </a:solidFill>
          </a:ln>
        </p:spPr>
        <p:txBody>
          <a:bodyPr vert="horz" wrap="square" lIns="0" tIns="130175" rIns="0" bIns="0" rtlCol="0">
            <a:spAutoFit/>
          </a:bodyPr>
          <a:lstStyle/>
          <a:p>
            <a:pPr marL="297180">
              <a:lnSpc>
                <a:spcPct val="100000"/>
              </a:lnSpc>
              <a:spcBef>
                <a:spcPts val="1025"/>
              </a:spcBef>
            </a:pPr>
            <a:r>
              <a:rPr sz="1000" b="1" spc="-30" dirty="0">
                <a:solidFill>
                  <a:srgbClr val="1F2937"/>
                </a:solidFill>
                <a:latin typeface="Trebuchet MS"/>
                <a:cs typeface="Trebuchet MS"/>
              </a:rPr>
              <a:t>ACS712</a:t>
            </a:r>
            <a:r>
              <a:rPr sz="1000" b="1" spc="-6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1000" b="1" spc="-10" dirty="0">
                <a:solidFill>
                  <a:srgbClr val="1F2937"/>
                </a:solidFill>
                <a:latin typeface="Trebuchet MS"/>
                <a:cs typeface="Trebuchet MS"/>
              </a:rPr>
              <a:t>Overview</a:t>
            </a:r>
            <a:endParaRPr sz="1000">
              <a:latin typeface="Trebuchet MS"/>
              <a:cs typeface="Trebuchet MS"/>
            </a:endParaRPr>
          </a:p>
          <a:p>
            <a:pPr marL="111125">
              <a:lnSpc>
                <a:spcPts val="935"/>
              </a:lnSpc>
              <a:spcBef>
                <a:spcPts val="985"/>
              </a:spcBef>
            </a:pPr>
            <a:r>
              <a:rPr sz="800" dirty="0">
                <a:solidFill>
                  <a:srgbClr val="374151"/>
                </a:solidFill>
                <a:latin typeface="Leelawadee UI"/>
                <a:cs typeface="Leelawadee UI"/>
              </a:rPr>
              <a:t>Hall</a:t>
            </a:r>
            <a:r>
              <a:rPr sz="800" spc="-1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20" dirty="0">
                <a:solidFill>
                  <a:srgbClr val="374151"/>
                </a:solidFill>
                <a:latin typeface="Leelawadee UI"/>
                <a:cs typeface="Leelawadee UI"/>
              </a:rPr>
              <a:t>effect-</a:t>
            </a:r>
            <a:r>
              <a:rPr sz="800" dirty="0">
                <a:solidFill>
                  <a:srgbClr val="374151"/>
                </a:solidFill>
                <a:latin typeface="Leelawadee UI"/>
                <a:cs typeface="Leelawadee UI"/>
              </a:rPr>
              <a:t>based</a:t>
            </a:r>
            <a:r>
              <a:rPr sz="800" spc="1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Leelawadee UI"/>
                <a:cs typeface="Leelawadee UI"/>
              </a:rPr>
              <a:t>current</a:t>
            </a:r>
            <a:r>
              <a:rPr sz="800" spc="-4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dirty="0">
                <a:solidFill>
                  <a:srgbClr val="374151"/>
                </a:solidFill>
                <a:latin typeface="Leelawadee UI"/>
                <a:cs typeface="Leelawadee UI"/>
              </a:rPr>
              <a:t>sensor</a:t>
            </a:r>
            <a:r>
              <a:rPr sz="800" spc="-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20" dirty="0">
                <a:solidFill>
                  <a:srgbClr val="374151"/>
                </a:solidFill>
                <a:latin typeface="Leelawadee UI"/>
                <a:cs typeface="Leelawadee UI"/>
              </a:rPr>
              <a:t>providing</a:t>
            </a:r>
            <a:r>
              <a:rPr sz="800" spc="-4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Leelawadee UI"/>
                <a:cs typeface="Leelawadee UI"/>
              </a:rPr>
              <a:t>isolated</a:t>
            </a:r>
            <a:r>
              <a:rPr sz="800" spc="-2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Leelawadee UI"/>
                <a:cs typeface="Leelawadee UI"/>
              </a:rPr>
              <a:t>current</a:t>
            </a:r>
            <a:r>
              <a:rPr sz="800" spc="-2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Leelawadee UI"/>
                <a:cs typeface="Leelawadee UI"/>
              </a:rPr>
              <a:t>measurement</a:t>
            </a:r>
            <a:r>
              <a:rPr sz="800" spc="-4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dirty="0">
                <a:solidFill>
                  <a:srgbClr val="374151"/>
                </a:solidFill>
                <a:latin typeface="Leelawadee UI"/>
                <a:cs typeface="Leelawadee UI"/>
              </a:rPr>
              <a:t>for</a:t>
            </a:r>
            <a:r>
              <a:rPr sz="800" spc="-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dirty="0">
                <a:solidFill>
                  <a:srgbClr val="374151"/>
                </a:solidFill>
                <a:latin typeface="Leelawadee UI"/>
                <a:cs typeface="Leelawadee UI"/>
              </a:rPr>
              <a:t>AC</a:t>
            </a:r>
            <a:r>
              <a:rPr sz="800" spc="1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Leelawadee UI"/>
                <a:cs typeface="Leelawadee UI"/>
              </a:rPr>
              <a:t>and</a:t>
            </a:r>
            <a:r>
              <a:rPr sz="800" spc="-4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25" dirty="0">
                <a:solidFill>
                  <a:srgbClr val="374151"/>
                </a:solidFill>
                <a:latin typeface="Leelawadee UI"/>
                <a:cs typeface="Leelawadee UI"/>
              </a:rPr>
              <a:t>DC</a:t>
            </a:r>
            <a:endParaRPr sz="800">
              <a:latin typeface="Leelawadee UI"/>
              <a:cs typeface="Leelawadee UI"/>
            </a:endParaRPr>
          </a:p>
          <a:p>
            <a:pPr marL="111125">
              <a:lnSpc>
                <a:spcPts val="935"/>
              </a:lnSpc>
            </a:pPr>
            <a:r>
              <a:rPr sz="800" spc="-20" dirty="0">
                <a:solidFill>
                  <a:srgbClr val="374151"/>
                </a:solidFill>
                <a:latin typeface="Leelawadee UI"/>
                <a:cs typeface="Leelawadee UI"/>
              </a:rPr>
              <a:t>applications</a:t>
            </a:r>
            <a:r>
              <a:rPr sz="800" spc="-3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Leelawadee UI"/>
                <a:cs typeface="Leelawadee UI"/>
              </a:rPr>
              <a:t>with</a:t>
            </a:r>
            <a:r>
              <a:rPr sz="800" spc="1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Leelawadee UI"/>
                <a:cs typeface="Leelawadee UI"/>
              </a:rPr>
              <a:t>high</a:t>
            </a:r>
            <a:r>
              <a:rPr sz="800" spc="-1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800" spc="-10" dirty="0">
                <a:solidFill>
                  <a:srgbClr val="374151"/>
                </a:solidFill>
                <a:latin typeface="Leelawadee UI"/>
                <a:cs typeface="Leelawadee UI"/>
              </a:rPr>
              <a:t>accuracy.</a:t>
            </a:r>
            <a:endParaRPr sz="800">
              <a:latin typeface="Leelawadee UI"/>
              <a:cs typeface="Leelawadee U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228536" y="1895792"/>
            <a:ext cx="4176395" cy="701675"/>
            <a:chOff x="228536" y="1895792"/>
            <a:chExt cx="4176395" cy="701675"/>
          </a:xfrm>
        </p:grpSpPr>
        <p:sp>
          <p:nvSpPr>
            <p:cNvPr id="11" name="object 11"/>
            <p:cNvSpPr/>
            <p:nvPr/>
          </p:nvSpPr>
          <p:spPr>
            <a:xfrm>
              <a:off x="230124" y="1897379"/>
              <a:ext cx="4173220" cy="698500"/>
            </a:xfrm>
            <a:custGeom>
              <a:avLst/>
              <a:gdLst/>
              <a:ahLst/>
              <a:cxnLst/>
              <a:rect l="l" t="t" r="r" b="b"/>
              <a:pathLst>
                <a:path w="4173220" h="698500">
                  <a:moveTo>
                    <a:pt x="4172712" y="0"/>
                  </a:moveTo>
                  <a:lnTo>
                    <a:pt x="0" y="0"/>
                  </a:lnTo>
                  <a:lnTo>
                    <a:pt x="0" y="697992"/>
                  </a:lnTo>
                  <a:lnTo>
                    <a:pt x="4172712" y="697992"/>
                  </a:lnTo>
                  <a:lnTo>
                    <a:pt x="4172712" y="0"/>
                  </a:lnTo>
                  <a:close/>
                </a:path>
              </a:pathLst>
            </a:custGeom>
            <a:solidFill>
              <a:srgbClr val="FDF3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30124" y="1897379"/>
              <a:ext cx="4173220" cy="698500"/>
            </a:xfrm>
            <a:custGeom>
              <a:avLst/>
              <a:gdLst/>
              <a:ahLst/>
              <a:cxnLst/>
              <a:rect l="l" t="t" r="r" b="b"/>
              <a:pathLst>
                <a:path w="4173220" h="698500">
                  <a:moveTo>
                    <a:pt x="0" y="697992"/>
                  </a:moveTo>
                  <a:lnTo>
                    <a:pt x="4172712" y="697992"/>
                  </a:lnTo>
                  <a:lnTo>
                    <a:pt x="4172712" y="0"/>
                  </a:lnTo>
                  <a:lnTo>
                    <a:pt x="0" y="0"/>
                  </a:lnTo>
                  <a:lnTo>
                    <a:pt x="0" y="697992"/>
                  </a:lnTo>
                  <a:close/>
                </a:path>
              </a:pathLst>
            </a:custGeom>
            <a:ln w="3175">
              <a:solidFill>
                <a:srgbClr val="F59E0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20040" y="2231135"/>
              <a:ext cx="76200" cy="85343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328672" y="2231135"/>
              <a:ext cx="85343" cy="85343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20040" y="2374391"/>
              <a:ext cx="64007" cy="85343"/>
            </a:xfrm>
            <a:prstGeom prst="rect">
              <a:avLst/>
            </a:prstGeom>
          </p:spPr>
        </p:pic>
      </p:grpSp>
      <p:sp>
        <p:nvSpPr>
          <p:cNvPr id="16" name="object 16"/>
          <p:cNvSpPr txBox="1"/>
          <p:nvPr/>
        </p:nvSpPr>
        <p:spPr>
          <a:xfrm>
            <a:off x="320040" y="1984629"/>
            <a:ext cx="808990" cy="4946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</a:pPr>
            <a:r>
              <a:rPr sz="900" b="1" dirty="0">
                <a:solidFill>
                  <a:srgbClr val="1F2937"/>
                </a:solidFill>
                <a:latin typeface="Trebuchet MS"/>
                <a:cs typeface="Trebuchet MS"/>
              </a:rPr>
              <a:t>Key</a:t>
            </a:r>
            <a:r>
              <a:rPr sz="900" b="1" spc="-70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900" b="1" spc="-10" dirty="0">
                <a:solidFill>
                  <a:srgbClr val="1F2937"/>
                </a:solidFill>
                <a:latin typeface="Trebuchet MS"/>
                <a:cs typeface="Trebuchet MS"/>
              </a:rPr>
              <a:t>Features</a:t>
            </a:r>
            <a:endParaRPr sz="900">
              <a:latin typeface="Trebuchet MS"/>
              <a:cs typeface="Trebuchet MS"/>
            </a:endParaRPr>
          </a:p>
          <a:p>
            <a:pPr marL="92710" marR="5080" indent="10160">
              <a:lnSpc>
                <a:spcPct val="144400"/>
              </a:lnSpc>
              <a:spcBef>
                <a:spcPts val="345"/>
              </a:spcBef>
            </a:pPr>
            <a:r>
              <a:rPr sz="650" dirty="0">
                <a:solidFill>
                  <a:srgbClr val="374151"/>
                </a:solidFill>
                <a:latin typeface="Leelawadee UI"/>
                <a:cs typeface="Leelawadee UI"/>
              </a:rPr>
              <a:t>Hall</a:t>
            </a:r>
            <a:r>
              <a:rPr sz="650" spc="8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374151"/>
                </a:solidFill>
                <a:latin typeface="Leelawadee UI"/>
                <a:cs typeface="Leelawadee UI"/>
              </a:rPr>
              <a:t>effect</a:t>
            </a:r>
            <a:r>
              <a:rPr sz="650" spc="-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650" spc="-10" dirty="0">
                <a:solidFill>
                  <a:srgbClr val="374151"/>
                </a:solidFill>
                <a:latin typeface="Leelawadee UI"/>
                <a:cs typeface="Leelawadee UI"/>
              </a:rPr>
              <a:t>sensing</a:t>
            </a:r>
            <a:r>
              <a:rPr sz="650" spc="50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374151"/>
                </a:solidFill>
                <a:latin typeface="Leelawadee UI"/>
                <a:cs typeface="Leelawadee UI"/>
              </a:rPr>
              <a:t>AC/DC</a:t>
            </a:r>
            <a:r>
              <a:rPr sz="650" spc="7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650" spc="-10" dirty="0">
                <a:solidFill>
                  <a:srgbClr val="374151"/>
                </a:solidFill>
                <a:latin typeface="Leelawadee UI"/>
                <a:cs typeface="Leelawadee UI"/>
              </a:rPr>
              <a:t>compatible</a:t>
            </a:r>
            <a:endParaRPr sz="650">
              <a:latin typeface="Leelawadee UI"/>
              <a:cs typeface="Leelawadee UI"/>
            </a:endParaRPr>
          </a:p>
        </p:txBody>
      </p:sp>
      <p:pic>
        <p:nvPicPr>
          <p:cNvPr id="17" name="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328672" y="2374391"/>
            <a:ext cx="97536" cy="85343"/>
          </a:xfrm>
          <a:prstGeom prst="rect">
            <a:avLst/>
          </a:prstGeom>
        </p:spPr>
      </p:pic>
      <p:sp>
        <p:nvSpPr>
          <p:cNvPr id="18" name="object 18"/>
          <p:cNvSpPr txBox="1"/>
          <p:nvPr/>
        </p:nvSpPr>
        <p:spPr>
          <a:xfrm>
            <a:off x="2443860" y="2167432"/>
            <a:ext cx="673735" cy="3117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0795" marR="5080" indent="-11430">
              <a:lnSpc>
                <a:spcPct val="144400"/>
              </a:lnSpc>
              <a:spcBef>
                <a:spcPts val="95"/>
              </a:spcBef>
            </a:pPr>
            <a:r>
              <a:rPr sz="650" dirty="0">
                <a:solidFill>
                  <a:srgbClr val="374151"/>
                </a:solidFill>
                <a:latin typeface="Leelawadee UI"/>
                <a:cs typeface="Leelawadee UI"/>
              </a:rPr>
              <a:t>Galvanic</a:t>
            </a:r>
            <a:r>
              <a:rPr sz="650" spc="7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650" spc="-10" dirty="0">
                <a:solidFill>
                  <a:srgbClr val="374151"/>
                </a:solidFill>
                <a:latin typeface="Leelawadee UI"/>
                <a:cs typeface="Leelawadee UI"/>
              </a:rPr>
              <a:t>isolation</a:t>
            </a:r>
            <a:r>
              <a:rPr sz="650" spc="50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374151"/>
                </a:solidFill>
                <a:latin typeface="Leelawadee UI"/>
                <a:cs typeface="Leelawadee UI"/>
              </a:rPr>
              <a:t>Low</a:t>
            </a:r>
            <a:r>
              <a:rPr sz="650" spc="75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374151"/>
                </a:solidFill>
                <a:latin typeface="Leelawadee UI"/>
                <a:cs typeface="Leelawadee UI"/>
              </a:rPr>
              <a:t>noise</a:t>
            </a:r>
            <a:r>
              <a:rPr sz="650" spc="30" dirty="0">
                <a:solidFill>
                  <a:srgbClr val="374151"/>
                </a:solidFill>
                <a:latin typeface="Leelawadee UI"/>
                <a:cs typeface="Leelawadee UI"/>
              </a:rPr>
              <a:t> </a:t>
            </a:r>
            <a:r>
              <a:rPr sz="650" spc="-10" dirty="0">
                <a:solidFill>
                  <a:srgbClr val="374151"/>
                </a:solidFill>
                <a:latin typeface="Leelawadee UI"/>
                <a:cs typeface="Leelawadee UI"/>
              </a:rPr>
              <a:t>output</a:t>
            </a:r>
            <a:endParaRPr sz="650">
              <a:latin typeface="Leelawadee UI"/>
              <a:cs typeface="Leelawadee UI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117347" y="3116579"/>
            <a:ext cx="4398645" cy="1914525"/>
            <a:chOff x="117347" y="3116579"/>
            <a:chExt cx="4398645" cy="1914525"/>
          </a:xfrm>
        </p:grpSpPr>
        <p:sp>
          <p:nvSpPr>
            <p:cNvPr id="20" name="object 20"/>
            <p:cNvSpPr/>
            <p:nvPr/>
          </p:nvSpPr>
          <p:spPr>
            <a:xfrm>
              <a:off x="117347" y="3116579"/>
              <a:ext cx="4398645" cy="1914525"/>
            </a:xfrm>
            <a:custGeom>
              <a:avLst/>
              <a:gdLst/>
              <a:ahLst/>
              <a:cxnLst/>
              <a:rect l="l" t="t" r="r" b="b"/>
              <a:pathLst>
                <a:path w="4398645" h="1914525">
                  <a:moveTo>
                    <a:pt x="4398264" y="0"/>
                  </a:moveTo>
                  <a:lnTo>
                    <a:pt x="0" y="0"/>
                  </a:lnTo>
                  <a:lnTo>
                    <a:pt x="0" y="1914144"/>
                  </a:lnTo>
                  <a:lnTo>
                    <a:pt x="4398264" y="1914144"/>
                  </a:lnTo>
                  <a:lnTo>
                    <a:pt x="439826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28600" y="3264407"/>
              <a:ext cx="128015" cy="128016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228600" y="3486911"/>
              <a:ext cx="4173220" cy="1228725"/>
            </a:xfrm>
            <a:custGeom>
              <a:avLst/>
              <a:gdLst/>
              <a:ahLst/>
              <a:cxnLst/>
              <a:rect l="l" t="t" r="r" b="b"/>
              <a:pathLst>
                <a:path w="4173220" h="1228725">
                  <a:moveTo>
                    <a:pt x="4172712" y="856488"/>
                  </a:moveTo>
                  <a:lnTo>
                    <a:pt x="0" y="856488"/>
                  </a:lnTo>
                  <a:lnTo>
                    <a:pt x="0" y="1228344"/>
                  </a:lnTo>
                  <a:lnTo>
                    <a:pt x="4172712" y="1228344"/>
                  </a:lnTo>
                  <a:lnTo>
                    <a:pt x="4172712" y="856488"/>
                  </a:lnTo>
                  <a:close/>
                </a:path>
                <a:path w="4173220" h="1228725">
                  <a:moveTo>
                    <a:pt x="4172712" y="426720"/>
                  </a:moveTo>
                  <a:lnTo>
                    <a:pt x="0" y="426720"/>
                  </a:lnTo>
                  <a:lnTo>
                    <a:pt x="0" y="798576"/>
                  </a:lnTo>
                  <a:lnTo>
                    <a:pt x="4172712" y="798576"/>
                  </a:lnTo>
                  <a:lnTo>
                    <a:pt x="4172712" y="426720"/>
                  </a:lnTo>
                  <a:close/>
                </a:path>
                <a:path w="4173220" h="1228725">
                  <a:moveTo>
                    <a:pt x="4172712" y="0"/>
                  </a:moveTo>
                  <a:lnTo>
                    <a:pt x="0" y="0"/>
                  </a:lnTo>
                  <a:lnTo>
                    <a:pt x="0" y="371856"/>
                  </a:lnTo>
                  <a:lnTo>
                    <a:pt x="4172712" y="371856"/>
                  </a:lnTo>
                  <a:lnTo>
                    <a:pt x="4172712" y="0"/>
                  </a:lnTo>
                  <a:close/>
                </a:path>
              </a:pathLst>
            </a:custGeom>
            <a:solidFill>
              <a:srgbClr val="F8F9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/>
          <p:cNvSpPr txBox="1"/>
          <p:nvPr/>
        </p:nvSpPr>
        <p:spPr>
          <a:xfrm>
            <a:off x="117347" y="3116579"/>
            <a:ext cx="4398645" cy="1914525"/>
          </a:xfrm>
          <a:prstGeom prst="rect">
            <a:avLst/>
          </a:prstGeom>
          <a:ln w="3175">
            <a:solidFill>
              <a:srgbClr val="F59E0A"/>
            </a:solidFill>
          </a:ln>
        </p:spPr>
        <p:txBody>
          <a:bodyPr vert="horz" wrap="square" lIns="0" tIns="132080" rIns="0" bIns="0" rtlCol="0">
            <a:spAutoFit/>
          </a:bodyPr>
          <a:lstStyle/>
          <a:p>
            <a:pPr marL="297180">
              <a:lnSpc>
                <a:spcPct val="100000"/>
              </a:lnSpc>
              <a:spcBef>
                <a:spcPts val="1040"/>
              </a:spcBef>
            </a:pPr>
            <a:r>
              <a:rPr sz="1000" b="1" spc="10" dirty="0">
                <a:solidFill>
                  <a:srgbClr val="1F2937"/>
                </a:solidFill>
                <a:latin typeface="Trebuchet MS"/>
                <a:cs typeface="Trebuchet MS"/>
              </a:rPr>
              <a:t>Working</a:t>
            </a:r>
            <a:r>
              <a:rPr sz="1000" b="1" spc="140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1000" b="1" spc="-10" dirty="0">
                <a:solidFill>
                  <a:srgbClr val="1F2937"/>
                </a:solidFill>
                <a:latin typeface="Trebuchet MS"/>
                <a:cs typeface="Trebuchet MS"/>
              </a:rPr>
              <a:t>Principle</a:t>
            </a:r>
            <a:endParaRPr sz="1000">
              <a:latin typeface="Trebuchet MS"/>
              <a:cs typeface="Trebuchet MS"/>
            </a:endParaRPr>
          </a:p>
          <a:p>
            <a:pPr marL="168275">
              <a:lnSpc>
                <a:spcPct val="100000"/>
              </a:lnSpc>
              <a:spcBef>
                <a:spcPts val="1155"/>
              </a:spcBef>
            </a:pPr>
            <a:r>
              <a:rPr sz="650" b="1" dirty="0">
                <a:solidFill>
                  <a:srgbClr val="1F2937"/>
                </a:solidFill>
                <a:latin typeface="Trebuchet MS"/>
                <a:cs typeface="Trebuchet MS"/>
              </a:rPr>
              <a:t>Hall</a:t>
            </a:r>
            <a:r>
              <a:rPr sz="650" b="1" spc="5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650" b="1" spc="-10" dirty="0">
                <a:solidFill>
                  <a:srgbClr val="1F2937"/>
                </a:solidFill>
                <a:latin typeface="Trebuchet MS"/>
                <a:cs typeface="Trebuchet MS"/>
              </a:rPr>
              <a:t>Effect</a:t>
            </a:r>
            <a:endParaRPr sz="650">
              <a:latin typeface="Trebuchet MS"/>
              <a:cs typeface="Trebuchet MS"/>
            </a:endParaRPr>
          </a:p>
          <a:p>
            <a:pPr marL="168275">
              <a:lnSpc>
                <a:spcPct val="100000"/>
              </a:lnSpc>
              <a:spcBef>
                <a:spcPts val="370"/>
              </a:spcBef>
            </a:pP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Magnetic</a:t>
            </a:r>
            <a:r>
              <a:rPr sz="650" spc="1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field</a:t>
            </a:r>
            <a:r>
              <a:rPr sz="650" spc="3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detection</a:t>
            </a:r>
            <a:r>
              <a:rPr sz="650" spc="2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around</a:t>
            </a:r>
            <a:r>
              <a:rPr sz="650" spc="6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Leelawadee UI"/>
                <a:cs typeface="Leelawadee UI"/>
              </a:rPr>
              <a:t>conductor</a:t>
            </a:r>
            <a:endParaRPr sz="650">
              <a:latin typeface="Leelawadee UI"/>
              <a:cs typeface="Leelawadee UI"/>
            </a:endParaRPr>
          </a:p>
          <a:p>
            <a:pPr>
              <a:lnSpc>
                <a:spcPct val="100000"/>
              </a:lnSpc>
              <a:spcBef>
                <a:spcPts val="580"/>
              </a:spcBef>
            </a:pPr>
            <a:endParaRPr sz="650">
              <a:latin typeface="Leelawadee UI"/>
              <a:cs typeface="Leelawadee UI"/>
            </a:endParaRPr>
          </a:p>
          <a:p>
            <a:pPr marL="168275">
              <a:lnSpc>
                <a:spcPct val="100000"/>
              </a:lnSpc>
            </a:pPr>
            <a:r>
              <a:rPr sz="650" b="1" dirty="0">
                <a:solidFill>
                  <a:srgbClr val="1F2937"/>
                </a:solidFill>
                <a:latin typeface="Trebuchet MS"/>
                <a:cs typeface="Trebuchet MS"/>
              </a:rPr>
              <a:t>Linear</a:t>
            </a:r>
            <a:r>
              <a:rPr sz="650" b="1" spc="-1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650" b="1" spc="-10" dirty="0">
                <a:solidFill>
                  <a:srgbClr val="1F2937"/>
                </a:solidFill>
                <a:latin typeface="Trebuchet MS"/>
                <a:cs typeface="Trebuchet MS"/>
              </a:rPr>
              <a:t>Output</a:t>
            </a:r>
            <a:endParaRPr sz="650">
              <a:latin typeface="Trebuchet MS"/>
              <a:cs typeface="Trebuchet MS"/>
            </a:endParaRPr>
          </a:p>
          <a:p>
            <a:pPr marL="168275">
              <a:lnSpc>
                <a:spcPct val="100000"/>
              </a:lnSpc>
              <a:spcBef>
                <a:spcPts val="370"/>
              </a:spcBef>
            </a:pP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Proportional</a:t>
            </a:r>
            <a:r>
              <a:rPr sz="650" spc="10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voltage</a:t>
            </a:r>
            <a:r>
              <a:rPr sz="650" spc="12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to</a:t>
            </a:r>
            <a:r>
              <a:rPr sz="650" spc="3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current</a:t>
            </a:r>
            <a:r>
              <a:rPr sz="650" spc="-20" dirty="0">
                <a:solidFill>
                  <a:srgbClr val="4A5462"/>
                </a:solidFill>
                <a:latin typeface="Leelawadee UI"/>
                <a:cs typeface="Leelawadee UI"/>
              </a:rPr>
              <a:t> flow</a:t>
            </a:r>
            <a:endParaRPr sz="650">
              <a:latin typeface="Leelawadee UI"/>
              <a:cs typeface="Leelawadee UI"/>
            </a:endParaRPr>
          </a:p>
          <a:p>
            <a:pPr>
              <a:lnSpc>
                <a:spcPct val="100000"/>
              </a:lnSpc>
              <a:spcBef>
                <a:spcPts val="585"/>
              </a:spcBef>
            </a:pPr>
            <a:endParaRPr sz="650">
              <a:latin typeface="Leelawadee UI"/>
              <a:cs typeface="Leelawadee UI"/>
            </a:endParaRPr>
          </a:p>
          <a:p>
            <a:pPr marL="168275">
              <a:lnSpc>
                <a:spcPct val="100000"/>
              </a:lnSpc>
            </a:pPr>
            <a:r>
              <a:rPr sz="650" b="1" spc="-10" dirty="0">
                <a:solidFill>
                  <a:srgbClr val="1F2937"/>
                </a:solidFill>
                <a:latin typeface="Trebuchet MS"/>
                <a:cs typeface="Trebuchet MS"/>
              </a:rPr>
              <a:t>Isolation</a:t>
            </a:r>
            <a:endParaRPr sz="650">
              <a:latin typeface="Trebuchet MS"/>
              <a:cs typeface="Trebuchet MS"/>
            </a:endParaRPr>
          </a:p>
          <a:p>
            <a:pPr marL="168275">
              <a:lnSpc>
                <a:spcPct val="100000"/>
              </a:lnSpc>
              <a:spcBef>
                <a:spcPts val="370"/>
              </a:spcBef>
            </a:pP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No</a:t>
            </a:r>
            <a:r>
              <a:rPr sz="650" spc="6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electrical</a:t>
            </a:r>
            <a:r>
              <a:rPr sz="650" spc="85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dirty="0">
                <a:solidFill>
                  <a:srgbClr val="4A5462"/>
                </a:solidFill>
                <a:latin typeface="Leelawadee UI"/>
                <a:cs typeface="Leelawadee UI"/>
              </a:rPr>
              <a:t>connection</a:t>
            </a:r>
            <a:r>
              <a:rPr sz="650" spc="20" dirty="0">
                <a:solidFill>
                  <a:srgbClr val="4A5462"/>
                </a:solidFill>
                <a:latin typeface="Leelawadee UI"/>
                <a:cs typeface="Leelawadee UI"/>
              </a:rPr>
              <a:t> </a:t>
            </a:r>
            <a:r>
              <a:rPr sz="650" spc="-10" dirty="0">
                <a:solidFill>
                  <a:srgbClr val="4A5462"/>
                </a:solidFill>
                <a:latin typeface="Leelawadee UI"/>
                <a:cs typeface="Leelawadee UI"/>
              </a:rPr>
              <a:t>required</a:t>
            </a:r>
            <a:endParaRPr sz="650">
              <a:latin typeface="Leelawadee UI"/>
              <a:cs typeface="Leelawadee UI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4629910" y="1115566"/>
            <a:ext cx="4404360" cy="3916679"/>
            <a:chOff x="4629910" y="1115566"/>
            <a:chExt cx="4404360" cy="3916679"/>
          </a:xfrm>
        </p:grpSpPr>
        <p:sp>
          <p:nvSpPr>
            <p:cNvPr id="25" name="object 25"/>
            <p:cNvSpPr/>
            <p:nvPr/>
          </p:nvSpPr>
          <p:spPr>
            <a:xfrm>
              <a:off x="4631435" y="1117091"/>
              <a:ext cx="4401820" cy="3914140"/>
            </a:xfrm>
            <a:custGeom>
              <a:avLst/>
              <a:gdLst/>
              <a:ahLst/>
              <a:cxnLst/>
              <a:rect l="l" t="t" r="r" b="b"/>
              <a:pathLst>
                <a:path w="4401820" h="3914140">
                  <a:moveTo>
                    <a:pt x="4401312" y="0"/>
                  </a:moveTo>
                  <a:lnTo>
                    <a:pt x="0" y="0"/>
                  </a:lnTo>
                  <a:lnTo>
                    <a:pt x="0" y="3913632"/>
                  </a:lnTo>
                  <a:lnTo>
                    <a:pt x="4401312" y="3913632"/>
                  </a:lnTo>
                  <a:lnTo>
                    <a:pt x="440131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4631435" y="1117091"/>
              <a:ext cx="4401820" cy="3914140"/>
            </a:xfrm>
            <a:custGeom>
              <a:avLst/>
              <a:gdLst/>
              <a:ahLst/>
              <a:cxnLst/>
              <a:rect l="l" t="t" r="r" b="b"/>
              <a:pathLst>
                <a:path w="4401820" h="3914140">
                  <a:moveTo>
                    <a:pt x="0" y="3913632"/>
                  </a:moveTo>
                  <a:lnTo>
                    <a:pt x="4401312" y="3913632"/>
                  </a:lnTo>
                  <a:lnTo>
                    <a:pt x="4401312" y="0"/>
                  </a:lnTo>
                  <a:lnTo>
                    <a:pt x="0" y="0"/>
                  </a:lnTo>
                  <a:lnTo>
                    <a:pt x="0" y="3913632"/>
                  </a:lnTo>
                  <a:close/>
                </a:path>
              </a:pathLst>
            </a:custGeom>
            <a:ln w="3175">
              <a:solidFill>
                <a:srgbClr val="F59E0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" name="object 27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742687" y="1264919"/>
              <a:ext cx="146303" cy="128015"/>
            </a:xfrm>
            <a:prstGeom prst="rect">
              <a:avLst/>
            </a:prstGeom>
          </p:spPr>
        </p:pic>
      </p:grpSp>
      <p:sp>
        <p:nvSpPr>
          <p:cNvPr id="28" name="object 28"/>
          <p:cNvSpPr txBox="1"/>
          <p:nvPr/>
        </p:nvSpPr>
        <p:spPr>
          <a:xfrm>
            <a:off x="4934203" y="1233677"/>
            <a:ext cx="1480185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b="1" dirty="0">
                <a:solidFill>
                  <a:srgbClr val="1F2937"/>
                </a:solidFill>
                <a:latin typeface="Trebuchet MS"/>
                <a:cs typeface="Trebuchet MS"/>
              </a:rPr>
              <a:t>Technical</a:t>
            </a:r>
            <a:r>
              <a:rPr sz="1000" b="1" spc="-55" dirty="0">
                <a:solidFill>
                  <a:srgbClr val="1F2937"/>
                </a:solidFill>
                <a:latin typeface="Trebuchet MS"/>
                <a:cs typeface="Trebuchet MS"/>
              </a:rPr>
              <a:t> </a:t>
            </a:r>
            <a:r>
              <a:rPr sz="1000" b="1" spc="-10" dirty="0">
                <a:solidFill>
                  <a:srgbClr val="1F2937"/>
                </a:solidFill>
                <a:latin typeface="Trebuchet MS"/>
                <a:cs typeface="Trebuchet MS"/>
              </a:rPr>
              <a:t>Specifications</a:t>
            </a:r>
            <a:endParaRPr sz="1000">
              <a:latin typeface="Trebuchet MS"/>
              <a:cs typeface="Trebuchet MS"/>
            </a:endParaRPr>
          </a:p>
        </p:txBody>
      </p:sp>
      <p:graphicFrame>
        <p:nvGraphicFramePr>
          <p:cNvPr id="29" name="object 29"/>
          <p:cNvGraphicFramePr>
            <a:graphicFrameLocks noGrp="1"/>
          </p:cNvGraphicFramePr>
          <p:nvPr/>
        </p:nvGraphicFramePr>
        <p:xfrm>
          <a:off x="4742686" y="1516379"/>
          <a:ext cx="4172585" cy="19526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212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513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3204">
                <a:tc>
                  <a:txBody>
                    <a:bodyPr/>
                    <a:lstStyle/>
                    <a:p>
                      <a:pPr marL="57785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sz="650" b="1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Current</a:t>
                      </a:r>
                      <a:r>
                        <a:rPr sz="650" b="1" spc="15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650" b="1" spc="-10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Range</a:t>
                      </a:r>
                      <a:endParaRPr sz="650">
                        <a:latin typeface="Trebuchet MS"/>
                        <a:cs typeface="Trebuchet MS"/>
                      </a:endParaRPr>
                    </a:p>
                  </a:txBody>
                  <a:tcPr marL="0" marR="0" marT="58419" marB="0">
                    <a:lnL w="3175">
                      <a:solidFill>
                        <a:srgbClr val="F59E0A"/>
                      </a:solidFill>
                      <a:prstDash val="solid"/>
                    </a:lnL>
                    <a:lnT w="3175">
                      <a:solidFill>
                        <a:srgbClr val="F59E0A"/>
                      </a:solidFill>
                      <a:prstDash val="solid"/>
                    </a:lnT>
                    <a:lnB w="3175">
                      <a:solidFill>
                        <a:srgbClr val="F59E0A"/>
                      </a:solidFill>
                      <a:prstDash val="solid"/>
                    </a:lnB>
                    <a:solidFill>
                      <a:srgbClr val="FFFAEB"/>
                    </a:solidFill>
                  </a:tcPr>
                </a:tc>
                <a:tc>
                  <a:txBody>
                    <a:bodyPr/>
                    <a:lstStyle/>
                    <a:p>
                      <a:pPr marR="35560" algn="r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sz="650" b="1" spc="-20" dirty="0">
                          <a:solidFill>
                            <a:srgbClr val="D97705"/>
                          </a:solidFill>
                          <a:latin typeface="Trebuchet MS"/>
                          <a:cs typeface="Trebuchet MS"/>
                        </a:rPr>
                        <a:t>±30A</a:t>
                      </a:r>
                      <a:endParaRPr sz="650">
                        <a:latin typeface="Trebuchet MS"/>
                        <a:cs typeface="Trebuchet MS"/>
                      </a:endParaRPr>
                    </a:p>
                  </a:txBody>
                  <a:tcPr marL="0" marR="0" marT="58419" marB="0">
                    <a:lnR w="3175">
                      <a:solidFill>
                        <a:srgbClr val="F59E0A"/>
                      </a:solidFill>
                      <a:prstDash val="solid"/>
                    </a:lnR>
                    <a:lnT w="3175">
                      <a:solidFill>
                        <a:srgbClr val="F59E0A"/>
                      </a:solidFill>
                      <a:prstDash val="solid"/>
                    </a:lnT>
                    <a:lnB w="3175">
                      <a:solidFill>
                        <a:srgbClr val="F59E0A"/>
                      </a:solidFill>
                      <a:prstDash val="solid"/>
                    </a:lnB>
                    <a:solidFill>
                      <a:srgbClr val="FFFA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5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59E0A"/>
                      </a:solidFill>
                      <a:prstDash val="solid"/>
                    </a:lnT>
                    <a:lnB w="3175">
                      <a:solidFill>
                        <a:srgbClr val="F59E0A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59E0A"/>
                      </a:solidFill>
                      <a:prstDash val="solid"/>
                    </a:lnT>
                    <a:lnB w="3175">
                      <a:solidFill>
                        <a:srgbClr val="F59E0A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0665">
                <a:tc>
                  <a:txBody>
                    <a:bodyPr/>
                    <a:lstStyle/>
                    <a:p>
                      <a:pPr marL="5778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650" b="1" spc="-10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Sensitivity</a:t>
                      </a:r>
                      <a:endParaRPr sz="650">
                        <a:latin typeface="Trebuchet MS"/>
                        <a:cs typeface="Trebuchet MS"/>
                      </a:endParaRPr>
                    </a:p>
                  </a:txBody>
                  <a:tcPr marL="0" marR="0" marT="57785" marB="0">
                    <a:lnL w="3175">
                      <a:solidFill>
                        <a:srgbClr val="F59E0A"/>
                      </a:solidFill>
                      <a:prstDash val="solid"/>
                    </a:lnL>
                    <a:lnT w="3175">
                      <a:solidFill>
                        <a:srgbClr val="F59E0A"/>
                      </a:solidFill>
                      <a:prstDash val="solid"/>
                    </a:lnT>
                    <a:lnB w="3175">
                      <a:solidFill>
                        <a:srgbClr val="F59E0A"/>
                      </a:solidFill>
                      <a:prstDash val="solid"/>
                    </a:lnB>
                    <a:solidFill>
                      <a:srgbClr val="FFFAEB"/>
                    </a:solidFill>
                  </a:tcPr>
                </a:tc>
                <a:tc>
                  <a:txBody>
                    <a:bodyPr/>
                    <a:lstStyle/>
                    <a:p>
                      <a:pPr marR="56515" algn="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650" b="1" dirty="0">
                          <a:solidFill>
                            <a:srgbClr val="D97705"/>
                          </a:solidFill>
                          <a:latin typeface="Trebuchet MS"/>
                          <a:cs typeface="Trebuchet MS"/>
                        </a:rPr>
                        <a:t>66</a:t>
                      </a:r>
                      <a:r>
                        <a:rPr sz="650" b="1" spc="-40" dirty="0">
                          <a:solidFill>
                            <a:srgbClr val="D97705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650" b="1" spc="-20" dirty="0">
                          <a:solidFill>
                            <a:srgbClr val="D97705"/>
                          </a:solidFill>
                          <a:latin typeface="Trebuchet MS"/>
                          <a:cs typeface="Trebuchet MS"/>
                        </a:rPr>
                        <a:t>mV/A</a:t>
                      </a:r>
                      <a:endParaRPr sz="650">
                        <a:latin typeface="Trebuchet MS"/>
                        <a:cs typeface="Trebuchet MS"/>
                      </a:endParaRPr>
                    </a:p>
                  </a:txBody>
                  <a:tcPr marL="0" marR="0" marT="57785" marB="0">
                    <a:lnR w="3175">
                      <a:solidFill>
                        <a:srgbClr val="F59E0A"/>
                      </a:solidFill>
                      <a:prstDash val="solid"/>
                    </a:lnR>
                    <a:lnT w="3175">
                      <a:solidFill>
                        <a:srgbClr val="F59E0A"/>
                      </a:solidFill>
                      <a:prstDash val="solid"/>
                    </a:lnT>
                    <a:lnB w="3175">
                      <a:solidFill>
                        <a:srgbClr val="F59E0A"/>
                      </a:solidFill>
                      <a:prstDash val="solid"/>
                    </a:lnB>
                    <a:solidFill>
                      <a:srgbClr val="FFFA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5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59E0A"/>
                      </a:solidFill>
                      <a:prstDash val="solid"/>
                    </a:lnT>
                    <a:lnB w="3175">
                      <a:solidFill>
                        <a:srgbClr val="F59E0A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59E0A"/>
                      </a:solidFill>
                      <a:prstDash val="solid"/>
                    </a:lnT>
                    <a:lnB w="3175">
                      <a:solidFill>
                        <a:srgbClr val="F59E0A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204">
                <a:tc>
                  <a:txBody>
                    <a:bodyPr/>
                    <a:lstStyle/>
                    <a:p>
                      <a:pPr marL="57785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sz="650" b="1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Supply</a:t>
                      </a:r>
                      <a:r>
                        <a:rPr sz="650" b="1" spc="75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650" b="1" spc="-10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Voltage</a:t>
                      </a:r>
                      <a:endParaRPr sz="650">
                        <a:latin typeface="Trebuchet MS"/>
                        <a:cs typeface="Trebuchet MS"/>
                      </a:endParaRPr>
                    </a:p>
                  </a:txBody>
                  <a:tcPr marL="0" marR="0" marT="60325" marB="0">
                    <a:lnL w="3175">
                      <a:solidFill>
                        <a:srgbClr val="F59E0A"/>
                      </a:solidFill>
                      <a:prstDash val="solid"/>
                    </a:lnL>
                    <a:lnT w="3175">
                      <a:solidFill>
                        <a:srgbClr val="F59E0A"/>
                      </a:solidFill>
                      <a:prstDash val="solid"/>
                    </a:lnT>
                    <a:lnB w="3175">
                      <a:solidFill>
                        <a:srgbClr val="F59E0A"/>
                      </a:solidFill>
                      <a:prstDash val="solid"/>
                    </a:lnB>
                    <a:solidFill>
                      <a:srgbClr val="FFFAEB"/>
                    </a:solidFill>
                  </a:tcPr>
                </a:tc>
                <a:tc>
                  <a:txBody>
                    <a:bodyPr/>
                    <a:lstStyle/>
                    <a:p>
                      <a:pPr marR="47625" algn="r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sz="650" b="1" dirty="0">
                          <a:solidFill>
                            <a:srgbClr val="D97705"/>
                          </a:solidFill>
                          <a:latin typeface="Trebuchet MS"/>
                          <a:cs typeface="Trebuchet MS"/>
                        </a:rPr>
                        <a:t>5V</a:t>
                      </a:r>
                      <a:r>
                        <a:rPr sz="650" b="1" spc="25" dirty="0">
                          <a:solidFill>
                            <a:srgbClr val="D97705"/>
                          </a:solidFill>
                          <a:latin typeface="Trebuchet MS"/>
                          <a:cs typeface="Trebuchet MS"/>
                        </a:rPr>
                        <a:t> DC</a:t>
                      </a:r>
                      <a:endParaRPr sz="650">
                        <a:latin typeface="Trebuchet MS"/>
                        <a:cs typeface="Trebuchet MS"/>
                      </a:endParaRPr>
                    </a:p>
                  </a:txBody>
                  <a:tcPr marL="0" marR="0" marT="60325" marB="0">
                    <a:lnR w="3175">
                      <a:solidFill>
                        <a:srgbClr val="F59E0A"/>
                      </a:solidFill>
                      <a:prstDash val="solid"/>
                    </a:lnR>
                    <a:lnT w="3175">
                      <a:solidFill>
                        <a:srgbClr val="F59E0A"/>
                      </a:solidFill>
                      <a:prstDash val="solid"/>
                    </a:lnT>
                    <a:lnB w="3175">
                      <a:solidFill>
                        <a:srgbClr val="F59E0A"/>
                      </a:solidFill>
                      <a:prstDash val="solid"/>
                    </a:lnB>
                    <a:solidFill>
                      <a:srgbClr val="FFFA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5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59E0A"/>
                      </a:solidFill>
                      <a:prstDash val="solid"/>
                    </a:lnT>
                    <a:lnB w="3175">
                      <a:solidFill>
                        <a:srgbClr val="F59E0A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59E0A"/>
                      </a:solidFill>
                      <a:prstDash val="solid"/>
                    </a:lnT>
                    <a:lnB w="3175">
                      <a:solidFill>
                        <a:srgbClr val="F59E0A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3204">
                <a:tc>
                  <a:txBody>
                    <a:bodyPr/>
                    <a:lstStyle/>
                    <a:p>
                      <a:pPr marL="57785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sz="650" b="1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Output</a:t>
                      </a:r>
                      <a:r>
                        <a:rPr sz="650" b="1" spc="125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650" b="1" spc="-10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Voltage</a:t>
                      </a:r>
                      <a:endParaRPr sz="650">
                        <a:latin typeface="Trebuchet MS"/>
                        <a:cs typeface="Trebuchet MS"/>
                      </a:endParaRPr>
                    </a:p>
                  </a:txBody>
                  <a:tcPr marL="0" marR="0" marT="59690" marB="0">
                    <a:lnL w="3175">
                      <a:solidFill>
                        <a:srgbClr val="F59E0A"/>
                      </a:solidFill>
                      <a:prstDash val="solid"/>
                    </a:lnL>
                    <a:lnT w="3175">
                      <a:solidFill>
                        <a:srgbClr val="F59E0A"/>
                      </a:solidFill>
                      <a:prstDash val="solid"/>
                    </a:lnT>
                    <a:lnB w="3175">
                      <a:solidFill>
                        <a:srgbClr val="F59E0A"/>
                      </a:solidFill>
                      <a:prstDash val="solid"/>
                    </a:lnB>
                    <a:solidFill>
                      <a:srgbClr val="FFFAEB"/>
                    </a:solidFill>
                  </a:tcPr>
                </a:tc>
                <a:tc>
                  <a:txBody>
                    <a:bodyPr/>
                    <a:lstStyle/>
                    <a:p>
                      <a:pPr marR="38735" algn="r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sz="650" b="1" dirty="0">
                          <a:solidFill>
                            <a:srgbClr val="D97705"/>
                          </a:solidFill>
                          <a:latin typeface="Trebuchet MS"/>
                          <a:cs typeface="Trebuchet MS"/>
                        </a:rPr>
                        <a:t>0.5-</a:t>
                      </a:r>
                      <a:r>
                        <a:rPr sz="650" b="1" spc="-20" dirty="0">
                          <a:solidFill>
                            <a:srgbClr val="D97705"/>
                          </a:solidFill>
                          <a:latin typeface="Trebuchet MS"/>
                          <a:cs typeface="Trebuchet MS"/>
                        </a:rPr>
                        <a:t>4.5V</a:t>
                      </a:r>
                      <a:endParaRPr sz="650">
                        <a:latin typeface="Trebuchet MS"/>
                        <a:cs typeface="Trebuchet MS"/>
                      </a:endParaRPr>
                    </a:p>
                  </a:txBody>
                  <a:tcPr marL="0" marR="0" marT="59690" marB="0">
                    <a:lnR w="3175">
                      <a:solidFill>
                        <a:srgbClr val="F59E0A"/>
                      </a:solidFill>
                      <a:prstDash val="solid"/>
                    </a:lnR>
                    <a:lnT w="3175">
                      <a:solidFill>
                        <a:srgbClr val="F59E0A"/>
                      </a:solidFill>
                      <a:prstDash val="solid"/>
                    </a:lnT>
                    <a:lnB w="3175">
                      <a:solidFill>
                        <a:srgbClr val="F59E0A"/>
                      </a:solidFill>
                      <a:prstDash val="solid"/>
                    </a:lnB>
                    <a:solidFill>
                      <a:srgbClr val="FFFA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5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59E0A"/>
                      </a:solidFill>
                      <a:prstDash val="solid"/>
                    </a:lnT>
                    <a:lnB w="3175">
                      <a:solidFill>
                        <a:srgbClr val="F59E0A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59E0A"/>
                      </a:solidFill>
                      <a:prstDash val="solid"/>
                    </a:lnT>
                    <a:lnB w="3175">
                      <a:solidFill>
                        <a:srgbClr val="F59E0A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3204">
                <a:tc>
                  <a:txBody>
                    <a:bodyPr/>
                    <a:lstStyle/>
                    <a:p>
                      <a:pPr marL="57785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650" b="1" spc="-10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Bandwidth</a:t>
                      </a:r>
                      <a:endParaRPr sz="650">
                        <a:latin typeface="Trebuchet MS"/>
                        <a:cs typeface="Trebuchet MS"/>
                      </a:endParaRPr>
                    </a:p>
                  </a:txBody>
                  <a:tcPr marL="0" marR="0" marT="59055" marB="0">
                    <a:lnL w="3175">
                      <a:solidFill>
                        <a:srgbClr val="F59E0A"/>
                      </a:solidFill>
                      <a:prstDash val="solid"/>
                    </a:lnL>
                    <a:lnT w="3175">
                      <a:solidFill>
                        <a:srgbClr val="F59E0A"/>
                      </a:solidFill>
                      <a:prstDash val="solid"/>
                    </a:lnT>
                    <a:lnB w="3175">
                      <a:solidFill>
                        <a:srgbClr val="F59E0A"/>
                      </a:solidFill>
                      <a:prstDash val="solid"/>
                    </a:lnB>
                    <a:solidFill>
                      <a:srgbClr val="FFFAEB"/>
                    </a:solidFill>
                  </a:tcPr>
                </a:tc>
                <a:tc>
                  <a:txBody>
                    <a:bodyPr/>
                    <a:lstStyle/>
                    <a:p>
                      <a:pPr marR="59055" algn="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650" b="1" dirty="0">
                          <a:solidFill>
                            <a:srgbClr val="D97705"/>
                          </a:solidFill>
                          <a:latin typeface="Trebuchet MS"/>
                          <a:cs typeface="Trebuchet MS"/>
                        </a:rPr>
                        <a:t>80</a:t>
                      </a:r>
                      <a:r>
                        <a:rPr sz="650" b="1" spc="-45" dirty="0">
                          <a:solidFill>
                            <a:srgbClr val="D97705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650" b="1" spc="-25" dirty="0">
                          <a:solidFill>
                            <a:srgbClr val="D97705"/>
                          </a:solidFill>
                          <a:latin typeface="Trebuchet MS"/>
                          <a:cs typeface="Trebuchet MS"/>
                        </a:rPr>
                        <a:t>kHz</a:t>
                      </a:r>
                      <a:endParaRPr sz="650">
                        <a:latin typeface="Trebuchet MS"/>
                        <a:cs typeface="Trebuchet MS"/>
                      </a:endParaRPr>
                    </a:p>
                  </a:txBody>
                  <a:tcPr marL="0" marR="0" marT="59055" marB="0">
                    <a:lnR w="3175">
                      <a:solidFill>
                        <a:srgbClr val="F59E0A"/>
                      </a:solidFill>
                      <a:prstDash val="solid"/>
                    </a:lnR>
                    <a:lnT w="3175">
                      <a:solidFill>
                        <a:srgbClr val="F59E0A"/>
                      </a:solidFill>
                      <a:prstDash val="solid"/>
                    </a:lnT>
                    <a:lnB w="3175">
                      <a:solidFill>
                        <a:srgbClr val="F59E0A"/>
                      </a:solidFill>
                      <a:prstDash val="solid"/>
                    </a:lnB>
                    <a:solidFill>
                      <a:srgbClr val="FFFA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5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59E0A"/>
                      </a:solidFill>
                      <a:prstDash val="solid"/>
                    </a:lnT>
                    <a:lnB w="3175">
                      <a:solidFill>
                        <a:srgbClr val="F59E0A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59E0A"/>
                      </a:solidFill>
                      <a:prstDash val="solid"/>
                    </a:lnT>
                    <a:lnB w="3175">
                      <a:solidFill>
                        <a:srgbClr val="F59E0A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0665">
                <a:tc>
                  <a:txBody>
                    <a:bodyPr/>
                    <a:lstStyle/>
                    <a:p>
                      <a:pPr marL="57785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sz="650" b="1" spc="-10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Accuracy</a:t>
                      </a:r>
                      <a:endParaRPr sz="650">
                        <a:latin typeface="Trebuchet MS"/>
                        <a:cs typeface="Trebuchet MS"/>
                      </a:endParaRPr>
                    </a:p>
                  </a:txBody>
                  <a:tcPr marL="0" marR="0" marT="58419" marB="0">
                    <a:lnL w="3175">
                      <a:solidFill>
                        <a:srgbClr val="F59E0A"/>
                      </a:solidFill>
                      <a:prstDash val="solid"/>
                    </a:lnL>
                    <a:lnT w="3175">
                      <a:solidFill>
                        <a:srgbClr val="F59E0A"/>
                      </a:solidFill>
                      <a:prstDash val="solid"/>
                    </a:lnT>
                    <a:lnB w="3175">
                      <a:solidFill>
                        <a:srgbClr val="F59E0A"/>
                      </a:solidFill>
                      <a:prstDash val="solid"/>
                    </a:lnB>
                    <a:solidFill>
                      <a:srgbClr val="FFFAEB"/>
                    </a:solidFill>
                  </a:tcPr>
                </a:tc>
                <a:tc>
                  <a:txBody>
                    <a:bodyPr/>
                    <a:lstStyle/>
                    <a:p>
                      <a:pPr marR="48895" algn="r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sz="650" b="1" spc="-10" dirty="0">
                          <a:solidFill>
                            <a:srgbClr val="D97705"/>
                          </a:solidFill>
                          <a:latin typeface="Trebuchet MS"/>
                          <a:cs typeface="Trebuchet MS"/>
                        </a:rPr>
                        <a:t>±1.5%</a:t>
                      </a:r>
                      <a:endParaRPr sz="650">
                        <a:latin typeface="Trebuchet MS"/>
                        <a:cs typeface="Trebuchet MS"/>
                      </a:endParaRPr>
                    </a:p>
                  </a:txBody>
                  <a:tcPr marL="0" marR="0" marT="58419" marB="0">
                    <a:lnR w="3175">
                      <a:solidFill>
                        <a:srgbClr val="F59E0A"/>
                      </a:solidFill>
                      <a:prstDash val="solid"/>
                    </a:lnR>
                    <a:lnT w="3175">
                      <a:solidFill>
                        <a:srgbClr val="F59E0A"/>
                      </a:solidFill>
                      <a:prstDash val="solid"/>
                    </a:lnT>
                    <a:lnB w="3175">
                      <a:solidFill>
                        <a:srgbClr val="F59E0A"/>
                      </a:solidFill>
                      <a:prstDash val="solid"/>
                    </a:lnB>
                    <a:solidFill>
                      <a:srgbClr val="FFFA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5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59E0A"/>
                      </a:solidFill>
                      <a:prstDash val="solid"/>
                    </a:lnT>
                    <a:lnB w="3175">
                      <a:solidFill>
                        <a:srgbClr val="F59E0A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59E0A"/>
                      </a:solidFill>
                      <a:prstDash val="solid"/>
                    </a:lnT>
                    <a:lnB w="3175">
                      <a:solidFill>
                        <a:srgbClr val="F59E0A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3204">
                <a:tc>
                  <a:txBody>
                    <a:bodyPr/>
                    <a:lstStyle/>
                    <a:p>
                      <a:pPr marL="57785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650" b="1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Response</a:t>
                      </a:r>
                      <a:r>
                        <a:rPr sz="650" b="1" spc="100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650" b="1" spc="-20" dirty="0">
                          <a:solidFill>
                            <a:srgbClr val="1F2937"/>
                          </a:solidFill>
                          <a:latin typeface="Trebuchet MS"/>
                          <a:cs typeface="Trebuchet MS"/>
                        </a:rPr>
                        <a:t>Time</a:t>
                      </a:r>
                      <a:endParaRPr sz="650">
                        <a:latin typeface="Trebuchet MS"/>
                        <a:cs typeface="Trebuchet MS"/>
                      </a:endParaRPr>
                    </a:p>
                  </a:txBody>
                  <a:tcPr marL="0" marR="0" marT="60960" marB="0">
                    <a:lnL w="3175">
                      <a:solidFill>
                        <a:srgbClr val="F59E0A"/>
                      </a:solidFill>
                      <a:prstDash val="solid"/>
                    </a:lnL>
                    <a:lnT w="3175">
                      <a:solidFill>
                        <a:srgbClr val="F59E0A"/>
                      </a:solidFill>
                      <a:prstDash val="solid"/>
                    </a:lnT>
                    <a:lnB w="3175">
                      <a:solidFill>
                        <a:srgbClr val="F59E0A"/>
                      </a:solidFill>
                      <a:prstDash val="solid"/>
                    </a:lnB>
                    <a:solidFill>
                      <a:srgbClr val="FFFAEB"/>
                    </a:solidFill>
                  </a:tcPr>
                </a:tc>
                <a:tc>
                  <a:txBody>
                    <a:bodyPr/>
                    <a:lstStyle/>
                    <a:p>
                      <a:pPr marR="58419" algn="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650" b="1" dirty="0">
                          <a:solidFill>
                            <a:srgbClr val="D97705"/>
                          </a:solidFill>
                          <a:latin typeface="Trebuchet MS"/>
                          <a:cs typeface="Trebuchet MS"/>
                        </a:rPr>
                        <a:t>5</a:t>
                      </a:r>
                      <a:r>
                        <a:rPr sz="650" b="1" spc="-25" dirty="0">
                          <a:solidFill>
                            <a:srgbClr val="D97705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650" b="1" spc="-25" dirty="0">
                          <a:solidFill>
                            <a:srgbClr val="D97705"/>
                          </a:solidFill>
                          <a:latin typeface="Calibri"/>
                          <a:cs typeface="Calibri"/>
                        </a:rPr>
                        <a:t>μ</a:t>
                      </a:r>
                      <a:r>
                        <a:rPr sz="650" b="1" spc="-25" dirty="0">
                          <a:solidFill>
                            <a:srgbClr val="D97705"/>
                          </a:solidFill>
                          <a:latin typeface="Trebuchet MS"/>
                          <a:cs typeface="Trebuchet MS"/>
                        </a:rPr>
                        <a:t>s</a:t>
                      </a:r>
                      <a:endParaRPr sz="650">
                        <a:latin typeface="Trebuchet MS"/>
                        <a:cs typeface="Trebuchet MS"/>
                      </a:endParaRPr>
                    </a:p>
                  </a:txBody>
                  <a:tcPr marL="0" marR="0" marT="60960" marB="0">
                    <a:lnR w="3175">
                      <a:solidFill>
                        <a:srgbClr val="F59E0A"/>
                      </a:solidFill>
                      <a:prstDash val="solid"/>
                    </a:lnR>
                    <a:lnT w="3175">
                      <a:solidFill>
                        <a:srgbClr val="F59E0A"/>
                      </a:solidFill>
                      <a:prstDash val="solid"/>
                    </a:lnT>
                    <a:lnB w="3175">
                      <a:solidFill>
                        <a:srgbClr val="F59E0A"/>
                      </a:solidFill>
                      <a:prstDash val="solid"/>
                    </a:lnB>
                    <a:solidFill>
                      <a:srgbClr val="FFFA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</TotalTime>
  <Words>3304</Words>
  <Application>Microsoft Office PowerPoint</Application>
  <PresentationFormat>Custom</PresentationFormat>
  <Paragraphs>1190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Malgun Gothic Semilight</vt:lpstr>
      <vt:lpstr>Calibri</vt:lpstr>
      <vt:lpstr>Courier New</vt:lpstr>
      <vt:lpstr>Leelawadee UI</vt:lpstr>
      <vt:lpstr>Times New Roman</vt:lpstr>
      <vt:lpstr>Trebuchet MS</vt:lpstr>
      <vt:lpstr>Office Theme</vt:lpstr>
      <vt:lpstr>Fault Detection in Transmission Lines</vt:lpstr>
      <vt:lpstr>Project Overview &amp; Abstract</vt:lpstr>
      <vt:lpstr>Introduction to Fault Detection</vt:lpstr>
      <vt:lpstr>Problem Statement &amp; Objectives</vt:lpstr>
      <vt:lpstr>System Architecture Overview</vt:lpstr>
      <vt:lpstr>Hardware Components Overview</vt:lpstr>
      <vt:lpstr>Arduino &amp; Microcontroller Platform</vt:lpstr>
      <vt:lpstr>Voltage Sensing (ZMPT101B)</vt:lpstr>
      <vt:lpstr>Current Sensing (ACS712)</vt:lpstr>
      <vt:lpstr>Data Collection Implementation</vt:lpstr>
      <vt:lpstr>Data Processing Pipeline</vt:lpstr>
      <vt:lpstr>Feature Extraction Methods</vt:lpstr>
      <vt:lpstr>Neural Network Architecture</vt:lpstr>
      <vt:lpstr>Model Training Strategy</vt:lpstr>
      <vt:lpstr>Software Implementation Details</vt:lpstr>
      <vt:lpstr>Real-time Processing System</vt:lpstr>
      <vt:lpstr>Digital Output Implementation</vt:lpstr>
      <vt:lpstr>System Integration</vt:lpstr>
      <vt:lpstr>System Integration</vt:lpstr>
      <vt:lpstr>Performance Metrics &amp; Results</vt:lpstr>
      <vt:lpstr>Confusion Matrix Analysis</vt:lpstr>
      <vt:lpstr>Real-time Operation Results</vt:lpstr>
      <vt:lpstr>System Strengths &amp; Advantages</vt:lpstr>
      <vt:lpstr>Limitations &amp; Future Work</vt:lpstr>
      <vt:lpstr>Conclusion &amp; Technical Accomplishments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Fault Detection in Transmission Lines</dc:title>
  <cp:lastModifiedBy>JC</cp:lastModifiedBy>
  <cp:revision>7</cp:revision>
  <dcterms:created xsi:type="dcterms:W3CDTF">2025-06-21T10:56:54Z</dcterms:created>
  <dcterms:modified xsi:type="dcterms:W3CDTF">2025-06-22T20:42:13Z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2025-06-13T00:00:00Z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2025-06-21T00:00:00Z</vt:filetime>
  </property>
  <property fmtid="{D5CDD505-2E9C-101B-9397-08002B2CF9AE}" pid="5" name="Producer">
    <vt:lpwstr>www.ilovepdf.com</vt:lpwstr>
  </property>
</Properties>
</file>