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8" r:id="rId3"/>
    <p:sldId id="262" r:id="rId4"/>
    <p:sldId id="260" r:id="rId5"/>
    <p:sldId id="263" r:id="rId6"/>
    <p:sldId id="264" r:id="rId7"/>
    <p:sldId id="265" r:id="rId8"/>
    <p:sldId id="267" r:id="rId9"/>
    <p:sldId id="268" r:id="rId10"/>
    <p:sldId id="269" r:id="rId11"/>
    <p:sldId id="270" r:id="rId12"/>
    <p:sldId id="266" r:id="rId13"/>
    <p:sldId id="272" r:id="rId14"/>
    <p:sldId id="271" r:id="rId15"/>
    <p:sldId id="274" r:id="rId16"/>
    <p:sldId id="273" r:id="rId17"/>
    <p:sldId id="280" r:id="rId18"/>
    <p:sldId id="281" r:id="rId19"/>
    <p:sldId id="282" r:id="rId20"/>
    <p:sldId id="283" r:id="rId21"/>
    <p:sldId id="284" r:id="rId22"/>
    <p:sldId id="285" r:id="rId23"/>
    <p:sldId id="287" r:id="rId24"/>
    <p:sldId id="286" r:id="rId25"/>
    <p:sldId id="277" r:id="rId26"/>
    <p:sldId id="278" r:id="rId27"/>
    <p:sldId id="279" r:id="rId28"/>
    <p:sldId id="289" r:id="rId29"/>
    <p:sldId id="290" r:id="rId30"/>
    <p:sldId id="291" r:id="rId31"/>
    <p:sldId id="292" r:id="rId32"/>
    <p:sldId id="293" r:id="rId33"/>
    <p:sldId id="294" r:id="rId34"/>
    <p:sldId id="295" r:id="rId35"/>
    <p:sldId id="296" r:id="rId36"/>
    <p:sldId id="297"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90" d="100"/>
          <a:sy n="90" d="100"/>
        </p:scale>
        <p:origin x="-1234"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F776546-09FC-486A-9129-52D59B67DCB6}" type="datetimeFigureOut">
              <a:rPr lang="ar-SA" smtClean="0"/>
              <a:t>23/05/1442</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1D69CDD5-9AF0-43AC-8BDD-1CA9D2BD29D3}"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F776546-09FC-486A-9129-52D59B67DCB6}" type="datetimeFigureOut">
              <a:rPr lang="ar-SA" smtClean="0"/>
              <a:t>23/05/1442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9CDD5-9AF0-43AC-8BDD-1CA9D2BD29D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F776546-09FC-486A-9129-52D59B67DCB6}" type="datetimeFigureOut">
              <a:rPr lang="ar-SA" smtClean="0"/>
              <a:t>23/05/1442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9CDD5-9AF0-43AC-8BDD-1CA9D2BD29D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F776546-09FC-486A-9129-52D59B67DCB6}" type="datetimeFigureOut">
              <a:rPr lang="ar-SA" smtClean="0"/>
              <a:t>23/05/1442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9CDD5-9AF0-43AC-8BDD-1CA9D2BD29D3}"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F776546-09FC-486A-9129-52D59B67DCB6}" type="datetimeFigureOut">
              <a:rPr lang="ar-SA" smtClean="0"/>
              <a:t>23/05/1442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9CDD5-9AF0-43AC-8BDD-1CA9D2BD29D3}"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CF776546-09FC-486A-9129-52D59B67DCB6}" type="datetimeFigureOut">
              <a:rPr lang="ar-SA" smtClean="0"/>
              <a:t>23/05/1442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9CDD5-9AF0-43AC-8BDD-1CA9D2BD29D3}"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F776546-09FC-486A-9129-52D59B67DCB6}" type="datetimeFigureOut">
              <a:rPr lang="ar-SA" smtClean="0"/>
              <a:t>23/05/1442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D69CDD5-9AF0-43AC-8BDD-1CA9D2BD29D3}"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CF776546-09FC-486A-9129-52D59B67DCB6}" type="datetimeFigureOut">
              <a:rPr lang="ar-SA" smtClean="0"/>
              <a:t>23/05/1442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D69CDD5-9AF0-43AC-8BDD-1CA9D2BD29D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776546-09FC-486A-9129-52D59B67DCB6}" type="datetimeFigureOut">
              <a:rPr lang="ar-SA" smtClean="0"/>
              <a:t>23/05/1442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D69CDD5-9AF0-43AC-8BDD-1CA9D2BD29D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F776546-09FC-486A-9129-52D59B67DCB6}" type="datetimeFigureOut">
              <a:rPr lang="ar-SA" smtClean="0"/>
              <a:t>23/05/1442</a:t>
            </a:fld>
            <a:endParaRPr lang="ar-SA"/>
          </a:p>
        </p:txBody>
      </p:sp>
      <p:sp>
        <p:nvSpPr>
          <p:cNvPr id="7" name="Slide Number Placeholder 6"/>
          <p:cNvSpPr>
            <a:spLocks noGrp="1"/>
          </p:cNvSpPr>
          <p:nvPr>
            <p:ph type="sldNum" sz="quarter" idx="12"/>
          </p:nvPr>
        </p:nvSpPr>
        <p:spPr/>
        <p:txBody>
          <a:bodyPr/>
          <a:lstStyle/>
          <a:p>
            <a:fld id="{1D69CDD5-9AF0-43AC-8BDD-1CA9D2BD29D3}"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F776546-09FC-486A-9129-52D59B67DCB6}" type="datetimeFigureOut">
              <a:rPr lang="ar-SA" smtClean="0"/>
              <a:t>23/05/1442</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1D69CDD5-9AF0-43AC-8BDD-1CA9D2BD29D3}"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F776546-09FC-486A-9129-52D59B67DCB6}" type="datetimeFigureOut">
              <a:rPr lang="ar-SA" smtClean="0"/>
              <a:t>23/05/1442</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D69CDD5-9AF0-43AC-8BDD-1CA9D2BD29D3}"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572000" y="2209800"/>
            <a:ext cx="3810000" cy="2658036"/>
          </a:xfrm>
        </p:spPr>
        <p:txBody>
          <a:bodyPr>
            <a:normAutofit fontScale="90000"/>
          </a:bodyPr>
          <a:lstStyle/>
          <a:p>
            <a:pPr algn="l"/>
            <a:r>
              <a:rPr lang="en-US" dirty="0" smtClean="0"/>
              <a:t>Quantity Survey and Cost Estimate for the building of the Municipality of </a:t>
            </a:r>
            <a:r>
              <a:rPr lang="en-US" dirty="0" err="1" smtClean="0"/>
              <a:t>Aqraba</a:t>
            </a:r>
            <a:r>
              <a:rPr lang="en-US" dirty="0" smtClean="0"/>
              <a:t> </a:t>
            </a:r>
            <a:endParaRPr lang="ar-SA" dirty="0"/>
          </a:p>
        </p:txBody>
      </p:sp>
      <p:sp>
        <p:nvSpPr>
          <p:cNvPr id="3" name="عنوان فرعي 2"/>
          <p:cNvSpPr>
            <a:spLocks noGrp="1"/>
          </p:cNvSpPr>
          <p:nvPr>
            <p:ph type="subTitle" idx="1"/>
          </p:nvPr>
        </p:nvSpPr>
        <p:spPr>
          <a:xfrm>
            <a:off x="4648200" y="5029200"/>
            <a:ext cx="3309803" cy="1260629"/>
          </a:xfrm>
        </p:spPr>
        <p:txBody>
          <a:bodyPr/>
          <a:lstStyle/>
          <a:p>
            <a:r>
              <a:rPr lang="en-US" dirty="0" err="1" smtClean="0"/>
              <a:t>Naden</a:t>
            </a:r>
            <a:r>
              <a:rPr lang="en-US" dirty="0" smtClean="0"/>
              <a:t> </a:t>
            </a:r>
            <a:r>
              <a:rPr lang="en-US" dirty="0" err="1" smtClean="0"/>
              <a:t>Maqboul</a:t>
            </a:r>
            <a:endParaRPr lang="en-US" dirty="0" smtClean="0"/>
          </a:p>
          <a:p>
            <a:r>
              <a:rPr lang="en-US" dirty="0" smtClean="0"/>
              <a:t>Mohammad </a:t>
            </a:r>
            <a:r>
              <a:rPr lang="en-US" dirty="0" err="1" smtClean="0"/>
              <a:t>Tbeleh</a:t>
            </a:r>
            <a:endParaRPr lang="en-US" dirty="0" smtClean="0"/>
          </a:p>
          <a:p>
            <a:r>
              <a:rPr lang="en-US" dirty="0" err="1" smtClean="0"/>
              <a:t>Qais</a:t>
            </a:r>
            <a:r>
              <a:rPr lang="en-US" dirty="0" smtClean="0"/>
              <a:t> </a:t>
            </a:r>
            <a:r>
              <a:rPr lang="en-US" dirty="0" err="1" smtClean="0"/>
              <a:t>Najjar</a:t>
            </a:r>
            <a:endParaRPr lang="ar-SA" dirty="0"/>
          </a:p>
        </p:txBody>
      </p:sp>
    </p:spTree>
    <p:extLst>
      <p:ext uri="{BB962C8B-B14F-4D97-AF65-F5344CB8AC3E}">
        <p14:creationId xmlns:p14="http://schemas.microsoft.com/office/powerpoint/2010/main" val="670060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304800"/>
            <a:ext cx="6637468" cy="1362075"/>
          </a:xfrm>
        </p:spPr>
        <p:txBody>
          <a:bodyPr>
            <a:normAutofit/>
          </a:bodyPr>
          <a:lstStyle/>
          <a:p>
            <a:r>
              <a:rPr lang="en-US" dirty="0">
                <a:solidFill>
                  <a:srgbClr val="002060"/>
                </a:solidFill>
              </a:rPr>
              <a:t>Project </a:t>
            </a:r>
            <a:r>
              <a:rPr lang="en-US" dirty="0">
                <a:solidFill>
                  <a:srgbClr val="002060"/>
                </a:solidFill>
              </a:rPr>
              <a:t>Description</a:t>
            </a:r>
            <a:endParaRPr lang="ar-SA" dirty="0">
              <a:solidFill>
                <a:srgbClr val="002060"/>
              </a:solidFill>
            </a:endParaRPr>
          </a:p>
        </p:txBody>
      </p:sp>
      <p:sp>
        <p:nvSpPr>
          <p:cNvPr id="3" name="عنصر نائب للنص 2"/>
          <p:cNvSpPr>
            <a:spLocks noGrp="1"/>
          </p:cNvSpPr>
          <p:nvPr>
            <p:ph type="body" idx="1"/>
          </p:nvPr>
        </p:nvSpPr>
        <p:spPr>
          <a:xfrm>
            <a:off x="1143000" y="1828800"/>
            <a:ext cx="7010399" cy="3962400"/>
          </a:xfrm>
        </p:spPr>
        <p:txBody>
          <a:bodyPr/>
          <a:lstStyle/>
          <a:p>
            <a:pPr algn="just" rtl="0">
              <a:lnSpc>
                <a:spcPct val="150000"/>
              </a:lnSpc>
            </a:pPr>
            <a:endParaRPr lang="en-US" dirty="0" smtClean="0"/>
          </a:p>
          <a:p>
            <a:pPr algn="just" rtl="0">
              <a:lnSpc>
                <a:spcPct val="150000"/>
              </a:lnSpc>
            </a:pPr>
            <a:r>
              <a:rPr lang="en-US" sz="2200" dirty="0" err="1">
                <a:solidFill>
                  <a:schemeClr val="accent2">
                    <a:lumMod val="75000"/>
                  </a:schemeClr>
                </a:solidFill>
              </a:rPr>
              <a:t>Aqraba</a:t>
            </a:r>
            <a:r>
              <a:rPr lang="en-US" sz="2200" dirty="0">
                <a:solidFill>
                  <a:schemeClr val="accent2">
                    <a:lumMod val="75000"/>
                  </a:schemeClr>
                </a:solidFill>
              </a:rPr>
              <a:t> </a:t>
            </a:r>
            <a:r>
              <a:rPr lang="en-US" sz="2200" dirty="0">
                <a:solidFill>
                  <a:schemeClr val="accent2">
                    <a:lumMod val="75000"/>
                  </a:schemeClr>
                </a:solidFill>
              </a:rPr>
              <a:t>is located 18 kilometers southeast of Nablus city in the northern </a:t>
            </a:r>
            <a:r>
              <a:rPr lang="en-US" sz="2200" dirty="0" smtClean="0">
                <a:solidFill>
                  <a:schemeClr val="accent2">
                    <a:lumMod val="75000"/>
                  </a:schemeClr>
                </a:solidFill>
              </a:rPr>
              <a:t>West Bank</a:t>
            </a:r>
            <a:r>
              <a:rPr lang="en-US" sz="2200" dirty="0">
                <a:solidFill>
                  <a:schemeClr val="accent2">
                    <a:lumMod val="75000"/>
                  </a:schemeClr>
                </a:solidFill>
              </a:rPr>
              <a:t>.</a:t>
            </a:r>
          </a:p>
          <a:p>
            <a:pPr algn="just" rtl="0">
              <a:lnSpc>
                <a:spcPct val="150000"/>
              </a:lnSpc>
            </a:pPr>
            <a:r>
              <a:rPr lang="en-US" sz="2200" dirty="0">
                <a:solidFill>
                  <a:schemeClr val="accent2">
                    <a:lumMod val="75000"/>
                  </a:schemeClr>
                </a:solidFill>
              </a:rPr>
              <a:t>The building of </a:t>
            </a:r>
            <a:r>
              <a:rPr lang="en-US" sz="2200" dirty="0" err="1">
                <a:solidFill>
                  <a:schemeClr val="accent2">
                    <a:lumMod val="75000"/>
                  </a:schemeClr>
                </a:solidFill>
              </a:rPr>
              <a:t>Aqraba</a:t>
            </a:r>
            <a:r>
              <a:rPr lang="en-US" sz="2200" dirty="0">
                <a:solidFill>
                  <a:schemeClr val="accent2">
                    <a:lumMod val="75000"/>
                  </a:schemeClr>
                </a:solidFill>
              </a:rPr>
              <a:t> municipality which has an area of 500 SM for each floor , it consist from two floors. And it contains many offices and rooms.</a:t>
            </a:r>
          </a:p>
          <a:p>
            <a:endParaRPr lang="ar-SA" dirty="0"/>
          </a:p>
        </p:txBody>
      </p:sp>
    </p:spTree>
    <p:extLst>
      <p:ext uri="{BB962C8B-B14F-4D97-AF65-F5344CB8AC3E}">
        <p14:creationId xmlns:p14="http://schemas.microsoft.com/office/powerpoint/2010/main" val="32511190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4">
            <a:extLst>
              <a:ext uri="{FF2B5EF4-FFF2-40B4-BE49-F238E27FC236}">
                <a16:creationId xmlns:a16="http://schemas.microsoft.com/office/drawing/2014/main" xmlns="" id="{AF43B9A6-9D46-0C4A-84C8-BD2F54799042}"/>
              </a:ext>
            </a:extLst>
          </p:cNvPr>
          <p:cNvPicPr>
            <a:picLocks noChangeAspect="1"/>
          </p:cNvPicPr>
          <p:nvPr/>
        </p:nvPicPr>
        <p:blipFill>
          <a:blip r:embed="rId2"/>
          <a:srcRect l="5315" r="5315"/>
          <a:stretch>
            <a:fillRect/>
          </a:stretch>
        </p:blipFill>
        <p:spPr>
          <a:xfrm>
            <a:off x="0" y="-37919"/>
            <a:ext cx="9144000" cy="6895919"/>
          </a:xfrm>
          <a:prstGeom prst="rect">
            <a:avLst/>
          </a:prstGeom>
        </p:spPr>
      </p:pic>
    </p:spTree>
    <p:extLst>
      <p:ext uri="{BB962C8B-B14F-4D97-AF65-F5344CB8AC3E}">
        <p14:creationId xmlns:p14="http://schemas.microsoft.com/office/powerpoint/2010/main" val="8218468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33600" y="2286000"/>
            <a:ext cx="1676400" cy="838200"/>
          </a:xfrm>
        </p:spPr>
        <p:txBody>
          <a:bodyPr/>
          <a:lstStyle/>
          <a:p>
            <a:endParaRPr lang="ar-SA" dirty="0"/>
          </a:p>
        </p:txBody>
      </p:sp>
      <p:sp>
        <p:nvSpPr>
          <p:cNvPr id="4" name="عنصر نائب للنص 3"/>
          <p:cNvSpPr>
            <a:spLocks noGrp="1"/>
          </p:cNvSpPr>
          <p:nvPr>
            <p:ph type="body" sz="half" idx="2"/>
          </p:nvPr>
        </p:nvSpPr>
        <p:spPr>
          <a:xfrm>
            <a:off x="4648200" y="3124200"/>
            <a:ext cx="3568574" cy="2667000"/>
          </a:xfrm>
        </p:spPr>
        <p:txBody>
          <a:bodyPr>
            <a:normAutofit/>
          </a:bodyPr>
          <a:lstStyle/>
          <a:p>
            <a:pPr algn="just" rtl="0">
              <a:lnSpc>
                <a:spcPct val="150000"/>
              </a:lnSpc>
            </a:pPr>
            <a:r>
              <a:rPr lang="en-US" sz="1800" dirty="0" smtClean="0">
                <a:solidFill>
                  <a:schemeClr val="accent2">
                    <a:lumMod val="75000"/>
                  </a:schemeClr>
                </a:solidFill>
              </a:rPr>
              <a:t>Revit </a:t>
            </a:r>
            <a:r>
              <a:rPr lang="en-US" sz="1800" dirty="0">
                <a:solidFill>
                  <a:schemeClr val="accent2">
                    <a:lumMod val="75000"/>
                  </a:schemeClr>
                </a:solidFill>
              </a:rPr>
              <a:t>is a </a:t>
            </a:r>
            <a:r>
              <a:rPr lang="en-US" sz="1800" dirty="0" smtClean="0">
                <a:solidFill>
                  <a:schemeClr val="accent2">
                    <a:lumMod val="75000"/>
                  </a:schemeClr>
                </a:solidFill>
              </a:rPr>
              <a:t>comprehensive </a:t>
            </a:r>
            <a:r>
              <a:rPr lang="en-US" sz="1800" dirty="0">
                <a:solidFill>
                  <a:schemeClr val="accent2">
                    <a:lumMod val="75000"/>
                  </a:schemeClr>
                </a:solidFill>
              </a:rPr>
              <a:t>software </a:t>
            </a:r>
            <a:r>
              <a:rPr lang="en-US" sz="1800" dirty="0" smtClean="0">
                <a:solidFill>
                  <a:schemeClr val="accent2">
                    <a:lumMod val="75000"/>
                  </a:schemeClr>
                </a:solidFill>
              </a:rPr>
              <a:t>and workflow </a:t>
            </a:r>
            <a:r>
              <a:rPr lang="en-US" sz="1800" dirty="0">
                <a:solidFill>
                  <a:schemeClr val="accent2">
                    <a:lumMod val="75000"/>
                  </a:schemeClr>
                </a:solidFill>
              </a:rPr>
              <a:t>product from Autodesk that helps architects, designers, builders and construction professionals work together</a:t>
            </a:r>
            <a:r>
              <a:rPr lang="en-US" sz="1200" dirty="0"/>
              <a:t>.</a:t>
            </a:r>
            <a:endParaRPr lang="en-US" sz="1200" dirty="0"/>
          </a:p>
        </p:txBody>
      </p:sp>
      <p:sp>
        <p:nvSpPr>
          <p:cNvPr id="8" name="عنصر نائب للصورة 7"/>
          <p:cNvSpPr>
            <a:spLocks noGrp="1"/>
          </p:cNvSpPr>
          <p:nvPr>
            <p:ph type="pic" idx="1"/>
          </p:nvPr>
        </p:nvSpPr>
        <p:spPr>
          <a:xfrm>
            <a:off x="910989" y="1143000"/>
            <a:ext cx="3127612" cy="5087112"/>
          </a:xfrm>
        </p:spPr>
      </p:sp>
      <p:pic>
        <p:nvPicPr>
          <p:cNvPr id="9" name="صورة 7">
            <a:extLst>
              <a:ext uri="{FF2B5EF4-FFF2-40B4-BE49-F238E27FC236}">
                <a16:creationId xmlns:a16="http://schemas.microsoft.com/office/drawing/2014/main" xmlns="" id="{0F165523-0C0D-8945-8CAF-330774CF5723}"/>
              </a:ext>
            </a:extLst>
          </p:cNvPr>
          <p:cNvPicPr/>
          <p:nvPr/>
        </p:nvPicPr>
        <p:blipFill>
          <a:blip r:embed="rId2">
            <a:extLst>
              <a:ext uri="{28A0092B-C50C-407E-A947-70E740481C1C}">
                <a14:useLocalDpi xmlns:a14="http://schemas.microsoft.com/office/drawing/2010/main" val="0"/>
              </a:ext>
            </a:extLst>
          </a:blip>
          <a:stretch>
            <a:fillRect/>
          </a:stretch>
        </p:blipFill>
        <p:spPr>
          <a:xfrm>
            <a:off x="76200" y="457200"/>
            <a:ext cx="4419600" cy="5791200"/>
          </a:xfrm>
          <a:prstGeom prst="rect">
            <a:avLst/>
          </a:prstGeom>
        </p:spPr>
      </p:pic>
    </p:spTree>
    <p:extLst>
      <p:ext uri="{BB962C8B-B14F-4D97-AF65-F5344CB8AC3E}">
        <p14:creationId xmlns:p14="http://schemas.microsoft.com/office/powerpoint/2010/main" val="21415399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990600"/>
            <a:ext cx="7467600" cy="1590675"/>
          </a:xfrm>
        </p:spPr>
        <p:txBody>
          <a:bodyPr>
            <a:normAutofit/>
          </a:bodyPr>
          <a:lstStyle/>
          <a:p>
            <a:pPr algn="just" rtl="0"/>
            <a:r>
              <a:rPr lang="en-US" dirty="0" smtClean="0">
                <a:solidFill>
                  <a:srgbClr val="002060"/>
                </a:solidFill>
              </a:rPr>
              <a:t>How </a:t>
            </a:r>
            <a:r>
              <a:rPr lang="en-US" dirty="0">
                <a:solidFill>
                  <a:srgbClr val="002060"/>
                </a:solidFill>
              </a:rPr>
              <a:t>we use Revit software in our project</a:t>
            </a:r>
            <a:r>
              <a:rPr lang="en-US" dirty="0">
                <a:solidFill>
                  <a:srgbClr val="002060"/>
                </a:solidFill>
                <a:latin typeface="Arial" pitchFamily="34" charset="0"/>
                <a:cs typeface="Arial" pitchFamily="34" charset="0"/>
              </a:rPr>
              <a:t>?</a:t>
            </a:r>
            <a:r>
              <a:rPr lang="en-US" dirty="0">
                <a:solidFill>
                  <a:srgbClr val="002060"/>
                </a:solidFill>
              </a:rPr>
              <a:t> </a:t>
            </a:r>
            <a:endParaRPr lang="ar-SA" dirty="0">
              <a:solidFill>
                <a:srgbClr val="002060"/>
              </a:solidFill>
            </a:endParaRPr>
          </a:p>
        </p:txBody>
      </p:sp>
      <p:sp>
        <p:nvSpPr>
          <p:cNvPr id="3" name="عنصر نائب للنص 2"/>
          <p:cNvSpPr>
            <a:spLocks noGrp="1"/>
          </p:cNvSpPr>
          <p:nvPr>
            <p:ph type="body" idx="1"/>
          </p:nvPr>
        </p:nvSpPr>
        <p:spPr>
          <a:xfrm>
            <a:off x="990601" y="2286000"/>
            <a:ext cx="6934200" cy="3657600"/>
          </a:xfrm>
        </p:spPr>
        <p:txBody>
          <a:bodyPr/>
          <a:lstStyle/>
          <a:p>
            <a:pPr marL="274320" indent="-274320" algn="just" rtl="0">
              <a:lnSpc>
                <a:spcPct val="150000"/>
              </a:lnSpc>
              <a:spcBef>
                <a:spcPts val="600"/>
              </a:spcBef>
              <a:buFont typeface="Wingdings 3"/>
              <a:buChar char=""/>
            </a:pPr>
            <a:endParaRPr lang="en-US" sz="4000" dirty="0">
              <a:solidFill>
                <a:srgbClr val="002060"/>
              </a:solidFill>
              <a:latin typeface="+mj-lt"/>
              <a:ea typeface="+mj-ea"/>
              <a:cs typeface="+mj-cs"/>
            </a:endParaRPr>
          </a:p>
          <a:p>
            <a:pPr marL="274320" indent="-274320" algn="just" rtl="0">
              <a:lnSpc>
                <a:spcPct val="150000"/>
              </a:lnSpc>
              <a:spcBef>
                <a:spcPts val="600"/>
              </a:spcBef>
              <a:buFont typeface="Wingdings 3"/>
              <a:buChar char=""/>
            </a:pPr>
            <a:r>
              <a:rPr lang="en-US" sz="2200" dirty="0" smtClean="0">
                <a:solidFill>
                  <a:schemeClr val="accent2">
                    <a:lumMod val="75000"/>
                  </a:schemeClr>
                </a:solidFill>
              </a:rPr>
              <a:t>We </a:t>
            </a:r>
            <a:r>
              <a:rPr lang="en-US" sz="2200" dirty="0">
                <a:solidFill>
                  <a:schemeClr val="accent2">
                    <a:lumMod val="75000"/>
                  </a:schemeClr>
                </a:solidFill>
              </a:rPr>
              <a:t>draw 3D model for the entire project.</a:t>
            </a:r>
          </a:p>
          <a:p>
            <a:pPr marL="274320" indent="-274320" algn="just" rtl="0">
              <a:lnSpc>
                <a:spcPct val="150000"/>
              </a:lnSpc>
              <a:spcBef>
                <a:spcPts val="600"/>
              </a:spcBef>
              <a:buFont typeface="Wingdings 3"/>
              <a:buChar char=""/>
            </a:pPr>
            <a:r>
              <a:rPr lang="en-US" sz="2200" dirty="0">
                <a:solidFill>
                  <a:schemeClr val="accent2">
                    <a:lumMod val="75000"/>
                  </a:schemeClr>
                </a:solidFill>
              </a:rPr>
              <a:t>We draw sections and </a:t>
            </a:r>
            <a:r>
              <a:rPr lang="en-US" sz="2200" dirty="0">
                <a:solidFill>
                  <a:schemeClr val="accent2">
                    <a:lumMod val="75000"/>
                  </a:schemeClr>
                </a:solidFill>
              </a:rPr>
              <a:t>facades.</a:t>
            </a:r>
          </a:p>
          <a:p>
            <a:pPr marL="274320" indent="-274320" algn="just" rtl="0">
              <a:lnSpc>
                <a:spcPct val="150000"/>
              </a:lnSpc>
              <a:spcBef>
                <a:spcPts val="600"/>
              </a:spcBef>
              <a:buFont typeface="Wingdings 3"/>
              <a:buChar char=""/>
            </a:pPr>
            <a:r>
              <a:rPr lang="en-US" sz="2200" dirty="0">
                <a:solidFill>
                  <a:schemeClr val="accent2">
                    <a:lumMod val="75000"/>
                  </a:schemeClr>
                </a:solidFill>
              </a:rPr>
              <a:t>We </a:t>
            </a:r>
            <a:r>
              <a:rPr lang="en-US" sz="2200" dirty="0">
                <a:solidFill>
                  <a:schemeClr val="accent2">
                    <a:lumMod val="75000"/>
                  </a:schemeClr>
                </a:solidFill>
              </a:rPr>
              <a:t>calculate architectural </a:t>
            </a:r>
            <a:r>
              <a:rPr lang="en-US" sz="2200" dirty="0" smtClean="0">
                <a:solidFill>
                  <a:schemeClr val="accent2">
                    <a:lumMod val="75000"/>
                  </a:schemeClr>
                </a:solidFill>
              </a:rPr>
              <a:t>quantities.</a:t>
            </a:r>
            <a:endParaRPr lang="en-US" sz="2200" dirty="0">
              <a:solidFill>
                <a:schemeClr val="accent2">
                  <a:lumMod val="75000"/>
                </a:schemeClr>
              </a:solidFill>
            </a:endParaRPr>
          </a:p>
          <a:p>
            <a:pPr algn="l" rtl="0"/>
            <a:endParaRPr lang="ar-SA" dirty="0"/>
          </a:p>
        </p:txBody>
      </p:sp>
    </p:spTree>
    <p:extLst>
      <p:ext uri="{BB962C8B-B14F-4D97-AF65-F5344CB8AC3E}">
        <p14:creationId xmlns:p14="http://schemas.microsoft.com/office/powerpoint/2010/main" val="443357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a:extLst>
              <a:ext uri="{FF2B5EF4-FFF2-40B4-BE49-F238E27FC236}">
                <a16:creationId xmlns:a16="http://schemas.microsoft.com/office/drawing/2014/main" xmlns="" id="{A22B1F97-0359-1541-975E-5CA43E498173}"/>
              </a:ext>
            </a:extLst>
          </p:cNvPr>
          <p:cNvPicPr>
            <a:picLocks noChangeAspect="1"/>
          </p:cNvPicPr>
          <p:nvPr/>
        </p:nvPicPr>
        <p:blipFill>
          <a:blip r:embed="rId2"/>
          <a:stretch>
            <a:fillRect/>
          </a:stretch>
        </p:blipFill>
        <p:spPr>
          <a:xfrm>
            <a:off x="0" y="152400"/>
            <a:ext cx="9144000" cy="6400800"/>
          </a:xfrm>
          <a:prstGeom prst="rect">
            <a:avLst/>
          </a:prstGeom>
        </p:spPr>
      </p:pic>
    </p:spTree>
    <p:extLst>
      <p:ext uri="{BB962C8B-B14F-4D97-AF65-F5344CB8AC3E}">
        <p14:creationId xmlns:p14="http://schemas.microsoft.com/office/powerpoint/2010/main" val="33747445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48200" y="838200"/>
            <a:ext cx="3352800" cy="1463040"/>
          </a:xfrm>
        </p:spPr>
        <p:txBody>
          <a:bodyPr>
            <a:normAutofit/>
          </a:bodyPr>
          <a:lstStyle/>
          <a:p>
            <a:r>
              <a:rPr lang="en-US" sz="4000" dirty="0" smtClean="0">
                <a:solidFill>
                  <a:srgbClr val="002060"/>
                </a:solidFill>
              </a:rPr>
              <a:t>Hand Calculations </a:t>
            </a:r>
            <a:endParaRPr lang="ar-SA" sz="4000" dirty="0">
              <a:solidFill>
                <a:srgbClr val="002060"/>
              </a:solidFill>
            </a:endParaRPr>
          </a:p>
        </p:txBody>
      </p:sp>
      <p:sp>
        <p:nvSpPr>
          <p:cNvPr id="4" name="عنصر نائب للنص 3"/>
          <p:cNvSpPr>
            <a:spLocks noGrp="1"/>
          </p:cNvSpPr>
          <p:nvPr>
            <p:ph type="body" sz="half" idx="2"/>
          </p:nvPr>
        </p:nvSpPr>
        <p:spPr>
          <a:xfrm>
            <a:off x="4734630" y="2438400"/>
            <a:ext cx="3342570" cy="3214249"/>
          </a:xfrm>
        </p:spPr>
        <p:txBody>
          <a:bodyPr>
            <a:normAutofit/>
          </a:bodyPr>
          <a:lstStyle/>
          <a:p>
            <a:pPr algn="just" rtl="0">
              <a:lnSpc>
                <a:spcPct val="150000"/>
              </a:lnSpc>
            </a:pPr>
            <a:r>
              <a:rPr lang="en-US" dirty="0" smtClean="0">
                <a:solidFill>
                  <a:schemeClr val="accent2">
                    <a:lumMod val="75000"/>
                  </a:schemeClr>
                </a:solidFill>
              </a:rPr>
              <a:t>1.We calculate </a:t>
            </a:r>
            <a:r>
              <a:rPr lang="en-US" dirty="0">
                <a:solidFill>
                  <a:schemeClr val="accent2">
                    <a:lumMod val="75000"/>
                  </a:schemeClr>
                </a:solidFill>
              </a:rPr>
              <a:t>the concrete volumes using the equation </a:t>
            </a:r>
            <a:r>
              <a:rPr lang="en-US" b="1" dirty="0">
                <a:solidFill>
                  <a:schemeClr val="accent2">
                    <a:lumMod val="75000"/>
                  </a:schemeClr>
                </a:solidFill>
              </a:rPr>
              <a:t>(Length*Width*Depth).</a:t>
            </a:r>
          </a:p>
          <a:p>
            <a:pPr algn="just" rtl="0">
              <a:lnSpc>
                <a:spcPct val="150000"/>
              </a:lnSpc>
            </a:pPr>
            <a:r>
              <a:rPr lang="en-US" dirty="0">
                <a:solidFill>
                  <a:schemeClr val="accent2">
                    <a:lumMod val="75000"/>
                  </a:schemeClr>
                </a:solidFill>
              </a:rPr>
              <a:t>2.We calculate the steel quantities using the  general equation is </a:t>
            </a:r>
            <a:r>
              <a:rPr lang="en-US" b="1" dirty="0">
                <a:solidFill>
                  <a:schemeClr val="accent2">
                    <a:lumMod val="75000"/>
                  </a:schemeClr>
                </a:solidFill>
              </a:rPr>
              <a:t>(diaˆ</a:t>
            </a:r>
            <a:r>
              <a:rPr lang="en-US" b="1" dirty="0" smtClean="0">
                <a:solidFill>
                  <a:schemeClr val="accent2">
                    <a:lumMod val="75000"/>
                  </a:schemeClr>
                </a:solidFill>
              </a:rPr>
              <a:t>2 * L* No of Bars/162</a:t>
            </a:r>
            <a:r>
              <a:rPr lang="en-US" b="1" dirty="0">
                <a:solidFill>
                  <a:schemeClr val="accent2">
                    <a:lumMod val="75000"/>
                  </a:schemeClr>
                </a:solidFill>
              </a:rPr>
              <a:t>).</a:t>
            </a:r>
            <a:endParaRPr lang="ar-SA" b="1" dirty="0">
              <a:solidFill>
                <a:schemeClr val="accent2">
                  <a:lumMod val="75000"/>
                </a:schemeClr>
              </a:solidFill>
            </a:endParaRPr>
          </a:p>
        </p:txBody>
      </p:sp>
      <p:sp>
        <p:nvSpPr>
          <p:cNvPr id="6" name="عنصر نائب للصورة 5"/>
          <p:cNvSpPr>
            <a:spLocks noGrp="1"/>
          </p:cNvSpPr>
          <p:nvPr>
            <p:ph type="pic" idx="1"/>
          </p:nvPr>
        </p:nvSpPr>
        <p:spPr/>
      </p:sp>
      <p:pic>
        <p:nvPicPr>
          <p:cNvPr id="7" name="Picture 3" descr="page55image23216752"/>
          <p:cNvPicPr/>
          <p:nvPr/>
        </p:nvPicPr>
        <p:blipFill>
          <a:blip r:embed="rId2">
            <a:extLst>
              <a:ext uri="{28A0092B-C50C-407E-A947-70E740481C1C}">
                <a14:useLocalDpi xmlns:a14="http://schemas.microsoft.com/office/drawing/2010/main" val="0"/>
              </a:ext>
            </a:extLst>
          </a:blip>
          <a:srcRect/>
          <a:stretch>
            <a:fillRect/>
          </a:stretch>
        </p:blipFill>
        <p:spPr bwMode="auto">
          <a:xfrm>
            <a:off x="1" y="609600"/>
            <a:ext cx="4467132" cy="5638800"/>
          </a:xfrm>
          <a:prstGeom prst="rect">
            <a:avLst/>
          </a:prstGeom>
          <a:noFill/>
          <a:ln>
            <a:noFill/>
          </a:ln>
        </p:spPr>
      </p:pic>
    </p:spTree>
    <p:extLst>
      <p:ext uri="{BB962C8B-B14F-4D97-AF65-F5344CB8AC3E}">
        <p14:creationId xmlns:p14="http://schemas.microsoft.com/office/powerpoint/2010/main" val="1362564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0600" y="381000"/>
            <a:ext cx="6637468" cy="1362075"/>
          </a:xfrm>
        </p:spPr>
        <p:txBody>
          <a:bodyPr>
            <a:normAutofit/>
          </a:bodyPr>
          <a:lstStyle/>
          <a:p>
            <a:r>
              <a:rPr lang="en-US" dirty="0">
                <a:solidFill>
                  <a:srgbClr val="002060"/>
                </a:solidFill>
              </a:rPr>
              <a:t>Calculations:</a:t>
            </a:r>
            <a:endParaRPr lang="ar-SA" dirty="0">
              <a:solidFill>
                <a:srgbClr val="002060"/>
              </a:solidFill>
            </a:endParaRPr>
          </a:p>
        </p:txBody>
      </p:sp>
      <p:sp>
        <p:nvSpPr>
          <p:cNvPr id="3" name="عنصر نائب للنص 2"/>
          <p:cNvSpPr>
            <a:spLocks noGrp="1"/>
          </p:cNvSpPr>
          <p:nvPr>
            <p:ph type="body" idx="1"/>
          </p:nvPr>
        </p:nvSpPr>
        <p:spPr>
          <a:xfrm>
            <a:off x="838201" y="1828800"/>
            <a:ext cx="7162800" cy="3958813"/>
          </a:xfrm>
        </p:spPr>
        <p:txBody>
          <a:bodyPr/>
          <a:lstStyle/>
          <a:p>
            <a:pPr algn="l" rtl="0"/>
            <a:r>
              <a:rPr lang="en-US" sz="2200" dirty="0" smtClean="0">
                <a:solidFill>
                  <a:schemeClr val="accent2">
                    <a:lumMod val="75000"/>
                  </a:schemeClr>
                </a:solidFill>
              </a:rPr>
              <a:t>There </a:t>
            </a:r>
            <a:r>
              <a:rPr lang="en-US" sz="2200" dirty="0">
                <a:solidFill>
                  <a:schemeClr val="accent2">
                    <a:lumMod val="75000"/>
                  </a:schemeClr>
                </a:solidFill>
              </a:rPr>
              <a:t>is </a:t>
            </a:r>
            <a:r>
              <a:rPr lang="en-US" sz="2200" dirty="0" smtClean="0">
                <a:solidFill>
                  <a:schemeClr val="accent2">
                    <a:lumMod val="75000"/>
                  </a:schemeClr>
                </a:solidFill>
              </a:rPr>
              <a:t>some examples </a:t>
            </a:r>
            <a:r>
              <a:rPr lang="en-US" sz="2200" dirty="0">
                <a:solidFill>
                  <a:schemeClr val="accent2">
                    <a:lumMod val="75000"/>
                  </a:schemeClr>
                </a:solidFill>
              </a:rPr>
              <a:t>how we </a:t>
            </a:r>
            <a:r>
              <a:rPr lang="en-US" sz="2200" dirty="0" smtClean="0">
                <a:solidFill>
                  <a:schemeClr val="accent2">
                    <a:lumMod val="75000"/>
                  </a:schemeClr>
                </a:solidFill>
              </a:rPr>
              <a:t>calculate the Quantities</a:t>
            </a:r>
            <a:r>
              <a:rPr lang="en-US" sz="2200" dirty="0" smtClean="0">
                <a:solidFill>
                  <a:schemeClr val="accent2">
                    <a:lumMod val="75000"/>
                  </a:schemeClr>
                </a:solidFill>
                <a:latin typeface="Arial" pitchFamily="34" charset="0"/>
                <a:cs typeface="Arial" pitchFamily="34" charset="0"/>
              </a:rPr>
              <a:t>?</a:t>
            </a:r>
          </a:p>
          <a:p>
            <a:pPr algn="l" rtl="0"/>
            <a:endParaRPr lang="ar-SA" dirty="0">
              <a:latin typeface="Arial" pitchFamily="34" charset="0"/>
              <a:cs typeface="Arial" pitchFamily="34" charset="0"/>
            </a:endParaRPr>
          </a:p>
        </p:txBody>
      </p:sp>
      <p:graphicFrame>
        <p:nvGraphicFramePr>
          <p:cNvPr id="7" name="جدول 6"/>
          <p:cNvGraphicFramePr>
            <a:graphicFrameLocks noGrp="1"/>
          </p:cNvGraphicFramePr>
          <p:nvPr>
            <p:extLst>
              <p:ext uri="{D42A27DB-BD31-4B8C-83A1-F6EECF244321}">
                <p14:modId xmlns:p14="http://schemas.microsoft.com/office/powerpoint/2010/main" val="115925797"/>
              </p:ext>
            </p:extLst>
          </p:nvPr>
        </p:nvGraphicFramePr>
        <p:xfrm>
          <a:off x="990599" y="2590800"/>
          <a:ext cx="6858002" cy="3581401"/>
        </p:xfrm>
        <a:graphic>
          <a:graphicData uri="http://schemas.openxmlformats.org/drawingml/2006/table">
            <a:tbl>
              <a:tblPr>
                <a:tableStyleId>{5C22544A-7EE6-4342-B048-85BDC9FD1C3A}</a:tableStyleId>
              </a:tblPr>
              <a:tblGrid>
                <a:gridCol w="1058092"/>
                <a:gridCol w="1214846"/>
                <a:gridCol w="1352006"/>
                <a:gridCol w="685800"/>
                <a:gridCol w="1028700"/>
                <a:gridCol w="1518558"/>
              </a:tblGrid>
              <a:tr h="435293">
                <a:tc gridSpan="6">
                  <a:txBody>
                    <a:bodyPr/>
                    <a:lstStyle/>
                    <a:p>
                      <a:pPr algn="ctr" fontAlgn="ctr"/>
                      <a:r>
                        <a:rPr lang="en-US" sz="1600" b="1" u="none" strike="noStrike" dirty="0">
                          <a:effectLst/>
                        </a:rPr>
                        <a:t>Concrete for Foundation</a:t>
                      </a:r>
                      <a:endParaRPr lang="en-US" sz="16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222885">
                <a:tc>
                  <a:txBody>
                    <a:bodyPr/>
                    <a:lstStyle/>
                    <a:p>
                      <a:pPr algn="ctr" fontAlgn="ctr"/>
                      <a:r>
                        <a:rPr lang="en-US" sz="1200" u="none" strike="noStrike">
                          <a:effectLst/>
                        </a:rPr>
                        <a:t>Foundation</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Number</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Length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Width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Depth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dirty="0">
                          <a:effectLst/>
                        </a:rPr>
                        <a:t>Volume</a:t>
                      </a:r>
                      <a:endParaRPr lang="en-US" sz="1200" b="0" i="0" u="none" strike="noStrike" dirty="0">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F1</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1.70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3.40</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F2</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2.35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2.35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8.28</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F3</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1.75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1.75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1.53</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F4</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0.60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14.11</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F5</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2.30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1.60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1.84</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F6</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3.00</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F7</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2.16</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F8</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3.20</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F9</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4.00</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6.16</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Section A-A</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5.12</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Section B-B</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7.55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4.53</a:t>
                      </a:r>
                      <a:endParaRPr lang="ar-SA" sz="1200" b="0" i="0" u="none" strike="noStrike">
                        <a:solidFill>
                          <a:srgbClr val="000000"/>
                        </a:solidFill>
                        <a:effectLst/>
                        <a:latin typeface="Times New Roman"/>
                      </a:endParaRPr>
                    </a:p>
                  </a:txBody>
                  <a:tcPr marL="7620" marR="7620" marT="7620" marB="0" anchor="ctr"/>
                </a:tc>
              </a:tr>
              <a:tr h="222885">
                <a:tc>
                  <a:txBody>
                    <a:bodyPr/>
                    <a:lstStyle/>
                    <a:p>
                      <a:pPr algn="ctr" fontAlgn="ctr"/>
                      <a:r>
                        <a:rPr lang="en-US" sz="1200" u="none" strike="noStrike">
                          <a:effectLst/>
                        </a:rPr>
                        <a:t>Section C-C</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4.60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2.76</a:t>
                      </a:r>
                      <a:endParaRPr lang="ar-SA" sz="1200" b="0" i="0" u="none" strike="noStrike">
                        <a:solidFill>
                          <a:srgbClr val="000000"/>
                        </a:solidFill>
                        <a:effectLst/>
                        <a:latin typeface="Times New Roman"/>
                      </a:endParaRPr>
                    </a:p>
                  </a:txBody>
                  <a:tcPr marL="7620" marR="7620" marT="7620" marB="0" anchor="ctr"/>
                </a:tc>
              </a:tr>
              <a:tr h="248603">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en-US" sz="1400" b="1" u="none" strike="noStrike" dirty="0">
                          <a:effectLst/>
                        </a:rPr>
                        <a:t>Sum</a:t>
                      </a:r>
                      <a:endParaRPr lang="en-US" sz="14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56.10</a:t>
                      </a:r>
                      <a:endParaRPr lang="ar-SA" sz="1200" b="0" i="0" u="none" strike="noStrike" dirty="0">
                        <a:solidFill>
                          <a:srgbClr val="000000"/>
                        </a:solidFill>
                        <a:effectLst/>
                        <a:latin typeface="Times New Roman"/>
                      </a:endParaRPr>
                    </a:p>
                  </a:txBody>
                  <a:tcPr marL="7620" marR="7620" marT="7620" marB="0" anchor="ctr"/>
                </a:tc>
              </a:tr>
            </a:tbl>
          </a:graphicData>
        </a:graphic>
      </p:graphicFrame>
    </p:spTree>
    <p:extLst>
      <p:ext uri="{BB962C8B-B14F-4D97-AF65-F5344CB8AC3E}">
        <p14:creationId xmlns:p14="http://schemas.microsoft.com/office/powerpoint/2010/main" val="219793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2430211646"/>
              </p:ext>
            </p:extLst>
          </p:nvPr>
        </p:nvGraphicFramePr>
        <p:xfrm>
          <a:off x="1295400" y="914400"/>
          <a:ext cx="6172200" cy="4871720"/>
        </p:xfrm>
        <a:graphic>
          <a:graphicData uri="http://schemas.openxmlformats.org/drawingml/2006/table">
            <a:tbl>
              <a:tblPr>
                <a:tableStyleId>{5C22544A-7EE6-4342-B048-85BDC9FD1C3A}</a:tableStyleId>
              </a:tblPr>
              <a:tblGrid>
                <a:gridCol w="1460612"/>
                <a:gridCol w="768744"/>
                <a:gridCol w="977403"/>
                <a:gridCol w="845618"/>
                <a:gridCol w="768744"/>
                <a:gridCol w="1351079"/>
              </a:tblGrid>
              <a:tr h="533400">
                <a:tc gridSpan="6">
                  <a:txBody>
                    <a:bodyPr/>
                    <a:lstStyle/>
                    <a:p>
                      <a:pPr algn="ctr" fontAlgn="ctr"/>
                      <a:r>
                        <a:rPr lang="en-US" sz="1600" b="1" u="none" strike="noStrike" dirty="0">
                          <a:effectLst/>
                        </a:rPr>
                        <a:t>Concrete for Blinding</a:t>
                      </a:r>
                      <a:endParaRPr lang="en-US" sz="16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09880">
                <a:tc>
                  <a:txBody>
                    <a:bodyPr/>
                    <a:lstStyle/>
                    <a:p>
                      <a:pPr algn="ctr" fontAlgn="ctr"/>
                      <a:r>
                        <a:rPr lang="en-US" sz="1200" u="none" strike="noStrike">
                          <a:effectLst/>
                        </a:rPr>
                        <a:t>Footing</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Number</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Length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Width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Depth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dirty="0">
                          <a:effectLst/>
                        </a:rPr>
                        <a:t>Volume</a:t>
                      </a:r>
                      <a:endParaRPr lang="en-US"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F1</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2.20</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1.90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0.84</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F2</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2.55</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2.55</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1.95</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F3</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1.95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1.95</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0.38</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F4</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3.00</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0.10</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2.70</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F5</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0.10</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0.45</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F6</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0.10</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0.70</a:t>
                      </a:r>
                      <a:endParaRPr lang="ar-SA" sz="1200" b="0" i="0" u="none" strike="noStrike">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F7</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2.60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0.10</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0.52</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F8</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0.75</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F9</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1.26</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Section A-A</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1.16</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Section B-B</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7.75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1.09</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r>
                        <a:rPr lang="en-US" sz="1200" u="none" strike="noStrike">
                          <a:effectLst/>
                        </a:rPr>
                        <a:t>Section C-C</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0.67</a:t>
                      </a:r>
                      <a:endParaRPr lang="ar-SA" sz="1200" b="0" i="0" u="none" strike="noStrike" dirty="0">
                        <a:solidFill>
                          <a:srgbClr val="000000"/>
                        </a:solidFill>
                        <a:effectLst/>
                        <a:latin typeface="Times New Roman"/>
                      </a:endParaRPr>
                    </a:p>
                  </a:txBody>
                  <a:tcPr marL="7620" marR="7620" marT="7620" marB="0" anchor="ctr"/>
                </a:tc>
              </a:tr>
              <a:tr h="309880">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en-US" sz="1400" b="1" u="none" strike="noStrike" dirty="0">
                          <a:effectLst/>
                        </a:rPr>
                        <a:t>Sum</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12.46</a:t>
                      </a:r>
                      <a:endParaRPr lang="ar-SA" sz="1200" b="0" i="0" u="none" strike="noStrike" dirty="0">
                        <a:solidFill>
                          <a:srgbClr val="000000"/>
                        </a:solidFill>
                        <a:effectLst/>
                        <a:latin typeface="Times New Roman"/>
                      </a:endParaRPr>
                    </a:p>
                  </a:txBody>
                  <a:tcPr marL="7620" marR="7620" marT="7620" marB="0" anchor="ctr"/>
                </a:tc>
              </a:tr>
            </a:tbl>
          </a:graphicData>
        </a:graphic>
      </p:graphicFrame>
    </p:spTree>
    <p:extLst>
      <p:ext uri="{BB962C8B-B14F-4D97-AF65-F5344CB8AC3E}">
        <p14:creationId xmlns:p14="http://schemas.microsoft.com/office/powerpoint/2010/main" val="5202940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val="2024838321"/>
              </p:ext>
            </p:extLst>
          </p:nvPr>
        </p:nvGraphicFramePr>
        <p:xfrm>
          <a:off x="533400" y="304800"/>
          <a:ext cx="8077200" cy="6266518"/>
        </p:xfrm>
        <a:graphic>
          <a:graphicData uri="http://schemas.openxmlformats.org/drawingml/2006/table">
            <a:tbl>
              <a:tblPr>
                <a:tableStyleId>{5C22544A-7EE6-4342-B048-85BDC9FD1C3A}</a:tableStyleId>
              </a:tblPr>
              <a:tblGrid>
                <a:gridCol w="1188981"/>
                <a:gridCol w="1189608"/>
                <a:gridCol w="1323920"/>
                <a:gridCol w="671553"/>
                <a:gridCol w="1007333"/>
                <a:gridCol w="1189608"/>
                <a:gridCol w="1506197"/>
              </a:tblGrid>
              <a:tr h="90844">
                <a:tc gridSpan="7">
                  <a:txBody>
                    <a:bodyPr/>
                    <a:lstStyle/>
                    <a:p>
                      <a:pPr algn="ctr" fontAlgn="ctr"/>
                      <a:r>
                        <a:rPr lang="en-US" sz="600" u="none" strike="noStrike" kern="1200" dirty="0">
                          <a:solidFill>
                            <a:schemeClr val="dk1"/>
                          </a:solidFill>
                          <a:effectLst/>
                          <a:latin typeface="+mn-lt"/>
                          <a:ea typeface="+mn-ea"/>
                          <a:cs typeface="+mn-cs"/>
                        </a:rPr>
                        <a:t>Reinforcement for Footing</a:t>
                      </a:r>
                    </a:p>
                  </a:txBody>
                  <a:tcPr marL="1988" marR="1988" marT="1988"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90844">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Footing</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Number of Footing</a:t>
                      </a:r>
                    </a:p>
                  </a:txBody>
                  <a:tcPr marL="1988" marR="1988" marT="1988" marB="0" anchor="b"/>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Number of Bar</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Length</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Density</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Weight</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Steel</a:t>
                      </a:r>
                    </a:p>
                  </a:txBody>
                  <a:tcPr marL="1988" marR="1988" marT="1988" marB="0" anchor="ctr"/>
                </a:tc>
              </a:tr>
              <a:tr h="90844">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F1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2.40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23.23</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2.40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69.69</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2.10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20.33</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13</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2.10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66.06</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F2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2.75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39.93</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2.75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169.69</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2.75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39.93</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2.75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169.69</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F3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2.15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10.40</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2.15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31.21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2.15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10.40</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2.15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31.21</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F4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46.46</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255.53</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46.46</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255.53</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F5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2.70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13.07</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2.70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35.93</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9.68</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36.30</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F6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16.45</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13</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53.48</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11.61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58.07</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F7</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2.80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13.55</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2.80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40.65</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10.65</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42.59</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F8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96.71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96.71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75.50</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98.61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F9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180.78</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4.40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180.78</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100270">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139.38</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182.04</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Section A-A</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87.11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87.11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87.11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87.11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Section B-B</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2.36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8.39</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2.36</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20.98</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17.07</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30.34</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Section B-B</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6.05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21.51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6.05</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53.78</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48.36</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85.97</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Section C-C</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6.33</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15.82</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12.80</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22.76</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Section C-C</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1.97</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7.00</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1.97</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17.51</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14.22</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25.28</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Section C-C</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2.30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8.18</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2.30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20.44</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17.07</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30.34</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Bottom short direction</a:t>
                      </a:r>
                    </a:p>
                  </a:txBody>
                  <a:tcPr marL="1988" marR="1988" marT="1988" marB="0" anchor="ctr"/>
                </a:tc>
              </a:tr>
              <a:tr h="90844">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Section C-C</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4</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1.78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6.33</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10</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1.78</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15.82</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Bottom long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0.89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12.80</a:t>
                      </a:r>
                    </a:p>
                  </a:txBody>
                  <a:tcPr marL="1988" marR="1988" marT="1988" marB="0" anchor="ctr"/>
                </a:tc>
                <a:tc>
                  <a:txBody>
                    <a:bodyPr/>
                    <a:lstStyle/>
                    <a:p>
                      <a:pPr marL="0" algn="ctr" defTabSz="914400" rtl="1" eaLnBrk="1" fontAlgn="ctr" latinLnBrk="0" hangingPunct="1"/>
                      <a:r>
                        <a:rPr lang="en-US" sz="600" u="none" strike="noStrike" kern="1200">
                          <a:solidFill>
                            <a:schemeClr val="dk1"/>
                          </a:solidFill>
                          <a:effectLst/>
                          <a:latin typeface="+mn-lt"/>
                          <a:ea typeface="+mn-ea"/>
                          <a:cs typeface="+mn-cs"/>
                        </a:rPr>
                        <a:t>Top short direction</a:t>
                      </a:r>
                    </a:p>
                  </a:txBody>
                  <a:tcPr marL="1988" marR="1988" marT="1988" marB="0" anchor="ctr"/>
                </a:tc>
              </a:tr>
              <a:tr h="90844">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 </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9</a:t>
                      </a:r>
                    </a:p>
                  </a:txBody>
                  <a:tcPr marL="1988" marR="1988" marT="1988" marB="0" anchor="ctr"/>
                </a:tc>
                <a:tc>
                  <a:txBody>
                    <a:bodyPr/>
                    <a:lstStyle/>
                    <a:p>
                      <a:pPr marL="0" algn="ctr" defTabSz="914400" rtl="1" eaLnBrk="1" fontAlgn="ctr" latinLnBrk="0" hangingPunct="1"/>
                      <a:r>
                        <a:rPr lang="ar-SA" sz="600" u="none" strike="noStrike" kern="1200">
                          <a:solidFill>
                            <a:schemeClr val="dk1"/>
                          </a:solidFill>
                          <a:effectLst/>
                          <a:latin typeface="+mn-lt"/>
                          <a:ea typeface="+mn-ea"/>
                          <a:cs typeface="+mn-cs"/>
                        </a:rPr>
                        <a:t>1.60</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1.58</a:t>
                      </a:r>
                    </a:p>
                  </a:txBody>
                  <a:tcPr marL="1988" marR="1988" marT="1988" marB="0" anchor="ctr"/>
                </a:tc>
                <a:tc>
                  <a:txBody>
                    <a:bodyPr/>
                    <a:lstStyle/>
                    <a:p>
                      <a:pPr marL="0" algn="ctr" defTabSz="914400" rtl="1" eaLnBrk="1" fontAlgn="ctr" latinLnBrk="0" hangingPunct="1"/>
                      <a:r>
                        <a:rPr lang="ar-SA" sz="600" u="none" strike="noStrike" kern="1200" dirty="0">
                          <a:solidFill>
                            <a:schemeClr val="dk1"/>
                          </a:solidFill>
                          <a:effectLst/>
                          <a:latin typeface="+mn-lt"/>
                          <a:ea typeface="+mn-ea"/>
                          <a:cs typeface="+mn-cs"/>
                        </a:rPr>
                        <a:t>22.76</a:t>
                      </a:r>
                    </a:p>
                  </a:txBody>
                  <a:tcPr marL="1988" marR="1988" marT="1988" marB="0" anchor="ctr"/>
                </a:tc>
                <a:tc>
                  <a:txBody>
                    <a:bodyPr/>
                    <a:lstStyle/>
                    <a:p>
                      <a:pPr marL="0" algn="ctr" defTabSz="914400" rtl="1" eaLnBrk="1" fontAlgn="ctr" latinLnBrk="0" hangingPunct="1"/>
                      <a:r>
                        <a:rPr lang="en-US" sz="600" u="none" strike="noStrike" kern="1200" dirty="0">
                          <a:solidFill>
                            <a:schemeClr val="dk1"/>
                          </a:solidFill>
                          <a:effectLst/>
                          <a:latin typeface="+mn-lt"/>
                          <a:ea typeface="+mn-ea"/>
                          <a:cs typeface="+mn-cs"/>
                        </a:rPr>
                        <a:t>Bottom short direction</a:t>
                      </a:r>
                    </a:p>
                  </a:txBody>
                  <a:tcPr marL="1988" marR="1988" marT="1988" marB="0" anchor="ctr"/>
                </a:tc>
              </a:tr>
              <a:tr h="90844">
                <a:tc>
                  <a:txBody>
                    <a:bodyPr/>
                    <a:lstStyle/>
                    <a:p>
                      <a:pPr algn="ctr" fontAlgn="ctr"/>
                      <a:endParaRPr lang="ar-SA" sz="500" b="0" i="0" u="none" strike="noStrike">
                        <a:solidFill>
                          <a:srgbClr val="000000"/>
                        </a:solidFill>
                        <a:effectLst/>
                        <a:latin typeface="Times New Roman"/>
                      </a:endParaRPr>
                    </a:p>
                  </a:txBody>
                  <a:tcPr marL="1988" marR="1988" marT="1988" marB="0" anchor="ctr"/>
                </a:tc>
                <a:tc>
                  <a:txBody>
                    <a:bodyPr/>
                    <a:lstStyle/>
                    <a:p>
                      <a:pPr algn="ctr" fontAlgn="ctr"/>
                      <a:endParaRPr lang="ar-SA" sz="500" b="0" i="0" u="none" strike="noStrike">
                        <a:solidFill>
                          <a:srgbClr val="000000"/>
                        </a:solidFill>
                        <a:effectLst/>
                        <a:latin typeface="Times New Roman"/>
                      </a:endParaRPr>
                    </a:p>
                  </a:txBody>
                  <a:tcPr marL="1988" marR="1988" marT="1988" marB="0" anchor="ctr"/>
                </a:tc>
                <a:tc>
                  <a:txBody>
                    <a:bodyPr/>
                    <a:lstStyle/>
                    <a:p>
                      <a:pPr algn="ctr" fontAlgn="ctr"/>
                      <a:endParaRPr lang="ar-SA" sz="500" b="0" i="0" u="none" strike="noStrike">
                        <a:solidFill>
                          <a:srgbClr val="000000"/>
                        </a:solidFill>
                        <a:effectLst/>
                        <a:latin typeface="Times New Roman"/>
                      </a:endParaRPr>
                    </a:p>
                  </a:txBody>
                  <a:tcPr marL="1988" marR="1988" marT="1988" marB="0" anchor="ctr"/>
                </a:tc>
                <a:tc>
                  <a:txBody>
                    <a:bodyPr/>
                    <a:lstStyle/>
                    <a:p>
                      <a:pPr algn="ctr" fontAlgn="ctr"/>
                      <a:endParaRPr lang="ar-SA" sz="500" b="0" i="0" u="none" strike="noStrike" dirty="0">
                        <a:solidFill>
                          <a:srgbClr val="000000"/>
                        </a:solidFill>
                        <a:effectLst/>
                        <a:latin typeface="Times New Roman"/>
                      </a:endParaRPr>
                    </a:p>
                  </a:txBody>
                  <a:tcPr marL="1988" marR="1988" marT="1988" marB="0" anchor="ctr"/>
                </a:tc>
                <a:tc>
                  <a:txBody>
                    <a:bodyPr/>
                    <a:lstStyle/>
                    <a:p>
                      <a:pPr algn="ctr" fontAlgn="ctr"/>
                      <a:r>
                        <a:rPr lang="en-US" sz="600" u="none" strike="noStrike" kern="1200" dirty="0">
                          <a:solidFill>
                            <a:schemeClr val="dk1"/>
                          </a:solidFill>
                          <a:effectLst/>
                          <a:latin typeface="+mn-lt"/>
                          <a:ea typeface="+mn-ea"/>
                          <a:cs typeface="+mn-cs"/>
                        </a:rPr>
                        <a:t>Sum</a:t>
                      </a:r>
                    </a:p>
                  </a:txBody>
                  <a:tcPr marL="1988" marR="1988" marT="1988" marB="0" anchor="ctr"/>
                </a:tc>
                <a:tc gridSpan="2">
                  <a:txBody>
                    <a:bodyPr/>
                    <a:lstStyle/>
                    <a:p>
                      <a:pPr algn="ctr" fontAlgn="ctr"/>
                      <a:r>
                        <a:rPr lang="ar-SA" sz="600" u="none" strike="noStrike" dirty="0">
                          <a:effectLst/>
                        </a:rPr>
                        <a:t>3568.57</a:t>
                      </a:r>
                      <a:endParaRPr lang="ar-SA" sz="400" b="0" i="0" u="none" strike="noStrike" dirty="0">
                        <a:solidFill>
                          <a:srgbClr val="000000"/>
                        </a:solidFill>
                        <a:effectLst/>
                        <a:latin typeface="Times New Roman"/>
                      </a:endParaRPr>
                    </a:p>
                  </a:txBody>
                  <a:tcPr marL="1988" marR="1988" marT="1988" marB="0" anchor="ctr"/>
                </a:tc>
                <a:tc hMerge="1">
                  <a:txBody>
                    <a:bodyPr/>
                    <a:lstStyle/>
                    <a:p>
                      <a:pPr rtl="1"/>
                      <a:endParaRPr lang="ar-SA"/>
                    </a:p>
                  </a:txBody>
                  <a:tcPr/>
                </a:tc>
              </a:tr>
            </a:tbl>
          </a:graphicData>
        </a:graphic>
      </p:graphicFrame>
    </p:spTree>
    <p:extLst>
      <p:ext uri="{BB962C8B-B14F-4D97-AF65-F5344CB8AC3E}">
        <p14:creationId xmlns:p14="http://schemas.microsoft.com/office/powerpoint/2010/main" val="26907923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2210690567"/>
              </p:ext>
            </p:extLst>
          </p:nvPr>
        </p:nvGraphicFramePr>
        <p:xfrm>
          <a:off x="761998" y="914400"/>
          <a:ext cx="4584702" cy="4302760"/>
        </p:xfrm>
        <a:graphic>
          <a:graphicData uri="http://schemas.openxmlformats.org/drawingml/2006/table">
            <a:tbl>
              <a:tblPr>
                <a:tableStyleId>{5C22544A-7EE6-4342-B048-85BDC9FD1C3A}</a:tableStyleId>
              </a:tblPr>
              <a:tblGrid>
                <a:gridCol w="1009475"/>
                <a:gridCol w="679455"/>
                <a:gridCol w="679455"/>
                <a:gridCol w="679455"/>
                <a:gridCol w="679455"/>
                <a:gridCol w="857407"/>
              </a:tblGrid>
              <a:tr h="533400">
                <a:tc gridSpan="6">
                  <a:txBody>
                    <a:bodyPr/>
                    <a:lstStyle/>
                    <a:p>
                      <a:pPr algn="ctr" fontAlgn="ctr"/>
                      <a:r>
                        <a:rPr lang="en-US" sz="1600" b="1" u="none" strike="noStrike" dirty="0">
                          <a:effectLst/>
                        </a:rPr>
                        <a:t>Formwork for Footing</a:t>
                      </a:r>
                      <a:endParaRPr lang="en-US" sz="16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269240">
                <a:tc>
                  <a:txBody>
                    <a:bodyPr/>
                    <a:lstStyle/>
                    <a:p>
                      <a:pPr algn="ctr" fontAlgn="ctr"/>
                      <a:r>
                        <a:rPr lang="en-US" sz="1200" u="none" strike="noStrike">
                          <a:effectLst/>
                        </a:rPr>
                        <a:t>Footing</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Number</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Length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Width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Depth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Area</a:t>
                      </a:r>
                      <a:endParaRPr lang="en-US"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F1</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1.70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7.40</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F2</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2.35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2.35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14.10</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F3</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1.75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1.75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3.50</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F4</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0.60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20.16</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F5</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2.30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1.60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3.90</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F6</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5.00</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F7</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4.20</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F8</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5.20</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F9</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7.48</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Section A-A</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6.40</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Section B-B</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7.55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8.75</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r>
                        <a:rPr lang="en-US" sz="1200" u="none" strike="noStrike">
                          <a:effectLst/>
                        </a:rPr>
                        <a:t>Section C-C</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4.60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5.80</a:t>
                      </a:r>
                      <a:endParaRPr lang="ar-SA" sz="1200" b="0" i="0" u="none" strike="noStrike">
                        <a:solidFill>
                          <a:srgbClr val="000000"/>
                        </a:solidFill>
                        <a:effectLst/>
                        <a:latin typeface="Times New Roman"/>
                      </a:endParaRPr>
                    </a:p>
                  </a:txBody>
                  <a:tcPr marL="7620" marR="7620" marT="7620" marB="0" anchor="ctr"/>
                </a:tc>
              </a:tr>
              <a:tr h="269240">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en-US" sz="1400" b="1" u="none" strike="noStrike" dirty="0">
                          <a:effectLst/>
                        </a:rPr>
                        <a:t>Sum</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91.89</a:t>
                      </a:r>
                      <a:endParaRPr lang="ar-SA" sz="1200" b="0" i="0" u="none" strike="noStrike" dirty="0">
                        <a:solidFill>
                          <a:srgbClr val="000000"/>
                        </a:solidFill>
                        <a:effectLst/>
                        <a:latin typeface="Times New Roman"/>
                      </a:endParaRPr>
                    </a:p>
                  </a:txBody>
                  <a:tcPr marL="7620" marR="7620" marT="7620" marB="0" anchor="ctr"/>
                </a:tc>
              </a:tr>
            </a:tbl>
          </a:graphicData>
        </a:graphic>
      </p:graphicFrame>
      <p:graphicFrame>
        <p:nvGraphicFramePr>
          <p:cNvPr id="3" name="جدول 2"/>
          <p:cNvGraphicFramePr>
            <a:graphicFrameLocks noGrp="1"/>
          </p:cNvGraphicFramePr>
          <p:nvPr>
            <p:extLst>
              <p:ext uri="{D42A27DB-BD31-4B8C-83A1-F6EECF244321}">
                <p14:modId xmlns:p14="http://schemas.microsoft.com/office/powerpoint/2010/main" val="2787577148"/>
              </p:ext>
            </p:extLst>
          </p:nvPr>
        </p:nvGraphicFramePr>
        <p:xfrm>
          <a:off x="5486400" y="2514600"/>
          <a:ext cx="2971800" cy="1447799"/>
        </p:xfrm>
        <a:graphic>
          <a:graphicData uri="http://schemas.openxmlformats.org/drawingml/2006/table">
            <a:tbl>
              <a:tblPr>
                <a:tableStyleId>{5C22544A-7EE6-4342-B048-85BDC9FD1C3A}</a:tableStyleId>
              </a:tblPr>
              <a:tblGrid>
                <a:gridCol w="1974174"/>
                <a:gridCol w="484762"/>
                <a:gridCol w="512864"/>
              </a:tblGrid>
              <a:tr h="304315">
                <a:tc gridSpan="3">
                  <a:txBody>
                    <a:bodyPr/>
                    <a:lstStyle/>
                    <a:p>
                      <a:pPr algn="ctr" fontAlgn="ctr"/>
                      <a:r>
                        <a:rPr lang="en-US" sz="1600" b="1" u="none" strike="noStrike" dirty="0">
                          <a:effectLst/>
                        </a:rPr>
                        <a:t>Footing</a:t>
                      </a:r>
                      <a:endParaRPr lang="en-US" sz="12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r>
              <a:tr h="285871">
                <a:tc>
                  <a:txBody>
                    <a:bodyPr/>
                    <a:lstStyle/>
                    <a:p>
                      <a:pPr algn="ctr" fontAlgn="ctr"/>
                      <a:r>
                        <a:rPr lang="en-US" sz="1200" u="none" strike="noStrike">
                          <a:effectLst/>
                        </a:rPr>
                        <a:t>Formwork</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SM</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91.89</a:t>
                      </a:r>
                      <a:endParaRPr lang="ar-SA" sz="1200" b="1" i="0" u="none" strike="noStrike">
                        <a:solidFill>
                          <a:srgbClr val="000000"/>
                        </a:solidFill>
                        <a:effectLst/>
                        <a:latin typeface="Times New Roman"/>
                      </a:endParaRPr>
                    </a:p>
                  </a:txBody>
                  <a:tcPr marL="7620" marR="7620" marT="7620" marB="0" anchor="ctr"/>
                </a:tc>
              </a:tr>
              <a:tr h="285871">
                <a:tc>
                  <a:txBody>
                    <a:bodyPr/>
                    <a:lstStyle/>
                    <a:p>
                      <a:pPr algn="ctr" fontAlgn="ctr"/>
                      <a:r>
                        <a:rPr lang="en-US" sz="1200" u="none" strike="noStrike">
                          <a:effectLst/>
                        </a:rPr>
                        <a:t>Steel</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Ton</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3.569</a:t>
                      </a:r>
                      <a:endParaRPr lang="ar-SA" sz="1200" b="1" i="0" u="none" strike="noStrike">
                        <a:solidFill>
                          <a:srgbClr val="000000"/>
                        </a:solidFill>
                        <a:effectLst/>
                        <a:latin typeface="Times New Roman"/>
                      </a:endParaRPr>
                    </a:p>
                  </a:txBody>
                  <a:tcPr marL="7620" marR="7620" marT="7620" marB="0" anchor="ctr"/>
                </a:tc>
              </a:tr>
              <a:tr h="285871">
                <a:tc>
                  <a:txBody>
                    <a:bodyPr/>
                    <a:lstStyle/>
                    <a:p>
                      <a:pPr algn="ctr" fontAlgn="ctr"/>
                      <a:r>
                        <a:rPr lang="en-US" sz="1200" u="none" strike="noStrike">
                          <a:effectLst/>
                        </a:rPr>
                        <a:t>Concrete</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CM</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56.10</a:t>
                      </a:r>
                      <a:endParaRPr lang="ar-SA" sz="1200" b="1" i="0" u="none" strike="noStrike">
                        <a:solidFill>
                          <a:srgbClr val="000000"/>
                        </a:solidFill>
                        <a:effectLst/>
                        <a:latin typeface="Times New Roman"/>
                      </a:endParaRPr>
                    </a:p>
                  </a:txBody>
                  <a:tcPr marL="7620" marR="7620" marT="7620" marB="0" anchor="ctr"/>
                </a:tc>
              </a:tr>
              <a:tr h="285871">
                <a:tc>
                  <a:txBody>
                    <a:bodyPr/>
                    <a:lstStyle/>
                    <a:p>
                      <a:pPr algn="ctr" fontAlgn="ctr"/>
                      <a:r>
                        <a:rPr lang="en-US" sz="1200" u="none" strike="noStrike">
                          <a:effectLst/>
                        </a:rPr>
                        <a:t>Blinding Concrete</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CM</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12.46</a:t>
                      </a:r>
                      <a:endParaRPr lang="ar-SA" sz="1200" b="1" i="0" u="none" strike="noStrike" dirty="0">
                        <a:solidFill>
                          <a:srgbClr val="000000"/>
                        </a:solidFill>
                        <a:effectLst/>
                        <a:latin typeface="Times New Roman"/>
                      </a:endParaRPr>
                    </a:p>
                  </a:txBody>
                  <a:tcPr marL="7620" marR="7620" marT="7620" marB="0" anchor="ctr"/>
                </a:tc>
              </a:tr>
            </a:tbl>
          </a:graphicData>
        </a:graphic>
      </p:graphicFrame>
    </p:spTree>
    <p:extLst>
      <p:ext uri="{BB962C8B-B14F-4D97-AF65-F5344CB8AC3E}">
        <p14:creationId xmlns:p14="http://schemas.microsoft.com/office/powerpoint/2010/main" val="1102019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228600"/>
            <a:ext cx="6637468" cy="1362075"/>
          </a:xfrm>
        </p:spPr>
        <p:txBody>
          <a:bodyPr/>
          <a:lstStyle/>
          <a:p>
            <a:r>
              <a:rPr lang="en-US" dirty="0">
                <a:solidFill>
                  <a:srgbClr val="002060"/>
                </a:solidFill>
              </a:rPr>
              <a:t>INTRODUCTION</a:t>
            </a:r>
            <a:endParaRPr lang="ar-SA" dirty="0"/>
          </a:p>
        </p:txBody>
      </p:sp>
      <p:sp>
        <p:nvSpPr>
          <p:cNvPr id="3" name="عنصر نائب للنص 2"/>
          <p:cNvSpPr>
            <a:spLocks noGrp="1"/>
          </p:cNvSpPr>
          <p:nvPr>
            <p:ph type="body" idx="1"/>
          </p:nvPr>
        </p:nvSpPr>
        <p:spPr>
          <a:xfrm>
            <a:off x="685800" y="1600200"/>
            <a:ext cx="7696200" cy="4343400"/>
          </a:xfrm>
        </p:spPr>
        <p:txBody>
          <a:bodyPr>
            <a:normAutofit/>
          </a:bodyPr>
          <a:lstStyle/>
          <a:p>
            <a:pPr algn="just" rtl="0"/>
            <a:endParaRPr lang="en-US" dirty="0" smtClean="0">
              <a:solidFill>
                <a:schemeClr val="accent2">
                  <a:lumMod val="75000"/>
                </a:schemeClr>
              </a:solidFill>
            </a:endParaRPr>
          </a:p>
          <a:p>
            <a:pPr algn="just" rtl="0">
              <a:lnSpc>
                <a:spcPct val="150000"/>
              </a:lnSpc>
            </a:pPr>
            <a:r>
              <a:rPr lang="en-US" dirty="0" smtClean="0">
                <a:solidFill>
                  <a:schemeClr val="accent2">
                    <a:lumMod val="75000"/>
                  </a:schemeClr>
                </a:solidFill>
              </a:rPr>
              <a:t>Any </a:t>
            </a:r>
            <a:r>
              <a:rPr lang="en-US" dirty="0">
                <a:solidFill>
                  <a:schemeClr val="accent2">
                    <a:lumMod val="75000"/>
                  </a:schemeClr>
                </a:solidFill>
              </a:rPr>
              <a:t>construction organization must have a strategic plan and vision that lead them to achieve its goals. Projects in general is the stage that determines the requirements and funds of the stakeholder, and the development of appropriate solutions and designs that satisfy </a:t>
            </a:r>
            <a:r>
              <a:rPr lang="en-US" dirty="0" smtClean="0">
                <a:solidFill>
                  <a:schemeClr val="accent2">
                    <a:lumMod val="75000"/>
                  </a:schemeClr>
                </a:solidFill>
              </a:rPr>
              <a:t>them.</a:t>
            </a:r>
            <a:endParaRPr lang="ar-SA" dirty="0">
              <a:solidFill>
                <a:schemeClr val="accent2">
                  <a:lumMod val="75000"/>
                </a:schemeClr>
              </a:solidFill>
            </a:endParaRPr>
          </a:p>
          <a:p>
            <a:pPr algn="just" rtl="0">
              <a:lnSpc>
                <a:spcPct val="150000"/>
              </a:lnSpc>
            </a:pPr>
            <a:r>
              <a:rPr lang="en-US" dirty="0" smtClean="0">
                <a:solidFill>
                  <a:schemeClr val="accent2">
                    <a:lumMod val="75000"/>
                  </a:schemeClr>
                </a:solidFill>
              </a:rPr>
              <a:t>A</a:t>
            </a:r>
            <a:r>
              <a:rPr lang="en-US" sz="1800" dirty="0" smtClean="0">
                <a:solidFill>
                  <a:schemeClr val="accent2">
                    <a:lumMod val="75000"/>
                  </a:schemeClr>
                </a:solidFill>
              </a:rPr>
              <a:t> </a:t>
            </a:r>
            <a:r>
              <a:rPr lang="en-US" dirty="0">
                <a:solidFill>
                  <a:schemeClr val="accent2">
                    <a:lumMod val="75000"/>
                  </a:schemeClr>
                </a:solidFill>
              </a:rPr>
              <a:t>project is a set of activities and their associated information that constitutes a plan for creating a product or service</a:t>
            </a:r>
            <a:r>
              <a:rPr lang="en-US" dirty="0" smtClean="0">
                <a:solidFill>
                  <a:schemeClr val="accent2">
                    <a:lumMod val="75000"/>
                  </a:schemeClr>
                </a:solidFill>
              </a:rPr>
              <a:t>.</a:t>
            </a:r>
            <a:endParaRPr lang="en-US" dirty="0">
              <a:solidFill>
                <a:schemeClr val="accent2">
                  <a:lumMod val="75000"/>
                </a:schemeClr>
              </a:solidFill>
            </a:endParaRPr>
          </a:p>
        </p:txBody>
      </p:sp>
    </p:spTree>
    <p:extLst>
      <p:ext uri="{BB962C8B-B14F-4D97-AF65-F5344CB8AC3E}">
        <p14:creationId xmlns:p14="http://schemas.microsoft.com/office/powerpoint/2010/main" val="2854533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val="2411379190"/>
              </p:ext>
            </p:extLst>
          </p:nvPr>
        </p:nvGraphicFramePr>
        <p:xfrm>
          <a:off x="990599" y="1295397"/>
          <a:ext cx="7010401" cy="4191005"/>
        </p:xfrm>
        <a:graphic>
          <a:graphicData uri="http://schemas.openxmlformats.org/drawingml/2006/table">
            <a:tbl>
              <a:tblPr>
                <a:tableStyleId>{5C22544A-7EE6-4342-B048-85BDC9FD1C3A}</a:tableStyleId>
              </a:tblPr>
              <a:tblGrid>
                <a:gridCol w="805352"/>
                <a:gridCol w="1840806"/>
                <a:gridCol w="1737260"/>
                <a:gridCol w="805352"/>
                <a:gridCol w="805352"/>
                <a:gridCol w="1016279"/>
              </a:tblGrid>
              <a:tr h="1000285">
                <a:tc gridSpan="6">
                  <a:txBody>
                    <a:bodyPr/>
                    <a:lstStyle/>
                    <a:p>
                      <a:pPr algn="ctr" fontAlgn="ctr"/>
                      <a:r>
                        <a:rPr lang="en-US" sz="1600" b="1" u="none" strike="noStrike" dirty="0">
                          <a:effectLst/>
                        </a:rPr>
                        <a:t>Concrete for Columns for Basement Floor</a:t>
                      </a:r>
                      <a:endParaRPr lang="en-US" sz="16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19072">
                <a:tc>
                  <a:txBody>
                    <a:bodyPr/>
                    <a:lstStyle/>
                    <a:p>
                      <a:pPr algn="ctr" fontAlgn="ctr"/>
                      <a:r>
                        <a:rPr lang="en-US" sz="1200" u="none" strike="noStrike">
                          <a:effectLst/>
                        </a:rPr>
                        <a:t>Column </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Number</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Length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Width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Depth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Volume</a:t>
                      </a:r>
                      <a:endParaRPr lang="en-US" sz="1200" b="0" i="0" u="none" strike="noStrike">
                        <a:solidFill>
                          <a:srgbClr val="000000"/>
                        </a:solidFill>
                        <a:effectLst/>
                        <a:latin typeface="Times New Roman"/>
                      </a:endParaRPr>
                    </a:p>
                  </a:txBody>
                  <a:tcPr marL="7620" marR="7620" marT="7620" marB="0" anchor="ctr"/>
                </a:tc>
              </a:tr>
              <a:tr h="319072">
                <a:tc>
                  <a:txBody>
                    <a:bodyPr/>
                    <a:lstStyle/>
                    <a:p>
                      <a:pPr algn="ctr" fontAlgn="ctr"/>
                      <a:r>
                        <a:rPr lang="en-US" sz="1200" u="none" strike="noStrike">
                          <a:effectLst/>
                        </a:rPr>
                        <a:t>C1</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0.91</a:t>
                      </a:r>
                      <a:endParaRPr lang="ar-SA" sz="1200" b="0" i="0" u="none" strike="noStrike">
                        <a:solidFill>
                          <a:srgbClr val="000000"/>
                        </a:solidFill>
                        <a:effectLst/>
                        <a:latin typeface="Times New Roman"/>
                      </a:endParaRPr>
                    </a:p>
                  </a:txBody>
                  <a:tcPr marL="7620" marR="7620" marT="7620" marB="0" anchor="ctr"/>
                </a:tc>
              </a:tr>
              <a:tr h="319072">
                <a:tc>
                  <a:txBody>
                    <a:bodyPr/>
                    <a:lstStyle/>
                    <a:p>
                      <a:pPr algn="ctr" fontAlgn="ctr"/>
                      <a:r>
                        <a:rPr lang="en-US" sz="1200" u="none" strike="noStrike">
                          <a:effectLst/>
                        </a:rPr>
                        <a:t>C2</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7.00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4.08</a:t>
                      </a:r>
                      <a:endParaRPr lang="ar-SA" sz="1200" b="0" i="0" u="none" strike="noStrike">
                        <a:solidFill>
                          <a:srgbClr val="000000"/>
                        </a:solidFill>
                        <a:effectLst/>
                        <a:latin typeface="Times New Roman"/>
                      </a:endParaRPr>
                    </a:p>
                  </a:txBody>
                  <a:tcPr marL="7620" marR="7620" marT="7620" marB="0" anchor="ctr"/>
                </a:tc>
              </a:tr>
              <a:tr h="319072">
                <a:tc>
                  <a:txBody>
                    <a:bodyPr/>
                    <a:lstStyle/>
                    <a:p>
                      <a:pPr algn="ctr" fontAlgn="ctr"/>
                      <a:r>
                        <a:rPr lang="en-US" sz="1200" u="none" strike="noStrike">
                          <a:effectLst/>
                        </a:rPr>
                        <a:t>C3</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r>
              <a:tr h="319072">
                <a:tc>
                  <a:txBody>
                    <a:bodyPr/>
                    <a:lstStyle/>
                    <a:p>
                      <a:pPr algn="ctr" fontAlgn="ctr"/>
                      <a:r>
                        <a:rPr lang="en-US" sz="1200" u="none" strike="noStrike">
                          <a:effectLst/>
                        </a:rPr>
                        <a:t>C4</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0.30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1.20</a:t>
                      </a:r>
                      <a:endParaRPr lang="ar-SA" sz="1200" b="0" i="0" u="none" strike="noStrike" dirty="0">
                        <a:solidFill>
                          <a:srgbClr val="000000"/>
                        </a:solidFill>
                        <a:effectLst/>
                        <a:latin typeface="Times New Roman"/>
                      </a:endParaRPr>
                    </a:p>
                  </a:txBody>
                  <a:tcPr marL="7620" marR="7620" marT="7620" marB="0" anchor="ctr"/>
                </a:tc>
              </a:tr>
              <a:tr h="319072">
                <a:tc>
                  <a:txBody>
                    <a:bodyPr/>
                    <a:lstStyle/>
                    <a:p>
                      <a:pPr algn="ctr" fontAlgn="ctr"/>
                      <a:r>
                        <a:rPr lang="en-US" sz="1200" u="none" strike="noStrike">
                          <a:effectLst/>
                        </a:rPr>
                        <a:t>C5</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1.27</a:t>
                      </a:r>
                      <a:endParaRPr lang="ar-SA" sz="1200" b="0" i="0" u="none" strike="noStrike">
                        <a:solidFill>
                          <a:srgbClr val="000000"/>
                        </a:solidFill>
                        <a:effectLst/>
                        <a:latin typeface="Times New Roman"/>
                      </a:endParaRPr>
                    </a:p>
                  </a:txBody>
                  <a:tcPr marL="7620" marR="7620" marT="7620" marB="0" anchor="ctr"/>
                </a:tc>
              </a:tr>
              <a:tr h="319072">
                <a:tc>
                  <a:txBody>
                    <a:bodyPr/>
                    <a:lstStyle/>
                    <a:p>
                      <a:pPr algn="ctr" fontAlgn="ctr"/>
                      <a:r>
                        <a:rPr lang="en-US" sz="1200" u="none" strike="noStrike">
                          <a:effectLst/>
                        </a:rPr>
                        <a:t>C6</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0.73</a:t>
                      </a:r>
                      <a:endParaRPr lang="ar-SA" sz="1200" b="0" i="0" u="none" strike="noStrike">
                        <a:solidFill>
                          <a:srgbClr val="000000"/>
                        </a:solidFill>
                        <a:effectLst/>
                        <a:latin typeface="Times New Roman"/>
                      </a:endParaRPr>
                    </a:p>
                  </a:txBody>
                  <a:tcPr marL="7620" marR="7620" marT="7620" marB="0" anchor="ctr"/>
                </a:tc>
              </a:tr>
              <a:tr h="319072">
                <a:tc>
                  <a:txBody>
                    <a:bodyPr/>
                    <a:lstStyle/>
                    <a:p>
                      <a:pPr algn="ctr" fontAlgn="ctr"/>
                      <a:r>
                        <a:rPr lang="en-US" sz="1200" u="none" strike="noStrike">
                          <a:effectLst/>
                        </a:rPr>
                        <a:t>SW1</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14.70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10.70</a:t>
                      </a:r>
                      <a:endParaRPr lang="ar-SA" sz="1200" b="0" i="0" u="none" strike="noStrike">
                        <a:solidFill>
                          <a:srgbClr val="000000"/>
                        </a:solidFill>
                        <a:effectLst/>
                        <a:latin typeface="Times New Roman"/>
                      </a:endParaRPr>
                    </a:p>
                  </a:txBody>
                  <a:tcPr marL="7620" marR="7620" marT="7620" marB="0" anchor="ctr"/>
                </a:tc>
              </a:tr>
              <a:tr h="319072">
                <a:tc>
                  <a:txBody>
                    <a:bodyPr/>
                    <a:lstStyle/>
                    <a:p>
                      <a:pPr algn="ctr" fontAlgn="ctr"/>
                      <a:r>
                        <a:rPr lang="en-US" sz="1200" u="none" strike="noStrike">
                          <a:effectLst/>
                        </a:rPr>
                        <a:t>SW2</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5.95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5.41</a:t>
                      </a:r>
                      <a:endParaRPr lang="ar-SA" sz="1200" b="0" i="0" u="none" strike="noStrike">
                        <a:solidFill>
                          <a:srgbClr val="000000"/>
                        </a:solidFill>
                        <a:effectLst/>
                        <a:latin typeface="Times New Roman"/>
                      </a:endParaRPr>
                    </a:p>
                  </a:txBody>
                  <a:tcPr marL="7620" marR="7620" marT="7620" marB="0" anchor="ctr"/>
                </a:tc>
              </a:tr>
              <a:tr h="319072">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en-US" sz="1200" b="1" u="none" strike="noStrike" dirty="0">
                          <a:effectLst/>
                        </a:rPr>
                        <a:t>Sum</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27.95</a:t>
                      </a:r>
                      <a:endParaRPr lang="ar-SA" sz="1200" b="0" i="0" u="none" strike="noStrike" dirty="0">
                        <a:solidFill>
                          <a:srgbClr val="000000"/>
                        </a:solidFill>
                        <a:effectLst/>
                        <a:latin typeface="Times New Roman"/>
                      </a:endParaRPr>
                    </a:p>
                  </a:txBody>
                  <a:tcPr marL="7620" marR="7620" marT="7620" marB="0" anchor="ctr"/>
                </a:tc>
              </a:tr>
            </a:tbl>
          </a:graphicData>
        </a:graphic>
      </p:graphicFrame>
    </p:spTree>
    <p:extLst>
      <p:ext uri="{BB962C8B-B14F-4D97-AF65-F5344CB8AC3E}">
        <p14:creationId xmlns:p14="http://schemas.microsoft.com/office/powerpoint/2010/main" val="13192650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3050353733"/>
              </p:ext>
            </p:extLst>
          </p:nvPr>
        </p:nvGraphicFramePr>
        <p:xfrm>
          <a:off x="914398" y="793774"/>
          <a:ext cx="7315201" cy="5527270"/>
        </p:xfrm>
        <a:graphic>
          <a:graphicData uri="http://schemas.openxmlformats.org/drawingml/2006/table">
            <a:tbl>
              <a:tblPr>
                <a:tableStyleId>{5C22544A-7EE6-4342-B048-85BDC9FD1C3A}</a:tableStyleId>
              </a:tblPr>
              <a:tblGrid>
                <a:gridCol w="718181"/>
                <a:gridCol w="1641562"/>
                <a:gridCol w="1549224"/>
                <a:gridCol w="718181"/>
                <a:gridCol w="718181"/>
                <a:gridCol w="718181"/>
                <a:gridCol w="1251691"/>
              </a:tblGrid>
              <a:tr h="273243">
                <a:tc gridSpan="7">
                  <a:txBody>
                    <a:bodyPr/>
                    <a:lstStyle/>
                    <a:p>
                      <a:pPr marL="0" algn="ctr" defTabSz="914400" rtl="1" eaLnBrk="1" fontAlgn="ctr" latinLnBrk="0" hangingPunct="1"/>
                      <a:r>
                        <a:rPr lang="en-US" sz="800" u="none" strike="noStrike" kern="1200" dirty="0">
                          <a:solidFill>
                            <a:schemeClr val="dk1"/>
                          </a:solidFill>
                          <a:effectLst/>
                          <a:latin typeface="+mn-lt"/>
                          <a:ea typeface="+mn-ea"/>
                          <a:cs typeface="+mn-cs"/>
                        </a:rPr>
                        <a:t>Reinforcement for Columns for Basement Floor</a:t>
                      </a:r>
                    </a:p>
                  </a:txBody>
                  <a:tcPr marL="2720" marR="2720" marT="272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22932">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Column</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Number of Column</a:t>
                      </a:r>
                    </a:p>
                  </a:txBody>
                  <a:tcPr marL="2720" marR="2720" marT="2720" marB="0" anchor="b"/>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Number of Bar</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Length</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Density</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Weight</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Steel</a:t>
                      </a:r>
                    </a:p>
                  </a:txBody>
                  <a:tcPr marL="2720" marR="2720" marT="2720" marB="0" anchor="ctr"/>
                </a:tc>
              </a:tr>
              <a:tr h="122932">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C1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10</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4.55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1.21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110.10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Main Steel</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1.46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43.80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a:t>
                      </a:r>
                    </a:p>
                  </a:txBody>
                  <a:tcPr marL="2720" marR="2720" marT="2720" marB="0" anchor="ctr"/>
                </a:tc>
              </a:tr>
              <a:tr h="157775">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1.46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14.58</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a:t>
                      </a:r>
                    </a:p>
                  </a:txBody>
                  <a:tcPr marL="2720" marR="2720" marT="2720" marB="0" anchor="ctr"/>
                </a:tc>
              </a:tr>
              <a:tr h="122932">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C2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7</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4.55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1.58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704.63</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Main Steel</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7</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1.56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163.80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1</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7</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1.56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54.51</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1</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7</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1.26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132.30</a:t>
                      </a:r>
                    </a:p>
                  </a:txBody>
                  <a:tcPr marL="2720" marR="2720" marT="2720" marB="0" anchor="ctr"/>
                </a:tc>
                <a:tc>
                  <a:txBody>
                    <a:bodyPr/>
                    <a:lstStyle/>
                    <a:p>
                      <a:pPr marL="0" algn="ctr" defTabSz="914400" rtl="1" eaLnBrk="1" fontAlgn="ctr" latinLnBrk="0" hangingPunct="1"/>
                      <a:r>
                        <a:rPr lang="en-US" sz="800" u="none" strike="noStrike" kern="1200" dirty="0">
                          <a:solidFill>
                            <a:schemeClr val="dk1"/>
                          </a:solidFill>
                          <a:effectLst/>
                          <a:latin typeface="+mn-lt"/>
                          <a:ea typeface="+mn-ea"/>
                          <a:cs typeface="+mn-cs"/>
                        </a:rPr>
                        <a:t>Dense Stirrup 2</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7</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1.26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44.03</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2</a:t>
                      </a:r>
                    </a:p>
                  </a:txBody>
                  <a:tcPr marL="2720" marR="2720" marT="2720" marB="0" anchor="ctr"/>
                </a:tc>
              </a:tr>
              <a:tr h="122932">
                <a:tc>
                  <a:txBody>
                    <a:bodyPr/>
                    <a:lstStyle/>
                    <a:p>
                      <a:pPr marL="0" algn="ctr" defTabSz="914400" rtl="1" eaLnBrk="1" fontAlgn="ctr" latinLnBrk="0" hangingPunct="1"/>
                      <a:r>
                        <a:rPr lang="en-US" sz="800" u="none" strike="noStrike" kern="1200" dirty="0">
                          <a:solidFill>
                            <a:schemeClr val="dk1"/>
                          </a:solidFill>
                          <a:effectLst/>
                          <a:latin typeface="+mn-lt"/>
                          <a:ea typeface="+mn-ea"/>
                          <a:cs typeface="+mn-cs"/>
                        </a:rPr>
                        <a:t>C3</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20</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4.55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1.21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440.40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Main Steel</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1.96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117.60</a:t>
                      </a:r>
                    </a:p>
                  </a:txBody>
                  <a:tcPr marL="2720" marR="2720" marT="2720" marB="0" anchor="ctr"/>
                </a:tc>
                <a:tc>
                  <a:txBody>
                    <a:bodyPr/>
                    <a:lstStyle/>
                    <a:p>
                      <a:pPr marL="0" algn="ctr" defTabSz="914400" rtl="1" eaLnBrk="1" fontAlgn="ctr" latinLnBrk="0" hangingPunct="1"/>
                      <a:r>
                        <a:rPr lang="en-US" sz="800" u="none" strike="noStrike" kern="1200" dirty="0">
                          <a:solidFill>
                            <a:schemeClr val="dk1"/>
                          </a:solidFill>
                          <a:effectLst/>
                          <a:latin typeface="+mn-lt"/>
                          <a:ea typeface="+mn-ea"/>
                          <a:cs typeface="+mn-cs"/>
                        </a:rPr>
                        <a:t>Dense stirrup 1</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1.96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39.14</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1</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1.3</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78.00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2</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1.3</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25.96</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2</a:t>
                      </a:r>
                    </a:p>
                  </a:txBody>
                  <a:tcPr marL="2720" marR="2720" marT="2720" marB="0" anchor="ctr"/>
                </a:tc>
              </a:tr>
              <a:tr h="122932">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C4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4.55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1.21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121.11</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Main Steel</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1.84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27.60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1</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1.84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9.18</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1</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1.806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27.09</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2</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1.806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9.02</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2</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1.93</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28.95</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3</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1.93</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9.63</a:t>
                      </a:r>
                    </a:p>
                  </a:txBody>
                  <a:tcPr marL="2720" marR="2720" marT="2720" marB="0" anchor="ctr"/>
                </a:tc>
                <a:tc>
                  <a:txBody>
                    <a:bodyPr/>
                    <a:lstStyle/>
                    <a:p>
                      <a:pPr marL="0" algn="ctr" defTabSz="914400" rtl="1" eaLnBrk="1" fontAlgn="ctr" latinLnBrk="0" hangingPunct="1"/>
                      <a:r>
                        <a:rPr lang="en-US" sz="800" u="none" strike="noStrike" kern="1200" dirty="0">
                          <a:solidFill>
                            <a:schemeClr val="dk1"/>
                          </a:solidFill>
                          <a:effectLst/>
                          <a:latin typeface="+mn-lt"/>
                          <a:ea typeface="+mn-ea"/>
                          <a:cs typeface="+mn-cs"/>
                        </a:rPr>
                        <a:t>Not dense stirrup 3</a:t>
                      </a:r>
                    </a:p>
                  </a:txBody>
                  <a:tcPr marL="2720" marR="2720" marT="2720" marB="0" anchor="ctr"/>
                </a:tc>
              </a:tr>
              <a:tr h="122932">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C5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4.55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1.21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154.14</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Main Steel</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2.18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32.70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1</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2.18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10.88</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1</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2.18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32.70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2</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2.18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10.88</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2</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1.93</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28.95</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3</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1.93</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9.63</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3</a:t>
                      </a:r>
                    </a:p>
                  </a:txBody>
                  <a:tcPr marL="2720" marR="2720" marT="2720" marB="0" anchor="ctr"/>
                </a:tc>
              </a:tr>
              <a:tr h="122932">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C6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4.55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1.58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100.66</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Main Steel</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2.14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32.10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1</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2.14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10.68</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1</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2.04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30.60</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Dense Stirrup 2</a:t>
                      </a:r>
                    </a:p>
                  </a:txBody>
                  <a:tcPr marL="2720" marR="2720" marT="2720" marB="0" anchor="ctr"/>
                </a:tc>
              </a:tr>
              <a:tr h="16869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8</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2.04</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0.62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10.18</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Not dense stirrup 2</a:t>
                      </a:r>
                    </a:p>
                  </a:txBody>
                  <a:tcPr marL="2720" marR="2720" marT="2720" marB="0" anchor="ctr"/>
                </a:tc>
              </a:tr>
              <a:tr h="122932">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SW1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177</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4.55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1.21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974.37</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Vertical </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14.70</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0.89</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601.07</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Horizontal</a:t>
                      </a:r>
                    </a:p>
                  </a:txBody>
                  <a:tcPr marL="2720" marR="2720" marT="2720" marB="0" anchor="ctr"/>
                </a:tc>
              </a:tr>
              <a:tr h="122932">
                <a:tc>
                  <a:txBody>
                    <a:bodyPr/>
                    <a:lstStyle/>
                    <a:p>
                      <a:pPr marL="0" algn="ctr" defTabSz="914400" rtl="1" eaLnBrk="1" fontAlgn="ctr" latinLnBrk="0" hangingPunct="1"/>
                      <a:r>
                        <a:rPr lang="en-US" sz="800" u="none" strike="noStrike" kern="1200" dirty="0">
                          <a:solidFill>
                            <a:schemeClr val="dk1"/>
                          </a:solidFill>
                          <a:effectLst/>
                          <a:latin typeface="+mn-lt"/>
                          <a:ea typeface="+mn-ea"/>
                          <a:cs typeface="+mn-cs"/>
                        </a:rPr>
                        <a:t>SW2</a:t>
                      </a:r>
                    </a:p>
                  </a:txBody>
                  <a:tcPr marL="2720" marR="2720" marT="2720" marB="0" anchor="ctr"/>
                </a:tc>
                <a:tc>
                  <a:txBody>
                    <a:bodyPr/>
                    <a:lstStyle/>
                    <a:p>
                      <a:pPr marL="0" algn="ctr" defTabSz="914400" rtl="1" eaLnBrk="1" fontAlgn="ctr" latinLnBrk="0" hangingPunct="1"/>
                      <a:r>
                        <a:rPr lang="ar-SA" sz="800" u="none" strike="noStrike" kern="1200" dirty="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72</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4.55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1.21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396.36</a:t>
                      </a:r>
                    </a:p>
                  </a:txBody>
                  <a:tcPr marL="2720" marR="2720" marT="2720" marB="0" anchor="ctr"/>
                </a:tc>
                <a:tc>
                  <a:txBody>
                    <a:bodyPr/>
                    <a:lstStyle/>
                    <a:p>
                      <a:pPr marL="0" algn="ctr" defTabSz="914400" rtl="1" eaLnBrk="1" fontAlgn="ctr" latinLnBrk="0" hangingPunct="1"/>
                      <a:r>
                        <a:rPr lang="en-US" sz="800" u="none" strike="noStrike" kern="1200">
                          <a:solidFill>
                            <a:schemeClr val="dk1"/>
                          </a:solidFill>
                          <a:effectLst/>
                          <a:latin typeface="+mn-lt"/>
                          <a:ea typeface="+mn-ea"/>
                          <a:cs typeface="+mn-cs"/>
                        </a:rPr>
                        <a:t>Vertical </a:t>
                      </a:r>
                    </a:p>
                  </a:txBody>
                  <a:tcPr marL="2720" marR="2720" marT="2720" marB="0" anchor="ctr"/>
                </a:tc>
              </a:tr>
              <a:tr h="122932">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 </a:t>
                      </a:r>
                    </a:p>
                  </a:txBody>
                  <a:tcPr marL="2720" marR="2720" marT="2720" marB="0" anchor="ctr"/>
                </a:tc>
                <a:tc>
                  <a:txBody>
                    <a:bodyPr/>
                    <a:lstStyle/>
                    <a:p>
                      <a:pPr marL="0" algn="ctr" defTabSz="914400" rtl="1" eaLnBrk="1" fontAlgn="ctr" latinLnBrk="0" hangingPunct="1"/>
                      <a:r>
                        <a:rPr lang="ar-SA" sz="800" u="none" strike="noStrike" kern="1200" dirty="0">
                          <a:solidFill>
                            <a:schemeClr val="dk1"/>
                          </a:solidFill>
                          <a:effectLst/>
                          <a:latin typeface="+mn-lt"/>
                          <a:ea typeface="+mn-ea"/>
                          <a:cs typeface="+mn-cs"/>
                        </a:rPr>
                        <a:t>1</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46</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5.95</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0.89</a:t>
                      </a:r>
                    </a:p>
                  </a:txBody>
                  <a:tcPr marL="2720" marR="2720" marT="2720" marB="0" anchor="ctr"/>
                </a:tc>
                <a:tc>
                  <a:txBody>
                    <a:bodyPr/>
                    <a:lstStyle/>
                    <a:p>
                      <a:pPr marL="0" algn="ctr" defTabSz="914400" rtl="1" eaLnBrk="1" fontAlgn="ctr" latinLnBrk="0" hangingPunct="1"/>
                      <a:r>
                        <a:rPr lang="ar-SA" sz="800" u="none" strike="noStrike" kern="1200">
                          <a:solidFill>
                            <a:schemeClr val="dk1"/>
                          </a:solidFill>
                          <a:effectLst/>
                          <a:latin typeface="+mn-lt"/>
                          <a:ea typeface="+mn-ea"/>
                          <a:cs typeface="+mn-cs"/>
                        </a:rPr>
                        <a:t>243.29</a:t>
                      </a:r>
                    </a:p>
                  </a:txBody>
                  <a:tcPr marL="2720" marR="2720" marT="2720" marB="0" anchor="ctr"/>
                </a:tc>
                <a:tc>
                  <a:txBody>
                    <a:bodyPr/>
                    <a:lstStyle/>
                    <a:p>
                      <a:pPr marL="0" algn="ctr" defTabSz="914400" rtl="1" eaLnBrk="1" fontAlgn="ctr" latinLnBrk="0" hangingPunct="1"/>
                      <a:r>
                        <a:rPr lang="en-US" sz="800" u="none" strike="noStrike" kern="1200" dirty="0">
                          <a:solidFill>
                            <a:schemeClr val="dk1"/>
                          </a:solidFill>
                          <a:effectLst/>
                          <a:latin typeface="+mn-lt"/>
                          <a:ea typeface="+mn-ea"/>
                          <a:cs typeface="+mn-cs"/>
                        </a:rPr>
                        <a:t>Horizontal</a:t>
                      </a:r>
                    </a:p>
                  </a:txBody>
                  <a:tcPr marL="2720" marR="2720" marT="2720" marB="0" anchor="ctr"/>
                </a:tc>
              </a:tr>
              <a:tr h="122932">
                <a:tc>
                  <a:txBody>
                    <a:bodyPr/>
                    <a:lstStyle/>
                    <a:p>
                      <a:pPr marL="0" algn="ctr" defTabSz="914400" rtl="1" eaLnBrk="1" fontAlgn="ctr" latinLnBrk="0" hangingPunct="1"/>
                      <a:endParaRPr lang="ar-SA" sz="800" u="none" strike="noStrike" kern="1200">
                        <a:solidFill>
                          <a:schemeClr val="dk1"/>
                        </a:solidFill>
                        <a:effectLst/>
                        <a:latin typeface="+mn-lt"/>
                        <a:ea typeface="+mn-ea"/>
                        <a:cs typeface="+mn-cs"/>
                      </a:endParaRPr>
                    </a:p>
                  </a:txBody>
                  <a:tcPr marL="2720" marR="2720" marT="2720" marB="0" anchor="ctr"/>
                </a:tc>
                <a:tc>
                  <a:txBody>
                    <a:bodyPr/>
                    <a:lstStyle/>
                    <a:p>
                      <a:pPr marL="0" algn="ctr" defTabSz="914400" rtl="1" eaLnBrk="1" fontAlgn="ctr" latinLnBrk="0" hangingPunct="1"/>
                      <a:endParaRPr lang="ar-SA" sz="800" u="none" strike="noStrike" kern="1200">
                        <a:solidFill>
                          <a:schemeClr val="dk1"/>
                        </a:solidFill>
                        <a:effectLst/>
                        <a:latin typeface="+mn-lt"/>
                        <a:ea typeface="+mn-ea"/>
                        <a:cs typeface="+mn-cs"/>
                      </a:endParaRPr>
                    </a:p>
                  </a:txBody>
                  <a:tcPr marL="2720" marR="2720" marT="2720" marB="0" anchor="ctr"/>
                </a:tc>
                <a:tc>
                  <a:txBody>
                    <a:bodyPr/>
                    <a:lstStyle/>
                    <a:p>
                      <a:pPr marL="0" algn="ctr" defTabSz="914400" rtl="1" eaLnBrk="1" fontAlgn="ctr" latinLnBrk="0" hangingPunct="1"/>
                      <a:endParaRPr lang="ar-SA" sz="800" u="none" strike="noStrike" kern="1200" dirty="0">
                        <a:solidFill>
                          <a:schemeClr val="dk1"/>
                        </a:solidFill>
                        <a:effectLst/>
                        <a:latin typeface="+mn-lt"/>
                        <a:ea typeface="+mn-ea"/>
                        <a:cs typeface="+mn-cs"/>
                      </a:endParaRPr>
                    </a:p>
                  </a:txBody>
                  <a:tcPr marL="2720" marR="2720" marT="2720" marB="0" anchor="ctr"/>
                </a:tc>
                <a:tc>
                  <a:txBody>
                    <a:bodyPr/>
                    <a:lstStyle/>
                    <a:p>
                      <a:pPr marL="0" algn="ctr" defTabSz="914400" rtl="1" eaLnBrk="1" fontAlgn="ctr" latinLnBrk="0" hangingPunct="1"/>
                      <a:endParaRPr lang="ar-SA" sz="800" u="none" strike="noStrike" kern="1200">
                        <a:solidFill>
                          <a:schemeClr val="dk1"/>
                        </a:solidFill>
                        <a:effectLst/>
                        <a:latin typeface="+mn-lt"/>
                        <a:ea typeface="+mn-ea"/>
                        <a:cs typeface="+mn-cs"/>
                      </a:endParaRPr>
                    </a:p>
                  </a:txBody>
                  <a:tcPr marL="2720" marR="2720" marT="2720" marB="0" anchor="ctr"/>
                </a:tc>
                <a:tc>
                  <a:txBody>
                    <a:bodyPr/>
                    <a:lstStyle/>
                    <a:p>
                      <a:pPr marL="0" algn="ctr" defTabSz="914400" rtl="1" eaLnBrk="1" fontAlgn="ctr" latinLnBrk="0" hangingPunct="1"/>
                      <a:r>
                        <a:rPr lang="en-US" sz="800" u="none" strike="noStrike" kern="1200" dirty="0">
                          <a:solidFill>
                            <a:schemeClr val="dk1"/>
                          </a:solidFill>
                          <a:effectLst/>
                          <a:latin typeface="+mn-lt"/>
                          <a:ea typeface="+mn-ea"/>
                          <a:cs typeface="+mn-cs"/>
                        </a:rPr>
                        <a:t>Sum</a:t>
                      </a:r>
                    </a:p>
                  </a:txBody>
                  <a:tcPr marL="2720" marR="2720" marT="2720" marB="0" anchor="ctr"/>
                </a:tc>
                <a:tc gridSpan="2">
                  <a:txBody>
                    <a:bodyPr/>
                    <a:lstStyle/>
                    <a:p>
                      <a:pPr marL="0" algn="ctr" defTabSz="914400" rtl="1" eaLnBrk="1" fontAlgn="ctr" latinLnBrk="0" hangingPunct="1"/>
                      <a:r>
                        <a:rPr lang="ar-SA" sz="800" u="none" strike="noStrike" kern="1200" dirty="0">
                          <a:solidFill>
                            <a:schemeClr val="dk1"/>
                          </a:solidFill>
                          <a:effectLst/>
                          <a:latin typeface="+mn-lt"/>
                          <a:ea typeface="+mn-ea"/>
                          <a:cs typeface="+mn-cs"/>
                        </a:rPr>
                        <a:t>4880.61</a:t>
                      </a:r>
                    </a:p>
                  </a:txBody>
                  <a:tcPr marL="2720" marR="2720" marT="2720" marB="0" anchor="ctr"/>
                </a:tc>
                <a:tc hMerge="1">
                  <a:txBody>
                    <a:bodyPr/>
                    <a:lstStyle/>
                    <a:p>
                      <a:pPr rtl="1"/>
                      <a:endParaRPr lang="ar-SA"/>
                    </a:p>
                  </a:txBody>
                  <a:tcPr/>
                </a:tc>
              </a:tr>
            </a:tbl>
          </a:graphicData>
        </a:graphic>
      </p:graphicFrame>
    </p:spTree>
    <p:extLst>
      <p:ext uri="{BB962C8B-B14F-4D97-AF65-F5344CB8AC3E}">
        <p14:creationId xmlns:p14="http://schemas.microsoft.com/office/powerpoint/2010/main" val="1341512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2322715569"/>
              </p:ext>
            </p:extLst>
          </p:nvPr>
        </p:nvGraphicFramePr>
        <p:xfrm>
          <a:off x="685800" y="1295400"/>
          <a:ext cx="4724398" cy="3886201"/>
        </p:xfrm>
        <a:graphic>
          <a:graphicData uri="http://schemas.openxmlformats.org/drawingml/2006/table">
            <a:tbl>
              <a:tblPr>
                <a:tableStyleId>{5C22544A-7EE6-4342-B048-85BDC9FD1C3A}</a:tableStyleId>
              </a:tblPr>
              <a:tblGrid>
                <a:gridCol w="684223"/>
                <a:gridCol w="684223"/>
                <a:gridCol w="684223"/>
                <a:gridCol w="684223"/>
                <a:gridCol w="1124081"/>
                <a:gridCol w="863425"/>
              </a:tblGrid>
              <a:tr h="353291">
                <a:tc gridSpan="6">
                  <a:txBody>
                    <a:bodyPr/>
                    <a:lstStyle/>
                    <a:p>
                      <a:pPr algn="ctr" fontAlgn="ctr"/>
                      <a:r>
                        <a:rPr lang="en-US" sz="1600" b="1" u="none" strike="noStrike" dirty="0">
                          <a:effectLst/>
                        </a:rPr>
                        <a:t>Formwork for Columns for Basement Floor</a:t>
                      </a:r>
                      <a:endParaRPr lang="en-US" sz="16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53291">
                <a:tc>
                  <a:txBody>
                    <a:bodyPr/>
                    <a:lstStyle/>
                    <a:p>
                      <a:pPr algn="ctr" fontAlgn="ctr"/>
                      <a:r>
                        <a:rPr lang="en-US" sz="1200" u="none" strike="noStrike">
                          <a:effectLst/>
                        </a:rPr>
                        <a:t>Column </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Number</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Length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Width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Depth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Area</a:t>
                      </a:r>
                      <a:endParaRPr lang="en-US" sz="1200" b="0" i="0" u="none" strike="noStrike">
                        <a:solidFill>
                          <a:srgbClr val="000000"/>
                        </a:solidFill>
                        <a:effectLst/>
                        <a:latin typeface="Times New Roman"/>
                      </a:endParaRPr>
                    </a:p>
                  </a:txBody>
                  <a:tcPr marL="7620" marR="7620" marT="7620" marB="0" anchor="ctr"/>
                </a:tc>
              </a:tr>
              <a:tr h="353291">
                <a:tc>
                  <a:txBody>
                    <a:bodyPr/>
                    <a:lstStyle/>
                    <a:p>
                      <a:pPr algn="ctr" fontAlgn="ctr"/>
                      <a:r>
                        <a:rPr lang="en-US" sz="1200" u="none" strike="noStrike">
                          <a:effectLst/>
                        </a:rPr>
                        <a:t>C1</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10.92</a:t>
                      </a:r>
                      <a:endParaRPr lang="ar-SA" sz="1200" b="0" i="0" u="none" strike="noStrike">
                        <a:solidFill>
                          <a:srgbClr val="000000"/>
                        </a:solidFill>
                        <a:effectLst/>
                        <a:latin typeface="Times New Roman"/>
                      </a:endParaRPr>
                    </a:p>
                  </a:txBody>
                  <a:tcPr marL="7620" marR="7620" marT="7620" marB="0" anchor="ctr"/>
                </a:tc>
              </a:tr>
              <a:tr h="353291">
                <a:tc>
                  <a:txBody>
                    <a:bodyPr/>
                    <a:lstStyle/>
                    <a:p>
                      <a:pPr algn="ctr" fontAlgn="ctr"/>
                      <a:r>
                        <a:rPr lang="en-US" sz="1200" u="none" strike="noStrike">
                          <a:effectLst/>
                        </a:rPr>
                        <a:t>C2</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7.00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40.77</a:t>
                      </a:r>
                      <a:endParaRPr lang="ar-SA" sz="1200" b="0" i="0" u="none" strike="noStrike">
                        <a:solidFill>
                          <a:srgbClr val="000000"/>
                        </a:solidFill>
                        <a:effectLst/>
                        <a:latin typeface="Times New Roman"/>
                      </a:endParaRPr>
                    </a:p>
                  </a:txBody>
                  <a:tcPr marL="7620" marR="7620" marT="7620" marB="0" anchor="ctr"/>
                </a:tc>
              </a:tr>
              <a:tr h="353291">
                <a:tc>
                  <a:txBody>
                    <a:bodyPr/>
                    <a:lstStyle/>
                    <a:p>
                      <a:pPr algn="ctr" fontAlgn="ctr"/>
                      <a:r>
                        <a:rPr lang="en-US" sz="1200" u="none" strike="noStrike">
                          <a:effectLst/>
                        </a:rPr>
                        <a:t>C3</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0.50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29.12</a:t>
                      </a:r>
                      <a:endParaRPr lang="ar-SA" sz="1200" b="0" i="0" u="none" strike="noStrike">
                        <a:solidFill>
                          <a:srgbClr val="000000"/>
                        </a:solidFill>
                        <a:effectLst/>
                        <a:latin typeface="Times New Roman"/>
                      </a:endParaRPr>
                    </a:p>
                  </a:txBody>
                  <a:tcPr marL="7620" marR="7620" marT="7620" marB="0" anchor="ctr"/>
                </a:tc>
              </a:tr>
              <a:tr h="353291">
                <a:tc>
                  <a:txBody>
                    <a:bodyPr/>
                    <a:lstStyle/>
                    <a:p>
                      <a:pPr algn="ctr" fontAlgn="ctr"/>
                      <a:r>
                        <a:rPr lang="en-US" sz="1200" u="none" strike="noStrike">
                          <a:effectLst/>
                        </a:rPr>
                        <a:t>C4</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1.10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0.30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10.19</a:t>
                      </a:r>
                      <a:endParaRPr lang="ar-SA" sz="1200" b="0" i="0" u="none" strike="noStrike">
                        <a:solidFill>
                          <a:srgbClr val="000000"/>
                        </a:solidFill>
                        <a:effectLst/>
                        <a:latin typeface="Times New Roman"/>
                      </a:endParaRPr>
                    </a:p>
                  </a:txBody>
                  <a:tcPr marL="7620" marR="7620" marT="7620" marB="0" anchor="ctr"/>
                </a:tc>
              </a:tr>
              <a:tr h="353291">
                <a:tc>
                  <a:txBody>
                    <a:bodyPr/>
                    <a:lstStyle/>
                    <a:p>
                      <a:pPr algn="ctr" fontAlgn="ctr"/>
                      <a:r>
                        <a:rPr lang="en-US" sz="1200" u="none" strike="noStrike">
                          <a:effectLst/>
                        </a:rPr>
                        <a:t>C5</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7.64</a:t>
                      </a:r>
                      <a:endParaRPr lang="ar-SA" sz="1200" b="0" i="0" u="none" strike="noStrike">
                        <a:solidFill>
                          <a:srgbClr val="000000"/>
                        </a:solidFill>
                        <a:effectLst/>
                        <a:latin typeface="Times New Roman"/>
                      </a:endParaRPr>
                    </a:p>
                  </a:txBody>
                  <a:tcPr marL="7620" marR="7620" marT="7620" marB="0" anchor="ctr"/>
                </a:tc>
              </a:tr>
              <a:tr h="353291">
                <a:tc>
                  <a:txBody>
                    <a:bodyPr/>
                    <a:lstStyle/>
                    <a:p>
                      <a:pPr algn="ctr" fontAlgn="ctr"/>
                      <a:r>
                        <a:rPr lang="en-US" sz="1200" u="none" strike="noStrike">
                          <a:effectLst/>
                        </a:rPr>
                        <a:t>C6</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0.80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7.64</a:t>
                      </a:r>
                      <a:endParaRPr lang="ar-SA" sz="1200" b="0" i="0" u="none" strike="noStrike">
                        <a:solidFill>
                          <a:srgbClr val="000000"/>
                        </a:solidFill>
                        <a:effectLst/>
                        <a:latin typeface="Times New Roman"/>
                      </a:endParaRPr>
                    </a:p>
                  </a:txBody>
                  <a:tcPr marL="7620" marR="7620" marT="7620" marB="0" anchor="ctr"/>
                </a:tc>
              </a:tr>
              <a:tr h="353291">
                <a:tc>
                  <a:txBody>
                    <a:bodyPr/>
                    <a:lstStyle/>
                    <a:p>
                      <a:pPr algn="ctr" fontAlgn="ctr"/>
                      <a:r>
                        <a:rPr lang="en-US" sz="1200" u="none" strike="noStrike">
                          <a:effectLst/>
                        </a:rPr>
                        <a:t>SW1</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14.70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108.47</a:t>
                      </a:r>
                      <a:endParaRPr lang="ar-SA" sz="1200" b="0" i="0" u="none" strike="noStrike">
                        <a:solidFill>
                          <a:srgbClr val="000000"/>
                        </a:solidFill>
                        <a:effectLst/>
                        <a:latin typeface="Times New Roman"/>
                      </a:endParaRPr>
                    </a:p>
                  </a:txBody>
                  <a:tcPr marL="7620" marR="7620" marT="7620" marB="0" anchor="ctr"/>
                </a:tc>
              </a:tr>
              <a:tr h="353291">
                <a:tc>
                  <a:txBody>
                    <a:bodyPr/>
                    <a:lstStyle/>
                    <a:p>
                      <a:pPr algn="ctr" fontAlgn="ctr"/>
                      <a:r>
                        <a:rPr lang="en-US" sz="1200" u="none" strike="noStrike">
                          <a:effectLst/>
                        </a:rPr>
                        <a:t>SW2</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0.25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5.95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45.14</a:t>
                      </a:r>
                      <a:endParaRPr lang="ar-SA" sz="1200" b="0" i="0" u="none" strike="noStrike">
                        <a:solidFill>
                          <a:srgbClr val="000000"/>
                        </a:solidFill>
                        <a:effectLst/>
                        <a:latin typeface="Times New Roman"/>
                      </a:endParaRPr>
                    </a:p>
                  </a:txBody>
                  <a:tcPr marL="7620" marR="7620" marT="7620" marB="0" anchor="ctr"/>
                </a:tc>
              </a:tr>
              <a:tr h="353291">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en-US" sz="1400" b="1" u="none" strike="noStrike" dirty="0">
                          <a:effectLst/>
                        </a:rPr>
                        <a:t>Sum</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259.90</a:t>
                      </a:r>
                      <a:endParaRPr lang="ar-SA" sz="1200" b="0" i="0" u="none" strike="noStrike" dirty="0">
                        <a:solidFill>
                          <a:srgbClr val="000000"/>
                        </a:solidFill>
                        <a:effectLst/>
                        <a:latin typeface="Times New Roman"/>
                      </a:endParaRPr>
                    </a:p>
                  </a:txBody>
                  <a:tcPr marL="7620" marR="7620" marT="7620" marB="0" anchor="ctr"/>
                </a:tc>
              </a:tr>
            </a:tbl>
          </a:graphicData>
        </a:graphic>
      </p:graphicFrame>
      <p:graphicFrame>
        <p:nvGraphicFramePr>
          <p:cNvPr id="3" name="جدول 2"/>
          <p:cNvGraphicFramePr>
            <a:graphicFrameLocks noGrp="1"/>
          </p:cNvGraphicFramePr>
          <p:nvPr>
            <p:extLst>
              <p:ext uri="{D42A27DB-BD31-4B8C-83A1-F6EECF244321}">
                <p14:modId xmlns:p14="http://schemas.microsoft.com/office/powerpoint/2010/main" val="3375825196"/>
              </p:ext>
            </p:extLst>
          </p:nvPr>
        </p:nvGraphicFramePr>
        <p:xfrm>
          <a:off x="5486400" y="2514600"/>
          <a:ext cx="2971800" cy="1828800"/>
        </p:xfrm>
        <a:graphic>
          <a:graphicData uri="http://schemas.openxmlformats.org/drawingml/2006/table">
            <a:tbl>
              <a:tblPr>
                <a:tableStyleId>{5C22544A-7EE6-4342-B048-85BDC9FD1C3A}</a:tableStyleId>
              </a:tblPr>
              <a:tblGrid>
                <a:gridCol w="1974174"/>
                <a:gridCol w="484762"/>
                <a:gridCol w="512864"/>
              </a:tblGrid>
              <a:tr h="457200">
                <a:tc gridSpan="3">
                  <a:txBody>
                    <a:bodyPr/>
                    <a:lstStyle/>
                    <a:p>
                      <a:pPr algn="ctr" fontAlgn="ctr"/>
                      <a:r>
                        <a:rPr lang="en-US" sz="1600" b="1" u="none" strike="noStrike" dirty="0">
                          <a:effectLst/>
                        </a:rPr>
                        <a:t>Columns</a:t>
                      </a:r>
                      <a:endParaRPr lang="en-US" sz="12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r>
              <a:tr h="457200">
                <a:tc>
                  <a:txBody>
                    <a:bodyPr/>
                    <a:lstStyle/>
                    <a:p>
                      <a:pPr algn="ctr" fontAlgn="ctr"/>
                      <a:r>
                        <a:rPr lang="en-US" sz="1200" u="none" strike="noStrike" dirty="0">
                          <a:effectLst/>
                        </a:rPr>
                        <a:t>Formwork</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SM</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568.15</a:t>
                      </a:r>
                      <a:endParaRPr lang="ar-SA" sz="1200" b="1" i="0" u="none" strike="noStrike">
                        <a:solidFill>
                          <a:srgbClr val="000000"/>
                        </a:solidFill>
                        <a:effectLst/>
                        <a:latin typeface="Times New Roman"/>
                      </a:endParaRPr>
                    </a:p>
                  </a:txBody>
                  <a:tcPr marL="7620" marR="7620" marT="7620" marB="0" anchor="ctr"/>
                </a:tc>
              </a:tr>
              <a:tr h="457200">
                <a:tc>
                  <a:txBody>
                    <a:bodyPr/>
                    <a:lstStyle/>
                    <a:p>
                      <a:pPr algn="ctr" fontAlgn="ctr"/>
                      <a:r>
                        <a:rPr lang="en-US" sz="1200" u="none" strike="noStrike">
                          <a:effectLst/>
                        </a:rPr>
                        <a:t>Steel</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Ton</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5.516</a:t>
                      </a:r>
                      <a:endParaRPr lang="ar-SA" sz="1200" b="1" i="0" u="none" strike="noStrike">
                        <a:solidFill>
                          <a:srgbClr val="000000"/>
                        </a:solidFill>
                        <a:effectLst/>
                        <a:latin typeface="Times New Roman"/>
                      </a:endParaRPr>
                    </a:p>
                  </a:txBody>
                  <a:tcPr marL="7620" marR="7620" marT="7620" marB="0" anchor="ctr"/>
                </a:tc>
              </a:tr>
              <a:tr h="457200">
                <a:tc>
                  <a:txBody>
                    <a:bodyPr/>
                    <a:lstStyle/>
                    <a:p>
                      <a:pPr algn="ctr" fontAlgn="ctr"/>
                      <a:r>
                        <a:rPr lang="en-US" sz="1200" u="none" strike="noStrike" dirty="0">
                          <a:effectLst/>
                        </a:rPr>
                        <a:t>Concrete</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CM</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59.42</a:t>
                      </a:r>
                      <a:endParaRPr lang="ar-SA" sz="1200" b="1" i="0" u="none" strike="noStrike" dirty="0">
                        <a:solidFill>
                          <a:srgbClr val="000000"/>
                        </a:solidFill>
                        <a:effectLst/>
                        <a:latin typeface="Times New Roman"/>
                      </a:endParaRPr>
                    </a:p>
                  </a:txBody>
                  <a:tcPr marL="7620" marR="7620" marT="7620" marB="0" anchor="ctr"/>
                </a:tc>
              </a:tr>
            </a:tbl>
          </a:graphicData>
        </a:graphic>
      </p:graphicFrame>
    </p:spTree>
    <p:extLst>
      <p:ext uri="{BB962C8B-B14F-4D97-AF65-F5344CB8AC3E}">
        <p14:creationId xmlns:p14="http://schemas.microsoft.com/office/powerpoint/2010/main" val="36232216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3313004859"/>
              </p:ext>
            </p:extLst>
          </p:nvPr>
        </p:nvGraphicFramePr>
        <p:xfrm>
          <a:off x="990600" y="990600"/>
          <a:ext cx="6858000" cy="5055967"/>
        </p:xfrm>
        <a:graphic>
          <a:graphicData uri="http://schemas.openxmlformats.org/drawingml/2006/table">
            <a:tbl>
              <a:tblPr>
                <a:tableStyleId>{5C22544A-7EE6-4342-B048-85BDC9FD1C3A}</a:tableStyleId>
              </a:tblPr>
              <a:tblGrid>
                <a:gridCol w="911135"/>
                <a:gridCol w="1391195"/>
                <a:gridCol w="822960"/>
                <a:gridCol w="1038496"/>
                <a:gridCol w="1087483"/>
                <a:gridCol w="920932"/>
                <a:gridCol w="685799"/>
              </a:tblGrid>
              <a:tr h="197360">
                <a:tc gridSpan="7">
                  <a:txBody>
                    <a:bodyPr/>
                    <a:lstStyle/>
                    <a:p>
                      <a:pPr algn="ctr" fontAlgn="ctr"/>
                      <a:r>
                        <a:rPr lang="en-US" sz="900" u="none" strike="noStrike" dirty="0">
                          <a:effectLst/>
                        </a:rPr>
                        <a:t>Reinforcement and Stirrups for Beams for Basement and Ground Floor </a:t>
                      </a:r>
                      <a:endParaRPr lang="en-US" sz="900" b="0" i="0" u="none" strike="noStrike" dirty="0">
                        <a:solidFill>
                          <a:srgbClr val="000000"/>
                        </a:solidFill>
                        <a:effectLst/>
                        <a:latin typeface="Times New Roman"/>
                      </a:endParaRPr>
                    </a:p>
                  </a:txBody>
                  <a:tcPr marL="3768" marR="3768" marT="3768"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207983">
                <a:tc>
                  <a:txBody>
                    <a:bodyPr/>
                    <a:lstStyle/>
                    <a:p>
                      <a:pPr marL="0" algn="ctr" defTabSz="914400" rtl="1" eaLnBrk="1" fontAlgn="ctr" latinLnBrk="0" hangingPunct="1"/>
                      <a:r>
                        <a:rPr lang="en-US" sz="900" u="none" strike="noStrike" kern="1200" dirty="0">
                          <a:solidFill>
                            <a:schemeClr val="dk1"/>
                          </a:solidFill>
                          <a:effectLst/>
                          <a:latin typeface="+mn-lt"/>
                          <a:ea typeface="+mn-ea"/>
                          <a:cs typeface="+mn-cs"/>
                        </a:rPr>
                        <a:t>Beams</a:t>
                      </a:r>
                    </a:p>
                  </a:txBody>
                  <a:tcPr marL="3768" marR="3768" marT="3768" marB="0" anchor="ctr"/>
                </a:tc>
                <a:tc>
                  <a:txBody>
                    <a:bodyPr/>
                    <a:lstStyle/>
                    <a:p>
                      <a:pPr marL="0" algn="ctr" defTabSz="914400" rtl="1" eaLnBrk="1" fontAlgn="ctr" latinLnBrk="0" hangingPunct="1"/>
                      <a:r>
                        <a:rPr lang="en-US" sz="900" u="none" strike="noStrike" kern="1200" dirty="0">
                          <a:solidFill>
                            <a:schemeClr val="dk1"/>
                          </a:solidFill>
                          <a:effectLst/>
                          <a:latin typeface="+mn-lt"/>
                          <a:ea typeface="+mn-ea"/>
                          <a:cs typeface="+mn-cs"/>
                        </a:rPr>
                        <a:t>Number of Beam</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Length</a:t>
                      </a:r>
                    </a:p>
                  </a:txBody>
                  <a:tcPr marL="3768" marR="3768" marT="3768" marB="0" anchor="b"/>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Number of Bar</a:t>
                      </a:r>
                    </a:p>
                  </a:txBody>
                  <a:tcPr marL="3768" marR="3768" marT="3768" marB="0" anchor="b"/>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Density</a:t>
                      </a:r>
                    </a:p>
                  </a:txBody>
                  <a:tcPr marL="3768" marR="3768" marT="3768" marB="0" anchor="b"/>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Weight</a:t>
                      </a:r>
                    </a:p>
                  </a:txBody>
                  <a:tcPr marL="3768" marR="3768" marT="3768" marB="0" anchor="b"/>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Steel</a:t>
                      </a:r>
                    </a:p>
                  </a:txBody>
                  <a:tcPr marL="3768" marR="3768" marT="3768" marB="0" anchor="ctr"/>
                </a:tc>
              </a:tr>
              <a:tr h="109177">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B1</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3.58</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0.889</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19.11</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Top</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2.85</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1.210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20.69</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Bottom</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1.56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12.04</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1</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1.56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11</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20.54</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2</a:t>
                      </a:r>
                    </a:p>
                  </a:txBody>
                  <a:tcPr marL="3768" marR="3768" marT="3768" marB="0" anchor="ctr"/>
                </a:tc>
              </a:tr>
              <a:tr h="109177">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B1</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3.40</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3</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0.889</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18.13</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Top</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2.80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1.210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20.33</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Bottom</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1.56</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11.56</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1</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1.56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11</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20.54</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2</a:t>
                      </a:r>
                    </a:p>
                  </a:txBody>
                  <a:tcPr marL="3768" marR="3768" marT="3768" marB="0" anchor="ctr"/>
                </a:tc>
              </a:tr>
              <a:tr h="109177">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B1</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4.00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0.889</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21.33</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Top</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1.80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1.210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13.07</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Bottom</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1.56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4</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7.70</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1</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1.56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7</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12.84</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2</a:t>
                      </a:r>
                    </a:p>
                  </a:txBody>
                  <a:tcPr marL="3768" marR="3768" marT="3768" marB="0" anchor="ctr"/>
                </a:tc>
              </a:tr>
              <a:tr h="109177">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7.30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5</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1.210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88.32</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Top</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5.25</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4</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0.889</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37.33</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Middle</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5.25</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5</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1.210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63.52</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Bottom</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1.76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11</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24.44</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1</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1.48</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11</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20.56</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2</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1.76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43.46</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1</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1.48</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36.54</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2</a:t>
                      </a:r>
                    </a:p>
                  </a:txBody>
                  <a:tcPr marL="3768" marR="3768" marT="3768" marB="0" anchor="ctr"/>
                </a:tc>
              </a:tr>
              <a:tr h="109177">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B3</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9.27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4</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1.210</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89.69</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Top</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6.15</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4</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0.889</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43.73</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Middle</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6.15</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5</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1.580</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97.19</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Bottom</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1.76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19</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40.74</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1</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1.48</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19</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34.26</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2</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1.76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34.77</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1</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1.48</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29.23</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Stirrups 2</a:t>
                      </a:r>
                    </a:p>
                  </a:txBody>
                  <a:tcPr marL="3768" marR="3768" marT="3768" marB="0" anchor="ctr"/>
                </a:tc>
              </a:tr>
              <a:tr h="109177">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B4</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8.11</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1.210</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117.75</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Top</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6.06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4</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0.889</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43.09</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Middle</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6.06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1.580</a:t>
                      </a:r>
                    </a:p>
                  </a:txBody>
                  <a:tcPr marL="3768" marR="3768" marT="3768" marB="0" anchor="ctr"/>
                </a:tc>
                <a:tc>
                  <a:txBody>
                    <a:bodyPr/>
                    <a:lstStyle/>
                    <a:p>
                      <a:pPr marL="0" algn="ctr" defTabSz="914400" rtl="1" eaLnBrk="1" fontAlgn="ctr" latinLnBrk="0" hangingPunct="1"/>
                      <a:r>
                        <a:rPr lang="ar-SA" sz="900" u="none" strike="noStrike" kern="1200" dirty="0">
                          <a:solidFill>
                            <a:schemeClr val="dk1"/>
                          </a:solidFill>
                          <a:effectLst/>
                          <a:latin typeface="+mn-lt"/>
                          <a:ea typeface="+mn-ea"/>
                          <a:cs typeface="+mn-cs"/>
                        </a:rPr>
                        <a:t>114.92</a:t>
                      </a:r>
                    </a:p>
                  </a:txBody>
                  <a:tcPr marL="3768" marR="3768" marT="3768" marB="0" anchor="ctr"/>
                </a:tc>
                <a:tc>
                  <a:txBody>
                    <a:bodyPr/>
                    <a:lstStyle/>
                    <a:p>
                      <a:pPr marL="0" algn="ctr" defTabSz="914400" rtl="1" eaLnBrk="1" fontAlgn="ctr" latinLnBrk="0" hangingPunct="1"/>
                      <a:r>
                        <a:rPr lang="en-US" sz="900" u="none" strike="noStrike" kern="1200">
                          <a:solidFill>
                            <a:schemeClr val="dk1"/>
                          </a:solidFill>
                          <a:effectLst/>
                          <a:latin typeface="+mn-lt"/>
                          <a:ea typeface="+mn-ea"/>
                          <a:cs typeface="+mn-cs"/>
                        </a:rPr>
                        <a:t>Bottom</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1.76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18</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39.76</a:t>
                      </a:r>
                    </a:p>
                  </a:txBody>
                  <a:tcPr marL="3768" marR="3768" marT="3768" marB="0" anchor="ctr"/>
                </a:tc>
                <a:tc>
                  <a:txBody>
                    <a:bodyPr/>
                    <a:lstStyle/>
                    <a:p>
                      <a:pPr marL="0" algn="ctr" defTabSz="914400" rtl="1" eaLnBrk="1" fontAlgn="ctr" latinLnBrk="0" hangingPunct="1"/>
                      <a:r>
                        <a:rPr lang="en-US" sz="900" u="none" strike="noStrike" kern="1200" dirty="0">
                          <a:solidFill>
                            <a:schemeClr val="dk1"/>
                          </a:solidFill>
                          <a:effectLst/>
                          <a:latin typeface="+mn-lt"/>
                          <a:ea typeface="+mn-ea"/>
                          <a:cs typeface="+mn-cs"/>
                        </a:rPr>
                        <a:t>Stirrups 1</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1.48</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18</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33.44</a:t>
                      </a:r>
                    </a:p>
                  </a:txBody>
                  <a:tcPr marL="3768" marR="3768" marT="3768" marB="0" anchor="ctr"/>
                </a:tc>
                <a:tc>
                  <a:txBody>
                    <a:bodyPr/>
                    <a:lstStyle/>
                    <a:p>
                      <a:pPr marL="0" algn="ctr" defTabSz="914400" rtl="1" eaLnBrk="1" fontAlgn="ctr" latinLnBrk="0" hangingPunct="1"/>
                      <a:r>
                        <a:rPr lang="en-US" sz="900" u="none" strike="noStrike" kern="1200" dirty="0">
                          <a:solidFill>
                            <a:schemeClr val="dk1"/>
                          </a:solidFill>
                          <a:effectLst/>
                          <a:latin typeface="+mn-lt"/>
                          <a:ea typeface="+mn-ea"/>
                          <a:cs typeface="+mn-cs"/>
                        </a:rPr>
                        <a:t>Stirrups 2</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1.76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34.77</a:t>
                      </a:r>
                    </a:p>
                  </a:txBody>
                  <a:tcPr marL="3768" marR="3768" marT="3768" marB="0" anchor="ctr"/>
                </a:tc>
                <a:tc>
                  <a:txBody>
                    <a:bodyPr/>
                    <a:lstStyle/>
                    <a:p>
                      <a:pPr marL="0" algn="ctr" defTabSz="914400" rtl="1" eaLnBrk="1" fontAlgn="ctr" latinLnBrk="0" hangingPunct="1"/>
                      <a:r>
                        <a:rPr lang="en-US" sz="900" u="none" strike="noStrike" kern="1200" dirty="0">
                          <a:solidFill>
                            <a:schemeClr val="dk1"/>
                          </a:solidFill>
                          <a:effectLst/>
                          <a:latin typeface="+mn-lt"/>
                          <a:ea typeface="+mn-ea"/>
                          <a:cs typeface="+mn-cs"/>
                        </a:rPr>
                        <a:t>Stirrups 1</a:t>
                      </a:r>
                    </a:p>
                  </a:txBody>
                  <a:tcPr marL="3768" marR="3768" marT="3768" marB="0" anchor="ctr"/>
                </a:tc>
              </a:tr>
              <a:tr h="109177">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 </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1.48</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16</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0.617</a:t>
                      </a:r>
                    </a:p>
                  </a:txBody>
                  <a:tcPr marL="3768" marR="3768" marT="3768" marB="0" anchor="ctr"/>
                </a:tc>
                <a:tc>
                  <a:txBody>
                    <a:bodyPr/>
                    <a:lstStyle/>
                    <a:p>
                      <a:pPr marL="0" algn="ctr" defTabSz="914400" rtl="1" eaLnBrk="1" fontAlgn="ctr" latinLnBrk="0" hangingPunct="1"/>
                      <a:r>
                        <a:rPr lang="ar-SA" sz="900" u="none" strike="noStrike" kern="1200">
                          <a:solidFill>
                            <a:schemeClr val="dk1"/>
                          </a:solidFill>
                          <a:effectLst/>
                          <a:latin typeface="+mn-lt"/>
                          <a:ea typeface="+mn-ea"/>
                          <a:cs typeface="+mn-cs"/>
                        </a:rPr>
                        <a:t>29.23</a:t>
                      </a:r>
                    </a:p>
                  </a:txBody>
                  <a:tcPr marL="3768" marR="3768" marT="3768" marB="0" anchor="ctr"/>
                </a:tc>
                <a:tc>
                  <a:txBody>
                    <a:bodyPr/>
                    <a:lstStyle/>
                    <a:p>
                      <a:pPr marL="0" algn="ctr" defTabSz="914400" rtl="1" eaLnBrk="1" fontAlgn="ctr" latinLnBrk="0" hangingPunct="1"/>
                      <a:r>
                        <a:rPr lang="en-US" sz="900" u="none" strike="noStrike" kern="1200" dirty="0">
                          <a:solidFill>
                            <a:schemeClr val="dk1"/>
                          </a:solidFill>
                          <a:effectLst/>
                          <a:latin typeface="+mn-lt"/>
                          <a:ea typeface="+mn-ea"/>
                          <a:cs typeface="+mn-cs"/>
                        </a:rPr>
                        <a:t>Stirrups 2</a:t>
                      </a:r>
                    </a:p>
                  </a:txBody>
                  <a:tcPr marL="3768" marR="3768" marT="3768" marB="0" anchor="ctr"/>
                </a:tc>
              </a:tr>
            </a:tbl>
          </a:graphicData>
        </a:graphic>
      </p:graphicFrame>
    </p:spTree>
    <p:extLst>
      <p:ext uri="{BB962C8B-B14F-4D97-AF65-F5344CB8AC3E}">
        <p14:creationId xmlns:p14="http://schemas.microsoft.com/office/powerpoint/2010/main" val="385630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2794490167"/>
              </p:ext>
            </p:extLst>
          </p:nvPr>
        </p:nvGraphicFramePr>
        <p:xfrm>
          <a:off x="1905000" y="838200"/>
          <a:ext cx="5334000" cy="975360"/>
        </p:xfrm>
        <a:graphic>
          <a:graphicData uri="http://schemas.openxmlformats.org/drawingml/2006/table">
            <a:tbl>
              <a:tblPr>
                <a:tableStyleId>{5C22544A-7EE6-4342-B048-85BDC9FD1C3A}</a:tableStyleId>
              </a:tblPr>
              <a:tblGrid>
                <a:gridCol w="1555054"/>
                <a:gridCol w="2374383"/>
                <a:gridCol w="1404563"/>
              </a:tblGrid>
              <a:tr h="325120">
                <a:tc gridSpan="3">
                  <a:txBody>
                    <a:bodyPr/>
                    <a:lstStyle/>
                    <a:p>
                      <a:pPr algn="ctr" fontAlgn="ctr"/>
                      <a:r>
                        <a:rPr lang="en-US" sz="1600" b="1" u="none" strike="noStrike" dirty="0">
                          <a:effectLst/>
                        </a:rPr>
                        <a:t>Concrete for Basement Floor Slab</a:t>
                      </a:r>
                      <a:endParaRPr lang="en-US" sz="16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r>
              <a:tr h="325120">
                <a:tc>
                  <a:txBody>
                    <a:bodyPr/>
                    <a:lstStyle/>
                    <a:p>
                      <a:pPr algn="ctr" fontAlgn="ctr"/>
                      <a:r>
                        <a:rPr lang="en-US" sz="1200" u="none" strike="noStrike">
                          <a:effectLst/>
                        </a:rPr>
                        <a:t>Area</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Depth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dirty="0">
                          <a:effectLst/>
                        </a:rPr>
                        <a:t>Volume</a:t>
                      </a:r>
                      <a:endParaRPr lang="en-US" sz="1200" b="0" i="0" u="none" strike="noStrike" dirty="0">
                        <a:solidFill>
                          <a:srgbClr val="000000"/>
                        </a:solidFill>
                        <a:effectLst/>
                        <a:latin typeface="Times New Roman"/>
                      </a:endParaRPr>
                    </a:p>
                  </a:txBody>
                  <a:tcPr marL="7620" marR="7620" marT="7620" marB="0" anchor="ctr"/>
                </a:tc>
              </a:tr>
              <a:tr h="325120">
                <a:tc>
                  <a:txBody>
                    <a:bodyPr/>
                    <a:lstStyle/>
                    <a:p>
                      <a:pPr algn="ctr" fontAlgn="ctr"/>
                      <a:r>
                        <a:rPr lang="ar-SA" sz="1200" u="none" strike="noStrike">
                          <a:effectLst/>
                        </a:rPr>
                        <a:t>215.81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0.16</a:t>
                      </a:r>
                      <a:endParaRPr lang="ar-SA" sz="1200" b="0"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34.53</a:t>
                      </a:r>
                      <a:endParaRPr lang="ar-SA" sz="1200" b="0" i="0" u="none" strike="noStrike" dirty="0">
                        <a:solidFill>
                          <a:srgbClr val="000000"/>
                        </a:solidFill>
                        <a:effectLst/>
                        <a:latin typeface="Times New Roman"/>
                      </a:endParaRPr>
                    </a:p>
                  </a:txBody>
                  <a:tcPr marL="7620" marR="7620" marT="7620" marB="0" anchor="ctr"/>
                </a:tc>
              </a:tr>
            </a:tbl>
          </a:graphicData>
        </a:graphic>
      </p:graphicFrame>
      <p:graphicFrame>
        <p:nvGraphicFramePr>
          <p:cNvPr id="3" name="جدول 2"/>
          <p:cNvGraphicFramePr>
            <a:graphicFrameLocks noGrp="1"/>
          </p:cNvGraphicFramePr>
          <p:nvPr>
            <p:extLst>
              <p:ext uri="{D42A27DB-BD31-4B8C-83A1-F6EECF244321}">
                <p14:modId xmlns:p14="http://schemas.microsoft.com/office/powerpoint/2010/main" val="2219337468"/>
              </p:ext>
            </p:extLst>
          </p:nvPr>
        </p:nvGraphicFramePr>
        <p:xfrm>
          <a:off x="1905000" y="1981200"/>
          <a:ext cx="5333998" cy="2819404"/>
        </p:xfrm>
        <a:graphic>
          <a:graphicData uri="http://schemas.openxmlformats.org/drawingml/2006/table">
            <a:tbl>
              <a:tblPr>
                <a:tableStyleId>{5C22544A-7EE6-4342-B048-85BDC9FD1C3A}</a:tableStyleId>
              </a:tblPr>
              <a:tblGrid>
                <a:gridCol w="971402"/>
                <a:gridCol w="877393"/>
                <a:gridCol w="1107187"/>
                <a:gridCol w="1159414"/>
                <a:gridCol w="1218602"/>
              </a:tblGrid>
              <a:tr h="458028">
                <a:tc gridSpan="5">
                  <a:txBody>
                    <a:bodyPr/>
                    <a:lstStyle/>
                    <a:p>
                      <a:pPr algn="ctr" fontAlgn="ctr"/>
                      <a:r>
                        <a:rPr lang="en-US" sz="1600" b="1" u="none" strike="noStrike" dirty="0">
                          <a:effectLst/>
                        </a:rPr>
                        <a:t>Concrete for Drop Beams for Basement Floor </a:t>
                      </a:r>
                      <a:endParaRPr lang="en-US" sz="16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295172">
                <a:tc>
                  <a:txBody>
                    <a:bodyPr/>
                    <a:lstStyle/>
                    <a:p>
                      <a:pPr algn="ctr" rtl="1" fontAlgn="ctr"/>
                      <a:r>
                        <a:rPr lang="en-US" sz="1200" u="none" strike="noStrike" dirty="0" smtClean="0">
                          <a:effectLst/>
                        </a:rPr>
                        <a:t>Beam</a:t>
                      </a:r>
                      <a:endParaRPr lang="ar-SA" sz="1200" b="0" i="0" u="none" strike="noStrike" dirty="0">
                        <a:solidFill>
                          <a:srgbClr val="000000"/>
                        </a:solidFill>
                        <a:effectLst/>
                        <a:latin typeface="Times New Roman"/>
                      </a:endParaRPr>
                    </a:p>
                  </a:txBody>
                  <a:tcPr marL="7620" marR="7620" marT="7620" marB="0" anchor="ctr"/>
                </a:tc>
                <a:tc>
                  <a:txBody>
                    <a:bodyPr/>
                    <a:lstStyle/>
                    <a:p>
                      <a:pPr algn="ctr" rtl="1" fontAlgn="ctr"/>
                      <a:r>
                        <a:rPr lang="en-US" sz="1200" b="0" i="0" u="none" strike="noStrike" dirty="0" smtClean="0">
                          <a:solidFill>
                            <a:schemeClr val="dk1"/>
                          </a:solidFill>
                          <a:effectLst/>
                          <a:latin typeface="+mn-lt"/>
                        </a:rPr>
                        <a:t>Length</a:t>
                      </a:r>
                      <a:endParaRPr lang="ar-SA" sz="1200" b="0" i="0" u="none" strike="noStrike" dirty="0">
                        <a:solidFill>
                          <a:srgbClr val="000000"/>
                        </a:solidFill>
                        <a:effectLst/>
                        <a:latin typeface="Times New Roman"/>
                      </a:endParaRPr>
                    </a:p>
                  </a:txBody>
                  <a:tcPr marL="7620" marR="7620" marT="7620" marB="0" anchor="ctr"/>
                </a:tc>
                <a:tc>
                  <a:txBody>
                    <a:bodyPr/>
                    <a:lstStyle/>
                    <a:p>
                      <a:pPr algn="ctr" rtl="1" fontAlgn="ctr"/>
                      <a:r>
                        <a:rPr lang="en-US" sz="1200" b="0" i="0" u="none" strike="noStrike" dirty="0" smtClean="0">
                          <a:solidFill>
                            <a:srgbClr val="000000"/>
                          </a:solidFill>
                          <a:effectLst/>
                          <a:latin typeface="Times New Roman"/>
                        </a:rPr>
                        <a:t>Width</a:t>
                      </a:r>
                      <a:endParaRPr lang="ar-SA" sz="1200" b="0" i="0" u="none" strike="noStrike" dirty="0">
                        <a:solidFill>
                          <a:srgbClr val="000000"/>
                        </a:solidFill>
                        <a:effectLst/>
                        <a:latin typeface="Times New Roman"/>
                      </a:endParaRPr>
                    </a:p>
                  </a:txBody>
                  <a:tcPr marL="7620" marR="7620" marT="7620" marB="0" anchor="ctr"/>
                </a:tc>
                <a:tc>
                  <a:txBody>
                    <a:bodyPr/>
                    <a:lstStyle/>
                    <a:p>
                      <a:pPr algn="ctr" rtl="1" fontAlgn="ctr"/>
                      <a:r>
                        <a:rPr lang="en-US" sz="1200" b="0" i="0" u="none" strike="noStrike" dirty="0" smtClean="0">
                          <a:solidFill>
                            <a:srgbClr val="000000"/>
                          </a:solidFill>
                          <a:effectLst/>
                          <a:latin typeface="Times New Roman"/>
                        </a:rPr>
                        <a:t>Depth</a:t>
                      </a:r>
                      <a:endParaRPr lang="ar-SA" sz="1200" b="0" i="0" u="none" strike="noStrike" dirty="0">
                        <a:solidFill>
                          <a:srgbClr val="000000"/>
                        </a:solidFill>
                        <a:effectLst/>
                        <a:latin typeface="Times New Roman"/>
                      </a:endParaRPr>
                    </a:p>
                  </a:txBody>
                  <a:tcPr marL="7620" marR="7620" marT="7620" marB="0" anchor="ctr"/>
                </a:tc>
                <a:tc>
                  <a:txBody>
                    <a:bodyPr/>
                    <a:lstStyle/>
                    <a:p>
                      <a:pPr algn="ctr" rtl="1" fontAlgn="ctr"/>
                      <a:r>
                        <a:rPr lang="en-US" sz="1200" b="0" i="0" u="none" strike="noStrike" dirty="0" smtClean="0">
                          <a:solidFill>
                            <a:schemeClr val="dk1"/>
                          </a:solidFill>
                          <a:effectLst/>
                          <a:latin typeface="+mn-lt"/>
                        </a:rPr>
                        <a:t>Volume</a:t>
                      </a:r>
                      <a:endParaRPr lang="ar-SA" sz="1200" b="0" i="0" u="none" strike="noStrike" dirty="0">
                        <a:solidFill>
                          <a:srgbClr val="000000"/>
                        </a:solidFill>
                        <a:effectLst/>
                        <a:latin typeface="Times New Roman"/>
                      </a:endParaRPr>
                    </a:p>
                  </a:txBody>
                  <a:tcPr marL="7620" marR="7620" marT="7620" marB="0" anchor="ctr"/>
                </a:tc>
              </a:tr>
              <a:tr h="295172">
                <a:tc>
                  <a:txBody>
                    <a:bodyPr/>
                    <a:lstStyle/>
                    <a:p>
                      <a:pPr algn="ctr" fontAlgn="ctr"/>
                      <a:r>
                        <a:rPr lang="en-US" sz="1200" u="none" strike="noStrike">
                          <a:effectLst/>
                        </a:rPr>
                        <a:t>B2</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5.25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0.6</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0.34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1.07</a:t>
                      </a:r>
                      <a:endParaRPr lang="ar-SA" sz="1200" b="0" i="0" u="none" strike="noStrike">
                        <a:solidFill>
                          <a:srgbClr val="000000"/>
                        </a:solidFill>
                        <a:effectLst/>
                        <a:latin typeface="Times New Roman"/>
                      </a:endParaRPr>
                    </a:p>
                  </a:txBody>
                  <a:tcPr marL="7620" marR="7620" marT="7620" marB="0" anchor="ctr"/>
                </a:tc>
              </a:tr>
              <a:tr h="295172">
                <a:tc>
                  <a:txBody>
                    <a:bodyPr/>
                    <a:lstStyle/>
                    <a:p>
                      <a:pPr algn="ctr" fontAlgn="ctr"/>
                      <a:r>
                        <a:rPr lang="en-US" sz="1200" u="none" strike="noStrike">
                          <a:effectLst/>
                        </a:rPr>
                        <a:t>B3</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6.15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0.6</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1.62</a:t>
                      </a:r>
                      <a:endParaRPr lang="ar-SA" sz="1200" b="0" i="0" u="none" strike="noStrike" dirty="0">
                        <a:solidFill>
                          <a:srgbClr val="000000"/>
                        </a:solidFill>
                        <a:effectLst/>
                        <a:latin typeface="Times New Roman"/>
                      </a:endParaRPr>
                    </a:p>
                  </a:txBody>
                  <a:tcPr marL="7620" marR="7620" marT="7620" marB="0" anchor="ctr"/>
                </a:tc>
              </a:tr>
              <a:tr h="295172">
                <a:tc>
                  <a:txBody>
                    <a:bodyPr/>
                    <a:lstStyle/>
                    <a:p>
                      <a:pPr algn="ctr" fontAlgn="ctr"/>
                      <a:r>
                        <a:rPr lang="en-US" sz="1200" u="none" strike="noStrike">
                          <a:effectLst/>
                        </a:rPr>
                        <a:t>B4</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6.06</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0.6</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1.60</a:t>
                      </a:r>
                      <a:endParaRPr lang="ar-SA" sz="1200" b="0" i="0" u="none" strike="noStrike" dirty="0">
                        <a:solidFill>
                          <a:srgbClr val="000000"/>
                        </a:solidFill>
                        <a:effectLst/>
                        <a:latin typeface="Times New Roman"/>
                      </a:endParaRPr>
                    </a:p>
                  </a:txBody>
                  <a:tcPr marL="7620" marR="7620" marT="7620" marB="0" anchor="ctr"/>
                </a:tc>
              </a:tr>
              <a:tr h="295172">
                <a:tc>
                  <a:txBody>
                    <a:bodyPr/>
                    <a:lstStyle/>
                    <a:p>
                      <a:pPr algn="ctr" fontAlgn="ctr"/>
                      <a:r>
                        <a:rPr lang="en-US" sz="1200" u="none" strike="noStrike">
                          <a:effectLst/>
                        </a:rPr>
                        <a:t>B17</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5.65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0.6</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1.49</a:t>
                      </a:r>
                      <a:endParaRPr lang="ar-SA" sz="1200" b="0" i="0" u="none" strike="noStrike">
                        <a:solidFill>
                          <a:srgbClr val="000000"/>
                        </a:solidFill>
                        <a:effectLst/>
                        <a:latin typeface="Times New Roman"/>
                      </a:endParaRPr>
                    </a:p>
                  </a:txBody>
                  <a:tcPr marL="7620" marR="7620" marT="7620" marB="0" anchor="ctr"/>
                </a:tc>
              </a:tr>
              <a:tr h="295172">
                <a:tc>
                  <a:txBody>
                    <a:bodyPr/>
                    <a:lstStyle/>
                    <a:p>
                      <a:pPr algn="ctr" fontAlgn="ctr"/>
                      <a:r>
                        <a:rPr lang="en-US" sz="1200" u="none" strike="noStrike">
                          <a:effectLst/>
                        </a:rPr>
                        <a:t>B17</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2.90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0.6</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0.77</a:t>
                      </a:r>
                      <a:endParaRPr lang="ar-SA" sz="1200" b="0" i="0" u="none" strike="noStrike">
                        <a:solidFill>
                          <a:srgbClr val="000000"/>
                        </a:solidFill>
                        <a:effectLst/>
                        <a:latin typeface="Times New Roman"/>
                      </a:endParaRPr>
                    </a:p>
                  </a:txBody>
                  <a:tcPr marL="7620" marR="7620" marT="7620" marB="0" anchor="ctr"/>
                </a:tc>
              </a:tr>
              <a:tr h="295172">
                <a:tc>
                  <a:txBody>
                    <a:bodyPr/>
                    <a:lstStyle/>
                    <a:p>
                      <a:pPr algn="ctr" fontAlgn="ctr"/>
                      <a:r>
                        <a:rPr lang="en-US" sz="1200" u="none" strike="noStrike">
                          <a:effectLst/>
                        </a:rPr>
                        <a:t>B22</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4.95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0.44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0.87</a:t>
                      </a:r>
                      <a:endParaRPr lang="ar-SA" sz="1200" b="0" i="0" u="none" strike="noStrike">
                        <a:solidFill>
                          <a:srgbClr val="000000"/>
                        </a:solidFill>
                        <a:effectLst/>
                        <a:latin typeface="Times New Roman"/>
                      </a:endParaRPr>
                    </a:p>
                  </a:txBody>
                  <a:tcPr marL="7620" marR="7620" marT="7620" marB="0" anchor="ctr"/>
                </a:tc>
              </a:tr>
              <a:tr h="295172">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en-US" sz="1400" b="1" u="none" strike="noStrike" dirty="0">
                          <a:effectLst/>
                        </a:rPr>
                        <a:t>Sum</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7.42</a:t>
                      </a:r>
                      <a:endParaRPr lang="ar-SA" sz="1200" b="0" i="0" u="none" strike="noStrike" dirty="0">
                        <a:solidFill>
                          <a:srgbClr val="000000"/>
                        </a:solidFill>
                        <a:effectLst/>
                        <a:latin typeface="Times New Roman"/>
                      </a:endParaRPr>
                    </a:p>
                  </a:txBody>
                  <a:tcPr marL="7620" marR="7620" marT="7620" marB="0" anchor="ctr"/>
                </a:tc>
              </a:tr>
            </a:tbl>
          </a:graphicData>
        </a:graphic>
      </p:graphicFrame>
      <p:graphicFrame>
        <p:nvGraphicFramePr>
          <p:cNvPr id="4" name="جدول 3"/>
          <p:cNvGraphicFramePr>
            <a:graphicFrameLocks noGrp="1"/>
          </p:cNvGraphicFramePr>
          <p:nvPr>
            <p:extLst>
              <p:ext uri="{D42A27DB-BD31-4B8C-83A1-F6EECF244321}">
                <p14:modId xmlns:p14="http://schemas.microsoft.com/office/powerpoint/2010/main" val="80470117"/>
              </p:ext>
            </p:extLst>
          </p:nvPr>
        </p:nvGraphicFramePr>
        <p:xfrm>
          <a:off x="1981200" y="4953001"/>
          <a:ext cx="5181601" cy="1447800"/>
        </p:xfrm>
        <a:graphic>
          <a:graphicData uri="http://schemas.openxmlformats.org/drawingml/2006/table">
            <a:tbl>
              <a:tblPr>
                <a:tableStyleId>{5C22544A-7EE6-4342-B048-85BDC9FD1C3A}</a:tableStyleId>
              </a:tblPr>
              <a:tblGrid>
                <a:gridCol w="3442151"/>
                <a:gridCol w="845227"/>
                <a:gridCol w="894223"/>
              </a:tblGrid>
              <a:tr h="341482">
                <a:tc gridSpan="3">
                  <a:txBody>
                    <a:bodyPr/>
                    <a:lstStyle/>
                    <a:p>
                      <a:pPr algn="ctr" fontAlgn="ctr"/>
                      <a:r>
                        <a:rPr lang="en-US" sz="1600" b="1" u="none" strike="noStrike" dirty="0" smtClean="0">
                          <a:effectLst/>
                        </a:rPr>
                        <a:t>Beams </a:t>
                      </a:r>
                      <a:r>
                        <a:rPr lang="en-US" sz="1600" b="1" u="none" strike="noStrike" dirty="0">
                          <a:effectLst/>
                        </a:rPr>
                        <a:t>&amp; Slabs</a:t>
                      </a:r>
                      <a:endParaRPr lang="en-US" sz="16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r>
              <a:tr h="423354">
                <a:tc>
                  <a:txBody>
                    <a:bodyPr/>
                    <a:lstStyle/>
                    <a:p>
                      <a:pPr algn="ctr" fontAlgn="ctr"/>
                      <a:r>
                        <a:rPr lang="en-US" sz="1200" u="none" strike="noStrike" dirty="0">
                          <a:effectLst/>
                        </a:rPr>
                        <a:t>Formwork</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en-US" sz="1200" u="none" strike="noStrike" dirty="0">
                          <a:effectLst/>
                        </a:rPr>
                        <a:t>SM</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522.696</a:t>
                      </a:r>
                      <a:endParaRPr lang="ar-SA" sz="1200" b="1" i="0" u="none" strike="noStrike" dirty="0">
                        <a:solidFill>
                          <a:srgbClr val="000000"/>
                        </a:solidFill>
                        <a:effectLst/>
                        <a:latin typeface="Times New Roman"/>
                      </a:endParaRPr>
                    </a:p>
                  </a:txBody>
                  <a:tcPr marL="7620" marR="7620" marT="7620" marB="0" anchor="ctr"/>
                </a:tc>
              </a:tr>
              <a:tr h="341482">
                <a:tc>
                  <a:txBody>
                    <a:bodyPr/>
                    <a:lstStyle/>
                    <a:p>
                      <a:pPr algn="ctr" fontAlgn="ctr"/>
                      <a:r>
                        <a:rPr lang="en-US" sz="1200" u="none" strike="noStrike">
                          <a:effectLst/>
                        </a:rPr>
                        <a:t>Steel</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dirty="0">
                          <a:effectLst/>
                        </a:rPr>
                        <a:t>Ton</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10.863</a:t>
                      </a:r>
                      <a:endParaRPr lang="ar-SA" sz="1200" b="1" i="0" u="none" strike="noStrike">
                        <a:solidFill>
                          <a:srgbClr val="000000"/>
                        </a:solidFill>
                        <a:effectLst/>
                        <a:latin typeface="Times New Roman"/>
                      </a:endParaRPr>
                    </a:p>
                  </a:txBody>
                  <a:tcPr marL="7620" marR="7620" marT="7620" marB="0" anchor="ctr"/>
                </a:tc>
              </a:tr>
              <a:tr h="341482">
                <a:tc>
                  <a:txBody>
                    <a:bodyPr/>
                    <a:lstStyle/>
                    <a:p>
                      <a:pPr algn="ctr" fontAlgn="ctr"/>
                      <a:r>
                        <a:rPr lang="en-US" sz="1200" u="none" strike="noStrike">
                          <a:effectLst/>
                        </a:rPr>
                        <a:t>Concrete</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dirty="0">
                          <a:effectLst/>
                        </a:rPr>
                        <a:t>CM</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83.91</a:t>
                      </a:r>
                      <a:endParaRPr lang="ar-SA" sz="1200" b="1" i="0" u="none" strike="noStrike" dirty="0">
                        <a:solidFill>
                          <a:srgbClr val="000000"/>
                        </a:solidFill>
                        <a:effectLst/>
                        <a:latin typeface="Times New Roman"/>
                      </a:endParaRPr>
                    </a:p>
                  </a:txBody>
                  <a:tcPr marL="7620" marR="7620" marT="7620" marB="0" anchor="ctr"/>
                </a:tc>
              </a:tr>
            </a:tbl>
          </a:graphicData>
        </a:graphic>
      </p:graphicFrame>
    </p:spTree>
    <p:extLst>
      <p:ext uri="{BB962C8B-B14F-4D97-AF65-F5344CB8AC3E}">
        <p14:creationId xmlns:p14="http://schemas.microsoft.com/office/powerpoint/2010/main" val="284650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609600"/>
            <a:ext cx="7024744" cy="1143000"/>
          </a:xfrm>
        </p:spPr>
        <p:txBody>
          <a:bodyPr/>
          <a:lstStyle/>
          <a:p>
            <a:r>
              <a:rPr lang="en-US" dirty="0">
                <a:solidFill>
                  <a:srgbClr val="002060"/>
                </a:solidFill>
              </a:rPr>
              <a:t>For Finishing Works</a:t>
            </a:r>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2373640141"/>
              </p:ext>
            </p:extLst>
          </p:nvPr>
        </p:nvGraphicFramePr>
        <p:xfrm>
          <a:off x="5638800" y="3429000"/>
          <a:ext cx="2895600" cy="1447800"/>
        </p:xfrm>
        <a:graphic>
          <a:graphicData uri="http://schemas.openxmlformats.org/drawingml/2006/table">
            <a:tbl>
              <a:tblPr>
                <a:tableStyleId>{5C22544A-7EE6-4342-B048-85BDC9FD1C3A}</a:tableStyleId>
              </a:tblPr>
              <a:tblGrid>
                <a:gridCol w="1923554"/>
                <a:gridCol w="472332"/>
                <a:gridCol w="499714"/>
              </a:tblGrid>
              <a:tr h="361950">
                <a:tc gridSpan="3">
                  <a:txBody>
                    <a:bodyPr/>
                    <a:lstStyle/>
                    <a:p>
                      <a:pPr algn="ctr" fontAlgn="ctr"/>
                      <a:r>
                        <a:rPr lang="en-US" sz="1600" b="1" i="0" u="none" strike="noStrike" dirty="0">
                          <a:effectLst/>
                        </a:rPr>
                        <a:t>Stones</a:t>
                      </a:r>
                      <a:endParaRPr lang="en-US" sz="1200" b="1" i="0" u="none" strike="noStrike" dirty="0">
                        <a:solidFill>
                          <a:srgbClr val="000000"/>
                        </a:solidFill>
                        <a:effectLst/>
                        <a:latin typeface="Times New Roman"/>
                      </a:endParaRPr>
                    </a:p>
                  </a:txBody>
                  <a:tcPr marL="7620" marR="7620" marT="7620" marB="0" anchor="ctr"/>
                </a:tc>
                <a:tc hMerge="1">
                  <a:txBody>
                    <a:bodyPr/>
                    <a:lstStyle/>
                    <a:p>
                      <a:pPr rtl="1"/>
                      <a:endParaRPr lang="ar-SA"/>
                    </a:p>
                  </a:txBody>
                  <a:tcPr/>
                </a:tc>
                <a:tc hMerge="1">
                  <a:txBody>
                    <a:bodyPr/>
                    <a:lstStyle/>
                    <a:p>
                      <a:pPr rtl="1"/>
                      <a:endParaRPr lang="ar-SA"/>
                    </a:p>
                  </a:txBody>
                  <a:tcPr/>
                </a:tc>
              </a:tr>
              <a:tr h="361950">
                <a:tc>
                  <a:txBody>
                    <a:bodyPr/>
                    <a:lstStyle/>
                    <a:p>
                      <a:pPr algn="ctr" fontAlgn="ctr"/>
                      <a:r>
                        <a:rPr lang="en-US" sz="1200" u="none" strike="noStrike" dirty="0" err="1" smtClean="0">
                          <a:effectLst/>
                        </a:rPr>
                        <a:t>Muffajar</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SM</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554.87</a:t>
                      </a:r>
                      <a:endParaRPr lang="ar-SA" sz="1200" b="1" i="0" u="none" strike="noStrike" dirty="0">
                        <a:solidFill>
                          <a:srgbClr val="000000"/>
                        </a:solidFill>
                        <a:effectLst/>
                        <a:latin typeface="Times New Roman"/>
                      </a:endParaRPr>
                    </a:p>
                  </a:txBody>
                  <a:tcPr marL="7620" marR="7620" marT="7620" marB="0" anchor="ctr"/>
                </a:tc>
              </a:tr>
              <a:tr h="361950">
                <a:tc>
                  <a:txBody>
                    <a:bodyPr/>
                    <a:lstStyle/>
                    <a:p>
                      <a:pPr algn="ctr" fontAlgn="ctr"/>
                      <a:r>
                        <a:rPr lang="en-US" sz="1200" u="none" strike="noStrike">
                          <a:effectLst/>
                        </a:rPr>
                        <a:t>Matabeh</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SM</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33.42</a:t>
                      </a:r>
                      <a:endParaRPr lang="ar-SA" sz="1200" b="1" i="0" u="none" strike="noStrike" dirty="0">
                        <a:solidFill>
                          <a:srgbClr val="000000"/>
                        </a:solidFill>
                        <a:effectLst/>
                        <a:latin typeface="Times New Roman"/>
                      </a:endParaRPr>
                    </a:p>
                  </a:txBody>
                  <a:tcPr marL="7620" marR="7620" marT="7620" marB="0" anchor="ctr"/>
                </a:tc>
              </a:tr>
              <a:tr h="361950">
                <a:tc>
                  <a:txBody>
                    <a:bodyPr/>
                    <a:lstStyle/>
                    <a:p>
                      <a:pPr algn="ctr" fontAlgn="ctr"/>
                      <a:r>
                        <a:rPr lang="en-US" sz="1200" u="none" strike="noStrike">
                          <a:effectLst/>
                        </a:rPr>
                        <a:t>Tubzzeh</a:t>
                      </a:r>
                      <a:endParaRPr lang="en-US" sz="1200" b="1"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dirty="0">
                          <a:effectLst/>
                        </a:rPr>
                        <a:t>SM</a:t>
                      </a:r>
                      <a:endParaRPr lang="en-US" sz="1200" b="1" i="0" u="none" strike="noStrike" dirty="0">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41.62</a:t>
                      </a:r>
                      <a:endParaRPr lang="ar-SA" sz="1200" b="1" i="0" u="none" strike="noStrike" dirty="0">
                        <a:solidFill>
                          <a:srgbClr val="000000"/>
                        </a:solidFill>
                        <a:effectLst/>
                        <a:latin typeface="Times New Roman"/>
                      </a:endParaRPr>
                    </a:p>
                  </a:txBody>
                  <a:tcPr marL="7620" marR="7620" marT="7620" marB="0" anchor="ctr"/>
                </a:tc>
              </a:tr>
            </a:tbl>
          </a:graphicData>
        </a:graphic>
      </p:graphicFrame>
      <p:graphicFrame>
        <p:nvGraphicFramePr>
          <p:cNvPr id="6" name="جدول 5"/>
          <p:cNvGraphicFramePr>
            <a:graphicFrameLocks noGrp="1"/>
          </p:cNvGraphicFramePr>
          <p:nvPr>
            <p:extLst>
              <p:ext uri="{D42A27DB-BD31-4B8C-83A1-F6EECF244321}">
                <p14:modId xmlns:p14="http://schemas.microsoft.com/office/powerpoint/2010/main" val="2305607808"/>
              </p:ext>
            </p:extLst>
          </p:nvPr>
        </p:nvGraphicFramePr>
        <p:xfrm>
          <a:off x="685800" y="1828797"/>
          <a:ext cx="4800600" cy="4279967"/>
        </p:xfrm>
        <a:graphic>
          <a:graphicData uri="http://schemas.openxmlformats.org/drawingml/2006/table">
            <a:tbl>
              <a:tblPr>
                <a:tableStyleId>{5C22544A-7EE6-4342-B048-85BDC9FD1C3A}</a:tableStyleId>
              </a:tblPr>
              <a:tblGrid>
                <a:gridCol w="672888"/>
                <a:gridCol w="904254"/>
                <a:gridCol w="1003934"/>
                <a:gridCol w="1117747"/>
                <a:gridCol w="1101777"/>
              </a:tblGrid>
              <a:tr h="671615">
                <a:tc>
                  <a:txBody>
                    <a:bodyPr/>
                    <a:lstStyle/>
                    <a:p>
                      <a:pPr algn="ctr" fontAlgn="ctr"/>
                      <a:r>
                        <a:rPr lang="en-US" sz="1400" b="1" u="none" strike="noStrike" dirty="0">
                          <a:effectLst/>
                        </a:rPr>
                        <a:t>Side</a:t>
                      </a:r>
                      <a:endParaRPr lang="en-US" sz="1400" b="1" i="0" u="none" strike="noStrike" dirty="0">
                        <a:solidFill>
                          <a:srgbClr val="000000"/>
                        </a:solidFill>
                        <a:effectLst/>
                        <a:latin typeface="Times New Roman"/>
                      </a:endParaRPr>
                    </a:p>
                  </a:txBody>
                  <a:tcPr marL="7620" marR="7620" marT="7620" marB="0" anchor="ctr"/>
                </a:tc>
                <a:tc>
                  <a:txBody>
                    <a:bodyPr/>
                    <a:lstStyle/>
                    <a:p>
                      <a:pPr algn="ctr" fontAlgn="ctr"/>
                      <a:r>
                        <a:rPr lang="en-US" sz="1400" b="1" u="none" strike="noStrike" dirty="0">
                          <a:effectLst/>
                        </a:rPr>
                        <a:t>TYPE</a:t>
                      </a:r>
                      <a:endParaRPr lang="en-US" sz="1400" b="1" i="0" u="none" strike="noStrike" dirty="0">
                        <a:solidFill>
                          <a:srgbClr val="000000"/>
                        </a:solidFill>
                        <a:effectLst/>
                        <a:latin typeface="Times New Roman"/>
                      </a:endParaRPr>
                    </a:p>
                  </a:txBody>
                  <a:tcPr marL="7620" marR="7620" marT="7620" marB="0" anchor="ctr"/>
                </a:tc>
                <a:tc>
                  <a:txBody>
                    <a:bodyPr/>
                    <a:lstStyle/>
                    <a:p>
                      <a:pPr algn="ctr" fontAlgn="ctr"/>
                      <a:r>
                        <a:rPr lang="en-US" sz="1400" b="1" u="none" strike="noStrike" dirty="0">
                          <a:effectLst/>
                        </a:rPr>
                        <a:t>Area of side(m</a:t>
                      </a:r>
                      <a:r>
                        <a:rPr lang="en-US" sz="1400" b="1" u="none" strike="noStrike" baseline="30000" dirty="0">
                          <a:effectLst/>
                        </a:rPr>
                        <a:t>2</a:t>
                      </a:r>
                      <a:r>
                        <a:rPr lang="en-US" sz="1400" b="1" u="none" strike="noStrike" dirty="0">
                          <a:effectLst/>
                        </a:rPr>
                        <a:t>)</a:t>
                      </a:r>
                      <a:endParaRPr lang="en-US" sz="1400" b="1" i="0" u="none" strike="noStrike" dirty="0">
                        <a:solidFill>
                          <a:srgbClr val="000000"/>
                        </a:solidFill>
                        <a:effectLst/>
                        <a:latin typeface="Times New Roman"/>
                      </a:endParaRPr>
                    </a:p>
                  </a:txBody>
                  <a:tcPr marL="7620" marR="7620" marT="7620" marB="0" anchor="ctr"/>
                </a:tc>
                <a:tc>
                  <a:txBody>
                    <a:bodyPr/>
                    <a:lstStyle/>
                    <a:p>
                      <a:pPr algn="ctr" fontAlgn="ctr"/>
                      <a:r>
                        <a:rPr lang="en-US" sz="1400" b="1" u="none" strike="noStrike" dirty="0">
                          <a:effectLst/>
                        </a:rPr>
                        <a:t>Area of opening(m</a:t>
                      </a:r>
                      <a:r>
                        <a:rPr lang="en-US" sz="1400" b="1" u="none" strike="noStrike" baseline="30000" dirty="0">
                          <a:effectLst/>
                        </a:rPr>
                        <a:t>2</a:t>
                      </a:r>
                      <a:r>
                        <a:rPr lang="en-US" sz="1400" b="1" u="none" strike="noStrike" dirty="0">
                          <a:effectLst/>
                        </a:rPr>
                        <a:t>)</a:t>
                      </a:r>
                      <a:endParaRPr lang="en-US" sz="1400" b="1" i="0" u="none" strike="noStrike" dirty="0">
                        <a:solidFill>
                          <a:srgbClr val="000000"/>
                        </a:solidFill>
                        <a:effectLst/>
                        <a:latin typeface="Times New Roman"/>
                      </a:endParaRPr>
                    </a:p>
                  </a:txBody>
                  <a:tcPr marL="7620" marR="7620" marT="7620" marB="0" anchor="ctr"/>
                </a:tc>
                <a:tc>
                  <a:txBody>
                    <a:bodyPr/>
                    <a:lstStyle/>
                    <a:p>
                      <a:pPr algn="ctr" fontAlgn="ctr"/>
                      <a:r>
                        <a:rPr lang="en-US" sz="1400" b="1" u="none" strike="noStrike" dirty="0">
                          <a:effectLst/>
                        </a:rPr>
                        <a:t>Stone Area(m</a:t>
                      </a:r>
                      <a:r>
                        <a:rPr lang="en-US" sz="1400" b="1" u="none" strike="noStrike" baseline="30000" dirty="0">
                          <a:effectLst/>
                        </a:rPr>
                        <a:t>2</a:t>
                      </a:r>
                      <a:r>
                        <a:rPr lang="en-US" sz="1400" b="1" u="none" strike="noStrike" dirty="0">
                          <a:effectLst/>
                        </a:rPr>
                        <a:t>)</a:t>
                      </a:r>
                      <a:endParaRPr lang="en-US" sz="1400" b="1" i="0" u="none" strike="noStrike" dirty="0">
                        <a:solidFill>
                          <a:srgbClr val="000000"/>
                        </a:solidFill>
                        <a:effectLst/>
                        <a:latin typeface="Times New Roman"/>
                      </a:endParaRPr>
                    </a:p>
                  </a:txBody>
                  <a:tcPr marL="7620" marR="7620" marT="7620" marB="0" anchor="ctr"/>
                </a:tc>
              </a:tr>
              <a:tr h="296890">
                <a:tc rowSpan="3">
                  <a:txBody>
                    <a:bodyPr/>
                    <a:lstStyle/>
                    <a:p>
                      <a:pPr algn="ctr" fontAlgn="ctr"/>
                      <a:r>
                        <a:rPr lang="en-US" sz="1200" u="none" strike="noStrike">
                          <a:effectLst/>
                        </a:rPr>
                        <a:t>East</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MUFAJAR</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199.9</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93.079</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106.821</a:t>
                      </a:r>
                      <a:endParaRPr lang="ar-SA" sz="1200" b="0" i="0" u="none" strike="noStrike">
                        <a:solidFill>
                          <a:srgbClr val="000000"/>
                        </a:solidFill>
                        <a:effectLst/>
                        <a:latin typeface="Times New Roman"/>
                      </a:endParaRPr>
                    </a:p>
                  </a:txBody>
                  <a:tcPr marL="7620" marR="7620" marT="7620" marB="0" anchor="ctr"/>
                </a:tc>
              </a:tr>
              <a:tr h="296890">
                <a:tc vMerge="1">
                  <a:txBody>
                    <a:bodyPr/>
                    <a:lstStyle/>
                    <a:p>
                      <a:pPr rtl="1"/>
                      <a:endParaRPr lang="ar-SA"/>
                    </a:p>
                  </a:txBody>
                  <a:tcPr/>
                </a:tc>
                <a:tc>
                  <a:txBody>
                    <a:bodyPr/>
                    <a:lstStyle/>
                    <a:p>
                      <a:pPr algn="ctr" fontAlgn="ctr"/>
                      <a:r>
                        <a:rPr lang="en-US" sz="1200" u="none" strike="noStrike">
                          <a:effectLst/>
                        </a:rPr>
                        <a:t>MATABEH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17.86</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17.86</a:t>
                      </a:r>
                      <a:endParaRPr lang="ar-SA" sz="1200" b="0" i="0" u="none" strike="noStrike">
                        <a:solidFill>
                          <a:srgbClr val="000000"/>
                        </a:solidFill>
                        <a:effectLst/>
                        <a:latin typeface="Times New Roman"/>
                      </a:endParaRPr>
                    </a:p>
                  </a:txBody>
                  <a:tcPr marL="7620" marR="7620" marT="7620" marB="0" anchor="ctr"/>
                </a:tc>
              </a:tr>
              <a:tr h="308308">
                <a:tc vMerge="1">
                  <a:txBody>
                    <a:bodyPr/>
                    <a:lstStyle/>
                    <a:p>
                      <a:pPr rtl="1"/>
                      <a:endParaRPr lang="ar-SA"/>
                    </a:p>
                  </a:txBody>
                  <a:tcPr/>
                </a:tc>
                <a:tc>
                  <a:txBody>
                    <a:bodyPr/>
                    <a:lstStyle/>
                    <a:p>
                      <a:pPr algn="ctr" fontAlgn="ctr"/>
                      <a:r>
                        <a:rPr lang="en-US" sz="1200" u="none" strike="noStrike">
                          <a:effectLst/>
                        </a:rPr>
                        <a:t>TUBZEH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25.149</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25.149</a:t>
                      </a:r>
                      <a:endParaRPr lang="ar-SA" sz="1200" b="0" i="0" u="none" strike="noStrike">
                        <a:solidFill>
                          <a:srgbClr val="000000"/>
                        </a:solidFill>
                        <a:effectLst/>
                        <a:latin typeface="Times New Roman"/>
                      </a:endParaRPr>
                    </a:p>
                  </a:txBody>
                  <a:tcPr marL="7620" marR="7620" marT="7620" marB="0" anchor="ctr"/>
                </a:tc>
              </a:tr>
              <a:tr h="296890">
                <a:tc rowSpan="3">
                  <a:txBody>
                    <a:bodyPr/>
                    <a:lstStyle/>
                    <a:p>
                      <a:pPr algn="ctr" fontAlgn="ctr"/>
                      <a:r>
                        <a:rPr lang="en-US" sz="1200" u="none" strike="noStrike">
                          <a:effectLst/>
                        </a:rPr>
                        <a:t>West</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MUFAJAR</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212</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11.332</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200.668</a:t>
                      </a:r>
                      <a:endParaRPr lang="ar-SA" sz="1200" b="0" i="0" u="none" strike="noStrike">
                        <a:solidFill>
                          <a:srgbClr val="000000"/>
                        </a:solidFill>
                        <a:effectLst/>
                        <a:latin typeface="Times New Roman"/>
                      </a:endParaRPr>
                    </a:p>
                  </a:txBody>
                  <a:tcPr marL="7620" marR="7620" marT="7620" marB="0" anchor="ctr"/>
                </a:tc>
              </a:tr>
              <a:tr h="296890">
                <a:tc vMerge="1">
                  <a:txBody>
                    <a:bodyPr/>
                    <a:lstStyle/>
                    <a:p>
                      <a:pPr rtl="1"/>
                      <a:endParaRPr lang="ar-SA"/>
                    </a:p>
                  </a:txBody>
                  <a:tcPr/>
                </a:tc>
                <a:tc>
                  <a:txBody>
                    <a:bodyPr/>
                    <a:lstStyle/>
                    <a:p>
                      <a:pPr algn="ctr" fontAlgn="ctr"/>
                      <a:r>
                        <a:rPr lang="en-US" sz="1200" u="none" strike="noStrike">
                          <a:effectLst/>
                        </a:rPr>
                        <a:t>MATABEH</a:t>
                      </a:r>
                      <a:endParaRPr lang="en-US" sz="1200" b="0" i="0" u="none" strike="noStrike">
                        <a:solidFill>
                          <a:srgbClr val="000000"/>
                        </a:solidFill>
                        <a:effectLst/>
                        <a:latin typeface="Times New Roman"/>
                      </a:endParaRPr>
                    </a:p>
                  </a:txBody>
                  <a:tcPr marL="7620" marR="7620" marT="7620" marB="0" anchor="ctr"/>
                </a:tc>
                <a:tc>
                  <a:txBody>
                    <a:bodyPr/>
                    <a:lstStyle/>
                    <a:p>
                      <a:pPr algn="ctr" fontAlgn="b"/>
                      <a:r>
                        <a:rPr lang="ar-SA" sz="1200" u="none" strike="noStrike">
                          <a:effectLst/>
                        </a:rPr>
                        <a:t>0</a:t>
                      </a:r>
                      <a:endParaRPr lang="ar-SA" sz="1200" b="0" i="0" u="none" strike="noStrike">
                        <a:solidFill>
                          <a:srgbClr val="000000"/>
                        </a:solidFill>
                        <a:effectLst/>
                        <a:latin typeface="Times New Roman"/>
                      </a:endParaRPr>
                    </a:p>
                  </a:txBody>
                  <a:tcPr marL="7620" marR="7620" marT="7620" marB="0" anchor="b"/>
                </a:tc>
                <a:tc>
                  <a:txBody>
                    <a:bodyPr/>
                    <a:lstStyle/>
                    <a:p>
                      <a:pPr algn="ctr" fontAlgn="ctr"/>
                      <a:r>
                        <a:rPr lang="ar-SA" sz="1200" u="none" strike="noStrike">
                          <a:effectLst/>
                        </a:rPr>
                        <a:t>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a:t>
                      </a:r>
                      <a:endParaRPr lang="ar-SA" sz="1200" b="0" i="0" u="none" strike="noStrike">
                        <a:solidFill>
                          <a:srgbClr val="000000"/>
                        </a:solidFill>
                        <a:effectLst/>
                        <a:latin typeface="Times New Roman"/>
                      </a:endParaRPr>
                    </a:p>
                  </a:txBody>
                  <a:tcPr marL="7620" marR="7620" marT="7620" marB="0" anchor="ctr"/>
                </a:tc>
              </a:tr>
              <a:tr h="308308">
                <a:tc vMerge="1">
                  <a:txBody>
                    <a:bodyPr/>
                    <a:lstStyle/>
                    <a:p>
                      <a:pPr rtl="1"/>
                      <a:endParaRPr lang="ar-SA"/>
                    </a:p>
                  </a:txBody>
                  <a:tcPr/>
                </a:tc>
                <a:tc>
                  <a:txBody>
                    <a:bodyPr/>
                    <a:lstStyle/>
                    <a:p>
                      <a:pPr algn="ctr" fontAlgn="ctr"/>
                      <a:r>
                        <a:rPr lang="en-US" sz="1200" u="none" strike="noStrike">
                          <a:effectLst/>
                        </a:rPr>
                        <a:t>TUBZEH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1.941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1.941</a:t>
                      </a:r>
                      <a:endParaRPr lang="ar-SA" sz="1200" b="0" i="0" u="none" strike="noStrike">
                        <a:solidFill>
                          <a:srgbClr val="000000"/>
                        </a:solidFill>
                        <a:effectLst/>
                        <a:latin typeface="Times New Roman"/>
                      </a:endParaRPr>
                    </a:p>
                  </a:txBody>
                  <a:tcPr marL="7620" marR="7620" marT="7620" marB="0" anchor="ctr"/>
                </a:tc>
              </a:tr>
              <a:tr h="296890">
                <a:tc rowSpan="3">
                  <a:txBody>
                    <a:bodyPr/>
                    <a:lstStyle/>
                    <a:p>
                      <a:pPr algn="ctr" fontAlgn="ctr"/>
                      <a:r>
                        <a:rPr lang="en-US" sz="1200" u="none" strike="noStrike">
                          <a:effectLst/>
                        </a:rPr>
                        <a:t>North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MUFAJAR</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137.84</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36.2</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101.64</a:t>
                      </a:r>
                      <a:endParaRPr lang="ar-SA" sz="1200" b="0" i="0" u="none" strike="noStrike">
                        <a:solidFill>
                          <a:srgbClr val="000000"/>
                        </a:solidFill>
                        <a:effectLst/>
                        <a:latin typeface="Times New Roman"/>
                      </a:endParaRPr>
                    </a:p>
                  </a:txBody>
                  <a:tcPr marL="7620" marR="7620" marT="7620" marB="0" anchor="ctr"/>
                </a:tc>
              </a:tr>
              <a:tr h="296890">
                <a:tc vMerge="1">
                  <a:txBody>
                    <a:bodyPr/>
                    <a:lstStyle/>
                    <a:p>
                      <a:pPr rtl="1"/>
                      <a:endParaRPr lang="ar-SA"/>
                    </a:p>
                  </a:txBody>
                  <a:tcPr/>
                </a:tc>
                <a:tc>
                  <a:txBody>
                    <a:bodyPr/>
                    <a:lstStyle/>
                    <a:p>
                      <a:pPr algn="ctr" fontAlgn="ctr"/>
                      <a:r>
                        <a:rPr lang="en-US" sz="1200" u="none" strike="noStrike">
                          <a:effectLst/>
                        </a:rPr>
                        <a:t>MATABEH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9.71</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9.71</a:t>
                      </a:r>
                      <a:endParaRPr lang="ar-SA" sz="1200" b="0" i="0" u="none" strike="noStrike">
                        <a:solidFill>
                          <a:srgbClr val="000000"/>
                        </a:solidFill>
                        <a:effectLst/>
                        <a:latin typeface="Times New Roman"/>
                      </a:endParaRPr>
                    </a:p>
                  </a:txBody>
                  <a:tcPr marL="7620" marR="7620" marT="7620" marB="0" anchor="ctr"/>
                </a:tc>
              </a:tr>
              <a:tr h="308308">
                <a:tc vMerge="1">
                  <a:txBody>
                    <a:bodyPr/>
                    <a:lstStyle/>
                    <a:p>
                      <a:pPr rtl="1"/>
                      <a:endParaRPr lang="ar-SA"/>
                    </a:p>
                  </a:txBody>
                  <a:tcPr/>
                </a:tc>
                <a:tc>
                  <a:txBody>
                    <a:bodyPr/>
                    <a:lstStyle/>
                    <a:p>
                      <a:pPr algn="ctr" fontAlgn="ctr"/>
                      <a:r>
                        <a:rPr lang="en-US" sz="1200" u="none" strike="noStrike">
                          <a:effectLst/>
                        </a:rPr>
                        <a:t>TUBZEH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9.48</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9.48</a:t>
                      </a:r>
                      <a:endParaRPr lang="ar-SA" sz="1200" b="0" i="0" u="none" strike="noStrike">
                        <a:solidFill>
                          <a:srgbClr val="000000"/>
                        </a:solidFill>
                        <a:effectLst/>
                        <a:latin typeface="Times New Roman"/>
                      </a:endParaRPr>
                    </a:p>
                  </a:txBody>
                  <a:tcPr marL="7620" marR="7620" marT="7620" marB="0" anchor="ctr"/>
                </a:tc>
              </a:tr>
              <a:tr h="296890">
                <a:tc rowSpan="3">
                  <a:txBody>
                    <a:bodyPr/>
                    <a:lstStyle/>
                    <a:p>
                      <a:pPr algn="ctr" fontAlgn="ctr"/>
                      <a:r>
                        <a:rPr lang="en-US" sz="1200" u="none" strike="noStrike">
                          <a:effectLst/>
                        </a:rPr>
                        <a:t>South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en-US" sz="1200" u="none" strike="noStrike">
                          <a:effectLst/>
                        </a:rPr>
                        <a:t>MUFAJAR</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158</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12.26</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145.74</a:t>
                      </a:r>
                      <a:endParaRPr lang="ar-SA" sz="1200" b="0" i="0" u="none" strike="noStrike">
                        <a:solidFill>
                          <a:srgbClr val="000000"/>
                        </a:solidFill>
                        <a:effectLst/>
                        <a:latin typeface="Times New Roman"/>
                      </a:endParaRPr>
                    </a:p>
                  </a:txBody>
                  <a:tcPr marL="7620" marR="7620" marT="7620" marB="0" anchor="ctr"/>
                </a:tc>
              </a:tr>
              <a:tr h="296890">
                <a:tc vMerge="1">
                  <a:txBody>
                    <a:bodyPr/>
                    <a:lstStyle/>
                    <a:p>
                      <a:pPr rtl="1"/>
                      <a:endParaRPr lang="ar-SA"/>
                    </a:p>
                  </a:txBody>
                  <a:tcPr/>
                </a:tc>
                <a:tc>
                  <a:txBody>
                    <a:bodyPr/>
                    <a:lstStyle/>
                    <a:p>
                      <a:pPr algn="ctr" fontAlgn="ctr"/>
                      <a:r>
                        <a:rPr lang="en-US" sz="1200" u="none" strike="noStrike">
                          <a:effectLst/>
                        </a:rPr>
                        <a:t>MATABEH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5.85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5.85</a:t>
                      </a:r>
                      <a:endParaRPr lang="ar-SA" sz="1200" b="0" i="0" u="none" strike="noStrike" dirty="0">
                        <a:solidFill>
                          <a:srgbClr val="000000"/>
                        </a:solidFill>
                        <a:effectLst/>
                        <a:latin typeface="Times New Roman"/>
                      </a:endParaRPr>
                    </a:p>
                  </a:txBody>
                  <a:tcPr marL="7620" marR="7620" marT="7620" marB="0" anchor="ctr"/>
                </a:tc>
              </a:tr>
              <a:tr h="308308">
                <a:tc vMerge="1">
                  <a:txBody>
                    <a:bodyPr/>
                    <a:lstStyle/>
                    <a:p>
                      <a:pPr rtl="1"/>
                      <a:endParaRPr lang="ar-SA"/>
                    </a:p>
                  </a:txBody>
                  <a:tcPr/>
                </a:tc>
                <a:tc>
                  <a:txBody>
                    <a:bodyPr/>
                    <a:lstStyle/>
                    <a:p>
                      <a:pPr algn="ctr" fontAlgn="ctr"/>
                      <a:r>
                        <a:rPr lang="en-US" sz="1200" u="none" strike="noStrike">
                          <a:effectLst/>
                        </a:rPr>
                        <a:t>TUBZEH</a:t>
                      </a:r>
                      <a:endParaRPr lang="en-US"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5.05</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a:effectLst/>
                        </a:rPr>
                        <a:t>0</a:t>
                      </a:r>
                      <a:endParaRPr lang="ar-SA" sz="1200" b="0" i="0" u="none" strike="noStrike">
                        <a:solidFill>
                          <a:srgbClr val="000000"/>
                        </a:solidFill>
                        <a:effectLst/>
                        <a:latin typeface="Times New Roman"/>
                      </a:endParaRPr>
                    </a:p>
                  </a:txBody>
                  <a:tcPr marL="7620" marR="7620" marT="7620" marB="0" anchor="ctr"/>
                </a:tc>
                <a:tc>
                  <a:txBody>
                    <a:bodyPr/>
                    <a:lstStyle/>
                    <a:p>
                      <a:pPr algn="ctr" fontAlgn="ctr"/>
                      <a:r>
                        <a:rPr lang="ar-SA" sz="1200" u="none" strike="noStrike" dirty="0">
                          <a:effectLst/>
                        </a:rPr>
                        <a:t>5.05</a:t>
                      </a:r>
                      <a:endParaRPr lang="ar-SA" sz="1200" b="0" i="0" u="none" strike="noStrike" dirty="0">
                        <a:solidFill>
                          <a:srgbClr val="000000"/>
                        </a:solidFill>
                        <a:effectLst/>
                        <a:latin typeface="Times New Roman"/>
                      </a:endParaRPr>
                    </a:p>
                  </a:txBody>
                  <a:tcPr marL="7620" marR="7620" marT="7620" marB="0" anchor="ctr"/>
                </a:tc>
              </a:tr>
            </a:tbl>
          </a:graphicData>
        </a:graphic>
      </p:graphicFrame>
    </p:spTree>
    <p:extLst>
      <p:ext uri="{BB962C8B-B14F-4D97-AF65-F5344CB8AC3E}">
        <p14:creationId xmlns:p14="http://schemas.microsoft.com/office/powerpoint/2010/main" val="13250306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76200"/>
            <a:ext cx="7772400" cy="1143000"/>
          </a:xfrm>
        </p:spPr>
        <p:txBody>
          <a:bodyPr>
            <a:noAutofit/>
          </a:bodyPr>
          <a:lstStyle/>
          <a:p>
            <a:r>
              <a:rPr lang="en-US" sz="3200" dirty="0">
                <a:solidFill>
                  <a:srgbClr val="002060"/>
                </a:solidFill>
              </a:rPr>
              <a:t>Here is a table shows all of quantities:</a:t>
            </a:r>
            <a:endParaRPr lang="ar-SA" sz="3200" dirty="0">
              <a:solidFill>
                <a:srgbClr val="002060"/>
              </a:solidFill>
            </a:endParaRPr>
          </a:p>
        </p:txBody>
      </p:sp>
      <p:graphicFrame>
        <p:nvGraphicFramePr>
          <p:cNvPr id="4" name="جدول 3"/>
          <p:cNvGraphicFramePr>
            <a:graphicFrameLocks noGrp="1"/>
          </p:cNvGraphicFramePr>
          <p:nvPr>
            <p:extLst>
              <p:ext uri="{D42A27DB-BD31-4B8C-83A1-F6EECF244321}">
                <p14:modId xmlns:p14="http://schemas.microsoft.com/office/powerpoint/2010/main" val="770428529"/>
              </p:ext>
            </p:extLst>
          </p:nvPr>
        </p:nvGraphicFramePr>
        <p:xfrm>
          <a:off x="609600" y="1371597"/>
          <a:ext cx="7696200" cy="4960965"/>
        </p:xfrm>
        <a:graphic>
          <a:graphicData uri="http://schemas.openxmlformats.org/drawingml/2006/table">
            <a:tbl>
              <a:tblPr firstRow="1" firstCol="1" bandRow="1">
                <a:tableStyleId>{22838BEF-8BB2-4498-84A7-C5851F593DF1}</a:tableStyleId>
              </a:tblPr>
              <a:tblGrid>
                <a:gridCol w="5192617"/>
                <a:gridCol w="1205428"/>
                <a:gridCol w="1298155"/>
              </a:tblGrid>
              <a:tr h="341267">
                <a:tc>
                  <a:txBody>
                    <a:bodyPr/>
                    <a:lstStyle/>
                    <a:p>
                      <a:pPr marL="0" marR="0" indent="-516255" algn="ctr">
                        <a:lnSpc>
                          <a:spcPct val="150000"/>
                        </a:lnSpc>
                        <a:spcBef>
                          <a:spcPts val="0"/>
                        </a:spcBef>
                        <a:spcAft>
                          <a:spcPts val="0"/>
                        </a:spcAft>
                      </a:pPr>
                      <a:r>
                        <a:rPr lang="en-US" sz="800" dirty="0">
                          <a:effectLst/>
                        </a:rPr>
                        <a:t>Item Description.</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Unit</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Quantity</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39633">
                <a:tc>
                  <a:txBody>
                    <a:bodyPr/>
                    <a:lstStyle/>
                    <a:p>
                      <a:pPr marL="0" marR="0" algn="l">
                        <a:lnSpc>
                          <a:spcPct val="150000"/>
                        </a:lnSpc>
                        <a:spcBef>
                          <a:spcPts val="0"/>
                        </a:spcBef>
                        <a:spcAft>
                          <a:spcPts val="0"/>
                        </a:spcAft>
                      </a:pPr>
                      <a:r>
                        <a:rPr lang="en-US" sz="800" dirty="0">
                          <a:effectLst/>
                        </a:rPr>
                        <a:t>Excavation for Foundation .</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633.66</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39633">
                <a:tc>
                  <a:txBody>
                    <a:bodyPr/>
                    <a:lstStyle/>
                    <a:p>
                      <a:pPr marL="0" marR="0" algn="l">
                        <a:lnSpc>
                          <a:spcPct val="150000"/>
                        </a:lnSpc>
                        <a:spcBef>
                          <a:spcPts val="0"/>
                        </a:spcBef>
                        <a:spcAft>
                          <a:spcPts val="0"/>
                        </a:spcAft>
                      </a:pPr>
                      <a:r>
                        <a:rPr lang="en-US" sz="800" dirty="0">
                          <a:effectLst/>
                        </a:rPr>
                        <a:t>Backfilling for Foundations and Ground Beams.</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628.64</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404032">
                <a:tc>
                  <a:txBody>
                    <a:bodyPr/>
                    <a:lstStyle/>
                    <a:p>
                      <a:pPr marL="0" marR="0" algn="l">
                        <a:lnSpc>
                          <a:spcPct val="150000"/>
                        </a:lnSpc>
                        <a:spcBef>
                          <a:spcPts val="0"/>
                        </a:spcBef>
                        <a:spcAft>
                          <a:spcPts val="0"/>
                        </a:spcAft>
                      </a:pPr>
                      <a:r>
                        <a:rPr lang="en-US" sz="800" dirty="0">
                          <a:effectLst/>
                        </a:rPr>
                        <a:t>Supply and Cast Plain Concrete B(200) (10 cm) under Ground Beams and Foundations with a minimum cement content of 250 KG.</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18.59</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63759">
                <a:tc>
                  <a:txBody>
                    <a:bodyPr/>
                    <a:lstStyle/>
                    <a:p>
                      <a:pPr marL="0" marR="0" algn="l">
                        <a:lnSpc>
                          <a:spcPct val="150000"/>
                        </a:lnSpc>
                        <a:spcBef>
                          <a:spcPts val="0"/>
                        </a:spcBef>
                        <a:spcAft>
                          <a:spcPts val="0"/>
                        </a:spcAft>
                      </a:pPr>
                      <a:r>
                        <a:rPr lang="en-US" sz="800" dirty="0">
                          <a:effectLst/>
                        </a:rPr>
                        <a:t>Supply and Cast Reinforced Concrete B(300) for Stairs and Ramps. </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13.152</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39633">
                <a:tc>
                  <a:txBody>
                    <a:bodyPr/>
                    <a:lstStyle/>
                    <a:p>
                      <a:pPr marL="0" marR="0" algn="l">
                        <a:lnSpc>
                          <a:spcPct val="150000"/>
                        </a:lnSpc>
                        <a:spcBef>
                          <a:spcPts val="0"/>
                        </a:spcBef>
                        <a:spcAft>
                          <a:spcPts val="0"/>
                        </a:spcAft>
                      </a:pPr>
                      <a:r>
                        <a:rPr lang="en-US" sz="800" dirty="0">
                          <a:effectLst/>
                        </a:rPr>
                        <a:t>Supply and Cast Reinforced Concrete B(300) for Columns Neck.</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24.05</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39633">
                <a:tc>
                  <a:txBody>
                    <a:bodyPr/>
                    <a:lstStyle/>
                    <a:p>
                      <a:pPr marL="0" marR="0" algn="l">
                        <a:lnSpc>
                          <a:spcPct val="150000"/>
                        </a:lnSpc>
                        <a:spcBef>
                          <a:spcPts val="0"/>
                        </a:spcBef>
                        <a:spcAft>
                          <a:spcPts val="0"/>
                        </a:spcAft>
                      </a:pPr>
                      <a:r>
                        <a:rPr lang="en-US" sz="800" dirty="0">
                          <a:effectLst/>
                        </a:rPr>
                        <a:t>Reinforced Concrete B(250) for Case Stairs.</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3.4</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63759">
                <a:tc>
                  <a:txBody>
                    <a:bodyPr/>
                    <a:lstStyle/>
                    <a:p>
                      <a:pPr marL="0" marR="0" algn="l">
                        <a:lnSpc>
                          <a:spcPct val="150000"/>
                        </a:lnSpc>
                        <a:spcBef>
                          <a:spcPts val="0"/>
                        </a:spcBef>
                        <a:spcAft>
                          <a:spcPts val="0"/>
                        </a:spcAft>
                      </a:pPr>
                      <a:r>
                        <a:rPr lang="en-US" sz="800" dirty="0">
                          <a:effectLst/>
                        </a:rPr>
                        <a:t>Supply and Cast Reinforced Concrete B(300) for Slabs and Drop Beams without case stairs.</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83.91</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63759">
                <a:tc>
                  <a:txBody>
                    <a:bodyPr/>
                    <a:lstStyle/>
                    <a:p>
                      <a:pPr marL="0" marR="0" algn="l">
                        <a:lnSpc>
                          <a:spcPct val="150000"/>
                        </a:lnSpc>
                        <a:spcBef>
                          <a:spcPts val="0"/>
                        </a:spcBef>
                        <a:spcAft>
                          <a:spcPts val="0"/>
                        </a:spcAft>
                      </a:pPr>
                      <a:r>
                        <a:rPr lang="en-US" sz="800" dirty="0">
                          <a:effectLst/>
                        </a:rPr>
                        <a:t>Supply and Cast Reinforced Concrete B(300) for Foundations and Ground Beams .</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75.23</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358024">
                <a:tc>
                  <a:txBody>
                    <a:bodyPr/>
                    <a:lstStyle/>
                    <a:p>
                      <a:pPr marL="0" marR="0" algn="l">
                        <a:lnSpc>
                          <a:spcPct val="150000"/>
                        </a:lnSpc>
                        <a:spcBef>
                          <a:spcPts val="0"/>
                        </a:spcBef>
                        <a:spcAft>
                          <a:spcPts val="0"/>
                        </a:spcAft>
                      </a:pPr>
                      <a:r>
                        <a:rPr lang="en-US" sz="800" dirty="0">
                          <a:effectLst/>
                        </a:rPr>
                        <a:t>Supply and Cast Reinforced Concrete B(300) for Columns and Shear Walls with a minimum cement content of (350 KG).</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59.42</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358024">
                <a:tc>
                  <a:txBody>
                    <a:bodyPr/>
                    <a:lstStyle/>
                    <a:p>
                      <a:pPr marL="0" marR="0" algn="l">
                        <a:lnSpc>
                          <a:spcPct val="150000"/>
                        </a:lnSpc>
                        <a:spcBef>
                          <a:spcPts val="0"/>
                        </a:spcBef>
                        <a:spcAft>
                          <a:spcPts val="0"/>
                        </a:spcAft>
                      </a:pPr>
                      <a:r>
                        <a:rPr lang="en-US" sz="800" dirty="0">
                          <a:effectLst/>
                        </a:rPr>
                        <a:t>Supply and Cast Reinforced Concrete B(250) with a minimum cement content of (250KG) for Ground Slab.</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a:effectLst/>
                        </a:rPr>
                        <a:t>CM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24.65</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39633">
                <a:tc>
                  <a:txBody>
                    <a:bodyPr/>
                    <a:lstStyle/>
                    <a:p>
                      <a:pPr marL="0" marR="0" algn="l">
                        <a:lnSpc>
                          <a:spcPct val="150000"/>
                        </a:lnSpc>
                        <a:spcBef>
                          <a:spcPts val="0"/>
                        </a:spcBef>
                        <a:spcAft>
                          <a:spcPts val="0"/>
                        </a:spcAft>
                      </a:pPr>
                      <a:r>
                        <a:rPr lang="en-US" sz="800" dirty="0">
                          <a:effectLst/>
                        </a:rPr>
                        <a:t>10 , 20 cm Blocks for Internal Walls (partitions).</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Number</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3362</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39633">
                <a:tc>
                  <a:txBody>
                    <a:bodyPr/>
                    <a:lstStyle/>
                    <a:p>
                      <a:pPr marL="0" marR="0" algn="l">
                        <a:lnSpc>
                          <a:spcPct val="150000"/>
                        </a:lnSpc>
                        <a:spcBef>
                          <a:spcPts val="0"/>
                        </a:spcBef>
                        <a:spcAft>
                          <a:spcPts val="0"/>
                        </a:spcAft>
                      </a:pPr>
                      <a:r>
                        <a:rPr lang="en-US" sz="800">
                          <a:effectLst/>
                        </a:rPr>
                        <a:t>15 cm Blocks for Exterior Walls.</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Number</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2282</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63759">
                <a:tc>
                  <a:txBody>
                    <a:bodyPr/>
                    <a:lstStyle/>
                    <a:p>
                      <a:pPr marL="0" marR="0" algn="l">
                        <a:lnSpc>
                          <a:spcPct val="150000"/>
                        </a:lnSpc>
                        <a:spcBef>
                          <a:spcPts val="0"/>
                        </a:spcBef>
                        <a:spcAft>
                          <a:spcPts val="0"/>
                        </a:spcAft>
                      </a:pPr>
                      <a:r>
                        <a:rPr lang="en-US" sz="800">
                          <a:effectLst/>
                        </a:rPr>
                        <a:t>Supply and Build Stone works with different types of stones (Mufajjar, Matabbeh, Tubbzeh).</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SM</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629.91</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63759">
                <a:tc>
                  <a:txBody>
                    <a:bodyPr/>
                    <a:lstStyle/>
                    <a:p>
                      <a:pPr marL="0" marR="0" algn="l">
                        <a:lnSpc>
                          <a:spcPct val="150000"/>
                        </a:lnSpc>
                        <a:spcBef>
                          <a:spcPts val="0"/>
                        </a:spcBef>
                        <a:spcAft>
                          <a:spcPts val="0"/>
                        </a:spcAft>
                      </a:pPr>
                      <a:r>
                        <a:rPr lang="en-US" sz="800">
                          <a:effectLst/>
                        </a:rPr>
                        <a:t>Supply and Install Tiles for floors and stairs , wall tiles for bathroom and kitchen.</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SM</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568.4275</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63759">
                <a:tc>
                  <a:txBody>
                    <a:bodyPr/>
                    <a:lstStyle/>
                    <a:p>
                      <a:pPr marL="0" marR="0" algn="l">
                        <a:lnSpc>
                          <a:spcPct val="150000"/>
                        </a:lnSpc>
                        <a:spcBef>
                          <a:spcPts val="0"/>
                        </a:spcBef>
                        <a:spcAft>
                          <a:spcPts val="0"/>
                        </a:spcAft>
                      </a:pPr>
                      <a:r>
                        <a:rPr lang="en-US" sz="800">
                          <a:effectLst/>
                        </a:rPr>
                        <a:t>Installing works for Windows and Doors wood, steel, glass, aluminum.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SM</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135.1</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39633">
                <a:tc>
                  <a:txBody>
                    <a:bodyPr/>
                    <a:lstStyle/>
                    <a:p>
                      <a:pPr marL="0" marR="0" algn="l">
                        <a:lnSpc>
                          <a:spcPct val="150000"/>
                        </a:lnSpc>
                        <a:spcBef>
                          <a:spcPts val="0"/>
                        </a:spcBef>
                        <a:spcAft>
                          <a:spcPts val="0"/>
                        </a:spcAft>
                      </a:pPr>
                      <a:r>
                        <a:rPr lang="en-US" sz="800">
                          <a:effectLst/>
                        </a:rPr>
                        <a:t>Supply and Install Marbles for windows and kitchen.</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M</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59.95</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r h="239633">
                <a:tc>
                  <a:txBody>
                    <a:bodyPr/>
                    <a:lstStyle/>
                    <a:p>
                      <a:pPr marL="0" marR="0" algn="l">
                        <a:lnSpc>
                          <a:spcPct val="150000"/>
                        </a:lnSpc>
                        <a:spcBef>
                          <a:spcPts val="0"/>
                        </a:spcBef>
                        <a:spcAft>
                          <a:spcPts val="0"/>
                        </a:spcAft>
                      </a:pPr>
                      <a:r>
                        <a:rPr lang="en-US" sz="800" dirty="0">
                          <a:effectLst/>
                        </a:rPr>
                        <a:t>Painting and Plastering works.</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SM</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c>
                  <a:txBody>
                    <a:bodyPr/>
                    <a:lstStyle/>
                    <a:p>
                      <a:pPr marL="0" marR="0" algn="ctr">
                        <a:lnSpc>
                          <a:spcPct val="150000"/>
                        </a:lnSpc>
                        <a:spcBef>
                          <a:spcPts val="0"/>
                        </a:spcBef>
                        <a:spcAft>
                          <a:spcPts val="0"/>
                        </a:spcAft>
                      </a:pPr>
                      <a:r>
                        <a:rPr lang="en-US" sz="800" dirty="0">
                          <a:effectLst/>
                        </a:rPr>
                        <a:t>2384.2</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6278" marR="36278" marT="0" marB="0"/>
                </a:tc>
              </a:tr>
            </a:tbl>
          </a:graphicData>
        </a:graphic>
      </p:graphicFrame>
    </p:spTree>
    <p:extLst>
      <p:ext uri="{BB962C8B-B14F-4D97-AF65-F5344CB8AC3E}">
        <p14:creationId xmlns:p14="http://schemas.microsoft.com/office/powerpoint/2010/main" val="34448739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152400"/>
            <a:ext cx="6637468" cy="1362075"/>
          </a:xfrm>
        </p:spPr>
        <p:txBody>
          <a:bodyPr>
            <a:normAutofit/>
          </a:bodyPr>
          <a:lstStyle/>
          <a:p>
            <a:r>
              <a:rPr lang="en-ZA" dirty="0">
                <a:solidFill>
                  <a:srgbClr val="002060"/>
                </a:solidFill>
              </a:rPr>
              <a:t>Time</a:t>
            </a:r>
            <a:r>
              <a:rPr lang="en-US" dirty="0">
                <a:solidFill>
                  <a:srgbClr val="002060"/>
                </a:solidFill>
              </a:rPr>
              <a:t> Management</a:t>
            </a:r>
            <a:endParaRPr lang="ar-SA" dirty="0">
              <a:solidFill>
                <a:srgbClr val="002060"/>
              </a:solidFill>
            </a:endParaRPr>
          </a:p>
        </p:txBody>
      </p:sp>
      <p:sp>
        <p:nvSpPr>
          <p:cNvPr id="3" name="عنصر نائب للنص 2"/>
          <p:cNvSpPr>
            <a:spLocks noGrp="1"/>
          </p:cNvSpPr>
          <p:nvPr>
            <p:ph type="body" idx="1"/>
          </p:nvPr>
        </p:nvSpPr>
        <p:spPr>
          <a:xfrm>
            <a:off x="762000" y="1524000"/>
            <a:ext cx="7620001" cy="4953000"/>
          </a:xfrm>
        </p:spPr>
        <p:txBody>
          <a:bodyPr>
            <a:normAutofit/>
          </a:bodyPr>
          <a:lstStyle/>
          <a:p>
            <a:pPr algn="just" rtl="0">
              <a:lnSpc>
                <a:spcPct val="150000"/>
              </a:lnSpc>
              <a:buFont typeface="Wingdings" pitchFamily="2" charset="2"/>
              <a:buChar char="§"/>
            </a:pPr>
            <a:endParaRPr lang="en-US" dirty="0" smtClean="0">
              <a:solidFill>
                <a:schemeClr val="accent2">
                  <a:lumMod val="75000"/>
                </a:schemeClr>
              </a:solidFill>
            </a:endParaRPr>
          </a:p>
          <a:p>
            <a:pPr algn="just" rtl="0">
              <a:lnSpc>
                <a:spcPct val="150000"/>
              </a:lnSpc>
              <a:buFont typeface="Wingdings" pitchFamily="2" charset="2"/>
              <a:buChar char="§"/>
            </a:pPr>
            <a:r>
              <a:rPr lang="en-US" dirty="0" smtClean="0">
                <a:solidFill>
                  <a:schemeClr val="accent2">
                    <a:lumMod val="75000"/>
                  </a:schemeClr>
                </a:solidFill>
              </a:rPr>
              <a:t>Time </a:t>
            </a:r>
            <a:r>
              <a:rPr lang="en-US" dirty="0">
                <a:solidFill>
                  <a:schemeClr val="accent2">
                    <a:lumMod val="75000"/>
                  </a:schemeClr>
                </a:solidFill>
              </a:rPr>
              <a:t>management is important in any construction </a:t>
            </a:r>
            <a:r>
              <a:rPr lang="en-US" dirty="0" smtClean="0">
                <a:solidFill>
                  <a:schemeClr val="accent2">
                    <a:lumMod val="75000"/>
                  </a:schemeClr>
                </a:solidFill>
              </a:rPr>
              <a:t>project.</a:t>
            </a:r>
            <a:endParaRPr lang="en-US" dirty="0">
              <a:solidFill>
                <a:schemeClr val="accent2">
                  <a:lumMod val="75000"/>
                </a:schemeClr>
              </a:solidFill>
            </a:endParaRPr>
          </a:p>
          <a:p>
            <a:pPr algn="just" rtl="0">
              <a:lnSpc>
                <a:spcPct val="150000"/>
              </a:lnSpc>
              <a:buFont typeface="Wingdings" pitchFamily="2" charset="2"/>
              <a:buChar char="§"/>
            </a:pPr>
            <a:r>
              <a:rPr lang="en-US" dirty="0">
                <a:solidFill>
                  <a:schemeClr val="accent2">
                    <a:lumMod val="75000"/>
                  </a:schemeClr>
                </a:solidFill>
              </a:rPr>
              <a:t>Without proper time management, many problems will occur such as extension of time or time overrun.</a:t>
            </a:r>
          </a:p>
          <a:p>
            <a:pPr algn="just" rtl="0">
              <a:lnSpc>
                <a:spcPct val="150000"/>
              </a:lnSpc>
              <a:buFont typeface="Wingdings" pitchFamily="2" charset="2"/>
              <a:buChar char="§"/>
            </a:pPr>
            <a:r>
              <a:rPr lang="en-US" dirty="0">
                <a:solidFill>
                  <a:schemeClr val="accent2">
                    <a:lumMod val="75000"/>
                  </a:schemeClr>
                </a:solidFill>
              </a:rPr>
              <a:t>Delay or time overrun will affect all parties involved in the project.</a:t>
            </a:r>
          </a:p>
          <a:p>
            <a:pPr algn="just" rtl="0">
              <a:lnSpc>
                <a:spcPct val="150000"/>
              </a:lnSpc>
              <a:buFont typeface="Wingdings" pitchFamily="2" charset="2"/>
              <a:buChar char="§"/>
            </a:pPr>
            <a:r>
              <a:rPr lang="en-US" dirty="0">
                <a:solidFill>
                  <a:schemeClr val="accent2">
                    <a:lumMod val="75000"/>
                  </a:schemeClr>
                </a:solidFill>
              </a:rPr>
              <a:t>But due to the time overrun, contractors had to spend more money on labor and may lose the opportunity to get the next project.</a:t>
            </a:r>
          </a:p>
          <a:p>
            <a:pPr algn="just" rtl="0">
              <a:lnSpc>
                <a:spcPct val="150000"/>
              </a:lnSpc>
            </a:pPr>
            <a:endParaRPr lang="ar-SA" dirty="0"/>
          </a:p>
        </p:txBody>
      </p:sp>
    </p:spTree>
    <p:extLst>
      <p:ext uri="{BB962C8B-B14F-4D97-AF65-F5344CB8AC3E}">
        <p14:creationId xmlns:p14="http://schemas.microsoft.com/office/powerpoint/2010/main" val="2020421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14400" y="457200"/>
            <a:ext cx="7010400" cy="2153795"/>
          </a:xfrm>
          <a:prstGeom prst="rect">
            <a:avLst/>
          </a:prstGeom>
        </p:spPr>
        <p:txBody>
          <a:bodyPr wrap="square">
            <a:spAutoFit/>
          </a:bodyPr>
          <a:lstStyle/>
          <a:p>
            <a:pPr algn="just" rtl="0">
              <a:lnSpc>
                <a:spcPct val="150000"/>
              </a:lnSpc>
            </a:pPr>
            <a:r>
              <a:rPr lang="en-US" sz="4000" dirty="0">
                <a:solidFill>
                  <a:srgbClr val="002060"/>
                </a:solidFill>
                <a:latin typeface="+mj-lt"/>
                <a:ea typeface="+mj-ea"/>
                <a:cs typeface="+mj-cs"/>
              </a:rPr>
              <a:t>Duration</a:t>
            </a:r>
            <a:r>
              <a:rPr lang="en-US" sz="3200" dirty="0">
                <a:solidFill>
                  <a:schemeClr val="tx1">
                    <a:lumMod val="75000"/>
                    <a:lumOff val="25000"/>
                  </a:schemeClr>
                </a:solidFill>
              </a:rPr>
              <a:t>:</a:t>
            </a:r>
          </a:p>
          <a:p>
            <a:pPr marL="274320" indent="-274320" algn="just" rtl="0">
              <a:lnSpc>
                <a:spcPct val="150000"/>
              </a:lnSpc>
              <a:spcBef>
                <a:spcPts val="600"/>
              </a:spcBef>
              <a:buClr>
                <a:schemeClr val="accent1"/>
              </a:buClr>
              <a:buSzPct val="76000"/>
              <a:buFont typeface="Wingdings 3"/>
              <a:buChar char=""/>
            </a:pPr>
            <a:r>
              <a:rPr lang="en-US" sz="1600" dirty="0">
                <a:solidFill>
                  <a:schemeClr val="accent2">
                    <a:lumMod val="75000"/>
                  </a:schemeClr>
                </a:solidFill>
              </a:rPr>
              <a:t>Forecasting construction duration in a project can be achieved by many means and depends on the stage of construction planning. </a:t>
            </a:r>
            <a:endParaRPr lang="en-US" sz="1600" dirty="0">
              <a:solidFill>
                <a:schemeClr val="accent2">
                  <a:lumMod val="75000"/>
                </a:schemeClr>
              </a:solidFill>
            </a:endParaRPr>
          </a:p>
        </p:txBody>
      </p:sp>
      <p:sp>
        <p:nvSpPr>
          <p:cNvPr id="3" name="مستطيل 2"/>
          <p:cNvSpPr/>
          <p:nvPr/>
        </p:nvSpPr>
        <p:spPr>
          <a:xfrm>
            <a:off x="760110" y="2817614"/>
            <a:ext cx="3773790" cy="384721"/>
          </a:xfrm>
          <a:prstGeom prst="rect">
            <a:avLst/>
          </a:prstGeom>
        </p:spPr>
        <p:txBody>
          <a:bodyPr wrap="none">
            <a:spAutoFit/>
          </a:bodyPr>
          <a:lstStyle/>
          <a:p>
            <a:r>
              <a:rPr lang="en-US" sz="1900" b="1" dirty="0">
                <a:solidFill>
                  <a:schemeClr val="accent2">
                    <a:lumMod val="75000"/>
                  </a:schemeClr>
                </a:solidFill>
              </a:rPr>
              <a:t>U</a:t>
            </a:r>
            <a:r>
              <a:rPr lang="en-US" sz="1900" b="1" dirty="0">
                <a:solidFill>
                  <a:schemeClr val="accent2">
                    <a:lumMod val="75000"/>
                  </a:schemeClr>
                </a:solidFill>
              </a:rPr>
              <a:t>sing Primavera in our project:</a:t>
            </a:r>
            <a:endParaRPr lang="ar-SA" sz="1900" b="1" dirty="0">
              <a:solidFill>
                <a:schemeClr val="accent2">
                  <a:lumMod val="75000"/>
                </a:schemeClr>
              </a:solidFill>
            </a:endParaRPr>
          </a:p>
        </p:txBody>
      </p:sp>
      <p:sp>
        <p:nvSpPr>
          <p:cNvPr id="4" name="مستطيل 3"/>
          <p:cNvSpPr/>
          <p:nvPr/>
        </p:nvSpPr>
        <p:spPr>
          <a:xfrm>
            <a:off x="838200" y="3276600"/>
            <a:ext cx="7018020" cy="2831544"/>
          </a:xfrm>
          <a:prstGeom prst="rect">
            <a:avLst/>
          </a:prstGeom>
        </p:spPr>
        <p:txBody>
          <a:bodyPr wrap="square">
            <a:spAutoFit/>
          </a:bodyPr>
          <a:lstStyle/>
          <a:p>
            <a:pPr marL="274320" indent="-274320" algn="just" rtl="0">
              <a:lnSpc>
                <a:spcPct val="150000"/>
              </a:lnSpc>
              <a:spcBef>
                <a:spcPts val="600"/>
              </a:spcBef>
              <a:buClr>
                <a:schemeClr val="accent1"/>
              </a:buClr>
              <a:buSzPct val="76000"/>
              <a:buFont typeface="Wingdings 3"/>
              <a:buChar char=""/>
            </a:pPr>
            <a:r>
              <a:rPr lang="en-US" sz="1600" dirty="0">
                <a:solidFill>
                  <a:schemeClr val="accent2">
                    <a:lumMod val="75000"/>
                  </a:schemeClr>
                </a:solidFill>
              </a:rPr>
              <a:t>We divide the project into many activities according to the project sequence, then we forecast the duration for each activity, the relation between activities is finish to start.</a:t>
            </a:r>
          </a:p>
          <a:p>
            <a:pPr marL="274320" indent="-274320" algn="just" rtl="0">
              <a:lnSpc>
                <a:spcPct val="150000"/>
              </a:lnSpc>
              <a:spcBef>
                <a:spcPts val="600"/>
              </a:spcBef>
              <a:buClr>
                <a:schemeClr val="accent1"/>
              </a:buClr>
              <a:buSzPct val="76000"/>
              <a:buFont typeface="Wingdings 3"/>
              <a:buChar char=""/>
            </a:pPr>
            <a:r>
              <a:rPr lang="en-US" sz="1600" dirty="0">
                <a:solidFill>
                  <a:schemeClr val="accent2">
                    <a:lumMod val="75000"/>
                  </a:schemeClr>
                </a:solidFill>
              </a:rPr>
              <a:t>After we did that we made calendar of  9-hours per day , and Friday was holiday.</a:t>
            </a:r>
          </a:p>
          <a:p>
            <a:pPr marL="274320" indent="-274320" algn="just" rtl="0">
              <a:lnSpc>
                <a:spcPct val="150000"/>
              </a:lnSpc>
              <a:spcBef>
                <a:spcPts val="600"/>
              </a:spcBef>
              <a:buClr>
                <a:schemeClr val="accent1"/>
              </a:buClr>
              <a:buSzPct val="76000"/>
              <a:buFont typeface="Wingdings 3"/>
              <a:buChar char=""/>
            </a:pPr>
            <a:r>
              <a:rPr lang="en-US" sz="1600" dirty="0">
                <a:solidFill>
                  <a:schemeClr val="accent2">
                    <a:lumMod val="75000"/>
                  </a:schemeClr>
                </a:solidFill>
              </a:rPr>
              <a:t>After we run the software , our project duration was 342working days and 409 calendar days.</a:t>
            </a:r>
            <a:endParaRPr lang="en-US" sz="1600" dirty="0">
              <a:solidFill>
                <a:schemeClr val="accent2">
                  <a:lumMod val="75000"/>
                </a:schemeClr>
              </a:solidFill>
            </a:endParaRPr>
          </a:p>
        </p:txBody>
      </p:sp>
    </p:spTree>
    <p:extLst>
      <p:ext uri="{BB962C8B-B14F-4D97-AF65-F5344CB8AC3E}">
        <p14:creationId xmlns:p14="http://schemas.microsoft.com/office/powerpoint/2010/main" val="15001336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0600" y="152400"/>
            <a:ext cx="6637468" cy="1362075"/>
          </a:xfrm>
        </p:spPr>
        <p:txBody>
          <a:bodyPr/>
          <a:lstStyle/>
          <a:p>
            <a:r>
              <a:rPr lang="en-US" dirty="0">
                <a:solidFill>
                  <a:srgbClr val="002060"/>
                </a:solidFill>
              </a:rPr>
              <a:t>Delay</a:t>
            </a:r>
            <a:endParaRPr lang="ar-SA" dirty="0">
              <a:solidFill>
                <a:srgbClr val="002060"/>
              </a:solidFill>
            </a:endParaRPr>
          </a:p>
        </p:txBody>
      </p:sp>
      <p:sp>
        <p:nvSpPr>
          <p:cNvPr id="3" name="عنصر نائب للنص 2"/>
          <p:cNvSpPr>
            <a:spLocks noGrp="1"/>
          </p:cNvSpPr>
          <p:nvPr>
            <p:ph type="body" idx="1"/>
          </p:nvPr>
        </p:nvSpPr>
        <p:spPr>
          <a:xfrm>
            <a:off x="914400" y="1600200"/>
            <a:ext cx="6866067" cy="4191000"/>
          </a:xfrm>
        </p:spPr>
        <p:txBody>
          <a:bodyPr/>
          <a:lstStyle/>
          <a:p>
            <a:pPr algn="just" rtl="0">
              <a:lnSpc>
                <a:spcPct val="150000"/>
              </a:lnSpc>
            </a:pPr>
            <a:r>
              <a:rPr lang="en-US" dirty="0"/>
              <a:t> </a:t>
            </a:r>
            <a:r>
              <a:rPr lang="en-US" dirty="0" smtClean="0">
                <a:solidFill>
                  <a:schemeClr val="accent2">
                    <a:lumMod val="75000"/>
                  </a:schemeClr>
                </a:solidFill>
              </a:rPr>
              <a:t>It </a:t>
            </a:r>
            <a:r>
              <a:rPr lang="en-US" dirty="0">
                <a:solidFill>
                  <a:schemeClr val="accent2">
                    <a:lumMod val="75000"/>
                  </a:schemeClr>
                </a:solidFill>
              </a:rPr>
              <a:t>is the amount of the difference among the planned time for the construction project on </a:t>
            </a:r>
            <a:r>
              <a:rPr lang="en-US" dirty="0">
                <a:solidFill>
                  <a:schemeClr val="accent2">
                    <a:lumMod val="75000"/>
                  </a:schemeClr>
                </a:solidFill>
              </a:rPr>
              <a:t>the </a:t>
            </a:r>
            <a:r>
              <a:rPr lang="en-US" dirty="0">
                <a:solidFill>
                  <a:schemeClr val="accent2">
                    <a:lumMod val="75000"/>
                  </a:schemeClr>
                </a:solidFill>
              </a:rPr>
              <a:t>actual time of completion</a:t>
            </a:r>
            <a:r>
              <a:rPr lang="en-US" dirty="0">
                <a:solidFill>
                  <a:schemeClr val="accent2">
                    <a:lumMod val="75000"/>
                  </a:schemeClr>
                </a:solidFill>
              </a:rPr>
              <a:t>.</a:t>
            </a:r>
          </a:p>
          <a:p>
            <a:pPr algn="just" rtl="0">
              <a:lnSpc>
                <a:spcPct val="150000"/>
              </a:lnSpc>
            </a:pPr>
            <a:endParaRPr lang="en-US" sz="1900" b="1" dirty="0" smtClean="0">
              <a:solidFill>
                <a:schemeClr val="accent2">
                  <a:lumMod val="75000"/>
                </a:schemeClr>
              </a:solidFill>
            </a:endParaRPr>
          </a:p>
          <a:p>
            <a:pPr algn="just" rtl="0">
              <a:lnSpc>
                <a:spcPct val="150000"/>
              </a:lnSpc>
            </a:pPr>
            <a:r>
              <a:rPr lang="en-US" sz="1900" b="1" dirty="0" smtClean="0">
                <a:solidFill>
                  <a:schemeClr val="accent2">
                    <a:lumMod val="75000"/>
                  </a:schemeClr>
                </a:solidFill>
              </a:rPr>
              <a:t>Types </a:t>
            </a:r>
            <a:r>
              <a:rPr lang="en-US" sz="1900" b="1" dirty="0">
                <a:solidFill>
                  <a:schemeClr val="accent2">
                    <a:lumMod val="75000"/>
                  </a:schemeClr>
                </a:solidFill>
              </a:rPr>
              <a:t>of Delays:</a:t>
            </a:r>
          </a:p>
          <a:p>
            <a:pPr marL="342900" indent="-342900" algn="just" rtl="0">
              <a:lnSpc>
                <a:spcPct val="150000"/>
              </a:lnSpc>
              <a:buFont typeface="+mj-lt"/>
              <a:buAutoNum type="arabicPeriod"/>
            </a:pPr>
            <a:r>
              <a:rPr lang="en-US" sz="1800" dirty="0" smtClean="0">
                <a:solidFill>
                  <a:schemeClr val="accent2">
                    <a:lumMod val="75000"/>
                  </a:schemeClr>
                </a:solidFill>
              </a:rPr>
              <a:t>Excusable </a:t>
            </a:r>
            <a:r>
              <a:rPr lang="en-US" sz="1800" dirty="0">
                <a:solidFill>
                  <a:schemeClr val="accent2">
                    <a:lumMod val="75000"/>
                  </a:schemeClr>
                </a:solidFill>
              </a:rPr>
              <a:t>delays</a:t>
            </a:r>
            <a:endParaRPr lang="ar-JO" sz="1800" dirty="0">
              <a:solidFill>
                <a:schemeClr val="accent2">
                  <a:lumMod val="75000"/>
                </a:schemeClr>
              </a:solidFill>
            </a:endParaRPr>
          </a:p>
          <a:p>
            <a:pPr marL="342900" indent="-342900" algn="just" rtl="0">
              <a:lnSpc>
                <a:spcPct val="150000"/>
              </a:lnSpc>
              <a:buFont typeface="+mj-lt"/>
              <a:buAutoNum type="arabicPeriod"/>
            </a:pPr>
            <a:r>
              <a:rPr lang="en-US" sz="1800" dirty="0">
                <a:solidFill>
                  <a:schemeClr val="accent2">
                    <a:lumMod val="75000"/>
                  </a:schemeClr>
                </a:solidFill>
              </a:rPr>
              <a:t>Non-Excusable Delays</a:t>
            </a:r>
            <a:endParaRPr lang="ar-JO" sz="1800" dirty="0">
              <a:solidFill>
                <a:schemeClr val="accent2">
                  <a:lumMod val="75000"/>
                </a:schemeClr>
              </a:solidFill>
            </a:endParaRPr>
          </a:p>
          <a:p>
            <a:pPr marL="342900" indent="-342900" algn="just" rtl="0">
              <a:lnSpc>
                <a:spcPct val="150000"/>
              </a:lnSpc>
              <a:buFont typeface="+mj-lt"/>
              <a:buAutoNum type="arabicPeriod"/>
            </a:pPr>
            <a:r>
              <a:rPr lang="en-US" sz="1800" dirty="0">
                <a:solidFill>
                  <a:schemeClr val="accent2">
                    <a:lumMod val="75000"/>
                  </a:schemeClr>
                </a:solidFill>
              </a:rPr>
              <a:t>Concurrent delays </a:t>
            </a:r>
          </a:p>
          <a:p>
            <a:pPr algn="just" rtl="0">
              <a:lnSpc>
                <a:spcPct val="150000"/>
              </a:lnSpc>
            </a:pPr>
            <a:endParaRPr lang="en-US" dirty="0"/>
          </a:p>
          <a:p>
            <a:endParaRPr lang="ar-SA" dirty="0"/>
          </a:p>
        </p:txBody>
      </p:sp>
    </p:spTree>
    <p:extLst>
      <p:ext uri="{BB962C8B-B14F-4D97-AF65-F5344CB8AC3E}">
        <p14:creationId xmlns:p14="http://schemas.microsoft.com/office/powerpoint/2010/main" val="3879226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685800"/>
            <a:ext cx="7024744" cy="1143000"/>
          </a:xfrm>
        </p:spPr>
        <p:txBody>
          <a:bodyPr/>
          <a:lstStyle/>
          <a:p>
            <a:r>
              <a:rPr lang="en-US" dirty="0">
                <a:solidFill>
                  <a:srgbClr val="002060"/>
                </a:solidFill>
              </a:rPr>
              <a:t>The </a:t>
            </a:r>
            <a:r>
              <a:rPr lang="en-US" dirty="0" smtClean="0">
                <a:solidFill>
                  <a:srgbClr val="002060"/>
                </a:solidFill>
              </a:rPr>
              <a:t>Project Life Cycle</a:t>
            </a:r>
            <a:endParaRPr lang="ar-SA" dirty="0"/>
          </a:p>
        </p:txBody>
      </p:sp>
      <p:sp>
        <p:nvSpPr>
          <p:cNvPr id="3" name="عنصر نائب للمحتوى 2"/>
          <p:cNvSpPr>
            <a:spLocks noGrp="1"/>
          </p:cNvSpPr>
          <p:nvPr>
            <p:ph idx="1"/>
          </p:nvPr>
        </p:nvSpPr>
        <p:spPr>
          <a:xfrm>
            <a:off x="990600" y="2057400"/>
            <a:ext cx="6777317" cy="3508977"/>
          </a:xfrm>
        </p:spPr>
        <p:txBody>
          <a:bodyPr/>
          <a:lstStyle/>
          <a:p>
            <a:pPr algn="just" rtl="0">
              <a:lnSpc>
                <a:spcPct val="150000"/>
              </a:lnSpc>
            </a:pPr>
            <a:endParaRPr lang="en-US" sz="2000" dirty="0" smtClean="0">
              <a:solidFill>
                <a:schemeClr val="accent2">
                  <a:lumMod val="75000"/>
                </a:schemeClr>
              </a:solidFill>
            </a:endParaRPr>
          </a:p>
          <a:p>
            <a:pPr algn="just" rtl="0">
              <a:lnSpc>
                <a:spcPct val="150000"/>
              </a:lnSpc>
            </a:pPr>
            <a:r>
              <a:rPr lang="en-US" sz="2000" dirty="0" smtClean="0">
                <a:solidFill>
                  <a:schemeClr val="accent2">
                    <a:lumMod val="75000"/>
                  </a:schemeClr>
                </a:solidFill>
              </a:rPr>
              <a:t>Initiation </a:t>
            </a:r>
            <a:r>
              <a:rPr lang="en-US" sz="2000" dirty="0">
                <a:solidFill>
                  <a:schemeClr val="accent2">
                    <a:lumMod val="75000"/>
                  </a:schemeClr>
                </a:solidFill>
              </a:rPr>
              <a:t>Phase</a:t>
            </a:r>
          </a:p>
          <a:p>
            <a:pPr algn="just" rtl="0">
              <a:lnSpc>
                <a:spcPct val="150000"/>
              </a:lnSpc>
            </a:pPr>
            <a:r>
              <a:rPr lang="en-US" sz="2000" dirty="0">
                <a:solidFill>
                  <a:schemeClr val="accent2">
                    <a:lumMod val="75000"/>
                  </a:schemeClr>
                </a:solidFill>
              </a:rPr>
              <a:t>Planning </a:t>
            </a:r>
            <a:r>
              <a:rPr lang="en-US" sz="2000" dirty="0">
                <a:solidFill>
                  <a:schemeClr val="accent2">
                    <a:lumMod val="75000"/>
                  </a:schemeClr>
                </a:solidFill>
              </a:rPr>
              <a:t>Phase</a:t>
            </a:r>
          </a:p>
          <a:p>
            <a:pPr algn="just" rtl="0">
              <a:lnSpc>
                <a:spcPct val="150000"/>
              </a:lnSpc>
            </a:pPr>
            <a:r>
              <a:rPr lang="en-US" sz="2000" dirty="0">
                <a:solidFill>
                  <a:schemeClr val="accent2">
                    <a:lumMod val="75000"/>
                  </a:schemeClr>
                </a:solidFill>
              </a:rPr>
              <a:t>Implementation </a:t>
            </a:r>
            <a:r>
              <a:rPr lang="en-US" sz="2000" dirty="0">
                <a:solidFill>
                  <a:schemeClr val="accent2">
                    <a:lumMod val="75000"/>
                  </a:schemeClr>
                </a:solidFill>
              </a:rPr>
              <a:t>(Execution) Phase</a:t>
            </a:r>
          </a:p>
          <a:p>
            <a:pPr algn="just" rtl="0">
              <a:lnSpc>
                <a:spcPct val="150000"/>
              </a:lnSpc>
            </a:pPr>
            <a:r>
              <a:rPr lang="en-US" sz="2000" dirty="0">
                <a:solidFill>
                  <a:schemeClr val="accent2">
                    <a:lumMod val="75000"/>
                  </a:schemeClr>
                </a:solidFill>
              </a:rPr>
              <a:t>Closing Phase</a:t>
            </a:r>
            <a:endParaRPr lang="en-US" sz="2000" dirty="0">
              <a:solidFill>
                <a:schemeClr val="accent2">
                  <a:lumMod val="75000"/>
                </a:schemeClr>
              </a:solidFill>
            </a:endParaRPr>
          </a:p>
        </p:txBody>
      </p:sp>
    </p:spTree>
    <p:extLst>
      <p:ext uri="{BB962C8B-B14F-4D97-AF65-F5344CB8AC3E}">
        <p14:creationId xmlns:p14="http://schemas.microsoft.com/office/powerpoint/2010/main" val="5639483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4" descr="c997b543-ae48-4a3b-87c4-fdae576cc7b5.jpg"/>
          <p:cNvPicPr>
            <a:picLocks noChangeAspect="1"/>
          </p:cNvPicPr>
          <p:nvPr/>
        </p:nvPicPr>
        <p:blipFill>
          <a:blip r:embed="rId2"/>
          <a:srcRect t="8255" b="8255"/>
          <a:stretch>
            <a:fillRect/>
          </a:stretch>
        </p:blipFill>
        <p:spPr>
          <a:xfrm>
            <a:off x="0" y="-76200"/>
            <a:ext cx="9245600" cy="6934200"/>
          </a:xfrm>
          <a:prstGeom prst="rect">
            <a:avLst/>
          </a:prstGeom>
        </p:spPr>
      </p:pic>
    </p:spTree>
    <p:extLst>
      <p:ext uri="{BB962C8B-B14F-4D97-AF65-F5344CB8AC3E}">
        <p14:creationId xmlns:p14="http://schemas.microsoft.com/office/powerpoint/2010/main" val="42479265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0" y="457200"/>
            <a:ext cx="6637468" cy="1362075"/>
          </a:xfrm>
        </p:spPr>
        <p:txBody>
          <a:bodyPr/>
          <a:lstStyle/>
          <a:p>
            <a:r>
              <a:rPr lang="en-US" dirty="0"/>
              <a:t> </a:t>
            </a:r>
            <a:r>
              <a:rPr lang="en-US" dirty="0">
                <a:solidFill>
                  <a:srgbClr val="002060"/>
                </a:solidFill>
              </a:rPr>
              <a:t>Cost and</a:t>
            </a:r>
            <a:r>
              <a:rPr lang="en-US" dirty="0"/>
              <a:t> </a:t>
            </a:r>
            <a:r>
              <a:rPr lang="en-US" dirty="0">
                <a:solidFill>
                  <a:srgbClr val="002060"/>
                </a:solidFill>
              </a:rPr>
              <a:t>Price </a:t>
            </a:r>
            <a:r>
              <a:rPr lang="en-US" dirty="0" smtClean="0">
                <a:solidFill>
                  <a:srgbClr val="002060"/>
                </a:solidFill>
              </a:rPr>
              <a:t>Estimate</a:t>
            </a:r>
            <a:endParaRPr lang="ar-SA" dirty="0"/>
          </a:p>
        </p:txBody>
      </p:sp>
      <p:sp>
        <p:nvSpPr>
          <p:cNvPr id="3" name="عنصر نائب للنص 2"/>
          <p:cNvSpPr>
            <a:spLocks noGrp="1"/>
          </p:cNvSpPr>
          <p:nvPr>
            <p:ph type="body" idx="1"/>
          </p:nvPr>
        </p:nvSpPr>
        <p:spPr>
          <a:xfrm>
            <a:off x="914401" y="2286000"/>
            <a:ext cx="6981712" cy="3501613"/>
          </a:xfrm>
        </p:spPr>
        <p:txBody>
          <a:bodyPr/>
          <a:lstStyle/>
          <a:p>
            <a:pPr algn="just" rtl="0">
              <a:lnSpc>
                <a:spcPct val="150000"/>
              </a:lnSpc>
            </a:pPr>
            <a:r>
              <a:rPr lang="en-US" dirty="0">
                <a:solidFill>
                  <a:schemeClr val="accent2">
                    <a:lumMod val="75000"/>
                  </a:schemeClr>
                </a:solidFill>
              </a:rPr>
              <a:t>After we calculate the quantities for the project we multiply the quantities with its unit cost.</a:t>
            </a:r>
          </a:p>
          <a:p>
            <a:pPr algn="just" rtl="0">
              <a:lnSpc>
                <a:spcPct val="150000"/>
              </a:lnSpc>
              <a:buFont typeface="Arial" pitchFamily="34" charset="0"/>
              <a:buChar char="•"/>
            </a:pPr>
            <a:r>
              <a:rPr lang="en-US" dirty="0">
                <a:solidFill>
                  <a:schemeClr val="accent2">
                    <a:lumMod val="75000"/>
                  </a:schemeClr>
                </a:solidFill>
              </a:rPr>
              <a:t> The unit cost contains (labor + material). </a:t>
            </a:r>
          </a:p>
          <a:p>
            <a:pPr algn="just" rtl="0">
              <a:lnSpc>
                <a:spcPct val="150000"/>
              </a:lnSpc>
              <a:buFont typeface="Arial" pitchFamily="34" charset="0"/>
              <a:buChar char="•"/>
            </a:pPr>
            <a:r>
              <a:rPr lang="en-US" dirty="0">
                <a:solidFill>
                  <a:schemeClr val="accent2">
                    <a:lumMod val="75000"/>
                  </a:schemeClr>
                </a:solidFill>
              </a:rPr>
              <a:t>The direct and indirect cost are calculated.</a:t>
            </a:r>
          </a:p>
          <a:p>
            <a:pPr algn="just" rtl="0">
              <a:lnSpc>
                <a:spcPct val="150000"/>
              </a:lnSpc>
              <a:buFont typeface="Arial" pitchFamily="34" charset="0"/>
              <a:buChar char="•"/>
            </a:pPr>
            <a:r>
              <a:rPr lang="en-US" dirty="0">
                <a:solidFill>
                  <a:schemeClr val="accent2">
                    <a:lumMod val="75000"/>
                  </a:schemeClr>
                </a:solidFill>
              </a:rPr>
              <a:t>Making BOQ for the project which will contain the final price for project. </a:t>
            </a:r>
            <a:endParaRPr lang="ar-JO" dirty="0">
              <a:solidFill>
                <a:schemeClr val="accent2">
                  <a:lumMod val="75000"/>
                </a:schemeClr>
              </a:solidFill>
            </a:endParaRPr>
          </a:p>
          <a:p>
            <a:endParaRPr lang="ar-SA" b="1" dirty="0"/>
          </a:p>
        </p:txBody>
      </p:sp>
    </p:spTree>
    <p:extLst>
      <p:ext uri="{BB962C8B-B14F-4D97-AF65-F5344CB8AC3E}">
        <p14:creationId xmlns:p14="http://schemas.microsoft.com/office/powerpoint/2010/main" val="2916742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609600"/>
            <a:ext cx="7848600" cy="1219200"/>
          </a:xfrm>
        </p:spPr>
        <p:txBody>
          <a:bodyPr>
            <a:normAutofit fontScale="90000"/>
          </a:bodyPr>
          <a:lstStyle/>
          <a:p>
            <a:r>
              <a:rPr lang="en-US" dirty="0"/>
              <a:t>Here an example how to calculate the price:</a:t>
            </a:r>
            <a:endParaRPr lang="ar-SA" dirty="0"/>
          </a:p>
        </p:txBody>
      </p:sp>
      <p:sp>
        <p:nvSpPr>
          <p:cNvPr id="3" name="عنصر نائب للنص 2"/>
          <p:cNvSpPr>
            <a:spLocks noGrp="1"/>
          </p:cNvSpPr>
          <p:nvPr>
            <p:ph type="body" idx="1"/>
          </p:nvPr>
        </p:nvSpPr>
        <p:spPr>
          <a:xfrm>
            <a:off x="685800" y="1905000"/>
            <a:ext cx="7391401" cy="4267200"/>
          </a:xfrm>
        </p:spPr>
        <p:txBody>
          <a:bodyPr>
            <a:noAutofit/>
          </a:bodyPr>
          <a:lstStyle/>
          <a:p>
            <a:pPr marL="274320" indent="-274320" algn="l" rtl="0">
              <a:spcBef>
                <a:spcPts val="600"/>
              </a:spcBef>
              <a:buFont typeface="Wingdings 3"/>
              <a:buChar char=""/>
            </a:pPr>
            <a:r>
              <a:rPr lang="en-US" sz="1200" dirty="0">
                <a:solidFill>
                  <a:schemeClr val="accent6">
                    <a:lumMod val="50000"/>
                  </a:schemeClr>
                </a:solidFill>
              </a:rPr>
              <a:t>Direct cost for foundation:</a:t>
            </a:r>
          </a:p>
          <a:p>
            <a:pPr algn="l"/>
            <a:r>
              <a:rPr lang="en-US" sz="1200" dirty="0">
                <a:solidFill>
                  <a:schemeClr val="accent6">
                    <a:lumMod val="50000"/>
                  </a:schemeClr>
                </a:solidFill>
              </a:rPr>
              <a:t>The cost of Foundation Concrete (B300)</a:t>
            </a:r>
          </a:p>
          <a:p>
            <a:pPr algn="l"/>
            <a:r>
              <a:rPr lang="en-US" sz="1200" dirty="0">
                <a:solidFill>
                  <a:schemeClr val="accent6">
                    <a:lumMod val="50000"/>
                  </a:schemeClr>
                </a:solidFill>
              </a:rPr>
              <a:t>Direct Cost= Waste Factor * Concrete Volume  * Unit Cost</a:t>
            </a:r>
          </a:p>
          <a:p>
            <a:pPr algn="l"/>
            <a:r>
              <a:rPr lang="en-US" sz="1200" dirty="0">
                <a:solidFill>
                  <a:schemeClr val="accent6">
                    <a:lumMod val="50000"/>
                  </a:schemeClr>
                </a:solidFill>
              </a:rPr>
              <a:t>                   = 1.1 * 56.1 * 325</a:t>
            </a:r>
          </a:p>
          <a:p>
            <a:pPr algn="l"/>
            <a:r>
              <a:rPr lang="en-US" sz="1200" dirty="0">
                <a:solidFill>
                  <a:schemeClr val="accent6">
                    <a:lumMod val="50000"/>
                  </a:schemeClr>
                </a:solidFill>
              </a:rPr>
              <a:t>                   = 20060 ILS</a:t>
            </a:r>
          </a:p>
          <a:p>
            <a:pPr algn="l"/>
            <a:r>
              <a:rPr lang="en-US" sz="1200" dirty="0">
                <a:solidFill>
                  <a:schemeClr val="accent6">
                    <a:lumMod val="50000"/>
                  </a:schemeClr>
                </a:solidFill>
              </a:rPr>
              <a:t> The cost of Reinforcement for Foundation</a:t>
            </a:r>
          </a:p>
          <a:p>
            <a:pPr algn="l"/>
            <a:r>
              <a:rPr lang="en-US" sz="1200" dirty="0">
                <a:solidFill>
                  <a:schemeClr val="accent6">
                    <a:lumMod val="50000"/>
                  </a:schemeClr>
                </a:solidFill>
              </a:rPr>
              <a:t>Direct Cost= Waste Factor * Steel Weight  * Unit Cost</a:t>
            </a:r>
          </a:p>
          <a:p>
            <a:pPr algn="l"/>
            <a:r>
              <a:rPr lang="en-US" sz="1200" dirty="0">
                <a:solidFill>
                  <a:schemeClr val="accent6">
                    <a:lumMod val="50000"/>
                  </a:schemeClr>
                </a:solidFill>
              </a:rPr>
              <a:t>                   = 1.057 * 3.569 * 2600</a:t>
            </a:r>
          </a:p>
          <a:p>
            <a:pPr algn="l"/>
            <a:r>
              <a:rPr lang="en-US" sz="1200" dirty="0">
                <a:solidFill>
                  <a:schemeClr val="accent6">
                    <a:lumMod val="50000"/>
                  </a:schemeClr>
                </a:solidFill>
              </a:rPr>
              <a:t>                   = 9810 ILS</a:t>
            </a:r>
          </a:p>
          <a:p>
            <a:pPr algn="l"/>
            <a:r>
              <a:rPr lang="en-US" sz="1200" dirty="0">
                <a:solidFill>
                  <a:schemeClr val="accent6">
                    <a:lumMod val="50000"/>
                  </a:schemeClr>
                </a:solidFill>
              </a:rPr>
              <a:t>The cost of Formwork for Foundation</a:t>
            </a:r>
          </a:p>
          <a:p>
            <a:pPr algn="l"/>
            <a:r>
              <a:rPr lang="en-US" sz="1200" dirty="0">
                <a:solidFill>
                  <a:schemeClr val="accent6">
                    <a:lumMod val="50000"/>
                  </a:schemeClr>
                </a:solidFill>
              </a:rPr>
              <a:t>Direct Cost= Waste Factor * Area of Formwork  * Unit Cost</a:t>
            </a:r>
          </a:p>
          <a:p>
            <a:pPr algn="l"/>
            <a:r>
              <a:rPr lang="en-US" sz="1200" dirty="0">
                <a:solidFill>
                  <a:schemeClr val="accent6">
                    <a:lumMod val="50000"/>
                  </a:schemeClr>
                </a:solidFill>
              </a:rPr>
              <a:t>                   = 1.25 * 91.89 * 130 * 0.025</a:t>
            </a:r>
          </a:p>
          <a:p>
            <a:pPr algn="l"/>
            <a:r>
              <a:rPr lang="en-US" sz="1200" dirty="0">
                <a:solidFill>
                  <a:schemeClr val="accent6">
                    <a:lumMod val="50000"/>
                  </a:schemeClr>
                </a:solidFill>
              </a:rPr>
              <a:t>                   = 375 ILS</a:t>
            </a:r>
          </a:p>
          <a:p>
            <a:pPr algn="l"/>
            <a:r>
              <a:rPr lang="en-US" sz="1200" dirty="0">
                <a:solidFill>
                  <a:schemeClr val="accent6">
                    <a:lumMod val="50000"/>
                  </a:schemeClr>
                </a:solidFill>
              </a:rPr>
              <a:t>The cost of labor for Foundation </a:t>
            </a:r>
          </a:p>
          <a:p>
            <a:pPr algn="l"/>
            <a:r>
              <a:rPr lang="en-US" sz="1200" dirty="0">
                <a:solidFill>
                  <a:schemeClr val="accent6">
                    <a:lumMod val="50000"/>
                  </a:schemeClr>
                </a:solidFill>
              </a:rPr>
              <a:t>Direct Cost= Volume  * Unit Cost</a:t>
            </a:r>
          </a:p>
          <a:p>
            <a:pPr algn="l"/>
            <a:r>
              <a:rPr lang="en-US" sz="1200" dirty="0">
                <a:solidFill>
                  <a:schemeClr val="accent6">
                    <a:lumMod val="50000"/>
                  </a:schemeClr>
                </a:solidFill>
              </a:rPr>
              <a:t>                   = 56.1 * 70</a:t>
            </a:r>
          </a:p>
          <a:p>
            <a:pPr algn="l"/>
            <a:r>
              <a:rPr lang="en-US" sz="1200" dirty="0">
                <a:solidFill>
                  <a:schemeClr val="accent6">
                    <a:lumMod val="50000"/>
                  </a:schemeClr>
                </a:solidFill>
              </a:rPr>
              <a:t>                   = 3930 ILS</a:t>
            </a:r>
          </a:p>
          <a:p>
            <a:pPr algn="l" rtl="0"/>
            <a:r>
              <a:rPr lang="en-US" sz="1200" dirty="0">
                <a:solidFill>
                  <a:schemeClr val="accent6">
                    <a:lumMod val="50000"/>
                  </a:schemeClr>
                </a:solidFill>
              </a:rPr>
              <a:t>The Total Cost for Foundation= 34175 ILS</a:t>
            </a:r>
            <a:endParaRPr lang="en-US" sz="1200" dirty="0">
              <a:solidFill>
                <a:schemeClr val="accent6">
                  <a:lumMod val="50000"/>
                </a:schemeClr>
              </a:solidFill>
            </a:endParaRPr>
          </a:p>
        </p:txBody>
      </p:sp>
    </p:spTree>
    <p:extLst>
      <p:ext uri="{BB962C8B-B14F-4D97-AF65-F5344CB8AC3E}">
        <p14:creationId xmlns:p14="http://schemas.microsoft.com/office/powerpoint/2010/main" val="498228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90600" y="797511"/>
            <a:ext cx="7239000" cy="5232202"/>
          </a:xfrm>
          <a:prstGeom prst="rect">
            <a:avLst/>
          </a:prstGeom>
        </p:spPr>
        <p:txBody>
          <a:bodyPr wrap="square">
            <a:spAutoFit/>
          </a:bodyPr>
          <a:lstStyle/>
          <a:p>
            <a:pPr algn="l" rtl="0"/>
            <a:r>
              <a:rPr lang="en-US" sz="3600" dirty="0">
                <a:solidFill>
                  <a:schemeClr val="accent1"/>
                </a:solidFill>
                <a:latin typeface="+mj-lt"/>
                <a:ea typeface="+mj-ea"/>
                <a:cs typeface="+mj-cs"/>
              </a:rPr>
              <a:t>Indirect cost for foundation:</a:t>
            </a:r>
          </a:p>
          <a:p>
            <a:pPr algn="l" rtl="0"/>
            <a:endParaRPr lang="en-US" sz="2400" dirty="0" smtClean="0"/>
          </a:p>
          <a:p>
            <a:pPr algn="just" rtl="0"/>
            <a:r>
              <a:rPr lang="en-US" sz="1600" dirty="0">
                <a:solidFill>
                  <a:schemeClr val="accent6">
                    <a:lumMod val="50000"/>
                  </a:schemeClr>
                </a:solidFill>
              </a:rPr>
              <a:t>Assume Job Overhead = 7%</a:t>
            </a:r>
          </a:p>
          <a:p>
            <a:pPr algn="just" rtl="0"/>
            <a:r>
              <a:rPr lang="en-US" sz="1600" dirty="0">
                <a:solidFill>
                  <a:schemeClr val="accent6">
                    <a:lumMod val="50000"/>
                  </a:schemeClr>
                </a:solidFill>
              </a:rPr>
              <a:t>Job overhead cost = 0.07 * 34175 = 2395 ILS</a:t>
            </a:r>
          </a:p>
          <a:p>
            <a:pPr algn="just" rtl="0"/>
            <a:endParaRPr lang="en-US" sz="1600" dirty="0">
              <a:solidFill>
                <a:schemeClr val="accent6">
                  <a:lumMod val="50000"/>
                </a:schemeClr>
              </a:solidFill>
            </a:endParaRPr>
          </a:p>
          <a:p>
            <a:pPr algn="just" rtl="0"/>
            <a:r>
              <a:rPr lang="en-US" sz="1600" dirty="0">
                <a:solidFill>
                  <a:schemeClr val="accent6">
                    <a:lumMod val="50000"/>
                  </a:schemeClr>
                </a:solidFill>
              </a:rPr>
              <a:t>Assume Operating Overhead = 3%</a:t>
            </a:r>
          </a:p>
          <a:p>
            <a:pPr algn="just" rtl="0"/>
            <a:r>
              <a:rPr lang="en-US" sz="1600" dirty="0">
                <a:solidFill>
                  <a:schemeClr val="accent6">
                    <a:lumMod val="50000"/>
                  </a:schemeClr>
                </a:solidFill>
              </a:rPr>
              <a:t>Operating Overhead cost = 0.03 * 36570 = 1100 ILS</a:t>
            </a:r>
          </a:p>
          <a:p>
            <a:pPr algn="just" rtl="0"/>
            <a:endParaRPr lang="en-US" sz="1600" dirty="0">
              <a:solidFill>
                <a:schemeClr val="accent6">
                  <a:lumMod val="50000"/>
                </a:schemeClr>
              </a:solidFill>
            </a:endParaRPr>
          </a:p>
          <a:p>
            <a:pPr algn="just" rtl="0"/>
            <a:r>
              <a:rPr lang="en-US" sz="1600" dirty="0">
                <a:solidFill>
                  <a:schemeClr val="accent6">
                    <a:lumMod val="50000"/>
                  </a:schemeClr>
                </a:solidFill>
              </a:rPr>
              <a:t>Assume profit = 5%</a:t>
            </a:r>
          </a:p>
          <a:p>
            <a:pPr algn="just" rtl="0"/>
            <a:r>
              <a:rPr lang="en-US" sz="1600" dirty="0">
                <a:solidFill>
                  <a:schemeClr val="accent6">
                    <a:lumMod val="50000"/>
                  </a:schemeClr>
                </a:solidFill>
              </a:rPr>
              <a:t>Profit cost = 0.05 * 37670 = 1885 ILS</a:t>
            </a:r>
          </a:p>
          <a:p>
            <a:pPr algn="just" rtl="0"/>
            <a:r>
              <a:rPr lang="en-US" sz="1600" dirty="0">
                <a:solidFill>
                  <a:schemeClr val="accent6">
                    <a:lumMod val="50000"/>
                  </a:schemeClr>
                </a:solidFill>
              </a:rPr>
              <a:t> </a:t>
            </a:r>
          </a:p>
          <a:p>
            <a:pPr algn="just" rtl="0"/>
            <a:r>
              <a:rPr lang="en-US" sz="1600" dirty="0">
                <a:solidFill>
                  <a:schemeClr val="accent6">
                    <a:lumMod val="50000"/>
                  </a:schemeClr>
                </a:solidFill>
              </a:rPr>
              <a:t>Total Indirect Cost = 2395 + 1100 + 1885 =5380 ILS</a:t>
            </a:r>
          </a:p>
          <a:p>
            <a:pPr algn="just" rtl="0"/>
            <a:endParaRPr lang="en-US" sz="1600" dirty="0">
              <a:solidFill>
                <a:schemeClr val="accent6">
                  <a:lumMod val="50000"/>
                </a:schemeClr>
              </a:solidFill>
            </a:endParaRPr>
          </a:p>
          <a:p>
            <a:pPr algn="just" rtl="0"/>
            <a:r>
              <a:rPr lang="en-US" sz="1600" dirty="0">
                <a:solidFill>
                  <a:schemeClr val="accent6">
                    <a:lumMod val="50000"/>
                  </a:schemeClr>
                </a:solidFill>
              </a:rPr>
              <a:t>Total Price = Direct cost + Indirect cost = 39555 </a:t>
            </a:r>
            <a:r>
              <a:rPr lang="en-US" sz="1600" dirty="0" smtClean="0">
                <a:solidFill>
                  <a:schemeClr val="accent6">
                    <a:lumMod val="50000"/>
                  </a:schemeClr>
                </a:solidFill>
              </a:rPr>
              <a:t>ILS</a:t>
            </a:r>
          </a:p>
          <a:p>
            <a:pPr algn="l" rtl="0"/>
            <a:endParaRPr lang="en-US" dirty="0">
              <a:solidFill>
                <a:schemeClr val="accent2">
                  <a:lumMod val="75000"/>
                </a:schemeClr>
              </a:solidFill>
            </a:endParaRPr>
          </a:p>
          <a:p>
            <a:pPr algn="l" rtl="0"/>
            <a:endParaRPr lang="en-US" dirty="0" smtClean="0">
              <a:solidFill>
                <a:schemeClr val="accent2">
                  <a:lumMod val="75000"/>
                </a:schemeClr>
              </a:solidFill>
            </a:endParaRPr>
          </a:p>
          <a:p>
            <a:pPr algn="l" rtl="0"/>
            <a:endParaRPr lang="en-US" dirty="0">
              <a:solidFill>
                <a:schemeClr val="accent2">
                  <a:lumMod val="75000"/>
                </a:schemeClr>
              </a:solidFill>
            </a:endParaRPr>
          </a:p>
          <a:p>
            <a:pPr algn="l" rtl="0"/>
            <a:endParaRPr lang="en-US" dirty="0">
              <a:solidFill>
                <a:schemeClr val="accent2">
                  <a:lumMod val="75000"/>
                </a:schemeClr>
              </a:solidFill>
            </a:endParaRPr>
          </a:p>
        </p:txBody>
      </p:sp>
    </p:spTree>
    <p:extLst>
      <p:ext uri="{BB962C8B-B14F-4D97-AF65-F5344CB8AC3E}">
        <p14:creationId xmlns:p14="http://schemas.microsoft.com/office/powerpoint/2010/main" val="42490342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152400"/>
            <a:ext cx="7024744" cy="1143000"/>
          </a:xfrm>
        </p:spPr>
        <p:txBody>
          <a:bodyPr>
            <a:normAutofit/>
          </a:bodyPr>
          <a:lstStyle/>
          <a:p>
            <a:r>
              <a:rPr lang="en-US" sz="3600" dirty="0"/>
              <a:t>Here is BOQ:</a:t>
            </a:r>
            <a:endParaRPr lang="ar-SA" sz="3600" dirty="0"/>
          </a:p>
        </p:txBody>
      </p:sp>
      <p:graphicFrame>
        <p:nvGraphicFramePr>
          <p:cNvPr id="3" name="Content Placeholder 6">
            <a:extLst>
              <a:ext uri="{FF2B5EF4-FFF2-40B4-BE49-F238E27FC236}">
                <a16:creationId xmlns:a16="http://schemas.microsoft.com/office/drawing/2014/main" xmlns="" id="{968D84C0-9666-3A4D-9981-B226C247E827}"/>
              </a:ext>
            </a:extLst>
          </p:cNvPr>
          <p:cNvGraphicFramePr>
            <a:graphicFrameLocks/>
          </p:cNvGraphicFramePr>
          <p:nvPr>
            <p:extLst>
              <p:ext uri="{D42A27DB-BD31-4B8C-83A1-F6EECF244321}">
                <p14:modId xmlns:p14="http://schemas.microsoft.com/office/powerpoint/2010/main" val="414320100"/>
              </p:ext>
            </p:extLst>
          </p:nvPr>
        </p:nvGraphicFramePr>
        <p:xfrm>
          <a:off x="685800" y="1143000"/>
          <a:ext cx="7808422" cy="5094828"/>
        </p:xfrm>
        <a:graphic>
          <a:graphicData uri="http://schemas.openxmlformats.org/drawingml/2006/table">
            <a:tbl>
              <a:tblPr firstRow="1" firstCol="1" bandRow="1">
                <a:tableStyleId>{22838BEF-8BB2-4498-84A7-C5851F593DF1}</a:tableStyleId>
              </a:tblPr>
              <a:tblGrid>
                <a:gridCol w="3835715">
                  <a:extLst>
                    <a:ext uri="{9D8B030D-6E8A-4147-A177-3AD203B41FA5}">
                      <a16:colId xmlns:a16="http://schemas.microsoft.com/office/drawing/2014/main" xmlns="" val="1081805605"/>
                    </a:ext>
                  </a:extLst>
                </a:gridCol>
                <a:gridCol w="890434">
                  <a:extLst>
                    <a:ext uri="{9D8B030D-6E8A-4147-A177-3AD203B41FA5}">
                      <a16:colId xmlns:a16="http://schemas.microsoft.com/office/drawing/2014/main" xmlns="" val="2017333855"/>
                    </a:ext>
                  </a:extLst>
                </a:gridCol>
                <a:gridCol w="958929">
                  <a:extLst>
                    <a:ext uri="{9D8B030D-6E8A-4147-A177-3AD203B41FA5}">
                      <a16:colId xmlns:a16="http://schemas.microsoft.com/office/drawing/2014/main" xmlns="" val="1036055993"/>
                    </a:ext>
                  </a:extLst>
                </a:gridCol>
                <a:gridCol w="981001">
                  <a:extLst>
                    <a:ext uri="{9D8B030D-6E8A-4147-A177-3AD203B41FA5}">
                      <a16:colId xmlns:a16="http://schemas.microsoft.com/office/drawing/2014/main" xmlns="" val="2015106241"/>
                    </a:ext>
                  </a:extLst>
                </a:gridCol>
                <a:gridCol w="1142343">
                  <a:extLst>
                    <a:ext uri="{9D8B030D-6E8A-4147-A177-3AD203B41FA5}">
                      <a16:colId xmlns:a16="http://schemas.microsoft.com/office/drawing/2014/main" xmlns="" val="567601497"/>
                    </a:ext>
                  </a:extLst>
                </a:gridCol>
              </a:tblGrid>
              <a:tr h="304712">
                <a:tc>
                  <a:txBody>
                    <a:bodyPr/>
                    <a:lstStyle/>
                    <a:p>
                      <a:pPr marL="0" marR="0" indent="-516255" algn="ctr">
                        <a:lnSpc>
                          <a:spcPct val="150000"/>
                        </a:lnSpc>
                        <a:spcBef>
                          <a:spcPts val="0"/>
                        </a:spcBef>
                        <a:spcAft>
                          <a:spcPts val="0"/>
                        </a:spcAft>
                      </a:pPr>
                      <a:r>
                        <a:rPr lang="en-US" sz="800" dirty="0">
                          <a:effectLst/>
                        </a:rPr>
                        <a:t>Item Description.</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800">
                          <a:effectLst/>
                        </a:rPr>
                        <a:t>Unit</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800" dirty="0">
                          <a:effectLst/>
                        </a:rPr>
                        <a:t>Quantity</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800" dirty="0">
                          <a:effectLst/>
                        </a:rPr>
                        <a:t>Unit Price</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800" dirty="0">
                          <a:effectLst/>
                        </a:rPr>
                        <a:t>Total Price ILS</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3413656756"/>
                  </a:ext>
                </a:extLst>
              </a:tr>
              <a:tr h="213965">
                <a:tc>
                  <a:txBody>
                    <a:bodyPr/>
                    <a:lstStyle/>
                    <a:p>
                      <a:pPr marL="0" marR="0" algn="l">
                        <a:lnSpc>
                          <a:spcPct val="150000"/>
                        </a:lnSpc>
                        <a:spcBef>
                          <a:spcPts val="0"/>
                        </a:spcBef>
                        <a:spcAft>
                          <a:spcPts val="0"/>
                        </a:spcAft>
                      </a:pPr>
                      <a:r>
                        <a:rPr lang="en-US" sz="700" dirty="0">
                          <a:effectLst/>
                        </a:rPr>
                        <a:t>Excavation for Foundation .</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633.66</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29</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18333</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814416830"/>
                  </a:ext>
                </a:extLst>
              </a:tr>
              <a:tr h="235507">
                <a:tc>
                  <a:txBody>
                    <a:bodyPr/>
                    <a:lstStyle/>
                    <a:p>
                      <a:pPr marL="0" marR="0" algn="l">
                        <a:lnSpc>
                          <a:spcPct val="150000"/>
                        </a:lnSpc>
                        <a:spcBef>
                          <a:spcPts val="0"/>
                        </a:spcBef>
                        <a:spcAft>
                          <a:spcPts val="0"/>
                        </a:spcAft>
                      </a:pPr>
                      <a:r>
                        <a:rPr lang="en-US" sz="700" dirty="0">
                          <a:effectLst/>
                        </a:rPr>
                        <a:t>Backfilling for Foundations and Ground Beams.</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628.64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17</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10911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1211782825"/>
                  </a:ext>
                </a:extLst>
              </a:tr>
              <a:tr h="360755">
                <a:tc>
                  <a:txBody>
                    <a:bodyPr/>
                    <a:lstStyle/>
                    <a:p>
                      <a:pPr marL="0" marR="0" algn="l">
                        <a:lnSpc>
                          <a:spcPct val="150000"/>
                        </a:lnSpc>
                        <a:spcBef>
                          <a:spcPts val="0"/>
                        </a:spcBef>
                        <a:spcAft>
                          <a:spcPts val="0"/>
                        </a:spcAft>
                      </a:pPr>
                      <a:r>
                        <a:rPr lang="en-US" sz="700" dirty="0">
                          <a:effectLst/>
                        </a:rPr>
                        <a:t>Supply and Cast Plain Concrete B(200) (10 cm) under Ground Beams and Foundations with a minimum cement content of 250 KG.</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18.59</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369</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6861</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1627035397"/>
                  </a:ext>
                </a:extLst>
              </a:tr>
              <a:tr h="235507">
                <a:tc>
                  <a:txBody>
                    <a:bodyPr/>
                    <a:lstStyle/>
                    <a:p>
                      <a:pPr marL="0" marR="0" algn="l">
                        <a:lnSpc>
                          <a:spcPct val="150000"/>
                        </a:lnSpc>
                        <a:spcBef>
                          <a:spcPts val="0"/>
                        </a:spcBef>
                        <a:spcAft>
                          <a:spcPts val="0"/>
                        </a:spcAft>
                      </a:pPr>
                      <a:r>
                        <a:rPr lang="en-US" sz="700" dirty="0">
                          <a:effectLst/>
                        </a:rPr>
                        <a:t>Supply and Cast Reinforced Concrete B(300) for Stairs and Ramps. </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13.152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1200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15781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820706689"/>
                  </a:ext>
                </a:extLst>
              </a:tr>
              <a:tr h="235507">
                <a:tc>
                  <a:txBody>
                    <a:bodyPr/>
                    <a:lstStyle/>
                    <a:p>
                      <a:pPr marL="0" marR="0" algn="l">
                        <a:lnSpc>
                          <a:spcPct val="150000"/>
                        </a:lnSpc>
                        <a:spcBef>
                          <a:spcPts val="0"/>
                        </a:spcBef>
                        <a:spcAft>
                          <a:spcPts val="0"/>
                        </a:spcAft>
                      </a:pPr>
                      <a:r>
                        <a:rPr lang="en-US" sz="700" dirty="0">
                          <a:effectLst/>
                        </a:rPr>
                        <a:t>Supply and Cast Reinforced Concrete B(300) for Columns Neck.</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24.05</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1357</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32633</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3148732177"/>
                  </a:ext>
                </a:extLst>
              </a:tr>
              <a:tr h="213965">
                <a:tc>
                  <a:txBody>
                    <a:bodyPr/>
                    <a:lstStyle/>
                    <a:p>
                      <a:pPr marL="0" marR="0" algn="l">
                        <a:lnSpc>
                          <a:spcPct val="150000"/>
                        </a:lnSpc>
                        <a:spcBef>
                          <a:spcPts val="0"/>
                        </a:spcBef>
                        <a:spcAft>
                          <a:spcPts val="0"/>
                        </a:spcAft>
                      </a:pPr>
                      <a:r>
                        <a:rPr lang="en-US" sz="700">
                          <a:effectLst/>
                        </a:rPr>
                        <a:t>Reinforced Concrete B(250) for Case Stairs.</a:t>
                      </a:r>
                      <a:endParaRPr lang="en-US" sz="7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3.4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567</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1926</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1201670063"/>
                  </a:ext>
                </a:extLst>
              </a:tr>
              <a:tr h="235507">
                <a:tc>
                  <a:txBody>
                    <a:bodyPr/>
                    <a:lstStyle/>
                    <a:p>
                      <a:pPr marL="0" marR="0" algn="l">
                        <a:lnSpc>
                          <a:spcPct val="150000"/>
                        </a:lnSpc>
                        <a:spcBef>
                          <a:spcPts val="0"/>
                        </a:spcBef>
                        <a:spcAft>
                          <a:spcPts val="0"/>
                        </a:spcAft>
                      </a:pPr>
                      <a:r>
                        <a:rPr lang="en-US" sz="700">
                          <a:effectLst/>
                        </a:rPr>
                        <a:t>Supply and Cast Reinforced Concrete B(300) for Slabs and Drop Beams without case stairs.</a:t>
                      </a:r>
                      <a:endParaRPr lang="en-US" sz="7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83.91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1341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112530</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1186661255"/>
                  </a:ext>
                </a:extLst>
              </a:tr>
              <a:tr h="235507">
                <a:tc>
                  <a:txBody>
                    <a:bodyPr/>
                    <a:lstStyle/>
                    <a:p>
                      <a:pPr marL="0" marR="0" algn="l">
                        <a:lnSpc>
                          <a:spcPct val="150000"/>
                        </a:lnSpc>
                        <a:spcBef>
                          <a:spcPts val="0"/>
                        </a:spcBef>
                        <a:spcAft>
                          <a:spcPts val="0"/>
                        </a:spcAft>
                      </a:pPr>
                      <a:r>
                        <a:rPr lang="en-US" sz="700">
                          <a:effectLst/>
                        </a:rPr>
                        <a:t>Supply and Cast Reinforced Concrete B(300) for Foundations and Ground Beams .</a:t>
                      </a:r>
                      <a:endParaRPr lang="en-US" sz="7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75.23</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756</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56867</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452607084"/>
                  </a:ext>
                </a:extLst>
              </a:tr>
              <a:tr h="360755">
                <a:tc>
                  <a:txBody>
                    <a:bodyPr/>
                    <a:lstStyle/>
                    <a:p>
                      <a:pPr marL="0" marR="0" algn="l">
                        <a:lnSpc>
                          <a:spcPct val="150000"/>
                        </a:lnSpc>
                        <a:spcBef>
                          <a:spcPts val="0"/>
                        </a:spcBef>
                        <a:spcAft>
                          <a:spcPts val="0"/>
                        </a:spcAft>
                      </a:pPr>
                      <a:r>
                        <a:rPr lang="en-US" sz="700" dirty="0">
                          <a:effectLst/>
                        </a:rPr>
                        <a:t>Supply and Cast Reinforced Concrete B(300) for Columns and Shear Walls with a minimum cement content of (350 KG).</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59.42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894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53106</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1970989334"/>
                  </a:ext>
                </a:extLst>
              </a:tr>
              <a:tr h="360755">
                <a:tc>
                  <a:txBody>
                    <a:bodyPr/>
                    <a:lstStyle/>
                    <a:p>
                      <a:pPr marL="0" marR="0" algn="l">
                        <a:lnSpc>
                          <a:spcPct val="150000"/>
                        </a:lnSpc>
                        <a:spcBef>
                          <a:spcPts val="0"/>
                        </a:spcBef>
                        <a:spcAft>
                          <a:spcPts val="0"/>
                        </a:spcAft>
                      </a:pPr>
                      <a:r>
                        <a:rPr lang="en-US" sz="700">
                          <a:effectLst/>
                        </a:rPr>
                        <a:t>Supply and Cast Reinforced Concrete B(250) with a minimum cement content of (250KG) for Ground Slab.</a:t>
                      </a:r>
                      <a:endParaRPr lang="en-US" sz="7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CM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24.65</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583</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14376</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1981161148"/>
                  </a:ext>
                </a:extLst>
              </a:tr>
              <a:tr h="235507">
                <a:tc>
                  <a:txBody>
                    <a:bodyPr/>
                    <a:lstStyle/>
                    <a:p>
                      <a:pPr marL="0" marR="0" algn="l">
                        <a:lnSpc>
                          <a:spcPct val="150000"/>
                        </a:lnSpc>
                        <a:spcBef>
                          <a:spcPts val="0"/>
                        </a:spcBef>
                        <a:spcAft>
                          <a:spcPts val="0"/>
                        </a:spcAft>
                      </a:pPr>
                      <a:r>
                        <a:rPr lang="en-US" sz="700" dirty="0">
                          <a:effectLst/>
                        </a:rPr>
                        <a:t>10 , 20 cm Blocks for Internal Walls (partitions).</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Number</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3362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6</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21555</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772907527"/>
                  </a:ext>
                </a:extLst>
              </a:tr>
              <a:tr h="213965">
                <a:tc>
                  <a:txBody>
                    <a:bodyPr/>
                    <a:lstStyle/>
                    <a:p>
                      <a:pPr marL="0" marR="0" algn="l">
                        <a:lnSpc>
                          <a:spcPct val="150000"/>
                        </a:lnSpc>
                        <a:spcBef>
                          <a:spcPts val="0"/>
                        </a:spcBef>
                        <a:spcAft>
                          <a:spcPts val="0"/>
                        </a:spcAft>
                      </a:pPr>
                      <a:r>
                        <a:rPr lang="en-US" sz="700">
                          <a:effectLst/>
                        </a:rPr>
                        <a:t>15 cm Blocks for Exterior Walls.</a:t>
                      </a:r>
                      <a:endParaRPr lang="en-US" sz="7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Number</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2282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5</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11379</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368933951"/>
                  </a:ext>
                </a:extLst>
              </a:tr>
              <a:tr h="360755">
                <a:tc>
                  <a:txBody>
                    <a:bodyPr/>
                    <a:lstStyle/>
                    <a:p>
                      <a:pPr marL="0" marR="0" algn="l">
                        <a:lnSpc>
                          <a:spcPct val="150000"/>
                        </a:lnSpc>
                        <a:spcBef>
                          <a:spcPts val="0"/>
                        </a:spcBef>
                        <a:spcAft>
                          <a:spcPts val="0"/>
                        </a:spcAft>
                      </a:pPr>
                      <a:r>
                        <a:rPr lang="en-US" sz="700" dirty="0">
                          <a:effectLst/>
                        </a:rPr>
                        <a:t>Supply and Build Stone works with different types of stones (</a:t>
                      </a:r>
                      <a:r>
                        <a:rPr lang="en-US" sz="700" dirty="0" err="1">
                          <a:effectLst/>
                        </a:rPr>
                        <a:t>Mufajjar</a:t>
                      </a:r>
                      <a:r>
                        <a:rPr lang="en-US" sz="700" dirty="0">
                          <a:effectLst/>
                        </a:rPr>
                        <a:t>, </a:t>
                      </a:r>
                      <a:r>
                        <a:rPr lang="en-US" sz="700" dirty="0" err="1">
                          <a:effectLst/>
                        </a:rPr>
                        <a:t>Matabbeh</a:t>
                      </a:r>
                      <a:r>
                        <a:rPr lang="en-US" sz="700" dirty="0">
                          <a:effectLst/>
                        </a:rPr>
                        <a:t>, </a:t>
                      </a:r>
                      <a:r>
                        <a:rPr lang="en-US" sz="700" dirty="0" err="1">
                          <a:effectLst/>
                        </a:rPr>
                        <a:t>Tubbzeh</a:t>
                      </a:r>
                      <a:r>
                        <a:rPr lang="en-US" sz="700" dirty="0">
                          <a:effectLst/>
                        </a:rPr>
                        <a:t>).</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SM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629.91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164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103222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3508283473"/>
                  </a:ext>
                </a:extLst>
              </a:tr>
              <a:tr h="235507">
                <a:tc>
                  <a:txBody>
                    <a:bodyPr/>
                    <a:lstStyle/>
                    <a:p>
                      <a:pPr marL="0" marR="0" algn="l">
                        <a:lnSpc>
                          <a:spcPct val="150000"/>
                        </a:lnSpc>
                        <a:spcBef>
                          <a:spcPts val="0"/>
                        </a:spcBef>
                        <a:spcAft>
                          <a:spcPts val="0"/>
                        </a:spcAft>
                      </a:pPr>
                      <a:r>
                        <a:rPr lang="en-US" sz="700" dirty="0">
                          <a:effectLst/>
                        </a:rPr>
                        <a:t>Supply and Install Tiles for floors and stairs , wall tiles for bathroom and kitchen.</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SM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568.4275</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61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34901</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2625965894"/>
                  </a:ext>
                </a:extLst>
              </a:tr>
              <a:tr h="235507">
                <a:tc>
                  <a:txBody>
                    <a:bodyPr/>
                    <a:lstStyle/>
                    <a:p>
                      <a:pPr marL="0" marR="0" algn="l">
                        <a:lnSpc>
                          <a:spcPct val="150000"/>
                        </a:lnSpc>
                        <a:spcBef>
                          <a:spcPts val="0"/>
                        </a:spcBef>
                        <a:spcAft>
                          <a:spcPts val="0"/>
                        </a:spcAft>
                      </a:pPr>
                      <a:r>
                        <a:rPr lang="en-US" sz="700" dirty="0">
                          <a:effectLst/>
                        </a:rPr>
                        <a:t>Installing works for Windows and Doors wood, steel, glass, aluminum.</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SM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135.1</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454</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61356</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3645835615"/>
                  </a:ext>
                </a:extLst>
              </a:tr>
              <a:tr h="235507">
                <a:tc>
                  <a:txBody>
                    <a:bodyPr/>
                    <a:lstStyle/>
                    <a:p>
                      <a:pPr marL="0" marR="0" algn="l">
                        <a:lnSpc>
                          <a:spcPct val="150000"/>
                        </a:lnSpc>
                        <a:spcBef>
                          <a:spcPts val="0"/>
                        </a:spcBef>
                        <a:spcAft>
                          <a:spcPts val="0"/>
                        </a:spcAft>
                      </a:pPr>
                      <a:r>
                        <a:rPr lang="en-US" sz="700" dirty="0">
                          <a:effectLst/>
                        </a:rPr>
                        <a:t>Supply and Install Marbles for windows and kitchen.</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59.95</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132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7914</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335814708"/>
                  </a:ext>
                </a:extLst>
              </a:tr>
              <a:tr h="213965">
                <a:tc>
                  <a:txBody>
                    <a:bodyPr/>
                    <a:lstStyle/>
                    <a:p>
                      <a:pPr marL="0" marR="0" algn="l">
                        <a:lnSpc>
                          <a:spcPct val="150000"/>
                        </a:lnSpc>
                        <a:spcBef>
                          <a:spcPts val="0"/>
                        </a:spcBef>
                        <a:spcAft>
                          <a:spcPts val="0"/>
                        </a:spcAft>
                      </a:pPr>
                      <a:r>
                        <a:rPr lang="en-US" sz="700" dirty="0">
                          <a:effectLst/>
                        </a:rPr>
                        <a:t>Painting and Plastering works.</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SM</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2384.2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22</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52690</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3691624323"/>
                  </a:ext>
                </a:extLst>
              </a:tr>
              <a:tr h="213965">
                <a:tc>
                  <a:txBody>
                    <a:bodyPr/>
                    <a:lstStyle/>
                    <a:p>
                      <a:pPr marL="0" marR="0" algn="l">
                        <a:lnSpc>
                          <a:spcPct val="150000"/>
                        </a:lnSpc>
                        <a:spcBef>
                          <a:spcPts val="0"/>
                        </a:spcBef>
                        <a:spcAft>
                          <a:spcPts val="0"/>
                        </a:spcAft>
                      </a:pPr>
                      <a:r>
                        <a:rPr lang="en-US" sz="700" dirty="0">
                          <a:effectLst/>
                        </a:rPr>
                        <a:t>Total Price</a:t>
                      </a:r>
                      <a:endParaRPr lang="en-US" sz="7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nSpc>
                          <a:spcPct val="150000"/>
                        </a:lnSpc>
                        <a:spcBef>
                          <a:spcPts val="0"/>
                        </a:spcBef>
                        <a:spcAft>
                          <a:spcPts val="0"/>
                        </a:spcAft>
                      </a:pPr>
                      <a:r>
                        <a:rPr lang="en-US" sz="1000">
                          <a:effectLst/>
                        </a:rPr>
                        <a:t> </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nSpc>
                          <a:spcPct val="150000"/>
                        </a:lnSpc>
                        <a:spcBef>
                          <a:spcPts val="0"/>
                        </a:spcBef>
                        <a:spcAft>
                          <a:spcPts val="0"/>
                        </a:spcAft>
                      </a:pPr>
                      <a:r>
                        <a:rPr lang="en-US" sz="1000">
                          <a:effectLst/>
                        </a:rPr>
                        <a:t> </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a:effectLst/>
                        </a:rPr>
                        <a:t> </a:t>
                      </a:r>
                      <a:endParaRPr lang="en-US" sz="100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tc>
                  <a:txBody>
                    <a:bodyPr/>
                    <a:lstStyle/>
                    <a:p>
                      <a:pPr marL="0" marR="0" algn="ctr">
                        <a:lnSpc>
                          <a:spcPct val="150000"/>
                        </a:lnSpc>
                        <a:spcBef>
                          <a:spcPts val="0"/>
                        </a:spcBef>
                        <a:spcAft>
                          <a:spcPts val="0"/>
                        </a:spcAft>
                      </a:pPr>
                      <a:r>
                        <a:rPr lang="en-US" sz="1000" dirty="0">
                          <a:effectLst/>
                        </a:rPr>
                        <a:t>616450</a:t>
                      </a:r>
                      <a:endParaRPr lang="en-US" sz="1000" dirty="0">
                        <a:effectLst/>
                        <a:latin typeface="Times New Roman" panose="02020603050405020304" pitchFamily="18" charset="0"/>
                        <a:ea typeface="Calibri" panose="020F0502020204030204" pitchFamily="34" charset="0"/>
                        <a:cs typeface="Arial" panose="020B0604020202020204" pitchFamily="34" charset="0"/>
                      </a:endParaRPr>
                    </a:p>
                  </a:txBody>
                  <a:tcPr marL="31312" marR="31312" marT="0" marB="0"/>
                </a:tc>
                <a:extLst>
                  <a:ext uri="{0D108BD9-81ED-4DB2-BD59-A6C34878D82A}">
                    <a16:rowId xmlns:a16="http://schemas.microsoft.com/office/drawing/2014/main" xmlns="" val="1914769061"/>
                  </a:ext>
                </a:extLst>
              </a:tr>
            </a:tbl>
          </a:graphicData>
        </a:graphic>
      </p:graphicFrame>
    </p:spTree>
    <p:extLst>
      <p:ext uri="{BB962C8B-B14F-4D97-AF65-F5344CB8AC3E}">
        <p14:creationId xmlns:p14="http://schemas.microsoft.com/office/powerpoint/2010/main" val="7672924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28600"/>
            <a:ext cx="6637468" cy="1362075"/>
          </a:xfrm>
        </p:spPr>
        <p:txBody>
          <a:bodyPr>
            <a:normAutofit/>
          </a:bodyPr>
          <a:lstStyle/>
          <a:p>
            <a:r>
              <a:rPr lang="en-US" sz="3600" dirty="0"/>
              <a:t>RESULTS</a:t>
            </a:r>
            <a:endParaRPr lang="ar-SA" sz="3600" dirty="0"/>
          </a:p>
        </p:txBody>
      </p:sp>
      <p:sp>
        <p:nvSpPr>
          <p:cNvPr id="3" name="عنصر نائب للنص 2"/>
          <p:cNvSpPr>
            <a:spLocks noGrp="1"/>
          </p:cNvSpPr>
          <p:nvPr>
            <p:ph type="body" idx="1"/>
          </p:nvPr>
        </p:nvSpPr>
        <p:spPr>
          <a:xfrm>
            <a:off x="838200" y="1828800"/>
            <a:ext cx="6513755" cy="4035013"/>
          </a:xfrm>
        </p:spPr>
        <p:txBody>
          <a:bodyPr/>
          <a:lstStyle/>
          <a:p>
            <a:pPr algn="l" rtl="0"/>
            <a:r>
              <a:rPr lang="en-US" dirty="0" smtClean="0"/>
              <a:t> </a:t>
            </a:r>
          </a:p>
          <a:p>
            <a:pPr algn="just" rtl="0">
              <a:lnSpc>
                <a:spcPct val="150000"/>
              </a:lnSpc>
              <a:buFont typeface="Arial" pitchFamily="34" charset="0"/>
              <a:buChar char="•"/>
            </a:pPr>
            <a:r>
              <a:rPr lang="en-US" dirty="0" smtClean="0">
                <a:solidFill>
                  <a:schemeClr val="accent2">
                    <a:lumMod val="75000"/>
                  </a:schemeClr>
                </a:solidFill>
              </a:rPr>
              <a:t>The </a:t>
            </a:r>
            <a:r>
              <a:rPr lang="en-US" dirty="0">
                <a:solidFill>
                  <a:schemeClr val="accent2">
                    <a:lumMod val="75000"/>
                  </a:schemeClr>
                </a:solidFill>
              </a:rPr>
              <a:t>total concrete quantity =284 m3</a:t>
            </a:r>
          </a:p>
          <a:p>
            <a:pPr algn="just" rtl="0">
              <a:lnSpc>
                <a:spcPct val="150000"/>
              </a:lnSpc>
              <a:buFont typeface="Arial" pitchFamily="34" charset="0"/>
              <a:buChar char="•"/>
            </a:pPr>
            <a:r>
              <a:rPr lang="en-US" dirty="0">
                <a:solidFill>
                  <a:schemeClr val="accent2">
                    <a:lumMod val="75000"/>
                  </a:schemeClr>
                </a:solidFill>
              </a:rPr>
              <a:t>The total steel quantity =29.19 ton</a:t>
            </a:r>
          </a:p>
          <a:p>
            <a:pPr algn="just" rtl="0">
              <a:lnSpc>
                <a:spcPct val="150000"/>
              </a:lnSpc>
              <a:buFont typeface="Arial" pitchFamily="34" charset="0"/>
              <a:buChar char="•"/>
            </a:pPr>
            <a:r>
              <a:rPr lang="en-US" dirty="0">
                <a:solidFill>
                  <a:schemeClr val="accent2">
                    <a:lumMod val="75000"/>
                  </a:schemeClr>
                </a:solidFill>
              </a:rPr>
              <a:t>The total cost for project= 616450 ILS</a:t>
            </a:r>
          </a:p>
          <a:p>
            <a:pPr algn="just" rtl="0">
              <a:lnSpc>
                <a:spcPct val="150000"/>
              </a:lnSpc>
              <a:buFont typeface="Arial" pitchFamily="34" charset="0"/>
              <a:buChar char="•"/>
            </a:pPr>
            <a:r>
              <a:rPr lang="en-US" dirty="0">
                <a:solidFill>
                  <a:schemeClr val="accent2">
                    <a:lumMod val="75000"/>
                  </a:schemeClr>
                </a:solidFill>
              </a:rPr>
              <a:t>By using primavera the project assumed to begin 1/4/2013 and ends at 14/5/2014.</a:t>
            </a:r>
          </a:p>
          <a:p>
            <a:endParaRPr lang="ar-SA" dirty="0"/>
          </a:p>
        </p:txBody>
      </p:sp>
    </p:spTree>
    <p:extLst>
      <p:ext uri="{BB962C8B-B14F-4D97-AF65-F5344CB8AC3E}">
        <p14:creationId xmlns:p14="http://schemas.microsoft.com/office/powerpoint/2010/main" val="38599772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0600" y="2057400"/>
            <a:ext cx="7024744" cy="1752600"/>
          </a:xfrm>
        </p:spPr>
        <p:txBody>
          <a:bodyPr>
            <a:normAutofit/>
          </a:bodyPr>
          <a:lstStyle/>
          <a:p>
            <a:pPr algn="ctr" rtl="0">
              <a:lnSpc>
                <a:spcPct val="150000"/>
              </a:lnSpc>
            </a:pPr>
            <a:r>
              <a:rPr lang="en-US" sz="7200" dirty="0" smtClean="0"/>
              <a:t>THANK YOU</a:t>
            </a:r>
            <a:endParaRPr lang="ar-SA" sz="7200" dirty="0"/>
          </a:p>
        </p:txBody>
      </p:sp>
    </p:spTree>
    <p:extLst>
      <p:ext uri="{BB962C8B-B14F-4D97-AF65-F5344CB8AC3E}">
        <p14:creationId xmlns:p14="http://schemas.microsoft.com/office/powerpoint/2010/main" val="1478608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304800"/>
            <a:ext cx="6019800" cy="1438275"/>
          </a:xfrm>
        </p:spPr>
        <p:txBody>
          <a:bodyPr>
            <a:normAutofit/>
          </a:bodyPr>
          <a:lstStyle/>
          <a:p>
            <a:r>
              <a:rPr lang="en-US" dirty="0">
                <a:solidFill>
                  <a:srgbClr val="002060"/>
                </a:solidFill>
              </a:rPr>
              <a:t>Project Management</a:t>
            </a:r>
            <a:endParaRPr lang="ar-SA" dirty="0">
              <a:solidFill>
                <a:srgbClr val="002060"/>
              </a:solidFill>
            </a:endParaRPr>
          </a:p>
        </p:txBody>
      </p:sp>
      <p:sp>
        <p:nvSpPr>
          <p:cNvPr id="3" name="عنصر نائب للنص 2"/>
          <p:cNvSpPr>
            <a:spLocks noGrp="1"/>
          </p:cNvSpPr>
          <p:nvPr>
            <p:ph type="body" idx="1"/>
          </p:nvPr>
        </p:nvSpPr>
        <p:spPr>
          <a:xfrm>
            <a:off x="807775" y="1524000"/>
            <a:ext cx="7467601" cy="4495800"/>
          </a:xfrm>
        </p:spPr>
        <p:txBody>
          <a:bodyPr>
            <a:normAutofit fontScale="92500" lnSpcReduction="20000"/>
          </a:bodyPr>
          <a:lstStyle/>
          <a:p>
            <a:pPr algn="just" rtl="0"/>
            <a:endParaRPr lang="en-US" dirty="0" smtClean="0">
              <a:solidFill>
                <a:schemeClr val="accent2">
                  <a:lumMod val="75000"/>
                </a:schemeClr>
              </a:solidFill>
            </a:endParaRPr>
          </a:p>
          <a:p>
            <a:pPr algn="just" rtl="0">
              <a:lnSpc>
                <a:spcPct val="170000"/>
              </a:lnSpc>
            </a:pPr>
            <a:r>
              <a:rPr lang="en-US" dirty="0" smtClean="0">
                <a:solidFill>
                  <a:schemeClr val="accent2">
                    <a:lumMod val="75000"/>
                  </a:schemeClr>
                </a:solidFill>
              </a:rPr>
              <a:t>Project </a:t>
            </a:r>
            <a:r>
              <a:rPr lang="en-US" dirty="0">
                <a:solidFill>
                  <a:schemeClr val="accent2">
                    <a:lumMod val="75000"/>
                  </a:schemeClr>
                </a:solidFill>
              </a:rPr>
              <a:t>management is a process that includes planning, putting the project plan into action and measuring progress and performance</a:t>
            </a:r>
            <a:r>
              <a:rPr lang="en-US" dirty="0" smtClean="0">
                <a:solidFill>
                  <a:schemeClr val="accent2">
                    <a:lumMod val="75000"/>
                  </a:schemeClr>
                </a:solidFill>
              </a:rPr>
              <a:t>.</a:t>
            </a:r>
          </a:p>
          <a:p>
            <a:pPr algn="just" rtl="0">
              <a:lnSpc>
                <a:spcPct val="170000"/>
              </a:lnSpc>
            </a:pPr>
            <a:endParaRPr lang="en-US" dirty="0">
              <a:solidFill>
                <a:schemeClr val="accent2">
                  <a:lumMod val="75000"/>
                </a:schemeClr>
              </a:solidFill>
            </a:endParaRPr>
          </a:p>
          <a:p>
            <a:pPr algn="l" rtl="0">
              <a:lnSpc>
                <a:spcPct val="170000"/>
              </a:lnSpc>
            </a:pPr>
            <a:r>
              <a:rPr lang="en-US" b="1" dirty="0">
                <a:solidFill>
                  <a:schemeClr val="accent2">
                    <a:lumMod val="75000"/>
                  </a:schemeClr>
                </a:solidFill>
              </a:rPr>
              <a:t>Function of Management:</a:t>
            </a:r>
          </a:p>
          <a:p>
            <a:pPr algn="l" rtl="0">
              <a:lnSpc>
                <a:spcPct val="170000"/>
              </a:lnSpc>
              <a:buFont typeface="Wingdings" pitchFamily="2" charset="2"/>
              <a:buChar char="v"/>
            </a:pPr>
            <a:r>
              <a:rPr lang="en-US" sz="1800" dirty="0">
                <a:solidFill>
                  <a:schemeClr val="accent2">
                    <a:lumMod val="75000"/>
                  </a:schemeClr>
                </a:solidFill>
              </a:rPr>
              <a:t>Planning.</a:t>
            </a:r>
          </a:p>
          <a:p>
            <a:pPr algn="l" rtl="0">
              <a:lnSpc>
                <a:spcPct val="170000"/>
              </a:lnSpc>
              <a:buFont typeface="Wingdings" pitchFamily="2" charset="2"/>
              <a:buChar char="v"/>
            </a:pPr>
            <a:r>
              <a:rPr lang="en-US" sz="1800" dirty="0">
                <a:solidFill>
                  <a:schemeClr val="accent2">
                    <a:lumMod val="75000"/>
                  </a:schemeClr>
                </a:solidFill>
              </a:rPr>
              <a:t>Organizing.</a:t>
            </a:r>
          </a:p>
          <a:p>
            <a:pPr algn="l" rtl="0">
              <a:lnSpc>
                <a:spcPct val="170000"/>
              </a:lnSpc>
              <a:buFont typeface="Wingdings" pitchFamily="2" charset="2"/>
              <a:buChar char="v"/>
            </a:pPr>
            <a:r>
              <a:rPr lang="en-US" sz="1800" dirty="0">
                <a:solidFill>
                  <a:schemeClr val="accent2">
                    <a:lumMod val="75000"/>
                  </a:schemeClr>
                </a:solidFill>
              </a:rPr>
              <a:t>Directing.</a:t>
            </a:r>
          </a:p>
          <a:p>
            <a:pPr algn="l" rtl="0">
              <a:lnSpc>
                <a:spcPct val="170000"/>
              </a:lnSpc>
              <a:buFont typeface="Wingdings" pitchFamily="2" charset="2"/>
              <a:buChar char="v"/>
            </a:pPr>
            <a:r>
              <a:rPr lang="en-US" sz="1800" dirty="0">
                <a:solidFill>
                  <a:schemeClr val="accent2">
                    <a:lumMod val="75000"/>
                  </a:schemeClr>
                </a:solidFill>
              </a:rPr>
              <a:t>Controlling.</a:t>
            </a:r>
          </a:p>
          <a:p>
            <a:pPr algn="l" rtl="0"/>
            <a:endParaRPr lang="en-US" dirty="0" smtClean="0"/>
          </a:p>
          <a:p>
            <a:pPr algn="l" rtl="0"/>
            <a:endParaRPr lang="ar-SA" dirty="0"/>
          </a:p>
        </p:txBody>
      </p:sp>
      <p:pic>
        <p:nvPicPr>
          <p:cNvPr id="4" name="صورة 3" descr="Capture.PNG"/>
          <p:cNvPicPr>
            <a:picLocks noChangeAspect="1"/>
          </p:cNvPicPr>
          <p:nvPr/>
        </p:nvPicPr>
        <p:blipFill>
          <a:blip r:embed="rId2"/>
          <a:stretch>
            <a:fillRect/>
          </a:stretch>
        </p:blipFill>
        <p:spPr>
          <a:xfrm>
            <a:off x="4114800" y="3276600"/>
            <a:ext cx="4183964" cy="2987564"/>
          </a:xfrm>
          <a:prstGeom prst="rect">
            <a:avLst/>
          </a:prstGeom>
        </p:spPr>
      </p:pic>
    </p:spTree>
    <p:extLst>
      <p:ext uri="{BB962C8B-B14F-4D97-AF65-F5344CB8AC3E}">
        <p14:creationId xmlns:p14="http://schemas.microsoft.com/office/powerpoint/2010/main" val="333578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762000"/>
            <a:ext cx="6934200" cy="990600"/>
          </a:xfrm>
        </p:spPr>
        <p:txBody>
          <a:bodyPr>
            <a:normAutofit fontScale="90000"/>
          </a:bodyPr>
          <a:lstStyle/>
          <a:p>
            <a:pPr algn="just" rtl="0"/>
            <a:r>
              <a:rPr lang="en-US" dirty="0">
                <a:solidFill>
                  <a:srgbClr val="002060"/>
                </a:solidFill>
              </a:rPr>
              <a:t>The Three Key </a:t>
            </a:r>
            <a:r>
              <a:rPr lang="en-US" dirty="0" smtClean="0">
                <a:solidFill>
                  <a:srgbClr val="002060"/>
                </a:solidFill>
              </a:rPr>
              <a:t>Participants of Any </a:t>
            </a:r>
            <a:r>
              <a:rPr lang="en-US" dirty="0">
                <a:solidFill>
                  <a:srgbClr val="002060"/>
                </a:solidFill>
              </a:rPr>
              <a:t>Project </a:t>
            </a:r>
            <a:r>
              <a:rPr lang="en-US" dirty="0" smtClean="0">
                <a:solidFill>
                  <a:srgbClr val="002060"/>
                </a:solidFill>
              </a:rPr>
              <a:t>Are:</a:t>
            </a:r>
            <a:endParaRPr lang="ar-SA" dirty="0">
              <a:solidFill>
                <a:srgbClr val="002060"/>
              </a:solidFill>
            </a:endParaRPr>
          </a:p>
        </p:txBody>
      </p:sp>
      <p:sp>
        <p:nvSpPr>
          <p:cNvPr id="3" name="عنصر نائب للنص 2"/>
          <p:cNvSpPr>
            <a:spLocks noGrp="1"/>
          </p:cNvSpPr>
          <p:nvPr>
            <p:ph type="body" idx="1"/>
          </p:nvPr>
        </p:nvSpPr>
        <p:spPr>
          <a:xfrm>
            <a:off x="457200" y="1752600"/>
            <a:ext cx="8001001" cy="4724400"/>
          </a:xfrm>
        </p:spPr>
        <p:txBody>
          <a:bodyPr>
            <a:normAutofit fontScale="92500" lnSpcReduction="20000"/>
          </a:bodyPr>
          <a:lstStyle/>
          <a:p>
            <a:pPr algn="l" rtl="0"/>
            <a:endParaRPr lang="en-US" dirty="0" smtClean="0"/>
          </a:p>
          <a:p>
            <a:pPr algn="l" rtl="0"/>
            <a:endParaRPr lang="en-US" dirty="0"/>
          </a:p>
          <a:p>
            <a:pPr algn="l" rtl="0"/>
            <a:endParaRPr lang="en-US" dirty="0" smtClean="0"/>
          </a:p>
          <a:p>
            <a:pPr algn="l" rtl="0"/>
            <a:endParaRPr lang="en-US" dirty="0" smtClean="0"/>
          </a:p>
          <a:p>
            <a:pPr algn="just" rtl="0">
              <a:lnSpc>
                <a:spcPct val="160000"/>
              </a:lnSpc>
            </a:pPr>
            <a:r>
              <a:rPr lang="en-US" dirty="0" smtClean="0"/>
              <a:t>            </a:t>
            </a:r>
            <a:r>
              <a:rPr lang="en-US" sz="1900" dirty="0">
                <a:solidFill>
                  <a:schemeClr val="accent2">
                    <a:lumMod val="75000"/>
                  </a:schemeClr>
                </a:solidFill>
              </a:rPr>
              <a:t>Owner</a:t>
            </a:r>
          </a:p>
          <a:p>
            <a:pPr algn="l" rtl="0"/>
            <a:endParaRPr lang="en-US" dirty="0"/>
          </a:p>
          <a:p>
            <a:pPr algn="l" rtl="0"/>
            <a:endParaRPr lang="en-US" dirty="0" smtClean="0"/>
          </a:p>
          <a:p>
            <a:pPr algn="l" rtl="0"/>
            <a:endParaRPr lang="en-US" dirty="0"/>
          </a:p>
          <a:p>
            <a:pPr algn="just" rtl="0">
              <a:lnSpc>
                <a:spcPct val="160000"/>
              </a:lnSpc>
            </a:pPr>
            <a:r>
              <a:rPr lang="en-US" dirty="0" smtClean="0"/>
              <a:t>         </a:t>
            </a:r>
            <a:r>
              <a:rPr lang="en-US" sz="1900" dirty="0">
                <a:solidFill>
                  <a:schemeClr val="accent2">
                    <a:lumMod val="75000"/>
                  </a:schemeClr>
                </a:solidFill>
              </a:rPr>
              <a:t>Consultant</a:t>
            </a:r>
          </a:p>
          <a:p>
            <a:pPr algn="l" rtl="0"/>
            <a:endParaRPr lang="en-US" dirty="0"/>
          </a:p>
          <a:p>
            <a:pPr algn="l" rtl="0"/>
            <a:endParaRPr lang="en-US" dirty="0" smtClean="0"/>
          </a:p>
          <a:p>
            <a:pPr algn="l" rtl="0"/>
            <a:endParaRPr lang="en-US" dirty="0"/>
          </a:p>
          <a:p>
            <a:pPr algn="l" rtl="0"/>
            <a:r>
              <a:rPr lang="en-US" dirty="0" smtClean="0"/>
              <a:t>            </a:t>
            </a:r>
          </a:p>
          <a:p>
            <a:pPr algn="l" rtl="0"/>
            <a:r>
              <a:rPr lang="en-US" dirty="0"/>
              <a:t> </a:t>
            </a:r>
            <a:r>
              <a:rPr lang="en-US" dirty="0" smtClean="0"/>
              <a:t>        </a:t>
            </a:r>
            <a:r>
              <a:rPr lang="en-US" sz="1900" dirty="0">
                <a:solidFill>
                  <a:schemeClr val="accent2">
                    <a:lumMod val="75000"/>
                  </a:schemeClr>
                </a:solidFill>
              </a:rPr>
              <a:t>Contractor</a:t>
            </a:r>
            <a:endParaRPr lang="ar-SA" sz="1900" dirty="0">
              <a:solidFill>
                <a:schemeClr val="accent2">
                  <a:lumMod val="75000"/>
                </a:schemeClr>
              </a:solidFill>
            </a:endParaRPr>
          </a:p>
        </p:txBody>
      </p:sp>
      <p:pic>
        <p:nvPicPr>
          <p:cNvPr id="4" name="صورة 3" descr="business-owner-clipart-1.jpg"/>
          <p:cNvPicPr>
            <a:picLocks noChangeAspect="1"/>
          </p:cNvPicPr>
          <p:nvPr/>
        </p:nvPicPr>
        <p:blipFill>
          <a:blip r:embed="rId2"/>
          <a:stretch>
            <a:fillRect/>
          </a:stretch>
        </p:blipFill>
        <p:spPr>
          <a:xfrm>
            <a:off x="1009925" y="1742038"/>
            <a:ext cx="1524000" cy="1290734"/>
          </a:xfrm>
          <a:prstGeom prst="rect">
            <a:avLst/>
          </a:prstGeom>
        </p:spPr>
      </p:pic>
      <p:pic>
        <p:nvPicPr>
          <p:cNvPr id="5" name="صورة 4" descr="Engineering-consultant-1024x640.jpg"/>
          <p:cNvPicPr>
            <a:picLocks noChangeAspect="1"/>
          </p:cNvPicPr>
          <p:nvPr/>
        </p:nvPicPr>
        <p:blipFill>
          <a:blip r:embed="rId3"/>
          <a:stretch>
            <a:fillRect/>
          </a:stretch>
        </p:blipFill>
        <p:spPr>
          <a:xfrm>
            <a:off x="1064245" y="3385895"/>
            <a:ext cx="1527309" cy="1005789"/>
          </a:xfrm>
          <a:prstGeom prst="rect">
            <a:avLst/>
          </a:prstGeom>
        </p:spPr>
      </p:pic>
      <p:pic>
        <p:nvPicPr>
          <p:cNvPr id="6" name="صورة 5" descr="images.jpg"/>
          <p:cNvPicPr>
            <a:picLocks noChangeAspect="1"/>
          </p:cNvPicPr>
          <p:nvPr/>
        </p:nvPicPr>
        <p:blipFill>
          <a:blip r:embed="rId4"/>
          <a:stretch>
            <a:fillRect/>
          </a:stretch>
        </p:blipFill>
        <p:spPr>
          <a:xfrm>
            <a:off x="990002" y="4724400"/>
            <a:ext cx="1765739" cy="1111303"/>
          </a:xfrm>
          <a:prstGeom prst="rect">
            <a:avLst/>
          </a:prstGeom>
        </p:spPr>
      </p:pic>
      <p:pic>
        <p:nvPicPr>
          <p:cNvPr id="7" name="Picture 24">
            <a:extLst>
              <a:ext uri="{FF2B5EF4-FFF2-40B4-BE49-F238E27FC236}">
                <a16:creationId xmlns:a16="http://schemas.microsoft.com/office/drawing/2014/main" xmlns="" id="{FF4A5ACE-EBEB-DB46-9629-14EA254694A9}"/>
              </a:ext>
            </a:extLst>
          </p:cNvPr>
          <p:cNvPicPr/>
          <p:nvPr/>
        </p:nvPicPr>
        <p:blipFill>
          <a:blip r:embed="rId5">
            <a:extLst>
              <a:ext uri="{28A0092B-C50C-407E-A947-70E740481C1C}">
                <a14:useLocalDpi xmlns:a14="http://schemas.microsoft.com/office/drawing/2010/main" val="0"/>
              </a:ext>
            </a:extLst>
          </a:blip>
          <a:stretch>
            <a:fillRect/>
          </a:stretch>
        </p:blipFill>
        <p:spPr>
          <a:xfrm>
            <a:off x="2891304" y="2209800"/>
            <a:ext cx="5643096" cy="342900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67571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0600" y="609600"/>
            <a:ext cx="7024744" cy="1143000"/>
          </a:xfrm>
        </p:spPr>
        <p:txBody>
          <a:bodyPr>
            <a:normAutofit/>
          </a:bodyPr>
          <a:lstStyle/>
          <a:p>
            <a:r>
              <a:rPr lang="en-US" dirty="0">
                <a:solidFill>
                  <a:srgbClr val="002060"/>
                </a:solidFill>
              </a:rPr>
              <a:t>Delivery System</a:t>
            </a:r>
            <a:endParaRPr lang="ar-SA" dirty="0">
              <a:solidFill>
                <a:srgbClr val="002060"/>
              </a:solidFill>
            </a:endParaRPr>
          </a:p>
        </p:txBody>
      </p:sp>
      <p:sp>
        <p:nvSpPr>
          <p:cNvPr id="3" name="عنصر نائب للمحتوى 2"/>
          <p:cNvSpPr>
            <a:spLocks noGrp="1"/>
          </p:cNvSpPr>
          <p:nvPr>
            <p:ph idx="1"/>
          </p:nvPr>
        </p:nvSpPr>
        <p:spPr>
          <a:xfrm>
            <a:off x="914400" y="1981200"/>
            <a:ext cx="6906409" cy="4114800"/>
          </a:xfrm>
        </p:spPr>
        <p:txBody>
          <a:bodyPr>
            <a:normAutofit fontScale="92500" lnSpcReduction="10000"/>
          </a:bodyPr>
          <a:lstStyle/>
          <a:p>
            <a:pPr marL="68580" indent="0" algn="just" rtl="0">
              <a:lnSpc>
                <a:spcPct val="150000"/>
              </a:lnSpc>
              <a:buNone/>
            </a:pPr>
            <a:r>
              <a:rPr lang="en-US" sz="2200" dirty="0">
                <a:solidFill>
                  <a:schemeClr val="accent2">
                    <a:lumMod val="75000"/>
                  </a:schemeClr>
                </a:solidFill>
              </a:rPr>
              <a:t>Project delivery systems refer to the overall processes by which a project is designed, constructed, and/or maintained</a:t>
            </a:r>
            <a:r>
              <a:rPr lang="en-ZA" sz="2200" noProof="1">
                <a:solidFill>
                  <a:schemeClr val="accent2">
                    <a:lumMod val="75000"/>
                  </a:schemeClr>
                </a:solidFill>
              </a:rPr>
              <a:t>.</a:t>
            </a:r>
          </a:p>
          <a:p>
            <a:endParaRPr lang="en-US" sz="2200" dirty="0">
              <a:solidFill>
                <a:schemeClr val="accent2">
                  <a:lumMod val="75000"/>
                </a:schemeClr>
              </a:solidFill>
            </a:endParaRPr>
          </a:p>
          <a:p>
            <a:pPr algn="just" rtl="0">
              <a:lnSpc>
                <a:spcPct val="160000"/>
              </a:lnSpc>
            </a:pPr>
            <a:r>
              <a:rPr lang="en-US" sz="1800" dirty="0">
                <a:solidFill>
                  <a:schemeClr val="accent2">
                    <a:lumMod val="75000"/>
                  </a:schemeClr>
                </a:solidFill>
              </a:rPr>
              <a:t>Traditional contract method (</a:t>
            </a:r>
            <a:r>
              <a:rPr lang="en-US" sz="1800" dirty="0" smtClean="0">
                <a:solidFill>
                  <a:schemeClr val="accent2">
                    <a:lumMod val="75000"/>
                  </a:schemeClr>
                </a:solidFill>
              </a:rPr>
              <a:t>Design Bid Build</a:t>
            </a:r>
            <a:r>
              <a:rPr lang="en-US" sz="1800" dirty="0">
                <a:solidFill>
                  <a:schemeClr val="accent2">
                    <a:lumMod val="75000"/>
                  </a:schemeClr>
                </a:solidFill>
              </a:rPr>
              <a:t>)</a:t>
            </a:r>
          </a:p>
          <a:p>
            <a:pPr algn="just" rtl="0">
              <a:lnSpc>
                <a:spcPct val="160000"/>
              </a:lnSpc>
            </a:pPr>
            <a:r>
              <a:rPr lang="en-US" sz="1800" dirty="0">
                <a:solidFill>
                  <a:schemeClr val="accent2">
                    <a:lumMod val="75000"/>
                  </a:schemeClr>
                </a:solidFill>
              </a:rPr>
              <a:t> Design-build method </a:t>
            </a:r>
          </a:p>
          <a:p>
            <a:pPr algn="just" rtl="0">
              <a:lnSpc>
                <a:spcPct val="160000"/>
              </a:lnSpc>
            </a:pPr>
            <a:r>
              <a:rPr lang="en-US" sz="1800" dirty="0">
                <a:solidFill>
                  <a:schemeClr val="accent2">
                    <a:lumMod val="75000"/>
                  </a:schemeClr>
                </a:solidFill>
              </a:rPr>
              <a:t>Self-performance method </a:t>
            </a:r>
          </a:p>
          <a:p>
            <a:pPr algn="just" rtl="0">
              <a:lnSpc>
                <a:spcPct val="160000"/>
              </a:lnSpc>
            </a:pPr>
            <a:r>
              <a:rPr lang="en-US" sz="1800" dirty="0">
                <a:solidFill>
                  <a:schemeClr val="accent2">
                    <a:lumMod val="75000"/>
                  </a:schemeClr>
                </a:solidFill>
              </a:rPr>
              <a:t>Professional construction management method (PCM)</a:t>
            </a:r>
          </a:p>
          <a:p>
            <a:pPr algn="just" rtl="0">
              <a:lnSpc>
                <a:spcPct val="160000"/>
              </a:lnSpc>
            </a:pPr>
            <a:r>
              <a:rPr lang="en-US" sz="1800" dirty="0">
                <a:solidFill>
                  <a:schemeClr val="accent2">
                    <a:lumMod val="75000"/>
                  </a:schemeClr>
                </a:solidFill>
              </a:rPr>
              <a:t>Separate contracts method (owner as general contractor)</a:t>
            </a:r>
          </a:p>
          <a:p>
            <a:pPr algn="l" rtl="0"/>
            <a:endParaRPr lang="en-US" dirty="0" smtClean="0"/>
          </a:p>
          <a:p>
            <a:endParaRPr lang="ar-SA" dirty="0"/>
          </a:p>
        </p:txBody>
      </p:sp>
    </p:spTree>
    <p:extLst>
      <p:ext uri="{BB962C8B-B14F-4D97-AF65-F5344CB8AC3E}">
        <p14:creationId xmlns:p14="http://schemas.microsoft.com/office/powerpoint/2010/main" val="3915614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76200"/>
            <a:ext cx="6637468" cy="1362075"/>
          </a:xfrm>
        </p:spPr>
        <p:txBody>
          <a:bodyPr>
            <a:normAutofit/>
          </a:bodyPr>
          <a:lstStyle/>
          <a:p>
            <a:r>
              <a:rPr lang="en-US" dirty="0">
                <a:solidFill>
                  <a:srgbClr val="002060"/>
                </a:solidFill>
              </a:rPr>
              <a:t>Construction </a:t>
            </a:r>
            <a:r>
              <a:rPr lang="en-US" dirty="0" smtClean="0">
                <a:solidFill>
                  <a:srgbClr val="002060"/>
                </a:solidFill>
              </a:rPr>
              <a:t>Contract </a:t>
            </a:r>
            <a:endParaRPr lang="ar-SA" dirty="0">
              <a:solidFill>
                <a:srgbClr val="002060"/>
              </a:solidFill>
            </a:endParaRPr>
          </a:p>
        </p:txBody>
      </p:sp>
      <p:sp>
        <p:nvSpPr>
          <p:cNvPr id="3" name="عنصر نائب للنص 2"/>
          <p:cNvSpPr>
            <a:spLocks noGrp="1"/>
          </p:cNvSpPr>
          <p:nvPr>
            <p:ph type="body" idx="1"/>
          </p:nvPr>
        </p:nvSpPr>
        <p:spPr>
          <a:xfrm>
            <a:off x="609600" y="1447800"/>
            <a:ext cx="7848599" cy="5105400"/>
          </a:xfrm>
        </p:spPr>
        <p:txBody>
          <a:bodyPr>
            <a:normAutofit fontScale="92500" lnSpcReduction="20000"/>
          </a:bodyPr>
          <a:lstStyle/>
          <a:p>
            <a:pPr algn="just" rtl="0">
              <a:lnSpc>
                <a:spcPct val="150000"/>
              </a:lnSpc>
            </a:pPr>
            <a:endParaRPr lang="en-US" sz="2200" dirty="0">
              <a:solidFill>
                <a:schemeClr val="accent2">
                  <a:lumMod val="75000"/>
                </a:schemeClr>
              </a:solidFill>
            </a:endParaRPr>
          </a:p>
          <a:p>
            <a:pPr algn="just" rtl="0">
              <a:lnSpc>
                <a:spcPct val="150000"/>
              </a:lnSpc>
            </a:pPr>
            <a:r>
              <a:rPr lang="en-US" sz="2200" dirty="0" smtClean="0">
                <a:solidFill>
                  <a:schemeClr val="accent2">
                    <a:lumMod val="75000"/>
                  </a:schemeClr>
                </a:solidFill>
              </a:rPr>
              <a:t>Formal agreement for construction, alteration, or repair of buildings or structures. A construction contract is distinct from a contract to assemble, fabricate, or manufacture.</a:t>
            </a:r>
          </a:p>
          <a:p>
            <a:pPr algn="just" rtl="0">
              <a:lnSpc>
                <a:spcPct val="150000"/>
              </a:lnSpc>
            </a:pPr>
            <a:endParaRPr lang="en-US" sz="2200" dirty="0" smtClean="0">
              <a:solidFill>
                <a:schemeClr val="accent2">
                  <a:lumMod val="75000"/>
                </a:schemeClr>
              </a:solidFill>
            </a:endParaRPr>
          </a:p>
          <a:p>
            <a:pPr algn="just" rtl="0">
              <a:lnSpc>
                <a:spcPct val="150000"/>
              </a:lnSpc>
            </a:pPr>
            <a:r>
              <a:rPr lang="en-US" sz="2200" b="1" dirty="0" smtClean="0">
                <a:solidFill>
                  <a:schemeClr val="accent2">
                    <a:lumMod val="75000"/>
                  </a:schemeClr>
                </a:solidFill>
              </a:rPr>
              <a:t>Types of Contract </a:t>
            </a:r>
          </a:p>
          <a:p>
            <a:pPr algn="just" rtl="0">
              <a:lnSpc>
                <a:spcPct val="150000"/>
              </a:lnSpc>
              <a:buFont typeface="Wingdings" pitchFamily="2" charset="2"/>
              <a:buChar char="§"/>
            </a:pPr>
            <a:r>
              <a:rPr lang="en-US" sz="2200" dirty="0" smtClean="0">
                <a:solidFill>
                  <a:schemeClr val="accent2">
                    <a:lumMod val="75000"/>
                  </a:schemeClr>
                </a:solidFill>
              </a:rPr>
              <a:t>Lump </a:t>
            </a:r>
            <a:r>
              <a:rPr lang="en-US" sz="2200" dirty="0">
                <a:solidFill>
                  <a:schemeClr val="accent2">
                    <a:lumMod val="75000"/>
                  </a:schemeClr>
                </a:solidFill>
              </a:rPr>
              <a:t>sum.  </a:t>
            </a:r>
          </a:p>
          <a:p>
            <a:pPr algn="just" rtl="0">
              <a:lnSpc>
                <a:spcPct val="150000"/>
              </a:lnSpc>
              <a:buFont typeface="Wingdings" pitchFamily="2" charset="2"/>
              <a:buChar char="§"/>
            </a:pPr>
            <a:r>
              <a:rPr lang="en-US" sz="2200" dirty="0">
                <a:solidFill>
                  <a:schemeClr val="accent2">
                    <a:lumMod val="75000"/>
                  </a:schemeClr>
                </a:solidFill>
              </a:rPr>
              <a:t>Unit price.</a:t>
            </a:r>
          </a:p>
          <a:p>
            <a:pPr algn="just" rtl="0">
              <a:lnSpc>
                <a:spcPct val="150000"/>
              </a:lnSpc>
              <a:buFont typeface="Wingdings" pitchFamily="2" charset="2"/>
              <a:buChar char="§"/>
            </a:pPr>
            <a:r>
              <a:rPr lang="en-US" sz="2200" dirty="0">
                <a:solidFill>
                  <a:schemeClr val="accent2">
                    <a:lumMod val="75000"/>
                  </a:schemeClr>
                </a:solidFill>
              </a:rPr>
              <a:t>Cost plus </a:t>
            </a:r>
            <a:r>
              <a:rPr lang="en-US" sz="2200" dirty="0">
                <a:solidFill>
                  <a:schemeClr val="accent2">
                    <a:lumMod val="75000"/>
                  </a:schemeClr>
                </a:solidFill>
              </a:rPr>
              <a:t>fee.</a:t>
            </a:r>
          </a:p>
          <a:p>
            <a:pPr algn="just" rtl="0">
              <a:lnSpc>
                <a:spcPct val="150000"/>
              </a:lnSpc>
              <a:buFont typeface="Wingdings" pitchFamily="2" charset="2"/>
              <a:buChar char="§"/>
            </a:pPr>
            <a:r>
              <a:rPr lang="en-US" sz="2200" dirty="0">
                <a:solidFill>
                  <a:schemeClr val="accent2">
                    <a:lumMod val="75000"/>
                  </a:schemeClr>
                </a:solidFill>
              </a:rPr>
              <a:t> </a:t>
            </a:r>
            <a:r>
              <a:rPr lang="en-US" sz="2200" dirty="0" smtClean="0">
                <a:solidFill>
                  <a:schemeClr val="accent2">
                    <a:lumMod val="75000"/>
                  </a:schemeClr>
                </a:solidFill>
              </a:rPr>
              <a:t>Guaranteed Maximum Price </a:t>
            </a:r>
            <a:r>
              <a:rPr lang="en-US" sz="2200" dirty="0">
                <a:solidFill>
                  <a:schemeClr val="accent2">
                    <a:lumMod val="75000"/>
                  </a:schemeClr>
                </a:solidFill>
              </a:rPr>
              <a:t>(GMP).</a:t>
            </a:r>
            <a:endParaRPr lang="en-US" sz="2200" dirty="0">
              <a:solidFill>
                <a:schemeClr val="accent2">
                  <a:lumMod val="75000"/>
                </a:schemeClr>
              </a:solidFill>
            </a:endParaRPr>
          </a:p>
          <a:p>
            <a:pPr algn="l"/>
            <a:r>
              <a:rPr lang="en-US" dirty="0"/>
              <a:t/>
            </a:r>
            <a:br>
              <a:rPr lang="en-US" dirty="0"/>
            </a:br>
            <a:endParaRPr lang="en-ZA" dirty="0"/>
          </a:p>
          <a:p>
            <a:endParaRPr lang="ar-SA" dirty="0"/>
          </a:p>
        </p:txBody>
      </p:sp>
    </p:spTree>
    <p:extLst>
      <p:ext uri="{BB962C8B-B14F-4D97-AF65-F5344CB8AC3E}">
        <p14:creationId xmlns:p14="http://schemas.microsoft.com/office/powerpoint/2010/main" val="2702614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76200"/>
            <a:ext cx="6637468" cy="1362075"/>
          </a:xfrm>
        </p:spPr>
        <p:txBody>
          <a:bodyPr>
            <a:normAutofit/>
          </a:bodyPr>
          <a:lstStyle/>
          <a:p>
            <a:r>
              <a:rPr lang="en-US" dirty="0">
                <a:solidFill>
                  <a:srgbClr val="002060"/>
                </a:solidFill>
              </a:rPr>
              <a:t>Quantity </a:t>
            </a:r>
            <a:r>
              <a:rPr lang="en-US" dirty="0" smtClean="0">
                <a:solidFill>
                  <a:srgbClr val="002060"/>
                </a:solidFill>
              </a:rPr>
              <a:t>Surveying </a:t>
            </a:r>
            <a:endParaRPr lang="ar-JO" dirty="0">
              <a:solidFill>
                <a:srgbClr val="002060"/>
              </a:solidFill>
            </a:endParaRPr>
          </a:p>
        </p:txBody>
      </p:sp>
      <p:sp>
        <p:nvSpPr>
          <p:cNvPr id="3" name="عنصر نائب للنص 2"/>
          <p:cNvSpPr>
            <a:spLocks noGrp="1"/>
          </p:cNvSpPr>
          <p:nvPr>
            <p:ph type="body" idx="1"/>
          </p:nvPr>
        </p:nvSpPr>
        <p:spPr>
          <a:xfrm>
            <a:off x="609600" y="1447800"/>
            <a:ext cx="7848599" cy="5105400"/>
          </a:xfrm>
        </p:spPr>
        <p:txBody>
          <a:bodyPr>
            <a:normAutofit/>
          </a:bodyPr>
          <a:lstStyle/>
          <a:p>
            <a:pPr algn="just" rtl="0">
              <a:lnSpc>
                <a:spcPct val="150000"/>
              </a:lnSpc>
            </a:pPr>
            <a:endParaRPr lang="en-US" sz="2200" dirty="0">
              <a:solidFill>
                <a:schemeClr val="accent2">
                  <a:lumMod val="75000"/>
                </a:schemeClr>
              </a:solidFill>
            </a:endParaRPr>
          </a:p>
          <a:p>
            <a:pPr algn="just" rtl="0">
              <a:lnSpc>
                <a:spcPct val="150000"/>
              </a:lnSpc>
            </a:pPr>
            <a:r>
              <a:rPr lang="en-US" sz="2400" b="1" dirty="0">
                <a:solidFill>
                  <a:schemeClr val="accent2">
                    <a:lumMod val="75000"/>
                  </a:schemeClr>
                </a:solidFill>
              </a:rPr>
              <a:t>Work Break Down Structure </a:t>
            </a:r>
            <a:endParaRPr lang="en-US" sz="2400" b="1" dirty="0">
              <a:solidFill>
                <a:schemeClr val="accent2">
                  <a:lumMod val="75000"/>
                </a:schemeClr>
              </a:solidFill>
            </a:endParaRPr>
          </a:p>
          <a:p>
            <a:pPr algn="just" rtl="0">
              <a:lnSpc>
                <a:spcPct val="150000"/>
              </a:lnSpc>
            </a:pPr>
            <a:r>
              <a:rPr lang="en-US" sz="2200" dirty="0">
                <a:solidFill>
                  <a:schemeClr val="accent2">
                    <a:lumMod val="75000"/>
                  </a:schemeClr>
                </a:solidFill>
              </a:rPr>
              <a:t>Is a key project deliverable that organizes the team's work into manageable sections also it is a hierarchical decomposition of the total scope of work to be carried out by the project team to accomplish the project objectives and create the required deliverables</a:t>
            </a:r>
            <a:endParaRPr lang="en-US" sz="2200" dirty="0">
              <a:solidFill>
                <a:schemeClr val="accent2">
                  <a:lumMod val="75000"/>
                </a:schemeClr>
              </a:solidFill>
            </a:endParaRPr>
          </a:p>
          <a:p>
            <a:pPr algn="l"/>
            <a:r>
              <a:rPr lang="en-US" dirty="0"/>
              <a:t/>
            </a:r>
            <a:br>
              <a:rPr lang="en-US" dirty="0"/>
            </a:br>
            <a:endParaRPr lang="en-ZA" dirty="0"/>
          </a:p>
          <a:p>
            <a:endParaRPr lang="ar-SA" dirty="0"/>
          </a:p>
        </p:txBody>
      </p:sp>
    </p:spTree>
    <p:extLst>
      <p:ext uri="{BB962C8B-B14F-4D97-AF65-F5344CB8AC3E}">
        <p14:creationId xmlns:p14="http://schemas.microsoft.com/office/powerpoint/2010/main" val="772864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799" y="533400"/>
            <a:ext cx="7010401" cy="1438275"/>
          </a:xfrm>
        </p:spPr>
        <p:txBody>
          <a:bodyPr/>
          <a:lstStyle/>
          <a:p>
            <a:r>
              <a:rPr lang="en-ZA" dirty="0">
                <a:solidFill>
                  <a:srgbClr val="002060"/>
                </a:solidFill>
              </a:rPr>
              <a:t>Importance </a:t>
            </a:r>
            <a:r>
              <a:rPr lang="en-ZA" dirty="0">
                <a:solidFill>
                  <a:srgbClr val="002060"/>
                </a:solidFill>
              </a:rPr>
              <a:t>of </a:t>
            </a:r>
            <a:r>
              <a:rPr lang="en-ZA" dirty="0" smtClean="0">
                <a:solidFill>
                  <a:srgbClr val="002060"/>
                </a:solidFill>
              </a:rPr>
              <a:t>Quantity</a:t>
            </a:r>
            <a:r>
              <a:rPr lang="ar-SA" dirty="0">
                <a:solidFill>
                  <a:srgbClr val="002060"/>
                </a:solidFill>
              </a:rPr>
              <a:t> </a:t>
            </a:r>
            <a:r>
              <a:rPr lang="en-ZA" dirty="0" smtClean="0">
                <a:solidFill>
                  <a:srgbClr val="002060"/>
                </a:solidFill>
              </a:rPr>
              <a:t>Survey</a:t>
            </a:r>
            <a:r>
              <a:rPr lang="en-ZA" dirty="0"/>
              <a:t>.</a:t>
            </a:r>
            <a:endParaRPr lang="ar-SA" dirty="0"/>
          </a:p>
        </p:txBody>
      </p:sp>
      <p:sp>
        <p:nvSpPr>
          <p:cNvPr id="13" name="Text Placeholder 26">
            <a:extLst>
              <a:ext uri="{FF2B5EF4-FFF2-40B4-BE49-F238E27FC236}">
                <a16:creationId xmlns:a16="http://schemas.microsoft.com/office/drawing/2014/main" xmlns="" id="{3C7B196D-A4EB-4450-8C2E-D4F26C77F843}"/>
              </a:ext>
            </a:extLst>
          </p:cNvPr>
          <p:cNvSpPr>
            <a:spLocks noGrp="1"/>
          </p:cNvSpPr>
          <p:nvPr>
            <p:ph type="body" idx="1"/>
          </p:nvPr>
        </p:nvSpPr>
        <p:spPr>
          <a:xfrm>
            <a:off x="1258888" y="2362200"/>
            <a:ext cx="6637337" cy="3425825"/>
          </a:xfrm>
        </p:spPr>
        <p:txBody>
          <a:bodyPr/>
          <a:lstStyle/>
          <a:p>
            <a:r>
              <a:rPr lang="en-ZA" dirty="0"/>
              <a:t> </a:t>
            </a:r>
          </a:p>
        </p:txBody>
      </p:sp>
      <p:sp>
        <p:nvSpPr>
          <p:cNvPr id="14" name="Text Placeholder 26">
            <a:extLst>
              <a:ext uri="{FF2B5EF4-FFF2-40B4-BE49-F238E27FC236}">
                <a16:creationId xmlns:a16="http://schemas.microsoft.com/office/drawing/2014/main" xmlns="" id="{3C7B196D-A4EB-4450-8C2E-D4F26C77F843}"/>
              </a:ext>
            </a:extLst>
          </p:cNvPr>
          <p:cNvSpPr txBox="1">
            <a:spLocks/>
          </p:cNvSpPr>
          <p:nvPr/>
        </p:nvSpPr>
        <p:spPr>
          <a:xfrm>
            <a:off x="2362200" y="2438400"/>
            <a:ext cx="4348065" cy="4348065"/>
          </a:xfrm>
          <a:prstGeom prst="ellipse">
            <a:avLst/>
          </a:prstGeom>
        </p:spPr>
        <p:txBody>
          <a:bodyPr/>
          <a:lst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endParaRPr lang="en-ZA" dirty="0"/>
          </a:p>
        </p:txBody>
      </p:sp>
      <p:sp>
        <p:nvSpPr>
          <p:cNvPr id="15" name="شكل بيضاوي 14"/>
          <p:cNvSpPr/>
          <p:nvPr/>
        </p:nvSpPr>
        <p:spPr>
          <a:xfrm>
            <a:off x="606582" y="2146426"/>
            <a:ext cx="3124200" cy="3276600"/>
          </a:xfrm>
          <a:prstGeom prst="ellips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Costing</a:t>
            </a:r>
            <a:endParaRPr lang="ar-SA" sz="3200" dirty="0"/>
          </a:p>
        </p:txBody>
      </p:sp>
      <p:sp>
        <p:nvSpPr>
          <p:cNvPr id="16" name="شكل بيضاوي 15"/>
          <p:cNvSpPr/>
          <p:nvPr/>
        </p:nvSpPr>
        <p:spPr>
          <a:xfrm>
            <a:off x="3743608" y="2628900"/>
            <a:ext cx="2667000" cy="2590800"/>
          </a:xfrm>
          <a:prstGeom prst="ellips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dirty="0" smtClean="0"/>
              <a:t>Quantities</a:t>
            </a:r>
            <a:endParaRPr lang="ar-SA" dirty="0"/>
          </a:p>
        </p:txBody>
      </p:sp>
      <p:sp>
        <p:nvSpPr>
          <p:cNvPr id="17" name="شكل بيضاوي 16"/>
          <p:cNvSpPr/>
          <p:nvPr/>
        </p:nvSpPr>
        <p:spPr>
          <a:xfrm>
            <a:off x="6397782" y="2980099"/>
            <a:ext cx="2289018" cy="190500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dirty="0" smtClean="0"/>
              <a:t>Variation</a:t>
            </a:r>
            <a:endParaRPr lang="ar-SA" dirty="0"/>
          </a:p>
        </p:txBody>
      </p:sp>
    </p:spTree>
    <p:extLst>
      <p:ext uri="{BB962C8B-B14F-4D97-AF65-F5344CB8AC3E}">
        <p14:creationId xmlns:p14="http://schemas.microsoft.com/office/powerpoint/2010/main" val="27145987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158</TotalTime>
  <Words>3183</Words>
  <Application>Microsoft Office PowerPoint</Application>
  <PresentationFormat>عرض على الشاشة (3:4)‏</PresentationFormat>
  <Paragraphs>1760</Paragraphs>
  <Slides>36</Slides>
  <Notes>0</Notes>
  <HiddenSlides>0</HiddenSlides>
  <MMClips>0</MMClips>
  <ScaleCrop>false</ScaleCrop>
  <HeadingPairs>
    <vt:vector size="4" baseType="variant">
      <vt:variant>
        <vt:lpstr>نسق</vt:lpstr>
      </vt:variant>
      <vt:variant>
        <vt:i4>1</vt:i4>
      </vt:variant>
      <vt:variant>
        <vt:lpstr>عناوين الشرائح</vt:lpstr>
      </vt:variant>
      <vt:variant>
        <vt:i4>36</vt:i4>
      </vt:variant>
    </vt:vector>
  </HeadingPairs>
  <TitlesOfParts>
    <vt:vector size="37" baseType="lpstr">
      <vt:lpstr>أوستن</vt:lpstr>
      <vt:lpstr>Quantity Survey and Cost Estimate for the building of the Municipality of Aqraba </vt:lpstr>
      <vt:lpstr>INTRODUCTION</vt:lpstr>
      <vt:lpstr>The Project Life Cycle</vt:lpstr>
      <vt:lpstr>Project Management</vt:lpstr>
      <vt:lpstr>The Three Key Participants of Any Project Are:</vt:lpstr>
      <vt:lpstr>Delivery System</vt:lpstr>
      <vt:lpstr>Construction Contract </vt:lpstr>
      <vt:lpstr>Quantity Surveying </vt:lpstr>
      <vt:lpstr>Importance of Quantity Survey.</vt:lpstr>
      <vt:lpstr>Project Description</vt:lpstr>
      <vt:lpstr>عرض تقديمي في PowerPoint</vt:lpstr>
      <vt:lpstr>عرض تقديمي في PowerPoint</vt:lpstr>
      <vt:lpstr>How we use Revit software in our project? </vt:lpstr>
      <vt:lpstr>عرض تقديمي في PowerPoint</vt:lpstr>
      <vt:lpstr>Hand Calculations </vt:lpstr>
      <vt:lpstr>Calculations: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For Finishing Works</vt:lpstr>
      <vt:lpstr>Here is a table shows all of quantities:</vt:lpstr>
      <vt:lpstr>Time Management</vt:lpstr>
      <vt:lpstr>عرض تقديمي في PowerPoint</vt:lpstr>
      <vt:lpstr>Delay</vt:lpstr>
      <vt:lpstr>عرض تقديمي في PowerPoint</vt:lpstr>
      <vt:lpstr> Cost and Price Estimate</vt:lpstr>
      <vt:lpstr>Here an example how to calculate the price:</vt:lpstr>
      <vt:lpstr>عرض تقديمي في PowerPoint</vt:lpstr>
      <vt:lpstr>Here is BOQ:</vt:lpstr>
      <vt:lpstr>RESULTS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Maqbool</dc:creator>
  <cp:lastModifiedBy>Maqbool</cp:lastModifiedBy>
  <cp:revision>93</cp:revision>
  <dcterms:created xsi:type="dcterms:W3CDTF">2021-01-06T21:09:22Z</dcterms:created>
  <dcterms:modified xsi:type="dcterms:W3CDTF">2021-01-06T23:47:33Z</dcterms:modified>
</cp:coreProperties>
</file>