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20" r:id="rId2"/>
    <p:sldMasterId id="2147483732" r:id="rId3"/>
    <p:sldMasterId id="2147483744" r:id="rId4"/>
  </p:sldMasterIdLst>
  <p:notesMasterIdLst>
    <p:notesMasterId r:id="rId60"/>
  </p:notesMasterIdLst>
  <p:sldIdLst>
    <p:sldId id="296" r:id="rId5"/>
    <p:sldId id="257" r:id="rId6"/>
    <p:sldId id="258" r:id="rId7"/>
    <p:sldId id="259" r:id="rId8"/>
    <p:sldId id="297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98" r:id="rId17"/>
    <p:sldId id="268" r:id="rId18"/>
    <p:sldId id="269" r:id="rId19"/>
    <p:sldId id="270" r:id="rId20"/>
    <p:sldId id="299" r:id="rId21"/>
    <p:sldId id="271" r:id="rId22"/>
    <p:sldId id="272" r:id="rId23"/>
    <p:sldId id="273" r:id="rId24"/>
    <p:sldId id="274" r:id="rId25"/>
    <p:sldId id="275" r:id="rId26"/>
    <p:sldId id="276" r:id="rId27"/>
    <p:sldId id="300" r:id="rId28"/>
    <p:sldId id="277" r:id="rId29"/>
    <p:sldId id="301" r:id="rId30"/>
    <p:sldId id="278" r:id="rId31"/>
    <p:sldId id="279" r:id="rId32"/>
    <p:sldId id="280" r:id="rId33"/>
    <p:sldId id="281" r:id="rId34"/>
    <p:sldId id="282" r:id="rId35"/>
    <p:sldId id="302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311" r:id="rId44"/>
    <p:sldId id="312" r:id="rId45"/>
    <p:sldId id="313" r:id="rId46"/>
    <p:sldId id="314" r:id="rId47"/>
    <p:sldId id="315" r:id="rId48"/>
    <p:sldId id="316" r:id="rId49"/>
    <p:sldId id="317" r:id="rId50"/>
    <p:sldId id="318" r:id="rId51"/>
    <p:sldId id="303" r:id="rId52"/>
    <p:sldId id="283" r:id="rId53"/>
    <p:sldId id="284" r:id="rId54"/>
    <p:sldId id="285" r:id="rId55"/>
    <p:sldId id="286" r:id="rId56"/>
    <p:sldId id="287" r:id="rId57"/>
    <p:sldId id="319" r:id="rId58"/>
    <p:sldId id="288" r:id="rId5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6" d="100"/>
          <a:sy n="96" d="100"/>
        </p:scale>
        <p:origin x="-178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318268-775A-4778-A47F-F76DB4C8B1F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3E6DFA1-0F37-498A-B186-1859C9F97F56}">
      <dgm:prSet/>
      <dgm:spPr/>
      <dgm:t>
        <a:bodyPr/>
        <a:lstStyle/>
        <a:p>
          <a:pPr algn="ctr" rtl="0"/>
          <a:r>
            <a:rPr lang="en-US" baseline="0" dirty="0" smtClean="0"/>
            <a:t>Architectural </a:t>
          </a:r>
          <a:endParaRPr lang="en-US" dirty="0"/>
        </a:p>
      </dgm:t>
    </dgm:pt>
    <dgm:pt modelId="{63FE788B-623F-4859-92BA-EF5749C5879A}" type="parTrans" cxnId="{4FC7F0B7-B8C5-4D11-A009-522322A8843F}">
      <dgm:prSet/>
      <dgm:spPr/>
      <dgm:t>
        <a:bodyPr/>
        <a:lstStyle/>
        <a:p>
          <a:endParaRPr lang="en-US"/>
        </a:p>
      </dgm:t>
    </dgm:pt>
    <dgm:pt modelId="{DB6C3990-1939-4B0D-819C-3BC80BCB7589}" type="sibTrans" cxnId="{4FC7F0B7-B8C5-4D11-A009-522322A8843F}">
      <dgm:prSet/>
      <dgm:spPr/>
      <dgm:t>
        <a:bodyPr/>
        <a:lstStyle/>
        <a:p>
          <a:endParaRPr lang="en-US"/>
        </a:p>
      </dgm:t>
    </dgm:pt>
    <dgm:pt modelId="{F782045D-75E1-4ADA-83E0-FB5A0A521168}">
      <dgm:prSet/>
      <dgm:spPr/>
      <dgm:t>
        <a:bodyPr/>
        <a:lstStyle/>
        <a:p>
          <a:pPr algn="ctr" rtl="0"/>
          <a:r>
            <a:rPr lang="en-US" baseline="0" dirty="0" smtClean="0"/>
            <a:t>Site &amp; Location</a:t>
          </a:r>
          <a:endParaRPr lang="en-US" dirty="0"/>
        </a:p>
      </dgm:t>
    </dgm:pt>
    <dgm:pt modelId="{95AE1BD8-6107-46D1-BDF0-2792964CA236}" type="parTrans" cxnId="{C41D10A7-F28A-426C-A5F8-8B0127E774D4}">
      <dgm:prSet/>
      <dgm:spPr/>
      <dgm:t>
        <a:bodyPr/>
        <a:lstStyle/>
        <a:p>
          <a:endParaRPr lang="en-US"/>
        </a:p>
      </dgm:t>
    </dgm:pt>
    <dgm:pt modelId="{AFAC2DC9-4B72-402A-BC50-63E7EA6B73A9}" type="sibTrans" cxnId="{C41D10A7-F28A-426C-A5F8-8B0127E774D4}">
      <dgm:prSet/>
      <dgm:spPr/>
      <dgm:t>
        <a:bodyPr/>
        <a:lstStyle/>
        <a:p>
          <a:endParaRPr lang="en-US"/>
        </a:p>
      </dgm:t>
    </dgm:pt>
    <dgm:pt modelId="{82E96088-04FA-4CBE-911B-A9EF1895A2D1}">
      <dgm:prSet/>
      <dgm:spPr/>
      <dgm:t>
        <a:bodyPr/>
        <a:lstStyle/>
        <a:p>
          <a:pPr algn="ctr" rtl="0"/>
          <a:r>
            <a:rPr lang="en-US" baseline="0" dirty="0" smtClean="0"/>
            <a:t>Environmental Design </a:t>
          </a:r>
          <a:endParaRPr lang="en-US" dirty="0"/>
        </a:p>
      </dgm:t>
    </dgm:pt>
    <dgm:pt modelId="{6574526D-7003-4B88-A761-15E3D7474273}" type="parTrans" cxnId="{2C39D605-D2C1-4CD4-BBCF-D764ECC5F9C2}">
      <dgm:prSet/>
      <dgm:spPr/>
      <dgm:t>
        <a:bodyPr/>
        <a:lstStyle/>
        <a:p>
          <a:endParaRPr lang="en-US"/>
        </a:p>
      </dgm:t>
    </dgm:pt>
    <dgm:pt modelId="{29783339-39DD-443A-86D8-9F3F2A8C9D4E}" type="sibTrans" cxnId="{2C39D605-D2C1-4CD4-BBCF-D764ECC5F9C2}">
      <dgm:prSet/>
      <dgm:spPr/>
      <dgm:t>
        <a:bodyPr/>
        <a:lstStyle/>
        <a:p>
          <a:endParaRPr lang="en-US"/>
        </a:p>
      </dgm:t>
    </dgm:pt>
    <dgm:pt modelId="{47197F3D-0E2D-4608-AC50-54CE876FFCDB}">
      <dgm:prSet/>
      <dgm:spPr/>
      <dgm:t>
        <a:bodyPr/>
        <a:lstStyle/>
        <a:p>
          <a:pPr algn="ctr" rtl="0"/>
          <a:r>
            <a:rPr lang="en-US" baseline="0" dirty="0" smtClean="0"/>
            <a:t>Passive Design </a:t>
          </a:r>
          <a:endParaRPr lang="en-US" dirty="0"/>
        </a:p>
      </dgm:t>
    </dgm:pt>
    <dgm:pt modelId="{86C9449B-9593-4CC5-AC00-11A9DD30527D}" type="parTrans" cxnId="{EC6205C7-7CDE-4D8F-A122-B9BE287431EA}">
      <dgm:prSet/>
      <dgm:spPr/>
      <dgm:t>
        <a:bodyPr/>
        <a:lstStyle/>
        <a:p>
          <a:endParaRPr lang="en-US"/>
        </a:p>
      </dgm:t>
    </dgm:pt>
    <dgm:pt modelId="{A0F2AD82-D972-47D5-B284-426C6F3439AC}" type="sibTrans" cxnId="{EC6205C7-7CDE-4D8F-A122-B9BE287431EA}">
      <dgm:prSet/>
      <dgm:spPr/>
      <dgm:t>
        <a:bodyPr/>
        <a:lstStyle/>
        <a:p>
          <a:endParaRPr lang="en-US"/>
        </a:p>
      </dgm:t>
    </dgm:pt>
    <dgm:pt modelId="{EC7A0A80-18AA-4D84-905F-E62739DF76B7}">
      <dgm:prSet/>
      <dgm:spPr/>
      <dgm:t>
        <a:bodyPr/>
        <a:lstStyle/>
        <a:p>
          <a:pPr algn="ctr" rtl="0"/>
          <a:r>
            <a:rPr lang="en-US" baseline="0" dirty="0" smtClean="0"/>
            <a:t>Structural Design</a:t>
          </a:r>
          <a:endParaRPr lang="en-US" dirty="0"/>
        </a:p>
      </dgm:t>
    </dgm:pt>
    <dgm:pt modelId="{BF80A604-2BEB-44C7-BAF4-B5296D04F66C}" type="parTrans" cxnId="{72BEE121-CBBC-4339-A452-274FC4C7BD92}">
      <dgm:prSet/>
      <dgm:spPr/>
      <dgm:t>
        <a:bodyPr/>
        <a:lstStyle/>
        <a:p>
          <a:endParaRPr lang="en-US"/>
        </a:p>
      </dgm:t>
    </dgm:pt>
    <dgm:pt modelId="{570F1F3B-73DD-4D72-9BAD-D08602242B5E}" type="sibTrans" cxnId="{72BEE121-CBBC-4339-A452-274FC4C7BD92}">
      <dgm:prSet/>
      <dgm:spPr/>
      <dgm:t>
        <a:bodyPr/>
        <a:lstStyle/>
        <a:p>
          <a:endParaRPr lang="en-US"/>
        </a:p>
      </dgm:t>
    </dgm:pt>
    <dgm:pt modelId="{9F716A3F-8D93-48D7-B206-D7793324AACB}">
      <dgm:prSet/>
      <dgm:spPr/>
      <dgm:t>
        <a:bodyPr/>
        <a:lstStyle/>
        <a:p>
          <a:pPr algn="ctr" rtl="0"/>
          <a:r>
            <a:rPr lang="en-US" baseline="0" dirty="0" smtClean="0"/>
            <a:t>Electro-Mechanical Design</a:t>
          </a:r>
          <a:endParaRPr lang="en-US" dirty="0"/>
        </a:p>
      </dgm:t>
    </dgm:pt>
    <dgm:pt modelId="{9572EB9D-0A81-4BD5-8340-92228C99DD6F}" type="parTrans" cxnId="{914CF8FA-8941-4EA7-B52C-BA52B4FAB12E}">
      <dgm:prSet/>
      <dgm:spPr/>
      <dgm:t>
        <a:bodyPr/>
        <a:lstStyle/>
        <a:p>
          <a:endParaRPr lang="en-US"/>
        </a:p>
      </dgm:t>
    </dgm:pt>
    <dgm:pt modelId="{2F0BA87A-8B02-4DB4-A670-8A9F5914367A}" type="sibTrans" cxnId="{914CF8FA-8941-4EA7-B52C-BA52B4FAB12E}">
      <dgm:prSet/>
      <dgm:spPr/>
      <dgm:t>
        <a:bodyPr/>
        <a:lstStyle/>
        <a:p>
          <a:endParaRPr lang="en-US"/>
        </a:p>
      </dgm:t>
    </dgm:pt>
    <dgm:pt modelId="{06A0C75C-0905-4BBE-8318-6A6EFE4CFC2C}">
      <dgm:prSet/>
      <dgm:spPr/>
      <dgm:t>
        <a:bodyPr/>
        <a:lstStyle/>
        <a:p>
          <a:pPr algn="ctr" rtl="0"/>
          <a:r>
            <a:rPr lang="en-US" baseline="0" dirty="0" smtClean="0"/>
            <a:t>Fire &amp; safety </a:t>
          </a:r>
          <a:endParaRPr lang="en-US" dirty="0"/>
        </a:p>
      </dgm:t>
    </dgm:pt>
    <dgm:pt modelId="{281C9AA1-4CE3-4DEB-A498-ADAF22640E17}" type="parTrans" cxnId="{9EA5D0B9-066B-43E7-B8E6-214CA8FA7B85}">
      <dgm:prSet/>
      <dgm:spPr/>
      <dgm:t>
        <a:bodyPr/>
        <a:lstStyle/>
        <a:p>
          <a:endParaRPr lang="en-US"/>
        </a:p>
      </dgm:t>
    </dgm:pt>
    <dgm:pt modelId="{EF98C19D-BFA1-4574-8205-72BD10AA1C19}" type="sibTrans" cxnId="{9EA5D0B9-066B-43E7-B8E6-214CA8FA7B85}">
      <dgm:prSet/>
      <dgm:spPr/>
      <dgm:t>
        <a:bodyPr/>
        <a:lstStyle/>
        <a:p>
          <a:endParaRPr lang="en-US"/>
        </a:p>
      </dgm:t>
    </dgm:pt>
    <dgm:pt modelId="{BB6FF96F-5350-456A-A9AB-DD764DB76869}">
      <dgm:prSet/>
      <dgm:spPr/>
      <dgm:t>
        <a:bodyPr/>
        <a:lstStyle/>
        <a:p>
          <a:pPr algn="ctr" rtl="0"/>
          <a:r>
            <a:rPr lang="en-US" baseline="0" dirty="0" smtClean="0"/>
            <a:t>BOQ</a:t>
          </a:r>
          <a:endParaRPr lang="en-US" dirty="0"/>
        </a:p>
      </dgm:t>
    </dgm:pt>
    <dgm:pt modelId="{09D66DB8-2805-4D0F-B5E0-4B98568B0EE9}" type="parTrans" cxnId="{6067DCD3-B369-47EA-A169-7F11301D0F3B}">
      <dgm:prSet/>
      <dgm:spPr/>
      <dgm:t>
        <a:bodyPr/>
        <a:lstStyle/>
        <a:p>
          <a:endParaRPr lang="en-US"/>
        </a:p>
      </dgm:t>
    </dgm:pt>
    <dgm:pt modelId="{F0487622-C9EA-4D5D-ACB9-49139BBB2D05}" type="sibTrans" cxnId="{6067DCD3-B369-47EA-A169-7F11301D0F3B}">
      <dgm:prSet/>
      <dgm:spPr/>
      <dgm:t>
        <a:bodyPr/>
        <a:lstStyle/>
        <a:p>
          <a:endParaRPr lang="en-US"/>
        </a:p>
      </dgm:t>
    </dgm:pt>
    <dgm:pt modelId="{9DBA8E13-774D-494B-BB50-711C0987D96A}" type="pres">
      <dgm:prSet presAssocID="{75318268-775A-4778-A47F-F76DB4C8B1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4DDDB6-7F2A-49DA-A490-2EA262F84360}" type="pres">
      <dgm:prSet presAssocID="{53E6DFA1-0F37-498A-B186-1859C9F97F56}" presName="parentText" presStyleLbl="node1" presStyleIdx="0" presStyleCnt="8" custLinFactNeighborX="-499" custLinFactNeighborY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EEB9DC-F485-4E63-9B59-0AB56219F2AC}" type="pres">
      <dgm:prSet presAssocID="{DB6C3990-1939-4B0D-819C-3BC80BCB7589}" presName="spacer" presStyleCnt="0"/>
      <dgm:spPr/>
    </dgm:pt>
    <dgm:pt modelId="{1C883912-04FA-44C4-B9FE-D366093335E6}" type="pres">
      <dgm:prSet presAssocID="{F782045D-75E1-4ADA-83E0-FB5A0A521168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C43399-C0A6-4906-8E14-66A1C191D087}" type="pres">
      <dgm:prSet presAssocID="{AFAC2DC9-4B72-402A-BC50-63E7EA6B73A9}" presName="spacer" presStyleCnt="0"/>
      <dgm:spPr/>
    </dgm:pt>
    <dgm:pt modelId="{DA02C23B-D659-4F6A-BE05-E98750AD1E79}" type="pres">
      <dgm:prSet presAssocID="{82E96088-04FA-4CBE-911B-A9EF1895A2D1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2D51ED-1B21-41F1-971D-3FE73F103A7F}" type="pres">
      <dgm:prSet presAssocID="{29783339-39DD-443A-86D8-9F3F2A8C9D4E}" presName="spacer" presStyleCnt="0"/>
      <dgm:spPr/>
    </dgm:pt>
    <dgm:pt modelId="{5FAF3ECF-8372-4106-94AA-9385425D09A9}" type="pres">
      <dgm:prSet presAssocID="{47197F3D-0E2D-4608-AC50-54CE876FFCDB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FF2D48-6787-417F-A229-7ACD77F05D5D}" type="pres">
      <dgm:prSet presAssocID="{A0F2AD82-D972-47D5-B284-426C6F3439AC}" presName="spacer" presStyleCnt="0"/>
      <dgm:spPr/>
    </dgm:pt>
    <dgm:pt modelId="{1D138621-68F6-4B54-A720-463419F54CEA}" type="pres">
      <dgm:prSet presAssocID="{EC7A0A80-18AA-4D84-905F-E62739DF76B7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55DDCC-14EB-48DF-BD8E-78F08F338DD9}" type="pres">
      <dgm:prSet presAssocID="{570F1F3B-73DD-4D72-9BAD-D08602242B5E}" presName="spacer" presStyleCnt="0"/>
      <dgm:spPr/>
    </dgm:pt>
    <dgm:pt modelId="{1DB1B460-5012-4385-ACF3-71F15BFBCE79}" type="pres">
      <dgm:prSet presAssocID="{9F716A3F-8D93-48D7-B206-D7793324AACB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7E5561-E4A9-4B74-B3C0-E02DF2197E0C}" type="pres">
      <dgm:prSet presAssocID="{2F0BA87A-8B02-4DB4-A670-8A9F5914367A}" presName="spacer" presStyleCnt="0"/>
      <dgm:spPr/>
    </dgm:pt>
    <dgm:pt modelId="{94D6D5D7-9911-4A57-90DC-DD24E29EEC68}" type="pres">
      <dgm:prSet presAssocID="{06A0C75C-0905-4BBE-8318-6A6EFE4CFC2C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D2D1A2-DD36-489C-A739-7EC80D78078B}" type="pres">
      <dgm:prSet presAssocID="{EF98C19D-BFA1-4574-8205-72BD10AA1C19}" presName="spacer" presStyleCnt="0"/>
      <dgm:spPr/>
    </dgm:pt>
    <dgm:pt modelId="{98FA34D2-1CB7-4125-8C21-0058941B24C8}" type="pres">
      <dgm:prSet presAssocID="{BB6FF96F-5350-456A-A9AB-DD764DB76869}" presName="parentText" presStyleLbl="node1" presStyleIdx="7" presStyleCnt="8" custLinFactNeighborY="-2326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1E0682-4201-4A6A-A5BB-05FC7CB28706}" type="presOf" srcId="{EC7A0A80-18AA-4D84-905F-E62739DF76B7}" destId="{1D138621-68F6-4B54-A720-463419F54CEA}" srcOrd="0" destOrd="0" presId="urn:microsoft.com/office/officeart/2005/8/layout/vList2"/>
    <dgm:cxn modelId="{2C39D605-D2C1-4CD4-BBCF-D764ECC5F9C2}" srcId="{75318268-775A-4778-A47F-F76DB4C8B1F4}" destId="{82E96088-04FA-4CBE-911B-A9EF1895A2D1}" srcOrd="2" destOrd="0" parTransId="{6574526D-7003-4B88-A761-15E3D7474273}" sibTransId="{29783339-39DD-443A-86D8-9F3F2A8C9D4E}"/>
    <dgm:cxn modelId="{E6DC1E58-95E1-4C39-8C94-09CC7D75B9F9}" type="presOf" srcId="{75318268-775A-4778-A47F-F76DB4C8B1F4}" destId="{9DBA8E13-774D-494B-BB50-711C0987D96A}" srcOrd="0" destOrd="0" presId="urn:microsoft.com/office/officeart/2005/8/layout/vList2"/>
    <dgm:cxn modelId="{8EBCEC8C-3D4D-4743-8B3A-9E571B93A5A9}" type="presOf" srcId="{53E6DFA1-0F37-498A-B186-1859C9F97F56}" destId="{E94DDDB6-7F2A-49DA-A490-2EA262F84360}" srcOrd="0" destOrd="0" presId="urn:microsoft.com/office/officeart/2005/8/layout/vList2"/>
    <dgm:cxn modelId="{C41D10A7-F28A-426C-A5F8-8B0127E774D4}" srcId="{75318268-775A-4778-A47F-F76DB4C8B1F4}" destId="{F782045D-75E1-4ADA-83E0-FB5A0A521168}" srcOrd="1" destOrd="0" parTransId="{95AE1BD8-6107-46D1-BDF0-2792964CA236}" sibTransId="{AFAC2DC9-4B72-402A-BC50-63E7EA6B73A9}"/>
    <dgm:cxn modelId="{914CF8FA-8941-4EA7-B52C-BA52B4FAB12E}" srcId="{75318268-775A-4778-A47F-F76DB4C8B1F4}" destId="{9F716A3F-8D93-48D7-B206-D7793324AACB}" srcOrd="5" destOrd="0" parTransId="{9572EB9D-0A81-4BD5-8340-92228C99DD6F}" sibTransId="{2F0BA87A-8B02-4DB4-A670-8A9F5914367A}"/>
    <dgm:cxn modelId="{6067DCD3-B369-47EA-A169-7F11301D0F3B}" srcId="{75318268-775A-4778-A47F-F76DB4C8B1F4}" destId="{BB6FF96F-5350-456A-A9AB-DD764DB76869}" srcOrd="7" destOrd="0" parTransId="{09D66DB8-2805-4D0F-B5E0-4B98568B0EE9}" sibTransId="{F0487622-C9EA-4D5D-ACB9-49139BBB2D05}"/>
    <dgm:cxn modelId="{4135F04A-4FCF-4CF1-BFB6-B95079FFCC3D}" type="presOf" srcId="{47197F3D-0E2D-4608-AC50-54CE876FFCDB}" destId="{5FAF3ECF-8372-4106-94AA-9385425D09A9}" srcOrd="0" destOrd="0" presId="urn:microsoft.com/office/officeart/2005/8/layout/vList2"/>
    <dgm:cxn modelId="{B9975622-9BC1-4B6C-9130-FA5F8B68A048}" type="presOf" srcId="{9F716A3F-8D93-48D7-B206-D7793324AACB}" destId="{1DB1B460-5012-4385-ACF3-71F15BFBCE79}" srcOrd="0" destOrd="0" presId="urn:microsoft.com/office/officeart/2005/8/layout/vList2"/>
    <dgm:cxn modelId="{D8746E54-56F3-4F7F-A1A6-B4E1A38B2D75}" type="presOf" srcId="{F782045D-75E1-4ADA-83E0-FB5A0A521168}" destId="{1C883912-04FA-44C4-B9FE-D366093335E6}" srcOrd="0" destOrd="0" presId="urn:microsoft.com/office/officeart/2005/8/layout/vList2"/>
    <dgm:cxn modelId="{9EA5D0B9-066B-43E7-B8E6-214CA8FA7B85}" srcId="{75318268-775A-4778-A47F-F76DB4C8B1F4}" destId="{06A0C75C-0905-4BBE-8318-6A6EFE4CFC2C}" srcOrd="6" destOrd="0" parTransId="{281C9AA1-4CE3-4DEB-A498-ADAF22640E17}" sibTransId="{EF98C19D-BFA1-4574-8205-72BD10AA1C19}"/>
    <dgm:cxn modelId="{EC6205C7-7CDE-4D8F-A122-B9BE287431EA}" srcId="{75318268-775A-4778-A47F-F76DB4C8B1F4}" destId="{47197F3D-0E2D-4608-AC50-54CE876FFCDB}" srcOrd="3" destOrd="0" parTransId="{86C9449B-9593-4CC5-AC00-11A9DD30527D}" sibTransId="{A0F2AD82-D972-47D5-B284-426C6F3439AC}"/>
    <dgm:cxn modelId="{9BBA5E47-B030-4820-89B5-7D50E6DB8DF4}" type="presOf" srcId="{BB6FF96F-5350-456A-A9AB-DD764DB76869}" destId="{98FA34D2-1CB7-4125-8C21-0058941B24C8}" srcOrd="0" destOrd="0" presId="urn:microsoft.com/office/officeart/2005/8/layout/vList2"/>
    <dgm:cxn modelId="{72BEE121-CBBC-4339-A452-274FC4C7BD92}" srcId="{75318268-775A-4778-A47F-F76DB4C8B1F4}" destId="{EC7A0A80-18AA-4D84-905F-E62739DF76B7}" srcOrd="4" destOrd="0" parTransId="{BF80A604-2BEB-44C7-BAF4-B5296D04F66C}" sibTransId="{570F1F3B-73DD-4D72-9BAD-D08602242B5E}"/>
    <dgm:cxn modelId="{A3F14EBD-A26F-45EE-B4CB-90B8A381F9DF}" type="presOf" srcId="{06A0C75C-0905-4BBE-8318-6A6EFE4CFC2C}" destId="{94D6D5D7-9911-4A57-90DC-DD24E29EEC68}" srcOrd="0" destOrd="0" presId="urn:microsoft.com/office/officeart/2005/8/layout/vList2"/>
    <dgm:cxn modelId="{4FC7F0B7-B8C5-4D11-A009-522322A8843F}" srcId="{75318268-775A-4778-A47F-F76DB4C8B1F4}" destId="{53E6DFA1-0F37-498A-B186-1859C9F97F56}" srcOrd="0" destOrd="0" parTransId="{63FE788B-623F-4859-92BA-EF5749C5879A}" sibTransId="{DB6C3990-1939-4B0D-819C-3BC80BCB7589}"/>
    <dgm:cxn modelId="{5EBF35B1-19D5-4630-A9C4-804A4A58DF48}" type="presOf" srcId="{82E96088-04FA-4CBE-911B-A9EF1895A2D1}" destId="{DA02C23B-D659-4F6A-BE05-E98750AD1E79}" srcOrd="0" destOrd="0" presId="urn:microsoft.com/office/officeart/2005/8/layout/vList2"/>
    <dgm:cxn modelId="{8DA5659D-3384-49B8-BC4A-61BA72F8CF4A}" type="presParOf" srcId="{9DBA8E13-774D-494B-BB50-711C0987D96A}" destId="{E94DDDB6-7F2A-49DA-A490-2EA262F84360}" srcOrd="0" destOrd="0" presId="urn:microsoft.com/office/officeart/2005/8/layout/vList2"/>
    <dgm:cxn modelId="{3951BF5E-1E94-467B-91C5-FA1B38F9C702}" type="presParOf" srcId="{9DBA8E13-774D-494B-BB50-711C0987D96A}" destId="{50EEB9DC-F485-4E63-9B59-0AB56219F2AC}" srcOrd="1" destOrd="0" presId="urn:microsoft.com/office/officeart/2005/8/layout/vList2"/>
    <dgm:cxn modelId="{3B2FCC1C-907D-4BDA-85D8-96846E993F2D}" type="presParOf" srcId="{9DBA8E13-774D-494B-BB50-711C0987D96A}" destId="{1C883912-04FA-44C4-B9FE-D366093335E6}" srcOrd="2" destOrd="0" presId="urn:microsoft.com/office/officeart/2005/8/layout/vList2"/>
    <dgm:cxn modelId="{6F9A77FB-B4F8-4D73-85FE-A9E6099627F0}" type="presParOf" srcId="{9DBA8E13-774D-494B-BB50-711C0987D96A}" destId="{E2C43399-C0A6-4906-8E14-66A1C191D087}" srcOrd="3" destOrd="0" presId="urn:microsoft.com/office/officeart/2005/8/layout/vList2"/>
    <dgm:cxn modelId="{DB517FD6-6004-4A73-A40E-44367A193206}" type="presParOf" srcId="{9DBA8E13-774D-494B-BB50-711C0987D96A}" destId="{DA02C23B-D659-4F6A-BE05-E98750AD1E79}" srcOrd="4" destOrd="0" presId="urn:microsoft.com/office/officeart/2005/8/layout/vList2"/>
    <dgm:cxn modelId="{2153BCF3-A646-4CC7-A922-E9C5CF707A22}" type="presParOf" srcId="{9DBA8E13-774D-494B-BB50-711C0987D96A}" destId="{092D51ED-1B21-41F1-971D-3FE73F103A7F}" srcOrd="5" destOrd="0" presId="urn:microsoft.com/office/officeart/2005/8/layout/vList2"/>
    <dgm:cxn modelId="{8791A9F8-DE3B-491A-9D46-F7258186BF7E}" type="presParOf" srcId="{9DBA8E13-774D-494B-BB50-711C0987D96A}" destId="{5FAF3ECF-8372-4106-94AA-9385425D09A9}" srcOrd="6" destOrd="0" presId="urn:microsoft.com/office/officeart/2005/8/layout/vList2"/>
    <dgm:cxn modelId="{C82A1754-40CA-4C17-B2F1-47D0A3F654C6}" type="presParOf" srcId="{9DBA8E13-774D-494B-BB50-711C0987D96A}" destId="{61FF2D48-6787-417F-A229-7ACD77F05D5D}" srcOrd="7" destOrd="0" presId="urn:microsoft.com/office/officeart/2005/8/layout/vList2"/>
    <dgm:cxn modelId="{091A944D-F66D-4DC8-97AB-1244BAFA7EDE}" type="presParOf" srcId="{9DBA8E13-774D-494B-BB50-711C0987D96A}" destId="{1D138621-68F6-4B54-A720-463419F54CEA}" srcOrd="8" destOrd="0" presId="urn:microsoft.com/office/officeart/2005/8/layout/vList2"/>
    <dgm:cxn modelId="{EE4696F0-A590-4360-A59D-2A0F330971B0}" type="presParOf" srcId="{9DBA8E13-774D-494B-BB50-711C0987D96A}" destId="{0F55DDCC-14EB-48DF-BD8E-78F08F338DD9}" srcOrd="9" destOrd="0" presId="urn:microsoft.com/office/officeart/2005/8/layout/vList2"/>
    <dgm:cxn modelId="{862BD722-0690-4172-951F-A2E0FBA96F61}" type="presParOf" srcId="{9DBA8E13-774D-494B-BB50-711C0987D96A}" destId="{1DB1B460-5012-4385-ACF3-71F15BFBCE79}" srcOrd="10" destOrd="0" presId="urn:microsoft.com/office/officeart/2005/8/layout/vList2"/>
    <dgm:cxn modelId="{A5574542-9E66-475C-9B5D-36C879766B07}" type="presParOf" srcId="{9DBA8E13-774D-494B-BB50-711C0987D96A}" destId="{AF7E5561-E4A9-4B74-B3C0-E02DF2197E0C}" srcOrd="11" destOrd="0" presId="urn:microsoft.com/office/officeart/2005/8/layout/vList2"/>
    <dgm:cxn modelId="{BE1AA037-E6A0-4388-922B-170B968C81D2}" type="presParOf" srcId="{9DBA8E13-774D-494B-BB50-711C0987D96A}" destId="{94D6D5D7-9911-4A57-90DC-DD24E29EEC68}" srcOrd="12" destOrd="0" presId="urn:microsoft.com/office/officeart/2005/8/layout/vList2"/>
    <dgm:cxn modelId="{687DD86C-0402-4856-8951-57DB4E423983}" type="presParOf" srcId="{9DBA8E13-774D-494B-BB50-711C0987D96A}" destId="{42D2D1A2-DD36-489C-A739-7EC80D78078B}" srcOrd="13" destOrd="0" presId="urn:microsoft.com/office/officeart/2005/8/layout/vList2"/>
    <dgm:cxn modelId="{BD9C46C1-67F2-46ED-91D0-8828277C753E}" type="presParOf" srcId="{9DBA8E13-774D-494B-BB50-711C0987D96A}" destId="{98FA34D2-1CB7-4125-8C21-0058941B24C8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4DDDB6-7F2A-49DA-A490-2EA262F84360}">
      <dsp:nvSpPr>
        <dsp:cNvPr id="0" name=""/>
        <dsp:cNvSpPr/>
      </dsp:nvSpPr>
      <dsp:spPr>
        <a:xfrm>
          <a:off x="0" y="29272"/>
          <a:ext cx="5636956" cy="479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baseline="0" dirty="0" smtClean="0"/>
            <a:t>Architectural </a:t>
          </a:r>
          <a:endParaRPr lang="en-US" sz="2100" kern="1200" dirty="0"/>
        </a:p>
      </dsp:txBody>
      <dsp:txXfrm>
        <a:off x="23388" y="52660"/>
        <a:ext cx="5590180" cy="432338"/>
      </dsp:txXfrm>
    </dsp:sp>
    <dsp:sp modelId="{1C883912-04FA-44C4-B9FE-D366093335E6}">
      <dsp:nvSpPr>
        <dsp:cNvPr id="0" name=""/>
        <dsp:cNvSpPr/>
      </dsp:nvSpPr>
      <dsp:spPr>
        <a:xfrm>
          <a:off x="0" y="568867"/>
          <a:ext cx="5636956" cy="479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baseline="0" dirty="0" smtClean="0"/>
            <a:t>Site &amp; Location</a:t>
          </a:r>
          <a:endParaRPr lang="en-US" sz="2100" kern="1200" dirty="0"/>
        </a:p>
      </dsp:txBody>
      <dsp:txXfrm>
        <a:off x="23388" y="592255"/>
        <a:ext cx="5590180" cy="432338"/>
      </dsp:txXfrm>
    </dsp:sp>
    <dsp:sp modelId="{DA02C23B-D659-4F6A-BE05-E98750AD1E79}">
      <dsp:nvSpPr>
        <dsp:cNvPr id="0" name=""/>
        <dsp:cNvSpPr/>
      </dsp:nvSpPr>
      <dsp:spPr>
        <a:xfrm>
          <a:off x="0" y="1108462"/>
          <a:ext cx="5636956" cy="479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baseline="0" dirty="0" smtClean="0"/>
            <a:t>Environmental Design </a:t>
          </a:r>
          <a:endParaRPr lang="en-US" sz="2100" kern="1200" dirty="0"/>
        </a:p>
      </dsp:txBody>
      <dsp:txXfrm>
        <a:off x="23388" y="1131850"/>
        <a:ext cx="5590180" cy="432338"/>
      </dsp:txXfrm>
    </dsp:sp>
    <dsp:sp modelId="{5FAF3ECF-8372-4106-94AA-9385425D09A9}">
      <dsp:nvSpPr>
        <dsp:cNvPr id="0" name=""/>
        <dsp:cNvSpPr/>
      </dsp:nvSpPr>
      <dsp:spPr>
        <a:xfrm>
          <a:off x="0" y="1648057"/>
          <a:ext cx="5636956" cy="479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baseline="0" dirty="0" smtClean="0"/>
            <a:t>Passive Design </a:t>
          </a:r>
          <a:endParaRPr lang="en-US" sz="2100" kern="1200" dirty="0"/>
        </a:p>
      </dsp:txBody>
      <dsp:txXfrm>
        <a:off x="23388" y="1671445"/>
        <a:ext cx="5590180" cy="432338"/>
      </dsp:txXfrm>
    </dsp:sp>
    <dsp:sp modelId="{1D138621-68F6-4B54-A720-463419F54CEA}">
      <dsp:nvSpPr>
        <dsp:cNvPr id="0" name=""/>
        <dsp:cNvSpPr/>
      </dsp:nvSpPr>
      <dsp:spPr>
        <a:xfrm>
          <a:off x="0" y="2187652"/>
          <a:ext cx="5636956" cy="479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baseline="0" dirty="0" smtClean="0"/>
            <a:t>Structural Design</a:t>
          </a:r>
          <a:endParaRPr lang="en-US" sz="2100" kern="1200" dirty="0"/>
        </a:p>
      </dsp:txBody>
      <dsp:txXfrm>
        <a:off x="23388" y="2211040"/>
        <a:ext cx="5590180" cy="432338"/>
      </dsp:txXfrm>
    </dsp:sp>
    <dsp:sp modelId="{1DB1B460-5012-4385-ACF3-71F15BFBCE79}">
      <dsp:nvSpPr>
        <dsp:cNvPr id="0" name=""/>
        <dsp:cNvSpPr/>
      </dsp:nvSpPr>
      <dsp:spPr>
        <a:xfrm>
          <a:off x="0" y="2727247"/>
          <a:ext cx="5636956" cy="479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baseline="0" dirty="0" smtClean="0"/>
            <a:t>Electro-Mechanical Design</a:t>
          </a:r>
          <a:endParaRPr lang="en-US" sz="2100" kern="1200" dirty="0"/>
        </a:p>
      </dsp:txBody>
      <dsp:txXfrm>
        <a:off x="23388" y="2750635"/>
        <a:ext cx="5590180" cy="432338"/>
      </dsp:txXfrm>
    </dsp:sp>
    <dsp:sp modelId="{94D6D5D7-9911-4A57-90DC-DD24E29EEC68}">
      <dsp:nvSpPr>
        <dsp:cNvPr id="0" name=""/>
        <dsp:cNvSpPr/>
      </dsp:nvSpPr>
      <dsp:spPr>
        <a:xfrm>
          <a:off x="0" y="3266842"/>
          <a:ext cx="5636956" cy="479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baseline="0" dirty="0" smtClean="0"/>
            <a:t>Fire &amp; safety </a:t>
          </a:r>
          <a:endParaRPr lang="en-US" sz="2100" kern="1200" dirty="0"/>
        </a:p>
      </dsp:txBody>
      <dsp:txXfrm>
        <a:off x="23388" y="3290230"/>
        <a:ext cx="5590180" cy="432338"/>
      </dsp:txXfrm>
    </dsp:sp>
    <dsp:sp modelId="{98FA34D2-1CB7-4125-8C21-0058941B24C8}">
      <dsp:nvSpPr>
        <dsp:cNvPr id="0" name=""/>
        <dsp:cNvSpPr/>
      </dsp:nvSpPr>
      <dsp:spPr>
        <a:xfrm>
          <a:off x="0" y="3792369"/>
          <a:ext cx="5636956" cy="479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baseline="0" dirty="0" smtClean="0"/>
            <a:t>BOQ</a:t>
          </a:r>
          <a:endParaRPr lang="en-US" sz="2100" kern="1200" dirty="0"/>
        </a:p>
      </dsp:txBody>
      <dsp:txXfrm>
        <a:off x="23388" y="3815757"/>
        <a:ext cx="5590180" cy="432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3ECAC-01A6-45CC-8D8C-A25E9F1F6455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F3EF1-ED21-4D3C-A569-ABC17403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38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7A9CCB4-84F4-48E8-B84D-F4BFE115F645}" type="datetime1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987FEFE-DD4D-4E56-8147-A9E51F33005E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232696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D7D4-B3EA-44F2-AE6B-461D59E0FBF5}" type="datetime1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FEFE-DD4D-4E56-8147-A9E51F330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7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8F837-C2C4-4DB2-92A3-AED68B4C6DEC}" type="datetime1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FEFE-DD4D-4E56-8147-A9E51F330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35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3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128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35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01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27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18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95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92128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779A2-F912-4AEB-BE48-30AE03C01F3F}" type="datetime1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FEFE-DD4D-4E56-8147-A9E51F330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981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15365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1014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847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12BF-AE25-43D9-9027-ED27128114E7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2AF8-D85B-47BA-9D41-73F56834B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5000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12BF-AE25-43D9-9027-ED27128114E7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2AF8-D85B-47BA-9D41-73F56834B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14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12BF-AE25-43D9-9027-ED27128114E7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2AF8-D85B-47BA-9D41-73F56834B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8706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12BF-AE25-43D9-9027-ED27128114E7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2AF8-D85B-47BA-9D41-73F56834B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9876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12BF-AE25-43D9-9027-ED27128114E7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2AF8-D85B-47BA-9D41-73F56834B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404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12BF-AE25-43D9-9027-ED27128114E7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2AF8-D85B-47BA-9D41-73F56834B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720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12BF-AE25-43D9-9027-ED27128114E7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2AF8-D85B-47BA-9D41-73F56834B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7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961697-61A9-458D-9565-D8C5E4579163}" type="datetime1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87FEFE-DD4D-4E56-8147-A9E51F33005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4609748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12BF-AE25-43D9-9027-ED27128114E7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2AF8-D85B-47BA-9D41-73F56834B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004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12BF-AE25-43D9-9027-ED27128114E7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2AF8-D85B-47BA-9D41-73F56834B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739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12BF-AE25-43D9-9027-ED27128114E7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2AF8-D85B-47BA-9D41-73F56834B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298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12BF-AE25-43D9-9027-ED27128114E7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2AF8-D85B-47BA-9D41-73F56834B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954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6F40-B2B7-476D-8EAE-94943C354A78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2C6C-8E1B-4B48-B6C9-A6EAF480E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619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6F40-B2B7-476D-8EAE-94943C354A78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2C6C-8E1B-4B48-B6C9-A6EAF480E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130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6F40-B2B7-476D-8EAE-94943C354A78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2C6C-8E1B-4B48-B6C9-A6EAF480E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673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6F40-B2B7-476D-8EAE-94943C354A78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2C6C-8E1B-4B48-B6C9-A6EAF480E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438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6F40-B2B7-476D-8EAE-94943C354A78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2C6C-8E1B-4B48-B6C9-A6EAF480E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759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6F40-B2B7-476D-8EAE-94943C354A78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2C6C-8E1B-4B48-B6C9-A6EAF480E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26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C1D7D-D699-44D7-A208-4AD2F99343FC}" type="datetime1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FEFE-DD4D-4E56-8147-A9E51F330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5487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6F40-B2B7-476D-8EAE-94943C354A78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2C6C-8E1B-4B48-B6C9-A6EAF480E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408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6F40-B2B7-476D-8EAE-94943C354A78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2C6C-8E1B-4B48-B6C9-A6EAF480E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603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6F40-B2B7-476D-8EAE-94943C354A78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2C6C-8E1B-4B48-B6C9-A6EAF480E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3953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6F40-B2B7-476D-8EAE-94943C354A78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2C6C-8E1B-4B48-B6C9-A6EAF480E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0994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6F40-B2B7-476D-8EAE-94943C354A78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2C6C-8E1B-4B48-B6C9-A6EAF480E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095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8CE5F-35D4-42AA-A23A-0D241B8B87E5}" type="datetime1">
              <a:rPr lang="en-US" smtClean="0"/>
              <a:t>5/31/2020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FEFE-DD4D-4E56-8147-A9E51F330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0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5C97-FE0E-45E6-862D-E2C0F2F6E89C}" type="datetime1">
              <a:rPr lang="en-US" smtClean="0"/>
              <a:t>5/31/2020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FEFE-DD4D-4E56-8147-A9E51F330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38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7BBDB-7758-4455-AF5A-C036686B47A4}" type="datetime1">
              <a:rPr lang="en-US" smtClean="0"/>
              <a:t>5/31/2020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FEFE-DD4D-4E56-8147-A9E51F330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1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DF31AF-5CC1-47F6-9D73-D72DA9FD2A57}" type="datetime1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87FEFE-DD4D-4E56-8147-A9E51F33005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9311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B0C234-F7FD-4578-BE07-B30587F3BA6D}" type="datetime1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87FEFE-DD4D-4E56-8147-A9E51F33005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64929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2161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B946267-B4A0-4529-9E83-F43FAEC5898F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201B277-04E1-4F87-9145-6B5F4E380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9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712BF-AE25-43D9-9027-ED27128114E7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D2AF8-D85B-47BA-9D41-73F56834B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197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26F40-B2B7-476D-8EAE-94943C354A78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E2C6C-8E1B-4B48-B6C9-A6EAF480E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8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08.gif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4.jpeg"/><Relationship Id="rId4" Type="http://schemas.openxmlformats.org/officeDocument/2006/relationships/image" Target="../media/image113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1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7768" y="620688"/>
            <a:ext cx="5112568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National University</a:t>
            </a:r>
            <a:b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Building Engineering Department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91744" y="2204864"/>
            <a:ext cx="5607004" cy="648072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Integrated redesign of Lemon W Na3Na3 Restaurant</a:t>
            </a:r>
          </a:p>
          <a:p>
            <a:pPr algn="ctr"/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FEFE-DD4D-4E56-8147-A9E51F33005E}" type="slidenum">
              <a:rPr lang="en-US">
                <a:solidFill>
                  <a:srgbClr val="E7DEC9">
                    <a:shade val="50000"/>
                    <a:satMod val="200000"/>
                  </a:srgbClr>
                </a:solidFill>
                <a:latin typeface="Gill Sans MT"/>
              </a:rPr>
              <a:pPr/>
              <a:t>1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  <a:latin typeface="Gill Sans M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7648" y="3140968"/>
            <a:ext cx="280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Prepared By: </a:t>
            </a:r>
          </a:p>
          <a:p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Lama </a:t>
            </a:r>
            <a:r>
              <a:rPr lang="en-US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Jarrar</a:t>
            </a:r>
            <a:endParaRPr lang="en-US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Maryam Abu </a:t>
            </a:r>
            <a:r>
              <a:rPr lang="en-US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Taha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Nora </a:t>
            </a:r>
            <a:r>
              <a:rPr lang="en-US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Awartani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48128" y="3140969"/>
            <a:ext cx="28443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Supervisor:</a:t>
            </a:r>
          </a:p>
          <a:p>
            <a:endParaRPr lang="en-US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Eng. Moayad Salhab.</a:t>
            </a:r>
          </a:p>
          <a:p>
            <a:endParaRPr lang="en-US" dirty="0">
              <a:solidFill>
                <a:prstClr val="black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69562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93" y="28135"/>
            <a:ext cx="2618935" cy="454686"/>
          </a:xfrm>
        </p:spPr>
        <p:txBody>
          <a:bodyPr>
            <a:normAutofit fontScale="90000"/>
          </a:bodyPr>
          <a:lstStyle/>
          <a:p>
            <a:pPr marL="685800" indent="-6858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711" y="805156"/>
            <a:ext cx="7370811" cy="5642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535507" y="6189785"/>
            <a:ext cx="2250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907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97" y="108022"/>
            <a:ext cx="2520462" cy="398415"/>
          </a:xfrm>
        </p:spPr>
        <p:txBody>
          <a:bodyPr>
            <a:normAutofit fontScale="90000"/>
          </a:bodyPr>
          <a:lstStyle/>
          <a:p>
            <a:pPr marL="685800" indent="-6858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 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866" y="993238"/>
            <a:ext cx="7804612" cy="5407562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535507" y="6189785"/>
            <a:ext cx="2250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746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1" y="136157"/>
            <a:ext cx="2208628" cy="370280"/>
          </a:xfrm>
        </p:spPr>
        <p:txBody>
          <a:bodyPr>
            <a:normAutofit fontScale="90000"/>
          </a:bodyPr>
          <a:lstStyle/>
          <a:p>
            <a:pPr marL="685800" indent="-6858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8486" y="1251219"/>
            <a:ext cx="5405585" cy="47913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07569" y="6021903"/>
            <a:ext cx="2236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93" y="1276854"/>
            <a:ext cx="5524500" cy="47054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10861" y="5873560"/>
            <a:ext cx="2236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-B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535507" y="6240966"/>
            <a:ext cx="2250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62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180492" y="2504049"/>
            <a:ext cx="7624689" cy="1041009"/>
          </a:xfrm>
        </p:spPr>
        <p:txBody>
          <a:bodyPr>
            <a:normAutofit fontScale="90000"/>
          </a:bodyPr>
          <a:lstStyle/>
          <a:p>
            <a:r>
              <a:rPr lang="en-US" sz="5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sz="5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874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077" y="206495"/>
            <a:ext cx="2562665" cy="314009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Daylighting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434" y="1077643"/>
            <a:ext cx="5077851" cy="34380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2031" y="520504"/>
            <a:ext cx="77225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model of the restaurant from Design Builder is as shown below: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640" y="4909625"/>
            <a:ext cx="6457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 for day lighting were as shown below: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5249" y="5416062"/>
            <a:ext cx="60350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drapes inside. </a:t>
            </a:r>
          </a:p>
          <a:p>
            <a:pPr marL="457200" indent="-457200">
              <a:buAutoNum type="arabicPeriod"/>
            </a:pP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low transmission double glass filled with Argon.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387796" y="6240966"/>
            <a:ext cx="5205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16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1" y="122089"/>
            <a:ext cx="9788769" cy="41248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analysis for Ground floor: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34" y="1203421"/>
            <a:ext cx="5747534" cy="3931287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868" y="1477109"/>
            <a:ext cx="5528603" cy="3657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8117" y="5357281"/>
            <a:ext cx="268692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57845" y="5354771"/>
            <a:ext cx="268692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fter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338560" y="6240966"/>
            <a:ext cx="60491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880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1" y="122088"/>
            <a:ext cx="10027920" cy="41248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analysis for first floor: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973" y="1111348"/>
            <a:ext cx="7220855" cy="510657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387796" y="6217919"/>
            <a:ext cx="5205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776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50499" y="2447778"/>
            <a:ext cx="7624689" cy="1041009"/>
          </a:xfrm>
        </p:spPr>
        <p:txBody>
          <a:bodyPr>
            <a:normAutofit/>
          </a:bodyPr>
          <a:lstStyle/>
          <a:p>
            <a:r>
              <a:rPr lang="en-US" sz="5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</a:t>
            </a:r>
            <a:endParaRPr lang="en-US" sz="5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961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468" y="164293"/>
            <a:ext cx="10058400" cy="496889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and layers for construction elements in the restaurant: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02540" y="1086728"/>
            <a:ext cx="4619626" cy="3344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59988" y="4656814"/>
            <a:ext cx="2897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02540" y="5697416"/>
            <a:ext cx="4760303" cy="661181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6105378" y="1083212"/>
            <a:ext cx="5359791" cy="3348111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5976961" y="5697416"/>
            <a:ext cx="5488207" cy="6611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41323" y="4653298"/>
            <a:ext cx="2897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Partitions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401863" y="6217920"/>
            <a:ext cx="49237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417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98475"/>
            <a:ext cx="796231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and layers for construction elements in the restaurant:</a:t>
            </a:r>
            <a:endParaRPr lang="en-US" sz="23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70180" y="875272"/>
            <a:ext cx="4986557" cy="3752999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70180" y="5669280"/>
            <a:ext cx="5366386" cy="7508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04049" y="4748665"/>
            <a:ext cx="26587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Flat roof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378" y="875271"/>
            <a:ext cx="5978770" cy="3752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62314" y="462827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and source energy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07833" y="5669280"/>
            <a:ext cx="5373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The energy = 61.54 KW/m2 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401864" y="6233236"/>
            <a:ext cx="49237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032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89791736"/>
              </p:ext>
            </p:extLst>
          </p:nvPr>
        </p:nvGraphicFramePr>
        <p:xfrm>
          <a:off x="3085013" y="1516551"/>
          <a:ext cx="5636956" cy="4314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865313" cy="654050"/>
          </a:xfrm>
        </p:spPr>
        <p:txBody>
          <a:bodyPr>
            <a:normAutofit fontScale="90000"/>
          </a:bodyPr>
          <a:lstStyle/>
          <a:p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CONTENTS: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1380763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577710" y="6189785"/>
            <a:ext cx="2250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6443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44" y="248698"/>
            <a:ext cx="10056055" cy="299942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Comfort graph for the restaurant: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716" y="745588"/>
            <a:ext cx="8778240" cy="596470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387796" y="6264013"/>
            <a:ext cx="5205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4515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8023"/>
            <a:ext cx="5896708" cy="285874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44" y="393897"/>
            <a:ext cx="451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500" dirty="0" smtClean="0"/>
              <a:t>The used system for HVAC is VRV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4744" y="763229"/>
            <a:ext cx="4965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500" dirty="0" smtClean="0"/>
              <a:t>Cooling load for the building = 100.60 KW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4744" y="1132561"/>
            <a:ext cx="721672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500" dirty="0" smtClean="0"/>
              <a:t>The system components are from TROX</a:t>
            </a:r>
            <a:r>
              <a:rPr lang="en-US" sz="1500" dirty="0"/>
              <a:t> </a:t>
            </a:r>
            <a:r>
              <a:rPr lang="en-US" sz="1500" dirty="0" smtClean="0"/>
              <a:t>and DAIKIN.</a:t>
            </a:r>
            <a:endParaRPr lang="en-US" sz="1500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393894" y="1825058"/>
            <a:ext cx="3810000" cy="143827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8074855" y="1709777"/>
            <a:ext cx="2261870" cy="14097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8994530" y="4054972"/>
            <a:ext cx="2362200" cy="182054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4882221" y="3844822"/>
            <a:ext cx="2571750" cy="207581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393894" y="4382549"/>
            <a:ext cx="3162300" cy="12858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89669" y="3345310"/>
            <a:ext cx="34184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US" sz="1500" dirty="0" smtClean="0"/>
              <a:t>Air handling unit from DAIKIN with cooling capacity = 111.70 KW  </a:t>
            </a:r>
            <a:endParaRPr lang="en-US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8074855" y="3384533"/>
            <a:ext cx="29723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500" dirty="0" smtClean="0"/>
              <a:t>VAV box from DAIKIN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461300" y="5839467"/>
            <a:ext cx="31734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500" dirty="0" smtClean="0"/>
              <a:t>Split unit from Samsung with an air flow of 0.10 m3/s.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70473" y="5945792"/>
            <a:ext cx="3158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500" dirty="0" smtClean="0"/>
              <a:t>TROX ceiling diffuser with an air flow rate 0.042 m3/s.</a:t>
            </a:r>
            <a:endParaRPr lang="en-US" sz="1500" dirty="0"/>
          </a:p>
        </p:txBody>
      </p:sp>
      <p:sp>
        <p:nvSpPr>
          <p:cNvPr id="18" name="TextBox 17"/>
          <p:cNvSpPr txBox="1"/>
          <p:nvPr/>
        </p:nvSpPr>
        <p:spPr>
          <a:xfrm>
            <a:off x="8220831" y="6116466"/>
            <a:ext cx="3158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500" dirty="0" smtClean="0"/>
              <a:t>TROX wall diffuser with an air flow rate 0.035 m3/s.</a:t>
            </a:r>
            <a:endParaRPr lang="en-US" sz="1500" dirty="0"/>
          </a:p>
        </p:txBody>
      </p:sp>
      <p:sp>
        <p:nvSpPr>
          <p:cNvPr id="19" name="Oval 18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1356730" y="6255304"/>
            <a:ext cx="60080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6102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35" y="290901"/>
            <a:ext cx="2210973" cy="440619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Duct distribution: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09489" y="998806"/>
            <a:ext cx="5472333" cy="571148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231988" y="1318845"/>
            <a:ext cx="5777132" cy="50714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6935" y="5922498"/>
            <a:ext cx="1927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Duct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for ground floor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10135" y="6063958"/>
            <a:ext cx="1927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Duct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for first floor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338560" y="6245663"/>
            <a:ext cx="61897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514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328077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HOODS distribution for the main kitchen: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07963" y="1208330"/>
            <a:ext cx="6386732" cy="363095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7061982" y="1346321"/>
            <a:ext cx="4656405" cy="25504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71003" y="5317588"/>
            <a:ext cx="2926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500" dirty="0" smtClean="0"/>
              <a:t>HOODS distribution in the kitchen.</a:t>
            </a:r>
            <a:endParaRPr lang="en-US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7927144" y="4360997"/>
            <a:ext cx="2926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500" dirty="0" smtClean="0"/>
              <a:t>The used hood with different sizes.</a:t>
            </a:r>
            <a:endParaRPr lang="en-US" sz="1500" dirty="0"/>
          </a:p>
        </p:txBody>
      </p:sp>
      <p:sp>
        <p:nvSpPr>
          <p:cNvPr id="9" name="Oval 8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338560" y="6240966"/>
            <a:ext cx="61897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7883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856936" y="2532184"/>
            <a:ext cx="7624689" cy="1041009"/>
          </a:xfrm>
        </p:spPr>
        <p:txBody>
          <a:bodyPr>
            <a:normAutofit/>
          </a:bodyPr>
          <a:lstStyle/>
          <a:p>
            <a:r>
              <a:rPr lang="en-US" sz="5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5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293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0225"/>
            <a:ext cx="10058400" cy="328077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78302"/>
            <a:ext cx="11535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used structural system for all floors is two-way ribbed slab, except for the parking floor U-BOOT slab was used.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183818"/>
            <a:ext cx="4487593" cy="43883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057" y="1432482"/>
            <a:ext cx="4023359" cy="38489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97392" y="5769931"/>
            <a:ext cx="201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Ribs distribution for second floor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27896" y="5769931"/>
            <a:ext cx="201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Ribs distribution for first floor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1338560" y="6240966"/>
            <a:ext cx="61897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5415" y="2504929"/>
            <a:ext cx="3212123" cy="17230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605888" y="5759582"/>
            <a:ext cx="201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Two-way ribbed slab section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6416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50480" y="347173"/>
            <a:ext cx="201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U-BOOT slab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76775" y="1138500"/>
            <a:ext cx="5894364" cy="4684541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4092" y="347173"/>
            <a:ext cx="1957754" cy="328077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ETABS model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2885" y="4732432"/>
            <a:ext cx="3638550" cy="13716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353186" y="6264013"/>
            <a:ext cx="5897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3335" y="762598"/>
            <a:ext cx="4291646" cy="385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480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299941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checks: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3895" y="478302"/>
            <a:ext cx="2532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/>
              <a:t>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88" y="947706"/>
            <a:ext cx="2876550" cy="6000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3688" y="1619261"/>
            <a:ext cx="2876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calculated = 0.65 sec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688" y="1912651"/>
            <a:ext cx="2876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0.78 sec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3895" y="2329760"/>
            <a:ext cx="4515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calculated almost = T ETABS period check is ok. 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52492" y="478302"/>
            <a:ext cx="3615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Base Shear check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362590"/>
              </p:ext>
            </p:extLst>
          </p:nvPr>
        </p:nvGraphicFramePr>
        <p:xfrm>
          <a:off x="6752492" y="933461"/>
          <a:ext cx="471267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315">
                  <a:extLst>
                    <a:ext uri="{9D8B030D-6E8A-4147-A177-3AD203B41FA5}">
                      <a16:colId xmlns:a16="http://schemas.microsoft.com/office/drawing/2014/main" xmlns="" val="1838508963"/>
                    </a:ext>
                  </a:extLst>
                </a:gridCol>
                <a:gridCol w="917428">
                  <a:extLst>
                    <a:ext uri="{9D8B030D-6E8A-4147-A177-3AD203B41FA5}">
                      <a16:colId xmlns:a16="http://schemas.microsoft.com/office/drawing/2014/main" xmlns="" val="423492374"/>
                    </a:ext>
                  </a:extLst>
                </a:gridCol>
                <a:gridCol w="1694550">
                  <a:extLst>
                    <a:ext uri="{9D8B030D-6E8A-4147-A177-3AD203B41FA5}">
                      <a16:colId xmlns:a16="http://schemas.microsoft.com/office/drawing/2014/main" xmlns="" val="3827009931"/>
                    </a:ext>
                  </a:extLst>
                </a:gridCol>
                <a:gridCol w="703385">
                  <a:extLst>
                    <a:ext uri="{9D8B030D-6E8A-4147-A177-3AD203B41FA5}">
                      <a16:colId xmlns:a16="http://schemas.microsoft.com/office/drawing/2014/main" xmlns="" val="3823132090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 shear</a:t>
                      </a:r>
                      <a:endParaRPr lang="en-US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2089432"/>
                  </a:ext>
                </a:extLst>
              </a:tr>
              <a:tr h="27826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main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3207.5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Old scale factor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00770405"/>
                  </a:ext>
                </a:extLst>
              </a:tr>
              <a:tr h="486959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 secondary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1069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Old scale factor </a:t>
                      </a:r>
                    </a:p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8920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3175281"/>
                  </a:ext>
                </a:extLst>
              </a:tr>
            </a:tbl>
          </a:graphicData>
        </a:graphic>
      </p:graphicFrame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492" y="2393411"/>
            <a:ext cx="2647218" cy="115259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55545" y="3634351"/>
            <a:ext cx="4909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values for the main X from ETABS are greater than the manual values so the shear check is ok.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9620" y="2904873"/>
            <a:ext cx="1855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Drift check: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28" y="3458028"/>
            <a:ext cx="1981200" cy="1128395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758" y="3458028"/>
            <a:ext cx="2041525" cy="1123950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28" y="4770246"/>
            <a:ext cx="2038350" cy="1133475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758" y="4770246"/>
            <a:ext cx="2021205" cy="113347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93895" y="6145301"/>
            <a:ext cx="5133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drifts from ETABS for all stories &lt; 100 mm so drift check is ok.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401864" y="6217920"/>
            <a:ext cx="49236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2031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33" y="136157"/>
            <a:ext cx="10058400" cy="314009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 layout: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94" y="773939"/>
            <a:ext cx="5628001" cy="5247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1541" y="293161"/>
            <a:ext cx="4104820" cy="50183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26214" y="5570806"/>
            <a:ext cx="3545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isolated footing (F1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390765" y="6217920"/>
            <a:ext cx="5145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7263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96" y="122090"/>
            <a:ext cx="4672819" cy="398415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sections: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360" y="520505"/>
            <a:ext cx="2495550" cy="19526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074" y="651510"/>
            <a:ext cx="3829050" cy="1504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9264" y="651510"/>
            <a:ext cx="3819525" cy="172402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10195" y="2473130"/>
            <a:ext cx="4672819" cy="398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sections: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360" y="3188215"/>
            <a:ext cx="10601325" cy="22383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723" y="5246282"/>
            <a:ext cx="1237956" cy="15176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9910" y="5253067"/>
            <a:ext cx="1254297" cy="15295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7243" y="5246282"/>
            <a:ext cx="1232021" cy="16662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70410" y="5211742"/>
            <a:ext cx="1297231" cy="158674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374828" y="6246055"/>
            <a:ext cx="58271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374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96085" y="2504049"/>
            <a:ext cx="6551584" cy="946663"/>
          </a:xfrm>
        </p:spPr>
        <p:txBody>
          <a:bodyPr>
            <a:normAutofit/>
          </a:bodyPr>
          <a:lstStyle/>
          <a:p>
            <a:r>
              <a:rPr lang="en-US" sz="5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</a:t>
            </a:r>
            <a:endParaRPr lang="en-US" sz="5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1690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0224"/>
            <a:ext cx="10058400" cy="41248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Retaining wall design: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01864" y="6217920"/>
            <a:ext cx="49236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843" y="1015437"/>
            <a:ext cx="3699803" cy="493519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212" y="1015437"/>
            <a:ext cx="5683348" cy="493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2052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671" y="192428"/>
            <a:ext cx="10058400" cy="342144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tank design: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338559" y="6231988"/>
            <a:ext cx="61897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17" y="1030238"/>
            <a:ext cx="7224566" cy="48078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8530" y="534572"/>
            <a:ext cx="2981325" cy="27146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8530" y="3692329"/>
            <a:ext cx="2819400" cy="27717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606966" y="3249197"/>
            <a:ext cx="2110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tank raft footing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632071" y="6371735"/>
            <a:ext cx="1912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tank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solid slab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3434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19311" y="2743200"/>
            <a:ext cx="10072468" cy="801859"/>
          </a:xfrm>
        </p:spPr>
        <p:txBody>
          <a:bodyPr>
            <a:normAutofit/>
          </a:bodyPr>
          <a:lstStyle/>
          <a:p>
            <a:pPr algn="l"/>
            <a:r>
              <a:rPr lang="en-US" sz="5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ELECTRO-MECHANICAL DESIGN</a:t>
            </a:r>
            <a:endParaRPr lang="en-US" sz="5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7474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1737" y="116632"/>
            <a:ext cx="8259065" cy="720080"/>
          </a:xfrm>
        </p:spPr>
        <p:txBody>
          <a:bodyPr>
            <a:normAutofit/>
          </a:bodyPr>
          <a:lstStyle/>
          <a:p>
            <a:pPr algn="l"/>
            <a:r>
              <a:rPr lang="en-US" sz="1800" dirty="0"/>
              <a:t>* Artificial 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1" y="620688"/>
            <a:ext cx="8435279" cy="5976664"/>
          </a:xfrm>
        </p:spPr>
        <p:txBody>
          <a:bodyPr>
            <a:normAutofit/>
          </a:bodyPr>
          <a:lstStyle/>
          <a:p>
            <a:r>
              <a:rPr lang="en-US" sz="1800" dirty="0"/>
              <a:t>The Luminaires we used:                                                      * Lighting with switches </a:t>
            </a:r>
          </a:p>
          <a:p>
            <a:pPr marL="0" indent="0">
              <a:buNone/>
            </a:pPr>
            <a:r>
              <a:rPr lang="en-US" sz="1400" b="1" dirty="0"/>
              <a:t>        Rec                     Rec            Mounted on wall      Pendant           </a:t>
            </a:r>
          </a:p>
          <a:p>
            <a:pPr marL="0" indent="0">
              <a:buNone/>
            </a:pPr>
            <a:endParaRPr lang="en-US" sz="1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751" y="1267877"/>
            <a:ext cx="900100" cy="8897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85" y="2501041"/>
            <a:ext cx="939658" cy="9497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835" y="2501041"/>
            <a:ext cx="954998" cy="9231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429" y="2493721"/>
            <a:ext cx="950960" cy="9189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419" y="1239087"/>
            <a:ext cx="908059" cy="9335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467" y="1248240"/>
            <a:ext cx="987923" cy="9549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167" y="2468761"/>
            <a:ext cx="954805" cy="9439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478" y="1245331"/>
            <a:ext cx="924231" cy="94887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742" y="3645024"/>
            <a:ext cx="4281894" cy="274918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153998" y="2204864"/>
            <a:ext cx="501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Calibri"/>
              </a:rPr>
              <a:t>Rec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18074" y="2172598"/>
            <a:ext cx="858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Calibri"/>
              </a:rPr>
              <a:t>Pendant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 flipH="1">
            <a:off x="4081282" y="2234154"/>
            <a:ext cx="12241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Calibri"/>
              </a:rPr>
              <a:t>Sur-mounted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Rectangle 17"/>
          <p:cNvSpPr/>
          <p:nvPr/>
        </p:nvSpPr>
        <p:spPr>
          <a:xfrm flipH="1">
            <a:off x="5324501" y="2149647"/>
            <a:ext cx="8201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Calibri"/>
              </a:rPr>
              <a:t>Pendant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507" y="1212148"/>
            <a:ext cx="4357392" cy="272090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765" y="3859366"/>
            <a:ext cx="4450365" cy="2509671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1387796" y="6217920"/>
            <a:ext cx="5205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39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536" y="-459432"/>
            <a:ext cx="8291264" cy="1877070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800" dirty="0"/>
              <a:t>Results from DIAlux evo for the first basement floor.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16" y="1052736"/>
            <a:ext cx="4466193" cy="172819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3239748"/>
            <a:ext cx="3688400" cy="27815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744" y="4084838"/>
            <a:ext cx="3756986" cy="26672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07569" y="6021288"/>
            <a:ext cx="877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Parking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96372" y="5233786"/>
            <a:ext cx="117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Store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584" y="1052737"/>
            <a:ext cx="4255606" cy="29257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24192" y="47667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Kitchen</a:t>
            </a:r>
          </a:p>
        </p:txBody>
      </p:sp>
      <p:sp>
        <p:nvSpPr>
          <p:cNvPr id="11" name="Oval 10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387796" y="6264013"/>
            <a:ext cx="5205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87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512" y="-171400"/>
            <a:ext cx="8507288" cy="1589038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1800" dirty="0"/>
              <a:t>Results from DIAlux evo for the ground floor.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870710"/>
            <a:ext cx="4539634" cy="201622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3302887"/>
            <a:ext cx="4248472" cy="28440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90456" y="6150439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WC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01800" y="536794"/>
            <a:ext cx="1941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Main Dining Hall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593" y="4376688"/>
            <a:ext cx="4104456" cy="23475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17720" y="6030126"/>
            <a:ext cx="138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Bar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958" y="906126"/>
            <a:ext cx="4327010" cy="3096344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1437034" y="6240966"/>
            <a:ext cx="5205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29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-675456"/>
            <a:ext cx="11124728" cy="2160240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800" dirty="0"/>
              <a:t>For the first floor.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620689"/>
            <a:ext cx="4680520" cy="31421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096" y="3861048"/>
            <a:ext cx="4434896" cy="29050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120" y="1844824"/>
            <a:ext cx="4240721" cy="31717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40016" y="6237312"/>
            <a:ext cx="741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Office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94120" y="1268760"/>
            <a:ext cx="200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Main Dining Hall</a:t>
            </a:r>
          </a:p>
        </p:txBody>
      </p:sp>
      <p:sp>
        <p:nvSpPr>
          <p:cNvPr id="11" name="Oval 10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338560" y="6240966"/>
            <a:ext cx="61897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61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512" y="-459432"/>
            <a:ext cx="8507288" cy="1877070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800" dirty="0"/>
              <a:t>Sockets plan for the kitchen and main dining hall: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7" y="620688"/>
            <a:ext cx="5184575" cy="3414452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2636913"/>
            <a:ext cx="2743438" cy="14479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3957314"/>
            <a:ext cx="6340271" cy="260392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394830" y="6240966"/>
            <a:ext cx="50643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50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-171400"/>
            <a:ext cx="8686800" cy="1589038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800" dirty="0"/>
              <a:t>The electrical load of power, lighting and loud speaker system in the ground floor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980728"/>
            <a:ext cx="7043490" cy="1584176"/>
          </a:xfrm>
        </p:spPr>
      </p:pic>
      <p:sp>
        <p:nvSpPr>
          <p:cNvPr id="5" name="Rectangle 4"/>
          <p:cNvSpPr/>
          <p:nvPr/>
        </p:nvSpPr>
        <p:spPr>
          <a:xfrm>
            <a:off x="1775520" y="2967336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"/>
              </a:rPr>
              <a:t>The electrical load of power, lighting and loud speaker system in the main distribution board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3739971"/>
            <a:ext cx="5184576" cy="579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438" y="3501008"/>
            <a:ext cx="3734890" cy="237626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01864" y="6240966"/>
            <a:ext cx="49236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33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140" y="101945"/>
            <a:ext cx="9144000" cy="573915"/>
          </a:xfrm>
        </p:spPr>
        <p:txBody>
          <a:bodyPr>
            <a:normAutofit/>
          </a:bodyPr>
          <a:lstStyle/>
          <a:p>
            <a:pPr marL="857250" indent="-857250" algn="l">
              <a:buFont typeface="Wingdings" panose="05000000000000000000" pitchFamily="2" charset="2"/>
              <a:buChar char="q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system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2463" y="933062"/>
            <a:ext cx="9886122" cy="487680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tank :</a:t>
            </a:r>
          </a:p>
          <a:p>
            <a:pPr algn="l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our project we used a concrete underground water tank.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tank capacity = 50 m3, </a:t>
            </a:r>
            <a:r>
              <a:rPr lang="en-US" sz="2000" dirty="0" smtClean="0"/>
              <a:t>with a dimensions of (4 × 4 × 3.10) m.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collector :</a:t>
            </a:r>
          </a:p>
          <a:p>
            <a:pPr algn="l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06" y="3093760"/>
            <a:ext cx="6791325" cy="7218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444" y="4105948"/>
            <a:ext cx="4781550" cy="25336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Notched Right Arrow 6"/>
          <p:cNvSpPr/>
          <p:nvPr/>
        </p:nvSpPr>
        <p:spPr>
          <a:xfrm rot="2062703">
            <a:off x="8349681" y="3996865"/>
            <a:ext cx="785927" cy="46503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Notched Right Arrow 7"/>
          <p:cNvSpPr/>
          <p:nvPr/>
        </p:nvSpPr>
        <p:spPr>
          <a:xfrm rot="2062703">
            <a:off x="9260912" y="4071047"/>
            <a:ext cx="785927" cy="46503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Notched Right Arrow 8"/>
          <p:cNvSpPr/>
          <p:nvPr/>
        </p:nvSpPr>
        <p:spPr>
          <a:xfrm rot="2062703">
            <a:off x="5696512" y="4553147"/>
            <a:ext cx="785927" cy="46503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5828" y="4204370"/>
            <a:ext cx="3876675" cy="24574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Notched Right Arrow 10"/>
          <p:cNvSpPr/>
          <p:nvPr/>
        </p:nvSpPr>
        <p:spPr>
          <a:xfrm rot="2062703">
            <a:off x="1819837" y="4518307"/>
            <a:ext cx="785927" cy="46503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1338560" y="6240966"/>
            <a:ext cx="60137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61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74" y="108022"/>
            <a:ext cx="2534529" cy="581295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 </a:t>
            </a:r>
            <a:endParaRPr lang="en-US" sz="22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1692" y="689317"/>
            <a:ext cx="11394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Lemon W Na3na3 restaurant is located in the North-East of Nablus city, behind An-Najah-National University.</a:t>
            </a:r>
            <a:endParaRPr lang="en-US" dirty="0"/>
          </a:p>
        </p:txBody>
      </p:sp>
      <p:pic>
        <p:nvPicPr>
          <p:cNvPr id="7" name="صورة 28" descr="d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518138" y="1371710"/>
            <a:ext cx="8904849" cy="511349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535507" y="6189785"/>
            <a:ext cx="2250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9614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2990" y="601858"/>
            <a:ext cx="4748213" cy="506412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Fu &amp; water demand: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990" y="3024551"/>
            <a:ext cx="10248899" cy="85725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of pipes on basement :           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of pipes on G.F &amp; F.F :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773" y="1223448"/>
            <a:ext cx="3990975" cy="168592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665376"/>
              </p:ext>
            </p:extLst>
          </p:nvPr>
        </p:nvGraphicFramePr>
        <p:xfrm>
          <a:off x="1046722" y="4033174"/>
          <a:ext cx="3629026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145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145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573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Pipe</a:t>
                      </a:r>
                      <a:r>
                        <a:rPr lang="en-US" sz="2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573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pipe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2.5’’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573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pipe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1.5’’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573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 pipe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1.25’’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028669"/>
              </p:ext>
            </p:extLst>
          </p:nvPr>
        </p:nvGraphicFramePr>
        <p:xfrm>
          <a:off x="6341745" y="4033174"/>
          <a:ext cx="3629026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145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145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573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Pipe</a:t>
                      </a:r>
                      <a:r>
                        <a:rPr lang="en-US" sz="2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573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pipe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2”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573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pipe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2’’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573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 pipe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0.5’’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338560" y="6240966"/>
            <a:ext cx="61897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3837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517" y="375444"/>
            <a:ext cx="7034213" cy="60642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 for diameter &amp; pipe slope 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788" y="3602038"/>
            <a:ext cx="4367212" cy="16557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517" y="1467876"/>
            <a:ext cx="4200525" cy="26860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475" y="1537494"/>
            <a:ext cx="5557837" cy="41290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Oval 6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387796" y="6240966"/>
            <a:ext cx="5205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1265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748830"/>
            <a:ext cx="8658226" cy="519477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Oval 4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387796" y="6217920"/>
            <a:ext cx="5205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4259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487" y="117817"/>
            <a:ext cx="9144000" cy="595313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pipes and manhole on the site: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57625" y="4757738"/>
            <a:ext cx="2843214" cy="55721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587" y="938213"/>
            <a:ext cx="7362825" cy="581024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Oval 4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387796" y="6240966"/>
            <a:ext cx="5205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9944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207435" y="2658792"/>
            <a:ext cx="10072468" cy="801859"/>
          </a:xfrm>
        </p:spPr>
        <p:txBody>
          <a:bodyPr>
            <a:normAutofit/>
          </a:bodyPr>
          <a:lstStyle/>
          <a:p>
            <a:pPr algn="l"/>
            <a:r>
              <a:rPr lang="en-US" sz="5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 DESIGN</a:t>
            </a:r>
            <a:endParaRPr lang="en-US" sz="5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1883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63" y="3756055"/>
            <a:ext cx="3686175" cy="15906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46945" y="476161"/>
            <a:ext cx="60758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symbols of the suppression system in the plans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63" y="1012826"/>
            <a:ext cx="3686175" cy="183038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46945" y="3048169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symbols for the detection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notification system.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71563" y="5346730"/>
            <a:ext cx="38892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emergency lights and signs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63" y="5781675"/>
            <a:ext cx="2657475" cy="10763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6962" y="1431955"/>
            <a:ext cx="5153025" cy="4648200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437034" y="6240966"/>
            <a:ext cx="5205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6441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946" y="0"/>
            <a:ext cx="7172107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387796" y="6264013"/>
            <a:ext cx="5205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321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 escape plane: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20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49" y="547688"/>
            <a:ext cx="3190875" cy="2190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149" y="547688"/>
            <a:ext cx="5286375" cy="27622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060405" y="100013"/>
            <a:ext cx="3471862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Wet chemical sprinkler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2949" y="0"/>
            <a:ext cx="3471862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Extinguisher type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&amp;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598" y="3776662"/>
            <a:ext cx="1933575" cy="24193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3454" y="4000499"/>
            <a:ext cx="2219325" cy="1971675"/>
          </a:xfrm>
          <a:prstGeom prst="rect">
            <a:avLst/>
          </a:prstGeom>
        </p:spPr>
      </p:pic>
      <p:pic>
        <p:nvPicPr>
          <p:cNvPr id="1026" name="Picture 2" descr="68 Degrees Fast Response Wall mounted Fire Sprinklers Head,Side ..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137" y="355758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933824" y="3557586"/>
            <a:ext cx="3471862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Heat detector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2949" y="3033713"/>
            <a:ext cx="3471862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Emergency sign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05686" y="3114678"/>
            <a:ext cx="3471862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Wall sprinkler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1439524" y="6240966"/>
            <a:ext cx="51801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70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489982" y="2700996"/>
            <a:ext cx="10072468" cy="801859"/>
          </a:xfrm>
        </p:spPr>
        <p:txBody>
          <a:bodyPr>
            <a:normAutofit/>
          </a:bodyPr>
          <a:lstStyle/>
          <a:p>
            <a:pPr algn="l"/>
            <a:r>
              <a:rPr lang="en-US" sz="5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 DESIGN</a:t>
            </a:r>
            <a:endParaRPr lang="en-US" sz="5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4018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381929" cy="398415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 materials with absorption coefficients: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244812"/>
              </p:ext>
            </p:extLst>
          </p:nvPr>
        </p:nvGraphicFramePr>
        <p:xfrm>
          <a:off x="141985" y="668535"/>
          <a:ext cx="5239945" cy="2952699"/>
        </p:xfrm>
        <a:graphic>
          <a:graphicData uri="http://schemas.openxmlformats.org/drawingml/2006/table">
            <a:tbl>
              <a:tblPr firstRow="1" firstCol="1" bandRow="1"/>
              <a:tblGrid>
                <a:gridCol w="670543">
                  <a:extLst>
                    <a:ext uri="{9D8B030D-6E8A-4147-A177-3AD203B41FA5}">
                      <a16:colId xmlns:a16="http://schemas.microsoft.com/office/drawing/2014/main" xmlns="" val="298435187"/>
                    </a:ext>
                  </a:extLst>
                </a:gridCol>
                <a:gridCol w="725158">
                  <a:extLst>
                    <a:ext uri="{9D8B030D-6E8A-4147-A177-3AD203B41FA5}">
                      <a16:colId xmlns:a16="http://schemas.microsoft.com/office/drawing/2014/main" xmlns="" val="3911658823"/>
                    </a:ext>
                  </a:extLst>
                </a:gridCol>
                <a:gridCol w="377446">
                  <a:extLst>
                    <a:ext uri="{9D8B030D-6E8A-4147-A177-3AD203B41FA5}">
                      <a16:colId xmlns:a16="http://schemas.microsoft.com/office/drawing/2014/main" xmlns="" val="3527731321"/>
                    </a:ext>
                  </a:extLst>
                </a:gridCol>
                <a:gridCol w="376839">
                  <a:extLst>
                    <a:ext uri="{9D8B030D-6E8A-4147-A177-3AD203B41FA5}">
                      <a16:colId xmlns:a16="http://schemas.microsoft.com/office/drawing/2014/main" xmlns="" val="1038369709"/>
                    </a:ext>
                  </a:extLst>
                </a:gridCol>
                <a:gridCol w="376839">
                  <a:extLst>
                    <a:ext uri="{9D8B030D-6E8A-4147-A177-3AD203B41FA5}">
                      <a16:colId xmlns:a16="http://schemas.microsoft.com/office/drawing/2014/main" xmlns="" val="829578311"/>
                    </a:ext>
                  </a:extLst>
                </a:gridCol>
                <a:gridCol w="376839">
                  <a:extLst>
                    <a:ext uri="{9D8B030D-6E8A-4147-A177-3AD203B41FA5}">
                      <a16:colId xmlns:a16="http://schemas.microsoft.com/office/drawing/2014/main" xmlns="" val="3531064018"/>
                    </a:ext>
                  </a:extLst>
                </a:gridCol>
                <a:gridCol w="412035">
                  <a:extLst>
                    <a:ext uri="{9D8B030D-6E8A-4147-A177-3AD203B41FA5}">
                      <a16:colId xmlns:a16="http://schemas.microsoft.com/office/drawing/2014/main" xmlns="" val="2479487032"/>
                    </a:ext>
                  </a:extLst>
                </a:gridCol>
                <a:gridCol w="412035">
                  <a:extLst>
                    <a:ext uri="{9D8B030D-6E8A-4147-A177-3AD203B41FA5}">
                      <a16:colId xmlns:a16="http://schemas.microsoft.com/office/drawing/2014/main" xmlns="" val="2121717818"/>
                    </a:ext>
                  </a:extLst>
                </a:gridCol>
                <a:gridCol w="412035">
                  <a:extLst>
                    <a:ext uri="{9D8B030D-6E8A-4147-A177-3AD203B41FA5}">
                      <a16:colId xmlns:a16="http://schemas.microsoft.com/office/drawing/2014/main" xmlns="" val="4273896909"/>
                    </a:ext>
                  </a:extLst>
                </a:gridCol>
                <a:gridCol w="412035">
                  <a:extLst>
                    <a:ext uri="{9D8B030D-6E8A-4147-A177-3AD203B41FA5}">
                      <a16:colId xmlns:a16="http://schemas.microsoft.com/office/drawing/2014/main" xmlns="" val="590687205"/>
                    </a:ext>
                  </a:extLst>
                </a:gridCol>
                <a:gridCol w="688141">
                  <a:extLst>
                    <a:ext uri="{9D8B030D-6E8A-4147-A177-3AD203B41FA5}">
                      <a16:colId xmlns:a16="http://schemas.microsoft.com/office/drawing/2014/main" xmlns="" val="2483565118"/>
                    </a:ext>
                  </a:extLst>
                </a:gridCol>
              </a:tblGrid>
              <a:tr h="455508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Surface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Finish material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Frequency 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54068195"/>
                  </a:ext>
                </a:extLst>
              </a:tr>
              <a:tr h="313673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56857464"/>
                  </a:ext>
                </a:extLst>
              </a:tr>
              <a:tr h="470508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Wall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Agenda decoration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1677038"/>
                  </a:ext>
                </a:extLst>
              </a:tr>
              <a:tr h="313673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Wall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Plaster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42756832"/>
                  </a:ext>
                </a:extLst>
              </a:tr>
              <a:tr h="455508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Windows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Double glass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73501999"/>
                  </a:ext>
                </a:extLst>
              </a:tr>
              <a:tr h="455508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Ceiling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Gustaf panels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95234940"/>
                  </a:ext>
                </a:extLst>
              </a:tr>
              <a:tr h="313673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timber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5537" marR="6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52364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654530"/>
              </p:ext>
            </p:extLst>
          </p:nvPr>
        </p:nvGraphicFramePr>
        <p:xfrm>
          <a:off x="7357402" y="635815"/>
          <a:ext cx="2883877" cy="1891784"/>
        </p:xfrm>
        <a:graphic>
          <a:graphicData uri="http://schemas.openxmlformats.org/drawingml/2006/table">
            <a:tbl>
              <a:tblPr firstRow="1" firstCol="1" bandRow="1"/>
              <a:tblGrid>
                <a:gridCol w="1489728">
                  <a:extLst>
                    <a:ext uri="{9D8B030D-6E8A-4147-A177-3AD203B41FA5}">
                      <a16:colId xmlns:a16="http://schemas.microsoft.com/office/drawing/2014/main" xmlns="" val="3097468059"/>
                    </a:ext>
                  </a:extLst>
                </a:gridCol>
                <a:gridCol w="1394149">
                  <a:extLst>
                    <a:ext uri="{9D8B030D-6E8A-4147-A177-3AD203B41FA5}">
                      <a16:colId xmlns:a16="http://schemas.microsoft.com/office/drawing/2014/main" xmlns="" val="162838963"/>
                    </a:ext>
                  </a:extLst>
                </a:gridCol>
              </a:tblGrid>
              <a:tr h="2364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Frequency(Hrz)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RT60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1248459"/>
                  </a:ext>
                </a:extLst>
              </a:tr>
              <a:tr h="2364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18411536"/>
                  </a:ext>
                </a:extLst>
              </a:tr>
              <a:tr h="2364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8470744"/>
                  </a:ext>
                </a:extLst>
              </a:tr>
              <a:tr h="2364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83241639"/>
                  </a:ext>
                </a:extLst>
              </a:tr>
              <a:tr h="2364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11577226"/>
                  </a:ext>
                </a:extLst>
              </a:tr>
              <a:tr h="2364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7728081"/>
                  </a:ext>
                </a:extLst>
              </a:tr>
              <a:tr h="2364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7309528"/>
                  </a:ext>
                </a:extLst>
              </a:tr>
              <a:tr h="2364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06066156"/>
                  </a:ext>
                </a:extLst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6032696" y="0"/>
            <a:ext cx="5381929" cy="398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(RT60):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05111" y="2595722"/>
            <a:ext cx="2588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RT60 zero occupied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639898"/>
              </p:ext>
            </p:extLst>
          </p:nvPr>
        </p:nvGraphicFramePr>
        <p:xfrm>
          <a:off x="963633" y="3973662"/>
          <a:ext cx="3108962" cy="2187992"/>
        </p:xfrm>
        <a:graphic>
          <a:graphicData uri="http://schemas.openxmlformats.org/drawingml/2006/table">
            <a:tbl>
              <a:tblPr firstRow="1" firstCol="1" bandRow="1"/>
              <a:tblGrid>
                <a:gridCol w="1606000">
                  <a:extLst>
                    <a:ext uri="{9D8B030D-6E8A-4147-A177-3AD203B41FA5}">
                      <a16:colId xmlns:a16="http://schemas.microsoft.com/office/drawing/2014/main" xmlns="" val="2712985449"/>
                    </a:ext>
                  </a:extLst>
                </a:gridCol>
                <a:gridCol w="1502962">
                  <a:extLst>
                    <a:ext uri="{9D8B030D-6E8A-4147-A177-3AD203B41FA5}">
                      <a16:colId xmlns:a16="http://schemas.microsoft.com/office/drawing/2014/main" xmlns="" val="2097064050"/>
                    </a:ext>
                  </a:extLst>
                </a:gridCol>
              </a:tblGrid>
              <a:tr h="2734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Frequency(Hrz)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RT60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089533"/>
                  </a:ext>
                </a:extLst>
              </a:tr>
              <a:tr h="2734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23870248"/>
                  </a:ext>
                </a:extLst>
              </a:tr>
              <a:tr h="2734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45648466"/>
                  </a:ext>
                </a:extLst>
              </a:tr>
              <a:tr h="2734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4230671"/>
                  </a:ext>
                </a:extLst>
              </a:tr>
              <a:tr h="2734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11112878"/>
                  </a:ext>
                </a:extLst>
              </a:tr>
              <a:tr h="2734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24147784"/>
                  </a:ext>
                </a:extLst>
              </a:tr>
              <a:tr h="2734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19693990"/>
                  </a:ext>
                </a:extLst>
              </a:tr>
              <a:tr h="2734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71260169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23885" y="6452245"/>
            <a:ext cx="2588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RT60 100% occupied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C:\Users\Maryam AbuTaha\Desktop\acoustics gp\rt60 dinig modifieddd 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144" y="3077793"/>
            <a:ext cx="4631032" cy="1635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6247324" y="4856903"/>
            <a:ext cx="4952671" cy="159534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376592" y="6217920"/>
            <a:ext cx="54291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28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96085" y="2504049"/>
            <a:ext cx="6551584" cy="946663"/>
          </a:xfrm>
        </p:spPr>
        <p:txBody>
          <a:bodyPr>
            <a:normAutofit/>
          </a:bodyPr>
          <a:lstStyle/>
          <a:p>
            <a:r>
              <a:rPr lang="en-US" sz="5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</a:t>
            </a:r>
            <a:endParaRPr lang="en-US" sz="5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66453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32" y="136157"/>
            <a:ext cx="4250788" cy="398415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 (STC):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394830" y="6217920"/>
            <a:ext cx="50643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286" y="534572"/>
            <a:ext cx="3488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STC should be &gt; 50 </a:t>
            </a:r>
            <a:r>
              <a:rPr lang="en-US" dirty="0" err="1" smtClean="0"/>
              <a:t>dB.</a:t>
            </a:r>
            <a:endParaRPr lang="en-US" dirty="0"/>
          </a:p>
        </p:txBody>
      </p:sp>
      <p:pic>
        <p:nvPicPr>
          <p:cNvPr id="8" name="Picture 7" descr="C:\Users\Maryam AbuTaha\Desktop\acoustics gp\EX WALL INSULL MODIFIED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84" y="1091304"/>
            <a:ext cx="3840481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75249" y="5155540"/>
            <a:ext cx="3713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STC for exterior walls without glazing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C:\Users\Maryam AbuTaha\Desktop\acoustics gp\GLASS MODIFIED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015" y="1332877"/>
            <a:ext cx="3587262" cy="3667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4656406" y="5155540"/>
            <a:ext cx="3713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STC for glazing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703384" y="5805170"/>
            <a:ext cx="5274310" cy="8255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87440" y="6095666"/>
            <a:ext cx="3713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STC composite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C:\Users\Maryam AbuTaha\Desktop\acoustics gp\PARTIONTS MODIFIED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428" y="1332877"/>
            <a:ext cx="3582572" cy="364462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8187396" y="5155540"/>
            <a:ext cx="3713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STC for partitions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54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33" y="108022"/>
            <a:ext cx="3786554" cy="384347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 insulation class (IIC):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338560" y="6217920"/>
            <a:ext cx="61897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C:\Users\Maryam AbuTaha\Desktop\acoustics gp\II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666" y="1133507"/>
            <a:ext cx="5488745" cy="44091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36098" y="492369"/>
            <a:ext cx="6161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/>
              <a:t>IIC value according to standards should be &gt; 60 dB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00136" y="5814477"/>
            <a:ext cx="2124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IIC for the ceiling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0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676" y="136157"/>
            <a:ext cx="9873175" cy="426551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Loud speakers: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08898" y="6217920"/>
            <a:ext cx="47830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285" y="562708"/>
            <a:ext cx="34747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used speakers are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ACE 1250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are used in the main dining hall.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240858" y="1482526"/>
            <a:ext cx="2620010" cy="20097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3659" y="3492301"/>
            <a:ext cx="1631852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ACE 1250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45796"/>
              </p:ext>
            </p:extLst>
          </p:nvPr>
        </p:nvGraphicFramePr>
        <p:xfrm>
          <a:off x="267285" y="4401284"/>
          <a:ext cx="3257550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2171700">
                  <a:extLst>
                    <a:ext uri="{9D8B030D-6E8A-4147-A177-3AD203B41FA5}">
                      <a16:colId xmlns:a16="http://schemas.microsoft.com/office/drawing/2014/main" xmlns="" val="971449666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xmlns="" val="35021952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Parameter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Standard value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833844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Sound pressure level (SPL)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(75-90) dB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96569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Back ground noise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(40-45) dB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687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Speech transmission index(STI)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&gt;= 0.50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21377620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05351" y="5672455"/>
            <a:ext cx="1523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14006"/>
              </p:ext>
            </p:extLst>
          </p:nvPr>
        </p:nvGraphicFramePr>
        <p:xfrm>
          <a:off x="4482295" y="1181684"/>
          <a:ext cx="4211538" cy="2124225"/>
        </p:xfrm>
        <a:graphic>
          <a:graphicData uri="http://schemas.openxmlformats.org/drawingml/2006/table">
            <a:tbl>
              <a:tblPr firstRow="1" firstCol="1" bandRow="1"/>
              <a:tblGrid>
                <a:gridCol w="785550">
                  <a:extLst>
                    <a:ext uri="{9D8B030D-6E8A-4147-A177-3AD203B41FA5}">
                      <a16:colId xmlns:a16="http://schemas.microsoft.com/office/drawing/2014/main" xmlns="" val="1620632470"/>
                    </a:ext>
                  </a:extLst>
                </a:gridCol>
                <a:gridCol w="856497">
                  <a:extLst>
                    <a:ext uri="{9D8B030D-6E8A-4147-A177-3AD203B41FA5}">
                      <a16:colId xmlns:a16="http://schemas.microsoft.com/office/drawing/2014/main" xmlns="" val="2941998242"/>
                    </a:ext>
                  </a:extLst>
                </a:gridCol>
                <a:gridCol w="856497">
                  <a:extLst>
                    <a:ext uri="{9D8B030D-6E8A-4147-A177-3AD203B41FA5}">
                      <a16:colId xmlns:a16="http://schemas.microsoft.com/office/drawing/2014/main" xmlns="" val="2857832514"/>
                    </a:ext>
                  </a:extLst>
                </a:gridCol>
                <a:gridCol w="856497">
                  <a:extLst>
                    <a:ext uri="{9D8B030D-6E8A-4147-A177-3AD203B41FA5}">
                      <a16:colId xmlns:a16="http://schemas.microsoft.com/office/drawing/2014/main" xmlns="" val="1381166301"/>
                    </a:ext>
                  </a:extLst>
                </a:gridCol>
                <a:gridCol w="856497">
                  <a:extLst>
                    <a:ext uri="{9D8B030D-6E8A-4147-A177-3AD203B41FA5}">
                      <a16:colId xmlns:a16="http://schemas.microsoft.com/office/drawing/2014/main" xmlns="" val="2585693971"/>
                    </a:ext>
                  </a:extLst>
                </a:gridCol>
              </a:tblGrid>
              <a:tr h="4720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Frequency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Direct SPL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Average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Maximum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Minimum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57353421"/>
                  </a:ext>
                </a:extLst>
              </a:tr>
              <a:tr h="236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125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75.10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78.20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85.07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59.72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74174709"/>
                  </a:ext>
                </a:extLst>
              </a:tr>
              <a:tr h="236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74.82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78.10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83.57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60.45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81245913"/>
                  </a:ext>
                </a:extLst>
              </a:tr>
              <a:tr h="236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73.05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77.72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84.24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59.83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96576296"/>
                  </a:ext>
                </a:extLst>
              </a:tr>
              <a:tr h="236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73.46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76.91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79.95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68.77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784103"/>
                  </a:ext>
                </a:extLst>
              </a:tr>
              <a:tr h="236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71.15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76.50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81.68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69.76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30918731"/>
                  </a:ext>
                </a:extLst>
              </a:tr>
              <a:tr h="236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69.26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74.25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79.62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67.65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73347475"/>
                  </a:ext>
                </a:extLst>
              </a:tr>
              <a:tr h="23602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67.58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73.47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79.47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65.98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4261114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482294" y="559196"/>
            <a:ext cx="3474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SPL for the main dining hall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8279495" y="3768824"/>
            <a:ext cx="828675" cy="234315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4482294" y="3768824"/>
            <a:ext cx="3819525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03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32" y="136157"/>
            <a:ext cx="3547403" cy="314009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 for the main dining hall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08898" y="6264013"/>
            <a:ext cx="47830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05717"/>
              </p:ext>
            </p:extLst>
          </p:nvPr>
        </p:nvGraphicFramePr>
        <p:xfrm>
          <a:off x="337576" y="710193"/>
          <a:ext cx="5411470" cy="2103344"/>
        </p:xfrm>
        <a:graphic>
          <a:graphicData uri="http://schemas.openxmlformats.org/drawingml/2006/table">
            <a:tbl>
              <a:tblPr firstRow="1" firstCol="1" bandRow="1"/>
              <a:tblGrid>
                <a:gridCol w="1082040">
                  <a:extLst>
                    <a:ext uri="{9D8B030D-6E8A-4147-A177-3AD203B41FA5}">
                      <a16:colId xmlns:a16="http://schemas.microsoft.com/office/drawing/2014/main" xmlns="" val="271569309"/>
                    </a:ext>
                  </a:extLst>
                </a:gridCol>
                <a:gridCol w="1082040">
                  <a:extLst>
                    <a:ext uri="{9D8B030D-6E8A-4147-A177-3AD203B41FA5}">
                      <a16:colId xmlns:a16="http://schemas.microsoft.com/office/drawing/2014/main" xmlns="" val="2900530864"/>
                    </a:ext>
                  </a:extLst>
                </a:gridCol>
                <a:gridCol w="1082040">
                  <a:extLst>
                    <a:ext uri="{9D8B030D-6E8A-4147-A177-3AD203B41FA5}">
                      <a16:colId xmlns:a16="http://schemas.microsoft.com/office/drawing/2014/main" xmlns="" val="1867501825"/>
                    </a:ext>
                  </a:extLst>
                </a:gridCol>
                <a:gridCol w="1082675">
                  <a:extLst>
                    <a:ext uri="{9D8B030D-6E8A-4147-A177-3AD203B41FA5}">
                      <a16:colId xmlns:a16="http://schemas.microsoft.com/office/drawing/2014/main" xmlns="" val="3869041780"/>
                    </a:ext>
                  </a:extLst>
                </a:gridCol>
                <a:gridCol w="1082675">
                  <a:extLst>
                    <a:ext uri="{9D8B030D-6E8A-4147-A177-3AD203B41FA5}">
                      <a16:colId xmlns:a16="http://schemas.microsoft.com/office/drawing/2014/main" xmlns="" val="2535799880"/>
                    </a:ext>
                  </a:extLst>
                </a:gridCol>
              </a:tblGrid>
              <a:tr h="2629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Frequency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Average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Maximum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Minimum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63417274"/>
                  </a:ext>
                </a:extLst>
              </a:tr>
              <a:tr h="2629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125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4571411"/>
                  </a:ext>
                </a:extLst>
              </a:tr>
              <a:tr h="2629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54313227"/>
                  </a:ext>
                </a:extLst>
              </a:tr>
              <a:tr h="2629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94109314"/>
                  </a:ext>
                </a:extLst>
              </a:tr>
              <a:tr h="2629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26021219"/>
                  </a:ext>
                </a:extLst>
              </a:tr>
              <a:tr h="2629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53361293"/>
                  </a:ext>
                </a:extLst>
              </a:tr>
              <a:tr h="2629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46512191"/>
                  </a:ext>
                </a:extLst>
              </a:tr>
              <a:tr h="2629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16784501"/>
                  </a:ext>
                </a:extLst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389207" y="3353777"/>
            <a:ext cx="4350385" cy="262636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4739592" y="3353777"/>
            <a:ext cx="514350" cy="2619375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016282" y="150225"/>
            <a:ext cx="3547403" cy="314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Articulation loss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009226"/>
              </p:ext>
            </p:extLst>
          </p:nvPr>
        </p:nvGraphicFramePr>
        <p:xfrm>
          <a:off x="6327799" y="710193"/>
          <a:ext cx="5207709" cy="2103345"/>
        </p:xfrm>
        <a:graphic>
          <a:graphicData uri="http://schemas.openxmlformats.org/drawingml/2006/table">
            <a:tbl>
              <a:tblPr firstRow="1" firstCol="1" bandRow="1"/>
              <a:tblGrid>
                <a:gridCol w="966079">
                  <a:extLst>
                    <a:ext uri="{9D8B030D-6E8A-4147-A177-3AD203B41FA5}">
                      <a16:colId xmlns:a16="http://schemas.microsoft.com/office/drawing/2014/main" xmlns="" val="2168838958"/>
                    </a:ext>
                  </a:extLst>
                </a:gridCol>
                <a:gridCol w="1081631">
                  <a:extLst>
                    <a:ext uri="{9D8B030D-6E8A-4147-A177-3AD203B41FA5}">
                      <a16:colId xmlns:a16="http://schemas.microsoft.com/office/drawing/2014/main" xmlns="" val="884259259"/>
                    </a:ext>
                  </a:extLst>
                </a:gridCol>
                <a:gridCol w="1053333">
                  <a:extLst>
                    <a:ext uri="{9D8B030D-6E8A-4147-A177-3AD203B41FA5}">
                      <a16:colId xmlns:a16="http://schemas.microsoft.com/office/drawing/2014/main" xmlns="" val="89590094"/>
                    </a:ext>
                  </a:extLst>
                </a:gridCol>
                <a:gridCol w="1053333">
                  <a:extLst>
                    <a:ext uri="{9D8B030D-6E8A-4147-A177-3AD203B41FA5}">
                      <a16:colId xmlns:a16="http://schemas.microsoft.com/office/drawing/2014/main" xmlns="" val="3068239686"/>
                    </a:ext>
                  </a:extLst>
                </a:gridCol>
                <a:gridCol w="1053333">
                  <a:extLst>
                    <a:ext uri="{9D8B030D-6E8A-4147-A177-3AD203B41FA5}">
                      <a16:colId xmlns:a16="http://schemas.microsoft.com/office/drawing/2014/main" xmlns="" val="3582949067"/>
                    </a:ext>
                  </a:extLst>
                </a:gridCol>
              </a:tblGrid>
              <a:tr h="46741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Frequency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Articulation Loss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Average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Maximum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Minimum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57998591"/>
                  </a:ext>
                </a:extLst>
              </a:tr>
              <a:tr h="233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125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98258044"/>
                  </a:ext>
                </a:extLst>
              </a:tr>
              <a:tr h="233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57270061"/>
                  </a:ext>
                </a:extLst>
              </a:tr>
              <a:tr h="233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05830550"/>
                  </a:ext>
                </a:extLst>
              </a:tr>
              <a:tr h="233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87132887"/>
                  </a:ext>
                </a:extLst>
              </a:tr>
              <a:tr h="233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45214341"/>
                  </a:ext>
                </a:extLst>
              </a:tr>
              <a:tr h="233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87339216"/>
                  </a:ext>
                </a:extLst>
              </a:tr>
              <a:tr h="233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8000 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19.00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0539446"/>
                  </a:ext>
                </a:extLst>
              </a:tr>
            </a:tbl>
          </a:graphicData>
        </a:graphic>
      </p:graphicFrame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799" y="3353777"/>
            <a:ext cx="477012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08296" y="3038621"/>
            <a:ext cx="10072468" cy="80185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and cost estimation </a:t>
            </a:r>
            <a:endParaRPr lang="en-US" sz="5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31209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400" dirty="0"/>
              <a:t>Quantity Surveying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total cost of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restaurant 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1,890,651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NIS and the total area of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restaurant is 1850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m2 which means that the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total unit cost per m2 is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1021.97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NIS/ m2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Structural Work=910533.55NIS</a:t>
            </a:r>
          </a:p>
          <a:p>
            <a:pPr marL="0" indent="0">
              <a:buNone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Formwork= 128,065.40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NIS</a:t>
            </a:r>
          </a:p>
          <a:p>
            <a:pPr marL="0" indent="0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Finishes Work=348411 NIS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Electrical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work=150580 NIS.</a:t>
            </a:r>
          </a:p>
          <a:p>
            <a:pPr marL="0" indent="0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Mechanical work=353062NIS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1B277-04E1-4F87-9145-6B5F4E380BCB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188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212" y="192427"/>
            <a:ext cx="3083169" cy="595363"/>
          </a:xfrm>
        </p:spPr>
        <p:txBody>
          <a:bodyPr>
            <a:normAutofit fontScale="90000"/>
          </a:bodyPr>
          <a:lstStyle/>
          <a:p>
            <a:pPr marL="685800" indent="-6858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basement floor 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4181" y="1083213"/>
            <a:ext cx="6790668" cy="496653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535507" y="6189785"/>
            <a:ext cx="2250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339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1" y="192427"/>
            <a:ext cx="2686929" cy="440618"/>
          </a:xfrm>
        </p:spPr>
        <p:txBody>
          <a:bodyPr>
            <a:normAutofit/>
          </a:bodyPr>
          <a:lstStyle/>
          <a:p>
            <a:pPr marL="685800" indent="-6858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basement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5569" y="774743"/>
            <a:ext cx="6700802" cy="568936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535507" y="6189785"/>
            <a:ext cx="2250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50" y="1535298"/>
            <a:ext cx="4756402" cy="43645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60605" y="952371"/>
            <a:ext cx="1152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26803" y="326003"/>
            <a:ext cx="111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668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603" y="136157"/>
            <a:ext cx="2421988" cy="482821"/>
          </a:xfrm>
        </p:spPr>
        <p:txBody>
          <a:bodyPr>
            <a:normAutofit/>
          </a:bodyPr>
          <a:lstStyle/>
          <a:p>
            <a:pPr marL="685800" indent="-6858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190" y="843547"/>
            <a:ext cx="6203810" cy="550098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535507" y="6189785"/>
            <a:ext cx="2250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07" y="1694337"/>
            <a:ext cx="4472453" cy="40465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7380" y="1192696"/>
            <a:ext cx="970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704814" y="477078"/>
            <a:ext cx="1121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27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1" y="108022"/>
            <a:ext cx="2180493" cy="482821"/>
          </a:xfrm>
        </p:spPr>
        <p:txBody>
          <a:bodyPr>
            <a:normAutofit/>
          </a:bodyPr>
          <a:lstStyle/>
          <a:p>
            <a:pPr marL="685800" indent="-685800">
              <a:buFont typeface="Wingdings" panose="05000000000000000000" pitchFamily="2" charset="2"/>
              <a:buChar char="q"/>
            </a:pP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034" y="590843"/>
            <a:ext cx="7749010" cy="568027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1338560" y="6217920"/>
            <a:ext cx="618979" cy="4923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535507" y="6189785"/>
            <a:ext cx="2250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59113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1789</TotalTime>
  <Words>1193</Words>
  <Application>Microsoft Office PowerPoint</Application>
  <PresentationFormat>Custom</PresentationFormat>
  <Paragraphs>468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55</vt:i4>
      </vt:variant>
    </vt:vector>
  </HeadingPairs>
  <TitlesOfParts>
    <vt:vector size="59" baseType="lpstr">
      <vt:lpstr>Crop</vt:lpstr>
      <vt:lpstr>Savon</vt:lpstr>
      <vt:lpstr>Office Theme</vt:lpstr>
      <vt:lpstr>1_Office Theme</vt:lpstr>
      <vt:lpstr>An-Najah National University Building Engineering Department</vt:lpstr>
      <vt:lpstr> CONTENTS: </vt:lpstr>
      <vt:lpstr>Site location</vt:lpstr>
      <vt:lpstr>Site Location </vt:lpstr>
      <vt:lpstr>Site location</vt:lpstr>
      <vt:lpstr>Second basement floor </vt:lpstr>
      <vt:lpstr>First basement</vt:lpstr>
      <vt:lpstr>Ground floor</vt:lpstr>
      <vt:lpstr>First floor</vt:lpstr>
      <vt:lpstr>North Elevation</vt:lpstr>
      <vt:lpstr>West elevation </vt:lpstr>
      <vt:lpstr>Sections</vt:lpstr>
      <vt:lpstr>ENVIRONMENTAL DESIGN</vt:lpstr>
      <vt:lpstr>Daylighting</vt:lpstr>
      <vt:lpstr>Daylight analysis for Ground floor:</vt:lpstr>
      <vt:lpstr>Daylight analysis for first floor:</vt:lpstr>
      <vt:lpstr>Thermal DESIGN</vt:lpstr>
      <vt:lpstr>Materials and layers for construction elements in the restaurant:</vt:lpstr>
      <vt:lpstr>PowerPoint Presentation</vt:lpstr>
      <vt:lpstr>Comfort graph for the restaurant:</vt:lpstr>
      <vt:lpstr>HVAC system:</vt:lpstr>
      <vt:lpstr>Duct distribution:</vt:lpstr>
      <vt:lpstr>HOODS distribution for the main kitchen:</vt:lpstr>
      <vt:lpstr>Structural design</vt:lpstr>
      <vt:lpstr>Structural system:</vt:lpstr>
      <vt:lpstr>ETABS model </vt:lpstr>
      <vt:lpstr>Seismic checks:</vt:lpstr>
      <vt:lpstr>Footing layout:</vt:lpstr>
      <vt:lpstr>Columns sections:</vt:lpstr>
      <vt:lpstr>Retaining wall design:</vt:lpstr>
      <vt:lpstr>Water tank design:</vt:lpstr>
      <vt:lpstr>ELECTRO-MECHANICAL DESIGN</vt:lpstr>
      <vt:lpstr>* Artificial lighting</vt:lpstr>
      <vt:lpstr>Results from DIAlux evo for the first basement floor.</vt:lpstr>
      <vt:lpstr>Results from DIAlux evo for the ground floor.</vt:lpstr>
      <vt:lpstr>For the first floor.</vt:lpstr>
      <vt:lpstr>Sockets plan for the kitchen and main dining hall:</vt:lpstr>
      <vt:lpstr>The electrical load of power, lighting and loud speaker system in the ground floor</vt:lpstr>
      <vt:lpstr>Mechanical system </vt:lpstr>
      <vt:lpstr>Total Fu &amp; water demand: </vt:lpstr>
      <vt:lpstr>Summary for diameter &amp; pipe slope :</vt:lpstr>
      <vt:lpstr>PowerPoint Presentation</vt:lpstr>
      <vt:lpstr>Drainage pipes and manhole on the site:</vt:lpstr>
      <vt:lpstr>Safety  DESIGN</vt:lpstr>
      <vt:lpstr>PowerPoint Presentation</vt:lpstr>
      <vt:lpstr>PowerPoint Presentation</vt:lpstr>
      <vt:lpstr>PowerPoint Presentation</vt:lpstr>
      <vt:lpstr>ACOUSTICAL  DESIGN</vt:lpstr>
      <vt:lpstr>Used materials with absorption coefficients:</vt:lpstr>
      <vt:lpstr>Sound transmission class (STC):</vt:lpstr>
      <vt:lpstr>Impact insulation class (IIC):</vt:lpstr>
      <vt:lpstr>Loud speakers:</vt:lpstr>
      <vt:lpstr>STI for the main dining hall</vt:lpstr>
      <vt:lpstr>Quantity surveying and cost estimation </vt:lpstr>
      <vt:lpstr>Quantity Surveying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Maryam AbuTaha</dc:creator>
  <cp:lastModifiedBy>Horizon</cp:lastModifiedBy>
  <cp:revision>82</cp:revision>
  <dcterms:created xsi:type="dcterms:W3CDTF">2020-05-30T15:04:32Z</dcterms:created>
  <dcterms:modified xsi:type="dcterms:W3CDTF">2020-05-31T21:02:10Z</dcterms:modified>
</cp:coreProperties>
</file>