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5" r:id="rId1"/>
  </p:sldMasterIdLst>
  <p:sldIdLst>
    <p:sldId id="256" r:id="rId2"/>
    <p:sldId id="266" r:id="rId3"/>
    <p:sldId id="274" r:id="rId4"/>
    <p:sldId id="275" r:id="rId5"/>
    <p:sldId id="276" r:id="rId6"/>
    <p:sldId id="277" r:id="rId7"/>
    <p:sldId id="258" r:id="rId8"/>
    <p:sldId id="259" r:id="rId9"/>
    <p:sldId id="285" r:id="rId10"/>
    <p:sldId id="286" r:id="rId11"/>
    <p:sldId id="287" r:id="rId12"/>
    <p:sldId id="291" r:id="rId13"/>
    <p:sldId id="292" r:id="rId14"/>
    <p:sldId id="294" r:id="rId15"/>
    <p:sldId id="296" r:id="rId16"/>
    <p:sldId id="301" r:id="rId17"/>
    <p:sldId id="298" r:id="rId18"/>
    <p:sldId id="267" r:id="rId19"/>
    <p:sldId id="279" r:id="rId20"/>
    <p:sldId id="288" r:id="rId21"/>
    <p:sldId id="290" r:id="rId22"/>
    <p:sldId id="281" r:id="rId23"/>
    <p:sldId id="283" r:id="rId24"/>
    <p:sldId id="302" r:id="rId25"/>
    <p:sldId id="284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pPr/>
              <a:t>5/16/2016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1CF1133-3259-4C45-BABA-5B62D9C6F78D}" type="datetimeFigureOut">
              <a:rPr lang="en-US" smtClean="0"/>
              <a:pPr/>
              <a:t>5/16/2016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sldNum="0" hdr="0" ft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8" y="365124"/>
            <a:ext cx="10515600" cy="208186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/>
              <a:t>Evaluation and Redesign Faisal and Amman Streets</a:t>
            </a:r>
            <a:endParaRPr lang="en-US" sz="4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839788" y="2688610"/>
            <a:ext cx="10514012" cy="3573072"/>
          </a:xfrm>
        </p:spPr>
        <p:txBody>
          <a:bodyPr>
            <a:normAutofit lnSpcReduction="10000"/>
          </a:bodyPr>
          <a:lstStyle/>
          <a:p>
            <a:pPr algn="ctr" rtl="1"/>
            <a:endParaRPr lang="en-US" sz="2800" b="1" dirty="0" smtClean="0"/>
          </a:p>
          <a:p>
            <a:pPr algn="ctr" rtl="1"/>
            <a:r>
              <a:rPr lang="en-US" sz="2800" b="1" dirty="0" smtClean="0"/>
              <a:t>By</a:t>
            </a:r>
            <a:endParaRPr lang="en-US" sz="2800" dirty="0"/>
          </a:p>
          <a:p>
            <a:pPr algn="ctr"/>
            <a:r>
              <a:rPr lang="en-US" sz="2800" b="1" dirty="0"/>
              <a:t>Ahmad </a:t>
            </a:r>
            <a:r>
              <a:rPr lang="en-US" sz="2800" b="1" dirty="0" err="1"/>
              <a:t>Arayes</a:t>
            </a:r>
            <a:r>
              <a:rPr lang="en-US" sz="2800" b="1" dirty="0"/>
              <a:t> </a:t>
            </a:r>
            <a:endParaRPr lang="en-US" sz="2800" b="1" dirty="0" smtClean="0"/>
          </a:p>
          <a:p>
            <a:pPr algn="ctr" rtl="1"/>
            <a:r>
              <a:rPr lang="en-US" sz="2800" b="1" dirty="0" smtClean="0"/>
              <a:t>Omar Ismail</a:t>
            </a:r>
          </a:p>
          <a:p>
            <a:pPr algn="ctr"/>
            <a:r>
              <a:rPr lang="en-US" sz="2800" b="1" dirty="0"/>
              <a:t>Mohammed </a:t>
            </a:r>
            <a:r>
              <a:rPr lang="en-US" sz="2800" b="1" dirty="0" err="1"/>
              <a:t>Damiri</a:t>
            </a:r>
            <a:endParaRPr lang="en-US" sz="2800" dirty="0"/>
          </a:p>
          <a:p>
            <a:pPr algn="ctr" rtl="1"/>
            <a:endParaRPr lang="en-US" sz="2800" b="1" dirty="0" smtClean="0"/>
          </a:p>
          <a:p>
            <a:pPr algn="ctr" rtl="1"/>
            <a:r>
              <a:rPr lang="en-US" sz="2800" b="1" dirty="0"/>
              <a:t> </a:t>
            </a:r>
            <a:r>
              <a:rPr lang="en-US" sz="2800" b="1" dirty="0" smtClean="0"/>
              <a:t>Under </a:t>
            </a:r>
            <a:r>
              <a:rPr lang="en-US" sz="2800" b="1" dirty="0"/>
              <a:t>supervision of:  </a:t>
            </a:r>
            <a:r>
              <a:rPr lang="en-US" sz="2800" b="1" dirty="0" smtClean="0"/>
              <a:t>Dr. </a:t>
            </a:r>
            <a:r>
              <a:rPr lang="en-US" sz="2800" b="1" dirty="0"/>
              <a:t>Khalid Al-</a:t>
            </a:r>
            <a:r>
              <a:rPr lang="en-US" sz="2800" b="1" dirty="0" err="1"/>
              <a:t>Sahili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75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84052" y="6342852"/>
            <a:ext cx="10174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Synchro Model</a:t>
            </a:r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91" r="22116" b="8210"/>
          <a:stretch/>
        </p:blipFill>
        <p:spPr bwMode="auto">
          <a:xfrm>
            <a:off x="477671" y="791570"/>
            <a:ext cx="11136573" cy="55512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231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14738" y="277618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8684505"/>
              </p:ext>
            </p:extLst>
          </p:nvPr>
        </p:nvGraphicFramePr>
        <p:xfrm>
          <a:off x="672694" y="1093605"/>
          <a:ext cx="10549721" cy="5063315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1849627"/>
                <a:gridCol w="1849627"/>
                <a:gridCol w="5000840"/>
                <a:gridCol w="1849627"/>
              </a:tblGrid>
              <a:tr h="842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(HCM) LOS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 (ICU) LOS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Intersection Name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No.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10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Ministry of Education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>
                          <a:effectLst/>
                          <a:latin typeface="+mj-lt"/>
                        </a:rPr>
                        <a:t>1</a:t>
                      </a:r>
                      <a:endParaRPr lang="ar-SA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10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F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Governorate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>
                          <a:effectLst/>
                          <a:latin typeface="+mj-lt"/>
                        </a:rPr>
                        <a:t>2</a:t>
                      </a:r>
                      <a:endParaRPr lang="ar-SA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10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Ministry of Health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>
                          <a:effectLst/>
                          <a:latin typeface="+mj-lt"/>
                        </a:rPr>
                        <a:t>3</a:t>
                      </a:r>
                      <a:endParaRPr lang="ar-SA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10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C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Faisal street U-turn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>
                          <a:effectLst/>
                          <a:latin typeface="+mj-lt"/>
                        </a:rPr>
                        <a:t>4</a:t>
                      </a:r>
                      <a:endParaRPr lang="ar-SA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10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 err="1">
                          <a:effectLst/>
                          <a:latin typeface="+mj-lt"/>
                        </a:rPr>
                        <a:t>Balattah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>
                          <a:effectLst/>
                          <a:latin typeface="+mj-lt"/>
                        </a:rPr>
                        <a:t>5</a:t>
                      </a:r>
                      <a:endParaRPr lang="ar-SA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10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C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F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Al-</a:t>
                      </a:r>
                      <a:r>
                        <a:rPr lang="en-US" sz="1400" b="1" u="none" strike="noStrike" dirty="0" err="1">
                          <a:effectLst/>
                          <a:latin typeface="+mj-lt"/>
                        </a:rPr>
                        <a:t>Matorate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>
                          <a:effectLst/>
                          <a:latin typeface="+mj-lt"/>
                        </a:rPr>
                        <a:t>6</a:t>
                      </a:r>
                      <a:endParaRPr lang="ar-SA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7720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F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Amman St. – Al-</a:t>
                      </a:r>
                      <a:r>
                        <a:rPr lang="en-US" sz="1400" b="1" u="none" strike="noStrike" dirty="0" err="1">
                          <a:effectLst/>
                          <a:latin typeface="+mj-lt"/>
                        </a:rPr>
                        <a:t>Rawdah</a:t>
                      </a:r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 St.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>
                          <a:effectLst/>
                          <a:latin typeface="+mj-lt"/>
                        </a:rPr>
                        <a:t>7</a:t>
                      </a:r>
                      <a:endParaRPr lang="ar-SA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1087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>
                          <a:effectLst/>
                          <a:latin typeface="+mj-lt"/>
                        </a:rPr>
                        <a:t> </a:t>
                      </a:r>
                      <a:endParaRPr lang="ar-SA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>
                          <a:effectLst/>
                          <a:latin typeface="+mj-lt"/>
                        </a:rPr>
                        <a:t>E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Faisal St.-Amman St.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>
                          <a:effectLst/>
                          <a:latin typeface="+mj-lt"/>
                        </a:rPr>
                        <a:t>8</a:t>
                      </a:r>
                      <a:endParaRPr lang="ar-SA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10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Al-</a:t>
                      </a:r>
                      <a:r>
                        <a:rPr lang="en-US" sz="1400" b="1" u="none" strike="noStrike" dirty="0" err="1">
                          <a:effectLst/>
                          <a:latin typeface="+mj-lt"/>
                        </a:rPr>
                        <a:t>Rawdah</a:t>
                      </a:r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  college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1" u="none" strike="noStrike" dirty="0">
                          <a:effectLst/>
                          <a:latin typeface="+mj-lt"/>
                        </a:rPr>
                        <a:t>9</a:t>
                      </a:r>
                      <a:endParaRPr lang="ar-SA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10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Alternative: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6242" y="1524000"/>
            <a:ext cx="10719515" cy="45575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47363" y="6081557"/>
            <a:ext cx="42578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Ministry of health intersection 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68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Alternative: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4552" y="1648495"/>
            <a:ext cx="10577848" cy="441745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61597" y="6065948"/>
            <a:ext cx="54688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Amman St. – </a:t>
            </a:r>
            <a:r>
              <a:rPr lang="en-US" sz="2400" b="0" cap="none" spc="0" dirty="0" err="1" smtClean="0">
                <a:ln w="0"/>
                <a:solidFill>
                  <a:schemeClr val="tx1"/>
                </a:solidFill>
              </a:rPr>
              <a:t>Almatorat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 St. intersection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7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</a:t>
            </a:r>
            <a:r>
              <a:rPr lang="en-US" dirty="0"/>
              <a:t>Alternative: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749" t="49846" r="36984" b="9749"/>
          <a:stretch/>
        </p:blipFill>
        <p:spPr>
          <a:xfrm>
            <a:off x="1056068" y="1524000"/>
            <a:ext cx="10526332" cy="44775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67786" y="6001555"/>
            <a:ext cx="54367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Amman St. – </a:t>
            </a:r>
            <a:r>
              <a:rPr lang="en-US" sz="2400" b="0" cap="none" spc="0" dirty="0" err="1" smtClean="0">
                <a:ln w="0"/>
                <a:solidFill>
                  <a:schemeClr val="tx1"/>
                </a:solidFill>
              </a:rPr>
              <a:t>Alrawdah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 St. intersection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1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</a:t>
            </a:r>
            <a:r>
              <a:rPr lang="en-US" dirty="0"/>
              <a:t>Alternative: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055" t="37962" r="28223" b="15559"/>
          <a:stretch/>
        </p:blipFill>
        <p:spPr>
          <a:xfrm>
            <a:off x="609600" y="1523999"/>
            <a:ext cx="10972800" cy="45033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67786" y="6001555"/>
            <a:ext cx="54367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Amman St. – </a:t>
            </a:r>
            <a:r>
              <a:rPr lang="en-US" sz="2400" b="0" cap="none" spc="0" dirty="0" err="1" smtClean="0">
                <a:ln w="0"/>
                <a:solidFill>
                  <a:schemeClr val="tx1"/>
                </a:solidFill>
              </a:rPr>
              <a:t>Alrawdah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 St. intersection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2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Traffic improvement: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524000"/>
            <a:ext cx="10972800" cy="465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88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Traffic improvement: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038211"/>
              </p:ext>
            </p:extLst>
          </p:nvPr>
        </p:nvGraphicFramePr>
        <p:xfrm>
          <a:off x="6130345" y="1524002"/>
          <a:ext cx="5452056" cy="483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5861"/>
                <a:gridCol w="2147186"/>
                <a:gridCol w="1468191"/>
                <a:gridCol w="1330818"/>
              </a:tblGrid>
              <a:tr h="7051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No.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Intersection Name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Existing condition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Modified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condition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0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Ministry of Education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25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Governorate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25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Ministry of Health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0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Faisal street U-turn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25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Balattah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25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Al-Matorate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69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Amman St. – Al-Rawdah St.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C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0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Faisal St.-Amman St.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0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Al-Rawdah  College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C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121632"/>
              </p:ext>
            </p:extLst>
          </p:nvPr>
        </p:nvGraphicFramePr>
        <p:xfrm>
          <a:off x="609601" y="1524001"/>
          <a:ext cx="4889678" cy="47351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0861"/>
                <a:gridCol w="1996225"/>
                <a:gridCol w="1197736"/>
                <a:gridCol w="1184856"/>
              </a:tblGrid>
              <a:tr h="7576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No.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Intersection Name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Existing condition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Modified </a:t>
                      </a:r>
                      <a:r>
                        <a:rPr lang="en-US" sz="1600" dirty="0">
                          <a:effectLst/>
                        </a:rPr>
                        <a:t>condition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Ministry of Education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C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1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Governorate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1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Ministry of Health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Faisal street U-turn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1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Balattah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1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Al-Matorate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C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Amman St. – Al-Rawdah St.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62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Faisal St.-Amman St.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1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Al-Rawdah  College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346554" y="625913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ICU LOS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62726" y="6259129"/>
            <a:ext cx="15872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</a:rPr>
              <a:t>HCM LOS</a:t>
            </a:r>
            <a:endParaRPr lang="en-US" sz="24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10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evaluation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FontTx/>
              <a:buChar char="-"/>
            </a:pPr>
            <a:r>
              <a:rPr lang="en-US" sz="3000" b="1" dirty="0" smtClean="0"/>
              <a:t>Functional Classification :</a:t>
            </a:r>
          </a:p>
          <a:p>
            <a:pPr algn="l" rtl="0"/>
            <a:r>
              <a:rPr lang="en-US" dirty="0" smtClean="0"/>
              <a:t>(</a:t>
            </a:r>
            <a:r>
              <a:rPr lang="en-US" dirty="0"/>
              <a:t>Amman\Faisal streets) are considered to be urban principal arterial </a:t>
            </a:r>
            <a:r>
              <a:rPr lang="en-US" dirty="0" smtClean="0"/>
              <a:t>streets.</a:t>
            </a:r>
          </a:p>
          <a:p>
            <a:pPr marL="0" indent="0" algn="l" rtl="0">
              <a:buNone/>
            </a:pPr>
            <a:r>
              <a:rPr lang="en-US" sz="3000" b="1" dirty="0" smtClean="0"/>
              <a:t>- Design Speed :</a:t>
            </a:r>
            <a:endParaRPr lang="en-US" sz="3000" dirty="0"/>
          </a:p>
          <a:p>
            <a:pPr algn="l" rtl="0"/>
            <a:r>
              <a:rPr lang="zu-ZA" dirty="0"/>
              <a:t>A design speed of (70km/hr) is </a:t>
            </a:r>
            <a:r>
              <a:rPr lang="zu-ZA" dirty="0" smtClean="0"/>
              <a:t>taken.</a:t>
            </a:r>
          </a:p>
          <a:p>
            <a:pPr algn="l" rtl="0">
              <a:buFontTx/>
              <a:buChar char="-"/>
            </a:pPr>
            <a:r>
              <a:rPr lang="en-US" sz="2800" b="1" dirty="0" smtClean="0"/>
              <a:t>Design </a:t>
            </a:r>
            <a:r>
              <a:rPr lang="en-US" sz="2800" b="1" dirty="0"/>
              <a:t>Vehicle :</a:t>
            </a:r>
          </a:p>
          <a:p>
            <a:pPr algn="l" rtl="0"/>
            <a:r>
              <a:rPr lang="en-US" dirty="0" smtClean="0"/>
              <a:t>In </a:t>
            </a:r>
            <a:r>
              <a:rPr lang="en-US" dirty="0"/>
              <a:t>our study area we considered (SU-12) as a design vehicle based on the traffic </a:t>
            </a:r>
            <a:r>
              <a:rPr lang="en-US" dirty="0" smtClean="0"/>
              <a:t>count.</a:t>
            </a:r>
          </a:p>
          <a:p>
            <a:pPr marL="0" indent="0" algn="l" rtl="0">
              <a:buNone/>
            </a:pPr>
            <a:r>
              <a:rPr lang="en-US" sz="3000" b="1" dirty="0"/>
              <a:t>- Lane width:</a:t>
            </a:r>
            <a:endParaRPr lang="en-US" sz="3000" dirty="0"/>
          </a:p>
          <a:p>
            <a:pPr algn="l" rtl="0"/>
            <a:r>
              <a:rPr lang="en-US" dirty="0"/>
              <a:t>In our project it varies from (3.0 - 3.6 m).</a:t>
            </a:r>
          </a:p>
          <a:p>
            <a:pPr marL="0" indent="0" algn="l" rtl="0">
              <a:buNone/>
            </a:pPr>
            <a:r>
              <a:rPr lang="en-US" sz="3000" b="1" cap="all" dirty="0"/>
              <a:t>- </a:t>
            </a:r>
            <a:r>
              <a:rPr lang="en-US" sz="3000" b="1" dirty="0"/>
              <a:t>Median:</a:t>
            </a:r>
            <a:endParaRPr lang="en-US" sz="3000" dirty="0"/>
          </a:p>
          <a:p>
            <a:pPr algn="l" rtl="0"/>
            <a:r>
              <a:rPr lang="en-US" dirty="0"/>
              <a:t>There are different widths for medians.</a:t>
            </a:r>
          </a:p>
          <a:p>
            <a:pPr marL="0" indent="0" algn="l" rtl="0">
              <a:buNone/>
            </a:pPr>
            <a:r>
              <a:rPr lang="en-US" sz="3000" b="1" dirty="0"/>
              <a:t>- Sidewalks:</a:t>
            </a:r>
            <a:endParaRPr lang="en-US" sz="3000" dirty="0"/>
          </a:p>
          <a:p>
            <a:pPr algn="l" rtl="0"/>
            <a:r>
              <a:rPr lang="en-US" dirty="0"/>
              <a:t>Generally, fair sidewalks were found in our study area. 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44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3200" b="1" dirty="0" smtClean="0"/>
              <a:t>- Minimum </a:t>
            </a:r>
            <a:r>
              <a:rPr lang="en-US" sz="3200" b="1" dirty="0"/>
              <a:t>Turning </a:t>
            </a:r>
            <a:r>
              <a:rPr lang="en-US" sz="3200" b="1" dirty="0" smtClean="0"/>
              <a:t>Radius </a:t>
            </a:r>
            <a:endParaRPr lang="en-US" sz="3200" dirty="0"/>
          </a:p>
          <a:p>
            <a:pPr algn="l" rtl="0"/>
            <a:r>
              <a:rPr lang="en-US" sz="3200" dirty="0" smtClean="0"/>
              <a:t>a </a:t>
            </a:r>
            <a:r>
              <a:rPr lang="en-US" sz="3200" dirty="0"/>
              <a:t>minimum turning radius of (</a:t>
            </a:r>
            <a:r>
              <a:rPr lang="en-US" sz="3200" dirty="0" smtClean="0"/>
              <a:t>15.6m</a:t>
            </a:r>
            <a:r>
              <a:rPr lang="en-US" sz="3200" dirty="0"/>
              <a:t>) and a minimum inside radius of (11.09 m).</a:t>
            </a:r>
          </a:p>
          <a:p>
            <a:pPr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evaluation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21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Introduction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154" y="1822938"/>
            <a:ext cx="10972800" cy="48768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3200" dirty="0" smtClean="0"/>
              <a:t>Nablus is one of the largest Palestinian cites with its important sites and commercial centers.</a:t>
            </a:r>
          </a:p>
          <a:p>
            <a:pPr marL="180000" indent="-183600" algn="l" rtl="0">
              <a:lnSpc>
                <a:spcPct val="150000"/>
              </a:lnSpc>
            </a:pPr>
            <a:r>
              <a:rPr lang="en-US" sz="3200" dirty="0" smtClean="0"/>
              <a:t>Faisal and Amman Streets are Arterial  streets that connects the eastern part of the city with the CBD.</a:t>
            </a:r>
          </a:p>
          <a:p>
            <a:pPr algn="l" rtl="0">
              <a:lnSpc>
                <a:spcPct val="150000"/>
              </a:lnSpc>
            </a:pPr>
            <a:endParaRPr lang="en-US" sz="3200" dirty="0" smtClean="0"/>
          </a:p>
          <a:p>
            <a:pPr algn="l" rtl="0">
              <a:lnSpc>
                <a:spcPct val="150000"/>
              </a:lnSpc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9057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Faisal St. U-turn and </a:t>
            </a:r>
            <a:r>
              <a:rPr lang="en-US" b="1" dirty="0" err="1" smtClean="0">
                <a:solidFill>
                  <a:srgbClr val="000000"/>
                </a:solidFill>
              </a:rPr>
              <a:t>Balatah</a:t>
            </a:r>
            <a:r>
              <a:rPr lang="en-US" b="1" dirty="0" smtClean="0">
                <a:solidFill>
                  <a:srgbClr val="000000"/>
                </a:solidFill>
              </a:rPr>
              <a:t> Intersection layout</a:t>
            </a:r>
            <a:endParaRPr lang="ar-SA" dirty="0">
              <a:solidFill>
                <a:srgbClr val="000000"/>
              </a:solidFill>
            </a:endParaRPr>
          </a:p>
        </p:txBody>
      </p:sp>
      <p:pic>
        <p:nvPicPr>
          <p:cNvPr id="4" name="Content Placeholder 3" descr="13219979_899293120192884_1975648120_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1570" y="1571768"/>
            <a:ext cx="10426890" cy="49052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Ministry of Health Intersection layout</a:t>
            </a:r>
            <a:endParaRPr lang="ar-SA" dirty="0">
              <a:solidFill>
                <a:srgbClr val="000000"/>
              </a:solidFill>
            </a:endParaRPr>
          </a:p>
        </p:txBody>
      </p:sp>
      <p:pic>
        <p:nvPicPr>
          <p:cNvPr id="4" name="Content Placeholder 3" descr="13233169_899293113526218_1903499242_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3834" y="1600200"/>
            <a:ext cx="944425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Conclusions and Recommendations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/>
              <a:t>The project’s idea is to make an evaluation for this study area and find any problems then find solutions for these problems. </a:t>
            </a:r>
            <a:endParaRPr lang="en-US" sz="3200" dirty="0" smtClean="0"/>
          </a:p>
          <a:p>
            <a:pPr algn="l" rtl="0"/>
            <a:endParaRPr lang="en-US" sz="3200" dirty="0"/>
          </a:p>
          <a:p>
            <a:pPr algn="l" rtl="0"/>
            <a:r>
              <a:rPr lang="en-US" sz="3200" dirty="0" smtClean="0"/>
              <a:t>we </a:t>
            </a:r>
            <a:r>
              <a:rPr lang="en-US" sz="3200" dirty="0"/>
              <a:t>started collecting the required data, </a:t>
            </a:r>
            <a:r>
              <a:rPr lang="en-US" sz="3200" dirty="0" smtClean="0"/>
              <a:t>Then </a:t>
            </a:r>
            <a:r>
              <a:rPr lang="en-US" sz="3200" dirty="0"/>
              <a:t>the SYNCHRO program was used to establish the model for the network and collected </a:t>
            </a:r>
            <a:r>
              <a:rPr lang="en-US" sz="3200" dirty="0" smtClean="0"/>
              <a:t>data, </a:t>
            </a:r>
            <a:r>
              <a:rPr lang="en-US" sz="3200" dirty="0"/>
              <a:t>there were some problems in level of serves (LOS) and delay, as we have noted in some intersections.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0292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/>
              <a:t>On the network level in general, after the modification the </a:t>
            </a:r>
            <a:r>
              <a:rPr lang="en-US" sz="3200" dirty="0" smtClean="0"/>
              <a:t>LOS , delay ,traveled </a:t>
            </a:r>
            <a:r>
              <a:rPr lang="en-US" sz="3200" dirty="0"/>
              <a:t>distances, average speed, emissions, and fuel consumption measures have improved. </a:t>
            </a:r>
            <a:endParaRPr lang="en-US" sz="3200" dirty="0" smtClean="0"/>
          </a:p>
          <a:p>
            <a:pPr algn="l" rtl="0"/>
            <a:endParaRPr lang="en-US" sz="3200" dirty="0"/>
          </a:p>
          <a:p>
            <a:pPr algn="l" rtl="0"/>
            <a:r>
              <a:rPr lang="en-US" sz="3200" dirty="0"/>
              <a:t>The population in the study area has the ability to increase, so we recommend to make a study to determine the effect of this increase on traffic conditions.</a:t>
            </a:r>
          </a:p>
          <a:p>
            <a:pPr marL="0" indent="0" algn="l" rtl="0">
              <a:buNone/>
            </a:pPr>
            <a:endParaRPr lang="en-US" sz="3200" dirty="0"/>
          </a:p>
          <a:p>
            <a:pPr algn="l" rtl="0"/>
            <a:endParaRPr lang="ar-SA" sz="3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Conclusions and recommendations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628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Conclusions and recommendations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200" dirty="0"/>
              <a:t>Also a feasibility study for bridge, tunnel, or interchange in this area should be conducted</a:t>
            </a:r>
            <a:r>
              <a:rPr lang="en-US" sz="3200" dirty="0" smtClean="0"/>
              <a:t>.</a:t>
            </a:r>
          </a:p>
          <a:p>
            <a:pPr marL="0" indent="0" algn="l" rtl="0">
              <a:buNone/>
            </a:pPr>
            <a:endParaRPr lang="en-US" sz="3200" dirty="0"/>
          </a:p>
          <a:p>
            <a:pPr algn="l" rtl="0"/>
            <a:r>
              <a:rPr lang="en-US" sz="3200" dirty="0"/>
              <a:t>For the pedestrian problem, we recommend to make a detailed study for this area to consider its effect and solutions.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9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4278" y="2803212"/>
            <a:ext cx="739726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</a:t>
            </a:r>
            <a:endParaRPr lang="en-US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372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Study Area</a:t>
            </a:r>
            <a:endParaRPr lang="en-US" sz="4800" b="1" dirty="0"/>
          </a:p>
        </p:txBody>
      </p:sp>
      <p:pic>
        <p:nvPicPr>
          <p:cNvPr id="4" name="Content Placeholder 3" descr="12334490_10205563724557891_2091194002_o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320" y="1528549"/>
            <a:ext cx="11041038" cy="49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0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Existing Problems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431" y="1752600"/>
            <a:ext cx="10972800" cy="4876800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sz="3200" dirty="0" smtClean="0"/>
              <a:t>In general, the </a:t>
            </a:r>
            <a:r>
              <a:rPr lang="en-US" sz="3200" dirty="0"/>
              <a:t>volume of traffic in </a:t>
            </a:r>
            <a:r>
              <a:rPr lang="en-US" sz="3200" dirty="0" smtClean="0"/>
              <a:t>Amman/Faisal </a:t>
            </a:r>
            <a:r>
              <a:rPr lang="en-US" sz="3200" dirty="0"/>
              <a:t>streets are large and in continuous growth, so many problems exist such as :</a:t>
            </a:r>
          </a:p>
          <a:p>
            <a:pPr marL="0" indent="0" algn="l" rtl="0">
              <a:buNone/>
            </a:pPr>
            <a:endParaRPr lang="en-US" sz="3200" dirty="0" smtClean="0"/>
          </a:p>
          <a:p>
            <a:pPr algn="l" rtl="0"/>
            <a:r>
              <a:rPr lang="en-US" sz="3200" dirty="0" smtClean="0"/>
              <a:t>Congestion problem</a:t>
            </a:r>
          </a:p>
          <a:p>
            <a:pPr algn="l" rtl="0">
              <a:buNone/>
            </a:pPr>
            <a:endParaRPr lang="en-US" sz="3200" dirty="0" smtClean="0"/>
          </a:p>
          <a:p>
            <a:pPr algn="l" rtl="0"/>
            <a:r>
              <a:rPr lang="en-US" sz="3200" dirty="0" smtClean="0"/>
              <a:t>Delay problem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smtClean="0"/>
              <a:t>Pedestrian problem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smtClean="0"/>
              <a:t>Safety problem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07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79939" y="2450122"/>
            <a:ext cx="10304585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The main objective of this project is to analyze and develop the Governorate office area in Nablus city.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The study will propose solutions to study area problems.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23576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/>
              <a:t>Data collection 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smtClean="0"/>
              <a:t>Traffic analysis 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smtClean="0"/>
              <a:t>Geometric evaluation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smtClean="0"/>
              <a:t>Conclusions and Recommendations </a:t>
            </a:r>
          </a:p>
          <a:p>
            <a:pPr algn="l" rtl="0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4563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566669" y="1508315"/>
            <a:ext cx="11037195" cy="498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 algn="justLow" rtl="0">
              <a:lnSpc>
                <a:spcPct val="150000"/>
              </a:lnSpc>
              <a:buNone/>
            </a:pPr>
            <a:r>
              <a:rPr lang="en-US" sz="3200" b="1" dirty="0" smtClean="0"/>
              <a:t>-Sources </a:t>
            </a:r>
            <a:r>
              <a:rPr lang="en-US" sz="3200" b="1" dirty="0"/>
              <a:t>of Data </a:t>
            </a:r>
            <a:r>
              <a:rPr lang="en-US" sz="3200" b="1" dirty="0" smtClean="0"/>
              <a:t>Collection : </a:t>
            </a:r>
          </a:p>
          <a:p>
            <a:pPr marL="0" lvl="0" indent="0" algn="justLow" rtl="0">
              <a:lnSpc>
                <a:spcPct val="150000"/>
              </a:lnSpc>
              <a:buFontTx/>
              <a:buChar char="•"/>
            </a:pPr>
            <a:r>
              <a:rPr lang="en-US" sz="3200" dirty="0" smtClean="0"/>
              <a:t>Site visit ( inventory study , traffic counting , pedestrian counting ).</a:t>
            </a:r>
          </a:p>
          <a:p>
            <a:pPr marL="0" lvl="0" indent="0" algn="justLow" rtl="0">
              <a:lnSpc>
                <a:spcPct val="150000"/>
              </a:lnSpc>
              <a:buFontTx/>
              <a:buChar char="•"/>
            </a:pPr>
            <a:r>
              <a:rPr lang="en-US" sz="3200" dirty="0" smtClean="0"/>
              <a:t>Nablus municipality.</a:t>
            </a:r>
          </a:p>
          <a:p>
            <a:pPr marL="0" lvl="0" indent="0" algn="justLow" rtl="0">
              <a:lnSpc>
                <a:spcPct val="150000"/>
              </a:lnSpc>
              <a:buFontTx/>
              <a:buChar char="•"/>
            </a:pPr>
            <a:r>
              <a:rPr lang="en-US" sz="3200" dirty="0" smtClean="0"/>
              <a:t>Traffic police (accidents information ).</a:t>
            </a:r>
          </a:p>
          <a:p>
            <a:pPr marL="0" lvl="0" indent="0" algn="justLow" rtl="0">
              <a:lnSpc>
                <a:spcPct val="150000"/>
              </a:lnSpc>
              <a:buFontTx/>
              <a:buChar char="•"/>
            </a:pPr>
            <a:endParaRPr lang="en-US" sz="3200" dirty="0" smtClean="0"/>
          </a:p>
          <a:p>
            <a:pPr marL="0" lvl="0" indent="0" algn="justLow">
              <a:lnSpc>
                <a:spcPct val="150000"/>
              </a:lnSpc>
              <a:buFontTx/>
              <a:buChar char="•"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3859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Traffic counting 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8891" y="1688123"/>
            <a:ext cx="10656277" cy="437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3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Traffic analysis </a:t>
            </a:r>
            <a:r>
              <a:rPr lang="en-US" dirty="0" smtClean="0"/>
              <a:t>- Synchro Model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3200" dirty="0"/>
              <a:t>The analysis </a:t>
            </a:r>
            <a:r>
              <a:rPr lang="en-US" sz="3200" dirty="0" smtClean="0"/>
              <a:t>was made </a:t>
            </a:r>
            <a:r>
              <a:rPr lang="en-US" sz="3200" dirty="0"/>
              <a:t>using SYNCHRO software with proper coding of links and nodes for the current state of the network and the LOS assessment of each intersection </a:t>
            </a:r>
            <a:endParaRPr lang="en-US" sz="3200" dirty="0" smtClean="0"/>
          </a:p>
          <a:p>
            <a:pPr algn="l" rtl="0"/>
            <a:r>
              <a:rPr lang="en-US" sz="3200" dirty="0" smtClean="0"/>
              <a:t>The unified peak-hour from </a:t>
            </a:r>
            <a:r>
              <a:rPr lang="en-US" sz="3200" dirty="0"/>
              <a:t>7:15-8:15 AM.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19389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8027</TotalTime>
  <Words>748</Words>
  <Application>Microsoft Office PowerPoint</Application>
  <PresentationFormat>Widescreen</PresentationFormat>
  <Paragraphs>205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Clarity</vt:lpstr>
      <vt:lpstr>Evaluation and Redesign Faisal and Amman Streets</vt:lpstr>
      <vt:lpstr>Introduction</vt:lpstr>
      <vt:lpstr>Study Area</vt:lpstr>
      <vt:lpstr>Existing Problems </vt:lpstr>
      <vt:lpstr>Objective</vt:lpstr>
      <vt:lpstr>Methodology</vt:lpstr>
      <vt:lpstr>Data collection</vt:lpstr>
      <vt:lpstr>Traffic counting </vt:lpstr>
      <vt:lpstr>Traffic analysis - Synchro Model</vt:lpstr>
      <vt:lpstr>PowerPoint Presentation</vt:lpstr>
      <vt:lpstr>PowerPoint Presentation</vt:lpstr>
      <vt:lpstr>First Alternative: </vt:lpstr>
      <vt:lpstr>First Alternative: </vt:lpstr>
      <vt:lpstr>Second Alternative: </vt:lpstr>
      <vt:lpstr>Third Alternative: </vt:lpstr>
      <vt:lpstr>Final Traffic improvement: </vt:lpstr>
      <vt:lpstr>Final Traffic improvement: </vt:lpstr>
      <vt:lpstr>Geometric evaluation </vt:lpstr>
      <vt:lpstr>Geometric evaluation </vt:lpstr>
      <vt:lpstr>Faisal St. U-turn and Balatah Intersection layout</vt:lpstr>
      <vt:lpstr>Ministry of Health Intersection layout</vt:lpstr>
      <vt:lpstr>Conclusions and Recommendations </vt:lpstr>
      <vt:lpstr>Conclusions and recommendations </vt:lpstr>
      <vt:lpstr>Conclusions and recommendations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</dc:creator>
  <cp:lastModifiedBy>omar</cp:lastModifiedBy>
  <cp:revision>74</cp:revision>
  <dcterms:created xsi:type="dcterms:W3CDTF">2015-12-19T12:37:08Z</dcterms:created>
  <dcterms:modified xsi:type="dcterms:W3CDTF">2016-05-18T23:08:16Z</dcterms:modified>
</cp:coreProperties>
</file>