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64" r:id="rId2"/>
    <p:sldId id="256" r:id="rId3"/>
    <p:sldId id="257" r:id="rId4"/>
    <p:sldId id="258" r:id="rId5"/>
    <p:sldId id="259" r:id="rId6"/>
    <p:sldId id="260" r:id="rId7"/>
    <p:sldId id="262" r:id="rId8"/>
    <p:sldId id="261" r:id="rId9"/>
    <p:sldId id="263" r:id="rId10"/>
    <p:sldId id="265" r:id="rId11"/>
  </p:sldIdLst>
  <p:sldSz cx="14630400" cy="8229600"/>
  <p:notesSz cx="8229600" cy="146304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57" d="100"/>
          <a:sy n="57" d="100"/>
        </p:scale>
        <p:origin x="556"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7846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601568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803413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www.telefonica.com/en/communication-room/blog/what-are-the-uses-of-virtual-reality-in-the-classro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30361"/>
            <a:ext cx="14630400" cy="8229600"/>
          </a:xfrm>
          <a:prstGeom prst="rect">
            <a:avLst/>
          </a:prstGeom>
          <a:solidFill>
            <a:srgbClr val="0A081B">
              <a:alpha val="75000"/>
            </a:srgbClr>
          </a:solidFill>
          <a:ln/>
        </p:spPr>
      </p:sp>
      <p:sp>
        <p:nvSpPr>
          <p:cNvPr id="5" name="Text 1"/>
          <p:cNvSpPr/>
          <p:nvPr/>
        </p:nvSpPr>
        <p:spPr>
          <a:xfrm>
            <a:off x="6319599" y="2084784"/>
            <a:ext cx="7477601" cy="1666399"/>
          </a:xfrm>
          <a:prstGeom prst="rect">
            <a:avLst/>
          </a:prstGeom>
          <a:noFill/>
          <a:ln/>
        </p:spPr>
        <p:txBody>
          <a:bodyPr wrap="square" rtlCol="0" anchor="t"/>
          <a:lstStyle/>
          <a:p>
            <a:pPr marL="0" indent="0">
              <a:lnSpc>
                <a:spcPts val="6561"/>
              </a:lnSpc>
              <a:buNone/>
            </a:pPr>
            <a:endParaRPr lang="en-US" sz="5249" dirty="0">
              <a:latin typeface="Times New Roman" panose="02020603050405020304" pitchFamily="18" charset="0"/>
              <a:cs typeface="Times New Roman" panose="02020603050405020304" pitchFamily="18" charset="0"/>
            </a:endParaRPr>
          </a:p>
        </p:txBody>
      </p:sp>
      <p:sp>
        <p:nvSpPr>
          <p:cNvPr id="6" name="Text 2"/>
          <p:cNvSpPr/>
          <p:nvPr/>
        </p:nvSpPr>
        <p:spPr>
          <a:xfrm>
            <a:off x="6319599" y="4084439"/>
            <a:ext cx="7477601" cy="1421606"/>
          </a:xfrm>
          <a:prstGeom prst="rect">
            <a:avLst/>
          </a:prstGeom>
          <a:noFill/>
          <a:ln/>
        </p:spPr>
        <p:txBody>
          <a:bodyPr wrap="square" rtlCol="0" anchor="t"/>
          <a:lstStyle/>
          <a:p>
            <a:pPr algn="justLow">
              <a:lnSpc>
                <a:spcPts val="2799"/>
              </a:lnSpc>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7" name="Shape 3"/>
          <p:cNvSpPr/>
          <p:nvPr/>
        </p:nvSpPr>
        <p:spPr>
          <a:xfrm>
            <a:off x="6319599" y="7411819"/>
            <a:ext cx="355402" cy="355402"/>
          </a:xfrm>
          <a:prstGeom prst="roundRect">
            <a:avLst>
              <a:gd name="adj" fmla="val 25726039"/>
            </a:avLst>
          </a:prstGeom>
          <a:noFill/>
          <a:ln w="7620">
            <a:solidFill>
              <a:srgbClr val="FFFFFF"/>
            </a:solidFill>
            <a:prstDash val="solid"/>
          </a:ln>
        </p:spPr>
      </p:sp>
      <p:sp>
        <p:nvSpPr>
          <p:cNvPr id="9" name="Text 4"/>
          <p:cNvSpPr/>
          <p:nvPr/>
        </p:nvSpPr>
        <p:spPr>
          <a:xfrm>
            <a:off x="6786086" y="5755958"/>
            <a:ext cx="3208734" cy="388858"/>
          </a:xfrm>
          <a:prstGeom prst="rect">
            <a:avLst/>
          </a:prstGeom>
          <a:noFill/>
          <a:ln/>
        </p:spPr>
        <p:txBody>
          <a:bodyPr wrap="none" rtlCol="0" anchor="t"/>
          <a:lstStyle/>
          <a:p>
            <a:pPr marL="0" indent="0" algn="l">
              <a:lnSpc>
                <a:spcPts val="3062"/>
              </a:lnSpc>
              <a:buNone/>
            </a:pPr>
            <a:endParaRPr lang="en-US" sz="2187" dirty="0"/>
          </a:p>
        </p:txBody>
      </p:sp>
      <p:sp>
        <p:nvSpPr>
          <p:cNvPr id="12" name="TextBox 11"/>
          <p:cNvSpPr txBox="1"/>
          <p:nvPr/>
        </p:nvSpPr>
        <p:spPr>
          <a:xfrm>
            <a:off x="2575931" y="3315529"/>
            <a:ext cx="9199757" cy="830997"/>
          </a:xfrm>
          <a:prstGeom prst="rect">
            <a:avLst/>
          </a:prstGeom>
          <a:noFill/>
        </p:spPr>
        <p:txBody>
          <a:bodyPr wrap="square" rtlCol="0">
            <a:spAutoFit/>
          </a:bodyPr>
          <a:lstStyle/>
          <a:p>
            <a:pPr marL="427556" algn="ctr">
              <a:spcBef>
                <a:spcPts val="787"/>
              </a:spcBef>
            </a:pPr>
            <a:r>
              <a:rPr lang="en-US" sz="2400" dirty="0">
                <a:solidFill>
                  <a:schemeClr val="bg1"/>
                </a:solidFill>
                <a:latin typeface="Times New Roman" panose="02020603050405020304" pitchFamily="18" charset="0"/>
                <a:cs typeface="Times New Roman" panose="02020603050405020304" pitchFamily="18" charset="0"/>
              </a:rPr>
              <a:t>An-</a:t>
            </a:r>
            <a:r>
              <a:rPr lang="en-US" sz="2400" dirty="0" err="1">
                <a:solidFill>
                  <a:schemeClr val="bg1"/>
                </a:solidFill>
                <a:latin typeface="Times New Roman" panose="02020603050405020304" pitchFamily="18" charset="0"/>
                <a:cs typeface="Times New Roman" panose="02020603050405020304" pitchFamily="18" charset="0"/>
              </a:rPr>
              <a:t>Najah</a:t>
            </a:r>
            <a:r>
              <a:rPr lang="en-US" sz="2400" dirty="0">
                <a:solidFill>
                  <a:schemeClr val="bg1"/>
                </a:solidFill>
                <a:latin typeface="Times New Roman" panose="02020603050405020304" pitchFamily="18" charset="0"/>
                <a:cs typeface="Times New Roman" panose="02020603050405020304" pitchFamily="18" charset="0"/>
              </a:rPr>
              <a:t> National University</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cs typeface="Times New Roman" panose="02020603050405020304" pitchFamily="18" charset="0"/>
              </a:rPr>
              <a:t>Electrical and Telecommunications Engineering Departments</a:t>
            </a:r>
            <a:endParaRPr lang="en-US" sz="2400" dirty="0">
              <a:solidFill>
                <a:schemeClr val="bg1"/>
              </a:solidFill>
              <a:latin typeface="Times New Roman"/>
              <a:cs typeface="Times New Roman"/>
            </a:endParaRPr>
          </a:p>
        </p:txBody>
      </p:sp>
      <p:sp>
        <p:nvSpPr>
          <p:cNvPr id="14" name="Rounded Rectangle 13"/>
          <p:cNvSpPr/>
          <p:nvPr/>
        </p:nvSpPr>
        <p:spPr>
          <a:xfrm>
            <a:off x="1238648" y="5311116"/>
            <a:ext cx="3568390" cy="1561170"/>
          </a:xfrm>
          <a:prstGeom prst="round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r>
              <a:rPr lang="en-US" sz="2400" dirty="0">
                <a:solidFill>
                  <a:schemeClr val="bg1"/>
                </a:solidFill>
                <a:latin typeface="Times New Roman" panose="02020603050405020304" pitchFamily="18" charset="0"/>
                <a:cs typeface="Times New Roman" panose="02020603050405020304" pitchFamily="18" charset="0"/>
              </a:rPr>
              <a:t>Students Name:</a:t>
            </a:r>
          </a:p>
          <a:p>
            <a:r>
              <a:rPr lang="en-US" sz="2400" dirty="0" err="1">
                <a:solidFill>
                  <a:schemeClr val="bg1"/>
                </a:solidFill>
                <a:latin typeface="Times New Roman" panose="02020603050405020304" pitchFamily="18" charset="0"/>
                <a:cs typeface="Times New Roman" panose="02020603050405020304" pitchFamily="18" charset="0"/>
              </a:rPr>
              <a:t>Ro’ya</a:t>
            </a:r>
            <a:r>
              <a:rPr lang="en-US" sz="2400" dirty="0">
                <a:solidFill>
                  <a:schemeClr val="bg1"/>
                </a:solidFill>
                <a:latin typeface="Times New Roman" panose="02020603050405020304" pitchFamily="18" charset="0"/>
                <a:cs typeface="Times New Roman" panose="02020603050405020304" pitchFamily="18" charset="0"/>
              </a:rPr>
              <a:t> Al-</a:t>
            </a:r>
            <a:r>
              <a:rPr lang="en-US" sz="2400" dirty="0" err="1">
                <a:solidFill>
                  <a:schemeClr val="bg1"/>
                </a:solidFill>
                <a:latin typeface="Times New Roman" panose="02020603050405020304" pitchFamily="18" charset="0"/>
                <a:cs typeface="Times New Roman" panose="02020603050405020304" pitchFamily="18" charset="0"/>
              </a:rPr>
              <a:t>aqraa</a:t>
            </a:r>
            <a:endParaRPr lang="en-US" sz="2400" dirty="0">
              <a:solidFill>
                <a:schemeClr val="bg1"/>
              </a:solidFill>
              <a:latin typeface="Times New Roman" panose="02020603050405020304" pitchFamily="18" charset="0"/>
              <a:cs typeface="Times New Roman" panose="02020603050405020304" pitchFamily="18" charset="0"/>
            </a:endParaRPr>
          </a:p>
          <a:p>
            <a:r>
              <a:rPr lang="en-US" sz="2400" dirty="0">
                <a:solidFill>
                  <a:schemeClr val="bg1"/>
                </a:solidFill>
                <a:latin typeface="Times New Roman" panose="02020603050405020304" pitchFamily="18" charset="0"/>
                <a:cs typeface="Times New Roman" panose="02020603050405020304" pitchFamily="18" charset="0"/>
              </a:rPr>
              <a:t>Ahmad </a:t>
            </a:r>
            <a:r>
              <a:rPr lang="en-US" sz="2400" dirty="0" err="1">
                <a:solidFill>
                  <a:schemeClr val="bg1"/>
                </a:solidFill>
                <a:latin typeface="Times New Roman" panose="02020603050405020304" pitchFamily="18" charset="0"/>
                <a:cs typeface="Times New Roman" panose="02020603050405020304" pitchFamily="18" charset="0"/>
              </a:rPr>
              <a:t>Ghabbish</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5" name="Rounded Rectangle 14"/>
          <p:cNvSpPr/>
          <p:nvPr/>
        </p:nvSpPr>
        <p:spPr>
          <a:xfrm>
            <a:off x="10080702" y="5492236"/>
            <a:ext cx="3033132" cy="1296199"/>
          </a:xfrm>
          <a:prstGeom prst="round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r>
              <a:rPr lang="en-US" sz="2400" dirty="0">
                <a:solidFill>
                  <a:schemeClr val="bg1"/>
                </a:solidFill>
                <a:latin typeface="Times New Roman" panose="02020603050405020304" pitchFamily="18" charset="0"/>
                <a:cs typeface="Times New Roman" panose="02020603050405020304" pitchFamily="18" charset="0"/>
              </a:rPr>
              <a:t>Supervisor:</a:t>
            </a:r>
          </a:p>
          <a:p>
            <a:r>
              <a:rPr lang="en-US" sz="2400" dirty="0">
                <a:solidFill>
                  <a:schemeClr val="bg1"/>
                </a:solidFill>
                <a:latin typeface="Times New Roman" panose="02020603050405020304" pitchFamily="18" charset="0"/>
                <a:cs typeface="Times New Roman" panose="02020603050405020304" pitchFamily="18" charset="0"/>
              </a:rPr>
              <a:t> Prof. </a:t>
            </a:r>
            <a:r>
              <a:rPr lang="en-US" sz="2400" dirty="0" err="1">
                <a:solidFill>
                  <a:schemeClr val="bg1"/>
                </a:solidFill>
                <a:latin typeface="Times New Roman" panose="02020603050405020304" pitchFamily="18" charset="0"/>
                <a:cs typeface="Times New Roman" panose="02020603050405020304" pitchFamily="18" charset="0"/>
              </a:rPr>
              <a:t>Allam</a:t>
            </a:r>
            <a:r>
              <a:rPr lang="en-US" sz="2400" dirty="0">
                <a:solidFill>
                  <a:schemeClr val="bg1"/>
                </a:solidFill>
                <a:latin typeface="Times New Roman" panose="02020603050405020304" pitchFamily="18" charset="0"/>
                <a:cs typeface="Times New Roman" panose="02020603050405020304" pitchFamily="18" charset="0"/>
              </a:rPr>
              <a:t> </a:t>
            </a:r>
            <a:r>
              <a:rPr lang="en-US" sz="2400" dirty="0" err="1">
                <a:solidFill>
                  <a:schemeClr val="bg1"/>
                </a:solidFill>
                <a:latin typeface="Times New Roman" panose="02020603050405020304" pitchFamily="18" charset="0"/>
                <a:cs typeface="Times New Roman" panose="02020603050405020304" pitchFamily="18" charset="0"/>
              </a:rPr>
              <a:t>Mousa</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4282637" y="4546274"/>
            <a:ext cx="5006898" cy="64633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VR Earthquake Simulator</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2947" y="300083"/>
            <a:ext cx="3378820" cy="2724855"/>
          </a:xfrm>
          <a:prstGeom prst="rect">
            <a:avLst/>
          </a:prstGeom>
        </p:spPr>
      </p:pic>
    </p:spTree>
    <p:extLst>
      <p:ext uri="{BB962C8B-B14F-4D97-AF65-F5344CB8AC3E}">
        <p14:creationId xmlns:p14="http://schemas.microsoft.com/office/powerpoint/2010/main" val="301931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91440" y="-91440"/>
            <a:ext cx="14630400" cy="8229600"/>
          </a:xfrm>
          <a:prstGeom prst="rect">
            <a:avLst/>
          </a:prstGeom>
          <a:solidFill>
            <a:srgbClr val="0A081B">
              <a:alpha val="75000"/>
            </a:srgbClr>
          </a:solidFill>
          <a:ln/>
        </p:spPr>
      </p:sp>
      <p:sp>
        <p:nvSpPr>
          <p:cNvPr id="5" name="Text 1"/>
          <p:cNvSpPr/>
          <p:nvPr/>
        </p:nvSpPr>
        <p:spPr>
          <a:xfrm>
            <a:off x="6319599" y="2084784"/>
            <a:ext cx="7477601" cy="1666399"/>
          </a:xfrm>
          <a:prstGeom prst="rect">
            <a:avLst/>
          </a:prstGeom>
          <a:noFill/>
          <a:ln/>
        </p:spPr>
        <p:txBody>
          <a:bodyPr wrap="square" rtlCol="0" anchor="t"/>
          <a:lstStyle/>
          <a:p>
            <a:pPr marL="0" indent="0">
              <a:lnSpc>
                <a:spcPts val="6561"/>
              </a:lnSpc>
              <a:buNone/>
            </a:pPr>
            <a:endParaRPr lang="en-US" sz="5249" dirty="0">
              <a:latin typeface="Times New Roman" panose="02020603050405020304" pitchFamily="18" charset="0"/>
              <a:cs typeface="Times New Roman" panose="02020603050405020304" pitchFamily="18" charset="0"/>
            </a:endParaRPr>
          </a:p>
        </p:txBody>
      </p:sp>
      <p:sp>
        <p:nvSpPr>
          <p:cNvPr id="6" name="Text 2"/>
          <p:cNvSpPr/>
          <p:nvPr/>
        </p:nvSpPr>
        <p:spPr>
          <a:xfrm>
            <a:off x="6319599" y="4084439"/>
            <a:ext cx="7477601" cy="1421606"/>
          </a:xfrm>
          <a:prstGeom prst="rect">
            <a:avLst/>
          </a:prstGeom>
          <a:noFill/>
          <a:ln/>
        </p:spPr>
        <p:txBody>
          <a:bodyPr wrap="square" rtlCol="0" anchor="t"/>
          <a:lstStyle/>
          <a:p>
            <a:pPr algn="justLow">
              <a:lnSpc>
                <a:spcPts val="2799"/>
              </a:lnSpc>
            </a:pP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7" name="Shape 3"/>
          <p:cNvSpPr/>
          <p:nvPr/>
        </p:nvSpPr>
        <p:spPr>
          <a:xfrm>
            <a:off x="6319599" y="7411819"/>
            <a:ext cx="355402" cy="355402"/>
          </a:xfrm>
          <a:prstGeom prst="roundRect">
            <a:avLst>
              <a:gd name="adj" fmla="val 25726039"/>
            </a:avLst>
          </a:prstGeom>
          <a:noFill/>
          <a:ln w="7620">
            <a:solidFill>
              <a:srgbClr val="FFFFFF"/>
            </a:solidFill>
            <a:prstDash val="solid"/>
          </a:ln>
        </p:spPr>
      </p:sp>
      <p:sp>
        <p:nvSpPr>
          <p:cNvPr id="9" name="Text 4"/>
          <p:cNvSpPr/>
          <p:nvPr/>
        </p:nvSpPr>
        <p:spPr>
          <a:xfrm>
            <a:off x="6786086" y="5755958"/>
            <a:ext cx="3208734" cy="388858"/>
          </a:xfrm>
          <a:prstGeom prst="rect">
            <a:avLst/>
          </a:prstGeom>
          <a:noFill/>
          <a:ln/>
        </p:spPr>
        <p:txBody>
          <a:bodyPr wrap="none" rtlCol="0" anchor="t"/>
          <a:lstStyle/>
          <a:p>
            <a:pPr marL="0" indent="0" algn="l">
              <a:lnSpc>
                <a:spcPts val="3062"/>
              </a:lnSpc>
              <a:buNone/>
            </a:pPr>
            <a:endParaRPr lang="en-US" sz="2187" dirty="0"/>
          </a:p>
        </p:txBody>
      </p:sp>
      <p:sp>
        <p:nvSpPr>
          <p:cNvPr id="14" name="Rounded Rectangle 13"/>
          <p:cNvSpPr/>
          <p:nvPr/>
        </p:nvSpPr>
        <p:spPr>
          <a:xfrm>
            <a:off x="1238648" y="5311116"/>
            <a:ext cx="3568390" cy="1561170"/>
          </a:xfrm>
          <a:prstGeom prst="round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5" name="Rounded Rectangle 14"/>
          <p:cNvSpPr/>
          <p:nvPr/>
        </p:nvSpPr>
        <p:spPr>
          <a:xfrm>
            <a:off x="10080702" y="5492236"/>
            <a:ext cx="3033132" cy="1296199"/>
          </a:xfrm>
          <a:prstGeom prst="round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4" name="Rounded Rectangle 3"/>
          <p:cNvSpPr/>
          <p:nvPr/>
        </p:nvSpPr>
        <p:spPr>
          <a:xfrm>
            <a:off x="3233854" y="2029454"/>
            <a:ext cx="7426712" cy="3220045"/>
          </a:xfrm>
          <a:prstGeom prst="round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algn="ctr"/>
            <a:r>
              <a:rPr lang="en-US" sz="4800" spc="193" dirty="0">
                <a:solidFill>
                  <a:schemeClr val="bg1"/>
                </a:solidFill>
                <a:latin typeface="Times New Roman" panose="02020603050405020304" pitchFamily="18" charset="0"/>
                <a:cs typeface="Times New Roman" panose="02020603050405020304" pitchFamily="18" charset="0"/>
              </a:rPr>
              <a:t>Thank</a:t>
            </a:r>
            <a:r>
              <a:rPr lang="en-US" sz="4800" spc="40" dirty="0">
                <a:solidFill>
                  <a:schemeClr val="bg1"/>
                </a:solidFill>
                <a:latin typeface="Times New Roman" panose="02020603050405020304" pitchFamily="18" charset="0"/>
                <a:cs typeface="Times New Roman" panose="02020603050405020304" pitchFamily="18" charset="0"/>
              </a:rPr>
              <a:t> </a:t>
            </a:r>
            <a:r>
              <a:rPr lang="en-US" sz="4800" spc="-7" dirty="0">
                <a:solidFill>
                  <a:schemeClr val="bg1"/>
                </a:solidFill>
                <a:latin typeface="Times New Roman" panose="02020603050405020304" pitchFamily="18" charset="0"/>
                <a:cs typeface="Times New Roman" panose="02020603050405020304" pitchFamily="18" charset="0"/>
              </a:rPr>
              <a:t>you</a:t>
            </a:r>
            <a:endParaRPr lang="en-US" sz="48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96715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A081B">
              <a:alpha val="75000"/>
            </a:srgbClr>
          </a:solidFill>
          <a:ln/>
        </p:spPr>
      </p:sp>
      <p:pic>
        <p:nvPicPr>
          <p:cNvPr id="4" name="Image 1" descr="preencoded.png"/>
          <p:cNvPicPr>
            <a:picLocks noChangeAspect="1"/>
          </p:cNvPicPr>
          <p:nvPr/>
        </p:nvPicPr>
        <p:blipFill>
          <a:blip r:embed="rId4"/>
          <a:stretch>
            <a:fillRect/>
          </a:stretch>
        </p:blipFill>
        <p:spPr>
          <a:xfrm>
            <a:off x="0" y="0"/>
            <a:ext cx="5486400" cy="8229600"/>
          </a:xfrm>
          <a:prstGeom prst="rect">
            <a:avLst/>
          </a:prstGeom>
        </p:spPr>
      </p:pic>
      <p:sp>
        <p:nvSpPr>
          <p:cNvPr id="5" name="Text 1"/>
          <p:cNvSpPr/>
          <p:nvPr/>
        </p:nvSpPr>
        <p:spPr>
          <a:xfrm>
            <a:off x="6319599" y="2084784"/>
            <a:ext cx="7477601" cy="1666399"/>
          </a:xfrm>
          <a:prstGeom prst="rect">
            <a:avLst/>
          </a:prstGeom>
          <a:noFill/>
          <a:ln/>
        </p:spPr>
        <p:txBody>
          <a:bodyPr wrap="square" rtlCol="0" anchor="t"/>
          <a:lstStyle/>
          <a:p>
            <a:pPr marL="0" indent="0">
              <a:lnSpc>
                <a:spcPts val="6561"/>
              </a:lnSpc>
              <a:buNone/>
            </a:pPr>
            <a:r>
              <a:rPr lang="en-US" sz="5249" b="1" dirty="0">
                <a:solidFill>
                  <a:srgbClr val="F0FCFF"/>
                </a:solidFill>
                <a:latin typeface="Times New Roman" panose="02020603050405020304" pitchFamily="18" charset="0"/>
                <a:ea typeface="Spline Sans" pitchFamily="34" charset="-122"/>
                <a:cs typeface="Times New Roman" panose="02020603050405020304" pitchFamily="18" charset="0"/>
              </a:rPr>
              <a:t>Introduction to Virtual Reality</a:t>
            </a:r>
            <a:endParaRPr lang="en-US" sz="5249" dirty="0">
              <a:latin typeface="Times New Roman" panose="02020603050405020304" pitchFamily="18" charset="0"/>
              <a:cs typeface="Times New Roman" panose="02020603050405020304" pitchFamily="18" charset="0"/>
            </a:endParaRPr>
          </a:p>
        </p:txBody>
      </p:sp>
      <p:sp>
        <p:nvSpPr>
          <p:cNvPr id="6" name="Text 2"/>
          <p:cNvSpPr/>
          <p:nvPr/>
        </p:nvSpPr>
        <p:spPr>
          <a:xfrm>
            <a:off x="6319599" y="4084439"/>
            <a:ext cx="7477601" cy="1421606"/>
          </a:xfrm>
          <a:prstGeom prst="rect">
            <a:avLst/>
          </a:prstGeom>
          <a:noFill/>
          <a:ln/>
        </p:spPr>
        <p:txBody>
          <a:bodyPr wrap="square" rtlCol="0" anchor="t"/>
          <a:lstStyle/>
          <a:p>
            <a:pPr algn="justLow">
              <a:lnSpc>
                <a:spcPts val="2799"/>
              </a:lnSpc>
            </a:pPr>
            <a:r>
              <a:rPr lang="en-US" sz="2000" dirty="0">
                <a:solidFill>
                  <a:schemeClr val="bg1"/>
                </a:solidFill>
                <a:latin typeface="Times New Roman" panose="02020603050405020304" pitchFamily="18" charset="0"/>
                <a:cs typeface="Times New Roman" panose="02020603050405020304" pitchFamily="18" charset="0"/>
              </a:rPr>
              <a:t>Virtual reality is the technology that teleports you to an immersive 3D environment. It can be designed for human interaction for specific reasons in order to create experiences not otherwise possible.</a:t>
            </a:r>
          </a:p>
        </p:txBody>
      </p:sp>
      <p:sp>
        <p:nvSpPr>
          <p:cNvPr id="7" name="Shape 3"/>
          <p:cNvSpPr/>
          <p:nvPr/>
        </p:nvSpPr>
        <p:spPr>
          <a:xfrm>
            <a:off x="6319599" y="5772626"/>
            <a:ext cx="355402" cy="355402"/>
          </a:xfrm>
          <a:prstGeom prst="roundRect">
            <a:avLst>
              <a:gd name="adj" fmla="val 25726039"/>
            </a:avLst>
          </a:prstGeom>
          <a:noFill/>
          <a:ln w="7620">
            <a:solidFill>
              <a:srgbClr val="FFFFFF"/>
            </a:solidFill>
            <a:prstDash val="solid"/>
          </a:ln>
        </p:spPr>
      </p:sp>
      <p:sp>
        <p:nvSpPr>
          <p:cNvPr id="9" name="Text 4"/>
          <p:cNvSpPr/>
          <p:nvPr/>
        </p:nvSpPr>
        <p:spPr>
          <a:xfrm>
            <a:off x="6786086" y="5755958"/>
            <a:ext cx="3208734" cy="388858"/>
          </a:xfrm>
          <a:prstGeom prst="rect">
            <a:avLst/>
          </a:prstGeom>
          <a:noFill/>
          <a:ln/>
        </p:spPr>
        <p:txBody>
          <a:bodyPr wrap="none" rtlCol="0" anchor="t"/>
          <a:lstStyle/>
          <a:p>
            <a:pPr marL="0" indent="0" algn="l">
              <a:lnSpc>
                <a:spcPts val="3062"/>
              </a:lnSpc>
              <a:buNone/>
            </a:pPr>
            <a:endParaRPr lang="en-US" sz="2187"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A081B">
              <a:alpha val="75000"/>
            </a:srgbClr>
          </a:solidFill>
          <a:ln/>
        </p:spPr>
      </p:sp>
      <p:sp>
        <p:nvSpPr>
          <p:cNvPr id="4" name="Text 1"/>
          <p:cNvSpPr/>
          <p:nvPr/>
        </p:nvSpPr>
        <p:spPr>
          <a:xfrm>
            <a:off x="2512864" y="698595"/>
            <a:ext cx="9381649" cy="1388745"/>
          </a:xfrm>
          <a:prstGeom prst="rect">
            <a:avLst/>
          </a:prstGeom>
          <a:noFill/>
          <a:ln/>
        </p:spPr>
        <p:txBody>
          <a:bodyPr wrap="square" rtlCol="0" anchor="t"/>
          <a:lstStyle/>
          <a:p>
            <a:pPr marL="0" indent="0">
              <a:lnSpc>
                <a:spcPts val="5468"/>
              </a:lnSpc>
              <a:buNone/>
            </a:pPr>
            <a:r>
              <a:rPr lang="en-US" sz="4374" b="1" dirty="0">
                <a:solidFill>
                  <a:srgbClr val="F0FCFF"/>
                </a:solidFill>
                <a:latin typeface="Times New Roman" panose="02020603050405020304" pitchFamily="18" charset="0"/>
                <a:ea typeface="Spline Sans" pitchFamily="34" charset="-122"/>
                <a:cs typeface="Times New Roman" panose="02020603050405020304" pitchFamily="18" charset="0"/>
              </a:rPr>
              <a:t>Overview of VR Earthquake Simulation</a:t>
            </a:r>
            <a:endParaRPr lang="en-US" sz="4374" dirty="0">
              <a:latin typeface="Times New Roman" panose="02020603050405020304" pitchFamily="18" charset="0"/>
              <a:cs typeface="Times New Roman" panose="02020603050405020304" pitchFamily="18" charset="0"/>
            </a:endParaRPr>
          </a:p>
        </p:txBody>
      </p:sp>
      <p:sp>
        <p:nvSpPr>
          <p:cNvPr id="5" name="Text 2"/>
          <p:cNvSpPr/>
          <p:nvPr/>
        </p:nvSpPr>
        <p:spPr>
          <a:xfrm>
            <a:off x="2624376" y="2471517"/>
            <a:ext cx="2221944" cy="347186"/>
          </a:xfrm>
          <a:prstGeom prst="rect">
            <a:avLst/>
          </a:prstGeom>
          <a:noFill/>
          <a:ln/>
        </p:spPr>
        <p:txBody>
          <a:bodyPr wrap="none" rtlCol="0" anchor="t"/>
          <a:lstStyle/>
          <a:p>
            <a:pPr marL="0" indent="0">
              <a:lnSpc>
                <a:spcPts val="2734"/>
              </a:lnSpc>
              <a:buNone/>
            </a:pPr>
            <a:r>
              <a:rPr lang="en-US" sz="2187" b="1" dirty="0">
                <a:solidFill>
                  <a:srgbClr val="F0FCFF"/>
                </a:solidFill>
                <a:latin typeface="Spline Sans" pitchFamily="34" charset="0"/>
                <a:ea typeface="Spline Sans" pitchFamily="34" charset="-122"/>
                <a:cs typeface="Spline Sans" pitchFamily="34" charset="-120"/>
              </a:rPr>
              <a:t> </a:t>
            </a:r>
            <a:r>
              <a:rPr lang="en-US" sz="2187" b="1" dirty="0">
                <a:solidFill>
                  <a:srgbClr val="F0FCFF"/>
                </a:solidFill>
                <a:latin typeface="Times New Roman" panose="02020603050405020304" pitchFamily="18" charset="0"/>
                <a:ea typeface="Spline Sans" pitchFamily="34" charset="-122"/>
                <a:cs typeface="Times New Roman" panose="02020603050405020304" pitchFamily="18" charset="0"/>
              </a:rPr>
              <a:t>SG-IVRE</a:t>
            </a:r>
            <a:endParaRPr lang="en-US" sz="2187" dirty="0">
              <a:latin typeface="Times New Roman" panose="02020603050405020304" pitchFamily="18" charset="0"/>
              <a:cs typeface="Times New Roman" panose="02020603050405020304" pitchFamily="18" charset="0"/>
            </a:endParaRPr>
          </a:p>
        </p:txBody>
      </p:sp>
      <p:sp>
        <p:nvSpPr>
          <p:cNvPr id="6" name="Text 3"/>
          <p:cNvSpPr/>
          <p:nvPr/>
        </p:nvSpPr>
        <p:spPr>
          <a:xfrm>
            <a:off x="2636401" y="3253878"/>
            <a:ext cx="3965121" cy="4663487"/>
          </a:xfrm>
          <a:prstGeom prst="rect">
            <a:avLst/>
          </a:prstGeom>
          <a:noFill/>
          <a:ln/>
        </p:spPr>
        <p:txBody>
          <a:bodyPr wrap="square" rtlCol="0" anchor="t"/>
          <a:lstStyle/>
          <a:p>
            <a:pPr algn="justLow"/>
            <a:r>
              <a:rPr lang="en-US" dirty="0">
                <a:solidFill>
                  <a:schemeClr val="bg1"/>
                </a:solidFill>
                <a:latin typeface="Times New Roman" panose="02020603050405020304" pitchFamily="18" charset="0"/>
                <a:cs typeface="Times New Roman" panose="02020603050405020304" pitchFamily="18" charset="0"/>
              </a:rPr>
              <a:t>Serious games are a new learning medium that holds a special interest for simulation. While they are not a simulation modality per se, they are a way to conceive a simulation activity by emphasizing the educational value of play. Serious games can apply as much to immersive simulation (especially VR simulation) as to procedural simulation</a:t>
            </a:r>
          </a:p>
          <a:p>
            <a:endParaRPr lang="en-US" dirty="0">
              <a:solidFill>
                <a:schemeClr val="bg1"/>
              </a:solidFill>
              <a:latin typeface="Times New Roman" panose="02020603050405020304" pitchFamily="18" charset="0"/>
              <a:cs typeface="Times New Roman" panose="02020603050405020304" pitchFamily="18" charset="0"/>
            </a:endParaRPr>
          </a:p>
          <a:p>
            <a:pPr algn="justLow"/>
            <a:r>
              <a:rPr lang="en-US" dirty="0">
                <a:solidFill>
                  <a:schemeClr val="bg1"/>
                </a:solidFill>
                <a:latin typeface="Times New Roman" panose="02020603050405020304" pitchFamily="18" charset="0"/>
                <a:cs typeface="Times New Roman" panose="02020603050405020304" pitchFamily="18" charset="0"/>
              </a:rPr>
              <a:t>VR earthquake simulations offer an engaging and realistic experience, allowing users to better comprehend the </a:t>
            </a:r>
            <a:r>
              <a:rPr lang="en-IL" dirty="0">
                <a:solidFill>
                  <a:schemeClr val="bg1"/>
                </a:solidFill>
                <a:latin typeface="Times New Roman" panose="02020603050405020304" pitchFamily="18" charset="0"/>
                <a:cs typeface="Times New Roman" panose="02020603050405020304" pitchFamily="18" charset="0"/>
              </a:rPr>
              <a:t>b</a:t>
            </a:r>
            <a:r>
              <a:rPr lang="en-US" dirty="0">
                <a:solidFill>
                  <a:schemeClr val="bg1"/>
                </a:solidFill>
                <a:latin typeface="Times New Roman" panose="02020603050405020304" pitchFamily="18" charset="0"/>
                <a:cs typeface="Times New Roman" panose="02020603050405020304" pitchFamily="18" charset="0"/>
              </a:rPr>
              <a:t>e</a:t>
            </a:r>
            <a:r>
              <a:rPr lang="en-IL" dirty="0">
                <a:solidFill>
                  <a:schemeClr val="bg1"/>
                </a:solidFill>
                <a:latin typeface="Times New Roman" panose="02020603050405020304" pitchFamily="18" charset="0"/>
                <a:cs typeface="Times New Roman" panose="02020603050405020304" pitchFamily="18" charset="0"/>
              </a:rPr>
              <a:t>h</a:t>
            </a:r>
            <a:r>
              <a:rPr lang="en-US" dirty="0">
                <a:solidFill>
                  <a:schemeClr val="bg1"/>
                </a:solidFill>
                <a:latin typeface="Times New Roman" panose="02020603050405020304" pitchFamily="18" charset="0"/>
                <a:cs typeface="Times New Roman" panose="02020603050405020304" pitchFamily="18" charset="0"/>
              </a:rPr>
              <a:t>a</a:t>
            </a:r>
            <a:r>
              <a:rPr lang="en-IL" dirty="0">
                <a:solidFill>
                  <a:schemeClr val="bg1"/>
                </a:solidFill>
                <a:latin typeface="Times New Roman" panose="02020603050405020304" pitchFamily="18" charset="0"/>
                <a:cs typeface="Times New Roman" panose="02020603050405020304" pitchFamily="18" charset="0"/>
              </a:rPr>
              <a:t>v</a:t>
            </a:r>
            <a:r>
              <a:rPr lang="en-US" dirty="0" err="1">
                <a:solidFill>
                  <a:schemeClr val="bg1"/>
                </a:solidFill>
                <a:latin typeface="Times New Roman" panose="02020603050405020304" pitchFamily="18" charset="0"/>
                <a:cs typeface="Times New Roman" panose="02020603050405020304" pitchFamily="18" charset="0"/>
              </a:rPr>
              <a:t>i</a:t>
            </a:r>
            <a:r>
              <a:rPr lang="en-IL" dirty="0">
                <a:solidFill>
                  <a:schemeClr val="bg1"/>
                </a:solidFill>
                <a:latin typeface="Times New Roman" panose="02020603050405020304" pitchFamily="18" charset="0"/>
                <a:cs typeface="Times New Roman" panose="02020603050405020304" pitchFamily="18" charset="0"/>
              </a:rPr>
              <a:t>o</a:t>
            </a:r>
            <a:r>
              <a:rPr lang="en-US" dirty="0">
                <a:solidFill>
                  <a:schemeClr val="bg1"/>
                </a:solidFill>
                <a:latin typeface="Times New Roman" panose="02020603050405020304" pitchFamily="18" charset="0"/>
                <a:cs typeface="Times New Roman" panose="02020603050405020304" pitchFamily="18" charset="0"/>
              </a:rPr>
              <a:t>r of </a:t>
            </a:r>
            <a:r>
              <a:rPr lang="en-IL" dirty="0">
                <a:solidFill>
                  <a:schemeClr val="bg1"/>
                </a:solidFill>
                <a:latin typeface="Times New Roman" panose="02020603050405020304" pitchFamily="18" charset="0"/>
                <a:cs typeface="Times New Roman" panose="02020603050405020304" pitchFamily="18" charset="0"/>
              </a:rPr>
              <a:t>h</a:t>
            </a:r>
            <a:r>
              <a:rPr lang="en-US" dirty="0">
                <a:solidFill>
                  <a:schemeClr val="bg1"/>
                </a:solidFill>
                <a:latin typeface="Times New Roman" panose="02020603050405020304" pitchFamily="18" charset="0"/>
                <a:cs typeface="Times New Roman" panose="02020603050405020304" pitchFamily="18" charset="0"/>
              </a:rPr>
              <a:t>u</a:t>
            </a:r>
            <a:r>
              <a:rPr lang="en-IL" dirty="0">
                <a:solidFill>
                  <a:schemeClr val="bg1"/>
                </a:solidFill>
                <a:latin typeface="Times New Roman" panose="02020603050405020304" pitchFamily="18" charset="0"/>
                <a:cs typeface="Times New Roman" panose="02020603050405020304" pitchFamily="18" charset="0"/>
              </a:rPr>
              <a:t>m</a:t>
            </a:r>
            <a:r>
              <a:rPr lang="en-US" dirty="0">
                <a:solidFill>
                  <a:schemeClr val="bg1"/>
                </a:solidFill>
                <a:latin typeface="Times New Roman" panose="02020603050405020304" pitchFamily="18" charset="0"/>
                <a:cs typeface="Times New Roman" panose="02020603050405020304" pitchFamily="18" charset="0"/>
              </a:rPr>
              <a:t>a</a:t>
            </a:r>
            <a:r>
              <a:rPr lang="en-IL" dirty="0">
                <a:solidFill>
                  <a:schemeClr val="bg1"/>
                </a:solidFill>
                <a:latin typeface="Times New Roman" panose="02020603050405020304" pitchFamily="18" charset="0"/>
                <a:cs typeface="Times New Roman" panose="02020603050405020304" pitchFamily="18" charset="0"/>
              </a:rPr>
              <a:t>n</a:t>
            </a:r>
            <a:r>
              <a:rPr lang="en-US" dirty="0">
                <a:solidFill>
                  <a:schemeClr val="bg1"/>
                </a:solidFill>
                <a:latin typeface="Times New Roman" panose="02020603050405020304" pitchFamily="18" charset="0"/>
                <a:cs typeface="Times New Roman" panose="02020603050405020304" pitchFamily="18" charset="0"/>
              </a:rPr>
              <a:t>s during earthquakes.</a:t>
            </a:r>
          </a:p>
          <a:p>
            <a:endParaRPr lang="en-US" dirty="0">
              <a:solidFill>
                <a:schemeClr val="bg1"/>
              </a:solidFill>
            </a:endParaRPr>
          </a:p>
        </p:txBody>
      </p:sp>
      <p:sp>
        <p:nvSpPr>
          <p:cNvPr id="7" name="Text 4"/>
          <p:cNvSpPr/>
          <p:nvPr/>
        </p:nvSpPr>
        <p:spPr>
          <a:xfrm>
            <a:off x="7593806" y="2471517"/>
            <a:ext cx="2221944" cy="347186"/>
          </a:xfrm>
          <a:prstGeom prst="rect">
            <a:avLst/>
          </a:prstGeom>
          <a:noFill/>
          <a:ln/>
        </p:spPr>
        <p:txBody>
          <a:bodyPr wrap="none" rtlCol="0" anchor="t"/>
          <a:lstStyle/>
          <a:p>
            <a:pPr marL="0" indent="0">
              <a:lnSpc>
                <a:spcPts val="2734"/>
              </a:lnSpc>
              <a:buNone/>
            </a:pPr>
            <a:r>
              <a:rPr lang="en-US" sz="2187" b="1" dirty="0">
                <a:solidFill>
                  <a:srgbClr val="F0FCFF"/>
                </a:solidFill>
                <a:latin typeface="Times New Roman" panose="02020603050405020304" pitchFamily="18" charset="0"/>
                <a:ea typeface="Spline Sans" pitchFamily="34" charset="-122"/>
                <a:cs typeface="Times New Roman" panose="02020603050405020304" pitchFamily="18" charset="0"/>
              </a:rPr>
              <a:t>Educational Tool</a:t>
            </a:r>
            <a:endParaRPr lang="en-US" sz="2187" dirty="0">
              <a:latin typeface="Times New Roman" panose="02020603050405020304" pitchFamily="18" charset="0"/>
              <a:cs typeface="Times New Roman" panose="02020603050405020304" pitchFamily="18" charset="0"/>
            </a:endParaRPr>
          </a:p>
        </p:txBody>
      </p:sp>
      <p:sp>
        <p:nvSpPr>
          <p:cNvPr id="8" name="Text 5"/>
          <p:cNvSpPr/>
          <p:nvPr/>
        </p:nvSpPr>
        <p:spPr>
          <a:xfrm>
            <a:off x="7605831" y="3314329"/>
            <a:ext cx="4419838" cy="3434616"/>
          </a:xfrm>
          <a:prstGeom prst="rect">
            <a:avLst/>
          </a:prstGeom>
          <a:noFill/>
          <a:ln/>
        </p:spPr>
        <p:txBody>
          <a:bodyPr wrap="square" rtlCol="0" anchor="t"/>
          <a:lstStyle/>
          <a:p>
            <a:pPr algn="justLow"/>
            <a:r>
              <a:rPr lang="en-US" dirty="0">
                <a:solidFill>
                  <a:schemeClr val="bg1"/>
                </a:solidFill>
                <a:latin typeface="Times New Roman" panose="02020603050405020304" pitchFamily="18" charset="0"/>
                <a:cs typeface="Times New Roman" panose="02020603050405020304" pitchFamily="18" charset="0"/>
              </a:rPr>
              <a:t>Education is another area where it is very useful. </a:t>
            </a:r>
            <a:r>
              <a:rPr lang="en-US" b="1" dirty="0">
                <a:solidFill>
                  <a:schemeClr val="bg1"/>
                </a:solidFill>
                <a:latin typeface="Times New Roman" panose="02020603050405020304" pitchFamily="18" charset="0"/>
                <a:cs typeface="Times New Roman" panose="02020603050405020304" pitchFamily="18" charset="0"/>
              </a:rPr>
              <a:t>It is used to recreate complex or dangerous educational scenarios in safe and controlled environments.</a:t>
            </a:r>
            <a:r>
              <a:rPr lang="en-US" dirty="0">
                <a:solidFill>
                  <a:schemeClr val="bg1"/>
                </a:solidFill>
                <a:latin typeface="Times New Roman" panose="02020603050405020304" pitchFamily="18" charset="0"/>
                <a:cs typeface="Times New Roman" panose="02020603050405020304" pitchFamily="18" charset="0"/>
              </a:rPr>
              <a:t> For example, medical students can practice virtual surgeries, and pilots can train in highly realistic flight simulators. Thus, immersive virtual reality improves knowledge retention</a:t>
            </a:r>
            <a:r>
              <a:rPr lang="en-US" u="sng" dirty="0">
                <a:solidFill>
                  <a:schemeClr val="bg1"/>
                </a:solidFill>
                <a:latin typeface="Times New Roman" panose="02020603050405020304" pitchFamily="18" charset="0"/>
                <a:cs typeface="Times New Roman" panose="02020603050405020304" pitchFamily="18" charset="0"/>
                <a:hlinkClick r:id="rId4"/>
              </a:rPr>
              <a:t> </a:t>
            </a:r>
            <a:r>
              <a:rPr lang="en-US" dirty="0">
                <a:solidFill>
                  <a:schemeClr val="bg1"/>
                </a:solidFill>
                <a:latin typeface="Times New Roman" panose="02020603050405020304" pitchFamily="18" charset="0"/>
                <a:cs typeface="Times New Roman" panose="02020603050405020304" pitchFamily="18" charset="0"/>
              </a:rPr>
              <a:t>and the acquisition of practical skills in an interactive and risk-free environment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A081B">
              <a:alpha val="75000"/>
            </a:srgbClr>
          </a:solidFill>
          <a:ln/>
        </p:spPr>
      </p:sp>
      <p:pic>
        <p:nvPicPr>
          <p:cNvPr id="4" name="Image 1" descr="preencoded.png"/>
          <p:cNvPicPr>
            <a:picLocks noChangeAspect="1"/>
          </p:cNvPicPr>
          <p:nvPr/>
        </p:nvPicPr>
        <p:blipFill>
          <a:blip r:embed="rId4"/>
          <a:stretch>
            <a:fillRect/>
          </a:stretch>
        </p:blipFill>
        <p:spPr>
          <a:xfrm>
            <a:off x="0" y="0"/>
            <a:ext cx="14630400" cy="8229600"/>
          </a:xfrm>
          <a:prstGeom prst="rect">
            <a:avLst/>
          </a:prstGeom>
        </p:spPr>
      </p:pic>
      <p:sp>
        <p:nvSpPr>
          <p:cNvPr id="5" name="Shape 1"/>
          <p:cNvSpPr/>
          <p:nvPr/>
        </p:nvSpPr>
        <p:spPr>
          <a:xfrm>
            <a:off x="0" y="0"/>
            <a:ext cx="14630400" cy="8229600"/>
          </a:xfrm>
          <a:prstGeom prst="rect">
            <a:avLst/>
          </a:prstGeom>
          <a:solidFill>
            <a:srgbClr val="0A081B">
              <a:alpha val="80000"/>
            </a:srgbClr>
          </a:solidFill>
          <a:ln/>
        </p:spPr>
      </p:sp>
      <p:sp>
        <p:nvSpPr>
          <p:cNvPr id="6" name="Text 2"/>
          <p:cNvSpPr/>
          <p:nvPr/>
        </p:nvSpPr>
        <p:spPr>
          <a:xfrm>
            <a:off x="2624377" y="2524958"/>
            <a:ext cx="9162462" cy="708896"/>
          </a:xfrm>
          <a:prstGeom prst="rect">
            <a:avLst/>
          </a:prstGeom>
          <a:noFill/>
          <a:ln/>
        </p:spPr>
        <p:txBody>
          <a:bodyPr wrap="none" rtlCol="0" anchor="t"/>
          <a:lstStyle/>
          <a:p>
            <a:pPr marL="0" indent="0">
              <a:lnSpc>
                <a:spcPts val="5468"/>
              </a:lnSpc>
              <a:buNone/>
            </a:pPr>
            <a:r>
              <a:rPr lang="en-US" sz="4374" b="1" dirty="0">
                <a:solidFill>
                  <a:srgbClr val="F0FCFF"/>
                </a:solidFill>
                <a:latin typeface="Times New Roman" panose="02020603050405020304" pitchFamily="18" charset="0"/>
                <a:ea typeface="Spline Sans" pitchFamily="34" charset="-122"/>
                <a:cs typeface="Times New Roman" panose="02020603050405020304" pitchFamily="18" charset="0"/>
              </a:rPr>
              <a:t>Designing 3D model Using 3D Max</a:t>
            </a:r>
            <a:endParaRPr lang="en-US" sz="4374" dirty="0">
              <a:latin typeface="Times New Roman" panose="02020603050405020304" pitchFamily="18" charset="0"/>
              <a:cs typeface="Times New Roman" panose="02020603050405020304" pitchFamily="18" charset="0"/>
            </a:endParaRPr>
          </a:p>
        </p:txBody>
      </p:sp>
      <p:sp>
        <p:nvSpPr>
          <p:cNvPr id="7" name="Shape 3"/>
          <p:cNvSpPr/>
          <p:nvPr/>
        </p:nvSpPr>
        <p:spPr>
          <a:xfrm>
            <a:off x="2624376" y="3726180"/>
            <a:ext cx="499943" cy="499943"/>
          </a:xfrm>
          <a:prstGeom prst="roundRect">
            <a:avLst>
              <a:gd name="adj" fmla="val 80001"/>
            </a:avLst>
          </a:prstGeom>
          <a:solidFill>
            <a:srgbClr val="0A081B"/>
          </a:solidFill>
          <a:ln w="27742">
            <a:solidFill>
              <a:srgbClr val="16FFBB"/>
            </a:solidFill>
            <a:prstDash val="solid"/>
          </a:ln>
        </p:spPr>
      </p:sp>
      <p:sp>
        <p:nvSpPr>
          <p:cNvPr id="8" name="Text 4"/>
          <p:cNvSpPr/>
          <p:nvPr/>
        </p:nvSpPr>
        <p:spPr>
          <a:xfrm>
            <a:off x="2802255" y="3767852"/>
            <a:ext cx="144185" cy="416481"/>
          </a:xfrm>
          <a:prstGeom prst="rect">
            <a:avLst/>
          </a:prstGeom>
          <a:noFill/>
          <a:ln/>
        </p:spPr>
        <p:txBody>
          <a:bodyPr wrap="none" rtlCol="0" anchor="t"/>
          <a:lstStyle/>
          <a:p>
            <a:pPr marL="0" indent="0" algn="ctr">
              <a:lnSpc>
                <a:spcPts val="3281"/>
              </a:lnSpc>
              <a:buNone/>
            </a:pPr>
            <a:r>
              <a:rPr lang="en-US" sz="2624" b="1" dirty="0">
                <a:solidFill>
                  <a:srgbClr val="16FFBB"/>
                </a:solidFill>
                <a:latin typeface="Spline Sans" pitchFamily="34" charset="0"/>
                <a:ea typeface="Spline Sans" pitchFamily="34" charset="-122"/>
                <a:cs typeface="Spline Sans" pitchFamily="34" charset="-120"/>
              </a:rPr>
              <a:t>1</a:t>
            </a:r>
            <a:endParaRPr lang="en-US" sz="2624" dirty="0"/>
          </a:p>
        </p:txBody>
      </p:sp>
      <p:sp>
        <p:nvSpPr>
          <p:cNvPr id="9" name="Text 5"/>
          <p:cNvSpPr/>
          <p:nvPr/>
        </p:nvSpPr>
        <p:spPr>
          <a:xfrm>
            <a:off x="3346489" y="3802499"/>
            <a:ext cx="2552505" cy="347186"/>
          </a:xfrm>
          <a:prstGeom prst="rect">
            <a:avLst/>
          </a:prstGeom>
          <a:noFill/>
          <a:ln/>
        </p:spPr>
        <p:txBody>
          <a:bodyPr wrap="none" rtlCol="0" anchor="t"/>
          <a:lstStyle/>
          <a:p>
            <a:pPr marL="0" indent="0">
              <a:lnSpc>
                <a:spcPts val="2734"/>
              </a:lnSpc>
              <a:buNone/>
            </a:pPr>
            <a:r>
              <a:rPr lang="en-US" sz="2187" b="1" dirty="0">
                <a:solidFill>
                  <a:srgbClr val="16FFBB"/>
                </a:solidFill>
                <a:latin typeface="Times New Roman" panose="02020603050405020304" pitchFamily="18" charset="0"/>
                <a:ea typeface="Spline Sans" pitchFamily="34" charset="-122"/>
                <a:cs typeface="Times New Roman" panose="02020603050405020304" pitchFamily="18" charset="0"/>
              </a:rPr>
              <a:t>Enhanced Realism</a:t>
            </a:r>
            <a:endParaRPr lang="en-US" sz="2187" dirty="0">
              <a:latin typeface="Times New Roman" panose="02020603050405020304" pitchFamily="18" charset="0"/>
              <a:cs typeface="Times New Roman" panose="02020603050405020304" pitchFamily="18" charset="0"/>
            </a:endParaRPr>
          </a:p>
        </p:txBody>
      </p:sp>
      <p:sp>
        <p:nvSpPr>
          <p:cNvPr id="10" name="Text 6"/>
          <p:cNvSpPr/>
          <p:nvPr/>
        </p:nvSpPr>
        <p:spPr>
          <a:xfrm>
            <a:off x="3346490" y="4282916"/>
            <a:ext cx="3857625" cy="1066205"/>
          </a:xfrm>
          <a:prstGeom prst="rect">
            <a:avLst/>
          </a:prstGeom>
          <a:noFill/>
          <a:ln/>
        </p:spPr>
        <p:txBody>
          <a:bodyPr wrap="square" rtlCol="0" anchor="t"/>
          <a:lstStyle/>
          <a:p>
            <a:pPr marL="0" indent="0">
              <a:lnSpc>
                <a:spcPts val="2799"/>
              </a:lnSpc>
              <a:buNone/>
            </a:pPr>
            <a:r>
              <a:rPr lang="en-US" dirty="0">
                <a:solidFill>
                  <a:srgbClr val="E0E4E6"/>
                </a:solidFill>
                <a:latin typeface="Times New Roman" panose="02020603050405020304" pitchFamily="18" charset="0"/>
                <a:ea typeface="Barlow" pitchFamily="34" charset="-122"/>
                <a:cs typeface="Times New Roman" panose="02020603050405020304" pitchFamily="18" charset="0"/>
              </a:rPr>
              <a:t>3D Max software enables the creation of visually stunning and accurate simulation environments.</a:t>
            </a:r>
            <a:endParaRPr lang="en-US" dirty="0">
              <a:latin typeface="Times New Roman" panose="02020603050405020304" pitchFamily="18" charset="0"/>
              <a:cs typeface="Times New Roman" panose="02020603050405020304" pitchFamily="18" charset="0"/>
            </a:endParaRPr>
          </a:p>
        </p:txBody>
      </p:sp>
      <p:sp>
        <p:nvSpPr>
          <p:cNvPr id="11" name="Shape 7"/>
          <p:cNvSpPr/>
          <p:nvPr/>
        </p:nvSpPr>
        <p:spPr>
          <a:xfrm>
            <a:off x="7426285" y="3726180"/>
            <a:ext cx="499943" cy="499943"/>
          </a:xfrm>
          <a:prstGeom prst="roundRect">
            <a:avLst>
              <a:gd name="adj" fmla="val 80001"/>
            </a:avLst>
          </a:prstGeom>
          <a:solidFill>
            <a:srgbClr val="0A081B"/>
          </a:solidFill>
          <a:ln w="27742">
            <a:solidFill>
              <a:srgbClr val="29DDDA"/>
            </a:solidFill>
            <a:prstDash val="solid"/>
          </a:ln>
        </p:spPr>
      </p:sp>
      <p:sp>
        <p:nvSpPr>
          <p:cNvPr id="12" name="Text 8"/>
          <p:cNvSpPr/>
          <p:nvPr/>
        </p:nvSpPr>
        <p:spPr>
          <a:xfrm>
            <a:off x="7583567" y="3767852"/>
            <a:ext cx="185380" cy="416481"/>
          </a:xfrm>
          <a:prstGeom prst="rect">
            <a:avLst/>
          </a:prstGeom>
          <a:noFill/>
          <a:ln/>
        </p:spPr>
        <p:txBody>
          <a:bodyPr wrap="none" rtlCol="0" anchor="t"/>
          <a:lstStyle/>
          <a:p>
            <a:pPr marL="0" indent="0" algn="ctr">
              <a:lnSpc>
                <a:spcPts val="3281"/>
              </a:lnSpc>
              <a:buNone/>
            </a:pPr>
            <a:r>
              <a:rPr lang="en-US" sz="2624" b="1" dirty="0">
                <a:solidFill>
                  <a:srgbClr val="29DDDA"/>
                </a:solidFill>
                <a:latin typeface="Spline Sans" pitchFamily="34" charset="0"/>
                <a:ea typeface="Spline Sans" pitchFamily="34" charset="-122"/>
                <a:cs typeface="Spline Sans" pitchFamily="34" charset="-120"/>
              </a:rPr>
              <a:t>2</a:t>
            </a:r>
            <a:endParaRPr lang="en-US" sz="2624" dirty="0"/>
          </a:p>
        </p:txBody>
      </p:sp>
      <p:sp>
        <p:nvSpPr>
          <p:cNvPr id="13" name="Text 9"/>
          <p:cNvSpPr/>
          <p:nvPr/>
        </p:nvSpPr>
        <p:spPr>
          <a:xfrm>
            <a:off x="8148399" y="3802499"/>
            <a:ext cx="2221944" cy="347186"/>
          </a:xfrm>
          <a:prstGeom prst="rect">
            <a:avLst/>
          </a:prstGeom>
          <a:noFill/>
          <a:ln/>
        </p:spPr>
        <p:txBody>
          <a:bodyPr wrap="none" rtlCol="0" anchor="t"/>
          <a:lstStyle/>
          <a:p>
            <a:pPr marL="0" indent="0">
              <a:lnSpc>
                <a:spcPts val="2734"/>
              </a:lnSpc>
              <a:buNone/>
            </a:pPr>
            <a:r>
              <a:rPr lang="en-US" sz="2187" b="1" dirty="0">
                <a:solidFill>
                  <a:srgbClr val="29DDDA"/>
                </a:solidFill>
                <a:latin typeface="Spline Sans" pitchFamily="34" charset="0"/>
                <a:ea typeface="Spline Sans" pitchFamily="34" charset="-122"/>
                <a:cs typeface="Spline Sans" pitchFamily="34" charset="-120"/>
              </a:rPr>
              <a:t>simple software </a:t>
            </a:r>
            <a:endParaRPr lang="en-US" sz="2187" dirty="0"/>
          </a:p>
        </p:txBody>
      </p:sp>
      <p:sp>
        <p:nvSpPr>
          <p:cNvPr id="14" name="Text 10"/>
          <p:cNvSpPr/>
          <p:nvPr/>
        </p:nvSpPr>
        <p:spPr>
          <a:xfrm>
            <a:off x="8148399" y="4282916"/>
            <a:ext cx="3857625" cy="1421606"/>
          </a:xfrm>
          <a:prstGeom prst="rect">
            <a:avLst/>
          </a:prstGeom>
          <a:noFill/>
          <a:ln/>
        </p:spPr>
        <p:txBody>
          <a:bodyPr wrap="square" rtlCol="0" anchor="t"/>
          <a:lstStyle/>
          <a:p>
            <a:pPr>
              <a:lnSpc>
                <a:spcPts val="2799"/>
              </a:lnSpc>
            </a:pPr>
            <a:r>
              <a:rPr lang="en-US" dirty="0">
                <a:solidFill>
                  <a:srgbClr val="E0E4E6"/>
                </a:solidFill>
                <a:latin typeface="Times New Roman" panose="02020603050405020304" pitchFamily="18" charset="0"/>
                <a:ea typeface="Barlow" pitchFamily="34" charset="-122"/>
                <a:cs typeface="Times New Roman" panose="02020603050405020304" pitchFamily="18" charset="0"/>
              </a:rPr>
              <a:t>Simple-to-use tools that also give the project the right format to make uploading it to the Unity application easier</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A081B">
              <a:alpha val="75000"/>
            </a:srgbClr>
          </a:solidFill>
          <a:ln/>
        </p:spPr>
      </p:sp>
      <p:sp>
        <p:nvSpPr>
          <p:cNvPr id="5" name="Text 1"/>
          <p:cNvSpPr/>
          <p:nvPr/>
        </p:nvSpPr>
        <p:spPr>
          <a:xfrm>
            <a:off x="833199" y="2400062"/>
            <a:ext cx="8584763" cy="694373"/>
          </a:xfrm>
          <a:prstGeom prst="rect">
            <a:avLst/>
          </a:prstGeom>
          <a:noFill/>
          <a:ln/>
        </p:spPr>
        <p:txBody>
          <a:bodyPr wrap="none" rtlCol="0" anchor="t"/>
          <a:lstStyle/>
          <a:p>
            <a:pPr marL="0" indent="0">
              <a:lnSpc>
                <a:spcPts val="5468"/>
              </a:lnSpc>
              <a:buNone/>
            </a:pPr>
            <a:r>
              <a:rPr lang="en-US" sz="4374" b="1" dirty="0">
                <a:solidFill>
                  <a:srgbClr val="F0FCFF"/>
                </a:solidFill>
                <a:latin typeface="Spline Sans" pitchFamily="34" charset="0"/>
                <a:ea typeface="Spline Sans" pitchFamily="34" charset="-122"/>
                <a:cs typeface="Spline Sans" pitchFamily="34" charset="-120"/>
              </a:rPr>
              <a:t>Creating the Virtual Environment</a:t>
            </a:r>
            <a:endParaRPr lang="en-US" sz="4374" dirty="0"/>
          </a:p>
        </p:txBody>
      </p:sp>
      <p:sp>
        <p:nvSpPr>
          <p:cNvPr id="6" name="Shape 2"/>
          <p:cNvSpPr/>
          <p:nvPr/>
        </p:nvSpPr>
        <p:spPr>
          <a:xfrm>
            <a:off x="100990" y="3388562"/>
            <a:ext cx="4542115" cy="2605120"/>
          </a:xfrm>
          <a:prstGeom prst="roundRect">
            <a:avLst>
              <a:gd name="adj" fmla="val 16652"/>
            </a:avLst>
          </a:prstGeom>
          <a:solidFill>
            <a:srgbClr val="0A081B"/>
          </a:solidFill>
          <a:ln w="27742">
            <a:solidFill>
              <a:srgbClr val="16FFBB"/>
            </a:solidFill>
            <a:prstDash val="solid"/>
          </a:ln>
        </p:spPr>
      </p:sp>
      <p:sp>
        <p:nvSpPr>
          <p:cNvPr id="7" name="Text 3"/>
          <p:cNvSpPr/>
          <p:nvPr/>
        </p:nvSpPr>
        <p:spPr>
          <a:xfrm>
            <a:off x="1083112" y="3677603"/>
            <a:ext cx="2262902" cy="347186"/>
          </a:xfrm>
          <a:prstGeom prst="rect">
            <a:avLst/>
          </a:prstGeom>
          <a:noFill/>
          <a:ln/>
        </p:spPr>
        <p:txBody>
          <a:bodyPr wrap="none" rtlCol="0" anchor="t"/>
          <a:lstStyle/>
          <a:p>
            <a:pPr marL="0" indent="0">
              <a:lnSpc>
                <a:spcPts val="2734"/>
              </a:lnSpc>
              <a:buNone/>
            </a:pPr>
            <a:r>
              <a:rPr lang="en-US" sz="2187" b="1" dirty="0">
                <a:solidFill>
                  <a:srgbClr val="16FFBB"/>
                </a:solidFill>
                <a:latin typeface="Spline Sans" pitchFamily="34" charset="0"/>
                <a:ea typeface="Spline Sans" pitchFamily="34" charset="-122"/>
                <a:cs typeface="Spline Sans" pitchFamily="34" charset="-120"/>
              </a:rPr>
              <a:t>Realistic Scenery</a:t>
            </a:r>
            <a:endParaRPr lang="en-US" sz="2187" dirty="0"/>
          </a:p>
        </p:txBody>
      </p:sp>
      <p:sp>
        <p:nvSpPr>
          <p:cNvPr id="8" name="Text 4"/>
          <p:cNvSpPr/>
          <p:nvPr/>
        </p:nvSpPr>
        <p:spPr>
          <a:xfrm>
            <a:off x="1083112" y="4158020"/>
            <a:ext cx="4042291" cy="1066205"/>
          </a:xfrm>
          <a:prstGeom prst="rect">
            <a:avLst/>
          </a:prstGeom>
          <a:noFill/>
          <a:ln/>
        </p:spPr>
        <p:txBody>
          <a:bodyPr wrap="square" rtlCol="0" anchor="t"/>
          <a:lstStyle/>
          <a:p>
            <a:pPr marL="0" indent="0">
              <a:lnSpc>
                <a:spcPts val="2799"/>
              </a:lnSpc>
              <a:buNone/>
            </a:pPr>
            <a:endParaRPr lang="en-US" sz="1750" dirty="0"/>
          </a:p>
        </p:txBody>
      </p:sp>
      <p:sp>
        <p:nvSpPr>
          <p:cNvPr id="9" name="Shape 5"/>
          <p:cNvSpPr/>
          <p:nvPr/>
        </p:nvSpPr>
        <p:spPr>
          <a:xfrm>
            <a:off x="4744095" y="3387375"/>
            <a:ext cx="4542115" cy="2605120"/>
          </a:xfrm>
          <a:prstGeom prst="roundRect">
            <a:avLst>
              <a:gd name="adj" fmla="val 16652"/>
            </a:avLst>
          </a:prstGeom>
          <a:solidFill>
            <a:srgbClr val="0A081B"/>
          </a:solidFill>
          <a:ln w="27742">
            <a:solidFill>
              <a:srgbClr val="29DDDA"/>
            </a:solidFill>
            <a:prstDash val="solid"/>
          </a:ln>
        </p:spPr>
      </p:sp>
      <p:sp>
        <p:nvSpPr>
          <p:cNvPr id="10" name="Text 6"/>
          <p:cNvSpPr/>
          <p:nvPr/>
        </p:nvSpPr>
        <p:spPr>
          <a:xfrm>
            <a:off x="5125403" y="3639579"/>
            <a:ext cx="2694146" cy="347186"/>
          </a:xfrm>
          <a:prstGeom prst="rect">
            <a:avLst/>
          </a:prstGeom>
          <a:noFill/>
          <a:ln/>
        </p:spPr>
        <p:txBody>
          <a:bodyPr wrap="none" rtlCol="0" anchor="t"/>
          <a:lstStyle/>
          <a:p>
            <a:pPr marL="0" indent="0">
              <a:lnSpc>
                <a:spcPts val="2734"/>
              </a:lnSpc>
              <a:buNone/>
            </a:pPr>
            <a:r>
              <a:rPr lang="en-US" sz="2187" b="1" dirty="0">
                <a:solidFill>
                  <a:srgbClr val="29DDDA"/>
                </a:solidFill>
                <a:latin typeface="Spline Sans" pitchFamily="34" charset="0"/>
                <a:ea typeface="Spline Sans" pitchFamily="34" charset="-122"/>
                <a:cs typeface="Spline Sans" pitchFamily="34" charset="-120"/>
              </a:rPr>
              <a:t>Interactive Elements</a:t>
            </a:r>
            <a:endParaRPr lang="en-US" sz="2187" dirty="0"/>
          </a:p>
        </p:txBody>
      </p:sp>
      <p:sp>
        <p:nvSpPr>
          <p:cNvPr id="11" name="Text 7"/>
          <p:cNvSpPr/>
          <p:nvPr/>
        </p:nvSpPr>
        <p:spPr>
          <a:xfrm>
            <a:off x="5015335" y="4117705"/>
            <a:ext cx="4144095" cy="1874790"/>
          </a:xfrm>
          <a:prstGeom prst="rect">
            <a:avLst/>
          </a:prstGeom>
          <a:noFill/>
          <a:ln/>
        </p:spPr>
        <p:txBody>
          <a:bodyPr wrap="square" rtlCol="0" anchor="t"/>
          <a:lstStyle/>
          <a:p>
            <a:pPr algn="just">
              <a:lnSpc>
                <a:spcPts val="2799"/>
              </a:lnSpc>
            </a:pPr>
            <a:r>
              <a:rPr lang="en-US" sz="1750" dirty="0">
                <a:solidFill>
                  <a:srgbClr val="E0E4E6"/>
                </a:solidFill>
                <a:latin typeface="Times New Roman" panose="02020603050405020304" pitchFamily="18" charset="0"/>
                <a:ea typeface="Barlow" pitchFamily="34" charset="-122"/>
                <a:cs typeface="Times New Roman" panose="02020603050405020304" pitchFamily="18" charset="0"/>
              </a:rPr>
              <a:t>Various interactive elements, such as objects and natural features, are integrated to provide a comprehensive experience. like XR interaction manager </a:t>
            </a:r>
            <a:r>
              <a:rPr lang="en-IL" sz="1750" dirty="0" err="1">
                <a:solidFill>
                  <a:srgbClr val="E0E4E6"/>
                </a:solidFill>
                <a:latin typeface="Times New Roman" panose="02020603050405020304" pitchFamily="18" charset="0"/>
                <a:ea typeface="Barlow" pitchFamily="34" charset="-122"/>
                <a:cs typeface="Times New Roman" panose="02020603050405020304" pitchFamily="18" charset="0"/>
              </a:rPr>
              <a:t>i</a:t>
            </a:r>
            <a:r>
              <a:rPr lang="en-US" sz="1750" dirty="0">
                <a:solidFill>
                  <a:srgbClr val="E0E4E6"/>
                </a:solidFill>
                <a:latin typeface="Times New Roman" panose="02020603050405020304" pitchFamily="18" charset="0"/>
                <a:ea typeface="Barlow" pitchFamily="34" charset="-122"/>
                <a:cs typeface="Times New Roman" panose="02020603050405020304" pitchFamily="18" charset="0"/>
              </a:rPr>
              <a:t>t include locomotion</a:t>
            </a:r>
            <a:endParaRPr lang="en-US" sz="175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405935" y="4172085"/>
            <a:ext cx="3932223" cy="923330"/>
          </a:xfrm>
          <a:prstGeom prst="rect">
            <a:avLst/>
          </a:prstGeom>
          <a:noFill/>
        </p:spPr>
        <p:txBody>
          <a:bodyPr wrap="square" rtlCol="0">
            <a:spAutoFit/>
          </a:bodyPr>
          <a:lstStyle/>
          <a:p>
            <a:pPr algn="just"/>
            <a:r>
              <a:rPr lang="en-US" altLang="en-US" dirty="0">
                <a:solidFill>
                  <a:schemeClr val="bg1"/>
                </a:solidFill>
                <a:latin typeface="Times New Roman" panose="02020603050405020304" pitchFamily="18" charset="0"/>
                <a:cs typeface="Times New Roman" panose="02020603050405020304" pitchFamily="18" charset="0"/>
              </a:rPr>
              <a:t>The virtual environment is carefully designed to simulate a real-world area hit by earthquakes</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17" name="Rectangle 4"/>
          <p:cNvSpPr>
            <a:spLocks noChangeArrowheads="1"/>
          </p:cNvSpPr>
          <p:nvPr/>
        </p:nvSpPr>
        <p:spPr bwMode="auto">
          <a:xfrm>
            <a:off x="0" y="83042"/>
            <a:ext cx="100990" cy="291115"/>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0" i="0" u="none" strike="noStrike" cap="none" normalizeH="0" baseline="0" dirty="0">
                <a:ln>
                  <a:noFill/>
                </a:ln>
                <a:solidFill>
                  <a:srgbClr val="202124"/>
                </a:solidFill>
                <a:effectLst/>
                <a:latin typeface="inherit"/>
              </a:rPr>
              <a:t>.</a:t>
            </a:r>
            <a:r>
              <a:rPr kumimoji="0" lang="en-US" altLang="en-US" sz="9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4" name="Picture 13">
            <a:extLst>
              <a:ext uri="{FF2B5EF4-FFF2-40B4-BE49-F238E27FC236}">
                <a16:creationId xmlns:a16="http://schemas.microsoft.com/office/drawing/2014/main" id="{F847B31F-4E7F-4CCA-AD70-825CAF1F28FC}"/>
              </a:ext>
            </a:extLst>
          </p:cNvPr>
          <p:cNvPicPr>
            <a:picLocks noChangeAspect="1"/>
          </p:cNvPicPr>
          <p:nvPr/>
        </p:nvPicPr>
        <p:blipFill>
          <a:blip r:embed="rId4"/>
          <a:stretch>
            <a:fillRect/>
          </a:stretch>
        </p:blipFill>
        <p:spPr>
          <a:xfrm>
            <a:off x="9387200" y="91440"/>
            <a:ext cx="5243200" cy="813815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12889" y="-110267"/>
            <a:ext cx="14698564" cy="8450133"/>
          </a:xfrm>
          <a:prstGeom prst="rect">
            <a:avLst/>
          </a:prstGeom>
          <a:solidFill>
            <a:srgbClr val="0A081B">
              <a:alpha val="75000"/>
            </a:srgbClr>
          </a:solidFill>
          <a:ln/>
        </p:spPr>
        <p:txBody>
          <a:bodyPr/>
          <a:lstStyle/>
          <a:p>
            <a:endParaRPr lang="en-US" dirty="0"/>
          </a:p>
        </p:txBody>
      </p:sp>
      <p:sp>
        <p:nvSpPr>
          <p:cNvPr id="5" name="Text 1"/>
          <p:cNvSpPr/>
          <p:nvPr/>
        </p:nvSpPr>
        <p:spPr>
          <a:xfrm>
            <a:off x="3711967" y="771246"/>
            <a:ext cx="6567130" cy="972026"/>
          </a:xfrm>
          <a:prstGeom prst="rect">
            <a:avLst/>
          </a:prstGeom>
          <a:noFill/>
          <a:ln/>
        </p:spPr>
        <p:txBody>
          <a:bodyPr wrap="square" rtlCol="0" anchor="t"/>
          <a:lstStyle/>
          <a:p>
            <a:pPr>
              <a:lnSpc>
                <a:spcPts val="3827"/>
              </a:lnSpc>
            </a:pPr>
            <a:r>
              <a:rPr lang="en-US" sz="3200" dirty="0">
                <a:solidFill>
                  <a:schemeClr val="bg1"/>
                </a:solidFill>
                <a:latin typeface="Times New Roman" panose="02020603050405020304" pitchFamily="18" charset="0"/>
                <a:cs typeface="Times New Roman" panose="02020603050405020304" pitchFamily="18" charset="0"/>
              </a:rPr>
              <a:t>Development Process Diagram</a:t>
            </a:r>
            <a:endParaRPr lang="en-US" sz="3062" dirty="0">
              <a:solidFill>
                <a:schemeClr val="bg1"/>
              </a:solidFill>
              <a:latin typeface="Times New Roman" panose="02020603050405020304" pitchFamily="18" charset="0"/>
              <a:cs typeface="Times New Roman" panose="02020603050405020304" pitchFamily="18" charset="0"/>
            </a:endParaRPr>
          </a:p>
        </p:txBody>
      </p:sp>
      <p:sp>
        <p:nvSpPr>
          <p:cNvPr id="6" name="Shape 2"/>
          <p:cNvSpPr/>
          <p:nvPr/>
        </p:nvSpPr>
        <p:spPr>
          <a:xfrm>
            <a:off x="7336394" y="1639773"/>
            <a:ext cx="19407" cy="5359479"/>
          </a:xfrm>
          <a:prstGeom prst="rect">
            <a:avLst/>
          </a:prstGeom>
          <a:solidFill>
            <a:srgbClr val="302E41"/>
          </a:solidFill>
          <a:ln/>
        </p:spPr>
      </p:sp>
      <p:sp>
        <p:nvSpPr>
          <p:cNvPr id="7" name="Shape 3"/>
          <p:cNvSpPr/>
          <p:nvPr/>
        </p:nvSpPr>
        <p:spPr>
          <a:xfrm>
            <a:off x="6607638" y="2034515"/>
            <a:ext cx="539387" cy="45719"/>
          </a:xfrm>
          <a:prstGeom prst="rect">
            <a:avLst/>
          </a:prstGeom>
          <a:solidFill>
            <a:srgbClr val="16FFBB"/>
          </a:solidFill>
          <a:ln/>
        </p:spPr>
      </p:sp>
      <p:sp>
        <p:nvSpPr>
          <p:cNvPr id="8" name="Shape 4"/>
          <p:cNvSpPr/>
          <p:nvPr/>
        </p:nvSpPr>
        <p:spPr>
          <a:xfrm>
            <a:off x="7171134" y="1867306"/>
            <a:ext cx="349925" cy="349925"/>
          </a:xfrm>
          <a:prstGeom prst="roundRect">
            <a:avLst>
              <a:gd name="adj" fmla="val 80009"/>
            </a:avLst>
          </a:prstGeom>
          <a:solidFill>
            <a:srgbClr val="0A081B"/>
          </a:solidFill>
          <a:ln w="19407">
            <a:solidFill>
              <a:srgbClr val="16FFBB"/>
            </a:solidFill>
            <a:prstDash val="solid"/>
          </a:ln>
        </p:spPr>
      </p:sp>
      <p:sp>
        <p:nvSpPr>
          <p:cNvPr id="9" name="Text 5"/>
          <p:cNvSpPr/>
          <p:nvPr/>
        </p:nvSpPr>
        <p:spPr>
          <a:xfrm>
            <a:off x="7309747" y="1898010"/>
            <a:ext cx="100965" cy="291703"/>
          </a:xfrm>
          <a:prstGeom prst="rect">
            <a:avLst/>
          </a:prstGeom>
          <a:noFill/>
          <a:ln/>
        </p:spPr>
        <p:txBody>
          <a:bodyPr wrap="none" rtlCol="0" anchor="t"/>
          <a:lstStyle/>
          <a:p>
            <a:pPr marL="0" indent="0" algn="ctr">
              <a:lnSpc>
                <a:spcPts val="2296"/>
              </a:lnSpc>
              <a:buNone/>
            </a:pPr>
            <a:r>
              <a:rPr lang="en-US" sz="1837" b="1" dirty="0">
                <a:solidFill>
                  <a:srgbClr val="16FFBB"/>
                </a:solidFill>
                <a:latin typeface="Spline Sans" pitchFamily="34" charset="0"/>
                <a:ea typeface="Spline Sans" pitchFamily="34" charset="-122"/>
                <a:cs typeface="Spline Sans" pitchFamily="34" charset="-120"/>
              </a:rPr>
              <a:t>1</a:t>
            </a:r>
            <a:endParaRPr lang="en-US" sz="1837" dirty="0"/>
          </a:p>
        </p:txBody>
      </p:sp>
      <p:sp>
        <p:nvSpPr>
          <p:cNvPr id="10" name="Text 6"/>
          <p:cNvSpPr/>
          <p:nvPr/>
        </p:nvSpPr>
        <p:spPr>
          <a:xfrm>
            <a:off x="4031575" y="3888105"/>
            <a:ext cx="2428042" cy="486013"/>
          </a:xfrm>
          <a:prstGeom prst="rect">
            <a:avLst/>
          </a:prstGeom>
          <a:noFill/>
          <a:ln/>
        </p:spPr>
        <p:txBody>
          <a:bodyPr wrap="square" rtlCol="0" anchor="t"/>
          <a:lstStyle/>
          <a:p>
            <a:pPr marL="0" indent="0" algn="r">
              <a:lnSpc>
                <a:spcPts val="1914"/>
              </a:lnSpc>
              <a:buNone/>
            </a:pPr>
            <a:endParaRPr lang="en-US" sz="1531" dirty="0"/>
          </a:p>
        </p:txBody>
      </p:sp>
      <p:sp>
        <p:nvSpPr>
          <p:cNvPr id="11" name="Text 7"/>
          <p:cNvSpPr/>
          <p:nvPr/>
        </p:nvSpPr>
        <p:spPr>
          <a:xfrm>
            <a:off x="4031575" y="4467344"/>
            <a:ext cx="2428042" cy="994886"/>
          </a:xfrm>
          <a:prstGeom prst="rect">
            <a:avLst/>
          </a:prstGeom>
          <a:noFill/>
          <a:ln/>
        </p:spPr>
        <p:txBody>
          <a:bodyPr wrap="square" rtlCol="0" anchor="t"/>
          <a:lstStyle/>
          <a:p>
            <a:pPr marL="0" indent="0" algn="r">
              <a:lnSpc>
                <a:spcPts val="1960"/>
              </a:lnSpc>
              <a:buNone/>
            </a:pPr>
            <a:endParaRPr lang="en-US" sz="1225" dirty="0"/>
          </a:p>
        </p:txBody>
      </p:sp>
      <p:sp>
        <p:nvSpPr>
          <p:cNvPr id="12" name="Shape 8"/>
          <p:cNvSpPr/>
          <p:nvPr/>
        </p:nvSpPr>
        <p:spPr>
          <a:xfrm>
            <a:off x="7572895" y="3034644"/>
            <a:ext cx="544354" cy="19407"/>
          </a:xfrm>
          <a:prstGeom prst="rect">
            <a:avLst/>
          </a:prstGeom>
          <a:solidFill>
            <a:srgbClr val="29DDDA"/>
          </a:solidFill>
          <a:ln/>
        </p:spPr>
      </p:sp>
      <p:sp>
        <p:nvSpPr>
          <p:cNvPr id="13" name="Shape 9"/>
          <p:cNvSpPr/>
          <p:nvPr/>
        </p:nvSpPr>
        <p:spPr>
          <a:xfrm>
            <a:off x="7182605" y="2869386"/>
            <a:ext cx="349925" cy="349925"/>
          </a:xfrm>
          <a:prstGeom prst="roundRect">
            <a:avLst>
              <a:gd name="adj" fmla="val 80009"/>
            </a:avLst>
          </a:prstGeom>
          <a:solidFill>
            <a:srgbClr val="0A081B"/>
          </a:solidFill>
          <a:ln w="19407">
            <a:solidFill>
              <a:srgbClr val="29DDDA"/>
            </a:solidFill>
            <a:prstDash val="solid"/>
          </a:ln>
        </p:spPr>
      </p:sp>
      <p:sp>
        <p:nvSpPr>
          <p:cNvPr id="14" name="Text 10"/>
          <p:cNvSpPr/>
          <p:nvPr/>
        </p:nvSpPr>
        <p:spPr>
          <a:xfrm>
            <a:off x="7290912" y="2870614"/>
            <a:ext cx="129778" cy="291703"/>
          </a:xfrm>
          <a:prstGeom prst="rect">
            <a:avLst/>
          </a:prstGeom>
          <a:noFill/>
          <a:ln/>
        </p:spPr>
        <p:txBody>
          <a:bodyPr wrap="none" rtlCol="0" anchor="t"/>
          <a:lstStyle/>
          <a:p>
            <a:pPr marL="0" indent="0" algn="ctr">
              <a:lnSpc>
                <a:spcPts val="2296"/>
              </a:lnSpc>
              <a:buNone/>
            </a:pPr>
            <a:r>
              <a:rPr lang="en-US" sz="1837" b="1" dirty="0">
                <a:solidFill>
                  <a:srgbClr val="29DDDA"/>
                </a:solidFill>
                <a:latin typeface="Spline Sans" pitchFamily="34" charset="0"/>
                <a:ea typeface="Spline Sans" pitchFamily="34" charset="-122"/>
                <a:cs typeface="Spline Sans" pitchFamily="34" charset="-120"/>
              </a:rPr>
              <a:t>2</a:t>
            </a:r>
            <a:endParaRPr lang="en-US" sz="1837" dirty="0"/>
          </a:p>
        </p:txBody>
      </p:sp>
      <p:sp>
        <p:nvSpPr>
          <p:cNvPr id="15" name="Text 11"/>
          <p:cNvSpPr/>
          <p:nvPr/>
        </p:nvSpPr>
        <p:spPr>
          <a:xfrm>
            <a:off x="8170545" y="4665702"/>
            <a:ext cx="2428161" cy="486013"/>
          </a:xfrm>
          <a:prstGeom prst="rect">
            <a:avLst/>
          </a:prstGeom>
          <a:noFill/>
          <a:ln/>
        </p:spPr>
        <p:txBody>
          <a:bodyPr wrap="square" rtlCol="0" anchor="t"/>
          <a:lstStyle/>
          <a:p>
            <a:pPr marL="0" indent="0" algn="l">
              <a:lnSpc>
                <a:spcPts val="1914"/>
              </a:lnSpc>
              <a:buNone/>
            </a:pPr>
            <a:endParaRPr lang="en-US" sz="1531" dirty="0"/>
          </a:p>
        </p:txBody>
      </p:sp>
      <p:sp>
        <p:nvSpPr>
          <p:cNvPr id="16" name="Text 12"/>
          <p:cNvSpPr/>
          <p:nvPr/>
        </p:nvSpPr>
        <p:spPr>
          <a:xfrm>
            <a:off x="8170545" y="5244941"/>
            <a:ext cx="2428161" cy="994886"/>
          </a:xfrm>
          <a:prstGeom prst="rect">
            <a:avLst/>
          </a:prstGeom>
          <a:noFill/>
          <a:ln/>
        </p:spPr>
        <p:txBody>
          <a:bodyPr wrap="square" rtlCol="0" anchor="t"/>
          <a:lstStyle/>
          <a:p>
            <a:pPr marL="0" indent="0" algn="l">
              <a:lnSpc>
                <a:spcPts val="1960"/>
              </a:lnSpc>
              <a:buNone/>
            </a:pPr>
            <a:endParaRPr lang="en-US" sz="1225" dirty="0"/>
          </a:p>
        </p:txBody>
      </p:sp>
      <p:sp>
        <p:nvSpPr>
          <p:cNvPr id="17" name="Shape 13"/>
          <p:cNvSpPr/>
          <p:nvPr/>
        </p:nvSpPr>
        <p:spPr>
          <a:xfrm>
            <a:off x="6629784" y="3968571"/>
            <a:ext cx="544354" cy="19407"/>
          </a:xfrm>
          <a:prstGeom prst="rect">
            <a:avLst/>
          </a:prstGeom>
          <a:solidFill>
            <a:srgbClr val="37A7E7"/>
          </a:solidFill>
          <a:ln/>
        </p:spPr>
      </p:sp>
      <p:sp>
        <p:nvSpPr>
          <p:cNvPr id="18" name="Shape 14"/>
          <p:cNvSpPr/>
          <p:nvPr/>
        </p:nvSpPr>
        <p:spPr>
          <a:xfrm>
            <a:off x="7161431" y="3843053"/>
            <a:ext cx="349925" cy="349925"/>
          </a:xfrm>
          <a:prstGeom prst="roundRect">
            <a:avLst>
              <a:gd name="adj" fmla="val 80009"/>
            </a:avLst>
          </a:prstGeom>
          <a:solidFill>
            <a:srgbClr val="0A081B"/>
          </a:solidFill>
          <a:ln w="19407">
            <a:solidFill>
              <a:srgbClr val="37A7E7"/>
            </a:solidFill>
            <a:prstDash val="solid"/>
          </a:ln>
        </p:spPr>
        <p:txBody>
          <a:bodyPr/>
          <a:lstStyle/>
          <a:p>
            <a:r>
              <a:rPr lang="en-US" dirty="0"/>
              <a:t>33</a:t>
            </a:r>
          </a:p>
        </p:txBody>
      </p:sp>
      <p:sp>
        <p:nvSpPr>
          <p:cNvPr id="19" name="Text 15"/>
          <p:cNvSpPr/>
          <p:nvPr/>
        </p:nvSpPr>
        <p:spPr>
          <a:xfrm>
            <a:off x="7246680" y="5923717"/>
            <a:ext cx="136684" cy="291703"/>
          </a:xfrm>
          <a:prstGeom prst="rect">
            <a:avLst/>
          </a:prstGeom>
          <a:noFill/>
          <a:ln/>
        </p:spPr>
        <p:txBody>
          <a:bodyPr wrap="none" rtlCol="0" anchor="t"/>
          <a:lstStyle/>
          <a:p>
            <a:pPr marL="0" indent="0" algn="ctr">
              <a:lnSpc>
                <a:spcPts val="2296"/>
              </a:lnSpc>
              <a:buNone/>
            </a:pPr>
            <a:endParaRPr lang="en-US" sz="1837" dirty="0"/>
          </a:p>
        </p:txBody>
      </p:sp>
      <p:sp>
        <p:nvSpPr>
          <p:cNvPr id="20" name="Text 16"/>
          <p:cNvSpPr/>
          <p:nvPr/>
        </p:nvSpPr>
        <p:spPr>
          <a:xfrm>
            <a:off x="4334947" y="5928717"/>
            <a:ext cx="2124670" cy="243007"/>
          </a:xfrm>
          <a:prstGeom prst="rect">
            <a:avLst/>
          </a:prstGeom>
          <a:noFill/>
          <a:ln/>
        </p:spPr>
        <p:txBody>
          <a:bodyPr wrap="none" rtlCol="0" anchor="t"/>
          <a:lstStyle/>
          <a:p>
            <a:pPr marL="0" indent="0" algn="r">
              <a:lnSpc>
                <a:spcPts val="1914"/>
              </a:lnSpc>
              <a:buNone/>
            </a:pPr>
            <a:endParaRPr lang="en-US" sz="1531" dirty="0"/>
          </a:p>
        </p:txBody>
      </p:sp>
      <p:sp>
        <p:nvSpPr>
          <p:cNvPr id="21" name="Text 17"/>
          <p:cNvSpPr/>
          <p:nvPr/>
        </p:nvSpPr>
        <p:spPr>
          <a:xfrm>
            <a:off x="4031575" y="6264950"/>
            <a:ext cx="2428042" cy="994886"/>
          </a:xfrm>
          <a:prstGeom prst="rect">
            <a:avLst/>
          </a:prstGeom>
          <a:noFill/>
          <a:ln/>
        </p:spPr>
        <p:txBody>
          <a:bodyPr wrap="square" rtlCol="0" anchor="t"/>
          <a:lstStyle/>
          <a:p>
            <a:pPr marL="0" indent="0" algn="r">
              <a:lnSpc>
                <a:spcPts val="1960"/>
              </a:lnSpc>
              <a:buNone/>
            </a:pPr>
            <a:r>
              <a:rPr lang="en-US" sz="1225" dirty="0">
                <a:solidFill>
                  <a:srgbClr val="E0E4E6"/>
                </a:solidFill>
                <a:latin typeface="Barlow" pitchFamily="34" charset="0"/>
                <a:ea typeface="Barlow" pitchFamily="34" charset="-122"/>
                <a:cs typeface="Barlow" pitchFamily="34" charset="-120"/>
              </a:rPr>
              <a:t>.</a:t>
            </a:r>
            <a:endParaRPr lang="en-US" sz="1225" dirty="0"/>
          </a:p>
        </p:txBody>
      </p:sp>
      <p:sp>
        <p:nvSpPr>
          <p:cNvPr id="22" name="Shape 18"/>
          <p:cNvSpPr/>
          <p:nvPr/>
        </p:nvSpPr>
        <p:spPr>
          <a:xfrm>
            <a:off x="7570315" y="5189279"/>
            <a:ext cx="544354" cy="19407"/>
          </a:xfrm>
          <a:prstGeom prst="rect">
            <a:avLst/>
          </a:prstGeom>
          <a:solidFill>
            <a:srgbClr val="5372DF"/>
          </a:solidFill>
          <a:ln/>
        </p:spPr>
      </p:sp>
      <p:sp>
        <p:nvSpPr>
          <p:cNvPr id="23" name="Shape 19"/>
          <p:cNvSpPr/>
          <p:nvPr/>
        </p:nvSpPr>
        <p:spPr>
          <a:xfrm>
            <a:off x="7185417" y="4999855"/>
            <a:ext cx="349925" cy="349925"/>
          </a:xfrm>
          <a:prstGeom prst="roundRect">
            <a:avLst>
              <a:gd name="adj" fmla="val 80009"/>
            </a:avLst>
          </a:prstGeom>
          <a:solidFill>
            <a:srgbClr val="0A081B"/>
          </a:solidFill>
          <a:ln w="19407">
            <a:solidFill>
              <a:srgbClr val="5372DF"/>
            </a:solidFill>
            <a:prstDash val="solid"/>
          </a:ln>
        </p:spPr>
      </p:sp>
      <p:sp>
        <p:nvSpPr>
          <p:cNvPr id="24" name="Text 20"/>
          <p:cNvSpPr/>
          <p:nvPr/>
        </p:nvSpPr>
        <p:spPr>
          <a:xfrm>
            <a:off x="7273253" y="5005863"/>
            <a:ext cx="131802" cy="291703"/>
          </a:xfrm>
          <a:prstGeom prst="rect">
            <a:avLst/>
          </a:prstGeom>
          <a:noFill/>
          <a:ln/>
        </p:spPr>
        <p:txBody>
          <a:bodyPr wrap="none" rtlCol="0" anchor="t"/>
          <a:lstStyle/>
          <a:p>
            <a:pPr marL="0" indent="0" algn="ctr">
              <a:lnSpc>
                <a:spcPts val="2296"/>
              </a:lnSpc>
              <a:buNone/>
            </a:pPr>
            <a:r>
              <a:rPr lang="en-US" sz="1837" b="1" dirty="0">
                <a:solidFill>
                  <a:srgbClr val="5372DF"/>
                </a:solidFill>
                <a:latin typeface="Spline Sans" pitchFamily="34" charset="0"/>
                <a:ea typeface="Spline Sans" pitchFamily="34" charset="-122"/>
              </a:rPr>
              <a:t>4</a:t>
            </a:r>
            <a:endParaRPr lang="en-US" sz="1837" dirty="0"/>
          </a:p>
        </p:txBody>
      </p:sp>
      <p:sp>
        <p:nvSpPr>
          <p:cNvPr id="25" name="Text 21"/>
          <p:cNvSpPr/>
          <p:nvPr/>
        </p:nvSpPr>
        <p:spPr>
          <a:xfrm>
            <a:off x="8170545" y="6949083"/>
            <a:ext cx="1555313" cy="243007"/>
          </a:xfrm>
          <a:prstGeom prst="rect">
            <a:avLst/>
          </a:prstGeom>
          <a:noFill/>
          <a:ln/>
        </p:spPr>
        <p:txBody>
          <a:bodyPr wrap="none" rtlCol="0" anchor="t"/>
          <a:lstStyle/>
          <a:p>
            <a:pPr marL="0" indent="0" algn="l">
              <a:lnSpc>
                <a:spcPts val="1914"/>
              </a:lnSpc>
              <a:buNone/>
            </a:pPr>
            <a:endParaRPr lang="en-US" sz="1531" dirty="0"/>
          </a:p>
        </p:txBody>
      </p:sp>
      <p:sp>
        <p:nvSpPr>
          <p:cNvPr id="26" name="Shape 22"/>
          <p:cNvSpPr/>
          <p:nvPr/>
        </p:nvSpPr>
        <p:spPr>
          <a:xfrm>
            <a:off x="6611971" y="6295279"/>
            <a:ext cx="544354" cy="19407"/>
          </a:xfrm>
          <a:prstGeom prst="rect">
            <a:avLst/>
          </a:prstGeom>
          <a:solidFill>
            <a:srgbClr val="16FFBB"/>
          </a:solidFill>
          <a:ln/>
        </p:spPr>
      </p:sp>
      <p:sp>
        <p:nvSpPr>
          <p:cNvPr id="27" name="Shape 23"/>
          <p:cNvSpPr/>
          <p:nvPr/>
        </p:nvSpPr>
        <p:spPr>
          <a:xfrm>
            <a:off x="7181348" y="6068352"/>
            <a:ext cx="349925" cy="349925"/>
          </a:xfrm>
          <a:prstGeom prst="roundRect">
            <a:avLst>
              <a:gd name="adj" fmla="val 80009"/>
            </a:avLst>
          </a:prstGeom>
          <a:solidFill>
            <a:srgbClr val="0A081B"/>
          </a:solidFill>
          <a:ln w="19407">
            <a:solidFill>
              <a:srgbClr val="16FFBB"/>
            </a:solidFill>
            <a:prstDash val="solid"/>
          </a:ln>
        </p:spPr>
      </p:sp>
      <p:sp>
        <p:nvSpPr>
          <p:cNvPr id="28" name="Text 24"/>
          <p:cNvSpPr/>
          <p:nvPr/>
        </p:nvSpPr>
        <p:spPr>
          <a:xfrm>
            <a:off x="7309747" y="6101589"/>
            <a:ext cx="131445" cy="291703"/>
          </a:xfrm>
          <a:prstGeom prst="rect">
            <a:avLst/>
          </a:prstGeom>
          <a:noFill/>
          <a:ln/>
        </p:spPr>
        <p:txBody>
          <a:bodyPr wrap="none" rtlCol="0" anchor="t"/>
          <a:lstStyle/>
          <a:p>
            <a:pPr marL="0" indent="0" algn="ctr">
              <a:lnSpc>
                <a:spcPts val="2296"/>
              </a:lnSpc>
              <a:buNone/>
            </a:pPr>
            <a:r>
              <a:rPr lang="en-US" sz="1837" b="1" dirty="0">
                <a:solidFill>
                  <a:srgbClr val="16FFBB"/>
                </a:solidFill>
                <a:latin typeface="Spline Sans" pitchFamily="34" charset="0"/>
                <a:ea typeface="Spline Sans" pitchFamily="34" charset="-122"/>
                <a:cs typeface="Spline Sans" pitchFamily="34" charset="-120"/>
              </a:rPr>
              <a:t>5</a:t>
            </a:r>
            <a:endParaRPr lang="en-US" sz="1837" dirty="0"/>
          </a:p>
        </p:txBody>
      </p:sp>
      <p:sp>
        <p:nvSpPr>
          <p:cNvPr id="29" name="Text 25"/>
          <p:cNvSpPr/>
          <p:nvPr/>
        </p:nvSpPr>
        <p:spPr>
          <a:xfrm>
            <a:off x="4904303" y="7847886"/>
            <a:ext cx="1555313" cy="243007"/>
          </a:xfrm>
          <a:prstGeom prst="rect">
            <a:avLst/>
          </a:prstGeom>
          <a:noFill/>
          <a:ln/>
        </p:spPr>
        <p:txBody>
          <a:bodyPr wrap="none" rtlCol="0" anchor="t"/>
          <a:lstStyle/>
          <a:p>
            <a:pPr marL="0" indent="0" algn="r">
              <a:lnSpc>
                <a:spcPts val="1914"/>
              </a:lnSpc>
              <a:buNone/>
            </a:pPr>
            <a:endParaRPr lang="en-US" sz="1531" dirty="0"/>
          </a:p>
        </p:txBody>
      </p:sp>
      <p:sp>
        <p:nvSpPr>
          <p:cNvPr id="31" name="Rounded Rectangle 30"/>
          <p:cNvSpPr/>
          <p:nvPr/>
        </p:nvSpPr>
        <p:spPr>
          <a:xfrm>
            <a:off x="4757297" y="1709194"/>
            <a:ext cx="1817649" cy="8103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Per- existing based 3D model</a:t>
            </a:r>
          </a:p>
        </p:txBody>
      </p:sp>
      <p:sp>
        <p:nvSpPr>
          <p:cNvPr id="32" name="Rounded Rectangle 31"/>
          <p:cNvSpPr/>
          <p:nvPr/>
        </p:nvSpPr>
        <p:spPr>
          <a:xfrm>
            <a:off x="8167418" y="2683738"/>
            <a:ext cx="1817649" cy="81036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Autodesk Revit</a:t>
            </a:r>
          </a:p>
        </p:txBody>
      </p:sp>
      <p:sp>
        <p:nvSpPr>
          <p:cNvPr id="33" name="Rounded Rectangle 32"/>
          <p:cNvSpPr/>
          <p:nvPr/>
        </p:nvSpPr>
        <p:spPr>
          <a:xfrm>
            <a:off x="4786566" y="5943187"/>
            <a:ext cx="1817649" cy="8103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Unity Editor 2022.2.f1 </a:t>
            </a:r>
          </a:p>
        </p:txBody>
      </p:sp>
      <p:sp>
        <p:nvSpPr>
          <p:cNvPr id="34" name="Rounded Rectangle 33"/>
          <p:cNvSpPr/>
          <p:nvPr/>
        </p:nvSpPr>
        <p:spPr>
          <a:xfrm>
            <a:off x="4782729" y="3582794"/>
            <a:ext cx="1817649" cy="81036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Autodesk</a:t>
            </a:r>
          </a:p>
          <a:p>
            <a:pPr algn="ctr"/>
            <a:r>
              <a:rPr lang="en-US" dirty="0"/>
              <a:t>3D Max</a:t>
            </a:r>
          </a:p>
        </p:txBody>
      </p:sp>
      <p:sp>
        <p:nvSpPr>
          <p:cNvPr id="35" name="Rounded Rectangle 34"/>
          <p:cNvSpPr/>
          <p:nvPr/>
        </p:nvSpPr>
        <p:spPr>
          <a:xfrm>
            <a:off x="8141071" y="4829327"/>
            <a:ext cx="1817649" cy="81036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Unity</a:t>
            </a:r>
          </a:p>
        </p:txBody>
      </p:sp>
      <p:sp>
        <p:nvSpPr>
          <p:cNvPr id="36" name="Rounded Rectangle 35"/>
          <p:cNvSpPr/>
          <p:nvPr/>
        </p:nvSpPr>
        <p:spPr>
          <a:xfrm>
            <a:off x="2597697" y="6693991"/>
            <a:ext cx="1867636" cy="51018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L</a:t>
            </a:r>
            <a:r>
              <a:rPr lang="en-IL" dirty="0" err="1"/>
              <a:t>ocom</a:t>
            </a:r>
            <a:r>
              <a:rPr lang="en-US" dirty="0"/>
              <a:t>o</a:t>
            </a:r>
            <a:r>
              <a:rPr lang="en-IL" dirty="0"/>
              <a:t>t</a:t>
            </a:r>
            <a:r>
              <a:rPr lang="en-US" dirty="0" err="1"/>
              <a:t>i</a:t>
            </a:r>
            <a:r>
              <a:rPr lang="en-IL" dirty="0"/>
              <a:t>o</a:t>
            </a:r>
            <a:r>
              <a:rPr lang="en-US" dirty="0"/>
              <a:t>n</a:t>
            </a:r>
            <a:r>
              <a:rPr lang="en-IL" dirty="0"/>
              <a:t> and teleporting</a:t>
            </a:r>
            <a:endParaRPr lang="en-US" dirty="0"/>
          </a:p>
        </p:txBody>
      </p:sp>
      <p:sp>
        <p:nvSpPr>
          <p:cNvPr id="37" name="Rounded Rectangle 36"/>
          <p:cNvSpPr/>
          <p:nvPr/>
        </p:nvSpPr>
        <p:spPr>
          <a:xfrm>
            <a:off x="2597696" y="5970452"/>
            <a:ext cx="1867637" cy="51018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C</a:t>
            </a:r>
            <a:r>
              <a:rPr lang="en-IL" dirty="0"/>
              <a:t>o</a:t>
            </a:r>
            <a:r>
              <a:rPr lang="en-US" dirty="0"/>
              <a:t>n</a:t>
            </a:r>
            <a:r>
              <a:rPr lang="en-IL" dirty="0"/>
              <a:t>f</a:t>
            </a:r>
            <a:r>
              <a:rPr lang="en-US" dirty="0" err="1"/>
              <a:t>i</a:t>
            </a:r>
            <a:r>
              <a:rPr lang="en-IL" dirty="0"/>
              <a:t>g</a:t>
            </a:r>
            <a:r>
              <a:rPr lang="en-US" dirty="0"/>
              <a:t>u</a:t>
            </a:r>
            <a:r>
              <a:rPr lang="en-IL" dirty="0"/>
              <a:t>r</a:t>
            </a:r>
            <a:r>
              <a:rPr lang="en-US" dirty="0"/>
              <a:t>a</a:t>
            </a:r>
            <a:r>
              <a:rPr lang="en-IL" dirty="0"/>
              <a:t>t</a:t>
            </a:r>
            <a:r>
              <a:rPr lang="en-US" dirty="0" err="1"/>
              <a:t>i</a:t>
            </a:r>
            <a:r>
              <a:rPr lang="en-IL" dirty="0"/>
              <a:t>o</a:t>
            </a:r>
            <a:r>
              <a:rPr lang="en-US" dirty="0"/>
              <a:t>n</a:t>
            </a:r>
            <a:r>
              <a:rPr lang="en-IL" dirty="0"/>
              <a:t> </a:t>
            </a:r>
            <a:r>
              <a:rPr lang="en-US" dirty="0"/>
              <a:t>a</a:t>
            </a:r>
            <a:r>
              <a:rPr lang="en-IL" dirty="0"/>
              <a:t>n</a:t>
            </a:r>
            <a:r>
              <a:rPr lang="en-US" dirty="0"/>
              <a:t>d</a:t>
            </a:r>
            <a:r>
              <a:rPr lang="en-IL" dirty="0"/>
              <a:t> </a:t>
            </a:r>
            <a:r>
              <a:rPr lang="en-US" dirty="0"/>
              <a:t>o</a:t>
            </a:r>
            <a:r>
              <a:rPr lang="en-IL" dirty="0"/>
              <a:t>p</a:t>
            </a:r>
            <a:r>
              <a:rPr lang="en-US" dirty="0"/>
              <a:t>t</a:t>
            </a:r>
            <a:r>
              <a:rPr lang="en-IL" dirty="0" err="1"/>
              <a:t>i</a:t>
            </a:r>
            <a:r>
              <a:rPr lang="en-US" dirty="0"/>
              <a:t>m</a:t>
            </a:r>
            <a:r>
              <a:rPr lang="en-IL" dirty="0" err="1"/>
              <a:t>i</a:t>
            </a:r>
            <a:r>
              <a:rPr lang="en-US" dirty="0"/>
              <a:t>z</a:t>
            </a:r>
            <a:r>
              <a:rPr lang="en-IL" dirty="0" err="1"/>
              <a:t>i</a:t>
            </a:r>
            <a:r>
              <a:rPr lang="en-US" dirty="0"/>
              <a:t>n</a:t>
            </a:r>
            <a:r>
              <a:rPr lang="en-IL" dirty="0"/>
              <a:t>g  </a:t>
            </a:r>
            <a:r>
              <a:rPr lang="en-US" dirty="0"/>
              <a:t> </a:t>
            </a:r>
          </a:p>
        </p:txBody>
      </p:sp>
      <p:sp>
        <p:nvSpPr>
          <p:cNvPr id="38" name="Rounded Rectangle 37"/>
          <p:cNvSpPr/>
          <p:nvPr/>
        </p:nvSpPr>
        <p:spPr>
          <a:xfrm>
            <a:off x="2623980" y="3676510"/>
            <a:ext cx="1867636" cy="62056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a:t>Universal Material converter</a:t>
            </a:r>
          </a:p>
        </p:txBody>
      </p:sp>
      <p:sp>
        <p:nvSpPr>
          <p:cNvPr id="39" name="TextBox 38"/>
          <p:cNvSpPr txBox="1"/>
          <p:nvPr/>
        </p:nvSpPr>
        <p:spPr>
          <a:xfrm>
            <a:off x="7182605" y="3860928"/>
            <a:ext cx="412595" cy="369332"/>
          </a:xfrm>
          <a:prstGeom prst="rect">
            <a:avLst/>
          </a:prstGeom>
          <a:noFill/>
        </p:spPr>
        <p:txBody>
          <a:bodyPr wrap="square" rtlCol="0">
            <a:spAutoFit/>
          </a:bodyPr>
          <a:lstStyle/>
          <a:p>
            <a:r>
              <a:rPr lang="en-US" dirty="0">
                <a:solidFill>
                  <a:srgbClr val="0070C0"/>
                </a:solidFill>
              </a:rPr>
              <a:t>3</a:t>
            </a:r>
          </a:p>
        </p:txBody>
      </p:sp>
      <p:sp>
        <p:nvSpPr>
          <p:cNvPr id="40" name="Rounded Rectangle 39"/>
          <p:cNvSpPr/>
          <p:nvPr/>
        </p:nvSpPr>
        <p:spPr>
          <a:xfrm>
            <a:off x="10224960" y="4811871"/>
            <a:ext cx="1634788" cy="51018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Unity Asset store</a:t>
            </a:r>
          </a:p>
        </p:txBody>
      </p:sp>
      <p:sp>
        <p:nvSpPr>
          <p:cNvPr id="41" name="Rounded Rectangle 40"/>
          <p:cNvSpPr/>
          <p:nvPr/>
        </p:nvSpPr>
        <p:spPr>
          <a:xfrm>
            <a:off x="10251645" y="5462230"/>
            <a:ext cx="1608103" cy="51018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Visual studio C#</a:t>
            </a:r>
          </a:p>
        </p:txBody>
      </p:sp>
      <p:pic>
        <p:nvPicPr>
          <p:cNvPr id="43" name="Content Placeholder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55696" y="46636"/>
            <a:ext cx="3511462" cy="461906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0A081B">
              <a:alpha val="75000"/>
            </a:srgbClr>
          </a:solidFill>
          <a:ln/>
        </p:spPr>
      </p:sp>
      <p:pic>
        <p:nvPicPr>
          <p:cNvPr id="4" name="Image 1" descr="preencoded.png"/>
          <p:cNvPicPr>
            <a:picLocks noChangeAspect="1"/>
          </p:cNvPicPr>
          <p:nvPr/>
        </p:nvPicPr>
        <p:blipFill>
          <a:blip r:embed="rId4"/>
          <a:stretch>
            <a:fillRect/>
          </a:stretch>
        </p:blipFill>
        <p:spPr>
          <a:xfrm>
            <a:off x="10972800" y="0"/>
            <a:ext cx="3657600" cy="8229600"/>
          </a:xfrm>
          <a:prstGeom prst="rect">
            <a:avLst/>
          </a:prstGeom>
        </p:spPr>
      </p:pic>
      <p:sp>
        <p:nvSpPr>
          <p:cNvPr id="5" name="Text 1"/>
          <p:cNvSpPr/>
          <p:nvPr/>
        </p:nvSpPr>
        <p:spPr>
          <a:xfrm>
            <a:off x="632477" y="493204"/>
            <a:ext cx="8646438" cy="694373"/>
          </a:xfrm>
          <a:prstGeom prst="rect">
            <a:avLst/>
          </a:prstGeom>
          <a:noFill/>
          <a:ln/>
        </p:spPr>
        <p:txBody>
          <a:bodyPr wrap="none" rtlCol="0" anchor="t"/>
          <a:lstStyle/>
          <a:p>
            <a:pPr marL="0" indent="0">
              <a:lnSpc>
                <a:spcPts val="5468"/>
              </a:lnSpc>
              <a:buNone/>
            </a:pPr>
            <a:r>
              <a:rPr lang="en-US" sz="4374" b="1" dirty="0">
                <a:solidFill>
                  <a:srgbClr val="F0FCFF"/>
                </a:solidFill>
                <a:latin typeface="Spline Sans" pitchFamily="34" charset="0"/>
                <a:ea typeface="Spline Sans" pitchFamily="34" charset="-122"/>
                <a:cs typeface="Spline Sans" pitchFamily="34" charset="-120"/>
              </a:rPr>
              <a:t>Interactivity and User Experience</a:t>
            </a:r>
            <a:endParaRPr lang="en-US" sz="4374" dirty="0"/>
          </a:p>
        </p:txBody>
      </p:sp>
      <p:sp>
        <p:nvSpPr>
          <p:cNvPr id="6" name="Shape 2"/>
          <p:cNvSpPr/>
          <p:nvPr/>
        </p:nvSpPr>
        <p:spPr>
          <a:xfrm>
            <a:off x="833199" y="3427690"/>
            <a:ext cx="4542115" cy="2401848"/>
          </a:xfrm>
          <a:prstGeom prst="roundRect">
            <a:avLst>
              <a:gd name="adj" fmla="val 16652"/>
            </a:avLst>
          </a:prstGeom>
          <a:solidFill>
            <a:srgbClr val="0A081B"/>
          </a:solidFill>
          <a:ln w="27742">
            <a:solidFill>
              <a:srgbClr val="16FFBB"/>
            </a:solidFill>
            <a:prstDash val="solid"/>
          </a:ln>
        </p:spPr>
      </p:sp>
      <p:sp>
        <p:nvSpPr>
          <p:cNvPr id="7" name="Text 3"/>
          <p:cNvSpPr/>
          <p:nvPr/>
        </p:nvSpPr>
        <p:spPr>
          <a:xfrm>
            <a:off x="1083112" y="3677603"/>
            <a:ext cx="2304455" cy="347186"/>
          </a:xfrm>
          <a:prstGeom prst="rect">
            <a:avLst/>
          </a:prstGeom>
          <a:noFill/>
          <a:ln/>
        </p:spPr>
        <p:txBody>
          <a:bodyPr wrap="none" rtlCol="0" anchor="t"/>
          <a:lstStyle/>
          <a:p>
            <a:pPr marL="0" indent="0">
              <a:lnSpc>
                <a:spcPts val="2734"/>
              </a:lnSpc>
              <a:buNone/>
            </a:pPr>
            <a:r>
              <a:rPr lang="en-US" sz="2187" b="1" dirty="0">
                <a:solidFill>
                  <a:srgbClr val="16FFBB"/>
                </a:solidFill>
                <a:latin typeface="Spline Sans" pitchFamily="34" charset="0"/>
                <a:ea typeface="Spline Sans" pitchFamily="34" charset="-122"/>
                <a:cs typeface="Spline Sans" pitchFamily="34" charset="-120"/>
              </a:rPr>
              <a:t>User Engagement</a:t>
            </a:r>
            <a:endParaRPr lang="en-US" sz="2187" dirty="0"/>
          </a:p>
        </p:txBody>
      </p:sp>
      <p:sp>
        <p:nvSpPr>
          <p:cNvPr id="8" name="Text 4"/>
          <p:cNvSpPr/>
          <p:nvPr/>
        </p:nvSpPr>
        <p:spPr>
          <a:xfrm>
            <a:off x="1083112" y="4158020"/>
            <a:ext cx="4042291" cy="1066205"/>
          </a:xfrm>
          <a:prstGeom prst="rect">
            <a:avLst/>
          </a:prstGeom>
          <a:noFill/>
          <a:ln/>
        </p:spPr>
        <p:txBody>
          <a:bodyPr wrap="square" rtlCol="0" anchor="t"/>
          <a:lstStyle/>
          <a:p>
            <a:pPr marL="0" indent="0">
              <a:lnSpc>
                <a:spcPts val="2799"/>
              </a:lnSpc>
              <a:buNone/>
            </a:pPr>
            <a:r>
              <a:rPr lang="en-US" sz="1750" dirty="0">
                <a:solidFill>
                  <a:srgbClr val="E0E4E6"/>
                </a:solidFill>
                <a:latin typeface="Barlow" pitchFamily="34" charset="0"/>
                <a:ea typeface="Barlow" pitchFamily="34" charset="-122"/>
                <a:cs typeface="Barlow" pitchFamily="34" charset="-120"/>
              </a:rPr>
              <a:t>Interactive elements and intuitive controls are designed to keep users engaged throughout the simulation.</a:t>
            </a:r>
            <a:endParaRPr lang="en-US" sz="1750" dirty="0"/>
          </a:p>
        </p:txBody>
      </p:sp>
      <p:sp>
        <p:nvSpPr>
          <p:cNvPr id="9" name="Shape 5"/>
          <p:cNvSpPr/>
          <p:nvPr/>
        </p:nvSpPr>
        <p:spPr>
          <a:xfrm>
            <a:off x="5597485" y="3427690"/>
            <a:ext cx="4542115" cy="2401848"/>
          </a:xfrm>
          <a:prstGeom prst="roundRect">
            <a:avLst>
              <a:gd name="adj" fmla="val 16652"/>
            </a:avLst>
          </a:prstGeom>
          <a:solidFill>
            <a:srgbClr val="0A081B"/>
          </a:solidFill>
          <a:ln w="27742">
            <a:solidFill>
              <a:srgbClr val="29DDDA"/>
            </a:solidFill>
            <a:prstDash val="solid"/>
          </a:ln>
        </p:spPr>
      </p:sp>
      <p:sp>
        <p:nvSpPr>
          <p:cNvPr id="10" name="Text 6"/>
          <p:cNvSpPr/>
          <p:nvPr/>
        </p:nvSpPr>
        <p:spPr>
          <a:xfrm>
            <a:off x="5847398" y="3677603"/>
            <a:ext cx="2447568" cy="347186"/>
          </a:xfrm>
          <a:prstGeom prst="rect">
            <a:avLst/>
          </a:prstGeom>
          <a:noFill/>
          <a:ln/>
        </p:spPr>
        <p:txBody>
          <a:bodyPr wrap="none" rtlCol="0" anchor="t"/>
          <a:lstStyle/>
          <a:p>
            <a:pPr marL="0" indent="0">
              <a:lnSpc>
                <a:spcPts val="2734"/>
              </a:lnSpc>
              <a:buNone/>
            </a:pPr>
            <a:r>
              <a:rPr lang="en-US" sz="2187" b="1" dirty="0">
                <a:solidFill>
                  <a:srgbClr val="29DDDA"/>
                </a:solidFill>
                <a:latin typeface="Spline Sans" pitchFamily="34" charset="0"/>
                <a:ea typeface="Spline Sans" pitchFamily="34" charset="-122"/>
                <a:cs typeface="Spline Sans" pitchFamily="34" charset="-120"/>
              </a:rPr>
              <a:t>Realistic Feedback</a:t>
            </a:r>
            <a:endParaRPr lang="en-US" sz="2187" dirty="0"/>
          </a:p>
        </p:txBody>
      </p:sp>
      <p:sp>
        <p:nvSpPr>
          <p:cNvPr id="11" name="Text 7"/>
          <p:cNvSpPr/>
          <p:nvPr/>
        </p:nvSpPr>
        <p:spPr>
          <a:xfrm>
            <a:off x="5847398" y="4158020"/>
            <a:ext cx="4042291" cy="1421606"/>
          </a:xfrm>
          <a:prstGeom prst="rect">
            <a:avLst/>
          </a:prstGeom>
          <a:noFill/>
          <a:ln/>
        </p:spPr>
        <p:txBody>
          <a:bodyPr wrap="square" rtlCol="0" anchor="t"/>
          <a:lstStyle/>
          <a:p>
            <a:pPr marL="0" indent="0">
              <a:lnSpc>
                <a:spcPts val="2799"/>
              </a:lnSpc>
              <a:buNone/>
            </a:pPr>
            <a:r>
              <a:rPr lang="en-US" sz="1750" dirty="0">
                <a:solidFill>
                  <a:srgbClr val="E0E4E6"/>
                </a:solidFill>
                <a:latin typeface="Barlow" pitchFamily="34" charset="0"/>
                <a:ea typeface="Barlow" pitchFamily="34" charset="-122"/>
                <a:cs typeface="Barlow" pitchFamily="34" charset="-120"/>
              </a:rPr>
              <a:t>Real-time feedback systems ensure </a:t>
            </a:r>
            <a:r>
              <a:rPr lang="en-IL" sz="1750" dirty="0">
                <a:solidFill>
                  <a:srgbClr val="E0E4E6"/>
                </a:solidFill>
                <a:latin typeface="Barlow" pitchFamily="34" charset="0"/>
                <a:ea typeface="Barlow" pitchFamily="34" charset="-122"/>
                <a:cs typeface="Barlow" pitchFamily="34" charset="-120"/>
              </a:rPr>
              <a:t>a</a:t>
            </a:r>
            <a:r>
              <a:rPr lang="en-US" sz="1750" dirty="0">
                <a:solidFill>
                  <a:srgbClr val="E0E4E6"/>
                </a:solidFill>
                <a:latin typeface="Barlow" pitchFamily="34" charset="0"/>
                <a:ea typeface="Barlow" pitchFamily="34" charset="-122"/>
                <a:cs typeface="Barlow" pitchFamily="34" charset="-120"/>
              </a:rPr>
              <a:t> </a:t>
            </a:r>
            <a:r>
              <a:rPr lang="en-IL" sz="1750" dirty="0">
                <a:solidFill>
                  <a:srgbClr val="E0E4E6"/>
                </a:solidFill>
                <a:latin typeface="Barlow" pitchFamily="34" charset="0"/>
                <a:ea typeface="Barlow" pitchFamily="34" charset="-122"/>
                <a:cs typeface="Barlow" pitchFamily="34" charset="-120"/>
              </a:rPr>
              <a:t>r</a:t>
            </a:r>
            <a:r>
              <a:rPr lang="en-US" sz="1750" dirty="0">
                <a:solidFill>
                  <a:srgbClr val="E0E4E6"/>
                </a:solidFill>
                <a:latin typeface="Barlow" pitchFamily="34" charset="0"/>
                <a:ea typeface="Barlow" pitchFamily="34" charset="-122"/>
                <a:cs typeface="Barlow" pitchFamily="34" charset="-120"/>
              </a:rPr>
              <a:t>e</a:t>
            </a:r>
            <a:r>
              <a:rPr lang="en-IL" sz="1750" dirty="0">
                <a:solidFill>
                  <a:srgbClr val="E0E4E6"/>
                </a:solidFill>
                <a:latin typeface="Barlow" pitchFamily="34" charset="0"/>
                <a:ea typeface="Barlow" pitchFamily="34" charset="-122"/>
                <a:cs typeface="Barlow" pitchFamily="34" charset="-120"/>
              </a:rPr>
              <a:t>a</a:t>
            </a:r>
            <a:r>
              <a:rPr lang="en-US" sz="1750" dirty="0">
                <a:solidFill>
                  <a:srgbClr val="E0E4E6"/>
                </a:solidFill>
                <a:latin typeface="Barlow" pitchFamily="34" charset="0"/>
                <a:ea typeface="Barlow" pitchFamily="34" charset="-122"/>
                <a:cs typeface="Barlow" pitchFamily="34" charset="-120"/>
              </a:rPr>
              <a:t>l interaction with the earthquake simulation, enhancing the overall user experience.</a:t>
            </a:r>
            <a:endParaRPr lang="en-US" sz="175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0"/>
            <a:ext cx="14630400" cy="8231267"/>
          </a:xfrm>
          <a:prstGeom prst="rect">
            <a:avLst/>
          </a:prstGeom>
          <a:solidFill>
            <a:srgbClr val="0A081B">
              <a:alpha val="75000"/>
            </a:srgbClr>
          </a:solidFill>
          <a:ln/>
        </p:spPr>
      </p:sp>
      <p:sp>
        <p:nvSpPr>
          <p:cNvPr id="4" name="Text 1"/>
          <p:cNvSpPr/>
          <p:nvPr/>
        </p:nvSpPr>
        <p:spPr>
          <a:xfrm>
            <a:off x="3341727" y="517565"/>
            <a:ext cx="7946827" cy="1176337"/>
          </a:xfrm>
          <a:prstGeom prst="rect">
            <a:avLst/>
          </a:prstGeom>
          <a:noFill/>
          <a:ln/>
        </p:spPr>
        <p:txBody>
          <a:bodyPr wrap="square" rtlCol="0" anchor="t"/>
          <a:lstStyle/>
          <a:p>
            <a:pPr>
              <a:lnSpc>
                <a:spcPts val="4631"/>
              </a:lnSpc>
            </a:pPr>
            <a:r>
              <a:rPr lang="en-US" sz="4000" dirty="0">
                <a:solidFill>
                  <a:schemeClr val="bg1"/>
                </a:solidFill>
              </a:rPr>
              <a:t>RESULTS</a:t>
            </a:r>
            <a:endParaRPr lang="en-US" sz="3705" dirty="0">
              <a:solidFill>
                <a:schemeClr val="bg1"/>
              </a:solidFill>
            </a:endParaRPr>
          </a:p>
        </p:txBody>
      </p:sp>
      <p:pic>
        <p:nvPicPr>
          <p:cNvPr id="5" name="Image 1" descr="preencoded.png"/>
          <p:cNvPicPr>
            <a:picLocks noChangeAspect="1"/>
          </p:cNvPicPr>
          <p:nvPr/>
        </p:nvPicPr>
        <p:blipFill>
          <a:blip r:embed="rId4"/>
          <a:stretch>
            <a:fillRect/>
          </a:stretch>
        </p:blipFill>
        <p:spPr>
          <a:xfrm>
            <a:off x="3153609" y="1471017"/>
            <a:ext cx="3973354" cy="752832"/>
          </a:xfrm>
          <a:prstGeom prst="rect">
            <a:avLst/>
          </a:prstGeom>
        </p:spPr>
      </p:pic>
      <p:sp>
        <p:nvSpPr>
          <p:cNvPr id="6" name="Text 2"/>
          <p:cNvSpPr/>
          <p:nvPr/>
        </p:nvSpPr>
        <p:spPr>
          <a:xfrm>
            <a:off x="3529846" y="3105388"/>
            <a:ext cx="3597116" cy="1961912"/>
          </a:xfrm>
          <a:prstGeom prst="rect">
            <a:avLst/>
          </a:prstGeom>
          <a:noFill/>
          <a:ln/>
        </p:spPr>
        <p:txBody>
          <a:bodyPr wrap="square" rtlCol="0" anchor="t"/>
          <a:lstStyle/>
          <a:p>
            <a:pPr marL="0" indent="0" algn="l">
              <a:lnSpc>
                <a:spcPts val="2316"/>
              </a:lnSpc>
              <a:buNone/>
            </a:pPr>
            <a:endParaRPr lang="en-US" sz="1853" dirty="0"/>
          </a:p>
        </p:txBody>
      </p:sp>
      <p:sp>
        <p:nvSpPr>
          <p:cNvPr id="7" name="Text 3"/>
          <p:cNvSpPr/>
          <p:nvPr/>
        </p:nvSpPr>
        <p:spPr>
          <a:xfrm>
            <a:off x="3529846" y="3806428"/>
            <a:ext cx="3597116" cy="903327"/>
          </a:xfrm>
          <a:prstGeom prst="rect">
            <a:avLst/>
          </a:prstGeom>
          <a:noFill/>
          <a:ln/>
        </p:spPr>
        <p:txBody>
          <a:bodyPr wrap="square" rtlCol="0" anchor="t"/>
          <a:lstStyle/>
          <a:p>
            <a:pPr marL="0" indent="0" algn="l">
              <a:lnSpc>
                <a:spcPts val="2371"/>
              </a:lnSpc>
              <a:buNone/>
            </a:pPr>
            <a:endParaRPr lang="en-US" sz="1482" dirty="0"/>
          </a:p>
        </p:txBody>
      </p:sp>
      <p:pic>
        <p:nvPicPr>
          <p:cNvPr id="8" name="Image 2" descr="preencoded.png"/>
          <p:cNvPicPr>
            <a:picLocks noChangeAspect="1"/>
          </p:cNvPicPr>
          <p:nvPr/>
        </p:nvPicPr>
        <p:blipFill>
          <a:blip r:embed="rId5"/>
          <a:stretch>
            <a:fillRect/>
          </a:stretch>
        </p:blipFill>
        <p:spPr>
          <a:xfrm>
            <a:off x="7315081" y="1505452"/>
            <a:ext cx="3973473" cy="752832"/>
          </a:xfrm>
          <a:prstGeom prst="rect">
            <a:avLst/>
          </a:prstGeom>
        </p:spPr>
      </p:pic>
      <p:sp>
        <p:nvSpPr>
          <p:cNvPr id="9" name="Text 4"/>
          <p:cNvSpPr/>
          <p:nvPr/>
        </p:nvSpPr>
        <p:spPr>
          <a:xfrm>
            <a:off x="7726225" y="2586053"/>
            <a:ext cx="3750448" cy="2311820"/>
          </a:xfrm>
          <a:prstGeom prst="rect">
            <a:avLst/>
          </a:prstGeom>
          <a:noFill/>
          <a:ln/>
        </p:spPr>
        <p:txBody>
          <a:bodyPr wrap="none" rtlCol="0" anchor="t"/>
          <a:lstStyle/>
          <a:p>
            <a:pPr marL="0" indent="0" algn="l">
              <a:lnSpc>
                <a:spcPts val="2316"/>
              </a:lnSpc>
              <a:buNone/>
            </a:pPr>
            <a:endParaRPr lang="en-US" sz="1853" dirty="0"/>
          </a:p>
        </p:txBody>
      </p:sp>
      <p:sp>
        <p:nvSpPr>
          <p:cNvPr id="10" name="Text 5"/>
          <p:cNvSpPr/>
          <p:nvPr/>
        </p:nvSpPr>
        <p:spPr>
          <a:xfrm>
            <a:off x="7503200" y="3512344"/>
            <a:ext cx="3597235" cy="903327"/>
          </a:xfrm>
          <a:prstGeom prst="rect">
            <a:avLst/>
          </a:prstGeom>
          <a:noFill/>
          <a:ln/>
        </p:spPr>
        <p:txBody>
          <a:bodyPr wrap="square" rtlCol="0" anchor="t"/>
          <a:lstStyle/>
          <a:p>
            <a:pPr marL="0" indent="0" algn="l">
              <a:lnSpc>
                <a:spcPts val="2371"/>
              </a:lnSpc>
              <a:buNone/>
            </a:pPr>
            <a:endParaRPr lang="en-US" sz="1482" dirty="0"/>
          </a:p>
        </p:txBody>
      </p:sp>
      <p:pic>
        <p:nvPicPr>
          <p:cNvPr id="11" name="Image 3" descr="preencoded.png"/>
          <p:cNvPicPr>
            <a:picLocks noChangeAspect="1"/>
          </p:cNvPicPr>
          <p:nvPr/>
        </p:nvPicPr>
        <p:blipFill>
          <a:blip r:embed="rId6"/>
          <a:stretch>
            <a:fillRect/>
          </a:stretch>
        </p:blipFill>
        <p:spPr>
          <a:xfrm>
            <a:off x="3341727" y="5180171"/>
            <a:ext cx="3973354" cy="752832"/>
          </a:xfrm>
          <a:prstGeom prst="rect">
            <a:avLst/>
          </a:prstGeom>
        </p:spPr>
      </p:pic>
      <p:sp>
        <p:nvSpPr>
          <p:cNvPr id="13" name="Text 7"/>
          <p:cNvSpPr/>
          <p:nvPr/>
        </p:nvSpPr>
        <p:spPr>
          <a:xfrm>
            <a:off x="3529846" y="6622256"/>
            <a:ext cx="3597116" cy="903327"/>
          </a:xfrm>
          <a:prstGeom prst="rect">
            <a:avLst/>
          </a:prstGeom>
          <a:noFill/>
          <a:ln/>
        </p:spPr>
        <p:txBody>
          <a:bodyPr wrap="square" rtlCol="0" anchor="t"/>
          <a:lstStyle/>
          <a:p>
            <a:pPr marL="0" indent="0" algn="l">
              <a:lnSpc>
                <a:spcPts val="2371"/>
              </a:lnSpc>
              <a:buNone/>
            </a:pPr>
            <a:endParaRPr lang="en-US" sz="1482" dirty="0"/>
          </a:p>
        </p:txBody>
      </p:sp>
      <p:pic>
        <p:nvPicPr>
          <p:cNvPr id="14" name="Image 4" descr="preencoded.png"/>
          <p:cNvPicPr>
            <a:picLocks noChangeAspect="1"/>
          </p:cNvPicPr>
          <p:nvPr/>
        </p:nvPicPr>
        <p:blipFill>
          <a:blip r:embed="rId7"/>
          <a:stretch>
            <a:fillRect/>
          </a:stretch>
        </p:blipFill>
        <p:spPr>
          <a:xfrm>
            <a:off x="7315081" y="5180171"/>
            <a:ext cx="3973473" cy="752832"/>
          </a:xfrm>
          <a:prstGeom prst="rect">
            <a:avLst/>
          </a:prstGeom>
        </p:spPr>
      </p:pic>
      <p:sp>
        <p:nvSpPr>
          <p:cNvPr id="15" name="Text 8"/>
          <p:cNvSpPr/>
          <p:nvPr/>
        </p:nvSpPr>
        <p:spPr>
          <a:xfrm>
            <a:off x="7503200" y="6215300"/>
            <a:ext cx="4160976" cy="1111491"/>
          </a:xfrm>
          <a:prstGeom prst="rect">
            <a:avLst/>
          </a:prstGeom>
          <a:noFill/>
          <a:ln/>
        </p:spPr>
        <p:txBody>
          <a:bodyPr wrap="none" rtlCol="0" anchor="t"/>
          <a:lstStyle/>
          <a:p>
            <a:pPr marL="0" indent="0" algn="l">
              <a:lnSpc>
                <a:spcPts val="2316"/>
              </a:lnSpc>
              <a:buNone/>
            </a:pPr>
            <a:endParaRPr lang="en-US" sz="1853" dirty="0"/>
          </a:p>
        </p:txBody>
      </p:sp>
      <p:sp>
        <p:nvSpPr>
          <p:cNvPr id="16" name="Text 9"/>
          <p:cNvSpPr/>
          <p:nvPr/>
        </p:nvSpPr>
        <p:spPr>
          <a:xfrm>
            <a:off x="7503200" y="6622256"/>
            <a:ext cx="3597235" cy="903327"/>
          </a:xfrm>
          <a:prstGeom prst="rect">
            <a:avLst/>
          </a:prstGeom>
          <a:noFill/>
          <a:ln/>
        </p:spPr>
        <p:txBody>
          <a:bodyPr wrap="square" rtlCol="0" anchor="t"/>
          <a:lstStyle/>
          <a:p>
            <a:pPr>
              <a:lnSpc>
                <a:spcPts val="2371"/>
              </a:lnSpc>
            </a:pPr>
            <a:endParaRPr lang="en-US" sz="1482" dirty="0"/>
          </a:p>
        </p:txBody>
      </p:sp>
      <p:sp>
        <p:nvSpPr>
          <p:cNvPr id="18" name="TextBox 17"/>
          <p:cNvSpPr txBox="1"/>
          <p:nvPr/>
        </p:nvSpPr>
        <p:spPr>
          <a:xfrm>
            <a:off x="3266639" y="2258746"/>
            <a:ext cx="3785236" cy="2862322"/>
          </a:xfrm>
          <a:prstGeom prst="rect">
            <a:avLst/>
          </a:prstGeom>
          <a:noFill/>
        </p:spPr>
        <p:txBody>
          <a:bodyPr wrap="square" rtlCol="0">
            <a:spAutoFit/>
          </a:bodyPr>
          <a:lstStyle/>
          <a:p>
            <a:pPr algn="just"/>
            <a:r>
              <a:rPr lang="en-US" dirty="0">
                <a:solidFill>
                  <a:schemeClr val="bg1"/>
                </a:solidFill>
                <a:latin typeface="Times New Roman" panose="02020603050405020304" pitchFamily="18" charset="0"/>
                <a:cs typeface="Times New Roman" panose="02020603050405020304" pitchFamily="18" charset="0"/>
              </a:rPr>
              <a:t>Design a traditional home using 3d max application with many details, and the following pictures show the home from different locations, and unity environment which is a software specialist in gaming production and application, in addition, it supports different operating systems (IOS, Android, etc…), and many developing modes (VR, AR, 2D, 3d).</a:t>
            </a:r>
          </a:p>
        </p:txBody>
      </p:sp>
      <p:sp>
        <p:nvSpPr>
          <p:cNvPr id="19" name="TextBox 18"/>
          <p:cNvSpPr txBox="1"/>
          <p:nvPr/>
        </p:nvSpPr>
        <p:spPr>
          <a:xfrm>
            <a:off x="7415561" y="2586053"/>
            <a:ext cx="4248615" cy="1200329"/>
          </a:xfrm>
          <a:prstGeom prst="rect">
            <a:avLst/>
          </a:prstGeom>
          <a:noFill/>
        </p:spPr>
        <p:txBody>
          <a:bodyPr wrap="square" rtlCol="0">
            <a:spAutoFit/>
          </a:bodyPr>
          <a:lstStyle/>
          <a:p>
            <a:pPr algn="just"/>
            <a:r>
              <a:rPr lang="en-US" dirty="0">
                <a:solidFill>
                  <a:schemeClr val="bg1"/>
                </a:solidFill>
                <a:latin typeface="Times New Roman" panose="02020603050405020304" pitchFamily="18" charset="0"/>
                <a:cs typeface="Times New Roman" panose="02020603050405020304" pitchFamily="18" charset="0"/>
              </a:rPr>
              <a:t>Make different </a:t>
            </a:r>
            <a:r>
              <a:rPr lang="en-IL" dirty="0">
                <a:solidFill>
                  <a:schemeClr val="bg1"/>
                </a:solidFill>
                <a:latin typeface="Times New Roman" panose="02020603050405020304" pitchFamily="18" charset="0"/>
                <a:cs typeface="Times New Roman" panose="02020603050405020304" pitchFamily="18" charset="0"/>
              </a:rPr>
              <a:t>t</a:t>
            </a:r>
            <a:r>
              <a:rPr lang="en-US" dirty="0">
                <a:solidFill>
                  <a:schemeClr val="bg1"/>
                </a:solidFill>
                <a:latin typeface="Times New Roman" panose="02020603050405020304" pitchFamily="18" charset="0"/>
                <a:cs typeface="Times New Roman" panose="02020603050405020304" pitchFamily="18" charset="0"/>
              </a:rPr>
              <a:t>y</a:t>
            </a:r>
            <a:r>
              <a:rPr lang="en-IL" dirty="0">
                <a:solidFill>
                  <a:schemeClr val="bg1"/>
                </a:solidFill>
                <a:latin typeface="Times New Roman" panose="02020603050405020304" pitchFamily="18" charset="0"/>
                <a:cs typeface="Times New Roman" panose="02020603050405020304" pitchFamily="18" charset="0"/>
              </a:rPr>
              <a:t>p</a:t>
            </a:r>
            <a:r>
              <a:rPr lang="en-US" dirty="0">
                <a:solidFill>
                  <a:schemeClr val="bg1"/>
                </a:solidFill>
                <a:latin typeface="Times New Roman" panose="02020603050405020304" pitchFamily="18" charset="0"/>
                <a:cs typeface="Times New Roman" panose="02020603050405020304" pitchFamily="18" charset="0"/>
              </a:rPr>
              <a:t>e</a:t>
            </a:r>
            <a:r>
              <a:rPr lang="en-IL" dirty="0">
                <a:solidFill>
                  <a:schemeClr val="bg1"/>
                </a:solidFill>
                <a:latin typeface="Times New Roman" panose="02020603050405020304" pitchFamily="18" charset="0"/>
                <a:cs typeface="Times New Roman" panose="02020603050405020304" pitchFamily="18" charset="0"/>
              </a:rPr>
              <a:t>s</a:t>
            </a:r>
            <a:r>
              <a:rPr lang="en-US" dirty="0">
                <a:solidFill>
                  <a:schemeClr val="bg1"/>
                </a:solidFill>
                <a:latin typeface="Times New Roman" panose="02020603050405020304" pitchFamily="18" charset="0"/>
                <a:cs typeface="Times New Roman" panose="02020603050405020304" pitchFamily="18" charset="0"/>
              </a:rPr>
              <a:t> of moving inside </a:t>
            </a:r>
            <a:r>
              <a:rPr lang="en-IL" dirty="0">
                <a:solidFill>
                  <a:schemeClr val="bg1"/>
                </a:solidFill>
                <a:latin typeface="Times New Roman" panose="02020603050405020304" pitchFamily="18" charset="0"/>
                <a:cs typeface="Times New Roman" panose="02020603050405020304" pitchFamily="18" charset="0"/>
              </a:rPr>
              <a:t>t</a:t>
            </a:r>
            <a:r>
              <a:rPr lang="en-US" dirty="0">
                <a:solidFill>
                  <a:schemeClr val="bg1"/>
                </a:solidFill>
                <a:latin typeface="Times New Roman" panose="02020603050405020304" pitchFamily="18" charset="0"/>
                <a:cs typeface="Times New Roman" panose="02020603050405020304" pitchFamily="18" charset="0"/>
              </a:rPr>
              <a:t>h</a:t>
            </a:r>
            <a:r>
              <a:rPr lang="en-IL" dirty="0">
                <a:solidFill>
                  <a:schemeClr val="bg1"/>
                </a:solidFill>
                <a:latin typeface="Times New Roman" panose="02020603050405020304" pitchFamily="18" charset="0"/>
                <a:cs typeface="Times New Roman" panose="02020603050405020304" pitchFamily="18" charset="0"/>
              </a:rPr>
              <a:t>e </a:t>
            </a:r>
            <a:r>
              <a:rPr lang="en-US" dirty="0">
                <a:solidFill>
                  <a:schemeClr val="bg1"/>
                </a:solidFill>
                <a:latin typeface="Times New Roman" panose="02020603050405020304" pitchFamily="18" charset="0"/>
                <a:cs typeface="Times New Roman" panose="02020603050405020304" pitchFamily="18" charset="0"/>
              </a:rPr>
              <a:t>home in my project using </a:t>
            </a:r>
            <a:r>
              <a:rPr lang="en-IL" dirty="0">
                <a:solidFill>
                  <a:schemeClr val="bg1"/>
                </a:solidFill>
                <a:latin typeface="Times New Roman" panose="02020603050405020304" pitchFamily="18" charset="0"/>
                <a:cs typeface="Times New Roman" panose="02020603050405020304" pitchFamily="18" charset="0"/>
              </a:rPr>
              <a:t>t</a:t>
            </a:r>
            <a:r>
              <a:rPr lang="en-US" dirty="0">
                <a:solidFill>
                  <a:schemeClr val="bg1"/>
                </a:solidFill>
                <a:latin typeface="Times New Roman" panose="02020603050405020304" pitchFamily="18" charset="0"/>
                <a:cs typeface="Times New Roman" panose="02020603050405020304" pitchFamily="18" charset="0"/>
              </a:rPr>
              <a:t>h</a:t>
            </a:r>
            <a:r>
              <a:rPr lang="en-IL" dirty="0">
                <a:solidFill>
                  <a:schemeClr val="bg1"/>
                </a:solidFill>
                <a:latin typeface="Times New Roman" panose="02020603050405020304" pitchFamily="18" charset="0"/>
                <a:cs typeface="Times New Roman" panose="02020603050405020304" pitchFamily="18" charset="0"/>
              </a:rPr>
              <a:t>e </a:t>
            </a:r>
            <a:r>
              <a:rPr lang="en-US" dirty="0">
                <a:solidFill>
                  <a:schemeClr val="bg1"/>
                </a:solidFill>
                <a:latin typeface="Times New Roman" panose="02020603050405020304" pitchFamily="18" charset="0"/>
                <a:cs typeface="Times New Roman" panose="02020603050405020304" pitchFamily="18" charset="0"/>
              </a:rPr>
              <a:t>joystick and trigger button in </a:t>
            </a:r>
            <a:r>
              <a:rPr lang="en-IL" dirty="0">
                <a:solidFill>
                  <a:schemeClr val="bg1"/>
                </a:solidFill>
                <a:latin typeface="Times New Roman" panose="02020603050405020304" pitchFamily="18" charset="0"/>
                <a:cs typeface="Times New Roman" panose="02020603050405020304" pitchFamily="18" charset="0"/>
              </a:rPr>
              <a:t>t</a:t>
            </a:r>
            <a:r>
              <a:rPr lang="en-US" dirty="0">
                <a:solidFill>
                  <a:schemeClr val="bg1"/>
                </a:solidFill>
                <a:latin typeface="Times New Roman" panose="02020603050405020304" pitchFamily="18" charset="0"/>
                <a:cs typeface="Times New Roman" panose="02020603050405020304" pitchFamily="18" charset="0"/>
              </a:rPr>
              <a:t>h</a:t>
            </a:r>
            <a:r>
              <a:rPr lang="en-IL" dirty="0">
                <a:solidFill>
                  <a:schemeClr val="bg1"/>
                </a:solidFill>
                <a:latin typeface="Times New Roman" panose="02020603050405020304" pitchFamily="18" charset="0"/>
                <a:cs typeface="Times New Roman" panose="02020603050405020304" pitchFamily="18" charset="0"/>
              </a:rPr>
              <a:t>e </a:t>
            </a:r>
            <a:r>
              <a:rPr lang="en-US" dirty="0">
                <a:solidFill>
                  <a:schemeClr val="bg1"/>
                </a:solidFill>
                <a:latin typeface="Times New Roman" panose="02020603050405020304" pitchFamily="18" charset="0"/>
                <a:cs typeface="Times New Roman" panose="02020603050405020304" pitchFamily="18" charset="0"/>
              </a:rPr>
              <a:t>hand controller and the same thing for teleporting</a:t>
            </a:r>
          </a:p>
        </p:txBody>
      </p:sp>
      <p:sp>
        <p:nvSpPr>
          <p:cNvPr id="20" name="TextBox 19"/>
          <p:cNvSpPr txBox="1"/>
          <p:nvPr/>
        </p:nvSpPr>
        <p:spPr>
          <a:xfrm>
            <a:off x="3434576" y="6345044"/>
            <a:ext cx="3880505" cy="646331"/>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Applying the shake at different objects in the game scene to simulate a IVR-SG</a:t>
            </a:r>
          </a:p>
        </p:txBody>
      </p:sp>
      <p:sp>
        <p:nvSpPr>
          <p:cNvPr id="21" name="TextBox 20"/>
          <p:cNvSpPr txBox="1"/>
          <p:nvPr/>
        </p:nvSpPr>
        <p:spPr>
          <a:xfrm>
            <a:off x="7415560" y="6345044"/>
            <a:ext cx="4248615" cy="923330"/>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Making audio file for earthquake sound and smash object to give the project more realistic.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8229600"/>
          </a:xfrm>
          <a:prstGeom prst="rect">
            <a:avLst/>
          </a:prstGeom>
        </p:spPr>
      </p:pic>
      <p:sp>
        <p:nvSpPr>
          <p:cNvPr id="3" name="Shape 0"/>
          <p:cNvSpPr/>
          <p:nvPr/>
        </p:nvSpPr>
        <p:spPr>
          <a:xfrm>
            <a:off x="0" y="-365676"/>
            <a:ext cx="14630400" cy="8229600"/>
          </a:xfrm>
          <a:prstGeom prst="rect">
            <a:avLst/>
          </a:prstGeom>
          <a:solidFill>
            <a:srgbClr val="0A081B">
              <a:alpha val="75000"/>
            </a:srgbClr>
          </a:solidFill>
          <a:ln/>
        </p:spPr>
      </p:sp>
      <p:sp>
        <p:nvSpPr>
          <p:cNvPr id="4" name="Text 1"/>
          <p:cNvSpPr/>
          <p:nvPr/>
        </p:nvSpPr>
        <p:spPr>
          <a:xfrm>
            <a:off x="2735460" y="637579"/>
            <a:ext cx="9381649" cy="1388745"/>
          </a:xfrm>
          <a:prstGeom prst="rect">
            <a:avLst/>
          </a:prstGeom>
          <a:noFill/>
          <a:ln/>
        </p:spPr>
        <p:txBody>
          <a:bodyPr wrap="square" rtlCol="0" anchor="t"/>
          <a:lstStyle/>
          <a:p>
            <a:pPr marL="0" indent="0">
              <a:lnSpc>
                <a:spcPts val="5468"/>
              </a:lnSpc>
              <a:buNone/>
            </a:pPr>
            <a:r>
              <a:rPr lang="en-US" sz="4374" b="1" dirty="0">
                <a:solidFill>
                  <a:srgbClr val="F0FCFF"/>
                </a:solidFill>
                <a:latin typeface="Spline Sans" pitchFamily="34" charset="0"/>
                <a:ea typeface="Spline Sans" pitchFamily="34" charset="-122"/>
                <a:cs typeface="Spline Sans" pitchFamily="34" charset="-120"/>
              </a:rPr>
              <a:t>Conclusion and Future Developments</a:t>
            </a:r>
            <a:endParaRPr lang="en-US" sz="4374" dirty="0"/>
          </a:p>
        </p:txBody>
      </p:sp>
      <p:sp>
        <p:nvSpPr>
          <p:cNvPr id="5" name="Shape 2"/>
          <p:cNvSpPr/>
          <p:nvPr/>
        </p:nvSpPr>
        <p:spPr>
          <a:xfrm>
            <a:off x="2735460" y="2413931"/>
            <a:ext cx="499943" cy="499943"/>
          </a:xfrm>
          <a:prstGeom prst="roundRect">
            <a:avLst>
              <a:gd name="adj" fmla="val 80001"/>
            </a:avLst>
          </a:prstGeom>
          <a:solidFill>
            <a:srgbClr val="0A081B"/>
          </a:solidFill>
          <a:ln w="27742">
            <a:solidFill>
              <a:srgbClr val="16FFBB"/>
            </a:solidFill>
            <a:prstDash val="solid"/>
          </a:ln>
        </p:spPr>
      </p:sp>
      <p:sp>
        <p:nvSpPr>
          <p:cNvPr id="6" name="Text 3"/>
          <p:cNvSpPr/>
          <p:nvPr/>
        </p:nvSpPr>
        <p:spPr>
          <a:xfrm>
            <a:off x="2913338" y="2433873"/>
            <a:ext cx="144185" cy="416481"/>
          </a:xfrm>
          <a:prstGeom prst="rect">
            <a:avLst/>
          </a:prstGeom>
          <a:noFill/>
          <a:ln/>
        </p:spPr>
        <p:txBody>
          <a:bodyPr wrap="none" rtlCol="0" anchor="t"/>
          <a:lstStyle/>
          <a:p>
            <a:pPr marL="0" indent="0" algn="ctr">
              <a:lnSpc>
                <a:spcPts val="3281"/>
              </a:lnSpc>
              <a:buNone/>
            </a:pPr>
            <a:r>
              <a:rPr lang="en-US" sz="2624" b="1" dirty="0">
                <a:solidFill>
                  <a:srgbClr val="16FFBB"/>
                </a:solidFill>
                <a:latin typeface="Spline Sans" pitchFamily="34" charset="0"/>
                <a:ea typeface="Spline Sans" pitchFamily="34" charset="-122"/>
                <a:cs typeface="Spline Sans" pitchFamily="34" charset="-120"/>
              </a:rPr>
              <a:t>1</a:t>
            </a:r>
            <a:endParaRPr lang="en-US" sz="2624" dirty="0"/>
          </a:p>
        </p:txBody>
      </p:sp>
      <p:sp>
        <p:nvSpPr>
          <p:cNvPr id="7" name="Text 4"/>
          <p:cNvSpPr/>
          <p:nvPr/>
        </p:nvSpPr>
        <p:spPr>
          <a:xfrm>
            <a:off x="3346490" y="4205288"/>
            <a:ext cx="3323987" cy="347186"/>
          </a:xfrm>
          <a:prstGeom prst="rect">
            <a:avLst/>
          </a:prstGeom>
          <a:noFill/>
          <a:ln/>
        </p:spPr>
        <p:txBody>
          <a:bodyPr wrap="none" rtlCol="0" anchor="t"/>
          <a:lstStyle/>
          <a:p>
            <a:pPr marL="0" indent="0">
              <a:lnSpc>
                <a:spcPts val="2734"/>
              </a:lnSpc>
              <a:buNone/>
            </a:pPr>
            <a:endParaRPr lang="en-US" sz="2187" dirty="0"/>
          </a:p>
        </p:txBody>
      </p:sp>
      <p:sp>
        <p:nvSpPr>
          <p:cNvPr id="8" name="Text 5"/>
          <p:cNvSpPr/>
          <p:nvPr/>
        </p:nvSpPr>
        <p:spPr>
          <a:xfrm>
            <a:off x="3279693" y="2433872"/>
            <a:ext cx="3991213" cy="3286703"/>
          </a:xfrm>
          <a:prstGeom prst="rect">
            <a:avLst/>
          </a:prstGeom>
          <a:noFill/>
          <a:ln/>
        </p:spPr>
        <p:txBody>
          <a:bodyPr wrap="square" rtlCol="0" anchor="t"/>
          <a:lstStyle/>
          <a:p>
            <a:pPr marL="0" indent="0">
              <a:lnSpc>
                <a:spcPts val="2799"/>
              </a:lnSpc>
              <a:buNone/>
            </a:pPr>
            <a:endParaRPr lang="en-US" sz="1750" dirty="0"/>
          </a:p>
        </p:txBody>
      </p:sp>
      <p:sp>
        <p:nvSpPr>
          <p:cNvPr id="9" name="Shape 6"/>
          <p:cNvSpPr/>
          <p:nvPr/>
        </p:nvSpPr>
        <p:spPr>
          <a:xfrm>
            <a:off x="7652684" y="2348567"/>
            <a:ext cx="499943" cy="499943"/>
          </a:xfrm>
          <a:prstGeom prst="roundRect">
            <a:avLst>
              <a:gd name="adj" fmla="val 80001"/>
            </a:avLst>
          </a:prstGeom>
          <a:solidFill>
            <a:srgbClr val="0A081B"/>
          </a:solidFill>
          <a:ln w="27742">
            <a:solidFill>
              <a:srgbClr val="29DDDA"/>
            </a:solidFill>
            <a:prstDash val="solid"/>
          </a:ln>
        </p:spPr>
      </p:sp>
      <p:sp>
        <p:nvSpPr>
          <p:cNvPr id="10" name="Text 7"/>
          <p:cNvSpPr/>
          <p:nvPr/>
        </p:nvSpPr>
        <p:spPr>
          <a:xfrm>
            <a:off x="7800370" y="2360907"/>
            <a:ext cx="185380" cy="416481"/>
          </a:xfrm>
          <a:prstGeom prst="rect">
            <a:avLst/>
          </a:prstGeom>
          <a:noFill/>
          <a:ln/>
        </p:spPr>
        <p:txBody>
          <a:bodyPr wrap="none" rtlCol="0" anchor="t"/>
          <a:lstStyle/>
          <a:p>
            <a:pPr marL="0" indent="0" algn="ctr">
              <a:lnSpc>
                <a:spcPts val="3281"/>
              </a:lnSpc>
              <a:buNone/>
            </a:pPr>
            <a:r>
              <a:rPr lang="en-US" sz="2624" b="1" dirty="0">
                <a:solidFill>
                  <a:srgbClr val="29DDDA"/>
                </a:solidFill>
                <a:latin typeface="Spline Sans" pitchFamily="34" charset="0"/>
                <a:ea typeface="Spline Sans" pitchFamily="34" charset="-122"/>
                <a:cs typeface="Spline Sans" pitchFamily="34" charset="-120"/>
              </a:rPr>
              <a:t>2</a:t>
            </a:r>
            <a:endParaRPr lang="en-US" sz="2624" dirty="0"/>
          </a:p>
        </p:txBody>
      </p:sp>
      <p:sp>
        <p:nvSpPr>
          <p:cNvPr id="11" name="Text 8"/>
          <p:cNvSpPr/>
          <p:nvPr/>
        </p:nvSpPr>
        <p:spPr>
          <a:xfrm>
            <a:off x="8148399" y="4205288"/>
            <a:ext cx="3253859" cy="347186"/>
          </a:xfrm>
          <a:prstGeom prst="rect">
            <a:avLst/>
          </a:prstGeom>
          <a:noFill/>
          <a:ln/>
        </p:spPr>
        <p:txBody>
          <a:bodyPr wrap="none" rtlCol="0" anchor="t"/>
          <a:lstStyle/>
          <a:p>
            <a:pPr marL="0" indent="0">
              <a:lnSpc>
                <a:spcPts val="2734"/>
              </a:lnSpc>
              <a:buNone/>
            </a:pPr>
            <a:endParaRPr lang="en-US" sz="2187" dirty="0"/>
          </a:p>
        </p:txBody>
      </p:sp>
      <p:sp>
        <p:nvSpPr>
          <p:cNvPr id="12" name="Text 9"/>
          <p:cNvSpPr/>
          <p:nvPr/>
        </p:nvSpPr>
        <p:spPr>
          <a:xfrm>
            <a:off x="8300313" y="2308334"/>
            <a:ext cx="4131361" cy="2631656"/>
          </a:xfrm>
          <a:prstGeom prst="rect">
            <a:avLst/>
          </a:prstGeom>
          <a:noFill/>
          <a:ln/>
        </p:spPr>
        <p:txBody>
          <a:bodyPr wrap="square" rtlCol="0" anchor="t"/>
          <a:lstStyle/>
          <a:p>
            <a:pPr algn="just">
              <a:lnSpc>
                <a:spcPts val="2799"/>
              </a:lnSpc>
            </a:pPr>
            <a:r>
              <a:rPr lang="en-US" dirty="0">
                <a:solidFill>
                  <a:schemeClr val="bg1"/>
                </a:solidFill>
                <a:latin typeface="Times New Roman" panose="02020603050405020304" pitchFamily="18" charset="0"/>
                <a:cs typeface="Times New Roman" panose="02020603050405020304" pitchFamily="18" charset="0"/>
              </a:rPr>
              <a:t>The multifaceted nature of this project necessitates addressing challenges related to hardware compatibility, real-time data exchange, and user interface design, underscoring the complexity of crafting a truly immersive and realistic earthquake experience</a:t>
            </a:r>
            <a:r>
              <a:rPr lang="en-US" sz="1600" dirty="0"/>
              <a:t>.</a:t>
            </a:r>
            <a:endParaRPr lang="en-US" sz="1750" dirty="0"/>
          </a:p>
        </p:txBody>
      </p:sp>
      <p:sp>
        <p:nvSpPr>
          <p:cNvPr id="14" name="TextBox 13"/>
          <p:cNvSpPr txBox="1"/>
          <p:nvPr/>
        </p:nvSpPr>
        <p:spPr>
          <a:xfrm>
            <a:off x="3457574" y="2437279"/>
            <a:ext cx="3411149" cy="2585323"/>
          </a:xfrm>
          <a:prstGeom prst="rect">
            <a:avLst/>
          </a:prstGeom>
          <a:noFill/>
        </p:spPr>
        <p:txBody>
          <a:bodyPr wrap="square" rtlCol="0">
            <a:spAutoFit/>
          </a:bodyPr>
          <a:lstStyle/>
          <a:p>
            <a:pPr algn="just"/>
            <a:r>
              <a:rPr lang="en-US" dirty="0">
                <a:solidFill>
                  <a:schemeClr val="bg1"/>
                </a:solidFill>
                <a:latin typeface="Times New Roman" panose="02020603050405020304" pitchFamily="18" charset="0"/>
                <a:cs typeface="Times New Roman" panose="02020603050405020304" pitchFamily="18" charset="0"/>
              </a:rPr>
              <a:t>This project is an excellent example of how technological integration is changing and how developers must be able to adapt and work together across a variety of platforms. It also shows how borders between computer systems, virtual reality, and mobile devices are becoming hazier.</a:t>
            </a:r>
          </a:p>
        </p:txBody>
      </p:sp>
      <p:sp>
        <p:nvSpPr>
          <p:cNvPr id="15" name="Shape 2"/>
          <p:cNvSpPr/>
          <p:nvPr/>
        </p:nvSpPr>
        <p:spPr>
          <a:xfrm>
            <a:off x="2637888" y="5220632"/>
            <a:ext cx="499943" cy="499943"/>
          </a:xfrm>
          <a:prstGeom prst="roundRect">
            <a:avLst>
              <a:gd name="adj" fmla="val 80001"/>
            </a:avLst>
          </a:prstGeom>
          <a:solidFill>
            <a:srgbClr val="0A081B"/>
          </a:solidFill>
          <a:ln w="27742">
            <a:solidFill>
              <a:srgbClr val="00B0F0"/>
            </a:solidFill>
            <a:prstDash val="solid"/>
          </a:ln>
        </p:spPr>
      </p:sp>
      <p:sp>
        <p:nvSpPr>
          <p:cNvPr id="16" name="TextBox 15"/>
          <p:cNvSpPr txBox="1"/>
          <p:nvPr/>
        </p:nvSpPr>
        <p:spPr>
          <a:xfrm>
            <a:off x="2722132" y="5303695"/>
            <a:ext cx="557561" cy="369332"/>
          </a:xfrm>
          <a:prstGeom prst="rect">
            <a:avLst/>
          </a:prstGeom>
          <a:noFill/>
        </p:spPr>
        <p:txBody>
          <a:bodyPr wrap="square" rtlCol="0">
            <a:spAutoFit/>
          </a:bodyPr>
          <a:lstStyle/>
          <a:p>
            <a:r>
              <a:rPr lang="en-US" dirty="0">
                <a:solidFill>
                  <a:srgbClr val="00B0F0"/>
                </a:solidFill>
              </a:rPr>
              <a:t>3</a:t>
            </a:r>
          </a:p>
        </p:txBody>
      </p:sp>
      <p:sp>
        <p:nvSpPr>
          <p:cNvPr id="20" name="TextBox 19"/>
          <p:cNvSpPr txBox="1"/>
          <p:nvPr/>
        </p:nvSpPr>
        <p:spPr>
          <a:xfrm>
            <a:off x="3346490" y="5475249"/>
            <a:ext cx="3522233" cy="2031325"/>
          </a:xfrm>
          <a:prstGeom prst="rect">
            <a:avLst/>
          </a:prstGeom>
          <a:noFill/>
        </p:spPr>
        <p:txBody>
          <a:bodyPr wrap="square" rtlCol="0">
            <a:spAutoFit/>
          </a:bodyPr>
          <a:lstStyle/>
          <a:p>
            <a:pPr algn="just"/>
            <a:r>
              <a:rPr lang="en-US" dirty="0">
                <a:solidFill>
                  <a:schemeClr val="bg1"/>
                </a:solidFill>
                <a:latin typeface="Times New Roman" panose="02020603050405020304" pitchFamily="18" charset="0"/>
                <a:cs typeface="Times New Roman" panose="02020603050405020304" pitchFamily="18" charset="0"/>
              </a:rPr>
              <a:t>Beyond the code and hardware, the virtual reality earthquake simulator delves into the psychology of user experience, leveraging VR technology to create a compelling and emotionally resonant learning environment.</a:t>
            </a:r>
          </a:p>
        </p:txBody>
      </p:sp>
      <p:sp>
        <p:nvSpPr>
          <p:cNvPr id="21" name="Shape 6"/>
          <p:cNvSpPr/>
          <p:nvPr/>
        </p:nvSpPr>
        <p:spPr>
          <a:xfrm>
            <a:off x="7735778" y="5409309"/>
            <a:ext cx="499943" cy="499943"/>
          </a:xfrm>
          <a:prstGeom prst="roundRect">
            <a:avLst>
              <a:gd name="adj" fmla="val 80001"/>
            </a:avLst>
          </a:prstGeom>
          <a:solidFill>
            <a:srgbClr val="0A081B"/>
          </a:solidFill>
          <a:ln w="27742">
            <a:solidFill>
              <a:srgbClr val="7030A0"/>
            </a:solidFill>
            <a:prstDash val="solid"/>
          </a:ln>
        </p:spPr>
      </p:sp>
      <p:sp>
        <p:nvSpPr>
          <p:cNvPr id="22" name="TextBox 21"/>
          <p:cNvSpPr txBox="1"/>
          <p:nvPr/>
        </p:nvSpPr>
        <p:spPr>
          <a:xfrm>
            <a:off x="7829532" y="5506232"/>
            <a:ext cx="535258" cy="369332"/>
          </a:xfrm>
          <a:prstGeom prst="rect">
            <a:avLst/>
          </a:prstGeom>
          <a:noFill/>
        </p:spPr>
        <p:txBody>
          <a:bodyPr wrap="square" rtlCol="0">
            <a:spAutoFit/>
          </a:bodyPr>
          <a:lstStyle/>
          <a:p>
            <a:r>
              <a:rPr lang="en-US" dirty="0">
                <a:solidFill>
                  <a:srgbClr val="7030A0"/>
                </a:solidFill>
              </a:rPr>
              <a:t>4</a:t>
            </a:r>
          </a:p>
        </p:txBody>
      </p:sp>
      <p:sp>
        <p:nvSpPr>
          <p:cNvPr id="24" name="TextBox 23"/>
          <p:cNvSpPr txBox="1"/>
          <p:nvPr/>
        </p:nvSpPr>
        <p:spPr>
          <a:xfrm>
            <a:off x="8474927" y="5720575"/>
            <a:ext cx="4304371" cy="1477328"/>
          </a:xfrm>
          <a:prstGeom prst="rect">
            <a:avLst/>
          </a:prstGeom>
          <a:noFill/>
        </p:spPr>
        <p:txBody>
          <a:bodyPr wrap="square" rtlCol="0">
            <a:spAutoFit/>
          </a:bodyPr>
          <a:lstStyle/>
          <a:p>
            <a:pPr algn="just"/>
            <a:r>
              <a:rPr lang="en-US" dirty="0">
                <a:solidFill>
                  <a:schemeClr val="bg1"/>
                </a:solidFill>
                <a:latin typeface="Times New Roman" panose="02020603050405020304" pitchFamily="18" charset="0"/>
                <a:cs typeface="Times New Roman" panose="02020603050405020304" pitchFamily="18" charset="0"/>
              </a:rPr>
              <a:t>Synchronization challenges in this context extend beyond mere hardware interactions; they delve into the intricacies of VR technology, necessitating precise calibration for a seamless and authentic user experience.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TotalTime>
  <Words>678</Words>
  <Application>Microsoft Office PowerPoint</Application>
  <PresentationFormat>Custom</PresentationFormat>
  <Paragraphs>78</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Barlow</vt:lpstr>
      <vt:lpstr>Calibri</vt:lpstr>
      <vt:lpstr>inherit</vt:lpstr>
      <vt:lpstr>Spline 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user</cp:lastModifiedBy>
  <cp:revision>26</cp:revision>
  <dcterms:created xsi:type="dcterms:W3CDTF">2024-02-04T09:51:14Z</dcterms:created>
  <dcterms:modified xsi:type="dcterms:W3CDTF">2024-02-05T15:19:13Z</dcterms:modified>
</cp:coreProperties>
</file>