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0" r:id="rId3"/>
    <p:sldId id="257" r:id="rId4"/>
    <p:sldId id="258" r:id="rId5"/>
    <p:sldId id="259" r:id="rId6"/>
    <p:sldId id="260" r:id="rId7"/>
    <p:sldId id="261"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0" r:id="rId34"/>
    <p:sldId id="291" r:id="rId35"/>
    <p:sldId id="292" r:id="rId36"/>
    <p:sldId id="293" r:id="rId37"/>
    <p:sldId id="294"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51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712890"/>
            <a:ext cx="7766936" cy="2337946"/>
          </a:xfrm>
        </p:spPr>
        <p:txBody>
          <a:bodyPr/>
          <a:lstStyle/>
          <a:p>
            <a:pPr algn="ctr"/>
            <a:r>
              <a:rPr lang="en-GB" sz="4400" b="1" dirty="0">
                <a:solidFill>
                  <a:schemeClr val="accent2">
                    <a:lumMod val="50000"/>
                  </a:schemeClr>
                </a:solidFill>
                <a:latin typeface="Times New Roman" panose="02020603050405020304" pitchFamily="18" charset="0"/>
                <a:cs typeface="Times New Roman" panose="02020603050405020304" pitchFamily="18" charset="0"/>
              </a:rPr>
              <a:t>Design of Foundation Systems for Multi-storey Building</a:t>
            </a:r>
            <a:r>
              <a:rPr lang="en-GB" sz="4400" dirty="0">
                <a:solidFill>
                  <a:schemeClr val="accent2">
                    <a:lumMod val="50000"/>
                  </a:schemeClr>
                </a:solidFill>
                <a:latin typeface="Times New Roman" panose="02020603050405020304" pitchFamily="18" charset="0"/>
                <a:cs typeface="Times New Roman" panose="02020603050405020304" pitchFamily="18" charset="0"/>
              </a:rPr>
              <a:t/>
            </a:r>
            <a:br>
              <a:rPr lang="en-GB" sz="4400" dirty="0">
                <a:solidFill>
                  <a:schemeClr val="accent2">
                    <a:lumMod val="50000"/>
                  </a:schemeClr>
                </a:solidFill>
                <a:latin typeface="Times New Roman" panose="02020603050405020304" pitchFamily="18" charset="0"/>
                <a:cs typeface="Times New Roman" panose="02020603050405020304" pitchFamily="18" charset="0"/>
              </a:rPr>
            </a:br>
            <a:endParaRPr lang="en-GB" sz="44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07067" y="4050833"/>
            <a:ext cx="7766936" cy="2208299"/>
          </a:xfrm>
        </p:spPr>
        <p:txBody>
          <a:bodyPr>
            <a:normAutofit fontScale="25000" lnSpcReduction="20000"/>
          </a:bodyPr>
          <a:lstStyle/>
          <a:p>
            <a:pPr algn="ctr" rtl="1">
              <a:spcAft>
                <a:spcPts val="600"/>
              </a:spcAft>
              <a:tabLst>
                <a:tab pos="3333115" algn="r"/>
              </a:tabLs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GB" sz="8000" dirty="0">
              <a:solidFill>
                <a:schemeClr val="accent2"/>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r>
              <a:rPr lang="en-US" sz="8000" b="1" dirty="0"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By</a:t>
            </a:r>
            <a:endParaRPr lang="en-GB" sz="8000" dirty="0"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r>
              <a:rPr lang="en-GB" sz="8000" b="1" dirty="0"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Eman A. Abu </a:t>
            </a:r>
            <a:r>
              <a:rPr lang="en-GB" sz="8000" b="1" dirty="0" err="1"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Helal</a:t>
            </a:r>
            <a:endParaRPr lang="en-GB" sz="8000" dirty="0"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r>
              <a:rPr lang="en-GB" sz="8000" b="1" dirty="0" smtClean="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Ruqaia N. Abd Al-Jawad</a:t>
            </a:r>
            <a:endParaRPr lang="en-GB" sz="8000" dirty="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algn="ctr" rtl="1">
              <a:spcAft>
                <a:spcPts val="600"/>
              </a:spcAft>
              <a:tabLst>
                <a:tab pos="3333115" algn="r"/>
              </a:tabLst>
            </a:pPr>
            <a:r>
              <a:rPr lang="en-US" sz="8000" b="1" dirty="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Under supervision of:  Dr. </a:t>
            </a:r>
            <a:r>
              <a:rPr lang="en-GB" sz="8000" b="1" dirty="0">
                <a:solidFill>
                  <a:schemeClr val="accent2">
                    <a:lumMod val="75000"/>
                  </a:schemeClr>
                </a:solidFill>
                <a:latin typeface="Times New Roman" panose="02020603050405020304" pitchFamily="18" charset="0"/>
                <a:ea typeface="Calibri" panose="020F0502020204030204" pitchFamily="34" charset="0"/>
                <a:cs typeface="Times New Roman" panose="02020603050405020304" pitchFamily="18" charset="0"/>
              </a:rPr>
              <a:t>Isam Jardane</a:t>
            </a:r>
            <a:r>
              <a:rPr lang="en-GB" b="1" dirty="0">
                <a:solidFill>
                  <a:schemeClr val="accent2">
                    <a:lumMod val="75000"/>
                  </a:schemeClr>
                </a:solidFill>
                <a:latin typeface="Times New Roman" panose="02020603050405020304" pitchFamily="18" charset="0"/>
                <a:ea typeface="Calibri" panose="020F0502020204030204" pitchFamily="34" charset="0"/>
                <a:cs typeface="Arial" panose="020B0604020202020204" pitchFamily="34" charset="0"/>
              </a:rPr>
              <a:t>h</a:t>
            </a:r>
            <a:endParaRPr lang="en-GB" sz="1600" dirty="0">
              <a:solidFill>
                <a:schemeClr val="accent2">
                  <a:lumMod val="75000"/>
                </a:schemeClr>
              </a:solidFill>
              <a:latin typeface="Calibri" panose="020F0502020204030204" pitchFamily="34" charset="0"/>
              <a:ea typeface="Calibri" panose="020F0502020204030204" pitchFamily="34" charset="0"/>
              <a:cs typeface="Arial" panose="020B0604020202020204" pitchFamily="34" charset="0"/>
            </a:endParaRPr>
          </a:p>
          <a:p>
            <a:pPr algn="l"/>
            <a:endParaRPr lang="en-GB" dirty="0"/>
          </a:p>
        </p:txBody>
      </p:sp>
    </p:spTree>
    <p:extLst>
      <p:ext uri="{BB962C8B-B14F-4D97-AF65-F5344CB8AC3E}">
        <p14:creationId xmlns:p14="http://schemas.microsoft.com/office/powerpoint/2010/main" val="2830892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77335" y="635000"/>
            <a:ext cx="8596668" cy="6223000"/>
          </a:xfrm>
        </p:spPr>
        <p:txBody>
          <a:bodyPr/>
          <a:lstStyle/>
          <a:p>
            <a:endParaRPr lang="en-GB" dirty="0">
              <a:solidFill>
                <a:schemeClr val="tx1"/>
              </a:solidFill>
            </a:endParaRPr>
          </a:p>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101" y="723900"/>
            <a:ext cx="8255000" cy="584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14619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701" y="927100"/>
            <a:ext cx="7646988" cy="561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4446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77335" y="508000"/>
            <a:ext cx="8596668" cy="6007100"/>
          </a:xfrm>
        </p:spPr>
        <p:txBody>
          <a:bodyPr/>
          <a:lstStyle/>
          <a:p>
            <a:pPr marL="342900" indent="-342900">
              <a:lnSpc>
                <a:spcPct val="150000"/>
              </a:lnSpc>
              <a:buFont typeface="Arial" panose="020B0604020202020204" pitchFamily="34" charset="0"/>
              <a:buChar char="•"/>
            </a:pPr>
            <a:r>
              <a:rPr lang="en-US" dirty="0">
                <a:solidFill>
                  <a:schemeClr val="tx1"/>
                </a:solidFill>
              </a:rPr>
              <a:t>	 Check overlapping of </a:t>
            </a:r>
            <a:r>
              <a:rPr lang="en-US" dirty="0" smtClean="0">
                <a:solidFill>
                  <a:schemeClr val="tx1"/>
                </a:solidFill>
              </a:rPr>
              <a:t>foundations         No overlapping</a:t>
            </a:r>
            <a:endParaRPr lang="en-GB"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1219200"/>
            <a:ext cx="8220075"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7313" y="774700"/>
            <a:ext cx="4079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2741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035" y="127001"/>
            <a:ext cx="8596668" cy="1181099"/>
          </a:xfrm>
        </p:spPr>
        <p:txBody>
          <a:bodyPr>
            <a:normAutofit/>
          </a:bodyPr>
          <a:lstStyle/>
          <a:p>
            <a:pPr marL="457200" indent="-457200">
              <a:buFont typeface="Arial" panose="020B0604020202020204" pitchFamily="34" charset="0"/>
              <a:buChar char="•"/>
            </a:pPr>
            <a:r>
              <a:rPr lang="en-US" sz="2400" dirty="0" smtClean="0"/>
              <a:t>Dimensions </a:t>
            </a:r>
            <a:r>
              <a:rPr lang="en-US" sz="2400" dirty="0"/>
              <a:t>and Reinforcement of Isolated Footing</a:t>
            </a:r>
            <a:r>
              <a:rPr lang="en-US" sz="2800" dirty="0"/>
              <a:t/>
            </a:r>
            <a:br>
              <a:rPr lang="en-US" sz="2800" dirty="0"/>
            </a:br>
            <a:endParaRPr lang="en-US" sz="2800" dirty="0"/>
          </a:p>
        </p:txBody>
      </p:sp>
      <p:sp>
        <p:nvSpPr>
          <p:cNvPr id="3" name="Text Placeholder 2"/>
          <p:cNvSpPr>
            <a:spLocks noGrp="1"/>
          </p:cNvSpPr>
          <p:nvPr>
            <p:ph type="body" idx="1"/>
          </p:nvPr>
        </p:nvSpPr>
        <p:spPr>
          <a:xfrm>
            <a:off x="397935" y="1104900"/>
            <a:ext cx="8876068" cy="5473700"/>
          </a:xfrm>
        </p:spPr>
        <p:txBody>
          <a:bodyPr/>
          <a:lstStyle/>
          <a:p>
            <a:pPr>
              <a:lnSpc>
                <a:spcPct val="150000"/>
              </a:lnSpc>
            </a:pPr>
            <a:endParaRPr lang="en-GB" dirty="0">
              <a:solidFill>
                <a:schemeClr val="tx1"/>
              </a:solidFill>
            </a:endParaRPr>
          </a:p>
          <a:p>
            <a:pPr>
              <a:lnSpc>
                <a:spcPct val="150000"/>
              </a:lnSpc>
            </a:pPr>
            <a:endParaRPr lang="en-GB"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400" y="1358900"/>
            <a:ext cx="8281989" cy="478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4001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08000" y="571500"/>
            <a:ext cx="8766003" cy="6019800"/>
          </a:xfrm>
        </p:spPr>
        <p:txBody>
          <a:bodyPr>
            <a:normAutofit/>
          </a:bodyPr>
          <a:lstStyle/>
          <a:p>
            <a:pPr marL="1111885" indent="-342900">
              <a:lnSpc>
                <a:spcPct val="107000"/>
              </a:lnSpc>
              <a:buFont typeface="Arial" panose="020B0604020202020204" pitchFamily="34" charset="0"/>
              <a:buChar char="•"/>
            </a:pPr>
            <a:r>
              <a:rPr lang="en-GB" sz="2400" dirty="0">
                <a:solidFill>
                  <a:schemeClr val="accent1"/>
                </a:solidFill>
              </a:rPr>
              <a:t>Design of Tie </a:t>
            </a:r>
            <a:r>
              <a:rPr lang="en-GB" sz="2400" dirty="0" smtClean="0">
                <a:solidFill>
                  <a:schemeClr val="accent1"/>
                </a:solidFill>
              </a:rPr>
              <a:t>Beams</a:t>
            </a:r>
          </a:p>
          <a:p>
            <a:pPr marL="285750" indent="-285750">
              <a:lnSpc>
                <a:spcPct val="107000"/>
              </a:lnSpc>
              <a:spcAft>
                <a:spcPts val="800"/>
              </a:spcAft>
              <a:buFont typeface="Arial" panose="020B0604020202020204" pitchFamily="34" charset="0"/>
              <a:buChar char="•"/>
            </a:pPr>
            <a:r>
              <a:rPr lang="en-GB" sz="1600" dirty="0" err="1" smtClean="0">
                <a:solidFill>
                  <a:schemeClr val="tx1"/>
                </a:solidFill>
                <a:latin typeface="Times New Roman"/>
                <a:ea typeface="Calibri"/>
                <a:cs typeface="Arial"/>
              </a:rPr>
              <a:t>Q</a:t>
            </a:r>
            <a:r>
              <a:rPr lang="en-GB" sz="1600" baseline="-25000" dirty="0" err="1" smtClean="0">
                <a:solidFill>
                  <a:schemeClr val="tx1"/>
                </a:solidFill>
                <a:latin typeface="Times New Roman"/>
                <a:ea typeface="Calibri"/>
                <a:cs typeface="Arial"/>
              </a:rPr>
              <a:t>all</a:t>
            </a:r>
            <a:r>
              <a:rPr lang="en-GB" sz="1600" dirty="0" smtClean="0">
                <a:solidFill>
                  <a:schemeClr val="tx1"/>
                </a:solidFill>
                <a:latin typeface="Times New Roman"/>
                <a:ea typeface="Calibri"/>
                <a:cs typeface="Arial"/>
              </a:rPr>
              <a:t> </a:t>
            </a:r>
            <a:r>
              <a:rPr lang="en-GB" sz="1600" dirty="0">
                <a:solidFill>
                  <a:schemeClr val="tx1"/>
                </a:solidFill>
                <a:latin typeface="Times New Roman"/>
                <a:ea typeface="Calibri"/>
                <a:cs typeface="Arial"/>
              </a:rPr>
              <a:t>= 0.10 * 5000</a:t>
            </a:r>
            <a:endParaRPr lang="en-US" sz="1600" dirty="0">
              <a:solidFill>
                <a:schemeClr val="tx1"/>
              </a:solidFill>
              <a:latin typeface="Calibri"/>
              <a:ea typeface="Calibri"/>
              <a:cs typeface="Arial"/>
            </a:endParaRPr>
          </a:p>
          <a:p>
            <a:pPr>
              <a:lnSpc>
                <a:spcPct val="107000"/>
              </a:lnSpc>
              <a:spcAft>
                <a:spcPts val="800"/>
              </a:spcAft>
            </a:pPr>
            <a:r>
              <a:rPr lang="en-GB" sz="1600" b="1" dirty="0">
                <a:solidFill>
                  <a:schemeClr val="tx1"/>
                </a:solidFill>
                <a:latin typeface="Times New Roman"/>
                <a:ea typeface="Calibri"/>
                <a:cs typeface="Arial"/>
              </a:rPr>
              <a:t>       </a:t>
            </a:r>
            <a:r>
              <a:rPr lang="en-GB" sz="1600" dirty="0">
                <a:solidFill>
                  <a:schemeClr val="tx1"/>
                </a:solidFill>
                <a:latin typeface="Times New Roman"/>
                <a:ea typeface="Calibri"/>
                <a:cs typeface="Arial"/>
              </a:rPr>
              <a:t>= 500 KN.</a:t>
            </a:r>
            <a:endParaRPr lang="en-US" sz="1600" dirty="0">
              <a:solidFill>
                <a:schemeClr val="tx1"/>
              </a:solidFill>
              <a:latin typeface="Calibri"/>
              <a:ea typeface="Calibri"/>
              <a:cs typeface="Arial"/>
            </a:endParaRPr>
          </a:p>
          <a:p>
            <a:pPr>
              <a:lnSpc>
                <a:spcPct val="107000"/>
              </a:lnSpc>
              <a:spcAft>
                <a:spcPts val="800"/>
              </a:spcAft>
            </a:pPr>
            <a:r>
              <a:rPr lang="en-GB" sz="1600" dirty="0">
                <a:solidFill>
                  <a:schemeClr val="tx1"/>
                </a:solidFill>
                <a:latin typeface="Times New Roman"/>
                <a:ea typeface="Calibri"/>
                <a:cs typeface="Arial"/>
              </a:rPr>
              <a:t> *Tension steel:</a:t>
            </a:r>
            <a:endParaRPr lang="en-US" sz="1600" dirty="0">
              <a:solidFill>
                <a:schemeClr val="tx1"/>
              </a:solidFill>
              <a:latin typeface="Calibri"/>
              <a:ea typeface="Calibri"/>
              <a:cs typeface="Arial"/>
            </a:endParaRPr>
          </a:p>
          <a:p>
            <a:pPr>
              <a:lnSpc>
                <a:spcPct val="107000"/>
              </a:lnSpc>
              <a:spcAft>
                <a:spcPts val="800"/>
              </a:spcAft>
            </a:pPr>
            <a:r>
              <a:rPr lang="en-GB" sz="1600" dirty="0">
                <a:solidFill>
                  <a:schemeClr val="tx1"/>
                </a:solidFill>
                <a:latin typeface="Times New Roman"/>
                <a:ea typeface="Calibri"/>
                <a:cs typeface="Arial"/>
              </a:rPr>
              <a:t>    As = 500/200,000</a:t>
            </a:r>
            <a:endParaRPr lang="en-US" sz="1600" dirty="0">
              <a:solidFill>
                <a:schemeClr val="tx1"/>
              </a:solidFill>
              <a:latin typeface="Calibri"/>
              <a:ea typeface="Calibri"/>
              <a:cs typeface="Arial"/>
            </a:endParaRPr>
          </a:p>
          <a:p>
            <a:pPr>
              <a:lnSpc>
                <a:spcPct val="107000"/>
              </a:lnSpc>
              <a:spcAft>
                <a:spcPts val="800"/>
              </a:spcAft>
            </a:pPr>
            <a:r>
              <a:rPr lang="en-GB" sz="1600" dirty="0">
                <a:solidFill>
                  <a:schemeClr val="tx1"/>
                </a:solidFill>
                <a:latin typeface="Times New Roman"/>
                <a:ea typeface="Calibri"/>
                <a:cs typeface="Arial"/>
              </a:rPr>
              <a:t>         = 0.0025 m</a:t>
            </a:r>
            <a:r>
              <a:rPr lang="en-GB" sz="1600" baseline="30000" dirty="0">
                <a:solidFill>
                  <a:schemeClr val="tx1"/>
                </a:solidFill>
                <a:latin typeface="Times New Roman"/>
                <a:ea typeface="Calibri"/>
                <a:cs typeface="Arial"/>
              </a:rPr>
              <a:t>2</a:t>
            </a:r>
            <a:r>
              <a:rPr lang="en-GB" sz="1600" dirty="0">
                <a:solidFill>
                  <a:schemeClr val="tx1"/>
                </a:solidFill>
                <a:latin typeface="Times New Roman"/>
                <a:ea typeface="Calibri"/>
                <a:cs typeface="Arial"/>
              </a:rPr>
              <a:t> = 25 cm</a:t>
            </a:r>
            <a:r>
              <a:rPr lang="en-GB" sz="1600" baseline="30000" dirty="0">
                <a:solidFill>
                  <a:schemeClr val="tx1"/>
                </a:solidFill>
                <a:latin typeface="Times New Roman"/>
                <a:ea typeface="Calibri"/>
                <a:cs typeface="Arial"/>
              </a:rPr>
              <a:t>2</a:t>
            </a:r>
            <a:r>
              <a:rPr lang="en-GB" sz="1600" dirty="0">
                <a:solidFill>
                  <a:schemeClr val="tx1"/>
                </a:solidFill>
                <a:latin typeface="Times New Roman"/>
                <a:ea typeface="Calibri"/>
                <a:cs typeface="Arial"/>
              </a:rPr>
              <a:t>.</a:t>
            </a:r>
            <a:endParaRPr lang="en-US" sz="1600" dirty="0">
              <a:solidFill>
                <a:schemeClr val="tx1"/>
              </a:solidFill>
              <a:latin typeface="Calibri"/>
              <a:ea typeface="Calibri"/>
              <a:cs typeface="Arial"/>
            </a:endParaRPr>
          </a:p>
          <a:p>
            <a:pPr>
              <a:lnSpc>
                <a:spcPct val="107000"/>
              </a:lnSpc>
              <a:spcAft>
                <a:spcPts val="800"/>
              </a:spcAft>
            </a:pPr>
            <a:r>
              <a:rPr lang="en-GB" sz="1600" dirty="0">
                <a:solidFill>
                  <a:schemeClr val="tx1"/>
                </a:solidFill>
                <a:latin typeface="Times New Roman"/>
                <a:ea typeface="Calibri"/>
                <a:cs typeface="Arial"/>
              </a:rPr>
              <a:t>   Ø16= 2 cm</a:t>
            </a:r>
            <a:r>
              <a:rPr lang="en-GB" sz="1600" baseline="30000" dirty="0">
                <a:solidFill>
                  <a:schemeClr val="tx1"/>
                </a:solidFill>
                <a:latin typeface="Times New Roman"/>
                <a:ea typeface="Calibri"/>
                <a:cs typeface="Arial"/>
              </a:rPr>
              <a:t>2 </a:t>
            </a:r>
            <a:r>
              <a:rPr lang="en-GB" sz="1600" dirty="0">
                <a:solidFill>
                  <a:schemeClr val="tx1"/>
                </a:solidFill>
                <a:latin typeface="Times New Roman"/>
                <a:ea typeface="Calibri"/>
                <a:cs typeface="Arial"/>
              </a:rPr>
              <a:t>               13Ø16</a:t>
            </a:r>
            <a:r>
              <a:rPr lang="en-GB" sz="1600" dirty="0" smtClean="0">
                <a:solidFill>
                  <a:schemeClr val="tx1"/>
                </a:solidFill>
                <a:latin typeface="Times New Roman"/>
                <a:ea typeface="Calibri"/>
                <a:cs typeface="Arial"/>
              </a:rPr>
              <a:t>.</a:t>
            </a:r>
          </a:p>
          <a:p>
            <a:pPr>
              <a:lnSpc>
                <a:spcPct val="107000"/>
              </a:lnSpc>
              <a:spcAft>
                <a:spcPts val="800"/>
              </a:spcAft>
            </a:pPr>
            <a:endParaRPr lang="en-US" sz="1600" dirty="0">
              <a:solidFill>
                <a:schemeClr val="tx1"/>
              </a:solidFill>
              <a:latin typeface="Calibri"/>
              <a:ea typeface="Calibri"/>
              <a:cs typeface="Arial"/>
            </a:endParaRPr>
          </a:p>
          <a:p>
            <a:pPr>
              <a:lnSpc>
                <a:spcPct val="107000"/>
              </a:lnSpc>
              <a:spcAft>
                <a:spcPts val="800"/>
              </a:spcAft>
            </a:pPr>
            <a:r>
              <a:rPr lang="en-GB" sz="1600" dirty="0">
                <a:solidFill>
                  <a:schemeClr val="tx1"/>
                </a:solidFill>
                <a:latin typeface="Times New Roman"/>
                <a:ea typeface="Calibri"/>
                <a:cs typeface="Arial"/>
              </a:rPr>
              <a:t>   </a:t>
            </a:r>
            <a:r>
              <a:rPr lang="en-US" sz="1600" dirty="0" err="1">
                <a:solidFill>
                  <a:schemeClr val="tx1"/>
                </a:solidFill>
                <a:latin typeface="Times New Roman"/>
                <a:ea typeface="Calibri"/>
                <a:cs typeface="Arial"/>
              </a:rPr>
              <a:t>Ρmin</a:t>
            </a:r>
            <a:r>
              <a:rPr lang="en-US" sz="1600" dirty="0">
                <a:solidFill>
                  <a:schemeClr val="tx1"/>
                </a:solidFill>
                <a:latin typeface="Times New Roman"/>
                <a:ea typeface="Calibri"/>
                <a:cs typeface="Arial"/>
              </a:rPr>
              <a:t> =0.0033.</a:t>
            </a:r>
          </a:p>
          <a:p>
            <a:pPr>
              <a:lnSpc>
                <a:spcPct val="107000"/>
              </a:lnSpc>
              <a:spcAft>
                <a:spcPts val="800"/>
              </a:spcAft>
            </a:pPr>
            <a:r>
              <a:rPr lang="en-US" sz="1600" dirty="0">
                <a:solidFill>
                  <a:schemeClr val="tx1"/>
                </a:solidFill>
                <a:latin typeface="Times New Roman"/>
                <a:ea typeface="Calibri"/>
                <a:cs typeface="Arial"/>
              </a:rPr>
              <a:t>  </a:t>
            </a:r>
            <a:r>
              <a:rPr lang="en-US" sz="1600" dirty="0" err="1">
                <a:solidFill>
                  <a:schemeClr val="tx1"/>
                </a:solidFill>
                <a:latin typeface="Times New Roman"/>
                <a:ea typeface="Calibri"/>
                <a:cs typeface="Arial"/>
              </a:rPr>
              <a:t>Ρmin</a:t>
            </a:r>
            <a:r>
              <a:rPr lang="en-US" sz="1600" dirty="0">
                <a:solidFill>
                  <a:schemeClr val="tx1"/>
                </a:solidFill>
                <a:latin typeface="Times New Roman"/>
                <a:ea typeface="Calibri"/>
                <a:cs typeface="Arial"/>
              </a:rPr>
              <a:t> = As/Area</a:t>
            </a:r>
          </a:p>
          <a:p>
            <a:pPr>
              <a:lnSpc>
                <a:spcPct val="107000"/>
              </a:lnSpc>
              <a:spcAft>
                <a:spcPts val="800"/>
              </a:spcAft>
            </a:pPr>
            <a:r>
              <a:rPr lang="en-US" sz="1600" dirty="0">
                <a:solidFill>
                  <a:schemeClr val="tx1"/>
                </a:solidFill>
                <a:latin typeface="Times New Roman"/>
                <a:ea typeface="Calibri"/>
                <a:cs typeface="Arial"/>
              </a:rPr>
              <a:t>  Take b = 70 cm that give h= 108 cm.</a:t>
            </a:r>
          </a:p>
          <a:p>
            <a:pPr>
              <a:lnSpc>
                <a:spcPct val="107000"/>
              </a:lnSpc>
              <a:spcAft>
                <a:spcPts val="800"/>
              </a:spcAft>
            </a:pPr>
            <a:r>
              <a:rPr lang="en-US" sz="1600" dirty="0">
                <a:solidFill>
                  <a:schemeClr val="tx1"/>
                </a:solidFill>
                <a:latin typeface="Times New Roman"/>
                <a:ea typeface="Calibri"/>
                <a:cs typeface="Arial"/>
              </a:rPr>
              <a:t>                                    H = 110 cm.</a:t>
            </a:r>
          </a:p>
          <a:p>
            <a:pPr>
              <a:lnSpc>
                <a:spcPct val="107000"/>
              </a:lnSpc>
              <a:spcAft>
                <a:spcPts val="800"/>
              </a:spcAft>
            </a:pPr>
            <a:endParaRPr lang="en-US" sz="1600" dirty="0">
              <a:solidFill>
                <a:schemeClr val="tx1"/>
              </a:solidFill>
              <a:latin typeface="Calibri"/>
              <a:ea typeface="Calibri"/>
              <a:cs typeface="Arial"/>
            </a:endParaRPr>
          </a:p>
          <a:p>
            <a:pPr>
              <a:lnSpc>
                <a:spcPct val="107000"/>
              </a:lnSpc>
              <a:spcAft>
                <a:spcPts val="800"/>
              </a:spcAft>
            </a:pPr>
            <a:endParaRPr lang="en-GB" sz="1600" dirty="0">
              <a:solidFill>
                <a:schemeClr val="tx1"/>
              </a:solidFill>
            </a:endParaRPr>
          </a:p>
          <a:p>
            <a:endParaRPr lang="en-GB" dirty="0">
              <a:solidFill>
                <a:schemeClr val="tx1"/>
              </a:solidFill>
            </a:endParaRPr>
          </a:p>
          <a:p>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588" y="3632200"/>
            <a:ext cx="40163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588" y="6070600"/>
            <a:ext cx="40163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3297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0" y="546101"/>
            <a:ext cx="8331199" cy="565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273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965201"/>
            <a:ext cx="8596668" cy="533399"/>
          </a:xfrm>
        </p:spPr>
        <p:txBody>
          <a:bodyPr>
            <a:noAutofit/>
          </a:bodyPr>
          <a:lstStyle/>
          <a:p>
            <a:pPr marL="342900" indent="-342900">
              <a:buFont typeface="Arial" panose="020B0604020202020204" pitchFamily="34" charset="0"/>
              <a:buChar char="•"/>
            </a:pPr>
            <a:r>
              <a:rPr lang="en-US" sz="2400" dirty="0"/>
              <a:t>Design of Mat Foundation </a:t>
            </a:r>
          </a:p>
        </p:txBody>
      </p:sp>
      <p:sp>
        <p:nvSpPr>
          <p:cNvPr id="3" name="Text Placeholder 2"/>
          <p:cNvSpPr>
            <a:spLocks noGrp="1"/>
          </p:cNvSpPr>
          <p:nvPr>
            <p:ph type="body" idx="1"/>
          </p:nvPr>
        </p:nvSpPr>
        <p:spPr>
          <a:xfrm>
            <a:off x="677335" y="1892300"/>
            <a:ext cx="8596668" cy="3495548"/>
          </a:xfrm>
        </p:spPr>
        <p:txBody>
          <a:bodyPr>
            <a:normAutofit lnSpcReduction="10000"/>
          </a:bodyPr>
          <a:lstStyle/>
          <a:p>
            <a:r>
              <a:rPr lang="en-US" sz="1600" dirty="0">
                <a:solidFill>
                  <a:schemeClr val="tx1"/>
                </a:solidFill>
              </a:rPr>
              <a:t>Check punching shear for finding the depth of mat, applying the equation of punching shear on critical column with load equal 5000 KN/m2</a:t>
            </a:r>
            <a:r>
              <a:rPr lang="en-US" sz="1600" dirty="0" smtClean="0">
                <a:solidFill>
                  <a:schemeClr val="tx1"/>
                </a:solidFill>
              </a:rPr>
              <a:t>.</a:t>
            </a:r>
          </a:p>
          <a:p>
            <a:r>
              <a:rPr lang="en-US" sz="1600" dirty="0" err="1" smtClean="0">
                <a:solidFill>
                  <a:schemeClr val="tx1"/>
                </a:solidFill>
              </a:rPr>
              <a:t>Vd</a:t>
            </a:r>
            <a:r>
              <a:rPr lang="en-US" sz="1600" dirty="0">
                <a:solidFill>
                  <a:schemeClr val="tx1"/>
                </a:solidFill>
              </a:rPr>
              <a:t>= Ø </a:t>
            </a:r>
            <a:r>
              <a:rPr lang="en-US" sz="1600" dirty="0" err="1">
                <a:solidFill>
                  <a:schemeClr val="tx1"/>
                </a:solidFill>
              </a:rPr>
              <a:t>Vcp</a:t>
            </a:r>
            <a:r>
              <a:rPr lang="en-US" sz="1600" dirty="0">
                <a:solidFill>
                  <a:schemeClr val="tx1"/>
                </a:solidFill>
              </a:rPr>
              <a:t> </a:t>
            </a:r>
            <a:r>
              <a:rPr lang="en-US" sz="1600" dirty="0" err="1">
                <a:solidFill>
                  <a:schemeClr val="tx1"/>
                </a:solidFill>
              </a:rPr>
              <a:t>Acr</a:t>
            </a:r>
            <a:endParaRPr lang="en-US" sz="1600" dirty="0">
              <a:solidFill>
                <a:schemeClr val="tx1"/>
              </a:solidFill>
            </a:endParaRPr>
          </a:p>
          <a:p>
            <a:r>
              <a:rPr lang="en-US" sz="1600" dirty="0">
                <a:solidFill>
                  <a:schemeClr val="tx1"/>
                </a:solidFill>
              </a:rPr>
              <a:t>Pu= 5000 KN/m2</a:t>
            </a:r>
          </a:p>
          <a:p>
            <a:r>
              <a:rPr lang="en-US" sz="1600" dirty="0" err="1">
                <a:solidFill>
                  <a:schemeClr val="tx1"/>
                </a:solidFill>
              </a:rPr>
              <a:t>Vd</a:t>
            </a:r>
            <a:r>
              <a:rPr lang="en-US" sz="1600" dirty="0">
                <a:solidFill>
                  <a:schemeClr val="tx1"/>
                </a:solidFill>
              </a:rPr>
              <a:t>= 0.75* *()</a:t>
            </a:r>
          </a:p>
          <a:p>
            <a:r>
              <a:rPr lang="en-US" sz="1600" dirty="0">
                <a:solidFill>
                  <a:schemeClr val="tx1"/>
                </a:solidFill>
              </a:rPr>
              <a:t>d&gt;</a:t>
            </a:r>
          </a:p>
          <a:p>
            <a:r>
              <a:rPr lang="en-US" sz="1600" dirty="0">
                <a:solidFill>
                  <a:schemeClr val="tx1"/>
                </a:solidFill>
              </a:rPr>
              <a:t>Use d =</a:t>
            </a:r>
          </a:p>
          <a:p>
            <a:r>
              <a:rPr lang="en-US" sz="1600" dirty="0">
                <a:solidFill>
                  <a:schemeClr val="tx1"/>
                </a:solidFill>
              </a:rPr>
              <a:t>H = </a:t>
            </a:r>
          </a:p>
          <a:p>
            <a:r>
              <a:rPr lang="en-US" sz="1600" dirty="0">
                <a:solidFill>
                  <a:schemeClr val="tx1"/>
                </a:solidFill>
              </a:rPr>
              <a:t>Mat Thickness = 900 mm. We use SAFE program to design it.    </a:t>
            </a:r>
          </a:p>
          <a:p>
            <a:r>
              <a:rPr lang="en-US" sz="1600" dirty="0">
                <a:solidFill>
                  <a:schemeClr val="tx1"/>
                </a:solidFill>
              </a:rPr>
              <a:t> </a:t>
            </a:r>
          </a:p>
        </p:txBody>
      </p:sp>
    </p:spTree>
    <p:extLst>
      <p:ext uri="{BB962C8B-B14F-4D97-AF65-F5344CB8AC3E}">
        <p14:creationId xmlns:p14="http://schemas.microsoft.com/office/powerpoint/2010/main" val="838693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914401"/>
            <a:ext cx="78359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4261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0"/>
            <a:ext cx="8639003" cy="1917700"/>
          </a:xfrm>
        </p:spPr>
        <p:txBody>
          <a:bodyPr>
            <a:normAutofit/>
          </a:bodyPr>
          <a:lstStyle/>
          <a:p>
            <a:pPr marL="342900" indent="-342900">
              <a:buFont typeface="Arial" panose="020B0604020202020204" pitchFamily="34" charset="0"/>
              <a:buChar char="•"/>
            </a:pPr>
            <a:r>
              <a:rPr lang="en-US" sz="2700" dirty="0"/>
              <a:t>Safe </a:t>
            </a:r>
            <a:r>
              <a:rPr lang="en-US" sz="2700" dirty="0" smtClean="0"/>
              <a:t>Analysis  </a:t>
            </a:r>
            <a:r>
              <a:rPr lang="en-US" sz="2400" dirty="0" smtClean="0"/>
              <a:t/>
            </a:r>
            <a:br>
              <a:rPr lang="en-US" sz="2400" dirty="0" smtClean="0"/>
            </a:br>
            <a:r>
              <a:rPr lang="en-US" sz="2400" dirty="0" smtClean="0"/>
              <a:t>- </a:t>
            </a:r>
            <a:r>
              <a:rPr lang="en-US" sz="2000" dirty="0"/>
              <a:t>Check </a:t>
            </a:r>
            <a:r>
              <a:rPr lang="en-US" sz="2000" dirty="0" smtClean="0"/>
              <a:t>Deflection  : </a:t>
            </a:r>
            <a:r>
              <a:rPr lang="fr-FR" sz="2000" dirty="0" smtClean="0"/>
              <a:t>Maximum dis placement </a:t>
            </a:r>
            <a:r>
              <a:rPr lang="fr-FR" sz="2000" dirty="0"/>
              <a:t>=5 mm &lt; 10mm </a:t>
            </a:r>
            <a:r>
              <a:rPr lang="fr-FR" sz="2000" dirty="0" smtClean="0"/>
              <a:t>&gt;&gt; </a:t>
            </a:r>
            <a:r>
              <a:rPr lang="fr-FR" sz="2000" dirty="0"/>
              <a:t>OK    </a:t>
            </a:r>
            <a:r>
              <a:rPr lang="en-US" sz="2400" dirty="0"/>
              <a:t/>
            </a:r>
            <a:br>
              <a:rPr lang="en-US" sz="2400" dirty="0"/>
            </a:br>
            <a:endParaRPr lang="en-US" sz="2400"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1616073"/>
            <a:ext cx="7188200" cy="4835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7160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330199"/>
            <a:ext cx="8613603" cy="901701"/>
          </a:xfrm>
        </p:spPr>
        <p:txBody>
          <a:bodyPr>
            <a:normAutofit/>
          </a:bodyPr>
          <a:lstStyle/>
          <a:p>
            <a:r>
              <a:rPr lang="en-US" sz="2000" dirty="0" smtClean="0"/>
              <a:t>- Check </a:t>
            </a:r>
            <a:r>
              <a:rPr lang="en-US" sz="2000" dirty="0"/>
              <a:t>Soil Pressure under Mat foundation </a:t>
            </a:r>
            <a:r>
              <a:rPr lang="en-US" sz="2000" dirty="0" smtClean="0"/>
              <a:t/>
            </a:r>
            <a:br>
              <a:rPr lang="en-US" sz="2000" dirty="0" smtClean="0"/>
            </a:br>
            <a:r>
              <a:rPr lang="en-US" sz="2000" dirty="0" smtClean="0"/>
              <a:t>Maximum </a:t>
            </a:r>
            <a:r>
              <a:rPr lang="en-US" sz="2000" dirty="0"/>
              <a:t>soil pressure = 180 KN/m2 &lt; 350 KN/m2   &gt;&gt; OK       </a:t>
            </a: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101" y="1704975"/>
            <a:ext cx="7238999" cy="491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7974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711200"/>
            <a:ext cx="5566833" cy="1066800"/>
          </a:xfrm>
        </p:spPr>
        <p:txBody>
          <a:bodyPr/>
          <a:lstStyle/>
          <a:p>
            <a:pPr algn="l"/>
            <a:r>
              <a:rPr lang="en-US" sz="4000" b="1" dirty="0">
                <a:latin typeface="+mn-lt"/>
                <a:ea typeface="Calibri"/>
              </a:rPr>
              <a:t>Scope of the Project</a:t>
            </a:r>
            <a:endParaRPr lang="en-US" sz="4000" dirty="0">
              <a:effectLst/>
              <a:latin typeface="+mn-lt"/>
            </a:endParaRPr>
          </a:p>
        </p:txBody>
      </p:sp>
      <p:sp>
        <p:nvSpPr>
          <p:cNvPr id="3" name="Subtitle 2"/>
          <p:cNvSpPr>
            <a:spLocks noGrp="1"/>
          </p:cNvSpPr>
          <p:nvPr>
            <p:ph type="subTitle" idx="1"/>
          </p:nvPr>
        </p:nvSpPr>
        <p:spPr>
          <a:xfrm>
            <a:off x="304800" y="2286000"/>
            <a:ext cx="9537700" cy="3517899"/>
          </a:xfrm>
        </p:spPr>
        <p:txBody>
          <a:bodyPr>
            <a:normAutofit fontScale="92500" lnSpcReduction="20000"/>
          </a:bodyPr>
          <a:lstStyle/>
          <a:p>
            <a:pPr algn="just">
              <a:lnSpc>
                <a:spcPct val="150000"/>
              </a:lnSpc>
              <a:spcAft>
                <a:spcPts val="800"/>
              </a:spcAft>
              <a:tabLst>
                <a:tab pos="1992630" algn="l"/>
              </a:tabLst>
            </a:pPr>
            <a:r>
              <a:rPr lang="en-GB" sz="2400" dirty="0">
                <a:solidFill>
                  <a:schemeClr val="tx1"/>
                </a:solidFill>
                <a:ea typeface="Calibri"/>
                <a:cs typeface="Arial"/>
              </a:rPr>
              <a:t>The main aim of this project is to design several foundation systems for Law and Media Faculty building. The optimal foundation system will be selected after analysing structural, constructional and economic factors</a:t>
            </a:r>
            <a:r>
              <a:rPr lang="en-GB" sz="2400" dirty="0" smtClean="0">
                <a:solidFill>
                  <a:schemeClr val="tx1"/>
                </a:solidFill>
                <a:ea typeface="Calibri"/>
                <a:cs typeface="Arial"/>
              </a:rPr>
              <a:t>.</a:t>
            </a:r>
            <a:endParaRPr lang="en-GB" sz="2400" dirty="0">
              <a:solidFill>
                <a:schemeClr val="tx1"/>
              </a:solidFill>
              <a:ea typeface="Calibri"/>
              <a:cs typeface="Arial"/>
            </a:endParaRPr>
          </a:p>
          <a:p>
            <a:pPr algn="just">
              <a:lnSpc>
                <a:spcPct val="150000"/>
              </a:lnSpc>
              <a:spcAft>
                <a:spcPts val="800"/>
              </a:spcAft>
              <a:tabLst>
                <a:tab pos="1992630" algn="l"/>
              </a:tabLst>
            </a:pPr>
            <a:r>
              <a:rPr lang="en-GB" sz="2400" dirty="0">
                <a:solidFill>
                  <a:schemeClr val="tx1"/>
                </a:solidFill>
                <a:ea typeface="Calibri"/>
                <a:cs typeface="Arial"/>
              </a:rPr>
              <a:t>Law and Media Faculty building is located at the north western part of An-</a:t>
            </a:r>
            <a:r>
              <a:rPr lang="en-GB" sz="2400" dirty="0" err="1">
                <a:solidFill>
                  <a:schemeClr val="tx1"/>
                </a:solidFill>
                <a:ea typeface="Calibri"/>
                <a:cs typeface="Arial"/>
              </a:rPr>
              <a:t>Najah</a:t>
            </a:r>
            <a:r>
              <a:rPr lang="en-GB" sz="2400" dirty="0">
                <a:solidFill>
                  <a:schemeClr val="tx1"/>
                </a:solidFill>
                <a:ea typeface="Calibri"/>
                <a:cs typeface="Arial"/>
              </a:rPr>
              <a:t> National University which is located at the western part of Nablus </a:t>
            </a:r>
            <a:r>
              <a:rPr lang="en-GB" sz="2400" dirty="0" smtClean="0">
                <a:solidFill>
                  <a:schemeClr val="tx1"/>
                </a:solidFill>
                <a:ea typeface="Calibri"/>
                <a:cs typeface="Arial"/>
              </a:rPr>
              <a:t>city. </a:t>
            </a:r>
            <a:r>
              <a:rPr lang="en-US" sz="2400" dirty="0">
                <a:solidFill>
                  <a:schemeClr val="tx1"/>
                </a:solidFill>
                <a:ea typeface="Calibri"/>
                <a:cs typeface="Arial"/>
              </a:rPr>
              <a:t>The building consists of eight floors that have a total plan area of 6115 m</a:t>
            </a:r>
            <a:r>
              <a:rPr lang="en-US" sz="2400" baseline="30000" dirty="0">
                <a:solidFill>
                  <a:schemeClr val="tx1"/>
                </a:solidFill>
                <a:ea typeface="Calibri"/>
                <a:cs typeface="Arial"/>
              </a:rPr>
              <a:t>2</a:t>
            </a:r>
            <a:r>
              <a:rPr lang="en-US" sz="2400" dirty="0">
                <a:solidFill>
                  <a:schemeClr val="tx1"/>
                </a:solidFill>
                <a:ea typeface="Calibri"/>
                <a:cs typeface="Arial"/>
              </a:rPr>
              <a:t>.</a:t>
            </a:r>
          </a:p>
          <a:p>
            <a:pPr algn="just">
              <a:lnSpc>
                <a:spcPct val="150000"/>
              </a:lnSpc>
              <a:spcAft>
                <a:spcPts val="800"/>
              </a:spcAft>
              <a:tabLst>
                <a:tab pos="1992630" algn="l"/>
              </a:tabLst>
            </a:pPr>
            <a:endParaRPr lang="en-US" sz="2400" dirty="0">
              <a:solidFill>
                <a:schemeClr val="tx1"/>
              </a:solidFill>
              <a:ea typeface="Calibri"/>
              <a:cs typeface="Arial"/>
            </a:endParaRPr>
          </a:p>
          <a:p>
            <a:pPr algn="l"/>
            <a:endParaRPr lang="en-US" dirty="0"/>
          </a:p>
        </p:txBody>
      </p:sp>
    </p:spTree>
    <p:extLst>
      <p:ext uri="{BB962C8B-B14F-4D97-AF65-F5344CB8AC3E}">
        <p14:creationId xmlns:p14="http://schemas.microsoft.com/office/powerpoint/2010/main" val="3639294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035" y="402167"/>
            <a:ext cx="8596668" cy="1185333"/>
          </a:xfrm>
        </p:spPr>
        <p:txBody>
          <a:bodyPr>
            <a:normAutofit/>
          </a:bodyPr>
          <a:lstStyle/>
          <a:p>
            <a:r>
              <a:rPr lang="en-US" sz="2400" dirty="0"/>
              <a:t>-</a:t>
            </a:r>
            <a:r>
              <a:rPr lang="en-US" sz="2400" dirty="0" smtClean="0"/>
              <a:t> </a:t>
            </a:r>
            <a:r>
              <a:rPr lang="en-US" sz="2000" dirty="0" smtClean="0"/>
              <a:t>Check </a:t>
            </a:r>
            <a:r>
              <a:rPr lang="en-US" sz="2000" dirty="0"/>
              <a:t>Punching Shear </a:t>
            </a:r>
            <a:r>
              <a:rPr lang="en-US" sz="2400" dirty="0"/>
              <a:t/>
            </a:r>
            <a:br>
              <a:rPr lang="en-US" sz="2400" dirty="0"/>
            </a:br>
            <a:r>
              <a:rPr lang="en-US" sz="2000" dirty="0"/>
              <a:t>“All values &lt; 1 “      &gt;&gt; </a:t>
            </a:r>
            <a:r>
              <a:rPr lang="en-US" sz="2000" dirty="0" smtClean="0"/>
              <a:t>OK       </a:t>
            </a:r>
            <a:r>
              <a:rPr lang="en-US" sz="2000" dirty="0"/>
              <a:t/>
            </a:r>
            <a:br>
              <a:rPr lang="en-US" sz="2000" dirty="0"/>
            </a:br>
            <a:r>
              <a:rPr lang="en-US" sz="2000" dirty="0"/>
              <a:t> </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84313"/>
            <a:ext cx="7327900" cy="503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5389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110067"/>
            <a:ext cx="8596668" cy="1096433"/>
          </a:xfrm>
        </p:spPr>
        <p:txBody>
          <a:bodyPr>
            <a:normAutofit/>
          </a:bodyPr>
          <a:lstStyle/>
          <a:p>
            <a:pPr marL="571500" indent="-571500">
              <a:buFont typeface="Arial" panose="020B0604020202020204" pitchFamily="34" charset="0"/>
              <a:buChar char="•"/>
            </a:pPr>
            <a:r>
              <a:rPr lang="en-US" sz="2800" dirty="0"/>
              <a:t>V13</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925" y="1377948"/>
            <a:ext cx="8004175" cy="4756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271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435" y="262467"/>
            <a:ext cx="8596668" cy="1020233"/>
          </a:xfrm>
        </p:spPr>
        <p:txBody>
          <a:bodyPr>
            <a:normAutofit/>
          </a:bodyPr>
          <a:lstStyle/>
          <a:p>
            <a:pPr marL="571500" indent="-571500">
              <a:buFont typeface="Arial" panose="020B0604020202020204" pitchFamily="34" charset="0"/>
              <a:buChar char="•"/>
            </a:pPr>
            <a:r>
              <a:rPr lang="en-US" sz="2800" dirty="0"/>
              <a:t>V23</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257300"/>
            <a:ext cx="9245599" cy="534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26182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20" y="160867"/>
            <a:ext cx="8596668" cy="1032933"/>
          </a:xfrm>
        </p:spPr>
        <p:txBody>
          <a:bodyPr>
            <a:normAutofit/>
          </a:bodyPr>
          <a:lstStyle/>
          <a:p>
            <a:pPr marL="571500" indent="-571500">
              <a:buFont typeface="Arial" panose="020B0604020202020204" pitchFamily="34" charset="0"/>
              <a:buChar char="•"/>
            </a:pPr>
            <a:r>
              <a:rPr lang="en-US" sz="2800" dirty="0"/>
              <a:t>m11</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260475"/>
            <a:ext cx="8382000" cy="5038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0044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35" y="242409"/>
            <a:ext cx="8596668" cy="811691"/>
          </a:xfrm>
        </p:spPr>
        <p:txBody>
          <a:bodyPr>
            <a:normAutofit/>
          </a:bodyPr>
          <a:lstStyle/>
          <a:p>
            <a:pPr marL="571500" indent="-571500">
              <a:buFont typeface="Arial" panose="020B0604020202020204" pitchFamily="34" charset="0"/>
              <a:buChar char="•"/>
            </a:pPr>
            <a:r>
              <a:rPr lang="en-US" sz="2800" dirty="0"/>
              <a:t>m22</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700" y="1219200"/>
            <a:ext cx="8496299"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868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20" y="186267"/>
            <a:ext cx="8596668" cy="944033"/>
          </a:xfrm>
        </p:spPr>
        <p:txBody>
          <a:bodyPr>
            <a:normAutofit/>
          </a:bodyPr>
          <a:lstStyle/>
          <a:p>
            <a:pPr marL="457200" indent="-457200">
              <a:buFont typeface="Arial" panose="020B0604020202020204" pitchFamily="34" charset="0"/>
              <a:buChar char="•"/>
            </a:pPr>
            <a:r>
              <a:rPr lang="en-US" sz="2800" dirty="0"/>
              <a:t>Top Rebar in Direction 1 </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 y="1346200"/>
            <a:ext cx="8585200" cy="450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7042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35" y="313267"/>
            <a:ext cx="8596668" cy="944033"/>
          </a:xfrm>
        </p:spPr>
        <p:txBody>
          <a:bodyPr>
            <a:normAutofit/>
          </a:bodyPr>
          <a:lstStyle/>
          <a:p>
            <a:pPr marL="457200" indent="-457200">
              <a:buFont typeface="Arial" panose="020B0604020202020204" pitchFamily="34" charset="0"/>
              <a:buChar char="•"/>
            </a:pPr>
            <a:r>
              <a:rPr lang="en-US" sz="2800" dirty="0"/>
              <a:t>Bottom Rebar in Direction 1 </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101" y="1447800"/>
            <a:ext cx="787558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3827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20" y="160867"/>
            <a:ext cx="8596668" cy="855133"/>
          </a:xfrm>
        </p:spPr>
        <p:txBody>
          <a:bodyPr>
            <a:normAutofit/>
          </a:bodyPr>
          <a:lstStyle/>
          <a:p>
            <a:pPr marL="457200" indent="-457200">
              <a:buFont typeface="Arial" panose="020B0604020202020204" pitchFamily="34" charset="0"/>
              <a:buChar char="•"/>
            </a:pPr>
            <a:r>
              <a:rPr lang="en-US" sz="2800" dirty="0"/>
              <a:t>Top Rebar in Direction 2 </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 y="1270000"/>
            <a:ext cx="8293100" cy="473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1249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20" y="186267"/>
            <a:ext cx="8596668" cy="905933"/>
          </a:xfrm>
        </p:spPr>
        <p:txBody>
          <a:bodyPr>
            <a:normAutofit/>
          </a:bodyPr>
          <a:lstStyle/>
          <a:p>
            <a:pPr marL="457200" indent="-457200">
              <a:buFont typeface="Arial" panose="020B0604020202020204" pitchFamily="34" charset="0"/>
              <a:buChar char="•"/>
            </a:pPr>
            <a:r>
              <a:rPr lang="en-US" sz="2800" dirty="0"/>
              <a:t>Bottom Rebar in Direction 2 </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825" y="1254124"/>
            <a:ext cx="8143875" cy="5489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245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79400"/>
            <a:ext cx="8596668" cy="1879601"/>
          </a:xfrm>
        </p:spPr>
        <p:txBody>
          <a:bodyPr>
            <a:normAutofit/>
          </a:bodyPr>
          <a:lstStyle/>
          <a:p>
            <a:r>
              <a:rPr lang="en-US" sz="2800" dirty="0"/>
              <a:t>Reinforcement of Mat </a:t>
            </a:r>
            <a:r>
              <a:rPr lang="en-US" sz="2800" dirty="0" smtClean="0"/>
              <a:t>Foundation</a:t>
            </a:r>
            <a:r>
              <a:rPr lang="en-US" sz="2800" dirty="0"/>
              <a:t/>
            </a:r>
            <a:br>
              <a:rPr lang="en-US" sz="2800" dirty="0"/>
            </a:br>
            <a:r>
              <a:rPr lang="en-US" sz="2000" dirty="0">
                <a:solidFill>
                  <a:schemeClr val="tx1"/>
                </a:solidFill>
              </a:rPr>
              <a:t>We will use Ø18/15 cm in the top and Ø20/15 cm in the bottom in the long direction.</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1842294"/>
            <a:ext cx="7899400" cy="4935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6191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254000"/>
            <a:ext cx="8596668" cy="1418453"/>
          </a:xfrm>
        </p:spPr>
        <p:txBody>
          <a:bodyPr>
            <a:normAutofit/>
          </a:bodyPr>
          <a:lstStyle/>
          <a:p>
            <a:r>
              <a:rPr lang="en-US" sz="3600" dirty="0"/>
              <a:t>Design of </a:t>
            </a:r>
            <a:r>
              <a:rPr lang="en-US" sz="3600" dirty="0" smtClean="0"/>
              <a:t>Foundations</a:t>
            </a:r>
            <a:r>
              <a:rPr lang="en-US" sz="3600" dirty="0"/>
              <a:t/>
            </a:r>
            <a:br>
              <a:rPr lang="en-US" sz="3600" dirty="0"/>
            </a:br>
            <a:r>
              <a:rPr lang="ar-SA" b="1" dirty="0"/>
              <a:t> </a:t>
            </a:r>
            <a:endParaRPr lang="en-US" dirty="0"/>
          </a:p>
        </p:txBody>
      </p:sp>
      <p:sp>
        <p:nvSpPr>
          <p:cNvPr id="3" name="Text Placeholder 2"/>
          <p:cNvSpPr>
            <a:spLocks noGrp="1"/>
          </p:cNvSpPr>
          <p:nvPr>
            <p:ph type="body" idx="1"/>
          </p:nvPr>
        </p:nvSpPr>
        <p:spPr>
          <a:xfrm>
            <a:off x="382194" y="1422400"/>
            <a:ext cx="8596668" cy="5803900"/>
          </a:xfrm>
        </p:spPr>
        <p:txBody>
          <a:bodyPr>
            <a:normAutofit/>
          </a:bodyPr>
          <a:lstStyle/>
          <a:p>
            <a:pPr algn="just">
              <a:lnSpc>
                <a:spcPct val="150000"/>
              </a:lnSpc>
            </a:pPr>
            <a:r>
              <a:rPr lang="en-US" dirty="0" smtClean="0">
                <a:solidFill>
                  <a:schemeClr val="tx1"/>
                </a:solidFill>
              </a:rPr>
              <a:t>Three foundation systems :</a:t>
            </a:r>
            <a:endParaRPr lang="en-US" dirty="0">
              <a:solidFill>
                <a:schemeClr val="tx1"/>
              </a:solidFill>
            </a:endParaRPr>
          </a:p>
          <a:p>
            <a:pPr marL="342900" indent="-342900" algn="just">
              <a:lnSpc>
                <a:spcPct val="150000"/>
              </a:lnSpc>
              <a:buFont typeface="Arial" panose="020B0604020202020204" pitchFamily="34" charset="0"/>
              <a:buChar char="•"/>
            </a:pPr>
            <a:r>
              <a:rPr lang="en-US" dirty="0" smtClean="0">
                <a:solidFill>
                  <a:schemeClr val="tx1"/>
                </a:solidFill>
              </a:rPr>
              <a:t>Design of single footing</a:t>
            </a:r>
          </a:p>
          <a:p>
            <a:pPr marL="342900" indent="-342900" algn="just">
              <a:lnSpc>
                <a:spcPct val="150000"/>
              </a:lnSpc>
              <a:buFont typeface="Arial" panose="020B0604020202020204" pitchFamily="34" charset="0"/>
              <a:buChar char="•"/>
            </a:pPr>
            <a:r>
              <a:rPr lang="en-US" dirty="0" smtClean="0">
                <a:solidFill>
                  <a:schemeClr val="tx1"/>
                </a:solidFill>
              </a:rPr>
              <a:t>Design of mat foundation system</a:t>
            </a:r>
          </a:p>
          <a:p>
            <a:pPr marL="342900" indent="-342900" algn="just">
              <a:lnSpc>
                <a:spcPct val="150000"/>
              </a:lnSpc>
              <a:buFont typeface="Arial" panose="020B0604020202020204" pitchFamily="34" charset="0"/>
              <a:buChar char="•"/>
            </a:pPr>
            <a:r>
              <a:rPr lang="en-US" dirty="0" smtClean="0">
                <a:solidFill>
                  <a:schemeClr val="tx1"/>
                </a:solidFill>
              </a:rPr>
              <a:t>Design of hollow foundation system</a:t>
            </a:r>
            <a:endParaRPr lang="en-US" dirty="0" smtClean="0">
              <a:solidFill>
                <a:schemeClr val="tx1"/>
              </a:solidFill>
            </a:endParaRPr>
          </a:p>
          <a:p>
            <a:pPr marL="342900" indent="-342900" algn="just">
              <a:lnSpc>
                <a:spcPct val="150000"/>
              </a:lnSpc>
              <a:buFont typeface="Arial" panose="020B0604020202020204" pitchFamily="34" charset="0"/>
              <a:buChar char="•"/>
            </a:pPr>
            <a:endParaRPr lang="en-GB" dirty="0">
              <a:solidFill>
                <a:schemeClr val="tx1"/>
              </a:solidFill>
            </a:endParaRPr>
          </a:p>
        </p:txBody>
      </p:sp>
    </p:spTree>
    <p:extLst>
      <p:ext uri="{BB962C8B-B14F-4D97-AF65-F5344CB8AC3E}">
        <p14:creationId xmlns:p14="http://schemas.microsoft.com/office/powerpoint/2010/main" val="8535638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866" y="520701"/>
            <a:ext cx="8596668" cy="1993900"/>
          </a:xfrm>
        </p:spPr>
        <p:txBody>
          <a:bodyPr>
            <a:normAutofit fontScale="90000"/>
          </a:bodyPr>
          <a:lstStyle/>
          <a:p>
            <a:r>
              <a:rPr lang="en-US" sz="2200" dirty="0">
                <a:solidFill>
                  <a:schemeClr val="tx1"/>
                </a:solidFill>
              </a:rPr>
              <a:t>We will use Ø18/15 cm in the top and Ø20/15 cm in the bottom in the long direction.</a:t>
            </a:r>
            <a:br>
              <a:rPr lang="en-US" sz="2200" dirty="0">
                <a:solidFill>
                  <a:schemeClr val="tx1"/>
                </a:solidFill>
              </a:rPr>
            </a:br>
            <a:r>
              <a:rPr lang="en-US" sz="2200" dirty="0">
                <a:solidFill>
                  <a:schemeClr val="tx1"/>
                </a:solidFill>
              </a:rPr>
              <a:t/>
            </a:r>
            <a:br>
              <a:rPr lang="en-US" sz="2200" dirty="0">
                <a:solidFill>
                  <a:schemeClr val="tx1"/>
                </a:solidFill>
              </a:rPr>
            </a:br>
            <a:r>
              <a:rPr lang="en-US" dirty="0"/>
              <a:t/>
            </a:r>
            <a:br>
              <a:rPr lang="en-US" dirty="0"/>
            </a:br>
            <a:endParaRPr lang="en-US" dirty="0"/>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1333500"/>
            <a:ext cx="8851900" cy="528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2378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35" y="406399"/>
            <a:ext cx="8596668" cy="647701"/>
          </a:xfrm>
        </p:spPr>
        <p:txBody>
          <a:bodyPr>
            <a:normAutofit/>
          </a:bodyPr>
          <a:lstStyle/>
          <a:p>
            <a:pPr marL="342900" indent="-342900">
              <a:buFont typeface="Arial" panose="020B0604020202020204" pitchFamily="34" charset="0"/>
              <a:buChar char="•"/>
            </a:pPr>
            <a:r>
              <a:rPr lang="en-US" sz="2400" dirty="0" smtClean="0"/>
              <a:t>Design </a:t>
            </a:r>
            <a:r>
              <a:rPr lang="en-US" sz="2400" dirty="0"/>
              <a:t>of Hollow Mat Foundation</a:t>
            </a:r>
          </a:p>
        </p:txBody>
      </p:sp>
      <p:sp>
        <p:nvSpPr>
          <p:cNvPr id="3" name="Text Placeholder 2"/>
          <p:cNvSpPr>
            <a:spLocks noGrp="1"/>
          </p:cNvSpPr>
          <p:nvPr>
            <p:ph type="body" idx="1"/>
          </p:nvPr>
        </p:nvSpPr>
        <p:spPr>
          <a:xfrm>
            <a:off x="677335" y="1460500"/>
            <a:ext cx="8596668" cy="3927348"/>
          </a:xfrm>
        </p:spPr>
        <p:txBody>
          <a:bodyPr>
            <a:normAutofit/>
          </a:bodyPr>
          <a:lstStyle/>
          <a:p>
            <a:pPr marL="342900" indent="-342900">
              <a:buFont typeface="Arial" panose="020B0604020202020204" pitchFamily="34" charset="0"/>
              <a:buChar char="•"/>
            </a:pPr>
            <a:r>
              <a:rPr lang="en-US" dirty="0" smtClean="0">
                <a:solidFill>
                  <a:schemeClr val="tx1"/>
                </a:solidFill>
              </a:rPr>
              <a:t>thickness </a:t>
            </a:r>
            <a:r>
              <a:rPr lang="en-US" dirty="0">
                <a:solidFill>
                  <a:schemeClr val="tx1"/>
                </a:solidFill>
              </a:rPr>
              <a:t>= largest thickness of single footing = 0.9 m </a:t>
            </a:r>
            <a:r>
              <a:rPr lang="en-US" dirty="0" err="1">
                <a:solidFill>
                  <a:schemeClr val="tx1"/>
                </a:solidFill>
              </a:rPr>
              <a:t>deponding</a:t>
            </a:r>
            <a:r>
              <a:rPr lang="en-US" dirty="0">
                <a:solidFill>
                  <a:schemeClr val="tx1"/>
                </a:solidFill>
              </a:rPr>
              <a:t> on punching </a:t>
            </a:r>
            <a:r>
              <a:rPr lang="en-US" dirty="0" smtClean="0">
                <a:solidFill>
                  <a:schemeClr val="tx1"/>
                </a:solidFill>
              </a:rPr>
              <a:t>shear</a:t>
            </a:r>
          </a:p>
          <a:p>
            <a:pPr marL="342900" indent="-342900">
              <a:buFont typeface="Arial" panose="020B0604020202020204" pitchFamily="34" charset="0"/>
              <a:buChar char="•"/>
            </a:pPr>
            <a:r>
              <a:rPr lang="en-US" dirty="0" smtClean="0">
                <a:solidFill>
                  <a:schemeClr val="tx1"/>
                </a:solidFill>
              </a:rPr>
              <a:t>the </a:t>
            </a:r>
            <a:r>
              <a:rPr lang="en-US" dirty="0">
                <a:solidFill>
                  <a:schemeClr val="tx1"/>
                </a:solidFill>
              </a:rPr>
              <a:t>strips between footing are 1.2 m width and area of footing will be the same as single footing system. </a:t>
            </a:r>
            <a:endParaRPr lang="en-US" dirty="0" smtClean="0">
              <a:solidFill>
                <a:schemeClr val="tx1"/>
              </a:solidFill>
            </a:endParaRPr>
          </a:p>
          <a:p>
            <a:pPr marL="342900" indent="-342900">
              <a:buFont typeface="Arial" panose="020B0604020202020204" pitchFamily="34" charset="0"/>
              <a:buChar char="•"/>
            </a:pPr>
            <a:r>
              <a:rPr lang="en-US" dirty="0" smtClean="0">
                <a:solidFill>
                  <a:schemeClr val="tx1"/>
                </a:solidFill>
              </a:rPr>
              <a:t>T </a:t>
            </a:r>
            <a:r>
              <a:rPr lang="en-US" dirty="0">
                <a:solidFill>
                  <a:schemeClr val="tx1"/>
                </a:solidFill>
              </a:rPr>
              <a:t>he blanked area will be filled with base coarse </a:t>
            </a:r>
            <a:endParaRPr lang="en-US" dirty="0" smtClean="0">
              <a:solidFill>
                <a:schemeClr val="tx1"/>
              </a:solidFill>
            </a:endParaRPr>
          </a:p>
          <a:p>
            <a:pPr marL="342900" indent="-342900">
              <a:buFont typeface="Arial" panose="020B0604020202020204" pitchFamily="34" charset="0"/>
              <a:buChar char="•"/>
            </a:pPr>
            <a:r>
              <a:rPr lang="en-US" dirty="0" smtClean="0">
                <a:solidFill>
                  <a:schemeClr val="tx1"/>
                </a:solidFill>
              </a:rPr>
              <a:t>finally </a:t>
            </a:r>
            <a:r>
              <a:rPr lang="en-US" dirty="0">
                <a:solidFill>
                  <a:schemeClr val="tx1"/>
                </a:solidFill>
              </a:rPr>
              <a:t>the floor will be casted as one unit.</a:t>
            </a:r>
          </a:p>
        </p:txBody>
      </p:sp>
    </p:spTree>
    <p:extLst>
      <p:ext uri="{BB962C8B-B14F-4D97-AF65-F5344CB8AC3E}">
        <p14:creationId xmlns:p14="http://schemas.microsoft.com/office/powerpoint/2010/main" val="39965918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 y="360363"/>
            <a:ext cx="8153399" cy="614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6615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35" y="0"/>
            <a:ext cx="8596668" cy="2400301"/>
          </a:xfrm>
        </p:spPr>
        <p:txBody>
          <a:bodyPr>
            <a:normAutofit/>
          </a:bodyPr>
          <a:lstStyle/>
          <a:p>
            <a:pPr marL="457200" indent="-457200">
              <a:buFont typeface="Arial" panose="020B0604020202020204" pitchFamily="34" charset="0"/>
              <a:buChar char="•"/>
            </a:pPr>
            <a:r>
              <a:rPr lang="en-US" sz="2800" dirty="0" smtClean="0"/>
              <a:t>Reinforcement</a:t>
            </a:r>
            <a:r>
              <a:rPr lang="en-US" sz="2800" dirty="0"/>
              <a:t/>
            </a:r>
            <a:br>
              <a:rPr lang="en-US" sz="2800" dirty="0"/>
            </a:br>
            <a:r>
              <a:rPr lang="en-US" sz="1600" dirty="0">
                <a:solidFill>
                  <a:schemeClr val="tx1"/>
                </a:solidFill>
              </a:rPr>
              <a:t>In long direction:</a:t>
            </a:r>
            <a:br>
              <a:rPr lang="en-US" sz="1600" dirty="0">
                <a:solidFill>
                  <a:schemeClr val="tx1"/>
                </a:solidFill>
              </a:rPr>
            </a:br>
            <a:r>
              <a:rPr lang="en-US" sz="1600" dirty="0">
                <a:solidFill>
                  <a:schemeClr val="tx1"/>
                </a:solidFill>
              </a:rPr>
              <a:t>•	For footing: we will use 8Ø16/m</a:t>
            </a:r>
            <a:br>
              <a:rPr lang="en-US" sz="1600" dirty="0">
                <a:solidFill>
                  <a:schemeClr val="tx1"/>
                </a:solidFill>
              </a:rPr>
            </a:br>
            <a:r>
              <a:rPr lang="en-US" sz="1600" dirty="0">
                <a:solidFill>
                  <a:schemeClr val="tx1"/>
                </a:solidFill>
              </a:rPr>
              <a:t>•	For strips: we will use 8Ø20 in top and bottom steel.</a:t>
            </a:r>
            <a:br>
              <a:rPr lang="en-US" sz="1600" dirty="0">
                <a:solidFill>
                  <a:schemeClr val="tx1"/>
                </a:solidFill>
              </a:rPr>
            </a:br>
            <a:r>
              <a:rPr lang="en-US" sz="1600" dirty="0">
                <a:solidFill>
                  <a:schemeClr val="tx1"/>
                </a:solidFill>
              </a:rPr>
              <a:t/>
            </a:r>
            <a:br>
              <a:rPr lang="en-US" sz="1600" dirty="0">
                <a:solidFill>
                  <a:schemeClr val="tx1"/>
                </a:solidFill>
              </a:rPr>
            </a:br>
            <a:r>
              <a:rPr lang="en-US" sz="1800" dirty="0">
                <a:solidFill>
                  <a:schemeClr val="tx1"/>
                </a:solidFill>
              </a:rPr>
              <a:t/>
            </a:r>
            <a:br>
              <a:rPr lang="en-US" sz="1800" dirty="0">
                <a:solidFill>
                  <a:schemeClr val="tx1"/>
                </a:solidFill>
              </a:rPr>
            </a:br>
            <a:endParaRPr lang="en-US" sz="1800" dirty="0">
              <a:solidFill>
                <a:schemeClr val="tx1"/>
              </a:solidFill>
            </a:endParaRPr>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 y="1600200"/>
            <a:ext cx="8410575" cy="513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9019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35" y="508001"/>
            <a:ext cx="8596668" cy="1189038"/>
          </a:xfrm>
        </p:spPr>
        <p:txBody>
          <a:bodyPr>
            <a:noAutofit/>
          </a:bodyPr>
          <a:lstStyle/>
          <a:p>
            <a:r>
              <a:rPr lang="en-US" sz="1600" dirty="0">
                <a:solidFill>
                  <a:schemeClr val="tx1"/>
                </a:solidFill>
              </a:rPr>
              <a:t>In short direction:</a:t>
            </a:r>
            <a:br>
              <a:rPr lang="en-US" sz="1600" dirty="0">
                <a:solidFill>
                  <a:schemeClr val="tx1"/>
                </a:solidFill>
              </a:rPr>
            </a:br>
            <a:r>
              <a:rPr lang="en-US" sz="1600" dirty="0">
                <a:solidFill>
                  <a:schemeClr val="tx1"/>
                </a:solidFill>
              </a:rPr>
              <a:t>•	For footing: we will use 8Ø16/m</a:t>
            </a:r>
            <a:br>
              <a:rPr lang="en-US" sz="1600" dirty="0">
                <a:solidFill>
                  <a:schemeClr val="tx1"/>
                </a:solidFill>
              </a:rPr>
            </a:br>
            <a:r>
              <a:rPr lang="en-US" sz="1600" dirty="0">
                <a:solidFill>
                  <a:schemeClr val="tx1"/>
                </a:solidFill>
              </a:rPr>
              <a:t>•	For strips: we will use 5Ø12 in top and bottom steel.(as stirrup)</a:t>
            </a:r>
            <a:br>
              <a:rPr lang="en-US" sz="1600" dirty="0">
                <a:solidFill>
                  <a:schemeClr val="tx1"/>
                </a:solidFill>
              </a:rPr>
            </a:br>
            <a:r>
              <a:rPr lang="en-US" sz="1600" dirty="0">
                <a:solidFill>
                  <a:schemeClr val="tx1"/>
                </a:solidFill>
              </a:rPr>
              <a:t/>
            </a:r>
            <a:br>
              <a:rPr lang="en-US" sz="1600" dirty="0">
                <a:solidFill>
                  <a:schemeClr val="tx1"/>
                </a:solidFill>
              </a:rPr>
            </a:br>
            <a:endParaRPr lang="en-US" sz="1600" dirty="0">
              <a:solidFill>
                <a:schemeClr val="tx1"/>
              </a:solidFill>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1341438"/>
            <a:ext cx="8178800" cy="5516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0049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935" y="0"/>
            <a:ext cx="8596668" cy="1083733"/>
          </a:xfrm>
        </p:spPr>
        <p:txBody>
          <a:bodyPr>
            <a:normAutofit/>
          </a:bodyPr>
          <a:lstStyle/>
          <a:p>
            <a:pPr marL="342900" indent="-342900">
              <a:buFont typeface="Arial" panose="020B0604020202020204" pitchFamily="34" charset="0"/>
              <a:buChar char="•"/>
            </a:pPr>
            <a:r>
              <a:rPr lang="en-US" sz="2000" dirty="0" smtClean="0"/>
              <a:t>Check </a:t>
            </a:r>
            <a:r>
              <a:rPr lang="en-US" sz="2000" dirty="0"/>
              <a:t>Deformed </a:t>
            </a:r>
            <a:r>
              <a:rPr lang="en-US" sz="2000" dirty="0" smtClean="0"/>
              <a:t>Shape</a:t>
            </a:r>
            <a:r>
              <a:rPr lang="en-US" sz="2000" dirty="0"/>
              <a:t/>
            </a:r>
            <a:br>
              <a:rPr lang="en-US" sz="2000" dirty="0"/>
            </a:br>
            <a:r>
              <a:rPr lang="en-US" sz="1800" dirty="0" smtClean="0">
                <a:solidFill>
                  <a:schemeClr val="tx1"/>
                </a:solidFill>
              </a:rPr>
              <a:t>The </a:t>
            </a:r>
            <a:r>
              <a:rPr lang="en-US" sz="1800" dirty="0">
                <a:solidFill>
                  <a:schemeClr val="tx1"/>
                </a:solidFill>
              </a:rPr>
              <a:t>largest value = 2.5 mm which is very small   &gt;&gt; OK </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1" y="1362075"/>
            <a:ext cx="7621588"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0751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20" y="249767"/>
            <a:ext cx="8596668" cy="601133"/>
          </a:xfrm>
        </p:spPr>
        <p:txBody>
          <a:bodyPr>
            <a:normAutofit/>
          </a:bodyPr>
          <a:lstStyle/>
          <a:p>
            <a:pPr marL="342900" indent="-342900">
              <a:buFont typeface="Arial" panose="020B0604020202020204" pitchFamily="34" charset="0"/>
              <a:buChar char="•"/>
            </a:pPr>
            <a:r>
              <a:rPr lang="en-US" sz="2400" dirty="0"/>
              <a:t>Check Soil Pressure</a:t>
            </a: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00" y="1358900"/>
            <a:ext cx="8280399" cy="513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9287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435" y="491067"/>
            <a:ext cx="8596668" cy="626533"/>
          </a:xfrm>
        </p:spPr>
        <p:txBody>
          <a:bodyPr>
            <a:normAutofit/>
          </a:bodyPr>
          <a:lstStyle/>
          <a:p>
            <a:pPr marL="457200" indent="-457200">
              <a:buFont typeface="Arial" panose="020B0604020202020204" pitchFamily="34" charset="0"/>
              <a:buChar char="•"/>
            </a:pPr>
            <a:r>
              <a:rPr lang="en-US" sz="2800" dirty="0"/>
              <a:t>Conclusions and Recommendations</a:t>
            </a:r>
          </a:p>
        </p:txBody>
      </p:sp>
      <p:sp>
        <p:nvSpPr>
          <p:cNvPr id="3" name="Text Placeholder 2"/>
          <p:cNvSpPr>
            <a:spLocks noGrp="1"/>
          </p:cNvSpPr>
          <p:nvPr>
            <p:ph type="body" idx="1"/>
          </p:nvPr>
        </p:nvSpPr>
        <p:spPr>
          <a:xfrm>
            <a:off x="677335" y="1295400"/>
            <a:ext cx="8596668" cy="4673600"/>
          </a:xfrm>
        </p:spPr>
        <p:txBody>
          <a:bodyPr>
            <a:normAutofit/>
          </a:bodyPr>
          <a:lstStyle/>
          <a:p>
            <a:r>
              <a:rPr lang="en-US" dirty="0"/>
              <a:t> </a:t>
            </a:r>
            <a:r>
              <a:rPr lang="en-US" dirty="0">
                <a:solidFill>
                  <a:schemeClr val="tx1"/>
                </a:solidFill>
              </a:rPr>
              <a:t>Due to existing of cavities within the bedrock formation below the level of foundation, it is highly recommended to have rigidly connected foundation. This is to over bridge the cavity if it encountered directly below any specific foundation. In this case the best type of foundation is continuous foundation or mat foundation.</a:t>
            </a:r>
          </a:p>
          <a:p>
            <a:r>
              <a:rPr lang="en-US" dirty="0">
                <a:solidFill>
                  <a:schemeClr val="tx1"/>
                </a:solidFill>
              </a:rPr>
              <a:t>  Therefore, mat foundation or hollow mat foundation which replacement to continuous foundation is the most appropriate types of foundation for this site. However, the cost of hollow mat foundation is less expensive than solid mat foundation.</a:t>
            </a:r>
          </a:p>
          <a:p>
            <a:r>
              <a:rPr lang="en-US" dirty="0">
                <a:solidFill>
                  <a:schemeClr val="tx1"/>
                </a:solidFill>
              </a:rPr>
              <a:t>  Hollow foundation almost have half area of total plan area, also the cost will decrease to half; so hollow mat foundation is recommended to be used for this project.</a:t>
            </a:r>
          </a:p>
          <a:p>
            <a:r>
              <a:rPr lang="en-US" dirty="0">
                <a:solidFill>
                  <a:schemeClr val="tx1"/>
                </a:solidFill>
              </a:rPr>
              <a:t> </a:t>
            </a:r>
          </a:p>
        </p:txBody>
      </p:sp>
    </p:spTree>
    <p:extLst>
      <p:ext uri="{BB962C8B-B14F-4D97-AF65-F5344CB8AC3E}">
        <p14:creationId xmlns:p14="http://schemas.microsoft.com/office/powerpoint/2010/main" val="1863925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53" y="137972"/>
            <a:ext cx="8596668" cy="621882"/>
          </a:xfrm>
        </p:spPr>
        <p:txBody>
          <a:bodyPr>
            <a:normAutofit fontScale="90000"/>
          </a:bodyPr>
          <a:lstStyle/>
          <a:p>
            <a:r>
              <a:rPr lang="en-US" dirty="0" smtClean="0"/>
              <a:t>Design of Foundation</a:t>
            </a:r>
            <a:endParaRPr lang="en-GB" dirty="0"/>
          </a:p>
        </p:txBody>
      </p:sp>
      <p:sp>
        <p:nvSpPr>
          <p:cNvPr id="3" name="Text Placeholder 2"/>
          <p:cNvSpPr>
            <a:spLocks noGrp="1"/>
          </p:cNvSpPr>
          <p:nvPr>
            <p:ph type="body" idx="1"/>
          </p:nvPr>
        </p:nvSpPr>
        <p:spPr>
          <a:xfrm>
            <a:off x="457199" y="759853"/>
            <a:ext cx="8378921" cy="5473521"/>
          </a:xfrm>
        </p:spPr>
        <p:txBody>
          <a:bodyPr>
            <a:normAutofit/>
          </a:bodyPr>
          <a:lstStyle/>
          <a:p>
            <a:r>
              <a:rPr lang="en-GB" dirty="0" smtClean="0"/>
              <a:t>Plane shows centre line of columns for law  and </a:t>
            </a:r>
            <a:r>
              <a:rPr lang="en-GB" dirty="0" smtClean="0"/>
              <a:t>media </a:t>
            </a:r>
            <a:r>
              <a:rPr lang="en-GB" dirty="0" smtClean="0"/>
              <a:t>faculty building.</a:t>
            </a:r>
            <a:endParaRPr lang="en-GB"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09700"/>
            <a:ext cx="7669213" cy="482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9430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685801"/>
            <a:ext cx="7910868" cy="5968999"/>
          </a:xfrm>
        </p:spPr>
        <p:txBody>
          <a:bodyPr>
            <a:normAutofit/>
          </a:bodyPr>
          <a:lstStyle/>
          <a:p>
            <a:pPr marL="342900" indent="-342900">
              <a:lnSpc>
                <a:spcPct val="150000"/>
              </a:lnSpc>
              <a:buFont typeface="Arial" panose="020B0604020202020204" pitchFamily="34" charset="0"/>
              <a:buChar char="•"/>
            </a:pPr>
            <a:r>
              <a:rPr lang="en-US" sz="2400" dirty="0" smtClean="0">
                <a:solidFill>
                  <a:schemeClr val="accent1"/>
                </a:solidFill>
              </a:rPr>
              <a:t>Design Consideration for Isolated Footing:</a:t>
            </a:r>
          </a:p>
          <a:p>
            <a:pPr>
              <a:lnSpc>
                <a:spcPct val="150000"/>
              </a:lnSpc>
            </a:pPr>
            <a:r>
              <a:rPr lang="en-US" dirty="0">
                <a:solidFill>
                  <a:schemeClr val="tx1"/>
                </a:solidFill>
              </a:rPr>
              <a:t>1.	Area of footing.</a:t>
            </a:r>
          </a:p>
          <a:p>
            <a:pPr>
              <a:lnSpc>
                <a:spcPct val="150000"/>
              </a:lnSpc>
            </a:pPr>
            <a:r>
              <a:rPr lang="en-US" dirty="0">
                <a:solidFill>
                  <a:schemeClr val="tx1"/>
                </a:solidFill>
              </a:rPr>
              <a:t>2.	Depth of footing.</a:t>
            </a:r>
          </a:p>
          <a:p>
            <a:pPr>
              <a:lnSpc>
                <a:spcPct val="150000"/>
              </a:lnSpc>
            </a:pPr>
            <a:r>
              <a:rPr lang="en-US" dirty="0">
                <a:solidFill>
                  <a:schemeClr val="tx1"/>
                </a:solidFill>
              </a:rPr>
              <a:t>3.	Check punching shear.</a:t>
            </a:r>
          </a:p>
          <a:p>
            <a:pPr>
              <a:lnSpc>
                <a:spcPct val="150000"/>
              </a:lnSpc>
            </a:pPr>
            <a:r>
              <a:rPr lang="en-US" dirty="0">
                <a:solidFill>
                  <a:schemeClr val="tx1"/>
                </a:solidFill>
              </a:rPr>
              <a:t>4.	Reinforcement for the footing.</a:t>
            </a:r>
          </a:p>
          <a:p>
            <a:pPr marL="342900" indent="-342900">
              <a:lnSpc>
                <a:spcPct val="150000"/>
              </a:lnSpc>
              <a:buFont typeface="Arial" panose="020B0604020202020204" pitchFamily="34" charset="0"/>
              <a:buChar char="•"/>
            </a:pPr>
            <a:endParaRPr lang="en-US" dirty="0">
              <a:solidFill>
                <a:schemeClr val="tx1"/>
              </a:solidFill>
            </a:endParaRPr>
          </a:p>
          <a:p>
            <a:pPr marL="342900" indent="-342900">
              <a:lnSpc>
                <a:spcPct val="150000"/>
              </a:lnSpc>
              <a:buFont typeface="Arial" panose="020B0604020202020204" pitchFamily="34" charset="0"/>
              <a:buChar char="•"/>
            </a:pPr>
            <a:endParaRPr lang="en-GB" sz="2400" dirty="0" smtClean="0">
              <a:solidFill>
                <a:schemeClr val="accent1"/>
              </a:solidFill>
            </a:endParaRPr>
          </a:p>
        </p:txBody>
      </p:sp>
    </p:spTree>
    <p:extLst>
      <p:ext uri="{BB962C8B-B14F-4D97-AF65-F5344CB8AC3E}">
        <p14:creationId xmlns:p14="http://schemas.microsoft.com/office/powerpoint/2010/main" val="847184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235" y="127001"/>
            <a:ext cx="8596668" cy="685800"/>
          </a:xfrm>
        </p:spPr>
        <p:txBody>
          <a:bodyPr>
            <a:noAutofit/>
          </a:bodyPr>
          <a:lstStyle/>
          <a:p>
            <a:r>
              <a:rPr lang="en-US" sz="2400" dirty="0"/>
              <a:t>design of single footing by using hand </a:t>
            </a:r>
            <a:r>
              <a:rPr lang="en-US" sz="2400" dirty="0" smtClean="0"/>
              <a:t>calculations :</a:t>
            </a:r>
            <a:endParaRPr lang="en-GB" sz="2400" dirty="0"/>
          </a:p>
        </p:txBody>
      </p:sp>
      <p:sp>
        <p:nvSpPr>
          <p:cNvPr id="3" name="Text Placeholder 2"/>
          <p:cNvSpPr>
            <a:spLocks noGrp="1"/>
          </p:cNvSpPr>
          <p:nvPr>
            <p:ph type="body" idx="1"/>
          </p:nvPr>
        </p:nvSpPr>
        <p:spPr>
          <a:xfrm>
            <a:off x="131235" y="952500"/>
            <a:ext cx="8596668" cy="5689600"/>
          </a:xfrm>
        </p:spPr>
        <p:txBody>
          <a:bodyPr/>
          <a:lstStyle/>
          <a:p>
            <a:r>
              <a:rPr lang="en-US" dirty="0"/>
              <a:t>*</a:t>
            </a:r>
            <a:r>
              <a:rPr lang="en-US" dirty="0">
                <a:solidFill>
                  <a:schemeClr val="tx1"/>
                </a:solidFill>
              </a:rPr>
              <a:t>Area of footing:</a:t>
            </a:r>
          </a:p>
          <a:p>
            <a:r>
              <a:rPr lang="en-US" dirty="0" err="1">
                <a:solidFill>
                  <a:schemeClr val="tx1"/>
                </a:solidFill>
              </a:rPr>
              <a:t>Af</a:t>
            </a:r>
            <a:r>
              <a:rPr lang="en-US" dirty="0">
                <a:solidFill>
                  <a:schemeClr val="tx1"/>
                </a:solidFill>
              </a:rPr>
              <a:t> = Pa/(</a:t>
            </a:r>
            <a:r>
              <a:rPr lang="en-US" dirty="0" err="1">
                <a:solidFill>
                  <a:schemeClr val="tx1"/>
                </a:solidFill>
              </a:rPr>
              <a:t>qall</a:t>
            </a:r>
            <a:r>
              <a:rPr lang="en-US" dirty="0">
                <a:solidFill>
                  <a:schemeClr val="tx1"/>
                </a:solidFill>
              </a:rPr>
              <a:t>.)= (D+L)/</a:t>
            </a:r>
            <a:r>
              <a:rPr lang="en-US" dirty="0" smtClean="0">
                <a:solidFill>
                  <a:schemeClr val="tx1"/>
                </a:solidFill>
              </a:rPr>
              <a:t>350</a:t>
            </a:r>
          </a:p>
          <a:p>
            <a:r>
              <a:rPr lang="en-US" dirty="0">
                <a:solidFill>
                  <a:schemeClr val="tx1"/>
                </a:solidFill>
              </a:rPr>
              <a:t> </a:t>
            </a:r>
            <a:r>
              <a:rPr lang="en-US" dirty="0" smtClean="0">
                <a:solidFill>
                  <a:schemeClr val="tx1"/>
                </a:solidFill>
              </a:rPr>
              <a:t>    </a:t>
            </a:r>
            <a:r>
              <a:rPr lang="en-US" dirty="0">
                <a:solidFill>
                  <a:schemeClr val="tx1"/>
                </a:solidFill>
              </a:rPr>
              <a:t>= (2856.79+1505.2)/350 = 12.46 m.</a:t>
            </a:r>
          </a:p>
          <a:p>
            <a:r>
              <a:rPr lang="en-US" dirty="0">
                <a:solidFill>
                  <a:schemeClr val="tx1"/>
                </a:solidFill>
              </a:rPr>
              <a:t>By using square footing             </a:t>
            </a:r>
            <a:endParaRPr lang="en-US" dirty="0" smtClean="0">
              <a:solidFill>
                <a:schemeClr val="tx1"/>
              </a:solidFill>
            </a:endParaRPr>
          </a:p>
          <a:p>
            <a:r>
              <a:rPr lang="en-US" dirty="0" smtClean="0">
                <a:solidFill>
                  <a:schemeClr val="tx1"/>
                </a:solidFill>
              </a:rPr>
              <a:t>  </a:t>
            </a:r>
            <a:r>
              <a:rPr lang="en-US" dirty="0">
                <a:solidFill>
                  <a:schemeClr val="tx1"/>
                </a:solidFill>
              </a:rPr>
              <a:t>B=L=√12.46 = 3.53≈ 3.5 *3.5 m.</a:t>
            </a:r>
          </a:p>
          <a:p>
            <a:endParaRPr lang="en-US" dirty="0">
              <a:solidFill>
                <a:schemeClr val="tx1"/>
              </a:solidFill>
            </a:endParaRPr>
          </a:p>
          <a:p>
            <a:r>
              <a:rPr lang="en-US" dirty="0">
                <a:solidFill>
                  <a:schemeClr val="tx1"/>
                </a:solidFill>
              </a:rPr>
              <a:t>*Depth of footing:</a:t>
            </a:r>
          </a:p>
          <a:p>
            <a:r>
              <a:rPr lang="en-US" dirty="0">
                <a:solidFill>
                  <a:schemeClr val="tx1"/>
                </a:solidFill>
              </a:rPr>
              <a:t>	Pu = 1.2D +1.6L</a:t>
            </a:r>
          </a:p>
          <a:p>
            <a:r>
              <a:rPr lang="en-US" dirty="0">
                <a:solidFill>
                  <a:schemeClr val="tx1"/>
                </a:solidFill>
              </a:rPr>
              <a:t>     = (1.2*2856.79) + (1.6*1505.2)</a:t>
            </a:r>
          </a:p>
          <a:p>
            <a:r>
              <a:rPr lang="en-US" dirty="0">
                <a:solidFill>
                  <a:schemeClr val="tx1"/>
                </a:solidFill>
              </a:rPr>
              <a:t>     = 5836.46 KN.</a:t>
            </a:r>
          </a:p>
          <a:p>
            <a:endParaRPr lang="en-US" dirty="0">
              <a:solidFill>
                <a:schemeClr val="tx1"/>
              </a:solidFill>
            </a:endParaRPr>
          </a:p>
          <a:p>
            <a:endParaRPr lang="en-US" dirty="0"/>
          </a:p>
          <a:p>
            <a:endParaRPr lang="en-GB" dirty="0"/>
          </a:p>
        </p:txBody>
      </p:sp>
    </p:spTree>
    <p:extLst>
      <p:ext uri="{BB962C8B-B14F-4D97-AF65-F5344CB8AC3E}">
        <p14:creationId xmlns:p14="http://schemas.microsoft.com/office/powerpoint/2010/main" val="2633814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1435" y="317500"/>
            <a:ext cx="8596668" cy="6184900"/>
          </a:xfrm>
        </p:spPr>
        <p:txBody>
          <a:bodyPr>
            <a:normAutofit lnSpcReduction="10000"/>
          </a:bodyPr>
          <a:lstStyle/>
          <a:p>
            <a:endParaRPr lang="en-US" dirty="0" smtClean="0"/>
          </a:p>
          <a:p>
            <a:pPr marL="342900" indent="-342900">
              <a:buFont typeface="Courier New" panose="02070309020205020404" pitchFamily="49" charset="0"/>
              <a:buChar char="o"/>
            </a:pPr>
            <a:r>
              <a:rPr lang="en-GB" dirty="0"/>
              <a:t>	</a:t>
            </a:r>
            <a:r>
              <a:rPr lang="en-GB" sz="1600" dirty="0" err="1">
                <a:solidFill>
                  <a:schemeClr val="tx1"/>
                </a:solidFill>
              </a:rPr>
              <a:t>qu</a:t>
            </a:r>
            <a:r>
              <a:rPr lang="en-GB" sz="1600" dirty="0">
                <a:solidFill>
                  <a:schemeClr val="tx1"/>
                </a:solidFill>
              </a:rPr>
              <a:t> = Pa/(</a:t>
            </a:r>
            <a:r>
              <a:rPr lang="en-GB" sz="1600" dirty="0" err="1">
                <a:solidFill>
                  <a:schemeClr val="tx1"/>
                </a:solidFill>
              </a:rPr>
              <a:t>Af</a:t>
            </a:r>
            <a:r>
              <a:rPr lang="en-GB" sz="1600" dirty="0">
                <a:solidFill>
                  <a:schemeClr val="tx1"/>
                </a:solidFill>
              </a:rPr>
              <a:t>.)=5836.46/(3.5*3.5</a:t>
            </a:r>
            <a:r>
              <a:rPr lang="en-GB" sz="1600" dirty="0" smtClean="0">
                <a:solidFill>
                  <a:schemeClr val="tx1"/>
                </a:solidFill>
              </a:rPr>
              <a:t>)</a:t>
            </a:r>
          </a:p>
          <a:p>
            <a:r>
              <a:rPr lang="en-GB" sz="1600" dirty="0">
                <a:solidFill>
                  <a:schemeClr val="tx1"/>
                </a:solidFill>
              </a:rPr>
              <a:t> </a:t>
            </a:r>
            <a:r>
              <a:rPr lang="en-GB" sz="1600" dirty="0" smtClean="0">
                <a:solidFill>
                  <a:schemeClr val="tx1"/>
                </a:solidFill>
              </a:rPr>
              <a:t>          </a:t>
            </a:r>
            <a:r>
              <a:rPr lang="en-GB" sz="1600" dirty="0">
                <a:solidFill>
                  <a:schemeClr val="tx1"/>
                </a:solidFill>
              </a:rPr>
              <a:t>= 476.45 KN/m2</a:t>
            </a:r>
            <a:r>
              <a:rPr lang="en-GB" sz="1600" dirty="0" smtClean="0">
                <a:solidFill>
                  <a:schemeClr val="tx1"/>
                </a:solidFill>
              </a:rPr>
              <a:t>.</a:t>
            </a:r>
          </a:p>
          <a:p>
            <a:endParaRPr lang="en-GB" sz="1600" dirty="0">
              <a:solidFill>
                <a:schemeClr val="tx1"/>
              </a:solidFill>
            </a:endParaRPr>
          </a:p>
          <a:p>
            <a:pPr marL="342900" indent="-342900">
              <a:buFont typeface="Courier New" panose="02070309020205020404" pitchFamily="49" charset="0"/>
              <a:buChar char="o"/>
            </a:pPr>
            <a:r>
              <a:rPr lang="en-GB" sz="1600" dirty="0">
                <a:solidFill>
                  <a:schemeClr val="tx1"/>
                </a:solidFill>
              </a:rPr>
              <a:t>	Vu = </a:t>
            </a:r>
            <a:r>
              <a:rPr lang="en-GB" sz="1600" dirty="0" err="1">
                <a:solidFill>
                  <a:schemeClr val="tx1"/>
                </a:solidFill>
              </a:rPr>
              <a:t>qu</a:t>
            </a:r>
            <a:r>
              <a:rPr lang="en-GB" sz="1600" dirty="0">
                <a:solidFill>
                  <a:schemeClr val="tx1"/>
                </a:solidFill>
              </a:rPr>
              <a:t> ((L-C)/2-d) </a:t>
            </a:r>
            <a:endParaRPr lang="en-GB" sz="1600" dirty="0" smtClean="0">
              <a:solidFill>
                <a:schemeClr val="tx1"/>
              </a:solidFill>
            </a:endParaRPr>
          </a:p>
          <a:p>
            <a:r>
              <a:rPr lang="en-GB" sz="1600" dirty="0">
                <a:solidFill>
                  <a:schemeClr val="tx1"/>
                </a:solidFill>
              </a:rPr>
              <a:t> </a:t>
            </a:r>
            <a:r>
              <a:rPr lang="en-GB" sz="1600" dirty="0" smtClean="0">
                <a:solidFill>
                  <a:schemeClr val="tx1"/>
                </a:solidFill>
              </a:rPr>
              <a:t>          = </a:t>
            </a:r>
            <a:r>
              <a:rPr lang="en-GB" sz="1600" dirty="0">
                <a:solidFill>
                  <a:schemeClr val="tx1"/>
                </a:solidFill>
              </a:rPr>
              <a:t>476.45((3.5-0.6)/2-d)</a:t>
            </a:r>
          </a:p>
          <a:p>
            <a:r>
              <a:rPr lang="en-GB" sz="1600" dirty="0">
                <a:solidFill>
                  <a:schemeClr val="tx1"/>
                </a:solidFill>
              </a:rPr>
              <a:t>      </a:t>
            </a:r>
            <a:r>
              <a:rPr lang="en-GB" sz="1600" dirty="0" smtClean="0">
                <a:solidFill>
                  <a:schemeClr val="tx1"/>
                </a:solidFill>
              </a:rPr>
              <a:t> Vu </a:t>
            </a:r>
            <a:r>
              <a:rPr lang="en-GB" sz="1600" dirty="0">
                <a:solidFill>
                  <a:schemeClr val="tx1"/>
                </a:solidFill>
              </a:rPr>
              <a:t>= 690.80 – 476.45 d</a:t>
            </a:r>
            <a:r>
              <a:rPr lang="en-GB" sz="1600" dirty="0" smtClean="0">
                <a:solidFill>
                  <a:schemeClr val="tx1"/>
                </a:solidFill>
              </a:rPr>
              <a:t>.</a:t>
            </a:r>
          </a:p>
          <a:p>
            <a:endParaRPr lang="en-GB" sz="1600" dirty="0">
              <a:solidFill>
                <a:schemeClr val="tx1"/>
              </a:solidFill>
            </a:endParaRPr>
          </a:p>
          <a:p>
            <a:pPr marL="342900" indent="-342900">
              <a:buFont typeface="Courier New" panose="02070309020205020404" pitchFamily="49" charset="0"/>
              <a:buChar char="o"/>
            </a:pPr>
            <a:r>
              <a:rPr lang="en-GB" sz="1600" dirty="0">
                <a:solidFill>
                  <a:schemeClr val="tx1"/>
                </a:solidFill>
              </a:rPr>
              <a:t>	</a:t>
            </a:r>
            <a:r>
              <a:rPr lang="en-GB" sz="1600" dirty="0" err="1">
                <a:solidFill>
                  <a:schemeClr val="tx1"/>
                </a:solidFill>
              </a:rPr>
              <a:t>ØVc</a:t>
            </a:r>
            <a:r>
              <a:rPr lang="en-GB" sz="1600" dirty="0">
                <a:solidFill>
                  <a:schemeClr val="tx1"/>
                </a:solidFill>
              </a:rPr>
              <a:t> = Ø*0.33*√(fc`) *</a:t>
            </a:r>
            <a:r>
              <a:rPr lang="en-GB" sz="1600" dirty="0" err="1">
                <a:solidFill>
                  <a:schemeClr val="tx1"/>
                </a:solidFill>
              </a:rPr>
              <a:t>bw</a:t>
            </a:r>
            <a:r>
              <a:rPr lang="en-GB" sz="1600" dirty="0">
                <a:solidFill>
                  <a:schemeClr val="tx1"/>
                </a:solidFill>
              </a:rPr>
              <a:t> *d</a:t>
            </a:r>
          </a:p>
          <a:p>
            <a:r>
              <a:rPr lang="en-GB" sz="1600" dirty="0">
                <a:solidFill>
                  <a:schemeClr val="tx1"/>
                </a:solidFill>
              </a:rPr>
              <a:t>        = 0.75*0.33*√28 *1000*1000*d/1000</a:t>
            </a:r>
          </a:p>
          <a:p>
            <a:r>
              <a:rPr lang="en-GB" sz="1600" dirty="0">
                <a:solidFill>
                  <a:schemeClr val="tx1"/>
                </a:solidFill>
              </a:rPr>
              <a:t>        = 661.44 d.</a:t>
            </a:r>
          </a:p>
          <a:p>
            <a:endParaRPr lang="en-GB" sz="1400" dirty="0">
              <a:solidFill>
                <a:schemeClr val="tx1"/>
              </a:solidFill>
            </a:endParaRPr>
          </a:p>
          <a:p>
            <a:endParaRPr lang="en-GB" dirty="0">
              <a:solidFill>
                <a:schemeClr val="tx1"/>
              </a:solidFill>
            </a:endParaRPr>
          </a:p>
          <a:p>
            <a:pPr lvl="0">
              <a:buClr>
                <a:srgbClr val="90C226"/>
              </a:buClr>
            </a:pPr>
            <a:r>
              <a:rPr lang="en-GB" sz="1600" dirty="0" smtClean="0">
                <a:solidFill>
                  <a:schemeClr val="tx1"/>
                </a:solidFill>
              </a:rPr>
              <a:t>       We </a:t>
            </a:r>
            <a:r>
              <a:rPr lang="en-GB" sz="1600" dirty="0">
                <a:solidFill>
                  <a:schemeClr val="tx1"/>
                </a:solidFill>
              </a:rPr>
              <a:t>put Vu = </a:t>
            </a:r>
            <a:r>
              <a:rPr lang="en-GB" sz="1600" dirty="0" err="1">
                <a:solidFill>
                  <a:schemeClr val="tx1"/>
                </a:solidFill>
              </a:rPr>
              <a:t>ØVc</a:t>
            </a:r>
            <a:r>
              <a:rPr lang="en-GB" sz="1600" dirty="0">
                <a:solidFill>
                  <a:schemeClr val="tx1"/>
                </a:solidFill>
              </a:rPr>
              <a:t>:</a:t>
            </a:r>
          </a:p>
          <a:p>
            <a:pPr lvl="0">
              <a:buClr>
                <a:srgbClr val="90C226"/>
              </a:buClr>
            </a:pPr>
            <a:r>
              <a:rPr lang="en-GB" sz="1600" dirty="0">
                <a:solidFill>
                  <a:schemeClr val="tx1"/>
                </a:solidFill>
              </a:rPr>
              <a:t>    </a:t>
            </a:r>
            <a:r>
              <a:rPr lang="en-GB" sz="1600" dirty="0" smtClean="0">
                <a:solidFill>
                  <a:schemeClr val="tx1"/>
                </a:solidFill>
              </a:rPr>
              <a:t>      </a:t>
            </a:r>
            <a:r>
              <a:rPr lang="en-GB" sz="1600" dirty="0">
                <a:solidFill>
                  <a:schemeClr val="tx1"/>
                </a:solidFill>
              </a:rPr>
              <a:t>690.8 – 476.45 d = 661.44 d</a:t>
            </a:r>
          </a:p>
          <a:p>
            <a:pPr lvl="0">
              <a:buClr>
                <a:srgbClr val="90C226"/>
              </a:buClr>
            </a:pPr>
            <a:r>
              <a:rPr lang="en-GB" sz="1600" dirty="0">
                <a:solidFill>
                  <a:schemeClr val="tx1"/>
                </a:solidFill>
              </a:rPr>
              <a:t>                             d = 0.60 m.</a:t>
            </a:r>
          </a:p>
          <a:p>
            <a:pPr lvl="0">
              <a:buClr>
                <a:srgbClr val="90C226"/>
              </a:buClr>
            </a:pPr>
            <a:r>
              <a:rPr lang="en-GB" sz="1600" dirty="0">
                <a:solidFill>
                  <a:schemeClr val="tx1"/>
                </a:solidFill>
              </a:rPr>
              <a:t>                             Take h = 0.75m.</a:t>
            </a:r>
          </a:p>
          <a:p>
            <a:pPr lvl="0">
              <a:buClr>
                <a:srgbClr val="90C226"/>
              </a:buClr>
            </a:pPr>
            <a:endParaRPr lang="en-GB" sz="1600" dirty="0">
              <a:solidFill>
                <a:schemeClr val="tx1"/>
              </a:solidFill>
            </a:endParaRPr>
          </a:p>
          <a:p>
            <a:endParaRPr lang="en-GB" dirty="0"/>
          </a:p>
          <a:p>
            <a:endParaRPr lang="en-GB" dirty="0"/>
          </a:p>
        </p:txBody>
      </p:sp>
    </p:spTree>
    <p:extLst>
      <p:ext uri="{BB962C8B-B14F-4D97-AF65-F5344CB8AC3E}">
        <p14:creationId xmlns:p14="http://schemas.microsoft.com/office/powerpoint/2010/main" val="4137275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77335" y="533400"/>
            <a:ext cx="8596668" cy="5702300"/>
          </a:xfrm>
        </p:spPr>
        <p:txBody>
          <a:bodyPr>
            <a:normAutofit/>
          </a:bodyPr>
          <a:lstStyle/>
          <a:p>
            <a:r>
              <a:rPr lang="en-GB" dirty="0" smtClean="0"/>
              <a:t>*</a:t>
            </a:r>
            <a:r>
              <a:rPr lang="en-GB" sz="1600" dirty="0">
                <a:solidFill>
                  <a:schemeClr val="tx1"/>
                </a:solidFill>
              </a:rPr>
              <a:t>Check punching shear:</a:t>
            </a:r>
          </a:p>
          <a:p>
            <a:r>
              <a:rPr lang="en-GB" sz="1600" dirty="0">
                <a:solidFill>
                  <a:schemeClr val="tx1"/>
                </a:solidFill>
              </a:rPr>
              <a:t>	</a:t>
            </a:r>
            <a:r>
              <a:rPr lang="en-GB" sz="1600" dirty="0" err="1">
                <a:solidFill>
                  <a:schemeClr val="tx1"/>
                </a:solidFill>
              </a:rPr>
              <a:t>Vup</a:t>
            </a:r>
            <a:r>
              <a:rPr lang="en-GB" sz="1600" dirty="0">
                <a:solidFill>
                  <a:schemeClr val="tx1"/>
                </a:solidFill>
              </a:rPr>
              <a:t> = Pu – (A*</a:t>
            </a:r>
            <a:r>
              <a:rPr lang="en-GB" sz="1600" dirty="0" err="1">
                <a:solidFill>
                  <a:schemeClr val="tx1"/>
                </a:solidFill>
              </a:rPr>
              <a:t>qu</a:t>
            </a:r>
            <a:r>
              <a:rPr lang="en-GB" sz="1600" dirty="0">
                <a:solidFill>
                  <a:schemeClr val="tx1"/>
                </a:solidFill>
              </a:rPr>
              <a:t>)</a:t>
            </a:r>
          </a:p>
          <a:p>
            <a:r>
              <a:rPr lang="en-GB" sz="1600" dirty="0">
                <a:solidFill>
                  <a:schemeClr val="tx1"/>
                </a:solidFill>
              </a:rPr>
              <a:t>       =5836.46 – (0.6+0.6)2(476.45)</a:t>
            </a:r>
          </a:p>
          <a:p>
            <a:r>
              <a:rPr lang="en-GB" sz="1600" dirty="0">
                <a:solidFill>
                  <a:schemeClr val="tx1"/>
                </a:solidFill>
              </a:rPr>
              <a:t>       =5150.37.</a:t>
            </a:r>
          </a:p>
          <a:p>
            <a:endParaRPr lang="en-GB" sz="1600" dirty="0">
              <a:solidFill>
                <a:schemeClr val="tx1"/>
              </a:solidFill>
            </a:endParaRPr>
          </a:p>
          <a:p>
            <a:r>
              <a:rPr lang="en-GB" sz="1600" dirty="0">
                <a:solidFill>
                  <a:schemeClr val="tx1"/>
                </a:solidFill>
              </a:rPr>
              <a:t>	</a:t>
            </a:r>
            <a:r>
              <a:rPr lang="en-GB" sz="1600" dirty="0" err="1">
                <a:solidFill>
                  <a:schemeClr val="tx1"/>
                </a:solidFill>
              </a:rPr>
              <a:t>ØVcp</a:t>
            </a:r>
            <a:r>
              <a:rPr lang="en-GB" sz="1600" dirty="0">
                <a:solidFill>
                  <a:schemeClr val="tx1"/>
                </a:solidFill>
              </a:rPr>
              <a:t> = Ø 1/6 √(</a:t>
            </a:r>
            <a:r>
              <a:rPr lang="en-GB" sz="1600" dirty="0" err="1">
                <a:solidFill>
                  <a:schemeClr val="tx1"/>
                </a:solidFill>
              </a:rPr>
              <a:t>f'c</a:t>
            </a:r>
            <a:r>
              <a:rPr lang="en-GB" sz="1600" dirty="0">
                <a:solidFill>
                  <a:schemeClr val="tx1"/>
                </a:solidFill>
              </a:rPr>
              <a:t>) b0 d</a:t>
            </a:r>
          </a:p>
          <a:p>
            <a:r>
              <a:rPr lang="en-GB" sz="1600" dirty="0">
                <a:solidFill>
                  <a:schemeClr val="tx1"/>
                </a:solidFill>
              </a:rPr>
              <a:t>           = 0.75*0.33*√28 *(600+600)*3.5*600 / 1000</a:t>
            </a:r>
          </a:p>
          <a:p>
            <a:r>
              <a:rPr lang="en-GB" sz="1600" dirty="0">
                <a:solidFill>
                  <a:schemeClr val="tx1"/>
                </a:solidFill>
              </a:rPr>
              <a:t>           = 3300.30 &lt; 5150.37                     Not good.</a:t>
            </a:r>
          </a:p>
          <a:p>
            <a:endParaRPr lang="en-GB" sz="1600" dirty="0">
              <a:solidFill>
                <a:schemeClr val="tx1"/>
              </a:solidFill>
            </a:endParaRPr>
          </a:p>
          <a:p>
            <a:r>
              <a:rPr lang="en-GB" sz="1600" dirty="0">
                <a:solidFill>
                  <a:schemeClr val="tx1"/>
                </a:solidFill>
              </a:rPr>
              <a:t>    So we try d=0.8m &amp; h=0.9 m.</a:t>
            </a:r>
          </a:p>
          <a:p>
            <a:r>
              <a:rPr lang="en-GB" sz="1600" dirty="0">
                <a:solidFill>
                  <a:schemeClr val="tx1"/>
                </a:solidFill>
              </a:rPr>
              <a:t>	</a:t>
            </a:r>
            <a:r>
              <a:rPr lang="en-GB" sz="1600" dirty="0" err="1">
                <a:solidFill>
                  <a:schemeClr val="tx1"/>
                </a:solidFill>
              </a:rPr>
              <a:t>Vup</a:t>
            </a:r>
            <a:r>
              <a:rPr lang="en-GB" sz="1600" dirty="0">
                <a:solidFill>
                  <a:schemeClr val="tx1"/>
                </a:solidFill>
              </a:rPr>
              <a:t> = 4902.62.</a:t>
            </a:r>
          </a:p>
          <a:p>
            <a:r>
              <a:rPr lang="en-GB" sz="1600" dirty="0">
                <a:solidFill>
                  <a:schemeClr val="tx1"/>
                </a:solidFill>
              </a:rPr>
              <a:t>	</a:t>
            </a:r>
            <a:r>
              <a:rPr lang="en-GB" sz="1600" dirty="0" err="1">
                <a:solidFill>
                  <a:schemeClr val="tx1"/>
                </a:solidFill>
              </a:rPr>
              <a:t>ØVcp</a:t>
            </a:r>
            <a:r>
              <a:rPr lang="en-GB" sz="1600" dirty="0">
                <a:solidFill>
                  <a:schemeClr val="tx1"/>
                </a:solidFill>
              </a:rPr>
              <a:t> = 5133.82.</a:t>
            </a:r>
          </a:p>
          <a:p>
            <a:r>
              <a:rPr lang="en-GB" sz="1600" dirty="0">
                <a:solidFill>
                  <a:schemeClr val="tx1"/>
                </a:solidFill>
              </a:rPr>
              <a:t>   </a:t>
            </a:r>
            <a:r>
              <a:rPr lang="en-GB" sz="1600" dirty="0" smtClean="0">
                <a:solidFill>
                  <a:schemeClr val="tx1"/>
                </a:solidFill>
              </a:rPr>
              <a:t>     </a:t>
            </a:r>
            <a:r>
              <a:rPr lang="en-GB" sz="1600" dirty="0" err="1" smtClean="0">
                <a:solidFill>
                  <a:schemeClr val="tx1"/>
                </a:solidFill>
              </a:rPr>
              <a:t>ØVcp</a:t>
            </a:r>
            <a:r>
              <a:rPr lang="en-GB" sz="1600" dirty="0" smtClean="0">
                <a:solidFill>
                  <a:schemeClr val="tx1"/>
                </a:solidFill>
              </a:rPr>
              <a:t> </a:t>
            </a:r>
            <a:r>
              <a:rPr lang="en-GB" sz="1600" dirty="0">
                <a:solidFill>
                  <a:schemeClr val="tx1"/>
                </a:solidFill>
              </a:rPr>
              <a:t>&gt; </a:t>
            </a:r>
            <a:r>
              <a:rPr lang="en-GB" sz="1600" dirty="0" err="1">
                <a:solidFill>
                  <a:schemeClr val="tx1"/>
                </a:solidFill>
              </a:rPr>
              <a:t>Vup</a:t>
            </a:r>
            <a:r>
              <a:rPr lang="en-GB" sz="1600" dirty="0">
                <a:solidFill>
                  <a:schemeClr val="tx1"/>
                </a:solidFill>
              </a:rPr>
              <a:t>                OK</a:t>
            </a:r>
          </a:p>
          <a:p>
            <a:endParaRPr lang="en-GB" dirty="0"/>
          </a:p>
          <a:p>
            <a:endParaRPr lang="en-GB" dirty="0"/>
          </a:p>
          <a:p>
            <a:endParaRPr lang="en-GB" dirty="0"/>
          </a:p>
        </p:txBody>
      </p:sp>
    </p:spTree>
    <p:extLst>
      <p:ext uri="{BB962C8B-B14F-4D97-AF65-F5344CB8AC3E}">
        <p14:creationId xmlns:p14="http://schemas.microsoft.com/office/powerpoint/2010/main" val="217954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 Placeholder 2"/>
              <p:cNvSpPr>
                <a:spLocks noGrp="1"/>
              </p:cNvSpPr>
              <p:nvPr>
                <p:ph type="body" idx="1"/>
              </p:nvPr>
            </p:nvSpPr>
            <p:spPr>
              <a:xfrm>
                <a:off x="677335" y="596900"/>
                <a:ext cx="8596668" cy="5664200"/>
              </a:xfrm>
            </p:spPr>
            <p:txBody>
              <a:bodyPr>
                <a:normAutofit/>
              </a:bodyPr>
              <a:lstStyle/>
              <a:p>
                <a:r>
                  <a:rPr lang="en-GB" sz="1600" dirty="0" smtClean="0">
                    <a:solidFill>
                      <a:schemeClr val="tx1"/>
                    </a:solidFill>
                  </a:rPr>
                  <a:t>Reinforcement for the footing:</a:t>
                </a:r>
                <a:endParaRPr lang="en-US" sz="1600" dirty="0">
                  <a:solidFill>
                    <a:schemeClr val="tx1"/>
                  </a:solidFill>
                </a:endParaRPr>
              </a:p>
              <a:p>
                <a:pPr marL="285750" lvl="0" indent="-285750">
                  <a:buFont typeface="Courier New" panose="02070309020205020404" pitchFamily="49" charset="0"/>
                  <a:buChar char="o"/>
                </a:pPr>
                <a:r>
                  <a:rPr lang="en-GB" sz="1600" dirty="0">
                    <a:solidFill>
                      <a:schemeClr val="tx1"/>
                    </a:solidFill>
                  </a:rPr>
                  <a:t>Mu = </a:t>
                </a:r>
                <a14:m>
                  <m:oMath xmlns:m="http://schemas.openxmlformats.org/officeDocument/2006/math">
                    <m:f>
                      <m:fPr>
                        <m:ctrlPr>
                          <a:rPr lang="en-US" sz="1600" i="1">
                            <a:solidFill>
                              <a:schemeClr val="tx1"/>
                            </a:solidFill>
                          </a:rPr>
                        </m:ctrlPr>
                      </m:fPr>
                      <m:num>
                        <m:r>
                          <a:rPr lang="en-GB" sz="1600" i="1">
                            <a:solidFill>
                              <a:schemeClr val="tx1"/>
                            </a:solidFill>
                          </a:rPr>
                          <m:t>𝑞𝑢</m:t>
                        </m:r>
                        <m:r>
                          <a:rPr lang="en-GB" sz="1600" i="1">
                            <a:solidFill>
                              <a:schemeClr val="tx1"/>
                            </a:solidFill>
                          </a:rPr>
                          <m:t>∗</m:t>
                        </m:r>
                        <m:r>
                          <a:rPr lang="en-GB" sz="1600" i="1">
                            <a:solidFill>
                              <a:schemeClr val="tx1"/>
                            </a:solidFill>
                          </a:rPr>
                          <m:t>𝐿</m:t>
                        </m:r>
                        <m:r>
                          <a:rPr lang="en-GB" sz="1600" i="1">
                            <a:solidFill>
                              <a:schemeClr val="tx1"/>
                            </a:solidFill>
                          </a:rPr>
                          <m:t>^</m:t>
                        </m:r>
                        <m:r>
                          <a:rPr lang="en-GB" sz="1600" i="1">
                            <a:solidFill>
                              <a:schemeClr val="tx1"/>
                            </a:solidFill>
                          </a:rPr>
                          <m:t>2</m:t>
                        </m:r>
                      </m:num>
                      <m:den>
                        <m:r>
                          <a:rPr lang="en-GB" sz="1600" i="1">
                            <a:solidFill>
                              <a:schemeClr val="tx1"/>
                            </a:solidFill>
                          </a:rPr>
                          <m:t>2</m:t>
                        </m:r>
                      </m:den>
                    </m:f>
                  </m:oMath>
                </a14:m>
                <a:r>
                  <a:rPr lang="en-GB" sz="1600" dirty="0" smtClean="0">
                    <a:solidFill>
                      <a:schemeClr val="tx1"/>
                    </a:solidFill>
                  </a:rPr>
                  <a:t> </a:t>
                </a:r>
                <a:r>
                  <a:rPr lang="en-GB" sz="1600" dirty="0">
                    <a:solidFill>
                      <a:schemeClr val="tx1"/>
                    </a:solidFill>
                  </a:rPr>
                  <a:t>= 500.86 </a:t>
                </a:r>
                <a:r>
                  <a:rPr lang="en-GB" sz="1600" dirty="0" err="1">
                    <a:solidFill>
                      <a:schemeClr val="tx1"/>
                    </a:solidFill>
                  </a:rPr>
                  <a:t>KN.m</a:t>
                </a:r>
                <a:endParaRPr lang="en-US" sz="1600" dirty="0">
                  <a:solidFill>
                    <a:schemeClr val="tx1"/>
                  </a:solidFill>
                </a:endParaRPr>
              </a:p>
              <a:p>
                <a:pPr lvl="0"/>
                <a:r>
                  <a:rPr lang="en-GB" sz="1600" dirty="0">
                    <a:solidFill>
                      <a:schemeClr val="tx1"/>
                    </a:solidFill>
                  </a:rPr>
                  <a:t>ρ = 0.002106 &gt; ρ shrinkage(0.0018)</a:t>
                </a:r>
                <a:endParaRPr lang="en-US" sz="1600" dirty="0">
                  <a:solidFill>
                    <a:schemeClr val="tx1"/>
                  </a:solidFill>
                </a:endParaRPr>
              </a:p>
              <a:p>
                <a:pPr lvl="0"/>
                <a:r>
                  <a:rPr lang="en-GB" sz="1600" dirty="0">
                    <a:solidFill>
                      <a:schemeClr val="tx1"/>
                    </a:solidFill>
                  </a:rPr>
                  <a:t>As = 1684.8 mm</a:t>
                </a:r>
                <a:r>
                  <a:rPr lang="en-GB" sz="1600" baseline="30000" dirty="0">
                    <a:solidFill>
                      <a:schemeClr val="tx1"/>
                    </a:solidFill>
                  </a:rPr>
                  <a:t>2</a:t>
                </a:r>
                <a:r>
                  <a:rPr lang="en-GB" sz="1600" dirty="0">
                    <a:solidFill>
                      <a:schemeClr val="tx1"/>
                    </a:solidFill>
                  </a:rPr>
                  <a:t>/m.</a:t>
                </a:r>
                <a:endParaRPr lang="en-US" sz="1600" dirty="0">
                  <a:solidFill>
                    <a:schemeClr val="tx1"/>
                  </a:solidFill>
                </a:endParaRPr>
              </a:p>
              <a:p>
                <a:r>
                  <a:rPr lang="en-GB" sz="1600" dirty="0">
                    <a:solidFill>
                      <a:schemeClr val="tx1"/>
                    </a:solidFill>
                  </a:rPr>
                  <a:t>Use 7Ø18 mm/m.</a:t>
                </a:r>
                <a:endParaRPr lang="en-US" sz="1600" dirty="0">
                  <a:solidFill>
                    <a:schemeClr val="tx1"/>
                  </a:solidFill>
                </a:endParaRPr>
              </a:p>
              <a:p>
                <a:r>
                  <a:rPr lang="en-GB" sz="1600" dirty="0">
                    <a:solidFill>
                      <a:schemeClr val="tx1"/>
                    </a:solidFill>
                  </a:rPr>
                  <a:t>1Ø18/150 mm.</a:t>
                </a:r>
                <a:endParaRPr lang="en-US" sz="1600" dirty="0">
                  <a:solidFill>
                    <a:schemeClr val="tx1"/>
                  </a:solidFill>
                </a:endParaRPr>
              </a:p>
              <a:p>
                <a:r>
                  <a:rPr lang="en-GB" sz="1600" b="1" dirty="0">
                    <a:solidFill>
                      <a:schemeClr val="tx1"/>
                    </a:solidFill>
                  </a:rPr>
                  <a:t>As a bottom steel and half of the shrinkage as top steel.</a:t>
                </a:r>
                <a:endParaRPr lang="en-US" sz="1600" b="1" dirty="0">
                  <a:solidFill>
                    <a:schemeClr val="tx1"/>
                  </a:solidFill>
                </a:endParaRPr>
              </a:p>
              <a:p>
                <a:pPr lvl="0"/>
                <a:r>
                  <a:rPr lang="en-GB" sz="1600" dirty="0">
                    <a:solidFill>
                      <a:schemeClr val="tx1"/>
                    </a:solidFill>
                  </a:rPr>
                  <a:t>½ A shrinkage =810 mm</a:t>
                </a:r>
                <a:r>
                  <a:rPr lang="en-GB" sz="1600" baseline="30000" dirty="0">
                    <a:solidFill>
                      <a:schemeClr val="tx1"/>
                    </a:solidFill>
                  </a:rPr>
                  <a:t>2</a:t>
                </a:r>
                <a:r>
                  <a:rPr lang="en-GB" sz="1600" dirty="0">
                    <a:solidFill>
                      <a:schemeClr val="tx1"/>
                    </a:solidFill>
                  </a:rPr>
                  <a:t>/m.</a:t>
                </a:r>
                <a:endParaRPr lang="en-US" sz="1600" dirty="0">
                  <a:solidFill>
                    <a:schemeClr val="tx1"/>
                  </a:solidFill>
                </a:endParaRPr>
              </a:p>
              <a:p>
                <a:r>
                  <a:rPr lang="en-GB" sz="1600" dirty="0">
                    <a:solidFill>
                      <a:schemeClr val="tx1"/>
                    </a:solidFill>
                  </a:rPr>
                  <a:t>Use 4Ø18 mm/m.</a:t>
                </a:r>
                <a:endParaRPr lang="en-US" sz="1600" dirty="0">
                  <a:solidFill>
                    <a:schemeClr val="tx1"/>
                  </a:solidFill>
                </a:endParaRPr>
              </a:p>
              <a:p>
                <a:r>
                  <a:rPr lang="en-GB" sz="1600" dirty="0">
                    <a:solidFill>
                      <a:schemeClr val="tx1"/>
                    </a:solidFill>
                  </a:rPr>
                  <a:t>1Ø18/250 mm.</a:t>
                </a:r>
                <a:endParaRPr lang="en-US" sz="1600" dirty="0">
                  <a:solidFill>
                    <a:schemeClr val="tx1"/>
                  </a:solidFill>
                </a:endParaRPr>
              </a:p>
              <a:p>
                <a:r>
                  <a:rPr lang="en-GB" sz="1600" dirty="0">
                    <a:solidFill>
                      <a:schemeClr val="tx1"/>
                    </a:solidFill>
                  </a:rPr>
                  <a:t>                     </a:t>
                </a:r>
                <a:endParaRPr lang="en-US" sz="1600" dirty="0">
                  <a:solidFill>
                    <a:schemeClr val="tx1"/>
                  </a:solidFill>
                </a:endParaRPr>
              </a:p>
              <a:p>
                <a:r>
                  <a:rPr lang="en-GB" sz="1600" b="1" i="1" dirty="0">
                    <a:solidFill>
                      <a:schemeClr val="tx1"/>
                    </a:solidFill>
                  </a:rPr>
                  <a:t/>
                </a:r>
                <a:br>
                  <a:rPr lang="en-GB" sz="1600" b="1" i="1" dirty="0">
                    <a:solidFill>
                      <a:schemeClr val="tx1"/>
                    </a:solidFill>
                  </a:rPr>
                </a:br>
                <a:r>
                  <a:rPr lang="en-GB" sz="1600" b="1" i="1" dirty="0">
                    <a:solidFill>
                      <a:schemeClr val="tx1"/>
                    </a:solidFill>
                  </a:rPr>
                  <a:t> </a:t>
                </a:r>
                <a:endParaRPr lang="en-US" sz="1600" dirty="0">
                  <a:solidFill>
                    <a:schemeClr val="tx1"/>
                  </a:solidFill>
                </a:endParaRPr>
              </a:p>
              <a:p>
                <a:pPr>
                  <a:lnSpc>
                    <a:spcPct val="150000"/>
                  </a:lnSpc>
                </a:pPr>
                <a:endParaRPr lang="en-GB" dirty="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xfrm>
                <a:off x="677335" y="596900"/>
                <a:ext cx="8596668" cy="5664200"/>
              </a:xfrm>
              <a:blipFill rotWithShape="1">
                <a:blip r:embed="rId2"/>
                <a:stretch>
                  <a:fillRect l="-355" t="-431"/>
                </a:stretch>
              </a:blipFill>
            </p:spPr>
            <p:txBody>
              <a:bodyPr/>
              <a:lstStyle/>
              <a:p>
                <a:r>
                  <a:rPr lang="en-US">
                    <a:noFill/>
                  </a:rPr>
                  <a:t> </a:t>
                </a:r>
              </a:p>
            </p:txBody>
          </p:sp>
        </mc:Fallback>
      </mc:AlternateContent>
    </p:spTree>
    <p:extLst>
      <p:ext uri="{BB962C8B-B14F-4D97-AF65-F5344CB8AC3E}">
        <p14:creationId xmlns:p14="http://schemas.microsoft.com/office/powerpoint/2010/main" val="2287936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909</TotalTime>
  <Words>663</Words>
  <Application>Microsoft Office PowerPoint</Application>
  <PresentationFormat>Custom</PresentationFormat>
  <Paragraphs>130</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Facet</vt:lpstr>
      <vt:lpstr>Design of Foundation Systems for Multi-storey Building </vt:lpstr>
      <vt:lpstr>Scope of the Project</vt:lpstr>
      <vt:lpstr>Design of Foundations  </vt:lpstr>
      <vt:lpstr>Design of Foundation</vt:lpstr>
      <vt:lpstr>PowerPoint Presentation</vt:lpstr>
      <vt:lpstr>design of single footing by using hand calculations :</vt:lpstr>
      <vt:lpstr>PowerPoint Presentation</vt:lpstr>
      <vt:lpstr>PowerPoint Presentation</vt:lpstr>
      <vt:lpstr>PowerPoint Presentation</vt:lpstr>
      <vt:lpstr>PowerPoint Presentation</vt:lpstr>
      <vt:lpstr>PowerPoint Presentation</vt:lpstr>
      <vt:lpstr>PowerPoint Presentation</vt:lpstr>
      <vt:lpstr>Dimensions and Reinforcement of Isolated Footing </vt:lpstr>
      <vt:lpstr>PowerPoint Presentation</vt:lpstr>
      <vt:lpstr>PowerPoint Presentation</vt:lpstr>
      <vt:lpstr>Design of Mat Foundation </vt:lpstr>
      <vt:lpstr>PowerPoint Presentation</vt:lpstr>
      <vt:lpstr>Safe Analysis   - Check Deflection  : Maximum dis placement =5 mm &lt; 10mm &gt;&gt; OK     </vt:lpstr>
      <vt:lpstr>- Check Soil Pressure under Mat foundation  Maximum soil pressure = 180 KN/m2 &lt; 350 KN/m2   &gt;&gt; OK       </vt:lpstr>
      <vt:lpstr>- Check Punching Shear  “All values &lt; 1 “      &gt;&gt; OK         </vt:lpstr>
      <vt:lpstr>V13</vt:lpstr>
      <vt:lpstr>V23</vt:lpstr>
      <vt:lpstr>m11</vt:lpstr>
      <vt:lpstr>m22</vt:lpstr>
      <vt:lpstr>Top Rebar in Direction 1 </vt:lpstr>
      <vt:lpstr>Bottom Rebar in Direction 1 </vt:lpstr>
      <vt:lpstr>Top Rebar in Direction 2 </vt:lpstr>
      <vt:lpstr>Bottom Rebar in Direction 2 </vt:lpstr>
      <vt:lpstr>Reinforcement of Mat Foundation We will use Ø18/15 cm in the top and Ø20/15 cm in the bottom in the long direction.</vt:lpstr>
      <vt:lpstr>We will use Ø18/15 cm in the top and Ø20/15 cm in the bottom in the long direction.   </vt:lpstr>
      <vt:lpstr>Design of Hollow Mat Foundation</vt:lpstr>
      <vt:lpstr>PowerPoint Presentation</vt:lpstr>
      <vt:lpstr>Reinforcement In long direction: • For footing: we will use 8Ø16/m • For strips: we will use 8Ø20 in top and bottom steel.   </vt:lpstr>
      <vt:lpstr>In short direction: • For footing: we will use 8Ø16/m • For strips: we will use 5Ø12 in top and bottom steel.(as stirrup)  </vt:lpstr>
      <vt:lpstr>Check Deformed Shape The largest value = 2.5 mm which is very small   &gt;&gt; OK </vt:lpstr>
      <vt:lpstr>Check Soil Pressure</vt:lpstr>
      <vt:lpstr>Conclusions and 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Foundation Systems for Multi-storey Building</dc:title>
  <dc:creator>رقية عبدالجواد</dc:creator>
  <cp:lastModifiedBy>ms</cp:lastModifiedBy>
  <cp:revision>53</cp:revision>
  <dcterms:created xsi:type="dcterms:W3CDTF">2016-12-20T14:32:56Z</dcterms:created>
  <dcterms:modified xsi:type="dcterms:W3CDTF">2017-05-14T22:42:38Z</dcterms:modified>
</cp:coreProperties>
</file>