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92" r:id="rId5"/>
    <p:sldId id="258" r:id="rId6"/>
    <p:sldId id="293" r:id="rId7"/>
    <p:sldId id="262" r:id="rId8"/>
    <p:sldId id="267" r:id="rId9"/>
    <p:sldId id="294" r:id="rId10"/>
    <p:sldId id="263" r:id="rId11"/>
    <p:sldId id="295" r:id="rId12"/>
    <p:sldId id="264" r:id="rId13"/>
    <p:sldId id="296" r:id="rId14"/>
    <p:sldId id="265" r:id="rId15"/>
    <p:sldId id="266" r:id="rId16"/>
    <p:sldId id="297" r:id="rId17"/>
    <p:sldId id="269" r:id="rId18"/>
    <p:sldId id="298" r:id="rId19"/>
    <p:sldId id="270" r:id="rId20"/>
    <p:sldId id="299" r:id="rId21"/>
    <p:sldId id="271" r:id="rId22"/>
    <p:sldId id="284" r:id="rId23"/>
    <p:sldId id="283" r:id="rId24"/>
    <p:sldId id="282" r:id="rId25"/>
    <p:sldId id="281" r:id="rId26"/>
    <p:sldId id="280" r:id="rId27"/>
    <p:sldId id="300" r:id="rId28"/>
    <p:sldId id="302" r:id="rId29"/>
    <p:sldId id="306" r:id="rId30"/>
    <p:sldId id="301" r:id="rId31"/>
    <p:sldId id="303" r:id="rId32"/>
    <p:sldId id="304" r:id="rId33"/>
    <p:sldId id="305" r:id="rId34"/>
    <p:sldId id="289" r:id="rId35"/>
    <p:sldId id="307" r:id="rId36"/>
    <p:sldId id="279" r:id="rId37"/>
    <p:sldId id="277" r:id="rId38"/>
    <p:sldId id="276" r:id="rId39"/>
    <p:sldId id="274" r:id="rId40"/>
    <p:sldId id="272" r:id="rId41"/>
    <p:sldId id="278" r:id="rId42"/>
    <p:sldId id="308" r:id="rId43"/>
    <p:sldId id="285" r:id="rId44"/>
    <p:sldId id="309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CC66FF"/>
    <a:srgbClr val="FF66FF"/>
    <a:srgbClr val="FF9999"/>
    <a:srgbClr val="FF99CC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5AE6-4DF8-9CE5-2FD65A09634B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AE6-4DF8-9CE5-2FD65A09634B}"/>
              </c:ext>
            </c:extLst>
          </c:dPt>
          <c:dPt>
            <c:idx val="2"/>
            <c:bubble3D val="0"/>
            <c:spPr>
              <a:solidFill>
                <a:srgbClr val="FF999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AE6-4DF8-9CE5-2FD65A0963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5AE6-4DF8-9CE5-2FD65A09634B}"/>
              </c:ext>
            </c:extLst>
          </c:dPt>
          <c:dLbls>
            <c:dLbl>
              <c:idx val="0"/>
              <c:layout>
                <c:manualLayout>
                  <c:x val="-0.19199119641294837"/>
                  <c:y val="6.60861365989691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000" b="0" i="0" u="none" strike="noStrike" kern="1200" baseline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301AA606-0014-4E4C-8AFA-C911CBE6ED56}" type="CATEGORYNAME">
                      <a:rPr lang="en-US" sz="2500"/>
                      <a:pPr>
                        <a:defRPr sz="20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[CATEGORY NAME]</a:t>
                    </a:fld>
                    <a:endParaRPr lang="en-US" sz="2500" baseline="0" dirty="0"/>
                  </a:p>
                  <a:p>
                    <a:pPr>
                      <a:defRPr sz="20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4228EBA2-695A-4DB5-B7FC-3824CDB6AB25}" type="VALUE">
                      <a:rPr lang="en-US" sz="2500"/>
                      <a:pPr>
                        <a:defRPr sz="20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[VALUE]</a:t>
                    </a:fld>
                    <a:endParaRPr lang="en-US" sz="2500" baseline="0" dirty="0"/>
                  </a:p>
                  <a:p>
                    <a:pPr>
                      <a:defRPr sz="20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8CC2C934-D07D-40C5-A06C-9A0DC19C089C}" type="PERCENTAGE">
                      <a:rPr lang="en-US" sz="2500"/>
                      <a:pPr>
                        <a:defRPr sz="20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[PERCENTAGE]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000" b="0" i="0" u="none" strike="noStrike" kern="1200" baseline="0">
                      <a:ln w="12700">
                        <a:solidFill>
                          <a:schemeClr val="tx1"/>
                        </a:solidFill>
                      </a:ln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19437499999999996"/>
                      <c:h val="0.2230555384510190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5AE6-4DF8-9CE5-2FD65A09634B}"/>
                </c:ext>
              </c:extLst>
            </c:dLbl>
            <c:dLbl>
              <c:idx val="1"/>
              <c:layout>
                <c:manualLayout>
                  <c:x val="9.3552930883639529E-2"/>
                  <c:y val="-0.29637840506724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000" b="0" i="0" u="none" strike="noStrike" kern="1200" baseline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8BC99F60-7271-4321-94D1-9488A85B1AD1}" type="CATEGORYNAME">
                      <a:rPr lang="en-US" sz="2500"/>
                      <a:pPr>
                        <a:defRPr sz="20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[CATEGORY NAME]</a:t>
                    </a:fld>
                    <a:endParaRPr lang="en-US" sz="2500" baseline="0" dirty="0"/>
                  </a:p>
                  <a:p>
                    <a:pPr>
                      <a:defRPr sz="20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3B2B7630-35E9-45C2-BE8F-1A02780F0DE4}" type="VALUE">
                      <a:rPr lang="en-US" sz="2500"/>
                      <a:pPr>
                        <a:defRPr sz="20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[VALUE]</a:t>
                    </a:fld>
                    <a:endParaRPr lang="en-US" sz="2500" baseline="0" dirty="0"/>
                  </a:p>
                  <a:p>
                    <a:pPr>
                      <a:defRPr sz="20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CE645AA4-971F-4825-883D-3CF0F96A5F05}" type="PERCENTAGE">
                      <a:rPr lang="en-US" sz="2500"/>
                      <a:pPr>
                        <a:defRPr sz="20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[PERCENTAGE]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000" b="0" i="0" u="none" strike="noStrike" kern="1200" baseline="0">
                      <a:ln w="12700">
                        <a:solidFill>
                          <a:schemeClr val="tx1"/>
                        </a:solidFill>
                      </a:ln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17810422134733156"/>
                      <c:h val="0.2230555384510190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AE6-4DF8-9CE5-2FD65A09634B}"/>
                </c:ext>
              </c:extLst>
            </c:dLbl>
            <c:dLbl>
              <c:idx val="2"/>
              <c:layout>
                <c:manualLayout>
                  <c:x val="0.15430664916885389"/>
                  <c:y val="-0.1729799091163569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500" b="0" i="0" u="none" strike="noStrike" kern="1200" baseline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1BBB3C67-90E1-4D61-BFF8-8847E25F3CD6}" type="CATEGORYNAME">
                      <a:rPr lang="en-US" sz="2500"/>
                      <a:pPr>
                        <a:defRPr sz="25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[CATEGORY NAME]</a:t>
                    </a:fld>
                    <a:endParaRPr lang="en-US" sz="2500" baseline="0" dirty="0"/>
                  </a:p>
                  <a:p>
                    <a:pPr>
                      <a:defRPr sz="25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D2D3BCAC-318C-4D09-9BB5-6CB6AF1437D2}" type="VALUE">
                      <a:rPr lang="en-US" sz="2500"/>
                      <a:pPr>
                        <a:defRPr sz="25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[VALUE]</a:t>
                    </a:fld>
                    <a:endParaRPr lang="en-US" sz="2500" baseline="0" dirty="0"/>
                  </a:p>
                  <a:p>
                    <a:pPr>
                      <a:defRPr sz="25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EECB0985-041C-46A6-BFC9-6B2377EACD83}" type="PERCENTAGE">
                      <a:rPr lang="en-US" sz="2500"/>
                      <a:pPr>
                        <a:defRPr sz="25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[PERCENTAGE]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500" b="0" i="0" u="none" strike="noStrike" kern="1200" baseline="0">
                      <a:ln w="12700">
                        <a:solidFill>
                          <a:schemeClr val="tx1"/>
                        </a:solidFill>
                      </a:ln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19411111111111112"/>
                      <c:h val="0.225250375785617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AE6-4DF8-9CE5-2FD65A09634B}"/>
                </c:ext>
              </c:extLst>
            </c:dLbl>
            <c:dLbl>
              <c:idx val="3"/>
              <c:layout>
                <c:manualLayout>
                  <c:x val="0.14690912073490814"/>
                  <c:y val="4.407750911273038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AE6-4DF8-9CE5-2FD65A09634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ln w="12700"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Excavation</c:v>
                </c:pt>
                <c:pt idx="1">
                  <c:v>Conduits</c:v>
                </c:pt>
                <c:pt idx="2">
                  <c:v>Manholes</c:v>
                </c:pt>
                <c:pt idx="3">
                  <c:v>Asphalt &amp; Basecourse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339215</c:v>
                </c:pt>
                <c:pt idx="1">
                  <c:v>122870</c:v>
                </c:pt>
                <c:pt idx="2">
                  <c:v>222450</c:v>
                </c:pt>
                <c:pt idx="3">
                  <c:v>93972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E6-4DF8-9CE5-2FD65A09634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460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075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234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216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66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89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031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894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680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97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40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1980C-5659-4ABB-9AC7-F9A73D3D44ED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574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slide" Target="slide19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image" Target="../media/image15.emf"/><Relationship Id="rId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slide" Target="slide19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image" Target="../media/image15.emf"/><Relationship Id="rId4" Type="http://schemas.openxmlformats.org/officeDocument/2006/relationships/slide" Target="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.jpg"/><Relationship Id="rId7" Type="http://schemas.openxmlformats.org/officeDocument/2006/relationships/image" Target="../media/image20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19.png"/><Relationship Id="rId11" Type="http://schemas.openxmlformats.org/officeDocument/2006/relationships/image" Target="../media/image34.jpeg"/><Relationship Id="rId5" Type="http://schemas.openxmlformats.org/officeDocument/2006/relationships/image" Target="../media/image18.jpg"/><Relationship Id="rId10" Type="http://schemas.openxmlformats.org/officeDocument/2006/relationships/image" Target="../media/image33.jpeg"/><Relationship Id="rId4" Type="http://schemas.openxmlformats.org/officeDocument/2006/relationships/image" Target="../media/image17.png"/><Relationship Id="rId9" Type="http://schemas.openxmlformats.org/officeDocument/2006/relationships/image" Target="../media/image2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.jpg"/><Relationship Id="rId7" Type="http://schemas.openxmlformats.org/officeDocument/2006/relationships/image" Target="../media/image20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19.png"/><Relationship Id="rId11" Type="http://schemas.openxmlformats.org/officeDocument/2006/relationships/image" Target="../media/image24.jpeg"/><Relationship Id="rId5" Type="http://schemas.openxmlformats.org/officeDocument/2006/relationships/image" Target="../media/image18.jpg"/><Relationship Id="rId10" Type="http://schemas.openxmlformats.org/officeDocument/2006/relationships/image" Target="../media/image23.jpeg"/><Relationship Id="rId4" Type="http://schemas.openxmlformats.org/officeDocument/2006/relationships/image" Target="../media/image17.png"/><Relationship Id="rId9" Type="http://schemas.openxmlformats.org/officeDocument/2006/relationships/image" Target="../media/image22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.jpg"/><Relationship Id="rId7" Type="http://schemas.openxmlformats.org/officeDocument/2006/relationships/image" Target="../media/image20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9.png"/><Relationship Id="rId11" Type="http://schemas.openxmlformats.org/officeDocument/2006/relationships/image" Target="../media/image24.jpeg"/><Relationship Id="rId5" Type="http://schemas.openxmlformats.org/officeDocument/2006/relationships/image" Target="../media/image18.jpg"/><Relationship Id="rId10" Type="http://schemas.openxmlformats.org/officeDocument/2006/relationships/image" Target="../media/image23.jpeg"/><Relationship Id="rId4" Type="http://schemas.openxmlformats.org/officeDocument/2006/relationships/image" Target="../media/image17.png"/><Relationship Id="rId9" Type="http://schemas.openxmlformats.org/officeDocument/2006/relationships/image" Target="../media/image2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.jpg"/><Relationship Id="rId7" Type="http://schemas.openxmlformats.org/officeDocument/2006/relationships/image" Target="../media/image20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9.png"/><Relationship Id="rId11" Type="http://schemas.openxmlformats.org/officeDocument/2006/relationships/image" Target="../media/image24.jpeg"/><Relationship Id="rId5" Type="http://schemas.openxmlformats.org/officeDocument/2006/relationships/image" Target="../media/image18.jpg"/><Relationship Id="rId10" Type="http://schemas.openxmlformats.org/officeDocument/2006/relationships/image" Target="../media/image23.jpeg"/><Relationship Id="rId4" Type="http://schemas.openxmlformats.org/officeDocument/2006/relationships/image" Target="../media/image17.png"/><Relationship Id="rId9" Type="http://schemas.openxmlformats.org/officeDocument/2006/relationships/image" Target="../media/image22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45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4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1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.jpg"/><Relationship Id="rId7" Type="http://schemas.openxmlformats.org/officeDocument/2006/relationships/image" Target="../media/image20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19.png"/><Relationship Id="rId11" Type="http://schemas.openxmlformats.org/officeDocument/2006/relationships/image" Target="../media/image24.jpeg"/><Relationship Id="rId5" Type="http://schemas.openxmlformats.org/officeDocument/2006/relationships/image" Target="../media/image18.jpg"/><Relationship Id="rId10" Type="http://schemas.openxmlformats.org/officeDocument/2006/relationships/image" Target="../media/image23.jpeg"/><Relationship Id="rId4" Type="http://schemas.openxmlformats.org/officeDocument/2006/relationships/image" Target="../media/image17.png"/><Relationship Id="rId9" Type="http://schemas.openxmlformats.org/officeDocument/2006/relationships/image" Target="../media/image22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4.jpg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2.jpg"/><Relationship Id="rId5" Type="http://schemas.openxmlformats.org/officeDocument/2006/relationships/image" Target="../media/image6.jpg"/><Relationship Id="rId4" Type="http://schemas.openxmlformats.org/officeDocument/2006/relationships/image" Target="../media/image8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g"/><Relationship Id="rId5" Type="http://schemas.openxmlformats.org/officeDocument/2006/relationships/image" Target="../media/image58.jpg"/><Relationship Id="rId4" Type="http://schemas.openxmlformats.org/officeDocument/2006/relationships/image" Target="../media/image6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.jpg"/><Relationship Id="rId7" Type="http://schemas.openxmlformats.org/officeDocument/2006/relationships/image" Target="../media/image20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9.png"/><Relationship Id="rId11" Type="http://schemas.openxmlformats.org/officeDocument/2006/relationships/image" Target="../media/image24.jpeg"/><Relationship Id="rId5" Type="http://schemas.openxmlformats.org/officeDocument/2006/relationships/image" Target="../media/image18.jpg"/><Relationship Id="rId10" Type="http://schemas.openxmlformats.org/officeDocument/2006/relationships/image" Target="../media/image23.jpeg"/><Relationship Id="rId4" Type="http://schemas.openxmlformats.org/officeDocument/2006/relationships/image" Target="../media/image17.png"/><Relationship Id="rId9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slide" Target="slide19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image" Target="../media/image15.emf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slide" Target="slide19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image" Target="../media/image15.emf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62224" y="148086"/>
            <a:ext cx="6774599" cy="1264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a Wastewater Collection </a:t>
            </a:r>
            <a:br>
              <a:rPr lang="en-US" altLang="en-US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for Part of </a:t>
            </a:r>
            <a:r>
              <a:rPr lang="en-US" altLang="en-US" sz="3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Anabta</a:t>
            </a:r>
            <a:r>
              <a:rPr lang="en-US" altLang="en-US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Town </a:t>
            </a:r>
          </a:p>
        </p:txBody>
      </p:sp>
      <p:pic>
        <p:nvPicPr>
          <p:cNvPr id="5" name="Picture 3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834" y="32739"/>
            <a:ext cx="1489166" cy="1495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gray">
          <a:xfrm>
            <a:off x="895643" y="1970479"/>
            <a:ext cx="7104185" cy="263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Sumaia </a:t>
            </a:r>
            <a:r>
              <a:rPr lang="en-US" altLang="en-US" sz="3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Radi</a:t>
            </a:r>
            <a:r>
              <a:rPr lang="en-US" altLang="en-US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Iswed</a:t>
            </a:r>
          </a:p>
          <a:p>
            <a:pPr algn="ctr" eaLnBrk="1" hangingPunct="1"/>
            <a:endParaRPr lang="en-US" altLang="en-US" sz="3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en-US" altLang="en-US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</a:t>
            </a:r>
          </a:p>
          <a:p>
            <a:pPr algn="ctr" eaLnBrk="1" hangingPunct="1"/>
            <a:r>
              <a:rPr lang="en-US" altLang="en-US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Mohammad N. </a:t>
            </a:r>
            <a:r>
              <a:rPr lang="en-US" altLang="en-US" sz="3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Almasri</a:t>
            </a:r>
            <a:endParaRPr lang="en-US" altLang="en-US" sz="3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WordArt 4"/>
          <p:cNvSpPr>
            <a:spLocks noChangeArrowheads="1" noChangeShapeType="1" noTextEdit="1"/>
          </p:cNvSpPr>
          <p:nvPr/>
        </p:nvSpPr>
        <p:spPr bwMode="gray">
          <a:xfrm>
            <a:off x="3419035" y="6126478"/>
            <a:ext cx="2057400" cy="48407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May. 2016</a:t>
            </a:r>
          </a:p>
        </p:txBody>
      </p:sp>
      <p:pic>
        <p:nvPicPr>
          <p:cNvPr id="8" name="صورة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00600"/>
            <a:ext cx="2848791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0541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071154"/>
            <a:ext cx="7981405" cy="52252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3197225" y="2636838"/>
            <a:ext cx="2787650" cy="2778125"/>
            <a:chOff x="1464" y="1056"/>
            <a:chExt cx="2856" cy="2847"/>
          </a:xfrm>
        </p:grpSpPr>
        <p:sp>
          <p:nvSpPr>
            <p:cNvPr id="15" name="Line 5"/>
            <p:cNvSpPr>
              <a:spLocks noChangeShapeType="1"/>
            </p:cNvSpPr>
            <p:nvPr/>
          </p:nvSpPr>
          <p:spPr bwMode="invGray">
            <a:xfrm>
              <a:off x="1488" y="1056"/>
              <a:ext cx="2829" cy="284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6"/>
            <p:cNvSpPr>
              <a:spLocks noChangeShapeType="1"/>
            </p:cNvSpPr>
            <p:nvPr/>
          </p:nvSpPr>
          <p:spPr bwMode="invGray">
            <a:xfrm flipH="1">
              <a:off x="1464" y="1056"/>
              <a:ext cx="2856" cy="284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9" y="0"/>
            <a:ext cx="2318657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344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071154"/>
            <a:ext cx="7981405" cy="52252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0338"/>
            <a:ext cx="7848600" cy="1066800"/>
          </a:xfrm>
        </p:spPr>
        <p:txBody>
          <a:bodyPr/>
          <a:lstStyle/>
          <a:p>
            <a:pPr eaLnBrk="1" hangingPunct="1"/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Area</a:t>
            </a: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invGray">
          <a:xfrm>
            <a:off x="2630488" y="2038350"/>
            <a:ext cx="3895725" cy="3895725"/>
          </a:xfrm>
          <a:prstGeom prst="ellipse">
            <a:avLst/>
          </a:prstGeom>
          <a:solidFill>
            <a:srgbClr val="808080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3197225" y="2636838"/>
            <a:ext cx="2787650" cy="2778125"/>
            <a:chOff x="1464" y="1056"/>
            <a:chExt cx="2856" cy="2847"/>
          </a:xfrm>
        </p:grpSpPr>
        <p:sp>
          <p:nvSpPr>
            <p:cNvPr id="15" name="Line 5"/>
            <p:cNvSpPr>
              <a:spLocks noChangeShapeType="1"/>
            </p:cNvSpPr>
            <p:nvPr/>
          </p:nvSpPr>
          <p:spPr bwMode="invGray">
            <a:xfrm>
              <a:off x="1488" y="1056"/>
              <a:ext cx="2829" cy="284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6"/>
            <p:cNvSpPr>
              <a:spLocks noChangeShapeType="1"/>
            </p:cNvSpPr>
            <p:nvPr/>
          </p:nvSpPr>
          <p:spPr bwMode="invGray">
            <a:xfrm flipH="1">
              <a:off x="1464" y="1056"/>
              <a:ext cx="2856" cy="284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" name="AutoShape 7"/>
          <p:cNvSpPr>
            <a:spLocks noChangeArrowheads="1"/>
          </p:cNvSpPr>
          <p:nvPr/>
        </p:nvSpPr>
        <p:spPr bwMode="black">
          <a:xfrm>
            <a:off x="478873" y="3777975"/>
            <a:ext cx="1711325" cy="583942"/>
          </a:xfrm>
          <a:prstGeom prst="roundRect">
            <a:avLst>
              <a:gd name="adj" fmla="val 18481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9882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80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Climate</a:t>
            </a:r>
            <a:endParaRPr lang="en-US" altLang="en-US" sz="2800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black">
          <a:xfrm>
            <a:off x="6894754" y="3747958"/>
            <a:ext cx="1790701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sz="28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hlinkClick r:id="rId4" action="ppaction://hlinksldjump"/>
              </a:rPr>
              <a:t>Location</a:t>
            </a:r>
            <a:endParaRPr lang="en-US" altLang="en-US" sz="280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pSp>
        <p:nvGrpSpPr>
          <p:cNvPr id="19" name="Group 11"/>
          <p:cNvGrpSpPr>
            <a:grpSpLocks/>
          </p:cNvGrpSpPr>
          <p:nvPr/>
        </p:nvGrpSpPr>
        <p:grpSpPr bwMode="auto">
          <a:xfrm>
            <a:off x="3309938" y="2747963"/>
            <a:ext cx="2489200" cy="2489200"/>
            <a:chOff x="144" y="384"/>
            <a:chExt cx="2080" cy="2081"/>
          </a:xfrm>
        </p:grpSpPr>
        <p:sp>
          <p:nvSpPr>
            <p:cNvPr id="20" name="Oval 12"/>
            <p:cNvSpPr>
              <a:spLocks noChangeArrowheads="1"/>
            </p:cNvSpPr>
            <p:nvPr/>
          </p:nvSpPr>
          <p:spPr bwMode="gray">
            <a:xfrm>
              <a:off x="144" y="384"/>
              <a:ext cx="2080" cy="2081"/>
            </a:xfrm>
            <a:prstGeom prst="ellipse">
              <a:avLst/>
            </a:prstGeom>
            <a:solidFill>
              <a:srgbClr val="FF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pic>
          <p:nvPicPr>
            <p:cNvPr id="21" name="Picture 13" descr="Picture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27" y="392"/>
              <a:ext cx="1918" cy="1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14" descr="Picture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V="1">
              <a:off x="228" y="1437"/>
              <a:ext cx="1918" cy="1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Text Box 15"/>
          <p:cNvSpPr txBox="1">
            <a:spLocks noChangeArrowheads="1"/>
          </p:cNvSpPr>
          <p:nvPr/>
        </p:nvSpPr>
        <p:spPr bwMode="gray">
          <a:xfrm>
            <a:off x="3449794" y="3694793"/>
            <a:ext cx="228457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EAB58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rgbClr val="99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Area </a:t>
            </a:r>
          </a:p>
        </p:txBody>
      </p:sp>
      <p:sp>
        <p:nvSpPr>
          <p:cNvPr id="24" name="AutoShape 16"/>
          <p:cNvSpPr>
            <a:spLocks noChangeArrowheads="1"/>
          </p:cNvSpPr>
          <p:nvPr/>
        </p:nvSpPr>
        <p:spPr bwMode="black">
          <a:xfrm>
            <a:off x="4322763" y="2333625"/>
            <a:ext cx="444500" cy="325438"/>
          </a:xfrm>
          <a:prstGeom prst="upArrow">
            <a:avLst>
              <a:gd name="adj1" fmla="val 57861"/>
              <a:gd name="adj2" fmla="val 59514"/>
            </a:avLst>
          </a:prstGeom>
          <a:solidFill>
            <a:schemeClr val="accent2"/>
          </a:solidFill>
          <a:ln>
            <a:noFill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" name="AutoShape 17"/>
          <p:cNvSpPr>
            <a:spLocks noChangeArrowheads="1"/>
          </p:cNvSpPr>
          <p:nvPr/>
        </p:nvSpPr>
        <p:spPr bwMode="gray">
          <a:xfrm>
            <a:off x="5856288" y="3814763"/>
            <a:ext cx="371475" cy="446087"/>
          </a:xfrm>
          <a:prstGeom prst="rightArrow">
            <a:avLst>
              <a:gd name="adj1" fmla="val 54861"/>
              <a:gd name="adj2" fmla="val 59167"/>
            </a:avLst>
          </a:prstGeom>
          <a:solidFill>
            <a:schemeClr val="hlink"/>
          </a:solidFill>
          <a:ln>
            <a:noFill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" name="AutoShape 18"/>
          <p:cNvSpPr>
            <a:spLocks noChangeArrowheads="1"/>
          </p:cNvSpPr>
          <p:nvPr/>
        </p:nvSpPr>
        <p:spPr bwMode="invGray">
          <a:xfrm>
            <a:off x="4322763" y="5303838"/>
            <a:ext cx="465137" cy="368300"/>
          </a:xfrm>
          <a:prstGeom prst="downArrow">
            <a:avLst>
              <a:gd name="adj1" fmla="val 50167"/>
              <a:gd name="adj2" fmla="val 58051"/>
            </a:avLst>
          </a:prstGeom>
          <a:solidFill>
            <a:schemeClr val="folHlink"/>
          </a:solidFill>
          <a:ln>
            <a:noFill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" name="AutoShape 19"/>
          <p:cNvSpPr>
            <a:spLocks noChangeArrowheads="1"/>
          </p:cNvSpPr>
          <p:nvPr/>
        </p:nvSpPr>
        <p:spPr bwMode="invGray">
          <a:xfrm>
            <a:off x="2881313" y="3822700"/>
            <a:ext cx="374650" cy="439738"/>
          </a:xfrm>
          <a:prstGeom prst="leftArrow">
            <a:avLst>
              <a:gd name="adj1" fmla="val 50000"/>
              <a:gd name="adj2" fmla="val 53815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8" name="Group 20"/>
          <p:cNvGrpSpPr>
            <a:grpSpLocks/>
          </p:cNvGrpSpPr>
          <p:nvPr/>
        </p:nvGrpSpPr>
        <p:grpSpPr bwMode="auto">
          <a:xfrm>
            <a:off x="2308225" y="3779838"/>
            <a:ext cx="542925" cy="542925"/>
            <a:chOff x="3745" y="1818"/>
            <a:chExt cx="382" cy="382"/>
          </a:xfrm>
          <a:solidFill>
            <a:schemeClr val="accent6">
              <a:lumMod val="75000"/>
            </a:schemeClr>
          </a:solidFill>
        </p:grpSpPr>
        <p:sp>
          <p:nvSpPr>
            <p:cNvPr id="29" name="Oval 21"/>
            <p:cNvSpPr>
              <a:spLocks noChangeArrowheads="1"/>
            </p:cNvSpPr>
            <p:nvPr/>
          </p:nvSpPr>
          <p:spPr bwMode="gray">
            <a:xfrm>
              <a:off x="3745" y="1818"/>
              <a:ext cx="382" cy="382"/>
            </a:xfrm>
            <a:prstGeom prst="ellipse">
              <a:avLst/>
            </a:prstGeom>
            <a:grpFill/>
            <a:ln w="6350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cs typeface="+mn-cs"/>
              </a:endParaRPr>
            </a:p>
          </p:txBody>
        </p:sp>
        <p:sp>
          <p:nvSpPr>
            <p:cNvPr id="30" name="Oval 22"/>
            <p:cNvSpPr>
              <a:spLocks noChangeArrowheads="1"/>
            </p:cNvSpPr>
            <p:nvPr/>
          </p:nvSpPr>
          <p:spPr bwMode="gray">
            <a:xfrm>
              <a:off x="3756" y="1829"/>
              <a:ext cx="357" cy="360"/>
            </a:xfrm>
            <a:prstGeom prst="ellipse">
              <a:avLst/>
            </a:prstGeom>
            <a:grpFill/>
            <a:ln w="9525">
              <a:solidFill>
                <a:schemeClr val="accent1">
                  <a:alpha val="2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cs typeface="+mn-cs"/>
              </a:endParaRPr>
            </a:p>
          </p:txBody>
        </p:sp>
      </p:grpSp>
      <p:grpSp>
        <p:nvGrpSpPr>
          <p:cNvPr id="31" name="Group 23"/>
          <p:cNvGrpSpPr>
            <a:grpSpLocks/>
          </p:cNvGrpSpPr>
          <p:nvPr/>
        </p:nvGrpSpPr>
        <p:grpSpPr bwMode="auto">
          <a:xfrm>
            <a:off x="6310313" y="3779838"/>
            <a:ext cx="542925" cy="542925"/>
            <a:chOff x="3745" y="1818"/>
            <a:chExt cx="382" cy="382"/>
          </a:xfrm>
        </p:grpSpPr>
        <p:sp>
          <p:nvSpPr>
            <p:cNvPr id="32" name="Oval 24"/>
            <p:cNvSpPr>
              <a:spLocks noChangeArrowheads="1"/>
            </p:cNvSpPr>
            <p:nvPr/>
          </p:nvSpPr>
          <p:spPr bwMode="gray">
            <a:xfrm>
              <a:off x="3745" y="1818"/>
              <a:ext cx="382" cy="38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10196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 w="6350">
              <a:solidFill>
                <a:schemeClr val="hlink"/>
              </a:solidFill>
              <a:round/>
              <a:headEnd/>
              <a:tailEnd/>
            </a:ln>
            <a:effectLst>
              <a:outerShdw dist="38100" dir="5400000" algn="ctr" rotWithShape="0">
                <a:srgbClr val="5F5F5F"/>
              </a:outerShdw>
            </a:effec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3" name="Oval 25"/>
            <p:cNvSpPr>
              <a:spLocks noChangeArrowheads="1"/>
            </p:cNvSpPr>
            <p:nvPr/>
          </p:nvSpPr>
          <p:spPr bwMode="gray">
            <a:xfrm>
              <a:off x="3756" y="1829"/>
              <a:ext cx="357" cy="360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79216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hlink">
                  <a:alpha val="2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4" name="Group 26"/>
          <p:cNvGrpSpPr>
            <a:grpSpLocks/>
          </p:cNvGrpSpPr>
          <p:nvPr/>
        </p:nvGrpSpPr>
        <p:grpSpPr bwMode="auto">
          <a:xfrm>
            <a:off x="4291013" y="5781675"/>
            <a:ext cx="542925" cy="542925"/>
            <a:chOff x="3745" y="1818"/>
            <a:chExt cx="382" cy="382"/>
          </a:xfrm>
        </p:grpSpPr>
        <p:sp>
          <p:nvSpPr>
            <p:cNvPr id="35" name="Oval 27"/>
            <p:cNvSpPr>
              <a:spLocks noChangeArrowheads="1"/>
            </p:cNvSpPr>
            <p:nvPr/>
          </p:nvSpPr>
          <p:spPr bwMode="gray">
            <a:xfrm>
              <a:off x="3745" y="1818"/>
              <a:ext cx="382" cy="382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10196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 w="6350">
              <a:solidFill>
                <a:schemeClr val="folHlink"/>
              </a:solidFill>
              <a:round/>
              <a:headEnd/>
              <a:tailEnd/>
            </a:ln>
            <a:effectLst>
              <a:outerShdw dist="38100" dir="5400000" algn="ctr" rotWithShape="0">
                <a:srgbClr val="5F5F5F"/>
              </a:outerShdw>
            </a:effec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6" name="Oval 28"/>
            <p:cNvSpPr>
              <a:spLocks noChangeArrowheads="1"/>
            </p:cNvSpPr>
            <p:nvPr/>
          </p:nvSpPr>
          <p:spPr bwMode="gray">
            <a:xfrm>
              <a:off x="3756" y="1829"/>
              <a:ext cx="357" cy="360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79216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folHlink">
                  <a:alpha val="2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7" name="Group 29"/>
          <p:cNvGrpSpPr>
            <a:grpSpLocks/>
          </p:cNvGrpSpPr>
          <p:nvPr/>
        </p:nvGrpSpPr>
        <p:grpSpPr bwMode="auto">
          <a:xfrm>
            <a:off x="4268788" y="1660525"/>
            <a:ext cx="542925" cy="542925"/>
            <a:chOff x="3745" y="1818"/>
            <a:chExt cx="382" cy="382"/>
          </a:xfrm>
        </p:grpSpPr>
        <p:sp>
          <p:nvSpPr>
            <p:cNvPr id="38" name="Oval 30"/>
            <p:cNvSpPr>
              <a:spLocks noChangeArrowheads="1"/>
            </p:cNvSpPr>
            <p:nvPr/>
          </p:nvSpPr>
          <p:spPr bwMode="gray">
            <a:xfrm>
              <a:off x="3745" y="1818"/>
              <a:ext cx="382" cy="38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 w="6350">
              <a:solidFill>
                <a:schemeClr val="accent2"/>
              </a:solidFill>
              <a:round/>
              <a:headEnd/>
              <a:tailEnd/>
            </a:ln>
            <a:effectLst>
              <a:outerShdw dist="38100" dir="5400000" algn="ctr" rotWithShape="0">
                <a:srgbClr val="5F5F5F"/>
              </a:outerShdw>
            </a:effec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9" name="Oval 31"/>
            <p:cNvSpPr>
              <a:spLocks noChangeArrowheads="1"/>
            </p:cNvSpPr>
            <p:nvPr/>
          </p:nvSpPr>
          <p:spPr bwMode="gray">
            <a:xfrm>
              <a:off x="3756" y="1829"/>
              <a:ext cx="357" cy="360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7921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solidFill>
                <a:schemeClr val="accent2">
                  <a:alpha val="2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40" name="Text Box 32"/>
          <p:cNvSpPr txBox="1">
            <a:spLocks noChangeArrowheads="1"/>
          </p:cNvSpPr>
          <p:nvPr/>
        </p:nvSpPr>
        <p:spPr bwMode="gray">
          <a:xfrm>
            <a:off x="4314825" y="169545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solidFill>
                  <a:srgbClr val="FFFFFF"/>
                </a:solidFill>
              </a:rPr>
              <a:t>A</a:t>
            </a:r>
          </a:p>
        </p:txBody>
      </p:sp>
      <p:sp>
        <p:nvSpPr>
          <p:cNvPr id="41" name="Text Box 33"/>
          <p:cNvSpPr txBox="1">
            <a:spLocks noChangeArrowheads="1"/>
          </p:cNvSpPr>
          <p:nvPr/>
        </p:nvSpPr>
        <p:spPr bwMode="gray">
          <a:xfrm>
            <a:off x="2352675" y="3821113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solidFill>
                  <a:srgbClr val="FFFFFF"/>
                </a:solidFill>
              </a:rPr>
              <a:t>D</a:t>
            </a:r>
          </a:p>
        </p:txBody>
      </p:sp>
      <p:sp>
        <p:nvSpPr>
          <p:cNvPr id="42" name="Text Box 34"/>
          <p:cNvSpPr txBox="1">
            <a:spLocks noChangeArrowheads="1"/>
          </p:cNvSpPr>
          <p:nvPr/>
        </p:nvSpPr>
        <p:spPr bwMode="gray">
          <a:xfrm>
            <a:off x="6367463" y="3825875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solidFill>
                  <a:srgbClr val="FFFFFF"/>
                </a:solidFill>
              </a:rPr>
              <a:t>B</a:t>
            </a:r>
          </a:p>
        </p:txBody>
      </p:sp>
      <p:sp>
        <p:nvSpPr>
          <p:cNvPr id="43" name="Text Box 35"/>
          <p:cNvSpPr txBox="1">
            <a:spLocks noChangeArrowheads="1"/>
          </p:cNvSpPr>
          <p:nvPr/>
        </p:nvSpPr>
        <p:spPr bwMode="gray">
          <a:xfrm>
            <a:off x="4340225" y="5826125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>
                <a:solidFill>
                  <a:srgbClr val="FFFFFF"/>
                </a:solidFill>
              </a:rPr>
              <a:t>C</a:t>
            </a:r>
          </a:p>
        </p:txBody>
      </p:sp>
      <p:sp>
        <p:nvSpPr>
          <p:cNvPr id="44" name="AutoShape 8"/>
          <p:cNvSpPr>
            <a:spLocks noChangeArrowheads="1"/>
          </p:cNvSpPr>
          <p:nvPr/>
        </p:nvSpPr>
        <p:spPr bwMode="black">
          <a:xfrm>
            <a:off x="4910138" y="5800899"/>
            <a:ext cx="2312987" cy="583942"/>
          </a:xfrm>
          <a:prstGeom prst="roundRect">
            <a:avLst>
              <a:gd name="adj" fmla="val 18481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9882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r>
              <a:rPr lang="en-US" altLang="en-US" sz="2800" dirty="0">
                <a:ln w="22225">
                  <a:solidFill>
                    <a:srgbClr val="990099"/>
                  </a:solidFill>
                  <a:prstDash val="solid"/>
                </a:ln>
                <a:solidFill>
                  <a:srgbClr val="FFFF00"/>
                </a:solidFill>
                <a:hlinkClick r:id="rId6" action="ppaction://hlinksldjump"/>
              </a:rPr>
              <a:t>Population</a:t>
            </a:r>
            <a:endParaRPr lang="en-US" altLang="en-US" sz="2800" dirty="0">
              <a:ln w="22225">
                <a:solidFill>
                  <a:srgbClr val="990099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45" name="AutoShape 9"/>
          <p:cNvSpPr>
            <a:spLocks noChangeArrowheads="1"/>
          </p:cNvSpPr>
          <p:nvPr/>
        </p:nvSpPr>
        <p:spPr bwMode="black">
          <a:xfrm>
            <a:off x="4910138" y="1269157"/>
            <a:ext cx="2527300" cy="1545729"/>
          </a:xfrm>
          <a:prstGeom prst="roundRect">
            <a:avLst>
              <a:gd name="adj" fmla="val 18481"/>
            </a:avLst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80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The reasons for choosing </a:t>
            </a:r>
            <a:r>
              <a:rPr lang="en-US" altLang="en-US" sz="2800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Anabta</a:t>
            </a:r>
            <a:r>
              <a:rPr lang="en-US" altLang="en-US" sz="280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 </a:t>
            </a:r>
            <a:endParaRPr lang="en-US" altLang="en-US" sz="2800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2519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071154"/>
            <a:ext cx="7981405" cy="52252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3197225" y="2636838"/>
            <a:ext cx="2787650" cy="2778125"/>
            <a:chOff x="1464" y="1056"/>
            <a:chExt cx="2856" cy="2847"/>
          </a:xfrm>
        </p:grpSpPr>
        <p:sp>
          <p:nvSpPr>
            <p:cNvPr id="15" name="Line 5"/>
            <p:cNvSpPr>
              <a:spLocks noChangeShapeType="1"/>
            </p:cNvSpPr>
            <p:nvPr/>
          </p:nvSpPr>
          <p:spPr bwMode="invGray">
            <a:xfrm>
              <a:off x="1488" y="1056"/>
              <a:ext cx="2829" cy="284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6"/>
            <p:cNvSpPr>
              <a:spLocks noChangeShapeType="1"/>
            </p:cNvSpPr>
            <p:nvPr/>
          </p:nvSpPr>
          <p:spPr bwMode="invGray">
            <a:xfrm flipH="1">
              <a:off x="1464" y="1056"/>
              <a:ext cx="2856" cy="284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Text Box 5"/>
          <p:cNvSpPr txBox="1">
            <a:spLocks noChangeArrowheads="1"/>
          </p:cNvSpPr>
          <p:nvPr/>
        </p:nvSpPr>
        <p:spPr bwMode="gray">
          <a:xfrm>
            <a:off x="404949" y="301713"/>
            <a:ext cx="37338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Box 4"/>
              <p:cNvSpPr txBox="1">
                <a:spLocks noChangeArrowheads="1"/>
              </p:cNvSpPr>
              <p:nvPr/>
            </p:nvSpPr>
            <p:spPr bwMode="gray">
              <a:xfrm>
                <a:off x="404949" y="1136469"/>
                <a:ext cx="8438605" cy="55395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0000FF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r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l" eaLnBrk="1" hangingPunct="1"/>
                <a:endParaRPr lang="en-US" altLang="en-US" sz="2800" dirty="0"/>
              </a:p>
              <a:p>
                <a:pPr algn="l" eaLnBrk="1" hangingPunct="1"/>
                <a:r>
                  <a:rPr lang="en-US" altLang="en-US" sz="2000" dirty="0"/>
                  <a:t>The current population in the study area is approximately 1000 person.</a:t>
                </a:r>
              </a:p>
              <a:p>
                <a:pPr algn="l" eaLnBrk="1" hangingPunct="1"/>
                <a:r>
                  <a:rPr lang="en-US" altLang="en-US" sz="2000" dirty="0"/>
                  <a:t>It will be nearly 5000 persons for long term full saturated.</a:t>
                </a:r>
              </a:p>
              <a:p>
                <a:pPr algn="l" eaLnBrk="1" hangingPunct="1"/>
                <a:endParaRPr lang="en-US" altLang="en-US" sz="2000" dirty="0"/>
              </a:p>
              <a:p>
                <a:pPr algn="l" eaLnBrk="1" hangingPunct="1"/>
                <a:endParaRPr lang="en-US" altLang="en-US" sz="2000" b="0" dirty="0"/>
              </a:p>
              <a:p>
                <a:pPr lvl="0" algn="l"/>
                <a:r>
                  <a:rPr lang="en-US" sz="2200" b="0" dirty="0"/>
                  <a:t># of persons/parcel = </a:t>
                </a:r>
              </a:p>
              <a:p>
                <a:pPr lvl="0" algn="l"/>
                <a:r>
                  <a:rPr lang="en-US" sz="2200" b="0" dirty="0"/>
                  <a:t>                               (#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0" dirty="0"/>
                          <m:t>buildings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0" dirty="0"/>
                          <m:t>parcel</m:t>
                        </m:r>
                      </m:den>
                    </m:f>
                  </m:oMath>
                </a14:m>
                <a:r>
                  <a:rPr lang="en-US" sz="2000" b="0" dirty="0"/>
                  <a:t>) </a:t>
                </a:r>
                <a:r>
                  <a:rPr lang="az-Cyrl-AZ" sz="2000" b="0" dirty="0"/>
                  <a:t>х</a:t>
                </a:r>
                <a:r>
                  <a:rPr lang="en-US" sz="2200" b="0" dirty="0"/>
                  <a:t> (# of</a:t>
                </a:r>
                <a:r>
                  <a:rPr lang="en-US" sz="2200" b="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</a:rPr>
                          <m:t>floors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0" i="0" dirty="0" smtClean="0">
                            <a:solidFill>
                              <a:schemeClr val="tx1"/>
                            </a:solidFill>
                          </a:rPr>
                          <m:t>building</m:t>
                        </m:r>
                      </m:den>
                    </m:f>
                  </m:oMath>
                </a14:m>
                <a:r>
                  <a:rPr lang="en-US" sz="2000" b="0" dirty="0"/>
                  <a:t>) </a:t>
                </a:r>
                <a:r>
                  <a:rPr lang="az-Cyrl-AZ" sz="2000" b="0" dirty="0"/>
                  <a:t>х</a:t>
                </a:r>
                <a:r>
                  <a:rPr lang="en-US" sz="2000" b="0" dirty="0"/>
                  <a:t> </a:t>
                </a:r>
                <a:r>
                  <a:rPr lang="en-US" sz="2200" b="0" dirty="0"/>
                  <a:t>                                      </a:t>
                </a:r>
              </a:p>
              <a:p>
                <a:pPr lvl="0" algn="l"/>
                <a:endParaRPr lang="en-US" sz="2200" b="0" dirty="0"/>
              </a:p>
              <a:p>
                <a:pPr lvl="0" algn="l"/>
                <a:r>
                  <a:rPr lang="en-US" sz="2200" b="0" dirty="0"/>
                  <a:t>                               (#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0" i="0" smtClean="0"/>
                          <m:t>department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0" i="0" dirty="0" smtClean="0"/>
                          <m:t>floor</m:t>
                        </m:r>
                      </m:den>
                    </m:f>
                  </m:oMath>
                </a14:m>
                <a:r>
                  <a:rPr lang="en-US" sz="2200" b="0" dirty="0"/>
                  <a:t>) х </a:t>
                </a:r>
                <a:r>
                  <a:rPr lang="en-US" sz="2000" b="0" dirty="0"/>
                  <a:t>(#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0" i="0" smtClean="0"/>
                          <m:t>persons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0" i="0" dirty="0" smtClean="0"/>
                          <m:t>department</m:t>
                        </m:r>
                      </m:den>
                    </m:f>
                  </m:oMath>
                </a14:m>
                <a:r>
                  <a:rPr lang="en-US" sz="2000" b="0" dirty="0"/>
                  <a:t>) </a:t>
                </a:r>
              </a:p>
              <a:p>
                <a:pPr algn="l"/>
                <a:endParaRPr lang="en-US" dirty="0"/>
              </a:p>
              <a:p>
                <a:pPr algn="l"/>
                <a:r>
                  <a:rPr lang="en-US" dirty="0"/>
                  <a:t>Assumptions:</a:t>
                </a:r>
              </a:p>
              <a:p>
                <a:pPr lvl="0" algn="l"/>
                <a:r>
                  <a:rPr lang="en-US" dirty="0"/>
                  <a:t># of floors/building = 2</a:t>
                </a:r>
              </a:p>
              <a:p>
                <a:pPr lvl="0" algn="l"/>
                <a:r>
                  <a:rPr lang="en-US" dirty="0"/>
                  <a:t># of department/floor = 1</a:t>
                </a:r>
              </a:p>
              <a:p>
                <a:pPr lvl="0" algn="l"/>
                <a:r>
                  <a:rPr lang="en-US" dirty="0"/>
                  <a:t># of person/department = 5</a:t>
                </a:r>
              </a:p>
              <a:p>
                <a:pPr lvl="0" algn="l"/>
                <a:endParaRPr lang="en-US" sz="2200" b="0" dirty="0"/>
              </a:p>
            </p:txBody>
          </p:sp>
        </mc:Choice>
        <mc:Fallback xmlns="">
          <p:sp>
            <p:nvSpPr>
              <p:cNvPr id="9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gray">
              <a:xfrm>
                <a:off x="404949" y="1136469"/>
                <a:ext cx="8438605" cy="5539530"/>
              </a:xfrm>
              <a:prstGeom prst="rect">
                <a:avLst/>
              </a:prstGeom>
              <a:blipFill>
                <a:blip r:embed="rId3"/>
                <a:stretch>
                  <a:fillRect l="-93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Connector 2"/>
          <p:cNvCxnSpPr/>
          <p:nvPr/>
        </p:nvCxnSpPr>
        <p:spPr>
          <a:xfrm flipH="1">
            <a:off x="3531662" y="3474720"/>
            <a:ext cx="1092589" cy="1471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541755" y="3474720"/>
            <a:ext cx="927234" cy="1471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5541755" y="3794189"/>
            <a:ext cx="927234" cy="1933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3800040" y="4638921"/>
            <a:ext cx="927234" cy="1933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3531662" y="4297680"/>
            <a:ext cx="1327722" cy="2156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5805128" y="4627157"/>
            <a:ext cx="1327722" cy="2156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9113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071154"/>
            <a:ext cx="7981405" cy="52252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0338"/>
            <a:ext cx="7848600" cy="1066800"/>
          </a:xfrm>
        </p:spPr>
        <p:txBody>
          <a:bodyPr/>
          <a:lstStyle/>
          <a:p>
            <a:pPr eaLnBrk="1" hangingPunct="1"/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Area</a:t>
            </a: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invGray">
          <a:xfrm>
            <a:off x="2630488" y="2038350"/>
            <a:ext cx="3895725" cy="3895725"/>
          </a:xfrm>
          <a:prstGeom prst="ellipse">
            <a:avLst/>
          </a:prstGeom>
          <a:solidFill>
            <a:srgbClr val="808080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3197225" y="2636838"/>
            <a:ext cx="2787650" cy="2778125"/>
            <a:chOff x="1464" y="1056"/>
            <a:chExt cx="2856" cy="2847"/>
          </a:xfrm>
        </p:grpSpPr>
        <p:sp>
          <p:nvSpPr>
            <p:cNvPr id="15" name="Line 5"/>
            <p:cNvSpPr>
              <a:spLocks noChangeShapeType="1"/>
            </p:cNvSpPr>
            <p:nvPr/>
          </p:nvSpPr>
          <p:spPr bwMode="invGray">
            <a:xfrm>
              <a:off x="1488" y="1056"/>
              <a:ext cx="2829" cy="284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6"/>
            <p:cNvSpPr>
              <a:spLocks noChangeShapeType="1"/>
            </p:cNvSpPr>
            <p:nvPr/>
          </p:nvSpPr>
          <p:spPr bwMode="invGray">
            <a:xfrm flipH="1">
              <a:off x="1464" y="1056"/>
              <a:ext cx="2856" cy="284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" name="AutoShape 7"/>
          <p:cNvSpPr>
            <a:spLocks noChangeArrowheads="1"/>
          </p:cNvSpPr>
          <p:nvPr/>
        </p:nvSpPr>
        <p:spPr bwMode="black">
          <a:xfrm>
            <a:off x="478873" y="3777975"/>
            <a:ext cx="1711325" cy="583942"/>
          </a:xfrm>
          <a:prstGeom prst="roundRect">
            <a:avLst>
              <a:gd name="adj" fmla="val 18481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9882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80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Climate</a:t>
            </a:r>
            <a:endParaRPr lang="en-US" altLang="en-US" sz="2800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black">
          <a:xfrm>
            <a:off x="6894754" y="3747958"/>
            <a:ext cx="1790701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sz="28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hlinkClick r:id="rId4" action="ppaction://hlinksldjump"/>
              </a:rPr>
              <a:t>Location</a:t>
            </a:r>
            <a:endParaRPr lang="en-US" altLang="en-US" sz="280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pSp>
        <p:nvGrpSpPr>
          <p:cNvPr id="19" name="Group 11"/>
          <p:cNvGrpSpPr>
            <a:grpSpLocks/>
          </p:cNvGrpSpPr>
          <p:nvPr/>
        </p:nvGrpSpPr>
        <p:grpSpPr bwMode="auto">
          <a:xfrm>
            <a:off x="3309938" y="2747963"/>
            <a:ext cx="2489200" cy="2489200"/>
            <a:chOff x="144" y="384"/>
            <a:chExt cx="2080" cy="2081"/>
          </a:xfrm>
        </p:grpSpPr>
        <p:sp>
          <p:nvSpPr>
            <p:cNvPr id="20" name="Oval 12"/>
            <p:cNvSpPr>
              <a:spLocks noChangeArrowheads="1"/>
            </p:cNvSpPr>
            <p:nvPr/>
          </p:nvSpPr>
          <p:spPr bwMode="gray">
            <a:xfrm>
              <a:off x="144" y="384"/>
              <a:ext cx="2080" cy="2081"/>
            </a:xfrm>
            <a:prstGeom prst="ellipse">
              <a:avLst/>
            </a:prstGeom>
            <a:solidFill>
              <a:srgbClr val="FF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pic>
          <p:nvPicPr>
            <p:cNvPr id="21" name="Picture 13" descr="Picture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27" y="392"/>
              <a:ext cx="1918" cy="1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14" descr="Picture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V="1">
              <a:off x="228" y="1437"/>
              <a:ext cx="1918" cy="1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Text Box 15"/>
          <p:cNvSpPr txBox="1">
            <a:spLocks noChangeArrowheads="1"/>
          </p:cNvSpPr>
          <p:nvPr/>
        </p:nvSpPr>
        <p:spPr bwMode="gray">
          <a:xfrm>
            <a:off x="3449794" y="3694793"/>
            <a:ext cx="228457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EAB58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rgbClr val="99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Area </a:t>
            </a:r>
          </a:p>
        </p:txBody>
      </p:sp>
      <p:sp>
        <p:nvSpPr>
          <p:cNvPr id="24" name="AutoShape 16"/>
          <p:cNvSpPr>
            <a:spLocks noChangeArrowheads="1"/>
          </p:cNvSpPr>
          <p:nvPr/>
        </p:nvSpPr>
        <p:spPr bwMode="black">
          <a:xfrm>
            <a:off x="4322763" y="2333625"/>
            <a:ext cx="444500" cy="325438"/>
          </a:xfrm>
          <a:prstGeom prst="upArrow">
            <a:avLst>
              <a:gd name="adj1" fmla="val 57861"/>
              <a:gd name="adj2" fmla="val 59514"/>
            </a:avLst>
          </a:prstGeom>
          <a:solidFill>
            <a:schemeClr val="accent2"/>
          </a:solidFill>
          <a:ln>
            <a:noFill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" name="AutoShape 17"/>
          <p:cNvSpPr>
            <a:spLocks noChangeArrowheads="1"/>
          </p:cNvSpPr>
          <p:nvPr/>
        </p:nvSpPr>
        <p:spPr bwMode="gray">
          <a:xfrm>
            <a:off x="5856288" y="3814763"/>
            <a:ext cx="371475" cy="446087"/>
          </a:xfrm>
          <a:prstGeom prst="rightArrow">
            <a:avLst>
              <a:gd name="adj1" fmla="val 54861"/>
              <a:gd name="adj2" fmla="val 59167"/>
            </a:avLst>
          </a:prstGeom>
          <a:solidFill>
            <a:schemeClr val="hlink"/>
          </a:solidFill>
          <a:ln>
            <a:noFill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" name="AutoShape 18"/>
          <p:cNvSpPr>
            <a:spLocks noChangeArrowheads="1"/>
          </p:cNvSpPr>
          <p:nvPr/>
        </p:nvSpPr>
        <p:spPr bwMode="invGray">
          <a:xfrm>
            <a:off x="4322763" y="5303838"/>
            <a:ext cx="465137" cy="368300"/>
          </a:xfrm>
          <a:prstGeom prst="downArrow">
            <a:avLst>
              <a:gd name="adj1" fmla="val 50167"/>
              <a:gd name="adj2" fmla="val 58051"/>
            </a:avLst>
          </a:prstGeom>
          <a:solidFill>
            <a:schemeClr val="folHlink"/>
          </a:solidFill>
          <a:ln>
            <a:noFill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" name="AutoShape 19"/>
          <p:cNvSpPr>
            <a:spLocks noChangeArrowheads="1"/>
          </p:cNvSpPr>
          <p:nvPr/>
        </p:nvSpPr>
        <p:spPr bwMode="invGray">
          <a:xfrm>
            <a:off x="2881313" y="3822700"/>
            <a:ext cx="374650" cy="439738"/>
          </a:xfrm>
          <a:prstGeom prst="leftArrow">
            <a:avLst>
              <a:gd name="adj1" fmla="val 50000"/>
              <a:gd name="adj2" fmla="val 53815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8" name="Group 20"/>
          <p:cNvGrpSpPr>
            <a:grpSpLocks/>
          </p:cNvGrpSpPr>
          <p:nvPr/>
        </p:nvGrpSpPr>
        <p:grpSpPr bwMode="auto">
          <a:xfrm>
            <a:off x="2308225" y="3779838"/>
            <a:ext cx="542925" cy="542925"/>
            <a:chOff x="3745" y="1818"/>
            <a:chExt cx="382" cy="382"/>
          </a:xfrm>
          <a:solidFill>
            <a:schemeClr val="accent6">
              <a:lumMod val="75000"/>
            </a:schemeClr>
          </a:solidFill>
        </p:grpSpPr>
        <p:sp>
          <p:nvSpPr>
            <p:cNvPr id="29" name="Oval 21"/>
            <p:cNvSpPr>
              <a:spLocks noChangeArrowheads="1"/>
            </p:cNvSpPr>
            <p:nvPr/>
          </p:nvSpPr>
          <p:spPr bwMode="gray">
            <a:xfrm>
              <a:off x="3745" y="1818"/>
              <a:ext cx="382" cy="382"/>
            </a:xfrm>
            <a:prstGeom prst="ellipse">
              <a:avLst/>
            </a:prstGeom>
            <a:grpFill/>
            <a:ln w="6350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cs typeface="+mn-cs"/>
              </a:endParaRPr>
            </a:p>
          </p:txBody>
        </p:sp>
        <p:sp>
          <p:nvSpPr>
            <p:cNvPr id="30" name="Oval 22"/>
            <p:cNvSpPr>
              <a:spLocks noChangeArrowheads="1"/>
            </p:cNvSpPr>
            <p:nvPr/>
          </p:nvSpPr>
          <p:spPr bwMode="gray">
            <a:xfrm>
              <a:off x="3756" y="1829"/>
              <a:ext cx="357" cy="360"/>
            </a:xfrm>
            <a:prstGeom prst="ellipse">
              <a:avLst/>
            </a:prstGeom>
            <a:grpFill/>
            <a:ln w="9525">
              <a:solidFill>
                <a:schemeClr val="accent1">
                  <a:alpha val="2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cs typeface="+mn-cs"/>
              </a:endParaRPr>
            </a:p>
          </p:txBody>
        </p:sp>
      </p:grpSp>
      <p:grpSp>
        <p:nvGrpSpPr>
          <p:cNvPr id="31" name="Group 23"/>
          <p:cNvGrpSpPr>
            <a:grpSpLocks/>
          </p:cNvGrpSpPr>
          <p:nvPr/>
        </p:nvGrpSpPr>
        <p:grpSpPr bwMode="auto">
          <a:xfrm>
            <a:off x="6310313" y="3779838"/>
            <a:ext cx="542925" cy="542925"/>
            <a:chOff x="3745" y="1818"/>
            <a:chExt cx="382" cy="382"/>
          </a:xfrm>
        </p:grpSpPr>
        <p:sp>
          <p:nvSpPr>
            <p:cNvPr id="32" name="Oval 24"/>
            <p:cNvSpPr>
              <a:spLocks noChangeArrowheads="1"/>
            </p:cNvSpPr>
            <p:nvPr/>
          </p:nvSpPr>
          <p:spPr bwMode="gray">
            <a:xfrm>
              <a:off x="3745" y="1818"/>
              <a:ext cx="382" cy="38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10196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 w="6350">
              <a:solidFill>
                <a:schemeClr val="hlink"/>
              </a:solidFill>
              <a:round/>
              <a:headEnd/>
              <a:tailEnd/>
            </a:ln>
            <a:effectLst>
              <a:outerShdw dist="38100" dir="5400000" algn="ctr" rotWithShape="0">
                <a:srgbClr val="5F5F5F"/>
              </a:outerShdw>
            </a:effec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3" name="Oval 25"/>
            <p:cNvSpPr>
              <a:spLocks noChangeArrowheads="1"/>
            </p:cNvSpPr>
            <p:nvPr/>
          </p:nvSpPr>
          <p:spPr bwMode="gray">
            <a:xfrm>
              <a:off x="3756" y="1829"/>
              <a:ext cx="357" cy="360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79216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hlink">
                  <a:alpha val="2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4" name="Group 26"/>
          <p:cNvGrpSpPr>
            <a:grpSpLocks/>
          </p:cNvGrpSpPr>
          <p:nvPr/>
        </p:nvGrpSpPr>
        <p:grpSpPr bwMode="auto">
          <a:xfrm>
            <a:off x="4291013" y="5781675"/>
            <a:ext cx="542925" cy="542925"/>
            <a:chOff x="3745" y="1818"/>
            <a:chExt cx="382" cy="382"/>
          </a:xfrm>
        </p:grpSpPr>
        <p:sp>
          <p:nvSpPr>
            <p:cNvPr id="35" name="Oval 27"/>
            <p:cNvSpPr>
              <a:spLocks noChangeArrowheads="1"/>
            </p:cNvSpPr>
            <p:nvPr/>
          </p:nvSpPr>
          <p:spPr bwMode="gray">
            <a:xfrm>
              <a:off x="3745" y="1818"/>
              <a:ext cx="382" cy="382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10196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 w="6350">
              <a:solidFill>
                <a:schemeClr val="folHlink"/>
              </a:solidFill>
              <a:round/>
              <a:headEnd/>
              <a:tailEnd/>
            </a:ln>
            <a:effectLst>
              <a:outerShdw dist="38100" dir="5400000" algn="ctr" rotWithShape="0">
                <a:srgbClr val="5F5F5F"/>
              </a:outerShdw>
            </a:effec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6" name="Oval 28"/>
            <p:cNvSpPr>
              <a:spLocks noChangeArrowheads="1"/>
            </p:cNvSpPr>
            <p:nvPr/>
          </p:nvSpPr>
          <p:spPr bwMode="gray">
            <a:xfrm>
              <a:off x="3756" y="1829"/>
              <a:ext cx="357" cy="360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79216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folHlink">
                  <a:alpha val="2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7" name="Group 29"/>
          <p:cNvGrpSpPr>
            <a:grpSpLocks/>
          </p:cNvGrpSpPr>
          <p:nvPr/>
        </p:nvGrpSpPr>
        <p:grpSpPr bwMode="auto">
          <a:xfrm>
            <a:off x="4268788" y="1660525"/>
            <a:ext cx="542925" cy="542925"/>
            <a:chOff x="3745" y="1818"/>
            <a:chExt cx="382" cy="382"/>
          </a:xfrm>
        </p:grpSpPr>
        <p:sp>
          <p:nvSpPr>
            <p:cNvPr id="38" name="Oval 30"/>
            <p:cNvSpPr>
              <a:spLocks noChangeArrowheads="1"/>
            </p:cNvSpPr>
            <p:nvPr/>
          </p:nvSpPr>
          <p:spPr bwMode="gray">
            <a:xfrm>
              <a:off x="3745" y="1818"/>
              <a:ext cx="382" cy="38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 w="6350">
              <a:solidFill>
                <a:schemeClr val="accent2"/>
              </a:solidFill>
              <a:round/>
              <a:headEnd/>
              <a:tailEnd/>
            </a:ln>
            <a:effectLst>
              <a:outerShdw dist="38100" dir="5400000" algn="ctr" rotWithShape="0">
                <a:srgbClr val="5F5F5F"/>
              </a:outerShdw>
            </a:effec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9" name="Oval 31"/>
            <p:cNvSpPr>
              <a:spLocks noChangeArrowheads="1"/>
            </p:cNvSpPr>
            <p:nvPr/>
          </p:nvSpPr>
          <p:spPr bwMode="gray">
            <a:xfrm>
              <a:off x="3756" y="1829"/>
              <a:ext cx="357" cy="360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7921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solidFill>
                <a:schemeClr val="accent2">
                  <a:alpha val="2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40" name="Text Box 32"/>
          <p:cNvSpPr txBox="1">
            <a:spLocks noChangeArrowheads="1"/>
          </p:cNvSpPr>
          <p:nvPr/>
        </p:nvSpPr>
        <p:spPr bwMode="gray">
          <a:xfrm>
            <a:off x="4314825" y="169545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solidFill>
                  <a:srgbClr val="FFFFFF"/>
                </a:solidFill>
              </a:rPr>
              <a:t>A</a:t>
            </a:r>
          </a:p>
        </p:txBody>
      </p:sp>
      <p:sp>
        <p:nvSpPr>
          <p:cNvPr id="41" name="Text Box 33"/>
          <p:cNvSpPr txBox="1">
            <a:spLocks noChangeArrowheads="1"/>
          </p:cNvSpPr>
          <p:nvPr/>
        </p:nvSpPr>
        <p:spPr bwMode="gray">
          <a:xfrm>
            <a:off x="2352675" y="3821113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solidFill>
                  <a:srgbClr val="FFFFFF"/>
                </a:solidFill>
              </a:rPr>
              <a:t>D</a:t>
            </a:r>
          </a:p>
        </p:txBody>
      </p:sp>
      <p:sp>
        <p:nvSpPr>
          <p:cNvPr id="42" name="Text Box 34"/>
          <p:cNvSpPr txBox="1">
            <a:spLocks noChangeArrowheads="1"/>
          </p:cNvSpPr>
          <p:nvPr/>
        </p:nvSpPr>
        <p:spPr bwMode="gray">
          <a:xfrm>
            <a:off x="6367463" y="3825875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solidFill>
                  <a:srgbClr val="FFFFFF"/>
                </a:solidFill>
              </a:rPr>
              <a:t>B</a:t>
            </a:r>
          </a:p>
        </p:txBody>
      </p:sp>
      <p:sp>
        <p:nvSpPr>
          <p:cNvPr id="43" name="Text Box 35"/>
          <p:cNvSpPr txBox="1">
            <a:spLocks noChangeArrowheads="1"/>
          </p:cNvSpPr>
          <p:nvPr/>
        </p:nvSpPr>
        <p:spPr bwMode="gray">
          <a:xfrm>
            <a:off x="4340225" y="5826125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>
                <a:solidFill>
                  <a:srgbClr val="FFFFFF"/>
                </a:solidFill>
              </a:rPr>
              <a:t>C</a:t>
            </a:r>
          </a:p>
        </p:txBody>
      </p:sp>
      <p:sp>
        <p:nvSpPr>
          <p:cNvPr id="44" name="AutoShape 8"/>
          <p:cNvSpPr>
            <a:spLocks noChangeArrowheads="1"/>
          </p:cNvSpPr>
          <p:nvPr/>
        </p:nvSpPr>
        <p:spPr bwMode="black">
          <a:xfrm>
            <a:off x="4910138" y="5800899"/>
            <a:ext cx="2312987" cy="583942"/>
          </a:xfrm>
          <a:prstGeom prst="roundRect">
            <a:avLst>
              <a:gd name="adj" fmla="val 18481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9882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r>
              <a:rPr lang="en-US" altLang="en-US" sz="2800" dirty="0">
                <a:ln w="22225">
                  <a:solidFill>
                    <a:srgbClr val="990099"/>
                  </a:solidFill>
                  <a:prstDash val="solid"/>
                </a:ln>
                <a:solidFill>
                  <a:srgbClr val="FFFF00"/>
                </a:solidFill>
                <a:hlinkClick r:id="rId6" action="ppaction://hlinksldjump"/>
              </a:rPr>
              <a:t>Population</a:t>
            </a:r>
            <a:endParaRPr lang="en-US" altLang="en-US" sz="2800" dirty="0">
              <a:ln w="22225">
                <a:solidFill>
                  <a:srgbClr val="990099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45" name="AutoShape 9"/>
          <p:cNvSpPr>
            <a:spLocks noChangeArrowheads="1"/>
          </p:cNvSpPr>
          <p:nvPr/>
        </p:nvSpPr>
        <p:spPr bwMode="black">
          <a:xfrm>
            <a:off x="4910138" y="1269157"/>
            <a:ext cx="2527300" cy="1545729"/>
          </a:xfrm>
          <a:prstGeom prst="roundRect">
            <a:avLst>
              <a:gd name="adj" fmla="val 18481"/>
            </a:avLst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80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The reasons for choosing </a:t>
            </a:r>
            <a:r>
              <a:rPr lang="en-US" altLang="en-US" sz="2800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Anabta</a:t>
            </a:r>
            <a:r>
              <a:rPr lang="en-US" altLang="en-US" sz="280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 </a:t>
            </a:r>
            <a:endParaRPr lang="en-US" altLang="en-US" sz="2800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8436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3197225" y="2636838"/>
            <a:ext cx="2787650" cy="2778125"/>
            <a:chOff x="1464" y="1056"/>
            <a:chExt cx="2856" cy="2847"/>
          </a:xfrm>
        </p:grpSpPr>
        <p:sp>
          <p:nvSpPr>
            <p:cNvPr id="15" name="Line 5"/>
            <p:cNvSpPr>
              <a:spLocks noChangeShapeType="1"/>
            </p:cNvSpPr>
            <p:nvPr/>
          </p:nvSpPr>
          <p:spPr bwMode="invGray">
            <a:xfrm>
              <a:off x="1488" y="1056"/>
              <a:ext cx="2829" cy="284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6"/>
            <p:cNvSpPr>
              <a:spLocks noChangeShapeType="1"/>
            </p:cNvSpPr>
            <p:nvPr/>
          </p:nvSpPr>
          <p:spPr bwMode="invGray">
            <a:xfrm flipH="1">
              <a:off x="1464" y="1056"/>
              <a:ext cx="2856" cy="284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93" y="1206558"/>
            <a:ext cx="9144793" cy="51942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0103" y="6413863"/>
            <a:ext cx="876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/>
              <a:t>http://www.worldweatheronline.com/Anabta-weather-averages/PS.aspx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gray">
          <a:xfrm>
            <a:off x="404949" y="319161"/>
            <a:ext cx="37338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Climate:</a:t>
            </a:r>
          </a:p>
        </p:txBody>
      </p:sp>
    </p:spTree>
    <p:extLst>
      <p:ext uri="{BB962C8B-B14F-4D97-AF65-F5344CB8AC3E}">
        <p14:creationId xmlns:p14="http://schemas.microsoft.com/office/powerpoint/2010/main" val="6458464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3197225" y="2636838"/>
            <a:ext cx="2787650" cy="2778125"/>
            <a:chOff x="1464" y="1056"/>
            <a:chExt cx="2856" cy="2847"/>
          </a:xfrm>
        </p:grpSpPr>
        <p:sp>
          <p:nvSpPr>
            <p:cNvPr id="15" name="Line 5"/>
            <p:cNvSpPr>
              <a:spLocks noChangeShapeType="1"/>
            </p:cNvSpPr>
            <p:nvPr/>
          </p:nvSpPr>
          <p:spPr bwMode="invGray">
            <a:xfrm>
              <a:off x="1488" y="1056"/>
              <a:ext cx="2829" cy="284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6"/>
            <p:cNvSpPr>
              <a:spLocks noChangeShapeType="1"/>
            </p:cNvSpPr>
            <p:nvPr/>
          </p:nvSpPr>
          <p:spPr bwMode="invGray">
            <a:xfrm flipH="1">
              <a:off x="1464" y="1056"/>
              <a:ext cx="2856" cy="284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" name="Text Box 5"/>
          <p:cNvSpPr txBox="1">
            <a:spLocks noChangeArrowheads="1"/>
          </p:cNvSpPr>
          <p:nvPr/>
        </p:nvSpPr>
        <p:spPr bwMode="gray">
          <a:xfrm>
            <a:off x="404949" y="319161"/>
            <a:ext cx="37338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Climate: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97"/>
            <a:ext cx="9144000" cy="520400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6754" y="6425531"/>
            <a:ext cx="8682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http://www.worldweatheronline.com/Anabta-weather-averages/PS.aspx</a:t>
            </a:r>
          </a:p>
        </p:txBody>
      </p:sp>
    </p:spTree>
    <p:extLst>
      <p:ext uri="{BB962C8B-B14F-4D97-AF65-F5344CB8AC3E}">
        <p14:creationId xmlns:p14="http://schemas.microsoft.com/office/powerpoint/2010/main" val="24946209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65" y="3454244"/>
            <a:ext cx="5075582" cy="226608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1164" y="1300149"/>
            <a:ext cx="5054245" cy="2406251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  <a:sp3d>
            <a:bevelT w="31750"/>
            <a:bevelB w="31750"/>
          </a:sp3d>
        </p:spPr>
      </p:pic>
      <p:cxnSp>
        <p:nvCxnSpPr>
          <p:cNvPr id="12" name="Straight Connector 11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73347" y="220895"/>
            <a:ext cx="46381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Methodology:</a:t>
            </a: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black">
          <a:xfrm>
            <a:off x="46104" y="6108509"/>
            <a:ext cx="150058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problem</a:t>
            </a:r>
          </a:p>
        </p:txBody>
      </p:sp>
      <p:grpSp>
        <p:nvGrpSpPr>
          <p:cNvPr id="20" name="Group 15"/>
          <p:cNvGrpSpPr>
            <a:grpSpLocks/>
          </p:cNvGrpSpPr>
          <p:nvPr/>
        </p:nvGrpSpPr>
        <p:grpSpPr bwMode="auto">
          <a:xfrm>
            <a:off x="111430" y="5733858"/>
            <a:ext cx="1069043" cy="374652"/>
            <a:chOff x="406" y="980"/>
            <a:chExt cx="2330" cy="294"/>
          </a:xfrm>
        </p:grpSpPr>
        <p:sp>
          <p:nvSpPr>
            <p:cNvPr id="21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3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26" name="Group 15"/>
          <p:cNvGrpSpPr>
            <a:grpSpLocks/>
          </p:cNvGrpSpPr>
          <p:nvPr/>
        </p:nvGrpSpPr>
        <p:grpSpPr bwMode="auto">
          <a:xfrm>
            <a:off x="2695696" y="4411353"/>
            <a:ext cx="1080875" cy="366713"/>
            <a:chOff x="406" y="980"/>
            <a:chExt cx="2330" cy="294"/>
          </a:xfrm>
        </p:grpSpPr>
        <p:sp>
          <p:nvSpPr>
            <p:cNvPr id="27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8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9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0" name="Group 15"/>
          <p:cNvGrpSpPr>
            <a:grpSpLocks/>
          </p:cNvGrpSpPr>
          <p:nvPr/>
        </p:nvGrpSpPr>
        <p:grpSpPr bwMode="auto">
          <a:xfrm>
            <a:off x="4031163" y="3706400"/>
            <a:ext cx="1203117" cy="366713"/>
            <a:chOff x="406" y="980"/>
            <a:chExt cx="2330" cy="294"/>
          </a:xfrm>
        </p:grpSpPr>
        <p:sp>
          <p:nvSpPr>
            <p:cNvPr id="31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3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4" name="Group 15"/>
          <p:cNvGrpSpPr>
            <a:grpSpLocks/>
          </p:cNvGrpSpPr>
          <p:nvPr/>
        </p:nvGrpSpPr>
        <p:grpSpPr bwMode="auto">
          <a:xfrm>
            <a:off x="5338024" y="3018732"/>
            <a:ext cx="1064490" cy="366713"/>
            <a:chOff x="406" y="980"/>
            <a:chExt cx="2330" cy="294"/>
          </a:xfrm>
        </p:grpSpPr>
        <p:sp>
          <p:nvSpPr>
            <p:cNvPr id="35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7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8" name="Group 15"/>
          <p:cNvGrpSpPr>
            <a:grpSpLocks/>
          </p:cNvGrpSpPr>
          <p:nvPr/>
        </p:nvGrpSpPr>
        <p:grpSpPr bwMode="auto">
          <a:xfrm>
            <a:off x="6595759" y="2291318"/>
            <a:ext cx="1176864" cy="366713"/>
            <a:chOff x="406" y="980"/>
            <a:chExt cx="2330" cy="294"/>
          </a:xfrm>
        </p:grpSpPr>
        <p:sp>
          <p:nvSpPr>
            <p:cNvPr id="39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0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1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42" name="Group 15"/>
          <p:cNvGrpSpPr>
            <a:grpSpLocks/>
          </p:cNvGrpSpPr>
          <p:nvPr/>
        </p:nvGrpSpPr>
        <p:grpSpPr bwMode="auto">
          <a:xfrm>
            <a:off x="7908545" y="1591154"/>
            <a:ext cx="1176864" cy="366713"/>
            <a:chOff x="406" y="980"/>
            <a:chExt cx="2330" cy="294"/>
          </a:xfrm>
        </p:grpSpPr>
        <p:sp>
          <p:nvSpPr>
            <p:cNvPr id="43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5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46" name="Text Box 18"/>
          <p:cNvSpPr txBox="1">
            <a:spLocks noChangeArrowheads="1"/>
          </p:cNvSpPr>
          <p:nvPr/>
        </p:nvSpPr>
        <p:spPr bwMode="white">
          <a:xfrm>
            <a:off x="4099322" y="3689702"/>
            <a:ext cx="103804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4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7" name="Text Box 18"/>
          <p:cNvSpPr txBox="1">
            <a:spLocks noChangeArrowheads="1"/>
          </p:cNvSpPr>
          <p:nvPr/>
        </p:nvSpPr>
        <p:spPr bwMode="white">
          <a:xfrm>
            <a:off x="2792412" y="4384723"/>
            <a:ext cx="90094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3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8" name="Text Box 18"/>
          <p:cNvSpPr txBox="1">
            <a:spLocks noChangeArrowheads="1"/>
          </p:cNvSpPr>
          <p:nvPr/>
        </p:nvSpPr>
        <p:spPr bwMode="white">
          <a:xfrm>
            <a:off x="5393243" y="3002033"/>
            <a:ext cx="10092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5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9" name="Text Box 18"/>
          <p:cNvSpPr txBox="1">
            <a:spLocks noChangeArrowheads="1"/>
          </p:cNvSpPr>
          <p:nvPr/>
        </p:nvSpPr>
        <p:spPr bwMode="white">
          <a:xfrm>
            <a:off x="6679556" y="2257921"/>
            <a:ext cx="10092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6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50" name="Text Box 18"/>
          <p:cNvSpPr txBox="1">
            <a:spLocks noChangeArrowheads="1"/>
          </p:cNvSpPr>
          <p:nvPr/>
        </p:nvSpPr>
        <p:spPr bwMode="white">
          <a:xfrm>
            <a:off x="7967136" y="1576183"/>
            <a:ext cx="10092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94" y="3780129"/>
            <a:ext cx="914988" cy="14500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62" name="Text Box 18"/>
          <p:cNvSpPr txBox="1">
            <a:spLocks noChangeArrowheads="1"/>
          </p:cNvSpPr>
          <p:nvPr/>
        </p:nvSpPr>
        <p:spPr bwMode="white">
          <a:xfrm>
            <a:off x="178104" y="5708400"/>
            <a:ext cx="9367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grpSp>
        <p:nvGrpSpPr>
          <p:cNvPr id="63" name="Group 15"/>
          <p:cNvGrpSpPr>
            <a:grpSpLocks/>
          </p:cNvGrpSpPr>
          <p:nvPr/>
        </p:nvGrpSpPr>
        <p:grpSpPr bwMode="auto">
          <a:xfrm>
            <a:off x="1376605" y="5065020"/>
            <a:ext cx="1074305" cy="366713"/>
            <a:chOff x="406" y="980"/>
            <a:chExt cx="2330" cy="294"/>
          </a:xfrm>
        </p:grpSpPr>
        <p:sp>
          <p:nvSpPr>
            <p:cNvPr id="64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5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66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67" name="Text Box 18"/>
          <p:cNvSpPr txBox="1">
            <a:spLocks noChangeArrowheads="1"/>
          </p:cNvSpPr>
          <p:nvPr/>
        </p:nvSpPr>
        <p:spPr bwMode="white">
          <a:xfrm>
            <a:off x="1508549" y="5054064"/>
            <a:ext cx="8776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2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6685" y="3706401"/>
            <a:ext cx="839526" cy="878378"/>
          </a:xfrm>
          <a:prstGeom prst="rect">
            <a:avLst/>
          </a:prstGeom>
          <a:scene3d>
            <a:camera prst="obliqueTopLeft"/>
            <a:lightRig rig="threePt" dir="t"/>
          </a:scene3d>
        </p:spPr>
      </p:pic>
      <p:sp>
        <p:nvSpPr>
          <p:cNvPr id="70" name="Rectangle 21"/>
          <p:cNvSpPr>
            <a:spLocks noChangeArrowheads="1"/>
          </p:cNvSpPr>
          <p:nvPr/>
        </p:nvSpPr>
        <p:spPr bwMode="black">
          <a:xfrm>
            <a:off x="1259537" y="5454174"/>
            <a:ext cx="1500327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 of study area</a:t>
            </a:r>
          </a:p>
        </p:txBody>
      </p:sp>
      <p:sp>
        <p:nvSpPr>
          <p:cNvPr id="71" name="Rectangle 21"/>
          <p:cNvSpPr>
            <a:spLocks noChangeArrowheads="1"/>
          </p:cNvSpPr>
          <p:nvPr/>
        </p:nvSpPr>
        <p:spPr bwMode="black">
          <a:xfrm>
            <a:off x="2514298" y="4845304"/>
            <a:ext cx="166135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 the data related to the study area </a:t>
            </a:r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129" y="3002033"/>
            <a:ext cx="1097068" cy="10877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76" name="Rectangle 23"/>
          <p:cNvSpPr>
            <a:spLocks noChangeArrowheads="1"/>
          </p:cNvSpPr>
          <p:nvPr/>
        </p:nvSpPr>
        <p:spPr bwMode="black">
          <a:xfrm>
            <a:off x="3800409" y="4133584"/>
            <a:ext cx="1677424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wastewater loads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92719" y="1635166"/>
            <a:ext cx="1090329" cy="104855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392" y="1983586"/>
            <a:ext cx="1098972" cy="1456065"/>
          </a:xfrm>
          <a:prstGeom prst="rect">
            <a:avLst/>
          </a:prstGeom>
        </p:spPr>
      </p:pic>
      <p:sp>
        <p:nvSpPr>
          <p:cNvPr id="79" name="Rectangle 23"/>
          <p:cNvSpPr>
            <a:spLocks noChangeArrowheads="1"/>
          </p:cNvSpPr>
          <p:nvPr/>
        </p:nvSpPr>
        <p:spPr bwMode="black">
          <a:xfrm>
            <a:off x="5236470" y="3429217"/>
            <a:ext cx="1606582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analysis a wastewater collection network</a:t>
            </a:r>
          </a:p>
        </p:txBody>
      </p:sp>
      <p:sp>
        <p:nvSpPr>
          <p:cNvPr id="80" name="Rectangle 23"/>
          <p:cNvSpPr>
            <a:spLocks noChangeArrowheads="1"/>
          </p:cNvSpPr>
          <p:nvPr/>
        </p:nvSpPr>
        <p:spPr bwMode="black">
          <a:xfrm>
            <a:off x="7795709" y="2020179"/>
            <a:ext cx="140253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 the cost of a network</a:t>
            </a:r>
          </a:p>
        </p:txBody>
      </p:sp>
      <p:sp>
        <p:nvSpPr>
          <p:cNvPr id="81" name="Rectangle 23"/>
          <p:cNvSpPr>
            <a:spLocks noChangeArrowheads="1"/>
          </p:cNvSpPr>
          <p:nvPr/>
        </p:nvSpPr>
        <p:spPr bwMode="black">
          <a:xfrm>
            <a:off x="6541230" y="2737314"/>
            <a:ext cx="146107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 the results</a:t>
            </a:r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686" y="357809"/>
            <a:ext cx="924433" cy="100022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015" y="1111921"/>
            <a:ext cx="943704" cy="88031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127963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3" name="Rectangle 2"/>
          <p:cNvSpPr>
            <a:spLocks noGrp="1" noChangeArrowheads="1"/>
          </p:cNvSpPr>
          <p:nvPr>
            <p:ph type="title"/>
          </p:nvPr>
        </p:nvSpPr>
        <p:spPr>
          <a:xfrm>
            <a:off x="404949" y="318052"/>
            <a:ext cx="7848600" cy="805354"/>
          </a:xfrm>
        </p:spPr>
        <p:txBody>
          <a:bodyPr>
            <a:normAutofit fontScale="90000"/>
          </a:bodyPr>
          <a:lstStyle/>
          <a:p>
            <a:pPr eaLnBrk="1" hangingPunct="1"/>
            <a:br>
              <a:rPr lang="en-US" altLang="en-US" sz="3000" dirty="0"/>
            </a:b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 the data related to the study area:</a:t>
            </a:r>
            <a:br>
              <a:rPr lang="en-US" altLang="en-US" sz="2800" dirty="0"/>
            </a:br>
            <a:endParaRPr lang="en-US" altLang="en-US" sz="2800" dirty="0"/>
          </a:p>
        </p:txBody>
      </p:sp>
      <p:sp>
        <p:nvSpPr>
          <p:cNvPr id="44" name="Rectangle 3"/>
          <p:cNvSpPr>
            <a:spLocks noGrp="1" noChangeArrowheads="1"/>
          </p:cNvSpPr>
          <p:nvPr>
            <p:ph idx="1"/>
          </p:nvPr>
        </p:nvSpPr>
        <p:spPr>
          <a:xfrm>
            <a:off x="404949" y="1334588"/>
            <a:ext cx="8229600" cy="5410200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en-US" sz="800" b="1" dirty="0"/>
          </a:p>
          <a:p>
            <a:pPr marL="609600" indent="-609600" eaLnBrk="1" hangingPunct="1">
              <a:buFont typeface="Wingdings" panose="05000000000000000000" pitchFamily="2" charset="2"/>
              <a:buChar char="v"/>
            </a:pPr>
            <a:endParaRPr lang="en-US" altLang="en-US" sz="800" b="1" dirty="0"/>
          </a:p>
          <a:p>
            <a:pPr marL="609600" indent="-609600" eaLnBrk="1" hangingPunct="1">
              <a:buFont typeface="Wingdings" panose="05000000000000000000" pitchFamily="2" charset="2"/>
              <a:buChar char="v"/>
            </a:pPr>
            <a:r>
              <a:rPr lang="en-US" alt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houses, population, and daily consumption of water. </a:t>
            </a:r>
          </a:p>
          <a:p>
            <a:pPr marL="609600" indent="-609600" eaLnBrk="1" hangingPunct="1">
              <a:buFont typeface="Wingdings" panose="05000000000000000000" pitchFamily="2" charset="2"/>
              <a:buChar char="v"/>
            </a:pPr>
            <a:r>
              <a:rPr lang="en-US" alt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Contour map</a:t>
            </a:r>
          </a:p>
          <a:p>
            <a:pPr marL="609600" indent="-609600" eaLnBrk="1" hangingPunct="1">
              <a:buFont typeface="Wingdings" panose="05000000000000000000" pitchFamily="2" charset="2"/>
              <a:buChar char="v"/>
            </a:pPr>
            <a:r>
              <a:rPr lang="en-US" alt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AutoCAD maps</a:t>
            </a:r>
          </a:p>
        </p:txBody>
      </p:sp>
      <p:grpSp>
        <p:nvGrpSpPr>
          <p:cNvPr id="45" name="Group 5"/>
          <p:cNvGrpSpPr>
            <a:grpSpLocks/>
          </p:cNvGrpSpPr>
          <p:nvPr/>
        </p:nvGrpSpPr>
        <p:grpSpPr bwMode="auto">
          <a:xfrm>
            <a:off x="5580833" y="3250474"/>
            <a:ext cx="3419475" cy="2286000"/>
            <a:chOff x="482" y="1851"/>
            <a:chExt cx="860" cy="796"/>
          </a:xfrm>
          <a:solidFill>
            <a:srgbClr val="00B0F0"/>
          </a:solidFill>
        </p:grpSpPr>
        <p:sp>
          <p:nvSpPr>
            <p:cNvPr id="46" name="Freeform 6"/>
            <p:cNvSpPr>
              <a:spLocks/>
            </p:cNvSpPr>
            <p:nvPr/>
          </p:nvSpPr>
          <p:spPr bwMode="gray">
            <a:xfrm>
              <a:off x="567" y="2464"/>
              <a:ext cx="335" cy="173"/>
            </a:xfrm>
            <a:custGeom>
              <a:avLst/>
              <a:gdLst>
                <a:gd name="T0" fmla="*/ 0 w 335"/>
                <a:gd name="T1" fmla="*/ 166 h 173"/>
                <a:gd name="T2" fmla="*/ 58 w 335"/>
                <a:gd name="T3" fmla="*/ 173 h 173"/>
                <a:gd name="T4" fmla="*/ 297 w 335"/>
                <a:gd name="T5" fmla="*/ 32 h 173"/>
                <a:gd name="T6" fmla="*/ 289 w 335"/>
                <a:gd name="T7" fmla="*/ 8 h 173"/>
                <a:gd name="T8" fmla="*/ 223 w 335"/>
                <a:gd name="T9" fmla="*/ 26 h 173"/>
                <a:gd name="T10" fmla="*/ 0 w 335"/>
                <a:gd name="T11" fmla="*/ 166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gray">
            <a:xfrm>
              <a:off x="797" y="2401"/>
              <a:ext cx="367" cy="170"/>
            </a:xfrm>
            <a:custGeom>
              <a:avLst/>
              <a:gdLst>
                <a:gd name="T0" fmla="*/ 0 w 367"/>
                <a:gd name="T1" fmla="*/ 158 h 170"/>
                <a:gd name="T2" fmla="*/ 80 w 367"/>
                <a:gd name="T3" fmla="*/ 170 h 170"/>
                <a:gd name="T4" fmla="*/ 332 w 367"/>
                <a:gd name="T5" fmla="*/ 37 h 170"/>
                <a:gd name="T6" fmla="*/ 292 w 367"/>
                <a:gd name="T7" fmla="*/ 1 h 170"/>
                <a:gd name="T8" fmla="*/ 230 w 367"/>
                <a:gd name="T9" fmla="*/ 29 h 170"/>
                <a:gd name="T10" fmla="*/ 0 w 367"/>
                <a:gd name="T11" fmla="*/ 158 h 1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gray">
            <a:xfrm>
              <a:off x="1035" y="2504"/>
              <a:ext cx="307" cy="143"/>
            </a:xfrm>
            <a:custGeom>
              <a:avLst/>
              <a:gdLst>
                <a:gd name="T0" fmla="*/ 0 w 307"/>
                <a:gd name="T1" fmla="*/ 134 h 143"/>
                <a:gd name="T2" fmla="*/ 66 w 307"/>
                <a:gd name="T3" fmla="*/ 143 h 143"/>
                <a:gd name="T4" fmla="*/ 282 w 307"/>
                <a:gd name="T5" fmla="*/ 35 h 143"/>
                <a:gd name="T6" fmla="*/ 219 w 307"/>
                <a:gd name="T7" fmla="*/ 17 h 143"/>
                <a:gd name="T8" fmla="*/ 0 w 307"/>
                <a:gd name="T9" fmla="*/ 134 h 1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gray">
            <a:xfrm>
              <a:off x="482" y="2066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pFill/>
            <a:ln w="9525">
              <a:round/>
              <a:headEnd/>
              <a:tailEnd/>
            </a:ln>
            <a:effectLst/>
            <a:scene3d>
              <a:camera prst="legacyPerspectiveTopRight">
                <a:rot lat="0" lon="899999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  <a:contourClr>
                <a:srgbClr val="FF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sy="50000" rotWithShape="0">
                      <a:srgbClr val="1C1C1C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gray">
            <a:xfrm>
              <a:off x="698" y="1851"/>
              <a:ext cx="282" cy="716"/>
            </a:xfrm>
            <a:custGeom>
              <a:avLst/>
              <a:gdLst>
                <a:gd name="T0" fmla="*/ 130 w 224"/>
                <a:gd name="T1" fmla="*/ 127 h 569"/>
                <a:gd name="T2" fmla="*/ 93 w 224"/>
                <a:gd name="T3" fmla="*/ 63 h 569"/>
                <a:gd name="T4" fmla="*/ 152 w 224"/>
                <a:gd name="T5" fmla="*/ 1 h 569"/>
                <a:gd name="T6" fmla="*/ 215 w 224"/>
                <a:gd name="T7" fmla="*/ 65 h 569"/>
                <a:gd name="T8" fmla="*/ 170 w 224"/>
                <a:gd name="T9" fmla="*/ 127 h 569"/>
                <a:gd name="T10" fmla="*/ 169 w 224"/>
                <a:gd name="T11" fmla="*/ 156 h 569"/>
                <a:gd name="T12" fmla="*/ 263 w 224"/>
                <a:gd name="T13" fmla="*/ 182 h 569"/>
                <a:gd name="T14" fmla="*/ 278 w 224"/>
                <a:gd name="T15" fmla="*/ 257 h 569"/>
                <a:gd name="T16" fmla="*/ 274 w 224"/>
                <a:gd name="T17" fmla="*/ 404 h 569"/>
                <a:gd name="T18" fmla="*/ 263 w 224"/>
                <a:gd name="T19" fmla="*/ 459 h 569"/>
                <a:gd name="T20" fmla="*/ 247 w 224"/>
                <a:gd name="T21" fmla="*/ 388 h 569"/>
                <a:gd name="T22" fmla="*/ 235 w 224"/>
                <a:gd name="T23" fmla="*/ 254 h 569"/>
                <a:gd name="T24" fmla="*/ 214 w 224"/>
                <a:gd name="T25" fmla="*/ 404 h 569"/>
                <a:gd name="T26" fmla="*/ 181 w 224"/>
                <a:gd name="T27" fmla="*/ 716 h 569"/>
                <a:gd name="T28" fmla="*/ 98 w 224"/>
                <a:gd name="T29" fmla="*/ 711 h 569"/>
                <a:gd name="T30" fmla="*/ 63 w 224"/>
                <a:gd name="T31" fmla="*/ 409 h 569"/>
                <a:gd name="T32" fmla="*/ 42 w 224"/>
                <a:gd name="T33" fmla="*/ 262 h 569"/>
                <a:gd name="T34" fmla="*/ 31 w 224"/>
                <a:gd name="T35" fmla="*/ 390 h 569"/>
                <a:gd name="T36" fmla="*/ 15 w 224"/>
                <a:gd name="T37" fmla="*/ 459 h 569"/>
                <a:gd name="T38" fmla="*/ 1 w 224"/>
                <a:gd name="T39" fmla="*/ 384 h 569"/>
                <a:gd name="T40" fmla="*/ 9 w 224"/>
                <a:gd name="T41" fmla="*/ 232 h 569"/>
                <a:gd name="T42" fmla="*/ 29 w 224"/>
                <a:gd name="T43" fmla="*/ 176 h 569"/>
                <a:gd name="T44" fmla="*/ 128 w 224"/>
                <a:gd name="T45" fmla="*/ 156 h 569"/>
                <a:gd name="T46" fmla="*/ 130 w 224"/>
                <a:gd name="T47" fmla="*/ 127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pFill/>
            <a:ln w="9525">
              <a:round/>
              <a:headEnd/>
              <a:tailEnd/>
            </a:ln>
            <a:effectLst/>
            <a:scene3d>
              <a:camera prst="legacyPerspectiveTopRight">
                <a:rot lat="0" lon="899999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  <a:contourClr>
                <a:srgbClr val="FF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sy="50000" rotWithShape="0">
                      <a:srgbClr val="1C1C1C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gray">
            <a:xfrm>
              <a:off x="956" y="2078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pFill/>
            <a:ln w="9525">
              <a:round/>
              <a:headEnd/>
              <a:tailEnd/>
            </a:ln>
            <a:effectLst/>
            <a:scene3d>
              <a:camera prst="legacyPerspectiveTopRight">
                <a:rot lat="0" lon="899999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  <a:contourClr>
                <a:srgbClr val="FFFF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sy="50000" rotWithShape="0">
                      <a:srgbClr val="1C1C1C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en-US"/>
            </a:p>
          </p:txBody>
        </p:sp>
      </p:grpSp>
      <p:pic>
        <p:nvPicPr>
          <p:cNvPr id="52" name="Picture 5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78" y="3975608"/>
            <a:ext cx="4068993" cy="2580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894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65" y="3454244"/>
            <a:ext cx="5075582" cy="226608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1164" y="1300149"/>
            <a:ext cx="5054245" cy="2406251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  <a:sp3d>
            <a:bevelT w="31750"/>
            <a:bevelB w="31750"/>
          </a:sp3d>
        </p:spPr>
      </p:pic>
      <p:cxnSp>
        <p:nvCxnSpPr>
          <p:cNvPr id="12" name="Straight Connector 11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73347" y="220895"/>
            <a:ext cx="46381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Methodology:</a:t>
            </a: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black">
          <a:xfrm>
            <a:off x="46104" y="6108509"/>
            <a:ext cx="150058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problem</a:t>
            </a:r>
          </a:p>
        </p:txBody>
      </p:sp>
      <p:grpSp>
        <p:nvGrpSpPr>
          <p:cNvPr id="20" name="Group 15"/>
          <p:cNvGrpSpPr>
            <a:grpSpLocks/>
          </p:cNvGrpSpPr>
          <p:nvPr/>
        </p:nvGrpSpPr>
        <p:grpSpPr bwMode="auto">
          <a:xfrm>
            <a:off x="111430" y="5733858"/>
            <a:ext cx="1069043" cy="374652"/>
            <a:chOff x="406" y="980"/>
            <a:chExt cx="2330" cy="294"/>
          </a:xfrm>
        </p:grpSpPr>
        <p:sp>
          <p:nvSpPr>
            <p:cNvPr id="21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3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26" name="Group 15"/>
          <p:cNvGrpSpPr>
            <a:grpSpLocks/>
          </p:cNvGrpSpPr>
          <p:nvPr/>
        </p:nvGrpSpPr>
        <p:grpSpPr bwMode="auto">
          <a:xfrm>
            <a:off x="2695696" y="4411353"/>
            <a:ext cx="1080875" cy="366713"/>
            <a:chOff x="406" y="980"/>
            <a:chExt cx="2330" cy="294"/>
          </a:xfrm>
        </p:grpSpPr>
        <p:sp>
          <p:nvSpPr>
            <p:cNvPr id="27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8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9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0" name="Group 15"/>
          <p:cNvGrpSpPr>
            <a:grpSpLocks/>
          </p:cNvGrpSpPr>
          <p:nvPr/>
        </p:nvGrpSpPr>
        <p:grpSpPr bwMode="auto">
          <a:xfrm>
            <a:off x="4031163" y="3706400"/>
            <a:ext cx="1203117" cy="366713"/>
            <a:chOff x="406" y="980"/>
            <a:chExt cx="2330" cy="294"/>
          </a:xfrm>
        </p:grpSpPr>
        <p:sp>
          <p:nvSpPr>
            <p:cNvPr id="31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3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4" name="Group 15"/>
          <p:cNvGrpSpPr>
            <a:grpSpLocks/>
          </p:cNvGrpSpPr>
          <p:nvPr/>
        </p:nvGrpSpPr>
        <p:grpSpPr bwMode="auto">
          <a:xfrm>
            <a:off x="5338024" y="3018732"/>
            <a:ext cx="1064490" cy="366713"/>
            <a:chOff x="406" y="980"/>
            <a:chExt cx="2330" cy="294"/>
          </a:xfrm>
        </p:grpSpPr>
        <p:sp>
          <p:nvSpPr>
            <p:cNvPr id="35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7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8" name="Group 15"/>
          <p:cNvGrpSpPr>
            <a:grpSpLocks/>
          </p:cNvGrpSpPr>
          <p:nvPr/>
        </p:nvGrpSpPr>
        <p:grpSpPr bwMode="auto">
          <a:xfrm>
            <a:off x="6595759" y="2291318"/>
            <a:ext cx="1176864" cy="366713"/>
            <a:chOff x="406" y="980"/>
            <a:chExt cx="2330" cy="294"/>
          </a:xfrm>
        </p:grpSpPr>
        <p:sp>
          <p:nvSpPr>
            <p:cNvPr id="39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0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1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42" name="Group 15"/>
          <p:cNvGrpSpPr>
            <a:grpSpLocks/>
          </p:cNvGrpSpPr>
          <p:nvPr/>
        </p:nvGrpSpPr>
        <p:grpSpPr bwMode="auto">
          <a:xfrm>
            <a:off x="7908545" y="1591154"/>
            <a:ext cx="1176864" cy="366713"/>
            <a:chOff x="406" y="980"/>
            <a:chExt cx="2330" cy="294"/>
          </a:xfrm>
        </p:grpSpPr>
        <p:sp>
          <p:nvSpPr>
            <p:cNvPr id="43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5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46" name="Text Box 18"/>
          <p:cNvSpPr txBox="1">
            <a:spLocks noChangeArrowheads="1"/>
          </p:cNvSpPr>
          <p:nvPr/>
        </p:nvSpPr>
        <p:spPr bwMode="white">
          <a:xfrm>
            <a:off x="4099322" y="3689702"/>
            <a:ext cx="103804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4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7" name="Text Box 18"/>
          <p:cNvSpPr txBox="1">
            <a:spLocks noChangeArrowheads="1"/>
          </p:cNvSpPr>
          <p:nvPr/>
        </p:nvSpPr>
        <p:spPr bwMode="white">
          <a:xfrm>
            <a:off x="2792412" y="4384723"/>
            <a:ext cx="90094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3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8" name="Text Box 18"/>
          <p:cNvSpPr txBox="1">
            <a:spLocks noChangeArrowheads="1"/>
          </p:cNvSpPr>
          <p:nvPr/>
        </p:nvSpPr>
        <p:spPr bwMode="white">
          <a:xfrm>
            <a:off x="5393243" y="3002033"/>
            <a:ext cx="10092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5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9" name="Text Box 18"/>
          <p:cNvSpPr txBox="1">
            <a:spLocks noChangeArrowheads="1"/>
          </p:cNvSpPr>
          <p:nvPr/>
        </p:nvSpPr>
        <p:spPr bwMode="white">
          <a:xfrm>
            <a:off x="6679556" y="2257921"/>
            <a:ext cx="10092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6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50" name="Text Box 18"/>
          <p:cNvSpPr txBox="1">
            <a:spLocks noChangeArrowheads="1"/>
          </p:cNvSpPr>
          <p:nvPr/>
        </p:nvSpPr>
        <p:spPr bwMode="white">
          <a:xfrm>
            <a:off x="7967136" y="1576183"/>
            <a:ext cx="10092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94" y="3780129"/>
            <a:ext cx="914988" cy="14500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62" name="Text Box 18"/>
          <p:cNvSpPr txBox="1">
            <a:spLocks noChangeArrowheads="1"/>
          </p:cNvSpPr>
          <p:nvPr/>
        </p:nvSpPr>
        <p:spPr bwMode="white">
          <a:xfrm>
            <a:off x="178104" y="5708400"/>
            <a:ext cx="9367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grpSp>
        <p:nvGrpSpPr>
          <p:cNvPr id="63" name="Group 15"/>
          <p:cNvGrpSpPr>
            <a:grpSpLocks/>
          </p:cNvGrpSpPr>
          <p:nvPr/>
        </p:nvGrpSpPr>
        <p:grpSpPr bwMode="auto">
          <a:xfrm>
            <a:off x="1376605" y="5065020"/>
            <a:ext cx="1074305" cy="366713"/>
            <a:chOff x="406" y="980"/>
            <a:chExt cx="2330" cy="294"/>
          </a:xfrm>
        </p:grpSpPr>
        <p:sp>
          <p:nvSpPr>
            <p:cNvPr id="64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5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66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67" name="Text Box 18"/>
          <p:cNvSpPr txBox="1">
            <a:spLocks noChangeArrowheads="1"/>
          </p:cNvSpPr>
          <p:nvPr/>
        </p:nvSpPr>
        <p:spPr bwMode="white">
          <a:xfrm>
            <a:off x="1508549" y="5054064"/>
            <a:ext cx="8776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2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6685" y="3706401"/>
            <a:ext cx="839526" cy="878378"/>
          </a:xfrm>
          <a:prstGeom prst="rect">
            <a:avLst/>
          </a:prstGeom>
          <a:scene3d>
            <a:camera prst="obliqueTopLeft"/>
            <a:lightRig rig="threePt" dir="t"/>
          </a:scene3d>
        </p:spPr>
      </p:pic>
      <p:sp>
        <p:nvSpPr>
          <p:cNvPr id="70" name="Rectangle 21"/>
          <p:cNvSpPr>
            <a:spLocks noChangeArrowheads="1"/>
          </p:cNvSpPr>
          <p:nvPr/>
        </p:nvSpPr>
        <p:spPr bwMode="black">
          <a:xfrm>
            <a:off x="1259537" y="5454174"/>
            <a:ext cx="1500327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 of study area</a:t>
            </a:r>
          </a:p>
        </p:txBody>
      </p:sp>
      <p:sp>
        <p:nvSpPr>
          <p:cNvPr id="71" name="Rectangle 21"/>
          <p:cNvSpPr>
            <a:spLocks noChangeArrowheads="1"/>
          </p:cNvSpPr>
          <p:nvPr/>
        </p:nvSpPr>
        <p:spPr bwMode="black">
          <a:xfrm>
            <a:off x="2514298" y="4845304"/>
            <a:ext cx="166135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 the data related to the study area </a:t>
            </a:r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129" y="3002033"/>
            <a:ext cx="1097068" cy="10877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76" name="Rectangle 23"/>
          <p:cNvSpPr>
            <a:spLocks noChangeArrowheads="1"/>
          </p:cNvSpPr>
          <p:nvPr/>
        </p:nvSpPr>
        <p:spPr bwMode="black">
          <a:xfrm>
            <a:off x="3800409" y="4133584"/>
            <a:ext cx="1677424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wastewater loads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92719" y="1635166"/>
            <a:ext cx="1090329" cy="104855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392" y="1983586"/>
            <a:ext cx="1098972" cy="1456065"/>
          </a:xfrm>
          <a:prstGeom prst="rect">
            <a:avLst/>
          </a:prstGeom>
        </p:spPr>
      </p:pic>
      <p:sp>
        <p:nvSpPr>
          <p:cNvPr id="79" name="Rectangle 23"/>
          <p:cNvSpPr>
            <a:spLocks noChangeArrowheads="1"/>
          </p:cNvSpPr>
          <p:nvPr/>
        </p:nvSpPr>
        <p:spPr bwMode="black">
          <a:xfrm>
            <a:off x="5236470" y="3429217"/>
            <a:ext cx="1606582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analysis a wastewater collection network</a:t>
            </a:r>
          </a:p>
        </p:txBody>
      </p:sp>
      <p:sp>
        <p:nvSpPr>
          <p:cNvPr id="80" name="Rectangle 23"/>
          <p:cNvSpPr>
            <a:spLocks noChangeArrowheads="1"/>
          </p:cNvSpPr>
          <p:nvPr/>
        </p:nvSpPr>
        <p:spPr bwMode="black">
          <a:xfrm>
            <a:off x="6602830" y="2672133"/>
            <a:ext cx="140253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 the cost of a network</a:t>
            </a:r>
          </a:p>
        </p:txBody>
      </p:sp>
      <p:sp>
        <p:nvSpPr>
          <p:cNvPr id="81" name="Rectangle 23"/>
          <p:cNvSpPr>
            <a:spLocks noChangeArrowheads="1"/>
          </p:cNvSpPr>
          <p:nvPr/>
        </p:nvSpPr>
        <p:spPr bwMode="black">
          <a:xfrm>
            <a:off x="7791767" y="1981625"/>
            <a:ext cx="146107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 the results</a:t>
            </a:r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566" y="990337"/>
            <a:ext cx="924133" cy="10361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837" y="473704"/>
            <a:ext cx="1047433" cy="88031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6741709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04949" y="56606"/>
            <a:ext cx="7547639" cy="106680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Wastewater loads: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04949" y="1395549"/>
            <a:ext cx="8353697" cy="5105400"/>
          </a:xfrm>
        </p:spPr>
        <p:txBody>
          <a:bodyPr>
            <a:normAutofit/>
          </a:bodyPr>
          <a:lstStyle/>
          <a:p>
            <a:r>
              <a:rPr lang="en-US" sz="25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Wastewater load/parcel (L/day) = </a:t>
            </a:r>
          </a:p>
          <a:p>
            <a:pPr marL="0" indent="0">
              <a:buNone/>
            </a:pPr>
            <a:r>
              <a:rPr lang="en-US" sz="25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# of buildings/parcel (built + non built) х</a:t>
            </a:r>
          </a:p>
          <a:p>
            <a:pPr marL="0" indent="0">
              <a:buNone/>
            </a:pPr>
            <a:r>
              <a:rPr lang="en-US" sz="25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# of floors/building х</a:t>
            </a:r>
          </a:p>
          <a:p>
            <a:pPr marL="0" indent="0">
              <a:buNone/>
            </a:pPr>
            <a:r>
              <a:rPr lang="en-US" sz="25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# of families/floor х family size х </a:t>
            </a:r>
          </a:p>
          <a:p>
            <a:pPr marL="0" indent="0">
              <a:buNone/>
            </a:pPr>
            <a:r>
              <a:rPr lang="en-US" sz="25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consumption х</a:t>
            </a:r>
          </a:p>
          <a:p>
            <a:pPr marL="0" indent="0">
              <a:buNone/>
            </a:pPr>
            <a:r>
              <a:rPr lang="en-US" sz="25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percent of water that will transform to wastewater х</a:t>
            </a:r>
          </a:p>
          <a:p>
            <a:pPr marL="0" indent="0">
              <a:buNone/>
            </a:pPr>
            <a:r>
              <a:rPr lang="en-US" sz="25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Max. hourly factor  </a:t>
            </a:r>
          </a:p>
          <a:p>
            <a:pPr marL="0" indent="0">
              <a:buNone/>
            </a:pPr>
            <a:endParaRPr lang="en-US" sz="25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en-US" sz="25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 load/parcel (L/day) =</a:t>
            </a:r>
            <a:endParaRPr lang="ar-SA" sz="25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ar-SA" sz="25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</a:t>
            </a:r>
            <a:r>
              <a:rPr lang="en-US" sz="25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wastewater load + (0.05 х wastewater load)</a:t>
            </a:r>
          </a:p>
          <a:p>
            <a:endParaRPr lang="en-US" dirty="0"/>
          </a:p>
        </p:txBody>
      </p:sp>
      <p:sp>
        <p:nvSpPr>
          <p:cNvPr id="5" name="WordArt 20"/>
          <p:cNvSpPr>
            <a:spLocks noChangeArrowheads="1" noChangeShapeType="1" noTextEdit="1"/>
          </p:cNvSpPr>
          <p:nvPr/>
        </p:nvSpPr>
        <p:spPr bwMode="gray">
          <a:xfrm rot="1603720">
            <a:off x="6088968" y="1727281"/>
            <a:ext cx="2920045" cy="558221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 Black" panose="020B0A04020102020204" pitchFamily="34" charset="0"/>
              </a:rPr>
              <a:t>Sewer Network</a:t>
            </a:r>
          </a:p>
        </p:txBody>
      </p:sp>
    </p:spTree>
    <p:extLst>
      <p:ext uri="{BB962C8B-B14F-4D97-AF65-F5344CB8AC3E}">
        <p14:creationId xmlns:p14="http://schemas.microsoft.com/office/powerpoint/2010/main" val="3036433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/>
          <p:cNvSpPr>
            <a:spLocks noGrp="1" noChangeArrowheads="1"/>
          </p:cNvSpPr>
          <p:nvPr>
            <p:ph type="title"/>
          </p:nvPr>
        </p:nvSpPr>
        <p:spPr>
          <a:xfrm>
            <a:off x="378822" y="160338"/>
            <a:ext cx="6402977" cy="10668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Outline:</a:t>
            </a:r>
          </a:p>
        </p:txBody>
      </p:sp>
      <p:sp>
        <p:nvSpPr>
          <p:cNvPr id="13" name="Oval 2"/>
          <p:cNvSpPr>
            <a:spLocks noChangeArrowheads="1"/>
          </p:cNvSpPr>
          <p:nvPr/>
        </p:nvSpPr>
        <p:spPr bwMode="gray">
          <a:xfrm flipV="1">
            <a:off x="4042004" y="5665768"/>
            <a:ext cx="3393445" cy="75905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black">
          <a:xfrm>
            <a:off x="4515704" y="5760719"/>
            <a:ext cx="244604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3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SewerCAD</a:t>
            </a:r>
            <a:endParaRPr lang="en-US" altLang="en-US" sz="3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8612"/>
            <a:ext cx="3087007" cy="4659106"/>
          </a:xfrm>
          <a:prstGeom prst="rect">
            <a:avLst/>
          </a:prstGeom>
        </p:spPr>
      </p:pic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3082587" y="1483500"/>
            <a:ext cx="5181600" cy="4148416"/>
            <a:chOff x="723" y="1601"/>
            <a:chExt cx="1957" cy="2057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gray">
            <a:xfrm>
              <a:off x="2367" y="1601"/>
              <a:ext cx="85" cy="205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gray">
            <a:xfrm>
              <a:off x="940" y="1601"/>
              <a:ext cx="80" cy="205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gray">
            <a:xfrm>
              <a:off x="723" y="2049"/>
              <a:ext cx="1957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22353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buFont typeface="Wingdings" panose="05000000000000000000" pitchFamily="2" charset="2"/>
                <a:buNone/>
                <a:defRPr/>
              </a:pPr>
              <a:r>
                <a:rPr lang="en-US" alt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Objectives</a:t>
              </a:r>
              <a:r>
                <a:rPr lang="en-US" altLang="en-US" sz="2400" dirty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9" name="AutoShape 8"/>
            <p:cNvSpPr>
              <a:spLocks noChangeArrowheads="1"/>
            </p:cNvSpPr>
            <p:nvPr/>
          </p:nvSpPr>
          <p:spPr bwMode="gray">
            <a:xfrm>
              <a:off x="723" y="1721"/>
              <a:ext cx="1957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22353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buFont typeface="Wingdings" panose="05000000000000000000" pitchFamily="2" charset="2"/>
                <a:buNone/>
                <a:defRPr/>
              </a:pPr>
              <a:r>
                <a:rPr lang="en-US" altLang="en-US" sz="1600" dirty="0">
                  <a:solidFill>
                    <a:srgbClr val="000000"/>
                  </a:solidFill>
                </a:rPr>
                <a:t> </a:t>
              </a:r>
              <a:r>
                <a:rPr lang="en-US" alt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Introduction</a:t>
              </a:r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gray">
            <a:xfrm>
              <a:off x="723" y="2662"/>
              <a:ext cx="1957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22353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buFont typeface="Wingdings" panose="05000000000000000000" pitchFamily="2" charset="2"/>
                <a:buNone/>
                <a:defRPr/>
              </a:pPr>
              <a:r>
                <a:rPr lang="en-US" alt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Results</a:t>
              </a:r>
            </a:p>
          </p:txBody>
        </p:sp>
        <p:sp>
          <p:nvSpPr>
            <p:cNvPr id="11" name="AutoShape 10"/>
            <p:cNvSpPr>
              <a:spLocks noChangeArrowheads="1"/>
            </p:cNvSpPr>
            <p:nvPr/>
          </p:nvSpPr>
          <p:spPr bwMode="gray">
            <a:xfrm>
              <a:off x="723" y="2363"/>
              <a:ext cx="1957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22353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buFont typeface="Wingdings" panose="05000000000000000000" pitchFamily="2" charset="2"/>
                <a:buNone/>
                <a:defRPr/>
              </a:pPr>
              <a:r>
                <a:rPr lang="en-US" alt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Methodology</a:t>
              </a:r>
            </a:p>
          </p:txBody>
        </p:sp>
        <p:sp>
          <p:nvSpPr>
            <p:cNvPr id="12" name="AutoShape 11"/>
            <p:cNvSpPr>
              <a:spLocks noChangeArrowheads="1"/>
            </p:cNvSpPr>
            <p:nvPr/>
          </p:nvSpPr>
          <p:spPr bwMode="gray">
            <a:xfrm>
              <a:off x="723" y="2987"/>
              <a:ext cx="1957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22353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buFont typeface="Wingdings" panose="05000000000000000000" pitchFamily="2" charset="2"/>
                <a:buNone/>
                <a:defRPr/>
              </a:pPr>
              <a:r>
                <a:rPr lang="en-US" alt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Conclusions</a:t>
              </a:r>
            </a:p>
          </p:txBody>
        </p:sp>
      </p:grpSp>
      <p:cxnSp>
        <p:nvCxnSpPr>
          <p:cNvPr id="19" name="Straight Connector 18"/>
          <p:cNvCxnSpPr/>
          <p:nvPr/>
        </p:nvCxnSpPr>
        <p:spPr>
          <a:xfrm flipV="1">
            <a:off x="459662" y="1055769"/>
            <a:ext cx="7981405" cy="52252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AutoShape 11"/>
          <p:cNvSpPr>
            <a:spLocks noChangeArrowheads="1"/>
          </p:cNvSpPr>
          <p:nvPr/>
        </p:nvSpPr>
        <p:spPr bwMode="gray">
          <a:xfrm>
            <a:off x="3082587" y="4909466"/>
            <a:ext cx="5181600" cy="484015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2235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cap="rnd">
                <a:solidFill>
                  <a:schemeClr val="bg2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en-US" alt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819902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65" y="3454244"/>
            <a:ext cx="5075582" cy="226608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1164" y="1300149"/>
            <a:ext cx="5054245" cy="2406251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  <a:sp3d>
            <a:bevelT w="31750"/>
            <a:bevelB w="31750"/>
          </a:sp3d>
        </p:spPr>
      </p:pic>
      <p:cxnSp>
        <p:nvCxnSpPr>
          <p:cNvPr id="12" name="Straight Connector 11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73347" y="220895"/>
            <a:ext cx="46381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Methodology:</a:t>
            </a: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black">
          <a:xfrm>
            <a:off x="46104" y="6108509"/>
            <a:ext cx="150058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problem</a:t>
            </a:r>
          </a:p>
        </p:txBody>
      </p:sp>
      <p:grpSp>
        <p:nvGrpSpPr>
          <p:cNvPr id="20" name="Group 15"/>
          <p:cNvGrpSpPr>
            <a:grpSpLocks/>
          </p:cNvGrpSpPr>
          <p:nvPr/>
        </p:nvGrpSpPr>
        <p:grpSpPr bwMode="auto">
          <a:xfrm>
            <a:off x="111430" y="5733858"/>
            <a:ext cx="1069043" cy="374652"/>
            <a:chOff x="406" y="980"/>
            <a:chExt cx="2330" cy="294"/>
          </a:xfrm>
        </p:grpSpPr>
        <p:sp>
          <p:nvSpPr>
            <p:cNvPr id="21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3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26" name="Group 15"/>
          <p:cNvGrpSpPr>
            <a:grpSpLocks/>
          </p:cNvGrpSpPr>
          <p:nvPr/>
        </p:nvGrpSpPr>
        <p:grpSpPr bwMode="auto">
          <a:xfrm>
            <a:off x="2695696" y="4411353"/>
            <a:ext cx="1080875" cy="366713"/>
            <a:chOff x="406" y="980"/>
            <a:chExt cx="2330" cy="294"/>
          </a:xfrm>
        </p:grpSpPr>
        <p:sp>
          <p:nvSpPr>
            <p:cNvPr id="27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8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9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0" name="Group 15"/>
          <p:cNvGrpSpPr>
            <a:grpSpLocks/>
          </p:cNvGrpSpPr>
          <p:nvPr/>
        </p:nvGrpSpPr>
        <p:grpSpPr bwMode="auto">
          <a:xfrm>
            <a:off x="4031163" y="3706400"/>
            <a:ext cx="1203117" cy="366713"/>
            <a:chOff x="406" y="980"/>
            <a:chExt cx="2330" cy="294"/>
          </a:xfrm>
        </p:grpSpPr>
        <p:sp>
          <p:nvSpPr>
            <p:cNvPr id="31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3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4" name="Group 15"/>
          <p:cNvGrpSpPr>
            <a:grpSpLocks/>
          </p:cNvGrpSpPr>
          <p:nvPr/>
        </p:nvGrpSpPr>
        <p:grpSpPr bwMode="auto">
          <a:xfrm>
            <a:off x="5338024" y="3018732"/>
            <a:ext cx="1064490" cy="366713"/>
            <a:chOff x="406" y="980"/>
            <a:chExt cx="2330" cy="294"/>
          </a:xfrm>
        </p:grpSpPr>
        <p:sp>
          <p:nvSpPr>
            <p:cNvPr id="35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7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8" name="Group 15"/>
          <p:cNvGrpSpPr>
            <a:grpSpLocks/>
          </p:cNvGrpSpPr>
          <p:nvPr/>
        </p:nvGrpSpPr>
        <p:grpSpPr bwMode="auto">
          <a:xfrm>
            <a:off x="6595759" y="2291318"/>
            <a:ext cx="1176864" cy="366713"/>
            <a:chOff x="406" y="980"/>
            <a:chExt cx="2330" cy="294"/>
          </a:xfrm>
        </p:grpSpPr>
        <p:sp>
          <p:nvSpPr>
            <p:cNvPr id="39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0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1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42" name="Group 15"/>
          <p:cNvGrpSpPr>
            <a:grpSpLocks/>
          </p:cNvGrpSpPr>
          <p:nvPr/>
        </p:nvGrpSpPr>
        <p:grpSpPr bwMode="auto">
          <a:xfrm>
            <a:off x="7908545" y="1591154"/>
            <a:ext cx="1176864" cy="366713"/>
            <a:chOff x="406" y="980"/>
            <a:chExt cx="2330" cy="294"/>
          </a:xfrm>
        </p:grpSpPr>
        <p:sp>
          <p:nvSpPr>
            <p:cNvPr id="43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5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46" name="Text Box 18"/>
          <p:cNvSpPr txBox="1">
            <a:spLocks noChangeArrowheads="1"/>
          </p:cNvSpPr>
          <p:nvPr/>
        </p:nvSpPr>
        <p:spPr bwMode="white">
          <a:xfrm>
            <a:off x="4099322" y="3689702"/>
            <a:ext cx="103804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4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7" name="Text Box 18"/>
          <p:cNvSpPr txBox="1">
            <a:spLocks noChangeArrowheads="1"/>
          </p:cNvSpPr>
          <p:nvPr/>
        </p:nvSpPr>
        <p:spPr bwMode="white">
          <a:xfrm>
            <a:off x="2792412" y="4384723"/>
            <a:ext cx="90094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3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8" name="Text Box 18"/>
          <p:cNvSpPr txBox="1">
            <a:spLocks noChangeArrowheads="1"/>
          </p:cNvSpPr>
          <p:nvPr/>
        </p:nvSpPr>
        <p:spPr bwMode="white">
          <a:xfrm>
            <a:off x="5393243" y="3002033"/>
            <a:ext cx="10092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5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9" name="Text Box 18"/>
          <p:cNvSpPr txBox="1">
            <a:spLocks noChangeArrowheads="1"/>
          </p:cNvSpPr>
          <p:nvPr/>
        </p:nvSpPr>
        <p:spPr bwMode="white">
          <a:xfrm>
            <a:off x="6679556" y="2257921"/>
            <a:ext cx="10092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6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50" name="Text Box 18"/>
          <p:cNvSpPr txBox="1">
            <a:spLocks noChangeArrowheads="1"/>
          </p:cNvSpPr>
          <p:nvPr/>
        </p:nvSpPr>
        <p:spPr bwMode="white">
          <a:xfrm>
            <a:off x="7967136" y="1576183"/>
            <a:ext cx="10092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94" y="3780129"/>
            <a:ext cx="914988" cy="14500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62" name="Text Box 18"/>
          <p:cNvSpPr txBox="1">
            <a:spLocks noChangeArrowheads="1"/>
          </p:cNvSpPr>
          <p:nvPr/>
        </p:nvSpPr>
        <p:spPr bwMode="white">
          <a:xfrm>
            <a:off x="178104" y="5708400"/>
            <a:ext cx="9367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grpSp>
        <p:nvGrpSpPr>
          <p:cNvPr id="63" name="Group 15"/>
          <p:cNvGrpSpPr>
            <a:grpSpLocks/>
          </p:cNvGrpSpPr>
          <p:nvPr/>
        </p:nvGrpSpPr>
        <p:grpSpPr bwMode="auto">
          <a:xfrm>
            <a:off x="1376605" y="5065020"/>
            <a:ext cx="1074305" cy="366713"/>
            <a:chOff x="406" y="980"/>
            <a:chExt cx="2330" cy="294"/>
          </a:xfrm>
        </p:grpSpPr>
        <p:sp>
          <p:nvSpPr>
            <p:cNvPr id="64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5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66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67" name="Text Box 18"/>
          <p:cNvSpPr txBox="1">
            <a:spLocks noChangeArrowheads="1"/>
          </p:cNvSpPr>
          <p:nvPr/>
        </p:nvSpPr>
        <p:spPr bwMode="white">
          <a:xfrm>
            <a:off x="1508549" y="5054064"/>
            <a:ext cx="8776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2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6685" y="3706401"/>
            <a:ext cx="839526" cy="878378"/>
          </a:xfrm>
          <a:prstGeom prst="rect">
            <a:avLst/>
          </a:prstGeom>
          <a:scene3d>
            <a:camera prst="obliqueTopLeft"/>
            <a:lightRig rig="threePt" dir="t"/>
          </a:scene3d>
        </p:spPr>
      </p:pic>
      <p:sp>
        <p:nvSpPr>
          <p:cNvPr id="70" name="Rectangle 21"/>
          <p:cNvSpPr>
            <a:spLocks noChangeArrowheads="1"/>
          </p:cNvSpPr>
          <p:nvPr/>
        </p:nvSpPr>
        <p:spPr bwMode="black">
          <a:xfrm>
            <a:off x="1259537" y="5454174"/>
            <a:ext cx="1500327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 of study area</a:t>
            </a:r>
          </a:p>
        </p:txBody>
      </p:sp>
      <p:sp>
        <p:nvSpPr>
          <p:cNvPr id="71" name="Rectangle 21"/>
          <p:cNvSpPr>
            <a:spLocks noChangeArrowheads="1"/>
          </p:cNvSpPr>
          <p:nvPr/>
        </p:nvSpPr>
        <p:spPr bwMode="black">
          <a:xfrm>
            <a:off x="2514298" y="4845304"/>
            <a:ext cx="166135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 the data related to the study area </a:t>
            </a:r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129" y="3002033"/>
            <a:ext cx="1097068" cy="10877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76" name="Rectangle 23"/>
          <p:cNvSpPr>
            <a:spLocks noChangeArrowheads="1"/>
          </p:cNvSpPr>
          <p:nvPr/>
        </p:nvSpPr>
        <p:spPr bwMode="black">
          <a:xfrm>
            <a:off x="3800409" y="4133584"/>
            <a:ext cx="1677424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wastewater loads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92719" y="1635166"/>
            <a:ext cx="1090329" cy="104855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392" y="1983586"/>
            <a:ext cx="1098972" cy="1456065"/>
          </a:xfrm>
          <a:prstGeom prst="rect">
            <a:avLst/>
          </a:prstGeom>
        </p:spPr>
      </p:pic>
      <p:sp>
        <p:nvSpPr>
          <p:cNvPr id="79" name="Rectangle 23"/>
          <p:cNvSpPr>
            <a:spLocks noChangeArrowheads="1"/>
          </p:cNvSpPr>
          <p:nvPr/>
        </p:nvSpPr>
        <p:spPr bwMode="black">
          <a:xfrm>
            <a:off x="5236470" y="3429217"/>
            <a:ext cx="1606582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analysis a wastewater collection network</a:t>
            </a:r>
          </a:p>
        </p:txBody>
      </p:sp>
      <p:sp>
        <p:nvSpPr>
          <p:cNvPr id="80" name="Rectangle 23"/>
          <p:cNvSpPr>
            <a:spLocks noChangeArrowheads="1"/>
          </p:cNvSpPr>
          <p:nvPr/>
        </p:nvSpPr>
        <p:spPr bwMode="black">
          <a:xfrm>
            <a:off x="6602830" y="2672133"/>
            <a:ext cx="140253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 the cost of a network</a:t>
            </a:r>
          </a:p>
        </p:txBody>
      </p:sp>
      <p:sp>
        <p:nvSpPr>
          <p:cNvPr id="81" name="Rectangle 23"/>
          <p:cNvSpPr>
            <a:spLocks noChangeArrowheads="1"/>
          </p:cNvSpPr>
          <p:nvPr/>
        </p:nvSpPr>
        <p:spPr bwMode="black">
          <a:xfrm>
            <a:off x="7791767" y="1981625"/>
            <a:ext cx="146107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 the results</a:t>
            </a:r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566" y="990337"/>
            <a:ext cx="924133" cy="10361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837" y="473704"/>
            <a:ext cx="1047433" cy="88031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437902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04799" y="36739"/>
            <a:ext cx="7206343" cy="12192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and analysis </a:t>
            </a:r>
            <a:r>
              <a:rPr lang="en-US" altLang="en-US" sz="3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en-US" sz="3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wastewater Collection Network</a:t>
            </a:r>
            <a:r>
              <a:rPr lang="en-US" altLang="en-US" sz="3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altLang="en-US" sz="3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0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SewarCAD</a:t>
            </a:r>
            <a:endParaRPr lang="en-US" altLang="en-US" sz="3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WordArt 20"/>
          <p:cNvSpPr>
            <a:spLocks noChangeArrowheads="1" noChangeShapeType="1" noTextEdit="1"/>
          </p:cNvSpPr>
          <p:nvPr/>
        </p:nvSpPr>
        <p:spPr bwMode="gray">
          <a:xfrm rot="1603720">
            <a:off x="6088968" y="1727281"/>
            <a:ext cx="2920045" cy="558221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 Black" panose="020B0A04020102020204" pitchFamily="34" charset="0"/>
              </a:rPr>
              <a:t>Sewer Network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65" y="1689463"/>
            <a:ext cx="5926384" cy="42671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338" y="3213463"/>
            <a:ext cx="2743200" cy="27431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13193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65510" y="174682"/>
            <a:ext cx="7848600" cy="10668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information to </a:t>
            </a:r>
            <a:r>
              <a:rPr lang="en-US" altLang="en-US" sz="3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SewarCAD</a:t>
            </a:r>
            <a:r>
              <a:rPr lang="en-US" altLang="en-US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WordArt 4"/>
          <p:cNvSpPr>
            <a:spLocks noChangeArrowheads="1" noChangeShapeType="1" noTextEdit="1"/>
          </p:cNvSpPr>
          <p:nvPr/>
        </p:nvSpPr>
        <p:spPr bwMode="gray">
          <a:xfrm rot="1754387">
            <a:off x="6409712" y="1861805"/>
            <a:ext cx="2769475" cy="44692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Sewer Network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798503"/>
            <a:ext cx="6248399" cy="23162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39" y="4267200"/>
            <a:ext cx="6233159" cy="228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black">
          <a:xfrm>
            <a:off x="398213" y="1178701"/>
            <a:ext cx="6078784" cy="574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Constraints information</a:t>
            </a:r>
          </a:p>
        </p:txBody>
      </p:sp>
    </p:spTree>
    <p:extLst>
      <p:ext uri="{BB962C8B-B14F-4D97-AF65-F5344CB8AC3E}">
        <p14:creationId xmlns:p14="http://schemas.microsoft.com/office/powerpoint/2010/main" val="40313117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WordArt 4"/>
          <p:cNvSpPr>
            <a:spLocks noChangeArrowheads="1" noChangeShapeType="1" noTextEdit="1"/>
          </p:cNvSpPr>
          <p:nvPr/>
        </p:nvSpPr>
        <p:spPr bwMode="gray">
          <a:xfrm rot="1245676">
            <a:off x="6051669" y="629046"/>
            <a:ext cx="3114675" cy="444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Sewer Network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67" y="1308463"/>
            <a:ext cx="6553200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67" y="4109575"/>
            <a:ext cx="6553200" cy="2524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Curved Up Arrow 12"/>
          <p:cNvSpPr/>
          <p:nvPr/>
        </p:nvSpPr>
        <p:spPr bwMode="auto">
          <a:xfrm>
            <a:off x="4674325" y="6117771"/>
            <a:ext cx="1066800" cy="400594"/>
          </a:xfrm>
          <a:prstGeom prst="curvedUp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Left Arrow 14"/>
          <p:cNvSpPr/>
          <p:nvPr/>
        </p:nvSpPr>
        <p:spPr bwMode="auto">
          <a:xfrm>
            <a:off x="3227070" y="3006416"/>
            <a:ext cx="609600" cy="160238"/>
          </a:xfrm>
          <a:prstGeom prst="lef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Left Arrow 15"/>
          <p:cNvSpPr/>
          <p:nvPr/>
        </p:nvSpPr>
        <p:spPr bwMode="auto">
          <a:xfrm>
            <a:off x="3227070" y="3338648"/>
            <a:ext cx="609600" cy="160238"/>
          </a:xfrm>
          <a:prstGeom prst="lef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7951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783771" y="1157152"/>
            <a:ext cx="4114800" cy="762000"/>
          </a:xfrm>
        </p:spPr>
        <p:txBody>
          <a:bodyPr>
            <a:normAutofit/>
          </a:bodyPr>
          <a:lstStyle/>
          <a:p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Manholes information:</a:t>
            </a:r>
          </a:p>
        </p:txBody>
      </p:sp>
      <p:sp>
        <p:nvSpPr>
          <p:cNvPr id="4" name="WordArt 4"/>
          <p:cNvSpPr>
            <a:spLocks noChangeArrowheads="1" noChangeShapeType="1" noTextEdit="1"/>
          </p:cNvSpPr>
          <p:nvPr/>
        </p:nvSpPr>
        <p:spPr bwMode="gray">
          <a:xfrm rot="1693592">
            <a:off x="6078867" y="1802887"/>
            <a:ext cx="3114675" cy="57361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Sewer Network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43" y="1952898"/>
            <a:ext cx="3200400" cy="4572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Left Arrow 5"/>
          <p:cNvSpPr/>
          <p:nvPr/>
        </p:nvSpPr>
        <p:spPr bwMode="auto">
          <a:xfrm>
            <a:off x="3850277" y="2882537"/>
            <a:ext cx="990600" cy="304800"/>
          </a:xfrm>
          <a:prstGeom prst="lef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>
            <a:off x="1145177" y="2908663"/>
            <a:ext cx="919843" cy="27867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8226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61307" y="1178433"/>
            <a:ext cx="4114800" cy="685800"/>
          </a:xfrm>
        </p:spPr>
        <p:txBody>
          <a:bodyPr>
            <a:normAutofit/>
          </a:bodyPr>
          <a:lstStyle/>
          <a:p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Conduits information: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57" y="1981200"/>
            <a:ext cx="4229100" cy="4591050"/>
          </a:xfrm>
          <a:prstGeom prst="rect">
            <a:avLst/>
          </a:prstGeom>
        </p:spPr>
      </p:pic>
      <p:sp>
        <p:nvSpPr>
          <p:cNvPr id="7" name="WordArt 4"/>
          <p:cNvSpPr>
            <a:spLocks noChangeArrowheads="1" noChangeShapeType="1" noTextEdit="1"/>
          </p:cNvSpPr>
          <p:nvPr/>
        </p:nvSpPr>
        <p:spPr bwMode="gray">
          <a:xfrm rot="1599162">
            <a:off x="6034325" y="1772379"/>
            <a:ext cx="3114675" cy="50163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Sewer Network</a:t>
            </a:r>
          </a:p>
        </p:txBody>
      </p:sp>
      <p:sp>
        <p:nvSpPr>
          <p:cNvPr id="8" name="Left Arrow 7"/>
          <p:cNvSpPr/>
          <p:nvPr/>
        </p:nvSpPr>
        <p:spPr bwMode="auto">
          <a:xfrm>
            <a:off x="4718957" y="2667000"/>
            <a:ext cx="1218112" cy="228600"/>
          </a:xfrm>
          <a:prstGeom prst="lef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4191000" y="2667000"/>
            <a:ext cx="527957" cy="230777"/>
          </a:xfrm>
          <a:prstGeom prst="ellipse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noFill/>
              <a:effectLst/>
              <a:latin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276600" y="2667000"/>
            <a:ext cx="800100" cy="228600"/>
          </a:xfrm>
          <a:prstGeom prst="ellipse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476500" y="2667000"/>
            <a:ext cx="800100" cy="228600"/>
          </a:xfrm>
          <a:prstGeom prst="ellipse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700349" y="2667000"/>
            <a:ext cx="800100" cy="228600"/>
          </a:xfrm>
          <a:prstGeom prst="ellipse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9294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198"/>
            <a:ext cx="6466114" cy="10668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information to </a:t>
            </a:r>
            <a:r>
              <a:rPr lang="en-US" altLang="en-US" sz="3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SewarCAD</a:t>
            </a:r>
            <a:endParaRPr lang="en-US" altLang="en-US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gray">
          <a:xfrm>
            <a:off x="402772" y="1191039"/>
            <a:ext cx="466344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dirty="0">
                <a:solidFill>
                  <a:schemeClr val="tx1"/>
                </a:solidFill>
              </a:rPr>
              <a:t>    </a:t>
            </a:r>
            <a:r>
              <a:rPr lang="en-US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 steady state calculation type and then press run.</a:t>
            </a:r>
          </a:p>
        </p:txBody>
      </p:sp>
      <p:sp>
        <p:nvSpPr>
          <p:cNvPr id="8" name="WordArt 4"/>
          <p:cNvSpPr>
            <a:spLocks noChangeArrowheads="1" noChangeShapeType="1" noTextEdit="1"/>
          </p:cNvSpPr>
          <p:nvPr/>
        </p:nvSpPr>
        <p:spPr bwMode="gray">
          <a:xfrm rot="1756113">
            <a:off x="6210518" y="1884954"/>
            <a:ext cx="2986076" cy="56456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Sewer Network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1" y="2264952"/>
            <a:ext cx="3409950" cy="4381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Left Arrow 9"/>
          <p:cNvSpPr/>
          <p:nvPr/>
        </p:nvSpPr>
        <p:spPr bwMode="auto">
          <a:xfrm>
            <a:off x="3265714" y="5242560"/>
            <a:ext cx="1447800" cy="228600"/>
          </a:xfrm>
          <a:prstGeom prst="lef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9092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65" y="3454244"/>
            <a:ext cx="5075582" cy="226608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1164" y="1300149"/>
            <a:ext cx="5054245" cy="2406251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  <a:sp3d>
            <a:bevelT w="31750"/>
            <a:bevelB w="31750"/>
          </a:sp3d>
        </p:spPr>
      </p:pic>
      <p:cxnSp>
        <p:nvCxnSpPr>
          <p:cNvPr id="12" name="Straight Connector 11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73347" y="220895"/>
            <a:ext cx="46381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Methodology:</a:t>
            </a: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black">
          <a:xfrm>
            <a:off x="46104" y="6108509"/>
            <a:ext cx="150058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problem</a:t>
            </a:r>
          </a:p>
        </p:txBody>
      </p:sp>
      <p:grpSp>
        <p:nvGrpSpPr>
          <p:cNvPr id="20" name="Group 15"/>
          <p:cNvGrpSpPr>
            <a:grpSpLocks/>
          </p:cNvGrpSpPr>
          <p:nvPr/>
        </p:nvGrpSpPr>
        <p:grpSpPr bwMode="auto">
          <a:xfrm>
            <a:off x="111430" y="5733858"/>
            <a:ext cx="1069043" cy="374652"/>
            <a:chOff x="406" y="980"/>
            <a:chExt cx="2330" cy="294"/>
          </a:xfrm>
        </p:grpSpPr>
        <p:sp>
          <p:nvSpPr>
            <p:cNvPr id="21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3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26" name="Group 15"/>
          <p:cNvGrpSpPr>
            <a:grpSpLocks/>
          </p:cNvGrpSpPr>
          <p:nvPr/>
        </p:nvGrpSpPr>
        <p:grpSpPr bwMode="auto">
          <a:xfrm>
            <a:off x="2695696" y="4411353"/>
            <a:ext cx="1080875" cy="366713"/>
            <a:chOff x="406" y="980"/>
            <a:chExt cx="2330" cy="294"/>
          </a:xfrm>
        </p:grpSpPr>
        <p:sp>
          <p:nvSpPr>
            <p:cNvPr id="27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8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9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0" name="Group 15"/>
          <p:cNvGrpSpPr>
            <a:grpSpLocks/>
          </p:cNvGrpSpPr>
          <p:nvPr/>
        </p:nvGrpSpPr>
        <p:grpSpPr bwMode="auto">
          <a:xfrm>
            <a:off x="4031163" y="3706400"/>
            <a:ext cx="1203117" cy="366713"/>
            <a:chOff x="406" y="980"/>
            <a:chExt cx="2330" cy="294"/>
          </a:xfrm>
        </p:grpSpPr>
        <p:sp>
          <p:nvSpPr>
            <p:cNvPr id="31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3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4" name="Group 15"/>
          <p:cNvGrpSpPr>
            <a:grpSpLocks/>
          </p:cNvGrpSpPr>
          <p:nvPr/>
        </p:nvGrpSpPr>
        <p:grpSpPr bwMode="auto">
          <a:xfrm>
            <a:off x="5338024" y="3018732"/>
            <a:ext cx="1064490" cy="366713"/>
            <a:chOff x="406" y="980"/>
            <a:chExt cx="2330" cy="294"/>
          </a:xfrm>
        </p:grpSpPr>
        <p:sp>
          <p:nvSpPr>
            <p:cNvPr id="35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7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8" name="Group 15"/>
          <p:cNvGrpSpPr>
            <a:grpSpLocks/>
          </p:cNvGrpSpPr>
          <p:nvPr/>
        </p:nvGrpSpPr>
        <p:grpSpPr bwMode="auto">
          <a:xfrm>
            <a:off x="6595759" y="2291318"/>
            <a:ext cx="1176864" cy="366713"/>
            <a:chOff x="406" y="980"/>
            <a:chExt cx="2330" cy="294"/>
          </a:xfrm>
        </p:grpSpPr>
        <p:sp>
          <p:nvSpPr>
            <p:cNvPr id="39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0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1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42" name="Group 15"/>
          <p:cNvGrpSpPr>
            <a:grpSpLocks/>
          </p:cNvGrpSpPr>
          <p:nvPr/>
        </p:nvGrpSpPr>
        <p:grpSpPr bwMode="auto">
          <a:xfrm>
            <a:off x="7908545" y="1591154"/>
            <a:ext cx="1176864" cy="366713"/>
            <a:chOff x="406" y="980"/>
            <a:chExt cx="2330" cy="294"/>
          </a:xfrm>
        </p:grpSpPr>
        <p:sp>
          <p:nvSpPr>
            <p:cNvPr id="43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5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46" name="Text Box 18"/>
          <p:cNvSpPr txBox="1">
            <a:spLocks noChangeArrowheads="1"/>
          </p:cNvSpPr>
          <p:nvPr/>
        </p:nvSpPr>
        <p:spPr bwMode="white">
          <a:xfrm>
            <a:off x="4099322" y="3689702"/>
            <a:ext cx="103804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4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7" name="Text Box 18"/>
          <p:cNvSpPr txBox="1">
            <a:spLocks noChangeArrowheads="1"/>
          </p:cNvSpPr>
          <p:nvPr/>
        </p:nvSpPr>
        <p:spPr bwMode="white">
          <a:xfrm>
            <a:off x="2792412" y="4384723"/>
            <a:ext cx="90094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3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8" name="Text Box 18"/>
          <p:cNvSpPr txBox="1">
            <a:spLocks noChangeArrowheads="1"/>
          </p:cNvSpPr>
          <p:nvPr/>
        </p:nvSpPr>
        <p:spPr bwMode="white">
          <a:xfrm>
            <a:off x="5393243" y="3002033"/>
            <a:ext cx="10092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5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9" name="Text Box 18"/>
          <p:cNvSpPr txBox="1">
            <a:spLocks noChangeArrowheads="1"/>
          </p:cNvSpPr>
          <p:nvPr/>
        </p:nvSpPr>
        <p:spPr bwMode="white">
          <a:xfrm>
            <a:off x="6679556" y="2257921"/>
            <a:ext cx="10092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6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50" name="Text Box 18"/>
          <p:cNvSpPr txBox="1">
            <a:spLocks noChangeArrowheads="1"/>
          </p:cNvSpPr>
          <p:nvPr/>
        </p:nvSpPr>
        <p:spPr bwMode="white">
          <a:xfrm>
            <a:off x="7967136" y="1576183"/>
            <a:ext cx="10092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94" y="3780129"/>
            <a:ext cx="914988" cy="14500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62" name="Text Box 18"/>
          <p:cNvSpPr txBox="1">
            <a:spLocks noChangeArrowheads="1"/>
          </p:cNvSpPr>
          <p:nvPr/>
        </p:nvSpPr>
        <p:spPr bwMode="white">
          <a:xfrm>
            <a:off x="178104" y="5708400"/>
            <a:ext cx="9367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grpSp>
        <p:nvGrpSpPr>
          <p:cNvPr id="63" name="Group 15"/>
          <p:cNvGrpSpPr>
            <a:grpSpLocks/>
          </p:cNvGrpSpPr>
          <p:nvPr/>
        </p:nvGrpSpPr>
        <p:grpSpPr bwMode="auto">
          <a:xfrm>
            <a:off x="1376605" y="5065020"/>
            <a:ext cx="1074305" cy="366713"/>
            <a:chOff x="406" y="980"/>
            <a:chExt cx="2330" cy="294"/>
          </a:xfrm>
        </p:grpSpPr>
        <p:sp>
          <p:nvSpPr>
            <p:cNvPr id="64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5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66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67" name="Text Box 18"/>
          <p:cNvSpPr txBox="1">
            <a:spLocks noChangeArrowheads="1"/>
          </p:cNvSpPr>
          <p:nvPr/>
        </p:nvSpPr>
        <p:spPr bwMode="white">
          <a:xfrm>
            <a:off x="1508549" y="5054064"/>
            <a:ext cx="8776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2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6685" y="3706401"/>
            <a:ext cx="839526" cy="878378"/>
          </a:xfrm>
          <a:prstGeom prst="rect">
            <a:avLst/>
          </a:prstGeom>
          <a:scene3d>
            <a:camera prst="obliqueTopLeft"/>
            <a:lightRig rig="threePt" dir="t"/>
          </a:scene3d>
        </p:spPr>
      </p:pic>
      <p:sp>
        <p:nvSpPr>
          <p:cNvPr id="70" name="Rectangle 21"/>
          <p:cNvSpPr>
            <a:spLocks noChangeArrowheads="1"/>
          </p:cNvSpPr>
          <p:nvPr/>
        </p:nvSpPr>
        <p:spPr bwMode="black">
          <a:xfrm>
            <a:off x="1259537" y="5454174"/>
            <a:ext cx="1500327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 of study area</a:t>
            </a:r>
          </a:p>
        </p:txBody>
      </p:sp>
      <p:sp>
        <p:nvSpPr>
          <p:cNvPr id="71" name="Rectangle 21"/>
          <p:cNvSpPr>
            <a:spLocks noChangeArrowheads="1"/>
          </p:cNvSpPr>
          <p:nvPr/>
        </p:nvSpPr>
        <p:spPr bwMode="black">
          <a:xfrm>
            <a:off x="2514298" y="4845304"/>
            <a:ext cx="166135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 the data related to the study area </a:t>
            </a:r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129" y="3002033"/>
            <a:ext cx="1097068" cy="10877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76" name="Rectangle 23"/>
          <p:cNvSpPr>
            <a:spLocks noChangeArrowheads="1"/>
          </p:cNvSpPr>
          <p:nvPr/>
        </p:nvSpPr>
        <p:spPr bwMode="black">
          <a:xfrm>
            <a:off x="3800409" y="4133584"/>
            <a:ext cx="1677424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wastewater loads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92719" y="1635166"/>
            <a:ext cx="1090329" cy="104855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392" y="1983586"/>
            <a:ext cx="1098972" cy="1456065"/>
          </a:xfrm>
          <a:prstGeom prst="rect">
            <a:avLst/>
          </a:prstGeom>
        </p:spPr>
      </p:pic>
      <p:sp>
        <p:nvSpPr>
          <p:cNvPr id="79" name="Rectangle 23"/>
          <p:cNvSpPr>
            <a:spLocks noChangeArrowheads="1"/>
          </p:cNvSpPr>
          <p:nvPr/>
        </p:nvSpPr>
        <p:spPr bwMode="black">
          <a:xfrm>
            <a:off x="5236470" y="3429217"/>
            <a:ext cx="1606582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analysis a wastewater collection network</a:t>
            </a:r>
          </a:p>
        </p:txBody>
      </p:sp>
      <p:sp>
        <p:nvSpPr>
          <p:cNvPr id="80" name="Rectangle 23"/>
          <p:cNvSpPr>
            <a:spLocks noChangeArrowheads="1"/>
          </p:cNvSpPr>
          <p:nvPr/>
        </p:nvSpPr>
        <p:spPr bwMode="black">
          <a:xfrm>
            <a:off x="6602830" y="2672133"/>
            <a:ext cx="140253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 the cost of a network</a:t>
            </a:r>
          </a:p>
        </p:txBody>
      </p:sp>
      <p:sp>
        <p:nvSpPr>
          <p:cNvPr id="81" name="Rectangle 23"/>
          <p:cNvSpPr>
            <a:spLocks noChangeArrowheads="1"/>
          </p:cNvSpPr>
          <p:nvPr/>
        </p:nvSpPr>
        <p:spPr bwMode="black">
          <a:xfrm>
            <a:off x="7791767" y="1981625"/>
            <a:ext cx="146107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 the results</a:t>
            </a:r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566" y="990337"/>
            <a:ext cx="924133" cy="10361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837" y="473704"/>
            <a:ext cx="1047433" cy="88031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42601520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2522" y="26504"/>
            <a:ext cx="8640417" cy="1140310"/>
          </a:xfrm>
        </p:spPr>
        <p:txBody>
          <a:bodyPr>
            <a:normAutofit/>
          </a:bodyPr>
          <a:lstStyle/>
          <a:p>
            <a:r>
              <a:rPr lang="en-US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Elements to calculate the cost: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813"/>
            <a:ext cx="9144000" cy="5691187"/>
          </a:xfrm>
        </p:spPr>
      </p:pic>
      <p:cxnSp>
        <p:nvCxnSpPr>
          <p:cNvPr id="6" name="Straight Connector 5"/>
          <p:cNvCxnSpPr/>
          <p:nvPr/>
        </p:nvCxnSpPr>
        <p:spPr>
          <a:xfrm flipV="1">
            <a:off x="272427" y="967915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10524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03255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400" y="4817678"/>
            <a:ext cx="2445583" cy="1881810"/>
          </a:xfrm>
          <a:prstGeom prst="ellipse">
            <a:avLst/>
          </a:prstGeom>
          <a:ln w="63500" cap="rnd">
            <a:solidFill>
              <a:schemeClr val="accent5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17" name="Curved Connector 16"/>
          <p:cNvCxnSpPr/>
          <p:nvPr/>
        </p:nvCxnSpPr>
        <p:spPr>
          <a:xfrm rot="10800000" flipV="1">
            <a:off x="6957391" y="4215810"/>
            <a:ext cx="966578" cy="694224"/>
          </a:xfrm>
          <a:prstGeom prst="curvedConnector3">
            <a:avLst/>
          </a:prstGeom>
          <a:ln w="762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8" name="Curved Connector 47"/>
          <p:cNvCxnSpPr/>
          <p:nvPr/>
        </p:nvCxnSpPr>
        <p:spPr>
          <a:xfrm>
            <a:off x="6003238" y="1623375"/>
            <a:ext cx="801754" cy="561633"/>
          </a:xfrm>
          <a:prstGeom prst="curvedConnector3">
            <a:avLst/>
          </a:prstGeom>
          <a:ln w="762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61" name="Picture 6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0" y="0"/>
            <a:ext cx="2793453" cy="27973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001" y="2253661"/>
            <a:ext cx="4231999" cy="1962150"/>
          </a:xfrm>
          <a:prstGeom prst="ellipse">
            <a:avLst/>
          </a:prstGeom>
          <a:ln w="63500" cap="rnd">
            <a:solidFill>
              <a:schemeClr val="accent5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664" y="90540"/>
            <a:ext cx="3222710" cy="1991570"/>
          </a:xfrm>
          <a:prstGeom prst="ellipse">
            <a:avLst/>
          </a:prstGeom>
          <a:ln w="63500" cap="rnd">
            <a:solidFill>
              <a:schemeClr val="accent5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60" y="2935868"/>
            <a:ext cx="2254424" cy="1881810"/>
          </a:xfrm>
          <a:prstGeom prst="ellipse">
            <a:avLst/>
          </a:prstGeom>
          <a:ln w="63500" cap="rnd">
            <a:solidFill>
              <a:schemeClr val="accent5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835" y="4910034"/>
            <a:ext cx="2537792" cy="1947966"/>
          </a:xfrm>
          <a:prstGeom prst="ellipse">
            <a:avLst/>
          </a:prstGeom>
          <a:ln w="63500" cap="rnd">
            <a:solidFill>
              <a:schemeClr val="accent5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0" name="Left Arrow 79"/>
          <p:cNvSpPr/>
          <p:nvPr/>
        </p:nvSpPr>
        <p:spPr>
          <a:xfrm>
            <a:off x="4057312" y="5791200"/>
            <a:ext cx="973088" cy="265043"/>
          </a:xfrm>
          <a:prstGeom prst="lef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Curved Connector 84"/>
          <p:cNvCxnSpPr/>
          <p:nvPr/>
        </p:nvCxnSpPr>
        <p:spPr>
          <a:xfrm rot="16200000" flipV="1">
            <a:off x="456934" y="5057027"/>
            <a:ext cx="1238566" cy="759868"/>
          </a:xfrm>
          <a:prstGeom prst="curvedConnector3">
            <a:avLst/>
          </a:prstGeom>
          <a:ln w="762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698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479633"/>
              </p:ext>
            </p:extLst>
          </p:nvPr>
        </p:nvGraphicFramePr>
        <p:xfrm>
          <a:off x="435334" y="2449673"/>
          <a:ext cx="3869635" cy="4255930"/>
        </p:xfrm>
        <a:graphic>
          <a:graphicData uri="http://schemas.openxmlformats.org/drawingml/2006/table">
            <a:tbl>
              <a:tblPr firstRow="1" firstCol="1" bandRow="1"/>
              <a:tblGrid>
                <a:gridCol w="1212605">
                  <a:extLst>
                    <a:ext uri="{9D8B030D-6E8A-4147-A177-3AD203B41FA5}">
                      <a16:colId xmlns:a16="http://schemas.microsoft.com/office/drawing/2014/main" val="196424684"/>
                    </a:ext>
                  </a:extLst>
                </a:gridCol>
                <a:gridCol w="1159107">
                  <a:extLst>
                    <a:ext uri="{9D8B030D-6E8A-4147-A177-3AD203B41FA5}">
                      <a16:colId xmlns:a16="http://schemas.microsoft.com/office/drawing/2014/main" val="1818414470"/>
                    </a:ext>
                  </a:extLst>
                </a:gridCol>
                <a:gridCol w="1497923">
                  <a:extLst>
                    <a:ext uri="{9D8B030D-6E8A-4147-A177-3AD203B41FA5}">
                      <a16:colId xmlns:a16="http://schemas.microsoft.com/office/drawing/2014/main" val="1113953826"/>
                    </a:ext>
                  </a:extLst>
                </a:gridCol>
              </a:tblGrid>
              <a:tr h="7410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Diameter(in)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Intervals(m)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Unit Price ($)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711295"/>
                  </a:ext>
                </a:extLst>
              </a:tr>
              <a:tr h="4393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8"</a:t>
                      </a:r>
                      <a:endParaRPr lang="en-US" sz="15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up to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748944"/>
                  </a:ext>
                </a:extLst>
              </a:tr>
              <a:tr h="439363">
                <a:tc>
                  <a:txBody>
                    <a:bodyPr/>
                    <a:lstStyle/>
                    <a:p>
                      <a:endParaRPr lang="en-US" sz="15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up to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910355"/>
                  </a:ext>
                </a:extLst>
              </a:tr>
              <a:tr h="439363">
                <a:tc>
                  <a:txBody>
                    <a:bodyPr/>
                    <a:lstStyle/>
                    <a:p>
                      <a:endParaRPr lang="en-US" sz="15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up to 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623816"/>
                  </a:ext>
                </a:extLst>
              </a:tr>
              <a:tr h="4393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10"</a:t>
                      </a:r>
                      <a:endParaRPr lang="en-US" sz="15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up to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6679837"/>
                  </a:ext>
                </a:extLst>
              </a:tr>
              <a:tr h="439363">
                <a:tc>
                  <a:txBody>
                    <a:bodyPr/>
                    <a:lstStyle/>
                    <a:p>
                      <a:endParaRPr lang="en-US" sz="15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up to 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8512927"/>
                  </a:ext>
                </a:extLst>
              </a:tr>
              <a:tr h="4393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12"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up to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7802555"/>
                  </a:ext>
                </a:extLst>
              </a:tr>
              <a:tr h="439363">
                <a:tc>
                  <a:txBody>
                    <a:bodyPr/>
                    <a:lstStyle/>
                    <a:p>
                      <a:endParaRPr lang="en-US" sz="15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up to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7576076"/>
                  </a:ext>
                </a:extLst>
              </a:tr>
              <a:tr h="439363">
                <a:tc>
                  <a:txBody>
                    <a:bodyPr/>
                    <a:lstStyle/>
                    <a:p>
                      <a:endParaRPr lang="en-US" sz="15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up to 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0372804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351182" y="1774114"/>
            <a:ext cx="4061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Cost / Excavation Depth for Different Diameters 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65043" y="263631"/>
            <a:ext cx="8640418" cy="1052857"/>
          </a:xfrm>
        </p:spPr>
        <p:txBody>
          <a:bodyPr>
            <a:normAutofit/>
          </a:bodyPr>
          <a:lstStyle/>
          <a:p>
            <a:r>
              <a:rPr lang="en-US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Assumptions to calculate cost of excavation: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51182" y="1179453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783" y="1316487"/>
            <a:ext cx="4253947" cy="5389115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5508778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1"/>
          <p:cNvSpPr txBox="1">
            <a:spLocks/>
          </p:cNvSpPr>
          <p:nvPr/>
        </p:nvSpPr>
        <p:spPr>
          <a:xfrm>
            <a:off x="265043" y="263631"/>
            <a:ext cx="8640418" cy="10528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Assumptions to calculate cost of pipes: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265043" y="1174249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30917"/>
              </p:ext>
            </p:extLst>
          </p:nvPr>
        </p:nvGraphicFramePr>
        <p:xfrm>
          <a:off x="715618" y="2584175"/>
          <a:ext cx="3273286" cy="2491410"/>
        </p:xfrm>
        <a:graphic>
          <a:graphicData uri="http://schemas.openxmlformats.org/drawingml/2006/table">
            <a:tbl>
              <a:tblPr firstRow="1" firstCol="1" bandRow="1"/>
              <a:tblGrid>
                <a:gridCol w="1915075">
                  <a:extLst>
                    <a:ext uri="{9D8B030D-6E8A-4147-A177-3AD203B41FA5}">
                      <a16:colId xmlns:a16="http://schemas.microsoft.com/office/drawing/2014/main" val="293413537"/>
                    </a:ext>
                  </a:extLst>
                </a:gridCol>
                <a:gridCol w="1358211">
                  <a:extLst>
                    <a:ext uri="{9D8B030D-6E8A-4147-A177-3AD203B41FA5}">
                      <a16:colId xmlns:a16="http://schemas.microsoft.com/office/drawing/2014/main" val="72827906"/>
                    </a:ext>
                  </a:extLst>
                </a:gridCol>
              </a:tblGrid>
              <a:tr h="49828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Diameter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Unit price ($)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2586428"/>
                  </a:ext>
                </a:extLst>
              </a:tr>
              <a:tr h="49828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8"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2837055"/>
                  </a:ext>
                </a:extLst>
              </a:tr>
              <a:tr h="49828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10"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01019"/>
                  </a:ext>
                </a:extLst>
              </a:tr>
              <a:tr h="49828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12"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5662860"/>
                  </a:ext>
                </a:extLst>
              </a:tr>
              <a:tr h="49828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Warning tap 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577972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1235609" y="1983497"/>
            <a:ext cx="223330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5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Pipes Cost</a:t>
            </a:r>
            <a:endParaRPr lang="en-US" sz="25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791" y="1316488"/>
            <a:ext cx="4212205" cy="2645913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790" y="4081671"/>
            <a:ext cx="4212205" cy="2657059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8953006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1"/>
          <p:cNvSpPr txBox="1">
            <a:spLocks/>
          </p:cNvSpPr>
          <p:nvPr/>
        </p:nvSpPr>
        <p:spPr>
          <a:xfrm>
            <a:off x="265043" y="263631"/>
            <a:ext cx="8640418" cy="10528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Assumptions to calculate cost of manholes: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265043" y="1293519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906923"/>
              </p:ext>
            </p:extLst>
          </p:nvPr>
        </p:nvGraphicFramePr>
        <p:xfrm>
          <a:off x="993913" y="2690193"/>
          <a:ext cx="3047999" cy="3154018"/>
        </p:xfrm>
        <a:graphic>
          <a:graphicData uri="http://schemas.openxmlformats.org/drawingml/2006/table">
            <a:tbl>
              <a:tblPr firstRow="1" firstCol="1" bandRow="1"/>
              <a:tblGrid>
                <a:gridCol w="1654236">
                  <a:extLst>
                    <a:ext uri="{9D8B030D-6E8A-4147-A177-3AD203B41FA5}">
                      <a16:colId xmlns:a16="http://schemas.microsoft.com/office/drawing/2014/main" val="3558049547"/>
                    </a:ext>
                  </a:extLst>
                </a:gridCol>
                <a:gridCol w="1393763">
                  <a:extLst>
                    <a:ext uri="{9D8B030D-6E8A-4147-A177-3AD203B41FA5}">
                      <a16:colId xmlns:a16="http://schemas.microsoft.com/office/drawing/2014/main" val="3478078430"/>
                    </a:ext>
                  </a:extLst>
                </a:gridCol>
              </a:tblGrid>
              <a:tr h="450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Intervals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Unit Rate ($)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0891837"/>
                  </a:ext>
                </a:extLst>
              </a:tr>
              <a:tr h="450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up to 2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694547"/>
                  </a:ext>
                </a:extLst>
              </a:tr>
              <a:tr h="450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up to 3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3141085"/>
                  </a:ext>
                </a:extLst>
              </a:tr>
              <a:tr h="450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up to 4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950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0781550"/>
                  </a:ext>
                </a:extLst>
              </a:tr>
              <a:tr h="450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up to 5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2313590"/>
                  </a:ext>
                </a:extLst>
              </a:tr>
              <a:tr h="450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up to 6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1500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2586356"/>
                  </a:ext>
                </a:extLst>
              </a:tr>
              <a:tr h="450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Drop manholes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1342202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405269" y="2107849"/>
            <a:ext cx="222528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5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Manholes Cost</a:t>
            </a:r>
            <a:endParaRPr lang="en-US" sz="25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773" y="1470990"/>
            <a:ext cx="4306957" cy="2464906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774" y="4090398"/>
            <a:ext cx="4306956" cy="2687768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9037586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1"/>
          <p:cNvSpPr txBox="1">
            <a:spLocks/>
          </p:cNvSpPr>
          <p:nvPr/>
        </p:nvSpPr>
        <p:spPr>
          <a:xfrm>
            <a:off x="265043" y="263631"/>
            <a:ext cx="8640418" cy="10528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Assumptions to calculate cost of asphalt &amp; </a:t>
            </a:r>
            <a:r>
              <a:rPr lang="en-US" sz="3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basecourse</a:t>
            </a:r>
            <a:r>
              <a:rPr lang="en-US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65043" y="1293519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560415"/>
              </p:ext>
            </p:extLst>
          </p:nvPr>
        </p:nvGraphicFramePr>
        <p:xfrm>
          <a:off x="914400" y="2544417"/>
          <a:ext cx="3167338" cy="630936"/>
        </p:xfrm>
        <a:graphic>
          <a:graphicData uri="http://schemas.openxmlformats.org/drawingml/2006/table">
            <a:tbl>
              <a:tblPr firstRow="1" firstCol="1" bandRow="1">
                <a:tableStyleId>{D113A9D2-9D6B-4929-AA2D-F23B5EE8CBE7}</a:tableStyleId>
              </a:tblPr>
              <a:tblGrid>
                <a:gridCol w="2080591">
                  <a:extLst>
                    <a:ext uri="{9D8B030D-6E8A-4147-A177-3AD203B41FA5}">
                      <a16:colId xmlns:a16="http://schemas.microsoft.com/office/drawing/2014/main" val="3300054851"/>
                    </a:ext>
                  </a:extLst>
                </a:gridCol>
                <a:gridCol w="1086747">
                  <a:extLst>
                    <a:ext uri="{9D8B030D-6E8A-4147-A177-3AD203B41FA5}">
                      <a16:colId xmlns:a16="http://schemas.microsoft.com/office/drawing/2014/main" val="1380851699"/>
                    </a:ext>
                  </a:extLst>
                </a:gridCol>
              </a:tblGrid>
              <a:tr h="5168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r>
                        <a:rPr lang="en-US" sz="18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Price ($)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 1 </a:t>
                      </a:r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800" b="1" kern="1200" baseline="300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9851175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257" y="1378226"/>
            <a:ext cx="4212204" cy="2584174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09" y="4055166"/>
            <a:ext cx="4108174" cy="2650434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257" y="4055166"/>
            <a:ext cx="4212204" cy="2650434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821627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575750631"/>
              </p:ext>
            </p:extLst>
          </p:nvPr>
        </p:nvGraphicFramePr>
        <p:xfrm>
          <a:off x="0" y="1616765"/>
          <a:ext cx="9144000" cy="5241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28650" y="312117"/>
            <a:ext cx="7886700" cy="1198631"/>
          </a:xfrm>
        </p:spPr>
        <p:txBody>
          <a:bodyPr>
            <a:normAutofit/>
          </a:bodyPr>
          <a:lstStyle/>
          <a:p>
            <a:pPr algn="ctr"/>
            <a:r>
              <a:rPr lang="en-US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of Network Elements ($)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8650" y="128596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34564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65" y="3454244"/>
            <a:ext cx="5075582" cy="226608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1164" y="1300149"/>
            <a:ext cx="5054245" cy="2406251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  <a:sp3d>
            <a:bevelT w="31750"/>
            <a:bevelB w="31750"/>
          </a:sp3d>
        </p:spPr>
      </p:pic>
      <p:cxnSp>
        <p:nvCxnSpPr>
          <p:cNvPr id="12" name="Straight Connector 11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73347" y="220895"/>
            <a:ext cx="46381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Methodology:</a:t>
            </a: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black">
          <a:xfrm>
            <a:off x="46104" y="6108509"/>
            <a:ext cx="150058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problem</a:t>
            </a:r>
          </a:p>
        </p:txBody>
      </p:sp>
      <p:grpSp>
        <p:nvGrpSpPr>
          <p:cNvPr id="20" name="Group 15"/>
          <p:cNvGrpSpPr>
            <a:grpSpLocks/>
          </p:cNvGrpSpPr>
          <p:nvPr/>
        </p:nvGrpSpPr>
        <p:grpSpPr bwMode="auto">
          <a:xfrm>
            <a:off x="111430" y="5733858"/>
            <a:ext cx="1069043" cy="374652"/>
            <a:chOff x="406" y="980"/>
            <a:chExt cx="2330" cy="294"/>
          </a:xfrm>
        </p:grpSpPr>
        <p:sp>
          <p:nvSpPr>
            <p:cNvPr id="21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3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26" name="Group 15"/>
          <p:cNvGrpSpPr>
            <a:grpSpLocks/>
          </p:cNvGrpSpPr>
          <p:nvPr/>
        </p:nvGrpSpPr>
        <p:grpSpPr bwMode="auto">
          <a:xfrm>
            <a:off x="2695696" y="4411353"/>
            <a:ext cx="1080875" cy="366713"/>
            <a:chOff x="406" y="980"/>
            <a:chExt cx="2330" cy="294"/>
          </a:xfrm>
        </p:grpSpPr>
        <p:sp>
          <p:nvSpPr>
            <p:cNvPr id="27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8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9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0" name="Group 15"/>
          <p:cNvGrpSpPr>
            <a:grpSpLocks/>
          </p:cNvGrpSpPr>
          <p:nvPr/>
        </p:nvGrpSpPr>
        <p:grpSpPr bwMode="auto">
          <a:xfrm>
            <a:off x="4031163" y="3706400"/>
            <a:ext cx="1203117" cy="366713"/>
            <a:chOff x="406" y="980"/>
            <a:chExt cx="2330" cy="294"/>
          </a:xfrm>
        </p:grpSpPr>
        <p:sp>
          <p:nvSpPr>
            <p:cNvPr id="31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3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4" name="Group 15"/>
          <p:cNvGrpSpPr>
            <a:grpSpLocks/>
          </p:cNvGrpSpPr>
          <p:nvPr/>
        </p:nvGrpSpPr>
        <p:grpSpPr bwMode="auto">
          <a:xfrm>
            <a:off x="5338024" y="3018732"/>
            <a:ext cx="1064490" cy="366713"/>
            <a:chOff x="406" y="980"/>
            <a:chExt cx="2330" cy="294"/>
          </a:xfrm>
        </p:grpSpPr>
        <p:sp>
          <p:nvSpPr>
            <p:cNvPr id="35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7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8" name="Group 15"/>
          <p:cNvGrpSpPr>
            <a:grpSpLocks/>
          </p:cNvGrpSpPr>
          <p:nvPr/>
        </p:nvGrpSpPr>
        <p:grpSpPr bwMode="auto">
          <a:xfrm>
            <a:off x="6595759" y="2291318"/>
            <a:ext cx="1176864" cy="366713"/>
            <a:chOff x="406" y="980"/>
            <a:chExt cx="2330" cy="294"/>
          </a:xfrm>
        </p:grpSpPr>
        <p:sp>
          <p:nvSpPr>
            <p:cNvPr id="39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0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1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42" name="Group 15"/>
          <p:cNvGrpSpPr>
            <a:grpSpLocks/>
          </p:cNvGrpSpPr>
          <p:nvPr/>
        </p:nvGrpSpPr>
        <p:grpSpPr bwMode="auto">
          <a:xfrm>
            <a:off x="7908545" y="1591154"/>
            <a:ext cx="1176864" cy="366713"/>
            <a:chOff x="406" y="980"/>
            <a:chExt cx="2330" cy="294"/>
          </a:xfrm>
        </p:grpSpPr>
        <p:sp>
          <p:nvSpPr>
            <p:cNvPr id="43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5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46" name="Text Box 18"/>
          <p:cNvSpPr txBox="1">
            <a:spLocks noChangeArrowheads="1"/>
          </p:cNvSpPr>
          <p:nvPr/>
        </p:nvSpPr>
        <p:spPr bwMode="white">
          <a:xfrm>
            <a:off x="4099322" y="3689702"/>
            <a:ext cx="103804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4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7" name="Text Box 18"/>
          <p:cNvSpPr txBox="1">
            <a:spLocks noChangeArrowheads="1"/>
          </p:cNvSpPr>
          <p:nvPr/>
        </p:nvSpPr>
        <p:spPr bwMode="white">
          <a:xfrm>
            <a:off x="2792412" y="4384723"/>
            <a:ext cx="90094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3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8" name="Text Box 18"/>
          <p:cNvSpPr txBox="1">
            <a:spLocks noChangeArrowheads="1"/>
          </p:cNvSpPr>
          <p:nvPr/>
        </p:nvSpPr>
        <p:spPr bwMode="white">
          <a:xfrm>
            <a:off x="5393243" y="3002033"/>
            <a:ext cx="10092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5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9" name="Text Box 18"/>
          <p:cNvSpPr txBox="1">
            <a:spLocks noChangeArrowheads="1"/>
          </p:cNvSpPr>
          <p:nvPr/>
        </p:nvSpPr>
        <p:spPr bwMode="white">
          <a:xfrm>
            <a:off x="6679556" y="2257921"/>
            <a:ext cx="10092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6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50" name="Text Box 18"/>
          <p:cNvSpPr txBox="1">
            <a:spLocks noChangeArrowheads="1"/>
          </p:cNvSpPr>
          <p:nvPr/>
        </p:nvSpPr>
        <p:spPr bwMode="white">
          <a:xfrm>
            <a:off x="7967136" y="1576183"/>
            <a:ext cx="10092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94" y="3780129"/>
            <a:ext cx="914988" cy="14500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62" name="Text Box 18"/>
          <p:cNvSpPr txBox="1">
            <a:spLocks noChangeArrowheads="1"/>
          </p:cNvSpPr>
          <p:nvPr/>
        </p:nvSpPr>
        <p:spPr bwMode="white">
          <a:xfrm>
            <a:off x="178104" y="5708400"/>
            <a:ext cx="9367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grpSp>
        <p:nvGrpSpPr>
          <p:cNvPr id="63" name="Group 15"/>
          <p:cNvGrpSpPr>
            <a:grpSpLocks/>
          </p:cNvGrpSpPr>
          <p:nvPr/>
        </p:nvGrpSpPr>
        <p:grpSpPr bwMode="auto">
          <a:xfrm>
            <a:off x="1376605" y="5065020"/>
            <a:ext cx="1074305" cy="366713"/>
            <a:chOff x="406" y="980"/>
            <a:chExt cx="2330" cy="294"/>
          </a:xfrm>
        </p:grpSpPr>
        <p:sp>
          <p:nvSpPr>
            <p:cNvPr id="64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5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66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67" name="Text Box 18"/>
          <p:cNvSpPr txBox="1">
            <a:spLocks noChangeArrowheads="1"/>
          </p:cNvSpPr>
          <p:nvPr/>
        </p:nvSpPr>
        <p:spPr bwMode="white">
          <a:xfrm>
            <a:off x="1508549" y="5054064"/>
            <a:ext cx="8776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2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6685" y="3706401"/>
            <a:ext cx="839526" cy="878378"/>
          </a:xfrm>
          <a:prstGeom prst="rect">
            <a:avLst/>
          </a:prstGeom>
          <a:scene3d>
            <a:camera prst="obliqueTopLeft"/>
            <a:lightRig rig="threePt" dir="t"/>
          </a:scene3d>
        </p:spPr>
      </p:pic>
      <p:sp>
        <p:nvSpPr>
          <p:cNvPr id="70" name="Rectangle 21"/>
          <p:cNvSpPr>
            <a:spLocks noChangeArrowheads="1"/>
          </p:cNvSpPr>
          <p:nvPr/>
        </p:nvSpPr>
        <p:spPr bwMode="black">
          <a:xfrm>
            <a:off x="1259537" y="5454174"/>
            <a:ext cx="1500327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 of study area</a:t>
            </a:r>
          </a:p>
        </p:txBody>
      </p:sp>
      <p:sp>
        <p:nvSpPr>
          <p:cNvPr id="71" name="Rectangle 21"/>
          <p:cNvSpPr>
            <a:spLocks noChangeArrowheads="1"/>
          </p:cNvSpPr>
          <p:nvPr/>
        </p:nvSpPr>
        <p:spPr bwMode="black">
          <a:xfrm>
            <a:off x="2514298" y="4845304"/>
            <a:ext cx="166135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 the data related to the study area </a:t>
            </a:r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129" y="3002033"/>
            <a:ext cx="1097068" cy="10877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76" name="Rectangle 23"/>
          <p:cNvSpPr>
            <a:spLocks noChangeArrowheads="1"/>
          </p:cNvSpPr>
          <p:nvPr/>
        </p:nvSpPr>
        <p:spPr bwMode="black">
          <a:xfrm>
            <a:off x="3800409" y="4133584"/>
            <a:ext cx="1677424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wastewater loads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92719" y="1635166"/>
            <a:ext cx="1090329" cy="104855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392" y="1983586"/>
            <a:ext cx="1098972" cy="1456065"/>
          </a:xfrm>
          <a:prstGeom prst="rect">
            <a:avLst/>
          </a:prstGeom>
        </p:spPr>
      </p:pic>
      <p:sp>
        <p:nvSpPr>
          <p:cNvPr id="79" name="Rectangle 23"/>
          <p:cNvSpPr>
            <a:spLocks noChangeArrowheads="1"/>
          </p:cNvSpPr>
          <p:nvPr/>
        </p:nvSpPr>
        <p:spPr bwMode="black">
          <a:xfrm>
            <a:off x="5236470" y="3429217"/>
            <a:ext cx="1606582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analysis a wastewater collection network</a:t>
            </a:r>
          </a:p>
        </p:txBody>
      </p:sp>
      <p:sp>
        <p:nvSpPr>
          <p:cNvPr id="80" name="Rectangle 23"/>
          <p:cNvSpPr>
            <a:spLocks noChangeArrowheads="1"/>
          </p:cNvSpPr>
          <p:nvPr/>
        </p:nvSpPr>
        <p:spPr bwMode="black">
          <a:xfrm>
            <a:off x="6602830" y="2672133"/>
            <a:ext cx="140253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 the cost of a network</a:t>
            </a:r>
          </a:p>
        </p:txBody>
      </p:sp>
      <p:sp>
        <p:nvSpPr>
          <p:cNvPr id="81" name="Rectangle 23"/>
          <p:cNvSpPr>
            <a:spLocks noChangeArrowheads="1"/>
          </p:cNvSpPr>
          <p:nvPr/>
        </p:nvSpPr>
        <p:spPr bwMode="black">
          <a:xfrm>
            <a:off x="7791767" y="1981625"/>
            <a:ext cx="146107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 the results</a:t>
            </a:r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566" y="990337"/>
            <a:ext cx="924133" cy="10361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837" y="473704"/>
            <a:ext cx="1047433" cy="88031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7485061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0338"/>
            <a:ext cx="7848600" cy="10668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4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Results: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gray">
          <a:xfrm>
            <a:off x="561703" y="1497874"/>
            <a:ext cx="4572000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l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2800" u="sng" dirty="0">
                <a:solidFill>
                  <a:srgbClr val="0070C0"/>
                </a:solidFill>
                <a:latin typeface="Times New Roman" panose="02020603050405020304" pitchFamily="18" charset="0"/>
                <a:cs typeface="+mj-cs"/>
              </a:rPr>
              <a:t>Diameters</a:t>
            </a:r>
            <a:r>
              <a:rPr lang="en-US" alt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+mj-cs"/>
              </a:rPr>
              <a:t> </a:t>
            </a:r>
          </a:p>
          <a:p>
            <a:pPr marL="457200" indent="-457200" algn="l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+mj-cs"/>
              </a:rPr>
              <a:t> </a:t>
            </a:r>
            <a:r>
              <a:rPr lang="en-US" alt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+mj-cs"/>
                <a:hlinkClick r:id="rId3" action="ppaction://hlinksldjump"/>
              </a:rPr>
              <a:t>Cover </a:t>
            </a:r>
            <a:endParaRPr lang="ar-SA" altLang="en-US" sz="2800" dirty="0">
              <a:solidFill>
                <a:srgbClr val="0070C0"/>
              </a:solidFill>
              <a:latin typeface="Times New Roman" panose="02020603050405020304" pitchFamily="18" charset="0"/>
              <a:cs typeface="+mj-cs"/>
            </a:endParaRPr>
          </a:p>
          <a:p>
            <a:pPr marL="457200" indent="-457200" algn="l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+mj-cs"/>
              </a:rPr>
              <a:t> </a:t>
            </a:r>
            <a:r>
              <a:rPr lang="en-US" alt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+mj-cs"/>
                <a:hlinkClick r:id="rId3" action="ppaction://hlinksldjump"/>
              </a:rPr>
              <a:t>Velocity </a:t>
            </a:r>
            <a:endParaRPr lang="en-US" altLang="en-US" sz="2800" dirty="0">
              <a:solidFill>
                <a:srgbClr val="0070C0"/>
              </a:solidFill>
              <a:latin typeface="Times New Roman" panose="02020603050405020304" pitchFamily="18" charset="0"/>
              <a:cs typeface="+mj-cs"/>
            </a:endParaRPr>
          </a:p>
          <a:p>
            <a:pPr marL="457200" indent="-457200" algn="l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+mj-cs"/>
                <a:hlinkClick r:id="rId3" action="ppaction://hlinksldjump"/>
              </a:rPr>
              <a:t> Slope</a:t>
            </a:r>
            <a:r>
              <a:rPr lang="en-US" altLang="en-US" sz="2800" u="sng" dirty="0">
                <a:solidFill>
                  <a:srgbClr val="0070C0"/>
                </a:solidFill>
                <a:latin typeface="Times New Roman" panose="02020603050405020304" pitchFamily="18" charset="0"/>
                <a:cs typeface="+mj-cs"/>
                <a:hlinkClick r:id="rId3" action="ppaction://hlinksldjump"/>
              </a:rPr>
              <a:t> </a:t>
            </a:r>
            <a:endParaRPr lang="en-US" altLang="en-US" sz="2800" u="sng" dirty="0">
              <a:solidFill>
                <a:srgbClr val="0070C0"/>
              </a:solidFill>
              <a:latin typeface="Times New Roman" panose="02020603050405020304" pitchFamily="18" charset="0"/>
              <a:cs typeface="+mj-cs"/>
            </a:endParaRPr>
          </a:p>
          <a:p>
            <a:pPr marL="457200" indent="-457200" algn="l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2800" u="sng" dirty="0">
                <a:solidFill>
                  <a:srgbClr val="0070C0"/>
                </a:solidFill>
                <a:latin typeface="Times New Roman" panose="02020603050405020304" pitchFamily="18" charset="0"/>
                <a:cs typeface="+mj-cs"/>
              </a:rPr>
              <a:t>Profile</a:t>
            </a:r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gray">
          <a:xfrm rot="1804092">
            <a:off x="6091907" y="1818471"/>
            <a:ext cx="2993825" cy="64574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Sewer Network</a:t>
            </a:r>
          </a:p>
        </p:txBody>
      </p:sp>
    </p:spTree>
    <p:extLst>
      <p:ext uri="{BB962C8B-B14F-4D97-AF65-F5344CB8AC3E}">
        <p14:creationId xmlns:p14="http://schemas.microsoft.com/office/powerpoint/2010/main" val="19590506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508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9100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20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332" y="2610204"/>
            <a:ext cx="4081668" cy="1962150"/>
          </a:xfrm>
          <a:prstGeom prst="ellipse">
            <a:avLst/>
          </a:prstGeom>
          <a:ln w="63500" cap="rnd">
            <a:solidFill>
              <a:schemeClr val="accent5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597" y="4787076"/>
            <a:ext cx="2998306" cy="20404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29595"/>
            <a:ext cx="3124198" cy="28757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624"/>
            <a:ext cx="3366052" cy="30941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198" y="29944"/>
            <a:ext cx="3531705" cy="2321781"/>
          </a:xfrm>
          <a:prstGeom prst="ellipse">
            <a:avLst/>
          </a:prstGeom>
          <a:ln w="63500" cap="rnd">
            <a:solidFill>
              <a:schemeClr val="accent5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11" name="Curved Connector 10"/>
          <p:cNvCxnSpPr>
            <a:endCxn id="5" idx="0"/>
          </p:cNvCxnSpPr>
          <p:nvPr/>
        </p:nvCxnSpPr>
        <p:spPr>
          <a:xfrm rot="16200000" flipH="1">
            <a:off x="6399383" y="1906420"/>
            <a:ext cx="794653" cy="612914"/>
          </a:xfrm>
          <a:prstGeom prst="curvedConnector3">
            <a:avLst/>
          </a:prstGeom>
          <a:ln w="762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urved Connector 12"/>
          <p:cNvCxnSpPr/>
          <p:nvPr/>
        </p:nvCxnSpPr>
        <p:spPr>
          <a:xfrm rot="5400000">
            <a:off x="6609761" y="4618500"/>
            <a:ext cx="794655" cy="702365"/>
          </a:xfrm>
          <a:prstGeom prst="curvedConnector3">
            <a:avLst/>
          </a:prstGeom>
          <a:ln w="762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rot="10800000">
            <a:off x="2912576" y="5541741"/>
            <a:ext cx="906952" cy="877693"/>
          </a:xfrm>
          <a:prstGeom prst="curvedConnector3">
            <a:avLst/>
          </a:prstGeom>
          <a:ln w="762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8055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0029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176330"/>
              </p:ext>
            </p:extLst>
          </p:nvPr>
        </p:nvGraphicFramePr>
        <p:xfrm>
          <a:off x="1563757" y="1264061"/>
          <a:ext cx="6493566" cy="5367189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246783">
                  <a:extLst>
                    <a:ext uri="{9D8B030D-6E8A-4147-A177-3AD203B41FA5}">
                      <a16:colId xmlns:a16="http://schemas.microsoft.com/office/drawing/2014/main" val="3611606729"/>
                    </a:ext>
                  </a:extLst>
                </a:gridCol>
                <a:gridCol w="3246783">
                  <a:extLst>
                    <a:ext uri="{9D8B030D-6E8A-4147-A177-3AD203B41FA5}">
                      <a16:colId xmlns:a16="http://schemas.microsoft.com/office/drawing/2014/main" val="3384576158"/>
                    </a:ext>
                  </a:extLst>
                </a:gridCol>
              </a:tblGrid>
              <a:tr h="549027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Manholes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569168"/>
                  </a:ext>
                </a:extLst>
              </a:tr>
              <a:tr h="549027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Conduits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09427"/>
                  </a:ext>
                </a:extLst>
              </a:tr>
              <a:tr h="549027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Outlet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847136"/>
                  </a:ext>
                </a:extLst>
              </a:tr>
              <a:tr h="549027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(8,10,</a:t>
                      </a:r>
                      <a:r>
                        <a:rPr lang="en-US" sz="2200" b="1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12) inch</a:t>
                      </a:r>
                      <a:endParaRPr lang="en-US" sz="22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458946"/>
                  </a:ext>
                </a:extLst>
              </a:tr>
              <a:tr h="549027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(0.7 - 3.61)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809051"/>
                  </a:ext>
                </a:extLst>
              </a:tr>
              <a:tr h="549027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Velocity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(0.16 - 2.36)</a:t>
                      </a:r>
                      <a:r>
                        <a:rPr lang="en-US" sz="2200" b="1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m/s</a:t>
                      </a:r>
                      <a:endParaRPr lang="en-US" sz="22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7847007"/>
                  </a:ext>
                </a:extLst>
              </a:tr>
              <a:tr h="549027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Slope</a:t>
                      </a:r>
                      <a:r>
                        <a:rPr lang="en-US" sz="2200" b="1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2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(1 - 15)%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756163"/>
                  </a:ext>
                </a:extLst>
              </a:tr>
              <a:tr h="731423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length of the Network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Km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4464728"/>
                  </a:ext>
                </a:extLst>
              </a:tr>
              <a:tr h="731423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cost of the network for 1 km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$100,000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143104"/>
                  </a:ext>
                </a:extLst>
              </a:tr>
            </a:tbl>
          </a:graphicData>
        </a:graphic>
      </p:graphicFrame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0338"/>
            <a:ext cx="7848600" cy="10668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4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Conclusions:</a:t>
            </a:r>
          </a:p>
        </p:txBody>
      </p:sp>
    </p:spTree>
    <p:extLst>
      <p:ext uri="{BB962C8B-B14F-4D97-AF65-F5344CB8AC3E}">
        <p14:creationId xmlns:p14="http://schemas.microsoft.com/office/powerpoint/2010/main" val="27403783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0338"/>
            <a:ext cx="7848600" cy="10668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4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Recommendations:</a:t>
            </a:r>
          </a:p>
        </p:txBody>
      </p:sp>
      <p:sp>
        <p:nvSpPr>
          <p:cNvPr id="2" name="Rectangle 1"/>
          <p:cNvSpPr/>
          <p:nvPr/>
        </p:nvSpPr>
        <p:spPr>
          <a:xfrm>
            <a:off x="708991" y="1227138"/>
            <a:ext cx="6831497" cy="3773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endParaRPr lang="en-US" sz="22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Complete network design for the rest of </a:t>
            </a:r>
            <a:r>
              <a:rPr lang="en-US" sz="24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Anabta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Design a wastewater treatment plant in the plain between </a:t>
            </a:r>
            <a:r>
              <a:rPr lang="en-US" sz="24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Anabta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and Noor Shams to treat the wastewater from </a:t>
            </a:r>
            <a:r>
              <a:rPr lang="en-US" sz="24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Anabta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endParaRPr lang="en-US" sz="22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22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8363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97714" y="164074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Rectangle 9"/>
          <p:cNvSpPr txBox="1">
            <a:spLocks noChangeArrowheads="1"/>
          </p:cNvSpPr>
          <p:nvPr/>
        </p:nvSpPr>
        <p:spPr>
          <a:xfrm>
            <a:off x="1871303" y="292116"/>
            <a:ext cx="5691051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 You! </a:t>
            </a:r>
            <a:r>
              <a:rPr lang="en-US" altLang="en-US" sz="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  <a:endParaRPr lang="en-US" altLang="en-US" sz="6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759" y="1775793"/>
            <a:ext cx="3896138" cy="4962938"/>
          </a:xfrm>
          <a:prstGeom prst="rect">
            <a:avLst/>
          </a:prstGeom>
          <a:scene3d>
            <a:camera prst="obliqueTopRigh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8489540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97714" y="164074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Rectangle 9"/>
          <p:cNvSpPr txBox="1">
            <a:spLocks noChangeArrowheads="1"/>
          </p:cNvSpPr>
          <p:nvPr/>
        </p:nvSpPr>
        <p:spPr>
          <a:xfrm>
            <a:off x="554206" y="292116"/>
            <a:ext cx="5691051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 You! </a:t>
            </a:r>
            <a:r>
              <a:rPr lang="en-US" altLang="en-US" sz="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  <a:endParaRPr lang="en-US" altLang="en-US" sz="6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4"/>
          <p:cNvSpPr>
            <a:spLocks/>
          </p:cNvSpPr>
          <p:nvPr/>
        </p:nvSpPr>
        <p:spPr bwMode="gray">
          <a:xfrm>
            <a:off x="593136" y="3790224"/>
            <a:ext cx="7999412" cy="2476500"/>
          </a:xfrm>
          <a:custGeom>
            <a:avLst/>
            <a:gdLst>
              <a:gd name="T0" fmla="*/ 0 w 5424"/>
              <a:gd name="T1" fmla="*/ 2396613 h 1488"/>
              <a:gd name="T2" fmla="*/ 0 w 5424"/>
              <a:gd name="T3" fmla="*/ 2476500 h 1488"/>
              <a:gd name="T4" fmla="*/ 1698990 w 5424"/>
              <a:gd name="T5" fmla="*/ 2476500 h 1488"/>
              <a:gd name="T6" fmla="*/ 2052946 w 5424"/>
              <a:gd name="T7" fmla="*/ 1677629 h 1488"/>
              <a:gd name="T8" fmla="*/ 3751937 w 5424"/>
              <a:gd name="T9" fmla="*/ 1677629 h 1488"/>
              <a:gd name="T10" fmla="*/ 4176684 w 5424"/>
              <a:gd name="T11" fmla="*/ 878758 h 1488"/>
              <a:gd name="T12" fmla="*/ 5875674 w 5424"/>
              <a:gd name="T13" fmla="*/ 878758 h 1488"/>
              <a:gd name="T14" fmla="*/ 6300422 w 5424"/>
              <a:gd name="T15" fmla="*/ 79887 h 1488"/>
              <a:gd name="T16" fmla="*/ 7999412 w 5424"/>
              <a:gd name="T17" fmla="*/ 79887 h 1488"/>
              <a:gd name="T18" fmla="*/ 7999412 w 5424"/>
              <a:gd name="T19" fmla="*/ 0 h 1488"/>
              <a:gd name="T20" fmla="*/ 6300422 w 5424"/>
              <a:gd name="T21" fmla="*/ 0 h 1488"/>
              <a:gd name="T22" fmla="*/ 5875674 w 5424"/>
              <a:gd name="T23" fmla="*/ 798871 h 1488"/>
              <a:gd name="T24" fmla="*/ 4176684 w 5424"/>
              <a:gd name="T25" fmla="*/ 798871 h 1488"/>
              <a:gd name="T26" fmla="*/ 3751937 w 5424"/>
              <a:gd name="T27" fmla="*/ 1597742 h 1488"/>
              <a:gd name="T28" fmla="*/ 2052946 w 5424"/>
              <a:gd name="T29" fmla="*/ 1597742 h 1488"/>
              <a:gd name="T30" fmla="*/ 1698990 w 5424"/>
              <a:gd name="T31" fmla="*/ 2396613 h 1488"/>
              <a:gd name="T32" fmla="*/ 0 w 5424"/>
              <a:gd name="T33" fmla="*/ 2396613 h 148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5424" h="1488">
                <a:moveTo>
                  <a:pt x="0" y="1440"/>
                </a:moveTo>
                <a:lnTo>
                  <a:pt x="0" y="1488"/>
                </a:lnTo>
                <a:lnTo>
                  <a:pt x="1152" y="1488"/>
                </a:lnTo>
                <a:lnTo>
                  <a:pt x="1392" y="1008"/>
                </a:lnTo>
                <a:lnTo>
                  <a:pt x="2544" y="1008"/>
                </a:lnTo>
                <a:lnTo>
                  <a:pt x="2832" y="528"/>
                </a:lnTo>
                <a:lnTo>
                  <a:pt x="3984" y="528"/>
                </a:lnTo>
                <a:lnTo>
                  <a:pt x="4272" y="48"/>
                </a:lnTo>
                <a:lnTo>
                  <a:pt x="5424" y="48"/>
                </a:lnTo>
                <a:lnTo>
                  <a:pt x="5424" y="0"/>
                </a:lnTo>
                <a:lnTo>
                  <a:pt x="4272" y="0"/>
                </a:lnTo>
                <a:lnTo>
                  <a:pt x="3984" y="480"/>
                </a:lnTo>
                <a:lnTo>
                  <a:pt x="2832" y="480"/>
                </a:lnTo>
                <a:lnTo>
                  <a:pt x="2544" y="960"/>
                </a:lnTo>
                <a:lnTo>
                  <a:pt x="1392" y="960"/>
                </a:lnTo>
                <a:lnTo>
                  <a:pt x="1152" y="1440"/>
                </a:lnTo>
                <a:lnTo>
                  <a:pt x="0" y="144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solidFill>
              <a:srgbClr val="0070C0"/>
            </a:solidFill>
            <a:round/>
            <a:headEnd/>
            <a:tailEnd/>
          </a:ln>
          <a:effectLst/>
          <a:scene3d>
            <a:camera prst="legacyPerspectiveTop"/>
            <a:lightRig rig="legacyNormal3" dir="r"/>
          </a:scene3d>
          <a:sp3d extrusionH="1801800" prstMaterial="legacyPlastic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/>
        </p:spPr>
        <p:txBody>
          <a:bodyPr>
            <a:flatTx/>
          </a:bodyPr>
          <a:lstStyle/>
          <a:p>
            <a:endParaRPr lang="en-US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rgbClr val="FF99CC"/>
              </a:solidFill>
            </a:endParaRPr>
          </a:p>
        </p:txBody>
      </p:sp>
      <p:sp>
        <p:nvSpPr>
          <p:cNvPr id="23" name="Text Box 18"/>
          <p:cNvSpPr txBox="1">
            <a:spLocks noChangeArrowheads="1"/>
          </p:cNvSpPr>
          <p:nvPr/>
        </p:nvSpPr>
        <p:spPr bwMode="white">
          <a:xfrm>
            <a:off x="325436" y="6266724"/>
            <a:ext cx="2286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Working hard</a:t>
            </a:r>
          </a:p>
        </p:txBody>
      </p:sp>
      <p:sp>
        <p:nvSpPr>
          <p:cNvPr id="24" name="Text Box 18"/>
          <p:cNvSpPr txBox="1">
            <a:spLocks noChangeArrowheads="1"/>
          </p:cNvSpPr>
          <p:nvPr/>
        </p:nvSpPr>
        <p:spPr bwMode="white">
          <a:xfrm>
            <a:off x="2642700" y="5435727"/>
            <a:ext cx="1625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Design &amp; Analysis </a:t>
            </a:r>
          </a:p>
        </p:txBody>
      </p:sp>
      <p:sp>
        <p:nvSpPr>
          <p:cNvPr id="25" name="Text Box 18"/>
          <p:cNvSpPr txBox="1">
            <a:spLocks noChangeArrowheads="1"/>
          </p:cNvSpPr>
          <p:nvPr/>
        </p:nvSpPr>
        <p:spPr bwMode="white">
          <a:xfrm>
            <a:off x="4754784" y="4704624"/>
            <a:ext cx="162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Finished 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086" y="3935895"/>
            <a:ext cx="1422172" cy="177074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509" y="3222530"/>
            <a:ext cx="1470023" cy="18059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575" y="707335"/>
            <a:ext cx="1906420" cy="2950367"/>
          </a:xfrm>
          <a:prstGeom prst="rect">
            <a:avLst/>
          </a:prstGeom>
          <a:scene3d>
            <a:camera prst="obliqueTopRight"/>
            <a:lightRig rig="threePt" dir="t"/>
          </a:scene3d>
          <a:sp3d>
            <a:bevelT/>
          </a:sp3d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782" y="2231411"/>
            <a:ext cx="1473665" cy="20160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527190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0338"/>
            <a:ext cx="7848600" cy="1066800"/>
          </a:xfrm>
        </p:spPr>
        <p:txBody>
          <a:bodyPr>
            <a:normAutofit/>
          </a:bodyPr>
          <a:lstStyle/>
          <a:p>
            <a:r>
              <a:rPr lang="en-U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Objectives: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invGray">
          <a:xfrm>
            <a:off x="498364" y="1226460"/>
            <a:ext cx="7654834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5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The main objectives of this project are:</a:t>
            </a: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ltGray">
          <a:xfrm>
            <a:off x="213946" y="2349953"/>
            <a:ext cx="3429000" cy="3886200"/>
          </a:xfrm>
          <a:prstGeom prst="ellipse">
            <a:avLst/>
          </a:prstGeom>
          <a:solidFill>
            <a:srgbClr val="FF9999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wrap="none" anchor="ctr"/>
          <a:lstStyle/>
          <a:p>
            <a:pPr algn="r" eaLnBrk="1" hangingPunct="1">
              <a:defRPr/>
            </a:pPr>
            <a:endParaRPr lang="en-US">
              <a:solidFill>
                <a:schemeClr val="accent4">
                  <a:lumMod val="60000"/>
                  <a:lumOff val="40000"/>
                </a:schemeClr>
              </a:solidFill>
              <a:cs typeface="+mn-cs"/>
            </a:endParaRPr>
          </a:p>
        </p:txBody>
      </p:sp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3888176" y="2673629"/>
            <a:ext cx="3124200" cy="3200400"/>
            <a:chOff x="144" y="384"/>
            <a:chExt cx="2080" cy="2081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9" name="Oval 4"/>
            <p:cNvSpPr>
              <a:spLocks noChangeArrowheads="1"/>
            </p:cNvSpPr>
            <p:nvPr/>
          </p:nvSpPr>
          <p:spPr bwMode="ltGray">
            <a:xfrm>
              <a:off x="144" y="384"/>
              <a:ext cx="2080" cy="2081"/>
            </a:xfrm>
            <a:prstGeom prst="ellipse">
              <a:avLst/>
            </a:prstGeom>
            <a:solidFill>
              <a:srgbClr val="FF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pic>
          <p:nvPicPr>
            <p:cNvPr id="10" name="Picture 5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227" y="392"/>
              <a:ext cx="1918" cy="1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6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 flipV="1">
              <a:off x="228" y="1437"/>
              <a:ext cx="1918" cy="1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" name="Picture 11" descr="Pictur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21076" y="2411315"/>
            <a:ext cx="2971800" cy="167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Pictur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flipV="1">
            <a:off x="480646" y="4713106"/>
            <a:ext cx="2895600" cy="143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4"/>
          <p:cNvSpPr txBox="1">
            <a:spLocks noChangeArrowheads="1"/>
          </p:cNvSpPr>
          <p:nvPr/>
        </p:nvSpPr>
        <p:spPr bwMode="black">
          <a:xfrm>
            <a:off x="367884" y="2750475"/>
            <a:ext cx="3263210" cy="2677656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chemeClr val="tx1"/>
                </a:solidFill>
              </a:rPr>
              <a:t>    To design a </a:t>
            </a:r>
            <a:r>
              <a:rPr lang="en-US" altLang="en-US" sz="2800" b="1" dirty="0">
                <a:solidFill>
                  <a:schemeClr val="accent2">
                    <a:lumMod val="50000"/>
                  </a:schemeClr>
                </a:solidFill>
              </a:rPr>
              <a:t>wastewater collection </a:t>
            </a:r>
            <a:r>
              <a:rPr lang="en-US" altLang="en-US" sz="2800" b="1" dirty="0">
                <a:solidFill>
                  <a:schemeClr val="tx1"/>
                </a:solidFill>
              </a:rPr>
              <a:t>network for part of </a:t>
            </a:r>
            <a:r>
              <a:rPr lang="en-US" altLang="en-US" sz="2800" b="1" dirty="0" err="1">
                <a:solidFill>
                  <a:schemeClr val="tx1"/>
                </a:solidFill>
              </a:rPr>
              <a:t>Anabta</a:t>
            </a:r>
            <a:r>
              <a:rPr lang="en-US" altLang="en-US" sz="2800" b="1" dirty="0">
                <a:solidFill>
                  <a:schemeClr val="tx1"/>
                </a:solidFill>
              </a:rPr>
              <a:t> using </a:t>
            </a:r>
            <a:r>
              <a:rPr lang="en-US" altLang="en-US" sz="2800" b="1" dirty="0" err="1">
                <a:solidFill>
                  <a:schemeClr val="accent2">
                    <a:lumMod val="50000"/>
                  </a:schemeClr>
                </a:solidFill>
              </a:rPr>
              <a:t>SewarCAD</a:t>
            </a:r>
            <a:endParaRPr lang="en-US" altLang="en-US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black">
          <a:xfrm>
            <a:off x="4154876" y="3050307"/>
            <a:ext cx="2590800" cy="193899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EAB58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000" dirty="0"/>
              <a:t>To estimate the potential cost of </a:t>
            </a:r>
            <a:r>
              <a:rPr lang="en-US" altLang="en-US" sz="3000" dirty="0">
                <a:solidFill>
                  <a:schemeClr val="accent2">
                    <a:lumMod val="50000"/>
                  </a:schemeClr>
                </a:solidFill>
              </a:rPr>
              <a:t>this network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076" y="1519480"/>
            <a:ext cx="1864924" cy="2921891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 flipV="1">
            <a:off x="367884" y="1081210"/>
            <a:ext cx="7981405" cy="52252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7628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65" y="3454244"/>
            <a:ext cx="5075582" cy="226608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1164" y="1300149"/>
            <a:ext cx="5054245" cy="2406251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  <a:sp3d>
            <a:bevelT w="31750"/>
            <a:bevelB w="31750"/>
          </a:sp3d>
        </p:spPr>
      </p:pic>
      <p:cxnSp>
        <p:nvCxnSpPr>
          <p:cNvPr id="12" name="Straight Connector 11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73347" y="220895"/>
            <a:ext cx="46381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Methodology:</a:t>
            </a: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black">
          <a:xfrm>
            <a:off x="46104" y="6108509"/>
            <a:ext cx="150058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problem</a:t>
            </a:r>
          </a:p>
        </p:txBody>
      </p:sp>
      <p:grpSp>
        <p:nvGrpSpPr>
          <p:cNvPr id="20" name="Group 15"/>
          <p:cNvGrpSpPr>
            <a:grpSpLocks/>
          </p:cNvGrpSpPr>
          <p:nvPr/>
        </p:nvGrpSpPr>
        <p:grpSpPr bwMode="auto">
          <a:xfrm>
            <a:off x="111430" y="5733858"/>
            <a:ext cx="1069043" cy="374652"/>
            <a:chOff x="406" y="980"/>
            <a:chExt cx="2330" cy="294"/>
          </a:xfrm>
        </p:grpSpPr>
        <p:sp>
          <p:nvSpPr>
            <p:cNvPr id="21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3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26" name="Group 15"/>
          <p:cNvGrpSpPr>
            <a:grpSpLocks/>
          </p:cNvGrpSpPr>
          <p:nvPr/>
        </p:nvGrpSpPr>
        <p:grpSpPr bwMode="auto">
          <a:xfrm>
            <a:off x="2695696" y="4411353"/>
            <a:ext cx="1080875" cy="366713"/>
            <a:chOff x="406" y="980"/>
            <a:chExt cx="2330" cy="294"/>
          </a:xfrm>
        </p:grpSpPr>
        <p:sp>
          <p:nvSpPr>
            <p:cNvPr id="27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8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9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0" name="Group 15"/>
          <p:cNvGrpSpPr>
            <a:grpSpLocks/>
          </p:cNvGrpSpPr>
          <p:nvPr/>
        </p:nvGrpSpPr>
        <p:grpSpPr bwMode="auto">
          <a:xfrm>
            <a:off x="4031163" y="3706400"/>
            <a:ext cx="1203117" cy="366713"/>
            <a:chOff x="406" y="980"/>
            <a:chExt cx="2330" cy="294"/>
          </a:xfrm>
        </p:grpSpPr>
        <p:sp>
          <p:nvSpPr>
            <p:cNvPr id="31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3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4" name="Group 15"/>
          <p:cNvGrpSpPr>
            <a:grpSpLocks/>
          </p:cNvGrpSpPr>
          <p:nvPr/>
        </p:nvGrpSpPr>
        <p:grpSpPr bwMode="auto">
          <a:xfrm>
            <a:off x="5338024" y="3018732"/>
            <a:ext cx="1064490" cy="366713"/>
            <a:chOff x="406" y="980"/>
            <a:chExt cx="2330" cy="294"/>
          </a:xfrm>
        </p:grpSpPr>
        <p:sp>
          <p:nvSpPr>
            <p:cNvPr id="35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7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8" name="Group 15"/>
          <p:cNvGrpSpPr>
            <a:grpSpLocks/>
          </p:cNvGrpSpPr>
          <p:nvPr/>
        </p:nvGrpSpPr>
        <p:grpSpPr bwMode="auto">
          <a:xfrm>
            <a:off x="6595759" y="2291318"/>
            <a:ext cx="1176864" cy="366713"/>
            <a:chOff x="406" y="980"/>
            <a:chExt cx="2330" cy="294"/>
          </a:xfrm>
        </p:grpSpPr>
        <p:sp>
          <p:nvSpPr>
            <p:cNvPr id="39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0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1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42" name="Group 15"/>
          <p:cNvGrpSpPr>
            <a:grpSpLocks/>
          </p:cNvGrpSpPr>
          <p:nvPr/>
        </p:nvGrpSpPr>
        <p:grpSpPr bwMode="auto">
          <a:xfrm>
            <a:off x="7908545" y="1591154"/>
            <a:ext cx="1176864" cy="366713"/>
            <a:chOff x="406" y="980"/>
            <a:chExt cx="2330" cy="294"/>
          </a:xfrm>
        </p:grpSpPr>
        <p:sp>
          <p:nvSpPr>
            <p:cNvPr id="43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5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46" name="Text Box 18"/>
          <p:cNvSpPr txBox="1">
            <a:spLocks noChangeArrowheads="1"/>
          </p:cNvSpPr>
          <p:nvPr/>
        </p:nvSpPr>
        <p:spPr bwMode="white">
          <a:xfrm>
            <a:off x="4099322" y="3689702"/>
            <a:ext cx="103804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4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7" name="Text Box 18"/>
          <p:cNvSpPr txBox="1">
            <a:spLocks noChangeArrowheads="1"/>
          </p:cNvSpPr>
          <p:nvPr/>
        </p:nvSpPr>
        <p:spPr bwMode="white">
          <a:xfrm>
            <a:off x="2792412" y="4384723"/>
            <a:ext cx="90094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3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8" name="Text Box 18"/>
          <p:cNvSpPr txBox="1">
            <a:spLocks noChangeArrowheads="1"/>
          </p:cNvSpPr>
          <p:nvPr/>
        </p:nvSpPr>
        <p:spPr bwMode="white">
          <a:xfrm>
            <a:off x="5393243" y="3002033"/>
            <a:ext cx="10092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5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9" name="Text Box 18"/>
          <p:cNvSpPr txBox="1">
            <a:spLocks noChangeArrowheads="1"/>
          </p:cNvSpPr>
          <p:nvPr/>
        </p:nvSpPr>
        <p:spPr bwMode="white">
          <a:xfrm>
            <a:off x="6679556" y="2257921"/>
            <a:ext cx="10092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6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50" name="Text Box 18"/>
          <p:cNvSpPr txBox="1">
            <a:spLocks noChangeArrowheads="1"/>
          </p:cNvSpPr>
          <p:nvPr/>
        </p:nvSpPr>
        <p:spPr bwMode="white">
          <a:xfrm>
            <a:off x="7967136" y="1576183"/>
            <a:ext cx="10092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94" y="3780129"/>
            <a:ext cx="914988" cy="14500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62" name="Text Box 18"/>
          <p:cNvSpPr txBox="1">
            <a:spLocks noChangeArrowheads="1"/>
          </p:cNvSpPr>
          <p:nvPr/>
        </p:nvSpPr>
        <p:spPr bwMode="white">
          <a:xfrm>
            <a:off x="178104" y="5708400"/>
            <a:ext cx="9367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grpSp>
        <p:nvGrpSpPr>
          <p:cNvPr id="63" name="Group 15"/>
          <p:cNvGrpSpPr>
            <a:grpSpLocks/>
          </p:cNvGrpSpPr>
          <p:nvPr/>
        </p:nvGrpSpPr>
        <p:grpSpPr bwMode="auto">
          <a:xfrm>
            <a:off x="1376605" y="5065020"/>
            <a:ext cx="1074305" cy="366713"/>
            <a:chOff x="406" y="980"/>
            <a:chExt cx="2330" cy="294"/>
          </a:xfrm>
        </p:grpSpPr>
        <p:sp>
          <p:nvSpPr>
            <p:cNvPr id="64" name="AutoShape 16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CAAA59"/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5" name="AutoShape 17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66" name="AutoShape 18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67" name="Text Box 18"/>
          <p:cNvSpPr txBox="1">
            <a:spLocks noChangeArrowheads="1"/>
          </p:cNvSpPr>
          <p:nvPr/>
        </p:nvSpPr>
        <p:spPr bwMode="white">
          <a:xfrm>
            <a:off x="1508549" y="5054064"/>
            <a:ext cx="8776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ar-SA" altLang="en-US" sz="2000" b="1" dirty="0">
                <a:solidFill>
                  <a:schemeClr val="bg1"/>
                </a:solidFill>
                <a:cs typeface="+mj-cs"/>
              </a:rPr>
              <a:t>2</a:t>
            </a:r>
            <a:endParaRPr lang="en-US" altLang="en-US" sz="2000" b="1" dirty="0">
              <a:solidFill>
                <a:schemeClr val="bg1"/>
              </a:solidFill>
              <a:cs typeface="+mj-cs"/>
            </a:endParaRP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6685" y="3706401"/>
            <a:ext cx="839526" cy="878378"/>
          </a:xfrm>
          <a:prstGeom prst="rect">
            <a:avLst/>
          </a:prstGeom>
          <a:scene3d>
            <a:camera prst="obliqueTopLeft"/>
            <a:lightRig rig="threePt" dir="t"/>
          </a:scene3d>
        </p:spPr>
      </p:pic>
      <p:sp>
        <p:nvSpPr>
          <p:cNvPr id="70" name="Rectangle 21"/>
          <p:cNvSpPr>
            <a:spLocks noChangeArrowheads="1"/>
          </p:cNvSpPr>
          <p:nvPr/>
        </p:nvSpPr>
        <p:spPr bwMode="black">
          <a:xfrm>
            <a:off x="1259537" y="5454174"/>
            <a:ext cx="1500327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 of study area</a:t>
            </a:r>
          </a:p>
        </p:txBody>
      </p:sp>
      <p:sp>
        <p:nvSpPr>
          <p:cNvPr id="71" name="Rectangle 21"/>
          <p:cNvSpPr>
            <a:spLocks noChangeArrowheads="1"/>
          </p:cNvSpPr>
          <p:nvPr/>
        </p:nvSpPr>
        <p:spPr bwMode="black">
          <a:xfrm>
            <a:off x="2514298" y="4845304"/>
            <a:ext cx="166135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 the data related to the study area </a:t>
            </a:r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129" y="3002033"/>
            <a:ext cx="1097068" cy="10877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76" name="Rectangle 23"/>
          <p:cNvSpPr>
            <a:spLocks noChangeArrowheads="1"/>
          </p:cNvSpPr>
          <p:nvPr/>
        </p:nvSpPr>
        <p:spPr bwMode="black">
          <a:xfrm>
            <a:off x="3800409" y="4133584"/>
            <a:ext cx="1677424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wastewater loads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92719" y="1635166"/>
            <a:ext cx="1090329" cy="104855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392" y="1983586"/>
            <a:ext cx="1098972" cy="1456065"/>
          </a:xfrm>
          <a:prstGeom prst="rect">
            <a:avLst/>
          </a:prstGeom>
        </p:spPr>
      </p:pic>
      <p:sp>
        <p:nvSpPr>
          <p:cNvPr id="79" name="Rectangle 23"/>
          <p:cNvSpPr>
            <a:spLocks noChangeArrowheads="1"/>
          </p:cNvSpPr>
          <p:nvPr/>
        </p:nvSpPr>
        <p:spPr bwMode="black">
          <a:xfrm>
            <a:off x="5236470" y="3429217"/>
            <a:ext cx="1606582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analysis a wastewater collection network</a:t>
            </a:r>
          </a:p>
        </p:txBody>
      </p:sp>
      <p:sp>
        <p:nvSpPr>
          <p:cNvPr id="80" name="Rectangle 23"/>
          <p:cNvSpPr>
            <a:spLocks noChangeArrowheads="1"/>
          </p:cNvSpPr>
          <p:nvPr/>
        </p:nvSpPr>
        <p:spPr bwMode="black">
          <a:xfrm>
            <a:off x="6602830" y="2672133"/>
            <a:ext cx="140253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 the cost of a network</a:t>
            </a:r>
          </a:p>
        </p:txBody>
      </p:sp>
      <p:sp>
        <p:nvSpPr>
          <p:cNvPr id="81" name="Rectangle 23"/>
          <p:cNvSpPr>
            <a:spLocks noChangeArrowheads="1"/>
          </p:cNvSpPr>
          <p:nvPr/>
        </p:nvSpPr>
        <p:spPr bwMode="black">
          <a:xfrm>
            <a:off x="7791767" y="1981625"/>
            <a:ext cx="146107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 the results</a:t>
            </a:r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566" y="990337"/>
            <a:ext cx="924133" cy="10361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837" y="473704"/>
            <a:ext cx="1047433" cy="88031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9633039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071154"/>
            <a:ext cx="7981405" cy="52252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0338"/>
            <a:ext cx="7848600" cy="1066800"/>
          </a:xfrm>
        </p:spPr>
        <p:txBody>
          <a:bodyPr/>
          <a:lstStyle/>
          <a:p>
            <a:pPr eaLnBrk="1" hangingPunct="1"/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Area</a:t>
            </a: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invGray">
          <a:xfrm>
            <a:off x="2630488" y="2038350"/>
            <a:ext cx="3895725" cy="3895725"/>
          </a:xfrm>
          <a:prstGeom prst="ellipse">
            <a:avLst/>
          </a:prstGeom>
          <a:solidFill>
            <a:srgbClr val="808080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3197225" y="2636838"/>
            <a:ext cx="2787650" cy="2778125"/>
            <a:chOff x="1464" y="1056"/>
            <a:chExt cx="2856" cy="2847"/>
          </a:xfrm>
        </p:grpSpPr>
        <p:sp>
          <p:nvSpPr>
            <p:cNvPr id="15" name="Line 5"/>
            <p:cNvSpPr>
              <a:spLocks noChangeShapeType="1"/>
            </p:cNvSpPr>
            <p:nvPr/>
          </p:nvSpPr>
          <p:spPr bwMode="invGray">
            <a:xfrm>
              <a:off x="1488" y="1056"/>
              <a:ext cx="2829" cy="284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6"/>
            <p:cNvSpPr>
              <a:spLocks noChangeShapeType="1"/>
            </p:cNvSpPr>
            <p:nvPr/>
          </p:nvSpPr>
          <p:spPr bwMode="invGray">
            <a:xfrm flipH="1">
              <a:off x="1464" y="1056"/>
              <a:ext cx="2856" cy="284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" name="AutoShape 7"/>
          <p:cNvSpPr>
            <a:spLocks noChangeArrowheads="1"/>
          </p:cNvSpPr>
          <p:nvPr/>
        </p:nvSpPr>
        <p:spPr bwMode="black">
          <a:xfrm>
            <a:off x="478873" y="3777975"/>
            <a:ext cx="1711325" cy="583942"/>
          </a:xfrm>
          <a:prstGeom prst="roundRect">
            <a:avLst>
              <a:gd name="adj" fmla="val 18481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9882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80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Climate</a:t>
            </a:r>
            <a:endParaRPr lang="en-US" altLang="en-US" sz="2800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black">
          <a:xfrm>
            <a:off x="6894754" y="3747958"/>
            <a:ext cx="1790701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sz="28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hlinkClick r:id="rId4" action="ppaction://hlinksldjump"/>
              </a:rPr>
              <a:t>Location</a:t>
            </a:r>
            <a:endParaRPr lang="en-US" altLang="en-US" sz="280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pSp>
        <p:nvGrpSpPr>
          <p:cNvPr id="19" name="Group 11"/>
          <p:cNvGrpSpPr>
            <a:grpSpLocks/>
          </p:cNvGrpSpPr>
          <p:nvPr/>
        </p:nvGrpSpPr>
        <p:grpSpPr bwMode="auto">
          <a:xfrm>
            <a:off x="3309938" y="2747963"/>
            <a:ext cx="2489200" cy="2489200"/>
            <a:chOff x="144" y="384"/>
            <a:chExt cx="2080" cy="2081"/>
          </a:xfrm>
        </p:grpSpPr>
        <p:sp>
          <p:nvSpPr>
            <p:cNvPr id="20" name="Oval 12"/>
            <p:cNvSpPr>
              <a:spLocks noChangeArrowheads="1"/>
            </p:cNvSpPr>
            <p:nvPr/>
          </p:nvSpPr>
          <p:spPr bwMode="gray">
            <a:xfrm>
              <a:off x="144" y="384"/>
              <a:ext cx="2080" cy="2081"/>
            </a:xfrm>
            <a:prstGeom prst="ellipse">
              <a:avLst/>
            </a:prstGeom>
            <a:solidFill>
              <a:srgbClr val="FF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pic>
          <p:nvPicPr>
            <p:cNvPr id="21" name="Picture 13" descr="Picture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27" y="392"/>
              <a:ext cx="1918" cy="1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14" descr="Picture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V="1">
              <a:off x="228" y="1437"/>
              <a:ext cx="1918" cy="1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Text Box 15"/>
          <p:cNvSpPr txBox="1">
            <a:spLocks noChangeArrowheads="1"/>
          </p:cNvSpPr>
          <p:nvPr/>
        </p:nvSpPr>
        <p:spPr bwMode="gray">
          <a:xfrm>
            <a:off x="3449794" y="3694793"/>
            <a:ext cx="228457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EAB58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rgbClr val="99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Area </a:t>
            </a:r>
          </a:p>
        </p:txBody>
      </p:sp>
      <p:sp>
        <p:nvSpPr>
          <p:cNvPr id="24" name="AutoShape 16"/>
          <p:cNvSpPr>
            <a:spLocks noChangeArrowheads="1"/>
          </p:cNvSpPr>
          <p:nvPr/>
        </p:nvSpPr>
        <p:spPr bwMode="black">
          <a:xfrm>
            <a:off x="4322763" y="2333625"/>
            <a:ext cx="444500" cy="325438"/>
          </a:xfrm>
          <a:prstGeom prst="upArrow">
            <a:avLst>
              <a:gd name="adj1" fmla="val 57861"/>
              <a:gd name="adj2" fmla="val 59514"/>
            </a:avLst>
          </a:prstGeom>
          <a:solidFill>
            <a:schemeClr val="accent2"/>
          </a:solidFill>
          <a:ln>
            <a:noFill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" name="AutoShape 17"/>
          <p:cNvSpPr>
            <a:spLocks noChangeArrowheads="1"/>
          </p:cNvSpPr>
          <p:nvPr/>
        </p:nvSpPr>
        <p:spPr bwMode="gray">
          <a:xfrm>
            <a:off x="5856288" y="3814763"/>
            <a:ext cx="371475" cy="446087"/>
          </a:xfrm>
          <a:prstGeom prst="rightArrow">
            <a:avLst>
              <a:gd name="adj1" fmla="val 54861"/>
              <a:gd name="adj2" fmla="val 59167"/>
            </a:avLst>
          </a:prstGeom>
          <a:solidFill>
            <a:schemeClr val="hlink"/>
          </a:solidFill>
          <a:ln>
            <a:noFill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" name="AutoShape 18"/>
          <p:cNvSpPr>
            <a:spLocks noChangeArrowheads="1"/>
          </p:cNvSpPr>
          <p:nvPr/>
        </p:nvSpPr>
        <p:spPr bwMode="invGray">
          <a:xfrm>
            <a:off x="4322763" y="5303838"/>
            <a:ext cx="465137" cy="368300"/>
          </a:xfrm>
          <a:prstGeom prst="downArrow">
            <a:avLst>
              <a:gd name="adj1" fmla="val 50167"/>
              <a:gd name="adj2" fmla="val 58051"/>
            </a:avLst>
          </a:prstGeom>
          <a:solidFill>
            <a:schemeClr val="folHlink"/>
          </a:solidFill>
          <a:ln>
            <a:noFill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" name="AutoShape 19"/>
          <p:cNvSpPr>
            <a:spLocks noChangeArrowheads="1"/>
          </p:cNvSpPr>
          <p:nvPr/>
        </p:nvSpPr>
        <p:spPr bwMode="invGray">
          <a:xfrm>
            <a:off x="2881313" y="3822700"/>
            <a:ext cx="374650" cy="439738"/>
          </a:xfrm>
          <a:prstGeom prst="leftArrow">
            <a:avLst>
              <a:gd name="adj1" fmla="val 50000"/>
              <a:gd name="adj2" fmla="val 53815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8" name="Group 20"/>
          <p:cNvGrpSpPr>
            <a:grpSpLocks/>
          </p:cNvGrpSpPr>
          <p:nvPr/>
        </p:nvGrpSpPr>
        <p:grpSpPr bwMode="auto">
          <a:xfrm>
            <a:off x="2308225" y="3779838"/>
            <a:ext cx="542925" cy="542925"/>
            <a:chOff x="3745" y="1818"/>
            <a:chExt cx="382" cy="382"/>
          </a:xfrm>
          <a:solidFill>
            <a:schemeClr val="accent6">
              <a:lumMod val="75000"/>
            </a:schemeClr>
          </a:solidFill>
        </p:grpSpPr>
        <p:sp>
          <p:nvSpPr>
            <p:cNvPr id="29" name="Oval 21"/>
            <p:cNvSpPr>
              <a:spLocks noChangeArrowheads="1"/>
            </p:cNvSpPr>
            <p:nvPr/>
          </p:nvSpPr>
          <p:spPr bwMode="gray">
            <a:xfrm>
              <a:off x="3745" y="1818"/>
              <a:ext cx="382" cy="382"/>
            </a:xfrm>
            <a:prstGeom prst="ellipse">
              <a:avLst/>
            </a:prstGeom>
            <a:grpFill/>
            <a:ln w="6350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cs typeface="+mn-cs"/>
              </a:endParaRPr>
            </a:p>
          </p:txBody>
        </p:sp>
        <p:sp>
          <p:nvSpPr>
            <p:cNvPr id="30" name="Oval 22"/>
            <p:cNvSpPr>
              <a:spLocks noChangeArrowheads="1"/>
            </p:cNvSpPr>
            <p:nvPr/>
          </p:nvSpPr>
          <p:spPr bwMode="gray">
            <a:xfrm>
              <a:off x="3756" y="1829"/>
              <a:ext cx="357" cy="360"/>
            </a:xfrm>
            <a:prstGeom prst="ellipse">
              <a:avLst/>
            </a:prstGeom>
            <a:grpFill/>
            <a:ln w="9525">
              <a:solidFill>
                <a:schemeClr val="accent1">
                  <a:alpha val="2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cs typeface="+mn-cs"/>
              </a:endParaRPr>
            </a:p>
          </p:txBody>
        </p:sp>
      </p:grpSp>
      <p:grpSp>
        <p:nvGrpSpPr>
          <p:cNvPr id="31" name="Group 23"/>
          <p:cNvGrpSpPr>
            <a:grpSpLocks/>
          </p:cNvGrpSpPr>
          <p:nvPr/>
        </p:nvGrpSpPr>
        <p:grpSpPr bwMode="auto">
          <a:xfrm>
            <a:off x="6310313" y="3779838"/>
            <a:ext cx="542925" cy="542925"/>
            <a:chOff x="3745" y="1818"/>
            <a:chExt cx="382" cy="382"/>
          </a:xfrm>
        </p:grpSpPr>
        <p:sp>
          <p:nvSpPr>
            <p:cNvPr id="32" name="Oval 24"/>
            <p:cNvSpPr>
              <a:spLocks noChangeArrowheads="1"/>
            </p:cNvSpPr>
            <p:nvPr/>
          </p:nvSpPr>
          <p:spPr bwMode="gray">
            <a:xfrm>
              <a:off x="3745" y="1818"/>
              <a:ext cx="382" cy="38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10196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 w="6350">
              <a:solidFill>
                <a:schemeClr val="hlink"/>
              </a:solidFill>
              <a:round/>
              <a:headEnd/>
              <a:tailEnd/>
            </a:ln>
            <a:effectLst>
              <a:outerShdw dist="38100" dir="5400000" algn="ctr" rotWithShape="0">
                <a:srgbClr val="5F5F5F"/>
              </a:outerShdw>
            </a:effec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3" name="Oval 25"/>
            <p:cNvSpPr>
              <a:spLocks noChangeArrowheads="1"/>
            </p:cNvSpPr>
            <p:nvPr/>
          </p:nvSpPr>
          <p:spPr bwMode="gray">
            <a:xfrm>
              <a:off x="3756" y="1829"/>
              <a:ext cx="357" cy="360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79216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hlink">
                  <a:alpha val="2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4" name="Group 26"/>
          <p:cNvGrpSpPr>
            <a:grpSpLocks/>
          </p:cNvGrpSpPr>
          <p:nvPr/>
        </p:nvGrpSpPr>
        <p:grpSpPr bwMode="auto">
          <a:xfrm>
            <a:off x="4291013" y="5781675"/>
            <a:ext cx="542925" cy="542925"/>
            <a:chOff x="3745" y="1818"/>
            <a:chExt cx="382" cy="382"/>
          </a:xfrm>
        </p:grpSpPr>
        <p:sp>
          <p:nvSpPr>
            <p:cNvPr id="35" name="Oval 27"/>
            <p:cNvSpPr>
              <a:spLocks noChangeArrowheads="1"/>
            </p:cNvSpPr>
            <p:nvPr/>
          </p:nvSpPr>
          <p:spPr bwMode="gray">
            <a:xfrm>
              <a:off x="3745" y="1818"/>
              <a:ext cx="382" cy="382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10196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 w="6350">
              <a:solidFill>
                <a:schemeClr val="folHlink"/>
              </a:solidFill>
              <a:round/>
              <a:headEnd/>
              <a:tailEnd/>
            </a:ln>
            <a:effectLst>
              <a:outerShdw dist="38100" dir="5400000" algn="ctr" rotWithShape="0">
                <a:srgbClr val="5F5F5F"/>
              </a:outerShdw>
            </a:effec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6" name="Oval 28"/>
            <p:cNvSpPr>
              <a:spLocks noChangeArrowheads="1"/>
            </p:cNvSpPr>
            <p:nvPr/>
          </p:nvSpPr>
          <p:spPr bwMode="gray">
            <a:xfrm>
              <a:off x="3756" y="1829"/>
              <a:ext cx="357" cy="360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79216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folHlink">
                  <a:alpha val="2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7" name="Group 29"/>
          <p:cNvGrpSpPr>
            <a:grpSpLocks/>
          </p:cNvGrpSpPr>
          <p:nvPr/>
        </p:nvGrpSpPr>
        <p:grpSpPr bwMode="auto">
          <a:xfrm>
            <a:off x="4268788" y="1660525"/>
            <a:ext cx="542925" cy="542925"/>
            <a:chOff x="3745" y="1818"/>
            <a:chExt cx="382" cy="382"/>
          </a:xfrm>
        </p:grpSpPr>
        <p:sp>
          <p:nvSpPr>
            <p:cNvPr id="38" name="Oval 30"/>
            <p:cNvSpPr>
              <a:spLocks noChangeArrowheads="1"/>
            </p:cNvSpPr>
            <p:nvPr/>
          </p:nvSpPr>
          <p:spPr bwMode="gray">
            <a:xfrm>
              <a:off x="3745" y="1818"/>
              <a:ext cx="382" cy="38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 w="6350">
              <a:solidFill>
                <a:schemeClr val="accent2"/>
              </a:solidFill>
              <a:round/>
              <a:headEnd/>
              <a:tailEnd/>
            </a:ln>
            <a:effectLst>
              <a:outerShdw dist="38100" dir="5400000" algn="ctr" rotWithShape="0">
                <a:srgbClr val="5F5F5F"/>
              </a:outerShdw>
            </a:effec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9" name="Oval 31"/>
            <p:cNvSpPr>
              <a:spLocks noChangeArrowheads="1"/>
            </p:cNvSpPr>
            <p:nvPr/>
          </p:nvSpPr>
          <p:spPr bwMode="gray">
            <a:xfrm>
              <a:off x="3756" y="1829"/>
              <a:ext cx="357" cy="360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7921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solidFill>
                <a:schemeClr val="accent2">
                  <a:alpha val="2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40" name="Text Box 32"/>
          <p:cNvSpPr txBox="1">
            <a:spLocks noChangeArrowheads="1"/>
          </p:cNvSpPr>
          <p:nvPr/>
        </p:nvSpPr>
        <p:spPr bwMode="gray">
          <a:xfrm>
            <a:off x="4314825" y="169545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solidFill>
                  <a:srgbClr val="FFFFFF"/>
                </a:solidFill>
              </a:rPr>
              <a:t>A</a:t>
            </a:r>
          </a:p>
        </p:txBody>
      </p:sp>
      <p:sp>
        <p:nvSpPr>
          <p:cNvPr id="41" name="Text Box 33"/>
          <p:cNvSpPr txBox="1">
            <a:spLocks noChangeArrowheads="1"/>
          </p:cNvSpPr>
          <p:nvPr/>
        </p:nvSpPr>
        <p:spPr bwMode="gray">
          <a:xfrm>
            <a:off x="2352675" y="3821113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solidFill>
                  <a:srgbClr val="FFFFFF"/>
                </a:solidFill>
              </a:rPr>
              <a:t>D</a:t>
            </a:r>
          </a:p>
        </p:txBody>
      </p:sp>
      <p:sp>
        <p:nvSpPr>
          <p:cNvPr id="42" name="Text Box 34"/>
          <p:cNvSpPr txBox="1">
            <a:spLocks noChangeArrowheads="1"/>
          </p:cNvSpPr>
          <p:nvPr/>
        </p:nvSpPr>
        <p:spPr bwMode="gray">
          <a:xfrm>
            <a:off x="6367463" y="3825875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solidFill>
                  <a:srgbClr val="FFFFFF"/>
                </a:solidFill>
              </a:rPr>
              <a:t>B</a:t>
            </a:r>
          </a:p>
        </p:txBody>
      </p:sp>
      <p:sp>
        <p:nvSpPr>
          <p:cNvPr id="43" name="Text Box 35"/>
          <p:cNvSpPr txBox="1">
            <a:spLocks noChangeArrowheads="1"/>
          </p:cNvSpPr>
          <p:nvPr/>
        </p:nvSpPr>
        <p:spPr bwMode="gray">
          <a:xfrm>
            <a:off x="4340225" y="5826125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>
                <a:solidFill>
                  <a:srgbClr val="FFFFFF"/>
                </a:solidFill>
              </a:rPr>
              <a:t>C</a:t>
            </a:r>
          </a:p>
        </p:txBody>
      </p:sp>
      <p:sp>
        <p:nvSpPr>
          <p:cNvPr id="44" name="AutoShape 8"/>
          <p:cNvSpPr>
            <a:spLocks noChangeArrowheads="1"/>
          </p:cNvSpPr>
          <p:nvPr/>
        </p:nvSpPr>
        <p:spPr bwMode="black">
          <a:xfrm>
            <a:off x="4910138" y="5800899"/>
            <a:ext cx="2312987" cy="583942"/>
          </a:xfrm>
          <a:prstGeom prst="roundRect">
            <a:avLst>
              <a:gd name="adj" fmla="val 18481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9882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r>
              <a:rPr lang="en-US" altLang="en-US" sz="2800" dirty="0">
                <a:ln w="22225">
                  <a:solidFill>
                    <a:srgbClr val="990099"/>
                  </a:solidFill>
                  <a:prstDash val="solid"/>
                </a:ln>
                <a:solidFill>
                  <a:srgbClr val="FFFF00"/>
                </a:solidFill>
                <a:hlinkClick r:id="rId6" action="ppaction://hlinksldjump"/>
              </a:rPr>
              <a:t>Population</a:t>
            </a:r>
            <a:endParaRPr lang="en-US" altLang="en-US" sz="2800" dirty="0">
              <a:ln w="22225">
                <a:solidFill>
                  <a:srgbClr val="990099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45" name="AutoShape 9"/>
          <p:cNvSpPr>
            <a:spLocks noChangeArrowheads="1"/>
          </p:cNvSpPr>
          <p:nvPr/>
        </p:nvSpPr>
        <p:spPr bwMode="black">
          <a:xfrm>
            <a:off x="4910138" y="1269157"/>
            <a:ext cx="2527300" cy="1545729"/>
          </a:xfrm>
          <a:prstGeom prst="roundRect">
            <a:avLst>
              <a:gd name="adj" fmla="val 18481"/>
            </a:avLst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80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The reasons for choosing </a:t>
            </a:r>
            <a:r>
              <a:rPr lang="en-US" altLang="en-US" sz="2800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Anabta</a:t>
            </a:r>
            <a:r>
              <a:rPr lang="en-US" altLang="en-US" sz="280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 </a:t>
            </a:r>
            <a:endParaRPr lang="en-US" altLang="en-US" sz="2800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6047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100437"/>
            <a:ext cx="7955280" cy="22969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3197225" y="2636838"/>
            <a:ext cx="2787650" cy="2778125"/>
            <a:chOff x="1464" y="1056"/>
            <a:chExt cx="2856" cy="2847"/>
          </a:xfrm>
        </p:grpSpPr>
        <p:sp>
          <p:nvSpPr>
            <p:cNvPr id="15" name="Line 5"/>
            <p:cNvSpPr>
              <a:spLocks noChangeShapeType="1"/>
            </p:cNvSpPr>
            <p:nvPr/>
          </p:nvSpPr>
          <p:spPr bwMode="invGray">
            <a:xfrm>
              <a:off x="1488" y="1056"/>
              <a:ext cx="2829" cy="284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6"/>
            <p:cNvSpPr>
              <a:spLocks noChangeShapeType="1"/>
            </p:cNvSpPr>
            <p:nvPr/>
          </p:nvSpPr>
          <p:spPr bwMode="invGray">
            <a:xfrm flipH="1">
              <a:off x="1464" y="1056"/>
              <a:ext cx="2856" cy="284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23583">
            <a:off x="524183" y="447156"/>
            <a:ext cx="3817868" cy="43815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5775">
            <a:off x="4611725" y="567969"/>
            <a:ext cx="3834771" cy="439674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1431095">
            <a:off x="4869208" y="1991080"/>
            <a:ext cx="35920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Close to Nablus where I live</a:t>
            </a:r>
          </a:p>
        </p:txBody>
      </p:sp>
      <p:sp>
        <p:nvSpPr>
          <p:cNvPr id="19" name="TextBox 18"/>
          <p:cNvSpPr txBox="1"/>
          <p:nvPr/>
        </p:nvSpPr>
        <p:spPr>
          <a:xfrm rot="20556797">
            <a:off x="655553" y="2028690"/>
            <a:ext cx="350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Available Data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3534219"/>
            <a:ext cx="5029200" cy="331071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437727" y="4369279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Unserved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702322" y="3534799"/>
            <a:ext cx="37766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Interesting case </a:t>
            </a:r>
          </a:p>
        </p:txBody>
      </p:sp>
    </p:spTree>
    <p:extLst>
      <p:ext uri="{BB962C8B-B14F-4D97-AF65-F5344CB8AC3E}">
        <p14:creationId xmlns:p14="http://schemas.microsoft.com/office/powerpoint/2010/main" val="771215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flipV="1">
            <a:off x="404949" y="1071154"/>
            <a:ext cx="7981405" cy="52252"/>
          </a:xfrm>
          <a:prstGeom prst="line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0338"/>
            <a:ext cx="7848600" cy="1066800"/>
          </a:xfrm>
        </p:spPr>
        <p:txBody>
          <a:bodyPr/>
          <a:lstStyle/>
          <a:p>
            <a:pPr eaLnBrk="1" hangingPunct="1"/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Area</a:t>
            </a: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invGray">
          <a:xfrm>
            <a:off x="2630488" y="2038350"/>
            <a:ext cx="3895725" cy="3895725"/>
          </a:xfrm>
          <a:prstGeom prst="ellipse">
            <a:avLst/>
          </a:prstGeom>
          <a:solidFill>
            <a:srgbClr val="808080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3197225" y="2636838"/>
            <a:ext cx="2787650" cy="2778125"/>
            <a:chOff x="1464" y="1056"/>
            <a:chExt cx="2856" cy="2847"/>
          </a:xfrm>
        </p:grpSpPr>
        <p:sp>
          <p:nvSpPr>
            <p:cNvPr id="15" name="Line 5"/>
            <p:cNvSpPr>
              <a:spLocks noChangeShapeType="1"/>
            </p:cNvSpPr>
            <p:nvPr/>
          </p:nvSpPr>
          <p:spPr bwMode="invGray">
            <a:xfrm>
              <a:off x="1488" y="1056"/>
              <a:ext cx="2829" cy="284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6"/>
            <p:cNvSpPr>
              <a:spLocks noChangeShapeType="1"/>
            </p:cNvSpPr>
            <p:nvPr/>
          </p:nvSpPr>
          <p:spPr bwMode="invGray">
            <a:xfrm flipH="1">
              <a:off x="1464" y="1056"/>
              <a:ext cx="2856" cy="284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" name="AutoShape 7"/>
          <p:cNvSpPr>
            <a:spLocks noChangeArrowheads="1"/>
          </p:cNvSpPr>
          <p:nvPr/>
        </p:nvSpPr>
        <p:spPr bwMode="black">
          <a:xfrm>
            <a:off x="478873" y="3777975"/>
            <a:ext cx="1711325" cy="583942"/>
          </a:xfrm>
          <a:prstGeom prst="roundRect">
            <a:avLst>
              <a:gd name="adj" fmla="val 18481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9882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80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Climate</a:t>
            </a:r>
            <a:endParaRPr lang="en-US" altLang="en-US" sz="2800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black">
          <a:xfrm>
            <a:off x="6894754" y="3747958"/>
            <a:ext cx="1790701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sz="28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hlinkClick r:id="rId4" action="ppaction://hlinksldjump"/>
              </a:rPr>
              <a:t>Location</a:t>
            </a:r>
            <a:endParaRPr lang="en-US" altLang="en-US" sz="280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pSp>
        <p:nvGrpSpPr>
          <p:cNvPr id="19" name="Group 11"/>
          <p:cNvGrpSpPr>
            <a:grpSpLocks/>
          </p:cNvGrpSpPr>
          <p:nvPr/>
        </p:nvGrpSpPr>
        <p:grpSpPr bwMode="auto">
          <a:xfrm>
            <a:off x="3309938" y="2747963"/>
            <a:ext cx="2489200" cy="2489200"/>
            <a:chOff x="144" y="384"/>
            <a:chExt cx="2080" cy="2081"/>
          </a:xfrm>
        </p:grpSpPr>
        <p:sp>
          <p:nvSpPr>
            <p:cNvPr id="20" name="Oval 12"/>
            <p:cNvSpPr>
              <a:spLocks noChangeArrowheads="1"/>
            </p:cNvSpPr>
            <p:nvPr/>
          </p:nvSpPr>
          <p:spPr bwMode="gray">
            <a:xfrm>
              <a:off x="144" y="384"/>
              <a:ext cx="2080" cy="2081"/>
            </a:xfrm>
            <a:prstGeom prst="ellipse">
              <a:avLst/>
            </a:prstGeom>
            <a:solidFill>
              <a:srgbClr val="FF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pic>
          <p:nvPicPr>
            <p:cNvPr id="21" name="Picture 13" descr="Picture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27" y="392"/>
              <a:ext cx="1918" cy="1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14" descr="Picture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V="1">
              <a:off x="228" y="1437"/>
              <a:ext cx="1918" cy="1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Text Box 15"/>
          <p:cNvSpPr txBox="1">
            <a:spLocks noChangeArrowheads="1"/>
          </p:cNvSpPr>
          <p:nvPr/>
        </p:nvSpPr>
        <p:spPr bwMode="gray">
          <a:xfrm>
            <a:off x="3449794" y="3694793"/>
            <a:ext cx="228457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EAB58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rgbClr val="99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Area </a:t>
            </a:r>
          </a:p>
        </p:txBody>
      </p:sp>
      <p:sp>
        <p:nvSpPr>
          <p:cNvPr id="24" name="AutoShape 16"/>
          <p:cNvSpPr>
            <a:spLocks noChangeArrowheads="1"/>
          </p:cNvSpPr>
          <p:nvPr/>
        </p:nvSpPr>
        <p:spPr bwMode="black">
          <a:xfrm>
            <a:off x="4322763" y="2333625"/>
            <a:ext cx="444500" cy="325438"/>
          </a:xfrm>
          <a:prstGeom prst="upArrow">
            <a:avLst>
              <a:gd name="adj1" fmla="val 57861"/>
              <a:gd name="adj2" fmla="val 59514"/>
            </a:avLst>
          </a:prstGeom>
          <a:solidFill>
            <a:schemeClr val="accent2"/>
          </a:solidFill>
          <a:ln>
            <a:noFill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" name="AutoShape 17"/>
          <p:cNvSpPr>
            <a:spLocks noChangeArrowheads="1"/>
          </p:cNvSpPr>
          <p:nvPr/>
        </p:nvSpPr>
        <p:spPr bwMode="gray">
          <a:xfrm>
            <a:off x="5856288" y="3814763"/>
            <a:ext cx="371475" cy="446087"/>
          </a:xfrm>
          <a:prstGeom prst="rightArrow">
            <a:avLst>
              <a:gd name="adj1" fmla="val 54861"/>
              <a:gd name="adj2" fmla="val 59167"/>
            </a:avLst>
          </a:prstGeom>
          <a:solidFill>
            <a:schemeClr val="hlink"/>
          </a:solidFill>
          <a:ln>
            <a:noFill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" name="AutoShape 18"/>
          <p:cNvSpPr>
            <a:spLocks noChangeArrowheads="1"/>
          </p:cNvSpPr>
          <p:nvPr/>
        </p:nvSpPr>
        <p:spPr bwMode="invGray">
          <a:xfrm>
            <a:off x="4322763" y="5303838"/>
            <a:ext cx="465137" cy="368300"/>
          </a:xfrm>
          <a:prstGeom prst="downArrow">
            <a:avLst>
              <a:gd name="adj1" fmla="val 50167"/>
              <a:gd name="adj2" fmla="val 58051"/>
            </a:avLst>
          </a:prstGeom>
          <a:solidFill>
            <a:schemeClr val="folHlink"/>
          </a:solidFill>
          <a:ln>
            <a:noFill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" name="AutoShape 19"/>
          <p:cNvSpPr>
            <a:spLocks noChangeArrowheads="1"/>
          </p:cNvSpPr>
          <p:nvPr/>
        </p:nvSpPr>
        <p:spPr bwMode="invGray">
          <a:xfrm>
            <a:off x="2881313" y="3822700"/>
            <a:ext cx="374650" cy="439738"/>
          </a:xfrm>
          <a:prstGeom prst="leftArrow">
            <a:avLst>
              <a:gd name="adj1" fmla="val 50000"/>
              <a:gd name="adj2" fmla="val 53815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wrap="none" anchor="ctr"/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8" name="Group 20"/>
          <p:cNvGrpSpPr>
            <a:grpSpLocks/>
          </p:cNvGrpSpPr>
          <p:nvPr/>
        </p:nvGrpSpPr>
        <p:grpSpPr bwMode="auto">
          <a:xfrm>
            <a:off x="2308225" y="3779838"/>
            <a:ext cx="542925" cy="542925"/>
            <a:chOff x="3745" y="1818"/>
            <a:chExt cx="382" cy="382"/>
          </a:xfrm>
          <a:solidFill>
            <a:schemeClr val="accent6">
              <a:lumMod val="75000"/>
            </a:schemeClr>
          </a:solidFill>
        </p:grpSpPr>
        <p:sp>
          <p:nvSpPr>
            <p:cNvPr id="29" name="Oval 21"/>
            <p:cNvSpPr>
              <a:spLocks noChangeArrowheads="1"/>
            </p:cNvSpPr>
            <p:nvPr/>
          </p:nvSpPr>
          <p:spPr bwMode="gray">
            <a:xfrm>
              <a:off x="3745" y="1818"/>
              <a:ext cx="382" cy="382"/>
            </a:xfrm>
            <a:prstGeom prst="ellipse">
              <a:avLst/>
            </a:prstGeom>
            <a:grpFill/>
            <a:ln w="6350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cs typeface="+mn-cs"/>
              </a:endParaRPr>
            </a:p>
          </p:txBody>
        </p:sp>
        <p:sp>
          <p:nvSpPr>
            <p:cNvPr id="30" name="Oval 22"/>
            <p:cNvSpPr>
              <a:spLocks noChangeArrowheads="1"/>
            </p:cNvSpPr>
            <p:nvPr/>
          </p:nvSpPr>
          <p:spPr bwMode="gray">
            <a:xfrm>
              <a:off x="3756" y="1829"/>
              <a:ext cx="357" cy="360"/>
            </a:xfrm>
            <a:prstGeom prst="ellipse">
              <a:avLst/>
            </a:prstGeom>
            <a:grpFill/>
            <a:ln w="9525">
              <a:solidFill>
                <a:schemeClr val="accent1">
                  <a:alpha val="2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cs typeface="+mn-cs"/>
              </a:endParaRPr>
            </a:p>
          </p:txBody>
        </p:sp>
      </p:grpSp>
      <p:grpSp>
        <p:nvGrpSpPr>
          <p:cNvPr id="31" name="Group 23"/>
          <p:cNvGrpSpPr>
            <a:grpSpLocks/>
          </p:cNvGrpSpPr>
          <p:nvPr/>
        </p:nvGrpSpPr>
        <p:grpSpPr bwMode="auto">
          <a:xfrm>
            <a:off x="6310313" y="3779838"/>
            <a:ext cx="542925" cy="542925"/>
            <a:chOff x="3745" y="1818"/>
            <a:chExt cx="382" cy="382"/>
          </a:xfrm>
        </p:grpSpPr>
        <p:sp>
          <p:nvSpPr>
            <p:cNvPr id="32" name="Oval 24"/>
            <p:cNvSpPr>
              <a:spLocks noChangeArrowheads="1"/>
            </p:cNvSpPr>
            <p:nvPr/>
          </p:nvSpPr>
          <p:spPr bwMode="gray">
            <a:xfrm>
              <a:off x="3745" y="1818"/>
              <a:ext cx="382" cy="38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10196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 w="6350">
              <a:solidFill>
                <a:schemeClr val="hlink"/>
              </a:solidFill>
              <a:round/>
              <a:headEnd/>
              <a:tailEnd/>
            </a:ln>
            <a:effectLst>
              <a:outerShdw dist="38100" dir="5400000" algn="ctr" rotWithShape="0">
                <a:srgbClr val="5F5F5F"/>
              </a:outerShdw>
            </a:effec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3" name="Oval 25"/>
            <p:cNvSpPr>
              <a:spLocks noChangeArrowheads="1"/>
            </p:cNvSpPr>
            <p:nvPr/>
          </p:nvSpPr>
          <p:spPr bwMode="gray">
            <a:xfrm>
              <a:off x="3756" y="1829"/>
              <a:ext cx="357" cy="360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79216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hlink">
                  <a:alpha val="2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4" name="Group 26"/>
          <p:cNvGrpSpPr>
            <a:grpSpLocks/>
          </p:cNvGrpSpPr>
          <p:nvPr/>
        </p:nvGrpSpPr>
        <p:grpSpPr bwMode="auto">
          <a:xfrm>
            <a:off x="4291013" y="5781675"/>
            <a:ext cx="542925" cy="542925"/>
            <a:chOff x="3745" y="1818"/>
            <a:chExt cx="382" cy="382"/>
          </a:xfrm>
        </p:grpSpPr>
        <p:sp>
          <p:nvSpPr>
            <p:cNvPr id="35" name="Oval 27"/>
            <p:cNvSpPr>
              <a:spLocks noChangeArrowheads="1"/>
            </p:cNvSpPr>
            <p:nvPr/>
          </p:nvSpPr>
          <p:spPr bwMode="gray">
            <a:xfrm>
              <a:off x="3745" y="1818"/>
              <a:ext cx="382" cy="382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10196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 w="6350">
              <a:solidFill>
                <a:schemeClr val="folHlink"/>
              </a:solidFill>
              <a:round/>
              <a:headEnd/>
              <a:tailEnd/>
            </a:ln>
            <a:effectLst>
              <a:outerShdw dist="38100" dir="5400000" algn="ctr" rotWithShape="0">
                <a:srgbClr val="5F5F5F"/>
              </a:outerShdw>
            </a:effec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6" name="Oval 28"/>
            <p:cNvSpPr>
              <a:spLocks noChangeArrowheads="1"/>
            </p:cNvSpPr>
            <p:nvPr/>
          </p:nvSpPr>
          <p:spPr bwMode="gray">
            <a:xfrm>
              <a:off x="3756" y="1829"/>
              <a:ext cx="357" cy="360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79216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chemeClr val="folHlink">
                  <a:alpha val="2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7" name="Group 29"/>
          <p:cNvGrpSpPr>
            <a:grpSpLocks/>
          </p:cNvGrpSpPr>
          <p:nvPr/>
        </p:nvGrpSpPr>
        <p:grpSpPr bwMode="auto">
          <a:xfrm>
            <a:off x="4268788" y="1660525"/>
            <a:ext cx="542925" cy="542925"/>
            <a:chOff x="3745" y="1818"/>
            <a:chExt cx="382" cy="382"/>
          </a:xfrm>
        </p:grpSpPr>
        <p:sp>
          <p:nvSpPr>
            <p:cNvPr id="38" name="Oval 30"/>
            <p:cNvSpPr>
              <a:spLocks noChangeArrowheads="1"/>
            </p:cNvSpPr>
            <p:nvPr/>
          </p:nvSpPr>
          <p:spPr bwMode="gray">
            <a:xfrm>
              <a:off x="3745" y="1818"/>
              <a:ext cx="382" cy="38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 w="6350">
              <a:solidFill>
                <a:schemeClr val="accent2"/>
              </a:solidFill>
              <a:round/>
              <a:headEnd/>
              <a:tailEnd/>
            </a:ln>
            <a:effectLst>
              <a:outerShdw dist="38100" dir="5400000" algn="ctr" rotWithShape="0">
                <a:srgbClr val="5F5F5F"/>
              </a:outerShdw>
            </a:effec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9" name="Oval 31"/>
            <p:cNvSpPr>
              <a:spLocks noChangeArrowheads="1"/>
            </p:cNvSpPr>
            <p:nvPr/>
          </p:nvSpPr>
          <p:spPr bwMode="gray">
            <a:xfrm>
              <a:off x="3756" y="1829"/>
              <a:ext cx="357" cy="360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7921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solidFill>
                <a:schemeClr val="accent2">
                  <a:alpha val="2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 eaLnBrk="1" hangingPunct="1"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40" name="Text Box 32"/>
          <p:cNvSpPr txBox="1">
            <a:spLocks noChangeArrowheads="1"/>
          </p:cNvSpPr>
          <p:nvPr/>
        </p:nvSpPr>
        <p:spPr bwMode="gray">
          <a:xfrm>
            <a:off x="4314825" y="169545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solidFill>
                  <a:srgbClr val="FFFFFF"/>
                </a:solidFill>
              </a:rPr>
              <a:t>A</a:t>
            </a:r>
          </a:p>
        </p:txBody>
      </p:sp>
      <p:sp>
        <p:nvSpPr>
          <p:cNvPr id="41" name="Text Box 33"/>
          <p:cNvSpPr txBox="1">
            <a:spLocks noChangeArrowheads="1"/>
          </p:cNvSpPr>
          <p:nvPr/>
        </p:nvSpPr>
        <p:spPr bwMode="gray">
          <a:xfrm>
            <a:off x="2352675" y="3821113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solidFill>
                  <a:srgbClr val="FFFFFF"/>
                </a:solidFill>
              </a:rPr>
              <a:t>D</a:t>
            </a:r>
          </a:p>
        </p:txBody>
      </p:sp>
      <p:sp>
        <p:nvSpPr>
          <p:cNvPr id="42" name="Text Box 34"/>
          <p:cNvSpPr txBox="1">
            <a:spLocks noChangeArrowheads="1"/>
          </p:cNvSpPr>
          <p:nvPr/>
        </p:nvSpPr>
        <p:spPr bwMode="gray">
          <a:xfrm>
            <a:off x="6367463" y="3825875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solidFill>
                  <a:srgbClr val="FFFFFF"/>
                </a:solidFill>
              </a:rPr>
              <a:t>B</a:t>
            </a:r>
          </a:p>
        </p:txBody>
      </p:sp>
      <p:sp>
        <p:nvSpPr>
          <p:cNvPr id="43" name="Text Box 35"/>
          <p:cNvSpPr txBox="1">
            <a:spLocks noChangeArrowheads="1"/>
          </p:cNvSpPr>
          <p:nvPr/>
        </p:nvSpPr>
        <p:spPr bwMode="gray">
          <a:xfrm>
            <a:off x="4340225" y="5826125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>
                <a:solidFill>
                  <a:srgbClr val="FFFFFF"/>
                </a:solidFill>
              </a:rPr>
              <a:t>C</a:t>
            </a:r>
          </a:p>
        </p:txBody>
      </p:sp>
      <p:sp>
        <p:nvSpPr>
          <p:cNvPr id="44" name="AutoShape 8"/>
          <p:cNvSpPr>
            <a:spLocks noChangeArrowheads="1"/>
          </p:cNvSpPr>
          <p:nvPr/>
        </p:nvSpPr>
        <p:spPr bwMode="black">
          <a:xfrm>
            <a:off x="4910138" y="5800899"/>
            <a:ext cx="2312987" cy="583942"/>
          </a:xfrm>
          <a:prstGeom prst="roundRect">
            <a:avLst>
              <a:gd name="adj" fmla="val 18481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9882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r>
              <a:rPr lang="en-US" altLang="en-US" sz="2800" dirty="0">
                <a:ln w="22225">
                  <a:solidFill>
                    <a:srgbClr val="990099"/>
                  </a:solidFill>
                  <a:prstDash val="solid"/>
                </a:ln>
                <a:solidFill>
                  <a:srgbClr val="FFFF00"/>
                </a:solidFill>
                <a:hlinkClick r:id="rId6" action="ppaction://hlinksldjump"/>
              </a:rPr>
              <a:t>Population</a:t>
            </a:r>
            <a:endParaRPr lang="en-US" altLang="en-US" sz="2800" dirty="0">
              <a:ln w="22225">
                <a:solidFill>
                  <a:srgbClr val="990099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45" name="AutoShape 9"/>
          <p:cNvSpPr>
            <a:spLocks noChangeArrowheads="1"/>
          </p:cNvSpPr>
          <p:nvPr/>
        </p:nvSpPr>
        <p:spPr bwMode="black">
          <a:xfrm>
            <a:off x="4910138" y="1269157"/>
            <a:ext cx="2527300" cy="1545729"/>
          </a:xfrm>
          <a:prstGeom prst="roundRect">
            <a:avLst>
              <a:gd name="adj" fmla="val 18481"/>
            </a:avLst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80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The reasons for choosing </a:t>
            </a:r>
            <a:r>
              <a:rPr lang="en-US" altLang="en-US" sz="2800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Anabta</a:t>
            </a:r>
            <a:r>
              <a:rPr lang="en-US" altLang="en-US" sz="280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 </a:t>
            </a:r>
            <a:endParaRPr lang="en-US" altLang="en-US" sz="2800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2915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14935</TotalTime>
  <Words>853</Words>
  <Application>Microsoft Office PowerPoint</Application>
  <PresentationFormat>On-screen Show (4:3)</PresentationFormat>
  <Paragraphs>307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3" baseType="lpstr">
      <vt:lpstr>Arial</vt:lpstr>
      <vt:lpstr>Arial Black</vt:lpstr>
      <vt:lpstr>Calibri</vt:lpstr>
      <vt:lpstr>Calibri Light</vt:lpstr>
      <vt:lpstr>Cambria Math</vt:lpstr>
      <vt:lpstr>Impact</vt:lpstr>
      <vt:lpstr>Times New Roman</vt:lpstr>
      <vt:lpstr>Wingdings</vt:lpstr>
      <vt:lpstr>Office Theme</vt:lpstr>
      <vt:lpstr>PowerPoint Presentation</vt:lpstr>
      <vt:lpstr>Outline:</vt:lpstr>
      <vt:lpstr>PowerPoint Presentation</vt:lpstr>
      <vt:lpstr>PowerPoint Presentation</vt:lpstr>
      <vt:lpstr>Objectives:</vt:lpstr>
      <vt:lpstr>PowerPoint Presentation</vt:lpstr>
      <vt:lpstr>Study Area</vt:lpstr>
      <vt:lpstr>PowerPoint Presentation</vt:lpstr>
      <vt:lpstr>Study Area</vt:lpstr>
      <vt:lpstr>PowerPoint Presentation</vt:lpstr>
      <vt:lpstr>Study Area</vt:lpstr>
      <vt:lpstr>PowerPoint Presentation</vt:lpstr>
      <vt:lpstr>Study Area</vt:lpstr>
      <vt:lpstr>PowerPoint Presentation</vt:lpstr>
      <vt:lpstr>PowerPoint Presentation</vt:lpstr>
      <vt:lpstr>PowerPoint Presentation</vt:lpstr>
      <vt:lpstr> Collect the data related to the study area: </vt:lpstr>
      <vt:lpstr>PowerPoint Presentation</vt:lpstr>
      <vt:lpstr>Determine Wastewater loads:</vt:lpstr>
      <vt:lpstr>PowerPoint Presentation</vt:lpstr>
      <vt:lpstr>Design and analysis of wastewater Collection Network on SewarCAD</vt:lpstr>
      <vt:lpstr>Input information to SewarCAD </vt:lpstr>
      <vt:lpstr>PowerPoint Presentation</vt:lpstr>
      <vt:lpstr>Manholes information:</vt:lpstr>
      <vt:lpstr>Conduits information:</vt:lpstr>
      <vt:lpstr>Input information to SewarCAD</vt:lpstr>
      <vt:lpstr>PowerPoint Presentation</vt:lpstr>
      <vt:lpstr>Network Elements to calculate the cost:</vt:lpstr>
      <vt:lpstr>PowerPoint Presentation</vt:lpstr>
      <vt:lpstr>Assumptions to calculate cost of excavation:</vt:lpstr>
      <vt:lpstr>PowerPoint Presentation</vt:lpstr>
      <vt:lpstr>PowerPoint Presentation</vt:lpstr>
      <vt:lpstr>PowerPoint Presentation</vt:lpstr>
      <vt:lpstr>Cost of Network Elements ($)</vt:lpstr>
      <vt:lpstr>PowerPoint Presentation</vt:lpstr>
      <vt:lpstr>Results:</vt:lpstr>
      <vt:lpstr>PowerPoint Presentation</vt:lpstr>
      <vt:lpstr>PowerPoint Presentation</vt:lpstr>
      <vt:lpstr>PowerPoint Presentation</vt:lpstr>
      <vt:lpstr>PowerPoint Presentation</vt:lpstr>
      <vt:lpstr>Conclusions:</vt:lpstr>
      <vt:lpstr>Recommendations: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sumaia iswed</dc:creator>
  <cp:lastModifiedBy>jazeera</cp:lastModifiedBy>
  <cp:revision>114</cp:revision>
  <dcterms:created xsi:type="dcterms:W3CDTF">2015-12-03T22:13:59Z</dcterms:created>
  <dcterms:modified xsi:type="dcterms:W3CDTF">2016-05-17T23:00:39Z</dcterms:modified>
</cp:coreProperties>
</file>