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4" r:id="rId31"/>
  </p:sldIdLst>
  <p:sldSz cx="12192000" cy="6858000"/>
  <p:notesSz cx="6858000" cy="9144000"/>
  <p:embeddedFontLst>
    <p:embeddedFont>
      <p:font typeface="Questrial" panose="020B0604020202020204" charset="0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 descr="Droplets-HD-Title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Questrial"/>
              <a:buNone/>
              <a:defRPr sz="4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7F7F7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ct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913774" y="5108728"/>
            <a:ext cx="10364452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913775" y="4204821"/>
            <a:ext cx="10364452" cy="1586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720644" y="3610032"/>
            <a:ext cx="8752299" cy="594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913774" y="4372796"/>
            <a:ext cx="10364452" cy="1421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Shape 101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Questrial"/>
              <a:buNone/>
            </a:pPr>
            <a:r>
              <a:rPr lang="en-US" sz="80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Questrial"/>
              <a:buNone/>
            </a:pPr>
            <a:r>
              <a:rPr lang="en-US" sz="80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913775" y="4662335"/>
            <a:ext cx="10364452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Shape 111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913774" y="2943355"/>
            <a:ext cx="3298976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3"/>
          </p:nvPr>
        </p:nvSpPr>
        <p:spPr>
          <a:xfrm>
            <a:off x="4452389" y="2367093"/>
            <a:ext cx="329152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4"/>
          </p:nvPr>
        </p:nvSpPr>
        <p:spPr>
          <a:xfrm>
            <a:off x="4441348" y="2943355"/>
            <a:ext cx="3303351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5"/>
          </p:nvPr>
        </p:nvSpPr>
        <p:spPr>
          <a:xfrm>
            <a:off x="7973298" y="2367093"/>
            <a:ext cx="330492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6"/>
          </p:nvPr>
        </p:nvSpPr>
        <p:spPr>
          <a:xfrm>
            <a:off x="7973298" y="2943355"/>
            <a:ext cx="3304928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idx="2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3"/>
          </p:nvPr>
        </p:nvSpPr>
        <p:spPr>
          <a:xfrm>
            <a:off x="913774" y="4781082"/>
            <a:ext cx="3296409" cy="1010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4"/>
          </p:nvPr>
        </p:nvSpPr>
        <p:spPr>
          <a:xfrm>
            <a:off x="4442759" y="4204820"/>
            <a:ext cx="330182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pic" idx="5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6"/>
          </p:nvPr>
        </p:nvSpPr>
        <p:spPr>
          <a:xfrm>
            <a:off x="4441348" y="4781080"/>
            <a:ext cx="3303352" cy="1010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7"/>
          </p:nvPr>
        </p:nvSpPr>
        <p:spPr>
          <a:xfrm>
            <a:off x="7973298" y="4204820"/>
            <a:ext cx="330068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ct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pic" idx="8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9"/>
          </p:nvPr>
        </p:nvSpPr>
        <p:spPr>
          <a:xfrm>
            <a:off x="7973173" y="4781078"/>
            <a:ext cx="3305053" cy="101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 rot="5400000">
            <a:off x="4383948" y="-1103079"/>
            <a:ext cx="3424107" cy="10364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hape 145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 rot="5400000">
            <a:off x="7410763" y="1923737"/>
            <a:ext cx="5181599" cy="2553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 rot="5400000">
            <a:off x="2152338" y="-628961"/>
            <a:ext cx="5181599" cy="765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Shape 20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Shape 25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913774" y="2367092"/>
            <a:ext cx="10363826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pic" idx="2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913794" y="2632852"/>
            <a:ext cx="5934949" cy="315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hape 40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Questrial"/>
              <a:buNone/>
              <a:defRPr sz="4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7F7F7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13774" y="2367092"/>
            <a:ext cx="5106026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172200" y="2367092"/>
            <a:ext cx="5105400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Shape 55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913774" y="3051012"/>
            <a:ext cx="5106027" cy="274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3"/>
          </p:nvPr>
        </p:nvSpPr>
        <p:spPr>
          <a:xfrm>
            <a:off x="6396423" y="2371018"/>
            <a:ext cx="4881804" cy="67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r" rtl="1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4"/>
          </p:nvPr>
        </p:nvSpPr>
        <p:spPr>
          <a:xfrm>
            <a:off x="6172200" y="3051012"/>
            <a:ext cx="5105401" cy="274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ape 71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5078062" y="609600"/>
            <a:ext cx="6200163" cy="518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2"/>
          </p:nvPr>
        </p:nvSpPr>
        <p:spPr>
          <a:xfrm>
            <a:off x="913774" y="2632852"/>
            <a:ext cx="3935689" cy="3158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2286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AC7EE"/>
            </a:gs>
            <a:gs pos="100000">
              <a:srgbClr val="87ABDA"/>
            </a:gs>
          </a:gsLst>
          <a:lin ang="54000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 descr="\\DROBO-FS\QuickDrops\JB\PPTX NG\Droplets\LightingOverlay.png"/>
          <p:cNvPicPr preferRelativeResize="0"/>
          <p:nvPr/>
        </p:nvPicPr>
        <p:blipFill rotWithShape="1">
          <a:blip r:embed="rId19">
            <a:alphaModFix amt="80000"/>
          </a:blip>
          <a:srcRect/>
          <a:stretch/>
        </p:blipFill>
        <p:spPr>
          <a:xfrm>
            <a:off x="0" y="0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  <a:defRPr sz="3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29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302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17500" algn="r" rtl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157161" y="1300163"/>
            <a:ext cx="11658600" cy="1681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LOAD MODELING IN PV HOME SYSTEM FOR ECONOMICAL EVALUATION</a:t>
            </a:r>
            <a:endParaRPr sz="36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2486024" y="4029075"/>
            <a:ext cx="7000875" cy="245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0"/>
              <a:buFont typeface="Arial"/>
              <a:buNone/>
            </a:pPr>
            <a: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  <a:t>Prepared By :</a:t>
            </a:r>
            <a:b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  <a:t>Leena Samara</a:t>
            </a:r>
            <a:b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  <a:t>Haneen Hajeer </a:t>
            </a:r>
            <a:br>
              <a:rPr lang="en-US" sz="1820" b="1" i="0" u="none" strike="noStrike" cap="none">
                <a:solidFill>
                  <a:srgbClr val="1D3E5E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820" b="1" i="0" u="none" strike="noStrike" cap="none">
              <a:solidFill>
                <a:srgbClr val="1D3E5E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60"/>
              <a:buFont typeface="Arial"/>
              <a:buNone/>
            </a:pPr>
            <a:r>
              <a:rPr lang="en-US" sz="1960" b="1" i="0" u="none" strike="noStrike" cap="none">
                <a:solidFill>
                  <a:srgbClr val="4C3A8C"/>
                </a:solidFill>
                <a:latin typeface="Questrial"/>
                <a:ea typeface="Questrial"/>
                <a:cs typeface="Questrial"/>
                <a:sym typeface="Questrial"/>
              </a:rPr>
              <a:t>SUPERVISOR</a:t>
            </a:r>
            <a:br>
              <a:rPr lang="en-US" sz="1960" b="1" i="0" u="none" strike="noStrike" cap="none">
                <a:solidFill>
                  <a:srgbClr val="4C3A8C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1960" b="1" i="0" u="none" strike="noStrike" cap="none">
                <a:solidFill>
                  <a:srgbClr val="4C3A8C"/>
                </a:solidFill>
                <a:latin typeface="Questrial"/>
                <a:ea typeface="Questrial"/>
                <a:cs typeface="Questrial"/>
                <a:sym typeface="Questrial"/>
              </a:rPr>
              <a:t>DR. MOIEN OMAR</a:t>
            </a:r>
            <a:endParaRPr sz="1960" b="0" i="0" u="none" strike="noStrike" cap="none">
              <a:solidFill>
                <a:srgbClr val="4C3A8C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40"/>
              <a:buFont typeface="Arial"/>
              <a:buNone/>
            </a:pPr>
            <a:r>
              <a:rPr lang="en-US" sz="1540" b="1" i="0" u="none" strike="noStrike" cap="none">
                <a:solidFill>
                  <a:srgbClr val="7F7F7F"/>
                </a:solidFill>
                <a:latin typeface="Questrial"/>
                <a:ea typeface="Questrial"/>
                <a:cs typeface="Questrial"/>
                <a:sym typeface="Questrial"/>
              </a:rPr>
              <a:t> </a:t>
            </a:r>
            <a:endParaRPr sz="1540" b="0" i="0" u="none" strike="noStrike" cap="none">
              <a:solidFill>
                <a:srgbClr val="7F7F7F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40"/>
              <a:buFont typeface="Arial"/>
              <a:buNone/>
            </a:pPr>
            <a:endParaRPr sz="1540" b="1" i="0" u="none" strike="noStrike" cap="none">
              <a:solidFill>
                <a:srgbClr val="1D3E5E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2414506" y="1009948"/>
            <a:ext cx="756303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We use Two Software in our project:</a:t>
            </a:r>
            <a:endParaRPr sz="40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1039257" y="3004840"/>
            <a:ext cx="3943350" cy="2457450"/>
          </a:xfrm>
          <a:prstGeom prst="rect">
            <a:avLst/>
          </a:prstGeom>
          <a:noFill/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7496093" y="3004840"/>
            <a:ext cx="3943350" cy="2457450"/>
          </a:xfrm>
          <a:prstGeom prst="rect">
            <a:avLst/>
          </a:prstGeom>
          <a:noFill/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1162850" y="3771900"/>
            <a:ext cx="3616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SketchUp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8436677" y="3771900"/>
            <a:ext cx="2750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PVSYST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2363778" y="1014413"/>
            <a:ext cx="7586744" cy="703421"/>
          </a:xfrm>
          <a:prstGeom prst="rect">
            <a:avLst/>
          </a:prstGeom>
          <a:noFill/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/>
        </p:nvSpPr>
        <p:spPr>
          <a:xfrm>
            <a:off x="2957512" y="2524423"/>
            <a:ext cx="612933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SketchUp</a:t>
            </a:r>
            <a:endParaRPr sz="96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Shape 2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3286125" y="166984"/>
            <a:ext cx="558194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SketchUp Process 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528929" y="1571625"/>
            <a:ext cx="2971800" cy="1643063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Tilt Angle 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8149024" y="1571625"/>
            <a:ext cx="3486000" cy="1643100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JinckoSolar</a:t>
            </a:r>
            <a:endParaRPr sz="3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550289" y="4138613"/>
            <a:ext cx="2971800" cy="1643063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15˚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8396251" y="4138625"/>
            <a:ext cx="3228900" cy="1643100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300-320 Watt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57" name="Shape 257"/>
          <p:cNvCxnSpPr>
            <a:stCxn id="253" idx="4"/>
            <a:endCxn id="255" idx="0"/>
          </p:cNvCxnSpPr>
          <p:nvPr/>
        </p:nvCxnSpPr>
        <p:spPr>
          <a:xfrm>
            <a:off x="2014829" y="3214688"/>
            <a:ext cx="21300" cy="924000"/>
          </a:xfrm>
          <a:prstGeom prst="straightConnector1">
            <a:avLst/>
          </a:prstGeom>
          <a:noFill/>
          <a:ln w="9525" cap="flat" cmpd="sng">
            <a:solidFill>
              <a:srgbClr val="B33B6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58" name="Shape 258"/>
          <p:cNvCxnSpPr>
            <a:endCxn id="256" idx="0"/>
          </p:cNvCxnSpPr>
          <p:nvPr/>
        </p:nvCxnSpPr>
        <p:spPr>
          <a:xfrm flipH="1">
            <a:off x="10010701" y="3214625"/>
            <a:ext cx="9900" cy="924000"/>
          </a:xfrm>
          <a:prstGeom prst="straightConnector1">
            <a:avLst/>
          </a:prstGeom>
          <a:noFill/>
          <a:ln w="9525" cap="flat" cmpd="sng">
            <a:solidFill>
              <a:srgbClr val="B33B6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4307902" y="1171575"/>
            <a:ext cx="2971800" cy="1643063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Shading Space 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4307902" y="3738563"/>
            <a:ext cx="2971800" cy="1643063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1.5m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65" name="Shape 265"/>
          <p:cNvCxnSpPr>
            <a:stCxn id="263" idx="4"/>
            <a:endCxn id="264" idx="0"/>
          </p:cNvCxnSpPr>
          <p:nvPr/>
        </p:nvCxnSpPr>
        <p:spPr>
          <a:xfrm>
            <a:off x="5793802" y="2814638"/>
            <a:ext cx="0" cy="924000"/>
          </a:xfrm>
          <a:prstGeom prst="straightConnector1">
            <a:avLst/>
          </a:prstGeom>
          <a:noFill/>
          <a:ln w="9525" cap="flat" cmpd="sng">
            <a:solidFill>
              <a:srgbClr val="B33B6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2962390" y="2410123"/>
            <a:ext cx="5609997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PVSYST6.5</a:t>
            </a:r>
            <a:endParaRPr sz="96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6489191" y="1850135"/>
            <a:ext cx="490728" cy="5059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3788664" y="2581655"/>
            <a:ext cx="490727" cy="5059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5949696" y="3313176"/>
            <a:ext cx="490727" cy="5059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4203191" y="4044696"/>
            <a:ext cx="490727" cy="5059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5977128" y="4776215"/>
            <a:ext cx="490727" cy="5059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400350" y="2181175"/>
            <a:ext cx="699105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*Revision Of </a:t>
            </a:r>
            <a:r>
              <a:rPr lang="en-US" sz="5400" dirty="0" smtClean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Project1 </a:t>
            </a:r>
            <a:endParaRPr sz="5400" b="0" cap="none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-610495" y="3114157"/>
            <a:ext cx="8517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*Software Program</a:t>
            </a:r>
            <a:endParaRPr sz="5400" b="0" cap="none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400350" y="4030417"/>
            <a:ext cx="7193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*Economical Analysis </a:t>
            </a:r>
            <a:endParaRPr sz="5400" b="0" cap="none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4034024" y="65025"/>
            <a:ext cx="5012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Content</a:t>
            </a:r>
            <a:endParaRPr sz="80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/>
        </p:nvSpPr>
        <p:spPr>
          <a:xfrm>
            <a:off x="3286125" y="166984"/>
            <a:ext cx="558194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PVSYS Process 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2036202" y="1571625"/>
            <a:ext cx="3475800" cy="1643100"/>
          </a:xfrm>
          <a:prstGeom prst="ellipse">
            <a:avLst/>
          </a:prstGeom>
          <a:solidFill>
            <a:srgbClr val="EBB5EC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No.Inverter</a:t>
            </a: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7382168" y="1571625"/>
            <a:ext cx="2971800" cy="1643063"/>
          </a:xfrm>
          <a:prstGeom prst="ellipse">
            <a:avLst/>
          </a:prstGeom>
          <a:solidFill>
            <a:srgbClr val="EBB5EC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No.PV.Module</a:t>
            </a:r>
            <a:endParaRPr sz="24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2036200" y="4138600"/>
            <a:ext cx="3384300" cy="1643100"/>
          </a:xfrm>
          <a:prstGeom prst="ellipse">
            <a:avLst/>
          </a:prstGeom>
          <a:solidFill>
            <a:srgbClr val="EBB5EC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7382168" y="4138613"/>
            <a:ext cx="2971800" cy="1643063"/>
          </a:xfrm>
          <a:prstGeom prst="ellipse">
            <a:avLst/>
          </a:prstGeom>
          <a:solidFill>
            <a:srgbClr val="EBB5EC"/>
          </a:solidFill>
          <a:ln w="15875" cap="flat" cmpd="sng">
            <a:solidFill>
              <a:srgbClr val="A536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138 modules</a:t>
            </a:r>
            <a:endParaRPr sz="3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90" name="Shape 290"/>
          <p:cNvCxnSpPr>
            <a:stCxn id="286" idx="4"/>
            <a:endCxn id="288" idx="0"/>
          </p:cNvCxnSpPr>
          <p:nvPr/>
        </p:nvCxnSpPr>
        <p:spPr>
          <a:xfrm flipH="1">
            <a:off x="3728202" y="3214725"/>
            <a:ext cx="45900" cy="924000"/>
          </a:xfrm>
          <a:prstGeom prst="straightConnector1">
            <a:avLst/>
          </a:prstGeom>
          <a:noFill/>
          <a:ln w="9525" cap="flat" cmpd="sng">
            <a:solidFill>
              <a:srgbClr val="B33B6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91" name="Shape 291"/>
          <p:cNvCxnSpPr>
            <a:endCxn id="289" idx="0"/>
          </p:cNvCxnSpPr>
          <p:nvPr/>
        </p:nvCxnSpPr>
        <p:spPr>
          <a:xfrm>
            <a:off x="8868068" y="3214613"/>
            <a:ext cx="0" cy="924000"/>
          </a:xfrm>
          <a:prstGeom prst="straightConnector1">
            <a:avLst/>
          </a:prstGeom>
          <a:noFill/>
          <a:ln w="9525" cap="flat" cmpd="sng">
            <a:solidFill>
              <a:srgbClr val="B33B6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1302061" y="604839"/>
            <a:ext cx="5158414" cy="11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</a:pPr>
            <a:r>
              <a:rPr lang="en-US" sz="3200" b="1" i="0" u="sng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First Inverter </a:t>
            </a:r>
            <a:r>
              <a:rPr lang="en-US"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:</a:t>
            </a:r>
            <a:r>
              <a:rPr lang="en-US" sz="32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TRIO-27.6-TL-OUTD-400</a:t>
            </a:r>
            <a:endParaRPr sz="32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97" name="Shape 297"/>
          <p:cNvSpPr>
            <a:spLocks noGrp="1"/>
          </p:cNvSpPr>
          <p:nvPr>
            <p:ph type="pic" idx="2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 cmpd="sng">
            <a:solidFill>
              <a:srgbClr val="CBD7E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913793" y="2047065"/>
            <a:ext cx="5934949" cy="315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ABB</a:t>
            </a:r>
            <a:endParaRPr/>
          </a:p>
          <a:p>
            <a:pPr marL="3429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OPERATING VOLTAGE (</a:t>
            </a: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200-950V</a:t>
            </a: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)</a:t>
            </a:r>
            <a:endParaRPr/>
          </a:p>
          <a:p>
            <a:pPr marL="3429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TOTAL POWER = </a:t>
            </a: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30 KWAC</a:t>
            </a:r>
            <a:endParaRPr sz="28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grpSp>
        <p:nvGrpSpPr>
          <p:cNvPr id="299" name="Shape 299"/>
          <p:cNvGrpSpPr/>
          <p:nvPr/>
        </p:nvGrpSpPr>
        <p:grpSpPr>
          <a:xfrm>
            <a:off x="7321635" y="612646"/>
            <a:ext cx="3351170" cy="5169632"/>
            <a:chOff x="407" y="323"/>
            <a:chExt cx="3645" cy="4635"/>
          </a:xfrm>
        </p:grpSpPr>
        <p:sp>
          <p:nvSpPr>
            <p:cNvPr id="300" name="Shape 300"/>
            <p:cNvSpPr/>
            <p:nvPr/>
          </p:nvSpPr>
          <p:spPr>
            <a:xfrm>
              <a:off x="407" y="323"/>
              <a:ext cx="3645" cy="4635"/>
            </a:xfrm>
            <a:prstGeom prst="rect">
              <a:avLst/>
            </a:prstGeom>
            <a:noFill/>
            <a:ln w="9525" cap="flat" cmpd="sng">
              <a:solidFill>
                <a:srgbClr val="DDDDDD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pic>
          <p:nvPicPr>
            <p:cNvPr id="301" name="Shape 30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41" y="457"/>
              <a:ext cx="2743" cy="433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1570999" y="471145"/>
            <a:ext cx="8358814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Questrial"/>
              <a:buNone/>
            </a:pPr>
            <a:r>
              <a:rPr lang="en-US" sz="3600" b="1" i="0" u="sng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Second Inverter : TRIO-20.0-tl-outd-40</a:t>
            </a:r>
            <a:r>
              <a:rPr lang="en-US"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32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2049025" y="1961340"/>
            <a:ext cx="7194988" cy="3810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ABB</a:t>
            </a:r>
            <a:endParaRPr/>
          </a:p>
          <a:p>
            <a:pPr marL="3429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OPERATING VOLTAGE (200-950V)</a:t>
            </a:r>
            <a:endParaRPr/>
          </a:p>
          <a:p>
            <a:pPr marL="3429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AutoNum type="arabicPeriod"/>
            </a:pPr>
            <a:r>
              <a:rPr lang="en-US" sz="2800" b="0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TOTAL POWER = 22 KWAC</a:t>
            </a:r>
            <a:endParaRPr sz="2800" b="0" i="0" u="none" strike="noStrike" cap="none">
              <a:solidFill>
                <a:srgbClr val="C00000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Shape 3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499" y="1385887"/>
            <a:ext cx="10701338" cy="4481459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Shape 313"/>
          <p:cNvSpPr/>
          <p:nvPr/>
        </p:nvSpPr>
        <p:spPr>
          <a:xfrm>
            <a:off x="2371725" y="352723"/>
            <a:ext cx="61864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u="sng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Case Study :Nofal Moll</a:t>
            </a:r>
            <a:endParaRPr sz="4000" b="1" u="sng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/>
          <p:nvPr/>
        </p:nvSpPr>
        <p:spPr>
          <a:xfrm>
            <a:off x="1892941" y="824209"/>
            <a:ext cx="916558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Life Cycle Cost Analysis(LCCA)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459075" y="2453139"/>
            <a:ext cx="509448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Simple Bay Back Period(SBP)</a:t>
            </a:r>
            <a:endParaRPr sz="28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459075" y="2925597"/>
            <a:ext cx="45128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Benefit\Cost Ratio(BCR)</a:t>
            </a:r>
            <a:endParaRPr sz="28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705802" y="3431018"/>
            <a:ext cx="442341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Saving Investment Ratio(SIR)</a:t>
            </a:r>
            <a:endParaRPr sz="28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5553560" y="3692628"/>
            <a:ext cx="389292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Return On Investment(ROI)</a:t>
            </a:r>
            <a:endParaRPr sz="2800" b="0" cap="none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881213" y="4563887"/>
            <a:ext cx="366856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Net Present Value(NPV) </a:t>
            </a:r>
            <a:endParaRPr sz="28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4179395" y="5087107"/>
            <a:ext cx="412805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cap="none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Internal Rate Of Return(IRR)</a:t>
            </a:r>
            <a:endParaRPr sz="2800" b="0" cap="none" dirty="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2362300" y="252700"/>
            <a:ext cx="8505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Economical Study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3048000" y="1245250"/>
            <a:ext cx="6096000" cy="52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Consumption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400">
                <a:solidFill>
                  <a:schemeClr val="dk1"/>
                </a:solidFill>
              </a:rPr>
              <a:t>106250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kwh/year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     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en-US" sz="24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2400">
                <a:solidFill>
                  <a:srgbClr val="C00000"/>
                </a:solidFill>
              </a:rPr>
              <a:t>area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>
                <a:solidFill>
                  <a:schemeClr val="dk1"/>
                </a:solidFill>
              </a:rPr>
              <a:t>⇒ 45 kwp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E(PV) =45*1700 =76500 KWh/year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coverage =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76500/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2400">
                <a:solidFill>
                  <a:schemeClr val="dk1"/>
                </a:solidFill>
              </a:rPr>
              <a:t>106250 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</a:rPr>
              <a:t>                = 72%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2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                      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1kwh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⇒  0.64 NIS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Bill</a:t>
            </a:r>
            <a:r>
              <a:rPr lang="en-US"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3744 NIS/month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Saving/year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44928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en-US" sz="24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/>
          <p:nvPr/>
        </p:nvSpPr>
        <p:spPr>
          <a:xfrm>
            <a:off x="2228850" y="2374792"/>
            <a:ext cx="7400925" cy="2646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S.B.P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4.86 Year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N.P.V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162455.447</a:t>
            </a: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6" name="Shape 336"/>
          <p:cNvSpPr/>
          <p:nvPr/>
        </p:nvSpPr>
        <p:spPr>
          <a:xfrm>
            <a:off x="2864212" y="295572"/>
            <a:ext cx="5801589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Economical study</a:t>
            </a:r>
            <a:endParaRPr sz="54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3561" y="3134975"/>
            <a:ext cx="3801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Conclusion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13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/>
        </p:nvSpPr>
        <p:spPr>
          <a:xfrm>
            <a:off x="1233061" y="2938760"/>
            <a:ext cx="941112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About Our Graduation Project</a:t>
            </a:r>
            <a:endParaRPr sz="54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72994" y="3043535"/>
            <a:ext cx="3724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Thank You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5547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/>
        </p:nvSpPr>
        <p:spPr>
          <a:xfrm>
            <a:off x="615784" y="710311"/>
            <a:ext cx="10212719" cy="380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425" rIns="0" bIns="0" anchor="t" anchorCtr="0">
            <a:noAutofit/>
          </a:bodyPr>
          <a:lstStyle/>
          <a:p>
            <a:pPr marL="1270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u="sng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GRID-TIED SYSTEM WITH NO BATTERY FOR STORING CHARGES</a:t>
            </a:r>
            <a:endParaRPr sz="2400" b="1" u="sng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942974" y="1914525"/>
            <a:ext cx="10172701" cy="471487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1685441" y="2853035"/>
            <a:ext cx="882113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 Policy Of R.E In Palestine </a:t>
            </a:r>
            <a:endParaRPr sz="54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2192000" cy="705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071582" y="2218514"/>
            <a:ext cx="5934949" cy="315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✓"/>
            </a:pP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400 ميجا واط في المحافظات </a:t>
            </a:r>
            <a:r>
              <a:rPr lang="en-US" sz="2800" b="0" i="0" u="none" strike="noStrike" cap="none">
                <a:solidFill>
                  <a:srgbClr val="00B0F0"/>
                </a:solidFill>
                <a:latin typeface="Questrial"/>
                <a:ea typeface="Questrial"/>
                <a:cs typeface="Questrial"/>
                <a:sym typeface="Questrial"/>
              </a:rPr>
              <a:t>الجنوبية</a:t>
            </a: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/>
          </a:p>
          <a:p>
            <a:pPr marL="457200" marR="0" lvl="0" indent="-4572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✓"/>
            </a:pP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900 ميغا واط في المحافظات </a:t>
            </a:r>
            <a:r>
              <a:rPr lang="en-US" sz="2800" b="0" i="0" u="none" strike="noStrike" cap="none">
                <a:solidFill>
                  <a:srgbClr val="FFC000"/>
                </a:solidFill>
                <a:latin typeface="Questrial"/>
                <a:ea typeface="Questrial"/>
                <a:cs typeface="Questrial"/>
                <a:sym typeface="Questrial"/>
              </a:rPr>
              <a:t>الشمالية</a:t>
            </a:r>
            <a:r>
              <a:rPr lang="en-US"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/>
          </a:p>
          <a:p>
            <a:pPr marL="457200" marR="0" lvl="0" indent="-457200" algn="ctr" rtl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✓"/>
            </a:pPr>
            <a:r>
              <a:rPr lang="en-US" sz="2400" b="1" i="0" u="none" strike="noStrike" cap="none">
                <a:solidFill>
                  <a:srgbClr val="C00000"/>
                </a:solidFill>
                <a:latin typeface="Questrial"/>
                <a:ea typeface="Questrial"/>
                <a:cs typeface="Questrial"/>
                <a:sym typeface="Questrial"/>
              </a:rPr>
              <a:t>46% الزيادة المتوقعة في الاستهلاك عام 2020(تقريبا 1900ميجا واط)</a:t>
            </a:r>
            <a:endParaRPr sz="2400" b="1" i="0" u="none" strike="noStrike" cap="none">
              <a:solidFill>
                <a:srgbClr val="C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271588"/>
            <a:ext cx="6443662" cy="477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/>
        </p:nvSpPr>
        <p:spPr>
          <a:xfrm>
            <a:off x="466243" y="2767310"/>
            <a:ext cx="11230960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140 ميغا واط قدرة الانتاج المحلية في المحافظات الجنوبية ,</a:t>
            </a:r>
            <a:br>
              <a:rPr lang="en-US" sz="4400" b="1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-US" sz="4400" b="1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فقط 70 ميغاواط منها تعمل حاليا</a:t>
            </a:r>
            <a:r>
              <a:rPr lang="en-US" sz="5400" b="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5400" b="0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499" y="1385887"/>
            <a:ext cx="10701338" cy="448145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/>
          <p:nvPr/>
        </p:nvSpPr>
        <p:spPr>
          <a:xfrm>
            <a:off x="2371725" y="352723"/>
            <a:ext cx="61864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u="sng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Case Study :Nofal Moll</a:t>
            </a:r>
            <a:endParaRPr sz="4000" b="1" u="sng" cap="non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rgbClr val="000000"/>
      </a:dk1>
      <a:lt1>
        <a:srgbClr val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174</Words>
  <Application>Microsoft Office PowerPoint</Application>
  <PresentationFormat>Widescreen</PresentationFormat>
  <Paragraphs>70</Paragraphs>
  <Slides>30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Questrial</vt:lpstr>
      <vt:lpstr>Arial</vt:lpstr>
      <vt:lpstr>Noto Sans Symbols</vt:lpstr>
      <vt:lpstr>Times New Roman</vt:lpstr>
      <vt:lpstr>Droplet</vt:lpstr>
      <vt:lpstr>LOAD MODELING IN PV HOME SYSTEM FOR ECONOMICAL EVALUATION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Inverter :TRIO-27.6-TL-OUTD-400</vt:lpstr>
      <vt:lpstr>Second Inverter : TRIO-20.0-tl-outd-40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MODELING IN PV HOME SYSTEM FOR ECONOMICAL EVALUATION</dc:title>
  <cp:lastModifiedBy>Leena Samara</cp:lastModifiedBy>
  <cp:revision>2</cp:revision>
  <dcterms:modified xsi:type="dcterms:W3CDTF">2018-05-02T21:22:19Z</dcterms:modified>
</cp:coreProperties>
</file>