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587509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84CF8A86-0FA3-45DB-963E-718EB064FFB0}"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4086846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a:t>انقر لتحرير نمط عنوان الشكل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3234139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a:t>انقر لتحرير نمط عنوان الشكل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a:t>حرر أنماط نص الشكل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991323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3125044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1669297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1020146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302496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370220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11714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607696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84CF8A86-0FA3-45DB-963E-718EB064FFB0}"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350761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84CF8A86-0FA3-45DB-963E-718EB064FFB0}" type="datetimeFigureOut">
              <a:rPr lang="en-US" smtClean="0"/>
              <a:t>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1541467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7" name="Date Placeholder 2"/>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152633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14883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7" name="Date Placeholder 4"/>
          <p:cNvSpPr>
            <a:spLocks noGrp="1"/>
          </p:cNvSpPr>
          <p:nvPr>
            <p:ph type="dt" sz="half" idx="10"/>
          </p:nvPr>
        </p:nvSpPr>
        <p:spPr/>
        <p:txBody>
          <a:bodyPr/>
          <a:lstStyle/>
          <a:p>
            <a:fld id="{84CF8A86-0FA3-45DB-963E-718EB064FFB0}" type="datetimeFigureOut">
              <a:rPr lang="en-US" smtClean="0"/>
              <a:t>2/4/2018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763839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84CF8A86-0FA3-45DB-963E-718EB064FFB0}"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5DB533-CF1F-434B-A25A-0FC387558237}" type="slidenum">
              <a:rPr lang="en-US" smtClean="0"/>
              <a:t>‹#›</a:t>
            </a:fld>
            <a:endParaRPr lang="en-US"/>
          </a:p>
        </p:txBody>
      </p:sp>
    </p:spTree>
    <p:extLst>
      <p:ext uri="{BB962C8B-B14F-4D97-AF65-F5344CB8AC3E}">
        <p14:creationId xmlns:p14="http://schemas.microsoft.com/office/powerpoint/2010/main" val="2145892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4CF8A86-0FA3-45DB-963E-718EB064FFB0}" type="datetimeFigureOut">
              <a:rPr lang="en-US" smtClean="0"/>
              <a:t>2/4/2018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15DB533-CF1F-434B-A25A-0FC387558237}" type="slidenum">
              <a:rPr lang="en-US" smtClean="0"/>
              <a:t>‹#›</a:t>
            </a:fld>
            <a:endParaRPr lang="en-US"/>
          </a:p>
        </p:txBody>
      </p:sp>
    </p:spTree>
    <p:extLst>
      <p:ext uri="{BB962C8B-B14F-4D97-AF65-F5344CB8AC3E}">
        <p14:creationId xmlns:p14="http://schemas.microsoft.com/office/powerpoint/2010/main" val="3297791626"/>
      </p:ext>
    </p:extLst>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power-sonic.com/" TargetMode="External"/><Relationship Id="rId13" Type="http://schemas.openxmlformats.org/officeDocument/2006/relationships/hyperlink" Target="http://mobilesociety.typepad.com/" TargetMode="External"/><Relationship Id="rId3" Type="http://schemas.openxmlformats.org/officeDocument/2006/relationships/hyperlink" Target="http://www.ee.co.za/article/protecting-grid-pv-systems.html" TargetMode="External"/><Relationship Id="rId7" Type="http://schemas.openxmlformats.org/officeDocument/2006/relationships/hyperlink" Target="http://mobilesociety.typepad.com/mobile_life/2013/11/the-gsm-logo-the-mystery-of-the-4-dots-solved.html" TargetMode="External"/><Relationship Id="rId12" Type="http://schemas.openxmlformats.org/officeDocument/2006/relationships/hyperlink" Target="https://www.u-blox.com/" TargetMode="External"/><Relationship Id="rId2" Type="http://schemas.openxmlformats.org/officeDocument/2006/relationships/hyperlink" Target="https://books.google.com/books?hl=sv&amp;id=SnjGRDVIUL4C&amp;dq=GSM+1992&amp;q=GSM+first#v=snippet&amp;q=GSM%201992%20finnish&amp;f=false" TargetMode="External"/><Relationship Id="rId1" Type="http://schemas.openxmlformats.org/officeDocument/2006/relationships/slideLayout" Target="../slideLayouts/slideLayout2.xml"/><Relationship Id="rId6" Type="http://schemas.openxmlformats.org/officeDocument/2006/relationships/hyperlink" Target="http://www.solardesigntool.com/" TargetMode="External"/><Relationship Id="rId11" Type="http://schemas.openxmlformats.org/officeDocument/2006/relationships/hyperlink" Target="https://en.wikipedia.org/wiki/Special:BookSources/0-8493-0185-8" TargetMode="External"/><Relationship Id="rId5" Type="http://schemas.openxmlformats.org/officeDocument/2006/relationships/hyperlink" Target="http://support.morningstarcorp.com/" TargetMode="External"/><Relationship Id="rId15" Type="http://schemas.openxmlformats.org/officeDocument/2006/relationships/hyperlink" Target="https://www.solartubs.com/" TargetMode="External"/><Relationship Id="rId10" Type="http://schemas.openxmlformats.org/officeDocument/2006/relationships/hyperlink" Target="https://en.wikipedia.org/wiki/International_Standard_Book_Number" TargetMode="External"/><Relationship Id="rId4" Type="http://schemas.openxmlformats.org/officeDocument/2006/relationships/hyperlink" Target="https://ewh.ieee.org/r4/iail/Time-CurrentCurves" TargetMode="External"/><Relationship Id="rId9" Type="http://schemas.openxmlformats.org/officeDocument/2006/relationships/hyperlink" Target="https://www.arduino.cc/" TargetMode="External"/><Relationship Id="rId14" Type="http://schemas.openxmlformats.org/officeDocument/2006/relationships/hyperlink" Target="https://www.omega.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674CFCE-2060-41A4-AB30-EF72D31F400F}"/>
              </a:ext>
            </a:extLst>
          </p:cNvPr>
          <p:cNvSpPr>
            <a:spLocks noGrp="1"/>
          </p:cNvSpPr>
          <p:nvPr>
            <p:ph type="ctrTitle"/>
          </p:nvPr>
        </p:nvSpPr>
        <p:spPr>
          <a:xfrm>
            <a:off x="1524000" y="238540"/>
            <a:ext cx="9144000" cy="1192696"/>
          </a:xfrm>
        </p:spPr>
        <p:txBody>
          <a:bodyPr>
            <a:normAutofit/>
          </a:bodyPr>
          <a:lstStyle/>
          <a:p>
            <a:r>
              <a:rPr lang="en-US" sz="3600" b="1" dirty="0">
                <a:solidFill>
                  <a:schemeClr val="accent6">
                    <a:lumMod val="50000"/>
                  </a:schemeClr>
                </a:solidFill>
                <a:latin typeface="Times New Roman" panose="02020603050405020304" pitchFamily="18" charset="0"/>
                <a:ea typeface="Calibri" panose="020F0502020204030204" pitchFamily="34" charset="0"/>
                <a:cs typeface="Arial" panose="020B0604020202020204" pitchFamily="34" charset="0"/>
              </a:rPr>
              <a:t>Graduation Project  II </a:t>
            </a:r>
            <a:br>
              <a:rPr lang="en-US" sz="3600" dirty="0">
                <a:solidFill>
                  <a:schemeClr val="accent6">
                    <a:lumMod val="50000"/>
                  </a:schemeClr>
                </a:solidFill>
                <a:latin typeface="Calibri" panose="020F0502020204030204" pitchFamily="34" charset="0"/>
                <a:ea typeface="Calibri" panose="020F0502020204030204" pitchFamily="34" charset="0"/>
                <a:cs typeface="Arial" panose="020B0604020202020204" pitchFamily="34" charset="0"/>
              </a:rPr>
            </a:br>
            <a:r>
              <a:rPr lang="en-US" sz="3600" dirty="0">
                <a:solidFill>
                  <a:schemeClr val="accent6">
                    <a:lumMod val="50000"/>
                  </a:schemeClr>
                </a:solidFill>
                <a:latin typeface="Calibri" panose="020F0502020204030204" pitchFamily="34" charset="0"/>
                <a:ea typeface="Calibri" panose="020F0502020204030204" pitchFamily="34" charset="0"/>
                <a:cs typeface="Arial" panose="020B0604020202020204" pitchFamily="34" charset="0"/>
              </a:rPr>
              <a:t>solar electrical car</a:t>
            </a:r>
            <a:endParaRPr lang="en-US" sz="3600" dirty="0"/>
          </a:p>
        </p:txBody>
      </p:sp>
      <p:sp>
        <p:nvSpPr>
          <p:cNvPr id="3" name="عنوان فرعي 2">
            <a:extLst>
              <a:ext uri="{FF2B5EF4-FFF2-40B4-BE49-F238E27FC236}">
                <a16:creationId xmlns:a16="http://schemas.microsoft.com/office/drawing/2014/main" id="{73A98284-36F7-40AB-8E9B-04970B891F27}"/>
              </a:ext>
            </a:extLst>
          </p:cNvPr>
          <p:cNvSpPr>
            <a:spLocks noGrp="1"/>
          </p:cNvSpPr>
          <p:nvPr>
            <p:ph type="subTitle" idx="1"/>
          </p:nvPr>
        </p:nvSpPr>
        <p:spPr>
          <a:xfrm>
            <a:off x="1524000" y="1736035"/>
            <a:ext cx="9144000" cy="3521765"/>
          </a:xfrm>
        </p:spPr>
        <p:txBody>
          <a:bodyPr/>
          <a:lstStyle/>
          <a:p>
            <a:r>
              <a:rPr lang="en-US" dirty="0"/>
              <a:t>Prepared by </a:t>
            </a:r>
          </a:p>
          <a:p>
            <a:r>
              <a:rPr lang="en-US" dirty="0"/>
              <a:t>Rami Balbese</a:t>
            </a:r>
          </a:p>
          <a:p>
            <a:r>
              <a:rPr lang="en-US" dirty="0"/>
              <a:t>Islam Yaseen</a:t>
            </a:r>
          </a:p>
          <a:p>
            <a:r>
              <a:rPr lang="en-US" dirty="0"/>
              <a:t>Ameen al Masri</a:t>
            </a:r>
          </a:p>
          <a:p>
            <a:endParaRPr lang="en-US" dirty="0"/>
          </a:p>
          <a:p>
            <a:r>
              <a:rPr lang="en-US" b="1" dirty="0">
                <a:solidFill>
                  <a:srgbClr val="000000"/>
                </a:solidFill>
                <a:latin typeface="Times New Roman"/>
                <a:ea typeface="Calibri"/>
              </a:rPr>
              <a:t>Under supervision of : EMAD BREAK </a:t>
            </a:r>
            <a:endParaRPr lang="en-US" dirty="0"/>
          </a:p>
        </p:txBody>
      </p:sp>
      <p:pic>
        <p:nvPicPr>
          <p:cNvPr id="4" name="Picture 32" descr="نتيجة بحث الصور عن ‪panel sol‬‏">
            <a:extLst>
              <a:ext uri="{FF2B5EF4-FFF2-40B4-BE49-F238E27FC236}">
                <a16:creationId xmlns:a16="http://schemas.microsoft.com/office/drawing/2014/main" id="{C0F9F5DD-D025-4985-89A5-877F1DE1631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110330" y="4087080"/>
            <a:ext cx="3776842" cy="2532380"/>
          </a:xfrm>
          <a:prstGeom prst="rect">
            <a:avLst/>
          </a:prstGeom>
          <a:noFill/>
          <a:ln>
            <a:noFill/>
          </a:ln>
        </p:spPr>
      </p:pic>
    </p:spTree>
    <p:extLst>
      <p:ext uri="{BB962C8B-B14F-4D97-AF65-F5344CB8AC3E}">
        <p14:creationId xmlns:p14="http://schemas.microsoft.com/office/powerpoint/2010/main" val="124016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1136E5E-A026-474E-81ED-CF1FC163075E}"/>
              </a:ext>
            </a:extLst>
          </p:cNvPr>
          <p:cNvSpPr>
            <a:spLocks noGrp="1"/>
          </p:cNvSpPr>
          <p:nvPr>
            <p:ph type="title"/>
          </p:nvPr>
        </p:nvSpPr>
        <p:spPr/>
        <p:txBody>
          <a:bodyPr/>
          <a:lstStyle/>
          <a:p>
            <a:pPr algn="l"/>
            <a:r>
              <a:rPr lang="en-US" dirty="0"/>
              <a:t>Results &amp; Conclusion</a:t>
            </a:r>
          </a:p>
        </p:txBody>
      </p:sp>
      <p:sp>
        <p:nvSpPr>
          <p:cNvPr id="3" name="عنصر نائب للمحتوى 2">
            <a:extLst>
              <a:ext uri="{FF2B5EF4-FFF2-40B4-BE49-F238E27FC236}">
                <a16:creationId xmlns:a16="http://schemas.microsoft.com/office/drawing/2014/main" id="{9C27021F-19AA-41F7-B693-89E609418FC0}"/>
              </a:ext>
            </a:extLst>
          </p:cNvPr>
          <p:cNvSpPr>
            <a:spLocks noGrp="1"/>
          </p:cNvSpPr>
          <p:nvPr>
            <p:ph idx="1"/>
          </p:nvPr>
        </p:nvSpPr>
        <p:spPr/>
        <p:txBody>
          <a:bodyPr>
            <a:normAutofit/>
          </a:bodyPr>
          <a:lstStyle/>
          <a:p>
            <a:pPr marL="0" indent="0" algn="l" rtl="0">
              <a:buNone/>
            </a:pPr>
            <a:endParaRPr lang="en-US" dirty="0"/>
          </a:p>
          <a:p>
            <a:pPr lvl="0" algn="l" rtl="0"/>
            <a:r>
              <a:rPr lang="en-US" dirty="0"/>
              <a:t>The results of our project proved that the solar electric car can be applied to the ground without causing any pollution at all compared with other gasoline and diesel cars, so solar electric cars are certainly more environmentally friendly.</a:t>
            </a:r>
          </a:p>
          <a:p>
            <a:pPr marL="0" indent="0" algn="l" rtl="0">
              <a:buNone/>
            </a:pPr>
            <a:r>
              <a:rPr lang="en-US" dirty="0"/>
              <a:t> </a:t>
            </a:r>
          </a:p>
          <a:p>
            <a:pPr lvl="0" algn="l" rtl="0"/>
            <a:r>
              <a:rPr lang="en-US" dirty="0"/>
              <a:t>Apply the GPS system to the car using Arduino that helps us to know where the car is remotely.</a:t>
            </a:r>
          </a:p>
          <a:p>
            <a:pPr marL="0" indent="0" algn="l">
              <a:buNone/>
            </a:pPr>
            <a:endParaRPr lang="en-US" dirty="0"/>
          </a:p>
          <a:p>
            <a:pPr lvl="0" algn="l" rtl="0"/>
            <a:r>
              <a:rPr lang="en-US" dirty="0"/>
              <a:t>Gain practical experience in installing solar modules and learn how the off-grid system works.</a:t>
            </a:r>
          </a:p>
          <a:p>
            <a:endParaRPr lang="en-US" dirty="0"/>
          </a:p>
        </p:txBody>
      </p:sp>
    </p:spTree>
    <p:extLst>
      <p:ext uri="{BB962C8B-B14F-4D97-AF65-F5344CB8AC3E}">
        <p14:creationId xmlns:p14="http://schemas.microsoft.com/office/powerpoint/2010/main" val="2913009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787C4EC-9365-4CE8-B6D4-99BD11F94C3C}"/>
              </a:ext>
            </a:extLst>
          </p:cNvPr>
          <p:cNvSpPr>
            <a:spLocks noGrp="1"/>
          </p:cNvSpPr>
          <p:nvPr>
            <p:ph type="title"/>
          </p:nvPr>
        </p:nvSpPr>
        <p:spPr/>
        <p:txBody>
          <a:bodyPr/>
          <a:lstStyle/>
          <a:p>
            <a:pPr algn="l"/>
            <a:r>
              <a:rPr lang="en-US" dirty="0"/>
              <a:t>Conclusion</a:t>
            </a:r>
          </a:p>
        </p:txBody>
      </p:sp>
      <p:sp>
        <p:nvSpPr>
          <p:cNvPr id="3" name="عنصر نائب للمحتوى 2">
            <a:extLst>
              <a:ext uri="{FF2B5EF4-FFF2-40B4-BE49-F238E27FC236}">
                <a16:creationId xmlns:a16="http://schemas.microsoft.com/office/drawing/2014/main" id="{2F17C3DD-F241-4E96-B1D4-1AA841148D3A}"/>
              </a:ext>
            </a:extLst>
          </p:cNvPr>
          <p:cNvSpPr>
            <a:spLocks noGrp="1"/>
          </p:cNvSpPr>
          <p:nvPr>
            <p:ph idx="1"/>
          </p:nvPr>
        </p:nvSpPr>
        <p:spPr/>
        <p:txBody>
          <a:bodyPr>
            <a:normAutofit lnSpcReduction="10000"/>
          </a:bodyPr>
          <a:lstStyle/>
          <a:p>
            <a:pPr algn="l" rtl="0"/>
            <a:r>
              <a:rPr lang="en-US" dirty="0"/>
              <a:t>We learnt how to use the alternative energy in order to achieve the optimum solution of the useable energy scenario by replacing the </a:t>
            </a:r>
            <a:r>
              <a:rPr lang="en-US" dirty="0" err="1"/>
              <a:t>finitie</a:t>
            </a:r>
            <a:r>
              <a:rPr lang="en-US" dirty="0"/>
              <a:t> electrical supply (utility) with an alternative supply (solar module).</a:t>
            </a:r>
          </a:p>
          <a:p>
            <a:pPr algn="l" rtl="0"/>
            <a:r>
              <a:rPr lang="en-US" dirty="0"/>
              <a:t>The most important part in our project is the full knowledge of the solar energy in </a:t>
            </a:r>
            <a:r>
              <a:rPr lang="en-US" dirty="0" err="1"/>
              <a:t>verious</a:t>
            </a:r>
            <a:r>
              <a:rPr lang="en-US" dirty="0"/>
              <a:t> steps of the solar </a:t>
            </a:r>
            <a:r>
              <a:rPr lang="en-US" dirty="0" err="1"/>
              <a:t>storege</a:t>
            </a:r>
            <a:r>
              <a:rPr lang="en-US" dirty="0"/>
              <a:t> elements, the elements needed for the charging (module), the voltage stable device (charge controller) and the load as in the motor itself.</a:t>
            </a:r>
          </a:p>
          <a:p>
            <a:pPr algn="l" rtl="0"/>
            <a:r>
              <a:rPr lang="en-US" dirty="0"/>
              <a:t>Through this project we have identified the importance of solar energy as renewable energy. Also we have recognized the components of the system and the function of each element of this system. Moreover, we </a:t>
            </a:r>
            <a:r>
              <a:rPr lang="en-US" dirty="0" err="1"/>
              <a:t>discoverd</a:t>
            </a:r>
            <a:r>
              <a:rPr lang="en-US" dirty="0"/>
              <a:t> how to connect the elements of this system with each other and how to make the necessary calculations, including the calculations of wires and protection.</a:t>
            </a:r>
          </a:p>
          <a:p>
            <a:endParaRPr lang="en-US" dirty="0"/>
          </a:p>
        </p:txBody>
      </p:sp>
    </p:spTree>
    <p:extLst>
      <p:ext uri="{BB962C8B-B14F-4D97-AF65-F5344CB8AC3E}">
        <p14:creationId xmlns:p14="http://schemas.microsoft.com/office/powerpoint/2010/main" val="1199655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F95B560-7F43-4AC5-A5E0-933472A29C4A}"/>
              </a:ext>
            </a:extLst>
          </p:cNvPr>
          <p:cNvSpPr>
            <a:spLocks noGrp="1"/>
          </p:cNvSpPr>
          <p:nvPr>
            <p:ph type="title"/>
          </p:nvPr>
        </p:nvSpPr>
        <p:spPr/>
        <p:txBody>
          <a:bodyPr/>
          <a:lstStyle/>
          <a:p>
            <a:pPr algn="l"/>
            <a:r>
              <a:rPr lang="en-US" dirty="0"/>
              <a:t>References</a:t>
            </a:r>
          </a:p>
        </p:txBody>
      </p:sp>
      <p:sp>
        <p:nvSpPr>
          <p:cNvPr id="3" name="عنصر نائب للمحتوى 2">
            <a:extLst>
              <a:ext uri="{FF2B5EF4-FFF2-40B4-BE49-F238E27FC236}">
                <a16:creationId xmlns:a16="http://schemas.microsoft.com/office/drawing/2014/main" id="{22332EEF-807D-41E6-9602-630367270677}"/>
              </a:ext>
            </a:extLst>
          </p:cNvPr>
          <p:cNvSpPr>
            <a:spLocks noGrp="1"/>
          </p:cNvSpPr>
          <p:nvPr>
            <p:ph idx="1"/>
          </p:nvPr>
        </p:nvSpPr>
        <p:spPr/>
        <p:txBody>
          <a:bodyPr>
            <a:normAutofit fontScale="70000" lnSpcReduction="20000"/>
          </a:bodyPr>
          <a:lstStyle/>
          <a:p>
            <a:pPr algn="l" rtl="0"/>
            <a:r>
              <a:rPr lang="en-US" b="1" dirty="0"/>
              <a:t>[1]</a:t>
            </a:r>
            <a:r>
              <a:rPr lang="en-US" dirty="0"/>
              <a:t>  Anton A. </a:t>
            </a:r>
            <a:r>
              <a:rPr lang="en-US" dirty="0" err="1"/>
              <a:t>Huurdeman</a:t>
            </a:r>
            <a:r>
              <a:rPr lang="en-US" dirty="0"/>
              <a:t>, </a:t>
            </a:r>
            <a:r>
              <a:rPr lang="en-US" u="sng" dirty="0">
                <a:hlinkClick r:id="rId2"/>
              </a:rPr>
              <a:t>The Worldwide History of Telecommunications</a:t>
            </a:r>
            <a:r>
              <a:rPr lang="en-US" dirty="0"/>
              <a:t>, John Wiley &amp; Sons(2 Sep 2012).</a:t>
            </a:r>
          </a:p>
          <a:p>
            <a:pPr algn="l" rtl="0"/>
            <a:r>
              <a:rPr lang="en-US" b="1" dirty="0"/>
              <a:t>[2]</a:t>
            </a:r>
            <a:r>
              <a:rPr lang="en-US" dirty="0"/>
              <a:t> </a:t>
            </a:r>
            <a:r>
              <a:rPr lang="en-US" u="sng" dirty="0">
                <a:hlinkClick r:id="rId3"/>
              </a:rPr>
              <a:t>http://www.ee.co.za</a:t>
            </a:r>
            <a:endParaRPr lang="en-US" dirty="0"/>
          </a:p>
          <a:p>
            <a:pPr algn="l" rtl="0"/>
            <a:r>
              <a:rPr lang="en-US" b="1" dirty="0"/>
              <a:t>[3]</a:t>
            </a:r>
            <a:r>
              <a:rPr lang="en-US" dirty="0"/>
              <a:t> </a:t>
            </a:r>
            <a:r>
              <a:rPr lang="en-US" u="sng" dirty="0">
                <a:hlinkClick r:id="rId4"/>
              </a:rPr>
              <a:t>https://ewh.ieee.org/</a:t>
            </a:r>
            <a:endParaRPr lang="en-US" dirty="0"/>
          </a:p>
          <a:p>
            <a:pPr algn="l" rtl="0"/>
            <a:r>
              <a:rPr lang="en-US" b="1" dirty="0"/>
              <a:t>[4] </a:t>
            </a:r>
            <a:r>
              <a:rPr lang="en-US" u="sng" dirty="0">
                <a:hlinkClick r:id="rId5"/>
              </a:rPr>
              <a:t>http://support.morningstarcorp.com</a:t>
            </a:r>
            <a:endParaRPr lang="en-US" dirty="0"/>
          </a:p>
          <a:p>
            <a:pPr algn="l" rtl="0"/>
            <a:r>
              <a:rPr lang="en-US" b="1" dirty="0"/>
              <a:t>[5]</a:t>
            </a:r>
            <a:r>
              <a:rPr lang="en-US" u="sng" dirty="0"/>
              <a:t> </a:t>
            </a:r>
            <a:r>
              <a:rPr lang="en-US" u="sng" dirty="0">
                <a:hlinkClick r:id="rId6"/>
              </a:rPr>
              <a:t>http://www.solardesigntool.com</a:t>
            </a:r>
            <a:endParaRPr lang="en-US" dirty="0"/>
          </a:p>
          <a:p>
            <a:pPr algn="l" rtl="0"/>
            <a:r>
              <a:rPr lang="en-US" b="1" dirty="0"/>
              <a:t>[6] </a:t>
            </a:r>
            <a:r>
              <a:rPr lang="en-US" dirty="0"/>
              <a:t> </a:t>
            </a:r>
            <a:r>
              <a:rPr lang="en-US" i="1" dirty="0"/>
              <a:t>Sauter, Martin (21 Nov 2013). </a:t>
            </a:r>
            <a:r>
              <a:rPr lang="en-US" i="1" u="sng" dirty="0">
                <a:hlinkClick r:id="rId7"/>
              </a:rPr>
              <a:t>"The GSM Logo: The Mystery of the 4 Dots Solved"</a:t>
            </a:r>
            <a:r>
              <a:rPr lang="en-US" i="1" dirty="0"/>
              <a:t>. </a:t>
            </a:r>
            <a:endParaRPr lang="en-US" dirty="0"/>
          </a:p>
          <a:p>
            <a:pPr algn="l" rtl="0"/>
            <a:r>
              <a:rPr lang="en-US" b="1" dirty="0"/>
              <a:t>[7] </a:t>
            </a:r>
            <a:r>
              <a:rPr lang="en-US" dirty="0"/>
              <a:t> </a:t>
            </a:r>
            <a:r>
              <a:rPr lang="en-US" u="sng" dirty="0">
                <a:hlinkClick r:id="rId8"/>
              </a:rPr>
              <a:t>www.power-sonic.com/</a:t>
            </a:r>
            <a:endParaRPr lang="en-US" dirty="0"/>
          </a:p>
          <a:p>
            <a:pPr algn="l" rtl="0"/>
            <a:r>
              <a:rPr lang="en-US" b="1" dirty="0"/>
              <a:t>[8] </a:t>
            </a:r>
            <a:r>
              <a:rPr lang="en-US" u="sng" dirty="0">
                <a:hlinkClick r:id="rId9"/>
              </a:rPr>
              <a:t>https://www.arduino.cc</a:t>
            </a:r>
            <a:endParaRPr lang="en-US" dirty="0"/>
          </a:p>
          <a:p>
            <a:pPr algn="l" rtl="0"/>
            <a:r>
              <a:rPr lang="en-US" b="1" dirty="0"/>
              <a:t>[9]</a:t>
            </a:r>
            <a:r>
              <a:rPr lang="en-US" dirty="0"/>
              <a:t> Richard C. Dorf (ed.) </a:t>
            </a:r>
            <a:r>
              <a:rPr lang="en-US" i="1" dirty="0"/>
              <a:t>The Electrical Engineering Handbook</a:t>
            </a:r>
            <a:r>
              <a:rPr lang="en-US" dirty="0"/>
              <a:t>, CRC Press, Boca Raton, 1993, </a:t>
            </a:r>
            <a:r>
              <a:rPr lang="en-US" u="sng" dirty="0">
                <a:hlinkClick r:id="rId10" tooltip="International Standard Book Number"/>
              </a:rPr>
              <a:t>ISBN</a:t>
            </a:r>
            <a:r>
              <a:rPr lang="en-US" dirty="0"/>
              <a:t> </a:t>
            </a:r>
            <a:r>
              <a:rPr lang="en-US" u="sng" dirty="0">
                <a:hlinkClick r:id="rId11" tooltip="Special:BookSources/0-8493-0185-8"/>
              </a:rPr>
              <a:t>0-8493-0185-8</a:t>
            </a:r>
            <a:endParaRPr lang="en-US" dirty="0"/>
          </a:p>
          <a:p>
            <a:pPr algn="l" rtl="0"/>
            <a:r>
              <a:rPr lang="en-US" b="1" dirty="0"/>
              <a:t>[10] </a:t>
            </a:r>
            <a:r>
              <a:rPr lang="en-US" u="sng" dirty="0">
                <a:hlinkClick r:id="rId12"/>
              </a:rPr>
              <a:t>https://www.u-blox.com</a:t>
            </a:r>
            <a:endParaRPr lang="en-US" dirty="0"/>
          </a:p>
          <a:p>
            <a:pPr algn="l" rtl="0"/>
            <a:r>
              <a:rPr lang="en-US" b="1" dirty="0"/>
              <a:t>[11] </a:t>
            </a:r>
            <a:r>
              <a:rPr lang="en-US" u="sng" dirty="0">
                <a:hlinkClick r:id="rId13"/>
              </a:rPr>
              <a:t>http://mobilesociety.typepad.com</a:t>
            </a:r>
            <a:endParaRPr lang="en-US" dirty="0"/>
          </a:p>
          <a:p>
            <a:pPr algn="l" rtl="0"/>
            <a:r>
              <a:rPr lang="en-US" b="1" dirty="0"/>
              <a:t>[12]</a:t>
            </a:r>
            <a:r>
              <a:rPr lang="en-US" dirty="0"/>
              <a:t> </a:t>
            </a:r>
            <a:r>
              <a:rPr lang="en-US" u="sng" dirty="0">
                <a:hlinkClick r:id="rId14"/>
              </a:rPr>
              <a:t>https://www.omega.com/</a:t>
            </a:r>
            <a:endParaRPr lang="en-US" dirty="0"/>
          </a:p>
          <a:p>
            <a:pPr algn="l" rtl="0" fontAlgn="t"/>
            <a:r>
              <a:rPr lang="en-US" b="1" dirty="0"/>
              <a:t>[13]</a:t>
            </a:r>
            <a:r>
              <a:rPr lang="en-US" dirty="0"/>
              <a:t> </a:t>
            </a:r>
            <a:r>
              <a:rPr lang="en-US" u="sng" dirty="0">
                <a:hlinkClick r:id="rId15"/>
              </a:rPr>
              <a:t>https://www.solartubs.com</a:t>
            </a:r>
            <a:endParaRPr lang="en-US" dirty="0"/>
          </a:p>
          <a:p>
            <a:pPr algn="l"/>
            <a:endParaRPr lang="en-US" dirty="0"/>
          </a:p>
        </p:txBody>
      </p:sp>
    </p:spTree>
    <p:extLst>
      <p:ext uri="{BB962C8B-B14F-4D97-AF65-F5344CB8AC3E}">
        <p14:creationId xmlns:p14="http://schemas.microsoft.com/office/powerpoint/2010/main" val="3472137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C0AF62-CF33-412A-9510-80DC09CA49B4}"/>
              </a:ext>
            </a:extLst>
          </p:cNvPr>
          <p:cNvSpPr>
            <a:spLocks noGrp="1"/>
          </p:cNvSpPr>
          <p:nvPr>
            <p:ph type="title"/>
          </p:nvPr>
        </p:nvSpPr>
        <p:spPr/>
        <p:txBody>
          <a:bodyPr/>
          <a:lstStyle/>
          <a:p>
            <a:pPr algn="l"/>
            <a:r>
              <a:rPr lang="en-US" dirty="0"/>
              <a:t>Introduction </a:t>
            </a:r>
            <a:br>
              <a:rPr lang="en-US" dirty="0"/>
            </a:br>
            <a:endParaRPr lang="en-US" dirty="0"/>
          </a:p>
        </p:txBody>
      </p:sp>
      <p:sp>
        <p:nvSpPr>
          <p:cNvPr id="3" name="عنصر نائب للمحتوى 2">
            <a:extLst>
              <a:ext uri="{FF2B5EF4-FFF2-40B4-BE49-F238E27FC236}">
                <a16:creationId xmlns:a16="http://schemas.microsoft.com/office/drawing/2014/main" id="{30B03478-6794-4E1A-8C68-264DF2F71A75}"/>
              </a:ext>
            </a:extLst>
          </p:cNvPr>
          <p:cNvSpPr>
            <a:spLocks noGrp="1"/>
          </p:cNvSpPr>
          <p:nvPr>
            <p:ph idx="1"/>
          </p:nvPr>
        </p:nvSpPr>
        <p:spPr/>
        <p:txBody>
          <a:bodyPr>
            <a:normAutofit fontScale="92500" lnSpcReduction="20000"/>
          </a:bodyPr>
          <a:lstStyle/>
          <a:p>
            <a:pPr algn="l" rtl="0"/>
            <a:r>
              <a:rPr lang="en-US" dirty="0"/>
              <a:t>Final year project " Smart Electric Solar Car " include the following activities </a:t>
            </a:r>
          </a:p>
          <a:p>
            <a:pPr algn="l" rtl="0"/>
            <a:r>
              <a:rPr lang="en-US" dirty="0"/>
              <a:t>Medium size car For people with special needs, Its electrical system has been converted into a solar system, This system is composed sequentially from PV Cell which in turn convert sunlight into electricity to drive electric motor, Controller Which regulates incoming voltage from the PV Cell before it passes to the solar batteries  as well as from the battery to the electric load(DC Motor).The Battery, one of the most important elements of the system and constitute the reliability of the system ,Its importance lies in the storage of power inside it ,so that the motor can  use it later. Motor, is the electric load of this system, which moves the car through the consumption of electrical power produced from this system. We have added the necessary protection methods, including fuses between the controller and cell, also  before the battery and we designed the structure of the car to put the cell on it.  finally this car has been developed into a smart car with a GPS.</a:t>
            </a:r>
            <a:r>
              <a:rPr lang="ar-JO" dirty="0"/>
              <a:t>.</a:t>
            </a:r>
            <a:endParaRPr lang="en-US" dirty="0"/>
          </a:p>
          <a:p>
            <a:endParaRPr lang="en-US" dirty="0"/>
          </a:p>
        </p:txBody>
      </p:sp>
    </p:spTree>
    <p:extLst>
      <p:ext uri="{BB962C8B-B14F-4D97-AF65-F5344CB8AC3E}">
        <p14:creationId xmlns:p14="http://schemas.microsoft.com/office/powerpoint/2010/main" val="5621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ACBEE6A-C06F-4747-B6BB-107123196816}"/>
              </a:ext>
            </a:extLst>
          </p:cNvPr>
          <p:cNvSpPr>
            <a:spLocks noGrp="1"/>
          </p:cNvSpPr>
          <p:nvPr>
            <p:ph type="title"/>
          </p:nvPr>
        </p:nvSpPr>
        <p:spPr/>
        <p:txBody>
          <a:bodyPr/>
          <a:lstStyle/>
          <a:p>
            <a:pPr algn="l"/>
            <a:r>
              <a:rPr lang="en-US" b="1" dirty="0"/>
              <a:t>Aims and Objectives </a:t>
            </a:r>
            <a:endParaRPr lang="en-US" dirty="0"/>
          </a:p>
        </p:txBody>
      </p:sp>
      <p:sp>
        <p:nvSpPr>
          <p:cNvPr id="3" name="عنصر نائب للمحتوى 2">
            <a:extLst>
              <a:ext uri="{FF2B5EF4-FFF2-40B4-BE49-F238E27FC236}">
                <a16:creationId xmlns:a16="http://schemas.microsoft.com/office/drawing/2014/main" id="{BC4D7DF4-15C8-4963-9F6D-B54EFABB8092}"/>
              </a:ext>
            </a:extLst>
          </p:cNvPr>
          <p:cNvSpPr>
            <a:spLocks noGrp="1"/>
          </p:cNvSpPr>
          <p:nvPr>
            <p:ph idx="1"/>
          </p:nvPr>
        </p:nvSpPr>
        <p:spPr/>
        <p:txBody>
          <a:bodyPr/>
          <a:lstStyle/>
          <a:p>
            <a:pPr marL="3657600" lvl="8" indent="0" algn="l">
              <a:buNone/>
            </a:pPr>
            <a:endParaRPr lang="en-US" dirty="0"/>
          </a:p>
          <a:p>
            <a:pPr algn="l" rtl="0"/>
            <a:r>
              <a:rPr lang="en-US" dirty="0"/>
              <a:t>This part of the project aims to implement the concept of the solar car and apply it on the ground to a small electric car for people with special needs.</a:t>
            </a:r>
          </a:p>
          <a:p>
            <a:pPr algn="l" rtl="0"/>
            <a:r>
              <a:rPr lang="en-US" dirty="0"/>
              <a:t>The following objectives will be achieved :</a:t>
            </a:r>
          </a:p>
          <a:p>
            <a:pPr algn="l" rtl="0"/>
            <a:r>
              <a:rPr lang="en-US" dirty="0"/>
              <a:t>1- Add the GPS Technology on the car, where the user can identify the location of the car accurately by satellite.</a:t>
            </a:r>
          </a:p>
          <a:p>
            <a:pPr algn="l" rtl="0"/>
            <a:r>
              <a:rPr lang="en-US" dirty="0"/>
              <a:t>2-Charging the car battery by renewable energy.</a:t>
            </a:r>
          </a:p>
          <a:p>
            <a:endParaRPr lang="en-US" dirty="0"/>
          </a:p>
        </p:txBody>
      </p:sp>
    </p:spTree>
    <p:extLst>
      <p:ext uri="{BB962C8B-B14F-4D97-AF65-F5344CB8AC3E}">
        <p14:creationId xmlns:p14="http://schemas.microsoft.com/office/powerpoint/2010/main" val="54462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1046B28-548C-4BF2-A154-B073A1EFD0CF}"/>
              </a:ext>
            </a:extLst>
          </p:cNvPr>
          <p:cNvSpPr>
            <a:spLocks noGrp="1"/>
          </p:cNvSpPr>
          <p:nvPr>
            <p:ph type="title"/>
          </p:nvPr>
        </p:nvSpPr>
        <p:spPr/>
        <p:txBody>
          <a:bodyPr/>
          <a:lstStyle/>
          <a:p>
            <a:pPr algn="l"/>
            <a:r>
              <a:rPr lang="en-US" dirty="0"/>
              <a:t>Construction Details</a:t>
            </a:r>
          </a:p>
        </p:txBody>
      </p:sp>
      <p:sp>
        <p:nvSpPr>
          <p:cNvPr id="3" name="عنصر نائب للمحتوى 2">
            <a:extLst>
              <a:ext uri="{FF2B5EF4-FFF2-40B4-BE49-F238E27FC236}">
                <a16:creationId xmlns:a16="http://schemas.microsoft.com/office/drawing/2014/main" id="{1D9B4FDC-6285-46AA-B2B0-A7337408CEDE}"/>
              </a:ext>
            </a:extLst>
          </p:cNvPr>
          <p:cNvSpPr>
            <a:spLocks noGrp="1"/>
          </p:cNvSpPr>
          <p:nvPr>
            <p:ph idx="1"/>
          </p:nvPr>
        </p:nvSpPr>
        <p:spPr/>
        <p:txBody>
          <a:bodyPr/>
          <a:lstStyle/>
          <a:p>
            <a:pPr marL="0" indent="0" algn="l">
              <a:buNone/>
            </a:pPr>
            <a:r>
              <a:rPr lang="en-US" dirty="0"/>
              <a:t> 1- System Architecture  </a:t>
            </a:r>
          </a:p>
          <a:p>
            <a:pPr marL="0" indent="0" algn="l">
              <a:buNone/>
            </a:pPr>
            <a:endParaRPr lang="en-US" dirty="0"/>
          </a:p>
        </p:txBody>
      </p:sp>
      <p:pic>
        <p:nvPicPr>
          <p:cNvPr id="4" name="Picture 21" descr="نتيجة بحث الصور عن ‪330 watt module AS-6p‬‏">
            <a:extLst>
              <a:ext uri="{FF2B5EF4-FFF2-40B4-BE49-F238E27FC236}">
                <a16:creationId xmlns:a16="http://schemas.microsoft.com/office/drawing/2014/main" id="{9B4FF15B-CDF9-4E5F-B6C1-2ECD6C1AE61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70113" y="2379235"/>
            <a:ext cx="2286000" cy="2947670"/>
          </a:xfrm>
          <a:prstGeom prst="rect">
            <a:avLst/>
          </a:prstGeom>
          <a:noFill/>
          <a:ln>
            <a:noFill/>
          </a:ln>
        </p:spPr>
      </p:pic>
      <p:pic>
        <p:nvPicPr>
          <p:cNvPr id="5" name="Picture 23" descr="نتيجة بحث الصور عن ‪solar charge controller sunsaver‬‏">
            <a:extLst>
              <a:ext uri="{FF2B5EF4-FFF2-40B4-BE49-F238E27FC236}">
                <a16:creationId xmlns:a16="http://schemas.microsoft.com/office/drawing/2014/main" id="{D2A8843F-D625-4535-BABA-FAB65ECC26A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7640" y="2379235"/>
            <a:ext cx="2762250" cy="2762250"/>
          </a:xfrm>
          <a:prstGeom prst="rect">
            <a:avLst/>
          </a:prstGeom>
          <a:noFill/>
          <a:ln>
            <a:noFill/>
          </a:ln>
        </p:spPr>
      </p:pic>
      <p:pic>
        <p:nvPicPr>
          <p:cNvPr id="6" name="Picture 30" descr="نتيجة بحث الصور عن ‪np7-12 12v 7.0ah‬‏">
            <a:extLst>
              <a:ext uri="{FF2B5EF4-FFF2-40B4-BE49-F238E27FC236}">
                <a16:creationId xmlns:a16="http://schemas.microsoft.com/office/drawing/2014/main" id="{36D76325-9A20-4C40-86E3-0E890EF1899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456750" y="2596722"/>
            <a:ext cx="3362325" cy="2512695"/>
          </a:xfrm>
          <a:prstGeom prst="rect">
            <a:avLst/>
          </a:prstGeom>
          <a:noFill/>
          <a:ln>
            <a:noFill/>
          </a:ln>
        </p:spPr>
      </p:pic>
    </p:spTree>
    <p:extLst>
      <p:ext uri="{BB962C8B-B14F-4D97-AF65-F5344CB8AC3E}">
        <p14:creationId xmlns:p14="http://schemas.microsoft.com/office/powerpoint/2010/main" val="3138320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D03AE39-5CC7-4F5F-99B1-ECC883821949}"/>
              </a:ext>
            </a:extLst>
          </p:cNvPr>
          <p:cNvSpPr>
            <a:spLocks noGrp="1"/>
          </p:cNvSpPr>
          <p:nvPr>
            <p:ph type="title"/>
          </p:nvPr>
        </p:nvSpPr>
        <p:spPr/>
        <p:txBody>
          <a:bodyPr/>
          <a:lstStyle/>
          <a:p>
            <a:pPr algn="l"/>
            <a:r>
              <a:rPr lang="en-US" dirty="0"/>
              <a:t>Construction Details</a:t>
            </a:r>
          </a:p>
        </p:txBody>
      </p:sp>
      <p:sp>
        <p:nvSpPr>
          <p:cNvPr id="3" name="عنصر نائب للمحتوى 2">
            <a:extLst>
              <a:ext uri="{FF2B5EF4-FFF2-40B4-BE49-F238E27FC236}">
                <a16:creationId xmlns:a16="http://schemas.microsoft.com/office/drawing/2014/main" id="{EA5EE83B-5297-43CD-8BBC-D68501A1D69B}"/>
              </a:ext>
            </a:extLst>
          </p:cNvPr>
          <p:cNvSpPr>
            <a:spLocks noGrp="1"/>
          </p:cNvSpPr>
          <p:nvPr>
            <p:ph idx="1"/>
          </p:nvPr>
        </p:nvSpPr>
        <p:spPr/>
        <p:txBody>
          <a:bodyPr/>
          <a:lstStyle/>
          <a:p>
            <a:pPr marL="0" indent="0" algn="l">
              <a:buNone/>
            </a:pPr>
            <a:r>
              <a:rPr lang="en-US" dirty="0"/>
              <a:t>2- Protection Elements of The System</a:t>
            </a:r>
          </a:p>
          <a:p>
            <a:pPr marL="0" indent="0" algn="l">
              <a:buNone/>
            </a:pPr>
            <a:endParaRPr lang="en-US" dirty="0"/>
          </a:p>
        </p:txBody>
      </p:sp>
      <p:pic>
        <p:nvPicPr>
          <p:cNvPr id="4" name="Picture 14">
            <a:extLst>
              <a:ext uri="{FF2B5EF4-FFF2-40B4-BE49-F238E27FC236}">
                <a16:creationId xmlns:a16="http://schemas.microsoft.com/office/drawing/2014/main" id="{71DA3A70-7DC2-4A90-9BD0-6D9CD40F333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3275" y="2937669"/>
            <a:ext cx="6200568" cy="2614992"/>
          </a:xfrm>
          <a:prstGeom prst="rect">
            <a:avLst/>
          </a:prstGeom>
          <a:noFill/>
          <a:ln>
            <a:noFill/>
          </a:ln>
        </p:spPr>
      </p:pic>
    </p:spTree>
    <p:extLst>
      <p:ext uri="{BB962C8B-B14F-4D97-AF65-F5344CB8AC3E}">
        <p14:creationId xmlns:p14="http://schemas.microsoft.com/office/powerpoint/2010/main" val="1651680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4EEC4D-AE8E-4052-92C8-9F07BB5DDFF8}"/>
              </a:ext>
            </a:extLst>
          </p:cNvPr>
          <p:cNvSpPr>
            <a:spLocks noGrp="1"/>
          </p:cNvSpPr>
          <p:nvPr>
            <p:ph type="title"/>
          </p:nvPr>
        </p:nvSpPr>
        <p:spPr/>
        <p:txBody>
          <a:bodyPr/>
          <a:lstStyle/>
          <a:p>
            <a:pPr algn="l"/>
            <a:r>
              <a:rPr lang="en-US" dirty="0"/>
              <a:t>Construction Details</a:t>
            </a:r>
          </a:p>
        </p:txBody>
      </p:sp>
      <p:sp>
        <p:nvSpPr>
          <p:cNvPr id="3" name="عنصر نائب للمحتوى 2">
            <a:extLst>
              <a:ext uri="{FF2B5EF4-FFF2-40B4-BE49-F238E27FC236}">
                <a16:creationId xmlns:a16="http://schemas.microsoft.com/office/drawing/2014/main" id="{7A6B8CC5-CC7A-4C86-976A-6A8E8034086C}"/>
              </a:ext>
            </a:extLst>
          </p:cNvPr>
          <p:cNvSpPr>
            <a:spLocks noGrp="1"/>
          </p:cNvSpPr>
          <p:nvPr>
            <p:ph idx="1"/>
          </p:nvPr>
        </p:nvSpPr>
        <p:spPr/>
        <p:txBody>
          <a:bodyPr/>
          <a:lstStyle/>
          <a:p>
            <a:pPr marL="0" indent="0" algn="l">
              <a:buNone/>
            </a:pPr>
            <a:r>
              <a:rPr lang="en-US" b="1" dirty="0"/>
              <a:t>3- Wires Sizing </a:t>
            </a:r>
          </a:p>
          <a:p>
            <a:pPr marL="0" indent="0" algn="l">
              <a:buNone/>
            </a:pPr>
            <a:endParaRPr lang="en-US" dirty="0"/>
          </a:p>
        </p:txBody>
      </p:sp>
      <p:pic>
        <p:nvPicPr>
          <p:cNvPr id="4" name="Picture 28" descr="نتيجة بحث الصور عن ‪single line diagram of the off grid solar system‬‏">
            <a:extLst>
              <a:ext uri="{FF2B5EF4-FFF2-40B4-BE49-F238E27FC236}">
                <a16:creationId xmlns:a16="http://schemas.microsoft.com/office/drawing/2014/main" id="{96D25893-CCB6-4BC5-87B6-B3DA12165EB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757612" y="2352260"/>
            <a:ext cx="4676775" cy="3505200"/>
          </a:xfrm>
          <a:prstGeom prst="rect">
            <a:avLst/>
          </a:prstGeom>
          <a:noFill/>
          <a:ln>
            <a:noFill/>
          </a:ln>
        </p:spPr>
      </p:pic>
    </p:spTree>
    <p:extLst>
      <p:ext uri="{BB962C8B-B14F-4D97-AF65-F5344CB8AC3E}">
        <p14:creationId xmlns:p14="http://schemas.microsoft.com/office/powerpoint/2010/main" val="920271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2F8ACE5-7E69-4CF1-BEE8-EA94C7ECA857}"/>
              </a:ext>
            </a:extLst>
          </p:cNvPr>
          <p:cNvSpPr>
            <a:spLocks noGrp="1"/>
          </p:cNvSpPr>
          <p:nvPr>
            <p:ph type="title"/>
          </p:nvPr>
        </p:nvSpPr>
        <p:spPr/>
        <p:txBody>
          <a:bodyPr/>
          <a:lstStyle/>
          <a:p>
            <a:pPr algn="l"/>
            <a:r>
              <a:rPr lang="en-US" dirty="0"/>
              <a:t>New Technology Of The Smart Car.</a:t>
            </a:r>
          </a:p>
        </p:txBody>
      </p:sp>
      <p:pic>
        <p:nvPicPr>
          <p:cNvPr id="4" name="Picture 41">
            <a:extLst>
              <a:ext uri="{FF2B5EF4-FFF2-40B4-BE49-F238E27FC236}">
                <a16:creationId xmlns:a16="http://schemas.microsoft.com/office/drawing/2014/main" id="{CF5BE305-0033-469A-A064-71169AEC16F6}"/>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800697" y="2869566"/>
            <a:ext cx="3552381" cy="2561905"/>
          </a:xfrm>
          <a:prstGeom prst="rect">
            <a:avLst/>
          </a:prstGeom>
          <a:noFill/>
          <a:ln>
            <a:noFill/>
          </a:ln>
        </p:spPr>
      </p:pic>
    </p:spTree>
    <p:extLst>
      <p:ext uri="{BB962C8B-B14F-4D97-AF65-F5344CB8AC3E}">
        <p14:creationId xmlns:p14="http://schemas.microsoft.com/office/powerpoint/2010/main" val="485913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AF1B71C-9F8C-4C49-BA43-A696124AEBA1}"/>
              </a:ext>
            </a:extLst>
          </p:cNvPr>
          <p:cNvSpPr>
            <a:spLocks noGrp="1"/>
          </p:cNvSpPr>
          <p:nvPr>
            <p:ph type="title"/>
          </p:nvPr>
        </p:nvSpPr>
        <p:spPr/>
        <p:txBody>
          <a:bodyPr/>
          <a:lstStyle/>
          <a:p>
            <a:pPr algn="l"/>
            <a:r>
              <a:rPr lang="en-US" dirty="0"/>
              <a:t>Methodology</a:t>
            </a:r>
          </a:p>
        </p:txBody>
      </p:sp>
      <p:sp>
        <p:nvSpPr>
          <p:cNvPr id="3" name="عنصر نائب للمحتوى 2">
            <a:extLst>
              <a:ext uri="{FF2B5EF4-FFF2-40B4-BE49-F238E27FC236}">
                <a16:creationId xmlns:a16="http://schemas.microsoft.com/office/drawing/2014/main" id="{A5C63489-4B43-44D5-BEDA-18363C676950}"/>
              </a:ext>
            </a:extLst>
          </p:cNvPr>
          <p:cNvSpPr>
            <a:spLocks noGrp="1"/>
          </p:cNvSpPr>
          <p:nvPr>
            <p:ph idx="1"/>
          </p:nvPr>
        </p:nvSpPr>
        <p:spPr/>
        <p:txBody>
          <a:bodyPr/>
          <a:lstStyle/>
          <a:p>
            <a:pPr marL="0" indent="0" algn="l">
              <a:buNone/>
            </a:pPr>
            <a:r>
              <a:rPr lang="en-US" dirty="0"/>
              <a:t>Working Steps </a:t>
            </a:r>
          </a:p>
          <a:p>
            <a:pPr marL="0" indent="0" algn="l">
              <a:buNone/>
            </a:pPr>
            <a:r>
              <a:rPr lang="en-US" dirty="0"/>
              <a:t>In this project, we have designed the car's exterior structure and installed it on the car </a:t>
            </a:r>
            <a:r>
              <a:rPr lang="en-US" dirty="0" err="1"/>
              <a:t>practically.Also</a:t>
            </a:r>
            <a:r>
              <a:rPr lang="en-US" dirty="0"/>
              <a:t>, the PV module was installed on the car and connected in the appropriate way to feed the batteries of the car with the necessary power through the charge controller.</a:t>
            </a:r>
          </a:p>
          <a:p>
            <a:pPr marL="0" indent="0" algn="l">
              <a:buNone/>
            </a:pPr>
            <a:endParaRPr lang="en-US" dirty="0"/>
          </a:p>
        </p:txBody>
      </p:sp>
    </p:spTree>
    <p:extLst>
      <p:ext uri="{BB962C8B-B14F-4D97-AF65-F5344CB8AC3E}">
        <p14:creationId xmlns:p14="http://schemas.microsoft.com/office/powerpoint/2010/main" val="1565682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7BC2BD-4284-47FF-A53B-E5F6E81749E0}"/>
              </a:ext>
            </a:extLst>
          </p:cNvPr>
          <p:cNvSpPr>
            <a:spLocks noGrp="1"/>
          </p:cNvSpPr>
          <p:nvPr>
            <p:ph type="title"/>
          </p:nvPr>
        </p:nvSpPr>
        <p:spPr/>
        <p:txBody>
          <a:bodyPr/>
          <a:lstStyle/>
          <a:p>
            <a:pPr algn="l"/>
            <a:r>
              <a:rPr lang="en-US" dirty="0"/>
              <a:t>Methodology</a:t>
            </a:r>
          </a:p>
        </p:txBody>
      </p:sp>
      <p:pic>
        <p:nvPicPr>
          <p:cNvPr id="4" name="Picture 40">
            <a:extLst>
              <a:ext uri="{FF2B5EF4-FFF2-40B4-BE49-F238E27FC236}">
                <a16:creationId xmlns:a16="http://schemas.microsoft.com/office/drawing/2014/main" id="{ABE256E2-AFB8-431C-B71C-3308200809B6}"/>
              </a:ext>
            </a:extLst>
          </p:cNvPr>
          <p:cNvPicPr>
            <a:picLocks noGrp="1"/>
          </p:cNvPicPr>
          <p:nvPr>
            <p:ph idx="1"/>
          </p:nvPr>
        </p:nvPicPr>
        <p:blipFill>
          <a:blip r:embed="rId2"/>
          <a:stretch>
            <a:fillRect/>
          </a:stretch>
        </p:blipFill>
        <p:spPr>
          <a:xfrm>
            <a:off x="838200" y="1974575"/>
            <a:ext cx="3124200" cy="2966588"/>
          </a:xfrm>
          <a:prstGeom prst="rect">
            <a:avLst/>
          </a:prstGeom>
        </p:spPr>
      </p:pic>
      <p:pic>
        <p:nvPicPr>
          <p:cNvPr id="5" name="Picture 35" descr="https://scontent.fjrs2-1.fna.fbcdn.net/v/t34.0-12/24337466_1552221504857888_1211238996_n.jpg?oh=115d4698079a9881dcc5cb6fee14ea6a&amp;oe=5A26489D">
            <a:extLst>
              <a:ext uri="{FF2B5EF4-FFF2-40B4-BE49-F238E27FC236}">
                <a16:creationId xmlns:a16="http://schemas.microsoft.com/office/drawing/2014/main" id="{913E122C-7875-40AF-AD13-ED9C49C6F1D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277712" y="1974575"/>
            <a:ext cx="3636575" cy="2966588"/>
          </a:xfrm>
          <a:prstGeom prst="rect">
            <a:avLst/>
          </a:prstGeom>
          <a:noFill/>
          <a:ln>
            <a:noFill/>
          </a:ln>
        </p:spPr>
      </p:pic>
      <p:pic>
        <p:nvPicPr>
          <p:cNvPr id="6" name="Picture 15" descr="https://scontent.fjrs2-1.fna.fbcdn.net/v/t34.0-12/24135286_1545233108890061_1252836199_n.jpg?oh=4e435e9d10e4a18a345c5654443237ba&amp;oe=5A1E112B">
            <a:extLst>
              <a:ext uri="{FF2B5EF4-FFF2-40B4-BE49-F238E27FC236}">
                <a16:creationId xmlns:a16="http://schemas.microsoft.com/office/drawing/2014/main" id="{B9991998-4C0D-4A67-9DE1-B39D53B9FB0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428383" y="1974575"/>
            <a:ext cx="3326296" cy="3074503"/>
          </a:xfrm>
          <a:prstGeom prst="rect">
            <a:avLst/>
          </a:prstGeom>
          <a:noFill/>
          <a:ln>
            <a:noFill/>
          </a:ln>
        </p:spPr>
      </p:pic>
    </p:spTree>
    <p:extLst>
      <p:ext uri="{BB962C8B-B14F-4D97-AF65-F5344CB8AC3E}">
        <p14:creationId xmlns:p14="http://schemas.microsoft.com/office/powerpoint/2010/main" val="37351243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15</TotalTime>
  <Words>571</Words>
  <Application>Microsoft Office PowerPoint</Application>
  <PresentationFormat>شاشة عريضة</PresentationFormat>
  <Paragraphs>52</Paragraphs>
  <Slides>12</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12</vt:i4>
      </vt:variant>
    </vt:vector>
  </HeadingPairs>
  <TitlesOfParts>
    <vt:vector size="18" baseType="lpstr">
      <vt:lpstr>Arial</vt:lpstr>
      <vt:lpstr>Calibri</vt:lpstr>
      <vt:lpstr>Century Gothic</vt:lpstr>
      <vt:lpstr>Times New Roman</vt:lpstr>
      <vt:lpstr>Wingdings 3</vt:lpstr>
      <vt:lpstr>أيون</vt:lpstr>
      <vt:lpstr>Graduation Project  II  solar electrical car</vt:lpstr>
      <vt:lpstr>Introduction  </vt:lpstr>
      <vt:lpstr>Aims and Objectives </vt:lpstr>
      <vt:lpstr>Construction Details</vt:lpstr>
      <vt:lpstr>Construction Details</vt:lpstr>
      <vt:lpstr>Construction Details</vt:lpstr>
      <vt:lpstr>New Technology Of The Smart Car.</vt:lpstr>
      <vt:lpstr>Methodology</vt:lpstr>
      <vt:lpstr>Methodology</vt:lpstr>
      <vt:lpstr>Results &amp; Conclusion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cp:lastModifiedBy>
  <cp:revision>3</cp:revision>
  <dcterms:created xsi:type="dcterms:W3CDTF">2018-02-04T10:06:24Z</dcterms:created>
  <dcterms:modified xsi:type="dcterms:W3CDTF">2018-02-04T10:22:13Z</dcterms:modified>
</cp:coreProperties>
</file>