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theme/themeOverride1.xml" ContentType="application/vnd.openxmlformats-officedocument.themeOverride+xml"/>
  <Override PartName="/ppt/charts/chart12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15">
  <p:sldMasterIdLst>
    <p:sldMasterId id="2147483648" r:id="rId1"/>
    <p:sldMasterId id="2147483684" r:id="rId2"/>
    <p:sldMasterId id="2147483696" r:id="rId3"/>
    <p:sldMasterId id="2147483708" r:id="rId4"/>
    <p:sldMasterId id="2147483744" r:id="rId5"/>
    <p:sldMasterId id="2147483768" r:id="rId6"/>
    <p:sldMasterId id="2147483780" r:id="rId7"/>
    <p:sldMasterId id="2147483792" r:id="rId8"/>
    <p:sldMasterId id="2147483804" r:id="rId9"/>
    <p:sldMasterId id="2147483816" r:id="rId10"/>
    <p:sldMasterId id="2147483828" r:id="rId11"/>
    <p:sldMasterId id="2147483840" r:id="rId12"/>
    <p:sldMasterId id="2147483864" r:id="rId13"/>
  </p:sldMasterIdLst>
  <p:notesMasterIdLst>
    <p:notesMasterId r:id="rId53"/>
  </p:notesMasterIdLst>
  <p:sldIdLst>
    <p:sldId id="256" r:id="rId14"/>
    <p:sldId id="270" r:id="rId15"/>
    <p:sldId id="323" r:id="rId16"/>
    <p:sldId id="271" r:id="rId17"/>
    <p:sldId id="325" r:id="rId18"/>
    <p:sldId id="277" r:id="rId19"/>
    <p:sldId id="299" r:id="rId20"/>
    <p:sldId id="324" r:id="rId21"/>
    <p:sldId id="300" r:id="rId22"/>
    <p:sldId id="301" r:id="rId23"/>
    <p:sldId id="320" r:id="rId24"/>
    <p:sldId id="313" r:id="rId25"/>
    <p:sldId id="272" r:id="rId26"/>
    <p:sldId id="281" r:id="rId27"/>
    <p:sldId id="321" r:id="rId28"/>
    <p:sldId id="314" r:id="rId29"/>
    <p:sldId id="315" r:id="rId30"/>
    <p:sldId id="316" r:id="rId31"/>
    <p:sldId id="322" r:id="rId32"/>
    <p:sldId id="282" r:id="rId33"/>
    <p:sldId id="283" r:id="rId34"/>
    <p:sldId id="284" r:id="rId35"/>
    <p:sldId id="286" r:id="rId36"/>
    <p:sldId id="287" r:id="rId37"/>
    <p:sldId id="288" r:id="rId38"/>
    <p:sldId id="332" r:id="rId39"/>
    <p:sldId id="290" r:id="rId40"/>
    <p:sldId id="291" r:id="rId41"/>
    <p:sldId id="273" r:id="rId42"/>
    <p:sldId id="309" r:id="rId43"/>
    <p:sldId id="326" r:id="rId44"/>
    <p:sldId id="269" r:id="rId45"/>
    <p:sldId id="307" r:id="rId46"/>
    <p:sldId id="317" r:id="rId47"/>
    <p:sldId id="319" r:id="rId48"/>
    <p:sldId id="318" r:id="rId49"/>
    <p:sldId id="327" r:id="rId50"/>
    <p:sldId id="330" r:id="rId51"/>
    <p:sldId id="331" r:id="rId5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A0BB"/>
    <a:srgbClr val="B3A2C7"/>
    <a:srgbClr val="B30000"/>
    <a:srgbClr val="E1DAE9"/>
    <a:srgbClr val="F0ECF4"/>
    <a:srgbClr val="EADCEC"/>
    <a:srgbClr val="FFFFCC"/>
    <a:srgbClr val="FFFF66"/>
    <a:srgbClr val="ECEDE3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013" autoAdjust="0"/>
    <p:restoredTop sz="94660"/>
  </p:normalViewPr>
  <p:slideViewPr>
    <p:cSldViewPr>
      <p:cViewPr varScale="1">
        <p:scale>
          <a:sx n="71" d="100"/>
          <a:sy n="71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84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her\Desktop\final%20copy%20of%20graduation%20project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adel\Desktop\final%20copy%20of%20graduation%20project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Pulpit\final%20copy%20of%20graduation%20project.xlsx" TargetMode="External"/><Relationship Id="rId1" Type="http://schemas.openxmlformats.org/officeDocument/2006/relationships/themeOverride" Target="../theme/themeOverride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Pulpit\final%20copy%20of%20graduation%20project.xlsx" TargetMode="External"/><Relationship Id="rId1" Type="http://schemas.openxmlformats.org/officeDocument/2006/relationships/themeOverride" Target="../theme/themeOverride2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hree%20componanat%20composite....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hree%20componanat%20composite....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adel\Desktop\final%20copy%20of%20graduation%20project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adel\Desktop\final%20copy%20of%20graduation%20project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adel\Desktop\final%20copy%20of%20graduation%20project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adel\Desktop\final%20copy%20of%20graduation%20projec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her\Desktop\final%20copy%20of%20graduation%20projec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Pulpit\final%20copy%20of%20graduation%20projec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adel\Desktop\final%20copy%20of%20graduation%20projec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adel\Desktop\final%20copy%20of%20graduation%20projec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Pulpit\final%20copy%20of%20graduation%20project222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Pulpit\final%20copy%20of%20graduation%20project222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Pulpit\final%20copy%20of%20graduation%20project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adel\Desktop\final%20copy%20of%20graduation%20projec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13828916547091"/>
          <c:y val="9.1689036029587209E-2"/>
          <c:w val="0.75863313859961889"/>
          <c:h val="0.75657092579336649"/>
        </c:manualLayout>
      </c:layout>
      <c:scatterChart>
        <c:scatterStyle val="lineMarker"/>
        <c:varyColors val="0"/>
        <c:ser>
          <c:idx val="0"/>
          <c:order val="0"/>
          <c:tx>
            <c:v>modulus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ورقة1!$G$10:$G$16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</c:numCache>
            </c:numRef>
          </c:xVal>
          <c:yVal>
            <c:numRef>
              <c:f>ورقة1!$H$10:$H$16</c:f>
              <c:numCache>
                <c:formatCode>0.000</c:formatCode>
                <c:ptCount val="7"/>
                <c:pt idx="0" formatCode="General">
                  <c:v>445.9</c:v>
                </c:pt>
                <c:pt idx="1">
                  <c:v>831.5</c:v>
                </c:pt>
                <c:pt idx="2">
                  <c:v>900.66666666666663</c:v>
                </c:pt>
                <c:pt idx="3">
                  <c:v>1058</c:v>
                </c:pt>
                <c:pt idx="4">
                  <c:v>761.32999999999947</c:v>
                </c:pt>
                <c:pt idx="5">
                  <c:v>623</c:v>
                </c:pt>
                <c:pt idx="6">
                  <c:v>559.75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026112"/>
        <c:axId val="106028416"/>
      </c:scatterChart>
      <c:valAx>
        <c:axId val="106026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Wt%</a:t>
                </a:r>
              </a:p>
            </c:rich>
          </c:tx>
          <c:layout>
            <c:manualLayout>
              <c:xMode val="edge"/>
              <c:yMode val="edge"/>
              <c:x val="0.5031678455756895"/>
              <c:y val="0.9163778057154615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6028416"/>
        <c:crosses val="autoZero"/>
        <c:crossBetween val="midCat"/>
      </c:valAx>
      <c:valAx>
        <c:axId val="106028416"/>
        <c:scaling>
          <c:orientation val="minMax"/>
          <c:min val="4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Modulus of elasticty (MPa) </a:t>
                </a:r>
              </a:p>
            </c:rich>
          </c:tx>
          <c:layout>
            <c:manualLayout>
              <c:xMode val="edge"/>
              <c:yMode val="edge"/>
              <c:x val="1.6635791493805323E-2"/>
              <c:y val="0.1652386026004178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6026112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52783533637278"/>
          <c:y val="8.8888888888889156E-2"/>
          <c:w val="0.754802689137542"/>
          <c:h val="0.72091659375911343"/>
        </c:manualLayout>
      </c:layout>
      <c:scatterChart>
        <c:scatterStyle val="lineMarker"/>
        <c:varyColors val="0"/>
        <c:ser>
          <c:idx val="0"/>
          <c:order val="0"/>
          <c:tx>
            <c:v>yield strength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ورقة1!$I$91:$I$96</c:f>
              <c:numCache>
                <c:formatCode>General</c:formatCode>
                <c:ptCount val="6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  <c:pt idx="3">
                  <c:v>260</c:v>
                </c:pt>
                <c:pt idx="4">
                  <c:v>280</c:v>
                </c:pt>
                <c:pt idx="5">
                  <c:v>300</c:v>
                </c:pt>
              </c:numCache>
            </c:numRef>
          </c:xVal>
          <c:yVal>
            <c:numRef>
              <c:f>ورقة1!$C$91:$C$96</c:f>
              <c:numCache>
                <c:formatCode>0.000</c:formatCode>
                <c:ptCount val="6"/>
                <c:pt idx="0">
                  <c:v>27.068738229754889</c:v>
                </c:pt>
                <c:pt idx="1">
                  <c:v>30.051422050140889</c:v>
                </c:pt>
                <c:pt idx="2">
                  <c:v>25.400000000000002</c:v>
                </c:pt>
                <c:pt idx="3">
                  <c:v>19.304135646196691</c:v>
                </c:pt>
                <c:pt idx="4">
                  <c:v>22.063339336903685</c:v>
                </c:pt>
                <c:pt idx="5">
                  <c:v>18.437719915659557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559552"/>
        <c:axId val="107590784"/>
      </c:scatterChart>
      <c:valAx>
        <c:axId val="107559552"/>
        <c:scaling>
          <c:orientation val="minMax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(˚C)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7590784"/>
        <c:crosses val="autoZero"/>
        <c:crossBetween val="midCat"/>
      </c:valAx>
      <c:valAx>
        <c:axId val="107590784"/>
        <c:scaling>
          <c:orientation val="minMax"/>
          <c:min val="1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Yield strength (MPa)</a:t>
                </a:r>
              </a:p>
            </c:rich>
          </c:tx>
          <c:layout>
            <c:manualLayout>
              <c:xMode val="edge"/>
              <c:yMode val="edge"/>
              <c:x val="1.9005847953216373E-2"/>
              <c:y val="0.2855943423738698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crossAx val="107559552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313042600444175"/>
          <c:y val="4.3033022035036506E-2"/>
          <c:w val="0.66869775893398176"/>
          <c:h val="0.74270005493499525"/>
        </c:manualLayout>
      </c:layout>
      <c:scatterChart>
        <c:scatterStyle val="lineMarker"/>
        <c:varyColors val="0"/>
        <c:ser>
          <c:idx val="0"/>
          <c:order val="0"/>
          <c:tx>
            <c:v>Glass fiber</c:v>
          </c:tx>
          <c:spPr>
            <a:ln w="28575">
              <a:noFill/>
            </a:ln>
          </c:spPr>
          <c:xVal>
            <c:numRef>
              <c:f>ورقة1!$G$10:$G$16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</c:numCache>
            </c:numRef>
          </c:xVal>
          <c:yVal>
            <c:numRef>
              <c:f>ورقة1!$H$10:$H$16</c:f>
              <c:numCache>
                <c:formatCode>0.000</c:formatCode>
                <c:ptCount val="7"/>
                <c:pt idx="0" formatCode="General">
                  <c:v>445.9</c:v>
                </c:pt>
                <c:pt idx="1">
                  <c:v>831.5</c:v>
                </c:pt>
                <c:pt idx="2">
                  <c:v>900.66666666666663</c:v>
                </c:pt>
                <c:pt idx="3">
                  <c:v>1058</c:v>
                </c:pt>
                <c:pt idx="4">
                  <c:v>761.32999999999947</c:v>
                </c:pt>
                <c:pt idx="5">
                  <c:v>623</c:v>
                </c:pt>
                <c:pt idx="6">
                  <c:v>559.75</c:v>
                </c:pt>
              </c:numCache>
            </c:numRef>
          </c:yVal>
          <c:smooth val="0"/>
        </c:ser>
        <c:ser>
          <c:idx val="1"/>
          <c:order val="1"/>
          <c:tx>
            <c:v>PET</c:v>
          </c:tx>
          <c:spPr>
            <a:ln w="28575">
              <a:noFill/>
            </a:ln>
          </c:spPr>
          <c:marker>
            <c:symbol val="circle"/>
            <c:size val="4"/>
          </c:marker>
          <c:xVal>
            <c:numRef>
              <c:f>ورقة1!$G$62:$G$70</c:f>
              <c:numCache>
                <c:formatCode>General</c:formatCode>
                <c:ptCount val="9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15</c:v>
                </c:pt>
                <c:pt idx="7">
                  <c:v>20</c:v>
                </c:pt>
                <c:pt idx="8">
                  <c:v>25</c:v>
                </c:pt>
              </c:numCache>
            </c:numRef>
          </c:xVal>
          <c:yVal>
            <c:numRef>
              <c:f>ورقة1!$H$62:$H$70</c:f>
              <c:numCache>
                <c:formatCode>0.000</c:formatCode>
                <c:ptCount val="9"/>
                <c:pt idx="0" formatCode="General">
                  <c:v>445.9</c:v>
                </c:pt>
                <c:pt idx="1">
                  <c:v>665.10699999999997</c:v>
                </c:pt>
                <c:pt idx="2">
                  <c:v>737.86399999999946</c:v>
                </c:pt>
                <c:pt idx="3">
                  <c:v>793.43199999999797</c:v>
                </c:pt>
                <c:pt idx="4">
                  <c:v>842.25</c:v>
                </c:pt>
                <c:pt idx="5">
                  <c:v>863.24800000000005</c:v>
                </c:pt>
                <c:pt idx="6">
                  <c:v>848.73500000000001</c:v>
                </c:pt>
                <c:pt idx="7">
                  <c:v>769.22865470288832</c:v>
                </c:pt>
                <c:pt idx="8">
                  <c:v>595.90612056637303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719296"/>
        <c:axId val="107737856"/>
      </c:scatterChart>
      <c:valAx>
        <c:axId val="107719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Wt%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7737856"/>
        <c:crosses val="autoZero"/>
        <c:crossBetween val="midCat"/>
      </c:valAx>
      <c:valAx>
        <c:axId val="107737856"/>
        <c:scaling>
          <c:orientation val="minMax"/>
          <c:min val="4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Modulus of elasticity (MPa)</a:t>
                </a:r>
              </a:p>
            </c:rich>
          </c:tx>
          <c:layout>
            <c:manualLayout>
              <c:xMode val="edge"/>
              <c:yMode val="edge"/>
              <c:x val="1.308420463835464E-2"/>
              <c:y val="0.2350198376365747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7719296"/>
        <c:crosses val="autoZero"/>
        <c:crossBetween val="midCat"/>
      </c:valAx>
      <c:spPr>
        <a:solidFill>
          <a:sysClr val="window" lastClr="FFFFFF"/>
        </a:solidFill>
        <a:ln w="25400" cap="flat" cmpd="sng" algn="ctr">
          <a:solidFill>
            <a:srgbClr val="B3A2C7"/>
          </a:solidFill>
          <a:prstDash val="solid"/>
        </a:ln>
        <a:effectLst/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ysClr val="window" lastClr="FFFFFF"/>
    </a:solidFill>
    <a:ln w="50800" cap="flat" cmpd="thickThin" algn="ctr">
      <a:solidFill>
        <a:srgbClr val="B3A2C7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ar-SA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503267448711771"/>
          <c:y val="4.2141294838146402E-2"/>
          <c:w val="0.7566900455732849"/>
          <c:h val="0.73711402741324061"/>
        </c:manualLayout>
      </c:layout>
      <c:scatterChart>
        <c:scatterStyle val="lineMarker"/>
        <c:varyColors val="0"/>
        <c:ser>
          <c:idx val="0"/>
          <c:order val="0"/>
          <c:tx>
            <c:v>Glass fiber</c:v>
          </c:tx>
          <c:spPr>
            <a:ln w="28575">
              <a:noFill/>
            </a:ln>
          </c:spPr>
          <c:xVal>
            <c:numRef>
              <c:f>ورقة1!$G$10:$G$16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</c:numCache>
            </c:numRef>
          </c:xVal>
          <c:yVal>
            <c:numRef>
              <c:f>ورقة1!$C$10:$C$16</c:f>
              <c:numCache>
                <c:formatCode>0.000</c:formatCode>
                <c:ptCount val="7"/>
                <c:pt idx="0" formatCode="General">
                  <c:v>20.53</c:v>
                </c:pt>
                <c:pt idx="1">
                  <c:v>25</c:v>
                </c:pt>
                <c:pt idx="2">
                  <c:v>28.3</c:v>
                </c:pt>
                <c:pt idx="3">
                  <c:v>32.300999999999995</c:v>
                </c:pt>
                <c:pt idx="4">
                  <c:v>32</c:v>
                </c:pt>
                <c:pt idx="5">
                  <c:v>31.69</c:v>
                </c:pt>
                <c:pt idx="6">
                  <c:v>29.167000000000005</c:v>
                </c:pt>
              </c:numCache>
            </c:numRef>
          </c:yVal>
          <c:smooth val="0"/>
        </c:ser>
        <c:ser>
          <c:idx val="1"/>
          <c:order val="1"/>
          <c:tx>
            <c:v>PET</c:v>
          </c:tx>
          <c:spPr>
            <a:ln w="25400">
              <a:noFill/>
            </a:ln>
          </c:spPr>
          <c:marker>
            <c:symbol val="circle"/>
            <c:size val="4"/>
            <c:spPr>
              <a:ln>
                <a:prstDash val="sysDot"/>
              </a:ln>
            </c:spPr>
          </c:marker>
          <c:xVal>
            <c:numRef>
              <c:f>ورقة1!$G$62:$G$70</c:f>
              <c:numCache>
                <c:formatCode>General</c:formatCode>
                <c:ptCount val="9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15</c:v>
                </c:pt>
                <c:pt idx="7">
                  <c:v>20</c:v>
                </c:pt>
                <c:pt idx="8">
                  <c:v>25</c:v>
                </c:pt>
              </c:numCache>
            </c:numRef>
          </c:xVal>
          <c:yVal>
            <c:numRef>
              <c:f>ورقة1!$C$62:$C$70</c:f>
              <c:numCache>
                <c:formatCode>0.000</c:formatCode>
                <c:ptCount val="9"/>
                <c:pt idx="0" formatCode="General">
                  <c:v>20.53</c:v>
                </c:pt>
                <c:pt idx="1">
                  <c:v>16.87806229204487</c:v>
                </c:pt>
                <c:pt idx="2">
                  <c:v>22.321549478961057</c:v>
                </c:pt>
                <c:pt idx="3">
                  <c:v>22.540325461984374</c:v>
                </c:pt>
                <c:pt idx="4">
                  <c:v>28.069613221391489</c:v>
                </c:pt>
                <c:pt idx="5">
                  <c:v>28.484613788217526</c:v>
                </c:pt>
                <c:pt idx="6">
                  <c:v>22.618780843069459</c:v>
                </c:pt>
                <c:pt idx="7">
                  <c:v>23.623009896599189</c:v>
                </c:pt>
                <c:pt idx="8">
                  <c:v>19.261097452175019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140672"/>
        <c:axId val="28142976"/>
      </c:scatterChart>
      <c:valAx>
        <c:axId val="28140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Wt%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142976"/>
        <c:crosses val="autoZero"/>
        <c:crossBetween val="midCat"/>
      </c:valAx>
      <c:valAx>
        <c:axId val="28142976"/>
        <c:scaling>
          <c:orientation val="minMax"/>
          <c:min val="1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Tensile </a:t>
                </a:r>
                <a:r>
                  <a:rPr lang="pl-PL"/>
                  <a:t>S</a:t>
                </a:r>
                <a:r>
                  <a:rPr lang="en-US"/>
                  <a:t>trength (MPa)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140672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spPr>
    <a:solidFill>
      <a:sysClr val="window" lastClr="FFFFFF"/>
    </a:solidFill>
    <a:ln w="50800" cap="flat" cmpd="thickThin" algn="ctr">
      <a:solidFill>
        <a:srgbClr val="B3A2C7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ar-SA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modulus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ورقة1!$J$31:$J$34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xVal>
          <c:yVal>
            <c:numRef>
              <c:f>ورقة1!$I$31:$I$34</c:f>
              <c:numCache>
                <c:formatCode>General</c:formatCode>
                <c:ptCount val="4"/>
                <c:pt idx="0">
                  <c:v>1045.8</c:v>
                </c:pt>
                <c:pt idx="1">
                  <c:v>1310.3333333333164</c:v>
                </c:pt>
                <c:pt idx="2">
                  <c:v>1256.6666666666667</c:v>
                </c:pt>
                <c:pt idx="3">
                  <c:v>674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266496"/>
        <c:axId val="28268800"/>
      </c:scatterChart>
      <c:valAx>
        <c:axId val="28266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Wt%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268800"/>
        <c:crosses val="autoZero"/>
        <c:crossBetween val="midCat"/>
      </c:valAx>
      <c:valAx>
        <c:axId val="282688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Modulus of elasticity (MPa)</a:t>
                </a:r>
              </a:p>
            </c:rich>
          </c:tx>
          <c:layout>
            <c:manualLayout>
              <c:xMode val="edge"/>
              <c:yMode val="edge"/>
              <c:x val="3.0555555555555582E-2"/>
              <c:y val="8.8322032662584024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8266496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yeild strength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ورقة1!$J$37:$J$40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xVal>
          <c:yVal>
            <c:numRef>
              <c:f>ورقة1!$I$37:$I$41</c:f>
              <c:numCache>
                <c:formatCode>General</c:formatCode>
                <c:ptCount val="5"/>
                <c:pt idx="0">
                  <c:v>25.55</c:v>
                </c:pt>
                <c:pt idx="1">
                  <c:v>34.85</c:v>
                </c:pt>
                <c:pt idx="2">
                  <c:v>26.818000000000001</c:v>
                </c:pt>
                <c:pt idx="3">
                  <c:v>17.5</c:v>
                </c:pt>
                <c:pt idx="4">
                  <c:v>26.36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589056"/>
        <c:axId val="68599808"/>
      </c:scatterChart>
      <c:valAx>
        <c:axId val="685890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Wt%</a:t>
                </a:r>
              </a:p>
            </c:rich>
          </c:tx>
          <c:layout>
            <c:manualLayout>
              <c:xMode val="edge"/>
              <c:yMode val="edge"/>
              <c:x val="0.49685192475940965"/>
              <c:y val="0.878680373286679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68599808"/>
        <c:crosses val="autoZero"/>
        <c:crossBetween val="midCat"/>
      </c:valAx>
      <c:valAx>
        <c:axId val="685998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Yield strength (MPa)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8589056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49263297575176"/>
          <c:y val="7.7551098129560528E-2"/>
          <c:w val="0.72142133071354964"/>
          <c:h val="0.74632153422920655"/>
        </c:manualLayout>
      </c:layout>
      <c:scatterChart>
        <c:scatterStyle val="lineMarker"/>
        <c:varyColors val="0"/>
        <c:ser>
          <c:idx val="0"/>
          <c:order val="0"/>
          <c:tx>
            <c:v>modulus 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ورقة1!$I$119:$I$124</c:f>
              <c:numCache>
                <c:formatCode>General</c:formatCode>
                <c:ptCount val="6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  <c:pt idx="3">
                  <c:v>260</c:v>
                </c:pt>
                <c:pt idx="4">
                  <c:v>280</c:v>
                </c:pt>
                <c:pt idx="5">
                  <c:v>300</c:v>
                </c:pt>
              </c:numCache>
            </c:numRef>
          </c:xVal>
          <c:yVal>
            <c:numRef>
              <c:f>ورقة1!$H$119:$H$124</c:f>
              <c:numCache>
                <c:formatCode>0.000</c:formatCode>
                <c:ptCount val="6"/>
                <c:pt idx="0">
                  <c:v>677.05851065123568</c:v>
                </c:pt>
                <c:pt idx="1">
                  <c:v>733.01</c:v>
                </c:pt>
                <c:pt idx="2">
                  <c:v>762.29000000000053</c:v>
                </c:pt>
                <c:pt idx="3">
                  <c:v>786.81062890304247</c:v>
                </c:pt>
                <c:pt idx="4">
                  <c:v>829.84035252918954</c:v>
                </c:pt>
                <c:pt idx="5">
                  <c:v>741.72562633799259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315008"/>
        <c:axId val="28373760"/>
      </c:scatterChart>
      <c:valAx>
        <c:axId val="28315008"/>
        <c:scaling>
          <c:orientation val="minMax"/>
          <c:max val="320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(˚C)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373760"/>
        <c:crosses val="autoZero"/>
        <c:crossBetween val="midCat"/>
      </c:valAx>
      <c:valAx>
        <c:axId val="28373760"/>
        <c:scaling>
          <c:orientation val="minMax"/>
          <c:min val="6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Modulus of elasticty (MPa) </a:t>
                </a:r>
              </a:p>
            </c:rich>
          </c:tx>
          <c:layout>
            <c:manualLayout>
              <c:xMode val="edge"/>
              <c:yMode val="edge"/>
              <c:x val="3.7424653814824876E-2"/>
              <c:y val="0.1763171567839734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28315008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Yield strength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ورقة1!$I$119:$I$124</c:f>
              <c:numCache>
                <c:formatCode>General</c:formatCode>
                <c:ptCount val="6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  <c:pt idx="3">
                  <c:v>260</c:v>
                </c:pt>
                <c:pt idx="4">
                  <c:v>280</c:v>
                </c:pt>
                <c:pt idx="5">
                  <c:v>300</c:v>
                </c:pt>
              </c:numCache>
            </c:numRef>
          </c:xVal>
          <c:yVal>
            <c:numRef>
              <c:f>ورقة1!$C$119:$C$124</c:f>
              <c:numCache>
                <c:formatCode>0.000</c:formatCode>
                <c:ptCount val="6"/>
                <c:pt idx="0">
                  <c:v>26.01184803559293</c:v>
                </c:pt>
                <c:pt idx="1">
                  <c:v>26.917607734209039</c:v>
                </c:pt>
                <c:pt idx="2">
                  <c:v>29.116208237946491</c:v>
                </c:pt>
                <c:pt idx="3">
                  <c:v>36.887795441504544</c:v>
                </c:pt>
                <c:pt idx="4">
                  <c:v>41.998036020341601</c:v>
                </c:pt>
                <c:pt idx="5">
                  <c:v>34.333333333333336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76256"/>
        <c:axId val="28993792"/>
      </c:scatterChart>
      <c:valAx>
        <c:axId val="28976256"/>
        <c:scaling>
          <c:orientation val="minMax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(˚C)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993792"/>
        <c:crosses val="autoZero"/>
        <c:crossBetween val="midCat"/>
      </c:valAx>
      <c:valAx>
        <c:axId val="28993792"/>
        <c:scaling>
          <c:orientation val="minMax"/>
          <c:min val="1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Yield strength (MPa)</a:t>
                </a:r>
              </a:p>
            </c:rich>
          </c:tx>
          <c:layout>
            <c:manualLayout>
              <c:xMode val="edge"/>
              <c:yMode val="edge"/>
              <c:x val="2.7777777777778748E-2"/>
              <c:y val="0.26707567804025006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2897625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37712391214255"/>
          <c:y val="0.17527748721524886"/>
          <c:w val="0.72142133071354964"/>
          <c:h val="0.65808617672790859"/>
        </c:manualLayout>
      </c:layout>
      <c:scatterChart>
        <c:scatterStyle val="lineMarker"/>
        <c:varyColors val="0"/>
        <c:ser>
          <c:idx val="0"/>
          <c:order val="0"/>
          <c:tx>
            <c:v>modulus 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ورقة1!$H$37:$H$42</c:f>
              <c:numCache>
                <c:formatCode>0</c:formatCode>
                <c:ptCount val="6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  <c:pt idx="3">
                  <c:v>260</c:v>
                </c:pt>
                <c:pt idx="4">
                  <c:v>280</c:v>
                </c:pt>
                <c:pt idx="5">
                  <c:v>300</c:v>
                </c:pt>
              </c:numCache>
            </c:numRef>
          </c:xVal>
          <c:yVal>
            <c:numRef>
              <c:f>ورقة1!$G$37:$G$42</c:f>
              <c:numCache>
                <c:formatCode>0.000</c:formatCode>
                <c:ptCount val="6"/>
                <c:pt idx="0">
                  <c:v>557.5</c:v>
                </c:pt>
                <c:pt idx="1">
                  <c:v>900.66666666666663</c:v>
                </c:pt>
                <c:pt idx="2">
                  <c:v>461.61675135811169</c:v>
                </c:pt>
                <c:pt idx="3">
                  <c:v>403.79779175490864</c:v>
                </c:pt>
                <c:pt idx="4">
                  <c:v>402.91666373396276</c:v>
                </c:pt>
                <c:pt idx="5">
                  <c:v>332.83174595384816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797568"/>
        <c:axId val="28800128"/>
      </c:scatterChart>
      <c:valAx>
        <c:axId val="28797568"/>
        <c:scaling>
          <c:orientation val="minMax"/>
          <c:max val="320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sz="1400" dirty="0"/>
                  <a:t>Temperature (˚C)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ar-SA"/>
          </a:p>
        </c:txPr>
        <c:crossAx val="28800128"/>
        <c:crosses val="autoZero"/>
        <c:crossBetween val="midCat"/>
      </c:valAx>
      <c:valAx>
        <c:axId val="28800128"/>
        <c:scaling>
          <c:orientation val="minMax"/>
          <c:min val="3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ar-SA"/>
                </a:pPr>
                <a:r>
                  <a:rPr lang="en-US" sz="1400" dirty="0"/>
                  <a:t>Modulus of </a:t>
                </a:r>
                <a:r>
                  <a:rPr lang="en-US" sz="1400" dirty="0" err="1"/>
                  <a:t>elasticty</a:t>
                </a:r>
                <a:r>
                  <a:rPr lang="en-US" sz="1400" dirty="0"/>
                  <a:t> (</a:t>
                </a:r>
                <a:r>
                  <a:rPr lang="en-US" sz="1400" dirty="0" err="1"/>
                  <a:t>MPa</a:t>
                </a:r>
                <a:r>
                  <a:rPr lang="en-US" sz="1400" dirty="0"/>
                  <a:t>) 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ar-SA"/>
          </a:p>
        </c:txPr>
        <c:crossAx val="28797568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3975" cap="flat" cmpd="sng" algn="ctr">
      <a:solidFill>
        <a:srgbClr val="B3A2C7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92804171290954"/>
          <c:y val="0.16622587653282231"/>
          <c:w val="0.75449765590042361"/>
          <c:h val="0.62790578745598136"/>
        </c:manualLayout>
      </c:layout>
      <c:scatterChart>
        <c:scatterStyle val="lineMarker"/>
        <c:varyColors val="0"/>
        <c:ser>
          <c:idx val="0"/>
          <c:order val="0"/>
          <c:tx>
            <c:v>Yield strength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ورقة1!$H$37:$H$42</c:f>
              <c:numCache>
                <c:formatCode>0</c:formatCode>
                <c:ptCount val="6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  <c:pt idx="3">
                  <c:v>260</c:v>
                </c:pt>
                <c:pt idx="4">
                  <c:v>280</c:v>
                </c:pt>
                <c:pt idx="5">
                  <c:v>300</c:v>
                </c:pt>
              </c:numCache>
            </c:numRef>
          </c:xVal>
          <c:yVal>
            <c:numRef>
              <c:f>ورقة1!$B$37:$B$42</c:f>
              <c:numCache>
                <c:formatCode>0.000</c:formatCode>
                <c:ptCount val="6"/>
                <c:pt idx="0">
                  <c:v>17.775203264435522</c:v>
                </c:pt>
                <c:pt idx="1">
                  <c:v>28.3</c:v>
                </c:pt>
                <c:pt idx="2">
                  <c:v>20.680351393170977</c:v>
                </c:pt>
                <c:pt idx="3">
                  <c:v>22.915691852586786</c:v>
                </c:pt>
                <c:pt idx="4">
                  <c:v>23.567485552750693</c:v>
                </c:pt>
                <c:pt idx="5">
                  <c:v>23.080349414950689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848512"/>
        <c:axId val="28850816"/>
      </c:scatterChart>
      <c:valAx>
        <c:axId val="28848512"/>
        <c:scaling>
          <c:orientation val="minMax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sz="1400" dirty="0"/>
                  <a:t>Temperature (˚C)</a:t>
                </a:r>
              </a:p>
            </c:rich>
          </c:tx>
          <c:layout>
            <c:manualLayout>
              <c:xMode val="edge"/>
              <c:yMode val="edge"/>
              <c:x val="0.43777380100214824"/>
              <c:y val="0.90419260115539779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ar-SA"/>
          </a:p>
        </c:txPr>
        <c:crossAx val="28850816"/>
        <c:crosses val="autoZero"/>
        <c:crossBetween val="midCat"/>
      </c:valAx>
      <c:valAx>
        <c:axId val="28850816"/>
        <c:scaling>
          <c:orientation val="minMax"/>
          <c:min val="1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ar-SA"/>
                </a:pPr>
                <a:r>
                  <a:rPr lang="en-US" sz="1400" dirty="0"/>
                  <a:t>Yield strength (</a:t>
                </a:r>
                <a:r>
                  <a:rPr lang="en-US" sz="1400" dirty="0" err="1"/>
                  <a:t>MPa</a:t>
                </a:r>
                <a:r>
                  <a:rPr lang="en-US" sz="1400" dirty="0"/>
                  <a:t>)</a:t>
                </a:r>
              </a:p>
            </c:rich>
          </c:tx>
          <c:layout>
            <c:manualLayout>
              <c:xMode val="edge"/>
              <c:yMode val="edge"/>
              <c:x val="2.7777777777778699E-2"/>
              <c:y val="0.2670756780402498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ar-SA"/>
          </a:p>
        </c:txPr>
        <c:crossAx val="28848512"/>
        <c:crosses val="autoZero"/>
        <c:crossBetween val="midCat"/>
      </c:valAx>
    </c:plotArea>
    <c:plotVisOnly val="1"/>
    <c:dispBlanksAs val="gap"/>
    <c:showDLblsOverMax val="0"/>
  </c:chart>
  <c:spPr>
    <a:ln w="53975" cap="flat" cmpd="thickThin" algn="ctr">
      <a:solidFill>
        <a:srgbClr val="B3A2C7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19832389372426"/>
          <c:y val="8.9996122643760681E-2"/>
          <c:w val="0.79382073951282461"/>
          <c:h val="0.7493843951324265"/>
        </c:manualLayout>
      </c:layout>
      <c:scatterChart>
        <c:scatterStyle val="lineMarker"/>
        <c:varyColors val="0"/>
        <c:ser>
          <c:idx val="0"/>
          <c:order val="0"/>
          <c:tx>
            <c:v>yield strength</c:v>
          </c:tx>
          <c:spPr>
            <a:ln w="28575">
              <a:noFill/>
            </a:ln>
            <a:effectLst>
              <a:outerShdw sx="1000" sy="1000" algn="ctr" rotWithShape="0">
                <a:srgbClr val="B3A2C7">
                  <a:lumMod val="75000"/>
                </a:srgbClr>
              </a:outerShdw>
            </a:effectLst>
          </c:spPr>
          <c:marker>
            <c:symbol val="diamond"/>
            <c:size val="7"/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ورقة1!$G$10:$G$16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</c:numCache>
            </c:numRef>
          </c:xVal>
          <c:yVal>
            <c:numRef>
              <c:f>ورقة1!$C$10:$C$16</c:f>
              <c:numCache>
                <c:formatCode>0.000</c:formatCode>
                <c:ptCount val="7"/>
                <c:pt idx="0" formatCode="General">
                  <c:v>20.53</c:v>
                </c:pt>
                <c:pt idx="1">
                  <c:v>25</c:v>
                </c:pt>
                <c:pt idx="2">
                  <c:v>28.3</c:v>
                </c:pt>
                <c:pt idx="3">
                  <c:v>32.300999999999995</c:v>
                </c:pt>
                <c:pt idx="4">
                  <c:v>32</c:v>
                </c:pt>
                <c:pt idx="5">
                  <c:v>31.69</c:v>
                </c:pt>
                <c:pt idx="6">
                  <c:v>29.167000000000005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834560"/>
        <c:axId val="106865792"/>
      </c:scatterChart>
      <c:valAx>
        <c:axId val="106834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Wt%</a:t>
                </a:r>
              </a:p>
            </c:rich>
          </c:tx>
          <c:layout>
            <c:manualLayout>
              <c:xMode val="edge"/>
              <c:yMode val="edge"/>
              <c:x val="0.53001031295669043"/>
              <c:y val="0.906511892199042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6865792"/>
        <c:crosses val="autoZero"/>
        <c:crossBetween val="midCat"/>
      </c:valAx>
      <c:valAx>
        <c:axId val="106865792"/>
        <c:scaling>
          <c:orientation val="minMax"/>
          <c:min val="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Yield strength (MPa)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6834560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69656332020996"/>
          <c:y val="7.2898221055701401E-2"/>
          <c:w val="0.69003664636260098"/>
          <c:h val="0.71288695556412163"/>
        </c:manualLayout>
      </c:layout>
      <c:scatterChart>
        <c:scatterStyle val="lineMarker"/>
        <c:varyColors val="0"/>
        <c:ser>
          <c:idx val="0"/>
          <c:order val="0"/>
          <c:tx>
            <c:v>Gc</c:v>
          </c:tx>
          <c:spPr>
            <a:ln w="28575">
              <a:noFill/>
            </a:ln>
          </c:spPr>
          <c:marker>
            <c:spPr>
              <a:solidFill>
                <a:srgbClr val="B3A2C7">
                  <a:lumMod val="50000"/>
                </a:srgbClr>
              </a:solidFill>
            </c:spPr>
          </c:marker>
          <c:xVal>
            <c:numRef>
              <c:f>ورقة1!$G$11:$G$16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xVal>
          <c:yVal>
            <c:numRef>
              <c:f>ورقة1!$D$11:$D$16</c:f>
              <c:numCache>
                <c:formatCode>0.000</c:formatCode>
                <c:ptCount val="6"/>
                <c:pt idx="0">
                  <c:v>0.19157042672690092</c:v>
                </c:pt>
                <c:pt idx="1">
                  <c:v>0.12187545150229442</c:v>
                </c:pt>
                <c:pt idx="2">
                  <c:v>0.11807866060254545</c:v>
                </c:pt>
                <c:pt idx="3">
                  <c:v>3.7547639724062241E-2</c:v>
                </c:pt>
                <c:pt idx="4">
                  <c:v>1.2791657763804531E-2</c:v>
                </c:pt>
                <c:pt idx="5">
                  <c:v>5.2665071782505724E-3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891136"/>
        <c:axId val="106922368"/>
      </c:scatterChart>
      <c:valAx>
        <c:axId val="106891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IE"/>
                  <a:t>W</a:t>
                </a:r>
                <a:r>
                  <a:rPr lang="en-US"/>
                  <a:t>t%</a:t>
                </a:r>
              </a:p>
            </c:rich>
          </c:tx>
          <c:layout>
            <c:manualLayout>
              <c:xMode val="edge"/>
              <c:yMode val="edge"/>
              <c:x val="0.4569392858911504"/>
              <c:y val="0.86452251160912574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06922368"/>
        <c:crosses val="autoZero"/>
        <c:crossBetween val="midCat"/>
      </c:valAx>
      <c:valAx>
        <c:axId val="1069223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 smtClean="0"/>
                  <a:t>K</a:t>
                </a:r>
                <a:r>
                  <a:rPr lang="pl-PL" sz="900" dirty="0" smtClean="0"/>
                  <a:t>E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9453125000000004E-2"/>
              <c:y val="0.38968416447944021"/>
            </c:manualLayout>
          </c:layout>
          <c:overlay val="0"/>
        </c:title>
        <c:numFmt formatCode="0.00" sourceLinked="0"/>
        <c:majorTickMark val="none"/>
        <c:minorTickMark val="none"/>
        <c:tickLblPos val="nextTo"/>
        <c:crossAx val="106891136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37712391214255"/>
          <c:y val="0.17527748721524886"/>
          <c:w val="0.72142133071354964"/>
          <c:h val="0.65808617672790859"/>
        </c:manualLayout>
      </c:layout>
      <c:scatterChart>
        <c:scatterStyle val="lineMarker"/>
        <c:varyColors val="0"/>
        <c:ser>
          <c:idx val="0"/>
          <c:order val="0"/>
          <c:tx>
            <c:v>modulus 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ورقة1!$H$37:$H$42</c:f>
              <c:numCache>
                <c:formatCode>0</c:formatCode>
                <c:ptCount val="6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  <c:pt idx="3">
                  <c:v>260</c:v>
                </c:pt>
                <c:pt idx="4">
                  <c:v>280</c:v>
                </c:pt>
                <c:pt idx="5">
                  <c:v>300</c:v>
                </c:pt>
              </c:numCache>
            </c:numRef>
          </c:xVal>
          <c:yVal>
            <c:numRef>
              <c:f>ورقة1!$G$37:$G$42</c:f>
              <c:numCache>
                <c:formatCode>0.000</c:formatCode>
                <c:ptCount val="6"/>
                <c:pt idx="0">
                  <c:v>557.5</c:v>
                </c:pt>
                <c:pt idx="1">
                  <c:v>900.66666666666663</c:v>
                </c:pt>
                <c:pt idx="2">
                  <c:v>461.61675135811169</c:v>
                </c:pt>
                <c:pt idx="3">
                  <c:v>403.79779175490864</c:v>
                </c:pt>
                <c:pt idx="4">
                  <c:v>402.91666373396276</c:v>
                </c:pt>
                <c:pt idx="5">
                  <c:v>332.83174595384816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242624"/>
        <c:axId val="107244928"/>
      </c:scatterChart>
      <c:valAx>
        <c:axId val="107242624"/>
        <c:scaling>
          <c:orientation val="minMax"/>
          <c:max val="320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(˚C)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07244928"/>
        <c:crosses val="autoZero"/>
        <c:crossBetween val="midCat"/>
      </c:valAx>
      <c:valAx>
        <c:axId val="107244928"/>
        <c:scaling>
          <c:orientation val="minMax"/>
          <c:min val="3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Modulus of elasticty (MPa) 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07242624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92804171290954"/>
          <c:y val="0.16622587653282231"/>
          <c:w val="0.75449765590042361"/>
          <c:h val="0.62790578745598136"/>
        </c:manualLayout>
      </c:layout>
      <c:scatterChart>
        <c:scatterStyle val="lineMarker"/>
        <c:varyColors val="0"/>
        <c:ser>
          <c:idx val="0"/>
          <c:order val="0"/>
          <c:tx>
            <c:v>Yield strength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ورقة1!$H$37:$H$42</c:f>
              <c:numCache>
                <c:formatCode>0</c:formatCode>
                <c:ptCount val="6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  <c:pt idx="3">
                  <c:v>260</c:v>
                </c:pt>
                <c:pt idx="4">
                  <c:v>280</c:v>
                </c:pt>
                <c:pt idx="5">
                  <c:v>300</c:v>
                </c:pt>
              </c:numCache>
            </c:numRef>
          </c:xVal>
          <c:yVal>
            <c:numRef>
              <c:f>ورقة1!$B$37:$B$42</c:f>
              <c:numCache>
                <c:formatCode>0.000</c:formatCode>
                <c:ptCount val="6"/>
                <c:pt idx="0">
                  <c:v>17.775203264435522</c:v>
                </c:pt>
                <c:pt idx="1">
                  <c:v>28.3</c:v>
                </c:pt>
                <c:pt idx="2">
                  <c:v>20.680351393170977</c:v>
                </c:pt>
                <c:pt idx="3">
                  <c:v>22.915691852586786</c:v>
                </c:pt>
                <c:pt idx="4">
                  <c:v>23.567485552750693</c:v>
                </c:pt>
                <c:pt idx="5">
                  <c:v>23.080349414950689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256448"/>
        <c:axId val="107275392"/>
      </c:scatterChart>
      <c:valAx>
        <c:axId val="107256448"/>
        <c:scaling>
          <c:orientation val="minMax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(˚C)</a:t>
                </a:r>
              </a:p>
            </c:rich>
          </c:tx>
          <c:layout>
            <c:manualLayout>
              <c:xMode val="edge"/>
              <c:yMode val="edge"/>
              <c:x val="0.43777380100214824"/>
              <c:y val="0.90419260115539779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07275392"/>
        <c:crosses val="autoZero"/>
        <c:crossBetween val="midCat"/>
      </c:valAx>
      <c:valAx>
        <c:axId val="107275392"/>
        <c:scaling>
          <c:orientation val="minMax"/>
          <c:min val="1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Yield strength (MPa)</a:t>
                </a:r>
              </a:p>
            </c:rich>
          </c:tx>
          <c:layout>
            <c:manualLayout>
              <c:xMode val="edge"/>
              <c:yMode val="edge"/>
              <c:x val="2.7777777777778699E-2"/>
              <c:y val="0.2670756780402498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07256448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13698768423191"/>
          <c:y val="0.11158573928259002"/>
          <c:w val="0.77389789016757993"/>
          <c:h val="0.67157682212801295"/>
        </c:manualLayout>
      </c:layout>
      <c:scatterChart>
        <c:scatterStyle val="lineMarker"/>
        <c:varyColors val="0"/>
        <c:ser>
          <c:idx val="0"/>
          <c:order val="0"/>
          <c:tx>
            <c:v>PET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ورقة1!$G$63:$G$70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15</c:v>
                </c:pt>
                <c:pt idx="6">
                  <c:v>20</c:v>
                </c:pt>
                <c:pt idx="7">
                  <c:v>25</c:v>
                </c:pt>
              </c:numCache>
            </c:numRef>
          </c:xVal>
          <c:yVal>
            <c:numRef>
              <c:f>ورقة1!$H$63:$H$70</c:f>
              <c:numCache>
                <c:formatCode>0</c:formatCode>
                <c:ptCount val="8"/>
                <c:pt idx="0">
                  <c:v>665.10699999999997</c:v>
                </c:pt>
                <c:pt idx="1">
                  <c:v>737.86399999999946</c:v>
                </c:pt>
                <c:pt idx="2">
                  <c:v>793.43199999999797</c:v>
                </c:pt>
                <c:pt idx="3">
                  <c:v>842.25</c:v>
                </c:pt>
                <c:pt idx="4">
                  <c:v>863.24800000000005</c:v>
                </c:pt>
                <c:pt idx="5">
                  <c:v>848.73500000000001</c:v>
                </c:pt>
                <c:pt idx="6">
                  <c:v>769.22865470288832</c:v>
                </c:pt>
                <c:pt idx="7">
                  <c:v>595.90612056637303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390080"/>
        <c:axId val="107392384"/>
      </c:scatterChart>
      <c:valAx>
        <c:axId val="107390080"/>
        <c:scaling>
          <c:orientation val="minMax"/>
          <c:max val="2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Wt%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7392384"/>
        <c:crosses val="autoZero"/>
        <c:crossBetween val="midCat"/>
        <c:majorUnit val="5"/>
      </c:valAx>
      <c:valAx>
        <c:axId val="107392384"/>
        <c:scaling>
          <c:orientation val="minMax"/>
          <c:min val="4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Modulus of elasticty (MPa) </a:t>
                </a:r>
                <a:endParaRPr lang="pl-PL"/>
              </a:p>
            </c:rich>
          </c:tx>
          <c:layout>
            <c:manualLayout>
              <c:xMode val="edge"/>
              <c:yMode val="edge"/>
              <c:x val="2.3242479305471429E-2"/>
              <c:y val="0.12554810967777971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07390080"/>
        <c:crosses val="autoZero"/>
        <c:crossBetween val="midCat"/>
      </c:valAx>
      <c:spPr>
        <a:solidFill>
          <a:schemeClr val="lt1"/>
        </a:solidFill>
        <a:ln w="55000" cap="flat" cmpd="thickThin" algn="ctr">
          <a:solidFill>
            <a:schemeClr val="accent5"/>
          </a:solidFill>
          <a:prstDash val="solid"/>
        </a:ln>
        <a:effectLst/>
      </c:spPr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06996108245162"/>
          <c:y val="8.6651426636186746E-2"/>
          <c:w val="0.76735767942800515"/>
          <c:h val="0.72323191308404255"/>
        </c:manualLayout>
      </c:layout>
      <c:scatterChart>
        <c:scatterStyle val="lineMarker"/>
        <c:varyColors val="0"/>
        <c:ser>
          <c:idx val="0"/>
          <c:order val="0"/>
          <c:tx>
            <c:v>PET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ورقة1!$G$63:$G$70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15</c:v>
                </c:pt>
                <c:pt idx="6">
                  <c:v>20</c:v>
                </c:pt>
                <c:pt idx="7">
                  <c:v>25</c:v>
                </c:pt>
              </c:numCache>
            </c:numRef>
          </c:xVal>
          <c:yVal>
            <c:numRef>
              <c:f>ورقة1!$C$63:$C$70</c:f>
              <c:numCache>
                <c:formatCode>0</c:formatCode>
                <c:ptCount val="8"/>
                <c:pt idx="0">
                  <c:v>16.87806229204487</c:v>
                </c:pt>
                <c:pt idx="1">
                  <c:v>22.32154947896111</c:v>
                </c:pt>
                <c:pt idx="2">
                  <c:v>22.540325461984374</c:v>
                </c:pt>
                <c:pt idx="3">
                  <c:v>28.069613221391489</c:v>
                </c:pt>
                <c:pt idx="4">
                  <c:v>28.484613788217526</c:v>
                </c:pt>
                <c:pt idx="5">
                  <c:v>22.618780843069459</c:v>
                </c:pt>
                <c:pt idx="6">
                  <c:v>23.623009896599189</c:v>
                </c:pt>
                <c:pt idx="7">
                  <c:v>19.261097452175019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412096"/>
        <c:axId val="107447424"/>
      </c:scatterChart>
      <c:valAx>
        <c:axId val="107412096"/>
        <c:scaling>
          <c:orientation val="minMax"/>
          <c:max val="2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Wt%</a:t>
                </a:r>
                <a:endParaRPr lang="pl-PL"/>
              </a:p>
            </c:rich>
          </c:tx>
          <c:layout>
            <c:manualLayout>
              <c:xMode val="edge"/>
              <c:yMode val="edge"/>
              <c:x val="0.50634837718455961"/>
              <c:y val="0.8972782060778996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7447424"/>
        <c:crosses val="autoZero"/>
        <c:crossBetween val="midCat"/>
        <c:majorUnit val="5"/>
      </c:valAx>
      <c:valAx>
        <c:axId val="107447424"/>
        <c:scaling>
          <c:orientation val="minMax"/>
          <c:min val="1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Yield strength (MPa)</a:t>
                </a:r>
                <a:endParaRPr lang="pl-PL"/>
              </a:p>
            </c:rich>
          </c:tx>
          <c:layout>
            <c:manualLayout>
              <c:xMode val="edge"/>
              <c:yMode val="edge"/>
              <c:x val="1.0254321658068662E-2"/>
              <c:y val="0.18700408282298162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07412096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Pet c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ورقة1!$G$63:$G$70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15</c:v>
                </c:pt>
                <c:pt idx="6">
                  <c:v>20</c:v>
                </c:pt>
                <c:pt idx="7">
                  <c:v>25</c:v>
                </c:pt>
              </c:numCache>
            </c:numRef>
          </c:xVal>
          <c:yVal>
            <c:numRef>
              <c:f>ورقة1!$D$63:$D$70</c:f>
              <c:numCache>
                <c:formatCode>0.000</c:formatCode>
                <c:ptCount val="8"/>
                <c:pt idx="0">
                  <c:v>0.97074738397789961</c:v>
                </c:pt>
                <c:pt idx="1">
                  <c:v>0.93647602946592956</c:v>
                </c:pt>
                <c:pt idx="2">
                  <c:v>0.85886916881522357</c:v>
                </c:pt>
                <c:pt idx="3">
                  <c:v>0.79988835174953954</c:v>
                </c:pt>
                <c:pt idx="4">
                  <c:v>0.70247559484346223</c:v>
                </c:pt>
                <c:pt idx="5">
                  <c:v>0.47468995856353574</c:v>
                </c:pt>
                <c:pt idx="6">
                  <c:v>0.29197564778199081</c:v>
                </c:pt>
                <c:pt idx="7">
                  <c:v>0.10532070725331429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472768"/>
        <c:axId val="107495808"/>
      </c:scatterChart>
      <c:valAx>
        <c:axId val="107472768"/>
        <c:scaling>
          <c:orientation val="minMax"/>
          <c:min val="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Wt%</a:t>
                </a:r>
              </a:p>
            </c:rich>
          </c:tx>
          <c:layout>
            <c:manualLayout>
              <c:xMode val="edge"/>
              <c:yMode val="edge"/>
              <c:x val="0.5361601049868765"/>
              <c:y val="0.89803805774278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07495808"/>
        <c:crosses val="autoZero"/>
        <c:crossBetween val="midCat"/>
        <c:majorUnit val="2"/>
      </c:valAx>
      <c:valAx>
        <c:axId val="10749580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 smtClean="0"/>
                  <a:t>K</a:t>
                </a:r>
                <a:r>
                  <a:rPr lang="pl-PL" sz="900" dirty="0" smtClean="0"/>
                  <a:t>E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3.1703815869170322E-2"/>
              <c:y val="0.45642825896762984"/>
            </c:manualLayout>
          </c:layout>
          <c:overlay val="0"/>
        </c:title>
        <c:numFmt formatCode="0.0" sourceLinked="0"/>
        <c:majorTickMark val="none"/>
        <c:minorTickMark val="none"/>
        <c:tickLblPos val="nextTo"/>
        <c:crossAx val="107472768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023777748120471"/>
          <c:y val="0.15533624963546247"/>
          <c:w val="0.72142133071354964"/>
          <c:h val="0.65808617672790859"/>
        </c:manualLayout>
      </c:layout>
      <c:scatterChart>
        <c:scatterStyle val="lineMarker"/>
        <c:varyColors val="0"/>
        <c:ser>
          <c:idx val="0"/>
          <c:order val="0"/>
          <c:tx>
            <c:v>modulus </c:v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50000"/>
                </a:schemeClr>
              </a:solidFill>
            </c:spPr>
          </c:marker>
          <c:xVal>
            <c:numRef>
              <c:f>ورقة1!$I$91:$I$96</c:f>
              <c:numCache>
                <c:formatCode>General</c:formatCode>
                <c:ptCount val="6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  <c:pt idx="3">
                  <c:v>260</c:v>
                </c:pt>
                <c:pt idx="4">
                  <c:v>280</c:v>
                </c:pt>
                <c:pt idx="5">
                  <c:v>300</c:v>
                </c:pt>
              </c:numCache>
            </c:numRef>
          </c:xVal>
          <c:yVal>
            <c:numRef>
              <c:f>ورقة1!$H$91:$H$96</c:f>
              <c:numCache>
                <c:formatCode>0.000</c:formatCode>
                <c:ptCount val="6"/>
                <c:pt idx="0">
                  <c:v>548.31194257548123</c:v>
                </c:pt>
                <c:pt idx="1">
                  <c:v>911.93950130403448</c:v>
                </c:pt>
                <c:pt idx="2">
                  <c:v>485.3469662991958</c:v>
                </c:pt>
                <c:pt idx="3">
                  <c:v>433.91741225653863</c:v>
                </c:pt>
                <c:pt idx="4">
                  <c:v>790.55641115688832</c:v>
                </c:pt>
                <c:pt idx="5">
                  <c:v>464.67035537783926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541632"/>
        <c:axId val="107543936"/>
      </c:scatterChart>
      <c:valAx>
        <c:axId val="107541632"/>
        <c:scaling>
          <c:orientation val="minMax"/>
          <c:max val="320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(˚C)</a:t>
                </a:r>
              </a:p>
            </c:rich>
          </c:tx>
          <c:layout>
            <c:manualLayout>
              <c:xMode val="edge"/>
              <c:yMode val="edge"/>
              <c:x val="0.34489360704911892"/>
              <c:y val="0.8699561403508776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7543936"/>
        <c:crosses val="autoZero"/>
        <c:crossBetween val="midCat"/>
      </c:valAx>
      <c:valAx>
        <c:axId val="107543936"/>
        <c:scaling>
          <c:orientation val="minMax"/>
          <c:min val="3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Modulus of elasticty (MPa) 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07541632"/>
        <c:crosses val="autoZero"/>
        <c:crossBetween val="midCat"/>
      </c:valAx>
    </c:plotArea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647A29-B1BA-4A0D-AB27-C8F588C59846}" type="doc">
      <dgm:prSet loTypeId="urn:microsoft.com/office/officeart/2005/8/layout/process3" loCatId="process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AEE70C7A-E6AF-4EF5-813B-924B82E11749}">
      <dgm:prSet phldrT="[نص]" custT="1"/>
      <dgm:spPr>
        <a:xfrm>
          <a:off x="4093" y="1216599"/>
          <a:ext cx="1861062" cy="917213"/>
        </a:xfr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ctr" rtl="0"/>
          <a:r>
            <a:rPr lang="en-US" sz="24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Information collection</a:t>
          </a:r>
          <a:endParaRPr lang="ar-SA" sz="2400" b="1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gm:t>
    </dgm:pt>
    <dgm:pt modelId="{8AEA25BD-0F5B-48D7-8933-4ED255CB8D1E}" type="parTrans" cxnId="{9D0A48D9-2D20-4650-873A-E9F5B565C9AE}">
      <dgm:prSet/>
      <dgm:spPr/>
      <dgm:t>
        <a:bodyPr/>
        <a:lstStyle/>
        <a:p>
          <a:pPr rtl="1"/>
          <a:endParaRPr lang="ar-SA"/>
        </a:p>
      </dgm:t>
    </dgm:pt>
    <dgm:pt modelId="{27A1C622-F603-4FD9-99EB-2DABAD885204}" type="sibTrans" cxnId="{9D0A48D9-2D20-4650-873A-E9F5B565C9AE}">
      <dgm:prSet/>
      <dgm:spPr>
        <a:xfrm rot="21580867">
          <a:off x="2160862" y="1282092"/>
          <a:ext cx="626918" cy="463350"/>
        </a:xfrm>
        <a:solidFill>
          <a:srgbClr val="8064A2">
            <a:shade val="9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pPr rtl="1"/>
          <a:endParaRPr lang="ar-SA">
            <a:solidFill>
              <a:sysClr val="window" lastClr="FFFFFF"/>
            </a:solidFill>
            <a:latin typeface="Calibri"/>
            <a:ea typeface="+mn-ea"/>
            <a:cs typeface="Arial"/>
          </a:endParaRPr>
        </a:p>
      </dgm:t>
    </dgm:pt>
    <dgm:pt modelId="{C2A02E15-9BE5-437F-AAFA-DFD5B4B53256}">
      <dgm:prSet phldrT="[نص]" custT="1"/>
      <dgm:spPr>
        <a:xfrm>
          <a:off x="3048002" y="1199658"/>
          <a:ext cx="1861062" cy="917213"/>
        </a:xfr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ctr" rtl="0"/>
          <a:r>
            <a:rPr lang="en-US" sz="24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Raw material collection</a:t>
          </a:r>
          <a:endParaRPr lang="ar-SA" sz="2400" b="1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gm:t>
    </dgm:pt>
    <dgm:pt modelId="{4DD327D1-60A3-4CB0-8240-697A8D956B0A}" type="parTrans" cxnId="{78BAF8F8-C8EB-4A24-8611-2A4A25B193E9}">
      <dgm:prSet/>
      <dgm:spPr/>
      <dgm:t>
        <a:bodyPr/>
        <a:lstStyle/>
        <a:p>
          <a:pPr rtl="1"/>
          <a:endParaRPr lang="ar-SA"/>
        </a:p>
      </dgm:t>
    </dgm:pt>
    <dgm:pt modelId="{CC622816-979F-493B-8BC2-6DAD4DA89F59}" type="sibTrans" cxnId="{78BAF8F8-C8EB-4A24-8611-2A4A25B193E9}">
      <dgm:prSet/>
      <dgm:spPr>
        <a:xfrm rot="19841">
          <a:off x="5177609" y="1282284"/>
          <a:ext cx="569334" cy="463350"/>
        </a:xfrm>
        <a:solidFill>
          <a:srgbClr val="8064A2">
            <a:shade val="90000"/>
            <a:hueOff val="-217570"/>
            <a:satOff val="-5929"/>
            <a:lumOff val="32051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pPr rtl="1"/>
          <a:endParaRPr lang="ar-SA">
            <a:solidFill>
              <a:sysClr val="window" lastClr="FFFFFF"/>
            </a:solidFill>
            <a:latin typeface="Calibri"/>
            <a:ea typeface="+mn-ea"/>
            <a:cs typeface="Arial"/>
          </a:endParaRPr>
        </a:p>
      </dgm:t>
    </dgm:pt>
    <dgm:pt modelId="{7DBD873D-B025-4E63-8889-03E04512A34E}">
      <dgm:prSet phldrT="[نص]"/>
      <dgm:spPr>
        <a:xfrm>
          <a:off x="385274" y="1828075"/>
          <a:ext cx="1861062" cy="1481287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algn="l" rtl="0"/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Statistical survey.</a:t>
          </a:r>
          <a:endParaRPr lang="ar-SA" dirty="0">
            <a:solidFill>
              <a:schemeClr val="bg1"/>
            </a:solidFill>
            <a:latin typeface="Calibri"/>
            <a:ea typeface="+mn-ea"/>
            <a:cs typeface="Arial"/>
          </a:endParaRPr>
        </a:p>
      </dgm:t>
    </dgm:pt>
    <dgm:pt modelId="{4F0E2B1B-A646-4EDA-A6EB-A47DBCA95326}" type="sibTrans" cxnId="{C1DA4040-5581-4A5C-A0CF-D72578EAFCB2}">
      <dgm:prSet/>
      <dgm:spPr/>
      <dgm:t>
        <a:bodyPr/>
        <a:lstStyle/>
        <a:p>
          <a:pPr rtl="1"/>
          <a:endParaRPr lang="ar-SA"/>
        </a:p>
      </dgm:t>
    </dgm:pt>
    <dgm:pt modelId="{293E5CA4-E289-46CD-A717-C184B2B155E9}" type="parTrans" cxnId="{C1DA4040-5581-4A5C-A0CF-D72578EAFCB2}">
      <dgm:prSet/>
      <dgm:spPr/>
      <dgm:t>
        <a:bodyPr/>
        <a:lstStyle/>
        <a:p>
          <a:pPr rtl="1"/>
          <a:endParaRPr lang="ar-SA"/>
        </a:p>
      </dgm:t>
    </dgm:pt>
    <dgm:pt modelId="{AD7D55DF-739D-46BD-ABD1-6BC8294524CC}">
      <dgm:prSet phldrT="[نص]"/>
      <dgm:spPr>
        <a:xfrm>
          <a:off x="385274" y="1828075"/>
          <a:ext cx="1861062" cy="1481287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algn="l" rtl="0"/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questionnaire</a:t>
          </a:r>
          <a:endParaRPr lang="ar-SA" dirty="0">
            <a:solidFill>
              <a:schemeClr val="bg1"/>
            </a:solidFill>
            <a:latin typeface="Calibri"/>
            <a:ea typeface="+mn-ea"/>
            <a:cs typeface="Arial"/>
          </a:endParaRPr>
        </a:p>
      </dgm:t>
    </dgm:pt>
    <dgm:pt modelId="{5EEE13B8-D104-41B9-8223-8FC7AEEEF11B}" type="sibTrans" cxnId="{786459A4-DE0B-455C-93A5-ECDDFE1327AB}">
      <dgm:prSet/>
      <dgm:spPr/>
      <dgm:t>
        <a:bodyPr/>
        <a:lstStyle/>
        <a:p>
          <a:pPr rtl="1"/>
          <a:endParaRPr lang="ar-SA"/>
        </a:p>
      </dgm:t>
    </dgm:pt>
    <dgm:pt modelId="{0DA7090D-0748-471C-9677-8227650352F9}" type="parTrans" cxnId="{786459A4-DE0B-455C-93A5-ECDDFE1327AB}">
      <dgm:prSet/>
      <dgm:spPr/>
      <dgm:t>
        <a:bodyPr/>
        <a:lstStyle/>
        <a:p>
          <a:pPr rtl="1"/>
          <a:endParaRPr lang="ar-SA"/>
        </a:p>
      </dgm:t>
    </dgm:pt>
    <dgm:pt modelId="{4ECA7497-8B1C-4A0C-B67A-22510F2CA98E}">
      <dgm:prSet phldrT="[نص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3428997" y="1788821"/>
          <a:ext cx="1861062" cy="1481287"/>
        </a:xfrm>
        <a:ln/>
      </dgm:spPr>
      <dgm:t>
        <a:bodyPr/>
        <a:lstStyle/>
        <a:p>
          <a:pPr algn="l" rtl="0"/>
          <a:endParaRPr lang="ar-SA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gm:t>
    </dgm:pt>
    <dgm:pt modelId="{30C10563-0EA1-436E-BDA3-15D5F5053608}" type="sibTrans" cxnId="{9E634283-8957-4CBD-8A01-CF6D89C83713}">
      <dgm:prSet/>
      <dgm:spPr/>
      <dgm:t>
        <a:bodyPr/>
        <a:lstStyle/>
        <a:p>
          <a:pPr rtl="1"/>
          <a:endParaRPr lang="ar-SA"/>
        </a:p>
      </dgm:t>
    </dgm:pt>
    <dgm:pt modelId="{F9C6F9DD-9967-4473-ACEE-F530B2F2BFD2}" type="parTrans" cxnId="{9E634283-8957-4CBD-8A01-CF6D89C83713}">
      <dgm:prSet/>
      <dgm:spPr/>
      <dgm:t>
        <a:bodyPr/>
        <a:lstStyle/>
        <a:p>
          <a:pPr rtl="1"/>
          <a:endParaRPr lang="ar-SA"/>
        </a:p>
      </dgm:t>
    </dgm:pt>
    <dgm:pt modelId="{D065B4D5-5A7E-4B12-B493-856D0882EF66}">
      <dgm:prSet phldrT="[نص]" custT="1"/>
      <dgm:spPr>
        <a:xfrm>
          <a:off x="5983262" y="1216599"/>
          <a:ext cx="1861062" cy="917213"/>
        </a:xfr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ctr" rtl="0"/>
          <a:r>
            <a:rPr lang="en-US" sz="24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Material type  determination</a:t>
          </a:r>
          <a:endParaRPr lang="ar-SA" sz="2400" b="1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gm:t>
    </dgm:pt>
    <dgm:pt modelId="{FD16B910-EFD6-48DB-88B8-A0ECB9F4BB38}" type="sibTrans" cxnId="{EF24CA27-F4D7-410A-8299-2549BD065B09}">
      <dgm:prSet/>
      <dgm:spPr/>
      <dgm:t>
        <a:bodyPr/>
        <a:lstStyle/>
        <a:p>
          <a:pPr rtl="1"/>
          <a:endParaRPr lang="ar-SA"/>
        </a:p>
      </dgm:t>
    </dgm:pt>
    <dgm:pt modelId="{186A74CA-A3A6-4A08-AB0A-EFB82B5814ED}" type="parTrans" cxnId="{EF24CA27-F4D7-410A-8299-2549BD065B09}">
      <dgm:prSet/>
      <dgm:spPr/>
      <dgm:t>
        <a:bodyPr/>
        <a:lstStyle/>
        <a:p>
          <a:pPr rtl="1"/>
          <a:endParaRPr lang="ar-SA"/>
        </a:p>
      </dgm:t>
    </dgm:pt>
    <dgm:pt modelId="{20540F19-E1F1-49A8-BA65-BA864F1EF311}" type="pres">
      <dgm:prSet presAssocID="{1D647A29-B1BA-4A0D-AB27-C8F588C5984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D7D309D-9B80-4ED0-B69C-3F37437A8308}" type="pres">
      <dgm:prSet presAssocID="{AEE70C7A-E6AF-4EF5-813B-924B82E11749}" presName="composite" presStyleCnt="0"/>
      <dgm:spPr/>
      <dgm:t>
        <a:bodyPr/>
        <a:lstStyle/>
        <a:p>
          <a:pPr rtl="1"/>
          <a:endParaRPr lang="ar-SA"/>
        </a:p>
      </dgm:t>
    </dgm:pt>
    <dgm:pt modelId="{B3E3EE47-2C53-4255-A4FD-3C822594D34B}" type="pres">
      <dgm:prSet presAssocID="{AEE70C7A-E6AF-4EF5-813B-924B82E11749}" presName="parTx" presStyleLbl="node1" presStyleIdx="0" presStyleCnt="3">
        <dgm:presLayoutVars>
          <dgm:chMax val="0"/>
          <dgm:chPref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pPr rtl="1"/>
          <a:endParaRPr lang="ar-SA"/>
        </a:p>
      </dgm:t>
    </dgm:pt>
    <dgm:pt modelId="{216D62A4-4220-44D4-A0D6-93FAF7CE670C}" type="pres">
      <dgm:prSet presAssocID="{AEE70C7A-E6AF-4EF5-813B-924B82E11749}" presName="parSh" presStyleLbl="node1" presStyleIdx="0" presStyleCnt="3" custScaleX="198301" custScaleY="217430" custLinFactNeighborX="6540" custLinFactNeighborY="-85204"/>
      <dgm:spPr/>
      <dgm:t>
        <a:bodyPr/>
        <a:lstStyle/>
        <a:p>
          <a:pPr rtl="1"/>
          <a:endParaRPr lang="ar-SA"/>
        </a:p>
      </dgm:t>
    </dgm:pt>
    <dgm:pt modelId="{0306C333-B21D-4CC7-918E-1EF75418720A}" type="pres">
      <dgm:prSet presAssocID="{AEE70C7A-E6AF-4EF5-813B-924B82E11749}" presName="desTx" presStyleLbl="fgAcc1" presStyleIdx="0" presStyleCnt="3" custScaleX="96783" custScaleY="100000" custLinFactNeighborX="-24246" custLinFactNeighborY="-1079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pPr rtl="1"/>
          <a:endParaRPr lang="ar-SA"/>
        </a:p>
      </dgm:t>
    </dgm:pt>
    <dgm:pt modelId="{E96BD92D-A4DC-43E7-AC0C-2ACC91BC2A9F}" type="pres">
      <dgm:prSet presAssocID="{27A1C622-F603-4FD9-99EB-2DABAD885204}" presName="sibTrans" presStyleLbl="sibTrans2D1" presStyleIdx="0" presStyleCnt="2" custScaleX="166841" custScaleY="168552" custLinFactNeighborX="8041" custLinFactNeighborY="53927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/>
        </a:p>
      </dgm:t>
    </dgm:pt>
    <dgm:pt modelId="{6500B786-D9B6-4847-94E6-12F2066800A5}" type="pres">
      <dgm:prSet presAssocID="{27A1C622-F603-4FD9-99EB-2DABAD885204}" presName="connTx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82FC6BAF-8D8B-4D8C-9CA9-10D5E0795EB9}" type="pres">
      <dgm:prSet presAssocID="{C2A02E15-9BE5-437F-AAFA-DFD5B4B53256}" presName="composite" presStyleCnt="0"/>
      <dgm:spPr/>
      <dgm:t>
        <a:bodyPr/>
        <a:lstStyle/>
        <a:p>
          <a:pPr rtl="1"/>
          <a:endParaRPr lang="ar-SA"/>
        </a:p>
      </dgm:t>
    </dgm:pt>
    <dgm:pt modelId="{ADC264F8-9AD9-4DBF-80B8-C1597C257B0B}" type="pres">
      <dgm:prSet presAssocID="{C2A02E15-9BE5-437F-AAFA-DFD5B4B53256}" presName="parTx" presStyleLbl="node1" presStyleIdx="0" presStyleCnt="3">
        <dgm:presLayoutVars>
          <dgm:chMax val="0"/>
          <dgm:chPref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pPr rtl="1"/>
          <a:endParaRPr lang="ar-SA"/>
        </a:p>
      </dgm:t>
    </dgm:pt>
    <dgm:pt modelId="{26C82ABA-B387-4200-93B5-F561CAACBB61}" type="pres">
      <dgm:prSet presAssocID="{C2A02E15-9BE5-437F-AAFA-DFD5B4B53256}" presName="parSh" presStyleLbl="node1" presStyleIdx="1" presStyleCnt="3" custScaleX="211944" custScaleY="201587" custLinFactNeighborX="8437" custLinFactNeighborY="-61206"/>
      <dgm:spPr/>
      <dgm:t>
        <a:bodyPr/>
        <a:lstStyle/>
        <a:p>
          <a:pPr rtl="1"/>
          <a:endParaRPr lang="ar-SA"/>
        </a:p>
      </dgm:t>
    </dgm:pt>
    <dgm:pt modelId="{609F4708-8D00-4203-A66A-542D468FF569}" type="pres">
      <dgm:prSet presAssocID="{C2A02E15-9BE5-437F-AAFA-DFD5B4B53256}" presName="desTx" presStyleLbl="fgAcc1" presStyleIdx="1" presStyleCnt="3" custScaleX="164643" custScaleY="202381" custLinFactNeighborX="-8023" custLinFactNeighborY="5935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pPr rtl="1"/>
          <a:endParaRPr lang="ar-SA"/>
        </a:p>
      </dgm:t>
    </dgm:pt>
    <dgm:pt modelId="{39BFF98A-912D-430E-BC96-EBD5D21292EB}" type="pres">
      <dgm:prSet presAssocID="{CC622816-979F-493B-8BC2-6DAD4DA89F59}" presName="sibTrans" presStyleLbl="sibTrans2D1" presStyleIdx="1" presStyleCnt="2" custAng="21523626" custFlipVert="1" custScaleX="165560" custScaleY="154009" custLinFactNeighborX="11213" custLinFactNeighborY="71821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pPr rtl="1"/>
          <a:endParaRPr lang="ar-SA"/>
        </a:p>
      </dgm:t>
    </dgm:pt>
    <dgm:pt modelId="{4B15018B-123E-439C-9D85-519F475194FA}" type="pres">
      <dgm:prSet presAssocID="{CC622816-979F-493B-8BC2-6DAD4DA89F59}" presName="connTx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C391D203-8F5F-4B6B-ACB2-B85E6B020E33}" type="pres">
      <dgm:prSet presAssocID="{D065B4D5-5A7E-4B12-B493-856D0882EF66}" presName="composite" presStyleCnt="0"/>
      <dgm:spPr/>
      <dgm:t>
        <a:bodyPr/>
        <a:lstStyle/>
        <a:p>
          <a:pPr rtl="1"/>
          <a:endParaRPr lang="ar-SA"/>
        </a:p>
      </dgm:t>
    </dgm:pt>
    <dgm:pt modelId="{5CF6EF4D-C203-4212-B9D5-9F1B3C0F6243}" type="pres">
      <dgm:prSet presAssocID="{D065B4D5-5A7E-4B12-B493-856D0882EF66}" presName="parTx" presStyleLbl="node1" presStyleIdx="1" presStyleCnt="3">
        <dgm:presLayoutVars>
          <dgm:chMax val="0"/>
          <dgm:chPref val="0"/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pPr rtl="1"/>
          <a:endParaRPr lang="ar-SA"/>
        </a:p>
      </dgm:t>
    </dgm:pt>
    <dgm:pt modelId="{95B0F7B5-AB58-4A5B-98A5-25EC322B4FB3}" type="pres">
      <dgm:prSet presAssocID="{D065B4D5-5A7E-4B12-B493-856D0882EF66}" presName="parSh" presStyleLbl="node1" presStyleIdx="2" presStyleCnt="3" custScaleX="230518" custScaleY="211209" custLinFactNeighborX="-1063" custLinFactNeighborY="-77111"/>
      <dgm:spPr/>
      <dgm:t>
        <a:bodyPr/>
        <a:lstStyle/>
        <a:p>
          <a:pPr rtl="1"/>
          <a:endParaRPr lang="ar-SA"/>
        </a:p>
      </dgm:t>
    </dgm:pt>
    <dgm:pt modelId="{21DC2E54-D008-44BE-8371-8B6BAB2D4578}" type="pres">
      <dgm:prSet presAssocID="{D065B4D5-5A7E-4B12-B493-856D0882EF66}" presName="desTx" presStyleLbl="fgAcc1" presStyleIdx="2" presStyleCnt="3" custScaleX="144968" custScaleY="100000" custLinFactNeighborX="-26391" custLinFactNeighborY="21575">
        <dgm:presLayoutVars>
          <dgm:bulletEnabled val="1"/>
        </dgm:presLayoutVars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prstGeom prst="roundRect">
          <a:avLst>
            <a:gd name="adj" fmla="val 10000"/>
          </a:avLst>
        </a:prstGeom>
        <a:ln/>
      </dgm:spPr>
      <dgm:t>
        <a:bodyPr/>
        <a:lstStyle/>
        <a:p>
          <a:pPr rtl="1"/>
          <a:endParaRPr lang="ar-SA"/>
        </a:p>
      </dgm:t>
    </dgm:pt>
  </dgm:ptLst>
  <dgm:cxnLst>
    <dgm:cxn modelId="{90B44D1C-67DE-4F04-B771-513DA0CE0C95}" type="presOf" srcId="{D065B4D5-5A7E-4B12-B493-856D0882EF66}" destId="{5CF6EF4D-C203-4212-B9D5-9F1B3C0F6243}" srcOrd="0" destOrd="0" presId="urn:microsoft.com/office/officeart/2005/8/layout/process3"/>
    <dgm:cxn modelId="{B11B1B74-31F8-4E70-B93C-6BAFFAEFE0BD}" type="presOf" srcId="{CC622816-979F-493B-8BC2-6DAD4DA89F59}" destId="{39BFF98A-912D-430E-BC96-EBD5D21292EB}" srcOrd="0" destOrd="0" presId="urn:microsoft.com/office/officeart/2005/8/layout/process3"/>
    <dgm:cxn modelId="{126E9EC2-8EC5-4E1D-9189-9F7EF40ABC9B}" type="presOf" srcId="{27A1C622-F603-4FD9-99EB-2DABAD885204}" destId="{6500B786-D9B6-4847-94E6-12F2066800A5}" srcOrd="1" destOrd="0" presId="urn:microsoft.com/office/officeart/2005/8/layout/process3"/>
    <dgm:cxn modelId="{601C846F-5E72-472B-994E-A10A6094DC37}" type="presOf" srcId="{7DBD873D-B025-4E63-8889-03E04512A34E}" destId="{0306C333-B21D-4CC7-918E-1EF75418720A}" srcOrd="0" destOrd="0" presId="urn:microsoft.com/office/officeart/2005/8/layout/process3"/>
    <dgm:cxn modelId="{78BAF8F8-C8EB-4A24-8611-2A4A25B193E9}" srcId="{1D647A29-B1BA-4A0D-AB27-C8F588C59846}" destId="{C2A02E15-9BE5-437F-AAFA-DFD5B4B53256}" srcOrd="1" destOrd="0" parTransId="{4DD327D1-60A3-4CB0-8240-697A8D956B0A}" sibTransId="{CC622816-979F-493B-8BC2-6DAD4DA89F59}"/>
    <dgm:cxn modelId="{EF24CA27-F4D7-410A-8299-2549BD065B09}" srcId="{1D647A29-B1BA-4A0D-AB27-C8F588C59846}" destId="{D065B4D5-5A7E-4B12-B493-856D0882EF66}" srcOrd="2" destOrd="0" parTransId="{186A74CA-A3A6-4A08-AB0A-EFB82B5814ED}" sibTransId="{FD16B910-EFD6-48DB-88B8-A0ECB9F4BB38}"/>
    <dgm:cxn modelId="{9D0A48D9-2D20-4650-873A-E9F5B565C9AE}" srcId="{1D647A29-B1BA-4A0D-AB27-C8F588C59846}" destId="{AEE70C7A-E6AF-4EF5-813B-924B82E11749}" srcOrd="0" destOrd="0" parTransId="{8AEA25BD-0F5B-48D7-8933-4ED255CB8D1E}" sibTransId="{27A1C622-F603-4FD9-99EB-2DABAD885204}"/>
    <dgm:cxn modelId="{55407BD8-45BC-420B-BE0D-63CF3840CFAF}" type="presOf" srcId="{4ECA7497-8B1C-4A0C-B67A-22510F2CA98E}" destId="{609F4708-8D00-4203-A66A-542D468FF569}" srcOrd="0" destOrd="0" presId="urn:microsoft.com/office/officeart/2005/8/layout/process3"/>
    <dgm:cxn modelId="{3A0A6809-5115-40E3-8CD9-40EBD2245556}" type="presOf" srcId="{C2A02E15-9BE5-437F-AAFA-DFD5B4B53256}" destId="{26C82ABA-B387-4200-93B5-F561CAACBB61}" srcOrd="1" destOrd="0" presId="urn:microsoft.com/office/officeart/2005/8/layout/process3"/>
    <dgm:cxn modelId="{660F3194-9438-4A9E-9903-DA4833AA244A}" type="presOf" srcId="{CC622816-979F-493B-8BC2-6DAD4DA89F59}" destId="{4B15018B-123E-439C-9D85-519F475194FA}" srcOrd="1" destOrd="0" presId="urn:microsoft.com/office/officeart/2005/8/layout/process3"/>
    <dgm:cxn modelId="{786459A4-DE0B-455C-93A5-ECDDFE1327AB}" srcId="{AEE70C7A-E6AF-4EF5-813B-924B82E11749}" destId="{AD7D55DF-739D-46BD-ABD1-6BC8294524CC}" srcOrd="1" destOrd="0" parTransId="{0DA7090D-0748-471C-9677-8227650352F9}" sibTransId="{5EEE13B8-D104-41B9-8223-8FC7AEEEF11B}"/>
    <dgm:cxn modelId="{00D6A0DF-94AF-4D0D-AEDD-E51ABE4E3EC5}" type="presOf" srcId="{AEE70C7A-E6AF-4EF5-813B-924B82E11749}" destId="{B3E3EE47-2C53-4255-A4FD-3C822594D34B}" srcOrd="0" destOrd="0" presId="urn:microsoft.com/office/officeart/2005/8/layout/process3"/>
    <dgm:cxn modelId="{2ABB97DD-5C60-4D04-A703-2F57E75EA60D}" type="presOf" srcId="{AEE70C7A-E6AF-4EF5-813B-924B82E11749}" destId="{216D62A4-4220-44D4-A0D6-93FAF7CE670C}" srcOrd="1" destOrd="0" presId="urn:microsoft.com/office/officeart/2005/8/layout/process3"/>
    <dgm:cxn modelId="{0B58AC9B-6165-4E65-AAE7-50CE2044FCDB}" type="presOf" srcId="{C2A02E15-9BE5-437F-AAFA-DFD5B4B53256}" destId="{ADC264F8-9AD9-4DBF-80B8-C1597C257B0B}" srcOrd="0" destOrd="0" presId="urn:microsoft.com/office/officeart/2005/8/layout/process3"/>
    <dgm:cxn modelId="{FD4E7E94-F402-4914-9E51-3AF96409912B}" type="presOf" srcId="{1D647A29-B1BA-4A0D-AB27-C8F588C59846}" destId="{20540F19-E1F1-49A8-BA65-BA864F1EF311}" srcOrd="0" destOrd="0" presId="urn:microsoft.com/office/officeart/2005/8/layout/process3"/>
    <dgm:cxn modelId="{9E634283-8957-4CBD-8A01-CF6D89C83713}" srcId="{C2A02E15-9BE5-437F-AAFA-DFD5B4B53256}" destId="{4ECA7497-8B1C-4A0C-B67A-22510F2CA98E}" srcOrd="0" destOrd="0" parTransId="{F9C6F9DD-9967-4473-ACEE-F530B2F2BFD2}" sibTransId="{30C10563-0EA1-436E-BDA3-15D5F5053608}"/>
    <dgm:cxn modelId="{05DA059F-B764-4541-B32F-01AA64EAE076}" type="presOf" srcId="{AD7D55DF-739D-46BD-ABD1-6BC8294524CC}" destId="{0306C333-B21D-4CC7-918E-1EF75418720A}" srcOrd="0" destOrd="1" presId="urn:microsoft.com/office/officeart/2005/8/layout/process3"/>
    <dgm:cxn modelId="{3EE3158B-5BD1-472B-BE51-1320D864C420}" type="presOf" srcId="{27A1C622-F603-4FD9-99EB-2DABAD885204}" destId="{E96BD92D-A4DC-43E7-AC0C-2ACC91BC2A9F}" srcOrd="0" destOrd="0" presId="urn:microsoft.com/office/officeart/2005/8/layout/process3"/>
    <dgm:cxn modelId="{63D9B10E-85E5-45C9-A8B0-66753CE75844}" type="presOf" srcId="{D065B4D5-5A7E-4B12-B493-856D0882EF66}" destId="{95B0F7B5-AB58-4A5B-98A5-25EC322B4FB3}" srcOrd="1" destOrd="0" presId="urn:microsoft.com/office/officeart/2005/8/layout/process3"/>
    <dgm:cxn modelId="{C1DA4040-5581-4A5C-A0CF-D72578EAFCB2}" srcId="{AEE70C7A-E6AF-4EF5-813B-924B82E11749}" destId="{7DBD873D-B025-4E63-8889-03E04512A34E}" srcOrd="0" destOrd="0" parTransId="{293E5CA4-E289-46CD-A717-C184B2B155E9}" sibTransId="{4F0E2B1B-A646-4EDA-A6EB-A47DBCA95326}"/>
    <dgm:cxn modelId="{CF91D210-90AA-41FD-B787-793F40EB7262}" type="presParOf" srcId="{20540F19-E1F1-49A8-BA65-BA864F1EF311}" destId="{9D7D309D-9B80-4ED0-B69C-3F37437A8308}" srcOrd="0" destOrd="0" presId="urn:microsoft.com/office/officeart/2005/8/layout/process3"/>
    <dgm:cxn modelId="{7F8B9755-2063-4F51-8D21-C77B3DC819BC}" type="presParOf" srcId="{9D7D309D-9B80-4ED0-B69C-3F37437A8308}" destId="{B3E3EE47-2C53-4255-A4FD-3C822594D34B}" srcOrd="0" destOrd="0" presId="urn:microsoft.com/office/officeart/2005/8/layout/process3"/>
    <dgm:cxn modelId="{B75EEA62-0A96-41E2-A7E7-9277F0BBC29B}" type="presParOf" srcId="{9D7D309D-9B80-4ED0-B69C-3F37437A8308}" destId="{216D62A4-4220-44D4-A0D6-93FAF7CE670C}" srcOrd="1" destOrd="0" presId="urn:microsoft.com/office/officeart/2005/8/layout/process3"/>
    <dgm:cxn modelId="{444D8A56-F388-4285-8A24-091C47F37AA3}" type="presParOf" srcId="{9D7D309D-9B80-4ED0-B69C-3F37437A8308}" destId="{0306C333-B21D-4CC7-918E-1EF75418720A}" srcOrd="2" destOrd="0" presId="urn:microsoft.com/office/officeart/2005/8/layout/process3"/>
    <dgm:cxn modelId="{8B879C7C-67B7-4495-B0FD-BC696FAA822E}" type="presParOf" srcId="{20540F19-E1F1-49A8-BA65-BA864F1EF311}" destId="{E96BD92D-A4DC-43E7-AC0C-2ACC91BC2A9F}" srcOrd="1" destOrd="0" presId="urn:microsoft.com/office/officeart/2005/8/layout/process3"/>
    <dgm:cxn modelId="{2F7A72F5-DC54-4AE8-A383-1542B29AA286}" type="presParOf" srcId="{E96BD92D-A4DC-43E7-AC0C-2ACC91BC2A9F}" destId="{6500B786-D9B6-4847-94E6-12F2066800A5}" srcOrd="0" destOrd="0" presId="urn:microsoft.com/office/officeart/2005/8/layout/process3"/>
    <dgm:cxn modelId="{EB89620D-FBBC-48D1-B562-F07F7DF57A04}" type="presParOf" srcId="{20540F19-E1F1-49A8-BA65-BA864F1EF311}" destId="{82FC6BAF-8D8B-4D8C-9CA9-10D5E0795EB9}" srcOrd="2" destOrd="0" presId="urn:microsoft.com/office/officeart/2005/8/layout/process3"/>
    <dgm:cxn modelId="{11129E0E-AB37-4FEC-97D1-9C563284621A}" type="presParOf" srcId="{82FC6BAF-8D8B-4D8C-9CA9-10D5E0795EB9}" destId="{ADC264F8-9AD9-4DBF-80B8-C1597C257B0B}" srcOrd="0" destOrd="0" presId="urn:microsoft.com/office/officeart/2005/8/layout/process3"/>
    <dgm:cxn modelId="{4BCF6B97-54B0-4E31-B7F1-158E05F67043}" type="presParOf" srcId="{82FC6BAF-8D8B-4D8C-9CA9-10D5E0795EB9}" destId="{26C82ABA-B387-4200-93B5-F561CAACBB61}" srcOrd="1" destOrd="0" presId="urn:microsoft.com/office/officeart/2005/8/layout/process3"/>
    <dgm:cxn modelId="{4C050FD2-3E13-4317-9583-77ADDF67983E}" type="presParOf" srcId="{82FC6BAF-8D8B-4D8C-9CA9-10D5E0795EB9}" destId="{609F4708-8D00-4203-A66A-542D468FF569}" srcOrd="2" destOrd="0" presId="urn:microsoft.com/office/officeart/2005/8/layout/process3"/>
    <dgm:cxn modelId="{75705983-9EFA-4FA6-A7BA-C904CA1D52DE}" type="presParOf" srcId="{20540F19-E1F1-49A8-BA65-BA864F1EF311}" destId="{39BFF98A-912D-430E-BC96-EBD5D21292EB}" srcOrd="3" destOrd="0" presId="urn:microsoft.com/office/officeart/2005/8/layout/process3"/>
    <dgm:cxn modelId="{D0E98EEC-F61F-40C2-A73B-696FC655859C}" type="presParOf" srcId="{39BFF98A-912D-430E-BC96-EBD5D21292EB}" destId="{4B15018B-123E-439C-9D85-519F475194FA}" srcOrd="0" destOrd="0" presId="urn:microsoft.com/office/officeart/2005/8/layout/process3"/>
    <dgm:cxn modelId="{9B93E1AC-003B-4921-826F-382558F57A50}" type="presParOf" srcId="{20540F19-E1F1-49A8-BA65-BA864F1EF311}" destId="{C391D203-8F5F-4B6B-ACB2-B85E6B020E33}" srcOrd="4" destOrd="0" presId="urn:microsoft.com/office/officeart/2005/8/layout/process3"/>
    <dgm:cxn modelId="{4C838500-5312-4542-B321-46EA71D417C3}" type="presParOf" srcId="{C391D203-8F5F-4B6B-ACB2-B85E6B020E33}" destId="{5CF6EF4D-C203-4212-B9D5-9F1B3C0F6243}" srcOrd="0" destOrd="0" presId="urn:microsoft.com/office/officeart/2005/8/layout/process3"/>
    <dgm:cxn modelId="{1E3B15CE-85D1-46FB-BF6A-14B4929AC3D7}" type="presParOf" srcId="{C391D203-8F5F-4B6B-ACB2-B85E6B020E33}" destId="{95B0F7B5-AB58-4A5B-98A5-25EC322B4FB3}" srcOrd="1" destOrd="0" presId="urn:microsoft.com/office/officeart/2005/8/layout/process3"/>
    <dgm:cxn modelId="{334D7762-DE15-4EC1-89FA-5ED430B66192}" type="presParOf" srcId="{C391D203-8F5F-4B6B-ACB2-B85E6B020E33}" destId="{21DC2E54-D008-44BE-8371-8B6BAB2D457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DBEC3C-DD9C-47A4-BA87-0276E1D98823}" type="doc">
      <dgm:prSet loTypeId="urn:microsoft.com/office/officeart/2005/8/layout/process3" loCatId="process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4E96E83F-4D2E-4C95-B981-F4AB928BFBCA}">
      <dgm:prSet phldrT="[نص]" custT="1"/>
      <dgm:spPr>
        <a:xfrm>
          <a:off x="1381" y="680778"/>
          <a:ext cx="1771011" cy="97029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ctr" rtl="1"/>
          <a:r>
            <a:rPr lang="en-US" sz="24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Raw material preparation</a:t>
          </a:r>
          <a:endParaRPr lang="ar-SA" sz="2400" b="1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gm:t>
    </dgm:pt>
    <dgm:pt modelId="{C174F142-B803-4B32-9ED9-606FDC51D98A}" type="parTrans" cxnId="{80C9272E-6A44-4484-BAC9-14D51326B406}">
      <dgm:prSet/>
      <dgm:spPr/>
      <dgm:t>
        <a:bodyPr/>
        <a:lstStyle/>
        <a:p>
          <a:pPr rtl="1"/>
          <a:endParaRPr lang="ar-SA"/>
        </a:p>
      </dgm:t>
    </dgm:pt>
    <dgm:pt modelId="{E0D47815-30FA-4891-A85F-690F867FCD6C}" type="sibTrans" cxnId="{80C9272E-6A44-4484-BAC9-14D51326B406}">
      <dgm:prSet/>
      <dgm:spPr>
        <a:xfrm rot="21527175">
          <a:off x="2079929" y="751558"/>
          <a:ext cx="652278" cy="440930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shade val="9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pPr rtl="1"/>
          <a:endParaRPr lang="ar-SA">
            <a:solidFill>
              <a:sysClr val="window" lastClr="FFFFFF"/>
            </a:solidFill>
            <a:latin typeface="Calibri"/>
            <a:ea typeface="+mn-ea"/>
            <a:cs typeface="Arial"/>
          </a:endParaRPr>
        </a:p>
      </dgm:t>
    </dgm:pt>
    <dgm:pt modelId="{A97479C7-339F-4F1B-B2C9-AA8278D1409A}">
      <dgm:prSet phldrT="[نص]" custT="1"/>
      <dgm:spPr>
        <a:xfrm>
          <a:off x="3002831" y="617186"/>
          <a:ext cx="1771011" cy="97029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ctr" rtl="1"/>
          <a:r>
            <a:rPr lang="en-US" sz="24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processing</a:t>
          </a:r>
          <a:endParaRPr lang="ar-SA" sz="2400" b="1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gm:t>
    </dgm:pt>
    <dgm:pt modelId="{0F12660C-E3F7-4554-99D0-B473F876D178}" type="parTrans" cxnId="{946600ED-3DD1-41BC-BC2F-7C498D39597A}">
      <dgm:prSet/>
      <dgm:spPr/>
      <dgm:t>
        <a:bodyPr/>
        <a:lstStyle/>
        <a:p>
          <a:pPr rtl="1"/>
          <a:endParaRPr lang="ar-SA"/>
        </a:p>
      </dgm:t>
    </dgm:pt>
    <dgm:pt modelId="{E8D8116B-EFE5-4767-A941-CC6138C3193D}" type="sibTrans" cxnId="{946600ED-3DD1-41BC-BC2F-7C498D39597A}">
      <dgm:prSet/>
      <dgm:spPr>
        <a:xfrm rot="19424">
          <a:off x="5045945" y="728324"/>
          <a:ext cx="576876" cy="440930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shade val="90000"/>
            <a:hueOff val="-217570"/>
            <a:satOff val="-5929"/>
            <a:lumOff val="32051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gm:spPr>
      <dgm:t>
        <a:bodyPr/>
        <a:lstStyle/>
        <a:p>
          <a:pPr rtl="1"/>
          <a:endParaRPr lang="ar-SA">
            <a:solidFill>
              <a:sysClr val="window" lastClr="FFFFFF"/>
            </a:solidFill>
            <a:latin typeface="Calibri"/>
            <a:ea typeface="+mn-ea"/>
            <a:cs typeface="Arial"/>
          </a:endParaRPr>
        </a:p>
      </dgm:t>
    </dgm:pt>
    <dgm:pt modelId="{93427E0A-D6F9-44B2-BB98-4F9E17DA1D81}">
      <dgm:prSet phldrT="[نص]"/>
      <dgm:spPr>
        <a:xfrm>
          <a:off x="3305469" y="1222039"/>
          <a:ext cx="2102704" cy="215414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-2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rtl="0"/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Using thermal press</a:t>
          </a:r>
          <a:endParaRPr lang="ar-SA" dirty="0">
            <a:solidFill>
              <a:schemeClr val="bg1"/>
            </a:solidFill>
            <a:latin typeface="Calibri"/>
            <a:ea typeface="+mn-ea"/>
            <a:cs typeface="Arial"/>
          </a:endParaRPr>
        </a:p>
      </dgm:t>
    </dgm:pt>
    <dgm:pt modelId="{EA2551AC-E079-4AA6-B806-A20A9E12A806}" type="parTrans" cxnId="{2203CC52-14D4-4A86-8673-8FC7085726D0}">
      <dgm:prSet/>
      <dgm:spPr/>
      <dgm:t>
        <a:bodyPr/>
        <a:lstStyle/>
        <a:p>
          <a:pPr rtl="1"/>
          <a:endParaRPr lang="ar-SA"/>
        </a:p>
      </dgm:t>
    </dgm:pt>
    <dgm:pt modelId="{3A4D6C46-CAD2-4CF6-A0AC-937CE481E51B}" type="sibTrans" cxnId="{2203CC52-14D4-4A86-8673-8FC7085726D0}">
      <dgm:prSet/>
      <dgm:spPr/>
      <dgm:t>
        <a:bodyPr/>
        <a:lstStyle/>
        <a:p>
          <a:pPr rtl="1"/>
          <a:endParaRPr lang="ar-SA"/>
        </a:p>
      </dgm:t>
    </dgm:pt>
    <dgm:pt modelId="{E2CACE53-67FC-4ABB-B522-FB396F1B7F68}">
      <dgm:prSet phldrT="[نص]" custT="1"/>
      <dgm:spPr>
        <a:xfrm>
          <a:off x="5862271" y="633342"/>
          <a:ext cx="1771011" cy="97029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/>
        <a:lstStyle/>
        <a:p>
          <a:pPr algn="ctr" rtl="1"/>
          <a:r>
            <a:rPr lang="en-US" sz="24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Testing  and </a:t>
          </a:r>
          <a:r>
            <a:rPr lang="en-US" sz="2400" b="1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Analysis</a:t>
          </a:r>
          <a:endParaRPr lang="ar-SA" sz="2400" b="1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gm:t>
    </dgm:pt>
    <dgm:pt modelId="{43FBD309-5ED7-424B-9DA8-D42A39CE6099}" type="parTrans" cxnId="{5A79DE31-CF6D-486D-B161-841CE4F94970}">
      <dgm:prSet/>
      <dgm:spPr/>
      <dgm:t>
        <a:bodyPr/>
        <a:lstStyle/>
        <a:p>
          <a:pPr rtl="1"/>
          <a:endParaRPr lang="ar-SA"/>
        </a:p>
      </dgm:t>
    </dgm:pt>
    <dgm:pt modelId="{AB0AFB0C-8564-4EFB-8D68-9081826ACB84}" type="sibTrans" cxnId="{5A79DE31-CF6D-486D-B161-841CE4F94970}">
      <dgm:prSet/>
      <dgm:spPr/>
      <dgm:t>
        <a:bodyPr/>
        <a:lstStyle/>
        <a:p>
          <a:pPr rtl="1"/>
          <a:endParaRPr lang="ar-SA"/>
        </a:p>
      </dgm:t>
    </dgm:pt>
    <dgm:pt modelId="{AEB6BF99-B22C-48C1-A29C-5DE0E5D74C63}">
      <dgm:prSet phldrT="[نص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6136104" y="1314122"/>
          <a:ext cx="1932740" cy="2092815"/>
        </a:xfrm>
        <a:prstGeom prst="roundRect">
          <a:avLst>
            <a:gd name="adj" fmla="val 10000"/>
          </a:avLst>
        </a:prstGeom>
        <a:ln/>
      </dgm:spPr>
      <dgm:t>
        <a:bodyPr/>
        <a:lstStyle/>
        <a:p>
          <a:pPr algn="l" rtl="0"/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Using tensile test</a:t>
          </a:r>
          <a:endParaRPr lang="ar-SA" dirty="0">
            <a:solidFill>
              <a:schemeClr val="bg1"/>
            </a:solidFill>
            <a:latin typeface="Calibri"/>
            <a:ea typeface="+mn-ea"/>
            <a:cs typeface="Arial"/>
          </a:endParaRPr>
        </a:p>
      </dgm:t>
    </dgm:pt>
    <dgm:pt modelId="{8CDF2177-7711-4D61-BED7-6BC48DF6F57B}" type="parTrans" cxnId="{F9CB6C48-2682-418D-8505-D99C16952AE5}">
      <dgm:prSet/>
      <dgm:spPr/>
      <dgm:t>
        <a:bodyPr/>
        <a:lstStyle/>
        <a:p>
          <a:pPr rtl="1"/>
          <a:endParaRPr lang="ar-SA"/>
        </a:p>
      </dgm:t>
    </dgm:pt>
    <dgm:pt modelId="{B6BA2616-2813-47A5-ABE4-847040C65E6B}" type="sibTrans" cxnId="{F9CB6C48-2682-418D-8505-D99C16952AE5}">
      <dgm:prSet/>
      <dgm:spPr/>
      <dgm:t>
        <a:bodyPr/>
        <a:lstStyle/>
        <a:p>
          <a:pPr rtl="1"/>
          <a:endParaRPr lang="ar-SA"/>
        </a:p>
      </dgm:t>
    </dgm:pt>
    <dgm:pt modelId="{758938C5-3497-403D-A20E-28656E3D500D}">
      <dgm:prSet phldrT="[نص]"/>
      <dgm:spPr>
        <a:xfrm>
          <a:off x="362472" y="1412814"/>
          <a:ext cx="2084055" cy="189977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algn="l" rtl="0"/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Cleaning</a:t>
          </a:r>
          <a:endParaRPr lang="ar-SA" dirty="0">
            <a:solidFill>
              <a:schemeClr val="bg1"/>
            </a:solidFill>
            <a:latin typeface="Calibri"/>
            <a:ea typeface="+mn-ea"/>
            <a:cs typeface="Arial"/>
          </a:endParaRPr>
        </a:p>
      </dgm:t>
    </dgm:pt>
    <dgm:pt modelId="{78B1006E-19AE-4B29-AA41-56B88136110B}" type="parTrans" cxnId="{E67DD153-5A25-4CDB-B92E-15829E0A689F}">
      <dgm:prSet/>
      <dgm:spPr/>
      <dgm:t>
        <a:bodyPr/>
        <a:lstStyle/>
        <a:p>
          <a:pPr rtl="1"/>
          <a:endParaRPr lang="ar-SA"/>
        </a:p>
      </dgm:t>
    </dgm:pt>
    <dgm:pt modelId="{0860E6B6-3CA6-4C5A-841B-4EC32D86A110}" type="sibTrans" cxnId="{E67DD153-5A25-4CDB-B92E-15829E0A689F}">
      <dgm:prSet/>
      <dgm:spPr/>
      <dgm:t>
        <a:bodyPr/>
        <a:lstStyle/>
        <a:p>
          <a:pPr rtl="1"/>
          <a:endParaRPr lang="ar-SA"/>
        </a:p>
      </dgm:t>
    </dgm:pt>
    <dgm:pt modelId="{1D712416-1CCC-48C5-BBD2-2D22C03D06FB}">
      <dgm:prSet phldrT="[نص]"/>
      <dgm:spPr>
        <a:xfrm>
          <a:off x="362472" y="1412814"/>
          <a:ext cx="2084055" cy="189977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algn="l" rtl="0"/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grinding</a:t>
          </a:r>
          <a:endParaRPr lang="ar-SA" dirty="0">
            <a:solidFill>
              <a:schemeClr val="bg1"/>
            </a:solidFill>
            <a:latin typeface="Calibri"/>
            <a:ea typeface="+mn-ea"/>
            <a:cs typeface="Arial"/>
          </a:endParaRPr>
        </a:p>
      </dgm:t>
    </dgm:pt>
    <dgm:pt modelId="{2F4D29AA-51C5-4E81-90E3-B0638131E574}" type="parTrans" cxnId="{65668D16-75E1-4D5C-A42A-666DE626C050}">
      <dgm:prSet/>
      <dgm:spPr/>
      <dgm:t>
        <a:bodyPr/>
        <a:lstStyle/>
        <a:p>
          <a:pPr rtl="1"/>
          <a:endParaRPr lang="ar-SA"/>
        </a:p>
      </dgm:t>
    </dgm:pt>
    <dgm:pt modelId="{37F0668F-273E-49A3-B13D-0BB0D5AAB34A}" type="sibTrans" cxnId="{65668D16-75E1-4D5C-A42A-666DE626C050}">
      <dgm:prSet/>
      <dgm:spPr/>
      <dgm:t>
        <a:bodyPr/>
        <a:lstStyle/>
        <a:p>
          <a:pPr rtl="1"/>
          <a:endParaRPr lang="ar-SA"/>
        </a:p>
      </dgm:t>
    </dgm:pt>
    <dgm:pt modelId="{8A2EE400-D393-4C9F-ACFE-7DC1F635BD62}">
      <dgm:prSet phldrT="[نص]"/>
      <dgm:spPr>
        <a:xfrm>
          <a:off x="3305469" y="1222039"/>
          <a:ext cx="2102704" cy="215414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-2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rtl="0"/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Produce 6 of reinforced sheet</a:t>
          </a:r>
          <a:endParaRPr lang="ar-SA" dirty="0">
            <a:solidFill>
              <a:schemeClr val="bg1"/>
            </a:solidFill>
            <a:latin typeface="Calibri"/>
            <a:ea typeface="+mn-ea"/>
            <a:cs typeface="Arial"/>
          </a:endParaRPr>
        </a:p>
      </dgm:t>
    </dgm:pt>
    <dgm:pt modelId="{C77FBC34-9AED-43A8-A015-6B2C9DE182B0}" type="parTrans" cxnId="{E150528F-637A-4354-A79E-0EF3D7CE4811}">
      <dgm:prSet/>
      <dgm:spPr/>
      <dgm:t>
        <a:bodyPr/>
        <a:lstStyle/>
        <a:p>
          <a:pPr rtl="1"/>
          <a:endParaRPr lang="ar-SA"/>
        </a:p>
      </dgm:t>
    </dgm:pt>
    <dgm:pt modelId="{B93A4BE6-0504-4C6F-82CB-35607D1F2B79}" type="sibTrans" cxnId="{E150528F-637A-4354-A79E-0EF3D7CE4811}">
      <dgm:prSet/>
      <dgm:spPr/>
      <dgm:t>
        <a:bodyPr/>
        <a:lstStyle/>
        <a:p>
          <a:pPr rtl="1"/>
          <a:endParaRPr lang="ar-SA"/>
        </a:p>
      </dgm:t>
    </dgm:pt>
    <dgm:pt modelId="{61211393-3FD5-4E58-867E-2A9B5A050654}">
      <dgm:prSet phldrT="[نص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xfrm>
          <a:off x="6136104" y="1314122"/>
          <a:ext cx="1932740" cy="2092815"/>
        </a:xfrm>
        <a:prstGeom prst="roundRect">
          <a:avLst>
            <a:gd name="adj" fmla="val 10000"/>
          </a:avLst>
        </a:prstGeom>
        <a:ln/>
      </dgm:spPr>
      <dgm:t>
        <a:bodyPr/>
        <a:lstStyle/>
        <a:p>
          <a:pPr algn="l" rtl="0"/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Modulus of elasticity, tensile strength and </a:t>
          </a:r>
          <a:r>
            <a:rPr lang="en-US" dirty="0" err="1" smtClean="0">
              <a:solidFill>
                <a:schemeClr val="bg1"/>
              </a:solidFill>
              <a:latin typeface="Calibri"/>
              <a:ea typeface="+mn-ea"/>
              <a:cs typeface="+mn-cs"/>
            </a:rPr>
            <a:t>Ke</a:t>
          </a:r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 were calculated </a:t>
          </a:r>
          <a:endParaRPr lang="ar-SA" dirty="0">
            <a:solidFill>
              <a:schemeClr val="bg1"/>
            </a:solidFill>
            <a:latin typeface="Calibri"/>
            <a:ea typeface="+mn-ea"/>
            <a:cs typeface="Arial"/>
          </a:endParaRPr>
        </a:p>
      </dgm:t>
    </dgm:pt>
    <dgm:pt modelId="{998BB93A-88DC-4C72-9427-81FC94E5FE9E}" type="parTrans" cxnId="{396B59FC-0159-4427-A0B9-A16573EDCEE3}">
      <dgm:prSet/>
      <dgm:spPr/>
      <dgm:t>
        <a:bodyPr/>
        <a:lstStyle/>
        <a:p>
          <a:pPr rtl="1"/>
          <a:endParaRPr lang="ar-SA"/>
        </a:p>
      </dgm:t>
    </dgm:pt>
    <dgm:pt modelId="{55E30CC8-2168-4B18-BB2D-06921B40AA87}" type="sibTrans" cxnId="{396B59FC-0159-4427-A0B9-A16573EDCEE3}">
      <dgm:prSet/>
      <dgm:spPr/>
      <dgm:t>
        <a:bodyPr/>
        <a:lstStyle/>
        <a:p>
          <a:pPr rtl="1"/>
          <a:endParaRPr lang="ar-SA"/>
        </a:p>
      </dgm:t>
    </dgm:pt>
    <dgm:pt modelId="{7515EBCD-7000-459D-AD74-B67782D5CB84}">
      <dgm:prSet phldrT="[نص]"/>
      <dgm:spPr>
        <a:xfrm>
          <a:off x="362472" y="1412814"/>
          <a:ext cx="2084055" cy="189977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gm:spPr>
      <dgm:t>
        <a:bodyPr/>
        <a:lstStyle/>
        <a:p>
          <a:pPr algn="l" rtl="0"/>
          <a:r>
            <a:rPr lang="en-US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Sorting</a:t>
          </a:r>
          <a:endParaRPr lang="ar-SA" dirty="0">
            <a:solidFill>
              <a:schemeClr val="bg1"/>
            </a:solidFill>
            <a:latin typeface="Calibri"/>
            <a:ea typeface="+mn-ea"/>
            <a:cs typeface="Arial"/>
          </a:endParaRPr>
        </a:p>
      </dgm:t>
    </dgm:pt>
    <dgm:pt modelId="{4388B19D-40FA-40F5-9C9E-15E1EF3852EE}" type="parTrans" cxnId="{D043C50E-933A-4786-B00D-41FA46D36E57}">
      <dgm:prSet/>
      <dgm:spPr/>
      <dgm:t>
        <a:bodyPr/>
        <a:lstStyle/>
        <a:p>
          <a:pPr rtl="1"/>
          <a:endParaRPr lang="ar-SA"/>
        </a:p>
      </dgm:t>
    </dgm:pt>
    <dgm:pt modelId="{5E1A3849-CEE9-4BBC-A096-8AAA558AD06D}" type="sibTrans" cxnId="{D043C50E-933A-4786-B00D-41FA46D36E57}">
      <dgm:prSet/>
      <dgm:spPr/>
      <dgm:t>
        <a:bodyPr/>
        <a:lstStyle/>
        <a:p>
          <a:pPr rtl="1"/>
          <a:endParaRPr lang="ar-SA"/>
        </a:p>
      </dgm:t>
    </dgm:pt>
    <dgm:pt modelId="{895ADFDD-B125-4DBA-814B-0033FE5A3E54}" type="pres">
      <dgm:prSet presAssocID="{E7DBEC3C-DD9C-47A4-BA87-0276E1D9882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BC4223B-25A2-40A8-B934-A8464C4A805B}" type="pres">
      <dgm:prSet presAssocID="{4E96E83F-4D2E-4C95-B981-F4AB928BFBCA}" presName="composite" presStyleCnt="0"/>
      <dgm:spPr/>
      <dgm:t>
        <a:bodyPr/>
        <a:lstStyle/>
        <a:p>
          <a:pPr rtl="1"/>
          <a:endParaRPr lang="ar-SA"/>
        </a:p>
      </dgm:t>
    </dgm:pt>
    <dgm:pt modelId="{988696A5-2DBB-4C96-9342-C487DE858193}" type="pres">
      <dgm:prSet presAssocID="{4E96E83F-4D2E-4C95-B981-F4AB928BFBC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2E2832-3F0F-4106-8307-5A5E669E15C6}" type="pres">
      <dgm:prSet presAssocID="{4E96E83F-4D2E-4C95-B981-F4AB928BFBCA}" presName="parSh" presStyleLbl="node1" presStyleIdx="0" presStyleCnt="3" custScaleX="195247" custScaleY="162975" custLinFactNeighborX="5911" custLinFactNeighborY="-94109"/>
      <dgm:spPr/>
      <dgm:t>
        <a:bodyPr/>
        <a:lstStyle/>
        <a:p>
          <a:pPr rtl="1"/>
          <a:endParaRPr lang="ar-SA"/>
        </a:p>
      </dgm:t>
    </dgm:pt>
    <dgm:pt modelId="{7E1589FA-61C1-464B-B9B5-E8047BB41DFC}" type="pres">
      <dgm:prSet presAssocID="{4E96E83F-4D2E-4C95-B981-F4AB928BFBCA}" presName="desTx" presStyleLbl="fgAcc1" presStyleIdx="0" presStyleCnt="3" custScaleX="155306" custScaleY="98676" custLinFactNeighborX="-15633" custLinFactNeighborY="-978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B50CC3-9CA6-46A8-9B33-9158CCBBE7D6}" type="pres">
      <dgm:prSet presAssocID="{E0D47815-30FA-4891-A85F-690F867FCD6C}" presName="sibTrans" presStyleLbl="sibTrans2D1" presStyleIdx="0" presStyleCnt="2" custLinFactNeighborX="-5307" custLinFactNeighborY="42221"/>
      <dgm:spPr/>
      <dgm:t>
        <a:bodyPr/>
        <a:lstStyle/>
        <a:p>
          <a:pPr rtl="1"/>
          <a:endParaRPr lang="ar-SA"/>
        </a:p>
      </dgm:t>
    </dgm:pt>
    <dgm:pt modelId="{9F6CFEF0-FA18-46F2-98FE-608F5D6B204E}" type="pres">
      <dgm:prSet presAssocID="{E0D47815-30FA-4891-A85F-690F867FCD6C}" presName="connTx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A44F764D-E850-4930-A9B6-24C4899D35F1}" type="pres">
      <dgm:prSet presAssocID="{A97479C7-339F-4F1B-B2C9-AA8278D1409A}" presName="composite" presStyleCnt="0"/>
      <dgm:spPr/>
      <dgm:t>
        <a:bodyPr/>
        <a:lstStyle/>
        <a:p>
          <a:pPr rtl="1"/>
          <a:endParaRPr lang="ar-SA"/>
        </a:p>
      </dgm:t>
    </dgm:pt>
    <dgm:pt modelId="{C725A987-B182-42A9-B4B7-C4C1F4361628}" type="pres">
      <dgm:prSet presAssocID="{A97479C7-339F-4F1B-B2C9-AA8278D1409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562C4A-CFE5-4012-9AEC-AB950E07AF20}" type="pres">
      <dgm:prSet presAssocID="{A97479C7-339F-4F1B-B2C9-AA8278D1409A}" presName="parSh" presStyleLbl="node1" presStyleIdx="1" presStyleCnt="3" custScaleX="183792" custScaleY="156447" custLinFactY="-8323" custLinFactNeighborX="3193" custLinFactNeighborY="-100000"/>
      <dgm:spPr/>
      <dgm:t>
        <a:bodyPr/>
        <a:lstStyle/>
        <a:p>
          <a:pPr rtl="1"/>
          <a:endParaRPr lang="ar-SA"/>
        </a:p>
      </dgm:t>
    </dgm:pt>
    <dgm:pt modelId="{3841EF24-A767-41EB-AA38-E511CA661C8B}" type="pres">
      <dgm:prSet presAssocID="{A97479C7-339F-4F1B-B2C9-AA8278D1409A}" presName="desTx" presStyleLbl="fgAcc1" presStyleIdx="1" presStyleCnt="3" custScaleX="172397" custScaleY="82770" custLinFactNeighborX="-22987" custLinFactNeighborY="-1841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F38C05-6410-461A-A3B1-85AF7D2D9D59}" type="pres">
      <dgm:prSet presAssocID="{E8D8116B-EFE5-4767-A941-CC6138C3193D}" presName="sibTrans" presStyleLbl="sibTrans2D1" presStyleIdx="1" presStyleCnt="2" custScaleX="122677" custScaleY="119440" custLinFactNeighborX="-5611" custLinFactNeighborY="50369"/>
      <dgm:spPr/>
      <dgm:t>
        <a:bodyPr/>
        <a:lstStyle/>
        <a:p>
          <a:pPr rtl="1"/>
          <a:endParaRPr lang="ar-SA"/>
        </a:p>
      </dgm:t>
    </dgm:pt>
    <dgm:pt modelId="{AC4983EB-B1D8-42E1-A504-C5F92CF36C34}" type="pres">
      <dgm:prSet presAssocID="{E8D8116B-EFE5-4767-A941-CC6138C3193D}" presName="connTx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0F786123-177E-4695-B359-CA1E92A21ED6}" type="pres">
      <dgm:prSet presAssocID="{E2CACE53-67FC-4ABB-B522-FB396F1B7F68}" presName="composite" presStyleCnt="0"/>
      <dgm:spPr/>
      <dgm:t>
        <a:bodyPr/>
        <a:lstStyle/>
        <a:p>
          <a:pPr rtl="1"/>
          <a:endParaRPr lang="ar-SA"/>
        </a:p>
      </dgm:t>
    </dgm:pt>
    <dgm:pt modelId="{90CE5DBE-2FB5-42E3-BB54-FCB42E8D5443}" type="pres">
      <dgm:prSet presAssocID="{E2CACE53-67FC-4ABB-B522-FB396F1B7F68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DD11A6-7EB0-459A-B1A7-C05A592262E5}" type="pres">
      <dgm:prSet presAssocID="{E2CACE53-67FC-4ABB-B522-FB396F1B7F68}" presName="parSh" presStyleLbl="node1" presStyleIdx="2" presStyleCnt="3" custScaleX="182576" custScaleY="154527" custLinFactNeighborX="-21252" custLinFactNeighborY="-94662"/>
      <dgm:spPr/>
      <dgm:t>
        <a:bodyPr/>
        <a:lstStyle/>
        <a:p>
          <a:pPr rtl="1"/>
          <a:endParaRPr lang="ar-SA"/>
        </a:p>
      </dgm:t>
    </dgm:pt>
    <dgm:pt modelId="{CA5702A0-0837-4CD0-8204-4C7B6A7A55AD}" type="pres">
      <dgm:prSet presAssocID="{E2CACE53-67FC-4ABB-B522-FB396F1B7F68}" presName="desTx" presStyleLbl="fgAcc1" presStyleIdx="2" presStyleCnt="3" custScaleX="186962" custScaleY="104859" custLinFactNeighborX="-40722" custLinFactNeighborY="-106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3D32519-4957-436E-9FB5-13B7FC349DAA}" type="presOf" srcId="{E8D8116B-EFE5-4767-A941-CC6138C3193D}" destId="{14F38C05-6410-461A-A3B1-85AF7D2D9D59}" srcOrd="0" destOrd="0" presId="urn:microsoft.com/office/officeart/2005/8/layout/process3"/>
    <dgm:cxn modelId="{09980CDC-BC59-4E46-A531-3FF0040AE18C}" type="presOf" srcId="{93427E0A-D6F9-44B2-BB98-4F9E17DA1D81}" destId="{3841EF24-A767-41EB-AA38-E511CA661C8B}" srcOrd="0" destOrd="0" presId="urn:microsoft.com/office/officeart/2005/8/layout/process3"/>
    <dgm:cxn modelId="{E67DD153-5A25-4CDB-B92E-15829E0A689F}" srcId="{4E96E83F-4D2E-4C95-B981-F4AB928BFBCA}" destId="{758938C5-3497-403D-A20E-28656E3D500D}" srcOrd="1" destOrd="0" parTransId="{78B1006E-19AE-4B29-AA41-56B88136110B}" sibTransId="{0860E6B6-3CA6-4C5A-841B-4EC32D86A110}"/>
    <dgm:cxn modelId="{396B59FC-0159-4427-A0B9-A16573EDCEE3}" srcId="{E2CACE53-67FC-4ABB-B522-FB396F1B7F68}" destId="{61211393-3FD5-4E58-867E-2A9B5A050654}" srcOrd="1" destOrd="0" parTransId="{998BB93A-88DC-4C72-9427-81FC94E5FE9E}" sibTransId="{55E30CC8-2168-4B18-BB2D-06921B40AA87}"/>
    <dgm:cxn modelId="{E150528F-637A-4354-A79E-0EF3D7CE4811}" srcId="{A97479C7-339F-4F1B-B2C9-AA8278D1409A}" destId="{8A2EE400-D393-4C9F-ACFE-7DC1F635BD62}" srcOrd="1" destOrd="0" parTransId="{C77FBC34-9AED-43A8-A015-6B2C9DE182B0}" sibTransId="{B93A4BE6-0504-4C6F-82CB-35607D1F2B79}"/>
    <dgm:cxn modelId="{80C9272E-6A44-4484-BAC9-14D51326B406}" srcId="{E7DBEC3C-DD9C-47A4-BA87-0276E1D98823}" destId="{4E96E83F-4D2E-4C95-B981-F4AB928BFBCA}" srcOrd="0" destOrd="0" parTransId="{C174F142-B803-4B32-9ED9-606FDC51D98A}" sibTransId="{E0D47815-30FA-4891-A85F-690F867FCD6C}"/>
    <dgm:cxn modelId="{F9CB6C48-2682-418D-8505-D99C16952AE5}" srcId="{E2CACE53-67FC-4ABB-B522-FB396F1B7F68}" destId="{AEB6BF99-B22C-48C1-A29C-5DE0E5D74C63}" srcOrd="0" destOrd="0" parTransId="{8CDF2177-7711-4D61-BED7-6BC48DF6F57B}" sibTransId="{B6BA2616-2813-47A5-ABE4-847040C65E6B}"/>
    <dgm:cxn modelId="{50E8E80D-ED16-4472-B9D8-7CD5843AAA3C}" type="presOf" srcId="{1D712416-1CCC-48C5-BBD2-2D22C03D06FB}" destId="{7E1589FA-61C1-464B-B9B5-E8047BB41DFC}" srcOrd="0" destOrd="2" presId="urn:microsoft.com/office/officeart/2005/8/layout/process3"/>
    <dgm:cxn modelId="{F5AA6F36-C150-4F66-B16C-8DAB98667247}" type="presOf" srcId="{E2CACE53-67FC-4ABB-B522-FB396F1B7F68}" destId="{90CE5DBE-2FB5-42E3-BB54-FCB42E8D5443}" srcOrd="0" destOrd="0" presId="urn:microsoft.com/office/officeart/2005/8/layout/process3"/>
    <dgm:cxn modelId="{5A79DE31-CF6D-486D-B161-841CE4F94970}" srcId="{E7DBEC3C-DD9C-47A4-BA87-0276E1D98823}" destId="{E2CACE53-67FC-4ABB-B522-FB396F1B7F68}" srcOrd="2" destOrd="0" parTransId="{43FBD309-5ED7-424B-9DA8-D42A39CE6099}" sibTransId="{AB0AFB0C-8564-4EFB-8D68-9081826ACB84}"/>
    <dgm:cxn modelId="{C86FEE8D-B641-410E-A8A7-359FC483A2C2}" type="presOf" srcId="{AEB6BF99-B22C-48C1-A29C-5DE0E5D74C63}" destId="{CA5702A0-0837-4CD0-8204-4C7B6A7A55AD}" srcOrd="0" destOrd="0" presId="urn:microsoft.com/office/officeart/2005/8/layout/process3"/>
    <dgm:cxn modelId="{2203CC52-14D4-4A86-8673-8FC7085726D0}" srcId="{A97479C7-339F-4F1B-B2C9-AA8278D1409A}" destId="{93427E0A-D6F9-44B2-BB98-4F9E17DA1D81}" srcOrd="0" destOrd="0" parTransId="{EA2551AC-E079-4AA6-B806-A20A9E12A806}" sibTransId="{3A4D6C46-CAD2-4CF6-A0AC-937CE481E51B}"/>
    <dgm:cxn modelId="{89E74B26-9A11-4F36-B528-CC9C893DCB46}" type="presOf" srcId="{A97479C7-339F-4F1B-B2C9-AA8278D1409A}" destId="{A4562C4A-CFE5-4012-9AEC-AB950E07AF20}" srcOrd="1" destOrd="0" presId="urn:microsoft.com/office/officeart/2005/8/layout/process3"/>
    <dgm:cxn modelId="{7A79CA0C-55E2-4E39-B5C8-BF39F2D57686}" type="presOf" srcId="{E7DBEC3C-DD9C-47A4-BA87-0276E1D98823}" destId="{895ADFDD-B125-4DBA-814B-0033FE5A3E54}" srcOrd="0" destOrd="0" presId="urn:microsoft.com/office/officeart/2005/8/layout/process3"/>
    <dgm:cxn modelId="{946600ED-3DD1-41BC-BC2F-7C498D39597A}" srcId="{E7DBEC3C-DD9C-47A4-BA87-0276E1D98823}" destId="{A97479C7-339F-4F1B-B2C9-AA8278D1409A}" srcOrd="1" destOrd="0" parTransId="{0F12660C-E3F7-4554-99D0-B473F876D178}" sibTransId="{E8D8116B-EFE5-4767-A941-CC6138C3193D}"/>
    <dgm:cxn modelId="{51350B05-C016-4093-BCBE-E9439EFB42EF}" type="presOf" srcId="{E8D8116B-EFE5-4767-A941-CC6138C3193D}" destId="{AC4983EB-B1D8-42E1-A504-C5F92CF36C34}" srcOrd="1" destOrd="0" presId="urn:microsoft.com/office/officeart/2005/8/layout/process3"/>
    <dgm:cxn modelId="{EE919F9F-7ACC-41AD-A364-96E68F70F5A0}" type="presOf" srcId="{E2CACE53-67FC-4ABB-B522-FB396F1B7F68}" destId="{DBDD11A6-7EB0-459A-B1A7-C05A592262E5}" srcOrd="1" destOrd="0" presId="urn:microsoft.com/office/officeart/2005/8/layout/process3"/>
    <dgm:cxn modelId="{0F10A1B9-355B-4BFA-ADE9-378908DEBE94}" type="presOf" srcId="{4E96E83F-4D2E-4C95-B981-F4AB928BFBCA}" destId="{988696A5-2DBB-4C96-9342-C487DE858193}" srcOrd="0" destOrd="0" presId="urn:microsoft.com/office/officeart/2005/8/layout/process3"/>
    <dgm:cxn modelId="{1D86A760-A091-45D5-A500-EB0162219F0E}" type="presOf" srcId="{E0D47815-30FA-4891-A85F-690F867FCD6C}" destId="{9DB50CC3-9CA6-46A8-9B33-9158CCBBE7D6}" srcOrd="0" destOrd="0" presId="urn:microsoft.com/office/officeart/2005/8/layout/process3"/>
    <dgm:cxn modelId="{EAFF6380-9014-4F4E-89C0-719169BC329A}" type="presOf" srcId="{4E96E83F-4D2E-4C95-B981-F4AB928BFBCA}" destId="{812E2832-3F0F-4106-8307-5A5E669E15C6}" srcOrd="1" destOrd="0" presId="urn:microsoft.com/office/officeart/2005/8/layout/process3"/>
    <dgm:cxn modelId="{2877E9FA-20C3-4DC7-870B-DAFDB9276882}" type="presOf" srcId="{7515EBCD-7000-459D-AD74-B67782D5CB84}" destId="{7E1589FA-61C1-464B-B9B5-E8047BB41DFC}" srcOrd="0" destOrd="0" presId="urn:microsoft.com/office/officeart/2005/8/layout/process3"/>
    <dgm:cxn modelId="{65668D16-75E1-4D5C-A42A-666DE626C050}" srcId="{4E96E83F-4D2E-4C95-B981-F4AB928BFBCA}" destId="{1D712416-1CCC-48C5-BBD2-2D22C03D06FB}" srcOrd="2" destOrd="0" parTransId="{2F4D29AA-51C5-4E81-90E3-B0638131E574}" sibTransId="{37F0668F-273E-49A3-B13D-0BB0D5AAB34A}"/>
    <dgm:cxn modelId="{254F4A1D-9C1E-477A-9853-644D3063AB1A}" type="presOf" srcId="{8A2EE400-D393-4C9F-ACFE-7DC1F635BD62}" destId="{3841EF24-A767-41EB-AA38-E511CA661C8B}" srcOrd="0" destOrd="1" presId="urn:microsoft.com/office/officeart/2005/8/layout/process3"/>
    <dgm:cxn modelId="{92E206B1-7E58-4BE5-942B-888CA1DE09AC}" type="presOf" srcId="{E0D47815-30FA-4891-A85F-690F867FCD6C}" destId="{9F6CFEF0-FA18-46F2-98FE-608F5D6B204E}" srcOrd="1" destOrd="0" presId="urn:microsoft.com/office/officeart/2005/8/layout/process3"/>
    <dgm:cxn modelId="{D043C50E-933A-4786-B00D-41FA46D36E57}" srcId="{4E96E83F-4D2E-4C95-B981-F4AB928BFBCA}" destId="{7515EBCD-7000-459D-AD74-B67782D5CB84}" srcOrd="0" destOrd="0" parTransId="{4388B19D-40FA-40F5-9C9E-15E1EF3852EE}" sibTransId="{5E1A3849-CEE9-4BBC-A096-8AAA558AD06D}"/>
    <dgm:cxn modelId="{B292EEE6-2D54-4F61-A941-AACFEEA31D78}" type="presOf" srcId="{61211393-3FD5-4E58-867E-2A9B5A050654}" destId="{CA5702A0-0837-4CD0-8204-4C7B6A7A55AD}" srcOrd="0" destOrd="1" presId="urn:microsoft.com/office/officeart/2005/8/layout/process3"/>
    <dgm:cxn modelId="{A8A05937-80E8-4048-8829-C0958615E232}" type="presOf" srcId="{758938C5-3497-403D-A20E-28656E3D500D}" destId="{7E1589FA-61C1-464B-B9B5-E8047BB41DFC}" srcOrd="0" destOrd="1" presId="urn:microsoft.com/office/officeart/2005/8/layout/process3"/>
    <dgm:cxn modelId="{675DBB58-D97B-4DEF-B6E3-76588DB5216B}" type="presOf" srcId="{A97479C7-339F-4F1B-B2C9-AA8278D1409A}" destId="{C725A987-B182-42A9-B4B7-C4C1F4361628}" srcOrd="0" destOrd="0" presId="urn:microsoft.com/office/officeart/2005/8/layout/process3"/>
    <dgm:cxn modelId="{13C6D386-4F1D-4F2C-9A1C-5C2FCD8844BA}" type="presParOf" srcId="{895ADFDD-B125-4DBA-814B-0033FE5A3E54}" destId="{2BC4223B-25A2-40A8-B934-A8464C4A805B}" srcOrd="0" destOrd="0" presId="urn:microsoft.com/office/officeart/2005/8/layout/process3"/>
    <dgm:cxn modelId="{9FDE1B5C-6D10-4964-8E0C-520F0A60E486}" type="presParOf" srcId="{2BC4223B-25A2-40A8-B934-A8464C4A805B}" destId="{988696A5-2DBB-4C96-9342-C487DE858193}" srcOrd="0" destOrd="0" presId="urn:microsoft.com/office/officeart/2005/8/layout/process3"/>
    <dgm:cxn modelId="{D3657C54-C59C-4772-B1A4-450A3FA49FC1}" type="presParOf" srcId="{2BC4223B-25A2-40A8-B934-A8464C4A805B}" destId="{812E2832-3F0F-4106-8307-5A5E669E15C6}" srcOrd="1" destOrd="0" presId="urn:microsoft.com/office/officeart/2005/8/layout/process3"/>
    <dgm:cxn modelId="{ECAD7EE6-B40E-4F90-98E9-22AC69C51503}" type="presParOf" srcId="{2BC4223B-25A2-40A8-B934-A8464C4A805B}" destId="{7E1589FA-61C1-464B-B9B5-E8047BB41DFC}" srcOrd="2" destOrd="0" presId="urn:microsoft.com/office/officeart/2005/8/layout/process3"/>
    <dgm:cxn modelId="{C9CBBDE6-8C27-4CD7-B456-86AC5C33555F}" type="presParOf" srcId="{895ADFDD-B125-4DBA-814B-0033FE5A3E54}" destId="{9DB50CC3-9CA6-46A8-9B33-9158CCBBE7D6}" srcOrd="1" destOrd="0" presId="urn:microsoft.com/office/officeart/2005/8/layout/process3"/>
    <dgm:cxn modelId="{491BFF59-375D-4097-A079-48E9FADB6477}" type="presParOf" srcId="{9DB50CC3-9CA6-46A8-9B33-9158CCBBE7D6}" destId="{9F6CFEF0-FA18-46F2-98FE-608F5D6B204E}" srcOrd="0" destOrd="0" presId="urn:microsoft.com/office/officeart/2005/8/layout/process3"/>
    <dgm:cxn modelId="{B5AF446C-5630-4883-80EE-E6D8CF4480F8}" type="presParOf" srcId="{895ADFDD-B125-4DBA-814B-0033FE5A3E54}" destId="{A44F764D-E850-4930-A9B6-24C4899D35F1}" srcOrd="2" destOrd="0" presId="urn:microsoft.com/office/officeart/2005/8/layout/process3"/>
    <dgm:cxn modelId="{30CBA7DC-FBF7-424A-B432-0D38EC4D299D}" type="presParOf" srcId="{A44F764D-E850-4930-A9B6-24C4899D35F1}" destId="{C725A987-B182-42A9-B4B7-C4C1F4361628}" srcOrd="0" destOrd="0" presId="urn:microsoft.com/office/officeart/2005/8/layout/process3"/>
    <dgm:cxn modelId="{915BA247-92EB-4F01-878F-7EA1BA60709D}" type="presParOf" srcId="{A44F764D-E850-4930-A9B6-24C4899D35F1}" destId="{A4562C4A-CFE5-4012-9AEC-AB950E07AF20}" srcOrd="1" destOrd="0" presId="urn:microsoft.com/office/officeart/2005/8/layout/process3"/>
    <dgm:cxn modelId="{1D76762E-E7B5-4F27-A451-6DB573B62586}" type="presParOf" srcId="{A44F764D-E850-4930-A9B6-24C4899D35F1}" destId="{3841EF24-A767-41EB-AA38-E511CA661C8B}" srcOrd="2" destOrd="0" presId="urn:microsoft.com/office/officeart/2005/8/layout/process3"/>
    <dgm:cxn modelId="{1AA12518-FD2D-4121-A6C8-C6E736DCCC0A}" type="presParOf" srcId="{895ADFDD-B125-4DBA-814B-0033FE5A3E54}" destId="{14F38C05-6410-461A-A3B1-85AF7D2D9D59}" srcOrd="3" destOrd="0" presId="urn:microsoft.com/office/officeart/2005/8/layout/process3"/>
    <dgm:cxn modelId="{71F4AFA2-91C1-472A-97C6-71BA9626C908}" type="presParOf" srcId="{14F38C05-6410-461A-A3B1-85AF7D2D9D59}" destId="{AC4983EB-B1D8-42E1-A504-C5F92CF36C34}" srcOrd="0" destOrd="0" presId="urn:microsoft.com/office/officeart/2005/8/layout/process3"/>
    <dgm:cxn modelId="{B2C638F6-50CA-476C-A10A-E7A42BF981A5}" type="presParOf" srcId="{895ADFDD-B125-4DBA-814B-0033FE5A3E54}" destId="{0F786123-177E-4695-B359-CA1E92A21ED6}" srcOrd="4" destOrd="0" presId="urn:microsoft.com/office/officeart/2005/8/layout/process3"/>
    <dgm:cxn modelId="{7BEAF8E3-6E5E-4F0E-9032-B601C17697DF}" type="presParOf" srcId="{0F786123-177E-4695-B359-CA1E92A21ED6}" destId="{90CE5DBE-2FB5-42E3-BB54-FCB42E8D5443}" srcOrd="0" destOrd="0" presId="urn:microsoft.com/office/officeart/2005/8/layout/process3"/>
    <dgm:cxn modelId="{E28D3E2F-2B34-408A-8687-4462C02640F5}" type="presParOf" srcId="{0F786123-177E-4695-B359-CA1E92A21ED6}" destId="{DBDD11A6-7EB0-459A-B1A7-C05A592262E5}" srcOrd="1" destOrd="0" presId="urn:microsoft.com/office/officeart/2005/8/layout/process3"/>
    <dgm:cxn modelId="{198B97B1-E4B0-487B-915E-2D3D1C598755}" type="presParOf" srcId="{0F786123-177E-4695-B359-CA1E92A21ED6}" destId="{CA5702A0-0837-4CD0-8204-4C7B6A7A55A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7FCE28-9D5A-4112-8143-322CD5A0C9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80DBA15-96DB-421C-8BE6-FABDB79C0F9C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 rtl="1"/>
          <a:r>
            <a:rPr lang="en-US" dirty="0" smtClean="0">
              <a:latin typeface="+mj-lt"/>
              <a:cs typeface="+mj-cs"/>
            </a:rPr>
            <a:t>The number of the markers</a:t>
          </a:r>
          <a:endParaRPr lang="ar-SA" dirty="0">
            <a:latin typeface="+mj-lt"/>
            <a:cs typeface="+mj-cs"/>
          </a:endParaRPr>
        </a:p>
      </dgm:t>
    </dgm:pt>
    <dgm:pt modelId="{858A6B99-FD5E-4C2F-86A3-C55DCECA2F56}" type="parTrans" cxnId="{F72ACF0F-0CEB-4E0A-A429-63E15890652E}">
      <dgm:prSet/>
      <dgm:spPr/>
      <dgm:t>
        <a:bodyPr/>
        <a:lstStyle/>
        <a:p>
          <a:pPr rtl="1"/>
          <a:endParaRPr lang="ar-SA"/>
        </a:p>
      </dgm:t>
    </dgm:pt>
    <dgm:pt modelId="{4183D5B2-EC50-40DB-BBAD-D251D9D7F203}" type="sibTrans" cxnId="{F72ACF0F-0CEB-4E0A-A429-63E15890652E}">
      <dgm:prSet/>
      <dgm:spPr/>
      <dgm:t>
        <a:bodyPr/>
        <a:lstStyle/>
        <a:p>
          <a:pPr rtl="1"/>
          <a:endParaRPr lang="ar-SA"/>
        </a:p>
      </dgm:t>
    </dgm:pt>
    <dgm:pt modelId="{CAE7EC2C-5C14-457E-A5E9-CCA3D1EDEE2E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 rtl="0"/>
          <a:r>
            <a:rPr lang="en-US" dirty="0" smtClean="0">
              <a:latin typeface="+mj-lt"/>
              <a:cs typeface="+mj-cs"/>
            </a:rPr>
            <a:t>38810</a:t>
          </a:r>
          <a:endParaRPr lang="ar-SA" dirty="0">
            <a:latin typeface="+mj-lt"/>
            <a:cs typeface="+mj-cs"/>
          </a:endParaRPr>
        </a:p>
      </dgm:t>
    </dgm:pt>
    <dgm:pt modelId="{0CC31CF2-B14F-4883-9D2B-EEE4A149006A}" type="parTrans" cxnId="{E2B1834B-1E2D-488B-85C2-A0E51A7E2D76}">
      <dgm:prSet/>
      <dgm:spPr/>
      <dgm:t>
        <a:bodyPr/>
        <a:lstStyle/>
        <a:p>
          <a:pPr rtl="1"/>
          <a:endParaRPr lang="ar-SA"/>
        </a:p>
      </dgm:t>
    </dgm:pt>
    <dgm:pt modelId="{AE55094E-C6A0-4E64-877A-CC6129108E6E}" type="sibTrans" cxnId="{E2B1834B-1E2D-488B-85C2-A0E51A7E2D76}">
      <dgm:prSet/>
      <dgm:spPr/>
      <dgm:t>
        <a:bodyPr/>
        <a:lstStyle/>
        <a:p>
          <a:pPr rtl="1"/>
          <a:endParaRPr lang="ar-SA"/>
        </a:p>
      </dgm:t>
    </dgm:pt>
    <dgm:pt modelId="{D3E3E88E-1107-4646-9973-1CBC85D8842E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 rtl="1"/>
          <a:r>
            <a:rPr lang="en-US" dirty="0" smtClean="0">
              <a:latin typeface="+mj-lt"/>
              <a:cs typeface="+mj-cs"/>
            </a:rPr>
            <a:t>Weight (Kg)</a:t>
          </a:r>
          <a:endParaRPr lang="ar-SA" dirty="0">
            <a:latin typeface="+mj-lt"/>
            <a:cs typeface="+mj-cs"/>
          </a:endParaRPr>
        </a:p>
      </dgm:t>
    </dgm:pt>
    <dgm:pt modelId="{AB3D02BC-6000-40F7-8094-3A880D4E4465}" type="parTrans" cxnId="{388029C1-147D-4EE3-90BE-4D7BA3C356EE}">
      <dgm:prSet/>
      <dgm:spPr/>
      <dgm:t>
        <a:bodyPr/>
        <a:lstStyle/>
        <a:p>
          <a:pPr rtl="1"/>
          <a:endParaRPr lang="ar-SA"/>
        </a:p>
      </dgm:t>
    </dgm:pt>
    <dgm:pt modelId="{9A8F7B46-A067-4F85-87CE-1107B05E7033}" type="sibTrans" cxnId="{388029C1-147D-4EE3-90BE-4D7BA3C356EE}">
      <dgm:prSet/>
      <dgm:spPr/>
      <dgm:t>
        <a:bodyPr/>
        <a:lstStyle/>
        <a:p>
          <a:pPr rtl="1"/>
          <a:endParaRPr lang="ar-SA"/>
        </a:p>
      </dgm:t>
    </dgm:pt>
    <dgm:pt modelId="{751E1BF2-71A0-4DF0-A975-309B5442DB36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 rtl="0"/>
          <a:r>
            <a:rPr lang="en-US" dirty="0" smtClean="0">
              <a:latin typeface="+mj-lt"/>
              <a:cs typeface="+mj-cs"/>
            </a:rPr>
            <a:t>670</a:t>
          </a:r>
          <a:endParaRPr lang="ar-SA" dirty="0">
            <a:latin typeface="+mj-lt"/>
            <a:cs typeface="+mj-cs"/>
          </a:endParaRPr>
        </a:p>
      </dgm:t>
    </dgm:pt>
    <dgm:pt modelId="{8ACBEE6E-1112-409D-AFA4-F9625C0069D9}" type="parTrans" cxnId="{7B1562F2-87E2-4140-801A-121E57E2F9BB}">
      <dgm:prSet/>
      <dgm:spPr/>
      <dgm:t>
        <a:bodyPr/>
        <a:lstStyle/>
        <a:p>
          <a:pPr rtl="1"/>
          <a:endParaRPr lang="ar-SA"/>
        </a:p>
      </dgm:t>
    </dgm:pt>
    <dgm:pt modelId="{B53B599E-30FB-4CFC-A694-E1EE8579F1EA}" type="sibTrans" cxnId="{7B1562F2-87E2-4140-801A-121E57E2F9BB}">
      <dgm:prSet/>
      <dgm:spPr/>
      <dgm:t>
        <a:bodyPr/>
        <a:lstStyle/>
        <a:p>
          <a:pPr rtl="1"/>
          <a:endParaRPr lang="ar-SA"/>
        </a:p>
      </dgm:t>
    </dgm:pt>
    <dgm:pt modelId="{42434572-9132-42E9-A929-2DB4883AA450}" type="pres">
      <dgm:prSet presAssocID="{9D7FCE28-9D5A-4112-8143-322CD5A0C9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12DF5BF-E603-4600-809B-592E469D1CB8}" type="pres">
      <dgm:prSet presAssocID="{E80DBA15-96DB-421C-8BE6-FABDB79C0F9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8C3645-49D0-4B0F-BF03-1AB62A419183}" type="pres">
      <dgm:prSet presAssocID="{E80DBA15-96DB-421C-8BE6-FABDB79C0F9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26DD84-E51A-4474-BE56-E2303B7622C6}" type="pres">
      <dgm:prSet presAssocID="{D3E3E88E-1107-4646-9973-1CBC85D8842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7CD6BA-E9E8-4BC1-94DD-54B9D410C4CD}" type="pres">
      <dgm:prSet presAssocID="{D3E3E88E-1107-4646-9973-1CBC85D8842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C1CD6D3-A7B5-4C33-A4A5-A660DB6381AF}" type="presOf" srcId="{D3E3E88E-1107-4646-9973-1CBC85D8842E}" destId="{0B26DD84-E51A-4474-BE56-E2303B7622C6}" srcOrd="0" destOrd="0" presId="urn:microsoft.com/office/officeart/2005/8/layout/vList2"/>
    <dgm:cxn modelId="{7B1562F2-87E2-4140-801A-121E57E2F9BB}" srcId="{D3E3E88E-1107-4646-9973-1CBC85D8842E}" destId="{751E1BF2-71A0-4DF0-A975-309B5442DB36}" srcOrd="0" destOrd="0" parTransId="{8ACBEE6E-1112-409D-AFA4-F9625C0069D9}" sibTransId="{B53B599E-30FB-4CFC-A694-E1EE8579F1EA}"/>
    <dgm:cxn modelId="{F72ACF0F-0CEB-4E0A-A429-63E15890652E}" srcId="{9D7FCE28-9D5A-4112-8143-322CD5A0C910}" destId="{E80DBA15-96DB-421C-8BE6-FABDB79C0F9C}" srcOrd="0" destOrd="0" parTransId="{858A6B99-FD5E-4C2F-86A3-C55DCECA2F56}" sibTransId="{4183D5B2-EC50-40DB-BBAD-D251D9D7F203}"/>
    <dgm:cxn modelId="{6E3B93AE-A90A-408B-BF87-3BF947BE68D9}" type="presOf" srcId="{751E1BF2-71A0-4DF0-A975-309B5442DB36}" destId="{107CD6BA-E9E8-4BC1-94DD-54B9D410C4CD}" srcOrd="0" destOrd="0" presId="urn:microsoft.com/office/officeart/2005/8/layout/vList2"/>
    <dgm:cxn modelId="{E2B1834B-1E2D-488B-85C2-A0E51A7E2D76}" srcId="{E80DBA15-96DB-421C-8BE6-FABDB79C0F9C}" destId="{CAE7EC2C-5C14-457E-A5E9-CCA3D1EDEE2E}" srcOrd="0" destOrd="0" parTransId="{0CC31CF2-B14F-4883-9D2B-EEE4A149006A}" sibTransId="{AE55094E-C6A0-4E64-877A-CC6129108E6E}"/>
    <dgm:cxn modelId="{E7EFE481-079C-45CC-8229-1CF70BC61ED8}" type="presOf" srcId="{E80DBA15-96DB-421C-8BE6-FABDB79C0F9C}" destId="{012DF5BF-E603-4600-809B-592E469D1CB8}" srcOrd="0" destOrd="0" presId="urn:microsoft.com/office/officeart/2005/8/layout/vList2"/>
    <dgm:cxn modelId="{388029C1-147D-4EE3-90BE-4D7BA3C356EE}" srcId="{9D7FCE28-9D5A-4112-8143-322CD5A0C910}" destId="{D3E3E88E-1107-4646-9973-1CBC85D8842E}" srcOrd="1" destOrd="0" parTransId="{AB3D02BC-6000-40F7-8094-3A880D4E4465}" sibTransId="{9A8F7B46-A067-4F85-87CE-1107B05E7033}"/>
    <dgm:cxn modelId="{E48DB43A-2398-4148-B86C-78DC73706A7A}" type="presOf" srcId="{CAE7EC2C-5C14-457E-A5E9-CCA3D1EDEE2E}" destId="{AA8C3645-49D0-4B0F-BF03-1AB62A419183}" srcOrd="0" destOrd="0" presId="urn:microsoft.com/office/officeart/2005/8/layout/vList2"/>
    <dgm:cxn modelId="{3D0CC443-BF83-4868-ACC8-8A8E7F4FE96B}" type="presOf" srcId="{9D7FCE28-9D5A-4112-8143-322CD5A0C910}" destId="{42434572-9132-42E9-A929-2DB4883AA450}" srcOrd="0" destOrd="0" presId="urn:microsoft.com/office/officeart/2005/8/layout/vList2"/>
    <dgm:cxn modelId="{FB01E203-0C23-400A-9771-F0EABB640BA9}" type="presParOf" srcId="{42434572-9132-42E9-A929-2DB4883AA450}" destId="{012DF5BF-E603-4600-809B-592E469D1CB8}" srcOrd="0" destOrd="0" presId="urn:microsoft.com/office/officeart/2005/8/layout/vList2"/>
    <dgm:cxn modelId="{B5AF3BEB-486D-45CA-B9FB-C45F67DBF067}" type="presParOf" srcId="{42434572-9132-42E9-A929-2DB4883AA450}" destId="{AA8C3645-49D0-4B0F-BF03-1AB62A419183}" srcOrd="1" destOrd="0" presId="urn:microsoft.com/office/officeart/2005/8/layout/vList2"/>
    <dgm:cxn modelId="{593D531F-1D45-4D83-B9A1-24C1CB1B9DD5}" type="presParOf" srcId="{42434572-9132-42E9-A929-2DB4883AA450}" destId="{0B26DD84-E51A-4474-BE56-E2303B7622C6}" srcOrd="2" destOrd="0" presId="urn:microsoft.com/office/officeart/2005/8/layout/vList2"/>
    <dgm:cxn modelId="{D99C44D1-9C67-4197-8AD4-BF185EC8F55C}" type="presParOf" srcId="{42434572-9132-42E9-A929-2DB4883AA450}" destId="{107CD6BA-E9E8-4BC1-94DD-54B9D410C4C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B5B902-7A2A-4F96-BFE9-4D7D6E804248}" type="doc">
      <dgm:prSet loTypeId="urn:microsoft.com/office/officeart/2005/8/layout/vProcess5" loCatId="process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E06704E8-9E09-4E43-ADA6-31D6C21C4C59}">
      <dgm:prSet phldrT="[نص]" custT="1"/>
      <dgm:spPr/>
      <dgm:t>
        <a:bodyPr/>
        <a:lstStyle/>
        <a:p>
          <a:pPr algn="l" rtl="1"/>
          <a:r>
            <a:rPr lang="en-US" sz="2400" b="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PP content is 66% from the hole marker</a:t>
          </a:r>
          <a:endParaRPr lang="ar-SA" sz="2400" b="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gm:t>
    </dgm:pt>
    <dgm:pt modelId="{6B21C01D-E62F-4395-A1C9-5DA55B74435C}" type="parTrans" cxnId="{6D70E4E5-999E-45EE-812A-7BC7FDA03E62}">
      <dgm:prSet/>
      <dgm:spPr/>
      <dgm:t>
        <a:bodyPr/>
        <a:lstStyle/>
        <a:p>
          <a:pPr rtl="1"/>
          <a:endParaRPr lang="ar-SA"/>
        </a:p>
      </dgm:t>
    </dgm:pt>
    <dgm:pt modelId="{2CBE9B1E-32FD-4C65-91E6-0C9FC4A4ADD4}" type="sibTrans" cxnId="{6D70E4E5-999E-45EE-812A-7BC7FDA03E62}">
      <dgm:prSet/>
      <dgm:spPr/>
      <dgm:t>
        <a:bodyPr/>
        <a:lstStyle/>
        <a:p>
          <a:pPr rtl="1"/>
          <a:endParaRPr lang="ar-SA"/>
        </a:p>
      </dgm:t>
    </dgm:pt>
    <dgm:pt modelId="{7A60ECE9-3A2C-452F-95F1-2B0F35211740}">
      <dgm:prSet phldrT="[نص]" custT="1"/>
      <dgm:spPr/>
      <dgm:t>
        <a:bodyPr/>
        <a:lstStyle/>
        <a:p>
          <a:pPr algn="l" rtl="1"/>
          <a:r>
            <a:rPr lang="en-US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optimum GF composition in r-PP/GF was 15% at processing temperature of 220 (</a:t>
          </a:r>
          <a:r>
            <a:rPr lang="en-IE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˚C)</a:t>
          </a:r>
          <a:r>
            <a:rPr lang="en-US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.</a:t>
          </a:r>
          <a:endParaRPr lang="ar-SA" sz="24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gm:t>
    </dgm:pt>
    <dgm:pt modelId="{130E2A3B-5AA8-4C4C-AD59-8A2FCE3BAA26}" type="parTrans" cxnId="{94CA3D60-F006-4707-9F8E-88A9E3639E98}">
      <dgm:prSet/>
      <dgm:spPr/>
      <dgm:t>
        <a:bodyPr/>
        <a:lstStyle/>
        <a:p>
          <a:pPr rtl="1"/>
          <a:endParaRPr lang="ar-SA"/>
        </a:p>
      </dgm:t>
    </dgm:pt>
    <dgm:pt modelId="{7DF45575-5CB2-4433-9E72-40720B7DC4FC}" type="sibTrans" cxnId="{94CA3D60-F006-4707-9F8E-88A9E3639E98}">
      <dgm:prSet/>
      <dgm:spPr/>
      <dgm:t>
        <a:bodyPr/>
        <a:lstStyle/>
        <a:p>
          <a:pPr rtl="1"/>
          <a:endParaRPr lang="ar-SA"/>
        </a:p>
      </dgm:t>
    </dgm:pt>
    <dgm:pt modelId="{BF796885-54E7-4361-A114-E594A9762380}">
      <dgm:prSet phldrT="[نص]" custT="1"/>
      <dgm:spPr/>
      <dgm:t>
        <a:bodyPr/>
        <a:lstStyle/>
        <a:p>
          <a:pPr algn="l" rtl="0"/>
          <a:r>
            <a:rPr lang="en-US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material of WBM consist of PP ,HDPE, and PET fibers</a:t>
          </a:r>
          <a:endParaRPr lang="ar-SA" sz="2400" b="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gm:t>
    </dgm:pt>
    <dgm:pt modelId="{4C53ABB8-8559-43A2-B152-EE12F68CF613}" type="parTrans" cxnId="{131FCDDD-C740-4C53-B802-2D9F400E958E}">
      <dgm:prSet/>
      <dgm:spPr/>
    </dgm:pt>
    <dgm:pt modelId="{D63096A4-B848-4D7D-BDD2-60A5FABB0C93}" type="sibTrans" cxnId="{131FCDDD-C740-4C53-B802-2D9F400E958E}">
      <dgm:prSet/>
      <dgm:spPr/>
      <dgm:t>
        <a:bodyPr/>
        <a:lstStyle/>
        <a:p>
          <a:pPr rtl="1"/>
          <a:endParaRPr lang="ar-SA"/>
        </a:p>
      </dgm:t>
    </dgm:pt>
    <dgm:pt modelId="{7AFC725A-0F8A-49FB-8E32-3CA2AF850236}" type="pres">
      <dgm:prSet presAssocID="{85B5B902-7A2A-4F96-BFE9-4D7D6E8042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CBFDCF3-6FCF-451E-88ED-B2A9C01CF78D}" type="pres">
      <dgm:prSet presAssocID="{85B5B902-7A2A-4F96-BFE9-4D7D6E804248}" presName="dummyMaxCanvas" presStyleCnt="0">
        <dgm:presLayoutVars/>
      </dgm:prSet>
      <dgm:spPr/>
      <dgm:t>
        <a:bodyPr/>
        <a:lstStyle/>
        <a:p>
          <a:pPr rtl="1"/>
          <a:endParaRPr lang="ar-SA"/>
        </a:p>
      </dgm:t>
    </dgm:pt>
    <dgm:pt modelId="{6D5067EE-D181-4340-ADEE-8C986AE6FEBD}" type="pres">
      <dgm:prSet presAssocID="{85B5B902-7A2A-4F96-BFE9-4D7D6E804248}" presName="ThreeNodes_1" presStyleLbl="node1" presStyleIdx="0" presStyleCnt="3" custScaleX="69715" custScaleY="80100" custLinFactNeighborX="-4358" custLinFactNeighborY="-223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36A619-02C1-49BA-A829-62653A191D6E}" type="pres">
      <dgm:prSet presAssocID="{85B5B902-7A2A-4F96-BFE9-4D7D6E804248}" presName="ThreeNodes_2" presStyleLbl="node1" presStyleIdx="1" presStyleCnt="3" custScaleX="69715" custScaleY="80100" custLinFactNeighborX="-4358" custLinFactNeighborY="-223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03314A-1ED5-44FF-B331-DC39F8119A52}" type="pres">
      <dgm:prSet presAssocID="{85B5B902-7A2A-4F96-BFE9-4D7D6E804248}" presName="ThreeNodes_3" presStyleLbl="node1" presStyleIdx="2" presStyleCnt="3" custScaleX="73856" custScaleY="90050" custLinFactNeighborX="13943" custLinFactNeighborY="4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904F89-C39C-4444-B9A9-5A56E19A4DAA}" type="pres">
      <dgm:prSet presAssocID="{85B5B902-7A2A-4F96-BFE9-4D7D6E804248}" presName="ThreeConn_1-2" presStyleLbl="fgAccFollowNode1" presStyleIdx="0" presStyleCnt="2" custLinFactX="-100000" custLinFactNeighborX="-173517" custLinFactNeighborY="-95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864DB8-E54A-40B3-941C-72D93BD8FD64}" type="pres">
      <dgm:prSet presAssocID="{85B5B902-7A2A-4F96-BFE9-4D7D6E804248}" presName="ThreeConn_2-3" presStyleLbl="fgAccFollowNode1" presStyleIdx="1" presStyleCnt="2" custLinFactX="-36510" custLinFactNeighborX="-100000" custLinFactNeighborY="-119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71A31F-4EBD-4F14-9C44-55CFF0E1DC5B}" type="pres">
      <dgm:prSet presAssocID="{85B5B902-7A2A-4F96-BFE9-4D7D6E8042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85A3D1-AD94-497E-AB39-CC2D8467E535}" type="pres">
      <dgm:prSet presAssocID="{85B5B902-7A2A-4F96-BFE9-4D7D6E8042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04C91F-1ACB-4DEA-B7B7-28C6206A8BA4}" type="pres">
      <dgm:prSet presAssocID="{85B5B902-7A2A-4F96-BFE9-4D7D6E8042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03CFD08-F4CA-4A83-9D02-D7966FA760DA}" type="presOf" srcId="{BF796885-54E7-4361-A114-E594A9762380}" destId="{7F71A31F-4EBD-4F14-9C44-55CFF0E1DC5B}" srcOrd="1" destOrd="0" presId="urn:microsoft.com/office/officeart/2005/8/layout/vProcess5"/>
    <dgm:cxn modelId="{B0519368-1A35-42DF-A51A-A7130BD209EA}" type="presOf" srcId="{E06704E8-9E09-4E43-ADA6-31D6C21C4C59}" destId="{A436A619-02C1-49BA-A829-62653A191D6E}" srcOrd="0" destOrd="0" presId="urn:microsoft.com/office/officeart/2005/8/layout/vProcess5"/>
    <dgm:cxn modelId="{E0854CE3-0E0D-4CD7-8DE8-D22300D54F1D}" type="presOf" srcId="{E06704E8-9E09-4E43-ADA6-31D6C21C4C59}" destId="{7A85A3D1-AD94-497E-AB39-CC2D8467E535}" srcOrd="1" destOrd="0" presId="urn:microsoft.com/office/officeart/2005/8/layout/vProcess5"/>
    <dgm:cxn modelId="{47AFF92F-C368-48FF-95A7-252CAE10854D}" type="presOf" srcId="{2CBE9B1E-32FD-4C65-91E6-0C9FC4A4ADD4}" destId="{0B864DB8-E54A-40B3-941C-72D93BD8FD64}" srcOrd="0" destOrd="0" presId="urn:microsoft.com/office/officeart/2005/8/layout/vProcess5"/>
    <dgm:cxn modelId="{9F5AC75A-D2DD-408E-989B-29E4AF2E5AF2}" type="presOf" srcId="{BF796885-54E7-4361-A114-E594A9762380}" destId="{6D5067EE-D181-4340-ADEE-8C986AE6FEBD}" srcOrd="0" destOrd="0" presId="urn:microsoft.com/office/officeart/2005/8/layout/vProcess5"/>
    <dgm:cxn modelId="{2724B3FC-2360-4882-840F-99E44A7E8656}" type="presOf" srcId="{7A60ECE9-3A2C-452F-95F1-2B0F35211740}" destId="{9103314A-1ED5-44FF-B331-DC39F8119A52}" srcOrd="0" destOrd="0" presId="urn:microsoft.com/office/officeart/2005/8/layout/vProcess5"/>
    <dgm:cxn modelId="{94CA3D60-F006-4707-9F8E-88A9E3639E98}" srcId="{85B5B902-7A2A-4F96-BFE9-4D7D6E804248}" destId="{7A60ECE9-3A2C-452F-95F1-2B0F35211740}" srcOrd="2" destOrd="0" parTransId="{130E2A3B-5AA8-4C4C-AD59-8A2FCE3BAA26}" sibTransId="{7DF45575-5CB2-4433-9E72-40720B7DC4FC}"/>
    <dgm:cxn modelId="{10766FFA-EFA3-4BEC-B4E0-D920050F099F}" type="presOf" srcId="{85B5B902-7A2A-4F96-BFE9-4D7D6E804248}" destId="{7AFC725A-0F8A-49FB-8E32-3CA2AF850236}" srcOrd="0" destOrd="0" presId="urn:microsoft.com/office/officeart/2005/8/layout/vProcess5"/>
    <dgm:cxn modelId="{D0713A99-223C-40B8-BCAA-8EC3689F649E}" type="presOf" srcId="{7A60ECE9-3A2C-452F-95F1-2B0F35211740}" destId="{4304C91F-1ACB-4DEA-B7B7-28C6206A8BA4}" srcOrd="1" destOrd="0" presId="urn:microsoft.com/office/officeart/2005/8/layout/vProcess5"/>
    <dgm:cxn modelId="{97B153B7-BB37-494A-9C98-024DE373C99F}" type="presOf" srcId="{D63096A4-B848-4D7D-BDD2-60A5FABB0C93}" destId="{F0904F89-C39C-4444-B9A9-5A56E19A4DAA}" srcOrd="0" destOrd="0" presId="urn:microsoft.com/office/officeart/2005/8/layout/vProcess5"/>
    <dgm:cxn modelId="{6D70E4E5-999E-45EE-812A-7BC7FDA03E62}" srcId="{85B5B902-7A2A-4F96-BFE9-4D7D6E804248}" destId="{E06704E8-9E09-4E43-ADA6-31D6C21C4C59}" srcOrd="1" destOrd="0" parTransId="{6B21C01D-E62F-4395-A1C9-5DA55B74435C}" sibTransId="{2CBE9B1E-32FD-4C65-91E6-0C9FC4A4ADD4}"/>
    <dgm:cxn modelId="{131FCDDD-C740-4C53-B802-2D9F400E958E}" srcId="{85B5B902-7A2A-4F96-BFE9-4D7D6E804248}" destId="{BF796885-54E7-4361-A114-E594A9762380}" srcOrd="0" destOrd="0" parTransId="{4C53ABB8-8559-43A2-B152-EE12F68CF613}" sibTransId="{D63096A4-B848-4D7D-BDD2-60A5FABB0C93}"/>
    <dgm:cxn modelId="{0CD606BF-D1B7-4CC9-9F9E-F996BBFF50B4}" type="presParOf" srcId="{7AFC725A-0F8A-49FB-8E32-3CA2AF850236}" destId="{DCBFDCF3-6FCF-451E-88ED-B2A9C01CF78D}" srcOrd="0" destOrd="0" presId="urn:microsoft.com/office/officeart/2005/8/layout/vProcess5"/>
    <dgm:cxn modelId="{EF42F21C-DDE8-4D65-A958-0529A885D9FE}" type="presParOf" srcId="{7AFC725A-0F8A-49FB-8E32-3CA2AF850236}" destId="{6D5067EE-D181-4340-ADEE-8C986AE6FEBD}" srcOrd="1" destOrd="0" presId="urn:microsoft.com/office/officeart/2005/8/layout/vProcess5"/>
    <dgm:cxn modelId="{9509F664-A079-431E-80C7-E606DCECA36E}" type="presParOf" srcId="{7AFC725A-0F8A-49FB-8E32-3CA2AF850236}" destId="{A436A619-02C1-49BA-A829-62653A191D6E}" srcOrd="2" destOrd="0" presId="urn:microsoft.com/office/officeart/2005/8/layout/vProcess5"/>
    <dgm:cxn modelId="{0F66DA6C-4DF2-4E80-A6EC-ACD296E22F85}" type="presParOf" srcId="{7AFC725A-0F8A-49FB-8E32-3CA2AF850236}" destId="{9103314A-1ED5-44FF-B331-DC39F8119A52}" srcOrd="3" destOrd="0" presId="urn:microsoft.com/office/officeart/2005/8/layout/vProcess5"/>
    <dgm:cxn modelId="{43A14D56-0222-4686-8199-E5D158FBCDA4}" type="presParOf" srcId="{7AFC725A-0F8A-49FB-8E32-3CA2AF850236}" destId="{F0904F89-C39C-4444-B9A9-5A56E19A4DAA}" srcOrd="4" destOrd="0" presId="urn:microsoft.com/office/officeart/2005/8/layout/vProcess5"/>
    <dgm:cxn modelId="{D5D86D8F-7AE2-400D-AD52-DDB9BBE8DF4F}" type="presParOf" srcId="{7AFC725A-0F8A-49FB-8E32-3CA2AF850236}" destId="{0B864DB8-E54A-40B3-941C-72D93BD8FD64}" srcOrd="5" destOrd="0" presId="urn:microsoft.com/office/officeart/2005/8/layout/vProcess5"/>
    <dgm:cxn modelId="{D588C79D-0EF2-48B5-AEA4-4CCEED10A1BC}" type="presParOf" srcId="{7AFC725A-0F8A-49FB-8E32-3CA2AF850236}" destId="{7F71A31F-4EBD-4F14-9C44-55CFF0E1DC5B}" srcOrd="6" destOrd="0" presId="urn:microsoft.com/office/officeart/2005/8/layout/vProcess5"/>
    <dgm:cxn modelId="{A1866F6A-1D6F-4E56-9A8C-DFEB5DC47CE0}" type="presParOf" srcId="{7AFC725A-0F8A-49FB-8E32-3CA2AF850236}" destId="{7A85A3D1-AD94-497E-AB39-CC2D8467E535}" srcOrd="7" destOrd="0" presId="urn:microsoft.com/office/officeart/2005/8/layout/vProcess5"/>
    <dgm:cxn modelId="{1B32DEA3-6CAA-40F2-9CC8-12F2A0E36861}" type="presParOf" srcId="{7AFC725A-0F8A-49FB-8E32-3CA2AF850236}" destId="{4304C91F-1ACB-4DEA-B7B7-28C6206A8BA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8E55A8-C441-4A57-AA25-581FF3DFE693}" type="doc">
      <dgm:prSet loTypeId="urn:microsoft.com/office/officeart/2005/8/layout/vProcess5" loCatId="process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1B4A22D1-4F14-4DDE-BC47-FA5107EBA683}">
      <dgm:prSet custT="1"/>
      <dgm:spPr/>
      <dgm:t>
        <a:bodyPr/>
        <a:lstStyle/>
        <a:p>
          <a:pPr algn="l" rtl="0"/>
          <a:r>
            <a:rPr lang="en-US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optimum composition of </a:t>
          </a:r>
          <a:r>
            <a:rPr lang="en-US" sz="2400" dirty="0" err="1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rPETF</a:t>
          </a:r>
          <a:r>
            <a:rPr lang="en-US" sz="2400" b="0" dirty="0" err="1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s</a:t>
          </a:r>
          <a:r>
            <a:rPr lang="en-US" sz="2400" b="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 in Composite of r-PP/</a:t>
          </a:r>
          <a:r>
            <a:rPr lang="en-US" sz="2400" b="0" dirty="0" err="1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rPETFs</a:t>
          </a:r>
          <a:r>
            <a:rPr lang="en-US" sz="2400" b="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 is 10%, at </a:t>
          </a:r>
          <a:r>
            <a:rPr lang="en-US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temperature of 220 (</a:t>
          </a:r>
          <a:r>
            <a:rPr lang="en-IE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˚C) </a:t>
          </a:r>
          <a:endParaRPr lang="ar-SA" sz="24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gm:t>
    </dgm:pt>
    <dgm:pt modelId="{84F79771-B67E-4ABC-B9C2-363587BDE51D}" type="parTrans" cxnId="{0D613DF6-36AE-495E-8F0B-F97604CDE726}">
      <dgm:prSet/>
      <dgm:spPr/>
      <dgm:t>
        <a:bodyPr/>
        <a:lstStyle/>
        <a:p>
          <a:pPr rtl="1"/>
          <a:endParaRPr lang="ar-SA"/>
        </a:p>
      </dgm:t>
    </dgm:pt>
    <dgm:pt modelId="{E2586A6E-7473-4475-A8EB-3354C264F2EF}" type="sibTrans" cxnId="{0D613DF6-36AE-495E-8F0B-F97604CDE726}">
      <dgm:prSet/>
      <dgm:spPr/>
      <dgm:t>
        <a:bodyPr/>
        <a:lstStyle/>
        <a:p>
          <a:pPr rtl="1"/>
          <a:endParaRPr lang="ar-SA"/>
        </a:p>
      </dgm:t>
    </dgm:pt>
    <dgm:pt modelId="{81C4ABE0-FD04-402D-A024-E3D8229FF74A}">
      <dgm:prSet custT="1"/>
      <dgm:spPr/>
      <dgm:t>
        <a:bodyPr/>
        <a:lstStyle/>
        <a:p>
          <a:pPr algn="l" rtl="0"/>
          <a:r>
            <a:rPr lang="en-US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optimum processing temperature  for r-PP/GF (E-class mat) composite is 280 (</a:t>
          </a:r>
          <a:r>
            <a:rPr lang="en-IE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˚C)</a:t>
          </a:r>
          <a:endParaRPr lang="ar-SA" sz="24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gm:t>
    </dgm:pt>
    <dgm:pt modelId="{8099764E-7D90-45D3-91D4-FEFB31734DBD}" type="parTrans" cxnId="{17728373-9DF8-4BB1-954C-97243D82BBFC}">
      <dgm:prSet/>
      <dgm:spPr/>
      <dgm:t>
        <a:bodyPr/>
        <a:lstStyle/>
        <a:p>
          <a:pPr rtl="1"/>
          <a:endParaRPr lang="ar-SA"/>
        </a:p>
      </dgm:t>
    </dgm:pt>
    <dgm:pt modelId="{627AA97A-BC2A-47A7-A52F-1ECEC7C88F62}" type="sibTrans" cxnId="{17728373-9DF8-4BB1-954C-97243D82BBFC}">
      <dgm:prSet/>
      <dgm:spPr/>
      <dgm:t>
        <a:bodyPr/>
        <a:lstStyle/>
        <a:p>
          <a:pPr rtl="1"/>
          <a:endParaRPr lang="ar-SA"/>
        </a:p>
      </dgm:t>
    </dgm:pt>
    <dgm:pt modelId="{6627A270-EAC0-48FF-AF05-AA2248C02F77}">
      <dgm:prSet custT="1"/>
      <dgm:spPr/>
      <dgm:t>
        <a:bodyPr/>
        <a:lstStyle/>
        <a:p>
          <a:pPr algn="l" rtl="0"/>
          <a:r>
            <a:rPr lang="en-US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 optimum compositions of rPETFs and short GF where 4% and 10% respectively in rPETFs and GF/r-PP composite at processing temperature 220 (</a:t>
          </a:r>
          <a:r>
            <a:rPr lang="en-IE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˚C)</a:t>
          </a:r>
          <a:r>
            <a:rPr lang="en-US" sz="24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. </a:t>
          </a:r>
          <a:endParaRPr lang="ar-SA" sz="24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gm:t>
    </dgm:pt>
    <dgm:pt modelId="{16AE71A0-9CC1-4336-BCB2-1082C40E6D13}" type="parTrans" cxnId="{7A0F8B51-6F1E-4A42-9517-F57FA53EDF09}">
      <dgm:prSet/>
      <dgm:spPr/>
      <dgm:t>
        <a:bodyPr/>
        <a:lstStyle/>
        <a:p>
          <a:pPr rtl="1"/>
          <a:endParaRPr lang="ar-SA"/>
        </a:p>
      </dgm:t>
    </dgm:pt>
    <dgm:pt modelId="{ED6669B4-8B84-48A9-BC24-9F0CD2EAA455}" type="sibTrans" cxnId="{7A0F8B51-6F1E-4A42-9517-F57FA53EDF09}">
      <dgm:prSet/>
      <dgm:spPr/>
      <dgm:t>
        <a:bodyPr/>
        <a:lstStyle/>
        <a:p>
          <a:pPr rtl="1"/>
          <a:endParaRPr lang="ar-SA"/>
        </a:p>
      </dgm:t>
    </dgm:pt>
    <dgm:pt modelId="{6ABE6DF7-534B-456A-B267-2FBA82436C7A}" type="pres">
      <dgm:prSet presAssocID="{038E55A8-C441-4A57-AA25-581FF3DFE693}" presName="outerComposite" presStyleCnt="0">
        <dgm:presLayoutVars>
          <dgm:chMax val="5"/>
          <dgm:dir val="rev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8E67165-E0E8-49C4-811F-A98A99141C4C}" type="pres">
      <dgm:prSet presAssocID="{038E55A8-C441-4A57-AA25-581FF3DFE693}" presName="dummyMaxCanvas" presStyleCnt="0">
        <dgm:presLayoutVars/>
      </dgm:prSet>
      <dgm:spPr/>
      <dgm:t>
        <a:bodyPr/>
        <a:lstStyle/>
        <a:p>
          <a:pPr rtl="1"/>
          <a:endParaRPr lang="ar-SA"/>
        </a:p>
      </dgm:t>
    </dgm:pt>
    <dgm:pt modelId="{02B6A353-69D2-480B-8A7C-5E7239FBE8C9}" type="pres">
      <dgm:prSet presAssocID="{038E55A8-C441-4A57-AA25-581FF3DFE693}" presName="ThreeNodes_1" presStyleLbl="node1" presStyleIdx="0" presStyleCnt="3" custScaleX="73612" custScaleY="81982" custLinFactNeighborX="12294" custLinFactNeighborY="-78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3247EB-C9BF-4F3D-9182-1C490694EED7}" type="pres">
      <dgm:prSet presAssocID="{038E55A8-C441-4A57-AA25-581FF3DFE693}" presName="ThreeNodes_2" presStyleLbl="node1" presStyleIdx="1" presStyleCnt="3" custScaleX="117647" custScaleY="86960" custLinFactNeighborX="-983" custLinFactNeighborY="-34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B8599C6-09B2-4E44-B49D-21C0ACA64EDF}" type="pres">
      <dgm:prSet presAssocID="{038E55A8-C441-4A57-AA25-581FF3DFE693}" presName="ThreeNodes_3" presStyleLbl="node1" presStyleIdx="2" presStyleCnt="3" custScaleX="102228" custScaleY="80844" custLinFactNeighborX="776" custLinFactNeighborY="97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DA52D6-1FD9-498D-9430-B3C439DAB30A}" type="pres">
      <dgm:prSet presAssocID="{038E55A8-C441-4A57-AA25-581FF3DFE693}" presName="ThreeConn_1-2" presStyleLbl="fgAccFollowNode1" presStyleIdx="0" presStyleCnt="2" custLinFactX="100000" custLinFactNeighborX="102058" custLinFactNeighborY="-282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262A2C-B338-4E7F-885A-F118780C1D6C}" type="pres">
      <dgm:prSet presAssocID="{038E55A8-C441-4A57-AA25-581FF3DFE693}" presName="ThreeConn_2-3" presStyleLbl="fgAccFollowNode1" presStyleIdx="1" presStyleCnt="2" custScaleY="100000" custLinFactX="18481" custLinFactNeighborX="100000" custLinFactNeighborY="143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6559E5-E312-49A6-91D2-8DB37969CEF1}" type="pres">
      <dgm:prSet presAssocID="{038E55A8-C441-4A57-AA25-581FF3DFE69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9E1372-322D-4D82-A549-78AAFFE5D73E}" type="pres">
      <dgm:prSet presAssocID="{038E55A8-C441-4A57-AA25-581FF3DFE69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A04A09-D5A4-4C81-B728-14C2640D3D6D}" type="pres">
      <dgm:prSet presAssocID="{038E55A8-C441-4A57-AA25-581FF3DFE69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4EA5B5D-BB5F-44A8-92B8-D79050A3807B}" type="presOf" srcId="{6627A270-EAC0-48FF-AF05-AA2248C02F77}" destId="{663247EB-C9BF-4F3D-9182-1C490694EED7}" srcOrd="0" destOrd="0" presId="urn:microsoft.com/office/officeart/2005/8/layout/vProcess5"/>
    <dgm:cxn modelId="{88A341CE-6151-4411-9083-16FE3E916EA3}" type="presOf" srcId="{038E55A8-C441-4A57-AA25-581FF3DFE693}" destId="{6ABE6DF7-534B-456A-B267-2FBA82436C7A}" srcOrd="0" destOrd="0" presId="urn:microsoft.com/office/officeart/2005/8/layout/vProcess5"/>
    <dgm:cxn modelId="{E777E602-619E-4005-986F-0CDED094422D}" type="presOf" srcId="{81C4ABE0-FD04-402D-A024-E3D8229FF74A}" destId="{CB8599C6-09B2-4E44-B49D-21C0ACA64EDF}" srcOrd="0" destOrd="0" presId="urn:microsoft.com/office/officeart/2005/8/layout/vProcess5"/>
    <dgm:cxn modelId="{990BF276-4CC0-4CF9-B411-034761447750}" type="presOf" srcId="{6627A270-EAC0-48FF-AF05-AA2248C02F77}" destId="{F99E1372-322D-4D82-A549-78AAFFE5D73E}" srcOrd="1" destOrd="0" presId="urn:microsoft.com/office/officeart/2005/8/layout/vProcess5"/>
    <dgm:cxn modelId="{8BB891CB-ACDF-4049-92C0-542B369B9205}" type="presOf" srcId="{E2586A6E-7473-4475-A8EB-3354C264F2EF}" destId="{96DA52D6-1FD9-498D-9430-B3C439DAB30A}" srcOrd="0" destOrd="0" presId="urn:microsoft.com/office/officeart/2005/8/layout/vProcess5"/>
    <dgm:cxn modelId="{17728373-9DF8-4BB1-954C-97243D82BBFC}" srcId="{038E55A8-C441-4A57-AA25-581FF3DFE693}" destId="{81C4ABE0-FD04-402D-A024-E3D8229FF74A}" srcOrd="2" destOrd="0" parTransId="{8099764E-7D90-45D3-91D4-FEFB31734DBD}" sibTransId="{627AA97A-BC2A-47A7-A52F-1ECEC7C88F62}"/>
    <dgm:cxn modelId="{863BECAC-B92F-4DBF-8A11-202D13248C46}" type="presOf" srcId="{1B4A22D1-4F14-4DDE-BC47-FA5107EBA683}" destId="{376559E5-E312-49A6-91D2-8DB37969CEF1}" srcOrd="1" destOrd="0" presId="urn:microsoft.com/office/officeart/2005/8/layout/vProcess5"/>
    <dgm:cxn modelId="{0D613DF6-36AE-495E-8F0B-F97604CDE726}" srcId="{038E55A8-C441-4A57-AA25-581FF3DFE693}" destId="{1B4A22D1-4F14-4DDE-BC47-FA5107EBA683}" srcOrd="0" destOrd="0" parTransId="{84F79771-B67E-4ABC-B9C2-363587BDE51D}" sibTransId="{E2586A6E-7473-4475-A8EB-3354C264F2EF}"/>
    <dgm:cxn modelId="{25ADAEB2-70A4-40BB-91B2-820FCB2D8781}" type="presOf" srcId="{1B4A22D1-4F14-4DDE-BC47-FA5107EBA683}" destId="{02B6A353-69D2-480B-8A7C-5E7239FBE8C9}" srcOrd="0" destOrd="0" presId="urn:microsoft.com/office/officeart/2005/8/layout/vProcess5"/>
    <dgm:cxn modelId="{8BB5ACA2-5A8E-4C6D-BB82-9394408DD7A2}" type="presOf" srcId="{ED6669B4-8B84-48A9-BC24-9F0CD2EAA455}" destId="{0C262A2C-B338-4E7F-885A-F118780C1D6C}" srcOrd="0" destOrd="0" presId="urn:microsoft.com/office/officeart/2005/8/layout/vProcess5"/>
    <dgm:cxn modelId="{7A0F8B51-6F1E-4A42-9517-F57FA53EDF09}" srcId="{038E55A8-C441-4A57-AA25-581FF3DFE693}" destId="{6627A270-EAC0-48FF-AF05-AA2248C02F77}" srcOrd="1" destOrd="0" parTransId="{16AE71A0-9CC1-4336-BCB2-1082C40E6D13}" sibTransId="{ED6669B4-8B84-48A9-BC24-9F0CD2EAA455}"/>
    <dgm:cxn modelId="{F49093E5-9C86-4359-90FC-FBC0979CF857}" type="presOf" srcId="{81C4ABE0-FD04-402D-A024-E3D8229FF74A}" destId="{DDA04A09-D5A4-4C81-B728-14C2640D3D6D}" srcOrd="1" destOrd="0" presId="urn:microsoft.com/office/officeart/2005/8/layout/vProcess5"/>
    <dgm:cxn modelId="{60E48A47-A1FF-48B0-9749-FA6A51179C16}" type="presParOf" srcId="{6ABE6DF7-534B-456A-B267-2FBA82436C7A}" destId="{88E67165-E0E8-49C4-811F-A98A99141C4C}" srcOrd="0" destOrd="0" presId="urn:microsoft.com/office/officeart/2005/8/layout/vProcess5"/>
    <dgm:cxn modelId="{0FB81C27-00E2-4EE3-B353-BF90C0722FFE}" type="presParOf" srcId="{6ABE6DF7-534B-456A-B267-2FBA82436C7A}" destId="{02B6A353-69D2-480B-8A7C-5E7239FBE8C9}" srcOrd="1" destOrd="0" presId="urn:microsoft.com/office/officeart/2005/8/layout/vProcess5"/>
    <dgm:cxn modelId="{20B7CE5B-3F3D-403D-8360-F64B7A41860F}" type="presParOf" srcId="{6ABE6DF7-534B-456A-B267-2FBA82436C7A}" destId="{663247EB-C9BF-4F3D-9182-1C490694EED7}" srcOrd="2" destOrd="0" presId="urn:microsoft.com/office/officeart/2005/8/layout/vProcess5"/>
    <dgm:cxn modelId="{B9EDABAD-8EFD-4A98-834B-3C5EC5D6D791}" type="presParOf" srcId="{6ABE6DF7-534B-456A-B267-2FBA82436C7A}" destId="{CB8599C6-09B2-4E44-B49D-21C0ACA64EDF}" srcOrd="3" destOrd="0" presId="urn:microsoft.com/office/officeart/2005/8/layout/vProcess5"/>
    <dgm:cxn modelId="{7428CD90-2F40-4D47-8667-22F73061C1A4}" type="presParOf" srcId="{6ABE6DF7-534B-456A-B267-2FBA82436C7A}" destId="{96DA52D6-1FD9-498D-9430-B3C439DAB30A}" srcOrd="4" destOrd="0" presId="urn:microsoft.com/office/officeart/2005/8/layout/vProcess5"/>
    <dgm:cxn modelId="{CB30F086-2BBD-42C9-9856-4D8BD3A90D94}" type="presParOf" srcId="{6ABE6DF7-534B-456A-B267-2FBA82436C7A}" destId="{0C262A2C-B338-4E7F-885A-F118780C1D6C}" srcOrd="5" destOrd="0" presId="urn:microsoft.com/office/officeart/2005/8/layout/vProcess5"/>
    <dgm:cxn modelId="{640A5D4F-C615-427A-B939-F133D924B31D}" type="presParOf" srcId="{6ABE6DF7-534B-456A-B267-2FBA82436C7A}" destId="{376559E5-E312-49A6-91D2-8DB37969CEF1}" srcOrd="6" destOrd="0" presId="urn:microsoft.com/office/officeart/2005/8/layout/vProcess5"/>
    <dgm:cxn modelId="{331BAE68-4608-456C-90A1-6E255DDC541C}" type="presParOf" srcId="{6ABE6DF7-534B-456A-B267-2FBA82436C7A}" destId="{F99E1372-322D-4D82-A549-78AAFFE5D73E}" srcOrd="7" destOrd="0" presId="urn:microsoft.com/office/officeart/2005/8/layout/vProcess5"/>
    <dgm:cxn modelId="{B56D2AF3-8E74-43C6-9724-1E10530D98E0}" type="presParOf" srcId="{6ABE6DF7-534B-456A-B267-2FBA82436C7A}" destId="{DDA04A09-D5A4-4C81-B728-14C2640D3D6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72D319-056A-4359-B3A7-3C5003071F5F}" type="doc">
      <dgm:prSet loTypeId="urn:microsoft.com/office/officeart/2005/8/layout/chevron2" loCatId="list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CB48876C-2F1F-47D9-A3AE-321054D608EF}">
      <dgm:prSet phldrT="[نص]" custT="1"/>
      <dgm:spPr/>
      <dgm:t>
        <a:bodyPr/>
        <a:lstStyle/>
        <a:p>
          <a:pPr rtl="1"/>
          <a:r>
            <a:rPr lang="en-US" sz="2000" dirty="0" smtClean="0">
              <a:cs typeface="+mj-cs"/>
            </a:rPr>
            <a:t>1</a:t>
          </a:r>
          <a:endParaRPr lang="ar-SA" sz="2000" dirty="0">
            <a:cs typeface="+mj-cs"/>
          </a:endParaRPr>
        </a:p>
      </dgm:t>
    </dgm:pt>
    <dgm:pt modelId="{58544DA4-E9F5-4ED2-BE63-07BEB4105843}" type="parTrans" cxnId="{FE7F261D-3C31-4240-8AD1-750A61CE7575}">
      <dgm:prSet/>
      <dgm:spPr/>
      <dgm:t>
        <a:bodyPr/>
        <a:lstStyle/>
        <a:p>
          <a:pPr rtl="1"/>
          <a:endParaRPr lang="ar-SA"/>
        </a:p>
      </dgm:t>
    </dgm:pt>
    <dgm:pt modelId="{42388257-7E8A-48B0-B69B-79FD6E57948D}" type="sibTrans" cxnId="{FE7F261D-3C31-4240-8AD1-750A61CE7575}">
      <dgm:prSet/>
      <dgm:spPr/>
      <dgm:t>
        <a:bodyPr/>
        <a:lstStyle/>
        <a:p>
          <a:pPr rtl="1"/>
          <a:endParaRPr lang="ar-SA"/>
        </a:p>
      </dgm:t>
    </dgm:pt>
    <dgm:pt modelId="{59FE7605-5F5A-47B8-A618-D0BB865B7D37}">
      <dgm:prSet phldrT="[نص]" custT="1"/>
      <dgm:spPr/>
      <dgm:t>
        <a:bodyPr/>
        <a:lstStyle/>
        <a:p>
          <a:pPr rtl="1"/>
          <a:r>
            <a:rPr lang="en-US" sz="2000" dirty="0" smtClean="0">
              <a:cs typeface="+mj-cs"/>
            </a:rPr>
            <a:t>2</a:t>
          </a:r>
          <a:endParaRPr lang="ar-SA" sz="2000" dirty="0">
            <a:cs typeface="+mj-cs"/>
          </a:endParaRPr>
        </a:p>
      </dgm:t>
    </dgm:pt>
    <dgm:pt modelId="{1B7119CA-78DC-4B34-BB92-D661641AA083}" type="parTrans" cxnId="{3DBA2A2E-A79E-4B7F-9FDC-FDE78328DF1D}">
      <dgm:prSet/>
      <dgm:spPr/>
      <dgm:t>
        <a:bodyPr/>
        <a:lstStyle/>
        <a:p>
          <a:pPr rtl="1"/>
          <a:endParaRPr lang="ar-SA"/>
        </a:p>
      </dgm:t>
    </dgm:pt>
    <dgm:pt modelId="{4C58385A-2209-4AD3-898A-7ADB71F1E69F}" type="sibTrans" cxnId="{3DBA2A2E-A79E-4B7F-9FDC-FDE78328DF1D}">
      <dgm:prSet/>
      <dgm:spPr/>
      <dgm:t>
        <a:bodyPr/>
        <a:lstStyle/>
        <a:p>
          <a:pPr rtl="1"/>
          <a:endParaRPr lang="ar-SA"/>
        </a:p>
      </dgm:t>
    </dgm:pt>
    <dgm:pt modelId="{419318C4-E257-43F6-911B-0B88A324FC86}">
      <dgm:prSet phldrT="[نص]" custT="1"/>
      <dgm:spPr/>
      <dgm:t>
        <a:bodyPr/>
        <a:lstStyle/>
        <a:p>
          <a:pPr algn="l" rtl="0"/>
          <a:r>
            <a:rPr lang="en-US" sz="2200" b="0" dirty="0" smtClean="0">
              <a:latin typeface="Constantia" pitchFamily="18" charset="0"/>
              <a:cs typeface="+mj-cs"/>
            </a:rPr>
            <a:t>Polypropylene (PP) and Recycled poly ethylene </a:t>
          </a:r>
          <a:r>
            <a:rPr lang="en-US" sz="2200" b="0" dirty="0" err="1" smtClean="0">
              <a:latin typeface="Constantia" pitchFamily="18" charset="0"/>
              <a:cs typeface="+mj-cs"/>
            </a:rPr>
            <a:t>terephthalate</a:t>
          </a:r>
          <a:r>
            <a:rPr lang="en-US" sz="2200" b="0" dirty="0" smtClean="0">
              <a:latin typeface="Constantia" pitchFamily="18" charset="0"/>
              <a:cs typeface="+mj-cs"/>
            </a:rPr>
            <a:t> fibers (</a:t>
          </a:r>
          <a:r>
            <a:rPr lang="en-US" sz="2200" b="0" dirty="0" err="1" smtClean="0">
              <a:latin typeface="Constantia" pitchFamily="18" charset="0"/>
              <a:cs typeface="+mj-cs"/>
            </a:rPr>
            <a:t>rPETF</a:t>
          </a:r>
          <a:r>
            <a:rPr lang="en-US" sz="2200" b="0" dirty="0" smtClean="0">
              <a:latin typeface="Constantia" pitchFamily="18" charset="0"/>
              <a:cs typeface="+mj-cs"/>
            </a:rPr>
            <a:t>) composite at different temperature</a:t>
          </a:r>
          <a:r>
            <a:rPr lang="en-US" sz="2000" b="0" dirty="0" smtClean="0">
              <a:latin typeface="Constantia" pitchFamily="18" charset="0"/>
              <a:cs typeface="+mj-cs"/>
            </a:rPr>
            <a:t>.</a:t>
          </a:r>
          <a:endParaRPr lang="ar-SA" sz="2000" b="0" dirty="0" smtClean="0">
            <a:latin typeface="Constantia" pitchFamily="18" charset="0"/>
            <a:cs typeface="+mj-cs"/>
          </a:endParaRPr>
        </a:p>
      </dgm:t>
    </dgm:pt>
    <dgm:pt modelId="{C777EE0C-DB2B-4ECA-89A4-AA859516B08A}" type="parTrans" cxnId="{29D50CF6-D0B6-49C6-B837-DF5054120654}">
      <dgm:prSet/>
      <dgm:spPr/>
      <dgm:t>
        <a:bodyPr/>
        <a:lstStyle/>
        <a:p>
          <a:pPr rtl="1"/>
          <a:endParaRPr lang="ar-SA"/>
        </a:p>
      </dgm:t>
    </dgm:pt>
    <dgm:pt modelId="{C373471E-6EF1-4BE6-8924-37ED0824128F}" type="sibTrans" cxnId="{29D50CF6-D0B6-49C6-B837-DF5054120654}">
      <dgm:prSet/>
      <dgm:spPr/>
      <dgm:t>
        <a:bodyPr/>
        <a:lstStyle/>
        <a:p>
          <a:pPr rtl="1"/>
          <a:endParaRPr lang="ar-SA"/>
        </a:p>
      </dgm:t>
    </dgm:pt>
    <dgm:pt modelId="{97062770-F4CD-45C9-B39B-11F9F4471CB1}">
      <dgm:prSet phldrT="[نص]" custT="1"/>
      <dgm:spPr/>
      <dgm:t>
        <a:bodyPr/>
        <a:lstStyle/>
        <a:p>
          <a:pPr rtl="1"/>
          <a:r>
            <a:rPr lang="en-US" sz="2000" dirty="0" smtClean="0">
              <a:cs typeface="+mj-cs"/>
            </a:rPr>
            <a:t>5</a:t>
          </a:r>
          <a:endParaRPr lang="ar-SA" sz="2000" dirty="0">
            <a:cs typeface="+mj-cs"/>
          </a:endParaRPr>
        </a:p>
      </dgm:t>
    </dgm:pt>
    <dgm:pt modelId="{CCA58102-00C1-404D-97DC-0EC2824F603A}" type="parTrans" cxnId="{E9A38BBF-FDEF-4B3A-9AB4-61B2EA3D45D7}">
      <dgm:prSet/>
      <dgm:spPr/>
      <dgm:t>
        <a:bodyPr/>
        <a:lstStyle/>
        <a:p>
          <a:pPr rtl="1"/>
          <a:endParaRPr lang="ar-SA"/>
        </a:p>
      </dgm:t>
    </dgm:pt>
    <dgm:pt modelId="{31D0BDC0-C714-48FF-A498-1047A6C81CC0}" type="sibTrans" cxnId="{E9A38BBF-FDEF-4B3A-9AB4-61B2EA3D45D7}">
      <dgm:prSet/>
      <dgm:spPr/>
      <dgm:t>
        <a:bodyPr/>
        <a:lstStyle/>
        <a:p>
          <a:pPr rtl="1"/>
          <a:endParaRPr lang="ar-SA"/>
        </a:p>
      </dgm:t>
    </dgm:pt>
    <dgm:pt modelId="{D9A5C74D-09EA-4034-8EA7-4A9F79ECB424}">
      <dgm:prSet phldrT="[نص]" custT="1"/>
      <dgm:spPr/>
      <dgm:t>
        <a:bodyPr/>
        <a:lstStyle/>
        <a:p>
          <a:pPr algn="l" rtl="0"/>
          <a:r>
            <a:rPr lang="en-IE" sz="2400" b="0" dirty="0" smtClean="0">
              <a:latin typeface="Constantia" pitchFamily="18" charset="0"/>
              <a:cs typeface="+mj-cs"/>
            </a:rPr>
            <a:t>Glass fibre (mat) and Polypropylene composite at different temperature. </a:t>
          </a:r>
          <a:endParaRPr lang="ar-SA" sz="2400" b="0" dirty="0">
            <a:latin typeface="Constantia" pitchFamily="18" charset="0"/>
            <a:cs typeface="+mj-cs"/>
          </a:endParaRPr>
        </a:p>
      </dgm:t>
    </dgm:pt>
    <dgm:pt modelId="{533F622B-2E45-4670-B5D8-644BA9C6AFEC}" type="parTrans" cxnId="{B5E94316-27B8-4CAF-BA12-4FF7C676013E}">
      <dgm:prSet/>
      <dgm:spPr/>
      <dgm:t>
        <a:bodyPr/>
        <a:lstStyle/>
        <a:p>
          <a:pPr rtl="1"/>
          <a:endParaRPr lang="ar-SA"/>
        </a:p>
      </dgm:t>
    </dgm:pt>
    <dgm:pt modelId="{D844BB12-33C1-4160-9F7B-DF7754200DFB}" type="sibTrans" cxnId="{B5E94316-27B8-4CAF-BA12-4FF7C676013E}">
      <dgm:prSet/>
      <dgm:spPr/>
      <dgm:t>
        <a:bodyPr/>
        <a:lstStyle/>
        <a:p>
          <a:pPr rtl="1"/>
          <a:endParaRPr lang="ar-SA"/>
        </a:p>
      </dgm:t>
    </dgm:pt>
    <dgm:pt modelId="{97C7B5CC-BBE2-460A-8BF8-BCDD59B7BF9B}">
      <dgm:prSet phldrT="[نص]" custT="1"/>
      <dgm:spPr/>
      <dgm:t>
        <a:bodyPr/>
        <a:lstStyle/>
        <a:p>
          <a:pPr rtl="0"/>
          <a:r>
            <a:rPr lang="en-US" sz="2400" b="0" dirty="0" smtClean="0">
              <a:latin typeface="Constantia" pitchFamily="18" charset="0"/>
              <a:cs typeface="+mj-cs"/>
            </a:rPr>
            <a:t>Polypropylene and glass fiber composite at different composition</a:t>
          </a:r>
          <a:endParaRPr lang="ar-SA" sz="2400" b="0" dirty="0" smtClean="0">
            <a:latin typeface="Constantia" pitchFamily="18" charset="0"/>
            <a:cs typeface="+mj-cs"/>
          </a:endParaRPr>
        </a:p>
      </dgm:t>
    </dgm:pt>
    <dgm:pt modelId="{C95CF088-7CA3-456F-A314-A7E1A05E329F}" type="sibTrans" cxnId="{EC2C41D6-DA0C-4E5C-991E-D911C6233B11}">
      <dgm:prSet/>
      <dgm:spPr/>
      <dgm:t>
        <a:bodyPr/>
        <a:lstStyle/>
        <a:p>
          <a:pPr rtl="1"/>
          <a:endParaRPr lang="ar-SA"/>
        </a:p>
      </dgm:t>
    </dgm:pt>
    <dgm:pt modelId="{865BCA01-1AC4-4D0F-961A-B511C0821745}" type="parTrans" cxnId="{EC2C41D6-DA0C-4E5C-991E-D911C6233B11}">
      <dgm:prSet/>
      <dgm:spPr/>
      <dgm:t>
        <a:bodyPr/>
        <a:lstStyle/>
        <a:p>
          <a:pPr rtl="1"/>
          <a:endParaRPr lang="ar-SA"/>
        </a:p>
      </dgm:t>
    </dgm:pt>
    <dgm:pt modelId="{E0AE26A0-ED81-4494-9284-9AD504EE3B6D}">
      <dgm:prSet phldrT="[نص]" custT="1"/>
      <dgm:spPr/>
      <dgm:t>
        <a:bodyPr/>
        <a:lstStyle/>
        <a:p>
          <a:pPr rtl="1"/>
          <a:r>
            <a:rPr lang="en-US" sz="2000" dirty="0" smtClean="0">
              <a:cs typeface="+mj-cs"/>
            </a:rPr>
            <a:t>4</a:t>
          </a:r>
          <a:endParaRPr lang="ar-SA" sz="2000" dirty="0">
            <a:cs typeface="+mj-cs"/>
          </a:endParaRPr>
        </a:p>
      </dgm:t>
    </dgm:pt>
    <dgm:pt modelId="{48D7892D-605F-44A1-8FBE-EAD4E53CCE6C}" type="parTrans" cxnId="{64897925-EA66-4077-B36B-6C4639357E45}">
      <dgm:prSet/>
      <dgm:spPr/>
      <dgm:t>
        <a:bodyPr/>
        <a:lstStyle/>
        <a:p>
          <a:pPr rtl="1"/>
          <a:endParaRPr lang="ar-SA"/>
        </a:p>
      </dgm:t>
    </dgm:pt>
    <dgm:pt modelId="{423B3886-BA96-493C-85B4-A2FEC8E0C7E4}" type="sibTrans" cxnId="{64897925-EA66-4077-B36B-6C4639357E45}">
      <dgm:prSet/>
      <dgm:spPr/>
      <dgm:t>
        <a:bodyPr/>
        <a:lstStyle/>
        <a:p>
          <a:pPr rtl="1"/>
          <a:endParaRPr lang="ar-SA"/>
        </a:p>
      </dgm:t>
    </dgm:pt>
    <dgm:pt modelId="{C11415F0-0746-4191-875D-ABFE2AF562AE}">
      <dgm:prSet phldrT="[نص]" custT="1"/>
      <dgm:spPr/>
      <dgm:t>
        <a:bodyPr/>
        <a:lstStyle/>
        <a:p>
          <a:pPr rtl="1"/>
          <a:r>
            <a:rPr lang="en-US" sz="2000" dirty="0" smtClean="0">
              <a:cs typeface="+mj-cs"/>
            </a:rPr>
            <a:t>3</a:t>
          </a:r>
          <a:endParaRPr lang="ar-SA" sz="2000" dirty="0">
            <a:cs typeface="+mj-cs"/>
          </a:endParaRPr>
        </a:p>
      </dgm:t>
    </dgm:pt>
    <dgm:pt modelId="{A7675B73-5ECE-4E77-96BC-30140A55A263}" type="parTrans" cxnId="{D26E996C-9325-45C5-A39B-3C399D18B40C}">
      <dgm:prSet/>
      <dgm:spPr/>
      <dgm:t>
        <a:bodyPr/>
        <a:lstStyle/>
        <a:p>
          <a:pPr rtl="1"/>
          <a:endParaRPr lang="ar-SA"/>
        </a:p>
      </dgm:t>
    </dgm:pt>
    <dgm:pt modelId="{6D67EAB7-9F9B-49A1-9A04-44C2F834BCC0}" type="sibTrans" cxnId="{D26E996C-9325-45C5-A39B-3C399D18B40C}">
      <dgm:prSet/>
      <dgm:spPr/>
      <dgm:t>
        <a:bodyPr/>
        <a:lstStyle/>
        <a:p>
          <a:pPr rtl="1"/>
          <a:endParaRPr lang="ar-SA"/>
        </a:p>
      </dgm:t>
    </dgm:pt>
    <dgm:pt modelId="{AB83B9B5-42CE-4940-B004-B15B1A029B81}">
      <dgm:prSet phldrT="[نص]" custT="1"/>
      <dgm:spPr/>
      <dgm:t>
        <a:bodyPr/>
        <a:lstStyle/>
        <a:p>
          <a:pPr rtl="1"/>
          <a:r>
            <a:rPr lang="en-US" sz="2000" dirty="0" smtClean="0">
              <a:cs typeface="+mj-cs"/>
            </a:rPr>
            <a:t>6</a:t>
          </a:r>
          <a:endParaRPr lang="ar-SA" sz="2000" dirty="0">
            <a:cs typeface="+mj-cs"/>
          </a:endParaRPr>
        </a:p>
      </dgm:t>
    </dgm:pt>
    <dgm:pt modelId="{CAFCC2ED-4B3B-4AD8-9A61-F48C14E28C12}" type="parTrans" cxnId="{3DCE2892-CEE0-44D2-A458-9D3A3F98102B}">
      <dgm:prSet/>
      <dgm:spPr/>
      <dgm:t>
        <a:bodyPr/>
        <a:lstStyle/>
        <a:p>
          <a:pPr rtl="1"/>
          <a:endParaRPr lang="ar-SA"/>
        </a:p>
      </dgm:t>
    </dgm:pt>
    <dgm:pt modelId="{F8A054DA-C119-4765-BD9D-D52E4A043FCF}" type="sibTrans" cxnId="{3DCE2892-CEE0-44D2-A458-9D3A3F98102B}">
      <dgm:prSet/>
      <dgm:spPr/>
      <dgm:t>
        <a:bodyPr/>
        <a:lstStyle/>
        <a:p>
          <a:pPr rtl="1"/>
          <a:endParaRPr lang="ar-SA"/>
        </a:p>
      </dgm:t>
    </dgm:pt>
    <dgm:pt modelId="{58526283-A19B-4D58-9A77-D38087F7C47D}">
      <dgm:prSet custT="1"/>
      <dgm:spPr/>
      <dgm:t>
        <a:bodyPr/>
        <a:lstStyle/>
        <a:p>
          <a:pPr algn="l" rtl="0"/>
          <a:r>
            <a:rPr lang="en-US" sz="2400" b="0" dirty="0" smtClean="0">
              <a:latin typeface="Constantia" pitchFamily="18" charset="0"/>
              <a:cs typeface="+mj-cs"/>
            </a:rPr>
            <a:t>Three composite component (</a:t>
          </a:r>
          <a:r>
            <a:rPr lang="en-US" sz="2400" b="0" dirty="0" err="1" smtClean="0">
              <a:latin typeface="Constantia" pitchFamily="18" charset="0"/>
              <a:cs typeface="+mj-cs"/>
            </a:rPr>
            <a:t>rPETFs</a:t>
          </a:r>
          <a:r>
            <a:rPr lang="en-US" sz="2400" b="0" dirty="0" smtClean="0">
              <a:latin typeface="Constantia" pitchFamily="18" charset="0"/>
              <a:cs typeface="+mj-cs"/>
            </a:rPr>
            <a:t> and PP)/GF at different composition</a:t>
          </a:r>
          <a:endParaRPr lang="ar-SA" sz="2400" b="0" dirty="0" smtClean="0">
            <a:latin typeface="Constantia" pitchFamily="18" charset="0"/>
            <a:cs typeface="+mj-cs"/>
          </a:endParaRPr>
        </a:p>
      </dgm:t>
    </dgm:pt>
    <dgm:pt modelId="{F7D48B8C-678C-434F-B0B8-7DF10894494E}" type="parTrans" cxnId="{84C882DF-9773-4679-A91E-6CB52AD07843}">
      <dgm:prSet/>
      <dgm:spPr/>
      <dgm:t>
        <a:bodyPr/>
        <a:lstStyle/>
        <a:p>
          <a:pPr rtl="1"/>
          <a:endParaRPr lang="ar-SA"/>
        </a:p>
      </dgm:t>
    </dgm:pt>
    <dgm:pt modelId="{F2923931-B75F-422E-B119-07FB019F5482}" type="sibTrans" cxnId="{84C882DF-9773-4679-A91E-6CB52AD07843}">
      <dgm:prSet/>
      <dgm:spPr/>
      <dgm:t>
        <a:bodyPr/>
        <a:lstStyle/>
        <a:p>
          <a:pPr rtl="1"/>
          <a:endParaRPr lang="ar-SA"/>
        </a:p>
      </dgm:t>
    </dgm:pt>
    <dgm:pt modelId="{75D655C9-D6BA-4AA0-80D3-B25B1BFBA889}">
      <dgm:prSet custT="1"/>
      <dgm:spPr/>
      <dgm:t>
        <a:bodyPr/>
        <a:lstStyle/>
        <a:p>
          <a:pPr algn="l" rtl="0"/>
          <a:r>
            <a:rPr lang="en-US" sz="2200" b="0" dirty="0" smtClean="0">
              <a:latin typeface="Constantia" pitchFamily="18" charset="0"/>
              <a:cs typeface="+mj-cs"/>
            </a:rPr>
            <a:t>Polypropylene (PP) and Recycled polyethylene </a:t>
          </a:r>
          <a:r>
            <a:rPr lang="en-US" sz="2200" b="0" dirty="0" err="1" smtClean="0">
              <a:latin typeface="Constantia" pitchFamily="18" charset="0"/>
              <a:cs typeface="+mj-cs"/>
            </a:rPr>
            <a:t>teraphthalate</a:t>
          </a:r>
          <a:r>
            <a:rPr lang="en-US" sz="2200" b="0" dirty="0" smtClean="0">
              <a:latin typeface="Constantia" pitchFamily="18" charset="0"/>
              <a:cs typeface="+mj-cs"/>
            </a:rPr>
            <a:t> fibers (</a:t>
          </a:r>
          <a:r>
            <a:rPr lang="en-US" sz="2200" b="0" dirty="0" err="1" smtClean="0">
              <a:latin typeface="Constantia" pitchFamily="18" charset="0"/>
              <a:cs typeface="+mj-cs"/>
            </a:rPr>
            <a:t>rPETFs</a:t>
          </a:r>
          <a:r>
            <a:rPr lang="en-US" sz="2200" b="0" dirty="0" smtClean="0">
              <a:latin typeface="Constantia" pitchFamily="18" charset="0"/>
              <a:cs typeface="+mj-cs"/>
            </a:rPr>
            <a:t>) composite at different composition.</a:t>
          </a:r>
          <a:endParaRPr lang="ar-SA" sz="2200" b="0" dirty="0" smtClean="0">
            <a:latin typeface="Constantia" pitchFamily="18" charset="0"/>
            <a:cs typeface="+mj-cs"/>
          </a:endParaRPr>
        </a:p>
      </dgm:t>
    </dgm:pt>
    <dgm:pt modelId="{70132DE5-6003-494F-818D-F1F89844CF07}" type="parTrans" cxnId="{23F0A47D-6653-4EE4-9CD1-9568964D1E94}">
      <dgm:prSet/>
      <dgm:spPr/>
      <dgm:t>
        <a:bodyPr/>
        <a:lstStyle/>
        <a:p>
          <a:pPr rtl="1"/>
          <a:endParaRPr lang="ar-SA"/>
        </a:p>
      </dgm:t>
    </dgm:pt>
    <dgm:pt modelId="{B7AEE0EF-7B47-424C-98CA-A44742DBAC8A}" type="sibTrans" cxnId="{23F0A47D-6653-4EE4-9CD1-9568964D1E94}">
      <dgm:prSet/>
      <dgm:spPr/>
      <dgm:t>
        <a:bodyPr/>
        <a:lstStyle/>
        <a:p>
          <a:pPr rtl="1"/>
          <a:endParaRPr lang="ar-SA"/>
        </a:p>
      </dgm:t>
    </dgm:pt>
    <dgm:pt modelId="{30A3CC40-B3E6-41FD-AA79-48B10344C5C6}">
      <dgm:prSet custT="1"/>
      <dgm:spPr/>
      <dgm:t>
        <a:bodyPr/>
        <a:lstStyle/>
        <a:p>
          <a:pPr rtl="0"/>
          <a:r>
            <a:rPr lang="en-US" sz="2400" b="0" dirty="0" smtClean="0">
              <a:latin typeface="Constantia" pitchFamily="18" charset="0"/>
              <a:cs typeface="+mj-cs"/>
            </a:rPr>
            <a:t>Polypropylene and glass fiber composite at different temperature</a:t>
          </a:r>
          <a:endParaRPr lang="ar-SA" sz="2400" b="0" dirty="0" smtClean="0">
            <a:latin typeface="Constantia" pitchFamily="18" charset="0"/>
            <a:cs typeface="+mj-cs"/>
          </a:endParaRPr>
        </a:p>
      </dgm:t>
    </dgm:pt>
    <dgm:pt modelId="{0F41888C-6AB5-4F3F-A71F-D60B953CC88F}" type="parTrans" cxnId="{E05F4AB7-9B9B-41D9-A3B5-137A0062B7D4}">
      <dgm:prSet/>
      <dgm:spPr/>
      <dgm:t>
        <a:bodyPr/>
        <a:lstStyle/>
        <a:p>
          <a:pPr rtl="1"/>
          <a:endParaRPr lang="ar-SA"/>
        </a:p>
      </dgm:t>
    </dgm:pt>
    <dgm:pt modelId="{0ED56698-6A0D-46BB-B2CE-C1AC9518892E}" type="sibTrans" cxnId="{E05F4AB7-9B9B-41D9-A3B5-137A0062B7D4}">
      <dgm:prSet/>
      <dgm:spPr/>
      <dgm:t>
        <a:bodyPr/>
        <a:lstStyle/>
        <a:p>
          <a:pPr rtl="1"/>
          <a:endParaRPr lang="ar-SA"/>
        </a:p>
      </dgm:t>
    </dgm:pt>
    <dgm:pt modelId="{151464EA-A591-4A4E-9071-3045CD8B6747}" type="pres">
      <dgm:prSet presAssocID="{2E72D319-056A-4359-B3A7-3C5003071F5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45E7412-6D22-4846-823E-85FBAA20307C}" type="pres">
      <dgm:prSet presAssocID="{CB48876C-2F1F-47D9-A3AE-321054D608EF}" presName="composite" presStyleCnt="0"/>
      <dgm:spPr/>
      <dgm:t>
        <a:bodyPr/>
        <a:lstStyle/>
        <a:p>
          <a:endParaRPr lang="en-US"/>
        </a:p>
      </dgm:t>
    </dgm:pt>
    <dgm:pt modelId="{E28644F4-9E72-4044-B1F6-4C5E4B6069CF}" type="pres">
      <dgm:prSet presAssocID="{CB48876C-2F1F-47D9-A3AE-321054D608EF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2704B2-9A1F-48B9-BCBE-3ED6AD7E4953}" type="pres">
      <dgm:prSet presAssocID="{CB48876C-2F1F-47D9-A3AE-321054D608EF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97E1BD-7A08-4B0C-A337-EDC1E6774854}" type="pres">
      <dgm:prSet presAssocID="{42388257-7E8A-48B0-B69B-79FD6E57948D}" presName="sp" presStyleCnt="0"/>
      <dgm:spPr/>
      <dgm:t>
        <a:bodyPr/>
        <a:lstStyle/>
        <a:p>
          <a:endParaRPr lang="en-US"/>
        </a:p>
      </dgm:t>
    </dgm:pt>
    <dgm:pt modelId="{31B4D427-1BE5-4D3C-9091-57A8A75B6480}" type="pres">
      <dgm:prSet presAssocID="{59FE7605-5F5A-47B8-A618-D0BB865B7D37}" presName="composite" presStyleCnt="0"/>
      <dgm:spPr/>
      <dgm:t>
        <a:bodyPr/>
        <a:lstStyle/>
        <a:p>
          <a:endParaRPr lang="en-US"/>
        </a:p>
      </dgm:t>
    </dgm:pt>
    <dgm:pt modelId="{263ABB4F-B5D8-47E3-B5AE-FD4118F291FA}" type="pres">
      <dgm:prSet presAssocID="{59FE7605-5F5A-47B8-A618-D0BB865B7D37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31988D-8E4E-4DE5-8F68-44EC2270F18C}" type="pres">
      <dgm:prSet presAssocID="{59FE7605-5F5A-47B8-A618-D0BB865B7D37}" presName="descendantText" presStyleLbl="alignAcc1" presStyleIdx="1" presStyleCnt="6" custLinFactNeighborX="-284" custLinFactNeighborY="-484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DAA712-6BCB-496B-AB24-B17C0B1B96BA}" type="pres">
      <dgm:prSet presAssocID="{4C58385A-2209-4AD3-898A-7ADB71F1E69F}" presName="sp" presStyleCnt="0"/>
      <dgm:spPr/>
      <dgm:t>
        <a:bodyPr/>
        <a:lstStyle/>
        <a:p>
          <a:endParaRPr lang="en-US"/>
        </a:p>
      </dgm:t>
    </dgm:pt>
    <dgm:pt modelId="{0C3FCCA3-37E4-48D9-A746-230842B35075}" type="pres">
      <dgm:prSet presAssocID="{C11415F0-0746-4191-875D-ABFE2AF562AE}" presName="composite" presStyleCnt="0"/>
      <dgm:spPr/>
      <dgm:t>
        <a:bodyPr/>
        <a:lstStyle/>
        <a:p>
          <a:endParaRPr lang="en-US"/>
        </a:p>
      </dgm:t>
    </dgm:pt>
    <dgm:pt modelId="{A76F63C9-E541-40EB-96A2-97BF631A533D}" type="pres">
      <dgm:prSet presAssocID="{C11415F0-0746-4191-875D-ABFE2AF562AE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55B2BB-3FF7-4A31-9AC4-7B366E841D17}" type="pres">
      <dgm:prSet presAssocID="{C11415F0-0746-4191-875D-ABFE2AF562AE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CE06D8-DA09-4F9C-B9E1-98B9E2951C66}" type="pres">
      <dgm:prSet presAssocID="{6D67EAB7-9F9B-49A1-9A04-44C2F834BCC0}" presName="sp" presStyleCnt="0"/>
      <dgm:spPr/>
      <dgm:t>
        <a:bodyPr/>
        <a:lstStyle/>
        <a:p>
          <a:endParaRPr lang="en-US"/>
        </a:p>
      </dgm:t>
    </dgm:pt>
    <dgm:pt modelId="{7D7DC2E1-482D-4450-8152-0948E0DCE3EA}" type="pres">
      <dgm:prSet presAssocID="{E0AE26A0-ED81-4494-9284-9AD504EE3B6D}" presName="composite" presStyleCnt="0"/>
      <dgm:spPr/>
      <dgm:t>
        <a:bodyPr/>
        <a:lstStyle/>
        <a:p>
          <a:endParaRPr lang="en-US"/>
        </a:p>
      </dgm:t>
    </dgm:pt>
    <dgm:pt modelId="{D534800E-EF68-4A8D-B1F2-7403E37D4494}" type="pres">
      <dgm:prSet presAssocID="{E0AE26A0-ED81-4494-9284-9AD504EE3B6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EC118C-6E7A-4F6E-8DF1-DD710185885C}" type="pres">
      <dgm:prSet presAssocID="{E0AE26A0-ED81-4494-9284-9AD504EE3B6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4AE754-9561-4F51-B5C9-71A5B5D1BF1A}" type="pres">
      <dgm:prSet presAssocID="{423B3886-BA96-493C-85B4-A2FEC8E0C7E4}" presName="sp" presStyleCnt="0"/>
      <dgm:spPr/>
      <dgm:t>
        <a:bodyPr/>
        <a:lstStyle/>
        <a:p>
          <a:endParaRPr lang="en-US"/>
        </a:p>
      </dgm:t>
    </dgm:pt>
    <dgm:pt modelId="{FE262F46-3B72-4FDE-BD28-0A587B7152EB}" type="pres">
      <dgm:prSet presAssocID="{97062770-F4CD-45C9-B39B-11F9F4471CB1}" presName="composite" presStyleCnt="0"/>
      <dgm:spPr/>
      <dgm:t>
        <a:bodyPr/>
        <a:lstStyle/>
        <a:p>
          <a:endParaRPr lang="en-US"/>
        </a:p>
      </dgm:t>
    </dgm:pt>
    <dgm:pt modelId="{C9D3414F-34F6-4111-AFB2-EDFDB514E1A9}" type="pres">
      <dgm:prSet presAssocID="{97062770-F4CD-45C9-B39B-11F9F4471CB1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12B7E1-EA9D-434E-8B22-E2042F484C9B}" type="pres">
      <dgm:prSet presAssocID="{97062770-F4CD-45C9-B39B-11F9F4471CB1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D30919-53CC-4BDC-975B-287844C2182E}" type="pres">
      <dgm:prSet presAssocID="{31D0BDC0-C714-48FF-A498-1047A6C81CC0}" presName="sp" presStyleCnt="0"/>
      <dgm:spPr/>
      <dgm:t>
        <a:bodyPr/>
        <a:lstStyle/>
        <a:p>
          <a:endParaRPr lang="en-US"/>
        </a:p>
      </dgm:t>
    </dgm:pt>
    <dgm:pt modelId="{5D1162C9-7B05-47F9-9303-F3C138B2637C}" type="pres">
      <dgm:prSet presAssocID="{AB83B9B5-42CE-4940-B004-B15B1A029B81}" presName="composite" presStyleCnt="0"/>
      <dgm:spPr/>
      <dgm:t>
        <a:bodyPr/>
        <a:lstStyle/>
        <a:p>
          <a:endParaRPr lang="en-US"/>
        </a:p>
      </dgm:t>
    </dgm:pt>
    <dgm:pt modelId="{1F8BEF57-88C8-4881-B880-14C892530532}" type="pres">
      <dgm:prSet presAssocID="{AB83B9B5-42CE-4940-B004-B15B1A029B81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35D633-537A-4C05-8395-A5B5629E95A7}" type="pres">
      <dgm:prSet presAssocID="{AB83B9B5-42CE-4940-B004-B15B1A029B81}" presName="descendantText" presStyleLbl="alignAcc1" presStyleIdx="5" presStyleCnt="6" custLinFactNeighborX="315" custLinFactNeighborY="83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DCFD193-BAA3-491E-B17F-492C326EEC8B}" type="presOf" srcId="{58526283-A19B-4D58-9A77-D38087F7C47D}" destId="{EA12B7E1-EA9D-434E-8B22-E2042F484C9B}" srcOrd="0" destOrd="0" presId="urn:microsoft.com/office/officeart/2005/8/layout/chevron2"/>
    <dgm:cxn modelId="{EC2C41D6-DA0C-4E5C-991E-D911C6233B11}" srcId="{CB48876C-2F1F-47D9-A3AE-321054D608EF}" destId="{97C7B5CC-BBE2-460A-8BF8-BCDD59B7BF9B}" srcOrd="0" destOrd="0" parTransId="{865BCA01-1AC4-4D0F-961A-B511C0821745}" sibTransId="{C95CF088-7CA3-456F-A314-A7E1A05E329F}"/>
    <dgm:cxn modelId="{E9A38BBF-FDEF-4B3A-9AB4-61B2EA3D45D7}" srcId="{2E72D319-056A-4359-B3A7-3C5003071F5F}" destId="{97062770-F4CD-45C9-B39B-11F9F4471CB1}" srcOrd="4" destOrd="0" parTransId="{CCA58102-00C1-404D-97DC-0EC2824F603A}" sibTransId="{31D0BDC0-C714-48FF-A498-1047A6C81CC0}"/>
    <dgm:cxn modelId="{44E40D05-21EA-49C0-B52B-A9307731A396}" type="presOf" srcId="{CB48876C-2F1F-47D9-A3AE-321054D608EF}" destId="{E28644F4-9E72-4044-B1F6-4C5E4B6069CF}" srcOrd="0" destOrd="0" presId="urn:microsoft.com/office/officeart/2005/8/layout/chevron2"/>
    <dgm:cxn modelId="{84C882DF-9773-4679-A91E-6CB52AD07843}" srcId="{97062770-F4CD-45C9-B39B-11F9F4471CB1}" destId="{58526283-A19B-4D58-9A77-D38087F7C47D}" srcOrd="0" destOrd="0" parTransId="{F7D48B8C-678C-434F-B0B8-7DF10894494E}" sibTransId="{F2923931-B75F-422E-B119-07FB019F5482}"/>
    <dgm:cxn modelId="{29D50CF6-D0B6-49C6-B837-DF5054120654}" srcId="{E0AE26A0-ED81-4494-9284-9AD504EE3B6D}" destId="{419318C4-E257-43F6-911B-0B88A324FC86}" srcOrd="0" destOrd="0" parTransId="{C777EE0C-DB2B-4ECA-89A4-AA859516B08A}" sibTransId="{C373471E-6EF1-4BE6-8924-37ED0824128F}"/>
    <dgm:cxn modelId="{A7A8CD28-7470-4760-9F77-CDCEC8F5E16C}" type="presOf" srcId="{30A3CC40-B3E6-41FD-AA79-48B10344C5C6}" destId="{1331988D-8E4E-4DE5-8F68-44EC2270F18C}" srcOrd="0" destOrd="0" presId="urn:microsoft.com/office/officeart/2005/8/layout/chevron2"/>
    <dgm:cxn modelId="{FE7F261D-3C31-4240-8AD1-750A61CE7575}" srcId="{2E72D319-056A-4359-B3A7-3C5003071F5F}" destId="{CB48876C-2F1F-47D9-A3AE-321054D608EF}" srcOrd="0" destOrd="0" parTransId="{58544DA4-E9F5-4ED2-BE63-07BEB4105843}" sibTransId="{42388257-7E8A-48B0-B69B-79FD6E57948D}"/>
    <dgm:cxn modelId="{64897925-EA66-4077-B36B-6C4639357E45}" srcId="{2E72D319-056A-4359-B3A7-3C5003071F5F}" destId="{E0AE26A0-ED81-4494-9284-9AD504EE3B6D}" srcOrd="3" destOrd="0" parTransId="{48D7892D-605F-44A1-8FBE-EAD4E53CCE6C}" sibTransId="{423B3886-BA96-493C-85B4-A2FEC8E0C7E4}"/>
    <dgm:cxn modelId="{BD05B1B0-62CA-44C1-8D3F-5B20139736B6}" type="presOf" srcId="{C11415F0-0746-4191-875D-ABFE2AF562AE}" destId="{A76F63C9-E541-40EB-96A2-97BF631A533D}" srcOrd="0" destOrd="0" presId="urn:microsoft.com/office/officeart/2005/8/layout/chevron2"/>
    <dgm:cxn modelId="{1411BBD6-5B2E-4993-824C-1EED86E783F7}" type="presOf" srcId="{97C7B5CC-BBE2-460A-8BF8-BCDD59B7BF9B}" destId="{892704B2-9A1F-48B9-BCBE-3ED6AD7E4953}" srcOrd="0" destOrd="0" presId="urn:microsoft.com/office/officeart/2005/8/layout/chevron2"/>
    <dgm:cxn modelId="{45191DED-7CFB-4384-93FE-367E6E3585CF}" type="presOf" srcId="{75D655C9-D6BA-4AA0-80D3-B25B1BFBA889}" destId="{F255B2BB-3FF7-4A31-9AC4-7B366E841D17}" srcOrd="0" destOrd="0" presId="urn:microsoft.com/office/officeart/2005/8/layout/chevron2"/>
    <dgm:cxn modelId="{D26E996C-9325-45C5-A39B-3C399D18B40C}" srcId="{2E72D319-056A-4359-B3A7-3C5003071F5F}" destId="{C11415F0-0746-4191-875D-ABFE2AF562AE}" srcOrd="2" destOrd="0" parTransId="{A7675B73-5ECE-4E77-96BC-30140A55A263}" sibTransId="{6D67EAB7-9F9B-49A1-9A04-44C2F834BCC0}"/>
    <dgm:cxn modelId="{E05F4AB7-9B9B-41D9-A3B5-137A0062B7D4}" srcId="{59FE7605-5F5A-47B8-A618-D0BB865B7D37}" destId="{30A3CC40-B3E6-41FD-AA79-48B10344C5C6}" srcOrd="0" destOrd="0" parTransId="{0F41888C-6AB5-4F3F-A71F-D60B953CC88F}" sibTransId="{0ED56698-6A0D-46BB-B2CE-C1AC9518892E}"/>
    <dgm:cxn modelId="{3AD9C076-BFFC-475A-8810-388218DB9842}" type="presOf" srcId="{D9A5C74D-09EA-4034-8EA7-4A9F79ECB424}" destId="{6F35D633-537A-4C05-8395-A5B5629E95A7}" srcOrd="0" destOrd="0" presId="urn:microsoft.com/office/officeart/2005/8/layout/chevron2"/>
    <dgm:cxn modelId="{B5E94316-27B8-4CAF-BA12-4FF7C676013E}" srcId="{AB83B9B5-42CE-4940-B004-B15B1A029B81}" destId="{D9A5C74D-09EA-4034-8EA7-4A9F79ECB424}" srcOrd="0" destOrd="0" parTransId="{533F622B-2E45-4670-B5D8-644BA9C6AFEC}" sibTransId="{D844BB12-33C1-4160-9F7B-DF7754200DFB}"/>
    <dgm:cxn modelId="{4BF138E7-3F56-4095-9AAD-F400B70B88C1}" type="presOf" srcId="{59FE7605-5F5A-47B8-A618-D0BB865B7D37}" destId="{263ABB4F-B5D8-47E3-B5AE-FD4118F291FA}" srcOrd="0" destOrd="0" presId="urn:microsoft.com/office/officeart/2005/8/layout/chevron2"/>
    <dgm:cxn modelId="{B593FAE0-D49D-4148-84C0-A0D631316802}" type="presOf" srcId="{419318C4-E257-43F6-911B-0B88A324FC86}" destId="{7EEC118C-6E7A-4F6E-8DF1-DD710185885C}" srcOrd="0" destOrd="0" presId="urn:microsoft.com/office/officeart/2005/8/layout/chevron2"/>
    <dgm:cxn modelId="{643286C0-475F-4E00-B01E-DDD8CBE23CF6}" type="presOf" srcId="{AB83B9B5-42CE-4940-B004-B15B1A029B81}" destId="{1F8BEF57-88C8-4881-B880-14C892530532}" srcOrd="0" destOrd="0" presId="urn:microsoft.com/office/officeart/2005/8/layout/chevron2"/>
    <dgm:cxn modelId="{9DCC4B1D-2A9E-44BC-B74B-5773461DA2FD}" type="presOf" srcId="{E0AE26A0-ED81-4494-9284-9AD504EE3B6D}" destId="{D534800E-EF68-4A8D-B1F2-7403E37D4494}" srcOrd="0" destOrd="0" presId="urn:microsoft.com/office/officeart/2005/8/layout/chevron2"/>
    <dgm:cxn modelId="{3DBA2A2E-A79E-4B7F-9FDC-FDE78328DF1D}" srcId="{2E72D319-056A-4359-B3A7-3C5003071F5F}" destId="{59FE7605-5F5A-47B8-A618-D0BB865B7D37}" srcOrd="1" destOrd="0" parTransId="{1B7119CA-78DC-4B34-BB92-D661641AA083}" sibTransId="{4C58385A-2209-4AD3-898A-7ADB71F1E69F}"/>
    <dgm:cxn modelId="{23F0A47D-6653-4EE4-9CD1-9568964D1E94}" srcId="{C11415F0-0746-4191-875D-ABFE2AF562AE}" destId="{75D655C9-D6BA-4AA0-80D3-B25B1BFBA889}" srcOrd="0" destOrd="0" parTransId="{70132DE5-6003-494F-818D-F1F89844CF07}" sibTransId="{B7AEE0EF-7B47-424C-98CA-A44742DBAC8A}"/>
    <dgm:cxn modelId="{3DCE2892-CEE0-44D2-A458-9D3A3F98102B}" srcId="{2E72D319-056A-4359-B3A7-3C5003071F5F}" destId="{AB83B9B5-42CE-4940-B004-B15B1A029B81}" srcOrd="5" destOrd="0" parTransId="{CAFCC2ED-4B3B-4AD8-9A61-F48C14E28C12}" sibTransId="{F8A054DA-C119-4765-BD9D-D52E4A043FCF}"/>
    <dgm:cxn modelId="{B4C97BC9-2F82-463A-B0E3-D721A9E91F4E}" type="presOf" srcId="{97062770-F4CD-45C9-B39B-11F9F4471CB1}" destId="{C9D3414F-34F6-4111-AFB2-EDFDB514E1A9}" srcOrd="0" destOrd="0" presId="urn:microsoft.com/office/officeart/2005/8/layout/chevron2"/>
    <dgm:cxn modelId="{40EAFB7B-DD5C-4FF8-B0A0-A8224B7136A7}" type="presOf" srcId="{2E72D319-056A-4359-B3A7-3C5003071F5F}" destId="{151464EA-A591-4A4E-9071-3045CD8B6747}" srcOrd="0" destOrd="0" presId="urn:microsoft.com/office/officeart/2005/8/layout/chevron2"/>
    <dgm:cxn modelId="{6F36F18B-8111-4DEF-841B-64A2DFC82876}" type="presParOf" srcId="{151464EA-A591-4A4E-9071-3045CD8B6747}" destId="{145E7412-6D22-4846-823E-85FBAA20307C}" srcOrd="0" destOrd="0" presId="urn:microsoft.com/office/officeart/2005/8/layout/chevron2"/>
    <dgm:cxn modelId="{55EA118E-7538-497E-8C7C-E3788E57802C}" type="presParOf" srcId="{145E7412-6D22-4846-823E-85FBAA20307C}" destId="{E28644F4-9E72-4044-B1F6-4C5E4B6069CF}" srcOrd="0" destOrd="0" presId="urn:microsoft.com/office/officeart/2005/8/layout/chevron2"/>
    <dgm:cxn modelId="{B9DF7046-9297-4EFB-AF30-1328EBBAB52E}" type="presParOf" srcId="{145E7412-6D22-4846-823E-85FBAA20307C}" destId="{892704B2-9A1F-48B9-BCBE-3ED6AD7E4953}" srcOrd="1" destOrd="0" presId="urn:microsoft.com/office/officeart/2005/8/layout/chevron2"/>
    <dgm:cxn modelId="{13CB4384-D939-401B-9912-B8D5B9D1E08C}" type="presParOf" srcId="{151464EA-A591-4A4E-9071-3045CD8B6747}" destId="{2297E1BD-7A08-4B0C-A337-EDC1E6774854}" srcOrd="1" destOrd="0" presId="urn:microsoft.com/office/officeart/2005/8/layout/chevron2"/>
    <dgm:cxn modelId="{18B48529-AC08-42FC-AEE3-CC178CAA6211}" type="presParOf" srcId="{151464EA-A591-4A4E-9071-3045CD8B6747}" destId="{31B4D427-1BE5-4D3C-9091-57A8A75B6480}" srcOrd="2" destOrd="0" presId="urn:microsoft.com/office/officeart/2005/8/layout/chevron2"/>
    <dgm:cxn modelId="{356D12DB-D6AF-4B2D-815F-3C3025F92167}" type="presParOf" srcId="{31B4D427-1BE5-4D3C-9091-57A8A75B6480}" destId="{263ABB4F-B5D8-47E3-B5AE-FD4118F291FA}" srcOrd="0" destOrd="0" presId="urn:microsoft.com/office/officeart/2005/8/layout/chevron2"/>
    <dgm:cxn modelId="{AB31273C-777F-410A-BC32-EE6C2A6B6CDD}" type="presParOf" srcId="{31B4D427-1BE5-4D3C-9091-57A8A75B6480}" destId="{1331988D-8E4E-4DE5-8F68-44EC2270F18C}" srcOrd="1" destOrd="0" presId="urn:microsoft.com/office/officeart/2005/8/layout/chevron2"/>
    <dgm:cxn modelId="{D623E842-C029-40DA-9E3B-B8D804EF27D5}" type="presParOf" srcId="{151464EA-A591-4A4E-9071-3045CD8B6747}" destId="{57DAA712-6BCB-496B-AB24-B17C0B1B96BA}" srcOrd="3" destOrd="0" presId="urn:microsoft.com/office/officeart/2005/8/layout/chevron2"/>
    <dgm:cxn modelId="{8E257950-A84D-490A-8568-89D27F65EBEA}" type="presParOf" srcId="{151464EA-A591-4A4E-9071-3045CD8B6747}" destId="{0C3FCCA3-37E4-48D9-A746-230842B35075}" srcOrd="4" destOrd="0" presId="urn:microsoft.com/office/officeart/2005/8/layout/chevron2"/>
    <dgm:cxn modelId="{0973B79B-0B57-43A7-859E-08D38766D7B5}" type="presParOf" srcId="{0C3FCCA3-37E4-48D9-A746-230842B35075}" destId="{A76F63C9-E541-40EB-96A2-97BF631A533D}" srcOrd="0" destOrd="0" presId="urn:microsoft.com/office/officeart/2005/8/layout/chevron2"/>
    <dgm:cxn modelId="{35FFCD0F-7C47-41FB-BA64-C8DA69D1B31D}" type="presParOf" srcId="{0C3FCCA3-37E4-48D9-A746-230842B35075}" destId="{F255B2BB-3FF7-4A31-9AC4-7B366E841D17}" srcOrd="1" destOrd="0" presId="urn:microsoft.com/office/officeart/2005/8/layout/chevron2"/>
    <dgm:cxn modelId="{C66A08E6-8E9E-44EC-8014-429B5DEADD1D}" type="presParOf" srcId="{151464EA-A591-4A4E-9071-3045CD8B6747}" destId="{6DCE06D8-DA09-4F9C-B9E1-98B9E2951C66}" srcOrd="5" destOrd="0" presId="urn:microsoft.com/office/officeart/2005/8/layout/chevron2"/>
    <dgm:cxn modelId="{BBE390C1-66CA-404B-9CB4-2AAF60638341}" type="presParOf" srcId="{151464EA-A591-4A4E-9071-3045CD8B6747}" destId="{7D7DC2E1-482D-4450-8152-0948E0DCE3EA}" srcOrd="6" destOrd="0" presId="urn:microsoft.com/office/officeart/2005/8/layout/chevron2"/>
    <dgm:cxn modelId="{035168A2-97A6-4266-87B9-04D2B54E862B}" type="presParOf" srcId="{7D7DC2E1-482D-4450-8152-0948E0DCE3EA}" destId="{D534800E-EF68-4A8D-B1F2-7403E37D4494}" srcOrd="0" destOrd="0" presId="urn:microsoft.com/office/officeart/2005/8/layout/chevron2"/>
    <dgm:cxn modelId="{C54A8F1D-9B3C-41B6-AB11-D0E97442170C}" type="presParOf" srcId="{7D7DC2E1-482D-4450-8152-0948E0DCE3EA}" destId="{7EEC118C-6E7A-4F6E-8DF1-DD710185885C}" srcOrd="1" destOrd="0" presId="urn:microsoft.com/office/officeart/2005/8/layout/chevron2"/>
    <dgm:cxn modelId="{DF9A46B5-1768-45AB-AC0E-4DA4D2C1FAA1}" type="presParOf" srcId="{151464EA-A591-4A4E-9071-3045CD8B6747}" destId="{734AE754-9561-4F51-B5C9-71A5B5D1BF1A}" srcOrd="7" destOrd="0" presId="urn:microsoft.com/office/officeart/2005/8/layout/chevron2"/>
    <dgm:cxn modelId="{92D52F77-79A9-4AC3-8E6A-A3834AAEB64D}" type="presParOf" srcId="{151464EA-A591-4A4E-9071-3045CD8B6747}" destId="{FE262F46-3B72-4FDE-BD28-0A587B7152EB}" srcOrd="8" destOrd="0" presId="urn:microsoft.com/office/officeart/2005/8/layout/chevron2"/>
    <dgm:cxn modelId="{91C0BC22-6567-482A-9705-5FD5A6CE6726}" type="presParOf" srcId="{FE262F46-3B72-4FDE-BD28-0A587B7152EB}" destId="{C9D3414F-34F6-4111-AFB2-EDFDB514E1A9}" srcOrd="0" destOrd="0" presId="urn:microsoft.com/office/officeart/2005/8/layout/chevron2"/>
    <dgm:cxn modelId="{D850BD01-D050-448D-ACD8-BC44E01BC865}" type="presParOf" srcId="{FE262F46-3B72-4FDE-BD28-0A587B7152EB}" destId="{EA12B7E1-EA9D-434E-8B22-E2042F484C9B}" srcOrd="1" destOrd="0" presId="urn:microsoft.com/office/officeart/2005/8/layout/chevron2"/>
    <dgm:cxn modelId="{C398F325-3EA3-4821-9A51-D42E414239CA}" type="presParOf" srcId="{151464EA-A591-4A4E-9071-3045CD8B6747}" destId="{DBD30919-53CC-4BDC-975B-287844C2182E}" srcOrd="9" destOrd="0" presId="urn:microsoft.com/office/officeart/2005/8/layout/chevron2"/>
    <dgm:cxn modelId="{7291BA20-CFDC-4524-A359-ED93802A68D3}" type="presParOf" srcId="{151464EA-A591-4A4E-9071-3045CD8B6747}" destId="{5D1162C9-7B05-47F9-9303-F3C138B2637C}" srcOrd="10" destOrd="0" presId="urn:microsoft.com/office/officeart/2005/8/layout/chevron2"/>
    <dgm:cxn modelId="{968E0228-46B4-42DC-A85B-766CC2C7F6F2}" type="presParOf" srcId="{5D1162C9-7B05-47F9-9303-F3C138B2637C}" destId="{1F8BEF57-88C8-4881-B880-14C892530532}" srcOrd="0" destOrd="0" presId="urn:microsoft.com/office/officeart/2005/8/layout/chevron2"/>
    <dgm:cxn modelId="{970BD8DF-9550-432A-A325-9390A14E1829}" type="presParOf" srcId="{5D1162C9-7B05-47F9-9303-F3C138B2637C}" destId="{6F35D633-537A-4C05-8395-A5B5629E95A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6D62A4-4220-44D4-A0D6-93FAF7CE670C}">
      <dsp:nvSpPr>
        <dsp:cNvPr id="0" name=""/>
        <dsp:cNvSpPr/>
      </dsp:nvSpPr>
      <dsp:spPr>
        <a:xfrm>
          <a:off x="76202" y="990601"/>
          <a:ext cx="2240979" cy="139503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Information collection</a:t>
          </a:r>
          <a:endParaRPr lang="ar-SA" sz="2400" b="1" kern="1200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sp:txBody>
      <dsp:txXfrm>
        <a:off x="103442" y="1017841"/>
        <a:ext cx="2186499" cy="875545"/>
      </dsp:txXfrm>
    </dsp:sp>
    <dsp:sp modelId="{0306C333-B21D-4CC7-918E-1EF75418720A}">
      <dsp:nvSpPr>
        <dsp:cNvPr id="0" name=""/>
        <dsp:cNvSpPr/>
      </dsp:nvSpPr>
      <dsp:spPr>
        <a:xfrm>
          <a:off x="533379" y="2266951"/>
          <a:ext cx="1093734" cy="6930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Statistical survey.</a:t>
          </a:r>
          <a:endParaRPr lang="ar-SA" sz="1100" kern="1200" dirty="0">
            <a:solidFill>
              <a:schemeClr val="bg1"/>
            </a:solidFill>
            <a:latin typeface="Calibri"/>
            <a:ea typeface="+mn-ea"/>
            <a:cs typeface="Arial"/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questionnaire</a:t>
          </a:r>
          <a:endParaRPr lang="ar-SA" sz="1100" kern="1200" dirty="0">
            <a:solidFill>
              <a:schemeClr val="bg1"/>
            </a:solidFill>
            <a:latin typeface="Calibri"/>
            <a:ea typeface="+mn-ea"/>
            <a:cs typeface="Arial"/>
          </a:endParaRPr>
        </a:p>
      </dsp:txBody>
      <dsp:txXfrm>
        <a:off x="553676" y="2287248"/>
        <a:ext cx="1053140" cy="652406"/>
      </dsp:txXfrm>
    </dsp:sp>
    <dsp:sp modelId="{E96BD92D-A4DC-43E7-AC0C-2ACC91BC2A9F}">
      <dsp:nvSpPr>
        <dsp:cNvPr id="0" name=""/>
        <dsp:cNvSpPr/>
      </dsp:nvSpPr>
      <dsp:spPr>
        <a:xfrm rot="21560774">
          <a:off x="2372055" y="1354646"/>
          <a:ext cx="420265" cy="474237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shade val="9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>
            <a:solidFill>
              <a:sysClr val="window" lastClr="FFFFFF"/>
            </a:solidFill>
            <a:latin typeface="Calibri"/>
            <a:ea typeface="+mn-ea"/>
            <a:cs typeface="Arial"/>
          </a:endParaRPr>
        </a:p>
      </dsp:txBody>
      <dsp:txXfrm>
        <a:off x="2372059" y="1450212"/>
        <a:ext cx="294186" cy="284543"/>
      </dsp:txXfrm>
    </dsp:sp>
    <dsp:sp modelId="{26C82ABA-B387-4200-93B5-F561CAACBB61}">
      <dsp:nvSpPr>
        <dsp:cNvPr id="0" name=""/>
        <dsp:cNvSpPr/>
      </dsp:nvSpPr>
      <dsp:spPr>
        <a:xfrm>
          <a:off x="2792426" y="992610"/>
          <a:ext cx="2395157" cy="12933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Raw material collection</a:t>
          </a:r>
          <a:endParaRPr lang="ar-SA" sz="2400" b="1" kern="1200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sp:txBody>
      <dsp:txXfrm>
        <a:off x="2817681" y="1017865"/>
        <a:ext cx="2344647" cy="811749"/>
      </dsp:txXfrm>
    </dsp:sp>
    <dsp:sp modelId="{609F4708-8D00-4203-A66A-542D468FF569}">
      <dsp:nvSpPr>
        <dsp:cNvPr id="0" name=""/>
        <dsp:cNvSpPr/>
      </dsp:nvSpPr>
      <dsp:spPr>
        <a:xfrm>
          <a:off x="3105149" y="2195512"/>
          <a:ext cx="1860613" cy="1402500"/>
        </a:xfrm>
        <a:prstGeom prst="roundRect">
          <a:avLst>
            <a:gd name="adj" fmla="val 10000"/>
          </a:avLst>
        </a:prstGeom>
        <a:solidFill>
          <a:schemeClr val="lt1"/>
        </a:solidFill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Arial"/>
          </a:endParaRPr>
        </a:p>
      </dsp:txBody>
      <dsp:txXfrm>
        <a:off x="3146227" y="2236590"/>
        <a:ext cx="1778457" cy="1320344"/>
      </dsp:txXfrm>
    </dsp:sp>
    <dsp:sp modelId="{39BFF98A-912D-430E-BC96-EBD5D21292EB}">
      <dsp:nvSpPr>
        <dsp:cNvPr id="0" name=""/>
        <dsp:cNvSpPr/>
      </dsp:nvSpPr>
      <dsp:spPr>
        <a:xfrm rot="21579214" flipV="1">
          <a:off x="5234542" y="1448055"/>
          <a:ext cx="304117" cy="433319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shade val="90000"/>
            <a:hueOff val="-217570"/>
            <a:satOff val="-5929"/>
            <a:lumOff val="32051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>
            <a:solidFill>
              <a:sysClr val="window" lastClr="FFFFFF"/>
            </a:solidFill>
            <a:latin typeface="Calibri"/>
            <a:ea typeface="+mn-ea"/>
            <a:cs typeface="Arial"/>
          </a:endParaRPr>
        </a:p>
      </dsp:txBody>
      <dsp:txXfrm rot="-10800000">
        <a:off x="5234543" y="1534995"/>
        <a:ext cx="212882" cy="259991"/>
      </dsp:txXfrm>
    </dsp:sp>
    <dsp:sp modelId="{95B0F7B5-AB58-4A5B-98A5-25EC322B4FB3}">
      <dsp:nvSpPr>
        <dsp:cNvPr id="0" name=""/>
        <dsp:cNvSpPr/>
      </dsp:nvSpPr>
      <dsp:spPr>
        <a:xfrm>
          <a:off x="5534031" y="1052504"/>
          <a:ext cx="2605060" cy="135512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Material type  determination</a:t>
          </a:r>
          <a:endParaRPr lang="ar-SA" sz="2400" b="1" kern="1200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sp:txBody>
      <dsp:txXfrm>
        <a:off x="5560491" y="1078964"/>
        <a:ext cx="2552140" cy="850496"/>
      </dsp:txXfrm>
    </dsp:sp>
    <dsp:sp modelId="{21DC2E54-D008-44BE-8371-8B6BAB2D4578}">
      <dsp:nvSpPr>
        <dsp:cNvPr id="0" name=""/>
        <dsp:cNvSpPr/>
      </dsp:nvSpPr>
      <dsp:spPr>
        <a:xfrm>
          <a:off x="5962662" y="2481262"/>
          <a:ext cx="1638268" cy="693000"/>
        </a:xfrm>
        <a:prstGeom prst="roundRect">
          <a:avLst>
            <a:gd name="adj" fmla="val 10000"/>
          </a:avLst>
        </a:prstGeom>
        <a:solidFill>
          <a:schemeClr val="lt1"/>
        </a:solidFill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E2832-3F0F-4106-8307-5A5E669E15C6}">
      <dsp:nvSpPr>
        <dsp:cNvPr id="0" name=""/>
        <dsp:cNvSpPr/>
      </dsp:nvSpPr>
      <dsp:spPr>
        <a:xfrm>
          <a:off x="76194" y="27755"/>
          <a:ext cx="2360582" cy="105607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Raw material preparation</a:t>
          </a:r>
          <a:endParaRPr lang="ar-SA" sz="2400" b="1" kern="1200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sp:txBody>
      <dsp:txXfrm>
        <a:off x="96815" y="48376"/>
        <a:ext cx="2319340" cy="662810"/>
      </dsp:txXfrm>
    </dsp:sp>
    <dsp:sp modelId="{7E1589FA-61C1-464B-B9B5-E8047BB41DFC}">
      <dsp:nvSpPr>
        <dsp:cNvPr id="0" name=""/>
        <dsp:cNvSpPr/>
      </dsp:nvSpPr>
      <dsp:spPr>
        <a:xfrm>
          <a:off x="304801" y="1033460"/>
          <a:ext cx="1877686" cy="259733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Sorting</a:t>
          </a:r>
          <a:endParaRPr lang="ar-SA" sz="1500" kern="1200" dirty="0">
            <a:solidFill>
              <a:schemeClr val="bg1"/>
            </a:solidFill>
            <a:latin typeface="Calibri"/>
            <a:ea typeface="+mn-ea"/>
            <a:cs typeface="Arial"/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Cleaning</a:t>
          </a:r>
          <a:endParaRPr lang="ar-SA" sz="1500" kern="1200" dirty="0">
            <a:solidFill>
              <a:schemeClr val="bg1"/>
            </a:solidFill>
            <a:latin typeface="Calibri"/>
            <a:ea typeface="+mn-ea"/>
            <a:cs typeface="Arial"/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grinding</a:t>
          </a:r>
          <a:endParaRPr lang="ar-SA" sz="1500" kern="1200" dirty="0">
            <a:solidFill>
              <a:schemeClr val="bg1"/>
            </a:solidFill>
            <a:latin typeface="Calibri"/>
            <a:ea typeface="+mn-ea"/>
            <a:cs typeface="Arial"/>
          </a:endParaRPr>
        </a:p>
      </dsp:txBody>
      <dsp:txXfrm>
        <a:off x="359797" y="1088456"/>
        <a:ext cx="1767694" cy="2487341"/>
      </dsp:txXfrm>
    </dsp:sp>
    <dsp:sp modelId="{9DB50CC3-9CA6-46A8-9B33-9158CCBBE7D6}">
      <dsp:nvSpPr>
        <dsp:cNvPr id="0" name=""/>
        <dsp:cNvSpPr/>
      </dsp:nvSpPr>
      <dsp:spPr>
        <a:xfrm rot="11296">
          <a:off x="2538577" y="361021"/>
          <a:ext cx="243178" cy="301011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shade val="9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200" kern="1200">
            <a:solidFill>
              <a:sysClr val="window" lastClr="FFFFFF"/>
            </a:solidFill>
            <a:latin typeface="Calibri"/>
            <a:ea typeface="+mn-ea"/>
            <a:cs typeface="Arial"/>
          </a:endParaRPr>
        </a:p>
      </dsp:txBody>
      <dsp:txXfrm>
        <a:off x="2538577" y="421103"/>
        <a:ext cx="170225" cy="180607"/>
      </dsp:txXfrm>
    </dsp:sp>
    <dsp:sp modelId="{A4562C4A-CFE5-4012-9AEC-AB950E07AF20}">
      <dsp:nvSpPr>
        <dsp:cNvPr id="0" name=""/>
        <dsp:cNvSpPr/>
      </dsp:nvSpPr>
      <dsp:spPr>
        <a:xfrm>
          <a:off x="2895602" y="50893"/>
          <a:ext cx="2222089" cy="101377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processing</a:t>
          </a:r>
          <a:endParaRPr lang="ar-SA" sz="2400" b="1" kern="1200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sp:txBody>
      <dsp:txXfrm>
        <a:off x="2915397" y="70688"/>
        <a:ext cx="2182499" cy="636261"/>
      </dsp:txXfrm>
    </dsp:sp>
    <dsp:sp modelId="{3841EF24-A767-41EB-AA38-E511CA661C8B}">
      <dsp:nvSpPr>
        <dsp:cNvPr id="0" name=""/>
        <dsp:cNvSpPr/>
      </dsp:nvSpPr>
      <dsp:spPr>
        <a:xfrm>
          <a:off x="2895595" y="1109655"/>
          <a:ext cx="2084320" cy="217865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alpha val="90000"/>
              <a:hueOff val="0"/>
              <a:satOff val="0"/>
              <a:lumOff val="0"/>
              <a:alphaOff val="-2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ysClr val="window" lastClr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Using thermal press</a:t>
          </a:r>
          <a:endParaRPr lang="ar-SA" sz="1500" kern="1200" dirty="0">
            <a:solidFill>
              <a:schemeClr val="bg1"/>
            </a:solidFill>
            <a:latin typeface="Calibri"/>
            <a:ea typeface="+mn-ea"/>
            <a:cs typeface="Arial"/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Produce 6 of reinforced sheet</a:t>
          </a:r>
          <a:endParaRPr lang="ar-SA" sz="1500" kern="1200" dirty="0">
            <a:solidFill>
              <a:schemeClr val="bg1"/>
            </a:solidFill>
            <a:latin typeface="Calibri"/>
            <a:ea typeface="+mn-ea"/>
            <a:cs typeface="Arial"/>
          </a:endParaRPr>
        </a:p>
      </dsp:txBody>
      <dsp:txXfrm>
        <a:off x="2956643" y="1170703"/>
        <a:ext cx="1962224" cy="2056562"/>
      </dsp:txXfrm>
    </dsp:sp>
    <dsp:sp modelId="{14F38C05-6410-461A-A3B1-85AF7D2D9D59}">
      <dsp:nvSpPr>
        <dsp:cNvPr id="0" name=""/>
        <dsp:cNvSpPr/>
      </dsp:nvSpPr>
      <dsp:spPr>
        <a:xfrm rot="21526770">
          <a:off x="5176716" y="332954"/>
          <a:ext cx="239781" cy="359528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shade val="90000"/>
            <a:hueOff val="-217570"/>
            <a:satOff val="-5929"/>
            <a:lumOff val="32051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ysClr val="window" lastClr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200" kern="1200">
            <a:solidFill>
              <a:sysClr val="window" lastClr="FFFFFF"/>
            </a:solidFill>
            <a:latin typeface="Calibri"/>
            <a:ea typeface="+mn-ea"/>
            <a:cs typeface="Arial"/>
          </a:endParaRPr>
        </a:p>
      </dsp:txBody>
      <dsp:txXfrm>
        <a:off x="5176724" y="405626"/>
        <a:ext cx="167847" cy="215716"/>
      </dsp:txXfrm>
    </dsp:sp>
    <dsp:sp modelId="{DBDD11A6-7EB0-459A-B1A7-C05A592262E5}">
      <dsp:nvSpPr>
        <dsp:cNvPr id="0" name=""/>
        <dsp:cNvSpPr/>
      </dsp:nvSpPr>
      <dsp:spPr>
        <a:xfrm>
          <a:off x="5486396" y="0"/>
          <a:ext cx="2207387" cy="10013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rgbClr>
            </a:gs>
            <a:gs pos="80000">
              <a:srgbClr val="8064A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rgbClr>
            </a:gs>
            <a:gs pos="100000">
              <a:srgbClr val="8064A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Testing  and </a:t>
          </a:r>
          <a:r>
            <a:rPr lang="en-US" sz="2400" b="1" kern="120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+mn-ea"/>
              <a:cs typeface="+mn-cs"/>
            </a:rPr>
            <a:t>Analysis</a:t>
          </a:r>
          <a:endParaRPr lang="ar-SA" sz="2400" b="1" kern="1200" dirty="0">
            <a:solidFill>
              <a:sysClr val="window" lastClr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nstantia" pitchFamily="18" charset="0"/>
            <a:ea typeface="+mn-ea"/>
            <a:cs typeface="Times New Roman"/>
          </a:endParaRPr>
        </a:p>
      </dsp:txBody>
      <dsp:txXfrm>
        <a:off x="5505948" y="19552"/>
        <a:ext cx="2168283" cy="628452"/>
      </dsp:txXfrm>
    </dsp:sp>
    <dsp:sp modelId="{CA5702A0-0837-4CD0-8204-4C7B6A7A55AD}">
      <dsp:nvSpPr>
        <dsp:cNvPr id="0" name=""/>
        <dsp:cNvSpPr/>
      </dsp:nvSpPr>
      <dsp:spPr>
        <a:xfrm>
          <a:off x="5472116" y="876288"/>
          <a:ext cx="2260415" cy="2760081"/>
        </a:xfrm>
        <a:prstGeom prst="roundRect">
          <a:avLst>
            <a:gd name="adj" fmla="val 10000"/>
          </a:avLst>
        </a:prstGeom>
        <a:solidFill>
          <a:schemeClr val="lt1"/>
        </a:solidFill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Using tensile test</a:t>
          </a:r>
          <a:endParaRPr lang="ar-SA" sz="1500" kern="1200" dirty="0">
            <a:solidFill>
              <a:schemeClr val="bg1"/>
            </a:solidFill>
            <a:latin typeface="Calibri"/>
            <a:ea typeface="+mn-ea"/>
            <a:cs typeface="Arial"/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Modulus of elasticity, tensile strength and </a:t>
          </a:r>
          <a:r>
            <a:rPr lang="en-US" sz="1500" kern="1200" dirty="0" err="1" smtClean="0">
              <a:solidFill>
                <a:schemeClr val="bg1"/>
              </a:solidFill>
              <a:latin typeface="Calibri"/>
              <a:ea typeface="+mn-ea"/>
              <a:cs typeface="+mn-cs"/>
            </a:rPr>
            <a:t>Ke</a:t>
          </a:r>
          <a:r>
            <a:rPr lang="en-US" sz="1500" kern="1200" dirty="0" smtClean="0">
              <a:solidFill>
                <a:schemeClr val="bg1"/>
              </a:solidFill>
              <a:latin typeface="Calibri"/>
              <a:ea typeface="+mn-ea"/>
              <a:cs typeface="+mn-cs"/>
            </a:rPr>
            <a:t> were calculated </a:t>
          </a:r>
          <a:endParaRPr lang="ar-SA" sz="1500" kern="1200" dirty="0">
            <a:solidFill>
              <a:schemeClr val="bg1"/>
            </a:solidFill>
            <a:latin typeface="Calibri"/>
            <a:ea typeface="+mn-ea"/>
            <a:cs typeface="Arial"/>
          </a:endParaRPr>
        </a:p>
      </dsp:txBody>
      <dsp:txXfrm>
        <a:off x="5538321" y="942493"/>
        <a:ext cx="2128005" cy="26276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2DF5BF-E603-4600-809B-592E469D1CB8}">
      <dsp:nvSpPr>
        <dsp:cNvPr id="0" name=""/>
        <dsp:cNvSpPr/>
      </dsp:nvSpPr>
      <dsp:spPr>
        <a:xfrm>
          <a:off x="0" y="45879"/>
          <a:ext cx="6096000" cy="1389960"/>
        </a:xfrm>
        <a:prstGeom prst="roundRect">
          <a:avLst/>
        </a:prstGeom>
        <a:gradFill rotWithShape="1">
          <a:gsLst>
            <a:gs pos="0">
              <a:schemeClr val="accent6">
                <a:tint val="45000"/>
                <a:satMod val="200000"/>
              </a:schemeClr>
            </a:gs>
            <a:gs pos="30000">
              <a:schemeClr val="accent6">
                <a:tint val="61000"/>
                <a:satMod val="200000"/>
              </a:schemeClr>
            </a:gs>
            <a:gs pos="45000">
              <a:schemeClr val="accent6">
                <a:tint val="66000"/>
                <a:satMod val="200000"/>
              </a:schemeClr>
            </a:gs>
            <a:gs pos="55000">
              <a:schemeClr val="accent6">
                <a:tint val="66000"/>
                <a:satMod val="200000"/>
              </a:schemeClr>
            </a:gs>
            <a:gs pos="73000">
              <a:schemeClr val="accent6">
                <a:tint val="61000"/>
                <a:satMod val="200000"/>
              </a:schemeClr>
            </a:gs>
            <a:gs pos="100000">
              <a:schemeClr val="accent6"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+mj-lt"/>
              <a:cs typeface="+mj-cs"/>
            </a:rPr>
            <a:t>The number of the markers</a:t>
          </a:r>
          <a:endParaRPr lang="ar-SA" sz="3600" kern="1200" dirty="0">
            <a:latin typeface="+mj-lt"/>
            <a:cs typeface="+mj-cs"/>
          </a:endParaRPr>
        </a:p>
      </dsp:txBody>
      <dsp:txXfrm>
        <a:off x="67852" y="113731"/>
        <a:ext cx="5960296" cy="1254256"/>
      </dsp:txXfrm>
    </dsp:sp>
    <dsp:sp modelId="{AA8C3645-49D0-4B0F-BF03-1AB62A419183}">
      <dsp:nvSpPr>
        <dsp:cNvPr id="0" name=""/>
        <dsp:cNvSpPr/>
      </dsp:nvSpPr>
      <dsp:spPr>
        <a:xfrm>
          <a:off x="0" y="1435839"/>
          <a:ext cx="6096000" cy="596160"/>
        </a:xfrm>
        <a:prstGeom prst="rect">
          <a:avLst/>
        </a:prstGeom>
        <a:solidFill>
          <a:schemeClr val="lt1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93548" tIns="45720" rIns="256032" bIns="45720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>
              <a:latin typeface="+mj-lt"/>
              <a:cs typeface="+mj-cs"/>
            </a:rPr>
            <a:t>38810</a:t>
          </a:r>
          <a:endParaRPr lang="ar-SA" sz="2800" kern="1200" dirty="0">
            <a:latin typeface="+mj-lt"/>
            <a:cs typeface="+mj-cs"/>
          </a:endParaRPr>
        </a:p>
      </dsp:txBody>
      <dsp:txXfrm>
        <a:off x="0" y="1435839"/>
        <a:ext cx="6096000" cy="596160"/>
      </dsp:txXfrm>
    </dsp:sp>
    <dsp:sp modelId="{0B26DD84-E51A-4474-BE56-E2303B7622C6}">
      <dsp:nvSpPr>
        <dsp:cNvPr id="0" name=""/>
        <dsp:cNvSpPr/>
      </dsp:nvSpPr>
      <dsp:spPr>
        <a:xfrm>
          <a:off x="0" y="2032000"/>
          <a:ext cx="6096000" cy="1389960"/>
        </a:xfrm>
        <a:prstGeom prst="roundRect">
          <a:avLst/>
        </a:prstGeom>
        <a:gradFill rotWithShape="1">
          <a:gsLst>
            <a:gs pos="0">
              <a:schemeClr val="accent6">
                <a:tint val="45000"/>
                <a:satMod val="200000"/>
              </a:schemeClr>
            </a:gs>
            <a:gs pos="30000">
              <a:schemeClr val="accent6">
                <a:tint val="61000"/>
                <a:satMod val="200000"/>
              </a:schemeClr>
            </a:gs>
            <a:gs pos="45000">
              <a:schemeClr val="accent6">
                <a:tint val="66000"/>
                <a:satMod val="200000"/>
              </a:schemeClr>
            </a:gs>
            <a:gs pos="55000">
              <a:schemeClr val="accent6">
                <a:tint val="66000"/>
                <a:satMod val="200000"/>
              </a:schemeClr>
            </a:gs>
            <a:gs pos="73000">
              <a:schemeClr val="accent6">
                <a:tint val="61000"/>
                <a:satMod val="200000"/>
              </a:schemeClr>
            </a:gs>
            <a:gs pos="100000">
              <a:schemeClr val="accent6"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+mj-lt"/>
              <a:cs typeface="+mj-cs"/>
            </a:rPr>
            <a:t>Weight (Kg)</a:t>
          </a:r>
          <a:endParaRPr lang="ar-SA" sz="3600" kern="1200" dirty="0">
            <a:latin typeface="+mj-lt"/>
            <a:cs typeface="+mj-cs"/>
          </a:endParaRPr>
        </a:p>
      </dsp:txBody>
      <dsp:txXfrm>
        <a:off x="67852" y="2099852"/>
        <a:ext cx="5960296" cy="1254256"/>
      </dsp:txXfrm>
    </dsp:sp>
    <dsp:sp modelId="{107CD6BA-E9E8-4BC1-94DD-54B9D410C4CD}">
      <dsp:nvSpPr>
        <dsp:cNvPr id="0" name=""/>
        <dsp:cNvSpPr/>
      </dsp:nvSpPr>
      <dsp:spPr>
        <a:xfrm>
          <a:off x="0" y="3421960"/>
          <a:ext cx="6096000" cy="596160"/>
        </a:xfrm>
        <a:prstGeom prst="rect">
          <a:avLst/>
        </a:prstGeom>
        <a:solidFill>
          <a:schemeClr val="lt1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93548" tIns="45720" rIns="256032" bIns="45720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>
              <a:latin typeface="+mj-lt"/>
              <a:cs typeface="+mj-cs"/>
            </a:rPr>
            <a:t>670</a:t>
          </a:r>
          <a:endParaRPr lang="ar-SA" sz="2800" kern="1200" dirty="0">
            <a:latin typeface="+mj-lt"/>
            <a:cs typeface="+mj-cs"/>
          </a:endParaRPr>
        </a:p>
      </dsp:txBody>
      <dsp:txXfrm>
        <a:off x="0" y="3421960"/>
        <a:ext cx="6096000" cy="5961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5067EE-D181-4340-ADEE-8C986AE6FEBD}">
      <dsp:nvSpPr>
        <dsp:cNvPr id="0" name=""/>
        <dsp:cNvSpPr/>
      </dsp:nvSpPr>
      <dsp:spPr>
        <a:xfrm>
          <a:off x="754393" y="118103"/>
          <a:ext cx="4876675" cy="122682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material of WBM consist of PP ,HDPE, and PET fibers</a:t>
          </a:r>
          <a:endParaRPr lang="ar-SA" sz="2400" b="0" kern="12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sp:txBody>
      <dsp:txXfrm>
        <a:off x="790326" y="154036"/>
        <a:ext cx="3715151" cy="1154961"/>
      </dsp:txXfrm>
    </dsp:sp>
    <dsp:sp modelId="{A436A619-02C1-49BA-A829-62653A191D6E}">
      <dsp:nvSpPr>
        <dsp:cNvPr id="0" name=""/>
        <dsp:cNvSpPr/>
      </dsp:nvSpPr>
      <dsp:spPr>
        <a:xfrm>
          <a:off x="1371613" y="1904993"/>
          <a:ext cx="4876675" cy="122682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hueOff val="0"/>
              <a:satOff val="0"/>
              <a:lumOff val="0"/>
              <a:alphaOff val="-2000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PP content is 66% from the hole marker</a:t>
          </a:r>
          <a:endParaRPr lang="ar-SA" sz="2400" b="0" kern="12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sp:txBody>
      <dsp:txXfrm>
        <a:off x="1407546" y="1940926"/>
        <a:ext cx="3680465" cy="1154961"/>
      </dsp:txXfrm>
    </dsp:sp>
    <dsp:sp modelId="{9103314A-1ED5-44FF-B331-DC39F8119A52}">
      <dsp:nvSpPr>
        <dsp:cNvPr id="0" name=""/>
        <dsp:cNvSpPr/>
      </dsp:nvSpPr>
      <dsp:spPr>
        <a:xfrm>
          <a:off x="3063254" y="3657605"/>
          <a:ext cx="5166345" cy="137922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optimum GF composition in r-PP/GF was 15% at processing temperature of 220 (</a:t>
          </a:r>
          <a:r>
            <a:rPr lang="en-IE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˚C)</a:t>
          </a:r>
          <a:r>
            <a:rPr lang="en-US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.</a:t>
          </a:r>
          <a:endParaRPr lang="ar-SA" sz="2400" kern="12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sp:txBody>
      <dsp:txXfrm>
        <a:off x="3103650" y="3698001"/>
        <a:ext cx="3894423" cy="1298431"/>
      </dsp:txXfrm>
    </dsp:sp>
    <dsp:sp modelId="{F0904F89-C39C-4444-B9A9-5A56E19A4DAA}">
      <dsp:nvSpPr>
        <dsp:cNvPr id="0" name=""/>
        <dsp:cNvSpPr/>
      </dsp:nvSpPr>
      <dsp:spPr>
        <a:xfrm>
          <a:off x="3276600" y="1066801"/>
          <a:ext cx="995553" cy="99555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3500599" y="1066801"/>
        <a:ext cx="547555" cy="749154"/>
      </dsp:txXfrm>
    </dsp:sp>
    <dsp:sp modelId="{0B864DB8-E54A-40B3-941C-72D93BD8FD64}">
      <dsp:nvSpPr>
        <dsp:cNvPr id="0" name=""/>
        <dsp:cNvSpPr/>
      </dsp:nvSpPr>
      <dsp:spPr>
        <a:xfrm>
          <a:off x="5257797" y="2819398"/>
          <a:ext cx="995553" cy="99555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5481796" y="2819398"/>
        <a:ext cx="547555" cy="7491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6A353-69D2-480B-8A7C-5E7239FBE8C9}">
      <dsp:nvSpPr>
        <dsp:cNvPr id="0" name=""/>
        <dsp:cNvSpPr/>
      </dsp:nvSpPr>
      <dsp:spPr>
        <a:xfrm>
          <a:off x="3028030" y="19030"/>
          <a:ext cx="5101598" cy="130445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optimum composition of </a:t>
          </a:r>
          <a:r>
            <a:rPr lang="en-US" sz="2400" kern="1200" dirty="0" err="1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rPETF</a:t>
          </a:r>
          <a:r>
            <a:rPr lang="en-US" sz="2400" b="0" kern="1200" dirty="0" err="1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s</a:t>
          </a:r>
          <a:r>
            <a:rPr lang="en-US" sz="2400" b="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 in Composite of r-PP/</a:t>
          </a:r>
          <a:r>
            <a:rPr lang="en-US" sz="2400" b="0" kern="1200" dirty="0" err="1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rPETFs</a:t>
          </a:r>
          <a:r>
            <a:rPr lang="en-US" sz="2400" b="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 is 10%, at </a:t>
          </a:r>
          <a:r>
            <a:rPr lang="en-US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temperature of 220 (</a:t>
          </a:r>
          <a:r>
            <a:rPr lang="en-IE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˚C) </a:t>
          </a:r>
          <a:endParaRPr lang="ar-SA" sz="2400" kern="12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sp:txBody>
      <dsp:txXfrm>
        <a:off x="4246298" y="57236"/>
        <a:ext cx="3845123" cy="1228045"/>
      </dsp:txXfrm>
    </dsp:sp>
    <dsp:sp modelId="{663247EB-C9BF-4F3D-9182-1C490694EED7}">
      <dsp:nvSpPr>
        <dsp:cNvPr id="0" name=""/>
        <dsp:cNvSpPr/>
      </dsp:nvSpPr>
      <dsp:spPr>
        <a:xfrm>
          <a:off x="0" y="1905000"/>
          <a:ext cx="8153395" cy="138366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hueOff val="0"/>
              <a:satOff val="0"/>
              <a:lumOff val="0"/>
              <a:alphaOff val="-2000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 optimum compositions of rPETFs and short GF where 4% and 10% respectively in rPETFs and GF/r-PP composite at processing temperature 220 (</a:t>
          </a:r>
          <a:r>
            <a:rPr lang="en-IE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˚C)</a:t>
          </a:r>
          <a:r>
            <a:rPr lang="en-US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. </a:t>
          </a:r>
          <a:endParaRPr lang="ar-SA" sz="2400" kern="12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sp:txBody>
      <dsp:txXfrm>
        <a:off x="1976705" y="1945526"/>
        <a:ext cx="6136164" cy="1302612"/>
      </dsp:txXfrm>
    </dsp:sp>
    <dsp:sp modelId="{CB8599C6-09B2-4E44-B49D-21C0ACA64EDF}">
      <dsp:nvSpPr>
        <dsp:cNvPr id="0" name=""/>
        <dsp:cNvSpPr/>
      </dsp:nvSpPr>
      <dsp:spPr>
        <a:xfrm>
          <a:off x="15177" y="4017486"/>
          <a:ext cx="7084799" cy="12863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The optimum processing temperature  for r-PP/GF (E-class mat) composite is 280 (</a:t>
          </a:r>
          <a:r>
            <a:rPr lang="en-IE" sz="2400" kern="1200" dirty="0" smtClean="0">
              <a:solidFill>
                <a:schemeClr val="bg2">
                  <a:lumMod val="10000"/>
                </a:schemeClr>
              </a:solidFill>
              <a:latin typeface="Constantia" pitchFamily="18" charset="0"/>
            </a:rPr>
            <a:t>˚C)</a:t>
          </a:r>
          <a:endParaRPr lang="ar-SA" sz="2400" kern="1200" dirty="0">
            <a:solidFill>
              <a:schemeClr val="bg2">
                <a:lumMod val="10000"/>
              </a:schemeClr>
            </a:solidFill>
            <a:latin typeface="Constantia" pitchFamily="18" charset="0"/>
          </a:endParaRPr>
        </a:p>
      </dsp:txBody>
      <dsp:txXfrm>
        <a:off x="1735274" y="4055162"/>
        <a:ext cx="5327026" cy="1210998"/>
      </dsp:txXfrm>
    </dsp:sp>
    <dsp:sp modelId="{96DA52D6-1FD9-498D-9430-B3C439DAB30A}">
      <dsp:nvSpPr>
        <dsp:cNvPr id="0" name=""/>
        <dsp:cNvSpPr/>
      </dsp:nvSpPr>
      <dsp:spPr>
        <a:xfrm>
          <a:off x="3351393" y="914396"/>
          <a:ext cx="1034248" cy="103424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3584099" y="914396"/>
        <a:ext cx="568836" cy="778272"/>
      </dsp:txXfrm>
    </dsp:sp>
    <dsp:sp modelId="{0C262A2C-B338-4E7F-885A-F118780C1D6C}">
      <dsp:nvSpPr>
        <dsp:cNvPr id="0" name=""/>
        <dsp:cNvSpPr/>
      </dsp:nvSpPr>
      <dsp:spPr>
        <a:xfrm>
          <a:off x="1875494" y="3200400"/>
          <a:ext cx="1034248" cy="103424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2108200" y="3200400"/>
        <a:ext cx="568836" cy="7782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8644F4-9E72-4044-B1F6-4C5E4B6069CF}">
      <dsp:nvSpPr>
        <dsp:cNvPr id="0" name=""/>
        <dsp:cNvSpPr/>
      </dsp:nvSpPr>
      <dsp:spPr>
        <a:xfrm rot="5400000">
          <a:off x="-168020" y="171879"/>
          <a:ext cx="1120138" cy="784097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cs typeface="+mj-cs"/>
            </a:rPr>
            <a:t>1</a:t>
          </a:r>
          <a:endParaRPr lang="ar-SA" sz="2000" kern="1200" dirty="0">
            <a:cs typeface="+mj-cs"/>
          </a:endParaRPr>
        </a:p>
      </dsp:txBody>
      <dsp:txXfrm rot="-5400000">
        <a:off x="1" y="395908"/>
        <a:ext cx="784097" cy="336041"/>
      </dsp:txXfrm>
    </dsp:sp>
    <dsp:sp modelId="{892704B2-9A1F-48B9-BCBE-3ED6AD7E4953}">
      <dsp:nvSpPr>
        <dsp:cNvPr id="0" name=""/>
        <dsp:cNvSpPr/>
      </dsp:nvSpPr>
      <dsp:spPr>
        <a:xfrm rot="5400000">
          <a:off x="4447603" y="-3659647"/>
          <a:ext cx="728090" cy="80551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>
              <a:latin typeface="Constantia" pitchFamily="18" charset="0"/>
              <a:cs typeface="+mj-cs"/>
            </a:rPr>
            <a:t>Polypropylene and glass fiber composite at different composition</a:t>
          </a:r>
          <a:endParaRPr lang="ar-SA" sz="2400" b="0" kern="1200" dirty="0" smtClean="0">
            <a:latin typeface="Constantia" pitchFamily="18" charset="0"/>
            <a:cs typeface="+mj-cs"/>
          </a:endParaRPr>
        </a:p>
      </dsp:txBody>
      <dsp:txXfrm rot="-5400000">
        <a:off x="784097" y="39401"/>
        <a:ext cx="8019560" cy="657006"/>
      </dsp:txXfrm>
    </dsp:sp>
    <dsp:sp modelId="{263ABB4F-B5D8-47E3-B5AE-FD4118F291FA}">
      <dsp:nvSpPr>
        <dsp:cNvPr id="0" name=""/>
        <dsp:cNvSpPr/>
      </dsp:nvSpPr>
      <dsp:spPr>
        <a:xfrm rot="5400000">
          <a:off x="-168020" y="1195988"/>
          <a:ext cx="1120138" cy="784097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8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8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8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cs typeface="+mj-cs"/>
            </a:rPr>
            <a:t>2</a:t>
          </a:r>
          <a:endParaRPr lang="ar-SA" sz="2000" kern="1200" dirty="0">
            <a:cs typeface="+mj-cs"/>
          </a:endParaRPr>
        </a:p>
      </dsp:txBody>
      <dsp:txXfrm rot="-5400000">
        <a:off x="1" y="1420017"/>
        <a:ext cx="784097" cy="336041"/>
      </dsp:txXfrm>
    </dsp:sp>
    <dsp:sp modelId="{1331988D-8E4E-4DE5-8F68-44EC2270F18C}">
      <dsp:nvSpPr>
        <dsp:cNvPr id="0" name=""/>
        <dsp:cNvSpPr/>
      </dsp:nvSpPr>
      <dsp:spPr>
        <a:xfrm rot="5400000">
          <a:off x="4424726" y="-2670821"/>
          <a:ext cx="728090" cy="80551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>
              <a:latin typeface="Constantia" pitchFamily="18" charset="0"/>
              <a:cs typeface="+mj-cs"/>
            </a:rPr>
            <a:t>Polypropylene and glass fiber composite at different temperature</a:t>
          </a:r>
          <a:endParaRPr lang="ar-SA" sz="2400" b="0" kern="1200" dirty="0" smtClean="0">
            <a:latin typeface="Constantia" pitchFamily="18" charset="0"/>
            <a:cs typeface="+mj-cs"/>
          </a:endParaRPr>
        </a:p>
      </dsp:txBody>
      <dsp:txXfrm rot="-5400000">
        <a:off x="761220" y="1028227"/>
        <a:ext cx="8019560" cy="657006"/>
      </dsp:txXfrm>
    </dsp:sp>
    <dsp:sp modelId="{A76F63C9-E541-40EB-96A2-97BF631A533D}">
      <dsp:nvSpPr>
        <dsp:cNvPr id="0" name=""/>
        <dsp:cNvSpPr/>
      </dsp:nvSpPr>
      <dsp:spPr>
        <a:xfrm rot="5400000">
          <a:off x="-168020" y="2220097"/>
          <a:ext cx="1120138" cy="784097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6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16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6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cs typeface="+mj-cs"/>
            </a:rPr>
            <a:t>3</a:t>
          </a:r>
          <a:endParaRPr lang="ar-SA" sz="2000" kern="1200" dirty="0">
            <a:cs typeface="+mj-cs"/>
          </a:endParaRPr>
        </a:p>
      </dsp:txBody>
      <dsp:txXfrm rot="-5400000">
        <a:off x="1" y="2444126"/>
        <a:ext cx="784097" cy="336041"/>
      </dsp:txXfrm>
    </dsp:sp>
    <dsp:sp modelId="{F255B2BB-3FF7-4A31-9AC4-7B366E841D17}">
      <dsp:nvSpPr>
        <dsp:cNvPr id="0" name=""/>
        <dsp:cNvSpPr/>
      </dsp:nvSpPr>
      <dsp:spPr>
        <a:xfrm rot="5400000">
          <a:off x="4447603" y="-1611429"/>
          <a:ext cx="728090" cy="80551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0" kern="1200" dirty="0" smtClean="0">
              <a:latin typeface="Constantia" pitchFamily="18" charset="0"/>
              <a:cs typeface="+mj-cs"/>
            </a:rPr>
            <a:t>Polypropylene (PP) and Recycled polyethylene </a:t>
          </a:r>
          <a:r>
            <a:rPr lang="en-US" sz="2200" b="0" kern="1200" dirty="0" err="1" smtClean="0">
              <a:latin typeface="Constantia" pitchFamily="18" charset="0"/>
              <a:cs typeface="+mj-cs"/>
            </a:rPr>
            <a:t>teraphthalate</a:t>
          </a:r>
          <a:r>
            <a:rPr lang="en-US" sz="2200" b="0" kern="1200" dirty="0" smtClean="0">
              <a:latin typeface="Constantia" pitchFamily="18" charset="0"/>
              <a:cs typeface="+mj-cs"/>
            </a:rPr>
            <a:t> fibers (</a:t>
          </a:r>
          <a:r>
            <a:rPr lang="en-US" sz="2200" b="0" kern="1200" dirty="0" err="1" smtClean="0">
              <a:latin typeface="Constantia" pitchFamily="18" charset="0"/>
              <a:cs typeface="+mj-cs"/>
            </a:rPr>
            <a:t>rPETFs</a:t>
          </a:r>
          <a:r>
            <a:rPr lang="en-US" sz="2200" b="0" kern="1200" dirty="0" smtClean="0">
              <a:latin typeface="Constantia" pitchFamily="18" charset="0"/>
              <a:cs typeface="+mj-cs"/>
            </a:rPr>
            <a:t>) composite at different composition.</a:t>
          </a:r>
          <a:endParaRPr lang="ar-SA" sz="2200" b="0" kern="1200" dirty="0" smtClean="0">
            <a:latin typeface="Constantia" pitchFamily="18" charset="0"/>
            <a:cs typeface="+mj-cs"/>
          </a:endParaRPr>
        </a:p>
      </dsp:txBody>
      <dsp:txXfrm rot="-5400000">
        <a:off x="784097" y="2087619"/>
        <a:ext cx="8019560" cy="657006"/>
      </dsp:txXfrm>
    </dsp:sp>
    <dsp:sp modelId="{D534800E-EF68-4A8D-B1F2-7403E37D4494}">
      <dsp:nvSpPr>
        <dsp:cNvPr id="0" name=""/>
        <dsp:cNvSpPr/>
      </dsp:nvSpPr>
      <dsp:spPr>
        <a:xfrm rot="5400000">
          <a:off x="-168020" y="3244205"/>
          <a:ext cx="1120138" cy="784097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4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24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4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cs typeface="+mj-cs"/>
            </a:rPr>
            <a:t>4</a:t>
          </a:r>
          <a:endParaRPr lang="ar-SA" sz="2000" kern="1200" dirty="0">
            <a:cs typeface="+mj-cs"/>
          </a:endParaRPr>
        </a:p>
      </dsp:txBody>
      <dsp:txXfrm rot="-5400000">
        <a:off x="1" y="3468234"/>
        <a:ext cx="784097" cy="336041"/>
      </dsp:txXfrm>
    </dsp:sp>
    <dsp:sp modelId="{7EEC118C-6E7A-4F6E-8DF1-DD710185885C}">
      <dsp:nvSpPr>
        <dsp:cNvPr id="0" name=""/>
        <dsp:cNvSpPr/>
      </dsp:nvSpPr>
      <dsp:spPr>
        <a:xfrm rot="5400000">
          <a:off x="4447603" y="-587321"/>
          <a:ext cx="728090" cy="80551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0" kern="1200" dirty="0" smtClean="0">
              <a:latin typeface="Constantia" pitchFamily="18" charset="0"/>
              <a:cs typeface="+mj-cs"/>
            </a:rPr>
            <a:t>Polypropylene (PP) and Recycled poly ethylene </a:t>
          </a:r>
          <a:r>
            <a:rPr lang="en-US" sz="2200" b="0" kern="1200" dirty="0" err="1" smtClean="0">
              <a:latin typeface="Constantia" pitchFamily="18" charset="0"/>
              <a:cs typeface="+mj-cs"/>
            </a:rPr>
            <a:t>terephthalate</a:t>
          </a:r>
          <a:r>
            <a:rPr lang="en-US" sz="2200" b="0" kern="1200" dirty="0" smtClean="0">
              <a:latin typeface="Constantia" pitchFamily="18" charset="0"/>
              <a:cs typeface="+mj-cs"/>
            </a:rPr>
            <a:t> fibers (</a:t>
          </a:r>
          <a:r>
            <a:rPr lang="en-US" sz="2200" b="0" kern="1200" dirty="0" err="1" smtClean="0">
              <a:latin typeface="Constantia" pitchFamily="18" charset="0"/>
              <a:cs typeface="+mj-cs"/>
            </a:rPr>
            <a:t>rPETF</a:t>
          </a:r>
          <a:r>
            <a:rPr lang="en-US" sz="2200" b="0" kern="1200" dirty="0" smtClean="0">
              <a:latin typeface="Constantia" pitchFamily="18" charset="0"/>
              <a:cs typeface="+mj-cs"/>
            </a:rPr>
            <a:t>) composite at different temperature</a:t>
          </a:r>
          <a:r>
            <a:rPr lang="en-US" sz="2000" b="0" kern="1200" dirty="0" smtClean="0">
              <a:latin typeface="Constantia" pitchFamily="18" charset="0"/>
              <a:cs typeface="+mj-cs"/>
            </a:rPr>
            <a:t>.</a:t>
          </a:r>
          <a:endParaRPr lang="ar-SA" sz="2000" b="0" kern="1200" dirty="0" smtClean="0">
            <a:latin typeface="Constantia" pitchFamily="18" charset="0"/>
            <a:cs typeface="+mj-cs"/>
          </a:endParaRPr>
        </a:p>
      </dsp:txBody>
      <dsp:txXfrm rot="-5400000">
        <a:off x="784097" y="3111727"/>
        <a:ext cx="8019560" cy="657006"/>
      </dsp:txXfrm>
    </dsp:sp>
    <dsp:sp modelId="{C9D3414F-34F6-4111-AFB2-EDFDB514E1A9}">
      <dsp:nvSpPr>
        <dsp:cNvPr id="0" name=""/>
        <dsp:cNvSpPr/>
      </dsp:nvSpPr>
      <dsp:spPr>
        <a:xfrm rot="5400000">
          <a:off x="-168020" y="4268314"/>
          <a:ext cx="1120138" cy="784097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32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32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32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cs typeface="+mj-cs"/>
            </a:rPr>
            <a:t>5</a:t>
          </a:r>
          <a:endParaRPr lang="ar-SA" sz="2000" kern="1200" dirty="0">
            <a:cs typeface="+mj-cs"/>
          </a:endParaRPr>
        </a:p>
      </dsp:txBody>
      <dsp:txXfrm rot="-5400000">
        <a:off x="1" y="4492343"/>
        <a:ext cx="784097" cy="336041"/>
      </dsp:txXfrm>
    </dsp:sp>
    <dsp:sp modelId="{EA12B7E1-EA9D-434E-8B22-E2042F484C9B}">
      <dsp:nvSpPr>
        <dsp:cNvPr id="0" name=""/>
        <dsp:cNvSpPr/>
      </dsp:nvSpPr>
      <dsp:spPr>
        <a:xfrm rot="5400000">
          <a:off x="4447603" y="436787"/>
          <a:ext cx="728090" cy="80551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>
              <a:latin typeface="Constantia" pitchFamily="18" charset="0"/>
              <a:cs typeface="+mj-cs"/>
            </a:rPr>
            <a:t>Three composite component (</a:t>
          </a:r>
          <a:r>
            <a:rPr lang="en-US" sz="2400" b="0" kern="1200" dirty="0" err="1" smtClean="0">
              <a:latin typeface="Constantia" pitchFamily="18" charset="0"/>
              <a:cs typeface="+mj-cs"/>
            </a:rPr>
            <a:t>rPETFs</a:t>
          </a:r>
          <a:r>
            <a:rPr lang="en-US" sz="2400" b="0" kern="1200" dirty="0" smtClean="0">
              <a:latin typeface="Constantia" pitchFamily="18" charset="0"/>
              <a:cs typeface="+mj-cs"/>
            </a:rPr>
            <a:t> and PP)/GF at different composition</a:t>
          </a:r>
          <a:endParaRPr lang="ar-SA" sz="2400" b="0" kern="1200" dirty="0" smtClean="0">
            <a:latin typeface="Constantia" pitchFamily="18" charset="0"/>
            <a:cs typeface="+mj-cs"/>
          </a:endParaRPr>
        </a:p>
      </dsp:txBody>
      <dsp:txXfrm rot="-5400000">
        <a:off x="784097" y="4135835"/>
        <a:ext cx="8019560" cy="657006"/>
      </dsp:txXfrm>
    </dsp:sp>
    <dsp:sp modelId="{1F8BEF57-88C8-4881-B880-14C892530532}">
      <dsp:nvSpPr>
        <dsp:cNvPr id="0" name=""/>
        <dsp:cNvSpPr/>
      </dsp:nvSpPr>
      <dsp:spPr>
        <a:xfrm rot="5400000">
          <a:off x="-168020" y="5292422"/>
          <a:ext cx="1120138" cy="784097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cs typeface="+mj-cs"/>
            </a:rPr>
            <a:t>6</a:t>
          </a:r>
          <a:endParaRPr lang="ar-SA" sz="2000" kern="1200" dirty="0">
            <a:cs typeface="+mj-cs"/>
          </a:endParaRPr>
        </a:p>
      </dsp:txBody>
      <dsp:txXfrm rot="-5400000">
        <a:off x="1" y="5516451"/>
        <a:ext cx="784097" cy="336041"/>
      </dsp:txXfrm>
    </dsp:sp>
    <dsp:sp modelId="{6F35D633-537A-4C05-8395-A5B5629E95A7}">
      <dsp:nvSpPr>
        <dsp:cNvPr id="0" name=""/>
        <dsp:cNvSpPr/>
      </dsp:nvSpPr>
      <dsp:spPr>
        <a:xfrm rot="5400000">
          <a:off x="4447603" y="1521684"/>
          <a:ext cx="728090" cy="80551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2400" b="0" kern="1200" dirty="0" smtClean="0">
              <a:latin typeface="Constantia" pitchFamily="18" charset="0"/>
              <a:cs typeface="+mj-cs"/>
            </a:rPr>
            <a:t>Glass fibre (mat) and Polypropylene composite at different temperature. </a:t>
          </a:r>
          <a:endParaRPr lang="ar-SA" sz="2400" b="0" kern="1200" dirty="0">
            <a:latin typeface="Constantia" pitchFamily="18" charset="0"/>
            <a:cs typeface="+mj-cs"/>
          </a:endParaRPr>
        </a:p>
      </dsp:txBody>
      <dsp:txXfrm rot="-5400000">
        <a:off x="784097" y="5220732"/>
        <a:ext cx="8019560" cy="657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6E1C669-4A16-4264-A56D-CF58BF869776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958C0D1-19D8-4B0E-8B9F-830DABE8680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9867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8C0D1-19D8-4B0E-8B9F-830DABE8680C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8C0D1-19D8-4B0E-8B9F-830DABE8680C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8C0D1-19D8-4B0E-8B9F-830DABE8680C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FB01-7742-435B-885F-05AE0971C8C3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E6B1-00D9-4A6E-B83B-83C9D2013055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C311ED-B1BB-4F8C-8A8E-0E4A526EEEDF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A6776-6661-43F5-90E9-21DFA6184D22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DF7B7B-77CB-4C00-9106-3EA093444E3C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028711-A77E-401F-A533-9D9DB946EE0D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CC3A7-B6F8-4EBF-966D-B2C3497C1CEE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6F6617-2050-442D-8074-8498515B736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E0841F-E7CC-4A5B-8357-82522EEF19F6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047B9E-5BB7-44BA-9D14-5CC7AAFD93B4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E0998C-C1AA-4667-BC47-CCB0CACCE745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EF067-9C5A-44FE-95F8-CF438E163441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D20B2-3FAD-4311-AB80-6B52C2C5A0AC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DAE9B4F-E15F-4C78-8929-8E7254FE5AEC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509886-DF65-430B-9960-BD1F64C030B9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1E49E-BF05-47D3-928B-E7337D7121AD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9BA83F-B2F4-4D6E-B991-39E3B0BC700E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9EEB18-7DC7-40A1-8B55-9762A85F2334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55E684-FE5F-464A-BEF2-3BEA60C954F6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12100-544A-4FC9-B2AE-E027E09CEADB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4CB7D-29CF-4B4D-AEC5-207161668C6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5899874-E3F5-4561-AA89-E986658185A6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64888A-A2C5-4144-BA7C-CEC06BB01326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90C79-2F8D-4CCD-8E2F-E7D05DF83F2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EC0716-07C9-4111-AF5D-A1AB4C276581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A8681C-F6FF-438F-B952-1ABE707DA79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E748E9E-8D8B-49D2-8E8F-564AF1E3EDC8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50EB04-851D-42B5-B529-EBE56528C1C8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AA5E38C-A36B-4016-A9C7-D926EC281AD6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823-2C0D-4C97-A2DA-BDD39153B8D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39F0-574F-48A2-AD79-CF49937B4B58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663C7DF-4E5C-47E7-81C9-F6B6183E7B18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A5D0C-B0EE-42C1-947F-781290D744AF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7B7FAB-DF47-4723-AD73-05F553D8304F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34E50-A98C-4195-A06F-09ABE825D1C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725B32-22B2-4098-BC26-6FB3B59325B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F771-A45D-4923-8254-519721E7C61F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AB83-F928-4D1D-985C-6686E1908410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6AC-1056-49A6-B1AA-46FAC0DECCF9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pl-P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Kliknij ikonę, aby dodać obraz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E0B2-D82A-4DAE-9395-40A1498BEB5B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415BD-A60D-4026-9454-2C32CD19F7E9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75FE-6095-4F76-9D19-8AFF1BE8207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0855-EA0B-4A19-9EBA-B06D3128FEC3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DFBB-FB89-4B85-8304-11D104B81213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C91BC-9BBD-4CEC-8ACA-307233D20977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863-BB0D-466C-91E2-F1328C6D28CD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E57E-D905-4492-93D6-B137C0BA9C6D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FDF6B-8870-484F-9621-BCB7FBDF21C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E4B3C52-7FE5-4849-86A2-2D2C90066BCC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11313-F971-4EFB-A3F0-0489F2502285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0AA8A75-1557-4B5E-936C-35BDD05B3844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DC3A3-DBA6-4B3F-B6DB-886AC691A5A6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10439-E68A-4482-9AD6-A42C0DB9438F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8D93-4D67-4E90-AC6B-629D15537ABF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51C4-434C-48D6-9C50-D40ED212A120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59C21-8D5A-4DB4-878F-C7AC5017F306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9B4C-1DEF-4B64-807F-E7C9E783C53B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8FB7-EB0F-475F-A518-72CE9306BE56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9E9A3-2B08-49AA-A103-EC0F8B0ADF61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0EC5-25D9-48AB-A47C-FD816768D120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F421-A474-49B5-9DF2-A83E0E900C25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0D8A-2E39-4A25-8E32-4877E0CFC6FE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6392-BC6F-475D-B848-041EBEC30C1B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9237897-92F0-44D3-8CB1-11EDF2EE6CBC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45250-25A8-414D-8421-E48B4F1B07CB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071C-B7A5-47DD-907B-6118C67674C4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5EF0-715E-4BBA-B03F-5C2CF265F206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4A70-DC88-422B-8C88-2662D549B56F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F321-96B0-4DEA-A74D-A3CD6750F7B6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1FF8D29-CC98-4BBD-9573-247CD1A22A06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A3F0-C9E5-4B36-994D-696BB759A3BB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BE79-B910-4547-A053-DB569D59FA0B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13124F-574A-414B-8698-D5B2DCF5DF3B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74B288-22F1-4566-9297-3F087A54EEA8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E7E81C-EC60-4B28-BFF0-EBC7CD84309F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727BD6-DC98-43BE-94C3-8B6F0B387CAB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57150-60A6-4E7A-B1CA-A8B38BC5A4D4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BFEA-1F68-4516-8F59-C4B5FC1A0F9F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59EDB9-73D3-4F86-AE34-19DF5738338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789CF-E02E-46F8-B3D7-A7332D127AEC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BE4D218-B003-4F16-935C-AF57BA75D2D4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5597F1-949D-43F0-A361-3755BC8D2A9C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1340E-C56D-4AF0-ABCB-8A6E206848DC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39439-0202-40F6-BA6A-B9CF5FEE3E64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C21C0-FD89-4028-ABA5-563760AA53BC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733DB3-06FE-4F8D-A8F1-0DABDAC148B1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E89E7D-39CE-446C-BA2B-FA707D2B28B2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528C8-A44B-4DB2-B74E-7C18C33C8F4F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CD33-B115-4CBC-8B27-8712B8661C54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4A3B44-64D1-4C93-A595-45C92399CB70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B222BC-FC77-4A56-9FE1-ECE69249198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151A36-CBF8-4CB1-BF4C-7E948E145C2C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1319DF-BE5B-4F31-BA39-F2AFFDCD39C8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4AB47D-9C65-452B-AEEE-5BC6CA5F8898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13CC81-4A06-47D8-847B-8312F57E0ACD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AD876-DF50-4E2E-A3AA-C5AC7C901B75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B1F8EE-EB83-4284-B1FA-45C0E08B3212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EA0C1-021C-44EC-8EFB-E90A210DA2EB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38F838-DB82-40CC-97EE-8C5B7B8EEA93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640E-43D8-41F7-A13B-7D51C006CEF3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380EF1-F00E-4926-82A2-E124E7B694D4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3558B7-FF8E-48EC-9F2F-E49B10B731F9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473E3-CB6A-40AE-9371-B340DB0EB2E3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59D6A2-01DB-4C0F-B46F-CDC619474326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BD0947-54D5-4AFD-8B8E-A1AE9EC07B63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AE2696-DE12-4368-B04D-0070BDB01D7D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84AF-D97A-4EED-ABE6-C69FB22C1C7B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5C4818-657A-41B6-9B3E-697E020AA533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50FDA-6931-41FD-A22B-BAE0CED2C308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24D4D-77AC-4EF7-8AF2-749A25D762A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A4407-C42A-4C10-A35A-5EF387DFA7BB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343-DF02-4202-9CA3-57D590FD5CEB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2797-22BC-4504-8EDB-80B636161220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CC6F2-5052-475E-B57C-96459C8584E4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715D-5E55-4B60-8627-5DA6D2B57AF8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2220-51EA-4E31-8D10-A65ADE1DBCCD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1180-6C08-44F2-AC5A-6C0B790EA9E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20E4-41B0-48B1-AD3E-BA3A6A368219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4E00-81D0-49D0-B1D3-038CD1A6E6CB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4DA37-C63F-4669-A6A4-D61CEAD53C2C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1ADF8-A612-4577-99D9-A9FBA851DA30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BE3D-F4E5-40E9-B07B-7C4FBBE94DD3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A2B4-DDE0-4884-BD13-7E42E87A341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7473B-603B-4190-A008-1A8329A3240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8EB-7618-41D0-90C6-AC3D9A55A149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8531-AC49-45B2-946C-136ABA584BA3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5987D-A719-425B-8239-0B1D03068827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9708-D459-48A9-B698-1E53F913C9F5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0D5BC-CF6F-431D-A7BF-1CDE8F2A85D0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0F4D0-D96F-43A7-A158-E8BEE0998AD0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E8D9D-F6C8-45B5-88C3-8971B94D8040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B1B-E27E-4D1B-82CC-A8DE222F3715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58EF6-D322-4A12-AB55-6C84B69249D3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AD4C7FF-48F6-48A7-B6A9-54761BE82EB8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4E90CE-3D56-4E08-AA24-01A45EB17EAA}" type="datetime1">
              <a:rPr lang="ar-SA" smtClean="0">
                <a:solidFill>
                  <a:prstClr val="black"/>
                </a:solidFill>
              </a:rPr>
              <a:pPr/>
              <a:t>23/06/1432</a:t>
            </a:fld>
            <a:endParaRPr lang="ar-SA">
              <a:solidFill>
                <a:prstClr val="black"/>
              </a:solidFill>
            </a:endParaRPr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DCE85AC-1370-4082-8810-E1E1535336E0}" type="slidenum">
              <a:rPr lang="ar-SA" smtClean="0">
                <a:solidFill>
                  <a:prstClr val="black"/>
                </a:solidFill>
              </a:rPr>
              <a:pPr/>
              <a:t>‹#›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E9F098-3114-40DB-8A36-1D4033A01A2E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A58EF6-D322-4A12-AB55-6C84B69249D3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E7D3A-F230-477E-966A-F57FCC08D94A}" type="datetime1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23/06/1432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D42D93-83B4-4EE9-86D4-43D8AB36C3FF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1B49363-3A0E-4881-832E-84FACB8F8011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48E54D3-DB57-451F-81F7-369AAC82A3F8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3AB934-B7A0-4507-AFBB-C696624F5AB7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174C172-05F0-46CB-BD38-FE6EAD7E768E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E8D05B-C4BE-455C-9583-4F768AA21115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16FB81-A30D-48AF-8C79-DC7F3ACF749B}" type="datetime1">
              <a:rPr lang="ar-SA" smtClean="0"/>
              <a:pPr/>
              <a:t>23/06/1432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CE85AC-1370-4082-8810-E1E1535336E0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3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12.xml"/><Relationship Id="rId4" Type="http://schemas.openxmlformats.org/officeDocument/2006/relationships/slide" Target="slide3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2.xml"/><Relationship Id="rId5" Type="http://schemas.openxmlformats.org/officeDocument/2006/relationships/slide" Target="slide37.xml"/><Relationship Id="rId4" Type="http://schemas.openxmlformats.org/officeDocument/2006/relationships/chart" Target="../charts/char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12.xml"/><Relationship Id="rId4" Type="http://schemas.openxmlformats.org/officeDocument/2006/relationships/slide" Target="slide3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0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slide" Target="slide12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3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39.xml"/><Relationship Id="rId4" Type="http://schemas.openxmlformats.org/officeDocument/2006/relationships/slide" Target="slide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8.xml"/><Relationship Id="rId5" Type="http://schemas.openxmlformats.org/officeDocument/2006/relationships/slide" Target="slide36.xml"/><Relationship Id="rId4" Type="http://schemas.openxmlformats.org/officeDocument/2006/relationships/slide" Target="slide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057400" y="304800"/>
            <a:ext cx="6324600" cy="594360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US" sz="3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en-US" sz="3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</a:br>
            <a:r>
              <a:rPr lang="en-US" sz="3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en-US" sz="3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</a:br>
            <a:r>
              <a:rPr lang="ar-SA" sz="3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Arial"/>
              </a:rPr>
              <a:t>         </a:t>
            </a:r>
            <a:r>
              <a:rPr lang="en-US" sz="3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           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An-Najah National University</a:t>
            </a:r>
            <a:r>
              <a:rPr lang="ar-SA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Arial"/>
              </a:rPr>
              <a:t/>
            </a:r>
            <a:br>
              <a:rPr lang="ar-SA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Arial"/>
              </a:rPr>
            </a:b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Chemical Engineering Department</a:t>
            </a:r>
            <a:r>
              <a:rPr lang="ar-SA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Arial"/>
              </a:rPr>
              <a:t>                            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/>
            </a:r>
            <a:b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</a:b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  Graduation Project(2)</a:t>
            </a:r>
            <a:b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</a:br>
            <a:r>
              <a:rPr lang="en-US" sz="2200" b="1" dirty="0" smtClean="0">
                <a:ln w="50800"/>
                <a:solidFill>
                  <a:srgbClr val="A460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en-US" sz="2200" b="1" dirty="0" smtClean="0">
                <a:ln w="50800"/>
                <a:solidFill>
                  <a:srgbClr val="A460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</a:br>
            <a:r>
              <a:rPr lang="en-US" sz="3100" b="1" dirty="0" smtClean="0">
                <a:ln w="50800"/>
                <a:solidFill>
                  <a:srgbClr val="A460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Recycling and </a:t>
            </a:r>
            <a:r>
              <a:rPr lang="pl-PL" sz="3100" b="1" dirty="0" smtClean="0">
                <a:ln w="50800"/>
                <a:solidFill>
                  <a:srgbClr val="A460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R</a:t>
            </a:r>
            <a:r>
              <a:rPr lang="en-US" sz="3100" b="1" dirty="0" smtClean="0">
                <a:ln w="50800"/>
                <a:solidFill>
                  <a:srgbClr val="A460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reinforcing of PP from White Board Markers</a:t>
            </a:r>
            <a:r>
              <a:rPr lang="en-US" sz="2700" b="1" dirty="0" smtClean="0">
                <a:ln w="50800"/>
                <a:solidFill>
                  <a:srgbClr val="A460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 </a:t>
            </a:r>
            <a:br>
              <a:rPr lang="en-US" sz="2700" b="1" dirty="0" smtClean="0">
                <a:ln w="50800"/>
                <a:solidFill>
                  <a:srgbClr val="A460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</a:b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</a:b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       Prepared by:</a:t>
            </a:r>
            <a:b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</a:b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      </a:t>
            </a:r>
            <a:r>
              <a:rPr lang="en-US" sz="2200" b="1" dirty="0" err="1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Feda</a:t>
            </a:r>
            <a:r>
              <a:rPr lang="en-US" sz="2200" b="1" dirty="0" err="1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a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 </a:t>
            </a:r>
            <a:r>
              <a:rPr lang="en-US" sz="2200" b="1" dirty="0" err="1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Jitawi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        </a:t>
            </a:r>
            <a:r>
              <a:rPr lang="en-US" sz="2200" b="1" dirty="0" err="1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Hidaya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 Shaker 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/>
            </a:r>
            <a:b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</a:b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 </a:t>
            </a:r>
            <a:r>
              <a:rPr lang="en-US" sz="2200" b="1" dirty="0" err="1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I</a:t>
            </a:r>
            <a:r>
              <a:rPr lang="en-US" sz="2200" b="1" dirty="0" err="1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smaiel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 </a:t>
            </a:r>
            <a:r>
              <a:rPr lang="en-US" sz="2200" b="1" dirty="0" err="1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Manasrah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</a:rPr>
              <a:t>     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sym typeface="Symbol"/>
              </a:rPr>
              <a:t>Mays Shadeed</a:t>
            </a:r>
            <a:r>
              <a:rPr lang="ar-SA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Arial"/>
              </a:rPr>
              <a:t>                  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/>
            </a:r>
            <a:b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</a:b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 </a:t>
            </a:r>
            <a:b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</a:br>
            <a:r>
              <a:rPr lang="ar-SA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Arial"/>
                <a:sym typeface="Symbol"/>
              </a:rPr>
              <a:t>  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Supervisor: Eng. </a:t>
            </a:r>
            <a:r>
              <a:rPr lang="en-US" sz="2200" b="1" dirty="0" err="1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Shadi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 </a:t>
            </a:r>
            <a:r>
              <a:rPr lang="en-US" sz="2200" b="1" dirty="0" err="1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Sawalha</a:t>
            </a:r>
            <a: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/>
            </a:r>
            <a:br>
              <a:rPr lang="en-US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</a:br>
            <a:r>
              <a:rPr lang="ar-SA" sz="2900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Arial"/>
                <a:sym typeface="Symbol"/>
              </a:rPr>
              <a:t/>
            </a:r>
            <a:br>
              <a:rPr lang="ar-SA" sz="2900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Arial"/>
                <a:sym typeface="Symbol"/>
              </a:rPr>
            </a:br>
            <a:r>
              <a:rPr lang="pl-PL" sz="2200" b="1" dirty="0" smtClean="0">
                <a:ln w="5080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n-ea"/>
                <a:cs typeface="+mn-cs"/>
                <a:sym typeface="Symbol"/>
              </a:rPr>
              <a:t>2011</a:t>
            </a:r>
            <a:endParaRPr lang="ar-SA" dirty="0">
              <a:latin typeface="Constantia" pitchFamily="18" charset="0"/>
            </a:endParaRPr>
          </a:p>
        </p:txBody>
      </p:sp>
      <p:pic>
        <p:nvPicPr>
          <p:cNvPr id="3" name="Picture 5" descr="logo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800600" y="304800"/>
            <a:ext cx="1257300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1</a:t>
            </a:fld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Methodology</a:t>
            </a:r>
            <a:endParaRPr lang="ar-SA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933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828800"/>
            <a:ext cx="4190999" cy="3703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065910"/>
              </p:ext>
            </p:extLst>
          </p:nvPr>
        </p:nvGraphicFramePr>
        <p:xfrm>
          <a:off x="609600" y="1447800"/>
          <a:ext cx="8153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مستطيل 10"/>
          <p:cNvSpPr/>
          <p:nvPr/>
        </p:nvSpPr>
        <p:spPr>
          <a:xfrm>
            <a:off x="788894" y="837874"/>
            <a:ext cx="34323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9900CC">
                    <a:lumMod val="50000"/>
                  </a:srgb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Methodology</a:t>
            </a:r>
            <a:endParaRPr lang="ar-SA" sz="4000" dirty="0">
              <a:solidFill>
                <a:prstClr val="black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953000" y="0"/>
            <a:ext cx="243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endParaRPr lang="ar-SA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762000" y="3505200"/>
            <a:ext cx="2133600" cy="1676400"/>
            <a:chOff x="5714999" y="1981200"/>
            <a:chExt cx="2208718" cy="173999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Prostokąt zaokrąglony 9"/>
            <p:cNvSpPr/>
            <p:nvPr/>
          </p:nvSpPr>
          <p:spPr>
            <a:xfrm>
              <a:off x="5714999" y="1981200"/>
              <a:ext cx="2208718" cy="1739994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2" name="Prostokąt 11"/>
            <p:cNvSpPr/>
            <p:nvPr/>
          </p:nvSpPr>
          <p:spPr>
            <a:xfrm>
              <a:off x="5765962" y="2032163"/>
              <a:ext cx="2106792" cy="1638068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85344" bIns="85344" numCol="1" spcCol="1270" anchor="t" anchorCtr="0">
              <a:noAutofit/>
            </a:bodyPr>
            <a:lstStyle/>
            <a:p>
              <a:pPr marL="114300" lvl="1" indent="-114300" algn="l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ar-SA" sz="12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Arial"/>
              </a:endParaRPr>
            </a:p>
          </p:txBody>
        </p:sp>
      </p:grpSp>
      <p:sp>
        <p:nvSpPr>
          <p:cNvPr id="13" name="pole tekstowe 12"/>
          <p:cNvSpPr txBox="1"/>
          <p:nvPr/>
        </p:nvSpPr>
        <p:spPr>
          <a:xfrm>
            <a:off x="838200" y="37338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Statistical survey.</a:t>
            </a: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  <a:p>
            <a:pPr lvl="0" algn="l" rtl="0"/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questionnaire</a:t>
            </a:r>
            <a:endParaRPr lang="ar-SA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</p:txBody>
      </p:sp>
      <p:grpSp>
        <p:nvGrpSpPr>
          <p:cNvPr id="17" name="Grupa 16"/>
          <p:cNvGrpSpPr/>
          <p:nvPr/>
        </p:nvGrpSpPr>
        <p:grpSpPr>
          <a:xfrm>
            <a:off x="3402030" y="3478100"/>
            <a:ext cx="2312970" cy="1703500"/>
            <a:chOff x="5765962" y="2032163"/>
            <a:chExt cx="2394403" cy="176812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8" name="Prostokąt zaokrąglony 17"/>
            <p:cNvSpPr/>
            <p:nvPr/>
          </p:nvSpPr>
          <p:spPr>
            <a:xfrm>
              <a:off x="5951647" y="2060291"/>
              <a:ext cx="2208718" cy="1739994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9" name="Prostokąt 18"/>
            <p:cNvSpPr/>
            <p:nvPr/>
          </p:nvSpPr>
          <p:spPr>
            <a:xfrm>
              <a:off x="5765962" y="2032163"/>
              <a:ext cx="2106792" cy="1638068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85344" bIns="85344" numCol="1" spcCol="1270" anchor="t" anchorCtr="0">
              <a:noAutofit/>
            </a:bodyPr>
            <a:lstStyle/>
            <a:p>
              <a:pPr marL="114300" lvl="1" indent="-114300" algn="l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ar-SA" sz="12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Arial"/>
              </a:endParaRPr>
            </a:p>
          </p:txBody>
        </p:sp>
      </p:grpSp>
      <p:sp>
        <p:nvSpPr>
          <p:cNvPr id="20" name="Prostokąt 19"/>
          <p:cNvSpPr/>
          <p:nvPr/>
        </p:nvSpPr>
        <p:spPr>
          <a:xfrm>
            <a:off x="3733800" y="3505200"/>
            <a:ext cx="18113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University decision for WBM collection</a:t>
            </a:r>
            <a:endParaRPr lang="ar-SA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</p:txBody>
      </p:sp>
      <p:grpSp>
        <p:nvGrpSpPr>
          <p:cNvPr id="15" name="Grupa 14"/>
          <p:cNvGrpSpPr/>
          <p:nvPr/>
        </p:nvGrpSpPr>
        <p:grpSpPr>
          <a:xfrm>
            <a:off x="6215074" y="3500438"/>
            <a:ext cx="2312970" cy="1703500"/>
            <a:chOff x="5765962" y="2032163"/>
            <a:chExt cx="2394403" cy="176812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Prostokąt zaokrąglony 15"/>
            <p:cNvSpPr/>
            <p:nvPr/>
          </p:nvSpPr>
          <p:spPr>
            <a:xfrm>
              <a:off x="5951647" y="2060291"/>
              <a:ext cx="2208718" cy="1739994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1" name="Prostokąt 20"/>
            <p:cNvSpPr/>
            <p:nvPr/>
          </p:nvSpPr>
          <p:spPr>
            <a:xfrm>
              <a:off x="5765962" y="2032163"/>
              <a:ext cx="2106792" cy="1638068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85344" bIns="85344" numCol="1" spcCol="1270" anchor="t" anchorCtr="0">
              <a:noAutofit/>
            </a:bodyPr>
            <a:lstStyle/>
            <a:p>
              <a:pPr marL="114300" lvl="1" indent="-114300" algn="l" defTabSz="5334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ar-SA" sz="1200" kern="12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Arial"/>
              </a:endParaRPr>
            </a:p>
          </p:txBody>
        </p:sp>
      </p:grpSp>
      <p:sp>
        <p:nvSpPr>
          <p:cNvPr id="22" name="pole tekstowe 21"/>
          <p:cNvSpPr txBox="1"/>
          <p:nvPr/>
        </p:nvSpPr>
        <p:spPr>
          <a:xfrm>
            <a:off x="6429388" y="3571876"/>
            <a:ext cx="2000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DSC test was performed to every part of the marker</a:t>
            </a:r>
            <a:endParaRPr lang="ar-SA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1" grpId="0" build="p"/>
      <p:bldP spid="13" grpId="0"/>
      <p:bldP spid="20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C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458200" y="6407944"/>
            <a:ext cx="554832" cy="365125"/>
          </a:xfrm>
        </p:spPr>
        <p:txBody>
          <a:bodyPr/>
          <a:lstStyle/>
          <a:p>
            <a:fld id="{2DCE85AC-1370-4082-8810-E1E1535336E0}" type="slidenum">
              <a:rPr lang="ar-SA" sz="1400" smtClean="0">
                <a:solidFill>
                  <a:schemeClr val="accent4">
                    <a:lumMod val="50000"/>
                  </a:schemeClr>
                </a:solidFill>
              </a:rPr>
              <a:pPr/>
              <a:t>12</a:t>
            </a:fld>
            <a:endParaRPr lang="ar-SA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3505200" cy="6858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Methodology</a:t>
            </a:r>
            <a:endParaRPr lang="ar-SA" sz="4000" dirty="0">
              <a:solidFill>
                <a:schemeClr val="accent3">
                  <a:lumMod val="5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graphicFrame>
        <p:nvGraphicFramePr>
          <p:cNvPr id="8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1261369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Prostokąt 5"/>
          <p:cNvSpPr/>
          <p:nvPr/>
        </p:nvSpPr>
        <p:spPr>
          <a:xfrm>
            <a:off x="5867400" y="2438400"/>
            <a:ext cx="2438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Using tensile test</a:t>
            </a: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  <a:p>
            <a:pPr lvl="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Modulus of elasticity, tensile strength and K</a:t>
            </a:r>
            <a:r>
              <a:rPr lang="en-US" sz="2400" baseline="-250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E</a:t>
            </a:r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 were calculated </a:t>
            </a:r>
            <a:endParaRPr lang="ar-SA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3307976" y="2286000"/>
            <a:ext cx="2286000" cy="2819399"/>
          </a:xfrm>
          <a:prstGeom prst="roundRect">
            <a:avLst>
              <a:gd name="adj" fmla="val 1000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sp>
        <p:nvSpPr>
          <p:cNvPr id="15" name="Prostokąt zaokrąglony 14"/>
          <p:cNvSpPr/>
          <p:nvPr/>
        </p:nvSpPr>
        <p:spPr>
          <a:xfrm>
            <a:off x="609599" y="2438400"/>
            <a:ext cx="2260415" cy="2769765"/>
          </a:xfrm>
          <a:prstGeom prst="roundRect">
            <a:avLst>
              <a:gd name="adj" fmla="val 1000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sp>
        <p:nvSpPr>
          <p:cNvPr id="18" name="Prostokąt 17"/>
          <p:cNvSpPr/>
          <p:nvPr/>
        </p:nvSpPr>
        <p:spPr>
          <a:xfrm>
            <a:off x="3429000" y="2438400"/>
            <a:ext cx="1828800" cy="2514600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z="152400"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t" anchorCtr="0">
            <a:noAutofit/>
          </a:bodyPr>
          <a:lstStyle/>
          <a:p>
            <a:pPr marL="114300" lvl="1" indent="-114300" algn="l" defTabSz="6667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itchFamily="34" charset="0"/>
              <a:buChar char="•"/>
            </a:pPr>
            <a:r>
              <a:rPr lang="ar-SA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 </a:t>
            </a:r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Using thermal press</a:t>
            </a: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  <a:p>
            <a:pPr lvl="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 Produce 6 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accent4">
                      <a:lumMod val="60000"/>
                      <a:lumOff val="40000"/>
                    </a:schemeClr>
                  </a:outerShdw>
                </a:effectLst>
                <a:latin typeface="Constantia" pitchFamily="18" charset="0"/>
                <a:hlinkClick r:id="rId7" action="ppaction://hlinksldjump"/>
              </a:rPr>
              <a:t>series</a:t>
            </a:r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 of reinforced sheet</a:t>
            </a: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62000" y="2514600"/>
            <a:ext cx="1838795" cy="1762595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z="152400"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456" tIns="92456" rIns="92456" bIns="92456" numCol="1" spcCol="1270" anchor="t" anchorCtr="0">
            <a:noAutofit/>
          </a:bodyPr>
          <a:lstStyle/>
          <a:p>
            <a:pPr marL="114300" lvl="1" indent="-114300" algn="l" defTabSz="5778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300" kern="1200" dirty="0" smtClean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Using tensile test</a:t>
            </a:r>
            <a:endParaRPr lang="ar-SA" sz="1300" kern="1200" dirty="0">
              <a:solidFill>
                <a:schemeClr val="bg1"/>
              </a:solidFill>
              <a:latin typeface="Calibri"/>
              <a:ea typeface="+mn-ea"/>
              <a:cs typeface="Arial"/>
            </a:endParaRPr>
          </a:p>
          <a:p>
            <a:pPr lvl="0" algn="l" rtl="0">
              <a:buFont typeface="Arial" pitchFamily="34" charset="0"/>
              <a:buChar char="•"/>
            </a:pPr>
            <a:r>
              <a:rPr lang="ar-SA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 </a:t>
            </a:r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Sorting</a:t>
            </a: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  <a:p>
            <a:pPr lvl="0" algn="l" rtl="0">
              <a:buFont typeface="Arial" pitchFamily="34" charset="0"/>
              <a:buChar char="•"/>
            </a:pP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  <a:p>
            <a:pPr lvl="0" algn="l" rtl="0">
              <a:buFont typeface="Arial" pitchFamily="34" charset="0"/>
              <a:buChar char="•"/>
            </a:pPr>
            <a:r>
              <a:rPr lang="ar-SA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 </a:t>
            </a:r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Cleaning</a:t>
            </a: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  <a:p>
            <a:pPr lvl="0" algn="l" rtl="0">
              <a:buFont typeface="Arial" pitchFamily="34" charset="0"/>
              <a:buChar char="•"/>
            </a:pP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  <a:p>
            <a:pPr lvl="0" algn="l" rtl="0">
              <a:buFont typeface="Arial" pitchFamily="34" charset="0"/>
              <a:buChar char="•"/>
            </a:pPr>
            <a:r>
              <a:rPr lang="ar-SA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 </a:t>
            </a:r>
            <a:r>
              <a:rPr lang="en-US" sz="2400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onstantia" pitchFamily="18" charset="0"/>
              </a:rPr>
              <a:t>Grinding</a:t>
            </a: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  <a:p>
            <a:pPr lvl="0" algn="l" rtl="0">
              <a:buFont typeface="Arial" pitchFamily="34" charset="0"/>
              <a:buChar char="•"/>
            </a:pPr>
            <a:endParaRPr lang="ar-SA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onstantia" pitchFamily="18" charset="0"/>
            </a:endParaRPr>
          </a:p>
          <a:p>
            <a:pPr marL="114300" lvl="1" indent="-114300" algn="l" defTabSz="5778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300" kern="1200" dirty="0" smtClean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Modulus of</a:t>
            </a:r>
            <a:endParaRPr lang="ar-SA" sz="1300" kern="1200" dirty="0">
              <a:solidFill>
                <a:schemeClr val="bg1"/>
              </a:solidFill>
              <a:latin typeface="Calibri"/>
              <a:ea typeface="+mn-ea"/>
              <a:cs typeface="Arial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AsOne/>
      </p:bldGraphic>
      <p:bldP spid="6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524000"/>
            <a:ext cx="7467600" cy="76200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4000" b="1" dirty="0" smtClean="0">
                <a:ln w="12700" cap="sq" cmpd="dbl">
                  <a:solidFill>
                    <a:srgbClr val="82794A"/>
                  </a:solidFill>
                  <a:prstDash val="solid"/>
                  <a:round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Result and Discussion</a:t>
            </a:r>
            <a:endParaRPr lang="ar-SA" sz="4000" b="1" dirty="0">
              <a:ln w="12700" cap="sq" cmpd="dbl">
                <a:solidFill>
                  <a:srgbClr val="82794A"/>
                </a:solidFill>
                <a:prstDash val="solid"/>
                <a:round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0"/>
            <a:ext cx="43434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934651" y="304800"/>
            <a:ext cx="43376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Statistical Survey</a:t>
            </a:r>
            <a:endParaRPr lang="ar-SA" sz="4000" b="1" dirty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14</a:t>
            </a:fld>
            <a:endParaRPr lang="ar-SA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3935716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229600" cy="551688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Constantia" pitchFamily="18" charset="0"/>
                <a:ea typeface="+mn-ea"/>
                <a:cs typeface="+mn-cs"/>
              </a:rPr>
              <a:t>DSC Test Results</a:t>
            </a:r>
            <a:endParaRPr lang="ar-SA" sz="4000" b="1" dirty="0" smtClean="0">
              <a:solidFill>
                <a:schemeClr val="accent4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172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362200"/>
            <a:ext cx="3429000" cy="304323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سطح المكتب\مشروع التخرج\An-Najah DSC\1 with peak area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7391400" cy="5039591"/>
          </a:xfrm>
          <a:prstGeom prst="rect">
            <a:avLst/>
          </a:prstGeom>
          <a:noFill/>
          <a:ln w="53975" cmpd="thickThin">
            <a:solidFill>
              <a:srgbClr val="B3A2C7"/>
            </a:solidFill>
          </a:ln>
        </p:spPr>
      </p:pic>
      <p:sp>
        <p:nvSpPr>
          <p:cNvPr id="8" name="مربع نص 7"/>
          <p:cNvSpPr txBox="1"/>
          <p:nvPr/>
        </p:nvSpPr>
        <p:spPr>
          <a:xfrm>
            <a:off x="4114800" y="4495800"/>
            <a:ext cx="39624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Body, cap , and plug samples</a:t>
            </a:r>
            <a:endParaRPr lang="ar-SA" b="1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57200" y="6096000"/>
            <a:ext cx="7867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(2): The DSC test result for the body of the white board marker.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schemeClr val="tx1"/>
                </a:solidFill>
              </a:rPr>
              <a:pPr/>
              <a:t>16</a:t>
            </a:fld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35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or\سطح المكتب\مشروع التخرج\An-Najah DSC\3 with peak area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7467600" cy="5220712"/>
          </a:xfrm>
          <a:prstGeom prst="rect">
            <a:avLst/>
          </a:prstGeom>
          <a:noFill/>
          <a:ln w="53975" cmpd="thickThin">
            <a:solidFill>
              <a:srgbClr val="B3A2C7"/>
            </a:solidFill>
          </a:ln>
        </p:spPr>
      </p:pic>
      <p:sp>
        <p:nvSpPr>
          <p:cNvPr id="6" name="مربع نص 5"/>
          <p:cNvSpPr txBox="1"/>
          <p:nvPr/>
        </p:nvSpPr>
        <p:spPr>
          <a:xfrm>
            <a:off x="5715000" y="3962400"/>
            <a:ext cx="23622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Holder sample</a:t>
            </a:r>
            <a:endParaRPr lang="ar-SA" b="1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14401" y="5791200"/>
            <a:ext cx="7239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(3): The DSC test result for the </a:t>
            </a:r>
            <a:r>
              <a:rPr lang="en-US" sz="2000" dirty="0" err="1" smtClean="0" bmk=""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fibre</a:t>
            </a:r>
            <a:r>
              <a:rPr lang="en-US" sz="2000" dirty="0" smtClean="0" bmk=""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holder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of the white board marker.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schemeClr val="tx1"/>
                </a:solidFill>
              </a:rPr>
              <a:pPr/>
              <a:t>17</a:t>
            </a:fld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5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istrator\سطح المكتب\مشروع التخرج\An-Najah DSC\4 with peaks area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33400"/>
            <a:ext cx="7162800" cy="5162378"/>
          </a:xfrm>
          <a:prstGeom prst="rect">
            <a:avLst/>
          </a:prstGeom>
          <a:noFill/>
          <a:ln w="53975" cmpd="thickThin">
            <a:solidFill>
              <a:srgbClr val="B3A2C7"/>
            </a:solidFill>
          </a:ln>
        </p:spPr>
      </p:pic>
      <p:sp>
        <p:nvSpPr>
          <p:cNvPr id="6" name="مربع نص 5"/>
          <p:cNvSpPr txBox="1"/>
          <p:nvPr/>
        </p:nvSpPr>
        <p:spPr>
          <a:xfrm>
            <a:off x="5638800" y="4724400"/>
            <a:ext cx="22860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Fibers  sample</a:t>
            </a:r>
            <a:endParaRPr lang="ar-SA" b="1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90600" y="5791200"/>
            <a:ext cx="7239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(4): The DSC test result for the fibers of the white board marker.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schemeClr val="tx1"/>
                </a:solidFill>
              </a:rPr>
              <a:pPr/>
              <a:t>18</a:t>
            </a:fld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50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475488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Constantia" pitchFamily="18" charset="0"/>
                <a:ea typeface="+mn-ea"/>
                <a:cs typeface="+mn-cs"/>
              </a:rPr>
              <a:t>Tensile Test Results</a:t>
            </a:r>
            <a:endParaRPr lang="ar-SA" sz="4000" b="1" dirty="0" smtClean="0">
              <a:solidFill>
                <a:schemeClr val="accent4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173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590800"/>
            <a:ext cx="3488966" cy="270113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z="1600" smtClean="0">
                <a:solidFill>
                  <a:schemeClr val="tx1"/>
                </a:solidFill>
              </a:rPr>
              <a:pPr/>
              <a:t>19</a:t>
            </a:fld>
            <a:endParaRPr lang="ar-SA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pl-P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pl-PL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Presentation</a:t>
            </a:r>
            <a:r>
              <a:rPr lang="pl-PL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pl-PL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Topics</a:t>
            </a:r>
            <a:endParaRPr lang="ar-SA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715000" cy="493776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>
            <a:normAutofit/>
          </a:bodyPr>
          <a:lstStyle/>
          <a:p>
            <a:pPr algn="l" rtl="0"/>
            <a:r>
              <a:rPr lang="en-IE" sz="2400" b="1" dirty="0" smtClean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Problem</a:t>
            </a:r>
          </a:p>
          <a:p>
            <a:pPr algn="l" rtl="0"/>
            <a:endParaRPr lang="ar-SA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Objectives</a:t>
            </a:r>
            <a:endParaRPr lang="pl-PL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endParaRPr lang="en-US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r>
              <a:rPr lang="en-IE" sz="2400" b="1" dirty="0" smtClean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I</a:t>
            </a:r>
            <a:r>
              <a:rPr lang="en-029" sz="2400" b="1" dirty="0" err="1" smtClean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ntroduction</a:t>
            </a:r>
            <a:endParaRPr lang="pl-PL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endParaRPr lang="en-US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Methodology</a:t>
            </a:r>
            <a:endParaRPr lang="pl-PL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endParaRPr lang="en-US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Result and Discussion</a:t>
            </a:r>
            <a:endParaRPr lang="pl-PL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endParaRPr lang="en-US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Conclusion and Recommendation </a:t>
            </a:r>
            <a:endParaRPr lang="pl-PL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endParaRPr lang="en-US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endParaRPr lang="en-US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  <a:p>
            <a:pPr algn="l" rtl="0"/>
            <a:endParaRPr lang="en-US" sz="2400" b="1" dirty="0" smtClean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500306"/>
            <a:ext cx="34385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1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38862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458200" y="6407944"/>
            <a:ext cx="554832" cy="365125"/>
          </a:xfrm>
        </p:spPr>
        <p:txBody>
          <a:bodyPr/>
          <a:lstStyle/>
          <a:p>
            <a:fld id="{2DCE85AC-1370-4082-8810-E1E1535336E0}" type="slidenum">
              <a:rPr lang="ar-SA" sz="1600" smtClean="0"/>
              <a:pPr/>
              <a:t>20</a:t>
            </a:fld>
            <a:endParaRPr lang="ar-SA" sz="16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172200" cy="838200"/>
          </a:xfrm>
          <a:solidFill>
            <a:schemeClr val="accent5">
              <a:lumMod val="40000"/>
              <a:lumOff val="60000"/>
            </a:schemeClr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 rtl="0">
              <a:spcBef>
                <a:spcPts val="0"/>
              </a:spcBef>
            </a:pP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Polypropylene and glass fiber composite at different composition</a:t>
            </a:r>
            <a:endParaRPr lang="ar-SA" sz="2400" kern="0" dirty="0" smtClean="0">
              <a:solidFill>
                <a:srgbClr val="7030A0"/>
              </a:solidFill>
              <a:effectLst/>
              <a:latin typeface="Constantia" pitchFamily="18" charset="0"/>
              <a:cs typeface="Arial"/>
            </a:endParaRPr>
          </a:p>
        </p:txBody>
      </p:sp>
      <p:graphicFrame>
        <p:nvGraphicFramePr>
          <p:cNvPr id="6" name="Chart 2"/>
          <p:cNvGraphicFramePr/>
          <p:nvPr>
            <p:extLst>
              <p:ext uri="{D42A27DB-BD31-4B8C-83A1-F6EECF244321}">
                <p14:modId xmlns:p14="http://schemas.microsoft.com/office/powerpoint/2010/main" val="3879357213"/>
              </p:ext>
            </p:extLst>
          </p:nvPr>
        </p:nvGraphicFramePr>
        <p:xfrm>
          <a:off x="4343400" y="1676400"/>
          <a:ext cx="43434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66482" y="5283717"/>
            <a:ext cx="78470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(</a:t>
            </a:r>
            <a:r>
              <a:rPr kumimoji="0" lang="en-US" sz="2000" b="0" i="0" u="none" strike="noStrike" cap="none" normalizeH="0" baseline="0" dirty="0" smtClean="0" bmk="_Toc292961402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5): Relationship between  modulus of elasticity and yield strength with glass fiber content at constant temperature 220˚C.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" grpId="0" animBg="1"/>
      <p:bldGraphic spid="6" grpId="0">
        <p:bldAsOne/>
      </p:bldGraphic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Wykres 1"/>
          <p:cNvGraphicFramePr>
            <a:graphicFrameLocks noGrp="1"/>
          </p:cNvGraphicFramePr>
          <p:nvPr>
            <p:ph idx="1"/>
          </p:nvPr>
        </p:nvGraphicFramePr>
        <p:xfrm>
          <a:off x="2209800" y="1752600"/>
          <a:ext cx="4876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534400" y="6407944"/>
            <a:ext cx="478632" cy="365125"/>
          </a:xfrm>
        </p:spPr>
        <p:txBody>
          <a:bodyPr/>
          <a:lstStyle/>
          <a:p>
            <a:fld id="{2DCE85AC-1370-4082-8810-E1E1535336E0}" type="slidenum">
              <a:rPr lang="ar-SA" sz="1600" smtClean="0"/>
              <a:pPr/>
              <a:t>21</a:t>
            </a:fld>
            <a:endParaRPr lang="ar-SA" sz="16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500042"/>
            <a:ext cx="6172200" cy="871558"/>
          </a:xfrm>
          <a:solidFill>
            <a:schemeClr val="accent5">
              <a:lumMod val="40000"/>
              <a:lumOff val="60000"/>
            </a:schemeClr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 rtl="0">
              <a:spcBef>
                <a:spcPts val="0"/>
              </a:spcBef>
            </a:pP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Polypropylene and glass fiber composite at different composition</a:t>
            </a:r>
            <a:endParaRPr lang="ar-SA" sz="2400" dirty="0">
              <a:solidFill>
                <a:srgbClr val="7030A0"/>
              </a:solidFill>
              <a:effectLst/>
              <a:latin typeface="Constantia" pitchFamily="18" charset="0"/>
            </a:endParaRPr>
          </a:p>
        </p:txBody>
      </p:sp>
      <p:sp>
        <p:nvSpPr>
          <p:cNvPr id="7" name="مستطيل 5"/>
          <p:cNvSpPr/>
          <p:nvPr/>
        </p:nvSpPr>
        <p:spPr>
          <a:xfrm>
            <a:off x="1295400" y="5486400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dirty="0" smtClean="0">
                <a:latin typeface="Constantia" pitchFamily="18" charset="0"/>
                <a:ea typeface="Times New Roman" pitchFamily="18" charset="0"/>
                <a:cs typeface="+mj-cs"/>
              </a:rPr>
              <a:t>F</a:t>
            </a:r>
            <a:r>
              <a:rPr lang="en-US" sz="2000" dirty="0" smtClean="0" bmk="">
                <a:latin typeface="Constantia" pitchFamily="18" charset="0"/>
                <a:ea typeface="Times New Roman" pitchFamily="18" charset="0"/>
                <a:cs typeface="+mj-cs"/>
              </a:rPr>
              <a:t>igure (</a:t>
            </a:r>
            <a:r>
              <a:rPr lang="en-US" sz="2000" dirty="0" smtClean="0" bmk="_Toc292961402">
                <a:latin typeface="Constantia" pitchFamily="18" charset="0"/>
                <a:ea typeface="Times New Roman" pitchFamily="18" charset="0"/>
                <a:cs typeface="+mj-cs"/>
              </a:rPr>
              <a:t>6): </a:t>
            </a:r>
            <a:r>
              <a:rPr lang="en-US" sz="2000" dirty="0" smtClean="0" bmk="">
                <a:latin typeface="Constantia" pitchFamily="18" charset="0"/>
                <a:ea typeface="Times New Roman" pitchFamily="18" charset="0"/>
                <a:cs typeface="+mj-cs"/>
              </a:rPr>
              <a:t>Relationship between </a:t>
            </a:r>
            <a:r>
              <a:rPr lang="en-US" sz="2000" dirty="0" err="1" smtClean="0" bmk="">
                <a:latin typeface="Constantia" pitchFamily="18" charset="0"/>
                <a:ea typeface="Times New Roman" pitchFamily="18" charset="0"/>
                <a:cs typeface="+mj-cs"/>
              </a:rPr>
              <a:t>ke</a:t>
            </a:r>
            <a:r>
              <a:rPr lang="en-US" sz="2000" dirty="0" smtClean="0" bmk="">
                <a:latin typeface="Constantia" pitchFamily="18" charset="0"/>
                <a:ea typeface="Times New Roman" pitchFamily="18" charset="0"/>
                <a:cs typeface="+mj-cs"/>
              </a:rPr>
              <a:t> versus weight percent of glass fiber</a:t>
            </a:r>
            <a:endParaRPr lang="ar-SA" sz="2000" dirty="0" bmk="">
              <a:latin typeface="Constantia" pitchFamily="18" charset="0"/>
              <a:ea typeface="Times New Roman" pitchFamily="18" charset="0"/>
              <a:cs typeface="+mj-cs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8"/>
          <p:cNvGraphicFramePr>
            <a:graphicFrameLocks noGrp="1"/>
          </p:cNvGraphicFramePr>
          <p:nvPr>
            <p:ph idx="1"/>
          </p:nvPr>
        </p:nvGraphicFramePr>
        <p:xfrm>
          <a:off x="4572000" y="1600200"/>
          <a:ext cx="4343400" cy="34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458200" y="6407944"/>
            <a:ext cx="554832" cy="365125"/>
          </a:xfrm>
        </p:spPr>
        <p:txBody>
          <a:bodyPr/>
          <a:lstStyle/>
          <a:p>
            <a:fld id="{2DCE85AC-1370-4082-8810-E1E1535336E0}" type="slidenum">
              <a:rPr lang="ar-SA" sz="1600" smtClean="0"/>
              <a:pPr/>
              <a:t>22</a:t>
            </a:fld>
            <a:endParaRPr lang="ar-SA" sz="16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400800" cy="990600"/>
          </a:xfrm>
          <a:solidFill>
            <a:schemeClr val="accent5">
              <a:lumMod val="40000"/>
              <a:lumOff val="60000"/>
            </a:schemeClr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rtl="0">
              <a:spcBef>
                <a:spcPts val="0"/>
              </a:spcBef>
            </a:pP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Polypropylene and glass fiber</a:t>
            </a:r>
            <a:r>
              <a:rPr lang="ar-SA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 </a:t>
            </a: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composite at different temperature</a:t>
            </a:r>
            <a:endParaRPr lang="en-US" sz="2400" dirty="0">
              <a:solidFill>
                <a:srgbClr val="7030A0"/>
              </a:solidFill>
              <a:effectLst/>
              <a:latin typeface="Constantia" pitchFamily="18" charset="0"/>
            </a:endParaRPr>
          </a:p>
        </p:txBody>
      </p:sp>
      <p:graphicFrame>
        <p:nvGraphicFramePr>
          <p:cNvPr id="6" name="Chart 9"/>
          <p:cNvGraphicFramePr/>
          <p:nvPr/>
        </p:nvGraphicFramePr>
        <p:xfrm>
          <a:off x="533400" y="1600200"/>
          <a:ext cx="4038600" cy="34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14400" y="5334000"/>
            <a:ext cx="7543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(</a:t>
            </a:r>
            <a:r>
              <a:rPr kumimoji="0" lang="en-US" sz="2000" b="0" i="0" u="none" strike="noStrike" cap="none" normalizeH="0" baseline="0" dirty="0" smtClean="0" bmk="_Toc292961405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7): Relationship between  modulus of</a:t>
            </a:r>
            <a:r>
              <a:rPr kumimoji="0" lang="en-US" sz="2000" b="0" i="0" u="none" strike="noStrike" cap="none" normalizeH="0" dirty="0" smtClean="0" bmk="_Toc292961405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elasticity and </a:t>
            </a:r>
            <a:r>
              <a:rPr kumimoji="0" lang="en-US" sz="2000" b="0" i="0" u="none" strike="noStrike" cap="none" normalizeH="0" baseline="0" dirty="0" smtClean="0" bmk="_Toc292961405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yield strength with temperature at constant composition 10 wt% glass fiber.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" grpId="0" animBg="1"/>
      <p:bldGraphic spid="6" grpId="0">
        <p:bldAsOne/>
      </p:bldGraphic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Wykres 5"/>
          <p:cNvGraphicFramePr>
            <a:graphicFrameLocks noGrp="1"/>
          </p:cNvGraphicFramePr>
          <p:nvPr>
            <p:ph idx="1"/>
          </p:nvPr>
        </p:nvGraphicFramePr>
        <p:xfrm>
          <a:off x="4643438" y="1714488"/>
          <a:ext cx="4266000" cy="342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458200" y="6407944"/>
            <a:ext cx="554832" cy="365125"/>
          </a:xfrm>
        </p:spPr>
        <p:txBody>
          <a:bodyPr/>
          <a:lstStyle/>
          <a:p>
            <a:r>
              <a:rPr lang="en-US" sz="1200" dirty="0" smtClean="0">
                <a:solidFill>
                  <a:prstClr val="black">
                    <a:tint val="75000"/>
                  </a:prstClr>
                </a:solidFill>
              </a:rPr>
              <a:t>24</a:t>
            </a:r>
            <a:endParaRPr lang="ar-SA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86766" cy="1143008"/>
          </a:xfrm>
          <a:solidFill>
            <a:schemeClr val="accent5">
              <a:lumMod val="40000"/>
              <a:lumOff val="60000"/>
            </a:schemeClr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 rtl="0">
              <a:spcBef>
                <a:spcPts val="0"/>
              </a:spcBef>
            </a:pP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Polypropylene (PP) and Recycled polyethylene </a:t>
            </a:r>
            <a:r>
              <a:rPr lang="en-US" sz="2400" kern="0" dirty="0" err="1" smtClean="0">
                <a:solidFill>
                  <a:srgbClr val="7030A0"/>
                </a:solidFill>
                <a:effectLst/>
                <a:latin typeface="Constantia" pitchFamily="18" charset="0"/>
              </a:rPr>
              <a:t>teraphthalate</a:t>
            </a: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 fibers (</a:t>
            </a:r>
            <a:r>
              <a:rPr lang="en-US" sz="2400" kern="0" dirty="0" err="1" smtClean="0">
                <a:solidFill>
                  <a:srgbClr val="7030A0"/>
                </a:solidFill>
                <a:effectLst/>
                <a:latin typeface="Constantia" pitchFamily="18" charset="0"/>
              </a:rPr>
              <a:t>rPETFs</a:t>
            </a: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) composite at different composition</a:t>
            </a:r>
            <a:r>
              <a:rPr lang="en-US" sz="2400" b="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.</a:t>
            </a:r>
            <a:endParaRPr lang="ar-SA" sz="2400" b="0" dirty="0">
              <a:solidFill>
                <a:srgbClr val="7030A0"/>
              </a:solidFill>
              <a:effectLst/>
              <a:latin typeface="Constantia" pitchFamily="18" charset="0"/>
            </a:endParaRPr>
          </a:p>
        </p:txBody>
      </p:sp>
      <p:graphicFrame>
        <p:nvGraphicFramePr>
          <p:cNvPr id="6" name="Wykres 6"/>
          <p:cNvGraphicFramePr/>
          <p:nvPr/>
        </p:nvGraphicFramePr>
        <p:xfrm>
          <a:off x="357158" y="1714488"/>
          <a:ext cx="42672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71472" y="5429264"/>
            <a:ext cx="7696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000" b="0" i="0" u="none" strike="noStrike" cap="none" normalizeH="0" baseline="0" dirty="0" smtClean="0" bmk="_Toc292961408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8): </a:t>
            </a:r>
            <a:r>
              <a:rPr kumimoji="0" lang="en-US" sz="2000" b="0" i="0" u="none" strike="noStrike" cap="none" normalizeH="0" baseline="0" dirty="0" smtClean="0" bmk="_Toc292961408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Relationship between </a:t>
            </a:r>
            <a:r>
              <a:rPr lang="en-US" sz="2000" dirty="0" smtClean="0" bmk="_Toc292961405"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modulus of elasticity and </a:t>
            </a:r>
            <a:r>
              <a:rPr kumimoji="0" lang="en-US" sz="2000" b="0" i="0" u="none" strike="noStrike" cap="none" normalizeH="0" baseline="0" dirty="0" smtClean="0" bmk="_Toc292961408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yield strength with weight percentage of PET fiber at constant temperature 220˚C.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" grpId="0" animBg="1"/>
      <p:bldGraphic spid="6" grpId="0">
        <p:bldAsOne/>
      </p:bldGraphic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Wykres 5"/>
          <p:cNvGraphicFramePr>
            <a:graphicFrameLocks noGrp="1"/>
          </p:cNvGraphicFramePr>
          <p:nvPr>
            <p:ph idx="1"/>
          </p:nvPr>
        </p:nvGraphicFramePr>
        <p:xfrm>
          <a:off x="2357422" y="1857364"/>
          <a:ext cx="4953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382000" y="6407944"/>
            <a:ext cx="631032" cy="365125"/>
          </a:xfrm>
        </p:spPr>
        <p:txBody>
          <a:bodyPr/>
          <a:lstStyle/>
          <a:p>
            <a:fld id="{2DCE85AC-1370-4082-8810-E1E1535336E0}" type="slidenum">
              <a:rPr lang="ar-SA" sz="1600" smtClean="0"/>
              <a:pPr/>
              <a:t>24</a:t>
            </a:fld>
            <a:endParaRPr lang="ar-SA" sz="16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305800" cy="1219200"/>
          </a:xfrm>
          <a:solidFill>
            <a:schemeClr val="accent5">
              <a:lumMod val="40000"/>
              <a:lumOff val="60000"/>
            </a:schemeClr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 rtl="0">
              <a:spcBef>
                <a:spcPts val="0"/>
              </a:spcBef>
            </a:pP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Polypropylene (PP) and Recycled polyethylene </a:t>
            </a:r>
            <a:r>
              <a:rPr lang="en-US" sz="2400" kern="0" dirty="0" err="1" smtClean="0">
                <a:solidFill>
                  <a:srgbClr val="7030A0"/>
                </a:solidFill>
                <a:effectLst/>
                <a:latin typeface="Constantia" pitchFamily="18" charset="0"/>
              </a:rPr>
              <a:t>teraphthalate</a:t>
            </a: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 fibers (</a:t>
            </a:r>
            <a:r>
              <a:rPr lang="en-US" sz="2400" kern="0" dirty="0" err="1" smtClean="0">
                <a:solidFill>
                  <a:srgbClr val="7030A0"/>
                </a:solidFill>
                <a:effectLst/>
                <a:latin typeface="Constantia" pitchFamily="18" charset="0"/>
              </a:rPr>
              <a:t>rPETFs</a:t>
            </a: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) composite at different composition</a:t>
            </a:r>
            <a:endParaRPr lang="ar-SA" sz="2400" dirty="0">
              <a:solidFill>
                <a:srgbClr val="7030A0"/>
              </a:solidFill>
              <a:effectLst/>
              <a:latin typeface="Constantia" pitchFamily="18" charset="0"/>
            </a:endParaRPr>
          </a:p>
        </p:txBody>
      </p:sp>
      <p:sp>
        <p:nvSpPr>
          <p:cNvPr id="7" name="مستطيل 5"/>
          <p:cNvSpPr/>
          <p:nvPr/>
        </p:nvSpPr>
        <p:spPr>
          <a:xfrm>
            <a:off x="1524000" y="5562600"/>
            <a:ext cx="678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ea typeface="Times New Roman"/>
              </a:rPr>
              <a:t>F</a:t>
            </a:r>
            <a:r>
              <a:rPr lang="en-US" sz="2000" dirty="0" smtClean="0">
                <a:latin typeface="Constantia" pitchFamily="18" charset="0"/>
                <a:ea typeface="Times New Roman"/>
              </a:rPr>
              <a:t>igure </a:t>
            </a:r>
            <a:r>
              <a:rPr lang="en-US" sz="2000" dirty="0" smtClean="0">
                <a:latin typeface="Constantia" pitchFamily="18" charset="0"/>
                <a:ea typeface="Times New Roman"/>
              </a:rPr>
              <a:t>(9): </a:t>
            </a:r>
            <a:r>
              <a:rPr lang="en-US" sz="2000" dirty="0" smtClean="0">
                <a:latin typeface="Constantia" pitchFamily="18" charset="0"/>
                <a:ea typeface="Times New Roman"/>
              </a:rPr>
              <a:t>Relationship between Ke versus weight percent of PET </a:t>
            </a:r>
            <a:r>
              <a:rPr lang="en-US" sz="2000" dirty="0" err="1" smtClean="0">
                <a:latin typeface="Constantia" pitchFamily="18" charset="0"/>
                <a:ea typeface="Times New Roman"/>
              </a:rPr>
              <a:t>fibre</a:t>
            </a:r>
            <a:endParaRPr lang="ar-SA" sz="20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10"/>
          <p:cNvGraphicFramePr>
            <a:graphicFrameLocks noGrp="1"/>
          </p:cNvGraphicFramePr>
          <p:nvPr>
            <p:ph idx="1"/>
          </p:nvPr>
        </p:nvGraphicFramePr>
        <p:xfrm>
          <a:off x="4495800" y="1828800"/>
          <a:ext cx="4495800" cy="34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305800" y="6407944"/>
            <a:ext cx="707232" cy="365125"/>
          </a:xfrm>
        </p:spPr>
        <p:txBody>
          <a:bodyPr/>
          <a:lstStyle/>
          <a:p>
            <a:fld id="{2DCE85AC-1370-4082-8810-E1E1535336E0}" type="slidenum">
              <a:rPr lang="ar-SA" sz="1600" smtClean="0"/>
              <a:pPr/>
              <a:t>25</a:t>
            </a:fld>
            <a:endParaRPr lang="ar-SA" sz="16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296974"/>
          </a:xfrm>
          <a:solidFill>
            <a:schemeClr val="accent5">
              <a:lumMod val="40000"/>
              <a:lumOff val="60000"/>
            </a:schemeClr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Polypropylene (PP) and Recycled poly ethylene terephthalate fibers (rPETF) composite at different temperature.</a:t>
            </a:r>
            <a:endParaRPr lang="ar-SA" sz="2400" dirty="0">
              <a:solidFill>
                <a:srgbClr val="7030A0"/>
              </a:solidFill>
              <a:effectLst/>
              <a:latin typeface="Constantia" pitchFamily="18" charset="0"/>
            </a:endParaRPr>
          </a:p>
        </p:txBody>
      </p:sp>
      <p:graphicFrame>
        <p:nvGraphicFramePr>
          <p:cNvPr id="6" name="Chart 17"/>
          <p:cNvGraphicFramePr/>
          <p:nvPr/>
        </p:nvGraphicFramePr>
        <p:xfrm>
          <a:off x="152400" y="1828800"/>
          <a:ext cx="4343400" cy="34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43000" y="5486400"/>
            <a:ext cx="6705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strike="noStrike" cap="none" normalizeH="0" baseline="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  <a:hlinkClick r:id="rId4" action="ppaction://hlinksldjump"/>
              </a:rPr>
              <a:t>F</a:t>
            </a:r>
            <a:r>
              <a:rPr kumimoji="0" lang="en-US" sz="2000" b="1" strike="noStrike" cap="none" normalizeH="0" baseline="0" dirty="0" smtClean="0" bmk="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  <a:hlinkClick r:id="rId4" action="ppaction://hlinksldjump"/>
              </a:rPr>
              <a:t>igure (</a:t>
            </a:r>
            <a:r>
              <a:rPr kumimoji="0" lang="en-US" sz="2000" b="1" strike="noStrike" cap="none" normalizeH="0" baseline="0" dirty="0" smtClean="0" bmk="_Toc29296141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  <a:hlinkClick r:id="rId4" action="ppaction://hlinksldjump"/>
              </a:rPr>
              <a:t>10): </a:t>
            </a:r>
            <a:r>
              <a:rPr kumimoji="0" lang="en-US" sz="2000" b="0" strike="noStrike" cap="none" normalizeH="0" baseline="0" dirty="0" smtClean="0" bmk="_Toc29296141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Relationship between modulus of elasticity and temperature at constant composition 8wt% PET fiber.</a:t>
            </a:r>
            <a:endParaRPr kumimoji="0" lang="en-US" sz="2000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" grpId="0" animBg="1"/>
      <p:bldGraphic spid="6" grpId="0">
        <p:bldAsOne/>
      </p:bldGraphic>
      <p:bldP spid="204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000" y="5638800"/>
            <a:ext cx="82334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1" i="0" u="none" strike="noStrike" cap="none" normalizeH="0" baseline="0" dirty="0" smtClean="0" bmk="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(</a:t>
            </a:r>
            <a:r>
              <a:rPr kumimoji="0" lang="en-US" sz="2000" b="1" i="0" u="none" strike="noStrike" cap="none" normalizeH="0" baseline="0" dirty="0" smtClean="0" bmk="_Toc292961413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11): </a:t>
            </a:r>
            <a:r>
              <a:rPr kumimoji="0" lang="en-US" sz="2000" b="0" i="0" u="none" strike="noStrike" cap="none" normalizeH="0" baseline="0" dirty="0" smtClean="0" bmk="_Toc292961413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Comparison between the modulus of elasticity tensile strength of glass </a:t>
            </a:r>
            <a:r>
              <a:rPr kumimoji="0" lang="en-US" sz="2000" b="0" i="0" u="none" strike="noStrike" cap="none" normalizeH="0" baseline="0" dirty="0" err="1" smtClean="0" bmk="_Toc292961413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fibre</a:t>
            </a:r>
            <a:r>
              <a:rPr kumimoji="0" lang="en-US" sz="2000" b="0" i="0" u="none" strike="noStrike" cap="none" normalizeH="0" baseline="0" dirty="0" smtClean="0" bmk="_Toc292961413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/PP composite and rPETf/ PP.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graphicFrame>
        <p:nvGraphicFramePr>
          <p:cNvPr id="6" name="Wykres 13"/>
          <p:cNvGraphicFramePr>
            <a:graphicFrameLocks noGrp="1"/>
          </p:cNvGraphicFramePr>
          <p:nvPr>
            <p:ph idx="1"/>
          </p:nvPr>
        </p:nvGraphicFramePr>
        <p:xfrm>
          <a:off x="4343400" y="1981200"/>
          <a:ext cx="45720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Wykres 14"/>
          <p:cNvGraphicFramePr/>
          <p:nvPr/>
        </p:nvGraphicFramePr>
        <p:xfrm>
          <a:off x="152400" y="1981200"/>
          <a:ext cx="41910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عنوان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162800" cy="944562"/>
          </a:xfrm>
          <a:solidFill>
            <a:srgbClr val="E1DAE9"/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sz="240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Comparison between glass fiber/PP composite and </a:t>
            </a:r>
            <a:r>
              <a:rPr lang="en-US" sz="2400" dirty="0" err="1" smtClean="0">
                <a:solidFill>
                  <a:srgbClr val="7030A0"/>
                </a:solidFill>
                <a:effectLst/>
                <a:latin typeface="Constantia" pitchFamily="18" charset="0"/>
              </a:rPr>
              <a:t>rPETf</a:t>
            </a:r>
            <a:r>
              <a:rPr lang="en-US" sz="240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/PP composite</a:t>
            </a:r>
            <a:endParaRPr lang="ar-SA" sz="2400" dirty="0">
              <a:solidFill>
                <a:srgbClr val="7030A0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AsOne/>
      </p:bldGraphic>
      <p:bldGraphic spid="7" grpId="0">
        <p:bldAsOne/>
      </p:bldGraphic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1"/>
          <p:cNvGraphicFramePr>
            <a:graphicFrameLocks noGrp="1"/>
          </p:cNvGraphicFramePr>
          <p:nvPr>
            <p:ph idx="1"/>
          </p:nvPr>
        </p:nvGraphicFramePr>
        <p:xfrm>
          <a:off x="4572000" y="1828800"/>
          <a:ext cx="43434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458200" y="6407944"/>
            <a:ext cx="554832" cy="365125"/>
          </a:xfrm>
        </p:spPr>
        <p:txBody>
          <a:bodyPr/>
          <a:lstStyle/>
          <a:p>
            <a:fld id="{2DCE85AC-1370-4082-8810-E1E1535336E0}" type="slidenum">
              <a:rPr lang="ar-SA" sz="1600" smtClean="0"/>
              <a:pPr/>
              <a:t>27</a:t>
            </a:fld>
            <a:endParaRPr lang="ar-SA" sz="16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731838"/>
          </a:xfrm>
        </p:spPr>
        <p:txBody>
          <a:bodyPr>
            <a:normAutofit fontScale="90000"/>
          </a:bodyPr>
          <a:lstStyle/>
          <a:p>
            <a:pPr lvl="0" rtl="0">
              <a:spcBef>
                <a:spcPts val="0"/>
              </a:spcBef>
            </a:pPr>
            <a:r>
              <a:rPr lang="ar-SA" sz="2000" kern="0" dirty="0" smtClean="0">
                <a:solidFill>
                  <a:sysClr val="windowText" lastClr="000000"/>
                </a:solidFill>
                <a:latin typeface="Bookman Old Style" pitchFamily="18" charset="0"/>
                <a:cs typeface="Arial"/>
              </a:rPr>
              <a:t/>
            </a:r>
            <a:br>
              <a:rPr lang="ar-SA" sz="2000" kern="0" dirty="0" smtClean="0">
                <a:solidFill>
                  <a:sysClr val="windowText" lastClr="000000"/>
                </a:solidFill>
                <a:latin typeface="Bookman Old Style" pitchFamily="18" charset="0"/>
                <a:cs typeface="Arial"/>
              </a:rPr>
            </a:br>
            <a:endParaRPr lang="ar-SA" dirty="0"/>
          </a:p>
        </p:txBody>
      </p:sp>
      <p:graphicFrame>
        <p:nvGraphicFramePr>
          <p:cNvPr id="6" name="Chart 2"/>
          <p:cNvGraphicFramePr/>
          <p:nvPr/>
        </p:nvGraphicFramePr>
        <p:xfrm>
          <a:off x="228600" y="1828800"/>
          <a:ext cx="43434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6257" name="Rectangle 1"/>
          <p:cNvSpPr>
            <a:spLocks noChangeArrowheads="1"/>
          </p:cNvSpPr>
          <p:nvPr/>
        </p:nvSpPr>
        <p:spPr bwMode="auto">
          <a:xfrm>
            <a:off x="304800" y="5334000"/>
            <a:ext cx="845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  <a:hlinkClick r:id="rId5" action="ppaction://hlinksldjump"/>
              </a:rPr>
              <a:t>F</a:t>
            </a:r>
            <a:r>
              <a:rPr kumimoji="0" lang="en-US" sz="2000" b="1" i="0" u="none" strike="noStrike" cap="none" normalizeH="0" baseline="0" dirty="0" smtClean="0" bmk="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  <a:hlinkClick r:id="rId5" action="ppaction://hlinksldjump"/>
              </a:rPr>
              <a:t>igure (</a:t>
            </a:r>
            <a:r>
              <a:rPr kumimoji="0" lang="en-US" sz="2000" b="1" i="0" u="none" strike="noStrike" cap="none" normalizeH="0" baseline="0" dirty="0" smtClean="0" bmk="_Toc292961416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  <a:hlinkClick r:id="rId5" action="ppaction://hlinksldjump"/>
              </a:rPr>
              <a:t>12): </a:t>
            </a:r>
            <a:r>
              <a:rPr kumimoji="0" lang="en-US" sz="2000" b="0" i="0" u="none" strike="noStrike" cap="none" normalizeH="0" baseline="0" dirty="0" smtClean="0" bmk="_Toc292961416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Relationship between yield strength and weight percent of PET composite with 10wt% of glass fiber and PP at 220˚C.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914400" y="357166"/>
            <a:ext cx="7086600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/>
            <a:r>
              <a:rPr lang="en-US" sz="2400" b="1" dirty="0" smtClean="0">
                <a:solidFill>
                  <a:srgbClr val="7030A0"/>
                </a:solidFill>
                <a:latin typeface="Constantia" pitchFamily="18" charset="0"/>
              </a:rPr>
              <a:t>Three composite component (</a:t>
            </a:r>
            <a:r>
              <a:rPr lang="en-US" sz="2400" b="1" dirty="0" err="1" smtClean="0">
                <a:solidFill>
                  <a:srgbClr val="7030A0"/>
                </a:solidFill>
                <a:latin typeface="Constantia" pitchFamily="18" charset="0"/>
              </a:rPr>
              <a:t>rPETFs</a:t>
            </a:r>
            <a:r>
              <a:rPr lang="en-US" sz="2400" b="1" dirty="0" smtClean="0">
                <a:solidFill>
                  <a:srgbClr val="7030A0"/>
                </a:solidFill>
                <a:latin typeface="Constantia" pitchFamily="18" charset="0"/>
              </a:rPr>
              <a:t> and PP)/GF at different composition</a:t>
            </a:r>
            <a:endParaRPr lang="ar-SA" sz="2400" b="1" dirty="0" smtClean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96257" grpId="0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18"/>
          <p:cNvGraphicFramePr>
            <a:graphicFrameLocks noGrp="1"/>
          </p:cNvGraphicFramePr>
          <p:nvPr>
            <p:ph idx="1"/>
          </p:nvPr>
        </p:nvGraphicFramePr>
        <p:xfrm>
          <a:off x="4495800" y="1752600"/>
          <a:ext cx="44196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534400" y="6407944"/>
            <a:ext cx="478632" cy="365125"/>
          </a:xfrm>
        </p:spPr>
        <p:txBody>
          <a:bodyPr/>
          <a:lstStyle/>
          <a:p>
            <a:fld id="{2DCE85AC-1370-4082-8810-E1E1535336E0}" type="slidenum">
              <a:rPr lang="ar-SA" sz="1600" smtClean="0"/>
              <a:pPr/>
              <a:t>28</a:t>
            </a:fld>
            <a:endParaRPr lang="ar-SA" sz="16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rtl="0">
              <a:spcBef>
                <a:spcPts val="0"/>
              </a:spcBef>
            </a:pPr>
            <a:r>
              <a:rPr lang="ar-SA" sz="2000" kern="0" dirty="0" smtClean="0">
                <a:solidFill>
                  <a:sysClr val="windowText" lastClr="000000"/>
                </a:solidFill>
                <a:latin typeface="Bookman Old Style" pitchFamily="18" charset="0"/>
                <a:cs typeface="Arial"/>
              </a:rPr>
              <a:t/>
            </a:r>
            <a:br>
              <a:rPr lang="ar-SA" sz="2000" kern="0" dirty="0" smtClean="0">
                <a:solidFill>
                  <a:sysClr val="windowText" lastClr="000000"/>
                </a:solidFill>
                <a:latin typeface="Bookman Old Style" pitchFamily="18" charset="0"/>
                <a:cs typeface="Arial"/>
              </a:rPr>
            </a:br>
            <a:endParaRPr lang="ar-SA" dirty="0"/>
          </a:p>
        </p:txBody>
      </p:sp>
      <p:graphicFrame>
        <p:nvGraphicFramePr>
          <p:cNvPr id="6" name="Chart 19"/>
          <p:cNvGraphicFramePr/>
          <p:nvPr/>
        </p:nvGraphicFramePr>
        <p:xfrm>
          <a:off x="152400" y="1752600"/>
          <a:ext cx="43434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مستطيل 8"/>
          <p:cNvSpPr/>
          <p:nvPr/>
        </p:nvSpPr>
        <p:spPr>
          <a:xfrm>
            <a:off x="1071538" y="5572140"/>
            <a:ext cx="7391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7030A0"/>
                </a:solidFill>
                <a:latin typeface="Constantia" pitchFamily="18" charset="0"/>
                <a:ea typeface="Times New Roman"/>
                <a:hlinkClick r:id="rId4" action="ppaction://hlinksldjump"/>
              </a:rPr>
              <a:t>Figure(13): </a:t>
            </a:r>
            <a:r>
              <a:rPr lang="en-US" sz="2000" dirty="0" smtClean="0">
                <a:latin typeface="Constantia" pitchFamily="18" charset="0"/>
                <a:ea typeface="Times New Roman"/>
              </a:rPr>
              <a:t>Relationship between modulus of elasticity and weight percentage of PET fiber at constant temperature 220˚C.</a:t>
            </a:r>
            <a:endParaRPr lang="ar-SA" sz="2000" dirty="0">
              <a:latin typeface="Constantia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571604" y="428604"/>
            <a:ext cx="6143668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IE" sz="2400" b="1" dirty="0" smtClean="0">
                <a:solidFill>
                  <a:srgbClr val="7030A0"/>
                </a:solidFill>
                <a:latin typeface="Constantia" pitchFamily="18" charset="0"/>
              </a:rPr>
              <a:t>Glass fibre (mat) and Polypropylene composite at different temperature.</a:t>
            </a:r>
            <a:endParaRPr lang="ar-SA" sz="2400" b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9" grpId="0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80288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  <a:cs typeface="Times New Roman" pitchFamily="18" charset="0"/>
              </a:rPr>
              <a:t>Conclusion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  <a:cs typeface="Times New Roman" pitchFamily="18" charset="0"/>
              </a:rPr>
              <a:t> </a:t>
            </a:r>
            <a:endParaRPr lang="ar-SA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  <a:cs typeface="Times New Roman" pitchFamily="18" charset="0"/>
            </a:endParaRPr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343680"/>
              </p:ext>
            </p:extLst>
          </p:nvPr>
        </p:nvGraphicFramePr>
        <p:xfrm>
          <a:off x="457200" y="11430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z="1600" smtClean="0">
                <a:solidFill>
                  <a:schemeClr val="tx1">
                    <a:lumMod val="10000"/>
                  </a:schemeClr>
                </a:solidFill>
              </a:rPr>
              <a:pPr/>
              <a:t>29</a:t>
            </a:fld>
            <a:endParaRPr lang="ar-SA" sz="1600" dirty="0">
              <a:solidFill>
                <a:schemeClr val="tx1">
                  <a:lumMod val="1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233987"/>
            <a:ext cx="16002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5067EE-D181-4340-ADEE-8C986AE6FE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6D5067EE-D181-4340-ADEE-8C986AE6FE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graphicEl>
                                              <a:dgm id="{6D5067EE-D181-4340-ADEE-8C986AE6FE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0904F89-C39C-4444-B9A9-5A56E19A4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F0904F89-C39C-4444-B9A9-5A56E19A4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graphicEl>
                                              <a:dgm id="{F0904F89-C39C-4444-B9A9-5A56E19A4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436A619-02C1-49BA-A829-62653A191D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graphicEl>
                                              <a:dgm id="{A436A619-02C1-49BA-A829-62653A191D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A436A619-02C1-49BA-A829-62653A191D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B864DB8-E54A-40B3-941C-72D93BD8FD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graphicEl>
                                              <a:dgm id="{0B864DB8-E54A-40B3-941C-72D93BD8FD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graphicEl>
                                              <a:dgm id="{0B864DB8-E54A-40B3-941C-72D93BD8FD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103314A-1ED5-44FF-B331-DC39F8119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graphicEl>
                                              <a:dgm id="{9103314A-1ED5-44FF-B331-DC39F8119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graphicEl>
                                              <a:dgm id="{9103314A-1ED5-44FF-B331-DC39F8119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7" name="عنصر نائب للمحتوى 3" descr="Content-Organization_India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57884" y="1071546"/>
            <a:ext cx="2819400" cy="4419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ytuł 3"/>
          <p:cNvSpPr>
            <a:spLocks noGrp="1"/>
          </p:cNvSpPr>
          <p:nvPr>
            <p:ph type="ctrTitle"/>
          </p:nvPr>
        </p:nvSpPr>
        <p:spPr>
          <a:xfrm>
            <a:off x="838200" y="685800"/>
            <a:ext cx="3581400" cy="9144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029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P</a:t>
            </a:r>
            <a:r>
              <a:rPr lang="pl-PL" sz="4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roblem</a:t>
            </a:r>
            <a:endParaRPr lang="pl-PL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11" name="Podtytuł 4"/>
          <p:cNvSpPr>
            <a:spLocks noGrp="1"/>
          </p:cNvSpPr>
          <p:nvPr>
            <p:ph type="subTitle" idx="1"/>
          </p:nvPr>
        </p:nvSpPr>
        <p:spPr>
          <a:xfrm>
            <a:off x="533400" y="1981200"/>
            <a:ext cx="5105400" cy="44196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029" sz="2400" dirty="0" smtClean="0">
                <a:solidFill>
                  <a:schemeClr val="tx1"/>
                </a:solidFill>
                <a:latin typeface="Constantia" pitchFamily="18" charset="0"/>
              </a:rPr>
              <a:t>The problem comes from highly amount of consumed white board markers inside educational centres. These markers occupied large volume because they are not biodegradable due to their nature. 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029" sz="2400" dirty="0" smtClean="0"/>
              <a:t> 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6951" y="4724401"/>
            <a:ext cx="1887049" cy="21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7392128"/>
              </p:ext>
            </p:extLst>
          </p:nvPr>
        </p:nvGraphicFramePr>
        <p:xfrm>
          <a:off x="228600" y="838200"/>
          <a:ext cx="8153400" cy="5303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228600" y="6324600"/>
            <a:ext cx="762000" cy="365125"/>
          </a:xfrm>
        </p:spPr>
        <p:txBody>
          <a:bodyPr/>
          <a:lstStyle/>
          <a:p>
            <a:pPr algn="ctr"/>
            <a:fld id="{2DCE85AC-1370-4082-8810-E1E1535336E0}" type="slidenum">
              <a:rPr lang="ar-SA" sz="1600" smtClean="0">
                <a:solidFill>
                  <a:schemeClr val="tx1">
                    <a:lumMod val="10000"/>
                  </a:schemeClr>
                </a:solidFill>
              </a:rPr>
              <a:pPr algn="ctr"/>
              <a:t>30</a:t>
            </a:fld>
            <a:endParaRPr lang="ar-SA" sz="1600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B6A353-69D2-480B-8A7C-5E7239FBE8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02B6A353-69D2-480B-8A7C-5E7239FBE8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02B6A353-69D2-480B-8A7C-5E7239FBE8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6DA52D6-1FD9-498D-9430-B3C439DAB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96DA52D6-1FD9-498D-9430-B3C439DAB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96DA52D6-1FD9-498D-9430-B3C439DAB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3247EB-C9BF-4F3D-9182-1C490694EE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663247EB-C9BF-4F3D-9182-1C490694EE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663247EB-C9BF-4F3D-9182-1C490694EE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C262A2C-B338-4E7F-885A-F118780C1D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0C262A2C-B338-4E7F-885A-F118780C1D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0C262A2C-B338-4E7F-885A-F118780C1D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B8599C6-09B2-4E44-B49D-21C0ACA64E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CB8599C6-09B2-4E44-B49D-21C0ACA64E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CB8599C6-09B2-4E44-B49D-21C0ACA64E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9"/>
          <p:cNvSpPr>
            <a:spLocks noGrp="1"/>
          </p:cNvSpPr>
          <p:nvPr>
            <p:ph type="title"/>
          </p:nvPr>
        </p:nvSpPr>
        <p:spPr>
          <a:xfrm>
            <a:off x="-228600" y="228600"/>
            <a:ext cx="6324600" cy="1143000"/>
          </a:xfrm>
        </p:spPr>
        <p:txBody>
          <a:bodyPr>
            <a:normAutofit/>
          </a:bodyPr>
          <a:lstStyle/>
          <a:p>
            <a:r>
              <a:rPr lang="en-029" sz="4000" b="1" dirty="0" smtClean="0">
                <a:solidFill>
                  <a:schemeClr val="bg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Problem objective</a:t>
            </a:r>
            <a:endParaRPr lang="pl-PL" sz="4000" b="1" dirty="0">
              <a:solidFill>
                <a:schemeClr val="bg1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kos 5"/>
          <p:cNvSpPr/>
          <p:nvPr/>
        </p:nvSpPr>
        <p:spPr>
          <a:xfrm>
            <a:off x="3200400" y="1447800"/>
            <a:ext cx="5410200" cy="1295400"/>
          </a:xfrm>
          <a:prstGeom prst="bevel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029" sz="2400" dirty="0" smtClean="0">
                <a:latin typeface="Constantia" pitchFamily="18" charset="0"/>
              </a:rPr>
              <a:t>The problem is the high amount of consumed white board markers</a:t>
            </a:r>
            <a:endParaRPr lang="pl-PL" sz="2400" dirty="0">
              <a:latin typeface="Constantia" pitchFamily="18" charset="0"/>
            </a:endParaRPr>
          </a:p>
        </p:txBody>
      </p:sp>
      <p:sp>
        <p:nvSpPr>
          <p:cNvPr id="7" name="Skos 6"/>
          <p:cNvSpPr/>
          <p:nvPr/>
        </p:nvSpPr>
        <p:spPr>
          <a:xfrm>
            <a:off x="1500166" y="3286124"/>
            <a:ext cx="5410200" cy="1447800"/>
          </a:xfrm>
          <a:prstGeom prst="bevel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0">
            <a:schemeClr val="accent5"/>
          </a:lnRef>
          <a:fillRef idx="1003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029" sz="2400" dirty="0">
                <a:solidFill>
                  <a:sysClr val="windowText" lastClr="000000"/>
                </a:solidFill>
                <a:latin typeface="Constantia" pitchFamily="18" charset="0"/>
              </a:rPr>
              <a:t>The objective is to recycle these markers and to produce a new product by composite </a:t>
            </a:r>
            <a:r>
              <a:rPr lang="en-029" sz="2400" dirty="0" smtClean="0">
                <a:solidFill>
                  <a:sysClr val="windowText" lastClr="000000"/>
                </a:solidFill>
                <a:latin typeface="Constantia" pitchFamily="18" charset="0"/>
              </a:rPr>
              <a:t>.</a:t>
            </a:r>
            <a:endParaRPr lang="pl-PL" sz="2400" dirty="0">
              <a:solidFill>
                <a:sysClr val="windowText" lastClr="000000"/>
              </a:solidFill>
              <a:latin typeface="Constantia" pitchFamily="18" charset="0"/>
            </a:endParaRPr>
          </a:p>
        </p:txBody>
      </p:sp>
      <p:sp>
        <p:nvSpPr>
          <p:cNvPr id="8" name="Skos 7"/>
          <p:cNvSpPr/>
          <p:nvPr/>
        </p:nvSpPr>
        <p:spPr>
          <a:xfrm>
            <a:off x="500034" y="5072074"/>
            <a:ext cx="5410200" cy="1295400"/>
          </a:xfrm>
          <a:prstGeom prst="bevel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0">
            <a:schemeClr val="accent5"/>
          </a:lnRef>
          <a:fillRef idx="1003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ysClr val="windowText" lastClr="000000"/>
                </a:solidFill>
                <a:latin typeface="Constantia" pitchFamily="18" charset="0"/>
              </a:rPr>
              <a:t> </a:t>
            </a:r>
            <a:r>
              <a:rPr lang="en-US" sz="2400" dirty="0" smtClean="0">
                <a:solidFill>
                  <a:sysClr val="windowText" lastClr="000000"/>
                </a:solidFill>
                <a:latin typeface="Constantia" pitchFamily="18" charset="0"/>
              </a:rPr>
              <a:t>A </a:t>
            </a:r>
            <a:r>
              <a:rPr lang="en-US" sz="2400" dirty="0" smtClean="0">
                <a:solidFill>
                  <a:sysClr val="windowText" lastClr="000000"/>
                </a:solidFill>
                <a:latin typeface="Constantia" pitchFamily="18" charset="0"/>
              </a:rPr>
              <a:t>three component composite 4%PET and 10%GF</a:t>
            </a:r>
            <a:endParaRPr lang="pl-PL" sz="2400" dirty="0">
              <a:latin typeface="Constantia" pitchFamily="18" charset="0"/>
            </a:endParaRPr>
          </a:p>
        </p:txBody>
      </p:sp>
      <p:sp>
        <p:nvSpPr>
          <p:cNvPr id="11" name="Strzałka w dół 10"/>
          <p:cNvSpPr/>
          <p:nvPr/>
        </p:nvSpPr>
        <p:spPr>
          <a:xfrm>
            <a:off x="2000232" y="4572008"/>
            <a:ext cx="714380" cy="714380"/>
          </a:xfrm>
          <a:prstGeom prst="downArrow">
            <a:avLst/>
          </a:prstGeom>
        </p:spPr>
        <p:style>
          <a:lnRef idx="0">
            <a:schemeClr val="accent5"/>
          </a:lnRef>
          <a:fillRef idx="1003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trzałka w dół 11"/>
          <p:cNvSpPr/>
          <p:nvPr/>
        </p:nvSpPr>
        <p:spPr>
          <a:xfrm>
            <a:off x="3286116" y="2571744"/>
            <a:ext cx="714380" cy="666752"/>
          </a:xfrm>
          <a:prstGeom prst="downArrow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0">
            <a:schemeClr val="accent5"/>
          </a:lnRef>
          <a:fillRef idx="1003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trzałka zakrzywiona w dół 13"/>
          <p:cNvSpPr/>
          <p:nvPr/>
        </p:nvSpPr>
        <p:spPr>
          <a:xfrm rot="18358803">
            <a:off x="-573697" y="2625893"/>
            <a:ext cx="4395835" cy="1092529"/>
          </a:xfrm>
          <a:prstGeom prst="curvedDownArrow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16" name="عنصر نائب للمحتوى 3" descr="Content-Organization_India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86644" y="3946469"/>
            <a:ext cx="1857356" cy="29115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  <p:bldP spid="7" grpId="0" animBg="1"/>
      <p:bldP spid="8" grpId="0" animBg="1"/>
      <p:bldP spid="11" grpId="0" animBg="1"/>
      <p:bldP spid="12" grpId="0" animBg="1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/>
          <a:lstStyle/>
          <a:p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>Thank You For</a:t>
            </a:r>
            <a:b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>Coming </a:t>
            </a:r>
            <a:b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>And</a:t>
            </a:r>
            <a:b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> Listening</a:t>
            </a:r>
            <a:b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/>
            </a:r>
            <a:b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>Any Question?</a:t>
            </a:r>
            <a:endParaRPr lang="ar-SA" dirty="0">
              <a:latin typeface="Monotype Corsiva" pitchFamily="66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152400" y="228600"/>
          <a:ext cx="8839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زر إجراء: الأمام أو التالي 4">
            <a:hlinkClick r:id="rId7" action="ppaction://hlinksldjump" highlightClick="1"/>
          </p:cNvPr>
          <p:cNvSpPr/>
          <p:nvPr/>
        </p:nvSpPr>
        <p:spPr>
          <a:xfrm>
            <a:off x="8153400" y="6172200"/>
            <a:ext cx="457200" cy="304800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8644F4-9E72-4044-B1F6-4C5E4B6069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E28644F4-9E72-4044-B1F6-4C5E4B6069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92704B2-9A1F-48B9-BCBE-3ED6AD7E49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892704B2-9A1F-48B9-BCBE-3ED6AD7E49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63ABB4F-B5D8-47E3-B5AE-FD4118F291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263ABB4F-B5D8-47E3-B5AE-FD4118F291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331988D-8E4E-4DE5-8F68-44EC2270F1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1331988D-8E4E-4DE5-8F68-44EC2270F1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6F63C9-E541-40EB-96A2-97BF631A5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A76F63C9-E541-40EB-96A2-97BF631A53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255B2BB-3FF7-4A31-9AC4-7B366E841D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F255B2BB-3FF7-4A31-9AC4-7B366E841D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534800E-EF68-4A8D-B1F2-7403E37D44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dgm id="{D534800E-EF68-4A8D-B1F2-7403E37D44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EEC118C-6E7A-4F6E-8DF1-DD7101858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7EEC118C-6E7A-4F6E-8DF1-DD71018588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9D3414F-34F6-4111-AFB2-EDFDB514E1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C9D3414F-34F6-4111-AFB2-EDFDB514E1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A12B7E1-EA9D-434E-8B22-E2042F484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dgm id="{EA12B7E1-EA9D-434E-8B22-E2042F484C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F8BEF57-88C8-4881-B880-14C8925305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dgm id="{1F8BEF57-88C8-4881-B880-14C8925305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F35D633-537A-4C05-8395-A5B5629E95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dgm id="{6F35D633-537A-4C05-8395-A5B5629E95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سهم دائري 8"/>
          <p:cNvSpPr/>
          <p:nvPr/>
        </p:nvSpPr>
        <p:spPr>
          <a:xfrm rot="3301621">
            <a:off x="4539060" y="3301097"/>
            <a:ext cx="1066800" cy="1219200"/>
          </a:xfrm>
          <a:prstGeom prst="circularArrow">
            <a:avLst>
              <a:gd name="adj1" fmla="val 12500"/>
              <a:gd name="adj2" fmla="val 1170839"/>
              <a:gd name="adj3" fmla="val 20457681"/>
              <a:gd name="adj4" fmla="val 10800000"/>
              <a:gd name="adj5" fmla="val 125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/>
              </a:rPr>
              <a:t>Polypropylene (PP):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1371600"/>
            <a:ext cx="4419600" cy="32766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Constantia" pitchFamily="18" charset="0"/>
              </a:rPr>
              <a:t>PP is a versatile polymer used in applications from films to fibers.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onstantia" pitchFamily="18" charset="0"/>
              </a:rPr>
              <a:t>PP is synthesized by the polymerization of propylene, a monomer derived from petroleum products.</a:t>
            </a:r>
          </a:p>
          <a:p>
            <a:pPr algn="ctr"/>
            <a:endParaRPr lang="ar-SA" sz="2000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572000" y="4267200"/>
            <a:ext cx="4038600" cy="22098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 With a density of 0.905 g/cm3.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  The melting temperature is 165 to 170˚C.</a:t>
            </a:r>
          </a:p>
        </p:txBody>
      </p:sp>
      <p:sp>
        <p:nvSpPr>
          <p:cNvPr id="12" name="زر إجراء: الأمام أو التالي 11">
            <a:hlinkClick r:id="rId2" action="ppaction://hlinksldjump" highlightClick="1"/>
          </p:cNvPr>
          <p:cNvSpPr/>
          <p:nvPr/>
        </p:nvSpPr>
        <p:spPr>
          <a:xfrm>
            <a:off x="609600" y="5943600"/>
            <a:ext cx="4572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6" grpId="0" build="p" animBg="1"/>
      <p:bldP spid="11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سهم دائري 8"/>
          <p:cNvSpPr/>
          <p:nvPr/>
        </p:nvSpPr>
        <p:spPr>
          <a:xfrm rot="6457826" flipV="1">
            <a:off x="3861282" y="2757817"/>
            <a:ext cx="1082409" cy="1219200"/>
          </a:xfrm>
          <a:prstGeom prst="circularArrow">
            <a:avLst>
              <a:gd name="adj1" fmla="val 12500"/>
              <a:gd name="adj2" fmla="val 1170839"/>
              <a:gd name="adj3" fmla="val 20457681"/>
              <a:gd name="adj4" fmla="val 10800000"/>
              <a:gd name="adj5" fmla="val 125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/>
              </a:rPr>
              <a:t>Polyester (PETF):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0" y="1295400"/>
            <a:ext cx="4267200" cy="28956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Resin is used in several key products; a large part of the polyester is converted into fibers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Condensation polymer made from </a:t>
            </a:r>
            <a:r>
              <a:rPr lang="en-US" sz="2400" dirty="0" err="1" smtClean="0">
                <a:solidFill>
                  <a:prstClr val="black"/>
                </a:solidFill>
                <a:latin typeface="Constantia"/>
              </a:rPr>
              <a:t>terephthalic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 acid and ethylene glycol.</a:t>
            </a:r>
          </a:p>
          <a:p>
            <a:pPr algn="ctr"/>
            <a:endParaRPr lang="ar-SA" sz="2000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838200" y="3810000"/>
            <a:ext cx="4267200" cy="2286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Density :1.3-1.4 gm\cm3.</a:t>
            </a:r>
            <a:endParaRPr lang="pl-PL" sz="2400" dirty="0" smtClean="0">
              <a:solidFill>
                <a:prstClr val="black"/>
              </a:solidFill>
              <a:latin typeface="Constantia"/>
            </a:endParaRPr>
          </a:p>
          <a:p>
            <a:pPr marL="27432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 Melting temperature: 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212-265 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˚C.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</a:pPr>
            <a:endParaRPr lang="en-US" sz="2400" dirty="0" smtClean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7" name="زر إجراء: الأمام أو التالي 6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4572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6" grpId="0" build="p" animBg="1"/>
      <p:bldP spid="11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سهم دائري 8"/>
          <p:cNvSpPr/>
          <p:nvPr/>
        </p:nvSpPr>
        <p:spPr>
          <a:xfrm rot="3301621">
            <a:off x="4539059" y="3377297"/>
            <a:ext cx="1066800" cy="1219200"/>
          </a:xfrm>
          <a:prstGeom prst="circularArrow">
            <a:avLst>
              <a:gd name="adj1" fmla="val 12500"/>
              <a:gd name="adj2" fmla="val 1266369"/>
              <a:gd name="adj3" fmla="val 20457681"/>
              <a:gd name="adj4" fmla="val 10800000"/>
              <a:gd name="adj5" fmla="val 125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62000"/>
          </a:xfrm>
        </p:spPr>
        <p:txBody>
          <a:bodyPr>
            <a:noAutofit/>
          </a:bodyPr>
          <a:lstStyle/>
          <a:p>
            <a:pPr lvl="0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/>
              </a:rPr>
              <a:t>High</a:t>
            </a:r>
            <a:r>
              <a:rPr lang="pl-PL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/>
              </a:rPr>
              <a:t>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/>
              </a:rPr>
              <a:t>density polyethylene (HDPE):</a:t>
            </a:r>
            <a:endParaRPr lang="ar-SA" sz="4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85720" y="1357298"/>
            <a:ext cx="4495800" cy="40386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High-density polyethylene has the simplest structure and is essentially made of long virtually </a:t>
            </a:r>
            <a:r>
              <a:rPr lang="en-US" sz="2400" dirty="0" err="1" smtClean="0">
                <a:solidFill>
                  <a:prstClr val="black"/>
                </a:solidFill>
                <a:latin typeface="Constantia"/>
              </a:rPr>
              <a:t>unbranched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 chains of polymer.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95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PE is synthesized by the polymerization of ethylene, a monomer derived from petroleum products.</a:t>
            </a:r>
          </a:p>
          <a:p>
            <a:pPr algn="ctr"/>
            <a:endParaRPr lang="ar-SA" sz="2000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267200" y="4419600"/>
            <a:ext cx="4038600" cy="22098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With density in the range of 0.941–0.965 g/cm3).</a:t>
            </a:r>
          </a:p>
          <a:p>
            <a:pPr algn="l" rtl="0"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endParaRPr lang="en-US" sz="2400" dirty="0" smtClean="0">
              <a:solidFill>
                <a:prstClr val="black"/>
              </a:solidFill>
              <a:latin typeface="Constantia"/>
            </a:endParaRPr>
          </a:p>
          <a:p>
            <a:pPr algn="l" rtl="0"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The melting temperature 130˚C.</a:t>
            </a:r>
          </a:p>
          <a:p>
            <a:pPr marL="274320" lvl="0" indent="-274320" algn="l" rtl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</a:pPr>
            <a:endParaRPr lang="en-US" sz="2000" dirty="0" smtClean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7" name="زر إجراء: الأمام أو التالي 6">
            <a:hlinkClick r:id="rId2" action="ppaction://hlinksldjump" highlightClick="1"/>
          </p:cNvPr>
          <p:cNvSpPr/>
          <p:nvPr/>
        </p:nvSpPr>
        <p:spPr>
          <a:xfrm>
            <a:off x="609600" y="5791200"/>
            <a:ext cx="457200" cy="381000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6" grpId="0" build="p" animBg="1"/>
      <p:bldP spid="11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777318" cy="3886199"/>
          </a:xfrm>
          <a:prstGeom prst="rect">
            <a:avLst/>
          </a:prstGeom>
          <a:noFill/>
          <a:ln w="53975" cmpd="thickThin">
            <a:solidFill>
              <a:srgbClr val="B3A2C7"/>
            </a:solidFill>
            <a:miter lim="800000"/>
            <a:headEnd/>
            <a:tailEnd/>
          </a:ln>
          <a:effectLst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1536" y="5486400"/>
            <a:ext cx="82334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(</a:t>
            </a:r>
            <a:r>
              <a:rPr kumimoji="0" lang="en-US" sz="2000" b="0" i="0" u="none" strike="noStrike" cap="none" normalizeH="0" baseline="0" dirty="0" smtClean="0" bmk="_Toc292961413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13): Comparison between the modulus of elasticity tensile strength of glass </a:t>
            </a:r>
            <a:r>
              <a:rPr kumimoji="0" lang="en-US" sz="2000" b="0" i="0" u="none" strike="noStrike" cap="none" normalizeH="0" baseline="0" dirty="0" err="1" smtClean="0" bmk="_Toc292961413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fibre</a:t>
            </a:r>
            <a:r>
              <a:rPr kumimoji="0" lang="en-US" sz="2000" b="0" i="0" u="none" strike="noStrike" cap="none" normalizeH="0" baseline="0" dirty="0" smtClean="0" bmk="_Toc292961413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/PP composite and </a:t>
            </a:r>
            <a:r>
              <a:rPr kumimoji="0" lang="en-US" sz="2000" b="0" i="0" u="none" strike="noStrike" cap="none" normalizeH="0" baseline="0" dirty="0" err="1" smtClean="0" bmk="_Toc292961413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rPETFs</a:t>
            </a:r>
            <a:r>
              <a:rPr kumimoji="0" lang="en-US" sz="2000" b="0" i="0" u="none" strike="noStrike" cap="none" normalizeH="0" baseline="0" dirty="0" smtClean="0" bmk="_Toc292961413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/ PP.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1068736" y="228600"/>
            <a:ext cx="7162800" cy="944562"/>
          </a:xfrm>
          <a:prstGeom prst="rect">
            <a:avLst/>
          </a:prstGeom>
          <a:solidFill>
            <a:srgbClr val="E1DAE9"/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solidFill>
                  <a:schemeClr val="dk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7030A0"/>
                </a:solidFill>
                <a:effectLst/>
                <a:latin typeface="Bookman Old Style" pitchFamily="18" charset="0"/>
              </a:rPr>
              <a:t>Comparison between glass fiber/PP composite and rPETFs/PP composite</a:t>
            </a:r>
            <a:endParaRPr lang="ar-SA" sz="2400" dirty="0">
              <a:solidFill>
                <a:srgbClr val="7030A0"/>
              </a:solidFill>
              <a:effectLst/>
              <a:latin typeface="Bookman Old Style" pitchFamily="18" charset="0"/>
            </a:endParaRPr>
          </a:p>
        </p:txBody>
      </p:sp>
      <p:sp>
        <p:nvSpPr>
          <p:cNvPr id="6" name="زر إجراء: الأمام أو التالي 6">
            <a:hlinkClick r:id="rId3" action="ppaction://hlinksldjump" highlightClick="1"/>
          </p:cNvPr>
          <p:cNvSpPr/>
          <p:nvPr/>
        </p:nvSpPr>
        <p:spPr>
          <a:xfrm>
            <a:off x="7286644" y="6215082"/>
            <a:ext cx="457200" cy="304800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544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1" name="Chart 8"/>
          <p:cNvGraphicFramePr>
            <a:graphicFrameLocks/>
          </p:cNvGraphicFramePr>
          <p:nvPr/>
        </p:nvGraphicFramePr>
        <p:xfrm>
          <a:off x="4572000" y="1600200"/>
          <a:ext cx="4343400" cy="34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عنوان 1"/>
          <p:cNvSpPr txBox="1">
            <a:spLocks/>
          </p:cNvSpPr>
          <p:nvPr/>
        </p:nvSpPr>
        <p:spPr>
          <a:xfrm>
            <a:off x="1142976" y="214290"/>
            <a:ext cx="7010400" cy="990600"/>
          </a:xfrm>
          <a:prstGeom prst="rect">
            <a:avLst/>
          </a:prstGeom>
          <a:solidFill>
            <a:srgbClr val="E1DAE9"/>
          </a:solidFill>
          <a:ln w="127000" cmpd="tri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solidFill>
                  <a:schemeClr val="dk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Polypropylene and glass fiber(</a:t>
            </a:r>
            <a:r>
              <a:rPr lang="en-IE" sz="2400" dirty="0" smtClean="0">
                <a:solidFill>
                  <a:srgbClr val="7030A0"/>
                </a:solidFill>
                <a:latin typeface="Constantia" pitchFamily="18" charset="0"/>
              </a:rPr>
              <a:t>10wt% glass fiber)</a:t>
            </a:r>
            <a:r>
              <a:rPr lang="en-US" sz="2400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en-US" sz="2400" kern="0" dirty="0" smtClean="0">
                <a:solidFill>
                  <a:srgbClr val="7030A0"/>
                </a:solidFill>
                <a:effectLst/>
                <a:latin typeface="Constantia" pitchFamily="18" charset="0"/>
              </a:rPr>
              <a:t>composite at different temperature</a:t>
            </a:r>
            <a:endParaRPr lang="en-US" sz="2400" dirty="0">
              <a:solidFill>
                <a:srgbClr val="7030A0"/>
              </a:solidFill>
              <a:effectLst/>
              <a:latin typeface="Constantia" pitchFamily="18" charset="0"/>
            </a:endParaRPr>
          </a:p>
        </p:txBody>
      </p:sp>
      <p:graphicFrame>
        <p:nvGraphicFramePr>
          <p:cNvPr id="13" name="Chart 9"/>
          <p:cNvGraphicFramePr/>
          <p:nvPr/>
        </p:nvGraphicFramePr>
        <p:xfrm>
          <a:off x="533400" y="1600200"/>
          <a:ext cx="4038600" cy="34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914400" y="5334000"/>
            <a:ext cx="7543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(</a:t>
            </a:r>
            <a:r>
              <a:rPr kumimoji="0" lang="en-US" sz="2000" b="0" i="0" u="none" strike="noStrike" cap="none" normalizeH="0" baseline="0" dirty="0" smtClean="0" bmk="_Toc292961405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7): Relationship between  modulus of</a:t>
            </a:r>
            <a:r>
              <a:rPr kumimoji="0" lang="en-US" sz="2000" b="0" i="0" u="none" strike="noStrike" cap="none" normalizeH="0" dirty="0" smtClean="0" bmk="_Toc292961405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elasticity and </a:t>
            </a:r>
            <a:r>
              <a:rPr kumimoji="0" lang="en-US" sz="2000" b="0" i="0" u="none" strike="noStrike" cap="none" normalizeH="0" baseline="0" dirty="0" smtClean="0" bmk="_Toc292961405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yield strength with temperature at constant composition 10 wt% glass fiber.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16" name="زر إجراء: الأمام أو التالي 6">
            <a:hlinkClick r:id="rId4" action="ppaction://hlinksldjump" highlightClick="1"/>
          </p:cNvPr>
          <p:cNvSpPr/>
          <p:nvPr/>
        </p:nvSpPr>
        <p:spPr>
          <a:xfrm>
            <a:off x="7924800" y="6220544"/>
            <a:ext cx="457200" cy="304800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  <p:bldGraphic spid="13" grpId="0">
        <p:bldAsOne/>
      </p:bldGraphic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 descr="C:\Documents and Settings\Administrator\سطح المكتب\مشروع التخرج\An-Najah DSC\4 with peaks are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33400"/>
            <a:ext cx="7162800" cy="5162378"/>
          </a:xfrm>
          <a:prstGeom prst="rect">
            <a:avLst/>
          </a:prstGeom>
          <a:noFill/>
          <a:ln w="53975" cmpd="thickThin">
            <a:solidFill>
              <a:srgbClr val="B3A2C7"/>
            </a:solidFill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90600" y="5791200"/>
            <a:ext cx="7239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igure (4): The DSC test result for the fibers of the white board marker.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5" name="زر إجراء: الأمام أو التالي 6">
            <a:hlinkClick r:id="rId3" action="ppaction://hlinksldjump" highlightClick="1"/>
          </p:cNvPr>
          <p:cNvSpPr/>
          <p:nvPr/>
        </p:nvSpPr>
        <p:spPr>
          <a:xfrm>
            <a:off x="6858016" y="6286520"/>
            <a:ext cx="457200" cy="304800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Objectives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4</a:t>
            </a:fld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4953000" cy="4267200"/>
          </a:xfrm>
        </p:spPr>
        <p:txBody>
          <a:bodyPr>
            <a:normAutofit fontScale="92500" lnSpcReduction="10000"/>
          </a:bodyPr>
          <a:lstStyle/>
          <a:p>
            <a:pPr algn="l" rtl="0"/>
            <a:endParaRPr lang="en-US" dirty="0" smtClean="0"/>
          </a:p>
          <a:p>
            <a:pPr algn="l" rtl="0">
              <a:lnSpc>
                <a:spcPct val="170000"/>
              </a:lnSpc>
            </a:pPr>
            <a:r>
              <a:rPr lang="en-US" sz="2600" dirty="0" smtClean="0">
                <a:latin typeface="Constantia" pitchFamily="18" charset="0"/>
              </a:rPr>
              <a:t>Recycling of </a:t>
            </a:r>
            <a:r>
              <a:rPr lang="en-US" sz="2600" dirty="0" smtClean="0">
                <a:solidFill>
                  <a:schemeClr val="accent3">
                    <a:shade val="75000"/>
                  </a:schemeClr>
                </a:solidFill>
                <a:latin typeface="Constantia" pitchFamily="18" charset="0"/>
                <a:ea typeface="+mj-ea"/>
                <a:cs typeface="+mj-cs"/>
              </a:rPr>
              <a:t>White Board Markers </a:t>
            </a:r>
            <a:r>
              <a:rPr lang="en-US" sz="2600" dirty="0" smtClean="0">
                <a:latin typeface="Constantia" pitchFamily="18" charset="0"/>
              </a:rPr>
              <a:t>and use its constituents as composite component in order to produce a stronger polymer which could be used in other applications.</a:t>
            </a:r>
            <a:endParaRPr lang="ar-SA" sz="2600" dirty="0">
              <a:latin typeface="Constantia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72043" y="3733800"/>
            <a:ext cx="3548107" cy="2600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1000" r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905000" y="609600"/>
            <a:ext cx="5181600" cy="1143000"/>
          </a:xfrm>
        </p:spPr>
        <p:txBody>
          <a:bodyPr/>
          <a:lstStyle/>
          <a:p>
            <a:r>
              <a:rPr lang="en-029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Introduction</a:t>
            </a:r>
            <a:r>
              <a:rPr lang="en-029" b="1" dirty="0" smtClean="0">
                <a:solidFill>
                  <a:srgbClr val="531E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endParaRPr lang="pl-PL" b="1" dirty="0">
              <a:solidFill>
                <a:srgbClr val="531E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/>
              <a:pPr/>
              <a:t>5</a:t>
            </a:fld>
            <a:endParaRPr lang="ar-SA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1905000"/>
            <a:ext cx="9144000" cy="3810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9" name="Obraz 8" descr="C:\Documents and Settings\user\Pulpit\Nowy folder\333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600200"/>
            <a:ext cx="4191000" cy="4267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3" descr="صورة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371600"/>
            <a:ext cx="6232407" cy="4525963"/>
          </a:xfr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z="1600" smtClean="0">
                <a:solidFill>
                  <a:schemeClr val="accent1">
                    <a:lumMod val="75000"/>
                  </a:schemeClr>
                </a:solidFill>
              </a:rPr>
              <a:pPr/>
              <a:t>6</a:t>
            </a:fld>
            <a:endParaRPr lang="ar-SA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928662" y="357166"/>
            <a:ext cx="7162800" cy="838200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sof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White Board Markers</a:t>
            </a:r>
            <a:endParaRPr lang="ar-SA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7" name="وسيلة شرح خطية 1 6"/>
          <p:cNvSpPr/>
          <p:nvPr/>
        </p:nvSpPr>
        <p:spPr>
          <a:xfrm>
            <a:off x="5715000" y="1447800"/>
            <a:ext cx="1676400" cy="609600"/>
          </a:xfrm>
          <a:prstGeom prst="borderCallout1">
            <a:avLst>
              <a:gd name="adj1" fmla="val 48355"/>
              <a:gd name="adj2" fmla="val -438"/>
              <a:gd name="adj3" fmla="val 112500"/>
              <a:gd name="adj4" fmla="val -38333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44000" tIns="72000" rIns="144000" bIns="72000" rtlCol="1" anchor="ctr"/>
          <a:lstStyle/>
          <a:p>
            <a:pPr algn="ctr"/>
            <a:r>
              <a:rPr lang="en-US" sz="2400" b="1" dirty="0" smtClean="0">
                <a:ln>
                  <a:solidFill>
                    <a:schemeClr val="accent1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accent3">
                      <a:lumMod val="60000"/>
                      <a:lumOff val="40000"/>
                    </a:schemeClr>
                  </a:outerShdw>
                </a:effectLst>
                <a:latin typeface="Constantia" pitchFamily="18" charset="0"/>
                <a:hlinkClick r:id="rId3" action="ppaction://hlinksldjump"/>
              </a:rPr>
              <a:t>PP</a:t>
            </a:r>
            <a:endParaRPr lang="ar-SA" sz="2400" b="1" dirty="0">
              <a:ln>
                <a:solidFill>
                  <a:schemeClr val="accent1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50800" dist="50800" dir="5400000" algn="ctr" rotWithShape="0">
                  <a:schemeClr val="accent3">
                    <a:lumMod val="60000"/>
                    <a:lumOff val="4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9" name="وسيلة شرح خطية 1 8"/>
          <p:cNvSpPr/>
          <p:nvPr/>
        </p:nvSpPr>
        <p:spPr>
          <a:xfrm>
            <a:off x="7162800" y="3962400"/>
            <a:ext cx="1676400" cy="609600"/>
          </a:xfrm>
          <a:prstGeom prst="borderCallout1">
            <a:avLst>
              <a:gd name="adj1" fmla="val 36513"/>
              <a:gd name="adj2" fmla="val -1156"/>
              <a:gd name="adj3" fmla="val -42763"/>
              <a:gd name="adj4" fmla="val -2104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44000" tIns="72000" rIns="144000" bIns="72000" rtlCol="1" anchor="ctr"/>
          <a:lstStyle/>
          <a:p>
            <a:pPr algn="ctr"/>
            <a:r>
              <a:rPr lang="en-US" sz="2400" b="1" dirty="0" smtClean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Constantia" pitchFamily="18" charset="0"/>
                <a:hlinkClick r:id="rId4" action="ppaction://hlinksldjump"/>
              </a:rPr>
              <a:t>PET</a:t>
            </a:r>
            <a:r>
              <a:rPr lang="en-US" b="1" dirty="0" smtClean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  <a:hlinkClick r:id="rId4" action="ppaction://hlinksldjump"/>
              </a:rPr>
              <a:t> </a:t>
            </a:r>
            <a:endParaRPr lang="ar-SA" b="1" dirty="0">
              <a:ln>
                <a:solidFill>
                  <a:schemeClr val="accent1"/>
                </a:solidFill>
              </a:ln>
              <a:solidFill>
                <a:schemeClr val="accent1"/>
              </a:solidFill>
            </a:endParaRPr>
          </a:p>
        </p:txBody>
      </p:sp>
      <p:sp>
        <p:nvSpPr>
          <p:cNvPr id="10" name="وسيلة شرح خطية 1 9"/>
          <p:cNvSpPr/>
          <p:nvPr/>
        </p:nvSpPr>
        <p:spPr>
          <a:xfrm>
            <a:off x="609600" y="4038600"/>
            <a:ext cx="1676400" cy="609600"/>
          </a:xfrm>
          <a:prstGeom prst="borderCallout1">
            <a:avLst>
              <a:gd name="adj1" fmla="val 20723"/>
              <a:gd name="adj2" fmla="val -438"/>
              <a:gd name="adj3" fmla="val -124881"/>
              <a:gd name="adj4" fmla="val 6229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44000" tIns="72000" rIns="144000" bIns="72000" rtlCol="1" anchor="ctr"/>
          <a:lstStyle/>
          <a:p>
            <a:pPr algn="ctr"/>
            <a:r>
              <a:rPr lang="en-US" sz="2400" b="1" dirty="0" smtClean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accent3">
                      <a:lumMod val="60000"/>
                      <a:lumOff val="40000"/>
                    </a:schemeClr>
                  </a:outerShdw>
                </a:effectLst>
                <a:latin typeface="Constantia" pitchFamily="18" charset="0"/>
                <a:hlinkClick r:id="rId5" action="ppaction://hlinksldjump"/>
              </a:rPr>
              <a:t>HDPE</a:t>
            </a:r>
            <a:endParaRPr lang="ar-SA" sz="2400" b="1" dirty="0">
              <a:ln>
                <a:solidFill>
                  <a:schemeClr val="accent1"/>
                </a:solidFill>
              </a:ln>
              <a:solidFill>
                <a:schemeClr val="accent1"/>
              </a:solidFill>
              <a:effectLst>
                <a:outerShdw blurRad="50800" dist="50800" dir="5400000" algn="ctr" rotWithShape="0">
                  <a:schemeClr val="accent3">
                    <a:lumMod val="60000"/>
                    <a:lumOff val="40000"/>
                  </a:scheme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allAtOnce" animBg="1"/>
      <p:bldP spid="9" grpId="0" build="allAtOnce" animBg="1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733800"/>
            <a:ext cx="2362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39000" cy="609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Composite</a:t>
            </a:r>
            <a:endParaRPr lang="ar-SA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914400"/>
            <a:ext cx="7543800" cy="2743200"/>
          </a:xfrm>
        </p:spPr>
        <p:txBody>
          <a:bodyPr>
            <a:noAutofit/>
          </a:bodyPr>
          <a:lstStyle/>
          <a:p>
            <a:pPr algn="l" rtl="0" fontAlgn="base">
              <a:buFont typeface="Wingdings" pitchFamily="2" charset="2"/>
              <a:buChar char="v"/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Fiber composite technology is based on taking advantage of the high strength and high stiffness of fibers, which are combined with matrix materials of similar/ dissimilar natures in various ways, creating inevitable interfaces.</a:t>
            </a:r>
            <a:endParaRPr lang="ar-SA" sz="2400" dirty="0" smtClean="0">
              <a:latin typeface="Constantia" pitchFamily="18" charset="0"/>
              <a:cs typeface="Times New Roman" pitchFamily="18" charset="0"/>
            </a:endParaRPr>
          </a:p>
          <a:p>
            <a:pPr algn="l" rtl="0" fontAlgn="base">
              <a:buFont typeface="Wingdings" pitchFamily="2" charset="2"/>
              <a:buChar char="v"/>
            </a:pPr>
            <a:endParaRPr lang="en-US" sz="2400" dirty="0" smtClean="0">
              <a:latin typeface="Constantia" pitchFamily="18" charset="0"/>
              <a:cs typeface="Times New Roman" pitchFamily="18" charset="0"/>
            </a:endParaRPr>
          </a:p>
          <a:p>
            <a:pPr algn="l" rtl="0" fontAlgn="base">
              <a:buFont typeface="Wingdings" pitchFamily="2" charset="2"/>
              <a:buChar char="v"/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Most composites have two constituent materials: a binder or </a:t>
            </a:r>
            <a:r>
              <a:rPr lang="en-US" sz="2400" i="1" dirty="0" smtClean="0">
                <a:latin typeface="Constantia" pitchFamily="18" charset="0"/>
                <a:cs typeface="Times New Roman" pitchFamily="18" charset="0"/>
              </a:rPr>
              <a:t>matrix</a:t>
            </a: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, and reinforcement.</a:t>
            </a:r>
            <a:endParaRPr lang="ar-SA" sz="2400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28600" y="4419600"/>
            <a:ext cx="5410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l" rtl="0" fontAlgn="base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v"/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The reinforcement is usually much stronger    and stiffer than the matrix, and gives the composite its good properties.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239000" cy="594360"/>
          </a:xfrm>
        </p:spPr>
        <p:txBody>
          <a:bodyPr>
            <a:no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Composite</a:t>
            </a:r>
            <a:endParaRPr lang="ar-SA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8" name="مستطيل 6"/>
          <p:cNvSpPr/>
          <p:nvPr/>
        </p:nvSpPr>
        <p:spPr>
          <a:xfrm>
            <a:off x="304800" y="2819400"/>
            <a:ext cx="6324600" cy="2739211"/>
          </a:xfrm>
          <a:prstGeom prst="rect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>
              <a:buClr>
                <a:srgbClr val="A460A1"/>
              </a:buClr>
              <a:buSzPct val="80000"/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Factors affect the composite strength:</a:t>
            </a:r>
          </a:p>
          <a:p>
            <a:pPr algn="l" rtl="0">
              <a:buClr>
                <a:srgbClr val="A460A1"/>
              </a:buClr>
              <a:buSzPct val="80000"/>
              <a:buFont typeface="Wingdings" pitchFamily="2" charset="2"/>
              <a:buChar char="v"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Interfacial bonding</a:t>
            </a:r>
          </a:p>
          <a:p>
            <a:pPr algn="l" rtl="0"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Influence of Fiber Length</a:t>
            </a:r>
          </a:p>
          <a:p>
            <a:pPr algn="l" rtl="0"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Influence of Fiber Orientation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581400"/>
            <a:ext cx="259080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rostokąt 5"/>
          <p:cNvSpPr/>
          <p:nvPr/>
        </p:nvSpPr>
        <p:spPr>
          <a:xfrm>
            <a:off x="457200" y="1371600"/>
            <a:ext cx="670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l" rtl="0" fontAlgn="base">
              <a:spcBef>
                <a:spcPts val="600"/>
              </a:spcBef>
              <a:buClr>
                <a:schemeClr val="tx2"/>
              </a:buClr>
              <a:buSzPct val="73000"/>
              <a:buFont typeface="Wingdings" pitchFamily="2" charset="2"/>
              <a:buChar char="v"/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Reinforcements basically come in three forms: particulate, discontinuous fiber, and continuous fiber.</a:t>
            </a:r>
            <a:endParaRPr lang="ar-SA" sz="2400" dirty="0" smtClean="0"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62600" y="2362200"/>
            <a:ext cx="3200400" cy="223032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85AC-1370-4082-8810-E1E1535336E0}" type="slidenum">
              <a:rPr lang="ar-SA" sz="1200" smtClean="0">
                <a:solidFill>
                  <a:schemeClr val="accent1">
                    <a:lumMod val="75000"/>
                  </a:schemeClr>
                </a:solidFill>
              </a:rPr>
              <a:pPr/>
              <a:t>9</a:t>
            </a:fld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itchFamily="18" charset="0"/>
              </a:rPr>
              <a:t>Glass Fiber</a:t>
            </a:r>
            <a:endParaRPr lang="ar-SA" sz="4000" dirty="0" smtClean="0"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28600" y="685800"/>
            <a:ext cx="8229600" cy="1200329"/>
          </a:xfrm>
          <a:prstGeom prst="rect">
            <a:avLst/>
          </a:prstGeom>
          <a:ln w="31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ea typeface="Times New Roman"/>
              </a:rPr>
              <a:t>Glass Fiber-reinforced Plastic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ea typeface="Times New Roman"/>
              </a:rPr>
              <a:t> (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ea typeface="Times New Roman"/>
              </a:rPr>
              <a:t>GFRP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ea typeface="Times New Roman"/>
              </a:rPr>
              <a:t>), </a:t>
            </a: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is a fiber reinforced polymer made of a plastic matrix reinforced by fine fibers made of glass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28600" y="5257800"/>
            <a:ext cx="7467600" cy="1200329"/>
          </a:xfrm>
          <a:prstGeom prst="rect">
            <a:avLst/>
          </a:prstGeom>
          <a:ln w="3175">
            <a:solidFill>
              <a:srgbClr val="7030A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r"/>
              </a:tabLst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Glass fibers reinforced polymer matrix composites are manufactured by open mold processes, closed mold processes and Pultrusion method. 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28600" y="2057400"/>
            <a:ext cx="5105400" cy="3046988"/>
          </a:xfrm>
          <a:prstGeom prst="rect">
            <a:avLst/>
          </a:prstGeom>
          <a:ln w="3175">
            <a:solidFill>
              <a:srgbClr val="7030A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tabLst>
                <a:tab pos="57150" algn="r"/>
                <a:tab pos="457200" algn="r"/>
              </a:tabLst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ea typeface="Times New Roman"/>
              </a:rPr>
              <a:t>Properties of glass fiber: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" algn="r"/>
                <a:tab pos="457200" algn="r"/>
              </a:tabLst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High strength-to-weight </a:t>
            </a: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ratio.</a:t>
            </a:r>
            <a:endParaRPr lang="en-US" sz="2400" dirty="0" smtClean="0">
              <a:latin typeface="Constant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" algn="r"/>
                <a:tab pos="457200" algn="r"/>
              </a:tabLst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High modulus of elasticity-to-weight </a:t>
            </a: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ratio.</a:t>
            </a:r>
            <a:endParaRPr lang="en-US" sz="2400" dirty="0" smtClean="0">
              <a:latin typeface="Constant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" algn="r"/>
                <a:tab pos="457200" algn="r"/>
              </a:tabLst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Good corrosion </a:t>
            </a: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resistance.</a:t>
            </a:r>
            <a:endParaRPr lang="en-US" sz="2400" dirty="0" smtClean="0">
              <a:latin typeface="Constant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" algn="r"/>
                <a:tab pos="457200" algn="r"/>
              </a:tabLst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Good insulating </a:t>
            </a: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properties.</a:t>
            </a:r>
            <a:endParaRPr lang="en-US" sz="2400" dirty="0" smtClean="0">
              <a:latin typeface="Constantia" pitchFamily="18" charset="0"/>
              <a:cs typeface="Times New Roman" pitchFamily="18" charset="0"/>
            </a:endParaRP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57150" algn="r"/>
                <a:tab pos="457200" algn="r"/>
              </a:tabLst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Low thermal resistance.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57150" algn="r"/>
                <a:tab pos="457200" algn="r"/>
              </a:tabLst>
            </a:pPr>
            <a:r>
              <a:rPr lang="en-US" sz="2400" dirty="0" smtClean="0">
                <a:latin typeface="Constantia" pitchFamily="18" charset="0"/>
                <a:cs typeface="Times New Roman" pitchFamily="18" charset="0"/>
              </a:rPr>
              <a:t>But it is weak in compression.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6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96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96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allAtOnce" animBg="1"/>
      <p:bldP spid="40961" grpId="0" build="p" animBg="1"/>
      <p:bldP spid="40962" grpId="0" build="p" animBg="1"/>
    </p:bld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2_ملتقى">
  <a:themeElements>
    <a:clrScheme name="مخصص 18">
      <a:dk1>
        <a:sysClr val="windowText" lastClr="000000"/>
      </a:dk1>
      <a:lt1>
        <a:sysClr val="window" lastClr="FFFFFF"/>
      </a:lt1>
      <a:dk2>
        <a:srgbClr val="464646"/>
      </a:dk2>
      <a:lt2>
        <a:srgbClr val="D6D8E7"/>
      </a:lt2>
      <a:accent1>
        <a:srgbClr val="AEB1CF"/>
      </a:accent1>
      <a:accent2>
        <a:srgbClr val="868AB7"/>
      </a:accent2>
      <a:accent3>
        <a:srgbClr val="B3A2C7"/>
      </a:accent3>
      <a:accent4>
        <a:srgbClr val="B3A2C7"/>
      </a:accent4>
      <a:accent5>
        <a:srgbClr val="B3A2C7"/>
      </a:accent5>
      <a:accent6>
        <a:srgbClr val="660066"/>
      </a:accent6>
      <a:hlink>
        <a:srgbClr val="000000"/>
      </a:hlink>
      <a:folHlink>
        <a:srgbClr val="000000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/>
      <a:lstStyle/>
      <a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a:style>
    </a:spDef>
  </a:objectDefaults>
  <a:extraClrSchemeLst/>
</a:theme>
</file>

<file path=ppt/theme/theme12.xml><?xml version="1.0" encoding="utf-8"?>
<a:theme xmlns:a="http://schemas.openxmlformats.org/drawingml/2006/main" name="مشربية">
  <a:themeElements>
    <a:clrScheme name="مخصص 18">
      <a:dk1>
        <a:sysClr val="windowText" lastClr="000000"/>
      </a:dk1>
      <a:lt1>
        <a:sysClr val="window" lastClr="FFFFFF"/>
      </a:lt1>
      <a:dk2>
        <a:srgbClr val="464646"/>
      </a:dk2>
      <a:lt2>
        <a:srgbClr val="D6D8E7"/>
      </a:lt2>
      <a:accent1>
        <a:srgbClr val="AEB1CF"/>
      </a:accent1>
      <a:accent2>
        <a:srgbClr val="868AB7"/>
      </a:accent2>
      <a:accent3>
        <a:srgbClr val="B3A2C7"/>
      </a:accent3>
      <a:accent4>
        <a:srgbClr val="B3A2C7"/>
      </a:accent4>
      <a:accent5>
        <a:srgbClr val="B3A2C7"/>
      </a:accent5>
      <a:accent6>
        <a:srgbClr val="660066"/>
      </a:accent6>
      <a:hlink>
        <a:srgbClr val="000000"/>
      </a:hlink>
      <a:folHlink>
        <a:srgbClr val="000000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Wierzchołek">
  <a:themeElements>
    <a:clrScheme name="Wierzchołek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Wierzchołek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ierzchołek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أصل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مدني">
  <a:themeElements>
    <a:clrScheme name="Custom 2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ملتقى">
  <a:themeElements>
    <a:clrScheme name="مخصص 12">
      <a:dk1>
        <a:sysClr val="windowText" lastClr="000000"/>
      </a:dk1>
      <a:lt1>
        <a:sysClr val="window" lastClr="FFFFFF"/>
      </a:lt1>
      <a:dk2>
        <a:srgbClr val="464646"/>
      </a:dk2>
      <a:lt2>
        <a:srgbClr val="D6D8E7"/>
      </a:lt2>
      <a:accent1>
        <a:srgbClr val="AEB1CF"/>
      </a:accent1>
      <a:accent2>
        <a:srgbClr val="868AB7"/>
      </a:accent2>
      <a:accent3>
        <a:srgbClr val="9900CC"/>
      </a:accent3>
      <a:accent4>
        <a:srgbClr val="9900CC"/>
      </a:accent4>
      <a:accent5>
        <a:srgbClr val="9900CC"/>
      </a:accent5>
      <a:accent6>
        <a:srgbClr val="660066"/>
      </a:accent6>
      <a:hlink>
        <a:srgbClr val="000000"/>
      </a:hlink>
      <a:folHlink>
        <a:srgbClr val="000000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انقلاب">
  <a:themeElements>
    <a:clrScheme name="Przesileni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ملتقى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تدفق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تدفق">
  <a:themeElements>
    <a:clrScheme name="مخصص 9">
      <a:dk1>
        <a:srgbClr val="E2ECEF"/>
      </a:dk1>
      <a:lt1>
        <a:sysClr val="window" lastClr="FFFFFF"/>
      </a:lt1>
      <a:dk2>
        <a:srgbClr val="FFFFFF"/>
      </a:dk2>
      <a:lt2>
        <a:srgbClr val="4B7B8A"/>
      </a:lt2>
      <a:accent1>
        <a:srgbClr val="6EA0B0"/>
      </a:accent1>
      <a:accent2>
        <a:srgbClr val="4B7B8A"/>
      </a:accent2>
      <a:accent3>
        <a:srgbClr val="29434A"/>
      </a:accent3>
      <a:accent4>
        <a:srgbClr val="385C67"/>
      </a:accent4>
      <a:accent5>
        <a:srgbClr val="385C67"/>
      </a:accent5>
      <a:accent6>
        <a:srgbClr val="253D45"/>
      </a:accent6>
      <a:hlink>
        <a:srgbClr val="00C8C3"/>
      </a:hlink>
      <a:folHlink>
        <a:srgbClr val="A116E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1738</TotalTime>
  <Words>1412</Words>
  <Application>Microsoft Office PowerPoint</Application>
  <PresentationFormat>On-screen Show (4:3)</PresentationFormat>
  <Paragraphs>240</Paragraphs>
  <Slides>39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سمة Office</vt:lpstr>
      <vt:lpstr>1_سمة Office</vt:lpstr>
      <vt:lpstr>أصل</vt:lpstr>
      <vt:lpstr>مدني</vt:lpstr>
      <vt:lpstr>ملتقى</vt:lpstr>
      <vt:lpstr>انقلاب</vt:lpstr>
      <vt:lpstr>1_ملتقى</vt:lpstr>
      <vt:lpstr>1_تدفق</vt:lpstr>
      <vt:lpstr>تدفق</vt:lpstr>
      <vt:lpstr>وافر</vt:lpstr>
      <vt:lpstr>2_ملتقى</vt:lpstr>
      <vt:lpstr>مشربية</vt:lpstr>
      <vt:lpstr>Wierzchołek</vt:lpstr>
      <vt:lpstr>                      An-Najah National University Chemical Engineering Department                               Graduation Project(2)  Recycling and Rreinforcing of PP from White Board Markers          Prepared by:       Fedaa Jitawi        Hidaya Shaker   Ismaiel Manasrah     Mays Shadeed                       Supervisor: Eng. Shadi Sawalha  2011</vt:lpstr>
      <vt:lpstr> Presentation Topics</vt:lpstr>
      <vt:lpstr>Problem</vt:lpstr>
      <vt:lpstr>Objectives</vt:lpstr>
      <vt:lpstr>Introduction </vt:lpstr>
      <vt:lpstr>White Board Markers</vt:lpstr>
      <vt:lpstr>Composite</vt:lpstr>
      <vt:lpstr>Composite</vt:lpstr>
      <vt:lpstr>Glass Fiber</vt:lpstr>
      <vt:lpstr>Methodology</vt:lpstr>
      <vt:lpstr>PowerPoint Presentation</vt:lpstr>
      <vt:lpstr>Methodology</vt:lpstr>
      <vt:lpstr>Result and Discussion</vt:lpstr>
      <vt:lpstr>PowerPoint Presentation</vt:lpstr>
      <vt:lpstr>DSC Test Results</vt:lpstr>
      <vt:lpstr>PowerPoint Presentation</vt:lpstr>
      <vt:lpstr>PowerPoint Presentation</vt:lpstr>
      <vt:lpstr>PowerPoint Presentation</vt:lpstr>
      <vt:lpstr>Tensile Test Results</vt:lpstr>
      <vt:lpstr>Polypropylene and glass fiber composite at different composition</vt:lpstr>
      <vt:lpstr>Polypropylene and glass fiber composite at different composition</vt:lpstr>
      <vt:lpstr>Polypropylene and glass fiber composite at different temperature</vt:lpstr>
      <vt:lpstr>Polypropylene (PP) and Recycled polyethylene teraphthalate fibers (rPETFs) composite at different composition.</vt:lpstr>
      <vt:lpstr>Polypropylene (PP) and Recycled polyethylene teraphthalate fibers (rPETFs) composite at different composition</vt:lpstr>
      <vt:lpstr>Polypropylene (PP) and Recycled poly ethylene terephthalate fibers (rPETF) composite at different temperature.</vt:lpstr>
      <vt:lpstr>Comparison between glass fiber/PP composite and rPETf/PP composite</vt:lpstr>
      <vt:lpstr> </vt:lpstr>
      <vt:lpstr> </vt:lpstr>
      <vt:lpstr>Conclusion </vt:lpstr>
      <vt:lpstr>PowerPoint Presentation</vt:lpstr>
      <vt:lpstr>Problem objective</vt:lpstr>
      <vt:lpstr>Thank You For Coming  And  Listening  Any Question?</vt:lpstr>
      <vt:lpstr>PowerPoint Presentation</vt:lpstr>
      <vt:lpstr>Polypropylene (PP):</vt:lpstr>
      <vt:lpstr>Polyester (PETF):</vt:lpstr>
      <vt:lpstr>High density polyethylene (HDPE):</vt:lpstr>
      <vt:lpstr>PowerPoint Presentation</vt:lpstr>
      <vt:lpstr>PowerPoint Presentation</vt:lpstr>
      <vt:lpstr>PowerPoint Presentation</vt:lpstr>
    </vt:vector>
  </TitlesOfParts>
  <Company>WW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WW</dc:creator>
  <cp:lastModifiedBy>Eng Manasrah</cp:lastModifiedBy>
  <cp:revision>235</cp:revision>
  <dcterms:created xsi:type="dcterms:W3CDTF">2011-04-24T19:36:19Z</dcterms:created>
  <dcterms:modified xsi:type="dcterms:W3CDTF">2011-05-26T07:22:04Z</dcterms:modified>
</cp:coreProperties>
</file>