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bookmarkIdSeed="6">
  <p:sldMasterIdLst>
    <p:sldMasterId id="2147483672" r:id="rId1"/>
  </p:sldMasterIdLst>
  <p:notesMasterIdLst>
    <p:notesMasterId r:id="rId58"/>
  </p:notesMasterIdLst>
  <p:sldIdLst>
    <p:sldId id="256" r:id="rId2"/>
    <p:sldId id="329" r:id="rId3"/>
    <p:sldId id="257" r:id="rId4"/>
    <p:sldId id="298" r:id="rId5"/>
    <p:sldId id="258" r:id="rId6"/>
    <p:sldId id="259" r:id="rId7"/>
    <p:sldId id="263" r:id="rId8"/>
    <p:sldId id="264" r:id="rId9"/>
    <p:sldId id="295" r:id="rId10"/>
    <p:sldId id="265" r:id="rId11"/>
    <p:sldId id="267" r:id="rId12"/>
    <p:sldId id="285" r:id="rId13"/>
    <p:sldId id="269" r:id="rId14"/>
    <p:sldId id="272" r:id="rId15"/>
    <p:sldId id="273" r:id="rId16"/>
    <p:sldId id="336" r:id="rId17"/>
    <p:sldId id="278" r:id="rId18"/>
    <p:sldId id="289" r:id="rId19"/>
    <p:sldId id="330" r:id="rId20"/>
    <p:sldId id="277" r:id="rId21"/>
    <p:sldId id="337" r:id="rId22"/>
    <p:sldId id="299" r:id="rId23"/>
    <p:sldId id="300" r:id="rId24"/>
    <p:sldId id="301" r:id="rId25"/>
    <p:sldId id="302" r:id="rId26"/>
    <p:sldId id="303" r:id="rId27"/>
    <p:sldId id="304" r:id="rId28"/>
    <p:sldId id="305" r:id="rId29"/>
    <p:sldId id="306" r:id="rId30"/>
    <p:sldId id="307" r:id="rId31"/>
    <p:sldId id="309" r:id="rId32"/>
    <p:sldId id="331" r:id="rId33"/>
    <p:sldId id="310" r:id="rId34"/>
    <p:sldId id="311" r:id="rId35"/>
    <p:sldId id="312" r:id="rId36"/>
    <p:sldId id="313" r:id="rId37"/>
    <p:sldId id="314" r:id="rId38"/>
    <p:sldId id="315" r:id="rId39"/>
    <p:sldId id="316" r:id="rId40"/>
    <p:sldId id="317" r:id="rId41"/>
    <p:sldId id="318" r:id="rId42"/>
    <p:sldId id="319" r:id="rId43"/>
    <p:sldId id="320" r:id="rId44"/>
    <p:sldId id="321" r:id="rId45"/>
    <p:sldId id="322" r:id="rId46"/>
    <p:sldId id="323" r:id="rId47"/>
    <p:sldId id="324" r:id="rId48"/>
    <p:sldId id="325" r:id="rId49"/>
    <p:sldId id="280" r:id="rId50"/>
    <p:sldId id="293" r:id="rId51"/>
    <p:sldId id="334" r:id="rId52"/>
    <p:sldId id="326" r:id="rId53"/>
    <p:sldId id="327" r:id="rId54"/>
    <p:sldId id="282" r:id="rId55"/>
    <p:sldId id="283" r:id="rId56"/>
    <p:sldId id="335" r:id="rId5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85" autoAdjust="0"/>
    <p:restoredTop sz="95878" autoAdjust="0"/>
  </p:normalViewPr>
  <p:slideViewPr>
    <p:cSldViewPr>
      <p:cViewPr varScale="1">
        <p:scale>
          <a:sx n="82" d="100"/>
          <a:sy n="82" d="100"/>
        </p:scale>
        <p:origin x="147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E8CF805-25FF-4F11-A737-985A9F94A868}" type="datetimeFigureOut">
              <a:rPr lang="ar-SA" smtClean="0"/>
              <a:pPr/>
              <a:t>07/06/1442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E21412D-F7BD-4F0E-AA16-18A57D998037}" type="slidenum">
              <a:rPr lang="ar-SA" smtClean="0"/>
              <a:pPr/>
              <a:t>‹#›</a:t>
            </a:fld>
            <a:endParaRPr lang="ar-SA"/>
          </a:p>
        </p:txBody>
      </p:sp>
    </p:spTree>
    <p:extLst>
      <p:ext uri="{BB962C8B-B14F-4D97-AF65-F5344CB8AC3E}">
        <p14:creationId xmlns:p14="http://schemas.microsoft.com/office/powerpoint/2010/main" val="270796305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E21412D-F7BD-4F0E-AA16-18A57D998037}" type="slidenum">
              <a:rPr lang="ar-SA" smtClean="0"/>
              <a:pPr/>
              <a:t>1</a:t>
            </a:fld>
            <a:endParaRPr lang="ar-SA"/>
          </a:p>
        </p:txBody>
      </p:sp>
    </p:spTree>
    <p:extLst>
      <p:ext uri="{BB962C8B-B14F-4D97-AF65-F5344CB8AC3E}">
        <p14:creationId xmlns:p14="http://schemas.microsoft.com/office/powerpoint/2010/main" val="804084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1B8ABB09-4A1D-463E-8065-109CC2B7EFAA}" type="datetimeFigureOut">
              <a:rPr lang="ar-SA" smtClean="0"/>
              <a:pPr/>
              <a:t>07/06/1442</a:t>
            </a:fld>
            <a:endParaRPr lang="ar-SA" dirty="0"/>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dirty="0"/>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26" name="عنصر نائب للتاريخ 25"/>
          <p:cNvSpPr>
            <a:spLocks noGrp="1"/>
          </p:cNvSpPr>
          <p:nvPr>
            <p:ph type="dt" sz="half" idx="10"/>
          </p:nvPr>
        </p:nvSpPr>
        <p:spPr/>
        <p:txBody>
          <a:bodyPr rtlCol="0"/>
          <a:lstStyle/>
          <a:p>
            <a:fld id="{1B8ABB09-4A1D-463E-8065-109CC2B7EFAA}" type="datetimeFigureOut">
              <a:rPr lang="ar-SA" smtClean="0"/>
              <a:pPr/>
              <a:t>07/06/1442</a:t>
            </a:fld>
            <a:endParaRPr lang="ar-SA" dirty="0"/>
          </a:p>
        </p:txBody>
      </p:sp>
      <p:sp>
        <p:nvSpPr>
          <p:cNvPr id="27" name="عنصر نائب لرقم الشريحة 26"/>
          <p:cNvSpPr>
            <a:spLocks noGrp="1"/>
          </p:cNvSpPr>
          <p:nvPr>
            <p:ph type="sldNum" sz="quarter" idx="11"/>
          </p:nvPr>
        </p:nvSpPr>
        <p:spPr/>
        <p:txBody>
          <a:bodyPr rtlCol="0"/>
          <a:lstStyle/>
          <a:p>
            <a:fld id="{0B34F065-1154-456A-91E3-76DE8E75E17B}" type="slidenum">
              <a:rPr lang="ar-SA" smtClean="0"/>
              <a:pPr/>
              <a:t>‹#›</a:t>
            </a:fld>
            <a:endParaRPr lang="ar-SA" dirty="0"/>
          </a:p>
        </p:txBody>
      </p:sp>
      <p:sp>
        <p:nvSpPr>
          <p:cNvPr id="28" name="عنصر نائب للتذييل 27"/>
          <p:cNvSpPr>
            <a:spLocks noGrp="1"/>
          </p:cNvSpPr>
          <p:nvPr>
            <p:ph type="ftr" sz="quarter" idx="12"/>
          </p:nvPr>
        </p:nvSpPr>
        <p:spPr/>
        <p:txBody>
          <a:bodyPr rtlCol="0"/>
          <a:lstStyle/>
          <a:p>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1B8ABB09-4A1D-463E-8065-109CC2B7EFAA}" type="datetimeFigureOut">
              <a:rPr lang="ar-SA" smtClean="0"/>
              <a:pPr/>
              <a:t>07/06/1442</a:t>
            </a:fld>
            <a:endParaRPr lang="ar-SA" dirty="0"/>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dirty="0"/>
          </a:p>
        </p:txBody>
      </p:sp>
      <p:sp>
        <p:nvSpPr>
          <p:cNvPr id="5" name="عنصر نائب لرقم الشريحة 4"/>
          <p:cNvSpPr>
            <a:spLocks noGrp="1"/>
          </p:cNvSpPr>
          <p:nvPr>
            <p:ph type="sldNum" sz="quarter" idx="12"/>
          </p:nvPr>
        </p:nvSpPr>
        <p:spPr>
          <a:xfrm>
            <a:off x="8174736" y="2272"/>
            <a:ext cx="762000" cy="365760"/>
          </a:xfrm>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dirty="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07/06/1442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B8ABB09-4A1D-463E-8065-109CC2B7EFAA}" type="datetimeFigureOut">
              <a:rPr lang="ar-SA" smtClean="0"/>
              <a:pPr/>
              <a:t>07/06/1442</a:t>
            </a:fld>
            <a:endParaRPr lang="ar-SA" dirty="0"/>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dirty="0"/>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package" Target="../embeddings/Microsoft_Excel_Worksheet1.xlsx"/><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package" Target="../embeddings/Microsoft_Excel_Worksheet2.xlsx"/><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package" Target="../embeddings/Microsoft_Excel_Worksheet.xlsx"/><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3037792"/>
            <a:ext cx="9217024" cy="1008112"/>
          </a:xfrm>
        </p:spPr>
        <p:txBody>
          <a:bodyPr>
            <a:noAutofit/>
          </a:bodyPr>
          <a:lstStyle/>
          <a:p>
            <a:pPr algn="ctr"/>
            <a:br>
              <a:rPr lang="en-US" sz="2800" b="1" dirty="0"/>
            </a:br>
            <a:br>
              <a:rPr lang="en-US" sz="2800" b="1" dirty="0"/>
            </a:br>
            <a:br>
              <a:rPr lang="en-US" sz="2800" b="1" dirty="0"/>
            </a:br>
            <a:br>
              <a:rPr lang="en-US" sz="2800" b="1" dirty="0">
                <a:latin typeface="+mn-lt"/>
              </a:rPr>
            </a:br>
            <a:r>
              <a:rPr lang="en-US" sz="2400" b="1" dirty="0">
                <a:latin typeface="Arial" panose="020B0604020202020204" pitchFamily="34" charset="0"/>
                <a:cs typeface="Arial" panose="020B0604020202020204" pitchFamily="34" charset="0"/>
              </a:rPr>
              <a:t>Designing a wastewater collection network for Attil Town as an option to reduce the high nitrate concentration in the groundwater of Tulkarm</a:t>
            </a:r>
            <a:r>
              <a:rPr lang="en-GB" sz="2400" b="1" dirty="0">
                <a:latin typeface="Arial" panose="020B0604020202020204" pitchFamily="34" charset="0"/>
                <a:cs typeface="Arial" panose="020B0604020202020204" pitchFamily="34" charset="0"/>
              </a:rPr>
              <a:t> Governorate.</a:t>
            </a:r>
            <a:br>
              <a:rPr lang="en-GB" sz="2800" dirty="0"/>
            </a:br>
            <a:endParaRPr lang="ar-SA" sz="2800" dirty="0">
              <a:latin typeface="Times New Roman" panose="02020603050405020304" pitchFamily="18" charset="0"/>
              <a:cs typeface="Times New Roman" panose="02020603050405020304" pitchFamily="18" charset="0"/>
            </a:endParaRPr>
          </a:p>
        </p:txBody>
      </p:sp>
      <p:sp>
        <p:nvSpPr>
          <p:cNvPr id="3" name="عنوان فرعي 2"/>
          <p:cNvSpPr>
            <a:spLocks noGrp="1"/>
          </p:cNvSpPr>
          <p:nvPr>
            <p:ph type="subTitle" idx="1"/>
          </p:nvPr>
        </p:nvSpPr>
        <p:spPr>
          <a:xfrm>
            <a:off x="323528" y="4077071"/>
            <a:ext cx="2880320" cy="2485093"/>
          </a:xfrm>
        </p:spPr>
        <p:txBody>
          <a:bodyPr>
            <a:normAutofit/>
          </a:bodyPr>
          <a:lstStyle/>
          <a:p>
            <a:r>
              <a:rPr lang="en-US" dirty="0"/>
              <a:t>Prepared by: </a:t>
            </a:r>
          </a:p>
          <a:p>
            <a:pPr rtl="0"/>
            <a:r>
              <a:rPr lang="en-US" dirty="0"/>
              <a:t>- </a:t>
            </a:r>
            <a:r>
              <a:rPr lang="en-GB" dirty="0"/>
              <a:t>Aseel Rabee.</a:t>
            </a:r>
          </a:p>
          <a:p>
            <a:pPr rtl="0"/>
            <a:r>
              <a:rPr lang="en-GB" dirty="0"/>
              <a:t>- </a:t>
            </a:r>
            <a:r>
              <a:rPr lang="en-GB" dirty="0" err="1"/>
              <a:t>Hanaa</a:t>
            </a:r>
            <a:r>
              <a:rPr lang="en-GB" dirty="0"/>
              <a:t> Salameh.</a:t>
            </a:r>
          </a:p>
          <a:p>
            <a:pPr rtl="0"/>
            <a:r>
              <a:rPr lang="en-GB" dirty="0"/>
              <a:t>- Noor Odeh.</a:t>
            </a:r>
            <a:endParaRPr lang="en-US" dirty="0"/>
          </a:p>
          <a:p>
            <a:pPr rtl="0"/>
            <a:r>
              <a:rPr lang="en-US" dirty="0"/>
              <a:t>- Sara </a:t>
            </a:r>
            <a:r>
              <a:rPr lang="en-US" dirty="0" err="1"/>
              <a:t>Draidi</a:t>
            </a:r>
            <a:r>
              <a:rPr lang="en-US" dirty="0"/>
              <a:t>.</a:t>
            </a:r>
          </a:p>
          <a:p>
            <a:pPr rtl="0">
              <a:buFont typeface="Arial" pitchFamily="34" charset="0"/>
              <a:buChar char="•"/>
            </a:pPr>
            <a:endParaRPr lang="en-US" dirty="0"/>
          </a:p>
          <a:p>
            <a:pPr rtl="0">
              <a:buFont typeface="Arial" pitchFamily="34" charset="0"/>
              <a:buChar char="•"/>
            </a:pPr>
            <a:endParaRPr lang="ar-SA" dirty="0"/>
          </a:p>
        </p:txBody>
      </p:sp>
      <p:sp>
        <p:nvSpPr>
          <p:cNvPr id="4" name="مستطيل 3"/>
          <p:cNvSpPr/>
          <p:nvPr/>
        </p:nvSpPr>
        <p:spPr>
          <a:xfrm>
            <a:off x="2429435" y="295835"/>
            <a:ext cx="4282715" cy="461665"/>
          </a:xfrm>
          <a:prstGeom prst="rect">
            <a:avLst/>
          </a:prstGeom>
        </p:spPr>
        <p:txBody>
          <a:bodyPr wrap="square">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An– Najah National University</a:t>
            </a:r>
            <a:endParaRPr lang="en-US" sz="2400" dirty="0">
              <a:solidFill>
                <a:schemeClr val="bg1"/>
              </a:solidFill>
            </a:endParaRPr>
          </a:p>
        </p:txBody>
      </p:sp>
      <p:pic>
        <p:nvPicPr>
          <p:cNvPr id="5" name="صورة 4" descr="NTE2Ng==.jpg"/>
          <p:cNvPicPr>
            <a:picLocks noChangeAspect="1"/>
          </p:cNvPicPr>
          <p:nvPr/>
        </p:nvPicPr>
        <p:blipFill>
          <a:blip r:embed="rId3"/>
          <a:stretch>
            <a:fillRect/>
          </a:stretch>
        </p:blipFill>
        <p:spPr>
          <a:xfrm>
            <a:off x="3857620" y="928670"/>
            <a:ext cx="1444752" cy="14325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عنوان فرعي 2"/>
          <p:cNvSpPr txBox="1">
            <a:spLocks/>
          </p:cNvSpPr>
          <p:nvPr/>
        </p:nvSpPr>
        <p:spPr>
          <a:xfrm>
            <a:off x="4993051" y="4722466"/>
            <a:ext cx="4150949" cy="1442838"/>
          </a:xfrm>
          <a:prstGeom prst="rect">
            <a:avLst/>
          </a:prstGeom>
        </p:spPr>
        <p:txBody>
          <a:bodyPr vert="horz">
            <a:normAutofit/>
          </a:bodyPr>
          <a:lstStyle/>
          <a:p>
            <a:pPr marL="64008" lvl="0" algn="l">
              <a:spcBef>
                <a:spcPts val="300"/>
              </a:spcBef>
              <a:buClr>
                <a:schemeClr val="accent3"/>
              </a:buClr>
            </a:pPr>
            <a:r>
              <a:rPr lang="en-GB" sz="2400" dirty="0">
                <a:solidFill>
                  <a:schemeClr val="tx2"/>
                </a:solidFill>
                <a:latin typeface="Arial" panose="020B0604020202020204" pitchFamily="34" charset="0"/>
                <a:cs typeface="Arial" panose="020B0604020202020204" pitchFamily="34" charset="0"/>
              </a:rPr>
              <a:t>Under supervision of: </a:t>
            </a:r>
          </a:p>
          <a:p>
            <a:pPr marL="64008" lvl="0" algn="l">
              <a:spcBef>
                <a:spcPts val="300"/>
              </a:spcBef>
              <a:buClr>
                <a:schemeClr val="accent3"/>
              </a:buClr>
            </a:pPr>
            <a:r>
              <a:rPr lang="en-GB" sz="2400" dirty="0" err="1">
                <a:solidFill>
                  <a:schemeClr val="tx2"/>
                </a:solidFill>
                <a:latin typeface="Arial" panose="020B0604020202020204" pitchFamily="34" charset="0"/>
                <a:cs typeface="Arial" panose="020B0604020202020204" pitchFamily="34" charset="0"/>
              </a:rPr>
              <a:t>Dr.</a:t>
            </a:r>
            <a:r>
              <a:rPr lang="en-GB" sz="2400" dirty="0">
                <a:solidFill>
                  <a:schemeClr val="tx2"/>
                </a:solidFill>
                <a:latin typeface="Arial" panose="020B0604020202020204" pitchFamily="34" charset="0"/>
                <a:cs typeface="Arial" panose="020B0604020202020204" pitchFamily="34" charset="0"/>
              </a:rPr>
              <a:t> Mohammad N. </a:t>
            </a:r>
            <a:r>
              <a:rPr lang="en-GB" sz="2400" dirty="0" err="1">
                <a:solidFill>
                  <a:schemeClr val="tx2"/>
                </a:solidFill>
                <a:latin typeface="Arial" panose="020B0604020202020204" pitchFamily="34" charset="0"/>
                <a:cs typeface="Arial" panose="020B0604020202020204" pitchFamily="34" charset="0"/>
              </a:rPr>
              <a:t>Almasri</a:t>
            </a:r>
            <a:r>
              <a:rPr lang="en-GB" sz="2400" dirty="0">
                <a:solidFill>
                  <a:schemeClr val="tx2"/>
                </a:solidFill>
                <a:latin typeface="Arial" panose="020B0604020202020204" pitchFamily="34" charset="0"/>
                <a:cs typeface="Arial" panose="020B0604020202020204" pitchFamily="34" charset="0"/>
              </a:rPr>
              <a:t>.</a:t>
            </a:r>
            <a:endParaRPr kumimoji="0" lang="ar-SA" sz="2400" b="0" i="0" u="none" strike="noStrike" kern="1200" cap="none" spc="0" normalizeH="0" baseline="0" noProof="0" dirty="0">
              <a:ln>
                <a:noFill/>
              </a:ln>
              <a:solidFill>
                <a:schemeClr val="tx2"/>
              </a:solidFill>
              <a:effectLst/>
              <a:uLnTx/>
              <a:uFillTx/>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80728"/>
            <a:ext cx="6336704" cy="504056"/>
          </a:xfrm>
        </p:spPr>
        <p:txBody>
          <a:bodyPr>
            <a:noAutofit/>
          </a:bodyPr>
          <a:lstStyle/>
          <a:p>
            <a:r>
              <a:rPr lang="en-GB" sz="3600" dirty="0">
                <a:solidFill>
                  <a:schemeClr val="accent1">
                    <a:lumMod val="50000"/>
                  </a:schemeClr>
                </a:solidFill>
                <a:latin typeface="Times New Roman" panose="02020603050405020304" pitchFamily="18" charset="0"/>
                <a:cs typeface="Times New Roman" panose="02020603050405020304" pitchFamily="18" charset="0"/>
              </a:rPr>
              <a:t>Tests that have been conducted:</a:t>
            </a:r>
            <a:br>
              <a:rPr lang="en-US" sz="3200" dirty="0">
                <a:solidFill>
                  <a:schemeClr val="accent1">
                    <a:lumMod val="50000"/>
                  </a:schemeClr>
                </a:solidFill>
                <a:latin typeface="Times New Roman" panose="02020603050405020304" pitchFamily="18" charset="0"/>
                <a:cs typeface="Times New Roman" panose="02020603050405020304" pitchFamily="18" charset="0"/>
              </a:rPr>
            </a:br>
            <a:endParaRPr lang="ar-JO" sz="3200" dirty="0"/>
          </a:p>
        </p:txBody>
      </p:sp>
      <p:sp>
        <p:nvSpPr>
          <p:cNvPr id="3" name="Content Placeholder 2"/>
          <p:cNvSpPr>
            <a:spLocks noGrp="1"/>
          </p:cNvSpPr>
          <p:nvPr>
            <p:ph idx="1"/>
          </p:nvPr>
        </p:nvSpPr>
        <p:spPr>
          <a:xfrm>
            <a:off x="323527" y="1484784"/>
            <a:ext cx="3724238" cy="1728190"/>
          </a:xfrm>
        </p:spPr>
        <p:txBody>
          <a:bodyPr>
            <a:normAutofit fontScale="92500" lnSpcReduction="10000"/>
          </a:bodyPr>
          <a:lstStyle/>
          <a:p>
            <a:pPr algn="l" rtl="0">
              <a:buFont typeface="Wingdings" panose="05000000000000000000" pitchFamily="2" charset="2"/>
              <a:buChar char="Ø"/>
            </a:pPr>
            <a:endParaRPr lang="en-GB" sz="2400" dirty="0">
              <a:solidFill>
                <a:schemeClr val="accent1">
                  <a:lumMod val="50000"/>
                </a:schemeClr>
              </a:solidFill>
              <a:latin typeface="Times New Roman" panose="02020603050405020304" pitchFamily="18" charset="0"/>
              <a:cs typeface="Times New Roman" panose="02020603050405020304" pitchFamily="18" charset="0"/>
            </a:endParaRPr>
          </a:p>
          <a:p>
            <a:pPr marL="109728" indent="0" algn="l" rtl="0">
              <a:buNone/>
            </a:pPr>
            <a:r>
              <a:rPr lang="en-GB" sz="3000" dirty="0">
                <a:solidFill>
                  <a:schemeClr val="accent1">
                    <a:lumMod val="50000"/>
                  </a:schemeClr>
                </a:solidFill>
                <a:latin typeface="Times New Roman" panose="02020603050405020304" pitchFamily="18" charset="0"/>
                <a:cs typeface="Times New Roman" panose="02020603050405020304" pitchFamily="18" charset="0"/>
              </a:rPr>
              <a:t>1- pH test.</a:t>
            </a:r>
          </a:p>
          <a:p>
            <a:pPr marL="109728" indent="0" algn="l" rtl="0">
              <a:buNone/>
            </a:pPr>
            <a:r>
              <a:rPr lang="en-GB" sz="3000" dirty="0">
                <a:solidFill>
                  <a:schemeClr val="accent1">
                    <a:lumMod val="50000"/>
                  </a:schemeClr>
                </a:solidFill>
                <a:latin typeface="Times New Roman" panose="02020603050405020304" pitchFamily="18" charset="0"/>
                <a:cs typeface="Times New Roman" panose="02020603050405020304" pitchFamily="18" charset="0"/>
              </a:rPr>
              <a:t>  </a:t>
            </a:r>
          </a:p>
          <a:p>
            <a:pPr marL="109728" indent="0" algn="l" rtl="0">
              <a:buNone/>
            </a:pPr>
            <a:r>
              <a:rPr lang="en-GB" sz="3000" dirty="0">
                <a:solidFill>
                  <a:schemeClr val="accent1">
                    <a:lumMod val="50000"/>
                  </a:schemeClr>
                </a:solidFill>
                <a:latin typeface="Times New Roman" panose="02020603050405020304" pitchFamily="18" charset="0"/>
                <a:cs typeface="Times New Roman" panose="02020603050405020304" pitchFamily="18" charset="0"/>
              </a:rPr>
              <a:t>3- Chloride (Cl</a:t>
            </a:r>
            <a:r>
              <a:rPr lang="en-GB" sz="3000" baseline="50000" dirty="0">
                <a:solidFill>
                  <a:schemeClr val="accent1">
                    <a:lumMod val="50000"/>
                  </a:schemeClr>
                </a:solidFill>
                <a:latin typeface="Times New Roman" panose="02020603050405020304" pitchFamily="18" charset="0"/>
                <a:cs typeface="Times New Roman" panose="02020603050405020304" pitchFamily="18" charset="0"/>
              </a:rPr>
              <a:t>-</a:t>
            </a:r>
            <a:r>
              <a:rPr lang="en-GB" sz="3000" dirty="0">
                <a:solidFill>
                  <a:schemeClr val="accent1">
                    <a:lumMod val="50000"/>
                  </a:schemeClr>
                </a:solidFill>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Ø"/>
            </a:pPr>
            <a:endParaRPr lang="en-GB" sz="2400"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5172212" y="2901505"/>
            <a:ext cx="3017522" cy="43605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26448" y="3070096"/>
            <a:ext cx="3017520" cy="40233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ربع نص 4">
            <a:extLst>
              <a:ext uri="{FF2B5EF4-FFF2-40B4-BE49-F238E27FC236}">
                <a16:creationId xmlns:a16="http://schemas.microsoft.com/office/drawing/2014/main" id="{01E8E6A5-2384-41B7-BB2A-2CE218C56030}"/>
              </a:ext>
            </a:extLst>
          </p:cNvPr>
          <p:cNvSpPr txBox="1"/>
          <p:nvPr/>
        </p:nvSpPr>
        <p:spPr>
          <a:xfrm>
            <a:off x="5096238" y="1764393"/>
            <a:ext cx="3852498" cy="1384995"/>
          </a:xfrm>
          <a:prstGeom prst="rect">
            <a:avLst/>
          </a:prstGeom>
          <a:noFill/>
        </p:spPr>
        <p:txBody>
          <a:bodyPr wrap="square" rtlCol="0">
            <a:spAutoFit/>
          </a:bodyPr>
          <a:lstStyle/>
          <a:p>
            <a:pPr lvl="1" algn="l" rtl="0"/>
            <a:r>
              <a:rPr lang="en-GB" sz="2800" dirty="0">
                <a:solidFill>
                  <a:schemeClr val="accent1">
                    <a:lumMod val="50000"/>
                  </a:schemeClr>
                </a:solidFill>
                <a:latin typeface="Times New Roman" panose="02020603050405020304" pitchFamily="18" charset="0"/>
                <a:cs typeface="Times New Roman" panose="02020603050405020304" pitchFamily="18" charset="0"/>
              </a:rPr>
              <a:t>2- Hardness test. </a:t>
            </a:r>
          </a:p>
          <a:p>
            <a:pPr algn="l" rtl="0"/>
            <a:r>
              <a:rPr lang="en-GB" sz="2800" dirty="0">
                <a:solidFill>
                  <a:schemeClr val="accent1">
                    <a:lumMod val="50000"/>
                  </a:schemeClr>
                </a:solidFill>
                <a:latin typeface="Times New Roman" panose="02020603050405020304" pitchFamily="18" charset="0"/>
                <a:cs typeface="Times New Roman" panose="02020603050405020304" pitchFamily="18" charset="0"/>
              </a:rPr>
              <a:t>    </a:t>
            </a:r>
          </a:p>
          <a:p>
            <a:pPr algn="l" rtl="0"/>
            <a:r>
              <a:rPr lang="en-GB" sz="2800" dirty="0">
                <a:solidFill>
                  <a:schemeClr val="accent1">
                    <a:lumMod val="50000"/>
                  </a:schemeClr>
                </a:solidFill>
                <a:latin typeface="Times New Roman" panose="02020603050405020304" pitchFamily="18" charset="0"/>
                <a:cs typeface="Times New Roman" panose="02020603050405020304" pitchFamily="18" charset="0"/>
              </a:rPr>
              <a:t>     4- Nitrate(No</a:t>
            </a:r>
            <a:r>
              <a:rPr lang="en-GB" sz="2800" baseline="-25000" dirty="0">
                <a:solidFill>
                  <a:schemeClr val="accent1">
                    <a:lumMod val="50000"/>
                  </a:schemeClr>
                </a:solidFill>
                <a:latin typeface="Times New Roman" panose="02020603050405020304" pitchFamily="18" charset="0"/>
                <a:cs typeface="Times New Roman" panose="02020603050405020304" pitchFamily="18" charset="0"/>
              </a:rPr>
              <a:t>3</a:t>
            </a:r>
            <a:r>
              <a:rPr lang="en-GB" sz="2800" baseline="50000" dirty="0">
                <a:solidFill>
                  <a:schemeClr val="accent1">
                    <a:lumMod val="50000"/>
                  </a:schemeClr>
                </a:solidFill>
                <a:latin typeface="Times New Roman" panose="02020603050405020304" pitchFamily="18" charset="0"/>
                <a:cs typeface="Times New Roman" panose="02020603050405020304" pitchFamily="18" charset="0"/>
              </a:rPr>
              <a:t>-</a:t>
            </a:r>
            <a:r>
              <a:rPr lang="en-GB" sz="2800" dirty="0">
                <a:solidFill>
                  <a:schemeClr val="accent1">
                    <a:lumMod val="50000"/>
                  </a:schemeClr>
                </a:solidFill>
                <a:latin typeface="Times New Roman" panose="02020603050405020304" pitchFamily="18" charset="0"/>
                <a:cs typeface="Times New Roman" panose="02020603050405020304" pitchFamily="18" charset="0"/>
              </a:rPr>
              <a:t>) test.          </a:t>
            </a:r>
            <a:endParaRPr lang="en-GB" sz="28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734738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1036" b="9512"/>
          <a:stretch/>
        </p:blipFill>
        <p:spPr>
          <a:xfrm>
            <a:off x="4932040" y="1124744"/>
            <a:ext cx="3639673" cy="51845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9694" b="38450"/>
          <a:stretch/>
        </p:blipFill>
        <p:spPr>
          <a:xfrm>
            <a:off x="827584" y="1124744"/>
            <a:ext cx="3240360" cy="51845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19752167"/>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668337"/>
            <a:ext cx="4770783" cy="1066800"/>
          </a:xfrm>
        </p:spPr>
        <p:txBody>
          <a:bodyPr>
            <a:normAutofit/>
          </a:bodyPr>
          <a:lstStyle/>
          <a:p>
            <a:r>
              <a:rPr lang="en-GB" sz="5400" dirty="0">
                <a:latin typeface="Times New Roman" panose="02020603050405020304" pitchFamily="18" charset="0"/>
                <a:cs typeface="Times New Roman" panose="02020603050405020304" pitchFamily="18" charset="0"/>
              </a:rPr>
              <a:t>WHO standards</a:t>
            </a:r>
            <a:endParaRPr lang="ar-JO" sz="5400" dirty="0">
              <a:latin typeface="Times New Roman" panose="02020603050405020304" pitchFamily="18" charset="0"/>
              <a:cs typeface="Times New Roman" panose="02020603050405020304"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187689170"/>
              </p:ext>
            </p:extLst>
          </p:nvPr>
        </p:nvGraphicFramePr>
        <p:xfrm>
          <a:off x="1979613" y="2420938"/>
          <a:ext cx="4478337" cy="3768725"/>
        </p:xfrm>
        <a:graphic>
          <a:graphicData uri="http://schemas.openxmlformats.org/presentationml/2006/ole">
            <mc:AlternateContent xmlns:mc="http://schemas.openxmlformats.org/markup-compatibility/2006">
              <mc:Choice xmlns:v="urn:schemas-microsoft-com:vml" Requires="v">
                <p:oleObj name="Worksheet" r:id="rId2" imgW="1226997" imgH="1005793" progId="Excel.Sheet.12">
                  <p:embed/>
                </p:oleObj>
              </mc:Choice>
              <mc:Fallback>
                <p:oleObj name="Worksheet" r:id="rId2" imgW="1226997" imgH="1005793" progId="Excel.Sheet.12">
                  <p:embed/>
                  <p:pic>
                    <p:nvPicPr>
                      <p:cNvPr id="0" name=""/>
                      <p:cNvPicPr/>
                      <p:nvPr/>
                    </p:nvPicPr>
                    <p:blipFill>
                      <a:blip r:embed="rId3"/>
                      <a:stretch>
                        <a:fillRect/>
                      </a:stretch>
                    </p:blipFill>
                    <p:spPr>
                      <a:xfrm>
                        <a:off x="1979613" y="2420938"/>
                        <a:ext cx="4478337" cy="3768725"/>
                      </a:xfrm>
                      <a:prstGeom prst="rect">
                        <a:avLst/>
                      </a:prstGeom>
                    </p:spPr>
                  </p:pic>
                </p:oleObj>
              </mc:Fallback>
            </mc:AlternateContent>
          </a:graphicData>
        </a:graphic>
      </p:graphicFrame>
    </p:spTree>
    <p:extLst>
      <p:ext uri="{BB962C8B-B14F-4D97-AF65-F5344CB8AC3E}">
        <p14:creationId xmlns:p14="http://schemas.microsoft.com/office/powerpoint/2010/main" val="271689650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51" y="476672"/>
            <a:ext cx="4104456" cy="1066800"/>
          </a:xfrm>
        </p:spPr>
        <p:txBody>
          <a:bodyPr>
            <a:normAutofit/>
          </a:bodyPr>
          <a:lstStyle/>
          <a:p>
            <a:pPr rtl="0"/>
            <a:r>
              <a:rPr lang="en-US" sz="4400" dirty="0">
                <a:effectLst/>
                <a:latin typeface="Times New Roman" panose="02020603050405020304" pitchFamily="18" charset="0"/>
                <a:ea typeface="Calibri" panose="020F0502020204030204" pitchFamily="34" charset="0"/>
                <a:cs typeface="Times New Roman" panose="02020603050405020304" pitchFamily="18" charset="0"/>
              </a:rPr>
              <a:t>Analysis Results</a:t>
            </a:r>
            <a:endParaRPr lang="ar-JO" sz="4400" dirty="0">
              <a:latin typeface="Times New Roman" panose="02020603050405020304" pitchFamily="18" charset="0"/>
              <a:cs typeface="Times New Roman" panose="02020603050405020304"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134562853"/>
              </p:ext>
            </p:extLst>
          </p:nvPr>
        </p:nvGraphicFramePr>
        <p:xfrm>
          <a:off x="395536" y="1772816"/>
          <a:ext cx="8481100" cy="4752528"/>
        </p:xfrm>
        <a:graphic>
          <a:graphicData uri="http://schemas.openxmlformats.org/presentationml/2006/ole">
            <mc:AlternateContent xmlns:mc="http://schemas.openxmlformats.org/markup-compatibility/2006">
              <mc:Choice xmlns:v="urn:schemas-microsoft-com:vml" Requires="v">
                <p:oleObj name="Worksheet" r:id="rId2" imgW="5705616" imgH="2924185" progId="Excel.Sheet.12">
                  <p:embed/>
                </p:oleObj>
              </mc:Choice>
              <mc:Fallback>
                <p:oleObj name="Worksheet" r:id="rId2" imgW="5705616" imgH="2924185" progId="Excel.Sheet.12">
                  <p:embed/>
                  <p:pic>
                    <p:nvPicPr>
                      <p:cNvPr id="0" name=""/>
                      <p:cNvPicPr/>
                      <p:nvPr/>
                    </p:nvPicPr>
                    <p:blipFill>
                      <a:blip r:embed="rId3"/>
                      <a:stretch>
                        <a:fillRect/>
                      </a:stretch>
                    </p:blipFill>
                    <p:spPr>
                      <a:xfrm>
                        <a:off x="395536" y="1772816"/>
                        <a:ext cx="8481100" cy="4752528"/>
                      </a:xfrm>
                      <a:prstGeom prst="rect">
                        <a:avLst/>
                      </a:prstGeom>
                      <a:ln>
                        <a:solidFill>
                          <a:schemeClr val="tx2"/>
                        </a:solidFill>
                      </a:ln>
                    </p:spPr>
                  </p:pic>
                </p:oleObj>
              </mc:Fallback>
            </mc:AlternateContent>
          </a:graphicData>
        </a:graphic>
      </p:graphicFrame>
    </p:spTree>
    <p:extLst>
      <p:ext uri="{BB962C8B-B14F-4D97-AF65-F5344CB8AC3E}">
        <p14:creationId xmlns:p14="http://schemas.microsoft.com/office/powerpoint/2010/main" val="352772551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20688"/>
            <a:ext cx="8964488" cy="1440160"/>
          </a:xfrm>
        </p:spPr>
        <p:txBody>
          <a:bodyPr>
            <a:normAutofit/>
          </a:bodyPr>
          <a:lstStyle/>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The highest concentration of nitrate was found in </a:t>
            </a:r>
            <a:r>
              <a:rPr lang="en-US" dirty="0" err="1">
                <a:solidFill>
                  <a:schemeClr val="tx2"/>
                </a:solidFill>
                <a:latin typeface="Times New Roman" panose="02020603050405020304" pitchFamily="18" charset="0"/>
                <a:cs typeface="Times New Roman" panose="02020603050405020304" pitchFamily="18" charset="0"/>
              </a:rPr>
              <a:t>Illar</a:t>
            </a:r>
            <a:r>
              <a:rPr lang="en-US" dirty="0">
                <a:solidFill>
                  <a:schemeClr val="tx2"/>
                </a:solidFill>
                <a:latin typeface="Times New Roman" panose="02020603050405020304" pitchFamily="18" charset="0"/>
                <a:cs typeface="Times New Roman" panose="02020603050405020304" pitchFamily="18" charset="0"/>
              </a:rPr>
              <a:t> with a value exceeding 74 mg/l. It is an agricultural well surrounded by 400 dunums of agricultural land.</a:t>
            </a:r>
            <a:endParaRPr lang="ar-JO"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4758457" y="2186203"/>
            <a:ext cx="4370021" cy="46375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22" y="2189245"/>
            <a:ext cx="4609053" cy="46375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82087877"/>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87" y="620688"/>
            <a:ext cx="8892226" cy="1080120"/>
          </a:xfrm>
        </p:spPr>
        <p:txBody>
          <a:bodyPr>
            <a:noAutofit/>
          </a:bodyPr>
          <a:lstStyle/>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Then, the wells in which the concentration of nitrate ranged from (50-70) mg/l in each of </a:t>
            </a:r>
            <a:r>
              <a:rPr lang="en-US" dirty="0" err="1">
                <a:solidFill>
                  <a:schemeClr val="tx2"/>
                </a:solidFill>
                <a:latin typeface="Times New Roman" panose="02020603050405020304" pitchFamily="18" charset="0"/>
                <a:cs typeface="Times New Roman" panose="02020603050405020304" pitchFamily="18" charset="0"/>
              </a:rPr>
              <a:t>Attil</a:t>
            </a:r>
            <a:r>
              <a:rPr lang="en-US" dirty="0">
                <a:solidFill>
                  <a:schemeClr val="tx2"/>
                </a:solidFill>
                <a:latin typeface="Times New Roman" panose="02020603050405020304" pitchFamily="18" charset="0"/>
                <a:cs typeface="Times New Roman" panose="02020603050405020304" pitchFamily="18" charset="0"/>
              </a:rPr>
              <a:t>, </a:t>
            </a:r>
            <a:r>
              <a:rPr lang="en-US" dirty="0" err="1">
                <a:solidFill>
                  <a:schemeClr val="tx2"/>
                </a:solidFill>
                <a:latin typeface="Times New Roman" panose="02020603050405020304" pitchFamily="18" charset="0"/>
                <a:cs typeface="Times New Roman" panose="02020603050405020304" pitchFamily="18" charset="0"/>
              </a:rPr>
              <a:t>Anabta</a:t>
            </a:r>
            <a:r>
              <a:rPr lang="en-US" dirty="0">
                <a:solidFill>
                  <a:schemeClr val="tx2"/>
                </a:solidFill>
                <a:latin typeface="Times New Roman" panose="02020603050405020304" pitchFamily="18" charset="0"/>
                <a:cs typeface="Times New Roman" panose="02020603050405020304" pitchFamily="18" charset="0"/>
              </a:rPr>
              <a:t>, </a:t>
            </a:r>
            <a:r>
              <a:rPr lang="en-US" dirty="0" err="1">
                <a:solidFill>
                  <a:schemeClr val="tx2"/>
                </a:solidFill>
                <a:latin typeface="Times New Roman" panose="02020603050405020304" pitchFamily="18" charset="0"/>
                <a:cs typeface="Times New Roman" panose="02020603050405020304" pitchFamily="18" charset="0"/>
              </a:rPr>
              <a:t>Kufr</a:t>
            </a:r>
            <a:r>
              <a:rPr lang="en-US" dirty="0">
                <a:solidFill>
                  <a:schemeClr val="tx2"/>
                </a:solidFill>
                <a:latin typeface="Times New Roman" panose="02020603050405020304" pitchFamily="18" charset="0"/>
                <a:cs typeface="Times New Roman" panose="02020603050405020304" pitchFamily="18" charset="0"/>
              </a:rPr>
              <a:t> Jamal, </a:t>
            </a:r>
            <a:r>
              <a:rPr lang="en-US" dirty="0" err="1">
                <a:solidFill>
                  <a:schemeClr val="tx2"/>
                </a:solidFill>
                <a:latin typeface="Times New Roman" panose="02020603050405020304" pitchFamily="18" charset="0"/>
                <a:cs typeface="Times New Roman" panose="02020603050405020304" pitchFamily="18" charset="0"/>
              </a:rPr>
              <a:t>Shufa</a:t>
            </a:r>
            <a:r>
              <a:rPr lang="en-US" dirty="0">
                <a:solidFill>
                  <a:schemeClr val="tx2"/>
                </a:solidFill>
                <a:latin typeface="Times New Roman" panose="02020603050405020304" pitchFamily="18" charset="0"/>
                <a:cs typeface="Times New Roman" panose="02020603050405020304" pitchFamily="18" charset="0"/>
              </a:rPr>
              <a:t>, </a:t>
            </a:r>
            <a:r>
              <a:rPr lang="en-US" dirty="0" err="1">
                <a:solidFill>
                  <a:schemeClr val="tx2"/>
                </a:solidFill>
                <a:latin typeface="Times New Roman" panose="02020603050405020304" pitchFamily="18" charset="0"/>
                <a:cs typeface="Times New Roman" panose="02020603050405020304" pitchFamily="18" charset="0"/>
              </a:rPr>
              <a:t>Iktaba</a:t>
            </a:r>
            <a:r>
              <a:rPr lang="en-US" dirty="0">
                <a:solidFill>
                  <a:schemeClr val="tx2"/>
                </a:solidFill>
                <a:latin typeface="Times New Roman" panose="02020603050405020304" pitchFamily="18" charset="0"/>
                <a:cs typeface="Times New Roman" panose="02020603050405020304" pitchFamily="18" charset="0"/>
              </a:rPr>
              <a:t>, and </a:t>
            </a:r>
            <a:r>
              <a:rPr lang="en-US" dirty="0" err="1">
                <a:solidFill>
                  <a:schemeClr val="tx2"/>
                </a:solidFill>
                <a:latin typeface="Times New Roman" panose="02020603050405020304" pitchFamily="18" charset="0"/>
                <a:cs typeface="Times New Roman" panose="02020603050405020304" pitchFamily="18" charset="0"/>
              </a:rPr>
              <a:t>Tulkarm</a:t>
            </a:r>
            <a:r>
              <a:rPr lang="en-US" dirty="0">
                <a:solidFill>
                  <a:schemeClr val="tx2"/>
                </a:solidFill>
                <a:latin typeface="Times New Roman" panose="02020603050405020304" pitchFamily="18" charset="0"/>
                <a:cs typeface="Times New Roman" panose="02020603050405020304" pitchFamily="18" charset="0"/>
              </a:rPr>
              <a:t>.</a:t>
            </a:r>
            <a:endParaRPr lang="ar-JO" dirty="0">
              <a:solidFill>
                <a:schemeClr val="tx2"/>
              </a:solidFill>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011270" y="2132855"/>
            <a:ext cx="4139698" cy="4701751"/>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32856"/>
            <a:ext cx="5004048" cy="4686852"/>
          </a:xfrm>
          <a:prstGeom prst="rect">
            <a:avLst/>
          </a:prstGeom>
        </p:spPr>
      </p:pic>
      <p:sp>
        <p:nvSpPr>
          <p:cNvPr id="5" name="Rectangle 4"/>
          <p:cNvSpPr/>
          <p:nvPr/>
        </p:nvSpPr>
        <p:spPr>
          <a:xfrm>
            <a:off x="5292080" y="2204864"/>
            <a:ext cx="1008112" cy="36004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dirty="0" err="1"/>
              <a:t>Attil</a:t>
            </a:r>
            <a:endParaRPr lang="en-GB" dirty="0"/>
          </a:p>
        </p:txBody>
      </p:sp>
      <p:sp>
        <p:nvSpPr>
          <p:cNvPr id="6" name="Rectangle 5"/>
          <p:cNvSpPr/>
          <p:nvPr/>
        </p:nvSpPr>
        <p:spPr>
          <a:xfrm>
            <a:off x="395536" y="2204864"/>
            <a:ext cx="1152128" cy="36004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dirty="0" err="1"/>
              <a:t>Iktaba</a:t>
            </a:r>
            <a:r>
              <a:rPr lang="en-GB" dirty="0"/>
              <a:t> </a:t>
            </a:r>
          </a:p>
        </p:txBody>
      </p:sp>
    </p:spTree>
    <p:extLst>
      <p:ext uri="{BB962C8B-B14F-4D97-AF65-F5344CB8AC3E}">
        <p14:creationId xmlns:p14="http://schemas.microsoft.com/office/powerpoint/2010/main" val="1645992017"/>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981200"/>
            <a:ext cx="7743416" cy="3840480"/>
          </a:xfrm>
          <a:prstGeom prst="rect">
            <a:avLst/>
          </a:prstGeom>
          <a:ln>
            <a:solidFill>
              <a:schemeClr val="tx1"/>
            </a:solidFill>
          </a:ln>
        </p:spPr>
      </p:pic>
      <p:sp>
        <p:nvSpPr>
          <p:cNvPr id="5" name="Rectangle 4"/>
          <p:cNvSpPr/>
          <p:nvPr/>
        </p:nvSpPr>
        <p:spPr>
          <a:xfrm>
            <a:off x="899592" y="1052736"/>
            <a:ext cx="7529624" cy="800219"/>
          </a:xfrm>
          <a:prstGeom prst="rect">
            <a:avLst/>
          </a:prstGeom>
        </p:spPr>
        <p:txBody>
          <a:bodyPr wrap="square">
            <a:spAutoFit/>
          </a:bodyPr>
          <a:lstStyle/>
          <a:p>
            <a:pPr algn="ctr"/>
            <a:r>
              <a:rPr lang="en-US" sz="2800" dirty="0">
                <a:solidFill>
                  <a:schemeClr val="tx2"/>
                </a:solidFill>
                <a:latin typeface="Times New Roman" panose="02020603050405020304" pitchFamily="18" charset="0"/>
                <a:cs typeface="Times New Roman" panose="02020603050405020304" pitchFamily="18" charset="0"/>
              </a:rPr>
              <a:t>A previous results of </a:t>
            </a:r>
            <a:r>
              <a:rPr lang="en-GB" sz="2800" dirty="0">
                <a:solidFill>
                  <a:schemeClr val="tx2"/>
                </a:solidFill>
                <a:latin typeface="Times New Roman" panose="02020603050405020304" pitchFamily="18" charset="0"/>
                <a:cs typeface="Times New Roman" panose="02020603050405020304" pitchFamily="18" charset="0"/>
              </a:rPr>
              <a:t>Nitrate concentration (mg/l):</a:t>
            </a:r>
            <a:r>
              <a:rPr lang="en-GB" sz="2400" dirty="0">
                <a:solidFill>
                  <a:schemeClr val="tx2"/>
                </a:solidFill>
                <a:latin typeface="Times New Roman" panose="02020603050405020304" pitchFamily="18" charset="0"/>
                <a:cs typeface="Times New Roman" panose="02020603050405020304" pitchFamily="18" charset="0"/>
              </a:rPr>
              <a:t> </a:t>
            </a:r>
          </a:p>
          <a:p>
            <a:r>
              <a:rPr lang="en-US" dirty="0">
                <a:solidFill>
                  <a:schemeClr val="tx2"/>
                </a:solidFill>
              </a:rPr>
              <a:t> </a:t>
            </a:r>
            <a:endParaRPr lang="ar-JO" dirty="0"/>
          </a:p>
        </p:txBody>
      </p:sp>
    </p:spTree>
    <p:extLst>
      <p:ext uri="{BB962C8B-B14F-4D97-AF65-F5344CB8AC3E}">
        <p14:creationId xmlns:p14="http://schemas.microsoft.com/office/powerpoint/2010/main" val="3100540784"/>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0" y="404664"/>
            <a:ext cx="8964488" cy="864096"/>
          </a:xfrm>
        </p:spPr>
        <p:txBody>
          <a:bodyPr>
            <a:normAutofit/>
          </a:bodyPr>
          <a:lstStyle/>
          <a:p>
            <a:r>
              <a:rPr lang="en-US" sz="2800" dirty="0">
                <a:latin typeface="Times New Roman" panose="02020603050405020304" pitchFamily="18" charset="0"/>
                <a:cs typeface="Times New Roman" panose="02020603050405020304" pitchFamily="18" charset="0"/>
              </a:rPr>
              <a:t>Hardness and </a:t>
            </a:r>
            <a:r>
              <a:rPr lang="en-GB" sz="2800" dirty="0">
                <a:latin typeface="Times New Roman" panose="02020603050405020304" pitchFamily="18" charset="0"/>
                <a:cs typeface="Times New Roman" panose="02020603050405020304" pitchFamily="18" charset="0"/>
              </a:rPr>
              <a:t>chloride </a:t>
            </a:r>
            <a:r>
              <a:rPr lang="en-US" sz="2800" dirty="0">
                <a:latin typeface="Times New Roman" panose="02020603050405020304" pitchFamily="18" charset="0"/>
                <a:cs typeface="Times New Roman" panose="02020603050405020304" pitchFamily="18" charset="0"/>
              </a:rPr>
              <a:t>concentration distribution maps.</a:t>
            </a:r>
            <a:endParaRPr lang="ar-JO" sz="2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1434653"/>
            <a:ext cx="4572000" cy="5427809"/>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0" y="1434653"/>
            <a:ext cx="4480560" cy="5394960"/>
          </a:xfrm>
          <a:prstGeom prst="rect">
            <a:avLst/>
          </a:prstGeom>
        </p:spPr>
      </p:pic>
    </p:spTree>
    <p:extLst>
      <p:ext uri="{BB962C8B-B14F-4D97-AF65-F5344CB8AC3E}">
        <p14:creationId xmlns:p14="http://schemas.microsoft.com/office/powerpoint/2010/main" val="340804794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3928" y="602076"/>
            <a:ext cx="5040000" cy="6148802"/>
          </a:xfrm>
          <a:prstGeom prst="rect">
            <a:avLst/>
          </a:prstGeom>
        </p:spPr>
      </p:pic>
      <p:sp>
        <p:nvSpPr>
          <p:cNvPr id="8" name="Rectangle 7"/>
          <p:cNvSpPr/>
          <p:nvPr/>
        </p:nvSpPr>
        <p:spPr>
          <a:xfrm>
            <a:off x="251520" y="1988840"/>
            <a:ext cx="2951768" cy="2554545"/>
          </a:xfrm>
          <a:prstGeom prst="rect">
            <a:avLst/>
          </a:prstGeom>
        </p:spPr>
        <p:txBody>
          <a:bodyPr wrap="square">
            <a:spAutoFit/>
          </a:bodyPr>
          <a:lstStyle/>
          <a:p>
            <a:pPr algn="l"/>
            <a:r>
              <a:rPr lang="en-GB" sz="4000" dirty="0">
                <a:solidFill>
                  <a:srgbClr val="002060"/>
                </a:solidFill>
                <a:latin typeface="Times New Roman" panose="02020603050405020304" pitchFamily="18" charset="0"/>
                <a:cs typeface="Times New Roman" panose="02020603050405020304" pitchFamily="18" charset="0"/>
              </a:rPr>
              <a:t>Nitrate concentration distribution map</a:t>
            </a:r>
          </a:p>
        </p:txBody>
      </p:sp>
    </p:spTree>
    <p:extLst>
      <p:ext uri="{BB962C8B-B14F-4D97-AF65-F5344CB8AC3E}">
        <p14:creationId xmlns:p14="http://schemas.microsoft.com/office/powerpoint/2010/main" val="400961222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188B89E6-7A5F-42DB-9F0C-3683A43A49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5936" y="558000"/>
            <a:ext cx="4933333" cy="6300000"/>
          </a:xfrm>
          <a:prstGeom prst="rect">
            <a:avLst/>
          </a:prstGeom>
        </p:spPr>
      </p:pic>
      <p:sp>
        <p:nvSpPr>
          <p:cNvPr id="3" name="Rectangle 4">
            <a:extLst>
              <a:ext uri="{FF2B5EF4-FFF2-40B4-BE49-F238E27FC236}">
                <a16:creationId xmlns:a16="http://schemas.microsoft.com/office/drawing/2014/main" id="{81FF2B0D-995B-4E67-BC35-FC3BB6E17E5B}"/>
              </a:ext>
            </a:extLst>
          </p:cNvPr>
          <p:cNvSpPr/>
          <p:nvPr/>
        </p:nvSpPr>
        <p:spPr>
          <a:xfrm>
            <a:off x="214731" y="2721114"/>
            <a:ext cx="3168352" cy="707886"/>
          </a:xfrm>
          <a:prstGeom prst="rect">
            <a:avLst/>
          </a:prstGeom>
        </p:spPr>
        <p:txBody>
          <a:bodyPr wrap="square">
            <a:spAutoFit/>
          </a:bodyPr>
          <a:lstStyle/>
          <a:p>
            <a:pPr algn="ctr"/>
            <a:r>
              <a:rPr lang="en-GB" sz="4000" dirty="0">
                <a:solidFill>
                  <a:srgbClr val="002060"/>
                </a:solidFill>
                <a:latin typeface="Times New Roman" panose="02020603050405020304" pitchFamily="18" charset="0"/>
                <a:cs typeface="Times New Roman" panose="02020603050405020304" pitchFamily="18" charset="0"/>
              </a:rPr>
              <a:t>Land use map</a:t>
            </a:r>
            <a:r>
              <a:rPr lang="en-GB" sz="40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96035489"/>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A5DF4B51-5F82-4F0E-A3A5-55FB38470448}"/>
              </a:ext>
            </a:extLst>
          </p:cNvPr>
          <p:cNvSpPr>
            <a:spLocks noGrp="1"/>
          </p:cNvSpPr>
          <p:nvPr>
            <p:ph idx="1"/>
          </p:nvPr>
        </p:nvSpPr>
        <p:spPr>
          <a:xfrm>
            <a:off x="107504" y="692696"/>
            <a:ext cx="8928992" cy="6048672"/>
          </a:xfrm>
        </p:spPr>
        <p:style>
          <a:lnRef idx="2">
            <a:schemeClr val="dk1"/>
          </a:lnRef>
          <a:fillRef idx="1">
            <a:schemeClr val="lt1"/>
          </a:fillRef>
          <a:effectRef idx="0">
            <a:schemeClr val="dk1"/>
          </a:effectRef>
          <a:fontRef idx="minor">
            <a:schemeClr val="dk1"/>
          </a:fontRef>
        </p:style>
        <p:txBody>
          <a:bodyPr>
            <a:normAutofit/>
          </a:bodyPr>
          <a:lstStyle/>
          <a:p>
            <a:pPr marL="109728" indent="0" algn="l">
              <a:buNone/>
            </a:pPr>
            <a:r>
              <a:rPr lang="en-US" sz="4000" dirty="0">
                <a:solidFill>
                  <a:srgbClr val="002060"/>
                </a:solidFill>
                <a:latin typeface="Times New Roman" panose="02020603050405020304" pitchFamily="18" charset="0"/>
                <a:cs typeface="Times New Roman" panose="02020603050405020304" pitchFamily="18" charset="0"/>
              </a:rPr>
              <a:t>Introduction</a:t>
            </a:r>
            <a:endParaRPr lang="en-GB" sz="4000" dirty="0">
              <a:solidFill>
                <a:schemeClr val="tx2"/>
              </a:solidFill>
              <a:latin typeface="Times New Roman" panose="02020603050405020304" pitchFamily="18" charset="0"/>
              <a:cs typeface="Times New Roman" panose="02020603050405020304" pitchFamily="18" charset="0"/>
            </a:endParaRPr>
          </a:p>
          <a:p>
            <a:pPr marL="109728" indent="0" algn="l">
              <a:buNone/>
            </a:pPr>
            <a:r>
              <a:rPr lang="en-GB" sz="2400" dirty="0">
                <a:solidFill>
                  <a:schemeClr val="tx2"/>
                </a:solidFill>
                <a:latin typeface="Times New Roman" panose="02020603050405020304" pitchFamily="18" charset="0"/>
                <a:cs typeface="Times New Roman" panose="02020603050405020304" pitchFamily="18" charset="0"/>
              </a:rPr>
              <a:t>The idea of project is based on studying the quality of groundwater in some wells of the Western Aquifer Basin in </a:t>
            </a:r>
            <a:r>
              <a:rPr lang="en-GB" sz="2400" dirty="0" err="1">
                <a:solidFill>
                  <a:schemeClr val="tx2"/>
                </a:solidFill>
                <a:latin typeface="Times New Roman" panose="02020603050405020304" pitchFamily="18" charset="0"/>
                <a:cs typeface="Times New Roman" panose="02020603050405020304" pitchFamily="18" charset="0"/>
              </a:rPr>
              <a:t>Tulkarm</a:t>
            </a:r>
            <a:r>
              <a:rPr lang="en-GB" sz="2400" dirty="0">
                <a:solidFill>
                  <a:schemeClr val="tx2"/>
                </a:solidFill>
                <a:latin typeface="Times New Roman" panose="02020603050405020304" pitchFamily="18" charset="0"/>
                <a:cs typeface="Times New Roman" panose="02020603050405020304" pitchFamily="18" charset="0"/>
              </a:rPr>
              <a:t> Governorate, but our studies have shown that there are high levels of nitrate.</a:t>
            </a:r>
          </a:p>
          <a:p>
            <a:pPr marL="109728" indent="0" algn="l">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GB" sz="2400" dirty="0">
              <a:solidFill>
                <a:schemeClr val="tx2"/>
              </a:solidFill>
              <a:latin typeface="Times New Roman" panose="02020603050405020304" pitchFamily="18" charset="0"/>
              <a:cs typeface="Times New Roman" panose="02020603050405020304" pitchFamily="18" charset="0"/>
            </a:endParaRPr>
          </a:p>
          <a:p>
            <a:pPr marL="109728" indent="0" algn="l">
              <a:buNone/>
            </a:pPr>
            <a:r>
              <a:rPr lang="en-GB" sz="2400" dirty="0">
                <a:solidFill>
                  <a:schemeClr val="tx2"/>
                </a:solidFill>
                <a:latin typeface="Times New Roman" panose="02020603050405020304" pitchFamily="18" charset="0"/>
                <a:cs typeface="Times New Roman" panose="02020603050405020304" pitchFamily="18" charset="0"/>
              </a:rPr>
              <a:t>We developed recommendations, including the construction of sewage collection networks to get rid of cesspits and leaks in the groundwater.</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55976" y="2540900"/>
            <a:ext cx="4375408" cy="2916939"/>
          </a:xfrm>
          <a:prstGeom prst="rect">
            <a:avLst/>
          </a:prstGeom>
          <a:ln>
            <a:noFill/>
          </a:ln>
          <a:effectLst>
            <a:outerShdw blurRad="190500" algn="tl" rotWithShape="0">
              <a:srgbClr val="000000">
                <a:alpha val="70000"/>
              </a:srgbClr>
            </a:outerShdw>
          </a:effectLst>
        </p:spPr>
      </p:pic>
      <p:pic>
        <p:nvPicPr>
          <p:cNvPr id="5" name="صورة 4">
            <a:extLst>
              <a:ext uri="{FF2B5EF4-FFF2-40B4-BE49-F238E27FC236}">
                <a16:creationId xmlns:a16="http://schemas.microsoft.com/office/drawing/2014/main" id="{7C958FC3-604C-43B5-804B-7291B43DD531}"/>
              </a:ext>
            </a:extLst>
          </p:cNvPr>
          <p:cNvPicPr>
            <a:picLocks noChangeAspect="1"/>
          </p:cNvPicPr>
          <p:nvPr/>
        </p:nvPicPr>
        <p:blipFill>
          <a:blip r:embed="rId3"/>
          <a:stretch>
            <a:fillRect/>
          </a:stretch>
        </p:blipFill>
        <p:spPr>
          <a:xfrm>
            <a:off x="2771800" y="764704"/>
            <a:ext cx="438472" cy="488499"/>
          </a:xfrm>
          <a:prstGeom prst="rect">
            <a:avLst/>
          </a:prstGeom>
        </p:spPr>
      </p:pic>
    </p:spTree>
    <p:extLst>
      <p:ext uri="{BB962C8B-B14F-4D97-AF65-F5344CB8AC3E}">
        <p14:creationId xmlns:p14="http://schemas.microsoft.com/office/powerpoint/2010/main" val="1957375863"/>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484784"/>
            <a:ext cx="2952328" cy="3672408"/>
          </a:xfrm>
        </p:spPr>
        <p:txBody>
          <a:bodyPr>
            <a:normAutofit/>
          </a:bodyPr>
          <a:lstStyle/>
          <a:p>
            <a:r>
              <a:rPr lang="en-US" sz="3600" dirty="0">
                <a:latin typeface="Times New Roman" panose="02020603050405020304" pitchFamily="18" charset="0"/>
                <a:cs typeface="Times New Roman" panose="02020603050405020304" pitchFamily="18" charset="0"/>
              </a:rPr>
              <a:t>Spatial distribution for the nitrate concentration</a:t>
            </a:r>
            <a:r>
              <a:rPr lang="en-US" sz="2400" dirty="0">
                <a:latin typeface="Arial" panose="020B0604020202020204" pitchFamily="34" charset="0"/>
                <a:cs typeface="Arial" panose="020B0604020202020204" pitchFamily="34" charset="0"/>
              </a:rPr>
              <a:t>.</a:t>
            </a:r>
            <a:endParaRPr lang="ar-JO" sz="2400" dirty="0">
              <a:latin typeface="+mn-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836712"/>
            <a:ext cx="5209114" cy="5832000"/>
          </a:xfrm>
          <a:prstGeom prst="rect">
            <a:avLst/>
          </a:prstGeom>
        </p:spPr>
      </p:pic>
    </p:spTree>
    <p:extLst>
      <p:ext uri="{BB962C8B-B14F-4D97-AF65-F5344CB8AC3E}">
        <p14:creationId xmlns:p14="http://schemas.microsoft.com/office/powerpoint/2010/main" val="37229628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AFC85C7B-99F4-4DC4-BFBF-AFCD848EEE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3889" y="880410"/>
            <a:ext cx="5559060" cy="5943600"/>
          </a:xfrm>
          <a:prstGeom prst="rect">
            <a:avLst/>
          </a:prstGeom>
        </p:spPr>
      </p:pic>
      <p:sp>
        <p:nvSpPr>
          <p:cNvPr id="5" name="Rectangle 4"/>
          <p:cNvSpPr/>
          <p:nvPr/>
        </p:nvSpPr>
        <p:spPr>
          <a:xfrm flipV="1">
            <a:off x="683569" y="1412776"/>
            <a:ext cx="1656184" cy="1080120"/>
          </a:xfrm>
          <a:prstGeom prst="rect">
            <a:avLst/>
          </a:prstGeom>
        </p:spPr>
        <p:txBody>
          <a:bodyPr wrap="square">
            <a:spAutoFit/>
          </a:bodyPr>
          <a:lstStyle/>
          <a:p>
            <a:endParaRPr lang="ar-JO" sz="3600" dirty="0">
              <a:solidFill>
                <a:schemeClr val="tx2"/>
              </a:solidFill>
            </a:endParaRPr>
          </a:p>
        </p:txBody>
      </p:sp>
      <p:sp>
        <p:nvSpPr>
          <p:cNvPr id="2" name="TextBox 1"/>
          <p:cNvSpPr txBox="1"/>
          <p:nvPr/>
        </p:nvSpPr>
        <p:spPr>
          <a:xfrm rot="10800000" flipH="1" flipV="1">
            <a:off x="107504" y="1790961"/>
            <a:ext cx="3456384" cy="3046988"/>
          </a:xfrm>
          <a:prstGeom prst="rect">
            <a:avLst/>
          </a:prstGeom>
          <a:noFill/>
        </p:spPr>
        <p:txBody>
          <a:bodyPr wrap="square" rtlCol="0">
            <a:spAutoFit/>
          </a:bodyPr>
          <a:lstStyle/>
          <a:p>
            <a:pPr algn="l"/>
            <a:r>
              <a:rPr lang="en-GB" sz="2400" dirty="0">
                <a:solidFill>
                  <a:schemeClr val="tx2"/>
                </a:solidFill>
                <a:latin typeface="Arial" panose="020B0604020202020204" pitchFamily="34" charset="0"/>
                <a:cs typeface="Arial" panose="020B0604020202020204" pitchFamily="34" charset="0"/>
              </a:rPr>
              <a:t>The movement of groundwater in the western basin is moving from east and south to the west due to the tendency of the constituent rock layers towards the west.</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2119859"/>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8"/>
          <p:cNvPicPr/>
          <p:nvPr/>
        </p:nvPicPr>
        <p:blipFill>
          <a:blip r:embed="rId2">
            <a:extLst>
              <a:ext uri="{28A0092B-C50C-407E-A947-70E740481C1C}">
                <a14:useLocalDpi xmlns:a14="http://schemas.microsoft.com/office/drawing/2010/main" val="0"/>
              </a:ext>
            </a:extLst>
          </a:blip>
          <a:stretch>
            <a:fillRect/>
          </a:stretch>
        </p:blipFill>
        <p:spPr>
          <a:xfrm>
            <a:off x="3471498" y="1124744"/>
            <a:ext cx="5508000" cy="550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144016" y="1124744"/>
            <a:ext cx="3131840" cy="5262979"/>
          </a:xfrm>
          <a:prstGeom prst="rect">
            <a:avLst/>
          </a:prstGeom>
        </p:spPr>
        <p:txBody>
          <a:bodyPr wrap="square">
            <a:spAutoFit/>
          </a:bodyPr>
          <a:lstStyle/>
          <a:p>
            <a:pPr algn="l"/>
            <a:r>
              <a:rPr lang="en-US" sz="2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Attil town was chosen because it has a well with a high percentage of nitrate.</a:t>
            </a:r>
          </a:p>
          <a:p>
            <a:pPr algn="l"/>
            <a:endParaRPr lang="en-US" sz="2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algn="l"/>
            <a:r>
              <a:rPr lang="en-US" sz="2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And it is very close to </a:t>
            </a:r>
            <a:r>
              <a:rPr lang="en-US" sz="28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Illar</a:t>
            </a:r>
            <a:r>
              <a:rPr lang="en-US" sz="2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which contains the well with the highest percentage of nitrate.</a:t>
            </a:r>
            <a:endParaRPr lang="en-GB" sz="28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9000581"/>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20688"/>
            <a:ext cx="8964488" cy="1332481"/>
          </a:xfrm>
          <a:prstGeom prst="rect">
            <a:avLst/>
          </a:prstGeom>
        </p:spPr>
        <p:txBody>
          <a:bodyPr wrap="square">
            <a:spAutoFit/>
          </a:bodyPr>
          <a:lstStyle/>
          <a:p>
            <a:pPr algn="l">
              <a:lnSpc>
                <a:spcPct val="115000"/>
              </a:lnSpc>
              <a:spcAft>
                <a:spcPts val="600"/>
              </a:spcAft>
            </a:pPr>
            <a:r>
              <a:rPr lang="en-US" sz="24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Attil is a town located to the north-east of </a:t>
            </a:r>
            <a:r>
              <a:rPr lang="en-US" sz="24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Tulkarm</a:t>
            </a:r>
            <a:r>
              <a:rPr lang="en-US" sz="24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Government away about 12Km, it is in the middle of the villages of Al-</a:t>
            </a:r>
            <a:r>
              <a:rPr lang="en-US" sz="24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Shaarawiya</a:t>
            </a:r>
            <a:r>
              <a:rPr lang="en-US" sz="24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It rises 100 meters above sea level. Its land area is (7,337) </a:t>
            </a:r>
            <a:r>
              <a:rPr lang="en-US" sz="24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dunums</a:t>
            </a:r>
            <a:r>
              <a:rPr lang="en-US" sz="24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
            </a:r>
            <a:endParaRPr lang="en-GB" sz="24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972000" y="2132856"/>
            <a:ext cx="72000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12605104"/>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3528788" y="1124744"/>
            <a:ext cx="5400000" cy="554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179512" y="1124744"/>
            <a:ext cx="3124742" cy="5109091"/>
          </a:xfrm>
          <a:prstGeom prst="rect">
            <a:avLst/>
          </a:prstGeom>
        </p:spPr>
        <p:txBody>
          <a:bodyPr wrap="square">
            <a:spAutoFit/>
          </a:bodyPr>
          <a:lstStyle/>
          <a:p>
            <a:pPr algn="l"/>
            <a:r>
              <a:rPr lang="en-US" sz="2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Attil has a flat nature and contain few hills and valleys.</a:t>
            </a:r>
          </a:p>
          <a:p>
            <a:pPr algn="l"/>
            <a:endParaRPr lang="en-US" sz="2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algn="l"/>
            <a:r>
              <a:rPr lang="en-US" sz="2800" dirty="0">
                <a:solidFill>
                  <a:srgbClr val="002060"/>
                </a:solidFill>
                <a:latin typeface="Times New Roman" panose="02020603050405020304" pitchFamily="18" charset="0"/>
                <a:cs typeface="Times New Roman" panose="02020603050405020304" pitchFamily="18" charset="0"/>
              </a:rPr>
              <a:t>The highest elevation is 180 m above mean sea level and goes down to a 65 m above mean sea level.</a:t>
            </a:r>
            <a:endParaRPr lang="en-GB" sz="2800" dirty="0">
              <a:solidFill>
                <a:srgbClr val="002060"/>
              </a:solidFill>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16819428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548680"/>
            <a:ext cx="9073008" cy="936104"/>
          </a:xfrm>
        </p:spPr>
        <p:txBody>
          <a:bodyPr>
            <a:normAutofit fontScale="90000"/>
          </a:bodyPr>
          <a:lstStyle/>
          <a:p>
            <a:r>
              <a:rPr lang="en-US" dirty="0">
                <a:latin typeface="Times New Roman" panose="02020603050405020304" pitchFamily="18" charset="0"/>
                <a:cs typeface="Times New Roman" panose="02020603050405020304" pitchFamily="18" charset="0"/>
              </a:rPr>
              <a:t>Designing a sewage network for Attil Town.</a:t>
            </a:r>
            <a:endParaRPr lang="ar-JO" dirty="0">
              <a:latin typeface="Times New Roman" panose="02020603050405020304" pitchFamily="18" charset="0"/>
              <a:cs typeface="Times New Roman" panose="02020603050405020304" pitchFamily="18" charset="0"/>
            </a:endParaRPr>
          </a:p>
        </p:txBody>
      </p:sp>
      <p:pic>
        <p:nvPicPr>
          <p:cNvPr id="1026" name="Picture 2" descr="لا يتوفر وصف.">
            <a:extLst>
              <a:ext uri="{FF2B5EF4-FFF2-40B4-BE49-F238E27FC236}">
                <a16:creationId xmlns:a16="http://schemas.microsoft.com/office/drawing/2014/main" id="{C9A7C9D9-3DFF-4B40-8690-E85DC8BF644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700808"/>
            <a:ext cx="7200000" cy="49356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158981"/>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728"/>
            <a:ext cx="9191364" cy="490736"/>
          </a:xfrm>
        </p:spPr>
        <p:txBody>
          <a:bodyPr>
            <a:noAutofit/>
          </a:bodyPr>
          <a:lstStyle/>
          <a:p>
            <a:r>
              <a:rPr lang="en-US" sz="3200" dirty="0">
                <a:latin typeface="Times New Roman" panose="02020603050405020304" pitchFamily="18" charset="0"/>
                <a:cs typeface="Times New Roman" panose="02020603050405020304" pitchFamily="18" charset="0"/>
              </a:rPr>
              <a:t>Calculation and Preparation of </a:t>
            </a:r>
            <a:r>
              <a:rPr lang="en-US" sz="3200" dirty="0" err="1">
                <a:latin typeface="Times New Roman" panose="02020603050405020304" pitchFamily="18" charset="0"/>
                <a:cs typeface="Times New Roman" panose="02020603050405020304" pitchFamily="18" charset="0"/>
              </a:rPr>
              <a:t>SewerCAD</a:t>
            </a:r>
            <a:r>
              <a:rPr lang="en-US" sz="3200" dirty="0">
                <a:latin typeface="Times New Roman" panose="02020603050405020304" pitchFamily="18" charset="0"/>
                <a:cs typeface="Times New Roman" panose="02020603050405020304" pitchFamily="18" charset="0"/>
              </a:rPr>
              <a:t> input Data:</a:t>
            </a:r>
            <a:br>
              <a:rPr lang="en-US" sz="3200" b="1" u="sng" dirty="0">
                <a:latin typeface="Times New Roman" panose="02020603050405020304" pitchFamily="18" charset="0"/>
                <a:cs typeface="Times New Roman" panose="02020603050405020304" pitchFamily="18" charset="0"/>
              </a:rPr>
            </a:br>
            <a:endParaRPr lang="ar-JO"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95182" y="1700808"/>
            <a:ext cx="8553636" cy="4959056"/>
          </a:xfrm>
        </p:spPr>
        <p:txBody>
          <a:bodyPr/>
          <a:lstStyle/>
          <a:p>
            <a:pPr marL="109728" indent="0" algn="l" rtl="0">
              <a:buNone/>
            </a:pPr>
            <a:r>
              <a:rPr lang="en-GB" dirty="0">
                <a:solidFill>
                  <a:schemeClr val="tx2"/>
                </a:solidFill>
                <a:latin typeface="Times New Roman" panose="02020603050405020304" pitchFamily="18" charset="0"/>
                <a:cs typeface="Times New Roman" panose="02020603050405020304" pitchFamily="18" charset="0"/>
              </a:rPr>
              <a:t>The assumptions that will be considered in the design are: </a:t>
            </a:r>
          </a:p>
          <a:p>
            <a:pPr marL="109728" indent="0" algn="l" rtl="0">
              <a:buNone/>
            </a:pPr>
            <a:endParaRPr lang="en-GB"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US" b="1" dirty="0">
                <a:solidFill>
                  <a:schemeClr val="tx2"/>
                </a:solidFill>
                <a:latin typeface="Times New Roman" panose="02020603050405020304" pitchFamily="18" charset="0"/>
                <a:cs typeface="Times New Roman" panose="02020603050405020304" pitchFamily="18" charset="0"/>
              </a:rPr>
              <a:t>1. The design period in this project is 30 years.</a:t>
            </a:r>
          </a:p>
          <a:p>
            <a:pPr marL="109728" indent="0" algn="l" rtl="0">
              <a:buNone/>
            </a:pPr>
            <a:endParaRPr lang="en-US" b="1"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GB" b="1" dirty="0">
                <a:solidFill>
                  <a:schemeClr val="tx2"/>
                </a:solidFill>
                <a:latin typeface="Times New Roman" panose="02020603050405020304" pitchFamily="18" charset="0"/>
                <a:cs typeface="Times New Roman" panose="02020603050405020304" pitchFamily="18" charset="0"/>
              </a:rPr>
              <a:t>2. Population.</a:t>
            </a:r>
            <a:endParaRPr lang="en-US"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GB" dirty="0">
                <a:solidFill>
                  <a:schemeClr val="tx2"/>
                </a:solidFill>
                <a:latin typeface="Times New Roman" panose="02020603050405020304" pitchFamily="18" charset="0"/>
                <a:cs typeface="Times New Roman" panose="02020603050405020304" pitchFamily="18" charset="0"/>
              </a:rPr>
              <a:t>We got the data that we need for population calculations from the</a:t>
            </a:r>
            <a:r>
              <a:rPr lang="en-GB" b="1"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Palestinian Central Bureau of Statistics (PCBS).</a:t>
            </a:r>
          </a:p>
          <a:p>
            <a:pPr marL="109728" indent="0" algn="l" rtl="0">
              <a:buNone/>
            </a:pPr>
            <a:endParaRPr lang="ar-JO" dirty="0"/>
          </a:p>
        </p:txBody>
      </p:sp>
      <p:graphicFrame>
        <p:nvGraphicFramePr>
          <p:cNvPr id="4" name="Table 3"/>
          <p:cNvGraphicFramePr>
            <a:graphicFrameLocks noGrp="1"/>
          </p:cNvGraphicFramePr>
          <p:nvPr>
            <p:extLst>
              <p:ext uri="{D42A27DB-BD31-4B8C-83A1-F6EECF244321}">
                <p14:modId xmlns:p14="http://schemas.microsoft.com/office/powerpoint/2010/main" val="2799477652"/>
              </p:ext>
            </p:extLst>
          </p:nvPr>
        </p:nvGraphicFramePr>
        <p:xfrm>
          <a:off x="1715361" y="5373216"/>
          <a:ext cx="5760642" cy="816223"/>
        </p:xfrm>
        <a:graphic>
          <a:graphicData uri="http://schemas.openxmlformats.org/drawingml/2006/table">
            <a:tbl>
              <a:tblPr firstRow="1" firstCol="1" bandRow="1"/>
              <a:tblGrid>
                <a:gridCol w="669992">
                  <a:extLst>
                    <a:ext uri="{9D8B030D-6E8A-4147-A177-3AD203B41FA5}">
                      <a16:colId xmlns:a16="http://schemas.microsoft.com/office/drawing/2014/main" val="20000"/>
                    </a:ext>
                  </a:extLst>
                </a:gridCol>
                <a:gridCol w="644140">
                  <a:extLst>
                    <a:ext uri="{9D8B030D-6E8A-4147-A177-3AD203B41FA5}">
                      <a16:colId xmlns:a16="http://schemas.microsoft.com/office/drawing/2014/main" val="20001"/>
                    </a:ext>
                  </a:extLst>
                </a:gridCol>
                <a:gridCol w="644140">
                  <a:extLst>
                    <a:ext uri="{9D8B030D-6E8A-4147-A177-3AD203B41FA5}">
                      <a16:colId xmlns:a16="http://schemas.microsoft.com/office/drawing/2014/main" val="20002"/>
                    </a:ext>
                  </a:extLst>
                </a:gridCol>
                <a:gridCol w="760474">
                  <a:extLst>
                    <a:ext uri="{9D8B030D-6E8A-4147-A177-3AD203B41FA5}">
                      <a16:colId xmlns:a16="http://schemas.microsoft.com/office/drawing/2014/main" val="20003"/>
                    </a:ext>
                  </a:extLst>
                </a:gridCol>
                <a:gridCol w="760474">
                  <a:extLst>
                    <a:ext uri="{9D8B030D-6E8A-4147-A177-3AD203B41FA5}">
                      <a16:colId xmlns:a16="http://schemas.microsoft.com/office/drawing/2014/main" val="20004"/>
                    </a:ext>
                  </a:extLst>
                </a:gridCol>
                <a:gridCol w="760474">
                  <a:extLst>
                    <a:ext uri="{9D8B030D-6E8A-4147-A177-3AD203B41FA5}">
                      <a16:colId xmlns:a16="http://schemas.microsoft.com/office/drawing/2014/main" val="20005"/>
                    </a:ext>
                  </a:extLst>
                </a:gridCol>
                <a:gridCol w="760474">
                  <a:extLst>
                    <a:ext uri="{9D8B030D-6E8A-4147-A177-3AD203B41FA5}">
                      <a16:colId xmlns:a16="http://schemas.microsoft.com/office/drawing/2014/main" val="20006"/>
                    </a:ext>
                  </a:extLst>
                </a:gridCol>
                <a:gridCol w="760474">
                  <a:extLst>
                    <a:ext uri="{9D8B030D-6E8A-4147-A177-3AD203B41FA5}">
                      <a16:colId xmlns:a16="http://schemas.microsoft.com/office/drawing/2014/main" val="20007"/>
                    </a:ext>
                  </a:extLst>
                </a:gridCol>
              </a:tblGrid>
              <a:tr h="432048">
                <a:tc>
                  <a:txBody>
                    <a:bodyPr/>
                    <a:lstStyle/>
                    <a:p>
                      <a:pPr algn="l">
                        <a:lnSpc>
                          <a:spcPct val="115000"/>
                        </a:lnSpc>
                        <a:spcBef>
                          <a:spcPts val="600"/>
                        </a:spcBef>
                        <a:spcAft>
                          <a:spcPts val="600"/>
                        </a:spcAft>
                      </a:pPr>
                      <a:r>
                        <a:rPr lang="en-GB" sz="1800" dirty="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Year</a:t>
                      </a:r>
                      <a:endParaRPr lang="en-US" sz="1800" dirty="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dirty="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2007</a:t>
                      </a:r>
                      <a:endParaRPr lang="en-US" sz="1800" dirty="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dirty="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2010</a:t>
                      </a:r>
                      <a:endParaRPr lang="en-US" sz="1800" dirty="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2013</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2016</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2017</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2020</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2021</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4175">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Pop.</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8957</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9484</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10039</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10601</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10277</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10843</a:t>
                      </a:r>
                      <a:endParaRPr lang="en-US" sz="180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spcAft>
                          <a:spcPts val="600"/>
                        </a:spcAft>
                      </a:pPr>
                      <a:r>
                        <a:rPr lang="en-GB" sz="1800" dirty="0">
                          <a:ln>
                            <a:solidFill>
                              <a:schemeClr val="tx2"/>
                            </a:solidFill>
                          </a:ln>
                          <a:solidFill>
                            <a:schemeClr val="tx2"/>
                          </a:solidFill>
                          <a:effectLst/>
                          <a:latin typeface="Times New Roman" panose="02020603050405020304" pitchFamily="18" charset="0"/>
                          <a:ea typeface="Calibri" panose="020F0502020204030204" pitchFamily="34" charset="0"/>
                          <a:cs typeface="Arial" panose="020B0604020202020204" pitchFamily="34" charset="0"/>
                        </a:rPr>
                        <a:t>11038</a:t>
                      </a:r>
                      <a:endParaRPr lang="en-US" sz="1800" dirty="0">
                        <a:ln>
                          <a:solidFill>
                            <a:schemeClr val="tx2"/>
                          </a:solidFill>
                        </a:ln>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200458889"/>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467544" y="908720"/>
                <a:ext cx="7776864" cy="3908762"/>
              </a:xfrm>
              <a:prstGeom prst="rect">
                <a:avLst/>
              </a:prstGeom>
              <a:ln>
                <a:noFill/>
              </a:ln>
            </p:spPr>
            <p:txBody>
              <a:bodyPr wrap="square">
                <a:spAutoFit/>
              </a:bodyPr>
              <a:lstStyle/>
              <a:p>
                <a:pPr marL="109728" indent="0" algn="l" rtl="0">
                  <a:buNone/>
                </a:pPr>
                <a:r>
                  <a:rPr lang="en-GB" sz="2800" dirty="0">
                    <a:solidFill>
                      <a:schemeClr val="tx2"/>
                    </a:solidFill>
                    <a:latin typeface="Times New Roman" panose="02020603050405020304" pitchFamily="18" charset="0"/>
                    <a:cs typeface="Times New Roman" panose="02020603050405020304" pitchFamily="18" charset="0"/>
                  </a:rPr>
                  <a:t>Population calculations for Attil:</a:t>
                </a:r>
              </a:p>
              <a:p>
                <a:pPr marL="109728" indent="0" algn="l" rtl="0">
                  <a:buNone/>
                </a:pPr>
                <a:r>
                  <a:rPr lang="en-GB" sz="2800" dirty="0">
                    <a:solidFill>
                      <a:schemeClr val="tx2"/>
                    </a:solidFill>
                    <a:latin typeface="Times New Roman" panose="02020603050405020304" pitchFamily="18" charset="0"/>
                    <a:cs typeface="Times New Roman" panose="02020603050405020304" pitchFamily="18" charset="0"/>
                  </a:rPr>
                  <a:t> </a:t>
                </a:r>
                <a:endParaRPr lang="en-US" sz="2800" dirty="0">
                  <a:solidFill>
                    <a:schemeClr val="tx2"/>
                  </a:solidFill>
                  <a:latin typeface="Times New Roman" panose="02020603050405020304" pitchFamily="18" charset="0"/>
                  <a:cs typeface="Times New Roman" panose="02020603050405020304" pitchFamily="18" charset="0"/>
                </a:endParaRPr>
              </a:p>
              <a:p>
                <a:pPr marL="109728" lvl="0" indent="0" algn="l" rtl="0">
                  <a:buNone/>
                </a:pPr>
                <a14:m>
                  <m:oMath xmlns:m="http://schemas.openxmlformats.org/officeDocument/2006/math">
                    <m:r>
                      <a:rPr lang="en-GB" sz="2800" i="1">
                        <a:solidFill>
                          <a:schemeClr val="tx2"/>
                        </a:solidFill>
                        <a:latin typeface="Cambria Math" panose="02040503050406030204" pitchFamily="18" charset="0"/>
                      </a:rPr>
                      <m:t>𝑃</m:t>
                    </m:r>
                    <m:d>
                      <m:dPr>
                        <m:ctrlPr>
                          <a:rPr lang="en-US" sz="2800" i="1">
                            <a:solidFill>
                              <a:schemeClr val="tx2"/>
                            </a:solidFill>
                            <a:latin typeface="Cambria Math" panose="02040503050406030204" pitchFamily="18" charset="0"/>
                          </a:rPr>
                        </m:ctrlPr>
                      </m:dPr>
                      <m:e>
                        <m:r>
                          <a:rPr lang="en-GB" sz="2800" i="1">
                            <a:solidFill>
                              <a:schemeClr val="tx2"/>
                            </a:solidFill>
                            <a:latin typeface="Cambria Math" panose="02040503050406030204" pitchFamily="18" charset="0"/>
                          </a:rPr>
                          <m:t>𝑓</m:t>
                        </m:r>
                      </m:e>
                    </m:d>
                    <m:r>
                      <a:rPr lang="en-GB" sz="2800" i="1">
                        <a:solidFill>
                          <a:schemeClr val="tx2"/>
                        </a:solidFill>
                        <a:latin typeface="Cambria Math" panose="02040503050406030204" pitchFamily="18" charset="0"/>
                      </a:rPr>
                      <m:t>=</m:t>
                    </m:r>
                    <m:sSub>
                      <m:sSubPr>
                        <m:ctrlPr>
                          <a:rPr lang="en-US" sz="2800" i="1">
                            <a:solidFill>
                              <a:schemeClr val="tx2"/>
                            </a:solidFill>
                            <a:latin typeface="Cambria Math" panose="02040503050406030204" pitchFamily="18" charset="0"/>
                          </a:rPr>
                        </m:ctrlPr>
                      </m:sSubPr>
                      <m:e>
                        <m:r>
                          <a:rPr lang="en-GB" sz="2800" i="1">
                            <a:solidFill>
                              <a:schemeClr val="tx2"/>
                            </a:solidFill>
                            <a:latin typeface="Cambria Math" panose="02040503050406030204" pitchFamily="18" charset="0"/>
                          </a:rPr>
                          <m:t>𝑃</m:t>
                        </m:r>
                      </m:e>
                      <m:sub>
                        <m:r>
                          <a:rPr lang="en-GB" sz="2800" i="1">
                            <a:solidFill>
                              <a:schemeClr val="tx2"/>
                            </a:solidFill>
                            <a:latin typeface="Cambria Math" panose="02040503050406030204" pitchFamily="18" charset="0"/>
                          </a:rPr>
                          <m:t>𝑛</m:t>
                        </m:r>
                      </m:sub>
                    </m:sSub>
                    <m:r>
                      <a:rPr lang="en-GB" sz="2800" i="1">
                        <a:solidFill>
                          <a:schemeClr val="tx2"/>
                        </a:solidFill>
                        <a:latin typeface="Cambria Math" panose="02040503050406030204" pitchFamily="18" charset="0"/>
                      </a:rPr>
                      <m:t> </m:t>
                    </m:r>
                    <m:sSup>
                      <m:sSupPr>
                        <m:ctrlPr>
                          <a:rPr lang="en-US" sz="2800" i="1">
                            <a:solidFill>
                              <a:schemeClr val="tx2"/>
                            </a:solidFill>
                            <a:latin typeface="Cambria Math" panose="02040503050406030204" pitchFamily="18" charset="0"/>
                          </a:rPr>
                        </m:ctrlPr>
                      </m:sSupPr>
                      <m:e>
                        <m:d>
                          <m:dPr>
                            <m:ctrlPr>
                              <a:rPr lang="en-US" sz="2800" i="1">
                                <a:solidFill>
                                  <a:schemeClr val="tx2"/>
                                </a:solidFill>
                                <a:latin typeface="Cambria Math" panose="02040503050406030204" pitchFamily="18" charset="0"/>
                              </a:rPr>
                            </m:ctrlPr>
                          </m:dPr>
                          <m:e>
                            <m:r>
                              <a:rPr lang="en-GB" sz="2800" i="1">
                                <a:solidFill>
                                  <a:schemeClr val="tx2"/>
                                </a:solidFill>
                                <a:latin typeface="Cambria Math" panose="02040503050406030204" pitchFamily="18" charset="0"/>
                              </a:rPr>
                              <m:t>1</m:t>
                            </m:r>
                            <m:r>
                              <a:rPr lang="en-GB" sz="2800" i="1">
                                <a:solidFill>
                                  <a:schemeClr val="tx2"/>
                                </a:solidFill>
                                <a:latin typeface="Cambria Math" panose="02040503050406030204" pitchFamily="18" charset="0"/>
                              </a:rPr>
                              <m:t>+</m:t>
                            </m:r>
                            <m:r>
                              <a:rPr lang="en-GB" sz="2800" i="1">
                                <a:solidFill>
                                  <a:schemeClr val="tx2"/>
                                </a:solidFill>
                                <a:latin typeface="Cambria Math" panose="02040503050406030204" pitchFamily="18" charset="0"/>
                              </a:rPr>
                              <m:t>𝑟</m:t>
                            </m:r>
                          </m:e>
                        </m:d>
                      </m:e>
                      <m:sup>
                        <m:r>
                          <a:rPr lang="en-GB" sz="2800" i="1">
                            <a:solidFill>
                              <a:schemeClr val="tx2"/>
                            </a:solidFill>
                            <a:latin typeface="Cambria Math" panose="02040503050406030204" pitchFamily="18" charset="0"/>
                          </a:rPr>
                          <m:t>𝑛</m:t>
                        </m:r>
                      </m:sup>
                    </m:sSup>
                  </m:oMath>
                </a14:m>
                <a:r>
                  <a:rPr lang="en-GB" sz="2800" dirty="0">
                    <a:solidFill>
                      <a:schemeClr val="tx2"/>
                    </a:solidFill>
                    <a:latin typeface="Times New Roman" panose="02020603050405020304" pitchFamily="18" charset="0"/>
                    <a:cs typeface="Times New Roman" panose="02020603050405020304" pitchFamily="18" charset="0"/>
                  </a:rPr>
                  <a:t>, Where:</a:t>
                </a:r>
                <a:endParaRPr lang="en-US" sz="2800" dirty="0">
                  <a:solidFill>
                    <a:schemeClr val="tx2"/>
                  </a:solidFill>
                  <a:latin typeface="Times New Roman" panose="02020603050405020304" pitchFamily="18" charset="0"/>
                  <a:cs typeface="Times New Roman" panose="02020603050405020304" pitchFamily="18" charset="0"/>
                </a:endParaRPr>
              </a:p>
              <a:p>
                <a:pPr marL="228600" algn="l" rtl="0">
                  <a:spcAft>
                    <a:spcPts val="0"/>
                  </a:spcAft>
                </a:pPr>
                <a:endParaRPr lang="en-GB" sz="2800" dirty="0">
                  <a:solidFill>
                    <a:schemeClr val="tx2"/>
                  </a:solidFill>
                  <a:latin typeface="Times New Roman" panose="02020603050405020304" pitchFamily="18" charset="0"/>
                  <a:ea typeface="Times New Roman" panose="02020603050405020304" pitchFamily="18" charset="0"/>
                </a:endParaRPr>
              </a:p>
              <a:p>
                <a:pPr marL="228600" algn="l" rtl="0">
                  <a:spcAft>
                    <a:spcPts val="0"/>
                  </a:spcAft>
                </a:pPr>
                <a:r>
                  <a:rPr lang="en-GB" sz="2800" dirty="0">
                    <a:solidFill>
                      <a:schemeClr val="tx2"/>
                    </a:solidFill>
                    <a:latin typeface="Times New Roman" panose="02020603050405020304" pitchFamily="18" charset="0"/>
                    <a:ea typeface="Times New Roman" panose="02020603050405020304" pitchFamily="18" charset="0"/>
                  </a:rPr>
                  <a:t>P (f):</a:t>
                </a:r>
                <a:r>
                  <a:rPr lang="en-GB" sz="2800" dirty="0">
                    <a:solidFill>
                      <a:schemeClr val="tx2"/>
                    </a:solidFill>
                    <a:latin typeface="Times New Roman" panose="02020603050405020304" pitchFamily="18" charset="0"/>
                    <a:ea typeface="Calibri" panose="020F0502020204030204" pitchFamily="34" charset="0"/>
                  </a:rPr>
                  <a:t> Estimated future population.</a:t>
                </a:r>
                <a:endParaRPr lang="en-US" sz="2800" dirty="0">
                  <a:solidFill>
                    <a:schemeClr val="tx2"/>
                  </a:solidFill>
                  <a:latin typeface="Calibri" panose="020F0502020204030204" pitchFamily="34" charset="0"/>
                  <a:ea typeface="Times New Roman" panose="02020603050405020304" pitchFamily="18" charset="0"/>
                </a:endParaRPr>
              </a:p>
              <a:p>
                <a:pPr marL="228600" algn="l" rtl="0">
                  <a:spcAft>
                    <a:spcPts val="0"/>
                  </a:spcAft>
                </a:pPr>
                <a:r>
                  <a:rPr lang="en-GB" sz="2800" dirty="0" err="1">
                    <a:solidFill>
                      <a:schemeClr val="tx2"/>
                    </a:solidFill>
                    <a:latin typeface="Times New Roman" panose="02020603050405020304" pitchFamily="18" charset="0"/>
                    <a:ea typeface="Times New Roman" panose="02020603050405020304" pitchFamily="18" charset="0"/>
                  </a:rPr>
                  <a:t>P</a:t>
                </a:r>
                <a:r>
                  <a:rPr lang="en-GB" sz="2800" baseline="-25000" dirty="0" err="1">
                    <a:solidFill>
                      <a:schemeClr val="tx2"/>
                    </a:solidFill>
                    <a:latin typeface="Times New Roman" panose="02020603050405020304" pitchFamily="18" charset="0"/>
                    <a:ea typeface="Times New Roman" panose="02020603050405020304" pitchFamily="18" charset="0"/>
                  </a:rPr>
                  <a:t>n</a:t>
                </a:r>
                <a:r>
                  <a:rPr lang="en-GB" sz="2800" baseline="-25000" dirty="0">
                    <a:solidFill>
                      <a:schemeClr val="tx2"/>
                    </a:solidFill>
                    <a:latin typeface="Times New Roman" panose="02020603050405020304" pitchFamily="18" charset="0"/>
                    <a:ea typeface="Times New Roman" panose="02020603050405020304" pitchFamily="18" charset="0"/>
                  </a:rPr>
                  <a:t>: </a:t>
                </a:r>
                <a:r>
                  <a:rPr lang="en-GB" sz="2800" dirty="0">
                    <a:solidFill>
                      <a:schemeClr val="tx2"/>
                    </a:solidFill>
                    <a:latin typeface="Times New Roman" panose="02020603050405020304" pitchFamily="18" charset="0"/>
                    <a:ea typeface="Calibri" panose="020F0502020204030204" pitchFamily="34" charset="0"/>
                  </a:rPr>
                  <a:t>Current population.</a:t>
                </a:r>
                <a:endParaRPr lang="en-US" sz="2800" dirty="0">
                  <a:solidFill>
                    <a:schemeClr val="tx2"/>
                  </a:solidFill>
                  <a:latin typeface="Calibri" panose="020F0502020204030204" pitchFamily="34" charset="0"/>
                  <a:ea typeface="Times New Roman" panose="02020603050405020304" pitchFamily="18" charset="0"/>
                </a:endParaRPr>
              </a:p>
              <a:p>
                <a:pPr marL="228600" algn="l" rtl="0">
                  <a:spcAft>
                    <a:spcPts val="0"/>
                  </a:spcAft>
                </a:pPr>
                <a:r>
                  <a:rPr lang="en-GB" sz="2800" dirty="0">
                    <a:solidFill>
                      <a:schemeClr val="tx2"/>
                    </a:solidFill>
                    <a:latin typeface="Times New Roman" panose="02020603050405020304" pitchFamily="18" charset="0"/>
                    <a:ea typeface="Calibri" panose="020F0502020204030204" pitchFamily="34" charset="0"/>
                  </a:rPr>
                  <a:t>r:  Growth rate.</a:t>
                </a:r>
                <a:endParaRPr lang="en-US" sz="2800" dirty="0">
                  <a:solidFill>
                    <a:schemeClr val="tx2"/>
                  </a:solidFill>
                  <a:latin typeface="Calibri" panose="020F0502020204030204" pitchFamily="34" charset="0"/>
                  <a:ea typeface="Times New Roman" panose="02020603050405020304" pitchFamily="18" charset="0"/>
                </a:endParaRPr>
              </a:p>
              <a:p>
                <a:pPr marL="228600" algn="l" rtl="0">
                  <a:spcAft>
                    <a:spcPts val="0"/>
                  </a:spcAft>
                </a:pPr>
                <a:r>
                  <a:rPr lang="en-GB" sz="2800" dirty="0">
                    <a:solidFill>
                      <a:schemeClr val="tx2"/>
                    </a:solidFill>
                    <a:latin typeface="Times New Roman" panose="02020603050405020304" pitchFamily="18" charset="0"/>
                    <a:ea typeface="Calibri" panose="020F0502020204030204" pitchFamily="34" charset="0"/>
                  </a:rPr>
                  <a:t>n: Number of years.</a:t>
                </a:r>
              </a:p>
              <a:p>
                <a:pPr marL="228600" algn="l" rtl="0">
                  <a:spcAft>
                    <a:spcPts val="0"/>
                  </a:spcAft>
                </a:pPr>
                <a:endParaRPr lang="en-US" sz="2400" dirty="0">
                  <a:solidFill>
                    <a:srgbClr val="000000"/>
                  </a:solidFill>
                  <a:effectLst/>
                  <a:latin typeface="Calibri" panose="020F0502020204030204" pitchFamily="34" charset="0"/>
                  <a:ea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467544" y="908720"/>
                <a:ext cx="7776864" cy="3908762"/>
              </a:xfrm>
              <a:prstGeom prst="rect">
                <a:avLst/>
              </a:prstGeom>
              <a:blipFill>
                <a:blip r:embed="rId2"/>
                <a:stretch>
                  <a:fillRect l="-235" t="-1560"/>
                </a:stretch>
              </a:blipFill>
              <a:ln>
                <a:noFill/>
              </a:ln>
            </p:spPr>
            <p:txBody>
              <a:bodyPr/>
              <a:lstStyle/>
              <a:p>
                <a:r>
                  <a:rPr lang="en-GB">
                    <a:noFill/>
                  </a:rPr>
                  <a:t> </a:t>
                </a:r>
              </a:p>
            </p:txBody>
          </p:sp>
        </mc:Fallback>
      </mc:AlternateContent>
      <p:sp>
        <p:nvSpPr>
          <p:cNvPr id="2" name="مربع نص 1">
            <a:extLst>
              <a:ext uri="{FF2B5EF4-FFF2-40B4-BE49-F238E27FC236}">
                <a16:creationId xmlns:a16="http://schemas.microsoft.com/office/drawing/2014/main" id="{30BE4D10-7CD5-4BCD-98D7-3BE9CB94BC67}"/>
              </a:ext>
            </a:extLst>
          </p:cNvPr>
          <p:cNvSpPr txBox="1"/>
          <p:nvPr/>
        </p:nvSpPr>
        <p:spPr>
          <a:xfrm>
            <a:off x="755576" y="4930932"/>
            <a:ext cx="7776864" cy="1077218"/>
          </a:xfrm>
          <a:prstGeom prst="rect">
            <a:avLst/>
          </a:prstGeom>
          <a:noFill/>
          <a:ln w="12700">
            <a:solidFill>
              <a:schemeClr val="tx2"/>
            </a:solidFill>
          </a:ln>
        </p:spPr>
        <p:txBody>
          <a:bodyPr wrap="square" rtlCol="0">
            <a:spAutoFit/>
          </a:bodyPr>
          <a:lstStyle/>
          <a:p>
            <a:pPr marL="228600" algn="l" rtl="0">
              <a:spcAft>
                <a:spcPts val="0"/>
              </a:spcAft>
            </a:pPr>
            <a:r>
              <a:rPr lang="en-US" sz="3200" b="1" dirty="0">
                <a:solidFill>
                  <a:schemeClr val="tx2"/>
                </a:solidFill>
                <a:latin typeface="Times New Roman" panose="02020603050405020304" pitchFamily="18" charset="0"/>
                <a:ea typeface="Calibri" panose="020F0502020204030204" pitchFamily="34" charset="0"/>
              </a:rPr>
              <a:t>The future population of Attil Town in the year 2051 is 20000 capita.</a:t>
            </a:r>
            <a:endParaRPr lang="en-GB" sz="3200" b="1" dirty="0">
              <a:solidFill>
                <a:schemeClr val="tx2"/>
              </a:solidFill>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50143795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8356" y="908720"/>
            <a:ext cx="8507288" cy="5472608"/>
          </a:xfrm>
          <a:ln>
            <a:solidFill>
              <a:schemeClr val="tx2"/>
            </a:solidFill>
          </a:ln>
        </p:spPr>
        <p:txBody>
          <a:bodyPr>
            <a:normAutofit/>
          </a:bodyPr>
          <a:lstStyle/>
          <a:p>
            <a:pPr marL="109728" indent="0" algn="l" rtl="0">
              <a:buNone/>
            </a:pPr>
            <a:endParaRPr lang="en-GB" sz="2400" b="1"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GB" sz="2400" b="1" dirty="0">
                <a:solidFill>
                  <a:schemeClr val="tx2"/>
                </a:solidFill>
                <a:latin typeface="Times New Roman" panose="02020603050405020304" pitchFamily="18" charset="0"/>
                <a:cs typeface="Times New Roman" panose="02020603050405020304" pitchFamily="18" charset="0"/>
              </a:rPr>
              <a:t>3. Water Demand</a:t>
            </a:r>
            <a:r>
              <a:rPr lang="en-US" sz="2400" b="1" dirty="0">
                <a:solidFill>
                  <a:schemeClr val="tx2"/>
                </a:solidFill>
                <a:latin typeface="Times New Roman" panose="02020603050405020304" pitchFamily="18" charset="0"/>
                <a:cs typeface="Times New Roman" panose="02020603050405020304" pitchFamily="18" charset="0"/>
              </a:rPr>
              <a:t> : </a:t>
            </a:r>
            <a:r>
              <a:rPr lang="en-US" sz="2400" dirty="0">
                <a:solidFill>
                  <a:schemeClr val="tx2"/>
                </a:solidFill>
                <a:latin typeface="Times New Roman" panose="02020603050405020304" pitchFamily="18" charset="0"/>
                <a:cs typeface="Times New Roman" panose="02020603050405020304" pitchFamily="18" charset="0"/>
              </a:rPr>
              <a:t>120 L/</a:t>
            </a:r>
            <a:r>
              <a:rPr lang="en-US" sz="2400" dirty="0" err="1">
                <a:solidFill>
                  <a:schemeClr val="tx2"/>
                </a:solidFill>
                <a:latin typeface="Times New Roman" panose="02020603050405020304" pitchFamily="18" charset="0"/>
                <a:cs typeface="Times New Roman" panose="02020603050405020304" pitchFamily="18" charset="0"/>
              </a:rPr>
              <a:t>c.day</a:t>
            </a:r>
            <a:r>
              <a:rPr lang="en-US" sz="2400" dirty="0">
                <a:solidFill>
                  <a:schemeClr val="tx2"/>
                </a:solidFill>
                <a:latin typeface="Times New Roman" panose="02020603050405020304" pitchFamily="18" charset="0"/>
                <a:cs typeface="Times New Roman" panose="02020603050405020304" pitchFamily="18" charset="0"/>
              </a:rPr>
              <a:t>.</a:t>
            </a:r>
          </a:p>
          <a:p>
            <a:pPr marL="109728" indent="0" algn="l" rtl="0">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GB" sz="2400" b="1" dirty="0">
                <a:solidFill>
                  <a:schemeClr val="tx2"/>
                </a:solidFill>
                <a:latin typeface="Times New Roman" panose="02020603050405020304" pitchFamily="18" charset="0"/>
                <a:cs typeface="Times New Roman" panose="02020603050405020304" pitchFamily="18" charset="0"/>
              </a:rPr>
              <a:t>4. Infiltration: </a:t>
            </a:r>
            <a:r>
              <a:rPr lang="en-GB" sz="2400" dirty="0">
                <a:solidFill>
                  <a:schemeClr val="tx2"/>
                </a:solidFill>
                <a:latin typeface="Times New Roman" panose="02020603050405020304" pitchFamily="18" charset="0"/>
                <a:cs typeface="Times New Roman" panose="02020603050405020304" pitchFamily="18" charset="0"/>
              </a:rPr>
              <a:t>20%.</a:t>
            </a:r>
          </a:p>
          <a:p>
            <a:pPr marL="109728" indent="0" algn="l" rtl="0">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GB" sz="2400" b="1" dirty="0">
                <a:solidFill>
                  <a:schemeClr val="tx2"/>
                </a:solidFill>
                <a:latin typeface="Times New Roman" panose="02020603050405020304" pitchFamily="18" charset="0"/>
                <a:cs typeface="Times New Roman" panose="02020603050405020304" pitchFamily="18" charset="0"/>
              </a:rPr>
              <a:t>5. Design peak factor : </a:t>
            </a:r>
            <a:r>
              <a:rPr lang="en-GB" sz="2400" dirty="0">
                <a:solidFill>
                  <a:schemeClr val="tx2"/>
                </a:solidFill>
                <a:latin typeface="Times New Roman" panose="02020603050405020304" pitchFamily="18" charset="0"/>
                <a:cs typeface="Times New Roman" panose="02020603050405020304" pitchFamily="18" charset="0"/>
              </a:rPr>
              <a:t>The value of peak hourly factor ranges from (2-4).</a:t>
            </a: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rtl="0">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GB" sz="2400" b="1" dirty="0">
                <a:solidFill>
                  <a:schemeClr val="tx2"/>
                </a:solidFill>
                <a:latin typeface="Times New Roman" panose="02020603050405020304" pitchFamily="18" charset="0"/>
                <a:cs typeface="Times New Roman" panose="02020603050405020304" pitchFamily="18" charset="0"/>
              </a:rPr>
              <a:t>6. Maximum distance between manholes should be less than 30m and the diameter of manholes 1m.</a:t>
            </a: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a:buNone/>
            </a:pPr>
            <a:r>
              <a:rPr lang="en-GB" sz="2400" b="1" dirty="0">
                <a:solidFill>
                  <a:schemeClr val="tx2"/>
                </a:solidFill>
                <a:latin typeface="Times New Roman" panose="02020603050405020304" pitchFamily="18" charset="0"/>
                <a:cs typeface="Times New Roman" panose="02020603050405020304" pitchFamily="18" charset="0"/>
              </a:rPr>
              <a:t> </a:t>
            </a: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GB" sz="2400" b="1" dirty="0">
                <a:solidFill>
                  <a:schemeClr val="tx2"/>
                </a:solidFill>
                <a:latin typeface="Times New Roman" panose="02020603050405020304" pitchFamily="18" charset="0"/>
                <a:cs typeface="Times New Roman" panose="02020603050405020304" pitchFamily="18" charset="0"/>
              </a:rPr>
              <a:t>7. Use PVC circular conduits, </a:t>
            </a:r>
            <a:r>
              <a:rPr lang="en-GB" sz="2400" dirty="0">
                <a:solidFill>
                  <a:schemeClr val="tx2"/>
                </a:solidFill>
                <a:latin typeface="Times New Roman" panose="02020603050405020304" pitchFamily="18" charset="0"/>
                <a:cs typeface="Times New Roman" panose="02020603050405020304" pitchFamily="18" charset="0"/>
              </a:rPr>
              <a:t>there advantages are light, durable, easy and fast installation. </a:t>
            </a:r>
          </a:p>
          <a:p>
            <a:pPr marL="109728" indent="0" algn="l" rtl="0">
              <a:buNone/>
            </a:pPr>
            <a:endParaRPr lang="en-GB" sz="2400" dirty="0">
              <a:solidFill>
                <a:schemeClr val="tx2"/>
              </a:solidFill>
              <a:latin typeface="Times New Roman" panose="02020603050405020304" pitchFamily="18" charset="0"/>
              <a:cs typeface="Times New Roman" panose="02020603050405020304" pitchFamily="18" charset="0"/>
            </a:endParaRPr>
          </a:p>
          <a:p>
            <a:pPr marL="109728" indent="0" algn="l" rtl="0">
              <a:buNone/>
            </a:pPr>
            <a:endParaRPr lang="en-US" sz="2400" dirty="0">
              <a:solidFill>
                <a:schemeClr val="tx2"/>
              </a:solidFill>
              <a:latin typeface="Times New Roman" panose="02020603050405020304" pitchFamily="18" charset="0"/>
              <a:cs typeface="Times New Roman" panose="02020603050405020304" pitchFamily="18" charset="0"/>
            </a:endParaRPr>
          </a:p>
          <a:p>
            <a:pPr marL="109728" indent="0" algn="r">
              <a:buNone/>
            </a:pPr>
            <a:endParaRPr lang="ar-JO" sz="2400" dirty="0"/>
          </a:p>
        </p:txBody>
      </p:sp>
    </p:spTree>
    <p:extLst>
      <p:ext uri="{BB962C8B-B14F-4D97-AF65-F5344CB8AC3E}">
        <p14:creationId xmlns:p14="http://schemas.microsoft.com/office/powerpoint/2010/main" val="2356232316"/>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64" y="908720"/>
            <a:ext cx="8820472" cy="1066800"/>
          </a:xfrm>
        </p:spPr>
        <p:txBody>
          <a:bodyPr>
            <a:normAutofit fontScale="90000"/>
          </a:bodyPr>
          <a:lstStyle/>
          <a:p>
            <a:pPr lvl="0"/>
            <a:r>
              <a:rPr lang="en-GB" dirty="0">
                <a:latin typeface="Times New Roman" panose="02020603050405020304" pitchFamily="18" charset="0"/>
                <a:cs typeface="Times New Roman" panose="02020603050405020304" pitchFamily="18" charset="0"/>
              </a:rPr>
              <a:t>The constraints used for the design of WWCS.</a:t>
            </a:r>
            <a:br>
              <a:rPr lang="en-US" sz="3200" dirty="0">
                <a:latin typeface="Times New Roman" panose="02020603050405020304" pitchFamily="18" charset="0"/>
                <a:cs typeface="Times New Roman" panose="02020603050405020304" pitchFamily="18" charset="0"/>
              </a:rPr>
            </a:br>
            <a:endParaRPr lang="ar-JO" sz="3200" dirty="0">
              <a:latin typeface="Times New Roman" panose="02020603050405020304" pitchFamily="18" charset="0"/>
              <a:cs typeface="Times New Roman" panose="02020603050405020304" pitchFamily="18" charset="0"/>
            </a:endParaRPr>
          </a:p>
        </p:txBody>
      </p:sp>
      <p:graphicFrame>
        <p:nvGraphicFramePr>
          <p:cNvPr id="3" name="جدول 4">
            <a:extLst>
              <a:ext uri="{FF2B5EF4-FFF2-40B4-BE49-F238E27FC236}">
                <a16:creationId xmlns:a16="http://schemas.microsoft.com/office/drawing/2014/main" id="{B24CE1EF-0CA6-4133-8614-302A09DBF09F}"/>
              </a:ext>
            </a:extLst>
          </p:cNvPr>
          <p:cNvGraphicFramePr>
            <a:graphicFrameLocks noGrp="1"/>
          </p:cNvGraphicFramePr>
          <p:nvPr>
            <p:extLst>
              <p:ext uri="{D42A27DB-BD31-4B8C-83A1-F6EECF244321}">
                <p14:modId xmlns:p14="http://schemas.microsoft.com/office/powerpoint/2010/main" val="3532223523"/>
              </p:ext>
            </p:extLst>
          </p:nvPr>
        </p:nvGraphicFramePr>
        <p:xfrm>
          <a:off x="1524000" y="2492896"/>
          <a:ext cx="6096000" cy="28041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646229452"/>
                    </a:ext>
                  </a:extLst>
                </a:gridCol>
                <a:gridCol w="3048000">
                  <a:extLst>
                    <a:ext uri="{9D8B030D-6E8A-4147-A177-3AD203B41FA5}">
                      <a16:colId xmlns:a16="http://schemas.microsoft.com/office/drawing/2014/main" val="1741472245"/>
                    </a:ext>
                  </a:extLst>
                </a:gridCol>
              </a:tblGrid>
              <a:tr h="0">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Constraints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7828619"/>
                  </a:ext>
                </a:extLst>
              </a:tr>
              <a:tr h="370840">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Velocity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( 0.6 – 3) 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4119015"/>
                  </a:ext>
                </a:extLst>
              </a:tr>
              <a:tr h="370840">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Cover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( 1 – 4.5 ) 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1860015"/>
                  </a:ext>
                </a:extLst>
              </a:tr>
              <a:tr h="370840">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Slope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4000" dirty="0">
                          <a:solidFill>
                            <a:schemeClr val="tx2"/>
                          </a:solidFill>
                          <a:latin typeface="Times New Roman" panose="02020603050405020304" pitchFamily="18" charset="0"/>
                          <a:cs typeface="Times New Roman" panose="02020603050405020304" pitchFamily="18" charset="0"/>
                        </a:rPr>
                        <a:t>1% - 15%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9301865"/>
                  </a:ext>
                </a:extLst>
              </a:tr>
            </a:tbl>
          </a:graphicData>
        </a:graphic>
      </p:graphicFrame>
    </p:spTree>
    <p:extLst>
      <p:ext uri="{BB962C8B-B14F-4D97-AF65-F5344CB8AC3E}">
        <p14:creationId xmlns:p14="http://schemas.microsoft.com/office/powerpoint/2010/main" val="2761781227"/>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2319" y="682262"/>
            <a:ext cx="3528392" cy="769441"/>
          </a:xfrm>
          <a:prstGeom prst="rect">
            <a:avLst/>
          </a:prstGeom>
        </p:spPr>
        <p:txBody>
          <a:bodyPr wrap="square">
            <a:spAutoFit/>
          </a:bodyPr>
          <a:lstStyle/>
          <a:p>
            <a:pPr lvl="0" algn="l">
              <a:spcBef>
                <a:spcPct val="0"/>
              </a:spcBef>
              <a:defRPr/>
            </a:pPr>
            <a:r>
              <a:rPr lang="en-US" sz="4400" dirty="0">
                <a:solidFill>
                  <a:schemeClr val="tx2"/>
                </a:solidFill>
                <a:cs typeface="Times New Roman" panose="02020603050405020304" pitchFamily="18" charset="0"/>
              </a:rPr>
              <a:t>Objective</a:t>
            </a:r>
            <a:r>
              <a:rPr lang="en-GB" sz="4400" dirty="0">
                <a:solidFill>
                  <a:schemeClr val="tx2"/>
                </a:solidFill>
                <a:cs typeface="Times New Roman" panose="02020603050405020304" pitchFamily="18" charset="0"/>
              </a:rPr>
              <a:t>s</a:t>
            </a:r>
            <a:endParaRPr lang="ar-SA" sz="4400" dirty="0">
              <a:solidFill>
                <a:schemeClr val="tx2"/>
              </a:solidFill>
              <a:cs typeface="Times New Roman" panose="02020603050405020304" pitchFamily="18" charset="0"/>
            </a:endParaRPr>
          </a:p>
        </p:txBody>
      </p:sp>
      <p:sp>
        <p:nvSpPr>
          <p:cNvPr id="3" name="عنصر نائب للمحتوى 2"/>
          <p:cNvSpPr txBox="1">
            <a:spLocks/>
          </p:cNvSpPr>
          <p:nvPr/>
        </p:nvSpPr>
        <p:spPr>
          <a:xfrm>
            <a:off x="107504" y="1700808"/>
            <a:ext cx="8928991" cy="4930537"/>
          </a:xfrm>
          <a:prstGeom prst="rect">
            <a:avLst/>
          </a:prstGeom>
        </p:spPr>
        <p:style>
          <a:lnRef idx="2">
            <a:schemeClr val="accent2"/>
          </a:lnRef>
          <a:fillRef idx="1">
            <a:schemeClr val="lt1"/>
          </a:fillRef>
          <a:effectRef idx="0">
            <a:schemeClr val="accent2"/>
          </a:effectRef>
          <a:fontRef idx="minor">
            <a:schemeClr val="dk1"/>
          </a:fontRef>
        </p:style>
        <p:txBody>
          <a:bodyPr>
            <a:normAutofit/>
          </a:bodyPr>
          <a:lstStyle/>
          <a:p>
            <a:pPr marL="365760" indent="-256032" algn="l" rtl="0">
              <a:spcBef>
                <a:spcPts val="300"/>
              </a:spcBef>
              <a:buClr>
                <a:schemeClr val="accent3"/>
              </a:buClr>
              <a:buFont typeface="Wingdings" pitchFamily="2" charset="2"/>
              <a:buChar char="v"/>
              <a:defRPr/>
            </a:pPr>
            <a:r>
              <a:rPr lang="en-US" sz="2800" dirty="0">
                <a:solidFill>
                  <a:schemeClr val="tx2"/>
                </a:solidFill>
              </a:rPr>
              <a:t> </a:t>
            </a:r>
            <a:r>
              <a:rPr lang="en-US" sz="2400" dirty="0">
                <a:latin typeface="Arial" panose="020B0604020202020204" pitchFamily="34" charset="0"/>
                <a:cs typeface="Arial" panose="020B0604020202020204" pitchFamily="34" charset="0"/>
              </a:rPr>
              <a:t>Study and analyze the groundwater quality in the western basin specifically in Tulkarm Governorate in terms of the nitrate presence, pH, chloride and hardness.</a:t>
            </a:r>
          </a:p>
          <a:p>
            <a:pPr marL="109728" algn="l" rtl="0">
              <a:spcBef>
                <a:spcPts val="300"/>
              </a:spcBef>
              <a:buClr>
                <a:schemeClr val="accent3"/>
              </a:buClr>
              <a:defRPr/>
            </a:pPr>
            <a:r>
              <a:rPr lang="en-US" sz="2400" dirty="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a:p>
            <a:pPr marL="365760" indent="-256032" algn="l" rtl="0">
              <a:spcBef>
                <a:spcPts val="300"/>
              </a:spcBef>
              <a:buClr>
                <a:schemeClr val="accent3"/>
              </a:buClr>
              <a:buFont typeface="Wingdings" pitchFamily="2" charset="2"/>
              <a:buChar char="v"/>
              <a:defRPr/>
            </a:pPr>
            <a:r>
              <a:rPr lang="en-US" sz="2400" dirty="0">
                <a:latin typeface="Arial" panose="020B0604020202020204" pitchFamily="34" charset="0"/>
                <a:cs typeface="Arial" panose="020B0604020202020204" pitchFamily="34" charset="0"/>
              </a:rPr>
              <a:t>Highlight the potential causes of the elevated nitrate concentration in the groundwater.</a:t>
            </a:r>
          </a:p>
          <a:p>
            <a:pPr marL="109728" algn="l" rtl="0">
              <a:spcBef>
                <a:spcPts val="300"/>
              </a:spcBef>
              <a:buClr>
                <a:schemeClr val="accent3"/>
              </a:buClr>
              <a:defRPr/>
            </a:pPr>
            <a:endParaRPr lang="en-GB" sz="2400" dirty="0">
              <a:latin typeface="Arial" panose="020B0604020202020204" pitchFamily="34" charset="0"/>
              <a:cs typeface="Arial" panose="020B0604020202020204" pitchFamily="34" charset="0"/>
            </a:endParaRPr>
          </a:p>
          <a:p>
            <a:pPr marL="365760" indent="-256032" algn="l" rtl="0">
              <a:spcBef>
                <a:spcPts val="300"/>
              </a:spcBef>
              <a:buClr>
                <a:schemeClr val="accent3"/>
              </a:buClr>
              <a:buFont typeface="Wingdings" pitchFamily="2" charset="2"/>
              <a:buChar char="v"/>
              <a:defRPr/>
            </a:pPr>
            <a:r>
              <a:rPr lang="en-US" sz="2400" dirty="0">
                <a:latin typeface="Arial" panose="020B0604020202020204" pitchFamily="34" charset="0"/>
                <a:cs typeface="Arial" panose="020B0604020202020204" pitchFamily="34" charset="0"/>
              </a:rPr>
              <a:t>Provide the concerned authorities with recommendations and appropriate solutions to the potential problems.</a:t>
            </a:r>
          </a:p>
          <a:p>
            <a:pPr marL="109728" algn="l" rtl="0">
              <a:spcBef>
                <a:spcPts val="300"/>
              </a:spcBef>
              <a:buClr>
                <a:schemeClr val="accent3"/>
              </a:buClr>
              <a:defRPr/>
            </a:pPr>
            <a:r>
              <a:rPr lang="en-US" sz="2400" dirty="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a:p>
            <a:pPr marL="365760" indent="-256032" algn="l" rtl="0">
              <a:spcBef>
                <a:spcPts val="300"/>
              </a:spcBef>
              <a:buClr>
                <a:schemeClr val="accent3"/>
              </a:buClr>
              <a:buFont typeface="Wingdings" pitchFamily="2" charset="2"/>
              <a:buChar char="v"/>
              <a:defRPr/>
            </a:pPr>
            <a:r>
              <a:rPr lang="en-GB" sz="2400" dirty="0">
                <a:latin typeface="Arial" panose="020B0604020202020204" pitchFamily="34" charset="0"/>
                <a:cs typeface="Arial" panose="020B0604020202020204" pitchFamily="34" charset="0"/>
              </a:rPr>
              <a:t>Design a sewage network that serves the majority of Attil residents, which limits the use of cesspits.</a:t>
            </a:r>
          </a:p>
          <a:p>
            <a:pPr marL="365760" lvl="0" indent="-256032" algn="l" rtl="0">
              <a:spcBef>
                <a:spcPts val="300"/>
              </a:spcBef>
              <a:buClr>
                <a:schemeClr val="accent3"/>
              </a:buClr>
              <a:buFont typeface="Wingdings" pitchFamily="2" charset="2"/>
              <a:buChar char="v"/>
              <a:defRPr/>
            </a:pPr>
            <a:endParaRPr lang="en-US" sz="2400" dirty="0">
              <a:solidFill>
                <a:schemeClr val="tx2"/>
              </a:solidFill>
            </a:endParaRPr>
          </a:p>
        </p:txBody>
      </p:sp>
      <p:pic>
        <p:nvPicPr>
          <p:cNvPr id="5" name="صورة 4">
            <a:extLst>
              <a:ext uri="{FF2B5EF4-FFF2-40B4-BE49-F238E27FC236}">
                <a16:creationId xmlns:a16="http://schemas.microsoft.com/office/drawing/2014/main" id="{E5EF6A11-2F11-4D3E-80A9-6B3EBB65BF76}"/>
              </a:ext>
            </a:extLst>
          </p:cNvPr>
          <p:cNvPicPr>
            <a:picLocks noChangeAspect="1"/>
          </p:cNvPicPr>
          <p:nvPr/>
        </p:nvPicPr>
        <p:blipFill>
          <a:blip r:embed="rId2"/>
          <a:stretch>
            <a:fillRect/>
          </a:stretch>
        </p:blipFill>
        <p:spPr>
          <a:xfrm>
            <a:off x="3203848" y="811811"/>
            <a:ext cx="557959" cy="510341"/>
          </a:xfrm>
          <a:prstGeom prst="rect">
            <a:avLst/>
          </a:prstGeom>
        </p:spPr>
      </p:pic>
    </p:spTree>
    <p:extLst>
      <p:ext uri="{BB962C8B-B14F-4D97-AF65-F5344CB8AC3E}">
        <p14:creationId xmlns:p14="http://schemas.microsoft.com/office/powerpoint/2010/main" val="130569108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229600" cy="1066800"/>
          </a:xfrm>
        </p:spPr>
        <p:txBody>
          <a:bodyPr>
            <a:normAutofit/>
          </a:bodyPr>
          <a:lstStyle/>
          <a:p>
            <a:r>
              <a:rPr lang="en-US" sz="2800" dirty="0">
                <a:latin typeface="Times New Roman" panose="02020603050405020304" pitchFamily="18" charset="0"/>
                <a:ea typeface="Calibri" panose="020F0502020204030204" pitchFamily="34" charset="0"/>
                <a:cs typeface="Times New Roman" panose="02020603050405020304" pitchFamily="18" charset="0"/>
              </a:rPr>
              <a:t>Calculation of the Total Wastewater Flow (Q design).</a:t>
            </a:r>
            <a:endParaRPr lang="ar-JO" sz="28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56792"/>
                <a:ext cx="8229600" cy="3541712"/>
              </a:xfrm>
            </p:spPr>
            <p:txBody>
              <a:bodyPr>
                <a:normAutofit fontScale="25000" lnSpcReduction="20000"/>
              </a:bodyPr>
              <a:lstStyle/>
              <a:p>
                <a:pPr marL="109728" indent="0" algn="l">
                  <a:spcAft>
                    <a:spcPts val="1800"/>
                  </a:spcAft>
                  <a:buNone/>
                </a:pPr>
                <a:r>
                  <a:rPr lang="en-GB" sz="80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 </a:t>
                </a:r>
                <a:r>
                  <a:rPr lang="en-GB" sz="80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Calculate the Wastewater Volume.</a:t>
                </a:r>
                <a:endParaRPr lang="en-GB" sz="80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342900" lvl="0" indent="-342900" algn="l" rtl="0">
                  <a:lnSpc>
                    <a:spcPct val="115000"/>
                  </a:lnSpc>
                  <a:spcAft>
                    <a:spcPts val="1200"/>
                  </a:spcAft>
                  <a:buSzPts val="1600"/>
                  <a:buFont typeface="Times New Roman" panose="02020603050405020304" pitchFamily="18" charset="0"/>
                  <a:buChar char="-"/>
                </a:pPr>
                <a:r>
                  <a:rPr lang="en-GB" sz="8000" b="1"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Q (</a:t>
                </a:r>
                <a:r>
                  <a:rPr lang="en-GB" sz="8000" b="1" dirty="0" err="1">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ww</a:t>
                </a:r>
                <a:r>
                  <a:rPr lang="en-GB" sz="8000" b="1"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𝑷</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𝒒</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𝒓</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𝑷𝑭</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𝑷</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𝒒</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𝒓</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𝒊</m:t>
                        </m:r>
                        <m:r>
                          <a:rPr lang="en-GB" sz="8000" b="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GB" sz="8000" b="1"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𝟏𝟎𝟎𝟎</m:t>
                        </m:r>
                      </m:den>
                    </m:f>
                  </m:oMath>
                </a14:m>
                <a:r>
                  <a:rPr lang="en-GB" sz="8000" b="1"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              </a:t>
                </a:r>
              </a:p>
              <a:p>
                <a:pPr marL="0" lvl="0" indent="0" algn="l" rtl="0">
                  <a:lnSpc>
                    <a:spcPct val="115000"/>
                  </a:lnSpc>
                  <a:spcAft>
                    <a:spcPts val="1200"/>
                  </a:spcAft>
                  <a:buSzPts val="1600"/>
                  <a:buNone/>
                </a:pP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Where: </a:t>
                </a:r>
                <a:endParaRPr lang="en-GB" sz="5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109728" indent="0" algn="l">
                  <a:spcAft>
                    <a:spcPts val="600"/>
                  </a:spcAft>
                  <a:buNone/>
                </a:pP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Q (</a:t>
                </a:r>
                <a:r>
                  <a:rPr lang="en-GB" sz="5600" dirty="0" err="1">
                    <a:solidFill>
                      <a:schemeClr val="tx2"/>
                    </a:solidFill>
                    <a:effectLst/>
                    <a:latin typeface="Times New Roman" panose="02020603050405020304" pitchFamily="18" charset="0"/>
                    <a:ea typeface="Calibri" panose="020F0502020204030204" pitchFamily="34" charset="0"/>
                    <a:cs typeface="Arial" panose="020B0604020202020204" pitchFamily="34" charset="0"/>
                  </a:rPr>
                  <a:t>ww</a:t>
                </a: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Wastewater quantity (</a:t>
                </a:r>
                <a:r>
                  <a:rPr lang="de-AT"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m</a:t>
                </a:r>
                <a:r>
                  <a:rPr lang="de-AT" sz="5600" baseline="300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a:t>
                </a:r>
                <a:r>
                  <a:rPr lang="de-AT"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/day</a:t>
                </a:r>
                <a:r>
                  <a:rPr lang="de-AT" sz="5600" dirty="0">
                    <a:solidFill>
                      <a:schemeClr val="tx2"/>
                    </a:solidFill>
                    <a:latin typeface="Times New Roman" panose="02020603050405020304" pitchFamily="18" charset="0"/>
                    <a:ea typeface="Calibri" panose="020F0502020204030204" pitchFamily="34" charset="0"/>
                    <a:cs typeface="Arial" panose="020B0604020202020204" pitchFamily="34" charset="0"/>
                  </a:rPr>
                  <a:t>).</a:t>
                </a:r>
                <a:endParaRPr lang="en-GB" sz="5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109728" indent="0" algn="l">
                  <a:spcBef>
                    <a:spcPts val="600"/>
                  </a:spcBef>
                  <a:spcAft>
                    <a:spcPts val="600"/>
                  </a:spcAft>
                  <a:buNone/>
                </a:pP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P: Population (capita or person</a:t>
                </a:r>
                <a:r>
                  <a:rPr lang="en-GB" sz="5600" dirty="0">
                    <a:solidFill>
                      <a:schemeClr val="tx2"/>
                    </a:solidFill>
                    <a:latin typeface="Times New Roman" panose="02020603050405020304" pitchFamily="18" charset="0"/>
                    <a:ea typeface="Calibri" panose="020F0502020204030204" pitchFamily="34" charset="0"/>
                    <a:cs typeface="Arial" panose="020B0604020202020204" pitchFamily="34" charset="0"/>
                  </a:rPr>
                  <a:t>).</a:t>
                </a:r>
                <a:endParaRPr lang="en-GB" sz="5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109728" indent="0" algn="l">
                  <a:spcBef>
                    <a:spcPts val="600"/>
                  </a:spcBef>
                  <a:spcAft>
                    <a:spcPts val="600"/>
                  </a:spcAft>
                  <a:buNone/>
                </a:pP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q: Water </a:t>
                </a:r>
                <a:r>
                  <a:rPr lang="en-GB" sz="5600" dirty="0">
                    <a:solidFill>
                      <a:schemeClr val="tx2"/>
                    </a:solidFill>
                    <a:latin typeface="Times New Roman" panose="02020603050405020304" pitchFamily="18" charset="0"/>
                    <a:ea typeface="Calibri" panose="020F0502020204030204" pitchFamily="34" charset="0"/>
                    <a:cs typeface="Arial" panose="020B0604020202020204" pitchFamily="34" charset="0"/>
                  </a:rPr>
                  <a:t>demand</a:t>
                </a: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(L/</a:t>
                </a:r>
                <a:r>
                  <a:rPr lang="en-GB" sz="5600" dirty="0" err="1">
                    <a:solidFill>
                      <a:schemeClr val="tx2"/>
                    </a:solidFill>
                    <a:effectLst/>
                    <a:latin typeface="Times New Roman" panose="02020603050405020304" pitchFamily="18" charset="0"/>
                    <a:ea typeface="Calibri" panose="020F0502020204030204" pitchFamily="34" charset="0"/>
                    <a:cs typeface="Arial" panose="020B0604020202020204" pitchFamily="34" charset="0"/>
                  </a:rPr>
                  <a:t>c.d</a:t>
                </a: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t>
                </a:r>
                <a:endParaRPr lang="en-GB" sz="5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109728" indent="0" algn="l">
                  <a:spcBef>
                    <a:spcPts val="600"/>
                  </a:spcBef>
                  <a:spcAft>
                    <a:spcPts val="600"/>
                  </a:spcAft>
                  <a:buNone/>
                </a:pP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r (%): Return fraction. </a:t>
                </a:r>
                <a:endParaRPr lang="en-GB" sz="5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109728" indent="0" algn="l">
                  <a:spcBef>
                    <a:spcPts val="600"/>
                  </a:spcBef>
                  <a:spcAft>
                    <a:spcPts val="600"/>
                  </a:spcAft>
                  <a:buNone/>
                </a:pP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i: Infiltration factor.</a:t>
                </a:r>
                <a:endParaRPr lang="en-GB" sz="5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109728" indent="0" algn="l">
                  <a:spcBef>
                    <a:spcPts val="600"/>
                  </a:spcBef>
                  <a:spcAft>
                    <a:spcPts val="600"/>
                  </a:spcAft>
                  <a:buNone/>
                </a:pPr>
                <a:r>
                  <a:rPr lang="en-GB" sz="5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PF: Peak hourly factor.</a:t>
                </a:r>
              </a:p>
              <a:p>
                <a:pPr algn="l">
                  <a:spcBef>
                    <a:spcPts val="600"/>
                  </a:spcBef>
                  <a:spcAft>
                    <a:spcPts val="600"/>
                  </a:spcAft>
                </a:pPr>
                <a:endParaRPr lang="en-GB" sz="1800" b="1"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endParaRPr>
              </a:p>
              <a:p>
                <a:pPr marL="109728" indent="0" algn="l">
                  <a:buNone/>
                </a:pPr>
                <a:r>
                  <a:rPr lang="en-GB" dirty="0">
                    <a:solidFill>
                      <a:schemeClr val="tx2"/>
                    </a:solidFill>
                  </a:rPr>
                  <a:t> </a:t>
                </a:r>
                <a:endParaRPr lang="ar-JO" dirty="0">
                  <a:solidFill>
                    <a:schemeClr val="tx2"/>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56792"/>
                <a:ext cx="8229600" cy="3541712"/>
              </a:xfrm>
              <a:blipFill rotWithShape="0">
                <a:blip r:embed="rId2"/>
                <a:stretch>
                  <a:fillRect l="-667" t="-25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مربع نص 3">
                <a:extLst>
                  <a:ext uri="{FF2B5EF4-FFF2-40B4-BE49-F238E27FC236}">
                    <a16:creationId xmlns:a16="http://schemas.microsoft.com/office/drawing/2014/main" id="{4B3DC971-8BDC-4569-A41C-91ABED35B041}"/>
                  </a:ext>
                </a:extLst>
              </p:cNvPr>
              <p:cNvSpPr txBox="1"/>
              <p:nvPr/>
            </p:nvSpPr>
            <p:spPr>
              <a:xfrm>
                <a:off x="143508" y="5445224"/>
                <a:ext cx="8856984" cy="633379"/>
              </a:xfrm>
              <a:prstGeom prst="rect">
                <a:avLst/>
              </a:prstGeom>
              <a:noFill/>
              <a:ln w="12700">
                <a:solidFill>
                  <a:schemeClr val="tx2"/>
                </a:solidFill>
              </a:ln>
            </p:spPr>
            <p:txBody>
              <a:bodyPr wrap="square" rtlCol="0">
                <a:spAutoFit/>
              </a:bodyPr>
              <a:lstStyle/>
              <a:p>
                <a:pPr marL="109728" indent="0" algn="l">
                  <a:spcBef>
                    <a:spcPts val="600"/>
                  </a:spcBef>
                  <a:spcAft>
                    <a:spcPts val="600"/>
                  </a:spcAft>
                  <a:buNone/>
                </a:pPr>
                <a:r>
                  <a:rPr lang="en-GB" sz="2400" b="1"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Q (</a:t>
                </a:r>
                <a:r>
                  <a:rPr lang="en-GB" sz="2400" b="1" dirty="0" err="1">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ww</a:t>
                </a:r>
                <a:r>
                  <a:rPr lang="en-GB" sz="2400" b="1"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a:t>
                </a:r>
                <a:r>
                  <a:rPr lang="en-GB" sz="2400"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r>
                      <a:rPr lang="en-GB" sz="2400"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 </m:t>
                    </m:r>
                    <m:f>
                      <m:fPr>
                        <m:ctrlPr>
                          <a:rPr lang="en-GB" sz="2400" i="1">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20000</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120</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8</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4</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20000</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120</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8</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GB" sz="2400">
                            <a:solidFill>
                              <a:schemeClr val="tx2"/>
                            </a:solidFill>
                            <a:effectLst/>
                            <a:latin typeface="Cambria Math" panose="02040503050406030204" pitchFamily="18" charset="0"/>
                            <a:ea typeface="Times New Roman" panose="02020603050405020304" pitchFamily="18" charset="0"/>
                            <a:cs typeface="Times New Roman" panose="02020603050405020304" pitchFamily="18" charset="0"/>
                          </a:rPr>
                          <m:t>1000</m:t>
                        </m:r>
                      </m:den>
                    </m:f>
                  </m:oMath>
                </a14:m>
                <a:r>
                  <a:rPr lang="en-GB" sz="2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 8064 </a:t>
                </a:r>
                <a:r>
                  <a:rPr lang="de-AT" sz="2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m</a:t>
                </a:r>
                <a:r>
                  <a:rPr lang="de-AT" sz="2400" baseline="300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a:t>
                </a:r>
                <a:r>
                  <a:rPr lang="de-AT" sz="2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/day.</a:t>
                </a:r>
              </a:p>
            </p:txBody>
          </p:sp>
        </mc:Choice>
        <mc:Fallback xmlns="">
          <p:sp>
            <p:nvSpPr>
              <p:cNvPr id="4" name="مربع نص 3">
                <a:extLst>
                  <a:ext uri="{FF2B5EF4-FFF2-40B4-BE49-F238E27FC236}">
                    <a16:creationId xmlns:a16="http://schemas.microsoft.com/office/drawing/2014/main" id="{4B3DC971-8BDC-4569-A41C-91ABED35B041}"/>
                  </a:ext>
                </a:extLst>
              </p:cNvPr>
              <p:cNvSpPr txBox="1">
                <a:spLocks noRot="1" noChangeAspect="1" noMove="1" noResize="1" noEditPoints="1" noAdjustHandles="1" noChangeArrowheads="1" noChangeShapeType="1" noTextEdit="1"/>
              </p:cNvSpPr>
              <p:nvPr/>
            </p:nvSpPr>
            <p:spPr>
              <a:xfrm>
                <a:off x="143508" y="5445224"/>
                <a:ext cx="8856984" cy="633379"/>
              </a:xfrm>
              <a:prstGeom prst="rect">
                <a:avLst/>
              </a:prstGeom>
              <a:blipFill>
                <a:blip r:embed="rId3"/>
                <a:stretch>
                  <a:fillRect l="-963" b="-6604"/>
                </a:stretch>
              </a:blipFill>
              <a:ln w="12700">
                <a:solidFill>
                  <a:schemeClr val="tx2"/>
                </a:solidFill>
              </a:ln>
            </p:spPr>
            <p:txBody>
              <a:bodyPr/>
              <a:lstStyle/>
              <a:p>
                <a:r>
                  <a:rPr lang="en-GB">
                    <a:noFill/>
                  </a:rPr>
                  <a:t> </a:t>
                </a:r>
              </a:p>
            </p:txBody>
          </p:sp>
        </mc:Fallback>
      </mc:AlternateContent>
    </p:spTree>
    <p:extLst>
      <p:ext uri="{BB962C8B-B14F-4D97-AF65-F5344CB8AC3E}">
        <p14:creationId xmlns:p14="http://schemas.microsoft.com/office/powerpoint/2010/main" val="364114880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95A953E-A0DC-455C-AE86-CDD097E62597}"/>
              </a:ext>
            </a:extLst>
          </p:cNvPr>
          <p:cNvSpPr>
            <a:spLocks noGrp="1" noChangeArrowheads="1"/>
          </p:cNvSpPr>
          <p:nvPr>
            <p:ph idx="1"/>
          </p:nvPr>
        </p:nvSpPr>
        <p:spPr bwMode="auto">
          <a:xfrm>
            <a:off x="107504" y="692696"/>
            <a:ext cx="8337301" cy="393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This estimate of wastewater load should be multiplied by 85% because the network serves this percentage of Attil town -as shown in the figure. This is due to the topography of the area</a:t>
            </a:r>
            <a:r>
              <a:rPr lang="en-GB" altLang="en-US" sz="24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400" b="0" i="0" u="none" strike="noStrike" cap="none" normalizeH="0" baseline="0" dirty="0">
              <a:ln>
                <a:noFill/>
              </a:ln>
              <a:solidFill>
                <a:schemeClr val="tx2"/>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2400" dirty="0">
              <a:solidFill>
                <a:schemeClr val="tx2"/>
              </a:solidFill>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400" b="0" i="0" u="none" strike="noStrike" cap="none" normalizeH="0" baseline="0" dirty="0">
              <a:ln>
                <a:noFill/>
              </a:ln>
              <a:solidFill>
                <a:schemeClr val="tx2"/>
              </a:solidFill>
              <a:effectLst/>
              <a:latin typeface="Times New Roman" panose="02020603050405020304" pitchFamily="18" charset="0"/>
              <a:cs typeface="Times New Roman" panose="02020603050405020304" pitchFamily="18" charset="0"/>
            </a:endParaRPr>
          </a:p>
          <a:p>
            <a:pPr marL="0" lvl="0" indent="0" algn="l" rtl="0">
              <a:lnSpc>
                <a:spcPct val="115000"/>
              </a:lnSpc>
              <a:spcBef>
                <a:spcPts val="600"/>
              </a:spcBef>
              <a:spcAft>
                <a:spcPts val="1000"/>
              </a:spcAft>
              <a:buSzPts val="1600"/>
              <a:buNone/>
            </a:pPr>
            <a:r>
              <a:rPr lang="en-GB" sz="2400"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So, Q (</a:t>
            </a:r>
            <a:r>
              <a:rPr lang="en-GB" sz="2400" dirty="0" err="1">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ww</a:t>
            </a:r>
            <a:r>
              <a:rPr lang="en-GB" sz="2400" dirty="0">
                <a:solidFill>
                  <a:schemeClr val="tx2"/>
                </a:solidFill>
                <a:effectLst/>
                <a:latin typeface="Times New Roman" panose="02020603050405020304" pitchFamily="18" charset="0"/>
                <a:ea typeface="Times New Roman" panose="02020603050405020304" pitchFamily="18" charset="0"/>
                <a:cs typeface="Arial" panose="020B0604020202020204" pitchFamily="34" charset="0"/>
              </a:rPr>
              <a:t>) = 8064* 85%</a:t>
            </a:r>
            <a:endParaRPr lang="en-GB" sz="2400" dirty="0">
              <a:solidFill>
                <a:schemeClr val="tx2"/>
              </a:solidFill>
              <a:latin typeface="Calibri" panose="020F0502020204030204" pitchFamily="34" charset="0"/>
              <a:ea typeface="Times New Roman" panose="02020603050405020304" pitchFamily="18" charset="0"/>
              <a:cs typeface="Arial" panose="020B0604020202020204" pitchFamily="34" charset="0"/>
            </a:endParaRPr>
          </a:p>
          <a:p>
            <a:pPr marL="0" lvl="0" indent="0" algn="l" rtl="0">
              <a:lnSpc>
                <a:spcPct val="115000"/>
              </a:lnSpc>
              <a:spcBef>
                <a:spcPts val="600"/>
              </a:spcBef>
              <a:spcAft>
                <a:spcPts val="1000"/>
              </a:spcAft>
              <a:buSzPts val="1600"/>
              <a:buNone/>
            </a:pPr>
            <a:r>
              <a:rPr lang="en-GB" sz="2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6854.4</a:t>
            </a:r>
            <a:r>
              <a:rPr lang="de-AT" sz="2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m</a:t>
            </a:r>
            <a:r>
              <a:rPr lang="de-AT" sz="2400" b="1" baseline="300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a:t>
            </a:r>
            <a:r>
              <a:rPr lang="de-AT" sz="2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/day.</a:t>
            </a:r>
            <a:endParaRPr lang="en-GB" sz="2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400" b="0" i="0" u="none" strike="noStrike" cap="none" normalizeH="0" baseline="0" dirty="0">
              <a:ln>
                <a:noFill/>
              </a:ln>
              <a:solidFill>
                <a:schemeClr val="tx2"/>
              </a:solidFill>
              <a:effectLst/>
              <a:latin typeface="Times New Roman" panose="02020603050405020304" pitchFamily="18" charset="0"/>
              <a:cs typeface="Times New Roman" panose="02020603050405020304" pitchFamily="18" charset="0"/>
            </a:endParaRPr>
          </a:p>
        </p:txBody>
      </p:sp>
      <p:pic>
        <p:nvPicPr>
          <p:cNvPr id="6" name="صورة 5">
            <a:extLst>
              <a:ext uri="{FF2B5EF4-FFF2-40B4-BE49-F238E27FC236}">
                <a16:creationId xmlns:a16="http://schemas.microsoft.com/office/drawing/2014/main" id="{0A720A6C-35D0-4348-86F3-1AD1958B0761}"/>
              </a:ext>
            </a:extLst>
          </p:cNvPr>
          <p:cNvPicPr/>
          <p:nvPr/>
        </p:nvPicPr>
        <p:blipFill>
          <a:blip r:embed="rId2">
            <a:extLst>
              <a:ext uri="{28A0092B-C50C-407E-A947-70E740481C1C}">
                <a14:useLocalDpi xmlns:a14="http://schemas.microsoft.com/office/drawing/2010/main" val="0"/>
              </a:ext>
            </a:extLst>
          </a:blip>
          <a:stretch>
            <a:fillRect/>
          </a:stretch>
        </p:blipFill>
        <p:spPr>
          <a:xfrm>
            <a:off x="3707904" y="2132856"/>
            <a:ext cx="5219700" cy="4602480"/>
          </a:xfrm>
          <a:prstGeom prst="rect">
            <a:avLst/>
          </a:prstGeom>
        </p:spPr>
      </p:pic>
    </p:spTree>
    <p:extLst>
      <p:ext uri="{BB962C8B-B14F-4D97-AF65-F5344CB8AC3E}">
        <p14:creationId xmlns:p14="http://schemas.microsoft.com/office/powerpoint/2010/main" val="333029869"/>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1A627ED2-2FE1-4E8D-A162-67774BE6F650}"/>
                  </a:ext>
                </a:extLst>
              </p:cNvPr>
              <p:cNvSpPr>
                <a:spLocks noGrp="1"/>
              </p:cNvSpPr>
              <p:nvPr>
                <p:ph idx="1"/>
              </p:nvPr>
            </p:nvSpPr>
            <p:spPr>
              <a:xfrm>
                <a:off x="143508" y="1052736"/>
                <a:ext cx="8856984" cy="4968552"/>
              </a:xfrm>
              <a:ln>
                <a:solidFill>
                  <a:schemeClr val="tx2"/>
                </a:solidFill>
              </a:ln>
            </p:spPr>
            <p:txBody>
              <a:bodyPr>
                <a:normAutofit lnSpcReduction="10000"/>
              </a:bodyPr>
              <a:lstStyle/>
              <a:p>
                <a:pPr marL="109728" indent="0" algn="l">
                  <a:spcBef>
                    <a:spcPts val="600"/>
                  </a:spcBef>
                  <a:spcAft>
                    <a:spcPts val="1200"/>
                  </a:spcAft>
                  <a:buNone/>
                </a:pPr>
                <a:endParaRPr lang="en-GB" sz="24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109728" indent="0" algn="l">
                  <a:spcBef>
                    <a:spcPts val="600"/>
                  </a:spcBef>
                  <a:spcAft>
                    <a:spcPts val="1200"/>
                  </a:spcAft>
                  <a:buNone/>
                </a:pPr>
                <a:r>
                  <a:rPr lang="en-GB" sz="24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Estimate the load for each manhole using the Equal Flow Distribution method.</a:t>
                </a:r>
              </a:p>
              <a:p>
                <a:pPr marL="109728" indent="0" algn="l">
                  <a:spcBef>
                    <a:spcPts val="600"/>
                  </a:spcBef>
                  <a:spcAft>
                    <a:spcPts val="2400"/>
                  </a:spcAft>
                  <a:buNone/>
                </a:pPr>
                <a:r>
                  <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So, the load on each manhole = </a:t>
                </a:r>
                <a14:m>
                  <m:oMath xmlns:m="http://schemas.openxmlformats.org/officeDocument/2006/math">
                    <m:f>
                      <m:fPr>
                        <m:ctrlPr>
                          <a:rPr lang="en-GB" sz="2400"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Q</m:t>
                        </m:r>
                        <m: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ww</m:t>
                        </m:r>
                        <m: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 </m:t>
                        </m:r>
                        <m:r>
                          <a:rPr lang="en-GB" sz="2400"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𝑜𝑓</m:t>
                        </m:r>
                        <m: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 </m:t>
                        </m:r>
                        <m:r>
                          <a:rPr lang="en-GB" sz="2400"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𝑚𝑎𝑛</m:t>
                        </m:r>
                        <m:r>
                          <a:rPr lang="en-GB" sz="2400"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h</m:t>
                        </m:r>
                        <m:r>
                          <a:rPr lang="en-GB" sz="2400"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𝑜𝑙𝑒𝑠</m:t>
                        </m:r>
                      </m:den>
                    </m:f>
                    <m: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GB" sz="2400" i="1">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685</m:t>
                        </m:r>
                        <m:r>
                          <a:rPr lang="en-GB" sz="2400" b="0" i="1" smtClean="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4</m:t>
                        </m:r>
                        <m:r>
                          <a:rPr lang="en-GB" sz="2400" b="0" i="1" smtClean="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m:t>
                        </m:r>
                        <m:r>
                          <a:rPr lang="en-GB" sz="2400" b="0" i="1" smtClean="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4</m:t>
                        </m:r>
                      </m:num>
                      <m:den>
                        <m:r>
                          <a:rPr lang="en-GB" sz="2400">
                            <a:solidFill>
                              <a:schemeClr val="tx2"/>
                            </a:solidFill>
                            <a:effectLst/>
                            <a:latin typeface="Cambria Math" panose="02040503050406030204" pitchFamily="18" charset="0"/>
                            <a:ea typeface="Calibri" panose="020F0502020204030204" pitchFamily="34" charset="0"/>
                            <a:cs typeface="Times New Roman" panose="02020603050405020304" pitchFamily="18" charset="0"/>
                          </a:rPr>
                          <m:t>965</m:t>
                        </m:r>
                      </m:den>
                    </m:f>
                  </m:oMath>
                </a14:m>
                <a:r>
                  <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109728" indent="0" algn="l">
                  <a:spcBef>
                    <a:spcPts val="600"/>
                  </a:spcBef>
                  <a:spcAft>
                    <a:spcPts val="2400"/>
                  </a:spcAft>
                  <a:buNone/>
                </a:pPr>
                <a:r>
                  <a:rPr lang="en-GB" sz="24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t>
                </a:r>
                <a:r>
                  <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7.1 </a:t>
                </a:r>
                <a:r>
                  <a:rPr lang="de-AT"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8 m</a:t>
                </a:r>
                <a:r>
                  <a:rPr lang="de-AT" sz="2400" baseline="30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3</a:t>
                </a:r>
                <a:r>
                  <a:rPr lang="de-AT"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/day.</a:t>
                </a:r>
                <a:endPar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109728" indent="0" algn="l">
                  <a:spcAft>
                    <a:spcPts val="600"/>
                  </a:spcAft>
                  <a:buNone/>
                </a:pPr>
                <a:endPar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109728" indent="0" algn="l">
                  <a:lnSpc>
                    <a:spcPct val="115000"/>
                  </a:lnSpc>
                  <a:spcAft>
                    <a:spcPts val="1200"/>
                  </a:spcAft>
                  <a:buNone/>
                </a:pPr>
                <a:r>
                  <a:rPr lang="en-GB" sz="24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GB" sz="24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The load was considered equal for all manholes, by assuming each manhole will serve the same number of residents. This is the simplest and the most common way in designing sewage network.</a:t>
                </a:r>
              </a:p>
              <a:p>
                <a:pPr algn="l"/>
                <a:endParaRPr lang="en-GB" dirty="0">
                  <a:solidFill>
                    <a:schemeClr val="tx2"/>
                  </a:solidFill>
                </a:endParaRPr>
              </a:p>
            </p:txBody>
          </p:sp>
        </mc:Choice>
        <mc:Fallback xmlns="">
          <p:sp>
            <p:nvSpPr>
              <p:cNvPr id="3" name="عنصر نائب للمحتوى 2">
                <a:extLst>
                  <a:ext uri="{FF2B5EF4-FFF2-40B4-BE49-F238E27FC236}">
                    <a16:creationId xmlns:a16="http://schemas.microsoft.com/office/drawing/2014/main" id="{1A627ED2-2FE1-4E8D-A162-67774BE6F650}"/>
                  </a:ext>
                </a:extLst>
              </p:cNvPr>
              <p:cNvSpPr>
                <a:spLocks noGrp="1" noRot="1" noChangeAspect="1" noMove="1" noResize="1" noEditPoints="1" noAdjustHandles="1" noChangeArrowheads="1" noChangeShapeType="1" noTextEdit="1"/>
              </p:cNvSpPr>
              <p:nvPr>
                <p:ph idx="1"/>
              </p:nvPr>
            </p:nvSpPr>
            <p:spPr>
              <a:xfrm>
                <a:off x="143508" y="1052736"/>
                <a:ext cx="8856984" cy="4968552"/>
              </a:xfrm>
              <a:blipFill>
                <a:blip r:embed="rId2"/>
                <a:stretch>
                  <a:fillRect l="-963"/>
                </a:stretch>
              </a:blipFill>
              <a:ln>
                <a:solidFill>
                  <a:schemeClr val="tx2"/>
                </a:solidFill>
              </a:ln>
            </p:spPr>
            <p:txBody>
              <a:bodyPr/>
              <a:lstStyle/>
              <a:p>
                <a:r>
                  <a:rPr lang="en-GB">
                    <a:noFill/>
                  </a:rPr>
                  <a:t> </a:t>
                </a:r>
              </a:p>
            </p:txBody>
          </p:sp>
        </mc:Fallback>
      </mc:AlternateContent>
    </p:spTree>
    <p:extLst>
      <p:ext uri="{BB962C8B-B14F-4D97-AF65-F5344CB8AC3E}">
        <p14:creationId xmlns:p14="http://schemas.microsoft.com/office/powerpoint/2010/main" val="160685754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5904656" cy="1008112"/>
          </a:xfrm>
        </p:spPr>
        <p:txBody>
          <a:bodyPr>
            <a:normAutofit/>
          </a:bodyPr>
          <a:lstStyle/>
          <a:p>
            <a:r>
              <a:rPr lang="en-US" dirty="0">
                <a:latin typeface="Times New Roman" panose="02020603050405020304" pitchFamily="18" charset="0"/>
                <a:cs typeface="Times New Roman" panose="02020603050405020304" pitchFamily="18" charset="0"/>
              </a:rPr>
              <a:t>Input Data into SewerCAD.</a:t>
            </a:r>
            <a:endParaRPr lang="ar-JO"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347864" y="1628800"/>
            <a:ext cx="5688000" cy="5112000"/>
          </a:xfrm>
          <a:prstGeom prst="rect">
            <a:avLst/>
          </a:prstGeom>
          <a:ln w="38100" cap="sq">
            <a:solidFill>
              <a:schemeClr val="tx2"/>
            </a:solidFill>
            <a:prstDash val="solid"/>
            <a:miter lim="800000"/>
          </a:ln>
          <a:effectLst>
            <a:outerShdw blurRad="50800" dist="38100" dir="2700000" algn="tl" rotWithShape="0">
              <a:srgbClr val="000000">
                <a:alpha val="43000"/>
              </a:srgbClr>
            </a:outerShdw>
          </a:effectLst>
        </p:spPr>
      </p:pic>
      <p:sp>
        <p:nvSpPr>
          <p:cNvPr id="3" name="Rectangle 1">
            <a:extLst>
              <a:ext uri="{FF2B5EF4-FFF2-40B4-BE49-F238E27FC236}">
                <a16:creationId xmlns:a16="http://schemas.microsoft.com/office/drawing/2014/main" id="{2F05ECA1-505F-42A4-A287-B6C200BBFC3A}"/>
              </a:ext>
            </a:extLst>
          </p:cNvPr>
          <p:cNvSpPr>
            <a:spLocks noChangeArrowheads="1"/>
          </p:cNvSpPr>
          <p:nvPr/>
        </p:nvSpPr>
        <p:spPr bwMode="auto">
          <a:xfrm>
            <a:off x="0" y="2213355"/>
            <a:ext cx="3419872"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kumimoji="0" lang="en-GB" altLang="en-US" sz="2700" b="1"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1. </a:t>
            </a:r>
            <a:r>
              <a:rPr kumimoji="0" lang="en-GB" altLang="en-US" sz="27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Drawing the WWCS, </a:t>
            </a:r>
            <a:r>
              <a:rPr kumimoji="0" lang="en-US" altLang="en-US" sz="27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with the </a:t>
            </a:r>
            <a:r>
              <a:rPr kumimoji="0" lang="en-GB" altLang="en-US" sz="27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three main components: </a:t>
            </a:r>
          </a:p>
          <a:p>
            <a:pPr marR="0" lvl="0" algn="l" defTabSz="914400" rtl="0" eaLnBrk="0" fontAlgn="base" latinLnBrk="0" hangingPunct="0">
              <a:lnSpc>
                <a:spcPct val="100000"/>
              </a:lnSpc>
              <a:spcBef>
                <a:spcPct val="0"/>
              </a:spcBef>
              <a:spcAft>
                <a:spcPct val="0"/>
              </a:spcAft>
              <a:buClrTx/>
              <a:buSzTx/>
              <a:tabLst/>
            </a:pPr>
            <a:endParaRPr kumimoji="0" lang="en-GB" altLang="en-US" sz="27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7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1. Circular manholes.</a:t>
            </a:r>
          </a:p>
          <a:p>
            <a:pPr marR="0" lvl="0" algn="l" defTabSz="914400" rtl="0" eaLnBrk="0" fontAlgn="base" latinLnBrk="0" hangingPunct="0">
              <a:lnSpc>
                <a:spcPct val="100000"/>
              </a:lnSpc>
              <a:spcBef>
                <a:spcPct val="0"/>
              </a:spcBef>
              <a:spcAft>
                <a:spcPct val="0"/>
              </a:spcAft>
              <a:buClrTx/>
              <a:buSzTx/>
              <a:tabLst/>
            </a:pPr>
            <a:r>
              <a:rPr lang="en-US" altLang="en-US" sz="27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2. C</a:t>
            </a:r>
            <a:r>
              <a:rPr kumimoji="0" lang="en-US" altLang="en-US" sz="27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onduits.</a:t>
            </a:r>
          </a:p>
          <a:p>
            <a:pPr marR="0" lvl="0" algn="l" defTabSz="914400" rtl="0" eaLnBrk="0" fontAlgn="base" latinLnBrk="0" hangingPunct="0">
              <a:lnSpc>
                <a:spcPct val="100000"/>
              </a:lnSpc>
              <a:spcBef>
                <a:spcPct val="0"/>
              </a:spcBef>
              <a:spcAft>
                <a:spcPct val="0"/>
              </a:spcAft>
              <a:buClrTx/>
              <a:buSzTx/>
              <a:tabLst/>
            </a:pPr>
            <a:r>
              <a:rPr lang="en-US" altLang="en-US" sz="27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3. O</a:t>
            </a:r>
            <a:r>
              <a:rPr kumimoji="0" lang="en-US" altLang="en-US" sz="2700" b="0" i="0" u="none" strike="noStrike" cap="none" normalizeH="0" baseline="0" dirty="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utfalls.</a:t>
            </a:r>
            <a:endParaRPr kumimoji="0" lang="en-US" altLang="en-US" sz="27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7304563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8352928" cy="1224136"/>
          </a:xfrm>
        </p:spPr>
        <p:txBody>
          <a:bodyPr>
            <a:normAutofit/>
          </a:bodyPr>
          <a:lstStyle/>
          <a:p>
            <a:r>
              <a:rPr lang="en-GB" sz="2700" b="1" dirty="0">
                <a:latin typeface="Times New Roman" panose="02020603050405020304" pitchFamily="18" charset="0"/>
                <a:ea typeface="Calibri" panose="020F0502020204030204" pitchFamily="34" charset="0"/>
              </a:rPr>
              <a:t>2.</a:t>
            </a:r>
            <a:r>
              <a:rPr lang="en-GB" sz="2700" dirty="0">
                <a:latin typeface="Times New Roman" panose="02020603050405020304" pitchFamily="18" charset="0"/>
                <a:ea typeface="Calibri" panose="020F0502020204030204" pitchFamily="34" charset="0"/>
              </a:rPr>
              <a:t> Using </a:t>
            </a:r>
            <a:r>
              <a:rPr lang="en-GB" sz="2700" dirty="0" err="1">
                <a:latin typeface="Times New Roman" panose="02020603050405020304" pitchFamily="18" charset="0"/>
                <a:ea typeface="Calibri" panose="020F0502020204030204" pitchFamily="34" charset="0"/>
              </a:rPr>
              <a:t>TRex</a:t>
            </a:r>
            <a:r>
              <a:rPr lang="en-GB" sz="2700" dirty="0">
                <a:latin typeface="Times New Roman" panose="02020603050405020304" pitchFamily="18" charset="0"/>
                <a:ea typeface="Calibri" panose="020F0502020204030204" pitchFamily="34" charset="0"/>
              </a:rPr>
              <a:t> feature to calculate the elevations for manholes and outfalls based on DXF contours</a:t>
            </a:r>
            <a:endParaRPr lang="ar-JO" sz="2700"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t="-1" b="-334"/>
          <a:stretch/>
        </p:blipFill>
        <p:spPr bwMode="auto">
          <a:xfrm>
            <a:off x="4932040" y="1945870"/>
            <a:ext cx="3888000" cy="486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379620" y="1945870"/>
            <a:ext cx="3708000" cy="486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7795345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62" y="908719"/>
            <a:ext cx="4526938" cy="66125"/>
          </a:xfrm>
        </p:spPr>
        <p:txBody>
          <a:bodyPr>
            <a:noAutofit/>
          </a:bodyPr>
          <a:lstStyle/>
          <a:p>
            <a:pPr>
              <a:spcBef>
                <a:spcPts val="600"/>
              </a:spcBef>
              <a:spcAft>
                <a:spcPts val="1200"/>
              </a:spcAft>
            </a:pPr>
            <a:r>
              <a:rPr lang="en-GB" sz="2700" b="1" dirty="0">
                <a:latin typeface="Times New Roman" panose="02020603050405020304" pitchFamily="18" charset="0"/>
                <a:ea typeface="Calibri" panose="020F0502020204030204" pitchFamily="34" charset="0"/>
                <a:cs typeface="Arial" panose="020B0604020202020204" pitchFamily="34" charset="0"/>
              </a:rPr>
              <a:t>3.</a:t>
            </a:r>
            <a:r>
              <a:rPr lang="en-GB" sz="2700" dirty="0">
                <a:latin typeface="Times New Roman" panose="02020603050405020304" pitchFamily="18" charset="0"/>
                <a:ea typeface="Calibri" panose="020F0502020204030204" pitchFamily="34" charset="0"/>
                <a:cs typeface="Arial" panose="020B0604020202020204" pitchFamily="34" charset="0"/>
              </a:rPr>
              <a:t> Define data for manholes.</a:t>
            </a:r>
            <a:endParaRPr lang="ar-JO" sz="2700" dirty="0"/>
          </a:p>
        </p:txBody>
      </p:sp>
      <p:sp>
        <p:nvSpPr>
          <p:cNvPr id="5" name="Rectangle 4"/>
          <p:cNvSpPr/>
          <p:nvPr/>
        </p:nvSpPr>
        <p:spPr>
          <a:xfrm>
            <a:off x="45062" y="1442840"/>
            <a:ext cx="9053876" cy="507831"/>
          </a:xfrm>
          <a:prstGeom prst="rect">
            <a:avLst/>
          </a:prstGeom>
        </p:spPr>
        <p:txBody>
          <a:bodyPr wrap="square">
            <a:spAutoFit/>
          </a:bodyPr>
          <a:lstStyle/>
          <a:p>
            <a:pPr algn="l">
              <a:spcBef>
                <a:spcPts val="600"/>
              </a:spcBef>
              <a:spcAft>
                <a:spcPts val="600"/>
              </a:spcAft>
            </a:pPr>
            <a:r>
              <a:rPr lang="en-GB" sz="2700" dirty="0">
                <a:solidFill>
                  <a:schemeClr val="tx2"/>
                </a:solidFill>
                <a:latin typeface="Times New Roman" panose="02020603050405020304" pitchFamily="18" charset="0"/>
                <a:ea typeface="Calibri" panose="020F0502020204030204" pitchFamily="34" charset="0"/>
                <a:cs typeface="Arial" panose="020B0604020202020204" pitchFamily="34" charset="0"/>
              </a:rPr>
              <a:t>-</a:t>
            </a:r>
            <a:r>
              <a:rPr lang="en-GB" sz="2700" dirty="0">
                <a:solidFill>
                  <a:schemeClr val="tx2"/>
                </a:solidFill>
                <a:latin typeface="Times New Roman" panose="02020603050405020304" pitchFamily="18" charset="0"/>
                <a:cs typeface="Times New Roman" panose="02020603050405020304" pitchFamily="18" charset="0"/>
              </a:rPr>
              <a:t> We defined manholes with 1 m diameter.</a:t>
            </a:r>
            <a:endParaRPr lang="en-GB" sz="2700" dirty="0">
              <a:solidFill>
                <a:schemeClr val="tx2"/>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7" name="Picture 6"/>
          <p:cNvPicPr>
            <a:picLocks noChangeAspect="1"/>
          </p:cNvPicPr>
          <p:nvPr/>
        </p:nvPicPr>
        <p:blipFill>
          <a:blip r:embed="rId2"/>
          <a:stretch>
            <a:fillRect/>
          </a:stretch>
        </p:blipFill>
        <p:spPr>
          <a:xfrm>
            <a:off x="1259632" y="2319100"/>
            <a:ext cx="2880320" cy="43972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a:stretch>
            <a:fillRect/>
          </a:stretch>
        </p:blipFill>
        <p:spPr>
          <a:xfrm>
            <a:off x="4427984" y="2319100"/>
            <a:ext cx="4650671" cy="44494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8520025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24744"/>
            <a:ext cx="8579296" cy="1066800"/>
          </a:xfrm>
        </p:spPr>
        <p:txBody>
          <a:bodyPr>
            <a:normAutofit fontScale="90000"/>
          </a:bodyPr>
          <a:lstStyle/>
          <a:p>
            <a:pPr marL="342900" lvl="0" indent="-342900" rtl="0">
              <a:lnSpc>
                <a:spcPct val="115000"/>
              </a:lnSpc>
              <a:spcBef>
                <a:spcPts val="1200"/>
              </a:spcBef>
              <a:spcAft>
                <a:spcPts val="600"/>
              </a:spcAft>
            </a:pPr>
            <a:r>
              <a:rPr lang="en-GB" sz="3100" b="1" dirty="0">
                <a:latin typeface="Times New Roman" panose="02020603050405020304" pitchFamily="18" charset="0"/>
                <a:ea typeface="Times New Roman" panose="02020603050405020304" pitchFamily="18" charset="0"/>
                <a:cs typeface="Times New Roman" panose="02020603050405020304" pitchFamily="18" charset="0"/>
              </a:rPr>
              <a:t>4. </a:t>
            </a:r>
            <a:r>
              <a:rPr lang="en-GB" sz="3100" dirty="0">
                <a:latin typeface="Times New Roman" panose="02020603050405020304" pitchFamily="18" charset="0"/>
                <a:ea typeface="Times New Roman" panose="02020603050405020304" pitchFamily="18" charset="0"/>
                <a:cs typeface="Times New Roman" panose="02020603050405020304" pitchFamily="18" charset="0"/>
              </a:rPr>
              <a:t>Define data for conduits</a:t>
            </a:r>
            <a:br>
              <a:rPr lang="en-US" sz="3100" dirty="0">
                <a:latin typeface="Times New Roman" panose="02020603050405020304" pitchFamily="18" charset="0"/>
                <a:ea typeface="Times New Roman" panose="02020603050405020304" pitchFamily="18" charset="0"/>
                <a:cs typeface="Times New Roman" panose="02020603050405020304" pitchFamily="18" charset="0"/>
              </a:rPr>
            </a:br>
            <a:r>
              <a:rPr lang="en-GB" sz="3100" dirty="0">
                <a:latin typeface="Times New Roman" panose="02020603050405020304" pitchFamily="18" charset="0"/>
                <a:ea typeface="Calibri" panose="020F0502020204030204" pitchFamily="34" charset="0"/>
                <a:cs typeface="Times New Roman" panose="02020603050405020304" pitchFamily="18" charset="0"/>
              </a:rPr>
              <a:t>The circle-PVC material is imported from library to use it for conduits, which starts form 8 inches.</a:t>
            </a:r>
            <a:br>
              <a:rPr lang="en-US" sz="2700" dirty="0">
                <a:solidFill>
                  <a:srgbClr val="000000"/>
                </a:solidFill>
                <a:latin typeface="Calibri" panose="020F0502020204030204" pitchFamily="34" charset="0"/>
                <a:ea typeface="Calibri" panose="020F0502020204030204" pitchFamily="34" charset="0"/>
                <a:cs typeface="Arial" panose="020B0604020202020204" pitchFamily="34" charset="0"/>
              </a:rPr>
            </a:br>
            <a:endParaRPr lang="ar-JO" sz="27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203848" y="2420888"/>
            <a:ext cx="5703128" cy="4324350"/>
          </a:xfrm>
          <a:prstGeom prst="rect">
            <a:avLst/>
          </a:prstGeom>
          <a:ln>
            <a:solidFill>
              <a:schemeClr val="tx1"/>
            </a:solidFill>
          </a:ln>
        </p:spPr>
      </p:pic>
    </p:spTree>
    <p:extLst>
      <p:ext uri="{BB962C8B-B14F-4D97-AF65-F5344CB8AC3E}">
        <p14:creationId xmlns:p14="http://schemas.microsoft.com/office/powerpoint/2010/main" val="270972888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840" y="1052736"/>
            <a:ext cx="8229600" cy="1728192"/>
          </a:xfrm>
        </p:spPr>
        <p:txBody>
          <a:bodyPr>
            <a:normAutofit fontScale="90000"/>
          </a:bodyPr>
          <a:lstStyle/>
          <a:p>
            <a:r>
              <a:rPr lang="en-GB" dirty="0">
                <a:latin typeface="Times New Roman" panose="02020603050405020304" pitchFamily="18" charset="0"/>
                <a:cs typeface="Times New Roman" panose="02020603050405020304" pitchFamily="18" charset="0"/>
              </a:rPr>
              <a:t> </a:t>
            </a:r>
            <a:r>
              <a:rPr lang="en-GB" sz="3100" b="1" dirty="0">
                <a:latin typeface="Times New Roman" panose="02020603050405020304" pitchFamily="18" charset="0"/>
                <a:cs typeface="Times New Roman" panose="02020603050405020304" pitchFamily="18" charset="0"/>
              </a:rPr>
              <a:t>5.</a:t>
            </a:r>
            <a:r>
              <a:rPr lang="en-GB" sz="3100" dirty="0">
                <a:latin typeface="Times New Roman" panose="02020603050405020304" pitchFamily="18" charset="0"/>
                <a:cs typeface="Times New Roman" panose="02020603050405020304" pitchFamily="18" charset="0"/>
              </a:rPr>
              <a:t>Input the default design constraints.</a:t>
            </a:r>
            <a:br>
              <a:rPr lang="en-GB" sz="3100" dirty="0">
                <a:latin typeface="Times New Roman" panose="02020603050405020304" pitchFamily="18" charset="0"/>
                <a:cs typeface="Times New Roman" panose="02020603050405020304" pitchFamily="18" charset="0"/>
              </a:rPr>
            </a:br>
            <a:br>
              <a:rPr lang="en-US" sz="31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1. Velocity constraints:</a:t>
            </a:r>
            <a:br>
              <a:rPr lang="en-US" dirty="0">
                <a:latin typeface="Times New Roman" panose="02020603050405020304" pitchFamily="18" charset="0"/>
                <a:cs typeface="Times New Roman" panose="02020603050405020304" pitchFamily="18" charset="0"/>
              </a:rPr>
            </a:br>
            <a:endParaRPr lang="ar-JO"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l="10959" t="12077" r="28294" b="41241"/>
          <a:stretch>
            <a:fillRect/>
          </a:stretch>
        </p:blipFill>
        <p:spPr bwMode="auto">
          <a:xfrm>
            <a:off x="683568" y="2780928"/>
            <a:ext cx="8100000" cy="2916000"/>
          </a:xfrm>
          <a:prstGeom prst="rect">
            <a:avLst/>
          </a:prstGeom>
          <a:noFill/>
        </p:spPr>
      </p:pic>
    </p:spTree>
    <p:extLst>
      <p:ext uri="{BB962C8B-B14F-4D97-AF65-F5344CB8AC3E}">
        <p14:creationId xmlns:p14="http://schemas.microsoft.com/office/powerpoint/2010/main" val="121333755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268760"/>
            <a:ext cx="3970784" cy="1066800"/>
          </a:xfrm>
        </p:spPr>
        <p:txBody>
          <a:bodyPr>
            <a:normAutofit fontScale="90000"/>
          </a:bodyPr>
          <a:lstStyle/>
          <a:p>
            <a:pPr marL="179705" rtl="0">
              <a:lnSpc>
                <a:spcPct val="115000"/>
              </a:lnSpc>
              <a:spcAft>
                <a:spcPts val="1000"/>
              </a:spcAft>
            </a:pPr>
            <a:r>
              <a:rPr lang="en-US" sz="2700" dirty="0">
                <a:latin typeface="Times New Roman" panose="02020603050405020304" pitchFamily="18" charset="0"/>
                <a:ea typeface="Calibri" panose="020F0502020204030204" pitchFamily="34" charset="0"/>
                <a:cs typeface="Arial" panose="020B0604020202020204" pitchFamily="34" charset="0"/>
              </a:rPr>
              <a:t>2. Slope constraints:</a:t>
            </a:r>
            <a:br>
              <a:rPr lang="en-US" sz="3600" dirty="0">
                <a:solidFill>
                  <a:srgbClr val="000000"/>
                </a:solidFill>
                <a:latin typeface="Calibri" panose="020F0502020204030204" pitchFamily="34" charset="0"/>
                <a:ea typeface="Calibri" panose="020F0502020204030204" pitchFamily="34" charset="0"/>
                <a:cs typeface="Arial" panose="020B0604020202020204" pitchFamily="34" charset="0"/>
              </a:rPr>
            </a:br>
            <a:endParaRPr lang="ar-JO"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10000" y="2209800"/>
            <a:ext cx="7524000" cy="3168000"/>
          </a:xfrm>
          <a:prstGeom prst="rect">
            <a:avLst/>
          </a:prstGeom>
          <a:noFill/>
        </p:spPr>
      </p:pic>
    </p:spTree>
    <p:extLst>
      <p:ext uri="{BB962C8B-B14F-4D97-AF65-F5344CB8AC3E}">
        <p14:creationId xmlns:p14="http://schemas.microsoft.com/office/powerpoint/2010/main" val="2990710456"/>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80728"/>
            <a:ext cx="3181161" cy="1066800"/>
          </a:xfrm>
        </p:spPr>
        <p:txBody>
          <a:bodyPr>
            <a:normAutofit/>
          </a:bodyPr>
          <a:lstStyle/>
          <a:p>
            <a:pPr>
              <a:spcAft>
                <a:spcPts val="600"/>
              </a:spcAft>
            </a:pPr>
            <a:r>
              <a:rPr lang="en-US" sz="2400" dirty="0">
                <a:latin typeface="Times New Roman" panose="02020603050405020304" pitchFamily="18" charset="0"/>
                <a:ea typeface="Calibri" panose="020F0502020204030204" pitchFamily="34" charset="0"/>
                <a:cs typeface="Arial" panose="020B0604020202020204" pitchFamily="34" charset="0"/>
              </a:rPr>
              <a:t>3. Cover constraints: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89535" y="2276872"/>
            <a:ext cx="7560000" cy="2772000"/>
          </a:xfrm>
          <a:prstGeom prst="rect">
            <a:avLst/>
          </a:prstGeom>
          <a:noFill/>
        </p:spPr>
      </p:pic>
    </p:spTree>
    <p:extLst>
      <p:ext uri="{BB962C8B-B14F-4D97-AF65-F5344CB8AC3E}">
        <p14:creationId xmlns:p14="http://schemas.microsoft.com/office/powerpoint/2010/main" val="367664220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7442" y="908720"/>
            <a:ext cx="3384376" cy="707886"/>
          </a:xfrm>
          <a:prstGeom prst="rect">
            <a:avLst/>
          </a:prstGeom>
        </p:spPr>
        <p:txBody>
          <a:bodyPr wrap="square">
            <a:spAutoFit/>
          </a:bodyPr>
          <a:lstStyle/>
          <a:p>
            <a:pPr algn="ctr"/>
            <a:r>
              <a:rPr lang="en-US" sz="4000" dirty="0">
                <a:solidFill>
                  <a:schemeClr val="tx2"/>
                </a:solidFill>
                <a:latin typeface="Arial" panose="020B0604020202020204" pitchFamily="34" charset="0"/>
                <a:cs typeface="Arial" panose="020B0604020202020204" pitchFamily="34" charset="0"/>
              </a:rPr>
              <a:t>Methodology</a:t>
            </a:r>
            <a:r>
              <a:rPr lang="en-US" sz="4000" dirty="0">
                <a:latin typeface="Arial" panose="020B0604020202020204" pitchFamily="34" charset="0"/>
                <a:cs typeface="Arial" panose="020B0604020202020204" pitchFamily="34" charset="0"/>
              </a:rPr>
              <a:t> </a:t>
            </a:r>
            <a:endParaRPr lang="ar-SA" sz="4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204864"/>
            <a:ext cx="8208912" cy="3600400"/>
          </a:xfrm>
          <a:prstGeom prst="rect">
            <a:avLst/>
          </a:prstGeom>
        </p:spPr>
      </p:pic>
      <p:pic>
        <p:nvPicPr>
          <p:cNvPr id="5" name="صورة 4">
            <a:extLst>
              <a:ext uri="{FF2B5EF4-FFF2-40B4-BE49-F238E27FC236}">
                <a16:creationId xmlns:a16="http://schemas.microsoft.com/office/drawing/2014/main" id="{EA5D48DA-9FC0-4084-B8EC-3457480CF97C}"/>
              </a:ext>
            </a:extLst>
          </p:cNvPr>
          <p:cNvPicPr>
            <a:picLocks noChangeAspect="1"/>
          </p:cNvPicPr>
          <p:nvPr/>
        </p:nvPicPr>
        <p:blipFill>
          <a:blip r:embed="rId3"/>
          <a:stretch>
            <a:fillRect/>
          </a:stretch>
        </p:blipFill>
        <p:spPr>
          <a:xfrm>
            <a:off x="3707904" y="1071194"/>
            <a:ext cx="483984" cy="487047"/>
          </a:xfrm>
          <a:prstGeom prst="rect">
            <a:avLst/>
          </a:prstGeom>
        </p:spPr>
      </p:pic>
    </p:spTree>
    <p:extLst>
      <p:ext uri="{BB962C8B-B14F-4D97-AF65-F5344CB8AC3E}">
        <p14:creationId xmlns:p14="http://schemas.microsoft.com/office/powerpoint/2010/main" val="262625507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950" y="764704"/>
            <a:ext cx="5626968" cy="1890400"/>
          </a:xfrm>
        </p:spPr>
        <p:txBody>
          <a:bodyPr>
            <a:normAutofit fontScale="90000"/>
          </a:bodyPr>
          <a:lstStyle/>
          <a:p>
            <a:pPr lvl="0" rtl="0">
              <a:lnSpc>
                <a:spcPct val="115000"/>
              </a:lnSpc>
              <a:spcAft>
                <a:spcPts val="1000"/>
              </a:spcAft>
              <a:buSzPts val="1600"/>
            </a:pPr>
            <a:r>
              <a:rPr lang="en-US" sz="4400" b="1" dirty="0">
                <a:latin typeface="Times New Roman" panose="02020603050405020304" pitchFamily="18" charset="0"/>
                <a:cs typeface="Times New Roman" panose="02020603050405020304" pitchFamily="18" charset="0"/>
              </a:rPr>
              <a:t>Results of design.</a:t>
            </a:r>
            <a:br>
              <a:rPr lang="en-US" b="1" u="sng" dirty="0"/>
            </a:br>
            <a:r>
              <a:rPr lang="en-US" dirty="0"/>
              <a:t>- </a:t>
            </a:r>
            <a:r>
              <a:rPr lang="en-GB" sz="3100" dirty="0">
                <a:latin typeface="Times New Roman" panose="02020603050405020304" pitchFamily="18" charset="0"/>
                <a:ea typeface="Times New Roman" panose="02020603050405020304" pitchFamily="18" charset="0"/>
                <a:cs typeface="Arial" panose="020B0604020202020204" pitchFamily="34" charset="0"/>
              </a:rPr>
              <a:t>Velocities.</a:t>
            </a:r>
            <a:br>
              <a:rPr lang="en-US" sz="3600" dirty="0">
                <a:solidFill>
                  <a:srgbClr val="000000"/>
                </a:solidFill>
                <a:latin typeface="Calibri" panose="020F0502020204030204" pitchFamily="34" charset="0"/>
                <a:ea typeface="Times New Roman" panose="02020603050405020304" pitchFamily="18" charset="0"/>
                <a:cs typeface="Arial" panose="020B0604020202020204" pitchFamily="34" charset="0"/>
              </a:rPr>
            </a:br>
            <a:endParaRPr lang="ar-JO" dirty="0"/>
          </a:p>
        </p:txBody>
      </p:sp>
      <p:pic>
        <p:nvPicPr>
          <p:cNvPr id="6" name="Picture 19">
            <a:extLst>
              <a:ext uri="{FF2B5EF4-FFF2-40B4-BE49-F238E27FC236}">
                <a16:creationId xmlns:a16="http://schemas.microsoft.com/office/drawing/2014/main" id="{484A25F2-2EC0-42F1-A672-B5ADD0D9F12C}"/>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34000" y="2420888"/>
            <a:ext cx="6876000" cy="414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8822355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6904" y="1066394"/>
            <a:ext cx="1594520" cy="1066800"/>
          </a:xfrm>
        </p:spPr>
        <p:txBody>
          <a:bodyPr>
            <a:noAutofit/>
          </a:bodyPr>
          <a:lstStyle/>
          <a:p>
            <a:pPr lvl="0" rtl="0">
              <a:lnSpc>
                <a:spcPct val="115000"/>
              </a:lnSpc>
              <a:spcAft>
                <a:spcPts val="600"/>
              </a:spcAft>
            </a:pPr>
            <a:r>
              <a:rPr lang="en-GB" sz="2800" dirty="0">
                <a:latin typeface="Times New Roman" panose="02020603050405020304" pitchFamily="18" charset="0"/>
                <a:ea typeface="Times New Roman" panose="02020603050405020304" pitchFamily="18" charset="0"/>
                <a:cs typeface="Arial" panose="020B0604020202020204" pitchFamily="34" charset="0"/>
              </a:rPr>
              <a:t>- Slope. </a:t>
            </a:r>
            <a:br>
              <a:rPr lang="en-US" sz="2800" dirty="0">
                <a:solidFill>
                  <a:srgbClr val="000000"/>
                </a:solidFill>
                <a:latin typeface="Calibri" panose="020F0502020204030204" pitchFamily="34" charset="0"/>
                <a:ea typeface="Times New Roman" panose="02020603050405020304" pitchFamily="18" charset="0"/>
                <a:cs typeface="Arial" panose="020B0604020202020204" pitchFamily="34" charset="0"/>
              </a:rPr>
            </a:br>
            <a:endParaRPr lang="ar-JO" sz="2800" dirty="0"/>
          </a:p>
        </p:txBody>
      </p:sp>
      <p:pic>
        <p:nvPicPr>
          <p:cNvPr id="6" name="Picture 38">
            <a:extLst>
              <a:ext uri="{FF2B5EF4-FFF2-40B4-BE49-F238E27FC236}">
                <a16:creationId xmlns:a16="http://schemas.microsoft.com/office/drawing/2014/main" id="{996D4000-210F-47FE-B545-96BCF6369001}"/>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76904" y="2152261"/>
            <a:ext cx="7190191" cy="4324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8609263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661" y="994048"/>
            <a:ext cx="1771154" cy="1066800"/>
          </a:xfrm>
        </p:spPr>
        <p:txBody>
          <a:bodyPr>
            <a:normAutofit fontScale="90000"/>
          </a:bodyPr>
          <a:lstStyle/>
          <a:p>
            <a:pPr marL="342900" lvl="0" indent="-342900" rtl="0">
              <a:lnSpc>
                <a:spcPct val="115000"/>
              </a:lnSpc>
              <a:spcAft>
                <a:spcPts val="1000"/>
              </a:spcAft>
            </a:pPr>
            <a:r>
              <a:rPr lang="en-GB" sz="3100" dirty="0">
                <a:latin typeface="Times New Roman" panose="02020603050405020304" pitchFamily="18" charset="0"/>
                <a:ea typeface="Times New Roman" panose="02020603050405020304" pitchFamily="18" charset="0"/>
                <a:cs typeface="Arial" panose="020B0604020202020204" pitchFamily="34" charset="0"/>
              </a:rPr>
              <a:t>- Cover.</a:t>
            </a:r>
            <a:br>
              <a:rPr lang="en-US" sz="3600" dirty="0">
                <a:solidFill>
                  <a:srgbClr val="000000"/>
                </a:solidFill>
                <a:latin typeface="Calibri" panose="020F0502020204030204" pitchFamily="34" charset="0"/>
                <a:ea typeface="Times New Roman" panose="02020603050405020304" pitchFamily="18" charset="0"/>
                <a:cs typeface="Arial" panose="020B0604020202020204" pitchFamily="34" charset="0"/>
              </a:rPr>
            </a:br>
            <a:endParaRPr lang="ar-JO" dirty="0"/>
          </a:p>
        </p:txBody>
      </p:sp>
      <p:pic>
        <p:nvPicPr>
          <p:cNvPr id="6" name="Picture 40">
            <a:extLst>
              <a:ext uri="{FF2B5EF4-FFF2-40B4-BE49-F238E27FC236}">
                <a16:creationId xmlns:a16="http://schemas.microsoft.com/office/drawing/2014/main" id="{58473896-1FCD-4BCC-B319-B5FD40954142}"/>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99516" y="2060848"/>
            <a:ext cx="7344968" cy="4324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59093554"/>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197246" y="548680"/>
            <a:ext cx="8749506" cy="1533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25392" rIns="91440" bIns="15235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sng" strike="noStrike" cap="none" normalizeH="0" baseline="0" dirty="0" bmk="_Toc58859951">
                <a:ln>
                  <a:noFill/>
                </a:ln>
                <a:effectLst/>
                <a:latin typeface="Times New Roman" panose="02020603050405020304" pitchFamily="18" charset="0"/>
                <a:ea typeface="Times New Roman" panose="02020603050405020304" pitchFamily="18" charset="0"/>
                <a:cs typeface="Times New Roman" panose="02020603050405020304" pitchFamily="18" charset="0"/>
              </a:rPr>
              <a:t>Diameters</a:t>
            </a:r>
            <a:r>
              <a:rPr kumimoji="0" lang="en-US" sz="1400" b="1" i="0" u="sng" strike="noStrike" cap="none" normalizeH="0" baseline="0" dirty="0">
                <a:ln>
                  <a:noFill/>
                </a:ln>
                <a:solidFill>
                  <a:srgbClr val="000000"/>
                </a:solidFill>
                <a:effectLst/>
                <a:latin typeface="Calibri Light" panose="020F0302020204030204" pitchFamily="34" charset="0"/>
                <a:ea typeface="Times New Roman" panose="02020603050405020304" pitchFamily="18" charset="0"/>
                <a:cs typeface="Times New Roman" panose="02020603050405020304" pitchFamily="18" charset="0"/>
              </a:rPr>
              <a:t> </a:t>
            </a:r>
            <a:br>
              <a:rPr kumimoji="0" lang="en-US" sz="1400" b="1" i="0" u="sng" strike="noStrike" cap="none" normalizeH="0" baseline="0" dirty="0">
                <a:ln>
                  <a:noFill/>
                </a:ln>
                <a:solidFill>
                  <a:srgbClr val="000000"/>
                </a:solidFill>
                <a:effectLst/>
                <a:latin typeface="Calibri Light" panose="020F0302020204030204" pitchFamily="34" charset="0"/>
                <a:ea typeface="Times New Roman" panose="02020603050405020304" pitchFamily="18" charset="0"/>
                <a:cs typeface="Times New Roman" panose="02020603050405020304" pitchFamily="18" charset="0"/>
              </a:rPr>
            </a:br>
            <a:endParaRPr kumimoji="0" lang="en-US" sz="1200" b="0" i="0" u="none" strike="noStrike" cap="none" normalizeH="0" baseline="0" dirty="0">
              <a:ln>
                <a:noFill/>
              </a:ln>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The </a:t>
            </a:r>
            <a:r>
              <a:rPr kumimoji="0" lang="en-US" sz="2400" b="0" i="0" u="none"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figure</a:t>
            </a:r>
            <a:r>
              <a:rPr kumimoji="0" lang="en-GB" sz="2400" b="0" i="0" u="none"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below shows that all the diameters used in the network are 8 inches</a:t>
            </a:r>
            <a:r>
              <a:rPr lang="en-GB"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GB" sz="2400" dirty="0">
                <a:latin typeface="Times New Roman" panose="02020603050405020304" pitchFamily="18" charset="0"/>
                <a:ea typeface="Calibri" panose="020F0502020204030204" pitchFamily="34" charset="0"/>
                <a:cs typeface="Times New Roman" panose="02020603050405020304" pitchFamily="18" charset="0"/>
              </a:rPr>
              <a:t>and the length of the network being 18195 m.</a:t>
            </a:r>
            <a:endParaRPr kumimoji="0" lang="en-GB" sz="2400" b="0" i="0" u="none" strike="noStrike" cap="none" normalizeH="0" baseline="0" dirty="0">
              <a:ln>
                <a:noFill/>
              </a:ln>
              <a:effectLst/>
              <a:latin typeface="Arial" panose="020B0604020202020204" pitchFamily="34" charset="0"/>
            </a:endParaRPr>
          </a:p>
        </p:txBody>
      </p:sp>
      <p:pic>
        <p:nvPicPr>
          <p:cNvPr id="5" name="صورة 48"/>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03771" y="2242848"/>
            <a:ext cx="6936457" cy="4324350"/>
          </a:xfrm>
          <a:prstGeom prst="rect">
            <a:avLst/>
          </a:prstGeom>
          <a:ln>
            <a:solidFill>
              <a:schemeClr val="tx1"/>
            </a:solidFill>
          </a:ln>
        </p:spPr>
      </p:pic>
    </p:spTree>
    <p:extLst>
      <p:ext uri="{BB962C8B-B14F-4D97-AF65-F5344CB8AC3E}">
        <p14:creationId xmlns:p14="http://schemas.microsoft.com/office/powerpoint/2010/main" val="3682984764"/>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78568"/>
            <a:ext cx="8435280" cy="1570856"/>
          </a:xfrm>
        </p:spPr>
        <p:txBody>
          <a:bodyPr>
            <a:noAutofit/>
          </a:bodyPr>
          <a:lstStyle/>
          <a:p>
            <a:r>
              <a:rPr lang="en-US" sz="3200" b="1" u="sng" dirty="0">
                <a:latin typeface="Times New Roman" panose="02020603050405020304" pitchFamily="18" charset="0"/>
                <a:cs typeface="Times New Roman" panose="02020603050405020304" pitchFamily="18" charset="0"/>
              </a:rPr>
              <a:t>Profiles</a:t>
            </a:r>
            <a:br>
              <a:rPr lang="en-US" sz="3200" b="1" u="sng" dirty="0">
                <a:latin typeface="Times New Roman" panose="02020603050405020304" pitchFamily="18" charset="0"/>
                <a:cs typeface="Times New Roman" panose="02020603050405020304" pitchFamily="18" charset="0"/>
              </a:rPr>
            </a:br>
            <a:br>
              <a:rPr lang="en-US" sz="2400" b="1"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This graph shows the profiles location that have been selected from different places on the network.</a:t>
            </a:r>
            <a:br>
              <a:rPr lang="en-US" sz="2400" dirty="0">
                <a:solidFill>
                  <a:schemeClr val="tx1"/>
                </a:solidFill>
                <a:latin typeface="Times New Roman" panose="02020603050405020304" pitchFamily="18" charset="0"/>
                <a:cs typeface="Times New Roman" panose="02020603050405020304" pitchFamily="18" charset="0"/>
              </a:rPr>
            </a:br>
            <a:endParaRPr lang="ar-JO" sz="2400" dirty="0">
              <a:solidFill>
                <a:schemeClr val="tx1"/>
              </a:solidFill>
              <a:latin typeface="Times New Roman" panose="02020603050405020304" pitchFamily="18" charset="0"/>
              <a:cs typeface="Times New Roman" panose="02020603050405020304" pitchFamily="18" charset="0"/>
            </a:endParaRPr>
          </a:p>
        </p:txBody>
      </p:sp>
      <p:pic>
        <p:nvPicPr>
          <p:cNvPr id="4" name="Picture 51">
            <a:extLst>
              <a:ext uri="{FF2B5EF4-FFF2-40B4-BE49-F238E27FC236}">
                <a16:creationId xmlns:a16="http://schemas.microsoft.com/office/drawing/2014/main" id="{84DF41EE-03AD-4EEC-AF5C-E817997D0700}"/>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51520" y="2492896"/>
            <a:ext cx="4320000" cy="403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60">
            <a:extLst>
              <a:ext uri="{FF2B5EF4-FFF2-40B4-BE49-F238E27FC236}">
                <a16:creationId xmlns:a16="http://schemas.microsoft.com/office/drawing/2014/main" id="{D7F1FC81-887F-46A3-9C51-DB2FBD8E8264}"/>
              </a:ext>
            </a:extLst>
          </p:cNvPr>
          <p:cNvPicPr/>
          <p:nvPr/>
        </p:nvPicPr>
        <p:blipFill>
          <a:blip r:embed="rId3">
            <a:extLst>
              <a:ext uri="{28A0092B-C50C-407E-A947-70E740481C1C}">
                <a14:useLocalDpi xmlns:a14="http://schemas.microsoft.com/office/drawing/2010/main" val="0"/>
              </a:ext>
            </a:extLst>
          </a:blip>
          <a:stretch>
            <a:fillRect/>
          </a:stretch>
        </p:blipFill>
        <p:spPr>
          <a:xfrm>
            <a:off x="4788024" y="2507418"/>
            <a:ext cx="4212000" cy="40233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19652999"/>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590" y="692696"/>
            <a:ext cx="2242592" cy="1066800"/>
          </a:xfrm>
        </p:spPr>
        <p:txBody>
          <a:bodyPr>
            <a:normAutofit/>
          </a:bodyPr>
          <a:lstStyle/>
          <a:p>
            <a:pPr lvl="0" rtl="0"/>
            <a:r>
              <a:rPr lang="en-US" sz="2400" dirty="0">
                <a:solidFill>
                  <a:schemeClr val="tx1"/>
                </a:solidFill>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Profile 1.</a:t>
            </a:r>
            <a:br>
              <a:rPr lang="en-US" sz="2400" dirty="0">
                <a:solidFill>
                  <a:schemeClr val="tx1"/>
                </a:solidFill>
                <a:latin typeface="Times New Roman" panose="02020603050405020304" pitchFamily="18" charset="0"/>
                <a:cs typeface="Times New Roman" panose="02020603050405020304" pitchFamily="18" charset="0"/>
              </a:rPr>
            </a:br>
            <a:endParaRPr lang="ar-JO" sz="2400" dirty="0">
              <a:solidFill>
                <a:schemeClr val="tx1"/>
              </a:solidFill>
              <a:latin typeface="Times New Roman" panose="02020603050405020304" pitchFamily="18" charset="0"/>
              <a:cs typeface="Times New Roman" panose="02020603050405020304" pitchFamily="18" charset="0"/>
            </a:endParaRPr>
          </a:p>
        </p:txBody>
      </p:sp>
      <p:pic>
        <p:nvPicPr>
          <p:cNvPr id="4" name="صورة 50"/>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2000" y="1759496"/>
            <a:ext cx="8820000" cy="4716000"/>
          </a:xfrm>
          <a:prstGeom prst="rect">
            <a:avLst/>
          </a:prstGeom>
          <a:ln>
            <a:solidFill>
              <a:schemeClr val="tx1"/>
            </a:solidFill>
          </a:ln>
        </p:spPr>
      </p:pic>
    </p:spTree>
    <p:extLst>
      <p:ext uri="{BB962C8B-B14F-4D97-AF65-F5344CB8AC3E}">
        <p14:creationId xmlns:p14="http://schemas.microsoft.com/office/powerpoint/2010/main" val="86450265"/>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00" y="620688"/>
            <a:ext cx="2098576" cy="1066800"/>
          </a:xfrm>
        </p:spPr>
        <p:txBody>
          <a:bodyPr>
            <a:normAutofit/>
          </a:bodyPr>
          <a:lstStyle/>
          <a:p>
            <a:r>
              <a:rPr lang="en-US" sz="3200" dirty="0"/>
              <a:t>- </a:t>
            </a:r>
            <a:r>
              <a:rPr lang="en-US" sz="3200" dirty="0">
                <a:latin typeface="Times New Roman" panose="02020603050405020304" pitchFamily="18" charset="0"/>
                <a:cs typeface="Times New Roman" panose="02020603050405020304" pitchFamily="18" charset="0"/>
              </a:rPr>
              <a:t>Profile 2.</a:t>
            </a:r>
            <a:endParaRPr lang="ar-JO" sz="3200" dirty="0">
              <a:latin typeface="Times New Roman" panose="02020603050405020304" pitchFamily="18" charset="0"/>
              <a:cs typeface="Times New Roman" panose="02020603050405020304" pitchFamily="18" charset="0"/>
            </a:endParaRPr>
          </a:p>
        </p:txBody>
      </p:sp>
      <p:pic>
        <p:nvPicPr>
          <p:cNvPr id="6" name="Picture 70">
            <a:extLst>
              <a:ext uri="{FF2B5EF4-FFF2-40B4-BE49-F238E27FC236}">
                <a16:creationId xmlns:a16="http://schemas.microsoft.com/office/drawing/2014/main" id="{9CCC5418-2990-4A31-AB76-8B41110FD562}"/>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000" y="1988840"/>
            <a:ext cx="8748000" cy="471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06901995"/>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08720"/>
            <a:ext cx="2520280" cy="864096"/>
          </a:xfrm>
        </p:spPr>
        <p:txBody>
          <a:bodyPr>
            <a:normAutofit fontScale="90000"/>
          </a:bodyPr>
          <a:lstStyle/>
          <a:p>
            <a:r>
              <a:rPr lang="en-US" sz="4400" dirty="0">
                <a:latin typeface="Times New Roman" panose="02020603050405020304" pitchFamily="18" charset="0"/>
                <a:cs typeface="Times New Roman" panose="02020603050405020304" pitchFamily="18" charset="0"/>
              </a:rPr>
              <a:t>- Outfalls.</a:t>
            </a:r>
            <a:br>
              <a:rPr lang="en-US" b="1" dirty="0"/>
            </a:br>
            <a:endParaRPr lang="ar-JO" dirty="0"/>
          </a:p>
        </p:txBody>
      </p:sp>
      <p:pic>
        <p:nvPicPr>
          <p:cNvPr id="4" name="صورة 3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82645" y="1916832"/>
            <a:ext cx="6984000" cy="453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0542220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736812"/>
            <a:ext cx="2376264" cy="2700300"/>
          </a:xfrm>
        </p:spPr>
        <p:txBody>
          <a:bodyPr>
            <a:normAutofit/>
          </a:bodyPr>
          <a:lstStyle/>
          <a:p>
            <a:r>
              <a:rPr lang="en-US" dirty="0">
                <a:latin typeface="Times New Roman" panose="02020603050405020304" pitchFamily="18" charset="0"/>
                <a:cs typeface="Times New Roman" panose="02020603050405020304" pitchFamily="18" charset="0"/>
              </a:rPr>
              <a:t>Outlet in </a:t>
            </a:r>
            <a:r>
              <a:rPr lang="en-US" dirty="0" err="1">
                <a:latin typeface="Times New Roman" panose="02020603050405020304" pitchFamily="18" charset="0"/>
                <a:cs typeface="Times New Roman" panose="02020603050405020304" pitchFamily="18" charset="0"/>
              </a:rPr>
              <a:t>Massen</a:t>
            </a:r>
            <a:r>
              <a:rPr lang="en-US" dirty="0">
                <a:latin typeface="Times New Roman" panose="02020603050405020304" pitchFamily="18" charset="0"/>
                <a:cs typeface="Times New Roman" panose="02020603050405020304" pitchFamily="18" charset="0"/>
              </a:rPr>
              <a:t> valley.</a:t>
            </a:r>
            <a:endParaRPr lang="ar-JO" dirty="0">
              <a:latin typeface="Times New Roman" panose="02020603050405020304" pitchFamily="18" charset="0"/>
              <a:cs typeface="Times New Roman" panose="02020603050405020304" pitchFamily="18" charset="0"/>
            </a:endParaRPr>
          </a:p>
        </p:txBody>
      </p:sp>
      <p:pic>
        <p:nvPicPr>
          <p:cNvPr id="4" name="صورة 37"/>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91880" y="908720"/>
            <a:ext cx="5040000" cy="568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39298064"/>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32656"/>
            <a:ext cx="3242495" cy="1066800"/>
          </a:xfrm>
        </p:spPr>
        <p:txBody>
          <a:bodyPr/>
          <a:lstStyle/>
          <a:p>
            <a:r>
              <a:rPr lang="en-GB" dirty="0">
                <a:latin typeface="Times New Roman" panose="02020603050405020304" pitchFamily="18" charset="0"/>
                <a:cs typeface="Times New Roman" panose="02020603050405020304" pitchFamily="18" charset="0"/>
              </a:rPr>
              <a:t>Conclusions.</a:t>
            </a:r>
            <a:endParaRPr lang="ar-JO"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052736"/>
            <a:ext cx="9036496" cy="1440160"/>
          </a:xfrm>
        </p:spPr>
        <p:txBody>
          <a:bodyPr>
            <a:normAutofit fontScale="32500" lnSpcReduction="20000"/>
          </a:bodyPr>
          <a:lstStyle/>
          <a:p>
            <a:pPr marL="109728" indent="0" algn="l" rtl="0">
              <a:buNone/>
            </a:pPr>
            <a:endParaRPr lang="en-GB" sz="8600"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US" sz="8600" dirty="0">
                <a:solidFill>
                  <a:schemeClr val="tx2"/>
                </a:solidFill>
                <a:latin typeface="Times New Roman" panose="02020603050405020304" pitchFamily="18" charset="0"/>
                <a:cs typeface="Times New Roman" panose="02020603050405020304" pitchFamily="18" charset="0"/>
              </a:rPr>
              <a:t>1.</a:t>
            </a:r>
            <a:r>
              <a:rPr lang="en-US" sz="8600" dirty="0">
                <a:latin typeface="Times New Roman" panose="02020603050405020304" pitchFamily="18" charset="0"/>
                <a:cs typeface="Times New Roman" panose="02020603050405020304" pitchFamily="18" charset="0"/>
              </a:rPr>
              <a:t> </a:t>
            </a:r>
            <a:r>
              <a:rPr lang="en-US" sz="8600" dirty="0">
                <a:solidFill>
                  <a:schemeClr val="tx2"/>
                </a:solidFill>
                <a:latin typeface="Times New Roman" panose="02020603050405020304" pitchFamily="18" charset="0"/>
                <a:cs typeface="Times New Roman" panose="02020603050405020304" pitchFamily="18" charset="0"/>
              </a:rPr>
              <a:t>The presence of agricultural activities near the groundwater wells has led to elevated nitrate concentrations</a:t>
            </a:r>
            <a:r>
              <a:rPr lang="ar-JO" sz="8600" dirty="0">
                <a:solidFill>
                  <a:schemeClr val="tx2"/>
                </a:solidFill>
                <a:latin typeface="Times New Roman" panose="02020603050405020304" pitchFamily="18" charset="0"/>
                <a:cs typeface="Times New Roman" panose="02020603050405020304" pitchFamily="18" charset="0"/>
              </a:rPr>
              <a:t>.</a:t>
            </a:r>
            <a:endParaRPr lang="en-US" sz="8600" dirty="0">
              <a:solidFill>
                <a:schemeClr val="tx2"/>
              </a:solidFill>
              <a:latin typeface="Times New Roman" panose="02020603050405020304" pitchFamily="18" charset="0"/>
              <a:cs typeface="Times New Roman" panose="02020603050405020304" pitchFamily="18" charset="0"/>
            </a:endParaRPr>
          </a:p>
          <a:p>
            <a:pPr marL="109728" indent="0" algn="l" rtl="0">
              <a:buNone/>
            </a:pPr>
            <a:endParaRPr lang="ar-JO" sz="4400" dirty="0">
              <a:solidFill>
                <a:schemeClr val="tx2"/>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2492896"/>
            <a:ext cx="7074677" cy="42177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0515181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07514" y="454424"/>
            <a:ext cx="4501854" cy="6214936"/>
          </a:xfrm>
          <a:prstGeom prst="rect">
            <a:avLst/>
          </a:prstGeom>
          <a:ln>
            <a:noFill/>
          </a:ln>
          <a:effectLst>
            <a:outerShdw blurRad="292100" dist="139700" dir="2700000" algn="tl" rotWithShape="0">
              <a:srgbClr val="333333">
                <a:alpha val="65000"/>
              </a:srgbClr>
            </a:outerShdw>
          </a:effectLst>
        </p:spPr>
      </p:pic>
      <p:sp>
        <p:nvSpPr>
          <p:cNvPr id="3" name="مربع نص 2">
            <a:extLst>
              <a:ext uri="{FF2B5EF4-FFF2-40B4-BE49-F238E27FC236}">
                <a16:creationId xmlns:a16="http://schemas.microsoft.com/office/drawing/2014/main" id="{D168F771-01B2-47AE-A043-737BE09DDA5A}"/>
              </a:ext>
            </a:extLst>
          </p:cNvPr>
          <p:cNvSpPr txBox="1"/>
          <p:nvPr/>
        </p:nvSpPr>
        <p:spPr>
          <a:xfrm>
            <a:off x="251520" y="1124744"/>
            <a:ext cx="3600400" cy="3970318"/>
          </a:xfrm>
          <a:prstGeom prst="rect">
            <a:avLst/>
          </a:prstGeom>
          <a:noFill/>
        </p:spPr>
        <p:txBody>
          <a:bodyPr wrap="square" rtlCol="1" anchor="b">
            <a:spAutoFit/>
          </a:bodyPr>
          <a:lstStyle/>
          <a:p>
            <a:pPr marL="457200" indent="-228600" algn="l">
              <a:spcAft>
                <a:spcPts val="600"/>
              </a:spcAft>
              <a:tabLst>
                <a:tab pos="457200" algn="l"/>
                <a:tab pos="457200" algn="l"/>
              </a:tabLst>
            </a:pPr>
            <a:r>
              <a:rPr lang="en-GB" sz="2800" b="1" u="sng"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Groundwater</a:t>
            </a:r>
            <a:r>
              <a:rPr lang="en-GB" sz="28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is distributed in wells and springs in three groundwater basins in West Bank as follows: The Western, North eastern and eastern basins.</a:t>
            </a:r>
            <a:endParaRPr lang="en-US" sz="2800" dirty="0">
              <a:solidFill>
                <a:schemeClr val="tx2"/>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15229902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016" y="640080"/>
            <a:ext cx="5768145" cy="1938992"/>
          </a:xfrm>
          <a:prstGeom prst="rect">
            <a:avLst/>
          </a:prstGeom>
          <a:noFill/>
          <a:ln>
            <a:noFill/>
          </a:ln>
        </p:spPr>
        <p:txBody>
          <a:bodyPr wrap="square" rtlCol="0">
            <a:spAutoFit/>
          </a:bodyPr>
          <a:lstStyle/>
          <a:p>
            <a:pPr lvl="0" algn="l"/>
            <a:r>
              <a:rPr lang="en-US" sz="2400" dirty="0">
                <a:solidFill>
                  <a:schemeClr val="tx2"/>
                </a:solidFill>
                <a:latin typeface="Times New Roman" panose="02020603050405020304" pitchFamily="18" charset="0"/>
                <a:cs typeface="Times New Roman" panose="02020603050405020304" pitchFamily="18" charset="0"/>
              </a:rPr>
              <a:t>2. The closeness of cesspits to the groundwater wells and the presence of the poultry farms and the corresponding manure contributed to the on-going problem of nitrate contamination</a:t>
            </a:r>
            <a:r>
              <a:rPr lang="en-GB" sz="2400" dirty="0">
                <a:solidFill>
                  <a:schemeClr val="tx2"/>
                </a:solidFill>
                <a:latin typeface="Times New Roman" panose="02020603050405020304" pitchFamily="18" charset="0"/>
                <a:cs typeface="Times New Roman" panose="02020603050405020304" pitchFamily="18" charset="0"/>
              </a:rPr>
              <a:t>.</a:t>
            </a:r>
            <a:r>
              <a:rPr lang="ar-JO" sz="2400" dirty="0">
                <a:solidFill>
                  <a:schemeClr val="tx2"/>
                </a:solidFill>
                <a:latin typeface="Times New Roman" panose="02020603050405020304" pitchFamily="18" charset="0"/>
                <a:cs typeface="Times New Roman" panose="02020603050405020304" pitchFamily="18" charset="0"/>
              </a:rPr>
              <a:t> </a:t>
            </a:r>
            <a:endParaRPr lang="en-GB" sz="2400" dirty="0">
              <a:solidFill>
                <a:schemeClr val="tx2"/>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640080"/>
            <a:ext cx="2987824" cy="62179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2708920"/>
            <a:ext cx="4068000" cy="40951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28790716"/>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0449E4DD-D684-4936-BEFC-CBFE1C7C056C}"/>
              </a:ext>
            </a:extLst>
          </p:cNvPr>
          <p:cNvSpPr>
            <a:spLocks noGrp="1"/>
          </p:cNvSpPr>
          <p:nvPr>
            <p:ph idx="1"/>
          </p:nvPr>
        </p:nvSpPr>
        <p:spPr>
          <a:xfrm>
            <a:off x="107503" y="836712"/>
            <a:ext cx="4320073" cy="5112568"/>
          </a:xfrm>
        </p:spPr>
        <p:txBody>
          <a:bodyPr>
            <a:normAutofit/>
          </a:bodyPr>
          <a:lstStyle/>
          <a:p>
            <a:pPr marL="109728" indent="0" algn="l" rtl="0">
              <a:buNone/>
            </a:pPr>
            <a:endParaRPr lang="en-US"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3. Due to the movement of groundwater in the western basin towards the west, the concentration of nitrate, the hardness of water, and chloride increases.</a:t>
            </a:r>
          </a:p>
          <a:p>
            <a:endParaRPr lang="en-GB" dirty="0"/>
          </a:p>
        </p:txBody>
      </p:sp>
      <p:pic>
        <p:nvPicPr>
          <p:cNvPr id="4" name="Picture 1">
            <a:extLst>
              <a:ext uri="{FF2B5EF4-FFF2-40B4-BE49-F238E27FC236}">
                <a16:creationId xmlns:a16="http://schemas.microsoft.com/office/drawing/2014/main" id="{AFC85C7B-99F4-4DC4-BFBF-AFCD848EEE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6426" y="836712"/>
            <a:ext cx="4176000" cy="5644704"/>
          </a:xfrm>
          <a:prstGeom prst="rect">
            <a:avLst/>
          </a:prstGeom>
        </p:spPr>
      </p:pic>
    </p:spTree>
    <p:extLst>
      <p:ext uri="{BB962C8B-B14F-4D97-AF65-F5344CB8AC3E}">
        <p14:creationId xmlns:p14="http://schemas.microsoft.com/office/powerpoint/2010/main" val="4002717753"/>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052736"/>
            <a:ext cx="8712968" cy="5040560"/>
          </a:xfrm>
          <a:ln>
            <a:solidFill>
              <a:schemeClr val="tx2"/>
            </a:solidFill>
          </a:ln>
        </p:spPr>
        <p:txBody>
          <a:bodyPr>
            <a:normAutofit/>
          </a:bodyPr>
          <a:lstStyle/>
          <a:p>
            <a:pPr marL="109728" indent="0" algn="l">
              <a:buNone/>
            </a:pPr>
            <a:r>
              <a:rPr lang="en-US" dirty="0"/>
              <a:t> </a:t>
            </a:r>
            <a:r>
              <a:rPr lang="en-US" dirty="0">
                <a:solidFill>
                  <a:schemeClr val="tx2"/>
                </a:solidFill>
                <a:latin typeface="Times New Roman" panose="02020603050405020304" pitchFamily="18" charset="0"/>
                <a:cs typeface="Times New Roman" panose="02020603050405020304" pitchFamily="18" charset="0"/>
              </a:rPr>
              <a:t>4. Concentrations of nitrate decrease as the depth of the groundwater wells increases. </a:t>
            </a:r>
          </a:p>
          <a:p>
            <a:pPr marL="109728" indent="0">
              <a:buNone/>
            </a:pPr>
            <a:endParaRPr lang="en-US" dirty="0">
              <a:solidFill>
                <a:schemeClr val="tx2"/>
              </a:solidFill>
              <a:latin typeface="Times New Roman" panose="02020603050405020304" pitchFamily="18" charset="0"/>
              <a:cs typeface="Times New Roman" panose="02020603050405020304" pitchFamily="18" charset="0"/>
            </a:endParaRPr>
          </a:p>
          <a:p>
            <a:pPr marL="109728" lvl="0" indent="0" algn="l" rtl="0">
              <a:buNone/>
            </a:pPr>
            <a:r>
              <a:rPr lang="en-US" dirty="0">
                <a:solidFill>
                  <a:schemeClr val="tx2"/>
                </a:solidFill>
                <a:latin typeface="Times New Roman" panose="02020603050405020304" pitchFamily="18" charset="0"/>
                <a:cs typeface="Times New Roman" panose="02020603050405020304" pitchFamily="18" charset="0"/>
              </a:rPr>
              <a:t>5. Among the steps that were taken to confront the high nitrate percentage was also heading to UPWSP and informing them of the results we obtained, who in turn directed an official letter to all the municipalities that have been examined in order to encourage them to conduct tests and take serious steps to face the high nitrate rise.</a:t>
            </a:r>
          </a:p>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017524933"/>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64704"/>
            <a:ext cx="8686800" cy="3096344"/>
          </a:xfrm>
        </p:spPr>
        <p:txBody>
          <a:bodyPr>
            <a:normAutofit lnSpcReduction="10000"/>
          </a:bodyPr>
          <a:lstStyle/>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  6. When designing the sewage network, we encountered some problems, and we adopted some scientific solutions such as</a:t>
            </a:r>
            <a:r>
              <a:rPr lang="en-GB" dirty="0">
                <a:solidFill>
                  <a:schemeClr val="tx2"/>
                </a:solidFill>
                <a:latin typeface="Times New Roman" panose="02020603050405020304" pitchFamily="18" charset="0"/>
                <a:cs typeface="Times New Roman" panose="02020603050405020304" pitchFamily="18" charset="0"/>
              </a:rPr>
              <a:t>:</a:t>
            </a:r>
            <a:endParaRPr lang="en-US" dirty="0">
              <a:solidFill>
                <a:schemeClr val="tx2"/>
              </a:solidFill>
              <a:latin typeface="Times New Roman" panose="02020603050405020304" pitchFamily="18" charset="0"/>
              <a:cs typeface="Times New Roman" panose="02020603050405020304" pitchFamily="18" charset="0"/>
            </a:endParaRPr>
          </a:p>
          <a:p>
            <a:pPr marL="109728" indent="0" algn="l" rtl="0">
              <a:buNone/>
            </a:pPr>
            <a:endParaRPr lang="en-US"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1- Changing the method of linking the manholes.</a:t>
            </a:r>
          </a:p>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2- Adjusting the distances between manholes.</a:t>
            </a:r>
          </a:p>
          <a:p>
            <a:pPr marL="109728" indent="0" algn="l" rtl="0">
              <a:buNone/>
            </a:pPr>
            <a:r>
              <a:rPr lang="en-US" sz="2800" dirty="0">
                <a:solidFill>
                  <a:schemeClr val="tx2"/>
                </a:solidFill>
                <a:latin typeface="Times New Roman" panose="02020603050405020304" pitchFamily="18" charset="0"/>
              </a:rPr>
              <a:t>3- The use of 6 outlets.</a:t>
            </a:r>
            <a:endParaRPr lang="ar-JO" dirty="0">
              <a:solidFill>
                <a:schemeClr val="tx2"/>
              </a:solidFill>
              <a:latin typeface="Times New Roman" panose="02020603050405020304" pitchFamily="18" charset="0"/>
              <a:cs typeface="Times New Roman" panose="02020603050405020304" pitchFamily="18" charset="0"/>
            </a:endParaRPr>
          </a:p>
        </p:txBody>
      </p:sp>
      <p:pic>
        <p:nvPicPr>
          <p:cNvPr id="4" name="Picture 43">
            <a:extLst>
              <a:ext uri="{FF2B5EF4-FFF2-40B4-BE49-F238E27FC236}">
                <a16:creationId xmlns:a16="http://schemas.microsoft.com/office/drawing/2014/main" id="{48D90649-31C6-40A6-9753-4B94ABD97EF6}"/>
              </a:ext>
            </a:extLst>
          </p:cNvPr>
          <p:cNvPicPr/>
          <p:nvPr/>
        </p:nvPicPr>
        <p:blipFill>
          <a:blip r:embed="rId2"/>
          <a:stretch>
            <a:fillRect/>
          </a:stretch>
        </p:blipFill>
        <p:spPr>
          <a:xfrm>
            <a:off x="2915816" y="3645024"/>
            <a:ext cx="5724000" cy="2844000"/>
          </a:xfrm>
          <a:prstGeom prst="rect">
            <a:avLst/>
          </a:prstGeom>
        </p:spPr>
      </p:pic>
    </p:spTree>
    <p:extLst>
      <p:ext uri="{BB962C8B-B14F-4D97-AF65-F5344CB8AC3E}">
        <p14:creationId xmlns:p14="http://schemas.microsoft.com/office/powerpoint/2010/main" val="277457528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229600" cy="1066800"/>
          </a:xfrm>
        </p:spPr>
        <p:txBody>
          <a:bodyPr/>
          <a:lstStyle/>
          <a:p>
            <a:r>
              <a:rPr lang="en-GB" dirty="0">
                <a:latin typeface="Times New Roman" panose="02020603050405020304" pitchFamily="18" charset="0"/>
                <a:cs typeface="Times New Roman" panose="02020603050405020304" pitchFamily="18" charset="0"/>
              </a:rPr>
              <a:t>Recommendations:</a:t>
            </a:r>
            <a:endParaRPr lang="ar-JO"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
          </p:nvPr>
        </p:nvSpPr>
        <p:spPr>
          <a:xfrm>
            <a:off x="395536" y="1628800"/>
            <a:ext cx="8229600" cy="4464496"/>
          </a:xfrm>
          <a:ln>
            <a:solidFill>
              <a:schemeClr val="tx2"/>
            </a:solidFill>
          </a:ln>
        </p:spPr>
        <p:txBody>
          <a:bodyPr>
            <a:normAutofit/>
          </a:bodyPr>
          <a:lstStyle/>
          <a:p>
            <a:pPr marL="109728" indent="0" algn="l">
              <a:buNone/>
            </a:pPr>
            <a:endParaRPr lang="en-US" b="1" dirty="0">
              <a:solidFill>
                <a:schemeClr val="tx2"/>
              </a:solidFill>
              <a:latin typeface="Times New Roman" panose="02020603050405020304" pitchFamily="18" charset="0"/>
              <a:cs typeface="Times New Roman" panose="02020603050405020304" pitchFamily="18" charset="0"/>
            </a:endParaRPr>
          </a:p>
          <a:p>
            <a:pPr marL="109728" indent="0" algn="l">
              <a:buNone/>
            </a:pPr>
            <a:r>
              <a:rPr lang="en-US" b="1" dirty="0">
                <a:solidFill>
                  <a:schemeClr val="tx2"/>
                </a:solidFill>
                <a:latin typeface="Times New Roman" panose="02020603050405020304" pitchFamily="18" charset="0"/>
                <a:cs typeface="Times New Roman" panose="02020603050405020304" pitchFamily="18" charset="0"/>
              </a:rPr>
              <a:t>1. </a:t>
            </a:r>
            <a:r>
              <a:rPr lang="en-US" dirty="0">
                <a:solidFill>
                  <a:schemeClr val="tx2"/>
                </a:solidFill>
                <a:latin typeface="Times New Roman" panose="02020603050405020304" pitchFamily="18" charset="0"/>
                <a:cs typeface="Times New Roman" panose="02020603050405020304" pitchFamily="18" charset="0"/>
              </a:rPr>
              <a:t>It is essential to do a periodic check to know and monitor the quality of groundwater. </a:t>
            </a:r>
          </a:p>
          <a:p>
            <a:pPr marL="109728" indent="0" algn="l">
              <a:buNone/>
            </a:pPr>
            <a:endParaRPr lang="en-US" dirty="0">
              <a:solidFill>
                <a:schemeClr val="tx2"/>
              </a:solidFill>
              <a:latin typeface="Times New Roman" panose="02020603050405020304" pitchFamily="18" charset="0"/>
              <a:cs typeface="Times New Roman" panose="02020603050405020304" pitchFamily="18" charset="0"/>
            </a:endParaRPr>
          </a:p>
          <a:p>
            <a:pPr marL="109728" indent="0" algn="l">
              <a:buNone/>
            </a:pPr>
            <a:r>
              <a:rPr lang="en-US" b="1" dirty="0">
                <a:solidFill>
                  <a:schemeClr val="tx2"/>
                </a:solidFill>
                <a:latin typeface="Times New Roman" panose="02020603050405020304" pitchFamily="18" charset="0"/>
                <a:cs typeface="Times New Roman" panose="02020603050405020304" pitchFamily="18" charset="0"/>
              </a:rPr>
              <a:t>2. </a:t>
            </a:r>
            <a:r>
              <a:rPr lang="en-US" dirty="0">
                <a:solidFill>
                  <a:schemeClr val="tx2"/>
                </a:solidFill>
                <a:latin typeface="Times New Roman" panose="02020603050405020304" pitchFamily="18" charset="0"/>
                <a:cs typeface="Times New Roman" panose="02020603050405020304" pitchFamily="18" charset="0"/>
              </a:rPr>
              <a:t>Knowing and tracking sources of pollution for     groundwater wells to reduce them and raise awareness among specify to conserve groundwater sources and prevent pollution.</a:t>
            </a:r>
          </a:p>
          <a:p>
            <a:pPr marL="109728" indent="0" algn="l">
              <a:buNone/>
            </a:pPr>
            <a:endParaRPr lang="en-US"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en-US" dirty="0">
              <a:solidFill>
                <a:schemeClr val="tx2"/>
              </a:solidFill>
              <a:latin typeface="Times New Roman" panose="02020603050405020304" pitchFamily="18" charset="0"/>
              <a:cs typeface="Times New Roman" panose="02020603050405020304" pitchFamily="18" charset="0"/>
            </a:endParaRPr>
          </a:p>
          <a:p>
            <a:pPr marL="109728" indent="0" algn="l">
              <a:buNone/>
            </a:pPr>
            <a:endParaRPr lang="ar-JO"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9039339"/>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568952" cy="5688632"/>
          </a:xfrm>
          <a:ln>
            <a:solidFill>
              <a:schemeClr val="tx2"/>
            </a:solidFill>
          </a:ln>
        </p:spPr>
        <p:txBody>
          <a:bodyPr>
            <a:normAutofit/>
          </a:bodyPr>
          <a:lstStyle/>
          <a:p>
            <a:pPr marL="109728" lvl="0" indent="0" algn="l" rtl="0">
              <a:buNone/>
            </a:pPr>
            <a:endParaRPr lang="en-US" dirty="0">
              <a:solidFill>
                <a:schemeClr val="tx2"/>
              </a:solidFill>
              <a:latin typeface="Times New Roman" panose="02020603050405020304" pitchFamily="18" charset="0"/>
              <a:cs typeface="Times New Roman" panose="02020603050405020304" pitchFamily="18" charset="0"/>
            </a:endParaRPr>
          </a:p>
          <a:p>
            <a:pPr marL="109728" indent="0" algn="l" rtl="0">
              <a:buNone/>
            </a:pPr>
            <a:r>
              <a:rPr lang="en-US" b="1" dirty="0">
                <a:solidFill>
                  <a:schemeClr val="tx2"/>
                </a:solidFill>
                <a:latin typeface="Times New Roman" panose="02020603050405020304" pitchFamily="18" charset="0"/>
                <a:cs typeface="Times New Roman" panose="02020603050405020304" pitchFamily="18" charset="0"/>
              </a:rPr>
              <a:t>3.</a:t>
            </a:r>
            <a:r>
              <a:rPr lang="en-US" dirty="0">
                <a:solidFill>
                  <a:schemeClr val="tx2"/>
                </a:solidFill>
                <a:latin typeface="Times New Roman" panose="02020603050405020304" pitchFamily="18" charset="0"/>
                <a:cs typeface="Times New Roman" panose="02020603050405020304" pitchFamily="18" charset="0"/>
              </a:rPr>
              <a:t> Giving warnings to owners of wells with the highest nitrate levels, and educating consumers about the danger of drinking from these wells.</a:t>
            </a:r>
          </a:p>
          <a:p>
            <a:pPr marL="109728" indent="0" algn="l" rtl="0">
              <a:buNone/>
            </a:pPr>
            <a:r>
              <a:rPr lang="ar-JO" dirty="0">
                <a:solidFill>
                  <a:schemeClr val="tx2"/>
                </a:solidFill>
                <a:latin typeface="Times New Roman" panose="02020603050405020304" pitchFamily="18" charset="0"/>
                <a:cs typeface="Times New Roman" panose="02020603050405020304" pitchFamily="18" charset="0"/>
              </a:rPr>
              <a:t> </a:t>
            </a:r>
            <a:endParaRPr lang="en-US" dirty="0">
              <a:solidFill>
                <a:schemeClr val="tx2"/>
              </a:solidFill>
              <a:latin typeface="Times New Roman" panose="02020603050405020304" pitchFamily="18" charset="0"/>
              <a:cs typeface="Times New Roman" panose="02020603050405020304" pitchFamily="18" charset="0"/>
            </a:endParaRPr>
          </a:p>
          <a:p>
            <a:pPr marL="109728" lvl="0" indent="0" algn="l" rtl="0">
              <a:buNone/>
            </a:pPr>
            <a:r>
              <a:rPr lang="en-US" b="1" dirty="0">
                <a:solidFill>
                  <a:schemeClr val="tx2"/>
                </a:solidFill>
                <a:latin typeface="Times New Roman" panose="02020603050405020304" pitchFamily="18" charset="0"/>
                <a:cs typeface="Times New Roman" panose="02020603050405020304" pitchFamily="18" charset="0"/>
              </a:rPr>
              <a:t>4. </a:t>
            </a:r>
            <a:r>
              <a:rPr lang="en-US" dirty="0">
                <a:solidFill>
                  <a:schemeClr val="tx2"/>
                </a:solidFill>
                <a:latin typeface="Times New Roman" panose="02020603050405020304" pitchFamily="18" charset="0"/>
                <a:cs typeface="Times New Roman" panose="02020603050405020304" pitchFamily="18" charset="0"/>
              </a:rPr>
              <a:t>Among the proposed solutions also for the owners of the wells that have high levels of nitrate is the work of mixing these wells with wells that have low nitrate ratios as a way to treat them.</a:t>
            </a:r>
          </a:p>
          <a:p>
            <a:pPr marL="109728" indent="0" algn="l" rtl="0">
              <a:buNone/>
            </a:pPr>
            <a:r>
              <a:rPr lang="en-US" dirty="0">
                <a:solidFill>
                  <a:schemeClr val="tx2"/>
                </a:solidFill>
                <a:latin typeface="Times New Roman" panose="02020603050405020304" pitchFamily="18" charset="0"/>
                <a:cs typeface="Times New Roman" panose="02020603050405020304" pitchFamily="18" charset="0"/>
              </a:rPr>
              <a:t> </a:t>
            </a:r>
          </a:p>
          <a:p>
            <a:pPr marL="109728" indent="0" algn="l" rtl="0">
              <a:buNone/>
            </a:pPr>
            <a:r>
              <a:rPr lang="en-US" b="1" dirty="0">
                <a:solidFill>
                  <a:schemeClr val="tx2"/>
                </a:solidFill>
                <a:latin typeface="Times New Roman" panose="02020603050405020304" pitchFamily="18" charset="0"/>
                <a:cs typeface="Times New Roman" panose="02020603050405020304" pitchFamily="18" charset="0"/>
              </a:rPr>
              <a:t>5. </a:t>
            </a:r>
            <a:r>
              <a:rPr lang="en-US" dirty="0">
                <a:solidFill>
                  <a:schemeClr val="tx2"/>
                </a:solidFill>
                <a:latin typeface="Times New Roman" panose="02020603050405020304" pitchFamily="18" charset="0"/>
                <a:cs typeface="Times New Roman" panose="02020603050405020304" pitchFamily="18" charset="0"/>
              </a:rPr>
              <a:t>It is vital to have wastewater collection networks to get rid of wastewater away from groundwater wells.</a:t>
            </a:r>
          </a:p>
          <a:p>
            <a:pPr marL="109728" lvl="0" indent="0" algn="l" rtl="0">
              <a:buNone/>
            </a:pPr>
            <a:endParaRPr lang="ar-JO" dirty="0"/>
          </a:p>
        </p:txBody>
      </p:sp>
    </p:spTree>
    <p:extLst>
      <p:ext uri="{BB962C8B-B14F-4D97-AF65-F5344CB8AC3E}">
        <p14:creationId xmlns:p14="http://schemas.microsoft.com/office/powerpoint/2010/main" val="1089548821"/>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7575" y="2348880"/>
            <a:ext cx="5686425" cy="4047539"/>
          </a:xfrm>
          <a:prstGeom prst="rect">
            <a:avLst/>
          </a:prstGeom>
        </p:spPr>
      </p:pic>
      <p:sp>
        <p:nvSpPr>
          <p:cNvPr id="3" name="Rectangle 2"/>
          <p:cNvSpPr/>
          <p:nvPr/>
        </p:nvSpPr>
        <p:spPr>
          <a:xfrm>
            <a:off x="-684584" y="1240884"/>
            <a:ext cx="5097842" cy="1107996"/>
          </a:xfrm>
          <a:prstGeom prst="rect">
            <a:avLst/>
          </a:prstGeom>
        </p:spPr>
        <p:txBody>
          <a:bodyPr wrap="square">
            <a:spAutoFit/>
          </a:bodyPr>
          <a:lstStyle/>
          <a:p>
            <a:r>
              <a:rPr lang="en-GB" sz="6600" dirty="0">
                <a:ln w="12700">
                  <a:solidFill>
                    <a:srgbClr val="002060"/>
                  </a:solidFill>
                </a:ln>
                <a:solidFill>
                  <a:schemeClr val="tx2">
                    <a:lumMod val="60000"/>
                    <a:lumOff val="40000"/>
                  </a:schemeClr>
                </a:solidFill>
                <a:latin typeface="Arial" panose="020B0604020202020204" pitchFamily="34" charset="0"/>
                <a:cs typeface="Arial" panose="020B0604020202020204" pitchFamily="34" charset="0"/>
              </a:rPr>
              <a:t>Thank you</a:t>
            </a:r>
            <a:endParaRPr lang="en-GB" sz="6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9588467"/>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418D6836-51A0-4CEC-A665-D3DC79775E69}"/>
              </a:ext>
            </a:extLst>
          </p:cNvPr>
          <p:cNvSpPr txBox="1"/>
          <p:nvPr/>
        </p:nvSpPr>
        <p:spPr>
          <a:xfrm>
            <a:off x="251520" y="548680"/>
            <a:ext cx="3168352" cy="769441"/>
          </a:xfrm>
          <a:prstGeom prst="rect">
            <a:avLst/>
          </a:prstGeom>
          <a:noFill/>
        </p:spPr>
        <p:txBody>
          <a:bodyPr wrap="square" rtlCol="1">
            <a:spAutoFit/>
          </a:bodyPr>
          <a:lstStyle/>
          <a:p>
            <a:pPr algn="l"/>
            <a:r>
              <a:rPr lang="en-US" sz="4400" dirty="0">
                <a:solidFill>
                  <a:schemeClr val="tx2"/>
                </a:solidFill>
                <a:cs typeface="Times New Roman" panose="02020603050405020304" pitchFamily="18" charset="0"/>
              </a:rPr>
              <a:t>Study Area </a:t>
            </a:r>
            <a:endParaRPr lang="ar-SA" sz="4400" dirty="0">
              <a:solidFill>
                <a:schemeClr val="tx2"/>
              </a:solidFill>
              <a:cs typeface="Times New Roman" panose="02020603050405020304" pitchFamily="18" charset="0"/>
            </a:endParaRPr>
          </a:p>
        </p:txBody>
      </p:sp>
      <p:pic>
        <p:nvPicPr>
          <p:cNvPr id="5" name="Picture 6">
            <a:extLst>
              <a:ext uri="{FF2B5EF4-FFF2-40B4-BE49-F238E27FC236}">
                <a16:creationId xmlns:a16="http://schemas.microsoft.com/office/drawing/2014/main" id="{77339E47-0BBB-436E-A1D4-A26D70368D03}"/>
              </a:ext>
            </a:extLst>
          </p:cNvPr>
          <p:cNvPicPr/>
          <p:nvPr/>
        </p:nvPicPr>
        <p:blipFill>
          <a:blip r:embed="rId2">
            <a:extLst>
              <a:ext uri="{28A0092B-C50C-407E-A947-70E740481C1C}">
                <a14:useLocalDpi xmlns:a14="http://schemas.microsoft.com/office/drawing/2010/main" val="0"/>
              </a:ext>
            </a:extLst>
          </a:blip>
          <a:stretch>
            <a:fillRect/>
          </a:stretch>
        </p:blipFill>
        <p:spPr>
          <a:xfrm>
            <a:off x="1331640" y="1412776"/>
            <a:ext cx="6675120" cy="53035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1489293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0D003C08-3EA3-405E-B5D7-6D8DE1E8E1D5}"/>
              </a:ext>
            </a:extLst>
          </p:cNvPr>
          <p:cNvSpPr txBox="1"/>
          <p:nvPr/>
        </p:nvSpPr>
        <p:spPr>
          <a:xfrm>
            <a:off x="179512" y="696886"/>
            <a:ext cx="4968552" cy="769441"/>
          </a:xfrm>
          <a:prstGeom prst="rect">
            <a:avLst/>
          </a:prstGeom>
          <a:noFill/>
        </p:spPr>
        <p:txBody>
          <a:bodyPr wrap="square" rtlCol="1">
            <a:spAutoFit/>
          </a:bodyPr>
          <a:lstStyle/>
          <a:p>
            <a:pPr algn="l"/>
            <a:r>
              <a:rPr lang="en-US" sz="4400" dirty="0">
                <a:solidFill>
                  <a:schemeClr val="tx2"/>
                </a:solidFill>
              </a:rPr>
              <a:t>Water sampling </a:t>
            </a:r>
            <a:endParaRPr lang="ar-SA" sz="4400" dirty="0">
              <a:solidFill>
                <a:schemeClr val="tx2"/>
              </a:solidFill>
            </a:endParaRPr>
          </a:p>
        </p:txBody>
      </p:sp>
      <p:sp>
        <p:nvSpPr>
          <p:cNvPr id="3" name="مربع نص 2">
            <a:extLst>
              <a:ext uri="{FF2B5EF4-FFF2-40B4-BE49-F238E27FC236}">
                <a16:creationId xmlns:a16="http://schemas.microsoft.com/office/drawing/2014/main" id="{0431C5B7-454D-4279-97C6-B85D17D52A9D}"/>
              </a:ext>
            </a:extLst>
          </p:cNvPr>
          <p:cNvSpPr txBox="1"/>
          <p:nvPr/>
        </p:nvSpPr>
        <p:spPr>
          <a:xfrm>
            <a:off x="395536" y="2204864"/>
            <a:ext cx="4032448" cy="3194721"/>
          </a:xfrm>
          <a:prstGeom prst="rect">
            <a:avLst/>
          </a:prstGeom>
          <a:noFill/>
        </p:spPr>
        <p:txBody>
          <a:bodyPr wrap="square" rtlCol="1">
            <a:spAutoFit/>
          </a:bodyPr>
          <a:lstStyle/>
          <a:p>
            <a:pPr algn="l">
              <a:lnSpc>
                <a:spcPct val="120000"/>
              </a:lnSpc>
              <a:spcAft>
                <a:spcPts val="600"/>
              </a:spcAft>
            </a:pPr>
            <a:r>
              <a:rPr lang="en-US" sz="2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We selected 14 wells in different locations from Tulkarm and its villages, according to the available capabilities, in order to make a well-distributed geographical map to show the proportions.</a:t>
            </a:r>
            <a:endParaRPr lang="en-US" sz="2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1268760"/>
            <a:ext cx="4630078" cy="5394960"/>
          </a:xfrm>
          <a:prstGeom prst="rect">
            <a:avLst/>
          </a:prstGeom>
          <a:ln w="38100" cap="sq">
            <a:no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81637107"/>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7504" y="620688"/>
            <a:ext cx="6408712" cy="994792"/>
          </a:xfrm>
        </p:spPr>
        <p:txBody>
          <a:bodyPr>
            <a:normAutofit/>
          </a:bodyPr>
          <a:lstStyle/>
          <a:p>
            <a:r>
              <a:rPr lang="en-GB" dirty="0">
                <a:latin typeface="Times New Roman" panose="02020603050405020304" pitchFamily="18" charset="0"/>
                <a:cs typeface="Times New Roman" panose="02020603050405020304" pitchFamily="18" charset="0"/>
              </a:rPr>
              <a:t>The selected wells in Tulkarm</a:t>
            </a:r>
            <a:endParaRPr lang="ar-JO" dirty="0">
              <a:latin typeface="Times New Roman" panose="02020603050405020304" pitchFamily="18" charset="0"/>
              <a:cs typeface="Times New Roman" panose="02020603050405020304" pitchFamily="18"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332594403"/>
              </p:ext>
            </p:extLst>
          </p:nvPr>
        </p:nvGraphicFramePr>
        <p:xfrm>
          <a:off x="122994" y="1772816"/>
          <a:ext cx="8898011" cy="4896544"/>
        </p:xfrm>
        <a:graphic>
          <a:graphicData uri="http://schemas.openxmlformats.org/presentationml/2006/ole">
            <mc:AlternateContent xmlns:mc="http://schemas.openxmlformats.org/markup-compatibility/2006">
              <mc:Choice xmlns:v="urn:schemas-microsoft-com:vml" Requires="v">
                <p:oleObj name="Worksheet" r:id="rId2" imgW="8848717" imgH="2876428" progId="Excel.Sheet.12">
                  <p:embed/>
                </p:oleObj>
              </mc:Choice>
              <mc:Fallback>
                <p:oleObj name="Worksheet" r:id="rId2" imgW="8848717" imgH="2876428" progId="Excel.Sheet.12">
                  <p:embed/>
                  <p:pic>
                    <p:nvPicPr>
                      <p:cNvPr id="0" name=""/>
                      <p:cNvPicPr/>
                      <p:nvPr/>
                    </p:nvPicPr>
                    <p:blipFill>
                      <a:blip r:embed="rId3"/>
                      <a:stretch>
                        <a:fillRect/>
                      </a:stretch>
                    </p:blipFill>
                    <p:spPr>
                      <a:xfrm>
                        <a:off x="122994" y="1772816"/>
                        <a:ext cx="8898011" cy="4896544"/>
                      </a:xfrm>
                      <a:prstGeom prst="rect">
                        <a:avLst/>
                      </a:prstGeom>
                    </p:spPr>
                  </p:pic>
                </p:oleObj>
              </mc:Fallback>
            </mc:AlternateContent>
          </a:graphicData>
        </a:graphic>
      </p:graphicFrame>
    </p:spTree>
    <p:extLst>
      <p:ext uri="{BB962C8B-B14F-4D97-AF65-F5344CB8AC3E}">
        <p14:creationId xmlns:p14="http://schemas.microsoft.com/office/powerpoint/2010/main" val="545862220"/>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0389E60-0BB4-4CE3-B88C-D37401E8A572}"/>
              </a:ext>
            </a:extLst>
          </p:cNvPr>
          <p:cNvSpPr>
            <a:spLocks noGrp="1"/>
          </p:cNvSpPr>
          <p:nvPr>
            <p:ph type="title"/>
          </p:nvPr>
        </p:nvSpPr>
        <p:spPr>
          <a:xfrm>
            <a:off x="-324544" y="476672"/>
            <a:ext cx="7020272" cy="1066800"/>
          </a:xfrm>
        </p:spPr>
        <p:txBody>
          <a:bodyPr>
            <a:normAutofit/>
          </a:bodyPr>
          <a:lstStyle/>
          <a:p>
            <a:r>
              <a:rPr lang="en-US" dirty="0">
                <a:latin typeface="+mn-lt"/>
              </a:rPr>
              <a:t>    </a:t>
            </a:r>
            <a:r>
              <a:rPr lang="en-US" dirty="0">
                <a:latin typeface="Times New Roman" panose="02020603050405020304" pitchFamily="18" charset="0"/>
                <a:cs typeface="Times New Roman" panose="02020603050405020304" pitchFamily="18" charset="0"/>
              </a:rPr>
              <a:t>Criteria of collecting samples</a:t>
            </a:r>
            <a:endParaRPr lang="ar-SA" dirty="0">
              <a:latin typeface="Times New Roman" panose="02020603050405020304" pitchFamily="18" charset="0"/>
              <a:cs typeface="Times New Roman" panose="02020603050405020304" pitchFamily="18" charset="0"/>
            </a:endParaRPr>
          </a:p>
        </p:txBody>
      </p:sp>
      <p:sp>
        <p:nvSpPr>
          <p:cNvPr id="6" name="مربع نص 5">
            <a:extLst>
              <a:ext uri="{FF2B5EF4-FFF2-40B4-BE49-F238E27FC236}">
                <a16:creationId xmlns:a16="http://schemas.microsoft.com/office/drawing/2014/main" id="{9E32578B-51B1-4175-B251-90A1069A871D}"/>
              </a:ext>
            </a:extLst>
          </p:cNvPr>
          <p:cNvSpPr txBox="1"/>
          <p:nvPr/>
        </p:nvSpPr>
        <p:spPr>
          <a:xfrm>
            <a:off x="207908" y="1700808"/>
            <a:ext cx="4940156" cy="4620817"/>
          </a:xfrm>
          <a:prstGeom prst="rect">
            <a:avLst/>
          </a:prstGeom>
          <a:noFill/>
        </p:spPr>
        <p:txBody>
          <a:bodyPr wrap="square" rtlCol="1">
            <a:spAutoFit/>
          </a:bodyPr>
          <a:lstStyle/>
          <a:p>
            <a:pPr algn="l" rtl="1">
              <a:lnSpc>
                <a:spcPct val="107000"/>
              </a:lnSpc>
              <a:spcAft>
                <a:spcPts val="800"/>
              </a:spcAft>
            </a:pPr>
            <a:r>
              <a:rPr lang="en-US" sz="2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1. Use sterilized bottles, washed by the water of the well that the sample will be taken from.</a:t>
            </a:r>
          </a:p>
          <a:p>
            <a:pPr algn="l" rtl="1">
              <a:lnSpc>
                <a:spcPct val="107000"/>
              </a:lnSpc>
              <a:spcAft>
                <a:spcPts val="800"/>
              </a:spcAft>
            </a:pPr>
            <a:endParaRPr lang="en-US" sz="2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rtl="1">
              <a:lnSpc>
                <a:spcPct val="107000"/>
              </a:lnSpc>
              <a:spcAft>
                <a:spcPts val="800"/>
              </a:spcAft>
            </a:pPr>
            <a:r>
              <a:rPr lang="en-US" sz="2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2. Keeping it in an icebox.</a:t>
            </a:r>
          </a:p>
          <a:p>
            <a:pPr algn="l" rtl="1">
              <a:lnSpc>
                <a:spcPct val="107000"/>
              </a:lnSpc>
              <a:spcAft>
                <a:spcPts val="800"/>
              </a:spcAft>
            </a:pPr>
            <a:endParaRPr lang="en-US" sz="2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rtl="1">
              <a:lnSpc>
                <a:spcPct val="107000"/>
              </a:lnSpc>
              <a:spcAft>
                <a:spcPts val="800"/>
              </a:spcAft>
            </a:pPr>
            <a:r>
              <a:rPr lang="en-US" sz="280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3.</a:t>
            </a:r>
            <a:r>
              <a:rPr lang="en-US" sz="2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Making sure of running the well for an hour before taking the sample.</a:t>
            </a:r>
          </a:p>
        </p:txBody>
      </p:sp>
      <p:pic>
        <p:nvPicPr>
          <p:cNvPr id="10" name="صورة 9">
            <a:extLst>
              <a:ext uri="{FF2B5EF4-FFF2-40B4-BE49-F238E27FC236}">
                <a16:creationId xmlns:a16="http://schemas.microsoft.com/office/drawing/2014/main" id="{A0AFDFCB-1A54-42C3-AEBC-B256D1027740}"/>
              </a:ext>
            </a:extLst>
          </p:cNvPr>
          <p:cNvPicPr>
            <a:picLocks noChangeAspect="1"/>
          </p:cNvPicPr>
          <p:nvPr/>
        </p:nvPicPr>
        <p:blipFill>
          <a:blip r:embed="rId2"/>
          <a:stretch>
            <a:fillRect/>
          </a:stretch>
        </p:blipFill>
        <p:spPr>
          <a:xfrm>
            <a:off x="5292080" y="1698374"/>
            <a:ext cx="3744416" cy="50336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40565218"/>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مخصص 2">
      <a:dk1>
        <a:sysClr val="windowText" lastClr="000000"/>
      </a:dk1>
      <a:lt1>
        <a:sysClr val="window" lastClr="FFFFFF"/>
      </a:lt1>
      <a:dk2>
        <a:srgbClr val="17365D"/>
      </a:dk2>
      <a:lt2>
        <a:srgbClr val="EEECE1"/>
      </a:lt2>
      <a:accent1>
        <a:srgbClr val="4F81BD"/>
      </a:accent1>
      <a:accent2>
        <a:srgbClr val="C0504D"/>
      </a:accent2>
      <a:accent3>
        <a:srgbClr val="632423"/>
      </a:accent3>
      <a:accent4>
        <a:srgbClr val="8064A2"/>
      </a:accent4>
      <a:accent5>
        <a:srgbClr val="4BACC6"/>
      </a:accent5>
      <a:accent6>
        <a:srgbClr val="F79646"/>
      </a:accent6>
      <a:hlink>
        <a:srgbClr val="0000FF"/>
      </a:hlink>
      <a:folHlink>
        <a:srgbClr val="800080"/>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3681</TotalTime>
  <Words>1592</Words>
  <Application>Microsoft Office PowerPoint</Application>
  <PresentationFormat>عرض على الشاشة (4:3)</PresentationFormat>
  <Paragraphs>199</Paragraphs>
  <Slides>56</Slides>
  <Notes>1</Notes>
  <HiddenSlides>0</HiddenSlides>
  <MMClips>0</MMClips>
  <ScaleCrop>false</ScaleCrop>
  <HeadingPairs>
    <vt:vector size="8" baseType="variant">
      <vt:variant>
        <vt:lpstr>الخطوط المستخدمة</vt:lpstr>
      </vt:variant>
      <vt:variant>
        <vt:i4>9</vt:i4>
      </vt:variant>
      <vt:variant>
        <vt:lpstr>نسق</vt:lpstr>
      </vt:variant>
      <vt:variant>
        <vt:i4>1</vt:i4>
      </vt:variant>
      <vt:variant>
        <vt:lpstr>خوادم OLE مضمنة</vt:lpstr>
      </vt:variant>
      <vt:variant>
        <vt:i4>1</vt:i4>
      </vt:variant>
      <vt:variant>
        <vt:lpstr>عناوين الشرائح</vt:lpstr>
      </vt:variant>
      <vt:variant>
        <vt:i4>56</vt:i4>
      </vt:variant>
    </vt:vector>
  </HeadingPairs>
  <TitlesOfParts>
    <vt:vector size="67" baseType="lpstr">
      <vt:lpstr>Arial</vt:lpstr>
      <vt:lpstr>Calibri</vt:lpstr>
      <vt:lpstr>Calibri Light</vt:lpstr>
      <vt:lpstr>Cambria Math</vt:lpstr>
      <vt:lpstr>Georgia</vt:lpstr>
      <vt:lpstr>Times New Roman</vt:lpstr>
      <vt:lpstr>Trebuchet MS</vt:lpstr>
      <vt:lpstr>Wingdings</vt:lpstr>
      <vt:lpstr>Wingdings 2</vt:lpstr>
      <vt:lpstr>حضري</vt:lpstr>
      <vt:lpstr>Worksheet</vt:lpstr>
      <vt:lpstr>    Designing a wastewater collection network for Attil Town as an option to reduce the high nitrate concentration in the groundwater of Tulkarm Governorate.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The selected wells in Tulkarm</vt:lpstr>
      <vt:lpstr>    Criteria of collecting samples</vt:lpstr>
      <vt:lpstr>Tests that have been conducted: </vt:lpstr>
      <vt:lpstr>عرض تقديمي في PowerPoint</vt:lpstr>
      <vt:lpstr>WHO standards</vt:lpstr>
      <vt:lpstr>Analysis Results</vt:lpstr>
      <vt:lpstr>عرض تقديمي في PowerPoint</vt:lpstr>
      <vt:lpstr>عرض تقديمي في PowerPoint</vt:lpstr>
      <vt:lpstr>عرض تقديمي في PowerPoint</vt:lpstr>
      <vt:lpstr>Hardness and chloride concentration distribution maps.</vt:lpstr>
      <vt:lpstr>عرض تقديمي في PowerPoint</vt:lpstr>
      <vt:lpstr>عرض تقديمي في PowerPoint</vt:lpstr>
      <vt:lpstr>Spatial distribution for the nitrate concentration.</vt:lpstr>
      <vt:lpstr>عرض تقديمي في PowerPoint</vt:lpstr>
      <vt:lpstr>عرض تقديمي في PowerPoint</vt:lpstr>
      <vt:lpstr>عرض تقديمي في PowerPoint</vt:lpstr>
      <vt:lpstr>عرض تقديمي في PowerPoint</vt:lpstr>
      <vt:lpstr>Designing a sewage network for Attil Town.</vt:lpstr>
      <vt:lpstr>Calculation and Preparation of SewerCAD input Data: </vt:lpstr>
      <vt:lpstr>عرض تقديمي في PowerPoint</vt:lpstr>
      <vt:lpstr>عرض تقديمي في PowerPoint</vt:lpstr>
      <vt:lpstr>The constraints used for the design of WWCS. </vt:lpstr>
      <vt:lpstr>Calculation of the Total Wastewater Flow (Q design).</vt:lpstr>
      <vt:lpstr>عرض تقديمي في PowerPoint</vt:lpstr>
      <vt:lpstr>عرض تقديمي في PowerPoint</vt:lpstr>
      <vt:lpstr>Input Data into SewerCAD.</vt:lpstr>
      <vt:lpstr>2. Using TRex feature to calculate the elevations for manholes and outfalls based on DXF contours</vt:lpstr>
      <vt:lpstr>3. Define data for manholes.</vt:lpstr>
      <vt:lpstr>4. Define data for conduits The circle-PVC material is imported from library to use it for conduits, which starts form 8 inches. </vt:lpstr>
      <vt:lpstr> 5.Input the default design constraints.       1. Velocity constraints: </vt:lpstr>
      <vt:lpstr>2. Slope constraints: </vt:lpstr>
      <vt:lpstr>3. Cover constraints:</vt:lpstr>
      <vt:lpstr>Results of design. - Velocities. </vt:lpstr>
      <vt:lpstr>- Slope.  </vt:lpstr>
      <vt:lpstr>- Cover. </vt:lpstr>
      <vt:lpstr>Diameters   The figure below shows that all the diameters used in the network are 8 inches and the length of the network being 18195 m.</vt:lpstr>
      <vt:lpstr>Profiles  This graph shows the profiles location that have been selected from different places on the network. </vt:lpstr>
      <vt:lpstr>- Profile 1. </vt:lpstr>
      <vt:lpstr>- Profile 2.</vt:lpstr>
      <vt:lpstr>- Outfalls. </vt:lpstr>
      <vt:lpstr>Outlet in Massen valley.</vt:lpstr>
      <vt:lpstr>Conclusions.</vt:lpstr>
      <vt:lpstr>عرض تقديمي في PowerPoint</vt:lpstr>
      <vt:lpstr>عرض تقديمي في PowerPoint</vt:lpstr>
      <vt:lpstr>عرض تقديمي في PowerPoint</vt:lpstr>
      <vt:lpstr>عرض تقديمي في PowerPoint</vt:lpstr>
      <vt:lpstr>Recommendations:</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WDN for Beita</dc:title>
  <dc:creator>miditech</dc:creator>
  <cp:lastModifiedBy>aseel rabee</cp:lastModifiedBy>
  <cp:revision>357</cp:revision>
  <dcterms:created xsi:type="dcterms:W3CDTF">2017-05-05T08:30:21Z</dcterms:created>
  <dcterms:modified xsi:type="dcterms:W3CDTF">2021-01-20T22:20:30Z</dcterms:modified>
</cp:coreProperties>
</file>